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2"/>
  </p:notesMasterIdLst>
  <p:sldIdLst>
    <p:sldId id="257" r:id="rId2"/>
    <p:sldId id="329" r:id="rId3"/>
    <p:sldId id="258"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6" r:id="rId18"/>
    <p:sldId id="343" r:id="rId19"/>
    <p:sldId id="344" r:id="rId20"/>
    <p:sldId id="345" r:id="rId21"/>
    <p:sldId id="347" r:id="rId22"/>
    <p:sldId id="348" r:id="rId23"/>
    <p:sldId id="349" r:id="rId24"/>
    <p:sldId id="350" r:id="rId25"/>
    <p:sldId id="351" r:id="rId26"/>
    <p:sldId id="352" r:id="rId27"/>
    <p:sldId id="353" r:id="rId28"/>
    <p:sldId id="354" r:id="rId29"/>
    <p:sldId id="355" r:id="rId30"/>
    <p:sldId id="366" r:id="rId31"/>
    <p:sldId id="356" r:id="rId32"/>
    <p:sldId id="358" r:id="rId33"/>
    <p:sldId id="360" r:id="rId34"/>
    <p:sldId id="362" r:id="rId35"/>
    <p:sldId id="361" r:id="rId36"/>
    <p:sldId id="363" r:id="rId37"/>
    <p:sldId id="364" r:id="rId38"/>
    <p:sldId id="365" r:id="rId39"/>
    <p:sldId id="367" r:id="rId40"/>
    <p:sldId id="368" r:id="rId41"/>
    <p:sldId id="369" r:id="rId42"/>
    <p:sldId id="370" r:id="rId43"/>
    <p:sldId id="371" r:id="rId44"/>
    <p:sldId id="372" r:id="rId45"/>
    <p:sldId id="373" r:id="rId46"/>
    <p:sldId id="374" r:id="rId47"/>
    <p:sldId id="375" r:id="rId48"/>
    <p:sldId id="376" r:id="rId49"/>
    <p:sldId id="377" r:id="rId50"/>
    <p:sldId id="378" r:id="rId51"/>
    <p:sldId id="379" r:id="rId52"/>
    <p:sldId id="380" r:id="rId53"/>
    <p:sldId id="381" r:id="rId54"/>
    <p:sldId id="382" r:id="rId55"/>
    <p:sldId id="383" r:id="rId56"/>
    <p:sldId id="384" r:id="rId57"/>
    <p:sldId id="386" r:id="rId58"/>
    <p:sldId id="387" r:id="rId59"/>
    <p:sldId id="388" r:id="rId60"/>
    <p:sldId id="389" r:id="rId61"/>
    <p:sldId id="390" r:id="rId62"/>
    <p:sldId id="391" r:id="rId63"/>
    <p:sldId id="392" r:id="rId64"/>
    <p:sldId id="393" r:id="rId65"/>
    <p:sldId id="394" r:id="rId66"/>
    <p:sldId id="395" r:id="rId67"/>
    <p:sldId id="396" r:id="rId68"/>
    <p:sldId id="397" r:id="rId69"/>
    <p:sldId id="398" r:id="rId70"/>
    <p:sldId id="399" r:id="rId71"/>
    <p:sldId id="400" r:id="rId72"/>
    <p:sldId id="401" r:id="rId73"/>
    <p:sldId id="402" r:id="rId74"/>
    <p:sldId id="403" r:id="rId75"/>
    <p:sldId id="404" r:id="rId76"/>
    <p:sldId id="405" r:id="rId77"/>
    <p:sldId id="406" r:id="rId78"/>
    <p:sldId id="407" r:id="rId79"/>
    <p:sldId id="408" r:id="rId80"/>
    <p:sldId id="409" r:id="rId81"/>
    <p:sldId id="417" r:id="rId82"/>
    <p:sldId id="418" r:id="rId83"/>
    <p:sldId id="419" r:id="rId84"/>
    <p:sldId id="410" r:id="rId85"/>
    <p:sldId id="411" r:id="rId86"/>
    <p:sldId id="412" r:id="rId87"/>
    <p:sldId id="413" r:id="rId88"/>
    <p:sldId id="414" r:id="rId89"/>
    <p:sldId id="415" r:id="rId90"/>
    <p:sldId id="416" r:id="rId91"/>
    <p:sldId id="420" r:id="rId92"/>
    <p:sldId id="421" r:id="rId93"/>
    <p:sldId id="422" r:id="rId94"/>
    <p:sldId id="423" r:id="rId95"/>
    <p:sldId id="424" r:id="rId96"/>
    <p:sldId id="425" r:id="rId97"/>
    <p:sldId id="426" r:id="rId98"/>
    <p:sldId id="427" r:id="rId99"/>
    <p:sldId id="428" r:id="rId100"/>
    <p:sldId id="429" r:id="rId101"/>
    <p:sldId id="430" r:id="rId102"/>
    <p:sldId id="431" r:id="rId103"/>
    <p:sldId id="432" r:id="rId104"/>
    <p:sldId id="433" r:id="rId105"/>
    <p:sldId id="434" r:id="rId106"/>
    <p:sldId id="436" r:id="rId107"/>
    <p:sldId id="437" r:id="rId108"/>
    <p:sldId id="438" r:id="rId109"/>
    <p:sldId id="440" r:id="rId110"/>
    <p:sldId id="439" r:id="rId111"/>
    <p:sldId id="441" r:id="rId112"/>
    <p:sldId id="442" r:id="rId113"/>
    <p:sldId id="443" r:id="rId114"/>
    <p:sldId id="444" r:id="rId115"/>
    <p:sldId id="446" r:id="rId116"/>
    <p:sldId id="447" r:id="rId117"/>
    <p:sldId id="448" r:id="rId118"/>
    <p:sldId id="449" r:id="rId119"/>
    <p:sldId id="451" r:id="rId120"/>
    <p:sldId id="452" r:id="rId121"/>
    <p:sldId id="453" r:id="rId122"/>
    <p:sldId id="454" r:id="rId123"/>
    <p:sldId id="455" r:id="rId124"/>
    <p:sldId id="456" r:id="rId125"/>
    <p:sldId id="457" r:id="rId126"/>
    <p:sldId id="458" r:id="rId127"/>
    <p:sldId id="459" r:id="rId128"/>
    <p:sldId id="460" r:id="rId129"/>
    <p:sldId id="461" r:id="rId130"/>
    <p:sldId id="462" r:id="rId131"/>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0000"/>
    <a:srgbClr val="00FF00"/>
    <a:srgbClr val="00CC00"/>
    <a:srgbClr val="339933"/>
    <a:srgbClr val="009900"/>
    <a:srgbClr val="FFFF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52" autoAdjust="0"/>
    <p:restoredTop sz="94660"/>
  </p:normalViewPr>
  <p:slideViewPr>
    <p:cSldViewPr snapToGrid="0">
      <p:cViewPr varScale="1">
        <p:scale>
          <a:sx n="75" d="100"/>
          <a:sy n="75" d="100"/>
        </p:scale>
        <p:origin x="101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99B2DA7A-EFC3-4779-86FE-466AE955A1E8}" type="datetimeFigureOut">
              <a:rPr lang="zh-CN" altLang="en-US"/>
              <a:pPr>
                <a:defRPr/>
              </a:pPr>
              <a:t>2019/8/25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E6076485-B354-4781-A1AE-96A3A9FDDBB8}" type="slidenum">
              <a:rPr lang="zh-CN" altLang="en-US"/>
              <a:pPr>
                <a:defRPr/>
              </a:pPr>
              <a:t>‹#›</a:t>
            </a:fld>
            <a:endParaRPr lang="zh-CN" altLang="en-US"/>
          </a:p>
        </p:txBody>
      </p:sp>
    </p:spTree>
    <p:extLst>
      <p:ext uri="{BB962C8B-B14F-4D97-AF65-F5344CB8AC3E}">
        <p14:creationId xmlns:p14="http://schemas.microsoft.com/office/powerpoint/2010/main" val="40206186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7822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16825057"/>
      </p:ext>
    </p:extLst>
  </p:cSld>
  <p:clrMapOvr>
    <a:masterClrMapping/>
  </p:clrMapOvr>
  <p:transition>
    <p:split orient="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675952"/>
      </p:ext>
    </p:extLst>
  </p:cSld>
  <p:clrMapOvr>
    <a:masterClrMapping/>
  </p:clrMapOvr>
  <p:transition>
    <p:split orient="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7" name="Slide Number Placeholder 5"/>
          <p:cNvSpPr>
            <a:spLocks noGrp="1"/>
          </p:cNvSpPr>
          <p:nvPr userDrawn="1"/>
        </p:nvSpPr>
        <p:spPr>
          <a:xfrm>
            <a:off x="1036638" y="6467475"/>
            <a:ext cx="863600" cy="365125"/>
          </a:xfrm>
          <a:prstGeom prst="rect">
            <a:avLst/>
          </a:prstGeom>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r">
              <a:defRPr/>
            </a:pPr>
            <a:fld id="{BF77572A-2DBB-456C-BCA5-60CB2F6FB9C6}" type="slidenum">
              <a:rPr lang="zh-CN" altLang="en-US" sz="1400" b="1" smtClean="0">
                <a:solidFill>
                  <a:srgbClr val="6699FF"/>
                </a:solidFill>
                <a:latin typeface="Arial" panose="020B0604020202020204" pitchFamily="34" charset="0"/>
                <a:cs typeface="Arial" panose="020B0604020202020204" pitchFamily="34" charset="0"/>
              </a:rPr>
              <a:pPr algn="r">
                <a:defRPr/>
              </a:pPr>
              <a:t>‹#›</a:t>
            </a:fld>
            <a:r>
              <a:rPr lang="en-US" altLang="zh-CN" sz="1400" b="1" dirty="0" smtClean="0">
                <a:solidFill>
                  <a:srgbClr val="6699FF"/>
                </a:solidFill>
                <a:latin typeface="Arial" panose="020B0604020202020204" pitchFamily="34" charset="0"/>
                <a:cs typeface="Arial" panose="020B0604020202020204" pitchFamily="34" charset="0"/>
              </a:rPr>
              <a:t>/130</a:t>
            </a:r>
            <a:endParaRPr lang="zh-CN" altLang="en-US" sz="1400" b="1" dirty="0">
              <a:solidFill>
                <a:srgbClr val="6699FF"/>
              </a:solidFill>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0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online.sccnn.com/html/design/Supplies/20040515133148(90).htm" TargetMode="External"/></Relationships>
</file>

<file path=ppt/slides/_rels/slide110.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1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online.sccnn.com/html/design/Supplies/20040515133148(90).htm" TargetMode="External"/></Relationships>
</file>

<file path=ppt/slides/_rels/slide1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9.gif"/><Relationship Id="rId4" Type="http://schemas.openxmlformats.org/officeDocument/2006/relationships/hyperlink" Target="http://online.sccnn.com/html/gif/yb/20070516223304(9).htm" TargetMode="External"/></Relationships>
</file>

<file path=ppt/slides/_rels/slide12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wmf"/><Relationship Id="rId4"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8.wmf"/><Relationship Id="rId4" Type="http://schemas.openxmlformats.org/officeDocument/2006/relationships/oleObject" Target="../embeddings/oleObject2.bin"/></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9.gif"/></Relationships>
</file>

<file path=ppt/slides/_rels/slide5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online.sccnn.com/html/design/Supplies/20040515133148(90).htm" TargetMode="External"/><Relationship Id="rId2" Type="http://schemas.openxmlformats.org/officeDocument/2006/relationships/audio" Target="../media/audio2.wav"/><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9.gif"/></Relationships>
</file>

<file path=ppt/slides/_rels/slide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9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9144000" cy="6858000"/>
            <a:chOff x="0" y="0"/>
            <a:chExt cx="5760" cy="4320"/>
          </a:xfrm>
        </p:grpSpPr>
        <p:sp>
          <p:nvSpPr>
            <p:cNvPr id="7181"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7182" name="Group 4"/>
            <p:cNvGrpSpPr>
              <a:grpSpLocks/>
            </p:cNvGrpSpPr>
            <p:nvPr/>
          </p:nvGrpSpPr>
          <p:grpSpPr bwMode="auto">
            <a:xfrm>
              <a:off x="0" y="0"/>
              <a:ext cx="5760" cy="4320"/>
              <a:chOff x="0" y="0"/>
              <a:chExt cx="5760" cy="4320"/>
            </a:xfrm>
          </p:grpSpPr>
          <p:sp>
            <p:nvSpPr>
              <p:cNvPr id="7183"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0"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61"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7186"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7"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8"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9"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7190" name="Group 12"/>
              <p:cNvGrpSpPr>
                <a:grpSpLocks/>
              </p:cNvGrpSpPr>
              <p:nvPr/>
            </p:nvGrpSpPr>
            <p:grpSpPr bwMode="auto">
              <a:xfrm>
                <a:off x="113" y="3561"/>
                <a:ext cx="862" cy="647"/>
                <a:chOff x="113" y="3561"/>
                <a:chExt cx="862" cy="647"/>
              </a:xfrm>
            </p:grpSpPr>
            <p:grpSp>
              <p:nvGrpSpPr>
                <p:cNvPr id="7191" name="Group 13"/>
                <p:cNvGrpSpPr>
                  <a:grpSpLocks/>
                </p:cNvGrpSpPr>
                <p:nvPr/>
              </p:nvGrpSpPr>
              <p:grpSpPr bwMode="auto">
                <a:xfrm flipH="1">
                  <a:off x="666" y="3561"/>
                  <a:ext cx="309" cy="506"/>
                  <a:chOff x="4694" y="2523"/>
                  <a:chExt cx="350" cy="573"/>
                </a:xfrm>
              </p:grpSpPr>
              <p:sp>
                <p:nvSpPr>
                  <p:cNvPr id="7208"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7209"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7210"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7211"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7212"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7213"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7214"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7192" name="Group 21"/>
                <p:cNvGrpSpPr>
                  <a:grpSpLocks/>
                </p:cNvGrpSpPr>
                <p:nvPr/>
              </p:nvGrpSpPr>
              <p:grpSpPr bwMode="auto">
                <a:xfrm flipH="1">
                  <a:off x="207" y="3972"/>
                  <a:ext cx="232" cy="96"/>
                  <a:chOff x="5301" y="2989"/>
                  <a:chExt cx="263" cy="108"/>
                </a:xfrm>
              </p:grpSpPr>
              <p:sp>
                <p:nvSpPr>
                  <p:cNvPr id="7206"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7207"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7193" name="Group 24"/>
                <p:cNvGrpSpPr>
                  <a:grpSpLocks/>
                </p:cNvGrpSpPr>
                <p:nvPr/>
              </p:nvGrpSpPr>
              <p:grpSpPr bwMode="auto">
                <a:xfrm flipH="1">
                  <a:off x="319" y="4057"/>
                  <a:ext cx="165" cy="143"/>
                  <a:chOff x="5250" y="3085"/>
                  <a:chExt cx="188" cy="162"/>
                </a:xfrm>
              </p:grpSpPr>
              <p:sp>
                <p:nvSpPr>
                  <p:cNvPr id="7204"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5"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4" name="Group 27"/>
                <p:cNvGrpSpPr>
                  <a:grpSpLocks/>
                </p:cNvGrpSpPr>
                <p:nvPr/>
              </p:nvGrpSpPr>
              <p:grpSpPr bwMode="auto">
                <a:xfrm flipH="1">
                  <a:off x="113" y="4095"/>
                  <a:ext cx="196" cy="113"/>
                  <a:chOff x="5449" y="3128"/>
                  <a:chExt cx="222" cy="128"/>
                </a:xfrm>
              </p:grpSpPr>
              <p:sp>
                <p:nvSpPr>
                  <p:cNvPr id="7202"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3"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5" name="Group 30"/>
                <p:cNvGrpSpPr>
                  <a:grpSpLocks/>
                </p:cNvGrpSpPr>
                <p:nvPr/>
              </p:nvGrpSpPr>
              <p:grpSpPr bwMode="auto">
                <a:xfrm flipH="1">
                  <a:off x="445" y="3670"/>
                  <a:ext cx="241" cy="406"/>
                  <a:chOff x="5022" y="2646"/>
                  <a:chExt cx="273" cy="460"/>
                </a:xfrm>
              </p:grpSpPr>
              <p:sp>
                <p:nvSpPr>
                  <p:cNvPr id="7196"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7"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8"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9"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1"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7171" name="组合 38"/>
          <p:cNvGrpSpPr>
            <a:grpSpLocks/>
          </p:cNvGrpSpPr>
          <p:nvPr/>
        </p:nvGrpSpPr>
        <p:grpSpPr bwMode="auto">
          <a:xfrm>
            <a:off x="7637463" y="33338"/>
            <a:ext cx="1422400" cy="617537"/>
            <a:chOff x="6053670" y="2277533"/>
            <a:chExt cx="1422400" cy="617092"/>
          </a:xfrm>
        </p:grpSpPr>
        <p:sp>
          <p:nvSpPr>
            <p:cNvPr id="7179"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41" name="直接连接符 40"/>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grpSp>
        <p:nvGrpSpPr>
          <p:cNvPr id="49" name="Group 42"/>
          <p:cNvGrpSpPr>
            <a:grpSpLocks/>
          </p:cNvGrpSpPr>
          <p:nvPr/>
        </p:nvGrpSpPr>
        <p:grpSpPr bwMode="auto">
          <a:xfrm>
            <a:off x="309563" y="2155825"/>
            <a:ext cx="3810000" cy="2209800"/>
            <a:chOff x="249" y="1358"/>
            <a:chExt cx="2400" cy="1392"/>
          </a:xfrm>
        </p:grpSpPr>
        <p:sp>
          <p:nvSpPr>
            <p:cNvPr id="7176" name="Rectangle 43"/>
            <p:cNvSpPr>
              <a:spLocks noChangeArrowheads="1"/>
            </p:cNvSpPr>
            <p:nvPr/>
          </p:nvSpPr>
          <p:spPr bwMode="auto">
            <a:xfrm>
              <a:off x="249" y="2231"/>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线    性    表</a:t>
              </a:r>
            </a:p>
          </p:txBody>
        </p:sp>
        <p:sp>
          <p:nvSpPr>
            <p:cNvPr id="7177"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7178"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2</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53" name="Text Box 46"/>
          <p:cNvSpPr txBox="1">
            <a:spLocks noChangeArrowheads="1"/>
          </p:cNvSpPr>
          <p:nvPr/>
        </p:nvSpPr>
        <p:spPr bwMode="auto">
          <a:xfrm>
            <a:off x="4643438" y="1844675"/>
            <a:ext cx="4248150" cy="308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dirty="0">
                <a:solidFill>
                  <a:schemeClr val="bg1"/>
                </a:solidFill>
                <a:latin typeface="Times New Roman" panose="02020603050405020304" pitchFamily="18" charset="0"/>
                <a:ea typeface="黑体" panose="02010609060101010101" pitchFamily="49" charset="-122"/>
              </a:rPr>
              <a:t>        </a:t>
            </a:r>
            <a:r>
              <a:rPr kumimoji="1" lang="zh-CN" altLang="en-US" sz="2000" b="1" dirty="0">
                <a:solidFill>
                  <a:schemeClr val="bg1"/>
                </a:solidFill>
                <a:latin typeface="Times New Roman" panose="02020603050405020304" pitchFamily="18" charset="0"/>
                <a:ea typeface="黑体" panose="02010609060101010101" pitchFamily="49" charset="-122"/>
              </a:rPr>
              <a:t>线性结构的基本特征是：在数据元素非空有限集合中：有且只有一个“第一个元素”；有且只有一个“最后一个元素”；除第一个元素外，其他元素都有唯一的直接前驱；除最后一个元素之外，其他元素都有唯一的直接后继。</a:t>
            </a:r>
            <a:endParaRPr kumimoji="1" lang="zh-CN" altLang="en-US" sz="2000" dirty="0">
              <a:solidFill>
                <a:schemeClr val="bg1"/>
              </a:solidFill>
              <a:latin typeface="Times New Roman" panose="02020603050405020304" pitchFamily="18" charset="0"/>
              <a:ea typeface="黑体" panose="02010609060101010101" pitchFamily="49" charset="-122"/>
            </a:endParaRPr>
          </a:p>
        </p:txBody>
      </p:sp>
      <p:sp>
        <p:nvSpPr>
          <p:cNvPr id="48"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2</a:t>
            </a: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主要内容</a:t>
            </a:r>
          </a:p>
        </p:txBody>
      </p:sp>
      <p:sp>
        <p:nvSpPr>
          <p:cNvPr id="50"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000" fill="hold"/>
                                        <p:tgtEl>
                                          <p:spTgt spid="48"/>
                                        </p:tgtEl>
                                        <p:attrNameLst>
                                          <p:attrName>ppt_x</p:attrName>
                                        </p:attrNameLst>
                                      </p:cBhvr>
                                      <p:tavLst>
                                        <p:tav tm="0">
                                          <p:val>
                                            <p:strVal val="0-#ppt_w/2"/>
                                          </p:val>
                                        </p:tav>
                                        <p:tav tm="100000">
                                          <p:val>
                                            <p:strVal val="#ppt_x"/>
                                          </p:val>
                                        </p:tav>
                                      </p:tavLst>
                                    </p:anim>
                                    <p:anim calcmode="lin" valueType="num">
                                      <p:cBhvr additive="base">
                                        <p:cTn id="8" dur="2000" fill="hold"/>
                                        <p:tgtEl>
                                          <p:spTgt spid="48"/>
                                        </p:tgtEl>
                                        <p:attrNameLst>
                                          <p:attrName>ppt_y</p:attrName>
                                        </p:attrNameLst>
                                      </p:cBhvr>
                                      <p:tavLst>
                                        <p:tav tm="0">
                                          <p:val>
                                            <p:strVal val="#ppt_y"/>
                                          </p:val>
                                        </p:tav>
                                        <p:tav tm="100000">
                                          <p:val>
                                            <p:strVal val="#ppt_y"/>
                                          </p:val>
                                        </p:tav>
                                      </p:tavLst>
                                    </p:anim>
                                  </p:childTnLst>
                                </p:cTn>
                              </p:par>
                              <p:par>
                                <p:cTn id="9" presetID="7"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2000" fill="hold"/>
                                        <p:tgtEl>
                                          <p:spTgt spid="50"/>
                                        </p:tgtEl>
                                        <p:attrNameLst>
                                          <p:attrName>ppt_x</p:attrName>
                                        </p:attrNameLst>
                                      </p:cBhvr>
                                      <p:tavLst>
                                        <p:tav tm="0">
                                          <p:val>
                                            <p:strVal val="1+#ppt_w/2"/>
                                          </p:val>
                                        </p:tav>
                                        <p:tav tm="100000">
                                          <p:val>
                                            <p:strVal val="#ppt_x"/>
                                          </p:val>
                                        </p:tav>
                                      </p:tavLst>
                                    </p:anim>
                                    <p:anim calcmode="lin" valueType="num">
                                      <p:cBhvr additive="base">
                                        <p:cTn id="12" dur="2000" fill="hold"/>
                                        <p:tgtEl>
                                          <p:spTgt spid="50"/>
                                        </p:tgtEl>
                                        <p:attrNameLst>
                                          <p:attrName>ppt_y</p:attrName>
                                        </p:attrNameLst>
                                      </p:cBhvr>
                                      <p:tavLst>
                                        <p:tav tm="0">
                                          <p:val>
                                            <p:strVal val="#ppt_y"/>
                                          </p:val>
                                        </p:tav>
                                        <p:tav tm="100000">
                                          <p:val>
                                            <p:strVal val="#ppt_y"/>
                                          </p:val>
                                        </p:tav>
                                      </p:tavLst>
                                    </p:anim>
                                  </p:childTnLst>
                                </p:cTn>
                              </p:par>
                              <p:par>
                                <p:cTn id="13" presetID="31" presetClass="entr" presetSubtype="0" fill="hold" nodeType="withEffect">
                                  <p:stCondLst>
                                    <p:cond delay="0"/>
                                  </p:stCondLst>
                                  <p:iterate type="lt">
                                    <p:tmPct val="5000"/>
                                  </p:iterate>
                                  <p:childTnLst>
                                    <p:set>
                                      <p:cBhvr>
                                        <p:cTn id="14" dur="1" fill="hold">
                                          <p:stCondLst>
                                            <p:cond delay="0"/>
                                          </p:stCondLst>
                                        </p:cTn>
                                        <p:tgtEl>
                                          <p:spTgt spid="49"/>
                                        </p:tgtEl>
                                        <p:attrNameLst>
                                          <p:attrName>style.visibility</p:attrName>
                                        </p:attrNameLst>
                                      </p:cBhvr>
                                      <p:to>
                                        <p:strVal val="visible"/>
                                      </p:to>
                                    </p:set>
                                    <p:anim calcmode="lin" valueType="num">
                                      <p:cBhvr>
                                        <p:cTn id="15" dur="2000" fill="hold"/>
                                        <p:tgtEl>
                                          <p:spTgt spid="49"/>
                                        </p:tgtEl>
                                        <p:attrNameLst>
                                          <p:attrName>ppt_w</p:attrName>
                                        </p:attrNameLst>
                                      </p:cBhvr>
                                      <p:tavLst>
                                        <p:tav tm="0">
                                          <p:val>
                                            <p:fltVal val="0"/>
                                          </p:val>
                                        </p:tav>
                                        <p:tav tm="100000">
                                          <p:val>
                                            <p:strVal val="#ppt_w"/>
                                          </p:val>
                                        </p:tav>
                                      </p:tavLst>
                                    </p:anim>
                                    <p:anim calcmode="lin" valueType="num">
                                      <p:cBhvr>
                                        <p:cTn id="16" dur="2000" fill="hold"/>
                                        <p:tgtEl>
                                          <p:spTgt spid="49"/>
                                        </p:tgtEl>
                                        <p:attrNameLst>
                                          <p:attrName>ppt_h</p:attrName>
                                        </p:attrNameLst>
                                      </p:cBhvr>
                                      <p:tavLst>
                                        <p:tav tm="0">
                                          <p:val>
                                            <p:fltVal val="0"/>
                                          </p:val>
                                        </p:tav>
                                        <p:tav tm="100000">
                                          <p:val>
                                            <p:strVal val="#ppt_h"/>
                                          </p:val>
                                        </p:tav>
                                      </p:tavLst>
                                    </p:anim>
                                    <p:anim calcmode="lin" valueType="num">
                                      <p:cBhvr>
                                        <p:cTn id="17" dur="2000" fill="hold"/>
                                        <p:tgtEl>
                                          <p:spTgt spid="49"/>
                                        </p:tgtEl>
                                        <p:attrNameLst>
                                          <p:attrName>style.rotation</p:attrName>
                                        </p:attrNameLst>
                                      </p:cBhvr>
                                      <p:tavLst>
                                        <p:tav tm="0">
                                          <p:val>
                                            <p:fltVal val="90"/>
                                          </p:val>
                                        </p:tav>
                                        <p:tav tm="100000">
                                          <p:val>
                                            <p:fltVal val="0"/>
                                          </p:val>
                                        </p:tav>
                                      </p:tavLst>
                                    </p:anim>
                                    <p:animEffect transition="in" filter="fade">
                                      <p:cBhvr>
                                        <p:cTn id="18" dur="2000"/>
                                        <p:tgtEl>
                                          <p:spTgt spid="49"/>
                                        </p:tgtEl>
                                      </p:cBhvr>
                                    </p:animEffect>
                                  </p:childTnLst>
                                </p:cTn>
                              </p:par>
                              <p:par>
                                <p:cTn id="19" presetID="27" presetClass="entr" presetSubtype="0" fill="hold" grpId="0" nodeType="withEffect">
                                  <p:stCondLst>
                                    <p:cond delay="0"/>
                                  </p:stCondLst>
                                  <p:iterate type="lt">
                                    <p:tmPct val="50000"/>
                                  </p:iterate>
                                  <p:childTnLst>
                                    <p:set>
                                      <p:cBhvr>
                                        <p:cTn id="20" dur="1" fill="hold">
                                          <p:stCondLst>
                                            <p:cond delay="0"/>
                                          </p:stCondLst>
                                        </p:cTn>
                                        <p:tgtEl>
                                          <p:spTgt spid="53"/>
                                        </p:tgtEl>
                                        <p:attrNameLst>
                                          <p:attrName>style.visibility</p:attrName>
                                        </p:attrNameLst>
                                      </p:cBhvr>
                                      <p:to>
                                        <p:strVal val="visible"/>
                                      </p:to>
                                    </p:set>
                                    <p:anim calcmode="discrete" valueType="clr">
                                      <p:cBhvr override="childStyle">
                                        <p:cTn id="21" dur="100"/>
                                        <p:tgtEl>
                                          <p:spTgt spid="53"/>
                                        </p:tgtEl>
                                        <p:attrNameLst>
                                          <p:attrName>style.color</p:attrName>
                                        </p:attrNameLst>
                                      </p:cBhvr>
                                      <p:tavLst>
                                        <p:tav tm="0">
                                          <p:val>
                                            <p:clrVal>
                                              <a:srgbClr val="FFFF00"/>
                                            </p:clrVal>
                                          </p:val>
                                        </p:tav>
                                        <p:tav tm="50000">
                                          <p:val>
                                            <p:clrVal>
                                              <a:schemeClr val="hlink"/>
                                            </p:clrVal>
                                          </p:val>
                                        </p:tav>
                                      </p:tavLst>
                                    </p:anim>
                                    <p:anim calcmode="discrete" valueType="clr">
                                      <p:cBhvr>
                                        <p:cTn id="22" dur="100"/>
                                        <p:tgtEl>
                                          <p:spTgt spid="53"/>
                                        </p:tgtEl>
                                        <p:attrNameLst>
                                          <p:attrName>fillcolor</p:attrName>
                                        </p:attrNameLst>
                                      </p:cBhvr>
                                      <p:tavLst>
                                        <p:tav tm="0">
                                          <p:val>
                                            <p:clrVal>
                                              <a:schemeClr val="accent2"/>
                                            </p:clrVal>
                                          </p:val>
                                        </p:tav>
                                        <p:tav tm="50000">
                                          <p:val>
                                            <p:clrVal>
                                              <a:schemeClr val="hlink"/>
                                            </p:clrVal>
                                          </p:val>
                                        </p:tav>
                                      </p:tavLst>
                                    </p:anim>
                                    <p:set>
                                      <p:cBhvr>
                                        <p:cTn id="23" dur="100"/>
                                        <p:tgtEl>
                                          <p:spTgt spid="5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29"/>
          <p:cNvGrpSpPr>
            <a:grpSpLocks/>
          </p:cNvGrpSpPr>
          <p:nvPr/>
        </p:nvGrpSpPr>
        <p:grpSpPr bwMode="auto">
          <a:xfrm>
            <a:off x="34925" y="92075"/>
            <a:ext cx="7632700" cy="1608138"/>
            <a:chOff x="34925" y="92075"/>
            <a:chExt cx="7632700" cy="1608138"/>
          </a:xfrm>
        </p:grpSpPr>
        <p:grpSp>
          <p:nvGrpSpPr>
            <p:cNvPr id="16389" name="组合 19"/>
            <p:cNvGrpSpPr>
              <a:grpSpLocks/>
            </p:cNvGrpSpPr>
            <p:nvPr/>
          </p:nvGrpSpPr>
          <p:grpSpPr bwMode="auto">
            <a:xfrm>
              <a:off x="34925" y="92075"/>
              <a:ext cx="7632700" cy="1025525"/>
              <a:chOff x="34925" y="92075"/>
              <a:chExt cx="7632700" cy="1025525"/>
            </a:xfrm>
          </p:grpSpPr>
          <p:grpSp>
            <p:nvGrpSpPr>
              <p:cNvPr id="16393" name="组合 20"/>
              <p:cNvGrpSpPr>
                <a:grpSpLocks/>
              </p:cNvGrpSpPr>
              <p:nvPr/>
            </p:nvGrpSpPr>
            <p:grpSpPr bwMode="auto">
              <a:xfrm>
                <a:off x="34925" y="92075"/>
                <a:ext cx="7632700" cy="457200"/>
                <a:chOff x="34925" y="92075"/>
                <a:chExt cx="7632700" cy="457200"/>
              </a:xfrm>
            </p:grpSpPr>
            <p:sp>
              <p:nvSpPr>
                <p:cNvPr id="1639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639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16394" name="Group 2"/>
              <p:cNvGrpSpPr>
                <a:grpSpLocks/>
              </p:cNvGrpSpPr>
              <p:nvPr/>
            </p:nvGrpSpPr>
            <p:grpSpPr bwMode="auto">
              <a:xfrm>
                <a:off x="107950" y="620713"/>
                <a:ext cx="3330575" cy="496887"/>
                <a:chOff x="113" y="441"/>
                <a:chExt cx="2098" cy="313"/>
              </a:xfrm>
            </p:grpSpPr>
            <p:sp>
              <p:nvSpPr>
                <p:cNvPr id="1639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2.2.1  </a:t>
                  </a:r>
                  <a:r>
                    <a:rPr kumimoji="1" lang="zh-CN" altLang="en-US" sz="2200" b="1">
                      <a:solidFill>
                        <a:srgbClr val="3333FF"/>
                      </a:solidFill>
                      <a:latin typeface="Arial" panose="020B0604020202020204" pitchFamily="34" charset="0"/>
                      <a:ea typeface="黑体" panose="02010609060101010101" pitchFamily="49" charset="-122"/>
                    </a:rPr>
                    <a:t>顺序表的定义</a:t>
                  </a:r>
                </a:p>
              </p:txBody>
            </p:sp>
            <p:sp>
              <p:nvSpPr>
                <p:cNvPr id="1639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6390" name="Group 3"/>
            <p:cNvGrpSpPr>
              <a:grpSpLocks/>
            </p:cNvGrpSpPr>
            <p:nvPr/>
          </p:nvGrpSpPr>
          <p:grpSpPr bwMode="auto">
            <a:xfrm>
              <a:off x="250825" y="1203325"/>
              <a:ext cx="4710642" cy="496888"/>
              <a:chOff x="113" y="441"/>
              <a:chExt cx="1440" cy="313"/>
            </a:xfrm>
          </p:grpSpPr>
          <p:sp>
            <p:nvSpPr>
              <p:cNvPr id="16391" name="Text Box 4"/>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顺序表中数据元素的存储地址</a:t>
                </a:r>
              </a:p>
            </p:txBody>
          </p:sp>
          <p:sp>
            <p:nvSpPr>
              <p:cNvPr id="16392" name="Rectangle 5"/>
              <p:cNvSpPr>
                <a:spLocks noChangeArrowheads="1"/>
              </p:cNvSpPr>
              <p:nvPr/>
            </p:nvSpPr>
            <p:spPr bwMode="auto">
              <a:xfrm>
                <a:off x="155"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5" name="Rectangle 2"/>
          <p:cNvSpPr>
            <a:spLocks noChangeArrowheads="1"/>
          </p:cNvSpPr>
          <p:nvPr/>
        </p:nvSpPr>
        <p:spPr bwMode="auto">
          <a:xfrm>
            <a:off x="3846513" y="6348413"/>
            <a:ext cx="1944687"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solidFill>
                  <a:srgbClr val="3333FF"/>
                </a:solidFill>
                <a:latin typeface="华文楷体" panose="02010600040101010101" pitchFamily="2" charset="-122"/>
                <a:ea typeface="华文楷体" panose="02010600040101010101" pitchFamily="2" charset="-122"/>
              </a:rPr>
              <a:t>顺序表示意图</a:t>
            </a:r>
            <a:endParaRPr kumimoji="1" lang="zh-CN" altLang="en-US" sz="1600" b="1" dirty="0">
              <a:solidFill>
                <a:srgbClr val="3333FF"/>
              </a:solidFill>
              <a:effectLst>
                <a:outerShdw blurRad="38100" dist="38100" dir="2700000" algn="tl">
                  <a:srgbClr val="C0C0C0"/>
                </a:outerShdw>
              </a:effectLst>
              <a:latin typeface="华文楷体" panose="02010600040101010101" pitchFamily="2" charset="-122"/>
              <a:ea typeface="华文楷体" panose="02010600040101010101" pitchFamily="2" charset="-122"/>
            </a:endParaRPr>
          </a:p>
        </p:txBody>
      </p:sp>
      <p:sp>
        <p:nvSpPr>
          <p:cNvPr id="16" name="Text Box 2"/>
          <p:cNvSpPr txBox="1">
            <a:spLocks noChangeArrowheads="1"/>
          </p:cNvSpPr>
          <p:nvPr/>
        </p:nvSpPr>
        <p:spPr bwMode="auto">
          <a:xfrm>
            <a:off x="6705600" y="2306638"/>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17" name="Text Box 3"/>
          <p:cNvSpPr txBox="1">
            <a:spLocks noChangeArrowheads="1"/>
          </p:cNvSpPr>
          <p:nvPr/>
        </p:nvSpPr>
        <p:spPr bwMode="auto">
          <a:xfrm>
            <a:off x="6705600" y="2746375"/>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18" name="Text Box 4"/>
          <p:cNvSpPr txBox="1">
            <a:spLocks noChangeArrowheads="1"/>
          </p:cNvSpPr>
          <p:nvPr/>
        </p:nvSpPr>
        <p:spPr bwMode="auto">
          <a:xfrm>
            <a:off x="6705600" y="390366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i</a:t>
            </a:r>
          </a:p>
        </p:txBody>
      </p:sp>
      <p:sp>
        <p:nvSpPr>
          <p:cNvPr id="19" name="Text Box 5"/>
          <p:cNvSpPr txBox="1">
            <a:spLocks noChangeArrowheads="1"/>
          </p:cNvSpPr>
          <p:nvPr/>
        </p:nvSpPr>
        <p:spPr bwMode="auto">
          <a:xfrm>
            <a:off x="6705600" y="502126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n</a:t>
            </a:r>
          </a:p>
        </p:txBody>
      </p:sp>
      <p:sp>
        <p:nvSpPr>
          <p:cNvPr id="20" name="Text Box 6"/>
          <p:cNvSpPr txBox="1">
            <a:spLocks noChangeArrowheads="1"/>
          </p:cNvSpPr>
          <p:nvPr/>
        </p:nvSpPr>
        <p:spPr bwMode="auto">
          <a:xfrm>
            <a:off x="6553200" y="5643563"/>
            <a:ext cx="914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空闲</a:t>
            </a:r>
          </a:p>
        </p:txBody>
      </p:sp>
      <p:sp>
        <p:nvSpPr>
          <p:cNvPr id="21" name="AutoShape 7"/>
          <p:cNvSpPr>
            <a:spLocks/>
          </p:cNvSpPr>
          <p:nvPr/>
        </p:nvSpPr>
        <p:spPr bwMode="auto">
          <a:xfrm>
            <a:off x="5943600" y="5421313"/>
            <a:ext cx="144463" cy="801687"/>
          </a:xfrm>
          <a:prstGeom prst="rightBrace">
            <a:avLst>
              <a:gd name="adj1" fmla="val 70216"/>
              <a:gd name="adj2" fmla="val 50000"/>
            </a:avLst>
          </a:prstGeom>
          <a:noFill/>
          <a:ln w="38100">
            <a:solidFill>
              <a:srgbClr val="3333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22" name="Text Box 8"/>
          <p:cNvSpPr txBox="1">
            <a:spLocks noChangeArrowheads="1"/>
          </p:cNvSpPr>
          <p:nvPr/>
        </p:nvSpPr>
        <p:spPr bwMode="auto">
          <a:xfrm>
            <a:off x="1414463" y="2306638"/>
            <a:ext cx="2209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LOC (a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t>
            </a:r>
          </a:p>
        </p:txBody>
      </p:sp>
      <p:sp>
        <p:nvSpPr>
          <p:cNvPr id="23" name="Text Box 9"/>
          <p:cNvSpPr txBox="1">
            <a:spLocks noChangeArrowheads="1"/>
          </p:cNvSpPr>
          <p:nvPr/>
        </p:nvSpPr>
        <p:spPr bwMode="auto">
          <a:xfrm>
            <a:off x="1414463" y="2746375"/>
            <a:ext cx="220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LOC (a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 + d</a:t>
            </a:r>
          </a:p>
        </p:txBody>
      </p:sp>
      <p:sp>
        <p:nvSpPr>
          <p:cNvPr id="24" name="Text Box 10"/>
          <p:cNvSpPr txBox="1">
            <a:spLocks noChangeArrowheads="1"/>
          </p:cNvSpPr>
          <p:nvPr/>
        </p:nvSpPr>
        <p:spPr bwMode="auto">
          <a:xfrm>
            <a:off x="1414463" y="3903663"/>
            <a:ext cx="2362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LOC (a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 + (i-1) d</a:t>
            </a:r>
          </a:p>
        </p:txBody>
      </p:sp>
      <p:sp>
        <p:nvSpPr>
          <p:cNvPr id="25" name="Text Box 11"/>
          <p:cNvSpPr txBox="1">
            <a:spLocks noChangeArrowheads="1"/>
          </p:cNvSpPr>
          <p:nvPr/>
        </p:nvSpPr>
        <p:spPr bwMode="auto">
          <a:xfrm>
            <a:off x="1414463" y="5021263"/>
            <a:ext cx="2514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LOC (a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 + (n-1) d</a:t>
            </a:r>
          </a:p>
        </p:txBody>
      </p:sp>
      <p:sp>
        <p:nvSpPr>
          <p:cNvPr id="26" name="Text Box 12"/>
          <p:cNvSpPr txBox="1">
            <a:spLocks noChangeArrowheads="1"/>
          </p:cNvSpPr>
          <p:nvPr/>
        </p:nvSpPr>
        <p:spPr bwMode="auto">
          <a:xfrm>
            <a:off x="1354138" y="5889625"/>
            <a:ext cx="2667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顺序表最大空间</a:t>
            </a:r>
          </a:p>
        </p:txBody>
      </p:sp>
      <p:grpSp>
        <p:nvGrpSpPr>
          <p:cNvPr id="27" name="Group 39"/>
          <p:cNvGrpSpPr>
            <a:grpSpLocks/>
          </p:cNvGrpSpPr>
          <p:nvPr/>
        </p:nvGrpSpPr>
        <p:grpSpPr bwMode="auto">
          <a:xfrm>
            <a:off x="3733800" y="2293938"/>
            <a:ext cx="2057400" cy="3929062"/>
            <a:chOff x="2064" y="623"/>
            <a:chExt cx="1296" cy="3198"/>
          </a:xfrm>
        </p:grpSpPr>
        <p:sp>
          <p:nvSpPr>
            <p:cNvPr id="28" name="Rectangle 14"/>
            <p:cNvSpPr>
              <a:spLocks noChangeArrowheads="1"/>
            </p:cNvSpPr>
            <p:nvPr/>
          </p:nvSpPr>
          <p:spPr bwMode="auto">
            <a:xfrm>
              <a:off x="2064" y="624"/>
              <a:ext cx="1296" cy="3197"/>
            </a:xfrm>
            <a:prstGeom prst="rect">
              <a:avLst/>
            </a:prstGeom>
            <a:solidFill>
              <a:srgbClr val="FFFFCC"/>
            </a:solidFill>
            <a:ln w="5715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29" name="Line 15"/>
            <p:cNvSpPr>
              <a:spLocks noChangeShapeType="1"/>
            </p:cNvSpPr>
            <p:nvPr/>
          </p:nvSpPr>
          <p:spPr bwMode="auto">
            <a:xfrm>
              <a:off x="2064" y="960"/>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30" name="Line 16"/>
            <p:cNvSpPr>
              <a:spLocks noChangeShapeType="1"/>
            </p:cNvSpPr>
            <p:nvPr/>
          </p:nvSpPr>
          <p:spPr bwMode="auto">
            <a:xfrm>
              <a:off x="2064" y="1296"/>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33" name="Line 17"/>
            <p:cNvSpPr>
              <a:spLocks noChangeShapeType="1"/>
            </p:cNvSpPr>
            <p:nvPr/>
          </p:nvSpPr>
          <p:spPr bwMode="auto">
            <a:xfrm>
              <a:off x="2064" y="1920"/>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34" name="Line 18"/>
            <p:cNvSpPr>
              <a:spLocks noChangeShapeType="1"/>
            </p:cNvSpPr>
            <p:nvPr/>
          </p:nvSpPr>
          <p:spPr bwMode="auto">
            <a:xfrm>
              <a:off x="2064" y="2256"/>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35" name="Line 19"/>
            <p:cNvSpPr>
              <a:spLocks noChangeShapeType="1"/>
            </p:cNvSpPr>
            <p:nvPr/>
          </p:nvSpPr>
          <p:spPr bwMode="auto">
            <a:xfrm>
              <a:off x="2064" y="3168"/>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36" name="Line 20"/>
            <p:cNvSpPr>
              <a:spLocks noChangeShapeType="1"/>
            </p:cNvSpPr>
            <p:nvPr/>
          </p:nvSpPr>
          <p:spPr bwMode="auto">
            <a:xfrm>
              <a:off x="2064" y="2832"/>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37" name="Text Box 21"/>
            <p:cNvSpPr txBox="1">
              <a:spLocks noChangeArrowheads="1"/>
            </p:cNvSpPr>
            <p:nvPr/>
          </p:nvSpPr>
          <p:spPr bwMode="auto">
            <a:xfrm>
              <a:off x="2263" y="623"/>
              <a:ext cx="898"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p>
          </p:txBody>
        </p:sp>
        <p:sp>
          <p:nvSpPr>
            <p:cNvPr id="38" name="Text Box 22"/>
            <p:cNvSpPr txBox="1">
              <a:spLocks noChangeArrowheads="1"/>
            </p:cNvSpPr>
            <p:nvPr/>
          </p:nvSpPr>
          <p:spPr bwMode="auto">
            <a:xfrm>
              <a:off x="2263" y="960"/>
              <a:ext cx="898" cy="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p>
          </p:txBody>
        </p:sp>
        <p:sp>
          <p:nvSpPr>
            <p:cNvPr id="39" name="Text Box 23"/>
            <p:cNvSpPr txBox="1">
              <a:spLocks noChangeArrowheads="1"/>
            </p:cNvSpPr>
            <p:nvPr/>
          </p:nvSpPr>
          <p:spPr bwMode="auto">
            <a:xfrm>
              <a:off x="2263" y="1905"/>
              <a:ext cx="898"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i</a:t>
              </a:r>
            </a:p>
          </p:txBody>
        </p:sp>
        <p:sp>
          <p:nvSpPr>
            <p:cNvPr id="40" name="Text Box 24"/>
            <p:cNvSpPr txBox="1">
              <a:spLocks noChangeArrowheads="1"/>
            </p:cNvSpPr>
            <p:nvPr/>
          </p:nvSpPr>
          <p:spPr bwMode="auto">
            <a:xfrm>
              <a:off x="2263" y="2820"/>
              <a:ext cx="898" cy="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a</a:t>
              </a:r>
              <a:r>
                <a:rPr lang="en-US" altLang="zh-CN" b="1" baseline="-25000">
                  <a:solidFill>
                    <a:srgbClr val="3333FF"/>
                  </a:solidFill>
                  <a:latin typeface="Arial" panose="020B0604020202020204" pitchFamily="34" charset="0"/>
                  <a:ea typeface="楷体" panose="02010609060101010101" pitchFamily="49" charset="-122"/>
                  <a:cs typeface="Arial" panose="020B0604020202020204" pitchFamily="34" charset="0"/>
                </a:rPr>
                <a:t>n</a:t>
              </a:r>
            </a:p>
          </p:txBody>
        </p:sp>
        <p:sp>
          <p:nvSpPr>
            <p:cNvPr id="41" name="Line 25"/>
            <p:cNvSpPr>
              <a:spLocks noChangeShapeType="1"/>
            </p:cNvSpPr>
            <p:nvPr/>
          </p:nvSpPr>
          <p:spPr bwMode="auto">
            <a:xfrm>
              <a:off x="2695" y="1392"/>
              <a:ext cx="0" cy="432"/>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42" name="Line 26"/>
            <p:cNvSpPr>
              <a:spLocks noChangeShapeType="1"/>
            </p:cNvSpPr>
            <p:nvPr/>
          </p:nvSpPr>
          <p:spPr bwMode="auto">
            <a:xfrm>
              <a:off x="2695" y="2352"/>
              <a:ext cx="0" cy="384"/>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grpSp>
      <p:sp>
        <p:nvSpPr>
          <p:cNvPr id="43" name="Line 27"/>
          <p:cNvSpPr>
            <a:spLocks noChangeShapeType="1"/>
          </p:cNvSpPr>
          <p:nvPr/>
        </p:nvSpPr>
        <p:spPr bwMode="auto">
          <a:xfrm>
            <a:off x="7010400" y="4467225"/>
            <a:ext cx="1588" cy="473075"/>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44" name="Line 28"/>
          <p:cNvSpPr>
            <a:spLocks noChangeShapeType="1"/>
          </p:cNvSpPr>
          <p:nvPr/>
        </p:nvSpPr>
        <p:spPr bwMode="auto">
          <a:xfrm>
            <a:off x="7010400" y="3273425"/>
            <a:ext cx="1588" cy="473075"/>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45" name="Text Box 29"/>
          <p:cNvSpPr txBox="1">
            <a:spLocks noChangeArrowheads="1"/>
          </p:cNvSpPr>
          <p:nvPr/>
        </p:nvSpPr>
        <p:spPr bwMode="auto">
          <a:xfrm>
            <a:off x="1643063" y="18034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存储地址</a:t>
            </a:r>
          </a:p>
        </p:txBody>
      </p:sp>
      <p:sp>
        <p:nvSpPr>
          <p:cNvPr id="46" name="Text Box 30"/>
          <p:cNvSpPr txBox="1">
            <a:spLocks noChangeArrowheads="1"/>
          </p:cNvSpPr>
          <p:nvPr/>
        </p:nvSpPr>
        <p:spPr bwMode="auto">
          <a:xfrm>
            <a:off x="3581400" y="18034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内存状态</a:t>
            </a:r>
          </a:p>
        </p:txBody>
      </p:sp>
      <p:sp>
        <p:nvSpPr>
          <p:cNvPr id="47" name="Text Box 31"/>
          <p:cNvSpPr txBox="1">
            <a:spLocks noChangeArrowheads="1"/>
          </p:cNvSpPr>
          <p:nvPr/>
        </p:nvSpPr>
        <p:spPr bwMode="auto">
          <a:xfrm>
            <a:off x="5257800" y="1752600"/>
            <a:ext cx="3581400"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元素在线性表中位序</a:t>
            </a:r>
          </a:p>
        </p:txBody>
      </p:sp>
      <p:sp>
        <p:nvSpPr>
          <p:cNvPr id="48" name="Line 32"/>
          <p:cNvSpPr>
            <a:spLocks noChangeShapeType="1"/>
          </p:cNvSpPr>
          <p:nvPr/>
        </p:nvSpPr>
        <p:spPr bwMode="auto">
          <a:xfrm>
            <a:off x="2024063" y="4467225"/>
            <a:ext cx="1587" cy="473075"/>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49" name="Line 33"/>
          <p:cNvSpPr>
            <a:spLocks noChangeShapeType="1"/>
          </p:cNvSpPr>
          <p:nvPr/>
        </p:nvSpPr>
        <p:spPr bwMode="auto">
          <a:xfrm>
            <a:off x="2024063" y="3273425"/>
            <a:ext cx="1587" cy="471488"/>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arn(outVertical)">
                                      <p:cBhvr>
                                        <p:cTn id="11" dur="500"/>
                                        <p:tgtEl>
                                          <p:spTgt spid="4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barn(outVertical)">
                                      <p:cBhvr>
                                        <p:cTn id="19" dur="500"/>
                                        <p:tgtEl>
                                          <p:spTgt spid="45"/>
                                        </p:tgtEl>
                                      </p:cBhvr>
                                    </p:animEffect>
                                  </p:childTnLst>
                                </p:cTn>
                              </p:par>
                            </p:childTnLst>
                          </p:cTn>
                        </p:par>
                        <p:par>
                          <p:cTn id="20" fill="hold">
                            <p:stCondLst>
                              <p:cond delay="2000"/>
                            </p:stCondLst>
                            <p:childTnLst>
                              <p:par>
                                <p:cTn id="21" presetID="16" presetClass="entr" presetSubtype="37"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barn(outVertical)">
                                      <p:cBhvr>
                                        <p:cTn id="23" dur="500"/>
                                        <p:tgtEl>
                                          <p:spTgt spid="47"/>
                                        </p:tgtEl>
                                      </p:cBhvr>
                                    </p:animEffect>
                                  </p:childTnLst>
                                </p:cTn>
                              </p:par>
                            </p:childTnLst>
                          </p:cTn>
                        </p:par>
                        <p:par>
                          <p:cTn id="24" fill="hold">
                            <p:stCondLst>
                              <p:cond delay="2500"/>
                            </p:stCondLst>
                            <p:childTnLst>
                              <p:par>
                                <p:cTn id="25" presetID="16" presetClass="entr" presetSubtype="37"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outVertical)">
                                      <p:cBhvr>
                                        <p:cTn id="27" dur="500"/>
                                        <p:tgtEl>
                                          <p:spTgt spid="22"/>
                                        </p:tgtEl>
                                      </p:cBhvr>
                                    </p:animEffect>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outVertical)">
                                      <p:cBhvr>
                                        <p:cTn id="31" dur="500"/>
                                        <p:tgtEl>
                                          <p:spTgt spid="16"/>
                                        </p:tgtEl>
                                      </p:cBhvr>
                                    </p:animEffect>
                                  </p:childTnLst>
                                </p:cTn>
                              </p:par>
                            </p:childTnLst>
                          </p:cTn>
                        </p:par>
                        <p:par>
                          <p:cTn id="32" fill="hold">
                            <p:stCondLst>
                              <p:cond delay="3500"/>
                            </p:stCondLst>
                            <p:childTnLst>
                              <p:par>
                                <p:cTn id="33" presetID="16" presetClass="entr" presetSubtype="37"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outVertical)">
                                      <p:cBhvr>
                                        <p:cTn id="35" dur="500"/>
                                        <p:tgtEl>
                                          <p:spTgt spid="23"/>
                                        </p:tgtEl>
                                      </p:cBhvr>
                                    </p:animEffect>
                                  </p:childTnLst>
                                </p:cTn>
                              </p:par>
                            </p:childTnLst>
                          </p:cTn>
                        </p:par>
                        <p:par>
                          <p:cTn id="36" fill="hold">
                            <p:stCondLst>
                              <p:cond delay="4000"/>
                            </p:stCondLst>
                            <p:childTnLst>
                              <p:par>
                                <p:cTn id="37" presetID="16" presetClass="entr" presetSubtype="37"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arn(outVertical)">
                                      <p:cBhvr>
                                        <p:cTn id="39" dur="500"/>
                                        <p:tgtEl>
                                          <p:spTgt spid="17"/>
                                        </p:tgtEl>
                                      </p:cBhvr>
                                    </p:animEffect>
                                  </p:childTnLst>
                                </p:cTn>
                              </p:par>
                            </p:childTnLst>
                          </p:cTn>
                        </p:par>
                        <p:par>
                          <p:cTn id="40" fill="hold">
                            <p:stCondLst>
                              <p:cond delay="4500"/>
                            </p:stCondLst>
                            <p:childTnLst>
                              <p:par>
                                <p:cTn id="41" presetID="17" presetClass="entr" presetSubtype="1"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ppt_x</p:attrName>
                                        </p:attrNameLst>
                                      </p:cBhvr>
                                      <p:tavLst>
                                        <p:tav tm="0">
                                          <p:val>
                                            <p:strVal val="#ppt_x"/>
                                          </p:val>
                                        </p:tav>
                                        <p:tav tm="100000">
                                          <p:val>
                                            <p:strVal val="#ppt_x"/>
                                          </p:val>
                                        </p:tav>
                                      </p:tavLst>
                                    </p:anim>
                                    <p:anim calcmode="lin" valueType="num">
                                      <p:cBhvr>
                                        <p:cTn id="44" dur="500" fill="hold"/>
                                        <p:tgtEl>
                                          <p:spTgt spid="49"/>
                                        </p:tgtEl>
                                        <p:attrNameLst>
                                          <p:attrName>ppt_y</p:attrName>
                                        </p:attrNameLst>
                                      </p:cBhvr>
                                      <p:tavLst>
                                        <p:tav tm="0">
                                          <p:val>
                                            <p:strVal val="#ppt_y-#ppt_h/2"/>
                                          </p:val>
                                        </p:tav>
                                        <p:tav tm="100000">
                                          <p:val>
                                            <p:strVal val="#ppt_y"/>
                                          </p:val>
                                        </p:tav>
                                      </p:tavLst>
                                    </p:anim>
                                    <p:anim calcmode="lin" valueType="num">
                                      <p:cBhvr>
                                        <p:cTn id="45" dur="500" fill="hold"/>
                                        <p:tgtEl>
                                          <p:spTgt spid="49"/>
                                        </p:tgtEl>
                                        <p:attrNameLst>
                                          <p:attrName>ppt_w</p:attrName>
                                        </p:attrNameLst>
                                      </p:cBhvr>
                                      <p:tavLst>
                                        <p:tav tm="0">
                                          <p:val>
                                            <p:strVal val="#ppt_w"/>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17" presetClass="entr" presetSubtype="1"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p:cTn id="50" dur="500" fill="hold"/>
                                        <p:tgtEl>
                                          <p:spTgt spid="44"/>
                                        </p:tgtEl>
                                        <p:attrNameLst>
                                          <p:attrName>ppt_x</p:attrName>
                                        </p:attrNameLst>
                                      </p:cBhvr>
                                      <p:tavLst>
                                        <p:tav tm="0">
                                          <p:val>
                                            <p:strVal val="#ppt_x"/>
                                          </p:val>
                                        </p:tav>
                                        <p:tav tm="100000">
                                          <p:val>
                                            <p:strVal val="#ppt_x"/>
                                          </p:val>
                                        </p:tav>
                                      </p:tavLst>
                                    </p:anim>
                                    <p:anim calcmode="lin" valueType="num">
                                      <p:cBhvr>
                                        <p:cTn id="51" dur="500" fill="hold"/>
                                        <p:tgtEl>
                                          <p:spTgt spid="44"/>
                                        </p:tgtEl>
                                        <p:attrNameLst>
                                          <p:attrName>ppt_y</p:attrName>
                                        </p:attrNameLst>
                                      </p:cBhvr>
                                      <p:tavLst>
                                        <p:tav tm="0">
                                          <p:val>
                                            <p:strVal val="#ppt_y-#ppt_h/2"/>
                                          </p:val>
                                        </p:tav>
                                        <p:tav tm="100000">
                                          <p:val>
                                            <p:strVal val="#ppt_y"/>
                                          </p:val>
                                        </p:tav>
                                      </p:tavLst>
                                    </p:anim>
                                    <p:anim calcmode="lin" valueType="num">
                                      <p:cBhvr>
                                        <p:cTn id="52" dur="500" fill="hold"/>
                                        <p:tgtEl>
                                          <p:spTgt spid="44"/>
                                        </p:tgtEl>
                                        <p:attrNameLst>
                                          <p:attrName>ppt_w</p:attrName>
                                        </p:attrNameLst>
                                      </p:cBhvr>
                                      <p:tavLst>
                                        <p:tav tm="0">
                                          <p:val>
                                            <p:strVal val="#ppt_w"/>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childTnLst>
                                </p:cTn>
                              </p:par>
                            </p:childTnLst>
                          </p:cTn>
                        </p:par>
                        <p:par>
                          <p:cTn id="54" fill="hold">
                            <p:stCondLst>
                              <p:cond delay="5500"/>
                            </p:stCondLst>
                            <p:childTnLst>
                              <p:par>
                                <p:cTn id="55" presetID="16" presetClass="entr" presetSubtype="37"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barn(outVertical)">
                                      <p:cBhvr>
                                        <p:cTn id="57" dur="500"/>
                                        <p:tgtEl>
                                          <p:spTgt spid="24"/>
                                        </p:tgtEl>
                                      </p:cBhvr>
                                    </p:animEffect>
                                  </p:childTnLst>
                                </p:cTn>
                              </p:par>
                            </p:childTnLst>
                          </p:cTn>
                        </p:par>
                        <p:par>
                          <p:cTn id="58" fill="hold">
                            <p:stCondLst>
                              <p:cond delay="6000"/>
                            </p:stCondLst>
                            <p:childTnLst>
                              <p:par>
                                <p:cTn id="59" presetID="16" presetClass="entr" presetSubtype="37"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barn(outVertical)">
                                      <p:cBhvr>
                                        <p:cTn id="61" dur="500"/>
                                        <p:tgtEl>
                                          <p:spTgt spid="18"/>
                                        </p:tgtEl>
                                      </p:cBhvr>
                                    </p:animEffect>
                                  </p:childTnLst>
                                </p:cTn>
                              </p:par>
                            </p:childTnLst>
                          </p:cTn>
                        </p:par>
                        <p:par>
                          <p:cTn id="62" fill="hold">
                            <p:stCondLst>
                              <p:cond delay="6500"/>
                            </p:stCondLst>
                            <p:childTnLst>
                              <p:par>
                                <p:cTn id="63" presetID="17"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500" fill="hold"/>
                                        <p:tgtEl>
                                          <p:spTgt spid="48"/>
                                        </p:tgtEl>
                                        <p:attrNameLst>
                                          <p:attrName>ppt_x</p:attrName>
                                        </p:attrNameLst>
                                      </p:cBhvr>
                                      <p:tavLst>
                                        <p:tav tm="0">
                                          <p:val>
                                            <p:strVal val="#ppt_x"/>
                                          </p:val>
                                        </p:tav>
                                        <p:tav tm="100000">
                                          <p:val>
                                            <p:strVal val="#ppt_x"/>
                                          </p:val>
                                        </p:tav>
                                      </p:tavLst>
                                    </p:anim>
                                    <p:anim calcmode="lin" valueType="num">
                                      <p:cBhvr>
                                        <p:cTn id="66" dur="500" fill="hold"/>
                                        <p:tgtEl>
                                          <p:spTgt spid="48"/>
                                        </p:tgtEl>
                                        <p:attrNameLst>
                                          <p:attrName>ppt_y</p:attrName>
                                        </p:attrNameLst>
                                      </p:cBhvr>
                                      <p:tavLst>
                                        <p:tav tm="0">
                                          <p:val>
                                            <p:strVal val="#ppt_y-#ppt_h/2"/>
                                          </p:val>
                                        </p:tav>
                                        <p:tav tm="100000">
                                          <p:val>
                                            <p:strVal val="#ppt_y"/>
                                          </p:val>
                                        </p:tav>
                                      </p:tavLst>
                                    </p:anim>
                                    <p:anim calcmode="lin" valueType="num">
                                      <p:cBhvr>
                                        <p:cTn id="67" dur="500" fill="hold"/>
                                        <p:tgtEl>
                                          <p:spTgt spid="48"/>
                                        </p:tgtEl>
                                        <p:attrNameLst>
                                          <p:attrName>ppt_w</p:attrName>
                                        </p:attrNameLst>
                                      </p:cBhvr>
                                      <p:tavLst>
                                        <p:tav tm="0">
                                          <p:val>
                                            <p:strVal val="#ppt_w"/>
                                          </p:val>
                                        </p:tav>
                                        <p:tav tm="100000">
                                          <p:val>
                                            <p:strVal val="#ppt_w"/>
                                          </p:val>
                                        </p:tav>
                                      </p:tavLst>
                                    </p:anim>
                                    <p:anim calcmode="lin" valueType="num">
                                      <p:cBhvr>
                                        <p:cTn id="68" dur="500" fill="hold"/>
                                        <p:tgtEl>
                                          <p:spTgt spid="48"/>
                                        </p:tgtEl>
                                        <p:attrNameLst>
                                          <p:attrName>ppt_h</p:attrName>
                                        </p:attrNameLst>
                                      </p:cBhvr>
                                      <p:tavLst>
                                        <p:tav tm="0">
                                          <p:val>
                                            <p:fltVal val="0"/>
                                          </p:val>
                                        </p:tav>
                                        <p:tav tm="100000">
                                          <p:val>
                                            <p:strVal val="#ppt_h"/>
                                          </p:val>
                                        </p:tav>
                                      </p:tavLst>
                                    </p:anim>
                                  </p:childTnLst>
                                </p:cTn>
                              </p:par>
                            </p:childTnLst>
                          </p:cTn>
                        </p:par>
                        <p:par>
                          <p:cTn id="69" fill="hold">
                            <p:stCondLst>
                              <p:cond delay="7000"/>
                            </p:stCondLst>
                            <p:childTnLst>
                              <p:par>
                                <p:cTn id="70" presetID="17" presetClass="entr" presetSubtype="1"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ppt_x</p:attrName>
                                        </p:attrNameLst>
                                      </p:cBhvr>
                                      <p:tavLst>
                                        <p:tav tm="0">
                                          <p:val>
                                            <p:strVal val="#ppt_x"/>
                                          </p:val>
                                        </p:tav>
                                        <p:tav tm="100000">
                                          <p:val>
                                            <p:strVal val="#ppt_x"/>
                                          </p:val>
                                        </p:tav>
                                      </p:tavLst>
                                    </p:anim>
                                    <p:anim calcmode="lin" valueType="num">
                                      <p:cBhvr>
                                        <p:cTn id="73" dur="500" fill="hold"/>
                                        <p:tgtEl>
                                          <p:spTgt spid="43"/>
                                        </p:tgtEl>
                                        <p:attrNameLst>
                                          <p:attrName>ppt_y</p:attrName>
                                        </p:attrNameLst>
                                      </p:cBhvr>
                                      <p:tavLst>
                                        <p:tav tm="0">
                                          <p:val>
                                            <p:strVal val="#ppt_y-#ppt_h/2"/>
                                          </p:val>
                                        </p:tav>
                                        <p:tav tm="100000">
                                          <p:val>
                                            <p:strVal val="#ppt_y"/>
                                          </p:val>
                                        </p:tav>
                                      </p:tavLst>
                                    </p:anim>
                                    <p:anim calcmode="lin" valueType="num">
                                      <p:cBhvr>
                                        <p:cTn id="74" dur="500" fill="hold"/>
                                        <p:tgtEl>
                                          <p:spTgt spid="43"/>
                                        </p:tgtEl>
                                        <p:attrNameLst>
                                          <p:attrName>ppt_w</p:attrName>
                                        </p:attrNameLst>
                                      </p:cBhvr>
                                      <p:tavLst>
                                        <p:tav tm="0">
                                          <p:val>
                                            <p:strVal val="#ppt_w"/>
                                          </p:val>
                                        </p:tav>
                                        <p:tav tm="100000">
                                          <p:val>
                                            <p:strVal val="#ppt_w"/>
                                          </p:val>
                                        </p:tav>
                                      </p:tavLst>
                                    </p:anim>
                                    <p:anim calcmode="lin" valueType="num">
                                      <p:cBhvr>
                                        <p:cTn id="75" dur="500" fill="hold"/>
                                        <p:tgtEl>
                                          <p:spTgt spid="43"/>
                                        </p:tgtEl>
                                        <p:attrNameLst>
                                          <p:attrName>ppt_h</p:attrName>
                                        </p:attrNameLst>
                                      </p:cBhvr>
                                      <p:tavLst>
                                        <p:tav tm="0">
                                          <p:val>
                                            <p:fltVal val="0"/>
                                          </p:val>
                                        </p:tav>
                                        <p:tav tm="100000">
                                          <p:val>
                                            <p:strVal val="#ppt_h"/>
                                          </p:val>
                                        </p:tav>
                                      </p:tavLst>
                                    </p:anim>
                                  </p:childTnLst>
                                </p:cTn>
                              </p:par>
                            </p:childTnLst>
                          </p:cTn>
                        </p:par>
                        <p:par>
                          <p:cTn id="76" fill="hold">
                            <p:stCondLst>
                              <p:cond delay="7500"/>
                            </p:stCondLst>
                            <p:childTnLst>
                              <p:par>
                                <p:cTn id="77" presetID="16" presetClass="entr" presetSubtype="37"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barn(outVertical)">
                                      <p:cBhvr>
                                        <p:cTn id="79" dur="500"/>
                                        <p:tgtEl>
                                          <p:spTgt spid="25"/>
                                        </p:tgtEl>
                                      </p:cBhvr>
                                    </p:animEffect>
                                  </p:childTnLst>
                                </p:cTn>
                              </p:par>
                            </p:childTnLst>
                          </p:cTn>
                        </p:par>
                        <p:par>
                          <p:cTn id="80" fill="hold">
                            <p:stCondLst>
                              <p:cond delay="8000"/>
                            </p:stCondLst>
                            <p:childTnLst>
                              <p:par>
                                <p:cTn id="81" presetID="16" presetClass="entr" presetSubtype="37"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barn(outVertical)">
                                      <p:cBhvr>
                                        <p:cTn id="83" dur="500"/>
                                        <p:tgtEl>
                                          <p:spTgt spid="19"/>
                                        </p:tgtEl>
                                      </p:cBhvr>
                                    </p:animEffect>
                                  </p:childTnLst>
                                </p:cTn>
                              </p:par>
                            </p:childTnLst>
                          </p:cTn>
                        </p:par>
                        <p:par>
                          <p:cTn id="84" fill="hold">
                            <p:stCondLst>
                              <p:cond delay="8500"/>
                            </p:stCondLst>
                            <p:childTnLst>
                              <p:par>
                                <p:cTn id="85" presetID="16" presetClass="entr" presetSubtype="37"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barn(outVertical)">
                                      <p:cBhvr>
                                        <p:cTn id="87" dur="500"/>
                                        <p:tgtEl>
                                          <p:spTgt spid="26"/>
                                        </p:tgtEl>
                                      </p:cBhvr>
                                    </p:animEffect>
                                  </p:childTnLst>
                                </p:cTn>
                              </p:par>
                            </p:childTnLst>
                          </p:cTn>
                        </p:par>
                        <p:par>
                          <p:cTn id="88" fill="hold">
                            <p:stCondLst>
                              <p:cond delay="9000"/>
                            </p:stCondLst>
                            <p:childTnLst>
                              <p:par>
                                <p:cTn id="89" presetID="16" presetClass="entr" presetSubtype="42"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barn(outHorizontal)">
                                      <p:cBhvr>
                                        <p:cTn id="91" dur="500"/>
                                        <p:tgtEl>
                                          <p:spTgt spid="21"/>
                                        </p:tgtEl>
                                      </p:cBhvr>
                                    </p:animEffect>
                                  </p:childTnLst>
                                </p:cTn>
                              </p:par>
                            </p:childTnLst>
                          </p:cTn>
                        </p:par>
                        <p:par>
                          <p:cTn id="92" fill="hold">
                            <p:stCondLst>
                              <p:cond delay="9500"/>
                            </p:stCondLst>
                            <p:childTnLst>
                              <p:par>
                                <p:cTn id="93" presetID="16" presetClass="entr" presetSubtype="37"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barn(outVertical)">
                                      <p:cBhvr>
                                        <p:cTn id="9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utoUpdateAnimBg="0"/>
      <p:bldP spid="17" grpId="0" autoUpdateAnimBg="0"/>
      <p:bldP spid="18" grpId="0" autoUpdateAnimBg="0"/>
      <p:bldP spid="19" grpId="0" autoUpdateAnimBg="0"/>
      <p:bldP spid="20" grpId="0" autoUpdateAnimBg="0"/>
      <p:bldP spid="21" grpId="0" animBg="1"/>
      <p:bldP spid="22" grpId="0" autoUpdateAnimBg="0"/>
      <p:bldP spid="23" grpId="0" autoUpdateAnimBg="0"/>
      <p:bldP spid="24" grpId="0" autoUpdateAnimBg="0"/>
      <p:bldP spid="25" grpId="0" autoUpdateAnimBg="0"/>
      <p:bldP spid="26" grpId="0" autoUpdateAnimBg="0"/>
      <p:bldP spid="43" grpId="0" animBg="1"/>
      <p:bldP spid="44" grpId="0" animBg="1"/>
      <p:bldP spid="45" grpId="0" autoUpdateAnimBg="0"/>
      <p:bldP spid="46" grpId="0" autoUpdateAnimBg="0"/>
      <p:bldP spid="47" grpId="0" autoUpdateAnimBg="0"/>
      <p:bldP spid="48" grpId="0" animBg="1"/>
      <p:bldP spid="49"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4" name="组合 1"/>
          <p:cNvGrpSpPr>
            <a:grpSpLocks/>
          </p:cNvGrpSpPr>
          <p:nvPr/>
        </p:nvGrpSpPr>
        <p:grpSpPr bwMode="auto">
          <a:xfrm>
            <a:off x="34925" y="92075"/>
            <a:ext cx="7632700" cy="1298575"/>
            <a:chOff x="34925" y="92075"/>
            <a:chExt cx="7632700" cy="1298575"/>
          </a:xfrm>
        </p:grpSpPr>
        <p:grpSp>
          <p:nvGrpSpPr>
            <p:cNvPr id="110618" name="组合 2"/>
            <p:cNvGrpSpPr>
              <a:grpSpLocks/>
            </p:cNvGrpSpPr>
            <p:nvPr/>
          </p:nvGrpSpPr>
          <p:grpSpPr bwMode="auto">
            <a:xfrm>
              <a:off x="34925" y="92075"/>
              <a:ext cx="7632700" cy="457200"/>
              <a:chOff x="34925" y="92075"/>
              <a:chExt cx="7632700" cy="457200"/>
            </a:xfrm>
          </p:grpSpPr>
          <p:sp>
            <p:nvSpPr>
              <p:cNvPr id="11062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062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0619" name="Group 2"/>
            <p:cNvGrpSpPr>
              <a:grpSpLocks/>
            </p:cNvGrpSpPr>
            <p:nvPr/>
          </p:nvGrpSpPr>
          <p:grpSpPr bwMode="auto">
            <a:xfrm>
              <a:off x="107950" y="620713"/>
              <a:ext cx="4396422" cy="769937"/>
              <a:chOff x="113" y="441"/>
              <a:chExt cx="2090" cy="485"/>
            </a:xfrm>
          </p:grpSpPr>
          <p:sp>
            <p:nvSpPr>
              <p:cNvPr id="110620"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10621"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0595" name="组合 9"/>
          <p:cNvGrpSpPr>
            <a:grpSpLocks/>
          </p:cNvGrpSpPr>
          <p:nvPr/>
        </p:nvGrpSpPr>
        <p:grpSpPr bwMode="auto">
          <a:xfrm>
            <a:off x="34925" y="92075"/>
            <a:ext cx="7632700" cy="1298575"/>
            <a:chOff x="34925" y="92075"/>
            <a:chExt cx="7632700" cy="1298575"/>
          </a:xfrm>
        </p:grpSpPr>
        <p:grpSp>
          <p:nvGrpSpPr>
            <p:cNvPr id="110612" name="组合 12"/>
            <p:cNvGrpSpPr>
              <a:grpSpLocks/>
            </p:cNvGrpSpPr>
            <p:nvPr/>
          </p:nvGrpSpPr>
          <p:grpSpPr bwMode="auto">
            <a:xfrm>
              <a:off x="34925" y="92075"/>
              <a:ext cx="7632700" cy="457200"/>
              <a:chOff x="34925" y="92075"/>
              <a:chExt cx="7632700" cy="457200"/>
            </a:xfrm>
          </p:grpSpPr>
          <p:sp>
            <p:nvSpPr>
              <p:cNvPr id="11061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061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0613" name="Group 2"/>
            <p:cNvGrpSpPr>
              <a:grpSpLocks/>
            </p:cNvGrpSpPr>
            <p:nvPr/>
          </p:nvGrpSpPr>
          <p:grpSpPr bwMode="auto">
            <a:xfrm>
              <a:off x="107950" y="620713"/>
              <a:ext cx="4396422" cy="769937"/>
              <a:chOff x="113" y="441"/>
              <a:chExt cx="2090" cy="485"/>
            </a:xfrm>
          </p:grpSpPr>
          <p:sp>
            <p:nvSpPr>
              <p:cNvPr id="110614"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10615"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0596" name="组合 18"/>
          <p:cNvGrpSpPr>
            <a:grpSpLocks/>
          </p:cNvGrpSpPr>
          <p:nvPr/>
        </p:nvGrpSpPr>
        <p:grpSpPr bwMode="auto">
          <a:xfrm>
            <a:off x="34925" y="92075"/>
            <a:ext cx="8963025" cy="1714500"/>
            <a:chOff x="34925" y="92075"/>
            <a:chExt cx="8963025" cy="1714500"/>
          </a:xfrm>
        </p:grpSpPr>
        <p:grpSp>
          <p:nvGrpSpPr>
            <p:cNvPr id="110603" name="组合 19"/>
            <p:cNvGrpSpPr>
              <a:grpSpLocks/>
            </p:cNvGrpSpPr>
            <p:nvPr/>
          </p:nvGrpSpPr>
          <p:grpSpPr bwMode="auto">
            <a:xfrm>
              <a:off x="34925" y="92075"/>
              <a:ext cx="7632700" cy="1298575"/>
              <a:chOff x="34925" y="92075"/>
              <a:chExt cx="7632700" cy="1298575"/>
            </a:xfrm>
          </p:grpSpPr>
          <p:grpSp>
            <p:nvGrpSpPr>
              <p:cNvPr id="110606" name="组合 22"/>
              <p:cNvGrpSpPr>
                <a:grpSpLocks/>
              </p:cNvGrpSpPr>
              <p:nvPr/>
            </p:nvGrpSpPr>
            <p:grpSpPr bwMode="auto">
              <a:xfrm>
                <a:off x="34925" y="92075"/>
                <a:ext cx="7632700" cy="457200"/>
                <a:chOff x="34925" y="92075"/>
                <a:chExt cx="7632700" cy="457200"/>
              </a:xfrm>
            </p:grpSpPr>
            <p:sp>
              <p:nvSpPr>
                <p:cNvPr id="11061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061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0607" name="Group 2"/>
              <p:cNvGrpSpPr>
                <a:grpSpLocks/>
              </p:cNvGrpSpPr>
              <p:nvPr/>
            </p:nvGrpSpPr>
            <p:grpSpPr bwMode="auto">
              <a:xfrm>
                <a:off x="107950" y="620713"/>
                <a:ext cx="4396422" cy="769937"/>
                <a:chOff x="113" y="441"/>
                <a:chExt cx="2090" cy="485"/>
              </a:xfrm>
            </p:grpSpPr>
            <p:sp>
              <p:nvSpPr>
                <p:cNvPr id="110608"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10609"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1"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2-7</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一元多项式</a:t>
              </a:r>
              <a:r>
                <a:rPr kumimoji="1" lang="zh-CN" altLang="en-US" sz="2000" b="1" dirty="0">
                  <a:solidFill>
                    <a:srgbClr val="000000"/>
                  </a:solidFill>
                  <a:latin typeface="+mj-lt"/>
                  <a:ea typeface="仿宋" panose="02010609060101010101" pitchFamily="49" charset="-122"/>
                </a:rPr>
                <a:t>的表示及相加。</a:t>
              </a:r>
              <a:endParaRPr kumimoji="1" lang="zh-CN" altLang="en-US" sz="2000" b="1" dirty="0" smtClean="0">
                <a:latin typeface="+mj-lt"/>
                <a:ea typeface="仿宋" panose="02010609060101010101" pitchFamily="49" charset="-122"/>
              </a:endParaRPr>
            </a:p>
          </p:txBody>
        </p:sp>
        <p:cxnSp>
          <p:nvCxnSpPr>
            <p:cNvPr id="22" name="直接连接符 21"/>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41" name="Text Box 18"/>
          <p:cNvSpPr txBox="1">
            <a:spLocks noChangeArrowheads="1"/>
          </p:cNvSpPr>
          <p:nvPr/>
        </p:nvSpPr>
        <p:spPr bwMode="auto">
          <a:xfrm>
            <a:off x="323850" y="1844675"/>
            <a:ext cx="8640763" cy="425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AddPolyn(Polynomial &amp;Pa, Polynomial Pb)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多项式加法：</a:t>
            </a:r>
            <a:r>
              <a:rPr lang="en-US" altLang="zh-CN" sz="1600" b="1">
                <a:latin typeface="Courier New" panose="02070309020205020404" pitchFamily="49" charset="0"/>
                <a:ea typeface="仿宋" panose="02010609060101010101" pitchFamily="49" charset="-122"/>
                <a:cs typeface="Courier New" panose="02070309020205020404" pitchFamily="49" charset="0"/>
              </a:rPr>
              <a:t>Pa=Pa+Pb</a:t>
            </a:r>
            <a:r>
              <a:rPr lang="zh-CN" altLang="en-US" sz="1600" b="1">
                <a:latin typeface="Courier New" panose="02070309020205020404" pitchFamily="49" charset="0"/>
                <a:ea typeface="仿宋" panose="02010609060101010101" pitchFamily="49" charset="-122"/>
                <a:cs typeface="Courier New" panose="02070309020205020404" pitchFamily="49" charset="0"/>
              </a:rPr>
              <a:t>，利用两个多项式的结点构成“和多项式”</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p=Pa-&gt;next;			// </a:t>
            </a:r>
            <a:r>
              <a:rPr lang="zh-CN" altLang="en-US" sz="1600" b="1">
                <a:latin typeface="Courier New" panose="02070309020205020404" pitchFamily="49" charset="0"/>
                <a:ea typeface="仿宋" panose="02010609060101010101" pitchFamily="49" charset="-122"/>
                <a:cs typeface="Courier New" panose="02070309020205020404" pitchFamily="49" charset="0"/>
              </a:rPr>
              <a:t>设</a:t>
            </a:r>
            <a:r>
              <a:rPr lang="en-US" altLang="zh-CN" sz="1600" b="1">
                <a:latin typeface="Courier New" panose="02070309020205020404" pitchFamily="49" charset="0"/>
                <a:ea typeface="仿宋" panose="02010609060101010101" pitchFamily="49" charset="-122"/>
                <a:cs typeface="Courier New" panose="02070309020205020404" pitchFamily="49" charset="0"/>
              </a:rPr>
              <a:t>p</a:t>
            </a:r>
            <a:r>
              <a:rPr lang="zh-CN" altLang="en-US" sz="1600" b="1">
                <a:latin typeface="Courier New" panose="02070309020205020404" pitchFamily="49" charset="0"/>
                <a:ea typeface="仿宋" panose="02010609060101010101" pitchFamily="49" charset="-122"/>
                <a:cs typeface="Courier New" panose="02070309020205020404" pitchFamily="49" charset="0"/>
              </a:rPr>
              <a:t>指向</a:t>
            </a:r>
            <a:r>
              <a:rPr lang="en-US" altLang="zh-CN" sz="1600" b="1">
                <a:latin typeface="Courier New" panose="02070309020205020404" pitchFamily="49" charset="0"/>
                <a:ea typeface="仿宋" panose="02010609060101010101" pitchFamily="49" charset="-122"/>
                <a:cs typeface="Courier New" panose="02070309020205020404" pitchFamily="49" charset="0"/>
              </a:rPr>
              <a:t>Pa</a:t>
            </a:r>
            <a:r>
              <a:rPr lang="zh-CN" altLang="en-US" sz="1600" b="1">
                <a:latin typeface="Courier New" panose="02070309020205020404" pitchFamily="49" charset="0"/>
                <a:ea typeface="仿宋" panose="02010609060101010101" pitchFamily="49" charset="-122"/>
                <a:cs typeface="Courier New" panose="02070309020205020404" pitchFamily="49" charset="0"/>
              </a:rPr>
              <a:t>中的当前结点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q=Pb-&gt;next;  			// </a:t>
            </a:r>
            <a:r>
              <a:rPr lang="zh-CN" altLang="en-US" sz="1600" b="1">
                <a:latin typeface="Courier New" panose="02070309020205020404" pitchFamily="49" charset="0"/>
                <a:ea typeface="仿宋" panose="02010609060101010101" pitchFamily="49" charset="-122"/>
                <a:cs typeface="Courier New" panose="02070309020205020404" pitchFamily="49" charset="0"/>
              </a:rPr>
              <a:t>设</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指向</a:t>
            </a:r>
            <a:r>
              <a:rPr lang="en-US" altLang="zh-CN" sz="1600" b="1">
                <a:latin typeface="Courier New" panose="02070309020205020404" pitchFamily="49" charset="0"/>
                <a:ea typeface="仿宋" panose="02010609060101010101" pitchFamily="49" charset="-122"/>
                <a:cs typeface="Courier New" panose="02070309020205020404" pitchFamily="49" charset="0"/>
              </a:rPr>
              <a:t>Pb</a:t>
            </a:r>
            <a:r>
              <a:rPr lang="zh-CN" altLang="en-US" sz="1600" b="1">
                <a:latin typeface="Courier New" panose="02070309020205020404" pitchFamily="49" charset="0"/>
                <a:ea typeface="仿宋" panose="02010609060101010101" pitchFamily="49" charset="-122"/>
                <a:cs typeface="Courier New" panose="02070309020205020404" pitchFamily="49" charset="0"/>
              </a:rPr>
              <a:t>中的当前结点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pre=Pa;				// </a:t>
            </a:r>
            <a:r>
              <a:rPr lang="zh-CN" altLang="en-US" sz="1600" b="1">
                <a:latin typeface="Courier New" panose="02070309020205020404" pitchFamily="49" charset="0"/>
                <a:ea typeface="仿宋" panose="02010609060101010101" pitchFamily="49" charset="-122"/>
                <a:cs typeface="Courier New" panose="02070309020205020404" pitchFamily="49" charset="0"/>
              </a:rPr>
              <a:t>设</a:t>
            </a:r>
            <a:r>
              <a:rPr lang="en-US" altLang="zh-CN" sz="1600" b="1">
                <a:latin typeface="Courier New" panose="02070309020205020404" pitchFamily="49" charset="0"/>
                <a:ea typeface="仿宋" panose="02010609060101010101" pitchFamily="49" charset="-122"/>
                <a:cs typeface="Courier New" panose="02070309020205020404" pitchFamily="49" charset="0"/>
              </a:rPr>
              <a:t>pre</a:t>
            </a:r>
            <a:r>
              <a:rPr lang="zh-CN" altLang="en-US" sz="1600" b="1">
                <a:latin typeface="Courier New" panose="02070309020205020404" pitchFamily="49" charset="0"/>
                <a:ea typeface="仿宋" panose="02010609060101010101" pitchFamily="49" charset="-122"/>
                <a:cs typeface="Courier New" panose="02070309020205020404" pitchFamily="49" charset="0"/>
              </a:rPr>
              <a:t>指向</a:t>
            </a:r>
            <a:r>
              <a:rPr lang="en-US" altLang="zh-CN" sz="1600" b="1">
                <a:latin typeface="Courier New" panose="02070309020205020404" pitchFamily="49" charset="0"/>
                <a:ea typeface="仿宋" panose="02010609060101010101" pitchFamily="49" charset="-122"/>
                <a:cs typeface="Courier New" panose="02070309020205020404" pitchFamily="49" charset="0"/>
              </a:rPr>
              <a:t>p</a:t>
            </a:r>
            <a:r>
              <a:rPr lang="zh-CN" altLang="en-US" sz="1600" b="1">
                <a:latin typeface="Courier New" panose="02070309020205020404" pitchFamily="49" charset="0"/>
                <a:ea typeface="仿宋" panose="02010609060101010101" pitchFamily="49" charset="-122"/>
                <a:cs typeface="Courier New" panose="02070309020205020404" pitchFamily="49" charset="0"/>
              </a:rPr>
              <a:t>的前驱</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while(p&amp;&amp;q)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if(p-&gt;expn&lt;q-&gt;expn)  {	// </a:t>
            </a:r>
            <a:r>
              <a:rPr lang="zh-CN" altLang="en-US" sz="1600" b="1">
                <a:latin typeface="Courier New" panose="02070309020205020404" pitchFamily="49" charset="0"/>
                <a:ea typeface="仿宋" panose="02010609060101010101" pitchFamily="49" charset="-122"/>
                <a:cs typeface="Courier New" panose="02070309020205020404" pitchFamily="49" charset="0"/>
              </a:rPr>
              <a:t>第一种情况</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pre=p;  p=p-&gt;next;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else if(p-&gt;expn&gt;q-&gt;expn)  {	// </a:t>
            </a:r>
            <a:r>
              <a:rPr lang="zh-CN" altLang="en-US" sz="1600" b="1">
                <a:latin typeface="Courier New" panose="02070309020205020404" pitchFamily="49" charset="0"/>
                <a:ea typeface="仿宋" panose="02010609060101010101" pitchFamily="49" charset="-122"/>
                <a:cs typeface="Courier New" panose="02070309020205020404" pitchFamily="49" charset="0"/>
              </a:rPr>
              <a:t>第二种情况</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u=q-&gt;next;  q-&gt;next=p;</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pre-&gt;next=q;  pre=q;  q=u;</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p:txBody>
      </p:sp>
      <p:grpSp>
        <p:nvGrpSpPr>
          <p:cNvPr id="32" name="Group 4"/>
          <p:cNvGrpSpPr>
            <a:grpSpLocks/>
          </p:cNvGrpSpPr>
          <p:nvPr/>
        </p:nvGrpSpPr>
        <p:grpSpPr bwMode="auto">
          <a:xfrm>
            <a:off x="7669213" y="692150"/>
            <a:ext cx="1295400" cy="1008063"/>
            <a:chOff x="4831" y="1253"/>
            <a:chExt cx="816" cy="726"/>
          </a:xfrm>
        </p:grpSpPr>
        <p:sp>
          <p:nvSpPr>
            <p:cNvPr id="3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35"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2-25</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37"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290">
                                          <p:stCondLst>
                                            <p:cond delay="0"/>
                                          </p:stCondLst>
                                        </p:cTn>
                                        <p:tgtEl>
                                          <p:spTgt spid="32"/>
                                        </p:tgtEl>
                                      </p:cBhvr>
                                    </p:animEffect>
                                    <p:anim calcmode="lin" valueType="num">
                                      <p:cBhvr>
                                        <p:cTn id="8"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13" dur="13">
                                          <p:stCondLst>
                                            <p:cond delay="325"/>
                                          </p:stCondLst>
                                        </p:cTn>
                                        <p:tgtEl>
                                          <p:spTgt spid="32"/>
                                        </p:tgtEl>
                                      </p:cBhvr>
                                      <p:to x="100000" y="60000"/>
                                    </p:animScale>
                                    <p:animScale>
                                      <p:cBhvr>
                                        <p:cTn id="14" dur="83" decel="50000">
                                          <p:stCondLst>
                                            <p:cond delay="338"/>
                                          </p:stCondLst>
                                        </p:cTn>
                                        <p:tgtEl>
                                          <p:spTgt spid="32"/>
                                        </p:tgtEl>
                                      </p:cBhvr>
                                      <p:to x="100000" y="100000"/>
                                    </p:animScale>
                                    <p:animScale>
                                      <p:cBhvr>
                                        <p:cTn id="15" dur="13">
                                          <p:stCondLst>
                                            <p:cond delay="656"/>
                                          </p:stCondLst>
                                        </p:cTn>
                                        <p:tgtEl>
                                          <p:spTgt spid="32"/>
                                        </p:tgtEl>
                                      </p:cBhvr>
                                      <p:to x="100000" y="80000"/>
                                    </p:animScale>
                                    <p:animScale>
                                      <p:cBhvr>
                                        <p:cTn id="16" dur="83" decel="50000">
                                          <p:stCondLst>
                                            <p:cond delay="669"/>
                                          </p:stCondLst>
                                        </p:cTn>
                                        <p:tgtEl>
                                          <p:spTgt spid="32"/>
                                        </p:tgtEl>
                                      </p:cBhvr>
                                      <p:to x="100000" y="100000"/>
                                    </p:animScale>
                                    <p:animScale>
                                      <p:cBhvr>
                                        <p:cTn id="17" dur="13">
                                          <p:stCondLst>
                                            <p:cond delay="821"/>
                                          </p:stCondLst>
                                        </p:cTn>
                                        <p:tgtEl>
                                          <p:spTgt spid="32"/>
                                        </p:tgtEl>
                                      </p:cBhvr>
                                      <p:to x="100000" y="90000"/>
                                    </p:animScale>
                                    <p:animScale>
                                      <p:cBhvr>
                                        <p:cTn id="18" dur="83" decel="50000">
                                          <p:stCondLst>
                                            <p:cond delay="834"/>
                                          </p:stCondLst>
                                        </p:cTn>
                                        <p:tgtEl>
                                          <p:spTgt spid="32"/>
                                        </p:tgtEl>
                                      </p:cBhvr>
                                      <p:to x="100000" y="100000"/>
                                    </p:animScale>
                                    <p:animScale>
                                      <p:cBhvr>
                                        <p:cTn id="19" dur="13">
                                          <p:stCondLst>
                                            <p:cond delay="904"/>
                                          </p:stCondLst>
                                        </p:cTn>
                                        <p:tgtEl>
                                          <p:spTgt spid="32"/>
                                        </p:tgtEl>
                                      </p:cBhvr>
                                      <p:to x="100000" y="95000"/>
                                    </p:animScale>
                                    <p:animScale>
                                      <p:cBhvr>
                                        <p:cTn id="20" dur="83" decel="50000">
                                          <p:stCondLst>
                                            <p:cond delay="917"/>
                                          </p:stCondLst>
                                        </p:cTn>
                                        <p:tgtEl>
                                          <p:spTgt spid="32"/>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up)">
                                      <p:cBhvr>
                                        <p:cTn id="2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8" name="组合 1"/>
          <p:cNvGrpSpPr>
            <a:grpSpLocks/>
          </p:cNvGrpSpPr>
          <p:nvPr/>
        </p:nvGrpSpPr>
        <p:grpSpPr bwMode="auto">
          <a:xfrm>
            <a:off x="34925" y="92075"/>
            <a:ext cx="7632700" cy="1298575"/>
            <a:chOff x="34925" y="92075"/>
            <a:chExt cx="7632700" cy="1298575"/>
          </a:xfrm>
        </p:grpSpPr>
        <p:grpSp>
          <p:nvGrpSpPr>
            <p:cNvPr id="111643" name="组合 2"/>
            <p:cNvGrpSpPr>
              <a:grpSpLocks/>
            </p:cNvGrpSpPr>
            <p:nvPr/>
          </p:nvGrpSpPr>
          <p:grpSpPr bwMode="auto">
            <a:xfrm>
              <a:off x="34925" y="92075"/>
              <a:ext cx="7632700" cy="457200"/>
              <a:chOff x="34925" y="92075"/>
              <a:chExt cx="7632700" cy="457200"/>
            </a:xfrm>
          </p:grpSpPr>
          <p:sp>
            <p:nvSpPr>
              <p:cNvPr id="11164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164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1644" name="Group 2"/>
            <p:cNvGrpSpPr>
              <a:grpSpLocks/>
            </p:cNvGrpSpPr>
            <p:nvPr/>
          </p:nvGrpSpPr>
          <p:grpSpPr bwMode="auto">
            <a:xfrm>
              <a:off x="107950" y="620713"/>
              <a:ext cx="4396422" cy="769937"/>
              <a:chOff x="113" y="441"/>
              <a:chExt cx="2090" cy="485"/>
            </a:xfrm>
          </p:grpSpPr>
          <p:sp>
            <p:nvSpPr>
              <p:cNvPr id="11164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1164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1619" name="组合 9"/>
          <p:cNvGrpSpPr>
            <a:grpSpLocks/>
          </p:cNvGrpSpPr>
          <p:nvPr/>
        </p:nvGrpSpPr>
        <p:grpSpPr bwMode="auto">
          <a:xfrm>
            <a:off x="34925" y="92075"/>
            <a:ext cx="7632700" cy="1298575"/>
            <a:chOff x="34925" y="92075"/>
            <a:chExt cx="7632700" cy="1298575"/>
          </a:xfrm>
        </p:grpSpPr>
        <p:grpSp>
          <p:nvGrpSpPr>
            <p:cNvPr id="111637" name="组合 12"/>
            <p:cNvGrpSpPr>
              <a:grpSpLocks/>
            </p:cNvGrpSpPr>
            <p:nvPr/>
          </p:nvGrpSpPr>
          <p:grpSpPr bwMode="auto">
            <a:xfrm>
              <a:off x="34925" y="92075"/>
              <a:ext cx="7632700" cy="457200"/>
              <a:chOff x="34925" y="92075"/>
              <a:chExt cx="7632700" cy="457200"/>
            </a:xfrm>
          </p:grpSpPr>
          <p:sp>
            <p:nvSpPr>
              <p:cNvPr id="11164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164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1638" name="Group 2"/>
            <p:cNvGrpSpPr>
              <a:grpSpLocks/>
            </p:cNvGrpSpPr>
            <p:nvPr/>
          </p:nvGrpSpPr>
          <p:grpSpPr bwMode="auto">
            <a:xfrm>
              <a:off x="107950" y="620713"/>
              <a:ext cx="4396422" cy="769937"/>
              <a:chOff x="113" y="441"/>
              <a:chExt cx="2090" cy="485"/>
            </a:xfrm>
          </p:grpSpPr>
          <p:sp>
            <p:nvSpPr>
              <p:cNvPr id="11163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1164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1622" name="组合 18"/>
          <p:cNvGrpSpPr>
            <a:grpSpLocks/>
          </p:cNvGrpSpPr>
          <p:nvPr/>
        </p:nvGrpSpPr>
        <p:grpSpPr bwMode="auto">
          <a:xfrm>
            <a:off x="34925" y="92075"/>
            <a:ext cx="8963025" cy="1714500"/>
            <a:chOff x="34925" y="92075"/>
            <a:chExt cx="8963025" cy="1714500"/>
          </a:xfrm>
        </p:grpSpPr>
        <p:grpSp>
          <p:nvGrpSpPr>
            <p:cNvPr id="111628" name="组合 19"/>
            <p:cNvGrpSpPr>
              <a:grpSpLocks/>
            </p:cNvGrpSpPr>
            <p:nvPr/>
          </p:nvGrpSpPr>
          <p:grpSpPr bwMode="auto">
            <a:xfrm>
              <a:off x="34925" y="92075"/>
              <a:ext cx="7632700" cy="1298575"/>
              <a:chOff x="34925" y="92075"/>
              <a:chExt cx="7632700" cy="1298575"/>
            </a:xfrm>
          </p:grpSpPr>
          <p:grpSp>
            <p:nvGrpSpPr>
              <p:cNvPr id="111631" name="组合 22"/>
              <p:cNvGrpSpPr>
                <a:grpSpLocks/>
              </p:cNvGrpSpPr>
              <p:nvPr/>
            </p:nvGrpSpPr>
            <p:grpSpPr bwMode="auto">
              <a:xfrm>
                <a:off x="34925" y="92075"/>
                <a:ext cx="7632700" cy="457200"/>
                <a:chOff x="34925" y="92075"/>
                <a:chExt cx="7632700" cy="457200"/>
              </a:xfrm>
            </p:grpSpPr>
            <p:sp>
              <p:nvSpPr>
                <p:cNvPr id="11163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163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1632" name="Group 2"/>
              <p:cNvGrpSpPr>
                <a:grpSpLocks/>
              </p:cNvGrpSpPr>
              <p:nvPr/>
            </p:nvGrpSpPr>
            <p:grpSpPr bwMode="auto">
              <a:xfrm>
                <a:off x="107950" y="620713"/>
                <a:ext cx="4396422" cy="769937"/>
                <a:chOff x="113" y="441"/>
                <a:chExt cx="2090" cy="485"/>
              </a:xfrm>
            </p:grpSpPr>
            <p:sp>
              <p:nvSpPr>
                <p:cNvPr id="11163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1163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1"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2-7</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一元多项式</a:t>
              </a:r>
              <a:r>
                <a:rPr kumimoji="1" lang="zh-CN" altLang="en-US" sz="2000" b="1" dirty="0">
                  <a:solidFill>
                    <a:srgbClr val="000000"/>
                  </a:solidFill>
                  <a:latin typeface="+mj-lt"/>
                  <a:ea typeface="仿宋" panose="02010609060101010101" pitchFamily="49" charset="-122"/>
                </a:rPr>
                <a:t>的表示及相加。</a:t>
              </a:r>
              <a:endParaRPr kumimoji="1" lang="zh-CN" altLang="en-US" sz="2000" b="1" dirty="0" smtClean="0">
                <a:latin typeface="+mj-lt"/>
                <a:ea typeface="仿宋" panose="02010609060101010101" pitchFamily="49" charset="-122"/>
              </a:endParaRPr>
            </a:p>
          </p:txBody>
        </p:sp>
        <p:cxnSp>
          <p:nvCxnSpPr>
            <p:cNvPr id="22" name="直接连接符 21"/>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41" name="Text Box 18"/>
          <p:cNvSpPr txBox="1">
            <a:spLocks noChangeArrowheads="1"/>
          </p:cNvSpPr>
          <p:nvPr/>
        </p:nvSpPr>
        <p:spPr bwMode="auto">
          <a:xfrm>
            <a:off x="323850" y="1844675"/>
            <a:ext cx="8640763" cy="457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else  {			   // </a:t>
            </a:r>
            <a:r>
              <a:rPr lang="zh-CN" altLang="en-US" sz="1600" b="1">
                <a:latin typeface="Courier New" panose="02070309020205020404" pitchFamily="49" charset="0"/>
                <a:ea typeface="仿宋" panose="02010609060101010101" pitchFamily="49" charset="-122"/>
                <a:cs typeface="Courier New" panose="02070309020205020404" pitchFamily="49" charset="0"/>
              </a:rPr>
              <a:t>第三种情况</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p-&gt;coef=p-&gt;coef+q-&gt;coef;	   // </a:t>
            </a:r>
            <a:r>
              <a:rPr lang="zh-CN" altLang="en-US" sz="1600" b="1">
                <a:latin typeface="Courier New" panose="02070309020205020404" pitchFamily="49" charset="0"/>
                <a:ea typeface="仿宋" panose="02010609060101010101" pitchFamily="49" charset="-122"/>
                <a:cs typeface="Courier New" panose="02070309020205020404" pitchFamily="49" charset="0"/>
              </a:rPr>
              <a:t>系数相加</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if(p-&gt;coef==0)  {		   // </a:t>
            </a:r>
            <a:r>
              <a:rPr lang="zh-CN" altLang="en-US" sz="1600" b="1">
                <a:latin typeface="Courier New" panose="02070309020205020404" pitchFamily="49" charset="0"/>
                <a:ea typeface="仿宋" panose="02010609060101010101" pitchFamily="49" charset="-122"/>
                <a:cs typeface="Courier New" panose="02070309020205020404" pitchFamily="49" charset="0"/>
              </a:rPr>
              <a:t>系数为</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r>
              <a:rPr lang="zh-CN" altLang="en-US" sz="1600" b="1">
                <a:latin typeface="Courier New" panose="02070309020205020404" pitchFamily="49" charset="0"/>
                <a:ea typeface="仿宋" panose="02010609060101010101" pitchFamily="49" charset="-122"/>
                <a:cs typeface="Courier New" panose="02070309020205020404" pitchFamily="49" charset="0"/>
              </a:rPr>
              <a:t>，删除</a:t>
            </a:r>
            <a:r>
              <a:rPr lang="en-US" altLang="zh-CN" sz="1600" b="1">
                <a:latin typeface="Courier New" panose="02070309020205020404" pitchFamily="49" charset="0"/>
                <a:ea typeface="仿宋" panose="02010609060101010101" pitchFamily="49" charset="-122"/>
                <a:cs typeface="Courier New" panose="02070309020205020404" pitchFamily="49" charset="0"/>
              </a:rPr>
              <a:t>p</a:t>
            </a:r>
            <a:r>
              <a:rPr lang="zh-CN" altLang="en-US" sz="1600" b="1">
                <a:latin typeface="Courier New" panose="02070309020205020404" pitchFamily="49" charset="0"/>
                <a:ea typeface="仿宋" panose="02010609060101010101" pitchFamily="49" charset="-122"/>
                <a:cs typeface="Courier New" panose="02070309020205020404" pitchFamily="49" charset="0"/>
              </a:rPr>
              <a:t>结点并释放其空间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pre-&gt;next=p-&gt;next;  delete p;</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else  pre=p;		   // </a:t>
            </a:r>
            <a:r>
              <a:rPr lang="zh-CN" altLang="en-US" sz="1600" b="1">
                <a:latin typeface="Courier New" panose="02070309020205020404" pitchFamily="49" charset="0"/>
                <a:ea typeface="仿宋" panose="02010609060101010101" pitchFamily="49" charset="-122"/>
                <a:cs typeface="Courier New" panose="02070309020205020404" pitchFamily="49" charset="0"/>
              </a:rPr>
              <a:t>系数非</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r>
              <a:rPr lang="zh-CN" altLang="en-US" sz="1600" b="1">
                <a:latin typeface="Courier New" panose="02070309020205020404" pitchFamily="49" charset="0"/>
                <a:ea typeface="仿宋" panose="02010609060101010101" pitchFamily="49" charset="-122"/>
                <a:cs typeface="Courier New" panose="02070309020205020404" pitchFamily="49" charset="0"/>
              </a:rPr>
              <a:t>，指针</a:t>
            </a:r>
            <a:r>
              <a:rPr lang="en-US" altLang="zh-CN" sz="1600" b="1">
                <a:latin typeface="Courier New" panose="02070309020205020404" pitchFamily="49" charset="0"/>
                <a:ea typeface="仿宋" panose="02010609060101010101" pitchFamily="49" charset="-122"/>
                <a:cs typeface="Courier New" panose="02070309020205020404" pitchFamily="49" charset="0"/>
              </a:rPr>
              <a:t>pre</a:t>
            </a:r>
            <a:r>
              <a:rPr lang="zh-CN" altLang="en-US" sz="1600" b="1">
                <a:latin typeface="Courier New" panose="02070309020205020404" pitchFamily="49" charset="0"/>
                <a:ea typeface="仿宋" panose="02010609060101010101" pitchFamily="49" charset="-122"/>
                <a:cs typeface="Courier New" panose="02070309020205020404" pitchFamily="49" charset="0"/>
              </a:rPr>
              <a:t>后移</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p=pre-&gt;next;		   // </a:t>
            </a:r>
            <a:r>
              <a:rPr lang="zh-CN" altLang="en-US" sz="1600" b="1">
                <a:latin typeface="Courier New" panose="02070309020205020404" pitchFamily="49" charset="0"/>
                <a:ea typeface="仿宋" panose="02010609060101010101" pitchFamily="49" charset="-122"/>
                <a:cs typeface="Courier New" panose="02070309020205020404" pitchFamily="49" charset="0"/>
              </a:rPr>
              <a:t>指针</a:t>
            </a:r>
            <a:r>
              <a:rPr lang="en-US" altLang="zh-CN" sz="1600" b="1">
                <a:latin typeface="Courier New" panose="02070309020205020404" pitchFamily="49" charset="0"/>
                <a:ea typeface="仿宋" panose="02010609060101010101" pitchFamily="49" charset="-122"/>
                <a:cs typeface="Courier New" panose="02070309020205020404" pitchFamily="49" charset="0"/>
              </a:rPr>
              <a:t>p</a:t>
            </a:r>
            <a:r>
              <a:rPr lang="zh-CN" altLang="en-US" sz="1600" b="1">
                <a:latin typeface="Courier New" panose="02070309020205020404" pitchFamily="49" charset="0"/>
                <a:ea typeface="仿宋" panose="02010609060101010101" pitchFamily="49" charset="-122"/>
                <a:cs typeface="Courier New" panose="02070309020205020404" pitchFamily="49" charset="0"/>
              </a:rPr>
              <a:t>后移</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u=q;  q=q-&gt;next; 		   // </a:t>
            </a:r>
            <a:r>
              <a:rPr lang="zh-CN" altLang="en-US" sz="1600" b="1">
                <a:latin typeface="Courier New" panose="02070309020205020404" pitchFamily="49" charset="0"/>
                <a:ea typeface="仿宋" panose="02010609060101010101" pitchFamily="49" charset="-122"/>
                <a:cs typeface="Courier New" panose="02070309020205020404" pitchFamily="49" charset="0"/>
              </a:rPr>
              <a:t>指针</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后移</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delete u;			   //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a:t>
            </a:r>
            <a:r>
              <a:rPr lang="en-US" altLang="zh-CN" sz="1600" b="1">
                <a:latin typeface="Courier New" panose="02070309020205020404" pitchFamily="49" charset="0"/>
                <a:ea typeface="仿宋" panose="02010609060101010101" pitchFamily="49" charset="-122"/>
                <a:cs typeface="Courier New" panose="02070309020205020404" pitchFamily="49" charset="0"/>
              </a:rPr>
              <a:t>q</a:t>
            </a:r>
            <a:r>
              <a:rPr lang="zh-CN" altLang="en-US" sz="1600" b="1">
                <a:latin typeface="Courier New" panose="02070309020205020404" pitchFamily="49" charset="0"/>
                <a:ea typeface="仿宋" panose="02010609060101010101" pitchFamily="49" charset="-122"/>
                <a:cs typeface="Courier New" panose="02070309020205020404" pitchFamily="49" charset="0"/>
              </a:rPr>
              <a:t>结点空间</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if(q)  pre-&gt;next=q;		   // </a:t>
            </a:r>
            <a:r>
              <a:rPr lang="zh-CN" altLang="en-US" sz="1600" b="1">
                <a:latin typeface="Courier New" panose="02070309020205020404" pitchFamily="49" charset="0"/>
                <a:ea typeface="仿宋" panose="02010609060101010101" pitchFamily="49" charset="-122"/>
                <a:cs typeface="Courier New" panose="02070309020205020404" pitchFamily="49" charset="0"/>
              </a:rPr>
              <a:t>将</a:t>
            </a:r>
            <a:r>
              <a:rPr lang="en-US" altLang="zh-CN" sz="1600" b="1">
                <a:latin typeface="Courier New" panose="02070309020205020404" pitchFamily="49" charset="0"/>
                <a:ea typeface="仿宋" panose="02010609060101010101" pitchFamily="49" charset="-122"/>
                <a:cs typeface="Courier New" panose="02070309020205020404" pitchFamily="49" charset="0"/>
              </a:rPr>
              <a:t>Pb</a:t>
            </a:r>
            <a:r>
              <a:rPr lang="zh-CN" altLang="en-US" sz="1600" b="1">
                <a:latin typeface="Courier New" panose="02070309020205020404" pitchFamily="49" charset="0"/>
                <a:ea typeface="仿宋" panose="02010609060101010101" pitchFamily="49" charset="-122"/>
                <a:cs typeface="Courier New" panose="02070309020205020404" pitchFamily="49" charset="0"/>
              </a:rPr>
              <a:t>中剩余结点链接到</a:t>
            </a:r>
            <a:r>
              <a:rPr lang="en-US" altLang="zh-CN" sz="1600" b="1">
                <a:latin typeface="Courier New" panose="02070309020205020404" pitchFamily="49" charset="0"/>
                <a:ea typeface="仿宋" panose="02010609060101010101" pitchFamily="49" charset="-122"/>
                <a:cs typeface="Courier New" panose="02070309020205020404" pitchFamily="49" charset="0"/>
              </a:rPr>
              <a:t>Pa</a:t>
            </a:r>
            <a:r>
              <a:rPr lang="zh-CN" altLang="en-US" sz="1600" b="1">
                <a:latin typeface="Courier New" panose="02070309020205020404" pitchFamily="49" charset="0"/>
                <a:ea typeface="仿宋" panose="02010609060101010101" pitchFamily="49" charset="-122"/>
                <a:cs typeface="Courier New" panose="02070309020205020404" pitchFamily="49" charset="0"/>
              </a:rPr>
              <a:t>后面</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delete Pb;				   //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a:t>
            </a:r>
            <a:r>
              <a:rPr lang="en-US" altLang="zh-CN" sz="1600" b="1">
                <a:latin typeface="Courier New" panose="02070309020205020404" pitchFamily="49" charset="0"/>
                <a:ea typeface="仿宋" panose="02010609060101010101" pitchFamily="49" charset="-122"/>
                <a:cs typeface="Courier New" panose="02070309020205020404" pitchFamily="49" charset="0"/>
              </a:rPr>
              <a:t>Pb</a:t>
            </a:r>
            <a:r>
              <a:rPr lang="zh-CN" altLang="en-US" sz="1600" b="1">
                <a:latin typeface="Courier New" panose="02070309020205020404" pitchFamily="49" charset="0"/>
                <a:ea typeface="仿宋" panose="02010609060101010101" pitchFamily="49" charset="-122"/>
                <a:cs typeface="Courier New" panose="02070309020205020404" pitchFamily="49" charset="0"/>
              </a:rPr>
              <a:t>的头结点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AddPloyn</a:t>
            </a:r>
          </a:p>
        </p:txBody>
      </p:sp>
      <p:grpSp>
        <p:nvGrpSpPr>
          <p:cNvPr id="33" name="Group 4"/>
          <p:cNvGrpSpPr>
            <a:grpSpLocks/>
          </p:cNvGrpSpPr>
          <p:nvPr/>
        </p:nvGrpSpPr>
        <p:grpSpPr bwMode="auto">
          <a:xfrm>
            <a:off x="7669213" y="692150"/>
            <a:ext cx="1295400" cy="1008063"/>
            <a:chOff x="4831" y="1253"/>
            <a:chExt cx="816" cy="726"/>
          </a:xfrm>
        </p:grpSpPr>
        <p:sp>
          <p:nvSpPr>
            <p:cNvPr id="34"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35"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2-25</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37"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42" name="组合 1"/>
          <p:cNvGrpSpPr>
            <a:grpSpLocks/>
          </p:cNvGrpSpPr>
          <p:nvPr/>
        </p:nvGrpSpPr>
        <p:grpSpPr bwMode="auto">
          <a:xfrm>
            <a:off x="34925" y="92075"/>
            <a:ext cx="7632700" cy="1298575"/>
            <a:chOff x="34925" y="92075"/>
            <a:chExt cx="7632700" cy="1298575"/>
          </a:xfrm>
        </p:grpSpPr>
        <p:grpSp>
          <p:nvGrpSpPr>
            <p:cNvPr id="112666" name="组合 2"/>
            <p:cNvGrpSpPr>
              <a:grpSpLocks/>
            </p:cNvGrpSpPr>
            <p:nvPr/>
          </p:nvGrpSpPr>
          <p:grpSpPr bwMode="auto">
            <a:xfrm>
              <a:off x="34925" y="92075"/>
              <a:ext cx="7632700" cy="457200"/>
              <a:chOff x="34925" y="92075"/>
              <a:chExt cx="7632700" cy="457200"/>
            </a:xfrm>
          </p:grpSpPr>
          <p:sp>
            <p:nvSpPr>
              <p:cNvPr id="11267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267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2667" name="Group 2"/>
            <p:cNvGrpSpPr>
              <a:grpSpLocks/>
            </p:cNvGrpSpPr>
            <p:nvPr/>
          </p:nvGrpSpPr>
          <p:grpSpPr bwMode="auto">
            <a:xfrm>
              <a:off x="107950" y="620713"/>
              <a:ext cx="4396422" cy="769937"/>
              <a:chOff x="113" y="441"/>
              <a:chExt cx="2090" cy="485"/>
            </a:xfrm>
          </p:grpSpPr>
          <p:sp>
            <p:nvSpPr>
              <p:cNvPr id="112668"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12669"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2643" name="组合 9"/>
          <p:cNvGrpSpPr>
            <a:grpSpLocks/>
          </p:cNvGrpSpPr>
          <p:nvPr/>
        </p:nvGrpSpPr>
        <p:grpSpPr bwMode="auto">
          <a:xfrm>
            <a:off x="34925" y="92075"/>
            <a:ext cx="7632700" cy="1298575"/>
            <a:chOff x="34925" y="92075"/>
            <a:chExt cx="7632700" cy="1298575"/>
          </a:xfrm>
        </p:grpSpPr>
        <p:grpSp>
          <p:nvGrpSpPr>
            <p:cNvPr id="112660" name="组合 12"/>
            <p:cNvGrpSpPr>
              <a:grpSpLocks/>
            </p:cNvGrpSpPr>
            <p:nvPr/>
          </p:nvGrpSpPr>
          <p:grpSpPr bwMode="auto">
            <a:xfrm>
              <a:off x="34925" y="92075"/>
              <a:ext cx="7632700" cy="457200"/>
              <a:chOff x="34925" y="92075"/>
              <a:chExt cx="7632700" cy="457200"/>
            </a:xfrm>
          </p:grpSpPr>
          <p:sp>
            <p:nvSpPr>
              <p:cNvPr id="11266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266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2661" name="Group 2"/>
            <p:cNvGrpSpPr>
              <a:grpSpLocks/>
            </p:cNvGrpSpPr>
            <p:nvPr/>
          </p:nvGrpSpPr>
          <p:grpSpPr bwMode="auto">
            <a:xfrm>
              <a:off x="107950" y="620713"/>
              <a:ext cx="4396422" cy="769937"/>
              <a:chOff x="113" y="441"/>
              <a:chExt cx="2090" cy="485"/>
            </a:xfrm>
          </p:grpSpPr>
          <p:sp>
            <p:nvSpPr>
              <p:cNvPr id="11266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1266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2644" name="组合 18"/>
          <p:cNvGrpSpPr>
            <a:grpSpLocks/>
          </p:cNvGrpSpPr>
          <p:nvPr/>
        </p:nvGrpSpPr>
        <p:grpSpPr bwMode="auto">
          <a:xfrm>
            <a:off x="34925" y="92075"/>
            <a:ext cx="8963025" cy="1714500"/>
            <a:chOff x="34925" y="92075"/>
            <a:chExt cx="8963025" cy="1714500"/>
          </a:xfrm>
        </p:grpSpPr>
        <p:grpSp>
          <p:nvGrpSpPr>
            <p:cNvPr id="112651" name="组合 19"/>
            <p:cNvGrpSpPr>
              <a:grpSpLocks/>
            </p:cNvGrpSpPr>
            <p:nvPr/>
          </p:nvGrpSpPr>
          <p:grpSpPr bwMode="auto">
            <a:xfrm>
              <a:off x="34925" y="92075"/>
              <a:ext cx="7632700" cy="1298575"/>
              <a:chOff x="34925" y="92075"/>
              <a:chExt cx="7632700" cy="1298575"/>
            </a:xfrm>
          </p:grpSpPr>
          <p:grpSp>
            <p:nvGrpSpPr>
              <p:cNvPr id="112654" name="组合 22"/>
              <p:cNvGrpSpPr>
                <a:grpSpLocks/>
              </p:cNvGrpSpPr>
              <p:nvPr/>
            </p:nvGrpSpPr>
            <p:grpSpPr bwMode="auto">
              <a:xfrm>
                <a:off x="34925" y="92075"/>
                <a:ext cx="7632700" cy="457200"/>
                <a:chOff x="34925" y="92075"/>
                <a:chExt cx="7632700" cy="457200"/>
              </a:xfrm>
            </p:grpSpPr>
            <p:sp>
              <p:nvSpPr>
                <p:cNvPr id="11265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265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2655" name="Group 2"/>
              <p:cNvGrpSpPr>
                <a:grpSpLocks/>
              </p:cNvGrpSpPr>
              <p:nvPr/>
            </p:nvGrpSpPr>
            <p:grpSpPr bwMode="auto">
              <a:xfrm>
                <a:off x="107950" y="620713"/>
                <a:ext cx="4396422" cy="769937"/>
                <a:chOff x="113" y="441"/>
                <a:chExt cx="2090" cy="485"/>
              </a:xfrm>
            </p:grpSpPr>
            <p:sp>
              <p:nvSpPr>
                <p:cNvPr id="112656"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12657"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1"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2-7</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一元多项式</a:t>
              </a:r>
              <a:r>
                <a:rPr kumimoji="1" lang="zh-CN" altLang="en-US" sz="2000" b="1" dirty="0">
                  <a:solidFill>
                    <a:srgbClr val="000000"/>
                  </a:solidFill>
                  <a:latin typeface="+mj-lt"/>
                  <a:ea typeface="仿宋" panose="02010609060101010101" pitchFamily="49" charset="-122"/>
                </a:rPr>
                <a:t>的表示及相加。</a:t>
              </a:r>
              <a:endParaRPr kumimoji="1" lang="zh-CN" altLang="en-US" sz="2000" b="1" dirty="0" smtClean="0">
                <a:latin typeface="+mj-lt"/>
                <a:ea typeface="仿宋" panose="02010609060101010101" pitchFamily="49" charset="-122"/>
              </a:endParaRPr>
            </a:p>
          </p:txBody>
        </p:sp>
        <p:cxnSp>
          <p:nvCxnSpPr>
            <p:cNvPr id="22" name="直接连接符 21"/>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32" name="组合 31"/>
          <p:cNvGrpSpPr>
            <a:grpSpLocks/>
          </p:cNvGrpSpPr>
          <p:nvPr/>
        </p:nvGrpSpPr>
        <p:grpSpPr bwMode="auto">
          <a:xfrm>
            <a:off x="7669213" y="731838"/>
            <a:ext cx="1295400" cy="968375"/>
            <a:chOff x="7669213" y="731152"/>
            <a:chExt cx="1295400" cy="969061"/>
          </a:xfrm>
        </p:grpSpPr>
        <p:sp>
          <p:nvSpPr>
            <p:cNvPr id="112647"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2648"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49"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112650"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3" name="Text Box 6"/>
          <p:cNvSpPr txBox="1">
            <a:spLocks noChangeArrowheads="1"/>
          </p:cNvSpPr>
          <p:nvPr/>
        </p:nvSpPr>
        <p:spPr bwMode="auto">
          <a:xfrm>
            <a:off x="179388" y="1841500"/>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问题规模：两个多项式的“项数和”（</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设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有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项</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有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项</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基本操作：指数比较、系数相加、指针修改；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的基本操作上，执行次数最多</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80">
                                          <p:stCondLst>
                                            <p:cond delay="0"/>
                                          </p:stCondLst>
                                        </p:cTn>
                                        <p:tgtEl>
                                          <p:spTgt spid="32"/>
                                        </p:tgtEl>
                                      </p:cBhvr>
                                    </p:animEffect>
                                    <p:anim calcmode="lin" valueType="num">
                                      <p:cBhvr>
                                        <p:cTn id="8"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3" dur="26">
                                          <p:stCondLst>
                                            <p:cond delay="650"/>
                                          </p:stCondLst>
                                        </p:cTn>
                                        <p:tgtEl>
                                          <p:spTgt spid="32"/>
                                        </p:tgtEl>
                                      </p:cBhvr>
                                      <p:to x="100000" y="60000"/>
                                    </p:animScale>
                                    <p:animScale>
                                      <p:cBhvr>
                                        <p:cTn id="14" dur="166" decel="50000">
                                          <p:stCondLst>
                                            <p:cond delay="676"/>
                                          </p:stCondLst>
                                        </p:cTn>
                                        <p:tgtEl>
                                          <p:spTgt spid="32"/>
                                        </p:tgtEl>
                                      </p:cBhvr>
                                      <p:to x="100000" y="100000"/>
                                    </p:animScale>
                                    <p:animScale>
                                      <p:cBhvr>
                                        <p:cTn id="15" dur="26">
                                          <p:stCondLst>
                                            <p:cond delay="1312"/>
                                          </p:stCondLst>
                                        </p:cTn>
                                        <p:tgtEl>
                                          <p:spTgt spid="32"/>
                                        </p:tgtEl>
                                      </p:cBhvr>
                                      <p:to x="100000" y="80000"/>
                                    </p:animScale>
                                    <p:animScale>
                                      <p:cBhvr>
                                        <p:cTn id="16" dur="166" decel="50000">
                                          <p:stCondLst>
                                            <p:cond delay="1338"/>
                                          </p:stCondLst>
                                        </p:cTn>
                                        <p:tgtEl>
                                          <p:spTgt spid="32"/>
                                        </p:tgtEl>
                                      </p:cBhvr>
                                      <p:to x="100000" y="100000"/>
                                    </p:animScale>
                                    <p:animScale>
                                      <p:cBhvr>
                                        <p:cTn id="17" dur="26">
                                          <p:stCondLst>
                                            <p:cond delay="1642"/>
                                          </p:stCondLst>
                                        </p:cTn>
                                        <p:tgtEl>
                                          <p:spTgt spid="32"/>
                                        </p:tgtEl>
                                      </p:cBhvr>
                                      <p:to x="100000" y="90000"/>
                                    </p:animScale>
                                    <p:animScale>
                                      <p:cBhvr>
                                        <p:cTn id="18" dur="166" decel="50000">
                                          <p:stCondLst>
                                            <p:cond delay="1668"/>
                                          </p:stCondLst>
                                        </p:cTn>
                                        <p:tgtEl>
                                          <p:spTgt spid="32"/>
                                        </p:tgtEl>
                                      </p:cBhvr>
                                      <p:to x="100000" y="100000"/>
                                    </p:animScale>
                                    <p:animScale>
                                      <p:cBhvr>
                                        <p:cTn id="19" dur="26">
                                          <p:stCondLst>
                                            <p:cond delay="1808"/>
                                          </p:stCondLst>
                                        </p:cTn>
                                        <p:tgtEl>
                                          <p:spTgt spid="32"/>
                                        </p:tgtEl>
                                      </p:cBhvr>
                                      <p:to x="100000" y="95000"/>
                                    </p:animScale>
                                    <p:animScale>
                                      <p:cBhvr>
                                        <p:cTn id="20" dur="166" decel="50000">
                                          <p:stCondLst>
                                            <p:cond delay="1834"/>
                                          </p:stCondLst>
                                        </p:cTn>
                                        <p:tgtEl>
                                          <p:spTgt spid="3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3">
                                            <p:txEl>
                                              <p:pRg st="0" end="0"/>
                                            </p:txEl>
                                          </p:spTgt>
                                        </p:tgtEl>
                                        <p:attrNameLst>
                                          <p:attrName>style.visibility</p:attrName>
                                        </p:attrNameLst>
                                      </p:cBhvr>
                                      <p:to>
                                        <p:strVal val="visible"/>
                                      </p:to>
                                    </p:set>
                                    <p:animEffect transition="in" filter="slide(fromBottom)">
                                      <p:cBhvr>
                                        <p:cTn id="25" dur="500"/>
                                        <p:tgtEl>
                                          <p:spTgt spid="43">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43">
                                            <p:txEl>
                                              <p:pRg st="1" end="1"/>
                                            </p:txEl>
                                          </p:spTgt>
                                        </p:tgtEl>
                                        <p:attrNameLst>
                                          <p:attrName>style.visibility</p:attrName>
                                        </p:attrNameLst>
                                      </p:cBhvr>
                                      <p:to>
                                        <p:strVal val="visible"/>
                                      </p:to>
                                    </p:set>
                                    <p:animEffect transition="in" filter="slide(fromBottom)">
                                      <p:cBhvr>
                                        <p:cTn id="30" dur="500"/>
                                        <p:tgtEl>
                                          <p:spTgt spid="43">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43">
                                            <p:txEl>
                                              <p:pRg st="2" end="2"/>
                                            </p:txEl>
                                          </p:spTgt>
                                        </p:tgtEl>
                                        <p:attrNameLst>
                                          <p:attrName>style.visibility</p:attrName>
                                        </p:attrNameLst>
                                      </p:cBhvr>
                                      <p:to>
                                        <p:strVal val="visible"/>
                                      </p:to>
                                    </p:set>
                                    <p:animEffect transition="in" filter="slide(fromBottom)">
                                      <p:cBhvr>
                                        <p:cTn id="35" dur="500"/>
                                        <p:tgtEl>
                                          <p:spTgt spid="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669" name="组合 1"/>
          <p:cNvGrpSpPr>
            <a:grpSpLocks/>
          </p:cNvGrpSpPr>
          <p:nvPr/>
        </p:nvGrpSpPr>
        <p:grpSpPr bwMode="auto">
          <a:xfrm>
            <a:off x="34925" y="92075"/>
            <a:ext cx="7632700" cy="457200"/>
            <a:chOff x="34925" y="92075"/>
            <a:chExt cx="7632700" cy="457200"/>
          </a:xfrm>
        </p:grpSpPr>
        <p:sp>
          <p:nvSpPr>
            <p:cNvPr id="11367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367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5" name="Group 2"/>
          <p:cNvGrpSpPr>
            <a:grpSpLocks/>
          </p:cNvGrpSpPr>
          <p:nvPr/>
        </p:nvGrpSpPr>
        <p:grpSpPr bwMode="auto">
          <a:xfrm>
            <a:off x="107950" y="620713"/>
            <a:ext cx="2744788" cy="496887"/>
            <a:chOff x="113" y="441"/>
            <a:chExt cx="2090" cy="313"/>
          </a:xfrm>
        </p:grpSpPr>
        <p:sp>
          <p:nvSpPr>
            <p:cNvPr id="113675"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2.3.3  </a:t>
              </a:r>
              <a:r>
                <a:rPr kumimoji="1" lang="zh-CN" altLang="en-US" sz="2200" b="1">
                  <a:solidFill>
                    <a:srgbClr val="3333FF"/>
                  </a:solidFill>
                  <a:latin typeface="Arial" panose="020B0604020202020204" pitchFamily="34" charset="0"/>
                  <a:ea typeface="黑体" panose="02010609060101010101" pitchFamily="49" charset="-122"/>
                </a:rPr>
                <a:t>循环链表</a:t>
              </a:r>
            </a:p>
          </p:txBody>
        </p:sp>
        <p:sp>
          <p:nvSpPr>
            <p:cNvPr id="11367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2" name="Group 9"/>
          <p:cNvGrpSpPr>
            <a:grpSpLocks/>
          </p:cNvGrpSpPr>
          <p:nvPr/>
        </p:nvGrpSpPr>
        <p:grpSpPr bwMode="auto">
          <a:xfrm>
            <a:off x="3490913" y="4508500"/>
            <a:ext cx="2089150" cy="1136650"/>
            <a:chOff x="2199" y="3158"/>
            <a:chExt cx="1316" cy="716"/>
          </a:xfrm>
        </p:grpSpPr>
        <p:pic>
          <p:nvPicPr>
            <p:cNvPr id="30" name="Picture 10"/>
            <p:cNvPicPr>
              <a:picLocks noChangeAspect="1" noChangeArrowheads="1"/>
            </p:cNvPicPr>
            <p:nvPr/>
          </p:nvPicPr>
          <p:blipFill>
            <a:blip r:embed="rId4">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a:stretch>
              <a:fillRect/>
            </a:stretch>
          </p:blipFill>
          <p:spPr bwMode="auto">
            <a:xfrm>
              <a:off x="2200" y="3158"/>
              <a:ext cx="1224" cy="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11"/>
            <p:cNvSpPr txBox="1">
              <a:spLocks noChangeArrowheads="1"/>
            </p:cNvSpPr>
            <p:nvPr/>
          </p:nvSpPr>
          <p:spPr bwMode="auto">
            <a:xfrm>
              <a:off x="2199" y="3662"/>
              <a:ext cx="1316" cy="212"/>
            </a:xfrm>
            <a:prstGeom prst="rect">
              <a:avLst/>
            </a:prstGeom>
            <a:noFill/>
            <a:ln>
              <a:noFill/>
            </a:ln>
            <a:effectLst>
              <a:outerShdw dist="17961" dir="2700000" algn="ctr" rotWithShape="0">
                <a:schemeClr val="bg1"/>
              </a:outerShdw>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sz="1600" b="1">
                  <a:solidFill>
                    <a:srgbClr val="000000"/>
                  </a:solidFill>
                  <a:latin typeface="Arial" panose="020B0604020202020204" pitchFamily="34" charset="0"/>
                  <a:ea typeface="楷体" panose="02010609060101010101" pitchFamily="49" charset="-122"/>
                  <a:cs typeface="Arial" panose="020B0604020202020204" pitchFamily="34" charset="0"/>
                </a:rPr>
                <a:t>空循环链表</a:t>
              </a:r>
            </a:p>
          </p:txBody>
        </p:sp>
      </p:grpSp>
      <p:sp>
        <p:nvSpPr>
          <p:cNvPr id="38" name="Text Box 5"/>
          <p:cNvSpPr txBox="1">
            <a:spLocks noChangeArrowheads="1"/>
          </p:cNvSpPr>
          <p:nvPr/>
        </p:nvSpPr>
        <p:spPr bwMode="auto">
          <a:xfrm>
            <a:off x="179388" y="1196975"/>
            <a:ext cx="87852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在单链表中，将最后一个结点的指针域 </a:t>
            </a:r>
            <a:r>
              <a:rPr kumimoji="1" lang="en-US" altLang="zh-CN" sz="2000" b="1">
                <a:latin typeface="Arial" panose="020B0604020202020204" pitchFamily="34" charset="0"/>
                <a:ea typeface="仿宋" panose="02010609060101010101" pitchFamily="49" charset="-122"/>
                <a:cs typeface="Arial" panose="020B0604020202020204" pitchFamily="34" charset="0"/>
              </a:rPr>
              <a:t>NULL </a:t>
            </a:r>
            <a:r>
              <a:rPr kumimoji="1" lang="zh-CN" altLang="en-US" sz="2000" b="1">
                <a:latin typeface="Arial" panose="020B0604020202020204" pitchFamily="34" charset="0"/>
                <a:ea typeface="仿宋" panose="02010609060101010101" pitchFamily="49" charset="-122"/>
                <a:cs typeface="Arial" panose="020B0604020202020204" pitchFamily="34" charset="0"/>
              </a:rPr>
              <a:t>改为指向头结点，这样形成的链式存储结构称为单向循环链表，简称</a:t>
            </a:r>
            <a:r>
              <a:rPr kumimoji="1" lang="zh-CN" altLang="en-US" sz="2000" b="1">
                <a:solidFill>
                  <a:srgbClr val="FF0000"/>
                </a:solidFill>
                <a:latin typeface="黑体" panose="02010609060101010101" pitchFamily="49" charset="-122"/>
                <a:ea typeface="黑体" panose="02010609060101010101" pitchFamily="49" charset="-122"/>
                <a:cs typeface="Arial" panose="020B0604020202020204" pitchFamily="34" charset="0"/>
              </a:rPr>
              <a:t>循环链表</a:t>
            </a:r>
            <a:r>
              <a:rPr kumimoji="1" lang="zh-CN" altLang="en-US" sz="2000" b="1">
                <a:latin typeface="Arial" panose="020B0604020202020204" pitchFamily="34" charset="0"/>
                <a:ea typeface="仿宋" panose="02010609060101010101" pitchFamily="49" charset="-122"/>
                <a:cs typeface="Arial" panose="020B0604020202020204" pitchFamily="34" charset="0"/>
              </a:rPr>
              <a:t>。 </a:t>
            </a:r>
          </a:p>
        </p:txBody>
      </p:sp>
      <p:grpSp>
        <p:nvGrpSpPr>
          <p:cNvPr id="39" name="Group 6"/>
          <p:cNvGrpSpPr>
            <a:grpSpLocks/>
          </p:cNvGrpSpPr>
          <p:nvPr/>
        </p:nvGrpSpPr>
        <p:grpSpPr bwMode="auto">
          <a:xfrm>
            <a:off x="1187450" y="2708275"/>
            <a:ext cx="6332538" cy="1166813"/>
            <a:chOff x="748" y="2065"/>
            <a:chExt cx="3989" cy="735"/>
          </a:xfrm>
        </p:grpSpPr>
        <p:pic>
          <p:nvPicPr>
            <p:cNvPr id="40" name="Picture 7"/>
            <p:cNvPicPr>
              <a:picLocks noChangeAspect="1" noChangeArrowheads="1"/>
            </p:cNvPicPr>
            <p:nvPr/>
          </p:nvPicPr>
          <p:blipFill>
            <a:blip r:embed="rId5">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a:stretch>
              <a:fillRect/>
            </a:stretch>
          </p:blipFill>
          <p:spPr bwMode="auto">
            <a:xfrm>
              <a:off x="748" y="2065"/>
              <a:ext cx="3989" cy="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 Box 8"/>
            <p:cNvSpPr txBox="1">
              <a:spLocks noChangeArrowheads="1"/>
            </p:cNvSpPr>
            <p:nvPr/>
          </p:nvSpPr>
          <p:spPr bwMode="auto">
            <a:xfrm>
              <a:off x="2200" y="2567"/>
              <a:ext cx="1316" cy="233"/>
            </a:xfrm>
            <a:prstGeom prst="rect">
              <a:avLst/>
            </a:prstGeom>
            <a:noFill/>
            <a:ln>
              <a:noFill/>
            </a:ln>
            <a:effectLst>
              <a:outerShdw dist="17961" dir="2700000" algn="ctr" rotWithShape="0">
                <a:schemeClr val="bg1"/>
              </a:outerShdw>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b="1" dirty="0">
                  <a:solidFill>
                    <a:srgbClr val="000000"/>
                  </a:solidFill>
                  <a:latin typeface="Arial" panose="020B0604020202020204" pitchFamily="34" charset="0"/>
                  <a:ea typeface="楷体" panose="02010609060101010101" pitchFamily="49" charset="-122"/>
                  <a:cs typeface="Arial" panose="020B0604020202020204" pitchFamily="34" charset="0"/>
                </a:rPr>
                <a:t>非空循环链表</a:t>
              </a:r>
            </a:p>
          </p:txBody>
        </p:sp>
      </p:grpSp>
      <p:grpSp>
        <p:nvGrpSpPr>
          <p:cNvPr id="42" name="Group 12"/>
          <p:cNvGrpSpPr>
            <a:grpSpLocks/>
          </p:cNvGrpSpPr>
          <p:nvPr/>
        </p:nvGrpSpPr>
        <p:grpSpPr bwMode="auto">
          <a:xfrm>
            <a:off x="144463" y="4510088"/>
            <a:ext cx="8820150" cy="1150937"/>
            <a:chOff x="91" y="845"/>
            <a:chExt cx="5556" cy="725"/>
          </a:xfrm>
        </p:grpSpPr>
        <p:sp>
          <p:nvSpPr>
            <p:cNvPr id="43" name="AutoShape 13"/>
            <p:cNvSpPr>
              <a:spLocks noChangeArrowheads="1"/>
            </p:cNvSpPr>
            <p:nvPr/>
          </p:nvSpPr>
          <p:spPr bwMode="auto">
            <a:xfrm flipH="1" flipV="1">
              <a:off x="91" y="845"/>
              <a:ext cx="5556" cy="725"/>
            </a:xfrm>
            <a:prstGeom prst="wedgeRectCallout">
              <a:avLst>
                <a:gd name="adj1" fmla="val -4574"/>
                <a:gd name="adj2" fmla="val 91514"/>
              </a:avLst>
            </a:prstGeom>
            <a:gradFill rotWithShape="0">
              <a:gsLst>
                <a:gs pos="0">
                  <a:srgbClr val="FFFFFF"/>
                </a:gs>
                <a:gs pos="100000">
                  <a:srgbClr val="FFCCCC"/>
                </a:gs>
              </a:gsLst>
              <a:lin ang="2700000" scaled="1"/>
            </a:gra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44" name="Text Box 14"/>
            <p:cNvSpPr txBox="1">
              <a:spLocks noChangeArrowheads="1"/>
            </p:cNvSpPr>
            <p:nvPr/>
          </p:nvSpPr>
          <p:spPr bwMode="auto">
            <a:xfrm>
              <a:off x="185" y="940"/>
              <a:ext cx="5368" cy="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0000"/>
                </a:lnSpc>
                <a:buClr>
                  <a:schemeClr val="accent2"/>
                </a:buClr>
                <a:buSzPct val="80000"/>
                <a:buFont typeface="Wingdings" panose="05000000000000000000" pitchFamily="2" charset="2"/>
                <a:buNone/>
                <a:defRPr/>
              </a:pPr>
              <a:r>
                <a:rPr kumimoji="1" lang="en-US" altLang="zh-CN" sz="1900" b="1" dirty="0">
                  <a:solidFill>
                    <a:srgbClr val="FF0000"/>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循环链表和单链表操作基本一致，差别仅在于算法中循环条件不是判断 </a:t>
              </a: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p </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或 </a:t>
              </a: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p-&gt;next </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是否为空，而是是否等于头指针（</a:t>
              </a: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p=Head </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或 </a:t>
              </a:r>
              <a:r>
                <a:rPr kumimoji="1" lang="en-US" altLang="zh-CN" sz="1900" b="1" dirty="0">
                  <a:solidFill>
                    <a:srgbClr val="FF0000"/>
                  </a:solidFill>
                  <a:latin typeface="Arial" panose="020B0604020202020204" pitchFamily="34" charset="0"/>
                  <a:ea typeface="楷体" panose="02010609060101010101" pitchFamily="49" charset="-122"/>
                  <a:cs typeface="Arial" panose="020B0604020202020204" pitchFamily="34" charset="0"/>
                </a:rPr>
                <a:t>p-&gt;next=Head</a:t>
              </a:r>
              <a:r>
                <a:rPr kumimoji="1" lang="zh-CN" altLang="en-US" sz="1900" b="1" dirty="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45" name="Group 15"/>
          <p:cNvGrpSpPr>
            <a:grpSpLocks/>
          </p:cNvGrpSpPr>
          <p:nvPr/>
        </p:nvGrpSpPr>
        <p:grpSpPr bwMode="auto">
          <a:xfrm>
            <a:off x="144463" y="4510088"/>
            <a:ext cx="8820150" cy="1150937"/>
            <a:chOff x="91" y="845"/>
            <a:chExt cx="5556" cy="725"/>
          </a:xfrm>
        </p:grpSpPr>
        <p:sp>
          <p:nvSpPr>
            <p:cNvPr id="46" name="AutoShape 16"/>
            <p:cNvSpPr>
              <a:spLocks noChangeArrowheads="1"/>
            </p:cNvSpPr>
            <p:nvPr/>
          </p:nvSpPr>
          <p:spPr bwMode="auto">
            <a:xfrm flipH="1" flipV="1">
              <a:off x="91" y="845"/>
              <a:ext cx="5556" cy="725"/>
            </a:xfrm>
            <a:prstGeom prst="wedgeRectCallout">
              <a:avLst>
                <a:gd name="adj1" fmla="val -4574"/>
                <a:gd name="adj2" fmla="val 91514"/>
              </a:avLst>
            </a:prstGeom>
            <a:gradFill rotWithShape="0">
              <a:gsLst>
                <a:gs pos="0">
                  <a:srgbClr val="FFFFFF"/>
                </a:gs>
                <a:gs pos="100000">
                  <a:srgbClr val="CCFFCC"/>
                </a:gs>
              </a:gsLst>
              <a:lin ang="2700000" scaled="1"/>
            </a:gradFill>
            <a:ln w="57150">
              <a:solidFill>
                <a:srgbClr val="339933"/>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47" name="Text Box 17"/>
            <p:cNvSpPr txBox="1">
              <a:spLocks noChangeArrowheads="1"/>
            </p:cNvSpPr>
            <p:nvPr/>
          </p:nvSpPr>
          <p:spPr bwMode="auto">
            <a:xfrm>
              <a:off x="185" y="921"/>
              <a:ext cx="5368"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0000"/>
                </a:lnSpc>
                <a:buClr>
                  <a:schemeClr val="accent2"/>
                </a:buClr>
                <a:buSzPct val="80000"/>
                <a:buFont typeface="Wingdings" panose="05000000000000000000" pitchFamily="2" charset="2"/>
                <a:buNone/>
                <a:defRPr/>
              </a:pPr>
              <a:r>
                <a:rPr kumimoji="1" lang="en-US" altLang="zh-CN" sz="2000" b="1" dirty="0">
                  <a:solidFill>
                    <a:srgbClr val="339933"/>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在循环链表中，查找第一个结点的时间是 </a:t>
              </a: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，查找最后一个结点的时间是 </a:t>
              </a: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O(n)</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为循环链表的结点个数）。</a:t>
              </a:r>
              <a:r>
                <a:rPr kumimoji="1" lang="zh-CN" altLang="en-US" sz="2000" dirty="0">
                  <a:solidFill>
                    <a:srgbClr val="339933"/>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
                                            <p:txEl>
                                              <p:pRg st="0" end="0"/>
                                            </p:txEl>
                                          </p:spTgt>
                                        </p:tgtEl>
                                        <p:attrNameLst>
                                          <p:attrName>style.visibility</p:attrName>
                                        </p:attrNameLst>
                                      </p:cBhvr>
                                      <p:to>
                                        <p:strVal val="visible"/>
                                      </p:to>
                                    </p:set>
                                    <p:animEffect transition="in" filter="slide(fromBottom)">
                                      <p:cBhvr>
                                        <p:cTn id="12" dur="500"/>
                                        <p:tgtEl>
                                          <p:spTgt spid="3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dissolve">
                                      <p:cBhvr>
                                        <p:cTn id="17" dur="500"/>
                                        <p:tgtEl>
                                          <p:spTgt spid="39"/>
                                        </p:tgtEl>
                                      </p:cBhvr>
                                    </p:animEffect>
                                  </p:childTnLst>
                                </p:cTn>
                              </p:par>
                            </p:childTnLst>
                          </p:cTn>
                        </p:par>
                        <p:par>
                          <p:cTn id="18" fill="hold">
                            <p:stCondLst>
                              <p:cond delay="500"/>
                            </p:stCondLst>
                            <p:childTnLst>
                              <p:par>
                                <p:cTn id="19" presetID="9"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dissolv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9" fill="hold" nodeType="click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strips(upLeft)">
                                      <p:cBhvr>
                                        <p:cTn id="26" dur="500"/>
                                        <p:tgtEl>
                                          <p:spTgt spid="42"/>
                                        </p:tgtEl>
                                      </p:cBhvr>
                                    </p:animEffect>
                                  </p:childTnLst>
                                  <p:subTnLst>
                                    <p:audio>
                                      <p:cMediaNode>
                                        <p:cTn display="0" masterRel="sameClick">
                                          <p:stCondLst>
                                            <p:cond evt="begin" delay="0">
                                              <p:tn val="24"/>
                                            </p:cond>
                                          </p:stCondLst>
                                          <p:endCondLst>
                                            <p:cond evt="onStopAudio" delay="0">
                                              <p:tgtEl>
                                                <p:sldTgt/>
                                              </p:tgtEl>
                                            </p:cond>
                                          </p:endCondLst>
                                        </p:cTn>
                                        <p:tgtEl>
                                          <p:sndTgt r:embed="rId3" name="camera.wav"/>
                                        </p:tgtEl>
                                      </p:cMediaNode>
                                    </p:audio>
                                  </p:subTnLst>
                                </p:cTn>
                              </p:par>
                            </p:childTnLst>
                          </p:cTn>
                        </p:par>
                      </p:childTnLst>
                    </p:cTn>
                  </p:par>
                  <p:par>
                    <p:cTn id="27" fill="hold">
                      <p:stCondLst>
                        <p:cond delay="indefinite"/>
                      </p:stCondLst>
                      <p:childTnLst>
                        <p:par>
                          <p:cTn id="28" fill="hold">
                            <p:stCondLst>
                              <p:cond delay="0"/>
                            </p:stCondLst>
                            <p:childTnLst>
                              <p:par>
                                <p:cTn id="29" presetID="18" presetClass="exit" presetSubtype="9" fill="hold" nodeType="clickEffect">
                                  <p:stCondLst>
                                    <p:cond delay="0"/>
                                  </p:stCondLst>
                                  <p:childTnLst>
                                    <p:animEffect transition="out" filter="strips(upLeft)">
                                      <p:cBhvr>
                                        <p:cTn id="30" dur="500"/>
                                        <p:tgtEl>
                                          <p:spTgt spid="42"/>
                                        </p:tgtEl>
                                      </p:cBhvr>
                                    </p:animEffect>
                                    <p:set>
                                      <p:cBhvr>
                                        <p:cTn id="31" dur="1" fill="hold">
                                          <p:stCondLst>
                                            <p:cond delay="499"/>
                                          </p:stCondLst>
                                        </p:cTn>
                                        <p:tgtEl>
                                          <p:spTgt spid="42"/>
                                        </p:tgtEl>
                                        <p:attrNameLst>
                                          <p:attrName>style.visibility</p:attrName>
                                        </p:attrNameLst>
                                      </p:cBhvr>
                                      <p:to>
                                        <p:strVal val="hidden"/>
                                      </p:to>
                                    </p:set>
                                  </p:childTnLst>
                                </p:cTn>
                              </p:par>
                            </p:childTnLst>
                          </p:cTn>
                        </p:par>
                        <p:par>
                          <p:cTn id="32" fill="hold">
                            <p:stCondLst>
                              <p:cond delay="500"/>
                            </p:stCondLst>
                            <p:childTnLst>
                              <p:par>
                                <p:cTn id="33" presetID="18" presetClass="entr" presetSubtype="9"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strips(upLeft)">
                                      <p:cBhvr>
                                        <p:cTn id="35" dur="500"/>
                                        <p:tgtEl>
                                          <p:spTgt spid="45"/>
                                        </p:tgtEl>
                                      </p:cBhvr>
                                    </p:animEffect>
                                  </p:childTnLst>
                                  <p:subTnLst>
                                    <p:audio>
                                      <p:cMediaNode>
                                        <p:cTn display="0" masterRel="sameClick">
                                          <p:stCondLst>
                                            <p:cond evt="begin" delay="0">
                                              <p:tn val="33"/>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uild="p" autoUpdateAnimBg="0" advAuto="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690" name="组合 1"/>
          <p:cNvGrpSpPr>
            <a:grpSpLocks/>
          </p:cNvGrpSpPr>
          <p:nvPr/>
        </p:nvGrpSpPr>
        <p:grpSpPr bwMode="auto">
          <a:xfrm>
            <a:off x="34925" y="92075"/>
            <a:ext cx="7632700" cy="1025525"/>
            <a:chOff x="34925" y="92075"/>
            <a:chExt cx="7632700" cy="1025525"/>
          </a:xfrm>
        </p:grpSpPr>
        <p:grpSp>
          <p:nvGrpSpPr>
            <p:cNvPr id="114700" name="组合 1"/>
            <p:cNvGrpSpPr>
              <a:grpSpLocks/>
            </p:cNvGrpSpPr>
            <p:nvPr/>
          </p:nvGrpSpPr>
          <p:grpSpPr bwMode="auto">
            <a:xfrm>
              <a:off x="34925" y="92075"/>
              <a:ext cx="7632700" cy="457200"/>
              <a:chOff x="34925" y="92075"/>
              <a:chExt cx="7632700" cy="457200"/>
            </a:xfrm>
          </p:grpSpPr>
          <p:sp>
            <p:nvSpPr>
              <p:cNvPr id="11470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470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4701" name="Group 2"/>
            <p:cNvGrpSpPr>
              <a:grpSpLocks/>
            </p:cNvGrpSpPr>
            <p:nvPr/>
          </p:nvGrpSpPr>
          <p:grpSpPr bwMode="auto">
            <a:xfrm>
              <a:off x="107950" y="620713"/>
              <a:ext cx="2745317" cy="496887"/>
              <a:chOff x="113" y="441"/>
              <a:chExt cx="2090" cy="313"/>
            </a:xfrm>
          </p:grpSpPr>
          <p:sp>
            <p:nvSpPr>
              <p:cNvPr id="114702"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2.3.3  </a:t>
                </a:r>
                <a:r>
                  <a:rPr kumimoji="1" lang="zh-CN" altLang="en-US" sz="2200" b="1">
                    <a:solidFill>
                      <a:srgbClr val="3333FF"/>
                    </a:solidFill>
                    <a:latin typeface="Arial" panose="020B0604020202020204" pitchFamily="34" charset="0"/>
                    <a:ea typeface="黑体" panose="02010609060101010101" pitchFamily="49" charset="-122"/>
                  </a:rPr>
                  <a:t>循环链表</a:t>
                </a:r>
              </a:p>
            </p:txBody>
          </p:sp>
          <p:sp>
            <p:nvSpPr>
              <p:cNvPr id="11470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8" name="Group 2"/>
          <p:cNvGrpSpPr>
            <a:grpSpLocks/>
          </p:cNvGrpSpPr>
          <p:nvPr/>
        </p:nvGrpSpPr>
        <p:grpSpPr bwMode="auto">
          <a:xfrm>
            <a:off x="1117600" y="3484563"/>
            <a:ext cx="6983413" cy="1744662"/>
            <a:chOff x="658" y="2881"/>
            <a:chExt cx="4399" cy="1099"/>
          </a:xfrm>
        </p:grpSpPr>
        <p:pic>
          <p:nvPicPr>
            <p:cNvPr id="19" name="Picture 3"/>
            <p:cNvPicPr>
              <a:picLocks noChangeAspect="1" noChangeArrowheads="1"/>
            </p:cNvPicPr>
            <p:nvPr/>
          </p:nvPicPr>
          <p:blipFill>
            <a:blip r:embed="rId3">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a:stretch>
              <a:fillRect/>
            </a:stretch>
          </p:blipFill>
          <p:spPr bwMode="auto">
            <a:xfrm>
              <a:off x="658" y="2881"/>
              <a:ext cx="4399"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4"/>
            <p:cNvSpPr txBox="1">
              <a:spLocks noChangeArrowheads="1"/>
            </p:cNvSpPr>
            <p:nvPr/>
          </p:nvSpPr>
          <p:spPr bwMode="auto">
            <a:xfrm>
              <a:off x="2018" y="3747"/>
              <a:ext cx="1679" cy="233"/>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b="1">
                  <a:solidFill>
                    <a:srgbClr val="000000"/>
                  </a:solidFill>
                  <a:latin typeface="楷体" panose="02010609060101010101" pitchFamily="49" charset="-122"/>
                  <a:ea typeface="楷体" panose="02010609060101010101" pitchFamily="49" charset="-122"/>
                </a:rPr>
                <a:t>仅设尾指针的循环链表</a:t>
              </a:r>
            </a:p>
          </p:txBody>
        </p:sp>
      </p:grpSp>
      <p:grpSp>
        <p:nvGrpSpPr>
          <p:cNvPr id="21" name="Group 5"/>
          <p:cNvGrpSpPr>
            <a:grpSpLocks/>
          </p:cNvGrpSpPr>
          <p:nvPr/>
        </p:nvGrpSpPr>
        <p:grpSpPr bwMode="auto">
          <a:xfrm>
            <a:off x="179388" y="1484313"/>
            <a:ext cx="8820150" cy="1150937"/>
            <a:chOff x="91" y="845"/>
            <a:chExt cx="5556" cy="725"/>
          </a:xfrm>
        </p:grpSpPr>
        <p:sp>
          <p:nvSpPr>
            <p:cNvPr id="22" name="AutoShape 6"/>
            <p:cNvSpPr>
              <a:spLocks noChangeArrowheads="1"/>
            </p:cNvSpPr>
            <p:nvPr/>
          </p:nvSpPr>
          <p:spPr bwMode="auto">
            <a:xfrm flipH="1">
              <a:off x="91" y="845"/>
              <a:ext cx="5556" cy="725"/>
            </a:xfrm>
            <a:prstGeom prst="wedgeRectCallout">
              <a:avLst>
                <a:gd name="adj1" fmla="val -4574"/>
                <a:gd name="adj2" fmla="val 91514"/>
              </a:avLst>
            </a:prstGeom>
            <a:gradFill rotWithShape="0">
              <a:gsLst>
                <a:gs pos="0">
                  <a:srgbClr val="FFFFFF"/>
                </a:gs>
                <a:gs pos="100000">
                  <a:srgbClr val="FFFF99"/>
                </a:gs>
              </a:gsLst>
              <a:lin ang="18900000" scaled="1"/>
            </a:gradFill>
            <a:ln w="57150">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0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23" name="Text Box 7"/>
            <p:cNvSpPr txBox="1">
              <a:spLocks noChangeArrowheads="1"/>
            </p:cNvSpPr>
            <p:nvPr/>
          </p:nvSpPr>
          <p:spPr bwMode="auto">
            <a:xfrm>
              <a:off x="185" y="940"/>
              <a:ext cx="5368"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0000"/>
                </a:lnSpc>
                <a:buClr>
                  <a:schemeClr val="accent2"/>
                </a:buClr>
                <a:buSzPct val="80000"/>
                <a:buFont typeface="Wingdings" panose="05000000000000000000" pitchFamily="2" charset="2"/>
                <a:buNone/>
                <a:defRPr/>
              </a:pPr>
              <a:r>
                <a:rPr kumimoji="1" lang="en-US" altLang="zh-CN" sz="2000" b="1" dirty="0">
                  <a:solidFill>
                    <a:srgbClr val="339933"/>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如果在循环链表中设立尾指针 </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Rear </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而不设头指针 </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Head</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，则对第一个结点和最后一个结点的查找时间都是 </a:t>
              </a:r>
              <a:r>
                <a:rPr kumimoji="1" lang="en-US" altLang="zh-CN" sz="2000" b="1" dirty="0">
                  <a:solidFill>
                    <a:srgbClr val="CC66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b="1" dirty="0">
                  <a:solidFill>
                    <a:srgbClr val="CC6600"/>
                  </a:solidFill>
                  <a:latin typeface="Arial" panose="020B0604020202020204" pitchFamily="34" charset="0"/>
                  <a:ea typeface="楷体" panose="02010609060101010101" pitchFamily="49" charset="-122"/>
                  <a:cs typeface="Arial" panose="020B0604020202020204" pitchFamily="34" charset="0"/>
                </a:rPr>
                <a:t>。</a:t>
              </a:r>
            </a:p>
          </p:txBody>
        </p:sp>
      </p:grpSp>
      <p:grpSp>
        <p:nvGrpSpPr>
          <p:cNvPr id="24" name="Group 15"/>
          <p:cNvGrpSpPr>
            <a:grpSpLocks/>
          </p:cNvGrpSpPr>
          <p:nvPr/>
        </p:nvGrpSpPr>
        <p:grpSpPr bwMode="auto">
          <a:xfrm>
            <a:off x="1655763" y="5661025"/>
            <a:ext cx="5940425" cy="717550"/>
            <a:chOff x="91" y="845"/>
            <a:chExt cx="5556" cy="725"/>
          </a:xfrm>
        </p:grpSpPr>
        <p:sp>
          <p:nvSpPr>
            <p:cNvPr id="25" name="AutoShape 16"/>
            <p:cNvSpPr>
              <a:spLocks noChangeArrowheads="1"/>
            </p:cNvSpPr>
            <p:nvPr/>
          </p:nvSpPr>
          <p:spPr bwMode="auto">
            <a:xfrm flipH="1" flipV="1">
              <a:off x="91" y="845"/>
              <a:ext cx="5556" cy="725"/>
            </a:xfrm>
            <a:prstGeom prst="wedgeRectCallout">
              <a:avLst>
                <a:gd name="adj1" fmla="val -4574"/>
                <a:gd name="adj2" fmla="val 91514"/>
              </a:avLst>
            </a:prstGeom>
            <a:gradFill rotWithShape="0">
              <a:gsLst>
                <a:gs pos="0">
                  <a:srgbClr val="FF8200"/>
                </a:gs>
                <a:gs pos="10001">
                  <a:srgbClr val="FF0000"/>
                </a:gs>
                <a:gs pos="35001">
                  <a:srgbClr val="BA0066"/>
                </a:gs>
                <a:gs pos="70000">
                  <a:srgbClr val="66008F"/>
                </a:gs>
                <a:gs pos="100000">
                  <a:srgbClr val="000082"/>
                </a:gs>
              </a:gsLst>
              <a:lin ang="2700000" scaled="1"/>
            </a:gradFill>
            <a:ln w="57150">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defRPr/>
              </a:pPr>
              <a:endParaRPr kumimoji="1" lang="zh-CN" altLang="zh-CN" sz="2400" smtClean="0">
                <a:solidFill>
                  <a:srgbClr val="663300"/>
                </a:solidFill>
                <a:latin typeface="+mj-lt"/>
                <a:ea typeface="楷体" panose="02010609060101010101" pitchFamily="49" charset="-122"/>
              </a:endParaRPr>
            </a:p>
          </p:txBody>
        </p:sp>
        <p:sp>
          <p:nvSpPr>
            <p:cNvPr id="26" name="Text Box 17"/>
            <p:cNvSpPr txBox="1">
              <a:spLocks noChangeArrowheads="1"/>
            </p:cNvSpPr>
            <p:nvPr/>
          </p:nvSpPr>
          <p:spPr bwMode="auto">
            <a:xfrm>
              <a:off x="185" y="940"/>
              <a:ext cx="5369" cy="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30000"/>
                </a:lnSpc>
                <a:buClr>
                  <a:schemeClr val="accent2"/>
                </a:buClr>
                <a:buSzPct val="80000"/>
                <a:buFont typeface="Wingdings" panose="05000000000000000000" pitchFamily="2" charset="2"/>
                <a:buNone/>
                <a:defRPr/>
              </a:pPr>
              <a:r>
                <a:rPr kumimoji="1" lang="zh-CN" altLang="en-US" sz="1900" b="1" dirty="0" smtClean="0">
                  <a:solidFill>
                    <a:srgbClr val="FFFF00"/>
                  </a:solidFill>
                  <a:latin typeface="+mj-lt"/>
                  <a:ea typeface="楷体" panose="02010609060101010101" pitchFamily="49" charset="-122"/>
                </a:rPr>
                <a:t>因此，在实际应用中多采用尾指针表示循环链表</a:t>
              </a:r>
              <a:endParaRPr kumimoji="1" lang="zh-CN" altLang="en-US" dirty="0" smtClean="0">
                <a:solidFill>
                  <a:srgbClr val="FFFF00"/>
                </a:solidFill>
                <a:latin typeface="+mj-lt"/>
                <a:ea typeface="楷体" panose="0201060906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trips(downLeft)">
                                      <p:cBhvr>
                                        <p:cTn id="7" dur="500"/>
                                        <p:tgtEl>
                                          <p:spTgt spid="21"/>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dissolv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9"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strips(upLeft)">
                                      <p:cBhvr>
                                        <p:cTn id="16" dur="500"/>
                                        <p:tgtEl>
                                          <p:spTgt spid="24"/>
                                        </p:tgtEl>
                                      </p:cBhvr>
                                    </p:animEffect>
                                  </p:childTnLst>
                                  <p:subTnLst>
                                    <p:audio>
                                      <p:cMediaNode>
                                        <p:cTn display="0" masterRel="sameClick">
                                          <p:stCondLst>
                                            <p:cond evt="begin" delay="0">
                                              <p:tn val="14"/>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714" name="组合 1"/>
          <p:cNvGrpSpPr>
            <a:grpSpLocks/>
          </p:cNvGrpSpPr>
          <p:nvPr/>
        </p:nvGrpSpPr>
        <p:grpSpPr bwMode="auto">
          <a:xfrm>
            <a:off x="34925" y="92075"/>
            <a:ext cx="7632700" cy="1025525"/>
            <a:chOff x="34925" y="92075"/>
            <a:chExt cx="7632700" cy="1025525"/>
          </a:xfrm>
        </p:grpSpPr>
        <p:grpSp>
          <p:nvGrpSpPr>
            <p:cNvPr id="115723" name="组合 1"/>
            <p:cNvGrpSpPr>
              <a:grpSpLocks/>
            </p:cNvGrpSpPr>
            <p:nvPr/>
          </p:nvGrpSpPr>
          <p:grpSpPr bwMode="auto">
            <a:xfrm>
              <a:off x="34925" y="92075"/>
              <a:ext cx="7632700" cy="457200"/>
              <a:chOff x="34925" y="92075"/>
              <a:chExt cx="7632700" cy="457200"/>
            </a:xfrm>
          </p:grpSpPr>
          <p:sp>
            <p:nvSpPr>
              <p:cNvPr id="11572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572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5724" name="Group 2"/>
            <p:cNvGrpSpPr>
              <a:grpSpLocks/>
            </p:cNvGrpSpPr>
            <p:nvPr/>
          </p:nvGrpSpPr>
          <p:grpSpPr bwMode="auto">
            <a:xfrm>
              <a:off x="107950" y="620713"/>
              <a:ext cx="2745317" cy="496887"/>
              <a:chOff x="113" y="441"/>
              <a:chExt cx="2090" cy="313"/>
            </a:xfrm>
          </p:grpSpPr>
          <p:sp>
            <p:nvSpPr>
              <p:cNvPr id="115725"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2.3.3  </a:t>
                </a:r>
                <a:r>
                  <a:rPr kumimoji="1" lang="zh-CN" altLang="en-US" sz="2200" b="1">
                    <a:solidFill>
                      <a:srgbClr val="3333FF"/>
                    </a:solidFill>
                    <a:latin typeface="Arial" panose="020B0604020202020204" pitchFamily="34" charset="0"/>
                    <a:ea typeface="黑体" panose="02010609060101010101" pitchFamily="49" charset="-122"/>
                  </a:rPr>
                  <a:t>循环链表</a:t>
                </a:r>
              </a:p>
            </p:txBody>
          </p:sp>
          <p:sp>
            <p:nvSpPr>
              <p:cNvPr id="11572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7"/>
          <p:cNvSpPr txBox="1">
            <a:spLocks noChangeArrowheads="1"/>
          </p:cNvSpPr>
          <p:nvPr/>
        </p:nvSpPr>
        <p:spPr bwMode="auto">
          <a:xfrm>
            <a:off x="228600" y="1284288"/>
            <a:ext cx="86868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2-8</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有</a:t>
            </a:r>
            <a:r>
              <a:rPr kumimoji="1" lang="zh-CN" altLang="en-US" sz="2000" b="1" dirty="0">
                <a:solidFill>
                  <a:srgbClr val="000000"/>
                </a:solidFill>
                <a:ea typeface="仿宋" panose="02010609060101010101" pitchFamily="49" charset="-122"/>
                <a:cs typeface="Arial" panose="020B0604020202020204" pitchFamily="34" charset="0"/>
              </a:rPr>
              <a:t>两个仅设尾</a:t>
            </a:r>
            <a:r>
              <a:rPr kumimoji="1" lang="zh-CN" altLang="en-US" sz="2000" b="1" dirty="0" smtClean="0">
                <a:solidFill>
                  <a:srgbClr val="000000"/>
                </a:solidFill>
                <a:ea typeface="仿宋" panose="02010609060101010101" pitchFamily="49" charset="-122"/>
                <a:cs typeface="Arial" panose="020B0604020202020204" pitchFamily="34" charset="0"/>
              </a:rPr>
              <a:t>指针循环链表 </a:t>
            </a:r>
            <a:r>
              <a:rPr kumimoji="1" lang="en-US" altLang="zh-CN" sz="2000" b="1" dirty="0" smtClean="0">
                <a:solidFill>
                  <a:srgbClr val="000000"/>
                </a:solidFill>
                <a:ea typeface="仿宋" panose="02010609060101010101" pitchFamily="49" charset="-122"/>
                <a:cs typeface="Arial" panose="020B0604020202020204" pitchFamily="34" charset="0"/>
              </a:rPr>
              <a:t>La </a:t>
            </a:r>
            <a:r>
              <a:rPr kumimoji="1" lang="zh-CN" altLang="en-US" sz="2000" b="1" dirty="0" smtClean="0">
                <a:solidFill>
                  <a:srgbClr val="000000"/>
                </a:solidFill>
                <a:ea typeface="仿宋" panose="02010609060101010101" pitchFamily="49" charset="-122"/>
                <a:cs typeface="Arial" panose="020B0604020202020204" pitchFamily="34" charset="0"/>
              </a:rPr>
              <a:t>和 </a:t>
            </a:r>
            <a:r>
              <a:rPr kumimoji="1" lang="en-US" altLang="zh-CN" sz="2000" b="1" dirty="0" err="1" smtClean="0">
                <a:solidFill>
                  <a:srgbClr val="000000"/>
                </a:solidFill>
                <a:ea typeface="仿宋" panose="02010609060101010101" pitchFamily="49" charset="-122"/>
                <a:cs typeface="Arial" panose="020B0604020202020204" pitchFamily="34" charset="0"/>
              </a:rPr>
              <a:t>Lb</a:t>
            </a:r>
            <a:r>
              <a:rPr kumimoji="1" lang="zh-CN" altLang="en-US" sz="2000" b="1" dirty="0">
                <a:solidFill>
                  <a:srgbClr val="000000"/>
                </a:solidFill>
                <a:ea typeface="仿宋" panose="02010609060101010101" pitchFamily="49" charset="-122"/>
                <a:cs typeface="Arial" panose="020B0604020202020204" pitchFamily="34" charset="0"/>
              </a:rPr>
              <a:t>，</a:t>
            </a:r>
            <a:r>
              <a:rPr kumimoji="1" lang="zh-CN" altLang="en-US" sz="2000" b="1" dirty="0" smtClean="0">
                <a:solidFill>
                  <a:srgbClr val="000000"/>
                </a:solidFill>
                <a:ea typeface="仿宋" panose="02010609060101010101" pitchFamily="49" charset="-122"/>
                <a:cs typeface="Arial" panose="020B0604020202020204" pitchFamily="34" charset="0"/>
              </a:rPr>
              <a:t>将 </a:t>
            </a:r>
            <a:r>
              <a:rPr kumimoji="1" lang="en-US" altLang="zh-CN" sz="2000" b="1" dirty="0" err="1" smtClean="0">
                <a:solidFill>
                  <a:srgbClr val="000000"/>
                </a:solidFill>
                <a:ea typeface="仿宋" panose="02010609060101010101" pitchFamily="49" charset="-122"/>
                <a:cs typeface="Arial" panose="020B0604020202020204" pitchFamily="34" charset="0"/>
              </a:rPr>
              <a:t>Lb</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链接到 </a:t>
            </a:r>
            <a:r>
              <a:rPr kumimoji="1" lang="en-US" altLang="zh-CN" sz="2000" b="1" dirty="0" smtClean="0">
                <a:solidFill>
                  <a:srgbClr val="000000"/>
                </a:solidFill>
                <a:ea typeface="仿宋" panose="02010609060101010101" pitchFamily="49" charset="-122"/>
                <a:cs typeface="Arial" panose="020B0604020202020204" pitchFamily="34" charset="0"/>
              </a:rPr>
              <a:t>La </a:t>
            </a:r>
            <a:r>
              <a:rPr kumimoji="1" lang="zh-CN" altLang="en-US" sz="2000" b="1" dirty="0" smtClean="0">
                <a:solidFill>
                  <a:srgbClr val="000000"/>
                </a:solidFill>
                <a:ea typeface="仿宋" panose="02010609060101010101" pitchFamily="49" charset="-122"/>
                <a:cs typeface="Arial" panose="020B0604020202020204" pitchFamily="34" charset="0"/>
              </a:rPr>
              <a:t>后</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smtClean="0">
              <a:ea typeface="仿宋" panose="02010609060101010101" pitchFamily="49" charset="-122"/>
              <a:cs typeface="Arial" panose="020B0604020202020204" pitchFamily="34" charset="0"/>
            </a:endParaRPr>
          </a:p>
        </p:txBody>
      </p:sp>
      <p:grpSp>
        <p:nvGrpSpPr>
          <p:cNvPr id="19" name="Group 8"/>
          <p:cNvGrpSpPr>
            <a:grpSpLocks/>
          </p:cNvGrpSpPr>
          <p:nvPr/>
        </p:nvGrpSpPr>
        <p:grpSpPr bwMode="auto">
          <a:xfrm>
            <a:off x="7669213" y="620713"/>
            <a:ext cx="1295400" cy="1079500"/>
            <a:chOff x="4831" y="391"/>
            <a:chExt cx="816" cy="773"/>
          </a:xfrm>
        </p:grpSpPr>
        <p:sp>
          <p:nvSpPr>
            <p:cNvPr id="115719"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5720"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15721"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22"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4" name="Text Box 6"/>
          <p:cNvSpPr txBox="1">
            <a:spLocks noChangeArrowheads="1"/>
          </p:cNvSpPr>
          <p:nvPr/>
        </p:nvSpPr>
        <p:spPr bwMode="auto">
          <a:xfrm>
            <a:off x="179388" y="1841500"/>
            <a:ext cx="8785225" cy="2246313"/>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保存循环</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头结点，作为连接后的新循环链表头结点；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将循环</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第一</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个结点链接到循环</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最后一个结点上；</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释放循环</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头结点；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将循环</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最后</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一个结点指向循环</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头结点；</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⑤ 重置链接后新循环链表的尾指针。</a:t>
            </a:r>
          </a:p>
        </p:txBody>
      </p:sp>
      <p:cxnSp>
        <p:nvCxnSpPr>
          <p:cNvPr id="25" name="直接连接符 24"/>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slide(fromBottom)">
                                      <p:cBhvr>
                                        <p:cTn id="7" dur="500"/>
                                        <p:tgtEl>
                                          <p:spTgt spid="18"/>
                                        </p:tgtEl>
                                      </p:cBhvr>
                                    </p:animEffect>
                                  </p:childTnLst>
                                </p:cTn>
                              </p:par>
                              <p:par>
                                <p:cTn id="8" presetID="6" presetClass="entr" presetSubtype="32"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circle(out)">
                                      <p:cBhvr>
                                        <p:cTn id="10" dur="2000"/>
                                        <p:tgtEl>
                                          <p:spTgt spid="2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290">
                                          <p:stCondLst>
                                            <p:cond delay="0"/>
                                          </p:stCondLst>
                                        </p:cTn>
                                        <p:tgtEl>
                                          <p:spTgt spid="19"/>
                                        </p:tgtEl>
                                      </p:cBhvr>
                                    </p:animEffect>
                                    <p:anim calcmode="lin" valueType="num">
                                      <p:cBhvr>
                                        <p:cTn id="16"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21" dur="13">
                                          <p:stCondLst>
                                            <p:cond delay="325"/>
                                          </p:stCondLst>
                                        </p:cTn>
                                        <p:tgtEl>
                                          <p:spTgt spid="19"/>
                                        </p:tgtEl>
                                      </p:cBhvr>
                                      <p:to x="100000" y="60000"/>
                                    </p:animScale>
                                    <p:animScale>
                                      <p:cBhvr>
                                        <p:cTn id="22" dur="83" decel="50000">
                                          <p:stCondLst>
                                            <p:cond delay="338"/>
                                          </p:stCondLst>
                                        </p:cTn>
                                        <p:tgtEl>
                                          <p:spTgt spid="19"/>
                                        </p:tgtEl>
                                      </p:cBhvr>
                                      <p:to x="100000" y="100000"/>
                                    </p:animScale>
                                    <p:animScale>
                                      <p:cBhvr>
                                        <p:cTn id="23" dur="13">
                                          <p:stCondLst>
                                            <p:cond delay="656"/>
                                          </p:stCondLst>
                                        </p:cTn>
                                        <p:tgtEl>
                                          <p:spTgt spid="19"/>
                                        </p:tgtEl>
                                      </p:cBhvr>
                                      <p:to x="100000" y="80000"/>
                                    </p:animScale>
                                    <p:animScale>
                                      <p:cBhvr>
                                        <p:cTn id="24" dur="83" decel="50000">
                                          <p:stCondLst>
                                            <p:cond delay="669"/>
                                          </p:stCondLst>
                                        </p:cTn>
                                        <p:tgtEl>
                                          <p:spTgt spid="19"/>
                                        </p:tgtEl>
                                      </p:cBhvr>
                                      <p:to x="100000" y="100000"/>
                                    </p:animScale>
                                    <p:animScale>
                                      <p:cBhvr>
                                        <p:cTn id="25" dur="13">
                                          <p:stCondLst>
                                            <p:cond delay="821"/>
                                          </p:stCondLst>
                                        </p:cTn>
                                        <p:tgtEl>
                                          <p:spTgt spid="19"/>
                                        </p:tgtEl>
                                      </p:cBhvr>
                                      <p:to x="100000" y="90000"/>
                                    </p:animScale>
                                    <p:animScale>
                                      <p:cBhvr>
                                        <p:cTn id="26" dur="83" decel="50000">
                                          <p:stCondLst>
                                            <p:cond delay="834"/>
                                          </p:stCondLst>
                                        </p:cTn>
                                        <p:tgtEl>
                                          <p:spTgt spid="19"/>
                                        </p:tgtEl>
                                      </p:cBhvr>
                                      <p:to x="100000" y="100000"/>
                                    </p:animScale>
                                    <p:animScale>
                                      <p:cBhvr>
                                        <p:cTn id="27" dur="13">
                                          <p:stCondLst>
                                            <p:cond delay="904"/>
                                          </p:stCondLst>
                                        </p:cTn>
                                        <p:tgtEl>
                                          <p:spTgt spid="19"/>
                                        </p:tgtEl>
                                      </p:cBhvr>
                                      <p:to x="100000" y="95000"/>
                                    </p:animScale>
                                    <p:animScale>
                                      <p:cBhvr>
                                        <p:cTn id="28" dur="83" decel="50000">
                                          <p:stCondLst>
                                            <p:cond delay="917"/>
                                          </p:stCondLst>
                                        </p:cTn>
                                        <p:tgtEl>
                                          <p:spTgt spid="19"/>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4">
                                            <p:txEl>
                                              <p:pRg st="0" end="0"/>
                                            </p:txEl>
                                          </p:spTgt>
                                        </p:tgtEl>
                                        <p:attrNameLst>
                                          <p:attrName>style.visibility</p:attrName>
                                        </p:attrNameLst>
                                      </p:cBhvr>
                                      <p:to>
                                        <p:strVal val="visible"/>
                                      </p:to>
                                    </p:set>
                                    <p:animEffect transition="in" filter="slide(fromBottom)">
                                      <p:cBhvr>
                                        <p:cTn id="33" dur="500"/>
                                        <p:tgtEl>
                                          <p:spTgt spid="24">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24">
                                            <p:txEl>
                                              <p:pRg st="1" end="1"/>
                                            </p:txEl>
                                          </p:spTgt>
                                        </p:tgtEl>
                                        <p:attrNameLst>
                                          <p:attrName>style.visibility</p:attrName>
                                        </p:attrNameLst>
                                      </p:cBhvr>
                                      <p:to>
                                        <p:strVal val="visible"/>
                                      </p:to>
                                    </p:set>
                                    <p:animEffect transition="in" filter="slide(fromBottom)">
                                      <p:cBhvr>
                                        <p:cTn id="38" dur="500"/>
                                        <p:tgtEl>
                                          <p:spTgt spid="24">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4">
                                            <p:txEl>
                                              <p:pRg st="2" end="2"/>
                                            </p:txEl>
                                          </p:spTgt>
                                        </p:tgtEl>
                                        <p:attrNameLst>
                                          <p:attrName>style.visibility</p:attrName>
                                        </p:attrNameLst>
                                      </p:cBhvr>
                                      <p:to>
                                        <p:strVal val="visible"/>
                                      </p:to>
                                    </p:set>
                                    <p:animEffect transition="in" filter="slide(fromBottom)">
                                      <p:cBhvr>
                                        <p:cTn id="43" dur="500"/>
                                        <p:tgtEl>
                                          <p:spTgt spid="24">
                                            <p:txEl>
                                              <p:pRg st="2" end="2"/>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24">
                                            <p:txEl>
                                              <p:pRg st="3" end="3"/>
                                            </p:txEl>
                                          </p:spTgt>
                                        </p:tgtEl>
                                        <p:attrNameLst>
                                          <p:attrName>style.visibility</p:attrName>
                                        </p:attrNameLst>
                                      </p:cBhvr>
                                      <p:to>
                                        <p:strVal val="visible"/>
                                      </p:to>
                                    </p:set>
                                    <p:animEffect transition="in" filter="slide(fromBottom)">
                                      <p:cBhvr>
                                        <p:cTn id="48" dur="500"/>
                                        <p:tgtEl>
                                          <p:spTgt spid="24">
                                            <p:txEl>
                                              <p:pRg st="3" end="3"/>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24">
                                            <p:txEl>
                                              <p:pRg st="4" end="4"/>
                                            </p:txEl>
                                          </p:spTgt>
                                        </p:tgtEl>
                                        <p:attrNameLst>
                                          <p:attrName>style.visibility</p:attrName>
                                        </p:attrNameLst>
                                      </p:cBhvr>
                                      <p:to>
                                        <p:strVal val="visible"/>
                                      </p:to>
                                    </p:set>
                                    <p:animEffect transition="in" filter="slide(fromBottom)">
                                      <p:cBhvr>
                                        <p:cTn id="53" dur="500"/>
                                        <p:tgtEl>
                                          <p:spTgt spid="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738" name="组合 24"/>
          <p:cNvGrpSpPr>
            <a:grpSpLocks/>
          </p:cNvGrpSpPr>
          <p:nvPr/>
        </p:nvGrpSpPr>
        <p:grpSpPr bwMode="auto">
          <a:xfrm>
            <a:off x="34925" y="92075"/>
            <a:ext cx="8963025" cy="1714500"/>
            <a:chOff x="34925" y="92075"/>
            <a:chExt cx="8963025" cy="1714500"/>
          </a:xfrm>
        </p:grpSpPr>
        <p:grpSp>
          <p:nvGrpSpPr>
            <p:cNvPr id="116752" name="组合 26"/>
            <p:cNvGrpSpPr>
              <a:grpSpLocks/>
            </p:cNvGrpSpPr>
            <p:nvPr/>
          </p:nvGrpSpPr>
          <p:grpSpPr bwMode="auto">
            <a:xfrm>
              <a:off x="34925" y="92075"/>
              <a:ext cx="7632700" cy="1025525"/>
              <a:chOff x="34925" y="92075"/>
              <a:chExt cx="7632700" cy="1025525"/>
            </a:xfrm>
          </p:grpSpPr>
          <p:grpSp>
            <p:nvGrpSpPr>
              <p:cNvPr id="116756" name="组合 1"/>
              <p:cNvGrpSpPr>
                <a:grpSpLocks/>
              </p:cNvGrpSpPr>
              <p:nvPr/>
            </p:nvGrpSpPr>
            <p:grpSpPr bwMode="auto">
              <a:xfrm>
                <a:off x="34925" y="92075"/>
                <a:ext cx="7632700" cy="457200"/>
                <a:chOff x="34925" y="92075"/>
                <a:chExt cx="7632700" cy="457200"/>
              </a:xfrm>
            </p:grpSpPr>
            <p:sp>
              <p:nvSpPr>
                <p:cNvPr id="11676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676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6757" name="Group 2"/>
              <p:cNvGrpSpPr>
                <a:grpSpLocks/>
              </p:cNvGrpSpPr>
              <p:nvPr/>
            </p:nvGrpSpPr>
            <p:grpSpPr bwMode="auto">
              <a:xfrm>
                <a:off x="107950" y="620713"/>
                <a:ext cx="2745317" cy="496887"/>
                <a:chOff x="113" y="441"/>
                <a:chExt cx="2090" cy="313"/>
              </a:xfrm>
            </p:grpSpPr>
            <p:sp>
              <p:nvSpPr>
                <p:cNvPr id="116758"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2.3.3  </a:t>
                  </a:r>
                  <a:r>
                    <a:rPr kumimoji="1" lang="zh-CN" altLang="en-US" sz="2200" b="1">
                      <a:solidFill>
                        <a:srgbClr val="3333FF"/>
                      </a:solidFill>
                      <a:latin typeface="Arial" panose="020B0604020202020204" pitchFamily="34" charset="0"/>
                      <a:ea typeface="黑体" panose="02010609060101010101" pitchFamily="49" charset="-122"/>
                    </a:rPr>
                    <a:t>循环链表</a:t>
                  </a:r>
                </a:p>
              </p:txBody>
            </p:sp>
            <p:sp>
              <p:nvSpPr>
                <p:cNvPr id="116759"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6753" name="组合 27"/>
            <p:cNvGrpSpPr>
              <a:grpSpLocks/>
            </p:cNvGrpSpPr>
            <p:nvPr/>
          </p:nvGrpSpPr>
          <p:grpSpPr bwMode="auto">
            <a:xfrm>
              <a:off x="92075" y="1284288"/>
              <a:ext cx="8905875" cy="522287"/>
              <a:chOff x="92075" y="1284288"/>
              <a:chExt cx="8905875" cy="522287"/>
            </a:xfrm>
          </p:grpSpPr>
          <p:sp>
            <p:nvSpPr>
              <p:cNvPr id="30" name="Text Box 7"/>
              <p:cNvSpPr txBox="1">
                <a:spLocks noChangeArrowheads="1"/>
              </p:cNvSpPr>
              <p:nvPr/>
            </p:nvSpPr>
            <p:spPr bwMode="auto">
              <a:xfrm>
                <a:off x="228600" y="1284288"/>
                <a:ext cx="8686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2-8</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有两个仅设尾指针循环链表 </a:t>
                </a:r>
                <a:r>
                  <a:rPr kumimoji="1" lang="en-US" altLang="zh-CN" sz="2000" b="1" dirty="0">
                    <a:solidFill>
                      <a:srgbClr val="000000"/>
                    </a:solidFill>
                    <a:ea typeface="仿宋" panose="02010609060101010101" pitchFamily="49" charset="-122"/>
                    <a:cs typeface="Arial" panose="020B0604020202020204" pitchFamily="34" charset="0"/>
                  </a:rPr>
                  <a:t>La </a:t>
                </a:r>
                <a:r>
                  <a:rPr kumimoji="1" lang="zh-CN" altLang="en-US" sz="2000" b="1" dirty="0">
                    <a:solidFill>
                      <a:srgbClr val="000000"/>
                    </a:solidFill>
                    <a:ea typeface="仿宋" panose="02010609060101010101" pitchFamily="49" charset="-122"/>
                    <a:cs typeface="Arial" panose="020B0604020202020204" pitchFamily="34" charset="0"/>
                  </a:rPr>
                  <a:t>和 </a:t>
                </a:r>
                <a:r>
                  <a:rPr kumimoji="1" lang="en-US" altLang="zh-CN" sz="2000" b="1" dirty="0" err="1">
                    <a:solidFill>
                      <a:srgbClr val="000000"/>
                    </a:solidFill>
                    <a:ea typeface="仿宋" panose="02010609060101010101" pitchFamily="49" charset="-122"/>
                    <a:cs typeface="Arial" panose="020B0604020202020204" pitchFamily="34" charset="0"/>
                  </a:rPr>
                  <a:t>Lb</a:t>
                </a:r>
                <a:r>
                  <a:rPr kumimoji="1" lang="zh-CN" altLang="en-US" sz="2000" b="1" dirty="0">
                    <a:solidFill>
                      <a:srgbClr val="000000"/>
                    </a:solidFill>
                    <a:ea typeface="仿宋" panose="02010609060101010101" pitchFamily="49" charset="-122"/>
                    <a:cs typeface="Arial" panose="020B0604020202020204" pitchFamily="34" charset="0"/>
                  </a:rPr>
                  <a:t>，将 </a:t>
                </a:r>
                <a:r>
                  <a:rPr kumimoji="1" lang="en-US" altLang="zh-CN" sz="2000" b="1" dirty="0" err="1">
                    <a:solidFill>
                      <a:srgbClr val="000000"/>
                    </a:solidFill>
                    <a:ea typeface="仿宋" panose="02010609060101010101" pitchFamily="49" charset="-122"/>
                    <a:cs typeface="Arial" panose="020B0604020202020204" pitchFamily="34" charset="0"/>
                  </a:rPr>
                  <a:t>Lb</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链接到 </a:t>
                </a:r>
                <a:r>
                  <a:rPr kumimoji="1" lang="en-US" altLang="zh-CN" sz="2000" b="1" dirty="0">
                    <a:solidFill>
                      <a:srgbClr val="000000"/>
                    </a:solidFill>
                    <a:ea typeface="仿宋" panose="02010609060101010101" pitchFamily="49" charset="-122"/>
                    <a:cs typeface="Arial" panose="020B0604020202020204" pitchFamily="34" charset="0"/>
                  </a:rPr>
                  <a:t>La </a:t>
                </a:r>
                <a:r>
                  <a:rPr kumimoji="1" lang="zh-CN" altLang="en-US" sz="2000" b="1" dirty="0">
                    <a:solidFill>
                      <a:srgbClr val="000000"/>
                    </a:solidFill>
                    <a:ea typeface="仿宋" panose="02010609060101010101" pitchFamily="49" charset="-122"/>
                    <a:cs typeface="Arial" panose="020B0604020202020204" pitchFamily="34" charset="0"/>
                  </a:rPr>
                  <a:t>后。</a:t>
                </a:r>
                <a:endParaRPr kumimoji="1" lang="zh-CN" altLang="en-US" sz="2000" b="1" dirty="0">
                  <a:ea typeface="仿宋" panose="02010609060101010101" pitchFamily="49" charset="-122"/>
                  <a:cs typeface="Arial" panose="020B0604020202020204" pitchFamily="34" charset="0"/>
                </a:endParaRPr>
              </a:p>
            </p:txBody>
          </p:sp>
          <p:cxnSp>
            <p:nvCxnSpPr>
              <p:cNvPr id="31" name="直接连接符 30"/>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grpSp>
        <p:nvGrpSpPr>
          <p:cNvPr id="116739" name="组合 2"/>
          <p:cNvGrpSpPr>
            <a:grpSpLocks/>
          </p:cNvGrpSpPr>
          <p:nvPr/>
        </p:nvGrpSpPr>
        <p:grpSpPr bwMode="auto">
          <a:xfrm>
            <a:off x="34925" y="92075"/>
            <a:ext cx="7632700" cy="1025525"/>
            <a:chOff x="34925" y="92075"/>
            <a:chExt cx="7632700" cy="1025525"/>
          </a:xfrm>
        </p:grpSpPr>
        <p:grpSp>
          <p:nvGrpSpPr>
            <p:cNvPr id="116746" name="组合 6"/>
            <p:cNvGrpSpPr>
              <a:grpSpLocks/>
            </p:cNvGrpSpPr>
            <p:nvPr/>
          </p:nvGrpSpPr>
          <p:grpSpPr bwMode="auto">
            <a:xfrm>
              <a:off x="34925" y="92075"/>
              <a:ext cx="7632700" cy="457200"/>
              <a:chOff x="34925" y="92075"/>
              <a:chExt cx="7632700" cy="457200"/>
            </a:xfrm>
          </p:grpSpPr>
          <p:sp>
            <p:nvSpPr>
              <p:cNvPr id="11675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675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116747" name="Group 2"/>
            <p:cNvGrpSpPr>
              <a:grpSpLocks/>
            </p:cNvGrpSpPr>
            <p:nvPr/>
          </p:nvGrpSpPr>
          <p:grpSpPr bwMode="auto">
            <a:xfrm>
              <a:off x="107950" y="620713"/>
              <a:ext cx="3816350" cy="496887"/>
              <a:chOff x="113" y="441"/>
              <a:chExt cx="2098" cy="313"/>
            </a:xfrm>
          </p:grpSpPr>
          <p:sp>
            <p:nvSpPr>
              <p:cNvPr id="11674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11674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3" name="Group 4"/>
          <p:cNvGrpSpPr>
            <a:grpSpLocks/>
          </p:cNvGrpSpPr>
          <p:nvPr/>
        </p:nvGrpSpPr>
        <p:grpSpPr bwMode="auto">
          <a:xfrm>
            <a:off x="7669213" y="692150"/>
            <a:ext cx="1295400" cy="1008063"/>
            <a:chOff x="4831" y="1253"/>
            <a:chExt cx="816" cy="726"/>
          </a:xfrm>
        </p:grpSpPr>
        <p:sp>
          <p:nvSpPr>
            <p:cNvPr id="116742"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16743"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6"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2-26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16745"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Text Box 2"/>
          <p:cNvSpPr txBox="1">
            <a:spLocks noChangeArrowheads="1"/>
          </p:cNvSpPr>
          <p:nvPr/>
        </p:nvSpPr>
        <p:spPr bwMode="auto">
          <a:xfrm>
            <a:off x="323850" y="1844675"/>
            <a:ext cx="8351838" cy="265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Connect_CL(LinkList &amp;La,LinkList Lb)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La</a:t>
            </a:r>
            <a:r>
              <a:rPr lang="zh-CN" altLang="en-US" sz="1600" b="1">
                <a:latin typeface="Courier New" panose="02070309020205020404" pitchFamily="49" charset="0"/>
                <a:ea typeface="仿宋" panose="02010609060101010101" pitchFamily="49" charset="-122"/>
                <a:cs typeface="Courier New" panose="02070309020205020404" pitchFamily="49" charset="0"/>
              </a:rPr>
              <a:t>和</a:t>
            </a:r>
            <a:r>
              <a:rPr lang="de-DE" altLang="zh-CN" sz="1600" b="1">
                <a:latin typeface="Courier New" panose="02070309020205020404" pitchFamily="49" charset="0"/>
                <a:ea typeface="仿宋" panose="02010609060101010101" pitchFamily="49" charset="-122"/>
                <a:cs typeface="Courier New" panose="02070309020205020404" pitchFamily="49" charset="0"/>
              </a:rPr>
              <a:t>Lb</a:t>
            </a:r>
            <a:r>
              <a:rPr lang="zh-CN" altLang="en-US" sz="1600" b="1">
                <a:latin typeface="Courier New" panose="02070309020205020404" pitchFamily="49" charset="0"/>
                <a:ea typeface="仿宋" panose="02010609060101010101" pitchFamily="49" charset="-122"/>
                <a:cs typeface="Courier New" panose="02070309020205020404" pitchFamily="49" charset="0"/>
              </a:rPr>
              <a:t>是两个仅设尾指针的循环链表，将</a:t>
            </a:r>
            <a:r>
              <a:rPr lang="de-DE" altLang="zh-CN" sz="1600" b="1">
                <a:latin typeface="Courier New" panose="02070309020205020404" pitchFamily="49" charset="0"/>
                <a:ea typeface="仿宋" panose="02010609060101010101" pitchFamily="49" charset="-122"/>
                <a:cs typeface="Courier New" panose="02070309020205020404" pitchFamily="49" charset="0"/>
              </a:rPr>
              <a:t>Lb</a:t>
            </a:r>
            <a:r>
              <a:rPr lang="zh-CN" altLang="en-US" sz="1600" b="1">
                <a:latin typeface="Courier New" panose="02070309020205020404" pitchFamily="49" charset="0"/>
                <a:ea typeface="仿宋" panose="02010609060101010101" pitchFamily="49" charset="-122"/>
                <a:cs typeface="Courier New" panose="02070309020205020404" pitchFamily="49" charset="0"/>
              </a:rPr>
              <a:t>链接到</a:t>
            </a:r>
            <a:r>
              <a:rPr lang="de-DE" altLang="zh-CN" sz="1600" b="1">
                <a:latin typeface="Courier New" panose="02070309020205020404" pitchFamily="49" charset="0"/>
                <a:ea typeface="仿宋" panose="02010609060101010101" pitchFamily="49" charset="-122"/>
                <a:cs typeface="Courier New" panose="02070309020205020404" pitchFamily="49" charset="0"/>
              </a:rPr>
              <a:t>La</a:t>
            </a:r>
            <a:r>
              <a:rPr lang="zh-CN" altLang="en-US" sz="1600" b="1">
                <a:latin typeface="Courier New" panose="02070309020205020404" pitchFamily="49" charset="0"/>
                <a:ea typeface="仿宋" panose="02010609060101010101" pitchFamily="49" charset="-122"/>
                <a:cs typeface="Courier New" panose="02070309020205020404" pitchFamily="49" charset="0"/>
              </a:rPr>
              <a:t>之后</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p=La-&gt;next;			// p</a:t>
            </a:r>
            <a:r>
              <a:rPr lang="zh-CN" altLang="en-US" sz="1600" b="1">
                <a:latin typeface="Courier New" panose="02070309020205020404" pitchFamily="49" charset="0"/>
                <a:ea typeface="仿宋" panose="02010609060101010101" pitchFamily="49" charset="-122"/>
                <a:cs typeface="Courier New" panose="02070309020205020404" pitchFamily="49" charset="0"/>
              </a:rPr>
              <a:t>指向</a:t>
            </a:r>
            <a:r>
              <a:rPr lang="de-DE" altLang="zh-CN" sz="1600" b="1">
                <a:latin typeface="Courier New" panose="02070309020205020404" pitchFamily="49" charset="0"/>
                <a:ea typeface="仿宋" panose="02010609060101010101" pitchFamily="49" charset="-122"/>
                <a:cs typeface="Courier New" panose="02070309020205020404" pitchFamily="49" charset="0"/>
              </a:rPr>
              <a:t>La</a:t>
            </a:r>
            <a:r>
              <a:rPr lang="zh-CN" altLang="en-US" sz="1600" b="1">
                <a:latin typeface="Courier New" panose="02070309020205020404" pitchFamily="49" charset="0"/>
                <a:ea typeface="仿宋" panose="02010609060101010101" pitchFamily="49" charset="-122"/>
                <a:cs typeface="Courier New" panose="02070309020205020404" pitchFamily="49" charset="0"/>
              </a:rPr>
              <a:t>的头结点</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La-&gt;next=Lb-&gt;next-&gt;next; 		// </a:t>
            </a:r>
            <a:r>
              <a:rPr lang="zh-CN" altLang="en-US" sz="1600" b="1">
                <a:latin typeface="Courier New" panose="02070309020205020404" pitchFamily="49" charset="0"/>
                <a:ea typeface="仿宋" panose="02010609060101010101" pitchFamily="49" charset="-122"/>
                <a:cs typeface="Courier New" panose="02070309020205020404" pitchFamily="49" charset="0"/>
              </a:rPr>
              <a:t>将</a:t>
            </a:r>
            <a:r>
              <a:rPr lang="de-DE" altLang="zh-CN" sz="1600" b="1">
                <a:latin typeface="Courier New" panose="02070309020205020404" pitchFamily="49" charset="0"/>
                <a:ea typeface="仿宋" panose="02010609060101010101" pitchFamily="49" charset="-122"/>
                <a:cs typeface="Courier New" panose="02070309020205020404" pitchFamily="49" charset="0"/>
              </a:rPr>
              <a:t>Lb</a:t>
            </a:r>
            <a:r>
              <a:rPr lang="zh-CN" altLang="en-US" sz="1600" b="1">
                <a:latin typeface="Courier New" panose="02070309020205020404" pitchFamily="49" charset="0"/>
                <a:ea typeface="仿宋" panose="02010609060101010101" pitchFamily="49" charset="-122"/>
                <a:cs typeface="Courier New" panose="02070309020205020404" pitchFamily="49" charset="0"/>
              </a:rPr>
              <a:t>链接到</a:t>
            </a:r>
            <a:r>
              <a:rPr lang="de-DE" altLang="zh-CN" sz="1600" b="1">
                <a:latin typeface="Courier New" panose="02070309020205020404" pitchFamily="49" charset="0"/>
                <a:ea typeface="仿宋" panose="02010609060101010101" pitchFamily="49" charset="-122"/>
                <a:cs typeface="Courier New" panose="02070309020205020404" pitchFamily="49" charset="0"/>
              </a:rPr>
              <a:t>La</a:t>
            </a:r>
            <a:r>
              <a:rPr lang="zh-CN" altLang="en-US" sz="1600" b="1">
                <a:latin typeface="Courier New" panose="02070309020205020404" pitchFamily="49" charset="0"/>
                <a:ea typeface="仿宋" panose="02010609060101010101" pitchFamily="49" charset="-122"/>
                <a:cs typeface="Courier New" panose="02070309020205020404" pitchFamily="49" charset="0"/>
              </a:rPr>
              <a:t>之后</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delete Lb-&gt;next; 			//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a:t>
            </a:r>
            <a:r>
              <a:rPr lang="de-DE" altLang="zh-CN" sz="1600" b="1">
                <a:latin typeface="Courier New" panose="02070309020205020404" pitchFamily="49" charset="0"/>
                <a:ea typeface="仿宋" panose="02010609060101010101" pitchFamily="49" charset="-122"/>
                <a:cs typeface="Courier New" panose="02070309020205020404" pitchFamily="49" charset="0"/>
              </a:rPr>
              <a:t>Lb</a:t>
            </a:r>
            <a:r>
              <a:rPr lang="zh-CN" altLang="en-US" sz="1600" b="1">
                <a:latin typeface="Courier New" panose="02070309020205020404" pitchFamily="49" charset="0"/>
                <a:ea typeface="仿宋" panose="02010609060101010101" pitchFamily="49" charset="-122"/>
                <a:cs typeface="Courier New" panose="02070309020205020404" pitchFamily="49" charset="0"/>
              </a:rPr>
              <a:t>的头结点</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Lb-&gt;next=p; 			// </a:t>
            </a:r>
            <a:r>
              <a:rPr lang="zh-CN" altLang="en-US" sz="1600" b="1">
                <a:latin typeface="Courier New" panose="02070309020205020404" pitchFamily="49" charset="0"/>
                <a:ea typeface="仿宋" panose="02010609060101010101" pitchFamily="49" charset="-122"/>
                <a:cs typeface="Courier New" panose="02070309020205020404" pitchFamily="49" charset="0"/>
              </a:rPr>
              <a:t>链接之后构成循环</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La=Lb</a:t>
            </a:r>
            <a:r>
              <a:rPr lang="zh-CN" altLang="de-DE"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重置尾指针</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r>
              <a:rPr lang="de-DE" altLang="zh-CN" sz="1600" b="1">
                <a:latin typeface="Courier New" panose="02070309020205020404" pitchFamily="49" charset="0"/>
                <a:ea typeface="仿宋" panose="02010609060101010101" pitchFamily="49" charset="-122"/>
                <a:cs typeface="Courier New" panose="02070309020205020404" pitchFamily="49" charset="0"/>
              </a:rPr>
              <a:t>Connect_CL</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762" name="组合 24"/>
          <p:cNvGrpSpPr>
            <a:grpSpLocks/>
          </p:cNvGrpSpPr>
          <p:nvPr/>
        </p:nvGrpSpPr>
        <p:grpSpPr bwMode="auto">
          <a:xfrm>
            <a:off x="34925" y="92075"/>
            <a:ext cx="8963025" cy="1714500"/>
            <a:chOff x="34925" y="92075"/>
            <a:chExt cx="8963025" cy="1714500"/>
          </a:xfrm>
        </p:grpSpPr>
        <p:grpSp>
          <p:nvGrpSpPr>
            <p:cNvPr id="117779" name="组合 25"/>
            <p:cNvGrpSpPr>
              <a:grpSpLocks/>
            </p:cNvGrpSpPr>
            <p:nvPr/>
          </p:nvGrpSpPr>
          <p:grpSpPr bwMode="auto">
            <a:xfrm>
              <a:off x="34925" y="92075"/>
              <a:ext cx="7632700" cy="1025525"/>
              <a:chOff x="34925" y="92075"/>
              <a:chExt cx="7632700" cy="1025525"/>
            </a:xfrm>
          </p:grpSpPr>
          <p:grpSp>
            <p:nvGrpSpPr>
              <p:cNvPr id="117783" name="组合 1"/>
              <p:cNvGrpSpPr>
                <a:grpSpLocks/>
              </p:cNvGrpSpPr>
              <p:nvPr/>
            </p:nvGrpSpPr>
            <p:grpSpPr bwMode="auto">
              <a:xfrm>
                <a:off x="34925" y="92075"/>
                <a:ext cx="7632700" cy="457200"/>
                <a:chOff x="34925" y="92075"/>
                <a:chExt cx="7632700" cy="457200"/>
              </a:xfrm>
            </p:grpSpPr>
            <p:sp>
              <p:nvSpPr>
                <p:cNvPr id="11778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778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7784" name="Group 2"/>
              <p:cNvGrpSpPr>
                <a:grpSpLocks/>
              </p:cNvGrpSpPr>
              <p:nvPr/>
            </p:nvGrpSpPr>
            <p:grpSpPr bwMode="auto">
              <a:xfrm>
                <a:off x="107950" y="620713"/>
                <a:ext cx="2745317" cy="496887"/>
                <a:chOff x="113" y="441"/>
                <a:chExt cx="2090" cy="313"/>
              </a:xfrm>
            </p:grpSpPr>
            <p:sp>
              <p:nvSpPr>
                <p:cNvPr id="117785"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2.3.3  </a:t>
                  </a:r>
                  <a:r>
                    <a:rPr kumimoji="1" lang="zh-CN" altLang="en-US" sz="2200" b="1">
                      <a:solidFill>
                        <a:srgbClr val="3333FF"/>
                      </a:solidFill>
                      <a:latin typeface="Arial" panose="020B0604020202020204" pitchFamily="34" charset="0"/>
                      <a:ea typeface="黑体" panose="02010609060101010101" pitchFamily="49" charset="-122"/>
                    </a:rPr>
                    <a:t>循环链表</a:t>
                  </a:r>
                </a:p>
              </p:txBody>
            </p:sp>
            <p:sp>
              <p:nvSpPr>
                <p:cNvPr id="11778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7780" name="组合 26"/>
            <p:cNvGrpSpPr>
              <a:grpSpLocks/>
            </p:cNvGrpSpPr>
            <p:nvPr/>
          </p:nvGrpSpPr>
          <p:grpSpPr bwMode="auto">
            <a:xfrm>
              <a:off x="92075" y="1284288"/>
              <a:ext cx="8905875" cy="522287"/>
              <a:chOff x="92075" y="1284288"/>
              <a:chExt cx="8905875" cy="522287"/>
            </a:xfrm>
          </p:grpSpPr>
          <p:sp>
            <p:nvSpPr>
              <p:cNvPr id="30" name="Text Box 7"/>
              <p:cNvSpPr txBox="1">
                <a:spLocks noChangeArrowheads="1"/>
              </p:cNvSpPr>
              <p:nvPr/>
            </p:nvSpPr>
            <p:spPr bwMode="auto">
              <a:xfrm>
                <a:off x="228600" y="1284288"/>
                <a:ext cx="8686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2-8</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有两个仅设尾指针循环链表 </a:t>
                </a:r>
                <a:r>
                  <a:rPr kumimoji="1" lang="en-US" altLang="zh-CN" sz="2000" b="1" dirty="0">
                    <a:solidFill>
                      <a:srgbClr val="000000"/>
                    </a:solidFill>
                    <a:ea typeface="仿宋" panose="02010609060101010101" pitchFamily="49" charset="-122"/>
                    <a:cs typeface="Arial" panose="020B0604020202020204" pitchFamily="34" charset="0"/>
                  </a:rPr>
                  <a:t>La </a:t>
                </a:r>
                <a:r>
                  <a:rPr kumimoji="1" lang="zh-CN" altLang="en-US" sz="2000" b="1" dirty="0">
                    <a:solidFill>
                      <a:srgbClr val="000000"/>
                    </a:solidFill>
                    <a:ea typeface="仿宋" panose="02010609060101010101" pitchFamily="49" charset="-122"/>
                    <a:cs typeface="Arial" panose="020B0604020202020204" pitchFamily="34" charset="0"/>
                  </a:rPr>
                  <a:t>和 </a:t>
                </a:r>
                <a:r>
                  <a:rPr kumimoji="1" lang="en-US" altLang="zh-CN" sz="2000" b="1" dirty="0" err="1">
                    <a:solidFill>
                      <a:srgbClr val="000000"/>
                    </a:solidFill>
                    <a:ea typeface="仿宋" panose="02010609060101010101" pitchFamily="49" charset="-122"/>
                    <a:cs typeface="Arial" panose="020B0604020202020204" pitchFamily="34" charset="0"/>
                  </a:rPr>
                  <a:t>Lb</a:t>
                </a:r>
                <a:r>
                  <a:rPr kumimoji="1" lang="zh-CN" altLang="en-US" sz="2000" b="1" dirty="0">
                    <a:solidFill>
                      <a:srgbClr val="000000"/>
                    </a:solidFill>
                    <a:ea typeface="仿宋" panose="02010609060101010101" pitchFamily="49" charset="-122"/>
                    <a:cs typeface="Arial" panose="020B0604020202020204" pitchFamily="34" charset="0"/>
                  </a:rPr>
                  <a:t>，将 </a:t>
                </a:r>
                <a:r>
                  <a:rPr kumimoji="1" lang="en-US" altLang="zh-CN" sz="2000" b="1" dirty="0" err="1">
                    <a:solidFill>
                      <a:srgbClr val="000000"/>
                    </a:solidFill>
                    <a:ea typeface="仿宋" panose="02010609060101010101" pitchFamily="49" charset="-122"/>
                    <a:cs typeface="Arial" panose="020B0604020202020204" pitchFamily="34" charset="0"/>
                  </a:rPr>
                  <a:t>Lb</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链接到 </a:t>
                </a:r>
                <a:r>
                  <a:rPr kumimoji="1" lang="en-US" altLang="zh-CN" sz="2000" b="1" dirty="0">
                    <a:solidFill>
                      <a:srgbClr val="000000"/>
                    </a:solidFill>
                    <a:ea typeface="仿宋" panose="02010609060101010101" pitchFamily="49" charset="-122"/>
                    <a:cs typeface="Arial" panose="020B0604020202020204" pitchFamily="34" charset="0"/>
                  </a:rPr>
                  <a:t>La </a:t>
                </a:r>
                <a:r>
                  <a:rPr kumimoji="1" lang="zh-CN" altLang="en-US" sz="2000" b="1" dirty="0">
                    <a:solidFill>
                      <a:srgbClr val="000000"/>
                    </a:solidFill>
                    <a:ea typeface="仿宋" panose="02010609060101010101" pitchFamily="49" charset="-122"/>
                    <a:cs typeface="Arial" panose="020B0604020202020204" pitchFamily="34" charset="0"/>
                  </a:rPr>
                  <a:t>后。</a:t>
                </a:r>
                <a:endParaRPr kumimoji="1" lang="zh-CN" altLang="en-US" sz="2000" b="1" dirty="0">
                  <a:ea typeface="仿宋" panose="02010609060101010101" pitchFamily="49" charset="-122"/>
                  <a:cs typeface="Arial" panose="020B0604020202020204" pitchFamily="34" charset="0"/>
                </a:endParaRPr>
              </a:p>
            </p:txBody>
          </p:sp>
          <p:cxnSp>
            <p:nvCxnSpPr>
              <p:cNvPr id="31" name="直接连接符 30"/>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grpSp>
        <p:nvGrpSpPr>
          <p:cNvPr id="117763" name="组合 2"/>
          <p:cNvGrpSpPr>
            <a:grpSpLocks/>
          </p:cNvGrpSpPr>
          <p:nvPr/>
        </p:nvGrpSpPr>
        <p:grpSpPr bwMode="auto">
          <a:xfrm>
            <a:off x="34925" y="92075"/>
            <a:ext cx="7632700" cy="1025525"/>
            <a:chOff x="34925" y="92075"/>
            <a:chExt cx="7632700" cy="1025525"/>
          </a:xfrm>
        </p:grpSpPr>
        <p:grpSp>
          <p:nvGrpSpPr>
            <p:cNvPr id="117773" name="组合 6"/>
            <p:cNvGrpSpPr>
              <a:grpSpLocks/>
            </p:cNvGrpSpPr>
            <p:nvPr/>
          </p:nvGrpSpPr>
          <p:grpSpPr bwMode="auto">
            <a:xfrm>
              <a:off x="34925" y="92075"/>
              <a:ext cx="7632700" cy="457200"/>
              <a:chOff x="34925" y="92075"/>
              <a:chExt cx="7632700" cy="457200"/>
            </a:xfrm>
          </p:grpSpPr>
          <p:sp>
            <p:nvSpPr>
              <p:cNvPr id="11777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777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117774" name="Group 2"/>
            <p:cNvGrpSpPr>
              <a:grpSpLocks/>
            </p:cNvGrpSpPr>
            <p:nvPr/>
          </p:nvGrpSpPr>
          <p:grpSpPr bwMode="auto">
            <a:xfrm>
              <a:off x="107950" y="620713"/>
              <a:ext cx="3816350" cy="496887"/>
              <a:chOff x="113" y="441"/>
              <a:chExt cx="2098" cy="313"/>
            </a:xfrm>
          </p:grpSpPr>
          <p:sp>
            <p:nvSpPr>
              <p:cNvPr id="11777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11777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8" name="组合 27"/>
          <p:cNvGrpSpPr>
            <a:grpSpLocks/>
          </p:cNvGrpSpPr>
          <p:nvPr/>
        </p:nvGrpSpPr>
        <p:grpSpPr bwMode="auto">
          <a:xfrm>
            <a:off x="7669213" y="731838"/>
            <a:ext cx="1295400" cy="968375"/>
            <a:chOff x="7669213" y="731152"/>
            <a:chExt cx="1295400" cy="969061"/>
          </a:xfrm>
        </p:grpSpPr>
        <p:sp>
          <p:nvSpPr>
            <p:cNvPr id="117769"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7770"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771"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117772"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Text Box 6"/>
          <p:cNvSpPr txBox="1">
            <a:spLocks noChangeArrowheads="1"/>
          </p:cNvSpPr>
          <p:nvPr/>
        </p:nvSpPr>
        <p:spPr bwMode="auto">
          <a:xfrm>
            <a:off x="179388" y="1841500"/>
            <a:ext cx="8785225" cy="138499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问题规模：两个循环</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链表“长度和”</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设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长为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长为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基本操作：指针修改等；</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时间分析：基本操作与问题规模无关，</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O(1</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40" name="Group 8"/>
          <p:cNvGrpSpPr>
            <a:grpSpLocks/>
          </p:cNvGrpSpPr>
          <p:nvPr/>
        </p:nvGrpSpPr>
        <p:grpSpPr bwMode="auto">
          <a:xfrm>
            <a:off x="179388" y="3869267"/>
            <a:ext cx="8785225" cy="1592263"/>
            <a:chOff x="113" y="3384"/>
            <a:chExt cx="5534" cy="726"/>
          </a:xfrm>
        </p:grpSpPr>
        <p:sp>
          <p:nvSpPr>
            <p:cNvPr id="41" name="AutoShape 9"/>
            <p:cNvSpPr>
              <a:spLocks noChangeArrowheads="1"/>
            </p:cNvSpPr>
            <p:nvPr/>
          </p:nvSpPr>
          <p:spPr bwMode="auto">
            <a:xfrm flipV="1">
              <a:off x="113" y="3384"/>
              <a:ext cx="5534" cy="726"/>
            </a:xfrm>
            <a:prstGeom prst="wedgeRectCallout">
              <a:avLst>
                <a:gd name="adj1" fmla="val 5907"/>
                <a:gd name="adj2" fmla="val 77407"/>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a:outerShdw dist="17961" dir="2700000" algn="ctr" rotWithShape="0">
                <a:schemeClr val="bg1"/>
              </a:outerShdw>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996633"/>
                </a:solidFill>
                <a:ea typeface="楷体" panose="02010609060101010101" pitchFamily="49" charset="-122"/>
                <a:cs typeface="Arial" panose="020B0604020202020204" pitchFamily="34" charset="0"/>
              </a:endParaRPr>
            </a:p>
          </p:txBody>
        </p:sp>
        <p:sp>
          <p:nvSpPr>
            <p:cNvPr id="42" name="Text Box 10"/>
            <p:cNvSpPr txBox="1">
              <a:spLocks noChangeArrowheads="1"/>
            </p:cNvSpPr>
            <p:nvPr/>
          </p:nvSpPr>
          <p:spPr bwMode="auto">
            <a:xfrm>
              <a:off x="206" y="3426"/>
              <a:ext cx="5350" cy="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solidFill>
                    <a:srgbClr val="FFFF00"/>
                  </a:solidFill>
                  <a:ea typeface="楷体" panose="02010609060101010101" pitchFamily="49" charset="-122"/>
                  <a:cs typeface="Arial" panose="020B0604020202020204" pitchFamily="34" charset="0"/>
                </a:rPr>
                <a:t>        </a:t>
              </a:r>
              <a:r>
                <a:rPr kumimoji="1" lang="zh-CN" altLang="en-US" b="1" dirty="0" smtClean="0">
                  <a:solidFill>
                    <a:srgbClr val="FFFF00"/>
                  </a:solidFill>
                  <a:ea typeface="楷体" panose="02010609060101010101" pitchFamily="49" charset="-122"/>
                  <a:cs typeface="Arial" panose="020B0604020202020204" pitchFamily="34" charset="0"/>
                </a:rPr>
                <a:t>如果在单链表或头指针表示的循环链表上进行连接操作，则需要访问  </a:t>
              </a:r>
              <a:r>
                <a:rPr kumimoji="1" lang="en-US" altLang="zh-CN" b="1" dirty="0" smtClean="0">
                  <a:solidFill>
                    <a:srgbClr val="FFFF00"/>
                  </a:solidFill>
                  <a:ea typeface="楷体" panose="02010609060101010101" pitchFamily="49" charset="-122"/>
                  <a:cs typeface="Arial" panose="020B0604020202020204" pitchFamily="34" charset="0"/>
                </a:rPr>
                <a:t>La</a:t>
              </a:r>
              <a:r>
                <a:rPr kumimoji="1" lang="zh-CN" altLang="en-US" b="1" dirty="0" smtClean="0">
                  <a:solidFill>
                    <a:srgbClr val="FFFF00"/>
                  </a:solidFill>
                  <a:ea typeface="楷体" panose="02010609060101010101" pitchFamily="49" charset="-122"/>
                  <a:cs typeface="Arial" panose="020B0604020202020204" pitchFamily="34" charset="0"/>
                </a:rPr>
                <a:t>，其时间复杂度是 </a:t>
              </a:r>
              <a:r>
                <a:rPr kumimoji="1" lang="en-US" altLang="zh-CN" b="1" dirty="0" smtClean="0">
                  <a:solidFill>
                    <a:srgbClr val="FFFF00"/>
                  </a:solidFill>
                  <a:ea typeface="楷体" panose="02010609060101010101" pitchFamily="49" charset="-122"/>
                  <a:cs typeface="Arial" panose="020B0604020202020204" pitchFamily="34" charset="0"/>
                </a:rPr>
                <a:t>O(n)</a:t>
              </a:r>
              <a:r>
                <a:rPr kumimoji="1" lang="zh-CN" altLang="en-US" b="1" dirty="0" smtClean="0">
                  <a:solidFill>
                    <a:srgbClr val="FFFF00"/>
                  </a:solidFill>
                  <a:ea typeface="楷体" panose="02010609060101010101" pitchFamily="49" charset="-122"/>
                  <a:cs typeface="Arial" panose="020B0604020202020204" pitchFamily="34" charset="0"/>
                </a:rPr>
                <a:t>（设 </a:t>
              </a:r>
              <a:r>
                <a:rPr kumimoji="1" lang="en-US" altLang="zh-CN" b="1" dirty="0" smtClean="0">
                  <a:solidFill>
                    <a:srgbClr val="FFFF00"/>
                  </a:solidFill>
                  <a:ea typeface="楷体" panose="02010609060101010101" pitchFamily="49" charset="-122"/>
                  <a:cs typeface="Arial" panose="020B0604020202020204" pitchFamily="34" charset="0"/>
                </a:rPr>
                <a:t>n </a:t>
              </a:r>
              <a:r>
                <a:rPr kumimoji="1" lang="zh-CN" altLang="en-US" b="1" dirty="0" smtClean="0">
                  <a:solidFill>
                    <a:srgbClr val="FFFF00"/>
                  </a:solidFill>
                  <a:ea typeface="楷体" panose="02010609060101010101" pitchFamily="49" charset="-122"/>
                  <a:cs typeface="Arial" panose="020B0604020202020204" pitchFamily="34" charset="0"/>
                </a:rPr>
                <a:t>为 </a:t>
              </a:r>
              <a:r>
                <a:rPr kumimoji="1" lang="en-US" altLang="zh-CN" b="1" dirty="0" smtClean="0">
                  <a:solidFill>
                    <a:srgbClr val="FFFF00"/>
                  </a:solidFill>
                  <a:ea typeface="楷体" panose="02010609060101010101" pitchFamily="49" charset="-122"/>
                  <a:cs typeface="Arial" panose="020B0604020202020204" pitchFamily="34" charset="0"/>
                </a:rPr>
                <a:t>La </a:t>
              </a:r>
              <a:r>
                <a:rPr kumimoji="1" lang="zh-CN" altLang="en-US" b="1" dirty="0" smtClean="0">
                  <a:solidFill>
                    <a:srgbClr val="FFFF00"/>
                  </a:solidFill>
                  <a:ea typeface="楷体" panose="02010609060101010101" pitchFamily="49" charset="-122"/>
                  <a:cs typeface="Arial" panose="020B0604020202020204" pitchFamily="34" charset="0"/>
                </a:rPr>
                <a:t>的长度）。如果在尾指针表示的循环链表上实现，则只需要修改指针，不需要访问 </a:t>
              </a:r>
              <a:r>
                <a:rPr kumimoji="1" lang="en-US" altLang="zh-CN" b="1" dirty="0" smtClean="0">
                  <a:solidFill>
                    <a:srgbClr val="FFFF00"/>
                  </a:solidFill>
                  <a:ea typeface="楷体" panose="02010609060101010101" pitchFamily="49" charset="-122"/>
                  <a:cs typeface="Arial" panose="020B0604020202020204" pitchFamily="34" charset="0"/>
                </a:rPr>
                <a:t>La</a:t>
              </a:r>
              <a:r>
                <a:rPr kumimoji="1" lang="zh-CN" altLang="en-US" b="1" dirty="0" smtClean="0">
                  <a:solidFill>
                    <a:srgbClr val="FFFF00"/>
                  </a:solidFill>
                  <a:ea typeface="楷体" panose="02010609060101010101" pitchFamily="49" charset="-122"/>
                  <a:cs typeface="Arial" panose="020B0604020202020204" pitchFamily="34" charset="0"/>
                </a:rPr>
                <a:t>。</a:t>
              </a:r>
              <a:endParaRPr kumimoji="1" lang="zh-CN" altLang="en-US" dirty="0" smtClean="0">
                <a:solidFill>
                  <a:srgbClr val="FFFF00"/>
                </a:solidFill>
                <a:ea typeface="楷体"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80">
                                          <p:stCondLst>
                                            <p:cond delay="0"/>
                                          </p:stCondLst>
                                        </p:cTn>
                                        <p:tgtEl>
                                          <p:spTgt spid="28"/>
                                        </p:tgtEl>
                                      </p:cBhvr>
                                    </p:animEffect>
                                    <p:anim calcmode="lin" valueType="num">
                                      <p:cBhvr>
                                        <p:cTn id="8"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3" dur="26">
                                          <p:stCondLst>
                                            <p:cond delay="650"/>
                                          </p:stCondLst>
                                        </p:cTn>
                                        <p:tgtEl>
                                          <p:spTgt spid="28"/>
                                        </p:tgtEl>
                                      </p:cBhvr>
                                      <p:to x="100000" y="60000"/>
                                    </p:animScale>
                                    <p:animScale>
                                      <p:cBhvr>
                                        <p:cTn id="14" dur="166" decel="50000">
                                          <p:stCondLst>
                                            <p:cond delay="676"/>
                                          </p:stCondLst>
                                        </p:cTn>
                                        <p:tgtEl>
                                          <p:spTgt spid="28"/>
                                        </p:tgtEl>
                                      </p:cBhvr>
                                      <p:to x="100000" y="100000"/>
                                    </p:animScale>
                                    <p:animScale>
                                      <p:cBhvr>
                                        <p:cTn id="15" dur="26">
                                          <p:stCondLst>
                                            <p:cond delay="1312"/>
                                          </p:stCondLst>
                                        </p:cTn>
                                        <p:tgtEl>
                                          <p:spTgt spid="28"/>
                                        </p:tgtEl>
                                      </p:cBhvr>
                                      <p:to x="100000" y="80000"/>
                                    </p:animScale>
                                    <p:animScale>
                                      <p:cBhvr>
                                        <p:cTn id="16" dur="166" decel="50000">
                                          <p:stCondLst>
                                            <p:cond delay="1338"/>
                                          </p:stCondLst>
                                        </p:cTn>
                                        <p:tgtEl>
                                          <p:spTgt spid="28"/>
                                        </p:tgtEl>
                                      </p:cBhvr>
                                      <p:to x="100000" y="100000"/>
                                    </p:animScale>
                                    <p:animScale>
                                      <p:cBhvr>
                                        <p:cTn id="17" dur="26">
                                          <p:stCondLst>
                                            <p:cond delay="1642"/>
                                          </p:stCondLst>
                                        </p:cTn>
                                        <p:tgtEl>
                                          <p:spTgt spid="28"/>
                                        </p:tgtEl>
                                      </p:cBhvr>
                                      <p:to x="100000" y="90000"/>
                                    </p:animScale>
                                    <p:animScale>
                                      <p:cBhvr>
                                        <p:cTn id="18" dur="166" decel="50000">
                                          <p:stCondLst>
                                            <p:cond delay="1668"/>
                                          </p:stCondLst>
                                        </p:cTn>
                                        <p:tgtEl>
                                          <p:spTgt spid="28"/>
                                        </p:tgtEl>
                                      </p:cBhvr>
                                      <p:to x="100000" y="100000"/>
                                    </p:animScale>
                                    <p:animScale>
                                      <p:cBhvr>
                                        <p:cTn id="19" dur="26">
                                          <p:stCondLst>
                                            <p:cond delay="1808"/>
                                          </p:stCondLst>
                                        </p:cTn>
                                        <p:tgtEl>
                                          <p:spTgt spid="28"/>
                                        </p:tgtEl>
                                      </p:cBhvr>
                                      <p:to x="100000" y="95000"/>
                                    </p:animScale>
                                    <p:animScale>
                                      <p:cBhvr>
                                        <p:cTn id="20" dur="166" decel="50000">
                                          <p:stCondLst>
                                            <p:cond delay="1834"/>
                                          </p:stCondLst>
                                        </p:cTn>
                                        <p:tgtEl>
                                          <p:spTgt spid="2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4">
                                            <p:txEl>
                                              <p:pRg st="0" end="0"/>
                                            </p:txEl>
                                          </p:spTgt>
                                        </p:tgtEl>
                                        <p:attrNameLst>
                                          <p:attrName>style.visibility</p:attrName>
                                        </p:attrNameLst>
                                      </p:cBhvr>
                                      <p:to>
                                        <p:strVal val="visible"/>
                                      </p:to>
                                    </p:set>
                                    <p:animEffect transition="in" filter="slide(fromBottom)">
                                      <p:cBhvr>
                                        <p:cTn id="25" dur="500"/>
                                        <p:tgtEl>
                                          <p:spTgt spid="34">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4">
                                            <p:txEl>
                                              <p:pRg st="1" end="1"/>
                                            </p:txEl>
                                          </p:spTgt>
                                        </p:tgtEl>
                                        <p:attrNameLst>
                                          <p:attrName>style.visibility</p:attrName>
                                        </p:attrNameLst>
                                      </p:cBhvr>
                                      <p:to>
                                        <p:strVal val="visible"/>
                                      </p:to>
                                    </p:set>
                                    <p:animEffect transition="in" filter="slide(fromBottom)">
                                      <p:cBhvr>
                                        <p:cTn id="30" dur="500"/>
                                        <p:tgtEl>
                                          <p:spTgt spid="34">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4">
                                            <p:txEl>
                                              <p:pRg st="2" end="2"/>
                                            </p:txEl>
                                          </p:spTgt>
                                        </p:tgtEl>
                                        <p:attrNameLst>
                                          <p:attrName>style.visibility</p:attrName>
                                        </p:attrNameLst>
                                      </p:cBhvr>
                                      <p:to>
                                        <p:strVal val="visible"/>
                                      </p:to>
                                    </p:set>
                                    <p:animEffect transition="in" filter="slide(fromBottom)">
                                      <p:cBhvr>
                                        <p:cTn id="35" dur="500"/>
                                        <p:tgtEl>
                                          <p:spTgt spid="34">
                                            <p:txEl>
                                              <p:pRg st="2" end="2"/>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8" presetClass="entr" presetSubtype="9"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strips(upLeft)">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786" name="组合 1"/>
          <p:cNvGrpSpPr>
            <a:grpSpLocks/>
          </p:cNvGrpSpPr>
          <p:nvPr/>
        </p:nvGrpSpPr>
        <p:grpSpPr bwMode="auto">
          <a:xfrm>
            <a:off x="34925" y="92075"/>
            <a:ext cx="7632700" cy="457200"/>
            <a:chOff x="34925" y="92075"/>
            <a:chExt cx="7632700" cy="457200"/>
          </a:xfrm>
        </p:grpSpPr>
        <p:sp>
          <p:nvSpPr>
            <p:cNvPr id="11879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879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5" name="Group 2"/>
          <p:cNvGrpSpPr>
            <a:grpSpLocks/>
          </p:cNvGrpSpPr>
          <p:nvPr/>
        </p:nvGrpSpPr>
        <p:grpSpPr bwMode="auto">
          <a:xfrm>
            <a:off x="107950" y="620713"/>
            <a:ext cx="2744788" cy="496887"/>
            <a:chOff x="113" y="441"/>
            <a:chExt cx="2090" cy="313"/>
          </a:xfrm>
        </p:grpSpPr>
        <p:sp>
          <p:nvSpPr>
            <p:cNvPr id="118792"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1879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2" name="Text Box 2"/>
          <p:cNvSpPr txBox="1">
            <a:spLocks noChangeArrowheads="1"/>
          </p:cNvSpPr>
          <p:nvPr/>
        </p:nvSpPr>
        <p:spPr bwMode="auto">
          <a:xfrm>
            <a:off x="179388" y="1196975"/>
            <a:ext cx="8785225"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30000"/>
              </a:lnSpc>
              <a:buClr>
                <a:schemeClr val="accent2"/>
              </a:buClr>
              <a:buSzPct val="80000"/>
              <a:buFont typeface="Wingdings" panose="05000000000000000000" pitchFamily="2" charset="2"/>
              <a:buNone/>
              <a:defRPr/>
            </a:pPr>
            <a:r>
              <a:rPr kumimoji="1" lang="en-US" altLang="zh-CN" sz="2000" b="1" dirty="0">
                <a:latin typeface="+mj-lt"/>
                <a:ea typeface="仿宋" panose="02010609060101010101" pitchFamily="49" charset="-122"/>
              </a:rPr>
              <a:t>        </a:t>
            </a:r>
            <a:r>
              <a:rPr kumimoji="1" lang="zh-CN" altLang="en-US" sz="2000" b="1" dirty="0">
                <a:latin typeface="+mj-lt"/>
                <a:ea typeface="仿宋" panose="02010609060101010101" pitchFamily="49" charset="-122"/>
              </a:rPr>
              <a:t>在循环链表中，每个结点中除了一个存放后继结点的指针域外，再增加一个指向其前驱结点的指针域，链表中有两条方向不同的链，这样形成的链式存储结构称为双向循环链表，简称</a:t>
            </a:r>
            <a:r>
              <a:rPr kumimoji="1" lang="zh-CN" altLang="en-US" sz="2000" b="1" dirty="0">
                <a:solidFill>
                  <a:srgbClr val="FF0000"/>
                </a:solidFill>
                <a:latin typeface="黑体" panose="02010609060101010101" pitchFamily="49" charset="-122"/>
                <a:ea typeface="黑体" panose="02010609060101010101" pitchFamily="49" charset="-122"/>
              </a:rPr>
              <a:t>双向链表</a:t>
            </a:r>
            <a:r>
              <a:rPr kumimoji="1" lang="zh-CN" altLang="en-US" sz="2000" b="1" dirty="0">
                <a:effectLst>
                  <a:outerShdw blurRad="38100" dist="38100" dir="2700000" algn="tl">
                    <a:srgbClr val="C0C0C0"/>
                  </a:outerShdw>
                </a:effectLst>
                <a:latin typeface="+mj-lt"/>
                <a:ea typeface="仿宋" panose="02010609060101010101" pitchFamily="49" charset="-122"/>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slide(fromBottom)">
                                      <p:cBhvr>
                                        <p:cTn id="1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autoUpdateAnimBg="0" advAuto="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810" name="组合 1"/>
          <p:cNvGrpSpPr>
            <a:grpSpLocks/>
          </p:cNvGrpSpPr>
          <p:nvPr/>
        </p:nvGrpSpPr>
        <p:grpSpPr bwMode="auto">
          <a:xfrm>
            <a:off x="34925" y="92075"/>
            <a:ext cx="7632700" cy="457200"/>
            <a:chOff x="34925" y="92075"/>
            <a:chExt cx="7632700" cy="457200"/>
          </a:xfrm>
        </p:grpSpPr>
        <p:sp>
          <p:nvSpPr>
            <p:cNvPr id="11983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983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19811" name="Group 2"/>
          <p:cNvGrpSpPr>
            <a:grpSpLocks/>
          </p:cNvGrpSpPr>
          <p:nvPr/>
        </p:nvGrpSpPr>
        <p:grpSpPr bwMode="auto">
          <a:xfrm>
            <a:off x="107950" y="620713"/>
            <a:ext cx="2744788" cy="496887"/>
            <a:chOff x="113" y="441"/>
            <a:chExt cx="2090" cy="313"/>
          </a:xfrm>
        </p:grpSpPr>
        <p:sp>
          <p:nvSpPr>
            <p:cNvPr id="119828"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19829"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2" name="Group 2"/>
          <p:cNvGrpSpPr>
            <a:grpSpLocks/>
          </p:cNvGrpSpPr>
          <p:nvPr/>
        </p:nvGrpSpPr>
        <p:grpSpPr bwMode="auto">
          <a:xfrm>
            <a:off x="250825" y="1196975"/>
            <a:ext cx="3455988" cy="496888"/>
            <a:chOff x="204" y="838"/>
            <a:chExt cx="2948" cy="313"/>
          </a:xfrm>
        </p:grpSpPr>
        <p:sp>
          <p:nvSpPr>
            <p:cNvPr id="119826" name="Text Box 3"/>
            <p:cNvSpPr txBox="1">
              <a:spLocks noChangeArrowheads="1"/>
            </p:cNvSpPr>
            <p:nvPr/>
          </p:nvSpPr>
          <p:spPr bwMode="auto">
            <a:xfrm>
              <a:off x="204" y="838"/>
              <a:ext cx="294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双向链表的结点结构</a:t>
              </a:r>
            </a:p>
          </p:txBody>
        </p:sp>
        <p:sp>
          <p:nvSpPr>
            <p:cNvPr id="119827" name="Rectangle 4"/>
            <p:cNvSpPr>
              <a:spLocks noChangeArrowheads="1"/>
            </p:cNvSpPr>
            <p:nvPr/>
          </p:nvSpPr>
          <p:spPr bwMode="auto">
            <a:xfrm>
              <a:off x="295" y="1107"/>
              <a:ext cx="2719"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42" name="AutoShape 9"/>
          <p:cNvSpPr>
            <a:spLocks noChangeArrowheads="1"/>
          </p:cNvSpPr>
          <p:nvPr/>
        </p:nvSpPr>
        <p:spPr bwMode="auto">
          <a:xfrm flipH="1" flipV="1">
            <a:off x="539750" y="3504143"/>
            <a:ext cx="2667000" cy="647700"/>
          </a:xfrm>
          <a:prstGeom prst="wedgeRectCallout">
            <a:avLst>
              <a:gd name="adj1" fmla="val -40894"/>
              <a:gd name="adj2" fmla="val 113477"/>
            </a:avLst>
          </a:prstGeom>
          <a:gradFill rotWithShape="0">
            <a:gsLst>
              <a:gs pos="0">
                <a:srgbClr val="FFCCFF"/>
              </a:gs>
              <a:gs pos="100000">
                <a:srgbClr val="FFFFFF"/>
              </a:gs>
            </a:gsLst>
            <a:lin ang="18900000" scaled="1"/>
          </a:gradFill>
          <a:ln w="57150">
            <a:solidFill>
              <a:srgbClr val="FF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指向其前驱结点</a:t>
            </a:r>
          </a:p>
        </p:txBody>
      </p:sp>
      <p:sp>
        <p:nvSpPr>
          <p:cNvPr id="43" name="AutoShape 10"/>
          <p:cNvSpPr>
            <a:spLocks noChangeArrowheads="1"/>
          </p:cNvSpPr>
          <p:nvPr/>
        </p:nvSpPr>
        <p:spPr bwMode="auto">
          <a:xfrm flipV="1">
            <a:off x="5873750" y="3504143"/>
            <a:ext cx="2667000" cy="647700"/>
          </a:xfrm>
          <a:prstGeom prst="wedgeRectCallout">
            <a:avLst>
              <a:gd name="adj1" fmla="val -41014"/>
              <a:gd name="adj2" fmla="val 113477"/>
            </a:avLst>
          </a:prstGeom>
          <a:gradFill rotWithShape="0">
            <a:gsLst>
              <a:gs pos="0">
                <a:srgbClr val="FFFFFF"/>
              </a:gs>
              <a:gs pos="100000">
                <a:srgbClr val="FFCCFF"/>
              </a:gs>
            </a:gsLst>
            <a:lin ang="2700000" scaled="1"/>
          </a:gradFill>
          <a:ln w="57150">
            <a:solidFill>
              <a:srgbClr val="FF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sz="2000" b="1">
                <a:solidFill>
                  <a:srgbClr val="FF33CC"/>
                </a:solidFill>
                <a:latin typeface="Arial" panose="020B0604020202020204" pitchFamily="34" charset="0"/>
                <a:ea typeface="楷体" panose="02010609060101010101" pitchFamily="49" charset="-122"/>
                <a:cs typeface="Arial" panose="020B0604020202020204" pitchFamily="34" charset="0"/>
              </a:rPr>
              <a:t>指向其后继结点</a:t>
            </a:r>
          </a:p>
        </p:txBody>
      </p:sp>
      <p:sp>
        <p:nvSpPr>
          <p:cNvPr id="52" name="Line 11"/>
          <p:cNvSpPr>
            <a:spLocks noChangeShapeType="1"/>
          </p:cNvSpPr>
          <p:nvPr/>
        </p:nvSpPr>
        <p:spPr bwMode="auto">
          <a:xfrm>
            <a:off x="2759075" y="2623081"/>
            <a:ext cx="40005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3" name="Line 12"/>
          <p:cNvSpPr>
            <a:spLocks noChangeShapeType="1"/>
          </p:cNvSpPr>
          <p:nvPr/>
        </p:nvSpPr>
        <p:spPr bwMode="auto">
          <a:xfrm flipH="1">
            <a:off x="6045200" y="2623081"/>
            <a:ext cx="40005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4" name="Rectangle 13"/>
          <p:cNvSpPr>
            <a:spLocks noChangeArrowheads="1"/>
          </p:cNvSpPr>
          <p:nvPr/>
        </p:nvSpPr>
        <p:spPr bwMode="auto">
          <a:xfrm>
            <a:off x="1258888" y="2461156"/>
            <a:ext cx="1427162" cy="395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前向指针域</a:t>
            </a:r>
          </a:p>
        </p:txBody>
      </p:sp>
      <p:sp>
        <p:nvSpPr>
          <p:cNvPr id="55" name="Rectangle 14"/>
          <p:cNvSpPr>
            <a:spLocks noChangeArrowheads="1"/>
          </p:cNvSpPr>
          <p:nvPr/>
        </p:nvSpPr>
        <p:spPr bwMode="auto">
          <a:xfrm>
            <a:off x="6516688" y="2461156"/>
            <a:ext cx="1295400" cy="395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后向指针域</a:t>
            </a:r>
          </a:p>
        </p:txBody>
      </p:sp>
      <p:grpSp>
        <p:nvGrpSpPr>
          <p:cNvPr id="56" name="Group 15"/>
          <p:cNvGrpSpPr>
            <a:grpSpLocks/>
          </p:cNvGrpSpPr>
          <p:nvPr/>
        </p:nvGrpSpPr>
        <p:grpSpPr bwMode="auto">
          <a:xfrm>
            <a:off x="3154363" y="2424643"/>
            <a:ext cx="2784475" cy="395288"/>
            <a:chOff x="1987" y="2387"/>
            <a:chExt cx="1754" cy="249"/>
          </a:xfrm>
        </p:grpSpPr>
        <p:sp>
          <p:nvSpPr>
            <p:cNvPr id="57" name="Rectangle 16"/>
            <p:cNvSpPr>
              <a:spLocks noChangeArrowheads="1"/>
            </p:cNvSpPr>
            <p:nvPr/>
          </p:nvSpPr>
          <p:spPr bwMode="auto">
            <a:xfrm>
              <a:off x="1987" y="2387"/>
              <a:ext cx="590" cy="249"/>
            </a:xfrm>
            <a:prstGeom prst="rect">
              <a:avLst/>
            </a:prstGeom>
            <a:gradFill rotWithShape="1">
              <a:gsLst>
                <a:gs pos="0">
                  <a:srgbClr val="FFFFFF"/>
                </a:gs>
                <a:gs pos="100000">
                  <a:srgbClr val="FFFF99"/>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prior</a:t>
              </a:r>
            </a:p>
          </p:txBody>
        </p:sp>
        <p:sp>
          <p:nvSpPr>
            <p:cNvPr id="58" name="Rectangle 17"/>
            <p:cNvSpPr>
              <a:spLocks noChangeArrowheads="1"/>
            </p:cNvSpPr>
            <p:nvPr/>
          </p:nvSpPr>
          <p:spPr bwMode="auto">
            <a:xfrm>
              <a:off x="2574" y="2387"/>
              <a:ext cx="589" cy="249"/>
            </a:xfrm>
            <a:prstGeom prst="rect">
              <a:avLst/>
            </a:prstGeom>
            <a:gradFill rotWithShape="1">
              <a:gsLst>
                <a:gs pos="0">
                  <a:srgbClr val="FFFFFF"/>
                </a:gs>
                <a:gs pos="100000">
                  <a:srgbClr val="FFFF99"/>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data</a:t>
              </a:r>
            </a:p>
          </p:txBody>
        </p:sp>
        <p:sp>
          <p:nvSpPr>
            <p:cNvPr id="59" name="Rectangle 18"/>
            <p:cNvSpPr>
              <a:spLocks noChangeArrowheads="1"/>
            </p:cNvSpPr>
            <p:nvPr/>
          </p:nvSpPr>
          <p:spPr bwMode="auto">
            <a:xfrm>
              <a:off x="3152" y="2387"/>
              <a:ext cx="589" cy="249"/>
            </a:xfrm>
            <a:prstGeom prst="rect">
              <a:avLst/>
            </a:prstGeom>
            <a:gradFill rotWithShape="1">
              <a:gsLst>
                <a:gs pos="0">
                  <a:srgbClr val="FFFFFF"/>
                </a:gs>
                <a:gs pos="100000">
                  <a:srgbClr val="FFFF99"/>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next</a:t>
              </a:r>
            </a:p>
          </p:txBody>
        </p:sp>
      </p:grpSp>
      <p:sp>
        <p:nvSpPr>
          <p:cNvPr id="60" name="Line 19"/>
          <p:cNvSpPr>
            <a:spLocks noChangeShapeType="1"/>
          </p:cNvSpPr>
          <p:nvPr/>
        </p:nvSpPr>
        <p:spPr bwMode="auto">
          <a:xfrm rot="5400000" flipH="1">
            <a:off x="4371975" y="3016781"/>
            <a:ext cx="40005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 name="Rectangle 20"/>
          <p:cNvSpPr>
            <a:spLocks noChangeArrowheads="1"/>
          </p:cNvSpPr>
          <p:nvPr/>
        </p:nvSpPr>
        <p:spPr bwMode="auto">
          <a:xfrm>
            <a:off x="4068763" y="3324756"/>
            <a:ext cx="935037" cy="395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数据域</a:t>
            </a:r>
          </a:p>
        </p:txBody>
      </p:sp>
      <p:sp>
        <p:nvSpPr>
          <p:cNvPr id="62" name="Text Box 21"/>
          <p:cNvSpPr txBox="1">
            <a:spLocks noChangeArrowheads="1"/>
          </p:cNvSpPr>
          <p:nvPr/>
        </p:nvSpPr>
        <p:spPr bwMode="auto">
          <a:xfrm>
            <a:off x="3203575" y="3858156"/>
            <a:ext cx="2665413" cy="36671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双向链表的结点结构</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dissolve">
                                      <p:cBhvr>
                                        <p:cTn id="12" dur="500"/>
                                        <p:tgtEl>
                                          <p:spTgt spid="56"/>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dissolve">
                                      <p:cBhvr>
                                        <p:cTn id="16" dur="500"/>
                                        <p:tgtEl>
                                          <p:spTgt spid="54"/>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wipe(left)">
                                      <p:cBhvr>
                                        <p:cTn id="20" dur="500"/>
                                        <p:tgtEl>
                                          <p:spTgt spid="52"/>
                                        </p:tgtEl>
                                      </p:cBhvr>
                                    </p:animEffect>
                                  </p:childTnLst>
                                </p:cTn>
                              </p:par>
                            </p:childTnLst>
                          </p:cTn>
                        </p:par>
                        <p:par>
                          <p:cTn id="21" fill="hold">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dissolve">
                                      <p:cBhvr>
                                        <p:cTn id="24" dur="500"/>
                                        <p:tgtEl>
                                          <p:spTgt spid="55"/>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right)">
                                      <p:cBhvr>
                                        <p:cTn id="28" dur="500"/>
                                        <p:tgtEl>
                                          <p:spTgt spid="53"/>
                                        </p:tgtEl>
                                      </p:cBhvr>
                                    </p:animEffect>
                                  </p:childTnLst>
                                </p:cTn>
                              </p:par>
                            </p:childTnLst>
                          </p:cTn>
                        </p:par>
                        <p:par>
                          <p:cTn id="29" fill="hold">
                            <p:stCondLst>
                              <p:cond delay="2500"/>
                            </p:stCondLst>
                            <p:childTnLst>
                              <p:par>
                                <p:cTn id="30" presetID="9" presetClass="entr" presetSubtype="0"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dissolve">
                                      <p:cBhvr>
                                        <p:cTn id="32" dur="500"/>
                                        <p:tgtEl>
                                          <p:spTgt spid="61"/>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down)">
                                      <p:cBhvr>
                                        <p:cTn id="36" dur="500"/>
                                        <p:tgtEl>
                                          <p:spTgt spid="60"/>
                                        </p:tgtEl>
                                      </p:cBhvr>
                                    </p:animEffect>
                                  </p:childTnLst>
                                </p:cTn>
                              </p:par>
                            </p:childTnLst>
                          </p:cTn>
                        </p:par>
                        <p:par>
                          <p:cTn id="37" fill="hold">
                            <p:stCondLst>
                              <p:cond delay="3500"/>
                            </p:stCondLst>
                            <p:childTnLst>
                              <p:par>
                                <p:cTn id="38" presetID="9" presetClass="entr" presetSubtype="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dissolve">
                                      <p:cBhvr>
                                        <p:cTn id="40" dur="500"/>
                                        <p:tgtEl>
                                          <p:spTgt spid="62"/>
                                        </p:tgtEl>
                                      </p:cBhvr>
                                    </p:animEffect>
                                  </p:childTnLst>
                                </p:cTn>
                              </p:par>
                            </p:childTnLst>
                          </p:cTn>
                        </p:par>
                        <p:par>
                          <p:cTn id="41" fill="hold">
                            <p:stCondLst>
                              <p:cond delay="4000"/>
                            </p:stCondLst>
                            <p:childTnLst>
                              <p:par>
                                <p:cTn id="42" presetID="18" presetClass="entr" presetSubtype="3"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strips(upRight)">
                                      <p:cBhvr>
                                        <p:cTn id="44" dur="500"/>
                                        <p:tgtEl>
                                          <p:spTgt spid="42"/>
                                        </p:tgtEl>
                                      </p:cBhvr>
                                    </p:animEffect>
                                  </p:childTnLst>
                                  <p:subTnLst>
                                    <p:audio>
                                      <p:cMediaNode>
                                        <p:cTn display="0" masterRel="sameClick">
                                          <p:stCondLst>
                                            <p:cond evt="begin" delay="0">
                                              <p:tn val="42"/>
                                            </p:cond>
                                          </p:stCondLst>
                                          <p:endCondLst>
                                            <p:cond evt="onStopAudio" delay="0">
                                              <p:tgtEl>
                                                <p:sldTgt/>
                                              </p:tgtEl>
                                            </p:cond>
                                          </p:endCondLst>
                                        </p:cTn>
                                        <p:tgtEl>
                                          <p:sndTgt r:embed="rId2" name="camera.wav"/>
                                        </p:tgtEl>
                                      </p:cMediaNode>
                                    </p:audio>
                                  </p:subTnLst>
                                </p:cTn>
                              </p:par>
                            </p:childTnLst>
                          </p:cTn>
                        </p:par>
                        <p:par>
                          <p:cTn id="45" fill="hold">
                            <p:stCondLst>
                              <p:cond delay="4500"/>
                            </p:stCondLst>
                            <p:childTnLst>
                              <p:par>
                                <p:cTn id="46" presetID="18" presetClass="entr" presetSubtype="9"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strips(upLeft)">
                                      <p:cBhvr>
                                        <p:cTn id="48" dur="500"/>
                                        <p:tgtEl>
                                          <p:spTgt spid="43"/>
                                        </p:tgtEl>
                                      </p:cBhvr>
                                    </p:animEffect>
                                  </p:childTnLst>
                                  <p:subTnLst>
                                    <p:audio>
                                      <p:cMediaNode>
                                        <p:cTn display="0" masterRel="sameClick">
                                          <p:stCondLst>
                                            <p:cond evt="begin" delay="0">
                                              <p:tn val="46"/>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autoUpdateAnimBg="0"/>
      <p:bldP spid="43" grpId="0" animBg="1" autoUpdateAnimBg="0"/>
      <p:bldP spid="52" grpId="0" animBg="1"/>
      <p:bldP spid="53" grpId="0" animBg="1"/>
      <p:bldP spid="54" grpId="0"/>
      <p:bldP spid="55" grpId="0"/>
      <p:bldP spid="60" grpId="0" animBg="1"/>
      <p:bldP spid="61"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
          <p:cNvGrpSpPr>
            <a:grpSpLocks/>
          </p:cNvGrpSpPr>
          <p:nvPr/>
        </p:nvGrpSpPr>
        <p:grpSpPr bwMode="auto">
          <a:xfrm>
            <a:off x="34925" y="92075"/>
            <a:ext cx="7632700" cy="1025525"/>
            <a:chOff x="34925" y="92075"/>
            <a:chExt cx="7632700" cy="1025525"/>
          </a:xfrm>
        </p:grpSpPr>
        <p:grpSp>
          <p:nvGrpSpPr>
            <p:cNvPr id="17418" name="组合 2"/>
            <p:cNvGrpSpPr>
              <a:grpSpLocks/>
            </p:cNvGrpSpPr>
            <p:nvPr/>
          </p:nvGrpSpPr>
          <p:grpSpPr bwMode="auto">
            <a:xfrm>
              <a:off x="34925" y="92075"/>
              <a:ext cx="7632700" cy="457200"/>
              <a:chOff x="34925" y="92075"/>
              <a:chExt cx="7632700" cy="457200"/>
            </a:xfrm>
          </p:grpSpPr>
          <p:sp>
            <p:nvSpPr>
              <p:cNvPr id="1742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742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17419" name="Group 2"/>
            <p:cNvGrpSpPr>
              <a:grpSpLocks/>
            </p:cNvGrpSpPr>
            <p:nvPr/>
          </p:nvGrpSpPr>
          <p:grpSpPr bwMode="auto">
            <a:xfrm>
              <a:off x="107950" y="620713"/>
              <a:ext cx="3330575" cy="496887"/>
              <a:chOff x="113" y="441"/>
              <a:chExt cx="2098" cy="313"/>
            </a:xfrm>
          </p:grpSpPr>
          <p:sp>
            <p:nvSpPr>
              <p:cNvPr id="1742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2.2.1  </a:t>
                </a:r>
                <a:r>
                  <a:rPr kumimoji="1" lang="zh-CN" altLang="en-US" sz="2200" b="1">
                    <a:solidFill>
                      <a:srgbClr val="3333FF"/>
                    </a:solidFill>
                    <a:latin typeface="Arial" panose="020B0604020202020204" pitchFamily="34" charset="0"/>
                    <a:ea typeface="黑体" panose="02010609060101010101" pitchFamily="49" charset="-122"/>
                  </a:rPr>
                  <a:t>顺序表的定义</a:t>
                </a:r>
              </a:p>
            </p:txBody>
          </p:sp>
          <p:sp>
            <p:nvSpPr>
              <p:cNvPr id="1742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2" name="Group 2"/>
          <p:cNvGrpSpPr>
            <a:grpSpLocks/>
          </p:cNvGrpSpPr>
          <p:nvPr/>
        </p:nvGrpSpPr>
        <p:grpSpPr bwMode="auto">
          <a:xfrm>
            <a:off x="250825" y="1196975"/>
            <a:ext cx="3240088" cy="496888"/>
            <a:chOff x="113" y="441"/>
            <a:chExt cx="1440" cy="313"/>
          </a:xfrm>
        </p:grpSpPr>
        <p:sp>
          <p:nvSpPr>
            <p:cNvPr id="17416"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顺序表的类型定义</a:t>
              </a:r>
            </a:p>
          </p:txBody>
        </p:sp>
        <p:sp>
          <p:nvSpPr>
            <p:cNvPr id="17417"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6" name="Text Box 15"/>
          <p:cNvSpPr txBox="1">
            <a:spLocks noChangeArrowheads="1"/>
          </p:cNvSpPr>
          <p:nvPr/>
        </p:nvSpPr>
        <p:spPr bwMode="auto">
          <a:xfrm>
            <a:off x="323850" y="1844675"/>
            <a:ext cx="8351838" cy="263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#define LIST_INIT_SIZE	 100	// </a:t>
            </a:r>
            <a:r>
              <a:rPr lang="zh-CN" altLang="en-US" sz="1600" b="1">
                <a:latin typeface="Courier New" panose="02070309020205020404" pitchFamily="49" charset="0"/>
                <a:ea typeface="仿宋" panose="02010609060101010101" pitchFamily="49" charset="-122"/>
                <a:cs typeface="Courier New" panose="02070309020205020404" pitchFamily="49" charset="0"/>
              </a:rPr>
              <a:t>线性表存储空间的初始分配量</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#define LIST_INCREMENT	 10	// </a:t>
            </a:r>
            <a:r>
              <a:rPr lang="zh-CN" altLang="en-US" sz="1600" b="1">
                <a:latin typeface="Courier New" panose="02070309020205020404" pitchFamily="49" charset="0"/>
                <a:ea typeface="仿宋" panose="02010609060101010101" pitchFamily="49" charset="-122"/>
                <a:cs typeface="Courier New" panose="02070309020205020404" pitchFamily="49" charset="0"/>
              </a:rPr>
              <a:t>线性表存储空间的分配增补量</a:t>
            </a:r>
          </a:p>
          <a:p>
            <a:pPr eaLnBrk="1" hangingPunct="1">
              <a:lnSpc>
                <a:spcPct val="130000"/>
              </a:lnSpc>
            </a:pP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ElemType	*elem;		// </a:t>
            </a:r>
            <a:r>
              <a:rPr lang="zh-CN" altLang="en-US" sz="1600" b="1">
                <a:latin typeface="Courier New" panose="02070309020205020404" pitchFamily="49" charset="0"/>
                <a:ea typeface="仿宋" panose="02010609060101010101" pitchFamily="49" charset="-122"/>
                <a:cs typeface="Courier New" panose="02070309020205020404" pitchFamily="49" charset="0"/>
              </a:rPr>
              <a:t>线性表存储空间基地址</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int		length;		// </a:t>
            </a:r>
            <a:r>
              <a:rPr lang="zh-CN" altLang="en-US" sz="1600" b="1">
                <a:latin typeface="Courier New" panose="02070309020205020404" pitchFamily="49" charset="0"/>
                <a:ea typeface="仿宋" panose="02010609060101010101" pitchFamily="49" charset="-122"/>
                <a:cs typeface="Courier New" panose="02070309020205020404" pitchFamily="49" charset="0"/>
              </a:rPr>
              <a:t>线性表当前长度</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int		listsize;	// </a:t>
            </a:r>
            <a:r>
              <a:rPr lang="zh-CN" altLang="en-US" sz="1600" b="1">
                <a:latin typeface="Courier New" panose="02070309020205020404" pitchFamily="49" charset="0"/>
                <a:ea typeface="仿宋" panose="02010609060101010101" pitchFamily="49" charset="-122"/>
                <a:cs typeface="Courier New" panose="02070309020205020404" pitchFamily="49" charset="0"/>
              </a:rPr>
              <a:t>当前分配的存储容量（以</a:t>
            </a:r>
            <a:r>
              <a:rPr lang="en-US" altLang="zh-CN" sz="1600" b="1">
                <a:latin typeface="Courier New" panose="02070309020205020404" pitchFamily="49" charset="0"/>
                <a:ea typeface="仿宋" panose="02010609060101010101" pitchFamily="49" charset="-122"/>
                <a:cs typeface="Courier New" panose="02070309020205020404" pitchFamily="49" charset="0"/>
              </a:rPr>
              <a:t>ElemType</a:t>
            </a:r>
            <a:r>
              <a:rPr lang="zh-CN" altLang="en-US" sz="1600" b="1">
                <a:latin typeface="Courier New" panose="02070309020205020404" pitchFamily="49" charset="0"/>
                <a:ea typeface="仿宋" panose="02010609060101010101" pitchFamily="49" charset="-122"/>
                <a:cs typeface="Courier New" panose="02070309020205020404" pitchFamily="49" charset="0"/>
              </a:rPr>
              <a:t>为单位）</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SqList; </a:t>
            </a:r>
          </a:p>
        </p:txBody>
      </p:sp>
      <p:grpSp>
        <p:nvGrpSpPr>
          <p:cNvPr id="18" name="Group 16"/>
          <p:cNvGrpSpPr>
            <a:grpSpLocks/>
          </p:cNvGrpSpPr>
          <p:nvPr/>
        </p:nvGrpSpPr>
        <p:grpSpPr bwMode="auto">
          <a:xfrm>
            <a:off x="3821113" y="1806575"/>
            <a:ext cx="4711700" cy="4170363"/>
            <a:chOff x="1429" y="1071"/>
            <a:chExt cx="3175" cy="2712"/>
          </a:xfrm>
        </p:grpSpPr>
        <p:pic>
          <p:nvPicPr>
            <p:cNvPr id="19" name="Picture 17" descr="ED089_l">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l="13486" t="9969" r="14427" b="12987"/>
            <a:stretch>
              <a:fillRect/>
            </a:stretch>
          </p:blipFill>
          <p:spPr bwMode="auto">
            <a:xfrm>
              <a:off x="1429" y="1071"/>
              <a:ext cx="3175" cy="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18">
              <a:hlinkClick r:id="" action="ppaction://hlinkshowjump?jump=nextslide"/>
            </p:cNvPr>
            <p:cNvSpPr txBox="1">
              <a:spLocks noChangeArrowheads="1"/>
            </p:cNvSpPr>
            <p:nvPr/>
          </p:nvSpPr>
          <p:spPr bwMode="auto">
            <a:xfrm>
              <a:off x="1780" y="1533"/>
              <a:ext cx="2491" cy="1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p>
              <a:pPr algn="just" eaLnBrk="1" hangingPunct="1">
                <a:lnSpc>
                  <a:spcPct val="140000"/>
                </a:lnSpc>
                <a:defRPr/>
              </a:pPr>
              <a:r>
                <a:rPr kumimoji="1" lang="en-US" altLang="zh-CN" sz="2000" b="1" dirty="0">
                  <a:solidFill>
                    <a:srgbClr val="9900FF"/>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9900FF"/>
                  </a:solidFill>
                  <a:latin typeface="Arial" panose="020B0604020202020204" pitchFamily="34" charset="0"/>
                  <a:ea typeface="楷体" panose="02010609060101010101" pitchFamily="49" charset="-122"/>
                  <a:cs typeface="Arial" panose="020B0604020202020204" pitchFamily="34" charset="0"/>
                </a:rPr>
                <a:t>顺序表是用一维数组实现的线性表，数组的下标可以看作线性表数据元素在内存的相对地址，因此顺序表的最大特点是逻辑上相邻的两个数据元素在物理位置上也相邻。</a:t>
              </a:r>
              <a:endParaRPr kumimoji="1" lang="zh-CN" altLang="en-US" sz="2000" dirty="0">
                <a:solidFill>
                  <a:srgbClr val="9900FF"/>
                </a:solidFill>
                <a:latin typeface="Arial" panose="020B0604020202020204" pitchFamily="34" charset="0"/>
                <a:ea typeface="楷体" panose="02010609060101010101" pitchFamily="49" charset="-122"/>
                <a:cs typeface="Arial" panose="020B0604020202020204" pitchFamily="34" charset="0"/>
              </a:endParaRPr>
            </a:p>
          </p:txBody>
        </p:sp>
      </p:grpSp>
      <p:sp>
        <p:nvSpPr>
          <p:cNvPr id="21" name="AutoShape 36"/>
          <p:cNvSpPr>
            <a:spLocks noChangeArrowheads="1"/>
          </p:cNvSpPr>
          <p:nvPr/>
        </p:nvSpPr>
        <p:spPr bwMode="auto">
          <a:xfrm rot="505156">
            <a:off x="6970713" y="1533525"/>
            <a:ext cx="1752600" cy="893763"/>
          </a:xfrm>
          <a:prstGeom prst="irregularSeal1">
            <a:avLst/>
          </a:prstGeom>
          <a:gradFill rotWithShape="0">
            <a:gsLst>
              <a:gs pos="0">
                <a:srgbClr val="FFFFFF"/>
              </a:gs>
              <a:gs pos="100000">
                <a:srgbClr val="FFCCFF"/>
              </a:gs>
            </a:gsLst>
            <a:path path="shape">
              <a:fillToRect l="50000" t="50000" r="50000" b="50000"/>
            </a:path>
          </a:gradFill>
          <a:ln w="57150">
            <a:solidFill>
              <a:srgbClr val="9900FF"/>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9900FF"/>
                </a:solidFill>
                <a:ea typeface="方正舒体" panose="02010601030101010101" pitchFamily="2" charset="-122"/>
              </a:rPr>
              <a:t>特点</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par>
                                <p:cTn id="18" presetID="23" presetClass="entr" presetSubtype="16"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8"/>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834" name="组合 1"/>
          <p:cNvGrpSpPr>
            <a:grpSpLocks/>
          </p:cNvGrpSpPr>
          <p:nvPr/>
        </p:nvGrpSpPr>
        <p:grpSpPr bwMode="auto">
          <a:xfrm>
            <a:off x="34925" y="92075"/>
            <a:ext cx="7632700" cy="1025525"/>
            <a:chOff x="34925" y="92075"/>
            <a:chExt cx="7632700" cy="1025525"/>
          </a:xfrm>
        </p:grpSpPr>
        <p:grpSp>
          <p:nvGrpSpPr>
            <p:cNvPr id="120852" name="组合 1"/>
            <p:cNvGrpSpPr>
              <a:grpSpLocks/>
            </p:cNvGrpSpPr>
            <p:nvPr/>
          </p:nvGrpSpPr>
          <p:grpSpPr bwMode="auto">
            <a:xfrm>
              <a:off x="34925" y="92075"/>
              <a:ext cx="7632700" cy="457200"/>
              <a:chOff x="34925" y="92075"/>
              <a:chExt cx="7632700" cy="457200"/>
            </a:xfrm>
          </p:grpSpPr>
          <p:sp>
            <p:nvSpPr>
              <p:cNvPr id="12085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085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20853" name="Group 2"/>
            <p:cNvGrpSpPr>
              <a:grpSpLocks/>
            </p:cNvGrpSpPr>
            <p:nvPr/>
          </p:nvGrpSpPr>
          <p:grpSpPr bwMode="auto">
            <a:xfrm>
              <a:off x="107950" y="620713"/>
              <a:ext cx="2745317" cy="496887"/>
              <a:chOff x="113" y="441"/>
              <a:chExt cx="2090" cy="313"/>
            </a:xfrm>
          </p:grpSpPr>
          <p:sp>
            <p:nvSpPr>
              <p:cNvPr id="120854"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20855"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8" name="Group 2"/>
          <p:cNvGrpSpPr>
            <a:grpSpLocks/>
          </p:cNvGrpSpPr>
          <p:nvPr/>
        </p:nvGrpSpPr>
        <p:grpSpPr bwMode="auto">
          <a:xfrm>
            <a:off x="250825" y="1196975"/>
            <a:ext cx="4321175" cy="496888"/>
            <a:chOff x="158" y="754"/>
            <a:chExt cx="2722" cy="313"/>
          </a:xfrm>
        </p:grpSpPr>
        <p:sp>
          <p:nvSpPr>
            <p:cNvPr id="120850" name="Text Box 3"/>
            <p:cNvSpPr txBox="1">
              <a:spLocks noChangeArrowheads="1"/>
            </p:cNvSpPr>
            <p:nvPr/>
          </p:nvSpPr>
          <p:spPr bwMode="auto">
            <a:xfrm>
              <a:off x="158" y="754"/>
              <a:ext cx="2722"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双向链表的头结点和头指针</a:t>
              </a:r>
            </a:p>
          </p:txBody>
        </p:sp>
        <p:sp>
          <p:nvSpPr>
            <p:cNvPr id="120851" name="Rectangle 4"/>
            <p:cNvSpPr>
              <a:spLocks noChangeArrowheads="1"/>
            </p:cNvSpPr>
            <p:nvPr/>
          </p:nvSpPr>
          <p:spPr bwMode="auto">
            <a:xfrm>
              <a:off x="252" y="1023"/>
              <a:ext cx="244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1" name="Group 2"/>
          <p:cNvGrpSpPr>
            <a:grpSpLocks/>
          </p:cNvGrpSpPr>
          <p:nvPr/>
        </p:nvGrpSpPr>
        <p:grpSpPr bwMode="auto">
          <a:xfrm>
            <a:off x="611188" y="2203450"/>
            <a:ext cx="7820025" cy="1495425"/>
            <a:chOff x="431" y="1208"/>
            <a:chExt cx="4926" cy="942"/>
          </a:xfrm>
        </p:grpSpPr>
        <p:pic>
          <p:nvPicPr>
            <p:cNvPr id="120848" name="Picture 3"/>
            <p:cNvPicPr>
              <a:picLocks noChangeAspect="1" noChangeArrowheads="1"/>
            </p:cNvPicPr>
            <p:nvPr/>
          </p:nvPicPr>
          <p:blipFill>
            <a:blip r:embed="rId4">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a:stretch>
              <a:fillRect/>
            </a:stretch>
          </p:blipFill>
          <p:spPr bwMode="auto">
            <a:xfrm>
              <a:off x="431" y="1208"/>
              <a:ext cx="4926" cy="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49" name="Text Box 4"/>
            <p:cNvSpPr txBox="1">
              <a:spLocks noChangeArrowheads="1"/>
            </p:cNvSpPr>
            <p:nvPr/>
          </p:nvSpPr>
          <p:spPr bwMode="auto">
            <a:xfrm>
              <a:off x="2108" y="1938"/>
              <a:ext cx="1679" cy="21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sz="1600" b="1">
                  <a:solidFill>
                    <a:srgbClr val="3333FF"/>
                  </a:solidFill>
                  <a:latin typeface="Arial" panose="020B0604020202020204" pitchFamily="34" charset="0"/>
                  <a:ea typeface="楷体" panose="02010609060101010101" pitchFamily="49" charset="-122"/>
                  <a:cs typeface="Arial" panose="020B0604020202020204" pitchFamily="34" charset="0"/>
                </a:rPr>
                <a:t>非空双向链表</a:t>
              </a:r>
            </a:p>
          </p:txBody>
        </p:sp>
      </p:grpSp>
      <p:grpSp>
        <p:nvGrpSpPr>
          <p:cNvPr id="54" name="Group 5"/>
          <p:cNvGrpSpPr>
            <a:grpSpLocks/>
          </p:cNvGrpSpPr>
          <p:nvPr/>
        </p:nvGrpSpPr>
        <p:grpSpPr bwMode="auto">
          <a:xfrm>
            <a:off x="3130550" y="4292600"/>
            <a:ext cx="2808288" cy="1144588"/>
            <a:chOff x="2018" y="3338"/>
            <a:chExt cx="1769" cy="721"/>
          </a:xfrm>
        </p:grpSpPr>
        <p:pic>
          <p:nvPicPr>
            <p:cNvPr id="120846" name="Picture 6"/>
            <p:cNvPicPr>
              <a:picLocks noChangeAspect="1" noChangeArrowheads="1"/>
            </p:cNvPicPr>
            <p:nvPr/>
          </p:nvPicPr>
          <p:blipFill>
            <a:blip r:embed="rId5">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a:stretch>
              <a:fillRect/>
            </a:stretch>
          </p:blipFill>
          <p:spPr bwMode="auto">
            <a:xfrm>
              <a:off x="2018" y="3338"/>
              <a:ext cx="1542"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 Box 7"/>
            <p:cNvSpPr txBox="1">
              <a:spLocks noChangeArrowheads="1"/>
            </p:cNvSpPr>
            <p:nvPr/>
          </p:nvSpPr>
          <p:spPr bwMode="auto">
            <a:xfrm>
              <a:off x="2108" y="3847"/>
              <a:ext cx="1679" cy="21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buClr>
                  <a:schemeClr val="accent2"/>
                </a:buClr>
                <a:buSzPct val="80000"/>
                <a:buFont typeface="Wingdings" panose="05000000000000000000" pitchFamily="2" charset="2"/>
                <a:buNone/>
                <a:defRPr/>
              </a:pPr>
              <a:r>
                <a:rPr kumimoji="1" lang="zh-CN" altLang="en-US" sz="1600" b="1" dirty="0" smtClean="0">
                  <a:solidFill>
                    <a:srgbClr val="3333FF"/>
                  </a:solidFill>
                  <a:ea typeface="楷体" panose="02010609060101010101" pitchFamily="49" charset="-122"/>
                  <a:cs typeface="Arial" panose="020B0604020202020204" pitchFamily="34" charset="0"/>
                </a:rPr>
                <a:t>空双向链表</a:t>
              </a:r>
            </a:p>
          </p:txBody>
        </p:sp>
      </p:grpSp>
      <p:sp>
        <p:nvSpPr>
          <p:cNvPr id="57" name="Line 8"/>
          <p:cNvSpPr>
            <a:spLocks noChangeShapeType="1"/>
          </p:cNvSpPr>
          <p:nvPr/>
        </p:nvSpPr>
        <p:spPr bwMode="auto">
          <a:xfrm>
            <a:off x="3546475" y="2068513"/>
            <a:ext cx="0" cy="431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58" name="Text Box 9"/>
          <p:cNvSpPr txBox="1">
            <a:spLocks noChangeArrowheads="1"/>
          </p:cNvSpPr>
          <p:nvPr/>
        </p:nvSpPr>
        <p:spPr bwMode="auto">
          <a:xfrm>
            <a:off x="3489325" y="1852613"/>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en-US" altLang="zh-CN" b="1">
                <a:solidFill>
                  <a:srgbClr val="FF0000"/>
                </a:solidFill>
                <a:latin typeface="Arial" panose="020B0604020202020204" pitchFamily="34" charset="0"/>
                <a:ea typeface="幼圆" panose="02010509060101010101" pitchFamily="49" charset="-122"/>
                <a:cs typeface="Arial" panose="020B0604020202020204" pitchFamily="34" charset="0"/>
              </a:rPr>
              <a:t>d</a:t>
            </a:r>
          </a:p>
        </p:txBody>
      </p:sp>
      <p:grpSp>
        <p:nvGrpSpPr>
          <p:cNvPr id="65" name="Group 5"/>
          <p:cNvGrpSpPr>
            <a:grpSpLocks/>
          </p:cNvGrpSpPr>
          <p:nvPr/>
        </p:nvGrpSpPr>
        <p:grpSpPr bwMode="auto">
          <a:xfrm>
            <a:off x="674688" y="4081463"/>
            <a:ext cx="8001000" cy="1990725"/>
            <a:chOff x="425" y="1797"/>
            <a:chExt cx="5040" cy="1254"/>
          </a:xfrm>
        </p:grpSpPr>
        <p:sp>
          <p:nvSpPr>
            <p:cNvPr id="66" name="AutoShape 6"/>
            <p:cNvSpPr>
              <a:spLocks noChangeArrowheads="1"/>
            </p:cNvSpPr>
            <p:nvPr/>
          </p:nvSpPr>
          <p:spPr bwMode="auto">
            <a:xfrm flipV="1">
              <a:off x="425" y="1797"/>
              <a:ext cx="5040" cy="1254"/>
            </a:xfrm>
            <a:prstGeom prst="wedgeRectCallout">
              <a:avLst>
                <a:gd name="adj1" fmla="val -36107"/>
                <a:gd name="adj2" fmla="val 79982"/>
              </a:avLst>
            </a:prstGeom>
            <a:gradFill rotWithShape="0">
              <a:gsLst>
                <a:gs pos="0">
                  <a:srgbClr val="FFFFFF"/>
                </a:gs>
                <a:gs pos="100000">
                  <a:srgbClr val="D7FFD7"/>
                </a:gs>
              </a:gsLst>
              <a:lin ang="2700000" scaled="1"/>
            </a:gradFill>
            <a:ln w="57150">
              <a:solidFill>
                <a:srgbClr val="006600"/>
              </a:solidFill>
              <a:miter lim="800000"/>
              <a:headEnd/>
              <a:tailEnd/>
            </a:ln>
            <a:effectLst/>
          </p:spPr>
          <p:txBody>
            <a:bodyPr rot="10800000"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defRPr/>
              </a:pPr>
              <a:endParaRPr kumimoji="1" lang="zh-CN" altLang="zh-CN" sz="2400" smtClean="0">
                <a:solidFill>
                  <a:srgbClr val="663300"/>
                </a:solidFill>
                <a:ea typeface="楷体" panose="02010609060101010101" pitchFamily="49" charset="-122"/>
                <a:cs typeface="Arial" panose="020B0604020202020204" pitchFamily="34" charset="0"/>
              </a:endParaRPr>
            </a:p>
          </p:txBody>
        </p:sp>
        <p:sp>
          <p:nvSpPr>
            <p:cNvPr id="67" name="Text Box 7"/>
            <p:cNvSpPr txBox="1">
              <a:spLocks noChangeArrowheads="1"/>
            </p:cNvSpPr>
            <p:nvPr/>
          </p:nvSpPr>
          <p:spPr bwMode="auto">
            <a:xfrm>
              <a:off x="527" y="1882"/>
              <a:ext cx="4848" cy="1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0000"/>
                </a:lnSpc>
                <a:buClr>
                  <a:schemeClr val="accent2"/>
                </a:buClr>
                <a:buSzPct val="80000"/>
                <a:buFont typeface="Wingdings" panose="05000000000000000000" pitchFamily="2" charset="2"/>
                <a:buNone/>
                <a:defRPr/>
              </a:pPr>
              <a:r>
                <a:rPr kumimoji="1" lang="en-US" altLang="zh-CN" b="1" dirty="0" smtClean="0">
                  <a:solidFill>
                    <a:srgbClr val="006600"/>
                  </a:solidFill>
                  <a:ea typeface="楷体" panose="02010609060101010101" pitchFamily="49" charset="-122"/>
                  <a:cs typeface="Arial" panose="020B0604020202020204" pitchFamily="34" charset="0"/>
                </a:rPr>
                <a:t>        </a:t>
              </a:r>
              <a:r>
                <a:rPr kumimoji="1" lang="zh-CN" altLang="en-US" b="1" dirty="0" smtClean="0">
                  <a:solidFill>
                    <a:srgbClr val="006600"/>
                  </a:solidFill>
                  <a:ea typeface="楷体" panose="02010609060101010101" pitchFamily="49" charset="-122"/>
                  <a:cs typeface="Arial" panose="020B0604020202020204" pitchFamily="34" charset="0"/>
                </a:rPr>
                <a:t>在双向链表第一个结点之前附加一个同结构的结点，称为</a:t>
              </a:r>
              <a:r>
                <a:rPr kumimoji="1" lang="zh-CN" altLang="en-US" b="1" dirty="0" smtClean="0">
                  <a:solidFill>
                    <a:srgbClr val="FF0000"/>
                  </a:solidFill>
                  <a:ea typeface="楷体" panose="02010609060101010101" pitchFamily="49" charset="-122"/>
                  <a:cs typeface="Arial" panose="020B0604020202020204" pitchFamily="34" charset="0"/>
                </a:rPr>
                <a:t>头结点</a:t>
              </a:r>
              <a:r>
                <a:rPr kumimoji="1" lang="zh-CN" altLang="en-US" b="1" dirty="0" smtClean="0">
                  <a:solidFill>
                    <a:srgbClr val="006600"/>
                  </a:solidFill>
                  <a:ea typeface="楷体" panose="02010609060101010101" pitchFamily="49" charset="-122"/>
                  <a:cs typeface="Arial" panose="020B0604020202020204" pitchFamily="34" charset="0"/>
                </a:rPr>
                <a:t>。其数据域可不存储任何信息，也可存储诸如线性表长度等类的附加信息；其前</a:t>
              </a:r>
              <a:r>
                <a:rPr kumimoji="1" lang="zh-CN" altLang="en-US" b="1" dirty="0">
                  <a:solidFill>
                    <a:srgbClr val="006600"/>
                  </a:solidFill>
                  <a:ea typeface="楷体" panose="02010609060101010101" pitchFamily="49" charset="-122"/>
                  <a:cs typeface="Arial" panose="020B0604020202020204" pitchFamily="34" charset="0"/>
                </a:rPr>
                <a:t>向指针域存储指向最后一个结点的指针，后向指针域存储指向第一个结点的</a:t>
              </a:r>
              <a:r>
                <a:rPr kumimoji="1" lang="zh-CN" altLang="en-US" b="1" dirty="0" smtClean="0">
                  <a:solidFill>
                    <a:srgbClr val="006600"/>
                  </a:solidFill>
                  <a:ea typeface="楷体" panose="02010609060101010101" pitchFamily="49" charset="-122"/>
                  <a:cs typeface="Arial" panose="020B0604020202020204" pitchFamily="34" charset="0"/>
                </a:rPr>
                <a:t>指针。</a:t>
              </a:r>
              <a:r>
                <a:rPr kumimoji="1" lang="zh-CN" altLang="en-US" b="1" dirty="0">
                  <a:solidFill>
                    <a:srgbClr val="006600"/>
                  </a:solidFill>
                  <a:ea typeface="楷体" panose="02010609060101010101" pitchFamily="49" charset="-122"/>
                  <a:cs typeface="Arial" panose="020B0604020202020204" pitchFamily="34" charset="0"/>
                </a:rPr>
                <a:t>指向头结点的指针称为</a:t>
              </a:r>
              <a:r>
                <a:rPr kumimoji="1" lang="zh-CN" altLang="en-US" b="1" dirty="0">
                  <a:solidFill>
                    <a:srgbClr val="FF0000"/>
                  </a:solidFill>
                  <a:ea typeface="楷体" panose="02010609060101010101" pitchFamily="49" charset="-122"/>
                  <a:cs typeface="Arial" panose="020B0604020202020204" pitchFamily="34" charset="0"/>
                </a:rPr>
                <a:t>头</a:t>
              </a:r>
              <a:r>
                <a:rPr kumimoji="1" lang="zh-CN" altLang="en-US" b="1" dirty="0" smtClean="0">
                  <a:solidFill>
                    <a:srgbClr val="FF0000"/>
                  </a:solidFill>
                  <a:ea typeface="楷体" panose="02010609060101010101" pitchFamily="49" charset="-122"/>
                  <a:cs typeface="Arial" panose="020B0604020202020204" pitchFamily="34" charset="0"/>
                </a:rPr>
                <a:t>指针</a:t>
              </a:r>
              <a:r>
                <a:rPr kumimoji="1" lang="zh-CN" altLang="en-US" b="1" dirty="0" smtClean="0">
                  <a:solidFill>
                    <a:srgbClr val="006600"/>
                  </a:solidFill>
                  <a:ea typeface="楷体" panose="02010609060101010101" pitchFamily="49" charset="-122"/>
                  <a:cs typeface="Arial" panose="020B0604020202020204" pitchFamily="34" charset="0"/>
                </a:rPr>
                <a:t>。</a:t>
              </a:r>
            </a:p>
          </p:txBody>
        </p:sp>
      </p:grpSp>
      <p:grpSp>
        <p:nvGrpSpPr>
          <p:cNvPr id="68" name="Group 10"/>
          <p:cNvGrpSpPr>
            <a:grpSpLocks/>
          </p:cNvGrpSpPr>
          <p:nvPr/>
        </p:nvGrpSpPr>
        <p:grpSpPr bwMode="auto">
          <a:xfrm>
            <a:off x="144463" y="4302125"/>
            <a:ext cx="8820150" cy="1223963"/>
            <a:chOff x="91" y="845"/>
            <a:chExt cx="5556" cy="725"/>
          </a:xfrm>
        </p:grpSpPr>
        <p:sp>
          <p:nvSpPr>
            <p:cNvPr id="69" name="AutoShape 11"/>
            <p:cNvSpPr>
              <a:spLocks noChangeArrowheads="1"/>
            </p:cNvSpPr>
            <p:nvPr/>
          </p:nvSpPr>
          <p:spPr bwMode="auto">
            <a:xfrm flipH="1" flipV="1">
              <a:off x="91" y="845"/>
              <a:ext cx="5556" cy="725"/>
            </a:xfrm>
            <a:prstGeom prst="wedgeRectCallout">
              <a:avLst>
                <a:gd name="adj1" fmla="val -4574"/>
                <a:gd name="adj2" fmla="val 91514"/>
              </a:avLst>
            </a:prstGeom>
            <a:gradFill rotWithShape="0">
              <a:gsLst>
                <a:gs pos="0">
                  <a:srgbClr val="FFFFFF"/>
                </a:gs>
                <a:gs pos="100000">
                  <a:srgbClr val="FFCCCC"/>
                </a:gs>
              </a:gsLst>
              <a:lin ang="2700000" scaled="1"/>
            </a:gra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defRPr/>
              </a:pPr>
              <a:endParaRPr kumimoji="1" lang="zh-CN" altLang="zh-CN" sz="2400" smtClean="0">
                <a:solidFill>
                  <a:srgbClr val="663300"/>
                </a:solidFill>
                <a:ea typeface="楷体" panose="02010609060101010101" pitchFamily="49" charset="-122"/>
                <a:cs typeface="Arial" panose="020B0604020202020204" pitchFamily="34" charset="0"/>
              </a:endParaRPr>
            </a:p>
          </p:txBody>
        </p:sp>
        <p:sp>
          <p:nvSpPr>
            <p:cNvPr id="70" name="Text Box 12"/>
            <p:cNvSpPr txBox="1">
              <a:spLocks noChangeArrowheads="1"/>
            </p:cNvSpPr>
            <p:nvPr/>
          </p:nvSpPr>
          <p:spPr bwMode="auto">
            <a:xfrm>
              <a:off x="185" y="940"/>
              <a:ext cx="5368" cy="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0000"/>
                </a:lnSpc>
                <a:buClr>
                  <a:schemeClr val="accent2"/>
                </a:buClr>
                <a:buSzPct val="80000"/>
                <a:buFont typeface="Wingdings" panose="05000000000000000000" pitchFamily="2" charset="2"/>
                <a:buNone/>
                <a:defRPr/>
              </a:pPr>
              <a:r>
                <a:rPr kumimoji="1" lang="en-US" altLang="zh-CN" sz="2000" b="1" dirty="0">
                  <a:solidFill>
                    <a:srgbClr val="FF0000"/>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在双向链表中，设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d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为指向链表中某一个结点的指针，那么显然有：</a:t>
              </a:r>
            </a:p>
            <a:p>
              <a:pPr algn="ctr" eaLnBrk="1" hangingPunct="1">
                <a:lnSpc>
                  <a:spcPct val="130000"/>
                </a:lnSpc>
                <a:buClr>
                  <a:schemeClr val="accent2"/>
                </a:buClr>
                <a:buSzPct val="80000"/>
                <a:buFont typeface="Wingdings" panose="05000000000000000000" pitchFamily="2" charset="2"/>
                <a:buNone/>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d-&gt;next-&gt;prior = d-&gt;prior-&gt;next = d</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9"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dissolve">
                                      <p:cBhvr>
                                        <p:cTn id="10" dur="500"/>
                                        <p:tgtEl>
                                          <p:spTgt spid="5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dissolve">
                                      <p:cBhvr>
                                        <p:cTn id="15" dur="500"/>
                                        <p:tgtEl>
                                          <p:spTgt spid="54"/>
                                        </p:tgtEl>
                                      </p:cBhvr>
                                    </p:animEffect>
                                  </p:childTnLst>
                                </p:cTn>
                              </p:par>
                            </p:childTnLst>
                          </p:cTn>
                        </p:par>
                        <p:par>
                          <p:cTn id="16" fill="hold" nodeType="afterGroup">
                            <p:stCondLst>
                              <p:cond delay="500"/>
                            </p:stCondLst>
                            <p:childTnLst>
                              <p:par>
                                <p:cTn id="17" presetID="18" presetClass="entr" presetSubtype="9"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strips(upLeft)">
                                      <p:cBhvr>
                                        <p:cTn id="19" dur="500"/>
                                        <p:tgtEl>
                                          <p:spTgt spid="65"/>
                                        </p:tgtEl>
                                      </p:cBhvr>
                                    </p:animEffect>
                                  </p:childTnLst>
                                  <p:subTnLst>
                                    <p:audio>
                                      <p:cMediaNode>
                                        <p:cTn display="0" masterRel="sameClick">
                                          <p:stCondLst>
                                            <p:cond evt="begin" delay="0">
                                              <p:tn val="17"/>
                                            </p:cond>
                                          </p:stCondLst>
                                          <p:endCondLst>
                                            <p:cond evt="onStopAudio" delay="0">
                                              <p:tgtEl>
                                                <p:sldTgt/>
                                              </p:tgtEl>
                                            </p:cond>
                                          </p:endCondLst>
                                        </p:cTn>
                                        <p:tgtEl>
                                          <p:sndTgt r:embed="rId2" name="camera.wav"/>
                                        </p:tgtEl>
                                      </p:cMediaNode>
                                    </p:audio>
                                  </p:sub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xit" presetSubtype="9" fill="hold" nodeType="clickEffect">
                                  <p:stCondLst>
                                    <p:cond delay="0"/>
                                  </p:stCondLst>
                                  <p:childTnLst>
                                    <p:animEffect transition="out" filter="strips(upLeft)">
                                      <p:cBhvr>
                                        <p:cTn id="23" dur="500"/>
                                        <p:tgtEl>
                                          <p:spTgt spid="65"/>
                                        </p:tgtEl>
                                      </p:cBhvr>
                                    </p:animEffect>
                                    <p:set>
                                      <p:cBhvr>
                                        <p:cTn id="24" dur="1" fill="hold">
                                          <p:stCondLst>
                                            <p:cond delay="499"/>
                                          </p:stCondLst>
                                        </p:cTn>
                                        <p:tgtEl>
                                          <p:spTgt spid="65"/>
                                        </p:tgtEl>
                                        <p:attrNameLst>
                                          <p:attrName>style.visibility</p:attrName>
                                        </p:attrNameLst>
                                      </p:cBhvr>
                                      <p:to>
                                        <p:strVal val="hidden"/>
                                      </p:to>
                                    </p:set>
                                  </p:childTnLst>
                                </p:cTn>
                              </p:par>
                            </p:childTnLst>
                          </p:cTn>
                        </p:par>
                        <p:par>
                          <p:cTn id="25" fill="hold" nodeType="afterGroup">
                            <p:stCondLst>
                              <p:cond delay="500"/>
                            </p:stCondLst>
                            <p:childTnLst>
                              <p:par>
                                <p:cTn id="26" presetID="15" presetClass="entr" presetSubtype="0"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p:cTn id="28" dur="2000" fill="hold"/>
                                        <p:tgtEl>
                                          <p:spTgt spid="58"/>
                                        </p:tgtEl>
                                        <p:attrNameLst>
                                          <p:attrName>ppt_w</p:attrName>
                                        </p:attrNameLst>
                                      </p:cBhvr>
                                      <p:tavLst>
                                        <p:tav tm="0">
                                          <p:val>
                                            <p:fltVal val="0"/>
                                          </p:val>
                                        </p:tav>
                                        <p:tav tm="100000">
                                          <p:val>
                                            <p:strVal val="#ppt_w"/>
                                          </p:val>
                                        </p:tav>
                                      </p:tavLst>
                                    </p:anim>
                                    <p:anim calcmode="lin" valueType="num">
                                      <p:cBhvr>
                                        <p:cTn id="29" dur="2000" fill="hold"/>
                                        <p:tgtEl>
                                          <p:spTgt spid="58"/>
                                        </p:tgtEl>
                                        <p:attrNameLst>
                                          <p:attrName>ppt_h</p:attrName>
                                        </p:attrNameLst>
                                      </p:cBhvr>
                                      <p:tavLst>
                                        <p:tav tm="0">
                                          <p:val>
                                            <p:fltVal val="0"/>
                                          </p:val>
                                        </p:tav>
                                        <p:tav tm="100000">
                                          <p:val>
                                            <p:strVal val="#ppt_h"/>
                                          </p:val>
                                        </p:tav>
                                      </p:tavLst>
                                    </p:anim>
                                    <p:anim calcmode="lin" valueType="num">
                                      <p:cBhvr>
                                        <p:cTn id="30" dur="2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31" dur="2000" fill="hold"/>
                                        <p:tgtEl>
                                          <p:spTgt spid="5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6"/>
                                            </p:cond>
                                          </p:stCondLst>
                                          <p:endCondLst>
                                            <p:cond evt="onStopAudio" delay="0">
                                              <p:tgtEl>
                                                <p:sldTgt/>
                                              </p:tgtEl>
                                            </p:cond>
                                          </p:endCondLst>
                                        </p:cTn>
                                        <p:tgtEl>
                                          <p:sndTgt r:embed="rId3" name="whoosh.wav"/>
                                        </p:tgtEl>
                                      </p:cMediaNode>
                                    </p:audio>
                                  </p:subTnLst>
                                </p:cTn>
                              </p:par>
                            </p:childTnLst>
                          </p:cTn>
                        </p:par>
                        <p:par>
                          <p:cTn id="32" fill="hold" nodeType="afterGroup">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1000"/>
                                        <p:tgtEl>
                                          <p:spTgt spid="57"/>
                                        </p:tgtEl>
                                      </p:cBhvr>
                                    </p:animEffect>
                                  </p:childTnLst>
                                </p:cTn>
                              </p:par>
                            </p:childTnLst>
                          </p:cTn>
                        </p:par>
                        <p:par>
                          <p:cTn id="36" fill="hold" nodeType="afterGroup">
                            <p:stCondLst>
                              <p:cond delay="3500"/>
                            </p:stCondLst>
                            <p:childTnLst>
                              <p:par>
                                <p:cTn id="37" presetID="18" presetClass="entr" presetSubtype="9"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strips(upLeft)">
                                      <p:cBhvr>
                                        <p:cTn id="39" dur="500"/>
                                        <p:tgtEl>
                                          <p:spTgt spid="68"/>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858" name="组合 1"/>
          <p:cNvGrpSpPr>
            <a:grpSpLocks/>
          </p:cNvGrpSpPr>
          <p:nvPr/>
        </p:nvGrpSpPr>
        <p:grpSpPr bwMode="auto">
          <a:xfrm>
            <a:off x="34925" y="92075"/>
            <a:ext cx="7632700" cy="1025525"/>
            <a:chOff x="34925" y="92075"/>
            <a:chExt cx="7632700" cy="1025525"/>
          </a:xfrm>
        </p:grpSpPr>
        <p:grpSp>
          <p:nvGrpSpPr>
            <p:cNvPr id="121869" name="组合 1"/>
            <p:cNvGrpSpPr>
              <a:grpSpLocks/>
            </p:cNvGrpSpPr>
            <p:nvPr/>
          </p:nvGrpSpPr>
          <p:grpSpPr bwMode="auto">
            <a:xfrm>
              <a:off x="34925" y="92075"/>
              <a:ext cx="7632700" cy="457200"/>
              <a:chOff x="34925" y="92075"/>
              <a:chExt cx="7632700" cy="457200"/>
            </a:xfrm>
          </p:grpSpPr>
          <p:sp>
            <p:nvSpPr>
              <p:cNvPr id="12187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187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21870" name="Group 2"/>
            <p:cNvGrpSpPr>
              <a:grpSpLocks/>
            </p:cNvGrpSpPr>
            <p:nvPr/>
          </p:nvGrpSpPr>
          <p:grpSpPr bwMode="auto">
            <a:xfrm>
              <a:off x="107950" y="620713"/>
              <a:ext cx="2745317" cy="496887"/>
              <a:chOff x="113" y="441"/>
              <a:chExt cx="2090" cy="313"/>
            </a:xfrm>
          </p:grpSpPr>
          <p:sp>
            <p:nvSpPr>
              <p:cNvPr id="121871"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21872"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7" name="Group 3"/>
          <p:cNvGrpSpPr>
            <a:grpSpLocks/>
          </p:cNvGrpSpPr>
          <p:nvPr/>
        </p:nvGrpSpPr>
        <p:grpSpPr bwMode="auto">
          <a:xfrm>
            <a:off x="250825" y="1196975"/>
            <a:ext cx="3095625" cy="496888"/>
            <a:chOff x="113" y="441"/>
            <a:chExt cx="1440" cy="313"/>
          </a:xfrm>
        </p:grpSpPr>
        <p:sp>
          <p:nvSpPr>
            <p:cNvPr id="121867" name="Text Box 4"/>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双向链表的类型定义</a:t>
              </a:r>
            </a:p>
          </p:txBody>
        </p:sp>
        <p:sp>
          <p:nvSpPr>
            <p:cNvPr id="121868" name="Rectangle 5"/>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9" name="Text Box 2"/>
          <p:cNvSpPr txBox="1">
            <a:spLocks noChangeArrowheads="1"/>
          </p:cNvSpPr>
          <p:nvPr/>
        </p:nvSpPr>
        <p:spPr bwMode="auto">
          <a:xfrm>
            <a:off x="323850" y="1844675"/>
            <a:ext cx="8640763"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data;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数据域</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*prior;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前向指针域</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*next;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后向指针域</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endParaRPr lang="en-US" altLang="zh-CN" sz="1600"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0" name="Group 6"/>
          <p:cNvGrpSpPr>
            <a:grpSpLocks/>
          </p:cNvGrpSpPr>
          <p:nvPr/>
        </p:nvGrpSpPr>
        <p:grpSpPr bwMode="auto">
          <a:xfrm>
            <a:off x="470797" y="4331945"/>
            <a:ext cx="8285576" cy="1584325"/>
            <a:chOff x="113" y="2750"/>
            <a:chExt cx="5534" cy="1277"/>
          </a:xfrm>
        </p:grpSpPr>
        <p:sp>
          <p:nvSpPr>
            <p:cNvPr id="21" name="AutoShape 7"/>
            <p:cNvSpPr>
              <a:spLocks noChangeArrowheads="1"/>
            </p:cNvSpPr>
            <p:nvPr/>
          </p:nvSpPr>
          <p:spPr bwMode="auto">
            <a:xfrm flipV="1">
              <a:off x="113" y="2750"/>
              <a:ext cx="5534" cy="1277"/>
            </a:xfrm>
            <a:prstGeom prst="wedgeRectCallout">
              <a:avLst>
                <a:gd name="adj1" fmla="val 5863"/>
                <a:gd name="adj2" fmla="val 70745"/>
              </a:avLst>
            </a:prstGeom>
            <a:gradFill rotWithShape="0">
              <a:gsLst>
                <a:gs pos="0">
                  <a:srgbClr val="FFFFFF"/>
                </a:gs>
                <a:gs pos="100000">
                  <a:srgbClr val="D7FFD7"/>
                </a:gs>
              </a:gsLst>
              <a:lin ang="2700000" scaled="1"/>
            </a:gradFill>
            <a:ln w="57150">
              <a:solidFill>
                <a:srgbClr val="0066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22" name="Text Box 8"/>
            <p:cNvSpPr txBox="1">
              <a:spLocks noChangeArrowheads="1"/>
            </p:cNvSpPr>
            <p:nvPr/>
          </p:nvSpPr>
          <p:spPr bwMode="auto">
            <a:xfrm>
              <a:off x="204" y="2840"/>
              <a:ext cx="5358" cy="1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0000"/>
                </a:lnSpc>
                <a:buClr>
                  <a:schemeClr val="accent2"/>
                </a:buClr>
                <a:buSzPct val="80000"/>
                <a:buFont typeface="Wingdings" panose="05000000000000000000" pitchFamily="2" charset="2"/>
                <a:buNone/>
                <a:defRPr/>
              </a:pPr>
              <a:r>
                <a:rPr kumimoji="1" lang="en-US" altLang="zh-CN" sz="2000" b="1" dirty="0">
                  <a:solidFill>
                    <a:srgbClr val="00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在双向链表结构中，有些操作，如 </a:t>
              </a:r>
              <a:r>
                <a:rPr kumimoji="1" lang="en-US" altLang="zh-CN" sz="2000" b="1" dirty="0" err="1">
                  <a:solidFill>
                    <a:srgbClr val="006600"/>
                  </a:solidFill>
                  <a:latin typeface="Arial" panose="020B0604020202020204" pitchFamily="34" charset="0"/>
                  <a:ea typeface="楷体" panose="02010609060101010101" pitchFamily="49" charset="-122"/>
                  <a:cs typeface="Arial" panose="020B0604020202020204" pitchFamily="34" charset="0"/>
                </a:rPr>
                <a:t>ListLength</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dirty="0" err="1">
                  <a:solidFill>
                    <a:srgbClr val="006600"/>
                  </a:solidFill>
                  <a:latin typeface="Arial" panose="020B0604020202020204" pitchFamily="34" charset="0"/>
                  <a:ea typeface="楷体" panose="02010609060101010101" pitchFamily="49" charset="-122"/>
                  <a:cs typeface="Arial" panose="020B0604020202020204" pitchFamily="34" charset="0"/>
                </a:rPr>
                <a:t>GetElem</a:t>
              </a:r>
              <a:r>
                <a:rPr kumimoji="1" lang="en-US" altLang="zh-CN" sz="2000" b="1" dirty="0">
                  <a:solidFill>
                    <a:srgbClr val="00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和</a:t>
              </a:r>
              <a:r>
                <a:rPr kumimoji="1" lang="en-US" altLang="zh-CN" sz="2000" b="1" dirty="0" err="1">
                  <a:solidFill>
                    <a:srgbClr val="006600"/>
                  </a:solidFill>
                  <a:latin typeface="Arial" panose="020B0604020202020204" pitchFamily="34" charset="0"/>
                  <a:ea typeface="楷体" panose="02010609060101010101" pitchFamily="49" charset="-122"/>
                  <a:cs typeface="Arial" panose="020B0604020202020204" pitchFamily="34" charset="0"/>
                </a:rPr>
                <a:t>LocateElem</a:t>
              </a:r>
              <a:r>
                <a:rPr kumimoji="1" lang="en-US" altLang="zh-CN" sz="2000" b="1" dirty="0">
                  <a:solidFill>
                    <a:srgbClr val="00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等仅</a:t>
              </a:r>
              <a:r>
                <a:rPr kumimoji="1" lang="zh-CN" altLang="en-US" sz="2000" b="1" dirty="0" smtClean="0">
                  <a:solidFill>
                    <a:srgbClr val="006600"/>
                  </a:solidFill>
                  <a:latin typeface="Arial" panose="020B0604020202020204" pitchFamily="34" charset="0"/>
                  <a:ea typeface="楷体" panose="02010609060101010101" pitchFamily="49" charset="-122"/>
                  <a:cs typeface="Arial" panose="020B0604020202020204" pitchFamily="34" charset="0"/>
                </a:rPr>
                <a:t>需涉及</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一个方向的指针，因此它们的算法设计和单链表相同，但在插入和删除结点时则</a:t>
              </a:r>
              <a:r>
                <a:rPr kumimoji="1" lang="zh-CN" altLang="en-US" sz="2000" b="1" dirty="0" smtClean="0">
                  <a:solidFill>
                    <a:srgbClr val="006600"/>
                  </a:solidFill>
                  <a:latin typeface="Arial" panose="020B0604020202020204" pitchFamily="34" charset="0"/>
                  <a:ea typeface="楷体" panose="02010609060101010101" pitchFamily="49" charset="-122"/>
                  <a:cs typeface="Arial" panose="020B0604020202020204" pitchFamily="34" charset="0"/>
                </a:rPr>
                <a:t>需同时</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修改两个方向上的指针。 </a:t>
              </a:r>
              <a:endParaRPr kumimoji="1" lang="zh-CN" altLang="en-US" sz="2000" b="1" dirty="0">
                <a:solidFill>
                  <a:srgbClr val="006600"/>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82" name="组合 1"/>
          <p:cNvGrpSpPr>
            <a:grpSpLocks/>
          </p:cNvGrpSpPr>
          <p:nvPr/>
        </p:nvGrpSpPr>
        <p:grpSpPr bwMode="auto">
          <a:xfrm>
            <a:off x="34925" y="92075"/>
            <a:ext cx="7632700" cy="1025525"/>
            <a:chOff x="34925" y="92075"/>
            <a:chExt cx="7632700" cy="1025525"/>
          </a:xfrm>
        </p:grpSpPr>
        <p:grpSp>
          <p:nvGrpSpPr>
            <p:cNvPr id="122891" name="组合 1"/>
            <p:cNvGrpSpPr>
              <a:grpSpLocks/>
            </p:cNvGrpSpPr>
            <p:nvPr/>
          </p:nvGrpSpPr>
          <p:grpSpPr bwMode="auto">
            <a:xfrm>
              <a:off x="34925" y="92075"/>
              <a:ext cx="7632700" cy="457200"/>
              <a:chOff x="34925" y="92075"/>
              <a:chExt cx="7632700" cy="457200"/>
            </a:xfrm>
          </p:grpSpPr>
          <p:sp>
            <p:nvSpPr>
              <p:cNvPr id="12289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289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22892" name="Group 2"/>
            <p:cNvGrpSpPr>
              <a:grpSpLocks/>
            </p:cNvGrpSpPr>
            <p:nvPr/>
          </p:nvGrpSpPr>
          <p:grpSpPr bwMode="auto">
            <a:xfrm>
              <a:off x="107950" y="620713"/>
              <a:ext cx="2745317" cy="496887"/>
              <a:chOff x="113" y="441"/>
              <a:chExt cx="2090" cy="313"/>
            </a:xfrm>
          </p:grpSpPr>
          <p:sp>
            <p:nvSpPr>
              <p:cNvPr id="122893"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2289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2-9</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在</a:t>
            </a:r>
            <a:r>
              <a:rPr kumimoji="1" lang="zh-CN" altLang="en-US" sz="2000" b="1" dirty="0">
                <a:solidFill>
                  <a:srgbClr val="000000"/>
                </a:solidFill>
                <a:ea typeface="仿宋" panose="02010609060101010101" pitchFamily="49" charset="-122"/>
                <a:cs typeface="Arial" panose="020B0604020202020204" pitchFamily="34" charset="0"/>
              </a:rPr>
              <a:t>双向</a:t>
            </a:r>
            <a:r>
              <a:rPr kumimoji="1" lang="zh-CN" altLang="en-US" sz="2000" b="1" dirty="0" smtClean="0">
                <a:solidFill>
                  <a:srgbClr val="000000"/>
                </a:solidFill>
                <a:ea typeface="仿宋" panose="02010609060101010101" pitchFamily="49" charset="-122"/>
                <a:cs typeface="Arial" panose="020B0604020202020204" pitchFamily="34" charset="0"/>
              </a:rPr>
              <a:t>链表 </a:t>
            </a:r>
            <a:r>
              <a:rPr kumimoji="1" lang="en-US" altLang="zh-CN" sz="2000" b="1" dirty="0" smtClean="0">
                <a:solidFill>
                  <a:srgbClr val="000000"/>
                </a:solidFill>
                <a:ea typeface="仿宋" panose="02010609060101010101" pitchFamily="49" charset="-122"/>
                <a:cs typeface="Arial" panose="020B0604020202020204" pitchFamily="34" charset="0"/>
              </a:rPr>
              <a:t>L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a:t>
            </a:r>
            <a:r>
              <a:rPr kumimoji="1" lang="zh-CN" altLang="en-US" sz="2000" b="1" dirty="0" smtClean="0">
                <a:solidFill>
                  <a:srgbClr val="000000"/>
                </a:solidFill>
                <a:ea typeface="仿宋" panose="02010609060101010101" pitchFamily="49" charset="-122"/>
                <a:cs typeface="Arial" panose="020B0604020202020204" pitchFamily="34" charset="0"/>
              </a:rPr>
              <a:t>将元素</a:t>
            </a:r>
            <a:r>
              <a:rPr kumimoji="1" lang="zh-CN" altLang="en-US" sz="2000" b="1" dirty="0">
                <a:solidFill>
                  <a:srgbClr val="000000"/>
                </a:solidFill>
                <a:ea typeface="仿宋" panose="02010609060101010101" pitchFamily="49" charset="-122"/>
                <a:cs typeface="Arial" panose="020B0604020202020204" pitchFamily="34" charset="0"/>
              </a:rPr>
              <a:t>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e </a:t>
            </a:r>
            <a:r>
              <a:rPr kumimoji="1" lang="zh-CN" altLang="en-US" sz="2000" b="1" dirty="0" smtClean="0">
                <a:solidFill>
                  <a:srgbClr val="000000"/>
                </a:solidFill>
                <a:ea typeface="仿宋" panose="02010609060101010101" pitchFamily="49" charset="-122"/>
                <a:cs typeface="Arial" panose="020B0604020202020204" pitchFamily="34" charset="0"/>
              </a:rPr>
              <a:t>结点</a:t>
            </a:r>
            <a:r>
              <a:rPr kumimoji="1" lang="zh-CN" altLang="en-US" sz="2000" b="1" dirty="0">
                <a:solidFill>
                  <a:srgbClr val="000000"/>
                </a:solidFill>
                <a:ea typeface="仿宋" panose="02010609060101010101" pitchFamily="49" charset="-122"/>
                <a:cs typeface="Arial" panose="020B0604020202020204" pitchFamily="34" charset="0"/>
              </a:rPr>
              <a:t>插入到</a:t>
            </a:r>
            <a:r>
              <a:rPr kumimoji="1" lang="zh-CN" altLang="en-US" sz="2000" b="1" dirty="0" smtClean="0">
                <a:solidFill>
                  <a:srgbClr val="000000"/>
                </a:solidFill>
                <a:ea typeface="仿宋" panose="02010609060101010101" pitchFamily="49" charset="-122"/>
                <a:cs typeface="Arial" panose="020B0604020202020204" pitchFamily="34" charset="0"/>
              </a:rPr>
              <a:t>第 </a:t>
            </a:r>
            <a:r>
              <a:rPr kumimoji="1" lang="en-US" altLang="zh-CN" sz="2000" b="1" dirty="0" err="1" smtClean="0">
                <a:solidFill>
                  <a:srgbClr val="000000"/>
                </a:solidFill>
                <a:ea typeface="仿宋" panose="02010609060101010101" pitchFamily="49" charset="-122"/>
                <a:cs typeface="Arial" panose="020B0604020202020204" pitchFamily="34" charset="0"/>
              </a:rPr>
              <a:t>i</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个结点前</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smtClean="0">
              <a:ea typeface="仿宋" panose="02010609060101010101" pitchFamily="49" charset="-122"/>
              <a:cs typeface="Arial" panose="020B0604020202020204" pitchFamily="34" charset="0"/>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1" name="Group 5"/>
          <p:cNvGrpSpPr>
            <a:grpSpLocks/>
          </p:cNvGrpSpPr>
          <p:nvPr/>
        </p:nvGrpSpPr>
        <p:grpSpPr bwMode="auto">
          <a:xfrm>
            <a:off x="7669213" y="620713"/>
            <a:ext cx="1295400" cy="1079500"/>
            <a:chOff x="4831" y="391"/>
            <a:chExt cx="816" cy="773"/>
          </a:xfrm>
        </p:grpSpPr>
        <p:sp>
          <p:nvSpPr>
            <p:cNvPr id="122887"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2888"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22889"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90"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0" name="Text Box 6"/>
          <p:cNvSpPr txBox="1">
            <a:spLocks noChangeArrowheads="1"/>
          </p:cNvSpPr>
          <p:nvPr/>
        </p:nvSpPr>
        <p:spPr bwMode="auto">
          <a:xfrm>
            <a:off x="179388" y="1841500"/>
            <a:ext cx="8785225" cy="310832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首先顺链向后扫描寻找第</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个结点，检查插入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参数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是否</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合理，如果不合理，则给出相应信息并退出运行；如果合理，则生成一个新结点，并将待插数据元素值赋给其数据域；然后按照如下步骤完成插入：</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设新结点前向指针</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指向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的前驱；</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设新结点后向指针</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指向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修改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前驱的后向指针；</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修改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的前向指针。</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par>
                                <p:cTn id="8" presetID="6" presetClass="entr" presetSubtype="32"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circle(out)">
                                      <p:cBhvr>
                                        <p:cTn id="10" dur="2000"/>
                                        <p:tgtEl>
                                          <p:spTgt spid="2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290">
                                          <p:stCondLst>
                                            <p:cond delay="0"/>
                                          </p:stCondLst>
                                        </p:cTn>
                                        <p:tgtEl>
                                          <p:spTgt spid="21"/>
                                        </p:tgtEl>
                                      </p:cBhvr>
                                    </p:animEffect>
                                    <p:anim calcmode="lin" valueType="num">
                                      <p:cBhvr>
                                        <p:cTn id="16"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1" dur="13">
                                          <p:stCondLst>
                                            <p:cond delay="325"/>
                                          </p:stCondLst>
                                        </p:cTn>
                                        <p:tgtEl>
                                          <p:spTgt spid="21"/>
                                        </p:tgtEl>
                                      </p:cBhvr>
                                      <p:to x="100000" y="60000"/>
                                    </p:animScale>
                                    <p:animScale>
                                      <p:cBhvr>
                                        <p:cTn id="22" dur="83" decel="50000">
                                          <p:stCondLst>
                                            <p:cond delay="338"/>
                                          </p:stCondLst>
                                        </p:cTn>
                                        <p:tgtEl>
                                          <p:spTgt spid="21"/>
                                        </p:tgtEl>
                                      </p:cBhvr>
                                      <p:to x="100000" y="100000"/>
                                    </p:animScale>
                                    <p:animScale>
                                      <p:cBhvr>
                                        <p:cTn id="23" dur="13">
                                          <p:stCondLst>
                                            <p:cond delay="656"/>
                                          </p:stCondLst>
                                        </p:cTn>
                                        <p:tgtEl>
                                          <p:spTgt spid="21"/>
                                        </p:tgtEl>
                                      </p:cBhvr>
                                      <p:to x="100000" y="80000"/>
                                    </p:animScale>
                                    <p:animScale>
                                      <p:cBhvr>
                                        <p:cTn id="24" dur="83" decel="50000">
                                          <p:stCondLst>
                                            <p:cond delay="669"/>
                                          </p:stCondLst>
                                        </p:cTn>
                                        <p:tgtEl>
                                          <p:spTgt spid="21"/>
                                        </p:tgtEl>
                                      </p:cBhvr>
                                      <p:to x="100000" y="100000"/>
                                    </p:animScale>
                                    <p:animScale>
                                      <p:cBhvr>
                                        <p:cTn id="25" dur="13">
                                          <p:stCondLst>
                                            <p:cond delay="821"/>
                                          </p:stCondLst>
                                        </p:cTn>
                                        <p:tgtEl>
                                          <p:spTgt spid="21"/>
                                        </p:tgtEl>
                                      </p:cBhvr>
                                      <p:to x="100000" y="90000"/>
                                    </p:animScale>
                                    <p:animScale>
                                      <p:cBhvr>
                                        <p:cTn id="26" dur="83" decel="50000">
                                          <p:stCondLst>
                                            <p:cond delay="834"/>
                                          </p:stCondLst>
                                        </p:cTn>
                                        <p:tgtEl>
                                          <p:spTgt spid="21"/>
                                        </p:tgtEl>
                                      </p:cBhvr>
                                      <p:to x="100000" y="100000"/>
                                    </p:animScale>
                                    <p:animScale>
                                      <p:cBhvr>
                                        <p:cTn id="27" dur="13">
                                          <p:stCondLst>
                                            <p:cond delay="904"/>
                                          </p:stCondLst>
                                        </p:cTn>
                                        <p:tgtEl>
                                          <p:spTgt spid="21"/>
                                        </p:tgtEl>
                                      </p:cBhvr>
                                      <p:to x="100000" y="95000"/>
                                    </p:animScale>
                                    <p:animScale>
                                      <p:cBhvr>
                                        <p:cTn id="28" dur="83" decel="50000">
                                          <p:stCondLst>
                                            <p:cond delay="917"/>
                                          </p:stCondLst>
                                        </p:cTn>
                                        <p:tgtEl>
                                          <p:spTgt spid="21"/>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Effect transition="in" filter="slide(fromBottom)">
                                      <p:cBhvr>
                                        <p:cTn id="33" dur="500"/>
                                        <p:tgtEl>
                                          <p:spTgt spid="30">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30">
                                            <p:txEl>
                                              <p:pRg st="1" end="1"/>
                                            </p:txEl>
                                          </p:spTgt>
                                        </p:tgtEl>
                                        <p:attrNameLst>
                                          <p:attrName>style.visibility</p:attrName>
                                        </p:attrNameLst>
                                      </p:cBhvr>
                                      <p:to>
                                        <p:strVal val="visible"/>
                                      </p:to>
                                    </p:set>
                                    <p:animEffect transition="in" filter="slide(fromBottom)">
                                      <p:cBhvr>
                                        <p:cTn id="38" dur="500"/>
                                        <p:tgtEl>
                                          <p:spTgt spid="30">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30">
                                            <p:txEl>
                                              <p:pRg st="2" end="2"/>
                                            </p:txEl>
                                          </p:spTgt>
                                        </p:tgtEl>
                                        <p:attrNameLst>
                                          <p:attrName>style.visibility</p:attrName>
                                        </p:attrNameLst>
                                      </p:cBhvr>
                                      <p:to>
                                        <p:strVal val="visible"/>
                                      </p:to>
                                    </p:set>
                                    <p:animEffect transition="in" filter="slide(fromBottom)">
                                      <p:cBhvr>
                                        <p:cTn id="43" dur="500"/>
                                        <p:tgtEl>
                                          <p:spTgt spid="30">
                                            <p:txEl>
                                              <p:pRg st="2" end="2"/>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30">
                                            <p:txEl>
                                              <p:pRg st="3" end="3"/>
                                            </p:txEl>
                                          </p:spTgt>
                                        </p:tgtEl>
                                        <p:attrNameLst>
                                          <p:attrName>style.visibility</p:attrName>
                                        </p:attrNameLst>
                                      </p:cBhvr>
                                      <p:to>
                                        <p:strVal val="visible"/>
                                      </p:to>
                                    </p:set>
                                    <p:animEffect transition="in" filter="slide(fromBottom)">
                                      <p:cBhvr>
                                        <p:cTn id="48" dur="500"/>
                                        <p:tgtEl>
                                          <p:spTgt spid="30">
                                            <p:txEl>
                                              <p:pRg st="3" end="3"/>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30">
                                            <p:txEl>
                                              <p:pRg st="4" end="4"/>
                                            </p:txEl>
                                          </p:spTgt>
                                        </p:tgtEl>
                                        <p:attrNameLst>
                                          <p:attrName>style.visibility</p:attrName>
                                        </p:attrNameLst>
                                      </p:cBhvr>
                                      <p:to>
                                        <p:strVal val="visible"/>
                                      </p:to>
                                    </p:set>
                                    <p:animEffect transition="in" filter="slide(fromBottom)">
                                      <p:cBhvr>
                                        <p:cTn id="53" dur="500"/>
                                        <p:tgtEl>
                                          <p:spTgt spid="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906" name="组合 2"/>
          <p:cNvGrpSpPr>
            <a:grpSpLocks/>
          </p:cNvGrpSpPr>
          <p:nvPr/>
        </p:nvGrpSpPr>
        <p:grpSpPr bwMode="auto">
          <a:xfrm>
            <a:off x="34925" y="92075"/>
            <a:ext cx="8963025" cy="1714500"/>
            <a:chOff x="34925" y="92075"/>
            <a:chExt cx="8963025" cy="1714500"/>
          </a:xfrm>
        </p:grpSpPr>
        <p:grpSp>
          <p:nvGrpSpPr>
            <p:cNvPr id="123909" name="组合 1"/>
            <p:cNvGrpSpPr>
              <a:grpSpLocks/>
            </p:cNvGrpSpPr>
            <p:nvPr/>
          </p:nvGrpSpPr>
          <p:grpSpPr bwMode="auto">
            <a:xfrm>
              <a:off x="34925" y="92075"/>
              <a:ext cx="7632700" cy="1025525"/>
              <a:chOff x="34925" y="92075"/>
              <a:chExt cx="7632700" cy="1025525"/>
            </a:xfrm>
          </p:grpSpPr>
          <p:grpSp>
            <p:nvGrpSpPr>
              <p:cNvPr id="123917" name="组合 1"/>
              <p:cNvGrpSpPr>
                <a:grpSpLocks/>
              </p:cNvGrpSpPr>
              <p:nvPr/>
            </p:nvGrpSpPr>
            <p:grpSpPr bwMode="auto">
              <a:xfrm>
                <a:off x="34925" y="92075"/>
                <a:ext cx="7632700" cy="457200"/>
                <a:chOff x="34925" y="92075"/>
                <a:chExt cx="7632700" cy="457200"/>
              </a:xfrm>
            </p:grpSpPr>
            <p:sp>
              <p:nvSpPr>
                <p:cNvPr id="12392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392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23918" name="Group 2"/>
              <p:cNvGrpSpPr>
                <a:grpSpLocks/>
              </p:cNvGrpSpPr>
              <p:nvPr/>
            </p:nvGrpSpPr>
            <p:grpSpPr bwMode="auto">
              <a:xfrm>
                <a:off x="107950" y="620713"/>
                <a:ext cx="2745317" cy="496887"/>
                <a:chOff x="113" y="441"/>
                <a:chExt cx="2090" cy="313"/>
              </a:xfrm>
            </p:grpSpPr>
            <p:sp>
              <p:nvSpPr>
                <p:cNvPr id="123919"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2392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48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2-9</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在双向链表 </a:t>
              </a:r>
              <a:r>
                <a:rPr kumimoji="1" lang="en-US" altLang="zh-CN" sz="2000" b="1" dirty="0">
                  <a:solidFill>
                    <a:srgbClr val="000000"/>
                  </a:solidFill>
                  <a:ea typeface="仿宋" panose="02010609060101010101" pitchFamily="49" charset="-122"/>
                  <a:cs typeface="Arial" panose="020B0604020202020204" pitchFamily="34" charset="0"/>
                </a:rPr>
                <a:t>L </a:t>
              </a:r>
              <a:r>
                <a:rPr kumimoji="1" lang="zh-CN" altLang="en-US" sz="2000" b="1" dirty="0">
                  <a:solidFill>
                    <a:srgbClr val="000000"/>
                  </a:solidFill>
                  <a:ea typeface="仿宋" panose="02010609060101010101" pitchFamily="49" charset="-122"/>
                  <a:cs typeface="Arial" panose="020B0604020202020204" pitchFamily="34" charset="0"/>
                </a:rPr>
                <a:t>中，将元素值为 </a:t>
              </a:r>
              <a:r>
                <a:rPr kumimoji="1" lang="en-US" altLang="zh-CN" sz="2000" b="1" dirty="0">
                  <a:solidFill>
                    <a:srgbClr val="000000"/>
                  </a:solidFill>
                  <a:ea typeface="仿宋" panose="02010609060101010101" pitchFamily="49" charset="-122"/>
                  <a:cs typeface="Arial" panose="020B0604020202020204" pitchFamily="34" charset="0"/>
                </a:rPr>
                <a:t>e </a:t>
              </a:r>
              <a:r>
                <a:rPr kumimoji="1" lang="zh-CN" altLang="en-US" sz="2000" b="1" dirty="0">
                  <a:solidFill>
                    <a:srgbClr val="000000"/>
                  </a:solidFill>
                  <a:ea typeface="仿宋" panose="02010609060101010101" pitchFamily="49" charset="-122"/>
                  <a:cs typeface="Arial" panose="020B0604020202020204" pitchFamily="34" charset="0"/>
                </a:rPr>
                <a:t>结点插入到第 </a:t>
              </a:r>
              <a:r>
                <a:rPr kumimoji="1" lang="en-US" altLang="zh-CN" sz="2000" b="1" dirty="0" err="1">
                  <a:solidFill>
                    <a:srgbClr val="000000"/>
                  </a:solidFill>
                  <a:ea typeface="仿宋" panose="02010609060101010101" pitchFamily="49" charset="-122"/>
                  <a:cs typeface="Arial" panose="020B0604020202020204" pitchFamily="34" charset="0"/>
                </a:rPr>
                <a:t>i</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个结点前。</a:t>
              </a:r>
              <a:endParaRPr kumimoji="1" lang="zh-CN" altLang="en-US" sz="2000" b="1" dirty="0">
                <a:ea typeface="仿宋" panose="02010609060101010101" pitchFamily="49" charset="-122"/>
                <a:cs typeface="Arial" panose="020B0604020202020204" pitchFamily="34" charset="0"/>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23912" name="Group 5"/>
            <p:cNvGrpSpPr>
              <a:grpSpLocks/>
            </p:cNvGrpSpPr>
            <p:nvPr/>
          </p:nvGrpSpPr>
          <p:grpSpPr bwMode="auto">
            <a:xfrm>
              <a:off x="7669213" y="620713"/>
              <a:ext cx="1295400" cy="1079500"/>
              <a:chOff x="4831" y="391"/>
              <a:chExt cx="816" cy="773"/>
            </a:xfrm>
          </p:grpSpPr>
          <p:sp>
            <p:nvSpPr>
              <p:cNvPr id="123913"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3914"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23915"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6"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pic>
        <p:nvPicPr>
          <p:cNvPr id="11366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3225" y="2308225"/>
            <a:ext cx="8512175"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
          <p:cNvSpPr>
            <a:spLocks noChangeArrowheads="1"/>
          </p:cNvSpPr>
          <p:nvPr/>
        </p:nvSpPr>
        <p:spPr bwMode="auto">
          <a:xfrm>
            <a:off x="3305175" y="4949825"/>
            <a:ext cx="1944688"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solidFill>
                  <a:srgbClr val="000000"/>
                </a:solidFill>
                <a:latin typeface="华文楷体" panose="02010600040101010101" pitchFamily="2" charset="-122"/>
                <a:ea typeface="华文楷体" panose="02010600040101010101" pitchFamily="2" charset="-122"/>
              </a:rPr>
              <a:t>插入结点到双向链表中</a:t>
            </a:r>
            <a:endParaRPr kumimoji="1" lang="zh-CN" altLang="en-US" sz="1600" b="1" dirty="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3666"/>
                                        </p:tgtEl>
                                        <p:attrNameLst>
                                          <p:attrName>style.visibility</p:attrName>
                                        </p:attrNameLst>
                                      </p:cBhvr>
                                      <p:to>
                                        <p:strVal val="visible"/>
                                      </p:to>
                                    </p:set>
                                    <p:animEffect transition="in" filter="wipe(left)">
                                      <p:cBhvr>
                                        <p:cTn id="7" dur="500"/>
                                        <p:tgtEl>
                                          <p:spTgt spid="113666"/>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linds(horizontal)">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30" name="组合 3"/>
          <p:cNvGrpSpPr>
            <a:grpSpLocks/>
          </p:cNvGrpSpPr>
          <p:nvPr/>
        </p:nvGrpSpPr>
        <p:grpSpPr bwMode="auto">
          <a:xfrm>
            <a:off x="34925" y="92075"/>
            <a:ext cx="8963025" cy="1714500"/>
            <a:chOff x="34925" y="92075"/>
            <a:chExt cx="8963025" cy="1714500"/>
          </a:xfrm>
        </p:grpSpPr>
        <p:grpSp>
          <p:nvGrpSpPr>
            <p:cNvPr id="124937" name="组合 1"/>
            <p:cNvGrpSpPr>
              <a:grpSpLocks/>
            </p:cNvGrpSpPr>
            <p:nvPr/>
          </p:nvGrpSpPr>
          <p:grpSpPr bwMode="auto">
            <a:xfrm>
              <a:off x="34925" y="92075"/>
              <a:ext cx="7632700" cy="1025525"/>
              <a:chOff x="34925" y="92075"/>
              <a:chExt cx="7632700" cy="1025525"/>
            </a:xfrm>
          </p:grpSpPr>
          <p:grpSp>
            <p:nvGrpSpPr>
              <p:cNvPr id="124940" name="组合 1"/>
              <p:cNvGrpSpPr>
                <a:grpSpLocks/>
              </p:cNvGrpSpPr>
              <p:nvPr/>
            </p:nvGrpSpPr>
            <p:grpSpPr bwMode="auto">
              <a:xfrm>
                <a:off x="34925" y="92075"/>
                <a:ext cx="7632700" cy="457200"/>
                <a:chOff x="34925" y="92075"/>
                <a:chExt cx="7632700" cy="457200"/>
              </a:xfrm>
            </p:grpSpPr>
            <p:sp>
              <p:nvSpPr>
                <p:cNvPr id="12494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494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24941" name="Group 2"/>
              <p:cNvGrpSpPr>
                <a:grpSpLocks/>
              </p:cNvGrpSpPr>
              <p:nvPr/>
            </p:nvGrpSpPr>
            <p:grpSpPr bwMode="auto">
              <a:xfrm>
                <a:off x="107950" y="620713"/>
                <a:ext cx="2745317" cy="496887"/>
                <a:chOff x="113" y="441"/>
                <a:chExt cx="2090" cy="313"/>
              </a:xfrm>
            </p:grpSpPr>
            <p:sp>
              <p:nvSpPr>
                <p:cNvPr id="124942"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2494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48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2-9</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在双向链表 </a:t>
              </a:r>
              <a:r>
                <a:rPr kumimoji="1" lang="en-US" altLang="zh-CN" sz="2000" b="1" dirty="0">
                  <a:solidFill>
                    <a:srgbClr val="000000"/>
                  </a:solidFill>
                  <a:ea typeface="仿宋" panose="02010609060101010101" pitchFamily="49" charset="-122"/>
                  <a:cs typeface="Arial" panose="020B0604020202020204" pitchFamily="34" charset="0"/>
                </a:rPr>
                <a:t>L </a:t>
              </a:r>
              <a:r>
                <a:rPr kumimoji="1" lang="zh-CN" altLang="en-US" sz="2000" b="1" dirty="0">
                  <a:solidFill>
                    <a:srgbClr val="000000"/>
                  </a:solidFill>
                  <a:ea typeface="仿宋" panose="02010609060101010101" pitchFamily="49" charset="-122"/>
                  <a:cs typeface="Arial" panose="020B0604020202020204" pitchFamily="34" charset="0"/>
                </a:rPr>
                <a:t>中，将元素值为 </a:t>
              </a:r>
              <a:r>
                <a:rPr kumimoji="1" lang="en-US" altLang="zh-CN" sz="2000" b="1" dirty="0">
                  <a:solidFill>
                    <a:srgbClr val="000000"/>
                  </a:solidFill>
                  <a:ea typeface="仿宋" panose="02010609060101010101" pitchFamily="49" charset="-122"/>
                  <a:cs typeface="Arial" panose="020B0604020202020204" pitchFamily="34" charset="0"/>
                </a:rPr>
                <a:t>e </a:t>
              </a:r>
              <a:r>
                <a:rPr kumimoji="1" lang="zh-CN" altLang="en-US" sz="2000" b="1" dirty="0">
                  <a:solidFill>
                    <a:srgbClr val="000000"/>
                  </a:solidFill>
                  <a:ea typeface="仿宋" panose="02010609060101010101" pitchFamily="49" charset="-122"/>
                  <a:cs typeface="Arial" panose="020B0604020202020204" pitchFamily="34" charset="0"/>
                </a:rPr>
                <a:t>结点插入到第 </a:t>
              </a:r>
              <a:r>
                <a:rPr kumimoji="1" lang="en-US" altLang="zh-CN" sz="2000" b="1" dirty="0" err="1">
                  <a:solidFill>
                    <a:srgbClr val="000000"/>
                  </a:solidFill>
                  <a:ea typeface="仿宋" panose="02010609060101010101" pitchFamily="49" charset="-122"/>
                  <a:cs typeface="Arial" panose="020B0604020202020204" pitchFamily="34" charset="0"/>
                </a:rPr>
                <a:t>i</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个结点前。</a:t>
              </a:r>
              <a:endParaRPr kumimoji="1" lang="zh-CN" altLang="en-US" sz="2000" b="1" dirty="0">
                <a:ea typeface="仿宋" panose="02010609060101010101" pitchFamily="49" charset="-122"/>
                <a:cs typeface="Arial" panose="020B0604020202020204" pitchFamily="34" charset="0"/>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32" name="Text Box 18"/>
          <p:cNvSpPr txBox="1">
            <a:spLocks noChangeArrowheads="1"/>
          </p:cNvSpPr>
          <p:nvPr/>
        </p:nvSpPr>
        <p:spPr bwMode="auto">
          <a:xfrm>
            <a:off x="323850" y="1844675"/>
            <a:ext cx="8640763" cy="1372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ListInsert_DuL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e)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在双向链表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个结点之前插入值为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的结点</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值不不合理则给出相应信息并退出运行</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GetElemP_DuL</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L,i</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确定双向链表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个结点的指针</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p</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18" name="Group 4"/>
          <p:cNvGrpSpPr>
            <a:grpSpLocks/>
          </p:cNvGrpSpPr>
          <p:nvPr/>
        </p:nvGrpSpPr>
        <p:grpSpPr bwMode="auto">
          <a:xfrm>
            <a:off x="7669213" y="692150"/>
            <a:ext cx="1295400" cy="1008063"/>
            <a:chOff x="4831" y="1253"/>
            <a:chExt cx="816" cy="726"/>
          </a:xfrm>
        </p:grpSpPr>
        <p:sp>
          <p:nvSpPr>
            <p:cNvPr id="2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3"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2-27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18"/>
          <p:cNvSpPr txBox="1">
            <a:spLocks noChangeArrowheads="1"/>
          </p:cNvSpPr>
          <p:nvPr/>
        </p:nvSpPr>
        <p:spPr bwMode="auto">
          <a:xfrm>
            <a:off x="315382" y="3106206"/>
            <a:ext cx="8640763" cy="2653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if(p==NULL)  Error</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("Position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Error!");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s=new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s-&gt;data=e;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s-&gt;prior=p-&gt;prior; 		// ①</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设新结点前向指针指向</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p</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结点前驱</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s-&gt;next=p;				// ②</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设新结点后向指针指向</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p</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结点</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p-&gt;prior-&gt;next=s;			// ③</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修改</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p</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结点前驱的后向指针</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p-&gt;prior=s;			// ④</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修改</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p</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结点的前向指针</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ListInsert_DuL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sp>
        <p:nvSpPr>
          <p:cNvPr id="28" name="Text Box 2"/>
          <p:cNvSpPr txBox="1">
            <a:spLocks noChangeArrowheads="1"/>
          </p:cNvSpPr>
          <p:nvPr/>
        </p:nvSpPr>
        <p:spPr bwMode="auto">
          <a:xfrm>
            <a:off x="180975" y="3226478"/>
            <a:ext cx="8783638" cy="3491689"/>
          </a:xfrm>
          <a:prstGeom prst="rect">
            <a:avLst/>
          </a:prstGeom>
          <a:solidFill>
            <a:srgbClr val="FFFFCC"/>
          </a:solidFill>
          <a:ln w="38100">
            <a:solidFill>
              <a:srgbClr val="FF0000"/>
            </a:solidFill>
            <a:miter lim="800000"/>
            <a:headEnd/>
            <a:tailEnd/>
          </a:ln>
        </p:spPr>
        <p:txBody>
          <a:bodyPr lIns="252000" tIns="108000" bIns="180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GetElemP_DuL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返回双向链表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个结点指针，</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表长</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；若表中不存在该结点，则返回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NULL</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p=L-&gt;next;  j=1;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while((p!=L)&amp;&amp;(j&lt;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中顺链向后扫描寻找第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p=p-&gt;next;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if(((p==L)&amp;&amp;(j!=</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))||(j&gt;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return NULL;</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return p;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个结点指针</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GetElemP_DuL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290">
                                          <p:stCondLst>
                                            <p:cond delay="0"/>
                                          </p:stCondLst>
                                        </p:cTn>
                                        <p:tgtEl>
                                          <p:spTgt spid="18"/>
                                        </p:tgtEl>
                                      </p:cBhvr>
                                    </p:animEffect>
                                    <p:anim calcmode="lin" valueType="num">
                                      <p:cBhvr>
                                        <p:cTn id="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3" dur="13">
                                          <p:stCondLst>
                                            <p:cond delay="325"/>
                                          </p:stCondLst>
                                        </p:cTn>
                                        <p:tgtEl>
                                          <p:spTgt spid="18"/>
                                        </p:tgtEl>
                                      </p:cBhvr>
                                      <p:to x="100000" y="60000"/>
                                    </p:animScale>
                                    <p:animScale>
                                      <p:cBhvr>
                                        <p:cTn id="14" dur="83" decel="50000">
                                          <p:stCondLst>
                                            <p:cond delay="338"/>
                                          </p:stCondLst>
                                        </p:cTn>
                                        <p:tgtEl>
                                          <p:spTgt spid="18"/>
                                        </p:tgtEl>
                                      </p:cBhvr>
                                      <p:to x="100000" y="100000"/>
                                    </p:animScale>
                                    <p:animScale>
                                      <p:cBhvr>
                                        <p:cTn id="15" dur="13">
                                          <p:stCondLst>
                                            <p:cond delay="656"/>
                                          </p:stCondLst>
                                        </p:cTn>
                                        <p:tgtEl>
                                          <p:spTgt spid="18"/>
                                        </p:tgtEl>
                                      </p:cBhvr>
                                      <p:to x="100000" y="80000"/>
                                    </p:animScale>
                                    <p:animScale>
                                      <p:cBhvr>
                                        <p:cTn id="16" dur="83" decel="50000">
                                          <p:stCondLst>
                                            <p:cond delay="669"/>
                                          </p:stCondLst>
                                        </p:cTn>
                                        <p:tgtEl>
                                          <p:spTgt spid="18"/>
                                        </p:tgtEl>
                                      </p:cBhvr>
                                      <p:to x="100000" y="100000"/>
                                    </p:animScale>
                                    <p:animScale>
                                      <p:cBhvr>
                                        <p:cTn id="17" dur="13">
                                          <p:stCondLst>
                                            <p:cond delay="821"/>
                                          </p:stCondLst>
                                        </p:cTn>
                                        <p:tgtEl>
                                          <p:spTgt spid="18"/>
                                        </p:tgtEl>
                                      </p:cBhvr>
                                      <p:to x="100000" y="90000"/>
                                    </p:animScale>
                                    <p:animScale>
                                      <p:cBhvr>
                                        <p:cTn id="18" dur="83" decel="50000">
                                          <p:stCondLst>
                                            <p:cond delay="834"/>
                                          </p:stCondLst>
                                        </p:cTn>
                                        <p:tgtEl>
                                          <p:spTgt spid="18"/>
                                        </p:tgtEl>
                                      </p:cBhvr>
                                      <p:to x="100000" y="100000"/>
                                    </p:animScale>
                                    <p:animScale>
                                      <p:cBhvr>
                                        <p:cTn id="19" dur="13">
                                          <p:stCondLst>
                                            <p:cond delay="904"/>
                                          </p:stCondLst>
                                        </p:cTn>
                                        <p:tgtEl>
                                          <p:spTgt spid="18"/>
                                        </p:tgtEl>
                                      </p:cBhvr>
                                      <p:to x="100000" y="95000"/>
                                    </p:animScale>
                                    <p:animScale>
                                      <p:cBhvr>
                                        <p:cTn id="20" dur="83" decel="50000">
                                          <p:stCondLst>
                                            <p:cond delay="917"/>
                                          </p:stCondLst>
                                        </p:cTn>
                                        <p:tgtEl>
                                          <p:spTgt spid="18"/>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xit" presetSubtype="4" fill="hold" grpId="1" nodeType="clickEffect">
                                  <p:stCondLst>
                                    <p:cond delay="0"/>
                                  </p:stCondLst>
                                  <p:childTnLst>
                                    <p:animEffect transition="out" filter="wipe(down)">
                                      <p:cBhvr>
                                        <p:cTn id="33" dur="500"/>
                                        <p:tgtEl>
                                          <p:spTgt spid="28"/>
                                        </p:tgtEl>
                                      </p:cBhvr>
                                    </p:animEffect>
                                    <p:set>
                                      <p:cBhvr>
                                        <p:cTn id="34" dur="1" fill="hold">
                                          <p:stCondLst>
                                            <p:cond delay="499"/>
                                          </p:stCondLst>
                                        </p:cTn>
                                        <p:tgtEl>
                                          <p:spTgt spid="28"/>
                                        </p:tgtEl>
                                        <p:attrNameLst>
                                          <p:attrName>style.visibility</p:attrName>
                                        </p:attrNameLst>
                                      </p:cBhvr>
                                      <p:to>
                                        <p:strVal val="hidden"/>
                                      </p:to>
                                    </p:se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up)">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6" grpId="0"/>
      <p:bldP spid="28" grpId="0" animBg="1"/>
      <p:bldP spid="28" grpId="1"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978" name="组合 3"/>
          <p:cNvGrpSpPr>
            <a:grpSpLocks/>
          </p:cNvGrpSpPr>
          <p:nvPr/>
        </p:nvGrpSpPr>
        <p:grpSpPr bwMode="auto">
          <a:xfrm>
            <a:off x="34925" y="92075"/>
            <a:ext cx="8963025" cy="1714500"/>
            <a:chOff x="34925" y="92075"/>
            <a:chExt cx="8963025" cy="1714500"/>
          </a:xfrm>
        </p:grpSpPr>
        <p:grpSp>
          <p:nvGrpSpPr>
            <p:cNvPr id="126985" name="组合 1"/>
            <p:cNvGrpSpPr>
              <a:grpSpLocks/>
            </p:cNvGrpSpPr>
            <p:nvPr/>
          </p:nvGrpSpPr>
          <p:grpSpPr bwMode="auto">
            <a:xfrm>
              <a:off x="34925" y="92075"/>
              <a:ext cx="7632700" cy="1025525"/>
              <a:chOff x="34925" y="92075"/>
              <a:chExt cx="7632700" cy="1025525"/>
            </a:xfrm>
          </p:grpSpPr>
          <p:grpSp>
            <p:nvGrpSpPr>
              <p:cNvPr id="126988" name="组合 1"/>
              <p:cNvGrpSpPr>
                <a:grpSpLocks/>
              </p:cNvGrpSpPr>
              <p:nvPr/>
            </p:nvGrpSpPr>
            <p:grpSpPr bwMode="auto">
              <a:xfrm>
                <a:off x="34925" y="92075"/>
                <a:ext cx="7632700" cy="457200"/>
                <a:chOff x="34925" y="92075"/>
                <a:chExt cx="7632700" cy="457200"/>
              </a:xfrm>
            </p:grpSpPr>
            <p:sp>
              <p:nvSpPr>
                <p:cNvPr id="12699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699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26989" name="Group 2"/>
              <p:cNvGrpSpPr>
                <a:grpSpLocks/>
              </p:cNvGrpSpPr>
              <p:nvPr/>
            </p:nvGrpSpPr>
            <p:grpSpPr bwMode="auto">
              <a:xfrm>
                <a:off x="107950" y="620713"/>
                <a:ext cx="2745317" cy="496887"/>
                <a:chOff x="113" y="441"/>
                <a:chExt cx="2090" cy="313"/>
              </a:xfrm>
            </p:grpSpPr>
            <p:sp>
              <p:nvSpPr>
                <p:cNvPr id="126990"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26991"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48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2-9</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在双向链表 </a:t>
              </a:r>
              <a:r>
                <a:rPr kumimoji="1" lang="en-US" altLang="zh-CN" sz="2000" b="1" dirty="0">
                  <a:solidFill>
                    <a:srgbClr val="000000"/>
                  </a:solidFill>
                  <a:ea typeface="仿宋" panose="02010609060101010101" pitchFamily="49" charset="-122"/>
                  <a:cs typeface="Arial" panose="020B0604020202020204" pitchFamily="34" charset="0"/>
                </a:rPr>
                <a:t>L </a:t>
              </a:r>
              <a:r>
                <a:rPr kumimoji="1" lang="zh-CN" altLang="en-US" sz="2000" b="1" dirty="0">
                  <a:solidFill>
                    <a:srgbClr val="000000"/>
                  </a:solidFill>
                  <a:ea typeface="仿宋" panose="02010609060101010101" pitchFamily="49" charset="-122"/>
                  <a:cs typeface="Arial" panose="020B0604020202020204" pitchFamily="34" charset="0"/>
                </a:rPr>
                <a:t>中，将元素值为 </a:t>
              </a:r>
              <a:r>
                <a:rPr kumimoji="1" lang="en-US" altLang="zh-CN" sz="2000" b="1" dirty="0">
                  <a:solidFill>
                    <a:srgbClr val="000000"/>
                  </a:solidFill>
                  <a:ea typeface="仿宋" panose="02010609060101010101" pitchFamily="49" charset="-122"/>
                  <a:cs typeface="Arial" panose="020B0604020202020204" pitchFamily="34" charset="0"/>
                </a:rPr>
                <a:t>e </a:t>
              </a:r>
              <a:r>
                <a:rPr kumimoji="1" lang="zh-CN" altLang="en-US" sz="2000" b="1" dirty="0">
                  <a:solidFill>
                    <a:srgbClr val="000000"/>
                  </a:solidFill>
                  <a:ea typeface="仿宋" panose="02010609060101010101" pitchFamily="49" charset="-122"/>
                  <a:cs typeface="Arial" panose="020B0604020202020204" pitchFamily="34" charset="0"/>
                </a:rPr>
                <a:t>结点插入到第 </a:t>
              </a:r>
              <a:r>
                <a:rPr kumimoji="1" lang="en-US" altLang="zh-CN" sz="2000" b="1" dirty="0" err="1">
                  <a:solidFill>
                    <a:srgbClr val="000000"/>
                  </a:solidFill>
                  <a:ea typeface="仿宋" panose="02010609060101010101" pitchFamily="49" charset="-122"/>
                  <a:cs typeface="Arial" panose="020B0604020202020204" pitchFamily="34" charset="0"/>
                </a:rPr>
                <a:t>i</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个结点前。</a:t>
              </a:r>
              <a:endParaRPr kumimoji="1" lang="zh-CN" altLang="en-US" sz="2000" b="1" dirty="0">
                <a:ea typeface="仿宋" panose="02010609060101010101" pitchFamily="49" charset="-122"/>
                <a:cs typeface="Arial" panose="020B0604020202020204" pitchFamily="34" charset="0"/>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2" name="组合 21"/>
          <p:cNvGrpSpPr>
            <a:grpSpLocks/>
          </p:cNvGrpSpPr>
          <p:nvPr/>
        </p:nvGrpSpPr>
        <p:grpSpPr bwMode="auto">
          <a:xfrm>
            <a:off x="7669213" y="731838"/>
            <a:ext cx="1295400" cy="968375"/>
            <a:chOff x="7669213" y="731152"/>
            <a:chExt cx="1295400" cy="969061"/>
          </a:xfrm>
        </p:grpSpPr>
        <p:sp>
          <p:nvSpPr>
            <p:cNvPr id="126981"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6982"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983"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126984"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 Box 6"/>
          <p:cNvSpPr txBox="1">
            <a:spLocks noChangeArrowheads="1"/>
          </p:cNvSpPr>
          <p:nvPr/>
        </p:nvSpPr>
        <p:spPr bwMode="auto">
          <a:xfrm>
            <a:off x="179388" y="1841500"/>
            <a:ext cx="8785225" cy="181588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问题规模：双向</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设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长度为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基本操作：指针后移等；</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执行时间主要依赖</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于</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定位算法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GetElemP_DuL</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。插入成功</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时的平均执行次数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slide(fromBottom)">
                                      <p:cBhvr>
                                        <p:cTn id="25" dur="500"/>
                                        <p:tgtEl>
                                          <p:spTgt spid="3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2">
                                            <p:txEl>
                                              <p:pRg st="1" end="1"/>
                                            </p:txEl>
                                          </p:spTgt>
                                        </p:tgtEl>
                                        <p:attrNameLst>
                                          <p:attrName>style.visibility</p:attrName>
                                        </p:attrNameLst>
                                      </p:cBhvr>
                                      <p:to>
                                        <p:strVal val="visible"/>
                                      </p:to>
                                    </p:set>
                                    <p:animEffect transition="in" filter="slide(fromBottom)">
                                      <p:cBhvr>
                                        <p:cTn id="30" dur="500"/>
                                        <p:tgtEl>
                                          <p:spTgt spid="32">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2" end="2"/>
                                            </p:txEl>
                                          </p:spTgt>
                                        </p:tgtEl>
                                        <p:attrNameLst>
                                          <p:attrName>style.visibility</p:attrName>
                                        </p:attrNameLst>
                                      </p:cBhvr>
                                      <p:to>
                                        <p:strVal val="visible"/>
                                      </p:to>
                                    </p:set>
                                    <p:animEffect transition="in" filter="slide(fromBottom)">
                                      <p:cBhvr>
                                        <p:cTn id="35" dur="500"/>
                                        <p:tgtEl>
                                          <p:spTgt spid="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002" name="组合 1"/>
          <p:cNvGrpSpPr>
            <a:grpSpLocks/>
          </p:cNvGrpSpPr>
          <p:nvPr/>
        </p:nvGrpSpPr>
        <p:grpSpPr bwMode="auto">
          <a:xfrm>
            <a:off x="34925" y="92075"/>
            <a:ext cx="7632700" cy="1025525"/>
            <a:chOff x="34925" y="92075"/>
            <a:chExt cx="7632700" cy="1025525"/>
          </a:xfrm>
        </p:grpSpPr>
        <p:grpSp>
          <p:nvGrpSpPr>
            <p:cNvPr id="128011" name="组合 1"/>
            <p:cNvGrpSpPr>
              <a:grpSpLocks/>
            </p:cNvGrpSpPr>
            <p:nvPr/>
          </p:nvGrpSpPr>
          <p:grpSpPr bwMode="auto">
            <a:xfrm>
              <a:off x="34925" y="92075"/>
              <a:ext cx="7632700" cy="457200"/>
              <a:chOff x="34925" y="92075"/>
              <a:chExt cx="7632700" cy="457200"/>
            </a:xfrm>
          </p:grpSpPr>
          <p:sp>
            <p:nvSpPr>
              <p:cNvPr id="12801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801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28012" name="Group 2"/>
            <p:cNvGrpSpPr>
              <a:grpSpLocks/>
            </p:cNvGrpSpPr>
            <p:nvPr/>
          </p:nvGrpSpPr>
          <p:grpSpPr bwMode="auto">
            <a:xfrm>
              <a:off x="107950" y="620713"/>
              <a:ext cx="2745317" cy="496887"/>
              <a:chOff x="113" y="441"/>
              <a:chExt cx="2090" cy="313"/>
            </a:xfrm>
          </p:grpSpPr>
          <p:sp>
            <p:nvSpPr>
              <p:cNvPr id="128013"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2801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2-10</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在双向链表 </a:t>
            </a:r>
            <a:r>
              <a:rPr kumimoji="1" lang="en-US" altLang="zh-CN" sz="2000" b="1" dirty="0" smtClean="0">
                <a:solidFill>
                  <a:srgbClr val="000000"/>
                </a:solidFill>
                <a:ea typeface="仿宋" panose="02010609060101010101" pitchFamily="49" charset="-122"/>
                <a:cs typeface="Arial" panose="020B0604020202020204" pitchFamily="34" charset="0"/>
              </a:rPr>
              <a:t>L </a:t>
            </a:r>
            <a:r>
              <a:rPr kumimoji="1" lang="zh-CN" altLang="en-US" sz="2000" b="1" dirty="0" smtClean="0">
                <a:solidFill>
                  <a:srgbClr val="000000"/>
                </a:solidFill>
                <a:ea typeface="仿宋" panose="02010609060101010101" pitchFamily="49" charset="-122"/>
                <a:cs typeface="Arial" panose="020B0604020202020204" pitchFamily="34" charset="0"/>
              </a:rPr>
              <a:t>中删除第 </a:t>
            </a:r>
            <a:r>
              <a:rPr kumimoji="1" lang="en-US" altLang="zh-CN" sz="2000" b="1" dirty="0" err="1" smtClean="0">
                <a:solidFill>
                  <a:srgbClr val="000000"/>
                </a:solidFill>
                <a:ea typeface="仿宋" panose="02010609060101010101" pitchFamily="49" charset="-122"/>
                <a:cs typeface="Arial" panose="020B0604020202020204" pitchFamily="34" charset="0"/>
              </a:rPr>
              <a:t>i</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个</a:t>
            </a:r>
            <a:r>
              <a:rPr kumimoji="1" lang="zh-CN" altLang="en-US" sz="2000" b="1" dirty="0">
                <a:solidFill>
                  <a:srgbClr val="000000"/>
                </a:solidFill>
                <a:ea typeface="仿宋" panose="02010609060101010101" pitchFamily="49" charset="-122"/>
                <a:cs typeface="Arial" panose="020B0604020202020204" pitchFamily="34" charset="0"/>
              </a:rPr>
              <a:t>结点，</a:t>
            </a:r>
            <a:r>
              <a:rPr kumimoji="1" lang="zh-CN" altLang="en-US" sz="2000" b="1" dirty="0" smtClean="0">
                <a:solidFill>
                  <a:srgbClr val="000000"/>
                </a:solidFill>
                <a:ea typeface="仿宋" panose="02010609060101010101" pitchFamily="49" charset="-122"/>
                <a:cs typeface="Arial" panose="020B0604020202020204" pitchFamily="34" charset="0"/>
              </a:rPr>
              <a:t>并用 </a:t>
            </a:r>
            <a:r>
              <a:rPr kumimoji="1" lang="en-US" altLang="zh-CN" sz="2000" b="1" dirty="0" smtClean="0">
                <a:solidFill>
                  <a:srgbClr val="000000"/>
                </a:solidFill>
                <a:ea typeface="仿宋" panose="02010609060101010101" pitchFamily="49" charset="-122"/>
                <a:cs typeface="Arial" panose="020B0604020202020204" pitchFamily="34" charset="0"/>
              </a:rPr>
              <a:t>e </a:t>
            </a:r>
            <a:r>
              <a:rPr kumimoji="1" lang="zh-CN" altLang="en-US" sz="2000" b="1" dirty="0" smtClean="0">
                <a:solidFill>
                  <a:srgbClr val="000000"/>
                </a:solidFill>
                <a:ea typeface="仿宋" panose="02010609060101010101" pitchFamily="49" charset="-122"/>
                <a:cs typeface="Arial" panose="020B0604020202020204" pitchFamily="34" charset="0"/>
              </a:rPr>
              <a:t>返回</a:t>
            </a:r>
            <a:r>
              <a:rPr kumimoji="1" lang="zh-CN" altLang="en-US" sz="2000" b="1" dirty="0">
                <a:solidFill>
                  <a:srgbClr val="000000"/>
                </a:solidFill>
                <a:ea typeface="仿宋" panose="02010609060101010101" pitchFamily="49" charset="-122"/>
                <a:cs typeface="Arial" panose="020B0604020202020204" pitchFamily="34" charset="0"/>
              </a:rPr>
              <a:t>其数据域值。</a:t>
            </a:r>
            <a:endParaRPr kumimoji="1" lang="zh-CN" altLang="en-US" sz="2000" b="1" dirty="0" smtClean="0">
              <a:ea typeface="仿宋" panose="02010609060101010101" pitchFamily="49" charset="-122"/>
              <a:cs typeface="Arial" panose="020B0604020202020204" pitchFamily="34" charset="0"/>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1" name="Group 5"/>
          <p:cNvGrpSpPr>
            <a:grpSpLocks/>
          </p:cNvGrpSpPr>
          <p:nvPr/>
        </p:nvGrpSpPr>
        <p:grpSpPr bwMode="auto">
          <a:xfrm>
            <a:off x="7669213" y="620713"/>
            <a:ext cx="1295400" cy="1079500"/>
            <a:chOff x="4831" y="391"/>
            <a:chExt cx="816" cy="773"/>
          </a:xfrm>
        </p:grpSpPr>
        <p:sp>
          <p:nvSpPr>
            <p:cNvPr id="128007"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8008"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28009"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10"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0" name="Text Box 6"/>
          <p:cNvSpPr txBox="1">
            <a:spLocks noChangeArrowheads="1"/>
          </p:cNvSpPr>
          <p:nvPr/>
        </p:nvSpPr>
        <p:spPr bwMode="auto">
          <a:xfrm>
            <a:off x="179388" y="1841500"/>
            <a:ext cx="8785225" cy="2678113"/>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首先顺链向后扫描寻找</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结点，检查删除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参数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是否</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合理，如果不合理，则给出相应信息并退出运行；如果合理，则</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返回第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结点数据域值；然后按照如下步骤完成删除：</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修改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结点的后向指针，令其指向</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修改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结点的前向指针，令其指向</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释放</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结点的存储空间。</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par>
                                <p:cTn id="8" presetID="6" presetClass="entr" presetSubtype="32"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circle(out)">
                                      <p:cBhvr>
                                        <p:cTn id="10" dur="2000"/>
                                        <p:tgtEl>
                                          <p:spTgt spid="2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290">
                                          <p:stCondLst>
                                            <p:cond delay="0"/>
                                          </p:stCondLst>
                                        </p:cTn>
                                        <p:tgtEl>
                                          <p:spTgt spid="21"/>
                                        </p:tgtEl>
                                      </p:cBhvr>
                                    </p:animEffect>
                                    <p:anim calcmode="lin" valueType="num">
                                      <p:cBhvr>
                                        <p:cTn id="16"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21" dur="13">
                                          <p:stCondLst>
                                            <p:cond delay="325"/>
                                          </p:stCondLst>
                                        </p:cTn>
                                        <p:tgtEl>
                                          <p:spTgt spid="21"/>
                                        </p:tgtEl>
                                      </p:cBhvr>
                                      <p:to x="100000" y="60000"/>
                                    </p:animScale>
                                    <p:animScale>
                                      <p:cBhvr>
                                        <p:cTn id="22" dur="83" decel="50000">
                                          <p:stCondLst>
                                            <p:cond delay="338"/>
                                          </p:stCondLst>
                                        </p:cTn>
                                        <p:tgtEl>
                                          <p:spTgt spid="21"/>
                                        </p:tgtEl>
                                      </p:cBhvr>
                                      <p:to x="100000" y="100000"/>
                                    </p:animScale>
                                    <p:animScale>
                                      <p:cBhvr>
                                        <p:cTn id="23" dur="13">
                                          <p:stCondLst>
                                            <p:cond delay="656"/>
                                          </p:stCondLst>
                                        </p:cTn>
                                        <p:tgtEl>
                                          <p:spTgt spid="21"/>
                                        </p:tgtEl>
                                      </p:cBhvr>
                                      <p:to x="100000" y="80000"/>
                                    </p:animScale>
                                    <p:animScale>
                                      <p:cBhvr>
                                        <p:cTn id="24" dur="83" decel="50000">
                                          <p:stCondLst>
                                            <p:cond delay="669"/>
                                          </p:stCondLst>
                                        </p:cTn>
                                        <p:tgtEl>
                                          <p:spTgt spid="21"/>
                                        </p:tgtEl>
                                      </p:cBhvr>
                                      <p:to x="100000" y="100000"/>
                                    </p:animScale>
                                    <p:animScale>
                                      <p:cBhvr>
                                        <p:cTn id="25" dur="13">
                                          <p:stCondLst>
                                            <p:cond delay="821"/>
                                          </p:stCondLst>
                                        </p:cTn>
                                        <p:tgtEl>
                                          <p:spTgt spid="21"/>
                                        </p:tgtEl>
                                      </p:cBhvr>
                                      <p:to x="100000" y="90000"/>
                                    </p:animScale>
                                    <p:animScale>
                                      <p:cBhvr>
                                        <p:cTn id="26" dur="83" decel="50000">
                                          <p:stCondLst>
                                            <p:cond delay="834"/>
                                          </p:stCondLst>
                                        </p:cTn>
                                        <p:tgtEl>
                                          <p:spTgt spid="21"/>
                                        </p:tgtEl>
                                      </p:cBhvr>
                                      <p:to x="100000" y="100000"/>
                                    </p:animScale>
                                    <p:animScale>
                                      <p:cBhvr>
                                        <p:cTn id="27" dur="13">
                                          <p:stCondLst>
                                            <p:cond delay="904"/>
                                          </p:stCondLst>
                                        </p:cTn>
                                        <p:tgtEl>
                                          <p:spTgt spid="21"/>
                                        </p:tgtEl>
                                      </p:cBhvr>
                                      <p:to x="100000" y="95000"/>
                                    </p:animScale>
                                    <p:animScale>
                                      <p:cBhvr>
                                        <p:cTn id="28" dur="83" decel="50000">
                                          <p:stCondLst>
                                            <p:cond delay="917"/>
                                          </p:stCondLst>
                                        </p:cTn>
                                        <p:tgtEl>
                                          <p:spTgt spid="21"/>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Effect transition="in" filter="slide(fromBottom)">
                                      <p:cBhvr>
                                        <p:cTn id="33" dur="500"/>
                                        <p:tgtEl>
                                          <p:spTgt spid="30">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30">
                                            <p:txEl>
                                              <p:pRg st="1" end="1"/>
                                            </p:txEl>
                                          </p:spTgt>
                                        </p:tgtEl>
                                        <p:attrNameLst>
                                          <p:attrName>style.visibility</p:attrName>
                                        </p:attrNameLst>
                                      </p:cBhvr>
                                      <p:to>
                                        <p:strVal val="visible"/>
                                      </p:to>
                                    </p:set>
                                    <p:animEffect transition="in" filter="slide(fromBottom)">
                                      <p:cBhvr>
                                        <p:cTn id="38" dur="500"/>
                                        <p:tgtEl>
                                          <p:spTgt spid="30">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30">
                                            <p:txEl>
                                              <p:pRg st="2" end="2"/>
                                            </p:txEl>
                                          </p:spTgt>
                                        </p:tgtEl>
                                        <p:attrNameLst>
                                          <p:attrName>style.visibility</p:attrName>
                                        </p:attrNameLst>
                                      </p:cBhvr>
                                      <p:to>
                                        <p:strVal val="visible"/>
                                      </p:to>
                                    </p:set>
                                    <p:animEffect transition="in" filter="slide(fromBottom)">
                                      <p:cBhvr>
                                        <p:cTn id="43" dur="500"/>
                                        <p:tgtEl>
                                          <p:spTgt spid="30">
                                            <p:txEl>
                                              <p:pRg st="2" end="2"/>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30">
                                            <p:txEl>
                                              <p:pRg st="3" end="3"/>
                                            </p:txEl>
                                          </p:spTgt>
                                        </p:tgtEl>
                                        <p:attrNameLst>
                                          <p:attrName>style.visibility</p:attrName>
                                        </p:attrNameLst>
                                      </p:cBhvr>
                                      <p:to>
                                        <p:strVal val="visible"/>
                                      </p:to>
                                    </p:set>
                                    <p:animEffect transition="in" filter="slide(fromBottom)">
                                      <p:cBhvr>
                                        <p:cTn id="48" dur="5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026" name="组合 2"/>
          <p:cNvGrpSpPr>
            <a:grpSpLocks/>
          </p:cNvGrpSpPr>
          <p:nvPr/>
        </p:nvGrpSpPr>
        <p:grpSpPr bwMode="auto">
          <a:xfrm>
            <a:off x="34925" y="92075"/>
            <a:ext cx="8963025" cy="1714500"/>
            <a:chOff x="34925" y="92075"/>
            <a:chExt cx="8963025" cy="1714500"/>
          </a:xfrm>
        </p:grpSpPr>
        <p:grpSp>
          <p:nvGrpSpPr>
            <p:cNvPr id="129029" name="组合 1"/>
            <p:cNvGrpSpPr>
              <a:grpSpLocks/>
            </p:cNvGrpSpPr>
            <p:nvPr/>
          </p:nvGrpSpPr>
          <p:grpSpPr bwMode="auto">
            <a:xfrm>
              <a:off x="34925" y="92075"/>
              <a:ext cx="7632700" cy="1025525"/>
              <a:chOff x="34925" y="92075"/>
              <a:chExt cx="7632700" cy="1025525"/>
            </a:xfrm>
          </p:grpSpPr>
          <p:grpSp>
            <p:nvGrpSpPr>
              <p:cNvPr id="129037" name="组合 1"/>
              <p:cNvGrpSpPr>
                <a:grpSpLocks/>
              </p:cNvGrpSpPr>
              <p:nvPr/>
            </p:nvGrpSpPr>
            <p:grpSpPr bwMode="auto">
              <a:xfrm>
                <a:off x="34925" y="92075"/>
                <a:ext cx="7632700" cy="457200"/>
                <a:chOff x="34925" y="92075"/>
                <a:chExt cx="7632700" cy="457200"/>
              </a:xfrm>
            </p:grpSpPr>
            <p:sp>
              <p:nvSpPr>
                <p:cNvPr id="12904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904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29038" name="Group 2"/>
              <p:cNvGrpSpPr>
                <a:grpSpLocks/>
              </p:cNvGrpSpPr>
              <p:nvPr/>
            </p:nvGrpSpPr>
            <p:grpSpPr bwMode="auto">
              <a:xfrm>
                <a:off x="107950" y="620713"/>
                <a:ext cx="2745317" cy="496887"/>
                <a:chOff x="113" y="441"/>
                <a:chExt cx="2090" cy="313"/>
              </a:xfrm>
            </p:grpSpPr>
            <p:sp>
              <p:nvSpPr>
                <p:cNvPr id="129039"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2904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2-10</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在双向链表 </a:t>
              </a:r>
              <a:r>
                <a:rPr kumimoji="1" lang="en-US" altLang="zh-CN" sz="2000" b="1" dirty="0">
                  <a:solidFill>
                    <a:srgbClr val="000000"/>
                  </a:solidFill>
                  <a:ea typeface="仿宋" panose="02010609060101010101" pitchFamily="49" charset="-122"/>
                  <a:cs typeface="Arial" panose="020B0604020202020204" pitchFamily="34" charset="0"/>
                </a:rPr>
                <a:t>L </a:t>
              </a:r>
              <a:r>
                <a:rPr kumimoji="1" lang="zh-CN" altLang="en-US" sz="2000" b="1" dirty="0">
                  <a:solidFill>
                    <a:srgbClr val="000000"/>
                  </a:solidFill>
                  <a:ea typeface="仿宋" panose="02010609060101010101" pitchFamily="49" charset="-122"/>
                  <a:cs typeface="Arial" panose="020B0604020202020204" pitchFamily="34" charset="0"/>
                </a:rPr>
                <a:t>中删除第 </a:t>
              </a:r>
              <a:r>
                <a:rPr kumimoji="1" lang="en-US" altLang="zh-CN" sz="2000" b="1" dirty="0" err="1">
                  <a:solidFill>
                    <a:srgbClr val="000000"/>
                  </a:solidFill>
                  <a:ea typeface="仿宋" panose="02010609060101010101" pitchFamily="49" charset="-122"/>
                  <a:cs typeface="Arial" panose="020B0604020202020204" pitchFamily="34" charset="0"/>
                </a:rPr>
                <a:t>i</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个结点，并用 </a:t>
              </a:r>
              <a:r>
                <a:rPr kumimoji="1" lang="en-US" altLang="zh-CN" sz="2000" b="1" dirty="0">
                  <a:solidFill>
                    <a:srgbClr val="000000"/>
                  </a:solidFill>
                  <a:ea typeface="仿宋" panose="02010609060101010101" pitchFamily="49" charset="-122"/>
                  <a:cs typeface="Arial" panose="020B0604020202020204" pitchFamily="34" charset="0"/>
                </a:rPr>
                <a:t>e </a:t>
              </a:r>
              <a:r>
                <a:rPr kumimoji="1" lang="zh-CN" altLang="en-US" sz="2000" b="1" dirty="0">
                  <a:solidFill>
                    <a:srgbClr val="000000"/>
                  </a:solidFill>
                  <a:ea typeface="仿宋" panose="02010609060101010101" pitchFamily="49" charset="-122"/>
                  <a:cs typeface="Arial" panose="020B0604020202020204" pitchFamily="34" charset="0"/>
                </a:rPr>
                <a:t>返回其数据域值。</a:t>
              </a:r>
              <a:endParaRPr kumimoji="1" lang="zh-CN" altLang="en-US" sz="2000" b="1" dirty="0">
                <a:ea typeface="仿宋" panose="02010609060101010101" pitchFamily="49" charset="-122"/>
                <a:cs typeface="Arial" panose="020B0604020202020204" pitchFamily="34" charset="0"/>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29032" name="Group 5"/>
            <p:cNvGrpSpPr>
              <a:grpSpLocks/>
            </p:cNvGrpSpPr>
            <p:nvPr/>
          </p:nvGrpSpPr>
          <p:grpSpPr bwMode="auto">
            <a:xfrm>
              <a:off x="7669213" y="620713"/>
              <a:ext cx="1295400" cy="1079500"/>
              <a:chOff x="4831" y="391"/>
              <a:chExt cx="816" cy="773"/>
            </a:xfrm>
          </p:grpSpPr>
          <p:sp>
            <p:nvSpPr>
              <p:cNvPr id="129033"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9034"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29035"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36"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pic>
        <p:nvPicPr>
          <p:cNvPr id="18"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3225" y="2408238"/>
            <a:ext cx="8047038" cy="190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
          <p:cNvSpPr>
            <a:spLocks noChangeArrowheads="1"/>
          </p:cNvSpPr>
          <p:nvPr/>
        </p:nvSpPr>
        <p:spPr bwMode="auto">
          <a:xfrm>
            <a:off x="3525838" y="4560888"/>
            <a:ext cx="1944687"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solidFill>
                  <a:srgbClr val="000000"/>
                </a:solidFill>
                <a:latin typeface="华文楷体" panose="02010600040101010101" pitchFamily="2" charset="-122"/>
                <a:ea typeface="华文楷体" panose="02010600040101010101" pitchFamily="2" charset="-122"/>
              </a:rPr>
              <a:t>删除双向链表中结点</a:t>
            </a:r>
            <a:endParaRPr kumimoji="1" lang="zh-CN" altLang="en-US" sz="1600" b="1" dirty="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linds(horizontal)">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050" name="组合 2"/>
          <p:cNvGrpSpPr>
            <a:grpSpLocks/>
          </p:cNvGrpSpPr>
          <p:nvPr/>
        </p:nvGrpSpPr>
        <p:grpSpPr bwMode="auto">
          <a:xfrm>
            <a:off x="34925" y="92075"/>
            <a:ext cx="8963025" cy="1714500"/>
            <a:chOff x="34925" y="92075"/>
            <a:chExt cx="8963025" cy="1714500"/>
          </a:xfrm>
        </p:grpSpPr>
        <p:grpSp>
          <p:nvGrpSpPr>
            <p:cNvPr id="130057" name="组合 1"/>
            <p:cNvGrpSpPr>
              <a:grpSpLocks/>
            </p:cNvGrpSpPr>
            <p:nvPr/>
          </p:nvGrpSpPr>
          <p:grpSpPr bwMode="auto">
            <a:xfrm>
              <a:off x="34925" y="92075"/>
              <a:ext cx="7632700" cy="1025525"/>
              <a:chOff x="34925" y="92075"/>
              <a:chExt cx="7632700" cy="1025525"/>
            </a:xfrm>
          </p:grpSpPr>
          <p:grpSp>
            <p:nvGrpSpPr>
              <p:cNvPr id="130060" name="组合 1"/>
              <p:cNvGrpSpPr>
                <a:grpSpLocks/>
              </p:cNvGrpSpPr>
              <p:nvPr/>
            </p:nvGrpSpPr>
            <p:grpSpPr bwMode="auto">
              <a:xfrm>
                <a:off x="34925" y="92075"/>
                <a:ext cx="7632700" cy="457200"/>
                <a:chOff x="34925" y="92075"/>
                <a:chExt cx="7632700" cy="457200"/>
              </a:xfrm>
            </p:grpSpPr>
            <p:sp>
              <p:nvSpPr>
                <p:cNvPr id="13006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006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30061" name="Group 2"/>
              <p:cNvGrpSpPr>
                <a:grpSpLocks/>
              </p:cNvGrpSpPr>
              <p:nvPr/>
            </p:nvGrpSpPr>
            <p:grpSpPr bwMode="auto">
              <a:xfrm>
                <a:off x="107950" y="620713"/>
                <a:ext cx="2745317" cy="496887"/>
                <a:chOff x="113" y="441"/>
                <a:chExt cx="2090" cy="313"/>
              </a:xfrm>
            </p:grpSpPr>
            <p:sp>
              <p:nvSpPr>
                <p:cNvPr id="130062"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3006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2-10</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在双向链表 </a:t>
              </a:r>
              <a:r>
                <a:rPr kumimoji="1" lang="en-US" altLang="zh-CN" sz="2000" b="1" dirty="0">
                  <a:solidFill>
                    <a:srgbClr val="000000"/>
                  </a:solidFill>
                  <a:ea typeface="仿宋" panose="02010609060101010101" pitchFamily="49" charset="-122"/>
                  <a:cs typeface="Arial" panose="020B0604020202020204" pitchFamily="34" charset="0"/>
                </a:rPr>
                <a:t>L </a:t>
              </a:r>
              <a:r>
                <a:rPr kumimoji="1" lang="zh-CN" altLang="en-US" sz="2000" b="1" dirty="0">
                  <a:solidFill>
                    <a:srgbClr val="000000"/>
                  </a:solidFill>
                  <a:ea typeface="仿宋" panose="02010609060101010101" pitchFamily="49" charset="-122"/>
                  <a:cs typeface="Arial" panose="020B0604020202020204" pitchFamily="34" charset="0"/>
                </a:rPr>
                <a:t>中删除第 </a:t>
              </a:r>
              <a:r>
                <a:rPr kumimoji="1" lang="en-US" altLang="zh-CN" sz="2000" b="1" dirty="0" err="1">
                  <a:solidFill>
                    <a:srgbClr val="000000"/>
                  </a:solidFill>
                  <a:ea typeface="仿宋" panose="02010609060101010101" pitchFamily="49" charset="-122"/>
                  <a:cs typeface="Arial" panose="020B0604020202020204" pitchFamily="34" charset="0"/>
                </a:rPr>
                <a:t>i</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个结点，并用 </a:t>
              </a:r>
              <a:r>
                <a:rPr kumimoji="1" lang="en-US" altLang="zh-CN" sz="2000" b="1" dirty="0">
                  <a:solidFill>
                    <a:srgbClr val="000000"/>
                  </a:solidFill>
                  <a:ea typeface="仿宋" panose="02010609060101010101" pitchFamily="49" charset="-122"/>
                  <a:cs typeface="Arial" panose="020B0604020202020204" pitchFamily="34" charset="0"/>
                </a:rPr>
                <a:t>e </a:t>
              </a:r>
              <a:r>
                <a:rPr kumimoji="1" lang="zh-CN" altLang="en-US" sz="2000" b="1" dirty="0">
                  <a:solidFill>
                    <a:srgbClr val="000000"/>
                  </a:solidFill>
                  <a:ea typeface="仿宋" panose="02010609060101010101" pitchFamily="49" charset="-122"/>
                  <a:cs typeface="Arial" panose="020B0604020202020204" pitchFamily="34" charset="0"/>
                </a:rPr>
                <a:t>返回其数据域值。</a:t>
              </a:r>
              <a:endParaRPr kumimoji="1" lang="zh-CN" altLang="en-US" sz="2000" b="1" dirty="0">
                <a:ea typeface="仿宋" panose="02010609060101010101" pitchFamily="49" charset="-122"/>
                <a:cs typeface="Arial" panose="020B0604020202020204" pitchFamily="34" charset="0"/>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31" name="Text Box 18"/>
          <p:cNvSpPr txBox="1">
            <a:spLocks noChangeArrowheads="1"/>
          </p:cNvSpPr>
          <p:nvPr/>
        </p:nvSpPr>
        <p:spPr bwMode="auto">
          <a:xfrm>
            <a:off x="323850" y="1844675"/>
            <a:ext cx="8640763" cy="1372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ListDelete_DuL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&amp;e)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返回双向链表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个结点数据域值并删除该结点</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值不合理则给出相应信息并退出运行</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GetElemP_DuL</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L,i</a:t>
            </a:r>
            <a:r>
              <a:rPr lang="en-US"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确定双向链表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个结点的指针</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p</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1" name="Group 4"/>
          <p:cNvGrpSpPr>
            <a:grpSpLocks/>
          </p:cNvGrpSpPr>
          <p:nvPr/>
        </p:nvGrpSpPr>
        <p:grpSpPr bwMode="auto">
          <a:xfrm>
            <a:off x="7669213" y="692150"/>
            <a:ext cx="1295400" cy="1008063"/>
            <a:chOff x="4831" y="1253"/>
            <a:chExt cx="816" cy="726"/>
          </a:xfrm>
        </p:grpSpPr>
        <p:sp>
          <p:nvSpPr>
            <p:cNvPr id="22"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3"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4"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2-28</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5"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18"/>
          <p:cNvSpPr txBox="1">
            <a:spLocks noChangeArrowheads="1"/>
          </p:cNvSpPr>
          <p:nvPr/>
        </p:nvSpPr>
        <p:spPr bwMode="auto">
          <a:xfrm>
            <a:off x="313269" y="3107357"/>
            <a:ext cx="8640763"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if(p==NULL)  Error(" Position Error!");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e=p-&gt;data;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取出第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个结点数据域值</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p-&gt;prior-&gt;next=p-&gt;next; 		// ①</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修改第</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i-1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个结点后向指针</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p-&gt;next-&gt;prior=p-&gt;prior; 		// ②</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修改第</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i+1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个结点前向指针</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delete p; 				// ③</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释放第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个结点空间</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ListDelete_DuL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sp>
        <p:nvSpPr>
          <p:cNvPr id="27" name="Text Box 2"/>
          <p:cNvSpPr txBox="1">
            <a:spLocks noChangeArrowheads="1"/>
          </p:cNvSpPr>
          <p:nvPr/>
        </p:nvSpPr>
        <p:spPr bwMode="auto">
          <a:xfrm>
            <a:off x="180975" y="3226478"/>
            <a:ext cx="8783638" cy="3491689"/>
          </a:xfrm>
          <a:prstGeom prst="rect">
            <a:avLst/>
          </a:prstGeom>
          <a:solidFill>
            <a:srgbClr val="FFFFCC"/>
          </a:solidFill>
          <a:ln w="38100">
            <a:solidFill>
              <a:srgbClr val="FF0000"/>
            </a:solidFill>
            <a:miter lim="800000"/>
            <a:headEnd/>
            <a:tailEnd/>
          </a:ln>
        </p:spPr>
        <p:txBody>
          <a:bodyPr lIns="252000" tIns="108000" bIns="180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solidFill>
                  <a:srgbClr val="3333FF"/>
                </a:solidFill>
                <a:latin typeface="Courier New" panose="02070309020205020404" pitchFamily="49" charset="0"/>
                <a:ea typeface="仿宋" panose="02010609060101010101" pitchFamily="49" charset="-122"/>
                <a:cs typeface="Courier New" panose="02070309020205020404" pitchFamily="49" charset="0"/>
              </a:rPr>
              <a:t>GetElemP_DuL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DuLinkList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返回双向链表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个结点指针，</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表长；若表中不存在该结点，则返回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NULL</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p=L;  j=0;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while((p-&gt;next!=L)&amp;&amp;(j&lt;i-1))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中顺链向后扫描寻找第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p=p-&gt;next;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if((p-&gt;next==L)||(j&gt;i-1))  return NULL;</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return p-&gt;next;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个结点指针</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GetElemP_DuL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290">
                                          <p:stCondLst>
                                            <p:cond delay="0"/>
                                          </p:stCondLst>
                                        </p:cTn>
                                        <p:tgtEl>
                                          <p:spTgt spid="21"/>
                                        </p:tgtEl>
                                      </p:cBhvr>
                                    </p:animEffect>
                                    <p:anim calcmode="lin" valueType="num">
                                      <p:cBhvr>
                                        <p:cTn id="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3" dur="13">
                                          <p:stCondLst>
                                            <p:cond delay="325"/>
                                          </p:stCondLst>
                                        </p:cTn>
                                        <p:tgtEl>
                                          <p:spTgt spid="21"/>
                                        </p:tgtEl>
                                      </p:cBhvr>
                                      <p:to x="100000" y="60000"/>
                                    </p:animScale>
                                    <p:animScale>
                                      <p:cBhvr>
                                        <p:cTn id="14" dur="83" decel="50000">
                                          <p:stCondLst>
                                            <p:cond delay="338"/>
                                          </p:stCondLst>
                                        </p:cTn>
                                        <p:tgtEl>
                                          <p:spTgt spid="21"/>
                                        </p:tgtEl>
                                      </p:cBhvr>
                                      <p:to x="100000" y="100000"/>
                                    </p:animScale>
                                    <p:animScale>
                                      <p:cBhvr>
                                        <p:cTn id="15" dur="13">
                                          <p:stCondLst>
                                            <p:cond delay="656"/>
                                          </p:stCondLst>
                                        </p:cTn>
                                        <p:tgtEl>
                                          <p:spTgt spid="21"/>
                                        </p:tgtEl>
                                      </p:cBhvr>
                                      <p:to x="100000" y="80000"/>
                                    </p:animScale>
                                    <p:animScale>
                                      <p:cBhvr>
                                        <p:cTn id="16" dur="83" decel="50000">
                                          <p:stCondLst>
                                            <p:cond delay="669"/>
                                          </p:stCondLst>
                                        </p:cTn>
                                        <p:tgtEl>
                                          <p:spTgt spid="21"/>
                                        </p:tgtEl>
                                      </p:cBhvr>
                                      <p:to x="100000" y="100000"/>
                                    </p:animScale>
                                    <p:animScale>
                                      <p:cBhvr>
                                        <p:cTn id="17" dur="13">
                                          <p:stCondLst>
                                            <p:cond delay="821"/>
                                          </p:stCondLst>
                                        </p:cTn>
                                        <p:tgtEl>
                                          <p:spTgt spid="21"/>
                                        </p:tgtEl>
                                      </p:cBhvr>
                                      <p:to x="100000" y="90000"/>
                                    </p:animScale>
                                    <p:animScale>
                                      <p:cBhvr>
                                        <p:cTn id="18" dur="83" decel="50000">
                                          <p:stCondLst>
                                            <p:cond delay="834"/>
                                          </p:stCondLst>
                                        </p:cTn>
                                        <p:tgtEl>
                                          <p:spTgt spid="21"/>
                                        </p:tgtEl>
                                      </p:cBhvr>
                                      <p:to x="100000" y="100000"/>
                                    </p:animScale>
                                    <p:animScale>
                                      <p:cBhvr>
                                        <p:cTn id="19" dur="13">
                                          <p:stCondLst>
                                            <p:cond delay="904"/>
                                          </p:stCondLst>
                                        </p:cTn>
                                        <p:tgtEl>
                                          <p:spTgt spid="21"/>
                                        </p:tgtEl>
                                      </p:cBhvr>
                                      <p:to x="100000" y="95000"/>
                                    </p:animScale>
                                    <p:animScale>
                                      <p:cBhvr>
                                        <p:cTn id="20" dur="83" decel="50000">
                                          <p:stCondLst>
                                            <p:cond delay="917"/>
                                          </p:stCondLst>
                                        </p:cTn>
                                        <p:tgtEl>
                                          <p:spTgt spid="21"/>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up)">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xit" presetSubtype="4" fill="hold" grpId="1" nodeType="clickEffect">
                                  <p:stCondLst>
                                    <p:cond delay="0"/>
                                  </p:stCondLst>
                                  <p:childTnLst>
                                    <p:animEffect transition="out" filter="wipe(down)">
                                      <p:cBhvr>
                                        <p:cTn id="33" dur="500"/>
                                        <p:tgtEl>
                                          <p:spTgt spid="27"/>
                                        </p:tgtEl>
                                      </p:cBhvr>
                                    </p:animEffect>
                                    <p:set>
                                      <p:cBhvr>
                                        <p:cTn id="34" dur="1" fill="hold">
                                          <p:stCondLst>
                                            <p:cond delay="499"/>
                                          </p:stCondLst>
                                        </p:cTn>
                                        <p:tgtEl>
                                          <p:spTgt spid="27"/>
                                        </p:tgtEl>
                                        <p:attrNameLst>
                                          <p:attrName>style.visibility</p:attrName>
                                        </p:attrNameLst>
                                      </p:cBhvr>
                                      <p:to>
                                        <p:strVal val="hidden"/>
                                      </p:to>
                                    </p:se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up)">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p:bldP spid="27" grpId="0" animBg="1"/>
      <p:bldP spid="27" grpId="1"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098" name="组合 2"/>
          <p:cNvGrpSpPr>
            <a:grpSpLocks/>
          </p:cNvGrpSpPr>
          <p:nvPr/>
        </p:nvGrpSpPr>
        <p:grpSpPr bwMode="auto">
          <a:xfrm>
            <a:off x="34925" y="92075"/>
            <a:ext cx="8963025" cy="1714500"/>
            <a:chOff x="34925" y="92075"/>
            <a:chExt cx="8963025" cy="1714500"/>
          </a:xfrm>
        </p:grpSpPr>
        <p:grpSp>
          <p:nvGrpSpPr>
            <p:cNvPr id="132105" name="组合 1"/>
            <p:cNvGrpSpPr>
              <a:grpSpLocks/>
            </p:cNvGrpSpPr>
            <p:nvPr/>
          </p:nvGrpSpPr>
          <p:grpSpPr bwMode="auto">
            <a:xfrm>
              <a:off x="34925" y="92075"/>
              <a:ext cx="7632700" cy="1025525"/>
              <a:chOff x="34925" y="92075"/>
              <a:chExt cx="7632700" cy="1025525"/>
            </a:xfrm>
          </p:grpSpPr>
          <p:grpSp>
            <p:nvGrpSpPr>
              <p:cNvPr id="132108" name="组合 1"/>
              <p:cNvGrpSpPr>
                <a:grpSpLocks/>
              </p:cNvGrpSpPr>
              <p:nvPr/>
            </p:nvGrpSpPr>
            <p:grpSpPr bwMode="auto">
              <a:xfrm>
                <a:off x="34925" y="92075"/>
                <a:ext cx="7632700" cy="457200"/>
                <a:chOff x="34925" y="92075"/>
                <a:chExt cx="7632700" cy="457200"/>
              </a:xfrm>
            </p:grpSpPr>
            <p:sp>
              <p:nvSpPr>
                <p:cNvPr id="13211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211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32109" name="Group 2"/>
              <p:cNvGrpSpPr>
                <a:grpSpLocks/>
              </p:cNvGrpSpPr>
              <p:nvPr/>
            </p:nvGrpSpPr>
            <p:grpSpPr bwMode="auto">
              <a:xfrm>
                <a:off x="107950" y="620713"/>
                <a:ext cx="2745317" cy="496887"/>
                <a:chOff x="113" y="441"/>
                <a:chExt cx="2090" cy="313"/>
              </a:xfrm>
            </p:grpSpPr>
            <p:sp>
              <p:nvSpPr>
                <p:cNvPr id="132110" name="Text Box 3"/>
                <p:cNvSpPr txBox="1">
                  <a:spLocks noChangeArrowheads="1"/>
                </p:cNvSpPr>
                <p:nvPr/>
              </p:nvSpPr>
              <p:spPr bwMode="auto">
                <a:xfrm>
                  <a:off x="113" y="441"/>
                  <a:ext cx="1901"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2.3.4  </a:t>
                  </a:r>
                  <a:r>
                    <a:rPr kumimoji="1" lang="zh-CN" altLang="en-US" sz="2200" b="1">
                      <a:solidFill>
                        <a:srgbClr val="3333FF"/>
                      </a:solidFill>
                      <a:latin typeface="Arial" panose="020B0604020202020204" pitchFamily="34" charset="0"/>
                      <a:ea typeface="黑体" panose="02010609060101010101" pitchFamily="49" charset="-122"/>
                    </a:rPr>
                    <a:t>双向链表</a:t>
                  </a:r>
                </a:p>
              </p:txBody>
            </p:sp>
            <p:sp>
              <p:nvSpPr>
                <p:cNvPr id="132111"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2-10</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在双向链表 </a:t>
              </a:r>
              <a:r>
                <a:rPr kumimoji="1" lang="en-US" altLang="zh-CN" sz="2000" b="1" dirty="0">
                  <a:solidFill>
                    <a:srgbClr val="000000"/>
                  </a:solidFill>
                  <a:ea typeface="仿宋" panose="02010609060101010101" pitchFamily="49" charset="-122"/>
                  <a:cs typeface="Arial" panose="020B0604020202020204" pitchFamily="34" charset="0"/>
                </a:rPr>
                <a:t>L </a:t>
              </a:r>
              <a:r>
                <a:rPr kumimoji="1" lang="zh-CN" altLang="en-US" sz="2000" b="1" dirty="0">
                  <a:solidFill>
                    <a:srgbClr val="000000"/>
                  </a:solidFill>
                  <a:ea typeface="仿宋" panose="02010609060101010101" pitchFamily="49" charset="-122"/>
                  <a:cs typeface="Arial" panose="020B0604020202020204" pitchFamily="34" charset="0"/>
                </a:rPr>
                <a:t>中删除第 </a:t>
              </a:r>
              <a:r>
                <a:rPr kumimoji="1" lang="en-US" altLang="zh-CN" sz="2000" b="1" dirty="0" err="1">
                  <a:solidFill>
                    <a:srgbClr val="000000"/>
                  </a:solidFill>
                  <a:ea typeface="仿宋" panose="02010609060101010101" pitchFamily="49" charset="-122"/>
                  <a:cs typeface="Arial" panose="020B0604020202020204" pitchFamily="34" charset="0"/>
                </a:rPr>
                <a:t>i</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个结点，并用 </a:t>
              </a:r>
              <a:r>
                <a:rPr kumimoji="1" lang="en-US" altLang="zh-CN" sz="2000" b="1" dirty="0">
                  <a:solidFill>
                    <a:srgbClr val="000000"/>
                  </a:solidFill>
                  <a:ea typeface="仿宋" panose="02010609060101010101" pitchFamily="49" charset="-122"/>
                  <a:cs typeface="Arial" panose="020B0604020202020204" pitchFamily="34" charset="0"/>
                </a:rPr>
                <a:t>e </a:t>
              </a:r>
              <a:r>
                <a:rPr kumimoji="1" lang="zh-CN" altLang="en-US" sz="2000" b="1" dirty="0">
                  <a:solidFill>
                    <a:srgbClr val="000000"/>
                  </a:solidFill>
                  <a:ea typeface="仿宋" panose="02010609060101010101" pitchFamily="49" charset="-122"/>
                  <a:cs typeface="Arial" panose="020B0604020202020204" pitchFamily="34" charset="0"/>
                </a:rPr>
                <a:t>返回其数据域值。</a:t>
              </a:r>
              <a:endParaRPr kumimoji="1" lang="zh-CN" altLang="en-US" sz="2000" b="1" dirty="0">
                <a:ea typeface="仿宋" panose="02010609060101010101" pitchFamily="49" charset="-122"/>
                <a:cs typeface="Arial" panose="020B0604020202020204" pitchFamily="34" charset="0"/>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1" name="组合 20"/>
          <p:cNvGrpSpPr>
            <a:grpSpLocks/>
          </p:cNvGrpSpPr>
          <p:nvPr/>
        </p:nvGrpSpPr>
        <p:grpSpPr bwMode="auto">
          <a:xfrm>
            <a:off x="7669213" y="731838"/>
            <a:ext cx="1295400" cy="968375"/>
            <a:chOff x="7669213" y="731152"/>
            <a:chExt cx="1295400" cy="969061"/>
          </a:xfrm>
        </p:grpSpPr>
        <p:sp>
          <p:nvSpPr>
            <p:cNvPr id="132101"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2102"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103"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132104"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Text Box 6"/>
          <p:cNvSpPr txBox="1">
            <a:spLocks noChangeArrowheads="1"/>
          </p:cNvSpPr>
          <p:nvPr/>
        </p:nvSpPr>
        <p:spPr bwMode="auto">
          <a:xfrm>
            <a:off x="179388" y="1841500"/>
            <a:ext cx="8785225" cy="181588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问题规模：双向</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设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长度为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基本操作：指针后移等；</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时间分析：算法执行时间主要依赖于</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定位算法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GetElemP_DuL</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。删除成功时的平均执行次数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n-1)/2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0">
                                            <p:txEl>
                                              <p:pRg st="0" end="0"/>
                                            </p:txEl>
                                          </p:spTgt>
                                        </p:tgtEl>
                                        <p:attrNameLst>
                                          <p:attrName>style.visibility</p:attrName>
                                        </p:attrNameLst>
                                      </p:cBhvr>
                                      <p:to>
                                        <p:strVal val="visible"/>
                                      </p:to>
                                    </p:set>
                                    <p:animEffect transition="in" filter="slide(fromBottom)">
                                      <p:cBhvr>
                                        <p:cTn id="25" dur="500"/>
                                        <p:tgtEl>
                                          <p:spTgt spid="30">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0">
                                            <p:txEl>
                                              <p:pRg st="1" end="1"/>
                                            </p:txEl>
                                          </p:spTgt>
                                        </p:tgtEl>
                                        <p:attrNameLst>
                                          <p:attrName>style.visibility</p:attrName>
                                        </p:attrNameLst>
                                      </p:cBhvr>
                                      <p:to>
                                        <p:strVal val="visible"/>
                                      </p:to>
                                    </p:set>
                                    <p:animEffect transition="in" filter="slide(fromBottom)">
                                      <p:cBhvr>
                                        <p:cTn id="30" dur="500"/>
                                        <p:tgtEl>
                                          <p:spTgt spid="30">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0">
                                            <p:txEl>
                                              <p:pRg st="2" end="2"/>
                                            </p:txEl>
                                          </p:spTgt>
                                        </p:tgtEl>
                                        <p:attrNameLst>
                                          <p:attrName>style.visibility</p:attrName>
                                        </p:attrNameLst>
                                      </p:cBhvr>
                                      <p:to>
                                        <p:strVal val="visible"/>
                                      </p:to>
                                    </p:set>
                                    <p:animEffect transition="in" filter="slide(fromBottom)">
                                      <p:cBhvr>
                                        <p:cTn id="35" dur="5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
          <p:cNvGrpSpPr>
            <a:grpSpLocks/>
          </p:cNvGrpSpPr>
          <p:nvPr/>
        </p:nvGrpSpPr>
        <p:grpSpPr bwMode="auto">
          <a:xfrm>
            <a:off x="34925" y="92075"/>
            <a:ext cx="7632700" cy="457200"/>
            <a:chOff x="34925" y="92075"/>
            <a:chExt cx="7632700" cy="457200"/>
          </a:xfrm>
        </p:grpSpPr>
        <p:sp>
          <p:nvSpPr>
            <p:cNvPr id="1844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844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 name="Group 2"/>
          <p:cNvGrpSpPr>
            <a:grpSpLocks/>
          </p:cNvGrpSpPr>
          <p:nvPr/>
        </p:nvGrpSpPr>
        <p:grpSpPr bwMode="auto">
          <a:xfrm>
            <a:off x="107950" y="620713"/>
            <a:ext cx="3816350" cy="496887"/>
            <a:chOff x="113" y="441"/>
            <a:chExt cx="2098" cy="313"/>
          </a:xfrm>
        </p:grpSpPr>
        <p:sp>
          <p:nvSpPr>
            <p:cNvPr id="1844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a:solidFill>
                    <a:srgbClr val="3333FF"/>
                  </a:solidFill>
                  <a:latin typeface="Arial" panose="020B0604020202020204" pitchFamily="34" charset="0"/>
                  <a:ea typeface="黑体" panose="02010609060101010101" pitchFamily="49" charset="-122"/>
                </a:rPr>
                <a:t>2.2.2  </a:t>
              </a:r>
              <a:r>
                <a:rPr kumimoji="1" lang="zh-CN" altLang="en-US" sz="2200" b="1" dirty="0">
                  <a:solidFill>
                    <a:srgbClr val="3333FF"/>
                  </a:solidFill>
                  <a:latin typeface="Arial" panose="020B0604020202020204" pitchFamily="34" charset="0"/>
                  <a:ea typeface="黑体" panose="02010609060101010101" pitchFamily="49" charset="-122"/>
                </a:rPr>
                <a:t>顺序表的操作实现</a:t>
              </a:r>
            </a:p>
          </p:txBody>
        </p:sp>
        <p:sp>
          <p:nvSpPr>
            <p:cNvPr id="1844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 name="Group 5"/>
          <p:cNvGrpSpPr>
            <a:grpSpLocks/>
          </p:cNvGrpSpPr>
          <p:nvPr/>
        </p:nvGrpSpPr>
        <p:grpSpPr bwMode="auto">
          <a:xfrm>
            <a:off x="250825" y="1196975"/>
            <a:ext cx="2665413" cy="496888"/>
            <a:chOff x="158" y="754"/>
            <a:chExt cx="1679" cy="313"/>
          </a:xfrm>
        </p:grpSpPr>
        <p:sp>
          <p:nvSpPr>
            <p:cNvPr id="18443" name="Text Box 6"/>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dirty="0">
                  <a:solidFill>
                    <a:srgbClr val="FF9900"/>
                  </a:solidFill>
                  <a:latin typeface="Times New Roman" panose="02020603050405020304" pitchFamily="18" charset="0"/>
                </a:rPr>
                <a:t>● </a:t>
              </a:r>
              <a:r>
                <a:rPr kumimoji="1" lang="zh-CN" altLang="en-US" sz="2200" b="1" dirty="0">
                  <a:solidFill>
                    <a:srgbClr val="FF33CC"/>
                  </a:solidFill>
                  <a:latin typeface="Times New Roman" panose="02020603050405020304" pitchFamily="18" charset="0"/>
                  <a:ea typeface="黑体" panose="02010609060101010101" pitchFamily="49" charset="-122"/>
                </a:rPr>
                <a:t>初始化操作</a:t>
              </a:r>
            </a:p>
          </p:txBody>
        </p:sp>
        <p:sp>
          <p:nvSpPr>
            <p:cNvPr id="18444"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0" name="Group 8"/>
          <p:cNvGrpSpPr>
            <a:grpSpLocks/>
          </p:cNvGrpSpPr>
          <p:nvPr/>
        </p:nvGrpSpPr>
        <p:grpSpPr bwMode="auto">
          <a:xfrm>
            <a:off x="7669213" y="620713"/>
            <a:ext cx="1295400" cy="1079500"/>
            <a:chOff x="4831" y="391"/>
            <a:chExt cx="816" cy="773"/>
          </a:xfrm>
        </p:grpSpPr>
        <p:sp>
          <p:nvSpPr>
            <p:cNvPr id="18439"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8440"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8441" name="Picture 11"/>
            <p:cNvPicPr>
              <a:picLocks noChangeAspect="1" noChangeArrowheads="1"/>
            </p:cNvPicPr>
            <p:nvPr/>
          </p:nvPicPr>
          <p:blipFill>
            <a:blip r:embed="rId3">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45"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按照需要为线性表分配一个预定义大小的存储</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区域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LIST_INIT_SIZE</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，即顺序表的最大容量，如果存储分配失败，则给出错误信息；</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设置线性表的长度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设置线性表的当前存储容量为顺序表的最大</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容量。</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290">
                                          <p:stCondLst>
                                            <p:cond delay="0"/>
                                          </p:stCondLst>
                                        </p:cTn>
                                        <p:tgtEl>
                                          <p:spTgt spid="40"/>
                                        </p:tgtEl>
                                      </p:cBhvr>
                                    </p:animEffect>
                                    <p:anim calcmode="lin" valueType="num">
                                      <p:cBhvr>
                                        <p:cTn id="18" dur="911"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40"/>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40"/>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40"/>
                                        </p:tgtEl>
                                        <p:attrNameLst>
                                          <p:attrName>ppt_y</p:attrName>
                                        </p:attrNameLst>
                                      </p:cBhvr>
                                      <p:tavLst>
                                        <p:tav tm="0" fmla="#ppt_y-sin(pi*$)/81">
                                          <p:val>
                                            <p:fltVal val="0"/>
                                          </p:val>
                                        </p:tav>
                                        <p:tav tm="100000">
                                          <p:val>
                                            <p:fltVal val="1"/>
                                          </p:val>
                                        </p:tav>
                                      </p:tavLst>
                                    </p:anim>
                                    <p:animScale>
                                      <p:cBhvr>
                                        <p:cTn id="23" dur="13">
                                          <p:stCondLst>
                                            <p:cond delay="325"/>
                                          </p:stCondLst>
                                        </p:cTn>
                                        <p:tgtEl>
                                          <p:spTgt spid="40"/>
                                        </p:tgtEl>
                                      </p:cBhvr>
                                      <p:to x="100000" y="60000"/>
                                    </p:animScale>
                                    <p:animScale>
                                      <p:cBhvr>
                                        <p:cTn id="24" dur="83" decel="50000">
                                          <p:stCondLst>
                                            <p:cond delay="338"/>
                                          </p:stCondLst>
                                        </p:cTn>
                                        <p:tgtEl>
                                          <p:spTgt spid="40"/>
                                        </p:tgtEl>
                                      </p:cBhvr>
                                      <p:to x="100000" y="100000"/>
                                    </p:animScale>
                                    <p:animScale>
                                      <p:cBhvr>
                                        <p:cTn id="25" dur="13">
                                          <p:stCondLst>
                                            <p:cond delay="656"/>
                                          </p:stCondLst>
                                        </p:cTn>
                                        <p:tgtEl>
                                          <p:spTgt spid="40"/>
                                        </p:tgtEl>
                                      </p:cBhvr>
                                      <p:to x="100000" y="80000"/>
                                    </p:animScale>
                                    <p:animScale>
                                      <p:cBhvr>
                                        <p:cTn id="26" dur="83" decel="50000">
                                          <p:stCondLst>
                                            <p:cond delay="669"/>
                                          </p:stCondLst>
                                        </p:cTn>
                                        <p:tgtEl>
                                          <p:spTgt spid="40"/>
                                        </p:tgtEl>
                                      </p:cBhvr>
                                      <p:to x="100000" y="100000"/>
                                    </p:animScale>
                                    <p:animScale>
                                      <p:cBhvr>
                                        <p:cTn id="27" dur="13">
                                          <p:stCondLst>
                                            <p:cond delay="821"/>
                                          </p:stCondLst>
                                        </p:cTn>
                                        <p:tgtEl>
                                          <p:spTgt spid="40"/>
                                        </p:tgtEl>
                                      </p:cBhvr>
                                      <p:to x="100000" y="90000"/>
                                    </p:animScale>
                                    <p:animScale>
                                      <p:cBhvr>
                                        <p:cTn id="28" dur="83" decel="50000">
                                          <p:stCondLst>
                                            <p:cond delay="834"/>
                                          </p:stCondLst>
                                        </p:cTn>
                                        <p:tgtEl>
                                          <p:spTgt spid="40"/>
                                        </p:tgtEl>
                                      </p:cBhvr>
                                      <p:to x="100000" y="100000"/>
                                    </p:animScale>
                                    <p:animScale>
                                      <p:cBhvr>
                                        <p:cTn id="29" dur="13">
                                          <p:stCondLst>
                                            <p:cond delay="904"/>
                                          </p:stCondLst>
                                        </p:cTn>
                                        <p:tgtEl>
                                          <p:spTgt spid="40"/>
                                        </p:tgtEl>
                                      </p:cBhvr>
                                      <p:to x="100000" y="95000"/>
                                    </p:animScale>
                                    <p:animScale>
                                      <p:cBhvr>
                                        <p:cTn id="30" dur="83" decel="50000">
                                          <p:stCondLst>
                                            <p:cond delay="917"/>
                                          </p:stCondLst>
                                        </p:cTn>
                                        <p:tgtEl>
                                          <p:spTgt spid="40"/>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45">
                                            <p:txEl>
                                              <p:pRg st="0" end="0"/>
                                            </p:txEl>
                                          </p:spTgt>
                                        </p:tgtEl>
                                        <p:attrNameLst>
                                          <p:attrName>style.visibility</p:attrName>
                                        </p:attrNameLst>
                                      </p:cBhvr>
                                      <p:to>
                                        <p:strVal val="visible"/>
                                      </p:to>
                                    </p:set>
                                    <p:animEffect transition="in" filter="slide(fromBottom)">
                                      <p:cBhvr>
                                        <p:cTn id="35" dur="500"/>
                                        <p:tgtEl>
                                          <p:spTgt spid="45">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45">
                                            <p:txEl>
                                              <p:pRg st="1" end="1"/>
                                            </p:txEl>
                                          </p:spTgt>
                                        </p:tgtEl>
                                        <p:attrNameLst>
                                          <p:attrName>style.visibility</p:attrName>
                                        </p:attrNameLst>
                                      </p:cBhvr>
                                      <p:to>
                                        <p:strVal val="visible"/>
                                      </p:to>
                                    </p:set>
                                    <p:animEffect transition="in" filter="slide(fromBottom)">
                                      <p:cBhvr>
                                        <p:cTn id="40" dur="500"/>
                                        <p:tgtEl>
                                          <p:spTgt spid="45">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45">
                                            <p:txEl>
                                              <p:pRg st="2" end="2"/>
                                            </p:txEl>
                                          </p:spTgt>
                                        </p:tgtEl>
                                        <p:attrNameLst>
                                          <p:attrName>style.visibility</p:attrName>
                                        </p:attrNameLst>
                                      </p:cBhvr>
                                      <p:to>
                                        <p:strVal val="visible"/>
                                      </p:to>
                                    </p:set>
                                    <p:animEffect transition="in" filter="slide(fromBottom)">
                                      <p:cBhvr>
                                        <p:cTn id="45" dur="500"/>
                                        <p:tgtEl>
                                          <p:spTgt spid="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22" name="组合 1"/>
          <p:cNvGrpSpPr>
            <a:grpSpLocks/>
          </p:cNvGrpSpPr>
          <p:nvPr/>
        </p:nvGrpSpPr>
        <p:grpSpPr bwMode="auto">
          <a:xfrm>
            <a:off x="34925" y="92075"/>
            <a:ext cx="7632700" cy="457200"/>
            <a:chOff x="34925" y="92075"/>
            <a:chExt cx="7632700" cy="457200"/>
          </a:xfrm>
        </p:grpSpPr>
        <p:sp>
          <p:nvSpPr>
            <p:cNvPr id="13312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312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8" name="Group 6"/>
          <p:cNvGrpSpPr>
            <a:grpSpLocks/>
          </p:cNvGrpSpPr>
          <p:nvPr/>
        </p:nvGrpSpPr>
        <p:grpSpPr bwMode="auto">
          <a:xfrm>
            <a:off x="107950" y="620713"/>
            <a:ext cx="3197225" cy="496887"/>
            <a:chOff x="68" y="391"/>
            <a:chExt cx="2014" cy="313"/>
          </a:xfrm>
        </p:grpSpPr>
        <p:sp>
          <p:nvSpPr>
            <p:cNvPr id="133125" name="Text Box 7"/>
            <p:cNvSpPr txBox="1">
              <a:spLocks noChangeArrowheads="1"/>
            </p:cNvSpPr>
            <p:nvPr/>
          </p:nvSpPr>
          <p:spPr bwMode="auto">
            <a:xfrm>
              <a:off x="68" y="391"/>
              <a:ext cx="2014"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2.3.5  </a:t>
              </a:r>
              <a:r>
                <a:rPr kumimoji="1" lang="zh-CN" altLang="en-US" sz="2200" b="1">
                  <a:solidFill>
                    <a:srgbClr val="3333FF"/>
                  </a:solidFill>
                  <a:latin typeface="Arial" panose="020B0604020202020204" pitchFamily="34" charset="0"/>
                  <a:ea typeface="黑体" panose="02010609060101010101" pitchFamily="49" charset="-122"/>
                </a:rPr>
                <a:t>静态链表</a:t>
              </a:r>
            </a:p>
          </p:txBody>
        </p:sp>
        <p:sp>
          <p:nvSpPr>
            <p:cNvPr id="133126" name="Rectangle 8"/>
            <p:cNvSpPr>
              <a:spLocks noChangeArrowheads="1"/>
            </p:cNvSpPr>
            <p:nvPr/>
          </p:nvSpPr>
          <p:spPr bwMode="auto">
            <a:xfrm>
              <a:off x="116" y="660"/>
              <a:ext cx="158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9" name="Text Box 2"/>
          <p:cNvSpPr txBox="1">
            <a:spLocks noChangeArrowheads="1"/>
          </p:cNvSpPr>
          <p:nvPr/>
        </p:nvSpPr>
        <p:spPr bwMode="auto">
          <a:xfrm>
            <a:off x="179388" y="1196975"/>
            <a:ext cx="8785225"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None/>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借用一维数组来描述线性表：数组中一个分量表示一个结点，同时使用游标（</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cur</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）代替单链表中的指针，存储指示其后继的相对地址（最后一个分量游标域值为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），这种用数组描述的链表称为</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静态链表</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dirty="0">
                <a:latin typeface="Arial" panose="020B0604020202020204" pitchFamily="34" charset="0"/>
                <a:ea typeface="仿宋" panose="02010609060101010101" pitchFamily="49" charset="-122"/>
                <a:cs typeface="Arial" panose="020B0604020202020204"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slide(fromBottom)">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utoUpdateAnimBg="0" advAuto="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146" name="组合 1"/>
          <p:cNvGrpSpPr>
            <a:grpSpLocks/>
          </p:cNvGrpSpPr>
          <p:nvPr/>
        </p:nvGrpSpPr>
        <p:grpSpPr bwMode="auto">
          <a:xfrm>
            <a:off x="34925" y="92075"/>
            <a:ext cx="7632700" cy="1025525"/>
            <a:chOff x="34925" y="92075"/>
            <a:chExt cx="7632700" cy="1025525"/>
          </a:xfrm>
        </p:grpSpPr>
        <p:grpSp>
          <p:nvGrpSpPr>
            <p:cNvPr id="134163" name="组合 1"/>
            <p:cNvGrpSpPr>
              <a:grpSpLocks/>
            </p:cNvGrpSpPr>
            <p:nvPr/>
          </p:nvGrpSpPr>
          <p:grpSpPr bwMode="auto">
            <a:xfrm>
              <a:off x="34925" y="92075"/>
              <a:ext cx="7632700" cy="457200"/>
              <a:chOff x="34925" y="92075"/>
              <a:chExt cx="7632700" cy="457200"/>
            </a:xfrm>
          </p:grpSpPr>
          <p:sp>
            <p:nvSpPr>
              <p:cNvPr id="13416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416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34164" name="Group 6"/>
            <p:cNvGrpSpPr>
              <a:grpSpLocks/>
            </p:cNvGrpSpPr>
            <p:nvPr/>
          </p:nvGrpSpPr>
          <p:grpSpPr bwMode="auto">
            <a:xfrm>
              <a:off x="107950" y="620713"/>
              <a:ext cx="3197225" cy="496887"/>
              <a:chOff x="68" y="391"/>
              <a:chExt cx="2014" cy="313"/>
            </a:xfrm>
          </p:grpSpPr>
          <p:sp>
            <p:nvSpPr>
              <p:cNvPr id="134165" name="Text Box 7"/>
              <p:cNvSpPr txBox="1">
                <a:spLocks noChangeArrowheads="1"/>
              </p:cNvSpPr>
              <p:nvPr/>
            </p:nvSpPr>
            <p:spPr bwMode="auto">
              <a:xfrm>
                <a:off x="68" y="391"/>
                <a:ext cx="2014"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2.3.5  </a:t>
                </a:r>
                <a:r>
                  <a:rPr kumimoji="1" lang="zh-CN" altLang="en-US" sz="2200" b="1">
                    <a:solidFill>
                      <a:srgbClr val="3333FF"/>
                    </a:solidFill>
                    <a:latin typeface="Arial" panose="020B0604020202020204" pitchFamily="34" charset="0"/>
                    <a:ea typeface="黑体" panose="02010609060101010101" pitchFamily="49" charset="-122"/>
                  </a:rPr>
                  <a:t>静态链表</a:t>
                </a:r>
              </a:p>
            </p:txBody>
          </p:sp>
          <p:sp>
            <p:nvSpPr>
              <p:cNvPr id="134166" name="Rectangle 8"/>
              <p:cNvSpPr>
                <a:spLocks noChangeArrowheads="1"/>
              </p:cNvSpPr>
              <p:nvPr/>
            </p:nvSpPr>
            <p:spPr bwMode="auto">
              <a:xfrm>
                <a:off x="116" y="660"/>
                <a:ext cx="158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 name="Group 2"/>
          <p:cNvGrpSpPr>
            <a:grpSpLocks/>
          </p:cNvGrpSpPr>
          <p:nvPr/>
        </p:nvGrpSpPr>
        <p:grpSpPr bwMode="auto">
          <a:xfrm>
            <a:off x="250825" y="1196975"/>
            <a:ext cx="3455988" cy="496888"/>
            <a:chOff x="204" y="838"/>
            <a:chExt cx="2948" cy="313"/>
          </a:xfrm>
        </p:grpSpPr>
        <p:sp>
          <p:nvSpPr>
            <p:cNvPr id="134161" name="Text Box 3"/>
            <p:cNvSpPr txBox="1">
              <a:spLocks noChangeArrowheads="1"/>
            </p:cNvSpPr>
            <p:nvPr/>
          </p:nvSpPr>
          <p:spPr bwMode="auto">
            <a:xfrm>
              <a:off x="204" y="838"/>
              <a:ext cx="294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静态链表的结点结构</a:t>
              </a:r>
            </a:p>
          </p:txBody>
        </p:sp>
        <p:sp>
          <p:nvSpPr>
            <p:cNvPr id="134162" name="Rectangle 4"/>
            <p:cNvSpPr>
              <a:spLocks noChangeArrowheads="1"/>
            </p:cNvSpPr>
            <p:nvPr/>
          </p:nvSpPr>
          <p:spPr bwMode="auto">
            <a:xfrm>
              <a:off x="295" y="1107"/>
              <a:ext cx="2719"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3" name="AutoShape 9"/>
          <p:cNvSpPr>
            <a:spLocks noChangeArrowheads="1"/>
          </p:cNvSpPr>
          <p:nvPr/>
        </p:nvSpPr>
        <p:spPr bwMode="auto">
          <a:xfrm flipH="1" flipV="1">
            <a:off x="539750" y="3205163"/>
            <a:ext cx="2667000" cy="647700"/>
          </a:xfrm>
          <a:prstGeom prst="wedgeRectCallout">
            <a:avLst>
              <a:gd name="adj1" fmla="val -40894"/>
              <a:gd name="adj2" fmla="val 113477"/>
            </a:avLst>
          </a:prstGeom>
          <a:gradFill rotWithShape="0">
            <a:gsLst>
              <a:gs pos="0">
                <a:srgbClr val="FFCCFF"/>
              </a:gs>
              <a:gs pos="100000">
                <a:srgbClr val="FFFFFF"/>
              </a:gs>
            </a:gsLst>
            <a:lin ang="18900000" scaled="1"/>
          </a:gradFill>
          <a:ln w="57150">
            <a:solidFill>
              <a:srgbClr val="FF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eaLnBrk="1" hangingPunct="1">
              <a:lnSpc>
                <a:spcPct val="130000"/>
              </a:lnSpc>
              <a:defRPr/>
            </a:pPr>
            <a:r>
              <a:rPr kumimoji="1" lang="zh-CN" altLang="en-US" sz="2000" b="1" dirty="0">
                <a:solidFill>
                  <a:srgbClr val="FF33CC"/>
                </a:solidFill>
                <a:latin typeface="Arial" panose="020B0604020202020204" pitchFamily="34" charset="0"/>
                <a:ea typeface="楷体" panose="02010609060101010101" pitchFamily="49" charset="-122"/>
                <a:cs typeface="Arial" panose="020B0604020202020204" pitchFamily="34" charset="0"/>
              </a:rPr>
              <a:t>存放元素的数据</a:t>
            </a:r>
          </a:p>
        </p:txBody>
      </p:sp>
      <p:sp>
        <p:nvSpPr>
          <p:cNvPr id="14" name="AutoShape 10"/>
          <p:cNvSpPr>
            <a:spLocks noChangeArrowheads="1"/>
          </p:cNvSpPr>
          <p:nvPr/>
        </p:nvSpPr>
        <p:spPr bwMode="auto">
          <a:xfrm flipV="1">
            <a:off x="5873750" y="3205163"/>
            <a:ext cx="2667000" cy="647700"/>
          </a:xfrm>
          <a:prstGeom prst="wedgeRectCallout">
            <a:avLst>
              <a:gd name="adj1" fmla="val -41014"/>
              <a:gd name="adj2" fmla="val 113477"/>
            </a:avLst>
          </a:prstGeom>
          <a:gradFill rotWithShape="0">
            <a:gsLst>
              <a:gs pos="0">
                <a:srgbClr val="FFFFFF"/>
              </a:gs>
              <a:gs pos="100000">
                <a:srgbClr val="FFCCFF"/>
              </a:gs>
            </a:gsLst>
            <a:lin ang="2700000" scaled="1"/>
          </a:gradFill>
          <a:ln w="57150">
            <a:solidFill>
              <a:srgbClr val="FF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eaLnBrk="1" hangingPunct="1">
              <a:lnSpc>
                <a:spcPct val="130000"/>
              </a:lnSpc>
              <a:defRPr/>
            </a:pPr>
            <a:r>
              <a:rPr kumimoji="1" lang="zh-CN" altLang="en-US" sz="2000" b="1" dirty="0">
                <a:solidFill>
                  <a:srgbClr val="FF33CC"/>
                </a:solidFill>
                <a:latin typeface="Arial" panose="020B0604020202020204" pitchFamily="34" charset="0"/>
                <a:ea typeface="楷体" panose="02010609060101010101" pitchFamily="49" charset="-122"/>
                <a:cs typeface="Arial" panose="020B0604020202020204" pitchFamily="34" charset="0"/>
              </a:rPr>
              <a:t>存放其后继相对地址</a:t>
            </a:r>
          </a:p>
        </p:txBody>
      </p:sp>
      <p:sp>
        <p:nvSpPr>
          <p:cNvPr id="15" name="Line 11"/>
          <p:cNvSpPr>
            <a:spLocks noChangeShapeType="1"/>
          </p:cNvSpPr>
          <p:nvPr/>
        </p:nvSpPr>
        <p:spPr bwMode="auto">
          <a:xfrm>
            <a:off x="3190875" y="2324100"/>
            <a:ext cx="40005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6" name="Line 12"/>
          <p:cNvSpPr>
            <a:spLocks noChangeShapeType="1"/>
          </p:cNvSpPr>
          <p:nvPr/>
        </p:nvSpPr>
        <p:spPr bwMode="auto">
          <a:xfrm flipH="1">
            <a:off x="5467350" y="2324100"/>
            <a:ext cx="40005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7" name="Rectangle 13"/>
          <p:cNvSpPr>
            <a:spLocks noChangeArrowheads="1"/>
          </p:cNvSpPr>
          <p:nvPr/>
        </p:nvSpPr>
        <p:spPr bwMode="auto">
          <a:xfrm>
            <a:off x="1690688" y="2162175"/>
            <a:ext cx="1427162"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r">
              <a:defRPr/>
            </a:pPr>
            <a:r>
              <a:rPr lang="zh-CN" altLang="en-US" sz="1800" b="1" smtClean="0">
                <a:solidFill>
                  <a:srgbClr val="3333FF"/>
                </a:solidFill>
                <a:ea typeface="楷体" panose="02010609060101010101" pitchFamily="49" charset="-122"/>
                <a:cs typeface="Arial" panose="020B0604020202020204" pitchFamily="34" charset="0"/>
              </a:rPr>
              <a:t>数据域</a:t>
            </a:r>
          </a:p>
        </p:txBody>
      </p:sp>
      <p:sp>
        <p:nvSpPr>
          <p:cNvPr id="19" name="Rectangle 14"/>
          <p:cNvSpPr>
            <a:spLocks noChangeArrowheads="1"/>
          </p:cNvSpPr>
          <p:nvPr/>
        </p:nvSpPr>
        <p:spPr bwMode="auto">
          <a:xfrm>
            <a:off x="5940425" y="2162175"/>
            <a:ext cx="1295400"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defRPr/>
            </a:pPr>
            <a:r>
              <a:rPr lang="zh-CN" altLang="en-US" sz="1800" b="1" smtClean="0">
                <a:solidFill>
                  <a:srgbClr val="3333FF"/>
                </a:solidFill>
                <a:ea typeface="楷体" panose="02010609060101010101" pitchFamily="49" charset="-122"/>
                <a:cs typeface="Arial" panose="020B0604020202020204" pitchFamily="34" charset="0"/>
              </a:rPr>
              <a:t>游标</a:t>
            </a:r>
          </a:p>
        </p:txBody>
      </p:sp>
      <p:grpSp>
        <p:nvGrpSpPr>
          <p:cNvPr id="20" name="Group 15"/>
          <p:cNvGrpSpPr>
            <a:grpSpLocks/>
          </p:cNvGrpSpPr>
          <p:nvPr/>
        </p:nvGrpSpPr>
        <p:grpSpPr bwMode="auto">
          <a:xfrm>
            <a:off x="3586163" y="2125663"/>
            <a:ext cx="1866900" cy="395287"/>
            <a:chOff x="2259" y="1888"/>
            <a:chExt cx="1176" cy="249"/>
          </a:xfrm>
        </p:grpSpPr>
        <p:sp>
          <p:nvSpPr>
            <p:cNvPr id="21" name="Rectangle 16"/>
            <p:cNvSpPr>
              <a:spLocks noChangeArrowheads="1"/>
            </p:cNvSpPr>
            <p:nvPr/>
          </p:nvSpPr>
          <p:spPr bwMode="auto">
            <a:xfrm>
              <a:off x="2259" y="1888"/>
              <a:ext cx="590" cy="249"/>
            </a:xfrm>
            <a:prstGeom prst="rect">
              <a:avLst/>
            </a:prstGeom>
            <a:gradFill rotWithShape="1">
              <a:gsLst>
                <a:gs pos="0">
                  <a:srgbClr val="FFFFFF"/>
                </a:gs>
                <a:gs pos="100000">
                  <a:srgbClr val="FFFF99"/>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ea typeface="楷体" panose="02010609060101010101" pitchFamily="49" charset="-122"/>
                  <a:cs typeface="Arial" panose="020B0604020202020204" pitchFamily="34" charset="0"/>
                </a:rPr>
                <a:t>data</a:t>
              </a:r>
            </a:p>
          </p:txBody>
        </p:sp>
        <p:sp>
          <p:nvSpPr>
            <p:cNvPr id="24" name="Rectangle 17"/>
            <p:cNvSpPr>
              <a:spLocks noChangeArrowheads="1"/>
            </p:cNvSpPr>
            <p:nvPr/>
          </p:nvSpPr>
          <p:spPr bwMode="auto">
            <a:xfrm>
              <a:off x="2846" y="1888"/>
              <a:ext cx="589" cy="249"/>
            </a:xfrm>
            <a:prstGeom prst="rect">
              <a:avLst/>
            </a:prstGeom>
            <a:gradFill rotWithShape="1">
              <a:gsLst>
                <a:gs pos="0">
                  <a:srgbClr val="FFFFFF"/>
                </a:gs>
                <a:gs pos="100000">
                  <a:srgbClr val="FFFF99"/>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ea typeface="楷体" panose="02010609060101010101" pitchFamily="49" charset="-122"/>
                  <a:cs typeface="Arial" panose="020B0604020202020204" pitchFamily="34" charset="0"/>
                </a:rPr>
                <a:t>cur</a:t>
              </a:r>
            </a:p>
          </p:txBody>
        </p:sp>
      </p:grpSp>
      <p:sp>
        <p:nvSpPr>
          <p:cNvPr id="25" name="Text Box 18"/>
          <p:cNvSpPr txBox="1">
            <a:spLocks noChangeArrowheads="1"/>
          </p:cNvSpPr>
          <p:nvPr/>
        </p:nvSpPr>
        <p:spPr bwMode="auto">
          <a:xfrm>
            <a:off x="3203575" y="2844800"/>
            <a:ext cx="2665413" cy="366713"/>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buClr>
                <a:schemeClr val="accent2"/>
              </a:buClr>
              <a:buSzPct val="80000"/>
              <a:buFont typeface="Wingdings" panose="05000000000000000000" pitchFamily="2" charset="2"/>
              <a:buNone/>
              <a:defRPr/>
            </a:pPr>
            <a:r>
              <a:rPr kumimoji="1" lang="zh-CN" altLang="en-US" sz="1800" b="1" smtClean="0">
                <a:solidFill>
                  <a:srgbClr val="3333FF"/>
                </a:solidFill>
                <a:ea typeface="楷体" panose="02010609060101010101" pitchFamily="49" charset="-122"/>
                <a:cs typeface="Arial" panose="020B0604020202020204" pitchFamily="34" charset="0"/>
              </a:rPr>
              <a:t>静态链表的结点结构</a:t>
            </a:r>
          </a:p>
        </p:txBody>
      </p:sp>
      <p:grpSp>
        <p:nvGrpSpPr>
          <p:cNvPr id="26" name="Group 19"/>
          <p:cNvGrpSpPr>
            <a:grpSpLocks/>
          </p:cNvGrpSpPr>
          <p:nvPr/>
        </p:nvGrpSpPr>
        <p:grpSpPr bwMode="auto">
          <a:xfrm>
            <a:off x="228600" y="4214813"/>
            <a:ext cx="8591550" cy="1295400"/>
            <a:chOff x="144" y="3264"/>
            <a:chExt cx="5472" cy="816"/>
          </a:xfrm>
        </p:grpSpPr>
        <p:sp>
          <p:nvSpPr>
            <p:cNvPr id="27" name="AutoShape 20"/>
            <p:cNvSpPr>
              <a:spLocks noChangeArrowheads="1"/>
            </p:cNvSpPr>
            <p:nvPr/>
          </p:nvSpPr>
          <p:spPr bwMode="auto">
            <a:xfrm flipH="1" flipV="1">
              <a:off x="144" y="3264"/>
              <a:ext cx="5472" cy="816"/>
            </a:xfrm>
            <a:prstGeom prst="wedgeRectCallout">
              <a:avLst>
                <a:gd name="adj1" fmla="val -843"/>
                <a:gd name="adj2" fmla="val 82963"/>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996633"/>
                </a:solidFill>
                <a:ea typeface="楷体" panose="02010609060101010101" pitchFamily="49" charset="-122"/>
                <a:cs typeface="Arial" panose="020B0604020202020204" pitchFamily="34" charset="0"/>
              </a:endParaRPr>
            </a:p>
          </p:txBody>
        </p:sp>
        <p:sp>
          <p:nvSpPr>
            <p:cNvPr id="29" name="Text Box 21"/>
            <p:cNvSpPr txBox="1">
              <a:spLocks noChangeArrowheads="1"/>
            </p:cNvSpPr>
            <p:nvPr/>
          </p:nvSpPr>
          <p:spPr bwMode="auto">
            <a:xfrm>
              <a:off x="240" y="3378"/>
              <a:ext cx="5280" cy="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solidFill>
                    <a:srgbClr val="FFFF00"/>
                  </a:solidFill>
                  <a:ea typeface="楷体" panose="02010609060101010101" pitchFamily="49" charset="-122"/>
                  <a:cs typeface="Arial" panose="020B0604020202020204" pitchFamily="34" charset="0"/>
                </a:rPr>
                <a:t>        </a:t>
              </a:r>
              <a:r>
                <a:rPr kumimoji="1" lang="zh-CN" altLang="en-US" b="1" dirty="0" smtClean="0">
                  <a:solidFill>
                    <a:srgbClr val="FFFF00"/>
                  </a:solidFill>
                  <a:ea typeface="楷体" panose="02010609060101010101" pitchFamily="49" charset="-122"/>
                  <a:cs typeface="Arial" panose="020B0604020202020204" pitchFamily="34" charset="0"/>
                </a:rPr>
                <a:t>数组中第 </a:t>
              </a:r>
              <a:r>
                <a:rPr kumimoji="1" lang="en-US" altLang="zh-CN" b="1" dirty="0" smtClean="0">
                  <a:solidFill>
                    <a:srgbClr val="FFFF00"/>
                  </a:solidFill>
                  <a:ea typeface="楷体" panose="02010609060101010101" pitchFamily="49" charset="-122"/>
                  <a:cs typeface="Arial" panose="020B0604020202020204" pitchFamily="34" charset="0"/>
                </a:rPr>
                <a:t>0 </a:t>
              </a:r>
              <a:r>
                <a:rPr kumimoji="1" lang="zh-CN" altLang="en-US" b="1" dirty="0" smtClean="0">
                  <a:solidFill>
                    <a:srgbClr val="FFFF00"/>
                  </a:solidFill>
                  <a:ea typeface="楷体" panose="02010609060101010101" pitchFamily="49" charset="-122"/>
                  <a:cs typeface="Arial" panose="020B0604020202020204" pitchFamily="34" charset="0"/>
                </a:rPr>
                <a:t>个分量可看成头结点：其数据域可不存储任何信息，也可存储如线性表长度等类的信息；其游标域指示静态链表第一个结点。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ssolve">
                                      <p:cBhvr>
                                        <p:cTn id="12" dur="500"/>
                                        <p:tgtEl>
                                          <p:spTgt spid="20"/>
                                        </p:tgtEl>
                                      </p:cBhvr>
                                    </p:animEffect>
                                  </p:childTnLst>
                                </p:cTn>
                              </p:par>
                            </p:childTnLst>
                          </p:cTn>
                        </p:par>
                        <p:par>
                          <p:cTn id="13" fill="hold" nodeType="afterGroup">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dissolve">
                                      <p:cBhvr>
                                        <p:cTn id="16" dur="500"/>
                                        <p:tgtEl>
                                          <p:spTgt spid="17"/>
                                        </p:tgtEl>
                                      </p:cBhvr>
                                    </p:animEffect>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nodeType="afterGroup">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dissolve">
                                      <p:cBhvr>
                                        <p:cTn id="24" dur="500"/>
                                        <p:tgtEl>
                                          <p:spTgt spid="19"/>
                                        </p:tgtEl>
                                      </p:cBhvr>
                                    </p:animEffect>
                                  </p:childTnLst>
                                </p:cTn>
                              </p:par>
                            </p:childTnLst>
                          </p:cTn>
                        </p:par>
                        <p:par>
                          <p:cTn id="25" fill="hold" nodeType="afterGroup">
                            <p:stCondLst>
                              <p:cond delay="2000"/>
                            </p:stCondLst>
                            <p:childTnLst>
                              <p:par>
                                <p:cTn id="26" presetID="22" presetClass="entr" presetSubtype="2"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par>
                          <p:cTn id="29" fill="hold" nodeType="afterGroup">
                            <p:stCondLst>
                              <p:cond delay="2500"/>
                            </p:stCondLst>
                            <p:childTnLst>
                              <p:par>
                                <p:cTn id="30" presetID="9"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dissolve">
                                      <p:cBhvr>
                                        <p:cTn id="32" dur="500"/>
                                        <p:tgtEl>
                                          <p:spTgt spid="25"/>
                                        </p:tgtEl>
                                      </p:cBhvr>
                                    </p:animEffect>
                                  </p:childTnLst>
                                </p:cTn>
                              </p:par>
                            </p:childTnLst>
                          </p:cTn>
                        </p:par>
                        <p:par>
                          <p:cTn id="33" fill="hold" nodeType="afterGroup">
                            <p:stCondLst>
                              <p:cond delay="3000"/>
                            </p:stCondLst>
                            <p:childTnLst>
                              <p:par>
                                <p:cTn id="34" presetID="18" presetClass="entr" presetSubtype="3"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trips(upRight)">
                                      <p:cBhvr>
                                        <p:cTn id="36" dur="500"/>
                                        <p:tgtEl>
                                          <p:spTgt spid="13"/>
                                        </p:tgtEl>
                                      </p:cBhvr>
                                    </p:animEffect>
                                  </p:childTnLst>
                                  <p:subTnLst>
                                    <p:audio>
                                      <p:cMediaNode>
                                        <p:cTn display="0" masterRel="sameClick">
                                          <p:stCondLst>
                                            <p:cond evt="begin" delay="0">
                                              <p:tn val="34"/>
                                            </p:cond>
                                          </p:stCondLst>
                                          <p:endCondLst>
                                            <p:cond evt="onStopAudio" delay="0">
                                              <p:tgtEl>
                                                <p:sldTgt/>
                                              </p:tgtEl>
                                            </p:cond>
                                          </p:endCondLst>
                                        </p:cTn>
                                        <p:tgtEl>
                                          <p:sndTgt r:embed="rId2" name="camera.wav"/>
                                        </p:tgtEl>
                                      </p:cMediaNode>
                                    </p:audio>
                                  </p:subTnLst>
                                </p:cTn>
                              </p:par>
                            </p:childTnLst>
                          </p:cTn>
                        </p:par>
                        <p:par>
                          <p:cTn id="37" fill="hold" nodeType="afterGroup">
                            <p:stCondLst>
                              <p:cond delay="3500"/>
                            </p:stCondLst>
                            <p:childTnLst>
                              <p:par>
                                <p:cTn id="38" presetID="18" presetClass="entr" presetSubtype="9"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strips(upLeft)">
                                      <p:cBhvr>
                                        <p:cTn id="40" dur="500"/>
                                        <p:tgtEl>
                                          <p:spTgt spid="14"/>
                                        </p:tgtEl>
                                      </p:cBhvr>
                                    </p:animEffect>
                                  </p:childTnLst>
                                  <p:subTnLst>
                                    <p:audio>
                                      <p:cMediaNode>
                                        <p:cTn display="0" masterRel="sameClick">
                                          <p:stCondLst>
                                            <p:cond evt="begin" delay="0">
                                              <p:tn val="38"/>
                                            </p:cond>
                                          </p:stCondLst>
                                          <p:endCondLst>
                                            <p:cond evt="onStopAudio" delay="0">
                                              <p:tgtEl>
                                                <p:sldTgt/>
                                              </p:tgtEl>
                                            </p:cond>
                                          </p:endCondLst>
                                        </p:cTn>
                                        <p:tgtEl>
                                          <p:sndTgt r:embed="rId2" name="camera.wav"/>
                                        </p:tgtEl>
                                      </p:cMediaNode>
                                    </p:audio>
                                  </p:subTnLst>
                                </p:cTn>
                              </p:par>
                            </p:childTnLst>
                          </p:cTn>
                        </p:par>
                      </p:childTnLst>
                    </p:cTn>
                  </p:par>
                  <p:par>
                    <p:cTn id="41" fill="hold" nodeType="clickPar">
                      <p:stCondLst>
                        <p:cond delay="indefinite"/>
                      </p:stCondLst>
                      <p:childTnLst>
                        <p:par>
                          <p:cTn id="42" fill="hold" nodeType="withGroup">
                            <p:stCondLst>
                              <p:cond delay="0"/>
                            </p:stCondLst>
                            <p:childTnLst>
                              <p:par>
                                <p:cTn id="43" presetID="18" presetClass="entr" presetSubtype="12"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trips(downLeft)">
                                      <p:cBhvr>
                                        <p:cTn id="45" dur="500"/>
                                        <p:tgtEl>
                                          <p:spTgt spid="26"/>
                                        </p:tgtEl>
                                      </p:cBhvr>
                                    </p:animEffect>
                                  </p:childTnLst>
                                  <p:subTnLst>
                                    <p:audio>
                                      <p:cMediaNode>
                                        <p:cTn display="0" masterRel="sameClick">
                                          <p:stCondLst>
                                            <p:cond evt="begin" delay="0">
                                              <p:tn val="43"/>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4" grpId="0" animBg="1" autoUpdateAnimBg="0"/>
      <p:bldP spid="17" grpId="0"/>
      <p:bldP spid="19" grpId="0"/>
      <p:bldP spid="25"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170" name="组合 1"/>
          <p:cNvGrpSpPr>
            <a:grpSpLocks/>
          </p:cNvGrpSpPr>
          <p:nvPr/>
        </p:nvGrpSpPr>
        <p:grpSpPr bwMode="auto">
          <a:xfrm>
            <a:off x="34925" y="92075"/>
            <a:ext cx="7632700" cy="1025525"/>
            <a:chOff x="34925" y="92075"/>
            <a:chExt cx="7632700" cy="1025525"/>
          </a:xfrm>
        </p:grpSpPr>
        <p:grpSp>
          <p:nvGrpSpPr>
            <p:cNvPr id="135199" name="组合 1"/>
            <p:cNvGrpSpPr>
              <a:grpSpLocks/>
            </p:cNvGrpSpPr>
            <p:nvPr/>
          </p:nvGrpSpPr>
          <p:grpSpPr bwMode="auto">
            <a:xfrm>
              <a:off x="34925" y="92075"/>
              <a:ext cx="7632700" cy="457200"/>
              <a:chOff x="34925" y="92075"/>
              <a:chExt cx="7632700" cy="457200"/>
            </a:xfrm>
          </p:grpSpPr>
          <p:sp>
            <p:nvSpPr>
              <p:cNvPr id="13520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520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35200" name="Group 6"/>
            <p:cNvGrpSpPr>
              <a:grpSpLocks/>
            </p:cNvGrpSpPr>
            <p:nvPr/>
          </p:nvGrpSpPr>
          <p:grpSpPr bwMode="auto">
            <a:xfrm>
              <a:off x="107950" y="620713"/>
              <a:ext cx="3197225" cy="496887"/>
              <a:chOff x="68" y="391"/>
              <a:chExt cx="2014" cy="313"/>
            </a:xfrm>
          </p:grpSpPr>
          <p:sp>
            <p:nvSpPr>
              <p:cNvPr id="135201" name="Text Box 7"/>
              <p:cNvSpPr txBox="1">
                <a:spLocks noChangeArrowheads="1"/>
              </p:cNvSpPr>
              <p:nvPr/>
            </p:nvSpPr>
            <p:spPr bwMode="auto">
              <a:xfrm>
                <a:off x="68" y="391"/>
                <a:ext cx="2014"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2.3.5  </a:t>
                </a:r>
                <a:r>
                  <a:rPr kumimoji="1" lang="zh-CN" altLang="en-US" sz="2200" b="1">
                    <a:solidFill>
                      <a:srgbClr val="3333FF"/>
                    </a:solidFill>
                    <a:latin typeface="Arial" panose="020B0604020202020204" pitchFamily="34" charset="0"/>
                    <a:ea typeface="黑体" panose="02010609060101010101" pitchFamily="49" charset="-122"/>
                  </a:rPr>
                  <a:t>静态链表</a:t>
                </a:r>
              </a:p>
            </p:txBody>
          </p:sp>
          <p:sp>
            <p:nvSpPr>
              <p:cNvPr id="135202" name="Rectangle 8"/>
              <p:cNvSpPr>
                <a:spLocks noChangeArrowheads="1"/>
              </p:cNvSpPr>
              <p:nvPr/>
            </p:nvSpPr>
            <p:spPr bwMode="auto">
              <a:xfrm>
                <a:off x="116" y="660"/>
                <a:ext cx="158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7" name="Text Box 9"/>
          <p:cNvSpPr txBox="1">
            <a:spLocks noChangeArrowheads="1"/>
          </p:cNvSpPr>
          <p:nvPr/>
        </p:nvSpPr>
        <p:spPr bwMode="auto">
          <a:xfrm>
            <a:off x="179388" y="1196975"/>
            <a:ext cx="878522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_GB2312"/>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zh-CN" altLang="en-US" sz="2000" b="1">
                <a:latin typeface="Arial" panose="020B0604020202020204" pitchFamily="34" charset="0"/>
                <a:ea typeface="仿宋" panose="02010609060101010101" pitchFamily="49" charset="-122"/>
                <a:cs typeface="Arial" panose="020B0604020202020204" pitchFamily="34" charset="0"/>
              </a:rPr>
              <a:t>在下面的静态链表中，先将“</a:t>
            </a:r>
            <a:r>
              <a:rPr kumimoji="1" lang="en-US" altLang="zh-CN" sz="2000" b="1">
                <a:latin typeface="Arial" panose="020B0604020202020204" pitchFamily="34" charset="0"/>
                <a:ea typeface="仿宋" panose="02010609060101010101" pitchFamily="49" charset="-122"/>
                <a:cs typeface="Arial" panose="020B0604020202020204" pitchFamily="34" charset="0"/>
              </a:rPr>
              <a:t>Shi</a:t>
            </a:r>
            <a:r>
              <a:rPr kumimoji="1" lang="zh-CN" altLang="en-US" sz="2000" b="1">
                <a:latin typeface="Arial" panose="020B0604020202020204" pitchFamily="34" charset="0"/>
                <a:ea typeface="仿宋" panose="02010609060101010101" pitchFamily="49" charset="-122"/>
                <a:cs typeface="Arial" panose="020B0604020202020204" pitchFamily="34" charset="0"/>
              </a:rPr>
              <a:t>”插入到“</a:t>
            </a:r>
            <a:r>
              <a:rPr kumimoji="1" lang="en-US" altLang="zh-CN" sz="2000" b="1">
                <a:latin typeface="Arial" panose="020B0604020202020204" pitchFamily="34" charset="0"/>
                <a:ea typeface="仿宋" panose="02010609060101010101" pitchFamily="49" charset="-122"/>
                <a:cs typeface="Arial" panose="020B0604020202020204" pitchFamily="34" charset="0"/>
              </a:rPr>
              <a:t>Li</a:t>
            </a:r>
            <a:r>
              <a:rPr kumimoji="1" lang="zh-CN" altLang="en-US" sz="2000" b="1">
                <a:latin typeface="Arial" panose="020B0604020202020204" pitchFamily="34" charset="0"/>
                <a:ea typeface="仿宋" panose="02010609060101010101" pitchFamily="49" charset="-122"/>
                <a:cs typeface="Arial" panose="020B0604020202020204" pitchFamily="34" charset="0"/>
              </a:rPr>
              <a:t>”和“</a:t>
            </a:r>
            <a:r>
              <a:rPr kumimoji="1" lang="en-US" altLang="zh-CN" sz="2000" b="1">
                <a:latin typeface="Arial" panose="020B0604020202020204" pitchFamily="34" charset="0"/>
                <a:ea typeface="仿宋" panose="02010609060101010101" pitchFamily="49" charset="-122"/>
                <a:cs typeface="Arial" panose="020B0604020202020204" pitchFamily="34" charset="0"/>
              </a:rPr>
              <a:t>Zhou</a:t>
            </a:r>
            <a:r>
              <a:rPr kumimoji="1" lang="zh-CN" altLang="en-US" sz="2000" b="1">
                <a:latin typeface="Arial" panose="020B0604020202020204" pitchFamily="34" charset="0"/>
                <a:ea typeface="仿宋" panose="02010609060101010101" pitchFamily="49" charset="-122"/>
                <a:cs typeface="Arial" panose="020B0604020202020204" pitchFamily="34" charset="0"/>
              </a:rPr>
              <a:t>”之间，再删除“</a:t>
            </a:r>
            <a:r>
              <a:rPr kumimoji="1" lang="en-US" altLang="zh-CN" sz="2000" b="1">
                <a:latin typeface="Arial" panose="020B0604020202020204" pitchFamily="34" charset="0"/>
                <a:ea typeface="仿宋" panose="02010609060101010101" pitchFamily="49" charset="-122"/>
                <a:cs typeface="Arial" panose="020B0604020202020204" pitchFamily="34" charset="0"/>
              </a:rPr>
              <a:t>Zheng</a:t>
            </a:r>
            <a:r>
              <a:rPr kumimoji="1" lang="zh-CN" altLang="en-US" sz="2000" b="1">
                <a:latin typeface="Arial" panose="020B0604020202020204" pitchFamily="34" charset="0"/>
                <a:ea typeface="仿宋" panose="02010609060101010101" pitchFamily="49" charset="-122"/>
                <a:cs typeface="Arial" panose="020B0604020202020204" pitchFamily="34" charset="0"/>
              </a:rPr>
              <a:t>”。</a:t>
            </a:r>
          </a:p>
        </p:txBody>
      </p:sp>
      <p:grpSp>
        <p:nvGrpSpPr>
          <p:cNvPr id="38" name="Group 10"/>
          <p:cNvGrpSpPr>
            <a:grpSpLocks/>
          </p:cNvGrpSpPr>
          <p:nvPr/>
        </p:nvGrpSpPr>
        <p:grpSpPr bwMode="auto">
          <a:xfrm>
            <a:off x="225425" y="2284413"/>
            <a:ext cx="2736850" cy="4097337"/>
            <a:chOff x="142" y="1379"/>
            <a:chExt cx="1724" cy="2581"/>
          </a:xfrm>
        </p:grpSpPr>
        <p:sp>
          <p:nvSpPr>
            <p:cNvPr id="39" name="Text Box 11"/>
            <p:cNvSpPr txBox="1">
              <a:spLocks noChangeArrowheads="1"/>
            </p:cNvSpPr>
            <p:nvPr/>
          </p:nvSpPr>
          <p:spPr bwMode="auto">
            <a:xfrm>
              <a:off x="142" y="3748"/>
              <a:ext cx="1724" cy="21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sz="1600" b="1">
                  <a:latin typeface="Arial" panose="020B0604020202020204" pitchFamily="34" charset="0"/>
                  <a:ea typeface="楷体" panose="02010609060101010101" pitchFamily="49" charset="-122"/>
                  <a:cs typeface="Arial" panose="020B0604020202020204" pitchFamily="34" charset="0"/>
                </a:rPr>
                <a:t>一个静态链表</a:t>
              </a:r>
            </a:p>
          </p:txBody>
        </p:sp>
        <p:grpSp>
          <p:nvGrpSpPr>
            <p:cNvPr id="41" name="Group 12"/>
            <p:cNvGrpSpPr>
              <a:grpSpLocks/>
            </p:cNvGrpSpPr>
            <p:nvPr/>
          </p:nvGrpSpPr>
          <p:grpSpPr bwMode="auto">
            <a:xfrm>
              <a:off x="188" y="1379"/>
              <a:ext cx="1542" cy="2328"/>
              <a:chOff x="612" y="1369"/>
              <a:chExt cx="1542" cy="2328"/>
            </a:xfrm>
          </p:grpSpPr>
          <p:pic>
            <p:nvPicPr>
              <p:cNvPr id="42" name="Picture 13"/>
              <p:cNvPicPr>
                <a:picLocks noChangeAspect="1" noChangeArrowheads="1"/>
              </p:cNvPicPr>
              <p:nvPr/>
            </p:nvPicPr>
            <p:blipFill>
              <a:blip r:embed="rId3">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l="3912" r="90210"/>
              <a:stretch>
                <a:fillRect/>
              </a:stretch>
            </p:blipFill>
            <p:spPr bwMode="auto">
              <a:xfrm>
                <a:off x="612" y="1369"/>
                <a:ext cx="272" cy="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4"/>
              <p:cNvPicPr>
                <a:picLocks noChangeAspect="1" noChangeArrowheads="1"/>
              </p:cNvPicPr>
              <p:nvPr/>
            </p:nvPicPr>
            <p:blipFill>
              <a:blip r:embed="rId3">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l="14697" r="57857"/>
              <a:stretch>
                <a:fillRect/>
              </a:stretch>
            </p:blipFill>
            <p:spPr bwMode="auto">
              <a:xfrm>
                <a:off x="884" y="1369"/>
                <a:ext cx="1270" cy="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45" name="Group 15"/>
          <p:cNvGrpSpPr>
            <a:grpSpLocks/>
          </p:cNvGrpSpPr>
          <p:nvPr/>
        </p:nvGrpSpPr>
        <p:grpSpPr bwMode="auto">
          <a:xfrm>
            <a:off x="3105150" y="2284413"/>
            <a:ext cx="2736850" cy="4097337"/>
            <a:chOff x="1956" y="1379"/>
            <a:chExt cx="1724" cy="2581"/>
          </a:xfrm>
        </p:grpSpPr>
        <p:sp>
          <p:nvSpPr>
            <p:cNvPr id="48" name="Text Box 16"/>
            <p:cNvSpPr txBox="1">
              <a:spLocks noChangeArrowheads="1"/>
            </p:cNvSpPr>
            <p:nvPr/>
          </p:nvSpPr>
          <p:spPr bwMode="auto">
            <a:xfrm>
              <a:off x="1956" y="3748"/>
              <a:ext cx="1724" cy="21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en-US" altLang="zh-CN" sz="1600" b="1">
                  <a:latin typeface="Arial" panose="020B0604020202020204" pitchFamily="34" charset="0"/>
                  <a:ea typeface="楷体_GB2312"/>
                  <a:cs typeface="Arial" panose="020B0604020202020204" pitchFamily="34" charset="0"/>
                </a:rPr>
                <a:t>     </a:t>
              </a:r>
              <a:r>
                <a:rPr kumimoji="1" lang="zh-CN" altLang="en-US" sz="1600" b="1">
                  <a:latin typeface="Arial" panose="020B0604020202020204" pitchFamily="34" charset="0"/>
                  <a:ea typeface="楷体" panose="02010609060101010101" pitchFamily="49" charset="-122"/>
                  <a:cs typeface="Arial" panose="020B0604020202020204" pitchFamily="34" charset="0"/>
                </a:rPr>
                <a:t>插入 “</a:t>
              </a:r>
              <a:r>
                <a:rPr kumimoji="1" lang="en-US" altLang="zh-CN" sz="1600" b="1">
                  <a:solidFill>
                    <a:srgbClr val="FF0000"/>
                  </a:solidFill>
                  <a:latin typeface="Arial" panose="020B0604020202020204" pitchFamily="34" charset="0"/>
                  <a:ea typeface="楷体" panose="02010609060101010101" pitchFamily="49" charset="-122"/>
                  <a:cs typeface="Arial" panose="020B0604020202020204" pitchFamily="34" charset="0"/>
                </a:rPr>
                <a:t>Shi</a:t>
              </a:r>
              <a:r>
                <a:rPr kumimoji="1" lang="en-US" altLang="zh-CN" sz="1600" b="1">
                  <a:latin typeface="Arial" panose="020B0604020202020204" pitchFamily="34" charset="0"/>
                  <a:ea typeface="楷体" panose="02010609060101010101" pitchFamily="49" charset="-122"/>
                  <a:cs typeface="Arial" panose="020B0604020202020204" pitchFamily="34" charset="0"/>
                </a:rPr>
                <a:t>”</a:t>
              </a:r>
            </a:p>
          </p:txBody>
        </p:sp>
        <p:grpSp>
          <p:nvGrpSpPr>
            <p:cNvPr id="49" name="Group 17"/>
            <p:cNvGrpSpPr>
              <a:grpSpLocks/>
            </p:cNvGrpSpPr>
            <p:nvPr/>
          </p:nvGrpSpPr>
          <p:grpSpPr bwMode="auto">
            <a:xfrm>
              <a:off x="2002" y="1379"/>
              <a:ext cx="1542" cy="2328"/>
              <a:chOff x="2064" y="1369"/>
              <a:chExt cx="1542" cy="2328"/>
            </a:xfrm>
          </p:grpSpPr>
          <p:pic>
            <p:nvPicPr>
              <p:cNvPr id="50" name="Picture 18"/>
              <p:cNvPicPr>
                <a:picLocks noChangeAspect="1" noChangeArrowheads="1"/>
              </p:cNvPicPr>
              <p:nvPr/>
            </p:nvPicPr>
            <p:blipFill>
              <a:blip r:embed="rId3">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l="3912" r="90210"/>
              <a:stretch>
                <a:fillRect/>
              </a:stretch>
            </p:blipFill>
            <p:spPr bwMode="auto">
              <a:xfrm>
                <a:off x="2064" y="1369"/>
                <a:ext cx="272" cy="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9"/>
              <p:cNvPicPr>
                <a:picLocks noChangeAspect="1" noChangeArrowheads="1"/>
              </p:cNvPicPr>
              <p:nvPr/>
            </p:nvPicPr>
            <p:blipFill>
              <a:blip r:embed="rId3">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l="14697" r="57857"/>
              <a:stretch>
                <a:fillRect/>
              </a:stretch>
            </p:blipFill>
            <p:spPr bwMode="auto">
              <a:xfrm>
                <a:off x="2336" y="1369"/>
                <a:ext cx="1270" cy="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52" name="Group 20"/>
          <p:cNvGrpSpPr>
            <a:grpSpLocks/>
          </p:cNvGrpSpPr>
          <p:nvPr/>
        </p:nvGrpSpPr>
        <p:grpSpPr bwMode="auto">
          <a:xfrm>
            <a:off x="4583113" y="3827463"/>
            <a:ext cx="1008062" cy="288925"/>
            <a:chOff x="4241" y="2341"/>
            <a:chExt cx="635" cy="182"/>
          </a:xfrm>
        </p:grpSpPr>
        <p:pic>
          <p:nvPicPr>
            <p:cNvPr id="53" name="Picture 21"/>
            <p:cNvPicPr>
              <a:picLocks noChangeAspect="1" noChangeArrowheads="1"/>
            </p:cNvPicPr>
            <p:nvPr/>
          </p:nvPicPr>
          <p:blipFill>
            <a:blip r:embed="rId3">
              <a:clrChange>
                <a:clrFrom>
                  <a:srgbClr val="DDDDDD"/>
                </a:clrFrom>
                <a:clrTo>
                  <a:srgbClr val="DDDDDD">
                    <a:alpha val="0"/>
                  </a:srgbClr>
                </a:clrTo>
              </a:clrChange>
              <a:lum contrast="48000"/>
              <a:extLst>
                <a:ext uri="{28A0092B-C50C-407E-A947-70E740481C1C}">
                  <a14:useLocalDpi xmlns:a14="http://schemas.microsoft.com/office/drawing/2010/main" val="0"/>
                </a:ext>
              </a:extLst>
            </a:blip>
            <a:srcRect l="86276" t="41753" b="50430"/>
            <a:stretch>
              <a:fillRect/>
            </a:stretch>
          </p:blipFill>
          <p:spPr bwMode="auto">
            <a:xfrm>
              <a:off x="4241" y="2341"/>
              <a:ext cx="635" cy="182"/>
            </a:xfrm>
            <a:prstGeom prst="rect">
              <a:avLst/>
            </a:prstGeom>
            <a:solidFill>
              <a:srgbClr val="FFCCFF"/>
            </a:solidFill>
            <a:ln w="9525">
              <a:solidFill>
                <a:srgbClr val="FF0000"/>
              </a:solidFill>
              <a:miter lim="800000"/>
              <a:headEnd/>
              <a:tailEnd/>
            </a:ln>
          </p:spPr>
        </p:pic>
        <p:sp>
          <p:nvSpPr>
            <p:cNvPr id="55" name="Rectangle 22"/>
            <p:cNvSpPr>
              <a:spLocks noChangeArrowheads="1"/>
            </p:cNvSpPr>
            <p:nvPr/>
          </p:nvSpPr>
          <p:spPr bwMode="auto">
            <a:xfrm>
              <a:off x="4252" y="2341"/>
              <a:ext cx="612" cy="182"/>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grpSp>
      <p:grpSp>
        <p:nvGrpSpPr>
          <p:cNvPr id="56" name="Group 23"/>
          <p:cNvGrpSpPr>
            <a:grpSpLocks/>
          </p:cNvGrpSpPr>
          <p:nvPr/>
        </p:nvGrpSpPr>
        <p:grpSpPr bwMode="auto">
          <a:xfrm>
            <a:off x="3609975" y="5349875"/>
            <a:ext cx="1978025" cy="293688"/>
            <a:chOff x="2336" y="3294"/>
            <a:chExt cx="1246" cy="185"/>
          </a:xfrm>
        </p:grpSpPr>
        <p:pic>
          <p:nvPicPr>
            <p:cNvPr id="57" name="Picture 24"/>
            <p:cNvPicPr>
              <a:picLocks noChangeAspect="1" noChangeArrowheads="1"/>
            </p:cNvPicPr>
            <p:nvPr/>
          </p:nvPicPr>
          <p:blipFill>
            <a:blip r:embed="rId3">
              <a:clrChange>
                <a:clrFrom>
                  <a:srgbClr val="DDDDDD"/>
                </a:clrFrom>
                <a:clrTo>
                  <a:srgbClr val="DDDDDD">
                    <a:alpha val="0"/>
                  </a:srgbClr>
                </a:clrTo>
              </a:clrChange>
              <a:lum contrast="48000"/>
              <a:extLst>
                <a:ext uri="{28A0092B-C50C-407E-A947-70E740481C1C}">
                  <a14:useLocalDpi xmlns:a14="http://schemas.microsoft.com/office/drawing/2010/main" val="0"/>
                </a:ext>
              </a:extLst>
            </a:blip>
            <a:srcRect l="73071" t="82689" b="9537"/>
            <a:stretch>
              <a:fillRect/>
            </a:stretch>
          </p:blipFill>
          <p:spPr bwMode="auto">
            <a:xfrm>
              <a:off x="2336" y="3294"/>
              <a:ext cx="1246" cy="181"/>
            </a:xfrm>
            <a:prstGeom prst="rect">
              <a:avLst/>
            </a:prstGeom>
            <a:solidFill>
              <a:srgbClr val="FFCCFF"/>
            </a:solidFill>
            <a:ln w="9525">
              <a:solidFill>
                <a:srgbClr val="FF0000"/>
              </a:solidFill>
              <a:miter lim="800000"/>
              <a:headEnd/>
              <a:tailEnd/>
            </a:ln>
          </p:spPr>
        </p:pic>
        <p:sp>
          <p:nvSpPr>
            <p:cNvPr id="58" name="Rectangle 25"/>
            <p:cNvSpPr>
              <a:spLocks noChangeArrowheads="1"/>
            </p:cNvSpPr>
            <p:nvPr/>
          </p:nvSpPr>
          <p:spPr bwMode="auto">
            <a:xfrm>
              <a:off x="2344" y="3298"/>
              <a:ext cx="1225" cy="181"/>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grpSp>
      <p:grpSp>
        <p:nvGrpSpPr>
          <p:cNvPr id="59" name="Group 26"/>
          <p:cNvGrpSpPr>
            <a:grpSpLocks/>
          </p:cNvGrpSpPr>
          <p:nvPr/>
        </p:nvGrpSpPr>
        <p:grpSpPr bwMode="auto">
          <a:xfrm>
            <a:off x="6057900" y="2284413"/>
            <a:ext cx="2762250" cy="4097337"/>
            <a:chOff x="3816" y="1379"/>
            <a:chExt cx="1740" cy="2581"/>
          </a:xfrm>
        </p:grpSpPr>
        <p:sp>
          <p:nvSpPr>
            <p:cNvPr id="60" name="Text Box 27"/>
            <p:cNvSpPr txBox="1">
              <a:spLocks noChangeArrowheads="1"/>
            </p:cNvSpPr>
            <p:nvPr/>
          </p:nvSpPr>
          <p:spPr bwMode="auto">
            <a:xfrm>
              <a:off x="3832" y="3748"/>
              <a:ext cx="1724" cy="21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sz="1600" b="1">
                  <a:latin typeface="Arial" panose="020B0604020202020204" pitchFamily="34" charset="0"/>
                  <a:ea typeface="楷体" panose="02010609060101010101" pitchFamily="49" charset="-122"/>
                  <a:cs typeface="Arial" panose="020B0604020202020204" pitchFamily="34" charset="0"/>
                </a:rPr>
                <a:t>删除 “</a:t>
              </a:r>
              <a:r>
                <a:rPr kumimoji="1" lang="en-US" altLang="zh-CN" sz="1600" b="1">
                  <a:solidFill>
                    <a:srgbClr val="3333FF"/>
                  </a:solidFill>
                  <a:latin typeface="Arial" panose="020B0604020202020204" pitchFamily="34" charset="0"/>
                  <a:ea typeface="楷体" panose="02010609060101010101" pitchFamily="49" charset="-122"/>
                  <a:cs typeface="Arial" panose="020B0604020202020204" pitchFamily="34" charset="0"/>
                </a:rPr>
                <a:t>Zheng</a:t>
              </a:r>
              <a:r>
                <a:rPr kumimoji="1" lang="en-US" altLang="zh-CN" sz="1600" b="1">
                  <a:latin typeface="Arial" panose="020B0604020202020204" pitchFamily="34" charset="0"/>
                  <a:ea typeface="楷体" panose="02010609060101010101" pitchFamily="49" charset="-122"/>
                  <a:cs typeface="Arial" panose="020B0604020202020204" pitchFamily="34" charset="0"/>
                </a:rPr>
                <a:t>”</a:t>
              </a:r>
            </a:p>
          </p:txBody>
        </p:sp>
        <p:pic>
          <p:nvPicPr>
            <p:cNvPr id="61" name="Picture 28"/>
            <p:cNvPicPr>
              <a:picLocks noChangeAspect="1" noChangeArrowheads="1"/>
            </p:cNvPicPr>
            <p:nvPr/>
          </p:nvPicPr>
          <p:blipFill>
            <a:blip r:embed="rId3">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l="3912" r="90210"/>
            <a:stretch>
              <a:fillRect/>
            </a:stretch>
          </p:blipFill>
          <p:spPr bwMode="auto">
            <a:xfrm>
              <a:off x="3816" y="1379"/>
              <a:ext cx="272" cy="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29"/>
            <p:cNvPicPr>
              <a:picLocks noChangeAspect="1" noChangeArrowheads="1"/>
            </p:cNvPicPr>
            <p:nvPr/>
          </p:nvPicPr>
          <p:blipFill>
            <a:blip r:embed="rId3">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l="14697" r="57857"/>
            <a:stretch>
              <a:fillRect/>
            </a:stretch>
          </p:blipFill>
          <p:spPr bwMode="auto">
            <a:xfrm>
              <a:off x="4089" y="1379"/>
              <a:ext cx="1270" cy="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Rectangle 30"/>
            <p:cNvSpPr>
              <a:spLocks noChangeArrowheads="1"/>
            </p:cNvSpPr>
            <p:nvPr/>
          </p:nvSpPr>
          <p:spPr bwMode="auto">
            <a:xfrm>
              <a:off x="4859" y="2397"/>
              <a:ext cx="272" cy="91"/>
            </a:xfrm>
            <a:prstGeom prst="rect">
              <a:avLst/>
            </a:prstGeom>
            <a:solidFill>
              <a:srgbClr val="E1F4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sp>
          <p:nvSpPr>
            <p:cNvPr id="64" name="Text Box 31"/>
            <p:cNvSpPr txBox="1">
              <a:spLocks noChangeArrowheads="1"/>
            </p:cNvSpPr>
            <p:nvPr/>
          </p:nvSpPr>
          <p:spPr bwMode="auto">
            <a:xfrm>
              <a:off x="4744" y="2340"/>
              <a:ext cx="545" cy="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sz="1500" b="1">
                  <a:latin typeface="Arial" panose="020B0604020202020204" pitchFamily="34" charset="0"/>
                  <a:ea typeface="幼圆" panose="02010509060101010101" pitchFamily="49" charset="-122"/>
                  <a:cs typeface="Arial" panose="020B0604020202020204" pitchFamily="34" charset="0"/>
                </a:rPr>
                <a:t>9</a:t>
              </a:r>
            </a:p>
          </p:txBody>
        </p:sp>
        <p:sp>
          <p:nvSpPr>
            <p:cNvPr id="65" name="Text Box 32"/>
            <p:cNvSpPr txBox="1">
              <a:spLocks noChangeArrowheads="1"/>
            </p:cNvSpPr>
            <p:nvPr/>
          </p:nvSpPr>
          <p:spPr bwMode="auto">
            <a:xfrm>
              <a:off x="4143" y="3304"/>
              <a:ext cx="545" cy="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sz="1500" b="1">
                  <a:latin typeface="Arial" panose="020B0604020202020204" pitchFamily="34" charset="0"/>
                  <a:ea typeface="幼圆" panose="02010509060101010101" pitchFamily="49" charset="-122"/>
                  <a:cs typeface="Arial" panose="020B0604020202020204" pitchFamily="34" charset="0"/>
                </a:rPr>
                <a:t>Shi</a:t>
              </a:r>
            </a:p>
          </p:txBody>
        </p:sp>
        <p:sp>
          <p:nvSpPr>
            <p:cNvPr id="66" name="Text Box 33"/>
            <p:cNvSpPr txBox="1">
              <a:spLocks noChangeArrowheads="1"/>
            </p:cNvSpPr>
            <p:nvPr/>
          </p:nvSpPr>
          <p:spPr bwMode="auto">
            <a:xfrm>
              <a:off x="4732" y="3304"/>
              <a:ext cx="545" cy="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en-US" altLang="zh-CN" sz="1500" b="1">
                  <a:latin typeface="Arial" panose="020B0604020202020204" pitchFamily="34" charset="0"/>
                  <a:ea typeface="幼圆" panose="02010509060101010101" pitchFamily="49" charset="-122"/>
                  <a:cs typeface="Arial" panose="020B0604020202020204" pitchFamily="34" charset="0"/>
                </a:rPr>
                <a:t>5</a:t>
              </a:r>
            </a:p>
          </p:txBody>
        </p:sp>
      </p:grpSp>
      <p:grpSp>
        <p:nvGrpSpPr>
          <p:cNvPr id="67" name="Group 34"/>
          <p:cNvGrpSpPr>
            <a:grpSpLocks/>
          </p:cNvGrpSpPr>
          <p:nvPr/>
        </p:nvGrpSpPr>
        <p:grpSpPr bwMode="auto">
          <a:xfrm>
            <a:off x="7461250" y="4413250"/>
            <a:ext cx="1008063" cy="311150"/>
            <a:chOff x="4762" y="2709"/>
            <a:chExt cx="635" cy="196"/>
          </a:xfrm>
        </p:grpSpPr>
        <p:pic>
          <p:nvPicPr>
            <p:cNvPr id="68" name="Picture 35"/>
            <p:cNvPicPr>
              <a:picLocks noChangeAspect="1" noChangeArrowheads="1"/>
            </p:cNvPicPr>
            <p:nvPr/>
          </p:nvPicPr>
          <p:blipFill>
            <a:blip r:embed="rId3">
              <a:clrChange>
                <a:clrFrom>
                  <a:srgbClr val="DDDDDD"/>
                </a:clrFrom>
                <a:clrTo>
                  <a:srgbClr val="DDDDDD">
                    <a:alpha val="0"/>
                  </a:srgbClr>
                </a:clrTo>
              </a:clrChange>
              <a:lum contrast="48000"/>
              <a:extLst>
                <a:ext uri="{28A0092B-C50C-407E-A947-70E740481C1C}">
                  <a14:useLocalDpi xmlns:a14="http://schemas.microsoft.com/office/drawing/2010/main" val="0"/>
                </a:ext>
              </a:extLst>
            </a:blip>
            <a:srcRect l="86276" t="57346" b="34837"/>
            <a:stretch>
              <a:fillRect/>
            </a:stretch>
          </p:blipFill>
          <p:spPr bwMode="auto">
            <a:xfrm>
              <a:off x="4762" y="2709"/>
              <a:ext cx="635" cy="182"/>
            </a:xfrm>
            <a:prstGeom prst="rect">
              <a:avLst/>
            </a:prstGeom>
            <a:solidFill>
              <a:srgbClr val="CCFFCC"/>
            </a:solidFill>
            <a:ln>
              <a:noFill/>
            </a:ln>
            <a:extLst>
              <a:ext uri="{91240B29-F687-4F45-9708-019B960494DF}">
                <a14:hiddenLine xmlns:a14="http://schemas.microsoft.com/office/drawing/2010/main" w="9525">
                  <a:solidFill>
                    <a:srgbClr val="3333FF"/>
                  </a:solidFill>
                  <a:miter lim="800000"/>
                  <a:headEnd/>
                  <a:tailEnd/>
                </a14:hiddenLine>
              </a:ext>
            </a:extLst>
          </p:spPr>
        </p:pic>
        <p:sp>
          <p:nvSpPr>
            <p:cNvPr id="69" name="Rectangle 36"/>
            <p:cNvSpPr>
              <a:spLocks noChangeArrowheads="1"/>
            </p:cNvSpPr>
            <p:nvPr/>
          </p:nvSpPr>
          <p:spPr bwMode="auto">
            <a:xfrm>
              <a:off x="4774" y="2723"/>
              <a:ext cx="612" cy="182"/>
            </a:xfrm>
            <a:prstGeom prst="rect">
              <a:avLst/>
            </a:prstGeom>
            <a:noFill/>
            <a:ln w="38100">
              <a:solidFill>
                <a:srgbClr val="3333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slide(fromBottom)">
                                      <p:cBhvr>
                                        <p:cTn id="7" dur="500"/>
                                        <p:tgtEl>
                                          <p:spTgt spid="37">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dissolve">
                                      <p:cBhvr>
                                        <p:cTn id="11" dur="50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dissolve">
                                      <p:cBhvr>
                                        <p:cTn id="16" dur="5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32" fill="hold" nodeType="click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2000" fill="hold"/>
                                        <p:tgtEl>
                                          <p:spTgt spid="56"/>
                                        </p:tgtEl>
                                        <p:attrNameLst>
                                          <p:attrName>ppt_w</p:attrName>
                                        </p:attrNameLst>
                                      </p:cBhvr>
                                      <p:tavLst>
                                        <p:tav tm="0">
                                          <p:val>
                                            <p:strVal val="4*#ppt_w"/>
                                          </p:val>
                                        </p:tav>
                                        <p:tav tm="100000">
                                          <p:val>
                                            <p:strVal val="#ppt_w"/>
                                          </p:val>
                                        </p:tav>
                                      </p:tavLst>
                                    </p:anim>
                                    <p:anim calcmode="lin" valueType="num">
                                      <p:cBhvr>
                                        <p:cTn id="22" dur="2000" fill="hold"/>
                                        <p:tgtEl>
                                          <p:spTgt spid="5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9"/>
                                            </p:cond>
                                          </p:stCondLst>
                                          <p:endCondLst>
                                            <p:cond evt="onStopAudio" delay="0">
                                              <p:tgtEl>
                                                <p:sldTgt/>
                                              </p:tgtEl>
                                            </p:cond>
                                          </p:endCondLst>
                                        </p:cTn>
                                        <p:tgtEl>
                                          <p:sndTgt r:embed="rId2" name="camera.wav"/>
                                        </p:tgtEl>
                                      </p:cMediaNode>
                                    </p:audio>
                                  </p:subTnLst>
                                </p:cTn>
                              </p:par>
                            </p:childTnLst>
                          </p:cTn>
                        </p:par>
                        <p:par>
                          <p:cTn id="23" fill="hold">
                            <p:stCondLst>
                              <p:cond delay="2000"/>
                            </p:stCondLst>
                            <p:childTnLst>
                              <p:par>
                                <p:cTn id="24" presetID="23" presetClass="entr" presetSubtype="32" fill="hold" nodeType="afterEffect">
                                  <p:stCondLst>
                                    <p:cond delay="1000"/>
                                  </p:stCondLst>
                                  <p:childTnLst>
                                    <p:set>
                                      <p:cBhvr>
                                        <p:cTn id="25" dur="1" fill="hold">
                                          <p:stCondLst>
                                            <p:cond delay="0"/>
                                          </p:stCondLst>
                                        </p:cTn>
                                        <p:tgtEl>
                                          <p:spTgt spid="52"/>
                                        </p:tgtEl>
                                        <p:attrNameLst>
                                          <p:attrName>style.visibility</p:attrName>
                                        </p:attrNameLst>
                                      </p:cBhvr>
                                      <p:to>
                                        <p:strVal val="visible"/>
                                      </p:to>
                                    </p:set>
                                    <p:anim calcmode="lin" valueType="num">
                                      <p:cBhvr>
                                        <p:cTn id="26" dur="2000" fill="hold"/>
                                        <p:tgtEl>
                                          <p:spTgt spid="52"/>
                                        </p:tgtEl>
                                        <p:attrNameLst>
                                          <p:attrName>ppt_w</p:attrName>
                                        </p:attrNameLst>
                                      </p:cBhvr>
                                      <p:tavLst>
                                        <p:tav tm="0">
                                          <p:val>
                                            <p:strVal val="4*#ppt_w"/>
                                          </p:val>
                                        </p:tav>
                                        <p:tav tm="100000">
                                          <p:val>
                                            <p:strVal val="#ppt_w"/>
                                          </p:val>
                                        </p:tav>
                                      </p:tavLst>
                                    </p:anim>
                                    <p:anim calcmode="lin" valueType="num">
                                      <p:cBhvr>
                                        <p:cTn id="27" dur="2000" fill="hold"/>
                                        <p:tgtEl>
                                          <p:spTgt spid="5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4"/>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dissolve">
                                      <p:cBhvr>
                                        <p:cTn id="32" dur="500"/>
                                        <p:tgtEl>
                                          <p:spTgt spid="59"/>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32" fill="hold" nodeType="click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2000" fill="hold"/>
                                        <p:tgtEl>
                                          <p:spTgt spid="67"/>
                                        </p:tgtEl>
                                        <p:attrNameLst>
                                          <p:attrName>ppt_w</p:attrName>
                                        </p:attrNameLst>
                                      </p:cBhvr>
                                      <p:tavLst>
                                        <p:tav tm="0">
                                          <p:val>
                                            <p:strVal val="4*#ppt_w"/>
                                          </p:val>
                                        </p:tav>
                                        <p:tav tm="100000">
                                          <p:val>
                                            <p:strVal val="#ppt_w"/>
                                          </p:val>
                                        </p:tav>
                                      </p:tavLst>
                                    </p:anim>
                                    <p:anim calcmode="lin" valueType="num">
                                      <p:cBhvr>
                                        <p:cTn id="38" dur="2000" fill="hold"/>
                                        <p:tgtEl>
                                          <p:spTgt spid="6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autoUpdateAnimBg="0" advAuto="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194" name="组合 1"/>
          <p:cNvGrpSpPr>
            <a:grpSpLocks/>
          </p:cNvGrpSpPr>
          <p:nvPr/>
        </p:nvGrpSpPr>
        <p:grpSpPr bwMode="auto">
          <a:xfrm>
            <a:off x="34925" y="92075"/>
            <a:ext cx="7632700" cy="1025525"/>
            <a:chOff x="34925" y="92075"/>
            <a:chExt cx="7632700" cy="1025525"/>
          </a:xfrm>
        </p:grpSpPr>
        <p:grpSp>
          <p:nvGrpSpPr>
            <p:cNvPr id="136202" name="组合 1"/>
            <p:cNvGrpSpPr>
              <a:grpSpLocks/>
            </p:cNvGrpSpPr>
            <p:nvPr/>
          </p:nvGrpSpPr>
          <p:grpSpPr bwMode="auto">
            <a:xfrm>
              <a:off x="34925" y="92075"/>
              <a:ext cx="7632700" cy="457200"/>
              <a:chOff x="34925" y="92075"/>
              <a:chExt cx="7632700" cy="457200"/>
            </a:xfrm>
          </p:grpSpPr>
          <p:sp>
            <p:nvSpPr>
              <p:cNvPr id="13620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620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36203" name="Group 6"/>
            <p:cNvGrpSpPr>
              <a:grpSpLocks/>
            </p:cNvGrpSpPr>
            <p:nvPr/>
          </p:nvGrpSpPr>
          <p:grpSpPr bwMode="auto">
            <a:xfrm>
              <a:off x="107950" y="620713"/>
              <a:ext cx="3197225" cy="496887"/>
              <a:chOff x="68" y="391"/>
              <a:chExt cx="2014" cy="313"/>
            </a:xfrm>
          </p:grpSpPr>
          <p:sp>
            <p:nvSpPr>
              <p:cNvPr id="136204" name="Text Box 7"/>
              <p:cNvSpPr txBox="1">
                <a:spLocks noChangeArrowheads="1"/>
              </p:cNvSpPr>
              <p:nvPr/>
            </p:nvSpPr>
            <p:spPr bwMode="auto">
              <a:xfrm>
                <a:off x="68" y="391"/>
                <a:ext cx="2014"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2.3.5  </a:t>
                </a:r>
                <a:r>
                  <a:rPr kumimoji="1" lang="zh-CN" altLang="en-US" sz="2200" b="1">
                    <a:solidFill>
                      <a:srgbClr val="3333FF"/>
                    </a:solidFill>
                    <a:latin typeface="Arial" panose="020B0604020202020204" pitchFamily="34" charset="0"/>
                    <a:ea typeface="黑体" panose="02010609060101010101" pitchFamily="49" charset="-122"/>
                  </a:rPr>
                  <a:t>静态链表</a:t>
                </a:r>
              </a:p>
            </p:txBody>
          </p:sp>
          <p:sp>
            <p:nvSpPr>
              <p:cNvPr id="136205" name="Rectangle 8"/>
              <p:cNvSpPr>
                <a:spLocks noChangeArrowheads="1"/>
              </p:cNvSpPr>
              <p:nvPr/>
            </p:nvSpPr>
            <p:spPr bwMode="auto">
              <a:xfrm>
                <a:off x="116" y="660"/>
                <a:ext cx="158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8" name="Group 3"/>
          <p:cNvGrpSpPr>
            <a:grpSpLocks/>
          </p:cNvGrpSpPr>
          <p:nvPr/>
        </p:nvGrpSpPr>
        <p:grpSpPr bwMode="auto">
          <a:xfrm>
            <a:off x="250825" y="1196975"/>
            <a:ext cx="3095625" cy="496888"/>
            <a:chOff x="113" y="441"/>
            <a:chExt cx="1440" cy="313"/>
          </a:xfrm>
        </p:grpSpPr>
        <p:sp>
          <p:nvSpPr>
            <p:cNvPr id="136200" name="Text Box 4"/>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静态链表的类型定义</a:t>
              </a:r>
            </a:p>
          </p:txBody>
        </p:sp>
        <p:sp>
          <p:nvSpPr>
            <p:cNvPr id="136201" name="Rectangle 5"/>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6" name="Text Box 2"/>
          <p:cNvSpPr txBox="1">
            <a:spLocks noChangeArrowheads="1"/>
          </p:cNvSpPr>
          <p:nvPr/>
        </p:nvSpPr>
        <p:spPr bwMode="auto">
          <a:xfrm>
            <a:off x="323850" y="1844675"/>
            <a:ext cx="8640763"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#define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List_Size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100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静态链表大小，可根据实际需要而定</a:t>
            </a:r>
          </a:p>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data;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数据域</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cur;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游标，指示结点在数组中的相对位置</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component;</a:t>
            </a:r>
          </a:p>
          <a:p>
            <a:pPr eaLnBrk="1" hangingPunct="1">
              <a:lnSpc>
                <a:spcPct val="130000"/>
              </a:lnSpc>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component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[List_Size+1]; </a:t>
            </a:r>
            <a:endParaRPr lang="en-US" altLang="zh-CN" sz="1600"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17" name="Group 16"/>
          <p:cNvGrpSpPr>
            <a:grpSpLocks/>
          </p:cNvGrpSpPr>
          <p:nvPr/>
        </p:nvGrpSpPr>
        <p:grpSpPr bwMode="auto">
          <a:xfrm>
            <a:off x="4122738" y="1816100"/>
            <a:ext cx="4714875" cy="4032250"/>
            <a:chOff x="1429" y="1071"/>
            <a:chExt cx="3175" cy="2767"/>
          </a:xfrm>
        </p:grpSpPr>
        <p:pic>
          <p:nvPicPr>
            <p:cNvPr id="18" name="Picture 17" descr="ED089_l">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l="13486" t="9969" r="14427" b="12987"/>
            <a:stretch>
              <a:fillRect/>
            </a:stretch>
          </p:blipFill>
          <p:spPr bwMode="auto">
            <a:xfrm>
              <a:off x="1429" y="1071"/>
              <a:ext cx="3175" cy="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8">
              <a:hlinkClick r:id="" action="ppaction://hlinkshowjump?jump=nextslide"/>
            </p:cNvPr>
            <p:cNvSpPr txBox="1">
              <a:spLocks noChangeArrowheads="1"/>
            </p:cNvSpPr>
            <p:nvPr/>
          </p:nvSpPr>
          <p:spPr bwMode="auto">
            <a:xfrm>
              <a:off x="1792" y="1498"/>
              <a:ext cx="2491" cy="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p>
              <a:pPr algn="just" eaLnBrk="1" hangingPunct="1">
                <a:lnSpc>
                  <a:spcPct val="140000"/>
                </a:lnSpc>
                <a:defRPr/>
              </a:pPr>
              <a:r>
                <a:rPr kumimoji="1" lang="en-US" altLang="zh-CN" sz="2000" b="1" dirty="0">
                  <a:solidFill>
                    <a:srgbClr val="9900FF"/>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9900FF"/>
                  </a:solidFill>
                  <a:latin typeface="Arial" panose="020B0604020202020204" pitchFamily="34" charset="0"/>
                  <a:ea typeface="楷体" panose="02010609060101010101" pitchFamily="49" charset="-122"/>
                  <a:cs typeface="Arial" panose="020B0604020202020204" pitchFamily="34" charset="0"/>
                </a:rPr>
                <a:t>静态链表存储结构仍需预先分配一个较大的空间，但在作线性表的插入和删除时不需要移动元素，仅修改“指针”即可，因此仍然具有链式存储结构的主要优点。</a:t>
              </a:r>
              <a:endParaRPr kumimoji="1" lang="zh-CN" altLang="en-US" sz="2000" dirty="0">
                <a:solidFill>
                  <a:srgbClr val="9900FF"/>
                </a:solidFill>
                <a:latin typeface="Arial" panose="020B0604020202020204" pitchFamily="34" charset="0"/>
                <a:ea typeface="楷体" panose="02010609060101010101" pitchFamily="49" charset="-122"/>
                <a:cs typeface="Arial" panose="020B0604020202020204" pitchFamily="34" charset="0"/>
              </a:endParaRPr>
            </a:p>
          </p:txBody>
        </p:sp>
      </p:grpSp>
      <p:sp>
        <p:nvSpPr>
          <p:cNvPr id="20" name="AutoShape 36"/>
          <p:cNvSpPr>
            <a:spLocks noChangeArrowheads="1"/>
          </p:cNvSpPr>
          <p:nvPr/>
        </p:nvSpPr>
        <p:spPr bwMode="auto">
          <a:xfrm rot="505156">
            <a:off x="7275513" y="1533525"/>
            <a:ext cx="1752600" cy="893763"/>
          </a:xfrm>
          <a:prstGeom prst="irregularSeal1">
            <a:avLst/>
          </a:prstGeom>
          <a:gradFill rotWithShape="0">
            <a:gsLst>
              <a:gs pos="0">
                <a:srgbClr val="FFFFFF"/>
              </a:gs>
              <a:gs pos="100000">
                <a:srgbClr val="FFCCFF"/>
              </a:gs>
            </a:gsLst>
            <a:path path="shape">
              <a:fillToRect l="50000" t="50000" r="50000" b="50000"/>
            </a:path>
          </a:gradFill>
          <a:ln w="57150">
            <a:solidFill>
              <a:srgbClr val="9900FF"/>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dirty="0">
                <a:solidFill>
                  <a:srgbClr val="9900FF"/>
                </a:solidFill>
                <a:ea typeface="方正舒体" panose="02010601030101010101" pitchFamily="2" charset="-122"/>
              </a:rPr>
              <a:t>特点</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subTnLst>
                                    <p:audio>
                                      <p:cMediaNode>
                                        <p:cTn display="0" masterRel="sameClick">
                                          <p:stCondLst>
                                            <p:cond evt="begin" delay="0">
                                              <p:tn val="14"/>
                                            </p:cond>
                                          </p:stCondLst>
                                          <p:endCondLst>
                                            <p:cond evt="onStopAudio" delay="0">
                                              <p:tgtEl>
                                                <p:sldTgt/>
                                              </p:tgtEl>
                                            </p:cond>
                                          </p:endCondLst>
                                        </p:cTn>
                                        <p:tgtEl>
                                          <p:sndTgt r:embed="rId2" name="camera.wav"/>
                                        </p:tgtEl>
                                      </p:cMediaNode>
                                    </p:audio>
                                  </p:sub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9"/>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animBg="1" autoUpdateAnimBg="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218" name="组合 1"/>
          <p:cNvGrpSpPr>
            <a:grpSpLocks/>
          </p:cNvGrpSpPr>
          <p:nvPr/>
        </p:nvGrpSpPr>
        <p:grpSpPr bwMode="auto">
          <a:xfrm>
            <a:off x="34925" y="92075"/>
            <a:ext cx="7632700" cy="1025525"/>
            <a:chOff x="34925" y="92075"/>
            <a:chExt cx="7632700" cy="1025525"/>
          </a:xfrm>
        </p:grpSpPr>
        <p:grpSp>
          <p:nvGrpSpPr>
            <p:cNvPr id="137227" name="组合 1"/>
            <p:cNvGrpSpPr>
              <a:grpSpLocks/>
            </p:cNvGrpSpPr>
            <p:nvPr/>
          </p:nvGrpSpPr>
          <p:grpSpPr bwMode="auto">
            <a:xfrm>
              <a:off x="34925" y="92075"/>
              <a:ext cx="7632700" cy="457200"/>
              <a:chOff x="34925" y="92075"/>
              <a:chExt cx="7632700" cy="457200"/>
            </a:xfrm>
          </p:grpSpPr>
          <p:sp>
            <p:nvSpPr>
              <p:cNvPr id="13723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723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37228" name="Group 6"/>
            <p:cNvGrpSpPr>
              <a:grpSpLocks/>
            </p:cNvGrpSpPr>
            <p:nvPr/>
          </p:nvGrpSpPr>
          <p:grpSpPr bwMode="auto">
            <a:xfrm>
              <a:off x="107950" y="620713"/>
              <a:ext cx="3197225" cy="496887"/>
              <a:chOff x="68" y="391"/>
              <a:chExt cx="2014" cy="313"/>
            </a:xfrm>
          </p:grpSpPr>
          <p:sp>
            <p:nvSpPr>
              <p:cNvPr id="137229" name="Text Box 7"/>
              <p:cNvSpPr txBox="1">
                <a:spLocks noChangeArrowheads="1"/>
              </p:cNvSpPr>
              <p:nvPr/>
            </p:nvSpPr>
            <p:spPr bwMode="auto">
              <a:xfrm>
                <a:off x="68" y="391"/>
                <a:ext cx="2014"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2.3.5  </a:t>
                </a:r>
                <a:r>
                  <a:rPr kumimoji="1" lang="zh-CN" altLang="en-US" sz="2200" b="1">
                    <a:solidFill>
                      <a:srgbClr val="3333FF"/>
                    </a:solidFill>
                    <a:latin typeface="Arial" panose="020B0604020202020204" pitchFamily="34" charset="0"/>
                    <a:ea typeface="黑体" panose="02010609060101010101" pitchFamily="49" charset="-122"/>
                  </a:rPr>
                  <a:t>静态链表</a:t>
                </a:r>
              </a:p>
            </p:txBody>
          </p:sp>
          <p:sp>
            <p:nvSpPr>
              <p:cNvPr id="137230" name="Rectangle 8"/>
              <p:cNvSpPr>
                <a:spLocks noChangeArrowheads="1"/>
              </p:cNvSpPr>
              <p:nvPr/>
            </p:nvSpPr>
            <p:spPr bwMode="auto">
              <a:xfrm>
                <a:off x="116" y="660"/>
                <a:ext cx="158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7" name="Text Box 7"/>
          <p:cNvSpPr txBox="1">
            <a:spLocks noChangeArrowheads="1"/>
          </p:cNvSpPr>
          <p:nvPr/>
        </p:nvSpPr>
        <p:spPr bwMode="auto">
          <a:xfrm>
            <a:off x="228600" y="1284288"/>
            <a:ext cx="8686800"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2-11</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在</a:t>
            </a:r>
            <a:r>
              <a:rPr kumimoji="1" lang="zh-CN" altLang="en-US" sz="2000" b="1" dirty="0">
                <a:solidFill>
                  <a:srgbClr val="000000"/>
                </a:solidFill>
                <a:ea typeface="仿宋" panose="02010609060101010101" pitchFamily="49" charset="-122"/>
                <a:cs typeface="Arial" panose="020B0604020202020204" pitchFamily="34" charset="0"/>
              </a:rPr>
              <a:t>静态</a:t>
            </a:r>
            <a:r>
              <a:rPr kumimoji="1" lang="zh-CN" altLang="en-US" sz="2000" b="1" dirty="0" smtClean="0">
                <a:solidFill>
                  <a:srgbClr val="000000"/>
                </a:solidFill>
                <a:ea typeface="仿宋" panose="02010609060101010101" pitchFamily="49" charset="-122"/>
                <a:cs typeface="Arial" panose="020B0604020202020204" pitchFamily="34" charset="0"/>
              </a:rPr>
              <a:t>链表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，查找第一个值</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e </a:t>
            </a:r>
            <a:r>
              <a:rPr kumimoji="1" lang="zh-CN" altLang="en-US" sz="2000" b="1" dirty="0" smtClean="0">
                <a:solidFill>
                  <a:srgbClr val="000000"/>
                </a:solidFill>
                <a:ea typeface="仿宋" panose="02010609060101010101" pitchFamily="49" charset="-122"/>
                <a:cs typeface="Arial" panose="020B0604020202020204" pitchFamily="34" charset="0"/>
              </a:rPr>
              <a:t>的</a:t>
            </a:r>
            <a:r>
              <a:rPr kumimoji="1" lang="zh-CN" altLang="en-US" sz="2000" b="1" dirty="0">
                <a:solidFill>
                  <a:srgbClr val="000000"/>
                </a:solidFill>
                <a:ea typeface="仿宋" panose="02010609060101010101" pitchFamily="49" charset="-122"/>
                <a:cs typeface="Arial" panose="020B0604020202020204" pitchFamily="34" charset="0"/>
              </a:rPr>
              <a:t>元素</a:t>
            </a:r>
            <a:r>
              <a:rPr kumimoji="1" lang="zh-CN" altLang="en-US" sz="2000" b="1" dirty="0" smtClean="0">
                <a:solidFill>
                  <a:srgbClr val="000000"/>
                </a:solidFill>
                <a:ea typeface="仿宋" panose="02010609060101010101" pitchFamily="49" charset="-122"/>
                <a:cs typeface="Arial" panose="020B0604020202020204" pitchFamily="34" charset="0"/>
              </a:rPr>
              <a:t>：</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000000"/>
                </a:solidFill>
                <a:ea typeface="仿宋" panose="02010609060101010101" pitchFamily="49" charset="-122"/>
                <a:cs typeface="Arial" panose="020B0604020202020204" pitchFamily="34" charset="0"/>
              </a:rPr>
              <a:t>如果</a:t>
            </a:r>
            <a:r>
              <a:rPr kumimoji="1" lang="zh-CN" altLang="en-US" sz="2000" b="1" dirty="0">
                <a:solidFill>
                  <a:srgbClr val="000000"/>
                </a:solidFill>
                <a:ea typeface="仿宋" panose="02010609060101010101" pitchFamily="49" charset="-122"/>
                <a:cs typeface="Arial" panose="020B0604020202020204" pitchFamily="34" charset="0"/>
              </a:rPr>
              <a:t>找到，则返回其</a:t>
            </a:r>
            <a:r>
              <a:rPr kumimoji="1" lang="zh-CN" altLang="en-US" sz="2000" b="1" dirty="0" smtClean="0">
                <a:solidFill>
                  <a:srgbClr val="000000"/>
                </a:solidFill>
                <a:ea typeface="仿宋" panose="02010609060101010101" pitchFamily="49" charset="-122"/>
                <a:cs typeface="Arial" panose="020B0604020202020204" pitchFamily="34" charset="0"/>
              </a:rPr>
              <a:t>在 </a:t>
            </a:r>
            <a:r>
              <a:rPr kumimoji="1" lang="en-US" altLang="zh-CN" sz="2000" b="1" dirty="0" smtClean="0">
                <a:solidFill>
                  <a:srgbClr val="000000"/>
                </a:solidFill>
                <a:ea typeface="仿宋" panose="02010609060101010101" pitchFamily="49" charset="-122"/>
                <a:cs typeface="Arial" panose="020B0604020202020204" pitchFamily="34" charset="0"/>
              </a:rPr>
              <a:t>S </a:t>
            </a:r>
            <a:r>
              <a:rPr kumimoji="1" lang="zh-CN" altLang="en-US" sz="2000" b="1" dirty="0" smtClean="0">
                <a:solidFill>
                  <a:srgbClr val="000000"/>
                </a:solidFill>
                <a:ea typeface="仿宋" panose="02010609060101010101" pitchFamily="49" charset="-122"/>
                <a:cs typeface="Arial" panose="020B0604020202020204" pitchFamily="34" charset="0"/>
              </a:rPr>
              <a:t>中</a:t>
            </a:r>
            <a:r>
              <a:rPr kumimoji="1" lang="zh-CN" altLang="en-US" sz="2000" b="1" dirty="0">
                <a:solidFill>
                  <a:srgbClr val="000000"/>
                </a:solidFill>
                <a:ea typeface="仿宋" panose="02010609060101010101" pitchFamily="49" charset="-122"/>
                <a:cs typeface="Arial" panose="020B0604020202020204" pitchFamily="34" charset="0"/>
              </a:rPr>
              <a:t>的相对位置；否则</a:t>
            </a:r>
            <a:r>
              <a:rPr kumimoji="1" lang="zh-CN" altLang="en-US" sz="2000" b="1" dirty="0" smtClean="0">
                <a:solidFill>
                  <a:srgbClr val="000000"/>
                </a:solidFill>
                <a:ea typeface="仿宋" panose="02010609060101010101" pitchFamily="49" charset="-122"/>
                <a:cs typeface="Arial" panose="020B0604020202020204" pitchFamily="34" charset="0"/>
              </a:rPr>
              <a:t>返回 </a:t>
            </a:r>
            <a:r>
              <a:rPr kumimoji="1" lang="en-US" altLang="zh-CN" sz="2000" b="1" dirty="0" smtClean="0">
                <a:solidFill>
                  <a:srgbClr val="000000"/>
                </a:solidFill>
                <a:ea typeface="仿宋" panose="02010609060101010101" pitchFamily="49" charset="-122"/>
                <a:cs typeface="Arial" panose="020B0604020202020204" pitchFamily="34" charset="0"/>
              </a:rPr>
              <a:t>0</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smtClean="0">
              <a:ea typeface="仿宋" panose="02010609060101010101" pitchFamily="49" charset="-122"/>
              <a:cs typeface="Arial" panose="020B0604020202020204" pitchFamily="34" charset="0"/>
            </a:endParaRPr>
          </a:p>
        </p:txBody>
      </p:sp>
      <p:grpSp>
        <p:nvGrpSpPr>
          <p:cNvPr id="65" name="Group 8"/>
          <p:cNvGrpSpPr>
            <a:grpSpLocks/>
          </p:cNvGrpSpPr>
          <p:nvPr/>
        </p:nvGrpSpPr>
        <p:grpSpPr bwMode="auto">
          <a:xfrm>
            <a:off x="7669213" y="620713"/>
            <a:ext cx="1295400" cy="1079500"/>
            <a:chOff x="4831" y="391"/>
            <a:chExt cx="816" cy="773"/>
          </a:xfrm>
        </p:grpSpPr>
        <p:sp>
          <p:nvSpPr>
            <p:cNvPr id="137223"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7224"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37225"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6"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70" name="Text Box 6"/>
          <p:cNvSpPr txBox="1">
            <a:spLocks noChangeArrowheads="1"/>
          </p:cNvSpPr>
          <p:nvPr/>
        </p:nvSpPr>
        <p:spPr bwMode="auto">
          <a:xfrm>
            <a:off x="179388" y="2230438"/>
            <a:ext cx="8785225" cy="95410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在静态链表中实现线性表的操作和单链表相似，以整型</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游标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代替</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动态</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指针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=S[</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cur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操作</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即为指针后移（</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类似单</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链表操作中</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p=p-</a:t>
            </a:r>
            <a:r>
              <a:rPr kumimoji="1" lang="en-US" altLang="zh-CN" sz="2000" b="1" dirty="0">
                <a:latin typeface="Arial" panose="020B0604020202020204" pitchFamily="34" charset="0"/>
                <a:ea typeface="仿宋" panose="02010609060101010101" pitchFamily="49" charset="-122"/>
                <a:cs typeface="Arial" panose="020B0604020202020204" pitchFamily="34" charset="0"/>
              </a:rPr>
              <a:t>&gt;next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cxnSp>
        <p:nvCxnSpPr>
          <p:cNvPr id="71" name="直接连接符 70"/>
          <p:cNvCxnSpPr/>
          <p:nvPr/>
        </p:nvCxnSpPr>
        <p:spPr>
          <a:xfrm>
            <a:off x="92075" y="2197100"/>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slide(fromBottom)">
                                      <p:cBhvr>
                                        <p:cTn id="7" dur="500"/>
                                        <p:tgtEl>
                                          <p:spTgt spid="57"/>
                                        </p:tgtEl>
                                      </p:cBhvr>
                                    </p:animEffect>
                                  </p:childTnLst>
                                </p:cTn>
                              </p:par>
                              <p:par>
                                <p:cTn id="8" presetID="6" presetClass="entr" presetSubtype="32"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circle(out)">
                                      <p:cBhvr>
                                        <p:cTn id="10" dur="2000"/>
                                        <p:tgtEl>
                                          <p:spTgt spid="7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down)">
                                      <p:cBhvr>
                                        <p:cTn id="15" dur="290">
                                          <p:stCondLst>
                                            <p:cond delay="0"/>
                                          </p:stCondLst>
                                        </p:cTn>
                                        <p:tgtEl>
                                          <p:spTgt spid="65"/>
                                        </p:tgtEl>
                                      </p:cBhvr>
                                    </p:animEffect>
                                    <p:anim calcmode="lin" valueType="num">
                                      <p:cBhvr>
                                        <p:cTn id="16" dur="911" tmFilter="0,0; 0.14,0.36; 0.43,0.73; 0.71,0.91; 1.0,1.0">
                                          <p:stCondLst>
                                            <p:cond delay="0"/>
                                          </p:stCondLst>
                                        </p:cTn>
                                        <p:tgtEl>
                                          <p:spTgt spid="65"/>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65"/>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65"/>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65"/>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65"/>
                                        </p:tgtEl>
                                        <p:attrNameLst>
                                          <p:attrName>ppt_y</p:attrName>
                                        </p:attrNameLst>
                                      </p:cBhvr>
                                      <p:tavLst>
                                        <p:tav tm="0" fmla="#ppt_y-sin(pi*$)/81">
                                          <p:val>
                                            <p:fltVal val="0"/>
                                          </p:val>
                                        </p:tav>
                                        <p:tav tm="100000">
                                          <p:val>
                                            <p:fltVal val="1"/>
                                          </p:val>
                                        </p:tav>
                                      </p:tavLst>
                                    </p:anim>
                                    <p:animScale>
                                      <p:cBhvr>
                                        <p:cTn id="21" dur="13">
                                          <p:stCondLst>
                                            <p:cond delay="325"/>
                                          </p:stCondLst>
                                        </p:cTn>
                                        <p:tgtEl>
                                          <p:spTgt spid="65"/>
                                        </p:tgtEl>
                                      </p:cBhvr>
                                      <p:to x="100000" y="60000"/>
                                    </p:animScale>
                                    <p:animScale>
                                      <p:cBhvr>
                                        <p:cTn id="22" dur="83" decel="50000">
                                          <p:stCondLst>
                                            <p:cond delay="338"/>
                                          </p:stCondLst>
                                        </p:cTn>
                                        <p:tgtEl>
                                          <p:spTgt spid="65"/>
                                        </p:tgtEl>
                                      </p:cBhvr>
                                      <p:to x="100000" y="100000"/>
                                    </p:animScale>
                                    <p:animScale>
                                      <p:cBhvr>
                                        <p:cTn id="23" dur="13">
                                          <p:stCondLst>
                                            <p:cond delay="656"/>
                                          </p:stCondLst>
                                        </p:cTn>
                                        <p:tgtEl>
                                          <p:spTgt spid="65"/>
                                        </p:tgtEl>
                                      </p:cBhvr>
                                      <p:to x="100000" y="80000"/>
                                    </p:animScale>
                                    <p:animScale>
                                      <p:cBhvr>
                                        <p:cTn id="24" dur="83" decel="50000">
                                          <p:stCondLst>
                                            <p:cond delay="669"/>
                                          </p:stCondLst>
                                        </p:cTn>
                                        <p:tgtEl>
                                          <p:spTgt spid="65"/>
                                        </p:tgtEl>
                                      </p:cBhvr>
                                      <p:to x="100000" y="100000"/>
                                    </p:animScale>
                                    <p:animScale>
                                      <p:cBhvr>
                                        <p:cTn id="25" dur="13">
                                          <p:stCondLst>
                                            <p:cond delay="821"/>
                                          </p:stCondLst>
                                        </p:cTn>
                                        <p:tgtEl>
                                          <p:spTgt spid="65"/>
                                        </p:tgtEl>
                                      </p:cBhvr>
                                      <p:to x="100000" y="90000"/>
                                    </p:animScale>
                                    <p:animScale>
                                      <p:cBhvr>
                                        <p:cTn id="26" dur="83" decel="50000">
                                          <p:stCondLst>
                                            <p:cond delay="834"/>
                                          </p:stCondLst>
                                        </p:cTn>
                                        <p:tgtEl>
                                          <p:spTgt spid="65"/>
                                        </p:tgtEl>
                                      </p:cBhvr>
                                      <p:to x="100000" y="100000"/>
                                    </p:animScale>
                                    <p:animScale>
                                      <p:cBhvr>
                                        <p:cTn id="27" dur="13">
                                          <p:stCondLst>
                                            <p:cond delay="904"/>
                                          </p:stCondLst>
                                        </p:cTn>
                                        <p:tgtEl>
                                          <p:spTgt spid="65"/>
                                        </p:tgtEl>
                                      </p:cBhvr>
                                      <p:to x="100000" y="95000"/>
                                    </p:animScale>
                                    <p:animScale>
                                      <p:cBhvr>
                                        <p:cTn id="28" dur="83" decel="50000">
                                          <p:stCondLst>
                                            <p:cond delay="917"/>
                                          </p:stCondLst>
                                        </p:cTn>
                                        <p:tgtEl>
                                          <p:spTgt spid="65"/>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70">
                                            <p:txEl>
                                              <p:pRg st="0" end="0"/>
                                            </p:txEl>
                                          </p:spTgt>
                                        </p:tgtEl>
                                        <p:attrNameLst>
                                          <p:attrName>style.visibility</p:attrName>
                                        </p:attrNameLst>
                                      </p:cBhvr>
                                      <p:to>
                                        <p:strVal val="visible"/>
                                      </p:to>
                                    </p:set>
                                    <p:animEffect transition="in" filter="slide(fromBottom)">
                                      <p:cBhvr>
                                        <p:cTn id="33" dur="500"/>
                                        <p:tgtEl>
                                          <p:spTgt spid="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70" grpId="0"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242" name="组合 2"/>
          <p:cNvGrpSpPr>
            <a:grpSpLocks/>
          </p:cNvGrpSpPr>
          <p:nvPr/>
        </p:nvGrpSpPr>
        <p:grpSpPr bwMode="auto">
          <a:xfrm>
            <a:off x="34925" y="92075"/>
            <a:ext cx="8963025" cy="2105025"/>
            <a:chOff x="34925" y="92075"/>
            <a:chExt cx="8963025" cy="2105025"/>
          </a:xfrm>
        </p:grpSpPr>
        <p:grpSp>
          <p:nvGrpSpPr>
            <p:cNvPr id="138249" name="组合 1"/>
            <p:cNvGrpSpPr>
              <a:grpSpLocks/>
            </p:cNvGrpSpPr>
            <p:nvPr/>
          </p:nvGrpSpPr>
          <p:grpSpPr bwMode="auto">
            <a:xfrm>
              <a:off x="34925" y="92075"/>
              <a:ext cx="7632700" cy="1025525"/>
              <a:chOff x="34925" y="92075"/>
              <a:chExt cx="7632700" cy="1025525"/>
            </a:xfrm>
          </p:grpSpPr>
          <p:grpSp>
            <p:nvGrpSpPr>
              <p:cNvPr id="138252" name="组合 1"/>
              <p:cNvGrpSpPr>
                <a:grpSpLocks/>
              </p:cNvGrpSpPr>
              <p:nvPr/>
            </p:nvGrpSpPr>
            <p:grpSpPr bwMode="auto">
              <a:xfrm>
                <a:off x="34925" y="92075"/>
                <a:ext cx="7632700" cy="457200"/>
                <a:chOff x="34925" y="92075"/>
                <a:chExt cx="7632700" cy="457200"/>
              </a:xfrm>
            </p:grpSpPr>
            <p:sp>
              <p:nvSpPr>
                <p:cNvPr id="13825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825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38253" name="Group 6"/>
              <p:cNvGrpSpPr>
                <a:grpSpLocks/>
              </p:cNvGrpSpPr>
              <p:nvPr/>
            </p:nvGrpSpPr>
            <p:grpSpPr bwMode="auto">
              <a:xfrm>
                <a:off x="107950" y="620713"/>
                <a:ext cx="3197225" cy="496887"/>
                <a:chOff x="68" y="391"/>
                <a:chExt cx="2014" cy="313"/>
              </a:xfrm>
            </p:grpSpPr>
            <p:sp>
              <p:nvSpPr>
                <p:cNvPr id="138254" name="Text Box 7"/>
                <p:cNvSpPr txBox="1">
                  <a:spLocks noChangeArrowheads="1"/>
                </p:cNvSpPr>
                <p:nvPr/>
              </p:nvSpPr>
              <p:spPr bwMode="auto">
                <a:xfrm>
                  <a:off x="68" y="391"/>
                  <a:ext cx="2014"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2.3.5  </a:t>
                  </a:r>
                  <a:r>
                    <a:rPr kumimoji="1" lang="zh-CN" altLang="en-US" sz="2200" b="1">
                      <a:solidFill>
                        <a:srgbClr val="3333FF"/>
                      </a:solidFill>
                      <a:latin typeface="Arial" panose="020B0604020202020204" pitchFamily="34" charset="0"/>
                      <a:ea typeface="黑体" panose="02010609060101010101" pitchFamily="49" charset="-122"/>
                    </a:rPr>
                    <a:t>静态链表</a:t>
                  </a:r>
                </a:p>
              </p:txBody>
            </p:sp>
            <p:sp>
              <p:nvSpPr>
                <p:cNvPr id="138255" name="Rectangle 8"/>
                <p:cNvSpPr>
                  <a:spLocks noChangeArrowheads="1"/>
                </p:cNvSpPr>
                <p:nvPr/>
              </p:nvSpPr>
              <p:spPr bwMode="auto">
                <a:xfrm>
                  <a:off x="116" y="660"/>
                  <a:ext cx="158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7" name="Text Box 7"/>
            <p:cNvSpPr txBox="1">
              <a:spLocks noChangeArrowheads="1"/>
            </p:cNvSpPr>
            <p:nvPr/>
          </p:nvSpPr>
          <p:spPr bwMode="auto">
            <a:xfrm>
              <a:off x="228600" y="1284288"/>
              <a:ext cx="8686800" cy="85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2-11</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在静态链表 </a:t>
              </a:r>
              <a:r>
                <a:rPr kumimoji="1" lang="en-US" altLang="zh-CN" sz="2000" b="1" dirty="0">
                  <a:solidFill>
                    <a:srgbClr val="000000"/>
                  </a:solidFill>
                  <a:ea typeface="仿宋" panose="02010609060101010101" pitchFamily="49" charset="-122"/>
                  <a:cs typeface="Arial" panose="020B0604020202020204" pitchFamily="34" charset="0"/>
                </a:rPr>
                <a:t>S </a:t>
              </a:r>
              <a:r>
                <a:rPr kumimoji="1" lang="zh-CN" altLang="en-US" sz="2000" b="1" dirty="0">
                  <a:solidFill>
                    <a:srgbClr val="000000"/>
                  </a:solidFill>
                  <a:ea typeface="仿宋" panose="02010609060101010101" pitchFamily="49" charset="-122"/>
                  <a:cs typeface="Arial" panose="020B0604020202020204" pitchFamily="34" charset="0"/>
                </a:rPr>
                <a:t>中，查找第一个值为 </a:t>
              </a:r>
              <a:r>
                <a:rPr kumimoji="1" lang="en-US" altLang="zh-CN" sz="2000" b="1" dirty="0">
                  <a:solidFill>
                    <a:srgbClr val="000000"/>
                  </a:solidFill>
                  <a:ea typeface="仿宋" panose="02010609060101010101" pitchFamily="49" charset="-122"/>
                  <a:cs typeface="Arial" panose="020B0604020202020204" pitchFamily="34" charset="0"/>
                </a:rPr>
                <a:t>e </a:t>
              </a:r>
              <a:r>
                <a:rPr kumimoji="1" lang="zh-CN" altLang="en-US" sz="2000" b="1" dirty="0">
                  <a:solidFill>
                    <a:srgbClr val="000000"/>
                  </a:solidFill>
                  <a:ea typeface="仿宋" panose="02010609060101010101" pitchFamily="49" charset="-122"/>
                  <a:cs typeface="Arial" panose="020B0604020202020204" pitchFamily="34" charset="0"/>
                </a:rPr>
                <a:t>的元素：</a:t>
              </a:r>
              <a:endParaRPr kumimoji="1" lang="en-US" altLang="zh-CN" sz="2000" b="1" dirty="0">
                <a:solidFill>
                  <a:srgbClr val="000000"/>
                </a:solidFill>
                <a:ea typeface="仿宋" panose="02010609060101010101" pitchFamily="49" charset="-122"/>
                <a:cs typeface="Arial" panose="020B0604020202020204" pitchFamily="34" charset="0"/>
              </a:endParaRPr>
            </a:p>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000000"/>
                  </a:solidFill>
                  <a:ea typeface="仿宋" panose="02010609060101010101" pitchFamily="49" charset="-122"/>
                  <a:cs typeface="Arial" panose="020B0604020202020204" pitchFamily="34" charset="0"/>
                </a:rPr>
                <a:t>如果找到，则返回其在 </a:t>
              </a:r>
              <a:r>
                <a:rPr kumimoji="1" lang="en-US" altLang="zh-CN" sz="2000" b="1" dirty="0">
                  <a:solidFill>
                    <a:srgbClr val="000000"/>
                  </a:solidFill>
                  <a:ea typeface="仿宋" panose="02010609060101010101" pitchFamily="49" charset="-122"/>
                  <a:cs typeface="Arial" panose="020B0604020202020204" pitchFamily="34" charset="0"/>
                </a:rPr>
                <a:t>S </a:t>
              </a:r>
              <a:r>
                <a:rPr kumimoji="1" lang="zh-CN" altLang="en-US" sz="2000" b="1" dirty="0">
                  <a:solidFill>
                    <a:srgbClr val="000000"/>
                  </a:solidFill>
                  <a:ea typeface="仿宋" panose="02010609060101010101" pitchFamily="49" charset="-122"/>
                  <a:cs typeface="Arial" panose="020B0604020202020204" pitchFamily="34" charset="0"/>
                </a:rPr>
                <a:t>中的相对位置；否则返回 </a:t>
              </a:r>
              <a:r>
                <a:rPr kumimoji="1" lang="en-US" altLang="zh-CN" sz="2000" b="1" dirty="0">
                  <a:solidFill>
                    <a:srgbClr val="000000"/>
                  </a:solidFill>
                  <a:ea typeface="仿宋" panose="02010609060101010101" pitchFamily="49" charset="-122"/>
                  <a:cs typeface="Arial" panose="020B0604020202020204" pitchFamily="34" charset="0"/>
                </a:rPr>
                <a:t>0</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a:ea typeface="仿宋" panose="02010609060101010101" pitchFamily="49" charset="-122"/>
                <a:cs typeface="Arial" panose="020B0604020202020204" pitchFamily="34" charset="0"/>
              </a:endParaRPr>
            </a:p>
          </p:txBody>
        </p:sp>
        <p:cxnSp>
          <p:nvCxnSpPr>
            <p:cNvPr id="71" name="直接连接符 70"/>
            <p:cNvCxnSpPr/>
            <p:nvPr/>
          </p:nvCxnSpPr>
          <p:spPr>
            <a:xfrm>
              <a:off x="92075" y="2197100"/>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9" name="Group 4"/>
          <p:cNvGrpSpPr>
            <a:grpSpLocks/>
          </p:cNvGrpSpPr>
          <p:nvPr/>
        </p:nvGrpSpPr>
        <p:grpSpPr bwMode="auto">
          <a:xfrm>
            <a:off x="7669213" y="692150"/>
            <a:ext cx="1295400" cy="1008063"/>
            <a:chOff x="4831" y="1253"/>
            <a:chExt cx="816" cy="726"/>
          </a:xfrm>
        </p:grpSpPr>
        <p:sp>
          <p:nvSpPr>
            <p:cNvPr id="13824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13824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4"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2-29</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13824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2"/>
          <p:cNvSpPr txBox="1">
            <a:spLocks noChangeArrowheads="1"/>
          </p:cNvSpPr>
          <p:nvPr/>
        </p:nvSpPr>
        <p:spPr bwMode="auto">
          <a:xfrm>
            <a:off x="323850" y="2225675"/>
            <a:ext cx="8820150"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int LocateElem_SL(SlinkList S,ElemType 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在静态链表</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中查找第一个值为</a:t>
            </a:r>
            <a:r>
              <a:rPr lang="de-DE"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的元素：如果找到，则返回它在</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中的位置；否则返回</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i=S[0].cur;				// </a:t>
            </a:r>
            <a:r>
              <a:rPr lang="zh-CN" altLang="en-US" sz="1600" b="1">
                <a:latin typeface="Courier New" panose="02070309020205020404" pitchFamily="49" charset="0"/>
                <a:ea typeface="仿宋" panose="02010609060101010101" pitchFamily="49" charset="-122"/>
                <a:cs typeface="Courier New" panose="02070309020205020404" pitchFamily="49" charset="0"/>
              </a:rPr>
              <a:t>令</a:t>
            </a:r>
            <a:r>
              <a:rPr lang="de-DE" altLang="zh-CN" sz="1600" b="1">
                <a:latin typeface="Courier New" panose="02070309020205020404" pitchFamily="49" charset="0"/>
                <a:ea typeface="仿宋" panose="02010609060101010101" pitchFamily="49" charset="-122"/>
                <a:cs typeface="Courier New" panose="02070309020205020404" pitchFamily="49" charset="0"/>
              </a:rPr>
              <a:t>i</a:t>
            </a:r>
            <a:r>
              <a:rPr lang="zh-CN" altLang="en-US" sz="1600" b="1">
                <a:latin typeface="Courier New" panose="02070309020205020404" pitchFamily="49" charset="0"/>
                <a:ea typeface="仿宋" panose="02010609060101010101" pitchFamily="49" charset="-122"/>
                <a:cs typeface="Courier New" panose="02070309020205020404" pitchFamily="49" charset="0"/>
              </a:rPr>
              <a:t>指示</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的第一个结点</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while(i&amp;&amp;(S[i].data!=e))			// </a:t>
            </a:r>
            <a:r>
              <a:rPr lang="zh-CN" altLang="en-US" sz="1600" b="1">
                <a:latin typeface="Courier New" panose="02070309020205020404" pitchFamily="49" charset="0"/>
                <a:ea typeface="仿宋" panose="02010609060101010101" pitchFamily="49" charset="-122"/>
                <a:cs typeface="Courier New" panose="02070309020205020404" pitchFamily="49" charset="0"/>
              </a:rPr>
              <a:t>在</a:t>
            </a:r>
            <a:r>
              <a:rPr lang="de-DE" altLang="zh-CN" sz="1600" b="1">
                <a:latin typeface="Courier New" panose="02070309020205020404" pitchFamily="49" charset="0"/>
                <a:ea typeface="仿宋" panose="02010609060101010101" pitchFamily="49" charset="-122"/>
                <a:cs typeface="Courier New" panose="02070309020205020404" pitchFamily="49" charset="0"/>
              </a:rPr>
              <a:t>S</a:t>
            </a:r>
            <a:r>
              <a:rPr lang="zh-CN" altLang="en-US" sz="1600" b="1">
                <a:latin typeface="Courier New" panose="02070309020205020404" pitchFamily="49" charset="0"/>
                <a:ea typeface="仿宋" panose="02010609060101010101" pitchFamily="49" charset="-122"/>
                <a:cs typeface="Courier New" panose="02070309020205020404" pitchFamily="49" charset="0"/>
              </a:rPr>
              <a:t>中顺链向后查找</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i=S[i].cur;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return i;</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LocateElem_SL</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266" name="组合 2"/>
          <p:cNvGrpSpPr>
            <a:grpSpLocks/>
          </p:cNvGrpSpPr>
          <p:nvPr/>
        </p:nvGrpSpPr>
        <p:grpSpPr bwMode="auto">
          <a:xfrm>
            <a:off x="34925" y="92075"/>
            <a:ext cx="8963025" cy="2105025"/>
            <a:chOff x="34925" y="92075"/>
            <a:chExt cx="8963025" cy="2105025"/>
          </a:xfrm>
        </p:grpSpPr>
        <p:grpSp>
          <p:nvGrpSpPr>
            <p:cNvPr id="139273" name="组合 1"/>
            <p:cNvGrpSpPr>
              <a:grpSpLocks/>
            </p:cNvGrpSpPr>
            <p:nvPr/>
          </p:nvGrpSpPr>
          <p:grpSpPr bwMode="auto">
            <a:xfrm>
              <a:off x="34925" y="92075"/>
              <a:ext cx="7632700" cy="1025525"/>
              <a:chOff x="34925" y="92075"/>
              <a:chExt cx="7632700" cy="1025525"/>
            </a:xfrm>
          </p:grpSpPr>
          <p:grpSp>
            <p:nvGrpSpPr>
              <p:cNvPr id="139276" name="组合 1"/>
              <p:cNvGrpSpPr>
                <a:grpSpLocks/>
              </p:cNvGrpSpPr>
              <p:nvPr/>
            </p:nvGrpSpPr>
            <p:grpSpPr bwMode="auto">
              <a:xfrm>
                <a:off x="34925" y="92075"/>
                <a:ext cx="7632700" cy="457200"/>
                <a:chOff x="34925" y="92075"/>
                <a:chExt cx="7632700" cy="457200"/>
              </a:xfrm>
            </p:grpSpPr>
            <p:sp>
              <p:nvSpPr>
                <p:cNvPr id="13928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928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39277" name="Group 6"/>
              <p:cNvGrpSpPr>
                <a:grpSpLocks/>
              </p:cNvGrpSpPr>
              <p:nvPr/>
            </p:nvGrpSpPr>
            <p:grpSpPr bwMode="auto">
              <a:xfrm>
                <a:off x="107950" y="620713"/>
                <a:ext cx="3197225" cy="496887"/>
                <a:chOff x="68" y="391"/>
                <a:chExt cx="2014" cy="313"/>
              </a:xfrm>
            </p:grpSpPr>
            <p:sp>
              <p:nvSpPr>
                <p:cNvPr id="139278" name="Text Box 7"/>
                <p:cNvSpPr txBox="1">
                  <a:spLocks noChangeArrowheads="1"/>
                </p:cNvSpPr>
                <p:nvPr/>
              </p:nvSpPr>
              <p:spPr bwMode="auto">
                <a:xfrm>
                  <a:off x="68" y="391"/>
                  <a:ext cx="2014"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2.3.5  </a:t>
                  </a:r>
                  <a:r>
                    <a:rPr kumimoji="1" lang="zh-CN" altLang="en-US" sz="2200" b="1">
                      <a:solidFill>
                        <a:srgbClr val="3333FF"/>
                      </a:solidFill>
                      <a:latin typeface="Arial" panose="020B0604020202020204" pitchFamily="34" charset="0"/>
                      <a:ea typeface="黑体" panose="02010609060101010101" pitchFamily="49" charset="-122"/>
                    </a:rPr>
                    <a:t>静态链表</a:t>
                  </a:r>
                </a:p>
              </p:txBody>
            </p:sp>
            <p:sp>
              <p:nvSpPr>
                <p:cNvPr id="139279" name="Rectangle 8"/>
                <p:cNvSpPr>
                  <a:spLocks noChangeArrowheads="1"/>
                </p:cNvSpPr>
                <p:nvPr/>
              </p:nvSpPr>
              <p:spPr bwMode="auto">
                <a:xfrm>
                  <a:off x="116" y="660"/>
                  <a:ext cx="1587"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57" name="Text Box 7"/>
            <p:cNvSpPr txBox="1">
              <a:spLocks noChangeArrowheads="1"/>
            </p:cNvSpPr>
            <p:nvPr/>
          </p:nvSpPr>
          <p:spPr bwMode="auto">
            <a:xfrm>
              <a:off x="228600" y="1284288"/>
              <a:ext cx="8686800" cy="85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2-11</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在静态链表 </a:t>
              </a:r>
              <a:r>
                <a:rPr kumimoji="1" lang="en-US" altLang="zh-CN" sz="2000" b="1" dirty="0">
                  <a:solidFill>
                    <a:srgbClr val="000000"/>
                  </a:solidFill>
                  <a:ea typeface="仿宋" panose="02010609060101010101" pitchFamily="49" charset="-122"/>
                  <a:cs typeface="Arial" panose="020B0604020202020204" pitchFamily="34" charset="0"/>
                </a:rPr>
                <a:t>S </a:t>
              </a:r>
              <a:r>
                <a:rPr kumimoji="1" lang="zh-CN" altLang="en-US" sz="2000" b="1" dirty="0">
                  <a:solidFill>
                    <a:srgbClr val="000000"/>
                  </a:solidFill>
                  <a:ea typeface="仿宋" panose="02010609060101010101" pitchFamily="49" charset="-122"/>
                  <a:cs typeface="Arial" panose="020B0604020202020204" pitchFamily="34" charset="0"/>
                </a:rPr>
                <a:t>中，查找第一个值为 </a:t>
              </a:r>
              <a:r>
                <a:rPr kumimoji="1" lang="en-US" altLang="zh-CN" sz="2000" b="1" dirty="0">
                  <a:solidFill>
                    <a:srgbClr val="000000"/>
                  </a:solidFill>
                  <a:ea typeface="仿宋" panose="02010609060101010101" pitchFamily="49" charset="-122"/>
                  <a:cs typeface="Arial" panose="020B0604020202020204" pitchFamily="34" charset="0"/>
                </a:rPr>
                <a:t>e </a:t>
              </a:r>
              <a:r>
                <a:rPr kumimoji="1" lang="zh-CN" altLang="en-US" sz="2000" b="1" dirty="0">
                  <a:solidFill>
                    <a:srgbClr val="000000"/>
                  </a:solidFill>
                  <a:ea typeface="仿宋" panose="02010609060101010101" pitchFamily="49" charset="-122"/>
                  <a:cs typeface="Arial" panose="020B0604020202020204" pitchFamily="34" charset="0"/>
                </a:rPr>
                <a:t>的元素：</a:t>
              </a:r>
              <a:endParaRPr kumimoji="1" lang="en-US" altLang="zh-CN" sz="2000" b="1" dirty="0">
                <a:solidFill>
                  <a:srgbClr val="000000"/>
                </a:solidFill>
                <a:ea typeface="仿宋" panose="02010609060101010101" pitchFamily="49" charset="-122"/>
                <a:cs typeface="Arial" panose="020B0604020202020204" pitchFamily="34" charset="0"/>
              </a:endParaRPr>
            </a:p>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000000"/>
                  </a:solidFill>
                  <a:ea typeface="仿宋" panose="02010609060101010101" pitchFamily="49" charset="-122"/>
                  <a:cs typeface="Arial" panose="020B0604020202020204" pitchFamily="34" charset="0"/>
                </a:rPr>
                <a:t>如果找到，则返回其在 </a:t>
              </a:r>
              <a:r>
                <a:rPr kumimoji="1" lang="en-US" altLang="zh-CN" sz="2000" b="1" dirty="0">
                  <a:solidFill>
                    <a:srgbClr val="000000"/>
                  </a:solidFill>
                  <a:ea typeface="仿宋" panose="02010609060101010101" pitchFamily="49" charset="-122"/>
                  <a:cs typeface="Arial" panose="020B0604020202020204" pitchFamily="34" charset="0"/>
                </a:rPr>
                <a:t>S </a:t>
              </a:r>
              <a:r>
                <a:rPr kumimoji="1" lang="zh-CN" altLang="en-US" sz="2000" b="1" dirty="0">
                  <a:solidFill>
                    <a:srgbClr val="000000"/>
                  </a:solidFill>
                  <a:ea typeface="仿宋" panose="02010609060101010101" pitchFamily="49" charset="-122"/>
                  <a:cs typeface="Arial" panose="020B0604020202020204" pitchFamily="34" charset="0"/>
                </a:rPr>
                <a:t>中的相对位置；否则返回 </a:t>
              </a:r>
              <a:r>
                <a:rPr kumimoji="1" lang="en-US" altLang="zh-CN" sz="2000" b="1" dirty="0">
                  <a:solidFill>
                    <a:srgbClr val="000000"/>
                  </a:solidFill>
                  <a:ea typeface="仿宋" panose="02010609060101010101" pitchFamily="49" charset="-122"/>
                  <a:cs typeface="Arial" panose="020B0604020202020204" pitchFamily="34" charset="0"/>
                </a:rPr>
                <a:t>0</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a:ea typeface="仿宋" panose="02010609060101010101" pitchFamily="49" charset="-122"/>
                <a:cs typeface="Arial" panose="020B0604020202020204" pitchFamily="34" charset="0"/>
              </a:endParaRPr>
            </a:p>
          </p:txBody>
        </p:sp>
        <p:cxnSp>
          <p:nvCxnSpPr>
            <p:cNvPr id="71" name="直接连接符 70"/>
            <p:cNvCxnSpPr/>
            <p:nvPr/>
          </p:nvCxnSpPr>
          <p:spPr>
            <a:xfrm>
              <a:off x="92075" y="2197100"/>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7" name="组合 26"/>
          <p:cNvGrpSpPr>
            <a:grpSpLocks/>
          </p:cNvGrpSpPr>
          <p:nvPr/>
        </p:nvGrpSpPr>
        <p:grpSpPr bwMode="auto">
          <a:xfrm>
            <a:off x="7669213" y="731838"/>
            <a:ext cx="1295400" cy="968375"/>
            <a:chOff x="7669213" y="731152"/>
            <a:chExt cx="1295400" cy="969061"/>
          </a:xfrm>
        </p:grpSpPr>
        <p:sp>
          <p:nvSpPr>
            <p:cNvPr id="139269"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9270"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271"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139272"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 Box 6"/>
          <p:cNvSpPr txBox="1">
            <a:spLocks noChangeArrowheads="1"/>
          </p:cNvSpPr>
          <p:nvPr/>
        </p:nvSpPr>
        <p:spPr bwMode="auto">
          <a:xfrm>
            <a:off x="179388" y="22304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问题规模：静态链表的结点个数（设值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基本操作：顺链向后查找元素；</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中的基本操作上。查找成功时的平均执行次数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n-1)/2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，查找不成功时的执行次数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是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80">
                                          <p:stCondLst>
                                            <p:cond delay="0"/>
                                          </p:stCondLst>
                                        </p:cTn>
                                        <p:tgtEl>
                                          <p:spTgt spid="27"/>
                                        </p:tgtEl>
                                      </p:cBhvr>
                                    </p:animEffect>
                                    <p:anim calcmode="lin" valueType="num">
                                      <p:cBhvr>
                                        <p:cTn id="8"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3" dur="26">
                                          <p:stCondLst>
                                            <p:cond delay="650"/>
                                          </p:stCondLst>
                                        </p:cTn>
                                        <p:tgtEl>
                                          <p:spTgt spid="27"/>
                                        </p:tgtEl>
                                      </p:cBhvr>
                                      <p:to x="100000" y="60000"/>
                                    </p:animScale>
                                    <p:animScale>
                                      <p:cBhvr>
                                        <p:cTn id="14" dur="166" decel="50000">
                                          <p:stCondLst>
                                            <p:cond delay="676"/>
                                          </p:stCondLst>
                                        </p:cTn>
                                        <p:tgtEl>
                                          <p:spTgt spid="27"/>
                                        </p:tgtEl>
                                      </p:cBhvr>
                                      <p:to x="100000" y="100000"/>
                                    </p:animScale>
                                    <p:animScale>
                                      <p:cBhvr>
                                        <p:cTn id="15" dur="26">
                                          <p:stCondLst>
                                            <p:cond delay="1312"/>
                                          </p:stCondLst>
                                        </p:cTn>
                                        <p:tgtEl>
                                          <p:spTgt spid="27"/>
                                        </p:tgtEl>
                                      </p:cBhvr>
                                      <p:to x="100000" y="80000"/>
                                    </p:animScale>
                                    <p:animScale>
                                      <p:cBhvr>
                                        <p:cTn id="16" dur="166" decel="50000">
                                          <p:stCondLst>
                                            <p:cond delay="1338"/>
                                          </p:stCondLst>
                                        </p:cTn>
                                        <p:tgtEl>
                                          <p:spTgt spid="27"/>
                                        </p:tgtEl>
                                      </p:cBhvr>
                                      <p:to x="100000" y="100000"/>
                                    </p:animScale>
                                    <p:animScale>
                                      <p:cBhvr>
                                        <p:cTn id="17" dur="26">
                                          <p:stCondLst>
                                            <p:cond delay="1642"/>
                                          </p:stCondLst>
                                        </p:cTn>
                                        <p:tgtEl>
                                          <p:spTgt spid="27"/>
                                        </p:tgtEl>
                                      </p:cBhvr>
                                      <p:to x="100000" y="90000"/>
                                    </p:animScale>
                                    <p:animScale>
                                      <p:cBhvr>
                                        <p:cTn id="18" dur="166" decel="50000">
                                          <p:stCondLst>
                                            <p:cond delay="1668"/>
                                          </p:stCondLst>
                                        </p:cTn>
                                        <p:tgtEl>
                                          <p:spTgt spid="27"/>
                                        </p:tgtEl>
                                      </p:cBhvr>
                                      <p:to x="100000" y="100000"/>
                                    </p:animScale>
                                    <p:animScale>
                                      <p:cBhvr>
                                        <p:cTn id="19" dur="26">
                                          <p:stCondLst>
                                            <p:cond delay="1808"/>
                                          </p:stCondLst>
                                        </p:cTn>
                                        <p:tgtEl>
                                          <p:spTgt spid="27"/>
                                        </p:tgtEl>
                                      </p:cBhvr>
                                      <p:to x="100000" y="95000"/>
                                    </p:animScale>
                                    <p:animScale>
                                      <p:cBhvr>
                                        <p:cTn id="20" dur="166" decel="50000">
                                          <p:stCondLst>
                                            <p:cond delay="1834"/>
                                          </p:stCondLst>
                                        </p:cTn>
                                        <p:tgtEl>
                                          <p:spTgt spid="27"/>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slide(fromBottom)">
                                      <p:cBhvr>
                                        <p:cTn id="25" dur="500"/>
                                        <p:tgtEl>
                                          <p:spTgt spid="3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2">
                                            <p:txEl>
                                              <p:pRg st="1" end="1"/>
                                            </p:txEl>
                                          </p:spTgt>
                                        </p:tgtEl>
                                        <p:attrNameLst>
                                          <p:attrName>style.visibility</p:attrName>
                                        </p:attrNameLst>
                                      </p:cBhvr>
                                      <p:to>
                                        <p:strVal val="visible"/>
                                      </p:to>
                                    </p:set>
                                    <p:animEffect transition="in" filter="slide(fromBottom)">
                                      <p:cBhvr>
                                        <p:cTn id="30" dur="500"/>
                                        <p:tgtEl>
                                          <p:spTgt spid="32">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xEl>
                                              <p:pRg st="2" end="2"/>
                                            </p:txEl>
                                          </p:spTgt>
                                        </p:tgtEl>
                                        <p:attrNameLst>
                                          <p:attrName>style.visibility</p:attrName>
                                        </p:attrNameLst>
                                      </p:cBhvr>
                                      <p:to>
                                        <p:strVal val="visible"/>
                                      </p:to>
                                    </p:set>
                                    <p:animEffect transition="in" filter="slide(fromBottom)">
                                      <p:cBhvr>
                                        <p:cTn id="35" dur="500"/>
                                        <p:tgtEl>
                                          <p:spTgt spid="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 name="Rectangle 5"/>
          <p:cNvSpPr>
            <a:spLocks noChangeArrowheads="1"/>
          </p:cNvSpPr>
          <p:nvPr/>
        </p:nvSpPr>
        <p:spPr bwMode="auto">
          <a:xfrm>
            <a:off x="58738" y="92075"/>
            <a:ext cx="5064125"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2.4  </a:t>
            </a:r>
            <a:r>
              <a:rPr lang="zh-CN" altLang="en-US" sz="2400" b="1">
                <a:solidFill>
                  <a:srgbClr val="FF0000"/>
                </a:solidFill>
                <a:latin typeface="黑体" panose="02010609060101010101" pitchFamily="49" charset="-122"/>
                <a:ea typeface="黑体" panose="02010609060101010101" pitchFamily="49" charset="-122"/>
              </a:rPr>
              <a:t>线性表两种存储结构的比较</a:t>
            </a:r>
          </a:p>
        </p:txBody>
      </p:sp>
      <p:grpSp>
        <p:nvGrpSpPr>
          <p:cNvPr id="10" name="Group 4"/>
          <p:cNvGrpSpPr>
            <a:grpSpLocks/>
          </p:cNvGrpSpPr>
          <p:nvPr/>
        </p:nvGrpSpPr>
        <p:grpSpPr bwMode="auto">
          <a:xfrm>
            <a:off x="1835150" y="692150"/>
            <a:ext cx="5832475" cy="5732463"/>
            <a:chOff x="1156" y="409"/>
            <a:chExt cx="3765" cy="3611"/>
          </a:xfrm>
        </p:grpSpPr>
        <p:pic>
          <p:nvPicPr>
            <p:cNvPr id="11" name="Picture 5" descr="09">
              <a:hlinkClick r:id="rId4"/>
            </p:cNvPr>
            <p:cNvPicPr>
              <a:picLocks noChangeAspect="1" noChangeArrowheads="1" noCrop="1"/>
            </p:cNvPicPr>
            <p:nvPr/>
          </p:nvPicPr>
          <p:blipFill>
            <a:blip r:embed="rId5">
              <a:lum bright="-6000" contrast="24000"/>
              <a:extLst>
                <a:ext uri="{28A0092B-C50C-407E-A947-70E740481C1C}">
                  <a14:useLocalDpi xmlns:a14="http://schemas.microsoft.com/office/drawing/2010/main" val="0"/>
                </a:ext>
              </a:extLst>
            </a:blip>
            <a:srcRect/>
            <a:stretch>
              <a:fillRect/>
            </a:stretch>
          </p:blipFill>
          <p:spPr bwMode="auto">
            <a:xfrm>
              <a:off x="1156" y="409"/>
              <a:ext cx="3765" cy="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6"/>
            <p:cNvSpPr txBox="1">
              <a:spLocks noChangeArrowheads="1"/>
            </p:cNvSpPr>
            <p:nvPr/>
          </p:nvSpPr>
          <p:spPr bwMode="auto">
            <a:xfrm>
              <a:off x="1746" y="1570"/>
              <a:ext cx="2767" cy="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5000"/>
                </a:lnSpc>
                <a:defRPr/>
              </a:pPr>
              <a:r>
                <a:rPr kumimoji="1" lang="en-US" altLang="zh-CN" b="1" dirty="0" smtClean="0">
                  <a:solidFill>
                    <a:schemeClr val="hlink"/>
                  </a:solidFill>
                  <a:latin typeface="+mj-lt"/>
                  <a:ea typeface="楷体" panose="02010609060101010101" pitchFamily="49" charset="-122"/>
                </a:rPr>
                <a:t>        </a:t>
              </a:r>
              <a:r>
                <a:rPr kumimoji="1" lang="zh-CN" altLang="en-US" b="1" dirty="0" smtClean="0">
                  <a:solidFill>
                    <a:srgbClr val="3333FF"/>
                  </a:solidFill>
                  <a:latin typeface="+mj-lt"/>
                  <a:ea typeface="楷体" panose="02010609060101010101" pitchFamily="49" charset="-122"/>
                </a:rPr>
                <a:t>线性表有两种存储结构：顺序存储结构和链式存储结构，它们各有千秋。在实际应用中要根据具体问题的要求来选择合适的存储结构。本节从空间、时间两个方面比较线性表的两种存储结构。</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100"/>
                                        <p:tgtEl>
                                          <p:spTgt spid="8"/>
                                        </p:tgtEl>
                                      </p:cBhvr>
                                    </p:animEffect>
                                    <p:anim calcmode="lin" valueType="num">
                                      <p:cBhvr>
                                        <p:cTn id="8" dur="400" fill="hold"/>
                                        <p:tgtEl>
                                          <p:spTgt spid="8"/>
                                        </p:tgtEl>
                                        <p:attrNameLst>
                                          <p:attrName>ppt_x</p:attrName>
                                        </p:attrNameLst>
                                      </p:cBhvr>
                                      <p:tavLst>
                                        <p:tav tm="0">
                                          <p:val>
                                            <p:strVal val="#ppt_x"/>
                                          </p:val>
                                        </p:tav>
                                        <p:tav tm="100000">
                                          <p:val>
                                            <p:strVal val="#ppt_x"/>
                                          </p:val>
                                        </p:tav>
                                      </p:tavLst>
                                    </p:anim>
                                    <p:anim calcmode="lin" valueType="num">
                                      <p:cBhvr>
                                        <p:cTn id="9" dur="400" fill="hold"/>
                                        <p:tgtEl>
                                          <p:spTgt spid="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24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p:stCondLst>
                              <p:cond delay="2900"/>
                            </p:stCondLst>
                            <p:childTnLst>
                              <p:par>
                                <p:cTn id="17" presetID="18" presetClass="entr" presetSubtype="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Right)">
                                      <p:cBhvr>
                                        <p:cTn id="19" dur="1000"/>
                                        <p:tgtEl>
                                          <p:spTgt spid="10"/>
                                        </p:tgtEl>
                                      </p:cBhvr>
                                    </p:animEffect>
                                  </p:childTnLst>
                                  <p:subTnLst>
                                    <p:audio>
                                      <p:cMediaNode>
                                        <p:cTn display="0" masterRel="sameClick">
                                          <p:stCondLst>
                                            <p:cond evt="begin" delay="0">
                                              <p:tn val="17"/>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314" name="组合 1"/>
          <p:cNvGrpSpPr>
            <a:grpSpLocks/>
          </p:cNvGrpSpPr>
          <p:nvPr/>
        </p:nvGrpSpPr>
        <p:grpSpPr bwMode="auto">
          <a:xfrm>
            <a:off x="34925" y="92075"/>
            <a:ext cx="7632700" cy="461963"/>
            <a:chOff x="34925" y="92075"/>
            <a:chExt cx="7632700" cy="461665"/>
          </a:xfrm>
        </p:grpSpPr>
        <p:sp>
          <p:nvSpPr>
            <p:cNvPr id="14133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1331" name="Rectangle 5"/>
            <p:cNvSpPr>
              <a:spLocks noChangeArrowheads="1"/>
            </p:cNvSpPr>
            <p:nvPr/>
          </p:nvSpPr>
          <p:spPr bwMode="auto">
            <a:xfrm>
              <a:off x="58738" y="92075"/>
              <a:ext cx="506359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2.4  </a:t>
              </a:r>
              <a:r>
                <a:rPr lang="zh-CN" altLang="en-US" sz="2400" b="1">
                  <a:solidFill>
                    <a:srgbClr val="FF0000"/>
                  </a:solidFill>
                  <a:latin typeface="黑体" panose="02010609060101010101" pitchFamily="49" charset="-122"/>
                  <a:ea typeface="黑体" panose="02010609060101010101" pitchFamily="49" charset="-122"/>
                </a:rPr>
                <a:t>线性表两种存储结构的比较</a:t>
              </a:r>
            </a:p>
          </p:txBody>
        </p:sp>
      </p:grpSp>
      <p:grpSp>
        <p:nvGrpSpPr>
          <p:cNvPr id="10" name="Group 2"/>
          <p:cNvGrpSpPr>
            <a:grpSpLocks/>
          </p:cNvGrpSpPr>
          <p:nvPr/>
        </p:nvGrpSpPr>
        <p:grpSpPr bwMode="auto">
          <a:xfrm>
            <a:off x="179388" y="620713"/>
            <a:ext cx="3529012" cy="496887"/>
            <a:chOff x="113" y="441"/>
            <a:chExt cx="2098" cy="313"/>
          </a:xfrm>
        </p:grpSpPr>
        <p:sp>
          <p:nvSpPr>
            <p:cNvPr id="14132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2.4.1  </a:t>
              </a:r>
              <a:r>
                <a:rPr kumimoji="1" lang="zh-CN" altLang="en-US" sz="2200" b="1">
                  <a:solidFill>
                    <a:srgbClr val="3333FF"/>
                  </a:solidFill>
                  <a:latin typeface="Arial" panose="020B0604020202020204" pitchFamily="34" charset="0"/>
                  <a:ea typeface="黑体" panose="02010609060101010101" pitchFamily="49" charset="-122"/>
                </a:rPr>
                <a:t>基于空间的比较</a:t>
              </a:r>
            </a:p>
          </p:txBody>
        </p:sp>
        <p:sp>
          <p:nvSpPr>
            <p:cNvPr id="14132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 name="Group 5"/>
          <p:cNvGrpSpPr>
            <a:grpSpLocks/>
          </p:cNvGrpSpPr>
          <p:nvPr/>
        </p:nvGrpSpPr>
        <p:grpSpPr bwMode="auto">
          <a:xfrm>
            <a:off x="323850" y="1196975"/>
            <a:ext cx="2303463" cy="496888"/>
            <a:chOff x="113" y="441"/>
            <a:chExt cx="1440" cy="313"/>
          </a:xfrm>
        </p:grpSpPr>
        <p:sp>
          <p:nvSpPr>
            <p:cNvPr id="141326" name="Text Box 6"/>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分配方式</a:t>
              </a:r>
            </a:p>
          </p:txBody>
        </p:sp>
        <p:sp>
          <p:nvSpPr>
            <p:cNvPr id="141327" name="Rectangle 7"/>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0" name="Text Box 11"/>
          <p:cNvSpPr txBox="1">
            <a:spLocks noChangeArrowheads="1"/>
          </p:cNvSpPr>
          <p:nvPr/>
        </p:nvSpPr>
        <p:spPr bwMode="auto">
          <a:xfrm>
            <a:off x="179388" y="1773238"/>
            <a:ext cx="8785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顺序表采用静态分配方式。需要预先分配一定长度的存储空间，程序执行之前必须明确规定存储规模，否则将会造成空间浪费或空间溢出。</a:t>
            </a:r>
          </a:p>
          <a:p>
            <a:pPr algn="just" eaLnBrk="1" hangingPunct="1">
              <a:lnSpc>
                <a:spcPct val="140000"/>
              </a:lnSpc>
              <a:buClr>
                <a:schemeClr val="accent2"/>
              </a:buClr>
              <a:buSzPct val="80000"/>
              <a:buFont typeface="Wingdings" panose="05000000000000000000" pitchFamily="2" charset="2"/>
              <a:buNone/>
            </a:pPr>
            <a:r>
              <a:rPr kumimoji="1" lang="zh-CN" altLang="en-US"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单链表采用动态分配方式。不需要为链表预分配空间，程序运行只中按需要分配空间，只要内存尚有可分配空间，就不会产生溢出。</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grpSp>
        <p:nvGrpSpPr>
          <p:cNvPr id="21" name="Group 12"/>
          <p:cNvGrpSpPr>
            <a:grpSpLocks/>
          </p:cNvGrpSpPr>
          <p:nvPr/>
        </p:nvGrpSpPr>
        <p:grpSpPr bwMode="auto">
          <a:xfrm>
            <a:off x="323850" y="3716338"/>
            <a:ext cx="2303463" cy="496887"/>
            <a:chOff x="113" y="441"/>
            <a:chExt cx="1440" cy="313"/>
          </a:xfrm>
        </p:grpSpPr>
        <p:sp>
          <p:nvSpPr>
            <p:cNvPr id="27" name="Text Box 1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存储密度</a:t>
              </a:r>
            </a:p>
          </p:txBody>
        </p:sp>
        <p:sp>
          <p:nvSpPr>
            <p:cNvPr id="28" name="Rectangle 1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grpSp>
      <p:sp>
        <p:nvSpPr>
          <p:cNvPr id="29" name="Text Box 15"/>
          <p:cNvSpPr txBox="1">
            <a:spLocks noChangeArrowheads="1"/>
          </p:cNvSpPr>
          <p:nvPr/>
        </p:nvSpPr>
        <p:spPr bwMode="auto">
          <a:xfrm>
            <a:off x="179388" y="4292600"/>
            <a:ext cx="87852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顺序表的存储密度等于 </a:t>
            </a:r>
            <a:r>
              <a:rPr kumimoji="1" lang="en-US" altLang="zh-CN" sz="2000" b="1">
                <a:latin typeface="Arial" panose="020B0604020202020204" pitchFamily="34" charset="0"/>
                <a:ea typeface="仿宋" panose="02010609060101010101" pitchFamily="49" charset="-122"/>
                <a:cs typeface="Arial" panose="020B0604020202020204" pitchFamily="34" charset="0"/>
              </a:rPr>
              <a:t>1</a:t>
            </a:r>
            <a:r>
              <a:rPr kumimoji="1" lang="zh-CN" altLang="en-US" sz="2000" b="1">
                <a:latin typeface="Arial" panose="020B0604020202020204" pitchFamily="34" charset="0"/>
                <a:ea typeface="仿宋" panose="02010609060101010101" pitchFamily="49" charset="-122"/>
                <a:cs typeface="Arial" panose="020B0604020202020204" pitchFamily="34" charset="0"/>
              </a:rPr>
              <a:t>。表中元素只包含数据本身的信息，不包含其他信息。</a:t>
            </a:r>
          </a:p>
        </p:txBody>
      </p:sp>
      <p:grpSp>
        <p:nvGrpSpPr>
          <p:cNvPr id="30" name="Group 16"/>
          <p:cNvGrpSpPr>
            <a:grpSpLocks/>
          </p:cNvGrpSpPr>
          <p:nvPr/>
        </p:nvGrpSpPr>
        <p:grpSpPr bwMode="auto">
          <a:xfrm>
            <a:off x="250825" y="2347913"/>
            <a:ext cx="5688013" cy="1225550"/>
            <a:chOff x="2064" y="1888"/>
            <a:chExt cx="3583" cy="772"/>
          </a:xfrm>
        </p:grpSpPr>
        <p:sp>
          <p:nvSpPr>
            <p:cNvPr id="31" name="AutoShape 17"/>
            <p:cNvSpPr>
              <a:spLocks noChangeArrowheads="1"/>
            </p:cNvSpPr>
            <p:nvPr/>
          </p:nvSpPr>
          <p:spPr bwMode="auto">
            <a:xfrm>
              <a:off x="2064" y="1888"/>
              <a:ext cx="3583" cy="772"/>
            </a:xfrm>
            <a:prstGeom prst="wedgeRectCallout">
              <a:avLst>
                <a:gd name="adj1" fmla="val 3000"/>
                <a:gd name="adj2" fmla="val 77852"/>
              </a:avLst>
            </a:prstGeom>
            <a:gradFill rotWithShape="0">
              <a:gsLst>
                <a:gs pos="0">
                  <a:srgbClr val="FFCCCC">
                    <a:gamma/>
                    <a:tint val="0"/>
                    <a:invGamma/>
                  </a:srgbClr>
                </a:gs>
                <a:gs pos="100000">
                  <a:srgbClr val="FFCCCC"/>
                </a:gs>
              </a:gsLst>
              <a:lin ang="18900000" scaled="1"/>
            </a:gra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defRPr/>
              </a:pPr>
              <a:endParaRPr kumimoji="1" lang="zh-CN" altLang="zh-CN" b="1">
                <a:effectLst>
                  <a:outerShdw blurRad="38100" dist="38100" dir="2700000" algn="tl">
                    <a:srgbClr val="FFFFFF"/>
                  </a:outerShdw>
                </a:effectLst>
                <a:latin typeface="Arial" panose="020B0604020202020204" pitchFamily="34" charset="0"/>
                <a:ea typeface="楷体" panose="02010609060101010101" pitchFamily="49" charset="-122"/>
                <a:cs typeface="Arial" panose="020B0604020202020204" pitchFamily="34" charset="0"/>
              </a:endParaRPr>
            </a:p>
          </p:txBody>
        </p:sp>
        <p:sp>
          <p:nvSpPr>
            <p:cNvPr id="32" name="Text Box 18"/>
            <p:cNvSpPr txBox="1">
              <a:spLocks noChangeArrowheads="1"/>
            </p:cNvSpPr>
            <p:nvPr/>
          </p:nvSpPr>
          <p:spPr bwMode="auto">
            <a:xfrm>
              <a:off x="2129" y="1979"/>
              <a:ext cx="3453" cy="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0000"/>
                </a:lnSpc>
                <a:defRPr/>
              </a:pPr>
              <a:r>
                <a:rPr kumimoji="1" lang="en-US" altLang="zh-CN" sz="2000" b="1" dirty="0">
                  <a:solidFill>
                    <a:srgbClr val="FF0000"/>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存储密度是指结点数据本身所占用的存储量和整个结点结构所占用的存储总量之比。</a:t>
              </a:r>
              <a:endParaRPr kumimoji="1" lang="zh-CN" altLang="en-US" sz="2000" b="1" dirty="0">
                <a:solidFill>
                  <a:srgbClr val="FF0000"/>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endParaRPr>
            </a:p>
          </p:txBody>
        </p:sp>
      </p:grpSp>
      <p:sp>
        <p:nvSpPr>
          <p:cNvPr id="33" name="Text Box 19"/>
          <p:cNvSpPr txBox="1">
            <a:spLocks noChangeArrowheads="1"/>
          </p:cNvSpPr>
          <p:nvPr/>
        </p:nvSpPr>
        <p:spPr bwMode="auto">
          <a:xfrm>
            <a:off x="179388" y="5135563"/>
            <a:ext cx="87852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单链表的存储密度小于 </a:t>
            </a:r>
            <a:r>
              <a:rPr kumimoji="1" lang="en-US" altLang="zh-CN" sz="2000" b="1">
                <a:latin typeface="Arial" panose="020B0604020202020204" pitchFamily="34" charset="0"/>
                <a:ea typeface="仿宋" panose="02010609060101010101" pitchFamily="49" charset="-122"/>
                <a:cs typeface="Arial" panose="020B0604020202020204" pitchFamily="34" charset="0"/>
              </a:rPr>
              <a:t>1</a:t>
            </a:r>
            <a:r>
              <a:rPr kumimoji="1" lang="zh-CN" altLang="en-US" sz="2000" b="1">
                <a:latin typeface="Arial" panose="020B0604020202020204" pitchFamily="34" charset="0"/>
                <a:ea typeface="仿宋" panose="02010609060101010101" pitchFamily="49" charset="-122"/>
                <a:cs typeface="Arial" panose="020B0604020202020204" pitchFamily="34" charset="0"/>
              </a:rPr>
              <a:t>。结点中除了数据域外，还需要额外设置指针域存储逻辑上与其相邻接的下一结点的地址。</a:t>
            </a:r>
            <a:r>
              <a:rPr kumimoji="1" lang="zh-CN" altLang="en-US" sz="2000">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slide(fromBottom)">
                                      <p:cBhvr>
                                        <p:cTn id="17" dur="500"/>
                                        <p:tgtEl>
                                          <p:spTgt spid="2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0">
                                            <p:txEl>
                                              <p:pRg st="1" end="1"/>
                                            </p:txEl>
                                          </p:spTgt>
                                        </p:tgtEl>
                                        <p:attrNameLst>
                                          <p:attrName>style.visibility</p:attrName>
                                        </p:attrNameLst>
                                      </p:cBhvr>
                                      <p:to>
                                        <p:strVal val="visible"/>
                                      </p:to>
                                    </p:set>
                                    <p:animEffect transition="in" filter="slide(fromBottom)">
                                      <p:cBhvr>
                                        <p:cTn id="22" dur="500"/>
                                        <p:tgtEl>
                                          <p:spTgt spid="2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strips(downLeft)">
                                      <p:cBhvr>
                                        <p:cTn id="32" dur="500"/>
                                        <p:tgtEl>
                                          <p:spTgt spid="30"/>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18" presetClass="exit" presetSubtype="12" fill="hold" nodeType="clickEffect">
                                  <p:stCondLst>
                                    <p:cond delay="0"/>
                                  </p:stCondLst>
                                  <p:childTnLst>
                                    <p:animEffect transition="out" filter="strips(downLeft)">
                                      <p:cBhvr>
                                        <p:cTn id="36" dur="500"/>
                                        <p:tgtEl>
                                          <p:spTgt spid="30"/>
                                        </p:tgtEl>
                                      </p:cBhvr>
                                    </p:animEffect>
                                    <p:set>
                                      <p:cBhvr>
                                        <p:cTn id="37" dur="1" fill="hold">
                                          <p:stCondLst>
                                            <p:cond delay="499"/>
                                          </p:stCondLst>
                                        </p:cTn>
                                        <p:tgtEl>
                                          <p:spTgt spid="30"/>
                                        </p:tgtEl>
                                        <p:attrNameLst>
                                          <p:attrName>style.visibility</p:attrName>
                                        </p:attrNameLst>
                                      </p:cBhvr>
                                      <p:to>
                                        <p:strVal val="hidden"/>
                                      </p:to>
                                    </p:set>
                                  </p:childTnLst>
                                </p:cTn>
                              </p:par>
                            </p:childTnLst>
                          </p:cTn>
                        </p:par>
                        <p:par>
                          <p:cTn id="38" fill="hold">
                            <p:stCondLst>
                              <p:cond delay="500"/>
                            </p:stCondLst>
                            <p:childTnLst>
                              <p:par>
                                <p:cTn id="39" presetID="12" presetClass="entr" presetSubtype="4" fill="hold" grpId="0" nodeType="afterEffect">
                                  <p:stCondLst>
                                    <p:cond delay="0"/>
                                  </p:stCondLst>
                                  <p:childTnLst>
                                    <p:set>
                                      <p:cBhvr>
                                        <p:cTn id="40" dur="1" fill="hold">
                                          <p:stCondLst>
                                            <p:cond delay="0"/>
                                          </p:stCondLst>
                                        </p:cTn>
                                        <p:tgtEl>
                                          <p:spTgt spid="29">
                                            <p:txEl>
                                              <p:pRg st="0" end="0"/>
                                            </p:txEl>
                                          </p:spTgt>
                                        </p:tgtEl>
                                        <p:attrNameLst>
                                          <p:attrName>style.visibility</p:attrName>
                                        </p:attrNameLst>
                                      </p:cBhvr>
                                      <p:to>
                                        <p:strVal val="visible"/>
                                      </p:to>
                                    </p:set>
                                    <p:animEffect transition="in" filter="slide(fromBottom)">
                                      <p:cBhvr>
                                        <p:cTn id="41" dur="500"/>
                                        <p:tgtEl>
                                          <p:spTgt spid="29">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33">
                                            <p:txEl>
                                              <p:pRg st="0" end="0"/>
                                            </p:txEl>
                                          </p:spTgt>
                                        </p:tgtEl>
                                        <p:attrNameLst>
                                          <p:attrName>style.visibility</p:attrName>
                                        </p:attrNameLst>
                                      </p:cBhvr>
                                      <p:to>
                                        <p:strVal val="visible"/>
                                      </p:to>
                                    </p:set>
                                    <p:animEffect transition="in" filter="slide(fromBottom)">
                                      <p:cBhvr>
                                        <p:cTn id="46"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autoUpdateAnimBg="0" advAuto="0"/>
      <p:bldP spid="29" grpId="0" build="p" autoUpdateAnimBg="0" advAuto="0"/>
      <p:bldP spid="33" grpId="0" build="p" autoUpdateAnimBg="0" advAuto="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338" name="组合 1"/>
          <p:cNvGrpSpPr>
            <a:grpSpLocks/>
          </p:cNvGrpSpPr>
          <p:nvPr/>
        </p:nvGrpSpPr>
        <p:grpSpPr bwMode="auto">
          <a:xfrm>
            <a:off x="34925" y="92075"/>
            <a:ext cx="7632700" cy="461963"/>
            <a:chOff x="34925" y="92075"/>
            <a:chExt cx="7632700" cy="461665"/>
          </a:xfrm>
        </p:grpSpPr>
        <p:sp>
          <p:nvSpPr>
            <p:cNvPr id="14235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2351" name="Rectangle 5"/>
            <p:cNvSpPr>
              <a:spLocks noChangeArrowheads="1"/>
            </p:cNvSpPr>
            <p:nvPr/>
          </p:nvSpPr>
          <p:spPr bwMode="auto">
            <a:xfrm>
              <a:off x="58738" y="92075"/>
              <a:ext cx="506359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2.4  </a:t>
              </a:r>
              <a:r>
                <a:rPr lang="zh-CN" altLang="en-US" sz="2400" b="1">
                  <a:solidFill>
                    <a:srgbClr val="FF0000"/>
                  </a:solidFill>
                  <a:latin typeface="黑体" panose="02010609060101010101" pitchFamily="49" charset="-122"/>
                  <a:ea typeface="黑体" panose="02010609060101010101" pitchFamily="49" charset="-122"/>
                </a:rPr>
                <a:t>线性表两种存储结构的比较</a:t>
              </a:r>
            </a:p>
          </p:txBody>
        </p:sp>
      </p:grpSp>
      <p:grpSp>
        <p:nvGrpSpPr>
          <p:cNvPr id="27" name="Group 2"/>
          <p:cNvGrpSpPr>
            <a:grpSpLocks/>
          </p:cNvGrpSpPr>
          <p:nvPr/>
        </p:nvGrpSpPr>
        <p:grpSpPr bwMode="auto">
          <a:xfrm>
            <a:off x="323850" y="1196975"/>
            <a:ext cx="2303463" cy="496888"/>
            <a:chOff x="113" y="441"/>
            <a:chExt cx="1440" cy="313"/>
          </a:xfrm>
        </p:grpSpPr>
        <p:sp>
          <p:nvSpPr>
            <p:cNvPr id="142348" name="Text Box 3"/>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存取方式</a:t>
              </a:r>
            </a:p>
          </p:txBody>
        </p:sp>
        <p:sp>
          <p:nvSpPr>
            <p:cNvPr id="142349" name="Rectangle 4"/>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1" name="Group 6"/>
          <p:cNvGrpSpPr>
            <a:grpSpLocks/>
          </p:cNvGrpSpPr>
          <p:nvPr/>
        </p:nvGrpSpPr>
        <p:grpSpPr bwMode="auto">
          <a:xfrm>
            <a:off x="179388" y="620713"/>
            <a:ext cx="3529012" cy="496887"/>
            <a:chOff x="113" y="441"/>
            <a:chExt cx="2098" cy="313"/>
          </a:xfrm>
        </p:grpSpPr>
        <p:sp>
          <p:nvSpPr>
            <p:cNvPr id="142346" name="Text Box 7"/>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2.4.2  </a:t>
              </a:r>
              <a:r>
                <a:rPr kumimoji="1" lang="zh-CN" altLang="en-US" sz="2200" b="1">
                  <a:solidFill>
                    <a:srgbClr val="3333FF"/>
                  </a:solidFill>
                  <a:latin typeface="Arial" panose="020B0604020202020204" pitchFamily="34" charset="0"/>
                  <a:ea typeface="黑体" panose="02010609060101010101" pitchFamily="49" charset="-122"/>
                </a:rPr>
                <a:t>基于时间的比较</a:t>
              </a:r>
            </a:p>
          </p:txBody>
        </p:sp>
        <p:sp>
          <p:nvSpPr>
            <p:cNvPr id="142347" name="Rectangle 8"/>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6" name="Text Box 5"/>
          <p:cNvSpPr txBox="1">
            <a:spLocks noChangeArrowheads="1"/>
          </p:cNvSpPr>
          <p:nvPr/>
        </p:nvSpPr>
        <p:spPr bwMode="auto">
          <a:xfrm>
            <a:off x="179388" y="1773238"/>
            <a:ext cx="8785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顺序表是随机存取结构，对表中任何一个元素都可以在 </a:t>
            </a:r>
            <a:r>
              <a:rPr kumimoji="1" lang="en-US" altLang="zh-CN" sz="2000" b="1">
                <a:latin typeface="Arial" panose="020B0604020202020204" pitchFamily="34" charset="0"/>
                <a:ea typeface="仿宋" panose="02010609060101010101" pitchFamily="49" charset="-122"/>
                <a:cs typeface="Arial" panose="020B0604020202020204" pitchFamily="34" charset="0"/>
              </a:rPr>
              <a:t>O(1) </a:t>
            </a:r>
            <a:r>
              <a:rPr kumimoji="1" lang="zh-CN" altLang="en-US" sz="2000" b="1">
                <a:latin typeface="Arial" panose="020B0604020202020204" pitchFamily="34" charset="0"/>
                <a:ea typeface="仿宋" panose="02010609060101010101" pitchFamily="49" charset="-122"/>
                <a:cs typeface="Arial" panose="020B0604020202020204" pitchFamily="34" charset="0"/>
              </a:rPr>
              <a:t>的时间内直接取得。</a:t>
            </a:r>
          </a:p>
          <a:p>
            <a:pPr algn="just" eaLnBrk="1" hangingPunct="1">
              <a:lnSpc>
                <a:spcPct val="140000"/>
              </a:lnSpc>
              <a:buClr>
                <a:schemeClr val="accent2"/>
              </a:buClr>
              <a:buSzPct val="80000"/>
              <a:buFont typeface="Wingdings" panose="05000000000000000000" pitchFamily="2" charset="2"/>
              <a:buNone/>
            </a:pPr>
            <a:r>
              <a:rPr kumimoji="1" lang="zh-CN" altLang="en-US"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单链表是顺序存取结构，对表中每个结点都必须从头指针起顺链扫描才能进行存取，时间复杂度为 </a:t>
            </a:r>
            <a:r>
              <a:rPr kumimoji="1" lang="en-US" altLang="zh-CN" sz="2000" b="1">
                <a:latin typeface="Arial" panose="020B0604020202020204" pitchFamily="34" charset="0"/>
                <a:ea typeface="仿宋" panose="02010609060101010101" pitchFamily="49" charset="-122"/>
                <a:cs typeface="Arial" panose="020B0604020202020204" pitchFamily="34" charset="0"/>
              </a:rPr>
              <a:t>O(n)</a:t>
            </a:r>
            <a:r>
              <a:rPr kumimoji="1" lang="zh-CN" altLang="en-US" sz="2000" b="1">
                <a:latin typeface="Arial" panose="020B0604020202020204" pitchFamily="34" charset="0"/>
                <a:ea typeface="仿宋" panose="02010609060101010101" pitchFamily="49" charset="-122"/>
                <a:cs typeface="Arial" panose="020B0604020202020204" pitchFamily="34" charset="0"/>
              </a:rPr>
              <a:t>。</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grpSp>
        <p:nvGrpSpPr>
          <p:cNvPr id="17" name="Group 9"/>
          <p:cNvGrpSpPr>
            <a:grpSpLocks/>
          </p:cNvGrpSpPr>
          <p:nvPr/>
        </p:nvGrpSpPr>
        <p:grpSpPr bwMode="auto">
          <a:xfrm>
            <a:off x="323850" y="3716338"/>
            <a:ext cx="2303463" cy="496887"/>
            <a:chOff x="113" y="441"/>
            <a:chExt cx="1440" cy="313"/>
          </a:xfrm>
        </p:grpSpPr>
        <p:sp>
          <p:nvSpPr>
            <p:cNvPr id="18" name="Text Box 10"/>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插入删除</a:t>
              </a:r>
            </a:p>
          </p:txBody>
        </p:sp>
        <p:sp>
          <p:nvSpPr>
            <p:cNvPr id="19" name="Rectangle 11"/>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Arial" panose="020B0604020202020204" pitchFamily="34" charset="0"/>
              </a:endParaRPr>
            </a:p>
          </p:txBody>
        </p:sp>
      </p:grpSp>
      <p:sp>
        <p:nvSpPr>
          <p:cNvPr id="20" name="Text Box 12"/>
          <p:cNvSpPr txBox="1">
            <a:spLocks noChangeArrowheads="1"/>
          </p:cNvSpPr>
          <p:nvPr/>
        </p:nvSpPr>
        <p:spPr bwMode="auto">
          <a:xfrm>
            <a:off x="179388" y="4292600"/>
            <a:ext cx="878522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顺序表的插入和删除操作，平均要移动表中近一半的元素，尤其是当元素个数较多且元素信息量较大时，移动元素所花费的时间开销相当可观。</a:t>
            </a:r>
            <a:r>
              <a:rPr kumimoji="1" lang="zh-CN" altLang="en-US" sz="2000">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buClr>
                <a:schemeClr val="accent2"/>
              </a:buClr>
              <a:buSzPct val="80000"/>
              <a:buFont typeface="Wingdings" panose="05000000000000000000" pitchFamily="2" charset="2"/>
              <a:buNone/>
            </a:pPr>
            <a:r>
              <a:rPr kumimoji="1" lang="zh-CN" altLang="en-US"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单链表的插入和删除操作，只需要修改指针，不需要移动元素，与元素信息量无关。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slide(fromBottom)">
                                      <p:cBhvr>
                                        <p:cTn id="17" dur="500"/>
                                        <p:tgtEl>
                                          <p:spTgt spid="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6">
                                            <p:txEl>
                                              <p:pRg st="1" end="1"/>
                                            </p:txEl>
                                          </p:spTgt>
                                        </p:tgtEl>
                                        <p:attrNameLst>
                                          <p:attrName>style.visibility</p:attrName>
                                        </p:attrNameLst>
                                      </p:cBhvr>
                                      <p:to>
                                        <p:strVal val="visible"/>
                                      </p:to>
                                    </p:set>
                                    <p:animEffect transition="in" filter="slide(fromBottom)">
                                      <p:cBhvr>
                                        <p:cTn id="22" dur="500"/>
                                        <p:tgtEl>
                                          <p:spTgt spid="1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0">
                                            <p:txEl>
                                              <p:pRg st="0" end="0"/>
                                            </p:txEl>
                                          </p:spTgt>
                                        </p:tgtEl>
                                        <p:attrNameLst>
                                          <p:attrName>style.visibility</p:attrName>
                                        </p:attrNameLst>
                                      </p:cBhvr>
                                      <p:to>
                                        <p:strVal val="visible"/>
                                      </p:to>
                                    </p:set>
                                    <p:animEffect transition="in" filter="slide(fromBottom)">
                                      <p:cBhvr>
                                        <p:cTn id="32" dur="500"/>
                                        <p:tgtEl>
                                          <p:spTgt spid="2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0">
                                            <p:txEl>
                                              <p:pRg st="1" end="1"/>
                                            </p:txEl>
                                          </p:spTgt>
                                        </p:tgtEl>
                                        <p:attrNameLst>
                                          <p:attrName>style.visibility</p:attrName>
                                        </p:attrNameLst>
                                      </p:cBhvr>
                                      <p:to>
                                        <p:strVal val="visible"/>
                                      </p:to>
                                    </p:set>
                                    <p:animEffect transition="in" filter="slide(fromBottom)">
                                      <p:cBhvr>
                                        <p:cTn id="37"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autoUpdateAnimBg="0" advAuto="0"/>
      <p:bldP spid="20" grpId="0" build="p" autoUpdateAnimBg="0"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10"/>
          <p:cNvGrpSpPr>
            <a:grpSpLocks/>
          </p:cNvGrpSpPr>
          <p:nvPr/>
        </p:nvGrpSpPr>
        <p:grpSpPr bwMode="auto">
          <a:xfrm>
            <a:off x="34925" y="92075"/>
            <a:ext cx="7632700" cy="1601788"/>
            <a:chOff x="34925" y="92075"/>
            <a:chExt cx="7632700" cy="1601788"/>
          </a:xfrm>
        </p:grpSpPr>
        <p:grpSp>
          <p:nvGrpSpPr>
            <p:cNvPr id="19472" name="组合 1"/>
            <p:cNvGrpSpPr>
              <a:grpSpLocks/>
            </p:cNvGrpSpPr>
            <p:nvPr/>
          </p:nvGrpSpPr>
          <p:grpSpPr bwMode="auto">
            <a:xfrm>
              <a:off x="34925" y="92075"/>
              <a:ext cx="7632700" cy="457200"/>
              <a:chOff x="34925" y="92075"/>
              <a:chExt cx="7632700" cy="457200"/>
            </a:xfrm>
          </p:grpSpPr>
          <p:sp>
            <p:nvSpPr>
              <p:cNvPr id="1947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948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19473" name="Group 2"/>
            <p:cNvGrpSpPr>
              <a:grpSpLocks/>
            </p:cNvGrpSpPr>
            <p:nvPr/>
          </p:nvGrpSpPr>
          <p:grpSpPr bwMode="auto">
            <a:xfrm>
              <a:off x="107950" y="620713"/>
              <a:ext cx="3816350" cy="496887"/>
              <a:chOff x="113" y="441"/>
              <a:chExt cx="2098" cy="313"/>
            </a:xfrm>
          </p:grpSpPr>
          <p:sp>
            <p:nvSpPr>
              <p:cNvPr id="1947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1947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9474" name="Group 5"/>
            <p:cNvGrpSpPr>
              <a:grpSpLocks/>
            </p:cNvGrpSpPr>
            <p:nvPr/>
          </p:nvGrpSpPr>
          <p:grpSpPr bwMode="auto">
            <a:xfrm>
              <a:off x="250825" y="1196975"/>
              <a:ext cx="2665413" cy="496888"/>
              <a:chOff x="158" y="754"/>
              <a:chExt cx="1679" cy="313"/>
            </a:xfrm>
          </p:grpSpPr>
          <p:sp>
            <p:nvSpPr>
              <p:cNvPr id="19475" name="Text Box 6"/>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初始化操作</a:t>
                </a:r>
              </a:p>
            </p:txBody>
          </p:sp>
          <p:sp>
            <p:nvSpPr>
              <p:cNvPr id="19476"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5" name="Group 4"/>
          <p:cNvGrpSpPr>
            <a:grpSpLocks/>
          </p:cNvGrpSpPr>
          <p:nvPr/>
        </p:nvGrpSpPr>
        <p:grpSpPr bwMode="auto">
          <a:xfrm>
            <a:off x="7669213" y="692150"/>
            <a:ext cx="1295400" cy="1008063"/>
            <a:chOff x="4831" y="1253"/>
            <a:chExt cx="816" cy="726"/>
          </a:xfrm>
        </p:grpSpPr>
        <p:sp>
          <p:nvSpPr>
            <p:cNvPr id="2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8" name="Text Box 7"/>
            <p:cNvSpPr txBox="1">
              <a:spLocks noChangeArrowheads="1"/>
            </p:cNvSpPr>
            <p:nvPr/>
          </p:nvSpPr>
          <p:spPr bwMode="gray">
            <a:xfrm>
              <a:off x="4850" y="1643"/>
              <a:ext cx="729"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a:solidFill>
                    <a:schemeClr val="bg1"/>
                  </a:solidFill>
                  <a:latin typeface="Arial" panose="020B0604020202020204" pitchFamily="34" charset="0"/>
                  <a:ea typeface="方正舒体" panose="02010601030101010101" pitchFamily="2" charset="-122"/>
                  <a:cs typeface="Arial" panose="020B0604020202020204" pitchFamily="34" charset="0"/>
                </a:rPr>
                <a:t>2-1</a:t>
              </a:r>
              <a:endParaRPr lang="zh-CN" altLang="en-US" sz="2000" b="1">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9" name="Picture 8"/>
            <p:cNvPicPr>
              <a:picLocks noChangeAspect="1" noChangeArrowheads="1"/>
            </p:cNvPicPr>
            <p:nvPr/>
          </p:nvPicPr>
          <p:blipFill>
            <a:blip r:embed="rId4">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Text Box 2"/>
          <p:cNvSpPr txBox="1">
            <a:spLocks noChangeArrowheads="1"/>
          </p:cNvSpPr>
          <p:nvPr/>
        </p:nvSpPr>
        <p:spPr bwMode="auto">
          <a:xfrm>
            <a:off x="323850" y="1844675"/>
            <a:ext cx="8351838"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InitList_Sq(SqList &amp;L)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构造一个最大容量为</a:t>
            </a:r>
            <a:r>
              <a:rPr lang="de-DE" altLang="zh-CN" sz="1600" b="1">
                <a:latin typeface="Courier New" panose="02070309020205020404" pitchFamily="49" charset="0"/>
                <a:ea typeface="仿宋" panose="02010609060101010101" pitchFamily="49" charset="-122"/>
                <a:cs typeface="Courier New" panose="02070309020205020404" pitchFamily="49" charset="0"/>
              </a:rPr>
              <a:t>LIST_INIT_SIZE</a:t>
            </a:r>
            <a:r>
              <a:rPr lang="zh-CN" altLang="en-US" sz="1600" b="1">
                <a:latin typeface="Courier New" panose="02070309020205020404" pitchFamily="49" charset="0"/>
                <a:ea typeface="仿宋" panose="02010609060101010101" pitchFamily="49" charset="-122"/>
                <a:cs typeface="Courier New" panose="02070309020205020404" pitchFamily="49" charset="0"/>
              </a:rPr>
              <a:t>的顺序表</a:t>
            </a:r>
            <a:r>
              <a:rPr lang="de-DE" altLang="zh-CN" sz="1600" b="1">
                <a:latin typeface="Courier New" panose="02070309020205020404" pitchFamily="49" charset="0"/>
                <a:ea typeface="仿宋" panose="02010609060101010101" pitchFamily="49" charset="-122"/>
                <a:cs typeface="Courier New" panose="02070309020205020404" pitchFamily="49" charset="0"/>
              </a:rPr>
              <a:t>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L.elem=new ElemType[LIST_INIT_SIZE];</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if(!L.elem)  Error("Overflow!");		// </a:t>
            </a:r>
            <a:r>
              <a:rPr lang="zh-CN" altLang="en-US" sz="1600" b="1">
                <a:latin typeface="Courier New" panose="02070309020205020404" pitchFamily="49" charset="0"/>
                <a:ea typeface="仿宋" panose="02010609060101010101" pitchFamily="49" charset="-122"/>
                <a:cs typeface="Courier New" panose="02070309020205020404" pitchFamily="49" charset="0"/>
              </a:rPr>
              <a:t>存储分配失败</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L.length=0;    L.listsize=LIST_INIT_SIZE;</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InitList_Sq</a:t>
            </a:r>
          </a:p>
          <a:p>
            <a:pPr eaLnBrk="1" hangingPunct="1">
              <a:lnSpc>
                <a:spcPct val="130000"/>
              </a:lnSpc>
            </a:pP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p:txBody>
      </p:sp>
      <p:sp>
        <p:nvSpPr>
          <p:cNvPr id="31" name="Text Box 3"/>
          <p:cNvSpPr txBox="1">
            <a:spLocks noChangeArrowheads="1"/>
          </p:cNvSpPr>
          <p:nvPr/>
        </p:nvSpPr>
        <p:spPr bwMode="auto">
          <a:xfrm>
            <a:off x="323850" y="4221163"/>
            <a:ext cx="8351838"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Error(char *s)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出错信息处理函数，用于处理异常情况</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en-US" altLang="zh-CN" sz="1600" b="1">
                <a:latin typeface="Courier New" panose="02070309020205020404" pitchFamily="49" charset="0"/>
                <a:ea typeface="仿宋" panose="02010609060101010101" pitchFamily="49" charset="-122"/>
                <a:cs typeface="Courier New" panose="02070309020205020404" pitchFamily="49" charset="0"/>
              </a:rPr>
              <a:t>cout&lt;&lt;s&lt;&lt;endl;</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exit(1);</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Error</a:t>
            </a:r>
          </a:p>
        </p:txBody>
      </p:sp>
      <p:sp>
        <p:nvSpPr>
          <p:cNvPr id="32" name="Line 19"/>
          <p:cNvSpPr>
            <a:spLocks noChangeShapeType="1"/>
          </p:cNvSpPr>
          <p:nvPr/>
        </p:nvSpPr>
        <p:spPr bwMode="auto">
          <a:xfrm>
            <a:off x="2484438" y="3141663"/>
            <a:ext cx="227330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3" name="Group 20"/>
          <p:cNvGrpSpPr>
            <a:grpSpLocks/>
          </p:cNvGrpSpPr>
          <p:nvPr/>
        </p:nvGrpSpPr>
        <p:grpSpPr bwMode="auto">
          <a:xfrm>
            <a:off x="3635375" y="5157788"/>
            <a:ext cx="4824413" cy="1152525"/>
            <a:chOff x="2426" y="3158"/>
            <a:chExt cx="3039" cy="726"/>
          </a:xfrm>
        </p:grpSpPr>
        <p:sp>
          <p:nvSpPr>
            <p:cNvPr id="34" name="AutoShape 21"/>
            <p:cNvSpPr>
              <a:spLocks noChangeArrowheads="1"/>
            </p:cNvSpPr>
            <p:nvPr/>
          </p:nvSpPr>
          <p:spPr bwMode="auto">
            <a:xfrm flipH="1" flipV="1">
              <a:off x="2426" y="3158"/>
              <a:ext cx="3039" cy="726"/>
            </a:xfrm>
            <a:prstGeom prst="wedgeRectCallout">
              <a:avLst>
                <a:gd name="adj1" fmla="val -2454"/>
                <a:gd name="adj2" fmla="val 95866"/>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FF33CC"/>
                </a:solidFill>
                <a:latin typeface="+mj-lt"/>
                <a:ea typeface="楷体" panose="02010609060101010101" pitchFamily="49" charset="-122"/>
              </a:endParaRPr>
            </a:p>
          </p:txBody>
        </p:sp>
        <p:sp>
          <p:nvSpPr>
            <p:cNvPr id="35" name="Text Box 22"/>
            <p:cNvSpPr txBox="1">
              <a:spLocks noChangeArrowheads="1"/>
            </p:cNvSpPr>
            <p:nvPr/>
          </p:nvSpPr>
          <p:spPr bwMode="auto">
            <a:xfrm>
              <a:off x="2517" y="3230"/>
              <a:ext cx="2933" cy="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FontTx/>
                <a:buNone/>
                <a:defRPr/>
              </a:pPr>
              <a:r>
                <a:rPr kumimoji="1" lang="en-US" altLang="zh-CN" sz="2000" b="1" dirty="0" smtClean="0">
                  <a:solidFill>
                    <a:srgbClr val="FF0000"/>
                  </a:solidFill>
                  <a:latin typeface="+mj-lt"/>
                  <a:ea typeface="楷体" panose="02010609060101010101" pitchFamily="49" charset="-122"/>
                </a:rPr>
                <a:t>        </a:t>
              </a:r>
              <a:r>
                <a:rPr kumimoji="1" lang="zh-CN" altLang="en-US" sz="2000" b="1" dirty="0" smtClean="0">
                  <a:solidFill>
                    <a:srgbClr val="FF0000"/>
                  </a:solidFill>
                  <a:latin typeface="+mj-lt"/>
                  <a:ea typeface="楷体" panose="02010609060101010101" pitchFamily="49" charset="-122"/>
                </a:rPr>
                <a:t>使算法正常转到用户界面的环境，而不至于转到操作系统的意外状态。</a:t>
              </a:r>
            </a:p>
          </p:txBody>
        </p:sp>
      </p:grpSp>
      <p:sp>
        <p:nvSpPr>
          <p:cNvPr id="36" name="Line 23"/>
          <p:cNvSpPr>
            <a:spLocks noChangeShapeType="1"/>
          </p:cNvSpPr>
          <p:nvPr/>
        </p:nvSpPr>
        <p:spPr bwMode="auto">
          <a:xfrm>
            <a:off x="0" y="4076700"/>
            <a:ext cx="9144000"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 name="AutoShape 24"/>
          <p:cNvSpPr>
            <a:spLocks noChangeArrowheads="1"/>
          </p:cNvSpPr>
          <p:nvPr/>
        </p:nvSpPr>
        <p:spPr bwMode="auto">
          <a:xfrm>
            <a:off x="3492500" y="3284538"/>
            <a:ext cx="431800" cy="1223962"/>
          </a:xfrm>
          <a:prstGeom prst="curvedLeftArrow">
            <a:avLst>
              <a:gd name="adj1" fmla="val 56691"/>
              <a:gd name="adj2" fmla="val 113382"/>
              <a:gd name="adj3" fmla="val 33333"/>
            </a:avLst>
          </a:prstGeom>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5400000" scaled="1"/>
          </a:gra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290">
                                          <p:stCondLst>
                                            <p:cond delay="0"/>
                                          </p:stCondLst>
                                        </p:cTn>
                                        <p:tgtEl>
                                          <p:spTgt spid="25"/>
                                        </p:tgtEl>
                                      </p:cBhvr>
                                    </p:animEffect>
                                    <p:anim calcmode="lin" valueType="num">
                                      <p:cBhvr>
                                        <p:cTn id="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3" dur="13">
                                          <p:stCondLst>
                                            <p:cond delay="325"/>
                                          </p:stCondLst>
                                        </p:cTn>
                                        <p:tgtEl>
                                          <p:spTgt spid="25"/>
                                        </p:tgtEl>
                                      </p:cBhvr>
                                      <p:to x="100000" y="60000"/>
                                    </p:animScale>
                                    <p:animScale>
                                      <p:cBhvr>
                                        <p:cTn id="14" dur="83" decel="50000">
                                          <p:stCondLst>
                                            <p:cond delay="338"/>
                                          </p:stCondLst>
                                        </p:cTn>
                                        <p:tgtEl>
                                          <p:spTgt spid="25"/>
                                        </p:tgtEl>
                                      </p:cBhvr>
                                      <p:to x="100000" y="100000"/>
                                    </p:animScale>
                                    <p:animScale>
                                      <p:cBhvr>
                                        <p:cTn id="15" dur="13">
                                          <p:stCondLst>
                                            <p:cond delay="656"/>
                                          </p:stCondLst>
                                        </p:cTn>
                                        <p:tgtEl>
                                          <p:spTgt spid="25"/>
                                        </p:tgtEl>
                                      </p:cBhvr>
                                      <p:to x="100000" y="80000"/>
                                    </p:animScale>
                                    <p:animScale>
                                      <p:cBhvr>
                                        <p:cTn id="16" dur="83" decel="50000">
                                          <p:stCondLst>
                                            <p:cond delay="669"/>
                                          </p:stCondLst>
                                        </p:cTn>
                                        <p:tgtEl>
                                          <p:spTgt spid="25"/>
                                        </p:tgtEl>
                                      </p:cBhvr>
                                      <p:to x="100000" y="100000"/>
                                    </p:animScale>
                                    <p:animScale>
                                      <p:cBhvr>
                                        <p:cTn id="17" dur="13">
                                          <p:stCondLst>
                                            <p:cond delay="821"/>
                                          </p:stCondLst>
                                        </p:cTn>
                                        <p:tgtEl>
                                          <p:spTgt spid="25"/>
                                        </p:tgtEl>
                                      </p:cBhvr>
                                      <p:to x="100000" y="90000"/>
                                    </p:animScale>
                                    <p:animScale>
                                      <p:cBhvr>
                                        <p:cTn id="18" dur="83" decel="50000">
                                          <p:stCondLst>
                                            <p:cond delay="834"/>
                                          </p:stCondLst>
                                        </p:cTn>
                                        <p:tgtEl>
                                          <p:spTgt spid="25"/>
                                        </p:tgtEl>
                                      </p:cBhvr>
                                      <p:to x="100000" y="100000"/>
                                    </p:animScale>
                                    <p:animScale>
                                      <p:cBhvr>
                                        <p:cTn id="19" dur="13">
                                          <p:stCondLst>
                                            <p:cond delay="904"/>
                                          </p:stCondLst>
                                        </p:cTn>
                                        <p:tgtEl>
                                          <p:spTgt spid="25"/>
                                        </p:tgtEl>
                                      </p:cBhvr>
                                      <p:to x="100000" y="95000"/>
                                    </p:animScale>
                                    <p:animScale>
                                      <p:cBhvr>
                                        <p:cTn id="20" dur="83" decel="50000">
                                          <p:stCondLst>
                                            <p:cond delay="917"/>
                                          </p:stCondLst>
                                        </p:cTn>
                                        <p:tgtEl>
                                          <p:spTgt spid="25"/>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ox(out)">
                                      <p:cBhvr>
                                        <p:cTn id="29" dur="500"/>
                                        <p:tgtEl>
                                          <p:spTgt spid="32"/>
                                        </p:tgtEl>
                                      </p:cBhvr>
                                    </p:animEffect>
                                  </p:childTnLst>
                                  <p:subTnLst>
                                    <p:audio>
                                      <p:cMediaNode>
                                        <p:cTn display="0" masterRel="sameClick">
                                          <p:stCondLst>
                                            <p:cond evt="begin" delay="0">
                                              <p:tn val="27"/>
                                            </p:cond>
                                          </p:stCondLst>
                                          <p:endCondLst>
                                            <p:cond evt="onStopAudio" delay="0">
                                              <p:tgtEl>
                                                <p:sldTgt/>
                                              </p:tgtEl>
                                            </p:cond>
                                          </p:endCondLst>
                                        </p:cTn>
                                        <p:tgtEl>
                                          <p:sndTgt r:embed="rId2" name="chimes.wav"/>
                                        </p:tgtEl>
                                      </p:cMediaNode>
                                    </p:audio>
                                  </p:subTnLst>
                                </p:cTn>
                              </p:par>
                            </p:childTnLst>
                          </p:cTn>
                        </p:par>
                        <p:par>
                          <p:cTn id="30" fill="hold">
                            <p:stCondLst>
                              <p:cond delay="500"/>
                            </p:stCondLst>
                            <p:childTnLst>
                              <p:par>
                                <p:cTn id="31" presetID="18" presetClass="entr" presetSubtype="9"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strips(upLeft)">
                                      <p:cBhvr>
                                        <p:cTn id="33" dur="500"/>
                                        <p:tgtEl>
                                          <p:spTgt spid="33"/>
                                        </p:tgtEl>
                                      </p:cBhvr>
                                    </p:animEffect>
                                  </p:childTnLst>
                                  <p:subTnLst>
                                    <p:audio>
                                      <p:cMediaNode>
                                        <p:cTn display="0" masterRel="sameClick">
                                          <p:stCondLst>
                                            <p:cond evt="begin" delay="0">
                                              <p:tn val="31"/>
                                            </p:cond>
                                          </p:stCondLst>
                                          <p:endCondLst>
                                            <p:cond evt="onStopAudio" delay="0">
                                              <p:tgtEl>
                                                <p:sldTgt/>
                                              </p:tgtEl>
                                            </p:cond>
                                          </p:endCondLst>
                                        </p:cTn>
                                        <p:tgtEl>
                                          <p:sndTgt r:embed="rId3" name="camera.wav"/>
                                        </p:tgtEl>
                                      </p:cMediaNode>
                                    </p:audio>
                                  </p:sub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500"/>
                                        <p:tgtEl>
                                          <p:spTgt spid="37"/>
                                        </p:tgtEl>
                                      </p:cBhvr>
                                    </p:animEffect>
                                  </p:childTnLst>
                                </p:cTn>
                              </p:par>
                            </p:childTnLst>
                          </p:cTn>
                        </p:par>
                        <p:par>
                          <p:cTn id="39" fill="hold">
                            <p:stCondLst>
                              <p:cond delay="500"/>
                            </p:stCondLst>
                            <p:childTnLst>
                              <p:par>
                                <p:cTn id="40" presetID="4" presetClass="entr" presetSubtype="32"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box(out)">
                                      <p:cBhvr>
                                        <p:cTn id="42" dur="500"/>
                                        <p:tgtEl>
                                          <p:spTgt spid="36"/>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up)">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18" presetClass="exit" presetSubtype="9" fill="hold" nodeType="clickEffect">
                                  <p:stCondLst>
                                    <p:cond delay="0"/>
                                  </p:stCondLst>
                                  <p:childTnLst>
                                    <p:animEffect transition="out" filter="strips(upLeft)">
                                      <p:cBhvr>
                                        <p:cTn id="50" dur="500"/>
                                        <p:tgtEl>
                                          <p:spTgt spid="33"/>
                                        </p:tgtEl>
                                      </p:cBhvr>
                                    </p:animEffect>
                                    <p:set>
                                      <p:cBhvr>
                                        <p:cTn id="51" dur="1" fill="hold">
                                          <p:stCondLst>
                                            <p:cond delay="499"/>
                                          </p:stCondLst>
                                        </p:cTn>
                                        <p:tgtEl>
                                          <p:spTgt spid="33"/>
                                        </p:tgtEl>
                                        <p:attrNameLst>
                                          <p:attrName>style.visibility</p:attrName>
                                        </p:attrNameLst>
                                      </p:cBhvr>
                                      <p:to>
                                        <p:strVal val="hidden"/>
                                      </p:to>
                                    </p:set>
                                  </p:childTnLst>
                                </p:cTn>
                              </p:par>
                              <p:par>
                                <p:cTn id="52" presetID="4" presetClass="exit" presetSubtype="16" fill="hold" grpId="1" nodeType="withEffect">
                                  <p:stCondLst>
                                    <p:cond delay="0"/>
                                  </p:stCondLst>
                                  <p:childTnLst>
                                    <p:animEffect transition="out" filter="box(in)">
                                      <p:cBhvr>
                                        <p:cTn id="53" dur="500"/>
                                        <p:tgtEl>
                                          <p:spTgt spid="32"/>
                                        </p:tgtEl>
                                      </p:cBhvr>
                                    </p:animEffect>
                                    <p:set>
                                      <p:cBhvr>
                                        <p:cTn id="54" dur="1" fill="hold">
                                          <p:stCondLst>
                                            <p:cond delay="499"/>
                                          </p:stCondLst>
                                        </p:cTn>
                                        <p:tgtEl>
                                          <p:spTgt spid="32"/>
                                        </p:tgtEl>
                                        <p:attrNameLst>
                                          <p:attrName>style.visibility</p:attrName>
                                        </p:attrNameLst>
                                      </p:cBhvr>
                                      <p:to>
                                        <p:strVal val="hidden"/>
                                      </p:to>
                                    </p:set>
                                  </p:childTnLst>
                                </p:cTn>
                              </p:par>
                              <p:par>
                                <p:cTn id="55" presetID="4" presetClass="exit" presetSubtype="16" fill="hold" grpId="1" nodeType="withEffect">
                                  <p:stCondLst>
                                    <p:cond delay="0"/>
                                  </p:stCondLst>
                                  <p:childTnLst>
                                    <p:animEffect transition="out" filter="box(in)">
                                      <p:cBhvr>
                                        <p:cTn id="56" dur="500"/>
                                        <p:tgtEl>
                                          <p:spTgt spid="37"/>
                                        </p:tgtEl>
                                      </p:cBhvr>
                                    </p:animEffect>
                                    <p:set>
                                      <p:cBhvr>
                                        <p:cTn id="57"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animBg="1"/>
      <p:bldP spid="32" grpId="1" animBg="1"/>
      <p:bldP spid="36" grpId="0" animBg="1"/>
      <p:bldP spid="37" grpId="0" animBg="1"/>
      <p:bldP spid="37" grpId="1"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62" name="Group 2"/>
          <p:cNvGrpSpPr>
            <a:grpSpLocks/>
          </p:cNvGrpSpPr>
          <p:nvPr/>
        </p:nvGrpSpPr>
        <p:grpSpPr bwMode="auto">
          <a:xfrm>
            <a:off x="0" y="0"/>
            <a:ext cx="9144000" cy="6858000"/>
            <a:chOff x="0" y="0"/>
            <a:chExt cx="5760" cy="4320"/>
          </a:xfrm>
        </p:grpSpPr>
        <p:sp>
          <p:nvSpPr>
            <p:cNvPr id="143372"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143373" name="Group 4"/>
            <p:cNvGrpSpPr>
              <a:grpSpLocks/>
            </p:cNvGrpSpPr>
            <p:nvPr/>
          </p:nvGrpSpPr>
          <p:grpSpPr bwMode="auto">
            <a:xfrm>
              <a:off x="0" y="0"/>
              <a:ext cx="5760" cy="4320"/>
              <a:chOff x="0" y="0"/>
              <a:chExt cx="5760" cy="4320"/>
            </a:xfrm>
          </p:grpSpPr>
          <p:sp>
            <p:nvSpPr>
              <p:cNvPr id="143374"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60"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143377"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3378"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3379"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3380"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143381" name="Group 12"/>
              <p:cNvGrpSpPr>
                <a:grpSpLocks/>
              </p:cNvGrpSpPr>
              <p:nvPr/>
            </p:nvGrpSpPr>
            <p:grpSpPr bwMode="auto">
              <a:xfrm>
                <a:off x="113" y="3561"/>
                <a:ext cx="862" cy="647"/>
                <a:chOff x="113" y="3561"/>
                <a:chExt cx="862" cy="647"/>
              </a:xfrm>
            </p:grpSpPr>
            <p:grpSp>
              <p:nvGrpSpPr>
                <p:cNvPr id="143382" name="Group 13"/>
                <p:cNvGrpSpPr>
                  <a:grpSpLocks/>
                </p:cNvGrpSpPr>
                <p:nvPr/>
              </p:nvGrpSpPr>
              <p:grpSpPr bwMode="auto">
                <a:xfrm flipH="1">
                  <a:off x="666" y="3561"/>
                  <a:ext cx="309" cy="506"/>
                  <a:chOff x="4694" y="2523"/>
                  <a:chExt cx="350" cy="573"/>
                </a:xfrm>
              </p:grpSpPr>
              <p:sp>
                <p:nvSpPr>
                  <p:cNvPr id="143399"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143400"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143401"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143402"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143403"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143404"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143405"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143383" name="Group 21"/>
                <p:cNvGrpSpPr>
                  <a:grpSpLocks/>
                </p:cNvGrpSpPr>
                <p:nvPr/>
              </p:nvGrpSpPr>
              <p:grpSpPr bwMode="auto">
                <a:xfrm flipH="1">
                  <a:off x="207" y="3972"/>
                  <a:ext cx="232" cy="96"/>
                  <a:chOff x="5301" y="2989"/>
                  <a:chExt cx="263" cy="108"/>
                </a:xfrm>
              </p:grpSpPr>
              <p:sp>
                <p:nvSpPr>
                  <p:cNvPr id="143397"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143398"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143384" name="Group 24"/>
                <p:cNvGrpSpPr>
                  <a:grpSpLocks/>
                </p:cNvGrpSpPr>
                <p:nvPr/>
              </p:nvGrpSpPr>
              <p:grpSpPr bwMode="auto">
                <a:xfrm flipH="1">
                  <a:off x="319" y="4057"/>
                  <a:ext cx="165" cy="143"/>
                  <a:chOff x="5250" y="3085"/>
                  <a:chExt cx="188" cy="162"/>
                </a:xfrm>
              </p:grpSpPr>
              <p:sp>
                <p:nvSpPr>
                  <p:cNvPr id="143395"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96"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3385" name="Group 27"/>
                <p:cNvGrpSpPr>
                  <a:grpSpLocks/>
                </p:cNvGrpSpPr>
                <p:nvPr/>
              </p:nvGrpSpPr>
              <p:grpSpPr bwMode="auto">
                <a:xfrm flipH="1">
                  <a:off x="113" y="4095"/>
                  <a:ext cx="196" cy="113"/>
                  <a:chOff x="5449" y="3128"/>
                  <a:chExt cx="222" cy="128"/>
                </a:xfrm>
              </p:grpSpPr>
              <p:sp>
                <p:nvSpPr>
                  <p:cNvPr id="143393"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94"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3386" name="Group 30"/>
                <p:cNvGrpSpPr>
                  <a:grpSpLocks/>
                </p:cNvGrpSpPr>
                <p:nvPr/>
              </p:nvGrpSpPr>
              <p:grpSpPr bwMode="auto">
                <a:xfrm flipH="1">
                  <a:off x="445" y="3670"/>
                  <a:ext cx="241" cy="406"/>
                  <a:chOff x="5022" y="2646"/>
                  <a:chExt cx="273" cy="460"/>
                </a:xfrm>
              </p:grpSpPr>
              <p:sp>
                <p:nvSpPr>
                  <p:cNvPr id="143387"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88"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89"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90"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91"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92"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143363" name="Group 42"/>
          <p:cNvGrpSpPr>
            <a:grpSpLocks/>
          </p:cNvGrpSpPr>
          <p:nvPr/>
        </p:nvGrpSpPr>
        <p:grpSpPr bwMode="auto">
          <a:xfrm>
            <a:off x="309563" y="2155825"/>
            <a:ext cx="3810000" cy="2209800"/>
            <a:chOff x="249" y="1358"/>
            <a:chExt cx="2400" cy="1392"/>
          </a:xfrm>
        </p:grpSpPr>
        <p:sp>
          <p:nvSpPr>
            <p:cNvPr id="143369" name="Rectangle 43"/>
            <p:cNvSpPr>
              <a:spLocks noChangeArrowheads="1"/>
            </p:cNvSpPr>
            <p:nvPr/>
          </p:nvSpPr>
          <p:spPr bwMode="auto">
            <a:xfrm>
              <a:off x="249" y="2231"/>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线    性    表</a:t>
              </a:r>
            </a:p>
          </p:txBody>
        </p:sp>
        <p:sp>
          <p:nvSpPr>
            <p:cNvPr id="143370"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143371"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2</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204847" name="WordArt 47"/>
          <p:cNvSpPr>
            <a:spLocks noChangeArrowheads="1" noChangeShapeType="1" noTextEdit="1"/>
          </p:cNvSpPr>
          <p:nvPr/>
        </p:nvSpPr>
        <p:spPr bwMode="auto">
          <a:xfrm>
            <a:off x="5003800" y="801688"/>
            <a:ext cx="3744913" cy="466725"/>
          </a:xfrm>
          <a:prstGeom prst="rect">
            <a:avLst/>
          </a:prstGeom>
        </p:spPr>
        <p:txBody>
          <a:bodyPr wrap="none" fromWordArt="1">
            <a:prstTxWarp prst="textPlain">
              <a:avLst>
                <a:gd name="adj" fmla="val 50000"/>
              </a:avLst>
            </a:prstTxWarp>
          </a:bodyPr>
          <a:lstStyle/>
          <a:p>
            <a:pPr algn="ctr"/>
            <a:r>
              <a:rPr lang="zh-CN" altLang="en-US" sz="3600" kern="10">
                <a:ln w="12700">
                  <a:solidFill>
                    <a:srgbClr val="99CCFF"/>
                  </a:solidFill>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0" scaled="1"/>
                </a:gradFill>
                <a:effectLst>
                  <a:outerShdw dist="35921" dir="2700000" sy="50000" kx="2115830" algn="bl" rotWithShape="0">
                    <a:srgbClr val="FF9900">
                      <a:alpha val="79999"/>
                    </a:srgbClr>
                  </a:outerShdw>
                </a:effectLst>
                <a:latin typeface="华文琥珀" panose="02010800040101010101" pitchFamily="2" charset="-122"/>
                <a:ea typeface="华文琥珀" panose="02010800040101010101" pitchFamily="2" charset="-122"/>
              </a:rPr>
              <a:t>课  程  小  结</a:t>
            </a:r>
          </a:p>
        </p:txBody>
      </p:sp>
      <p:sp>
        <p:nvSpPr>
          <p:cNvPr id="204848" name="Text Box 48"/>
          <p:cNvSpPr txBox="1">
            <a:spLocks noChangeArrowheads="1"/>
          </p:cNvSpPr>
          <p:nvPr/>
        </p:nvSpPr>
        <p:spPr bwMode="auto">
          <a:xfrm>
            <a:off x="4691063" y="1938338"/>
            <a:ext cx="4194175" cy="2862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线性表的类型定义</a:t>
            </a:r>
          </a:p>
          <a:p>
            <a:pPr algn="just" eaLnBrk="1" hangingPunct="1">
              <a:lnSpc>
                <a:spcPct val="150000"/>
              </a:lnSpc>
            </a:pPr>
            <a:r>
              <a:rPr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线性表的顺序表示，以及基于顺</a:t>
            </a:r>
            <a:endPar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50000"/>
              </a:lnSpc>
            </a:pP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序表的基本操作实现</a:t>
            </a:r>
          </a:p>
          <a:p>
            <a:pPr algn="just" eaLnBrk="1" hangingPunct="1">
              <a:lnSpc>
                <a:spcPct val="150000"/>
              </a:lnSpc>
            </a:pPr>
            <a:r>
              <a:rPr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线性表的链式表示，以及基于单</a:t>
            </a:r>
            <a:endPar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50000"/>
              </a:lnSpc>
            </a:pPr>
            <a:r>
              <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链表的基本操作实现</a:t>
            </a:r>
            <a:endParaRPr lang="en-US" altLang="zh-CN"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50000"/>
              </a:lnSpc>
            </a:pPr>
            <a:r>
              <a:rPr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  循环链表、双向链表、静态链表</a:t>
            </a:r>
          </a:p>
        </p:txBody>
      </p:sp>
      <p:grpSp>
        <p:nvGrpSpPr>
          <p:cNvPr id="143366" name="组合 38"/>
          <p:cNvGrpSpPr>
            <a:grpSpLocks/>
          </p:cNvGrpSpPr>
          <p:nvPr/>
        </p:nvGrpSpPr>
        <p:grpSpPr bwMode="auto">
          <a:xfrm>
            <a:off x="7637463" y="33338"/>
            <a:ext cx="1422400" cy="617537"/>
            <a:chOff x="6053670" y="2277533"/>
            <a:chExt cx="1422400" cy="617092"/>
          </a:xfrm>
        </p:grpSpPr>
        <p:sp>
          <p:nvSpPr>
            <p:cNvPr id="143367"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96" name="直接连接符 95"/>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childTnLst>
                                    <p:set>
                                      <p:cBhvr>
                                        <p:cTn id="6" dur="1" fill="hold">
                                          <p:stCondLst>
                                            <p:cond delay="0"/>
                                          </p:stCondLst>
                                        </p:cTn>
                                        <p:tgtEl>
                                          <p:spTgt spid="204847"/>
                                        </p:tgtEl>
                                        <p:attrNameLst>
                                          <p:attrName>style.visibility</p:attrName>
                                        </p:attrNameLst>
                                      </p:cBhvr>
                                      <p:to>
                                        <p:strVal val="visible"/>
                                      </p:to>
                                    </p:set>
                                    <p:animEffect transition="in" filter="fade">
                                      <p:cBhvr>
                                        <p:cTn id="7" dur="100"/>
                                        <p:tgtEl>
                                          <p:spTgt spid="204847"/>
                                        </p:tgtEl>
                                      </p:cBhvr>
                                    </p:animEffect>
                                    <p:anim calcmode="lin" valueType="num">
                                      <p:cBhvr>
                                        <p:cTn id="8" dur="400" fill="hold"/>
                                        <p:tgtEl>
                                          <p:spTgt spid="204847"/>
                                        </p:tgtEl>
                                        <p:attrNameLst>
                                          <p:attrName>ppt_x</p:attrName>
                                        </p:attrNameLst>
                                      </p:cBhvr>
                                      <p:tavLst>
                                        <p:tav tm="0">
                                          <p:val>
                                            <p:strVal val="#ppt_x"/>
                                          </p:val>
                                        </p:tav>
                                        <p:tav tm="100000">
                                          <p:val>
                                            <p:strVal val="#ppt_x"/>
                                          </p:val>
                                        </p:tav>
                                      </p:tavLst>
                                    </p:anim>
                                    <p:anim calcmode="lin" valueType="num">
                                      <p:cBhvr>
                                        <p:cTn id="9" dur="400" fill="hold"/>
                                        <p:tgtEl>
                                          <p:spTgt spid="204847"/>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0484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0484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204848"/>
                                        </p:tgtEl>
                                        <p:attrNameLst>
                                          <p:attrName>style.visibility</p:attrName>
                                        </p:attrNameLst>
                                      </p:cBhvr>
                                      <p:to>
                                        <p:strVal val="visible"/>
                                      </p:to>
                                    </p:set>
                                    <p:anim calcmode="discrete" valueType="clr">
                                      <p:cBhvr override="childStyle">
                                        <p:cTn id="15" dur="100"/>
                                        <p:tgtEl>
                                          <p:spTgt spid="204848"/>
                                        </p:tgtEl>
                                        <p:attrNameLst>
                                          <p:attrName>style.color</p:attrName>
                                        </p:attrNameLst>
                                      </p:cBhvr>
                                      <p:tavLst>
                                        <p:tav tm="0">
                                          <p:val>
                                            <p:clrVal>
                                              <a:srgbClr val="FFFF00"/>
                                            </p:clrVal>
                                          </p:val>
                                        </p:tav>
                                        <p:tav tm="50000">
                                          <p:val>
                                            <p:clrVal>
                                              <a:schemeClr val="hlink"/>
                                            </p:clrVal>
                                          </p:val>
                                        </p:tav>
                                      </p:tavLst>
                                    </p:anim>
                                    <p:anim calcmode="discrete" valueType="clr">
                                      <p:cBhvr>
                                        <p:cTn id="16" dur="100"/>
                                        <p:tgtEl>
                                          <p:spTgt spid="204848"/>
                                        </p:tgtEl>
                                        <p:attrNameLst>
                                          <p:attrName>fillcolor</p:attrName>
                                        </p:attrNameLst>
                                      </p:cBhvr>
                                      <p:tavLst>
                                        <p:tav tm="0">
                                          <p:val>
                                            <p:clrVal>
                                              <a:schemeClr val="accent2"/>
                                            </p:clrVal>
                                          </p:val>
                                        </p:tav>
                                        <p:tav tm="50000">
                                          <p:val>
                                            <p:clrVal>
                                              <a:schemeClr val="hlink"/>
                                            </p:clrVal>
                                          </p:val>
                                        </p:tav>
                                      </p:tavLst>
                                    </p:anim>
                                    <p:set>
                                      <p:cBhvr>
                                        <p:cTn id="17" dur="100"/>
                                        <p:tgtEl>
                                          <p:spTgt spid="2048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7" grpId="0" animBg="1"/>
      <p:bldP spid="2048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1"/>
          <p:cNvGrpSpPr>
            <a:grpSpLocks/>
          </p:cNvGrpSpPr>
          <p:nvPr/>
        </p:nvGrpSpPr>
        <p:grpSpPr bwMode="auto">
          <a:xfrm>
            <a:off x="34925" y="92075"/>
            <a:ext cx="7632700" cy="1601788"/>
            <a:chOff x="34925" y="92075"/>
            <a:chExt cx="7632700" cy="1601788"/>
          </a:xfrm>
        </p:grpSpPr>
        <p:grpSp>
          <p:nvGrpSpPr>
            <p:cNvPr id="20489" name="组合 2"/>
            <p:cNvGrpSpPr>
              <a:grpSpLocks/>
            </p:cNvGrpSpPr>
            <p:nvPr/>
          </p:nvGrpSpPr>
          <p:grpSpPr bwMode="auto">
            <a:xfrm>
              <a:off x="34925" y="92075"/>
              <a:ext cx="7632700" cy="457200"/>
              <a:chOff x="34925" y="92075"/>
              <a:chExt cx="7632700" cy="457200"/>
            </a:xfrm>
          </p:grpSpPr>
          <p:sp>
            <p:nvSpPr>
              <p:cNvPr id="2049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049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0490" name="Group 2"/>
            <p:cNvGrpSpPr>
              <a:grpSpLocks/>
            </p:cNvGrpSpPr>
            <p:nvPr/>
          </p:nvGrpSpPr>
          <p:grpSpPr bwMode="auto">
            <a:xfrm>
              <a:off x="107950" y="620713"/>
              <a:ext cx="3816350" cy="496887"/>
              <a:chOff x="113" y="441"/>
              <a:chExt cx="2098" cy="313"/>
            </a:xfrm>
          </p:grpSpPr>
          <p:sp>
            <p:nvSpPr>
              <p:cNvPr id="2049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049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0491" name="Group 5"/>
            <p:cNvGrpSpPr>
              <a:grpSpLocks/>
            </p:cNvGrpSpPr>
            <p:nvPr/>
          </p:nvGrpSpPr>
          <p:grpSpPr bwMode="auto">
            <a:xfrm>
              <a:off x="250825" y="1196975"/>
              <a:ext cx="2665413" cy="496888"/>
              <a:chOff x="158" y="754"/>
              <a:chExt cx="1679" cy="313"/>
            </a:xfrm>
          </p:grpSpPr>
          <p:sp>
            <p:nvSpPr>
              <p:cNvPr id="20492" name="Text Box 6"/>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初始化操作</a:t>
                </a:r>
              </a:p>
            </p:txBody>
          </p:sp>
          <p:sp>
            <p:nvSpPr>
              <p:cNvPr id="20493"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9" name="组合 18"/>
          <p:cNvGrpSpPr>
            <a:grpSpLocks/>
          </p:cNvGrpSpPr>
          <p:nvPr/>
        </p:nvGrpSpPr>
        <p:grpSpPr bwMode="auto">
          <a:xfrm>
            <a:off x="7669213" y="731838"/>
            <a:ext cx="1295400" cy="968375"/>
            <a:chOff x="7669213" y="731152"/>
            <a:chExt cx="1295400" cy="969061"/>
          </a:xfrm>
        </p:grpSpPr>
        <p:sp>
          <p:nvSpPr>
            <p:cNvPr id="20485"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0486"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20488" name="图片 1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问题规模：线性表的“最大容量”；</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基本操作：生成数组空间、设置线性表的长度和当前存储容量；</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时间分析：基本操作与问题规模无关</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，时间</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18" name="Group 3"/>
          <p:cNvGrpSpPr>
            <a:grpSpLocks/>
          </p:cNvGrpSpPr>
          <p:nvPr/>
        </p:nvGrpSpPr>
        <p:grpSpPr bwMode="auto">
          <a:xfrm>
            <a:off x="2323239" y="3883026"/>
            <a:ext cx="4943094" cy="1243013"/>
            <a:chOff x="1020" y="3235"/>
            <a:chExt cx="3856" cy="739"/>
          </a:xfrm>
        </p:grpSpPr>
        <p:sp>
          <p:nvSpPr>
            <p:cNvPr id="21" name="AutoShape 4"/>
            <p:cNvSpPr>
              <a:spLocks noChangeArrowheads="1"/>
            </p:cNvSpPr>
            <p:nvPr/>
          </p:nvSpPr>
          <p:spPr bwMode="auto">
            <a:xfrm flipH="1" flipV="1">
              <a:off x="1020" y="3235"/>
              <a:ext cx="3856" cy="739"/>
            </a:xfrm>
            <a:prstGeom prst="wedgeRectCallout">
              <a:avLst>
                <a:gd name="adj1" fmla="val -4661"/>
                <a:gd name="adj2" fmla="val 90266"/>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2" name="Text Box 5"/>
            <p:cNvSpPr txBox="1">
              <a:spLocks noChangeArrowheads="1"/>
            </p:cNvSpPr>
            <p:nvPr/>
          </p:nvSpPr>
          <p:spPr bwMode="auto">
            <a:xfrm>
              <a:off x="1135" y="3302"/>
              <a:ext cx="3584" cy="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一般</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情况下，一个没有</a:t>
              </a:r>
              <a:r>
                <a:rPr kumimoji="1" lang="zh-CN" altLang="en-US"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循环的</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算法</a:t>
              </a:r>
              <a:r>
                <a:rPr kumimoji="1" lang="zh-CN" altLang="en-US"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，时间</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复杂度 </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dirty="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0">
                                            <p:txEl>
                                              <p:pRg st="0" end="0"/>
                                            </p:txEl>
                                          </p:spTgt>
                                        </p:tgtEl>
                                        <p:attrNameLst>
                                          <p:attrName>style.visibility</p:attrName>
                                        </p:attrNameLst>
                                      </p:cBhvr>
                                      <p:to>
                                        <p:strVal val="visible"/>
                                      </p:to>
                                    </p:set>
                                    <p:animEffect transition="in" filter="slide(fromBottom)">
                                      <p:cBhvr>
                                        <p:cTn id="25" dur="500"/>
                                        <p:tgtEl>
                                          <p:spTgt spid="20">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0">
                                            <p:txEl>
                                              <p:pRg st="1" end="1"/>
                                            </p:txEl>
                                          </p:spTgt>
                                        </p:tgtEl>
                                        <p:attrNameLst>
                                          <p:attrName>style.visibility</p:attrName>
                                        </p:attrNameLst>
                                      </p:cBhvr>
                                      <p:to>
                                        <p:strVal val="visible"/>
                                      </p:to>
                                    </p:set>
                                    <p:animEffect transition="in" filter="slide(fromBottom)">
                                      <p:cBhvr>
                                        <p:cTn id="30" dur="500"/>
                                        <p:tgtEl>
                                          <p:spTgt spid="20">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0">
                                            <p:txEl>
                                              <p:pRg st="2" end="2"/>
                                            </p:txEl>
                                          </p:spTgt>
                                        </p:tgtEl>
                                        <p:attrNameLst>
                                          <p:attrName>style.visibility</p:attrName>
                                        </p:attrNameLst>
                                      </p:cBhvr>
                                      <p:to>
                                        <p:strVal val="visible"/>
                                      </p:to>
                                    </p:set>
                                    <p:animEffect transition="in" filter="slide(fromBottom)">
                                      <p:cBhvr>
                                        <p:cTn id="35" dur="500"/>
                                        <p:tgtEl>
                                          <p:spTgt spid="20">
                                            <p:txEl>
                                              <p:pRg st="2" end="2"/>
                                            </p:txEl>
                                          </p:spTgt>
                                        </p:tgtEl>
                                      </p:cBhvr>
                                    </p:animEffect>
                                  </p:childTnLst>
                                </p:cTn>
                              </p:par>
                            </p:childTnLst>
                          </p:cTn>
                        </p:par>
                        <p:par>
                          <p:cTn id="36" fill="hold">
                            <p:stCondLst>
                              <p:cond delay="500"/>
                            </p:stCondLst>
                            <p:childTnLst>
                              <p:par>
                                <p:cTn id="37" presetID="18" presetClass="entr" presetSubtype="9"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strips(upLeft)">
                                      <p:cBhvr>
                                        <p:cTn id="39" dur="500"/>
                                        <p:tgtEl>
                                          <p:spTgt spid="18"/>
                                        </p:tgtEl>
                                      </p:cBhvr>
                                    </p:animEffec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组合 7"/>
          <p:cNvGrpSpPr>
            <a:grpSpLocks/>
          </p:cNvGrpSpPr>
          <p:nvPr/>
        </p:nvGrpSpPr>
        <p:grpSpPr bwMode="auto">
          <a:xfrm>
            <a:off x="34925" y="92075"/>
            <a:ext cx="7632700" cy="1025525"/>
            <a:chOff x="34925" y="92075"/>
            <a:chExt cx="7632700" cy="1025525"/>
          </a:xfrm>
        </p:grpSpPr>
        <p:grpSp>
          <p:nvGrpSpPr>
            <p:cNvPr id="21516" name="组合 1"/>
            <p:cNvGrpSpPr>
              <a:grpSpLocks/>
            </p:cNvGrpSpPr>
            <p:nvPr/>
          </p:nvGrpSpPr>
          <p:grpSpPr bwMode="auto">
            <a:xfrm>
              <a:off x="34925" y="92075"/>
              <a:ext cx="7632700" cy="457200"/>
              <a:chOff x="34925" y="92075"/>
              <a:chExt cx="7632700" cy="457200"/>
            </a:xfrm>
          </p:grpSpPr>
          <p:sp>
            <p:nvSpPr>
              <p:cNvPr id="2152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152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1517" name="Group 2"/>
            <p:cNvGrpSpPr>
              <a:grpSpLocks/>
            </p:cNvGrpSpPr>
            <p:nvPr/>
          </p:nvGrpSpPr>
          <p:grpSpPr bwMode="auto">
            <a:xfrm>
              <a:off x="107950" y="620713"/>
              <a:ext cx="3816350" cy="496887"/>
              <a:chOff x="113" y="441"/>
              <a:chExt cx="2098" cy="313"/>
            </a:xfrm>
          </p:grpSpPr>
          <p:sp>
            <p:nvSpPr>
              <p:cNvPr id="2151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151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5" name="Group 5"/>
          <p:cNvGrpSpPr>
            <a:grpSpLocks/>
          </p:cNvGrpSpPr>
          <p:nvPr/>
        </p:nvGrpSpPr>
        <p:grpSpPr bwMode="auto">
          <a:xfrm>
            <a:off x="250825" y="1196975"/>
            <a:ext cx="2281238" cy="496888"/>
            <a:chOff x="158" y="754"/>
            <a:chExt cx="1679" cy="313"/>
          </a:xfrm>
        </p:grpSpPr>
        <p:sp>
          <p:nvSpPr>
            <p:cNvPr id="21514" name="Text Box 6"/>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销毁操作</a:t>
              </a:r>
            </a:p>
          </p:txBody>
        </p:sp>
        <p:sp>
          <p:nvSpPr>
            <p:cNvPr id="21515"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8" name="Group 8"/>
          <p:cNvGrpSpPr>
            <a:grpSpLocks/>
          </p:cNvGrpSpPr>
          <p:nvPr/>
        </p:nvGrpSpPr>
        <p:grpSpPr bwMode="auto">
          <a:xfrm>
            <a:off x="7669213" y="620713"/>
            <a:ext cx="1295400" cy="1079500"/>
            <a:chOff x="4831" y="391"/>
            <a:chExt cx="816" cy="773"/>
          </a:xfrm>
        </p:grpSpPr>
        <p:sp>
          <p:nvSpPr>
            <p:cNvPr id="21510"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1511"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21512"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3" name="Text Box 6"/>
          <p:cNvSpPr txBox="1">
            <a:spLocks noChangeArrowheads="1"/>
          </p:cNvSpPr>
          <p:nvPr/>
        </p:nvSpPr>
        <p:spPr bwMode="auto">
          <a:xfrm>
            <a:off x="179388" y="1773238"/>
            <a:ext cx="8785225" cy="133985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释放线性表中数据元素所占用的存储空间；</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设置线性表的长度为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设置线性表存储容量为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290">
                                          <p:stCondLst>
                                            <p:cond delay="0"/>
                                          </p:stCondLst>
                                        </p:cTn>
                                        <p:tgtEl>
                                          <p:spTgt spid="18"/>
                                        </p:tgtEl>
                                      </p:cBhvr>
                                    </p:animEffect>
                                    <p:anim calcmode="lin" valueType="num">
                                      <p:cBhvr>
                                        <p:cTn id="13"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8" dur="13">
                                          <p:stCondLst>
                                            <p:cond delay="325"/>
                                          </p:stCondLst>
                                        </p:cTn>
                                        <p:tgtEl>
                                          <p:spTgt spid="18"/>
                                        </p:tgtEl>
                                      </p:cBhvr>
                                      <p:to x="100000" y="60000"/>
                                    </p:animScale>
                                    <p:animScale>
                                      <p:cBhvr>
                                        <p:cTn id="19" dur="83" decel="50000">
                                          <p:stCondLst>
                                            <p:cond delay="338"/>
                                          </p:stCondLst>
                                        </p:cTn>
                                        <p:tgtEl>
                                          <p:spTgt spid="18"/>
                                        </p:tgtEl>
                                      </p:cBhvr>
                                      <p:to x="100000" y="100000"/>
                                    </p:animScale>
                                    <p:animScale>
                                      <p:cBhvr>
                                        <p:cTn id="20" dur="13">
                                          <p:stCondLst>
                                            <p:cond delay="656"/>
                                          </p:stCondLst>
                                        </p:cTn>
                                        <p:tgtEl>
                                          <p:spTgt spid="18"/>
                                        </p:tgtEl>
                                      </p:cBhvr>
                                      <p:to x="100000" y="80000"/>
                                    </p:animScale>
                                    <p:animScale>
                                      <p:cBhvr>
                                        <p:cTn id="21" dur="83" decel="50000">
                                          <p:stCondLst>
                                            <p:cond delay="669"/>
                                          </p:stCondLst>
                                        </p:cTn>
                                        <p:tgtEl>
                                          <p:spTgt spid="18"/>
                                        </p:tgtEl>
                                      </p:cBhvr>
                                      <p:to x="100000" y="100000"/>
                                    </p:animScale>
                                    <p:animScale>
                                      <p:cBhvr>
                                        <p:cTn id="22" dur="13">
                                          <p:stCondLst>
                                            <p:cond delay="821"/>
                                          </p:stCondLst>
                                        </p:cTn>
                                        <p:tgtEl>
                                          <p:spTgt spid="18"/>
                                        </p:tgtEl>
                                      </p:cBhvr>
                                      <p:to x="100000" y="90000"/>
                                    </p:animScale>
                                    <p:animScale>
                                      <p:cBhvr>
                                        <p:cTn id="23" dur="83" decel="50000">
                                          <p:stCondLst>
                                            <p:cond delay="834"/>
                                          </p:stCondLst>
                                        </p:cTn>
                                        <p:tgtEl>
                                          <p:spTgt spid="18"/>
                                        </p:tgtEl>
                                      </p:cBhvr>
                                      <p:to x="100000" y="100000"/>
                                    </p:animScale>
                                    <p:animScale>
                                      <p:cBhvr>
                                        <p:cTn id="24" dur="13">
                                          <p:stCondLst>
                                            <p:cond delay="904"/>
                                          </p:stCondLst>
                                        </p:cTn>
                                        <p:tgtEl>
                                          <p:spTgt spid="18"/>
                                        </p:tgtEl>
                                      </p:cBhvr>
                                      <p:to x="100000" y="95000"/>
                                    </p:animScale>
                                    <p:animScale>
                                      <p:cBhvr>
                                        <p:cTn id="25" dur="83" decel="50000">
                                          <p:stCondLst>
                                            <p:cond delay="917"/>
                                          </p:stCondLst>
                                        </p:cTn>
                                        <p:tgtEl>
                                          <p:spTgt spid="18"/>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lide(fromBottom)">
                                      <p:cBhvr>
                                        <p:cTn id="30" dur="500"/>
                                        <p:tgtEl>
                                          <p:spTgt spid="23">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3">
                                            <p:txEl>
                                              <p:pRg st="1" end="1"/>
                                            </p:txEl>
                                          </p:spTgt>
                                        </p:tgtEl>
                                        <p:attrNameLst>
                                          <p:attrName>style.visibility</p:attrName>
                                        </p:attrNameLst>
                                      </p:cBhvr>
                                      <p:to>
                                        <p:strVal val="visible"/>
                                      </p:to>
                                    </p:set>
                                    <p:animEffect transition="in" filter="slide(fromBottom)">
                                      <p:cBhvr>
                                        <p:cTn id="35" dur="500"/>
                                        <p:tgtEl>
                                          <p:spTgt spid="23">
                                            <p:txEl>
                                              <p:pRg st="1" end="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3">
                                            <p:txEl>
                                              <p:pRg st="2" end="2"/>
                                            </p:txEl>
                                          </p:spTgt>
                                        </p:tgtEl>
                                        <p:attrNameLst>
                                          <p:attrName>style.visibility</p:attrName>
                                        </p:attrNameLst>
                                      </p:cBhvr>
                                      <p:to>
                                        <p:strVal val="visible"/>
                                      </p:to>
                                    </p:set>
                                    <p:animEffect transition="in" filter="slide(fromBottom)">
                                      <p:cBhvr>
                                        <p:cTn id="40"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11"/>
          <p:cNvGrpSpPr>
            <a:grpSpLocks/>
          </p:cNvGrpSpPr>
          <p:nvPr/>
        </p:nvGrpSpPr>
        <p:grpSpPr bwMode="auto">
          <a:xfrm>
            <a:off x="34925" y="92075"/>
            <a:ext cx="7632700" cy="1601788"/>
            <a:chOff x="34925" y="92075"/>
            <a:chExt cx="7632700" cy="1601788"/>
          </a:xfrm>
        </p:grpSpPr>
        <p:grpSp>
          <p:nvGrpSpPr>
            <p:cNvPr id="22537" name="组合 1"/>
            <p:cNvGrpSpPr>
              <a:grpSpLocks/>
            </p:cNvGrpSpPr>
            <p:nvPr/>
          </p:nvGrpSpPr>
          <p:grpSpPr bwMode="auto">
            <a:xfrm>
              <a:off x="34925" y="92075"/>
              <a:ext cx="7632700" cy="1025525"/>
              <a:chOff x="34925" y="92075"/>
              <a:chExt cx="7632700" cy="1025525"/>
            </a:xfrm>
          </p:grpSpPr>
          <p:grpSp>
            <p:nvGrpSpPr>
              <p:cNvPr id="22541" name="组合 2"/>
              <p:cNvGrpSpPr>
                <a:grpSpLocks/>
              </p:cNvGrpSpPr>
              <p:nvPr/>
            </p:nvGrpSpPr>
            <p:grpSpPr bwMode="auto">
              <a:xfrm>
                <a:off x="34925" y="92075"/>
                <a:ext cx="7632700" cy="457200"/>
                <a:chOff x="34925" y="92075"/>
                <a:chExt cx="7632700" cy="457200"/>
              </a:xfrm>
            </p:grpSpPr>
            <p:sp>
              <p:nvSpPr>
                <p:cNvPr id="2254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254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2542" name="Group 2"/>
              <p:cNvGrpSpPr>
                <a:grpSpLocks/>
              </p:cNvGrpSpPr>
              <p:nvPr/>
            </p:nvGrpSpPr>
            <p:grpSpPr bwMode="auto">
              <a:xfrm>
                <a:off x="107950" y="620713"/>
                <a:ext cx="3816350" cy="496887"/>
                <a:chOff x="113" y="441"/>
                <a:chExt cx="2098" cy="313"/>
              </a:xfrm>
            </p:grpSpPr>
            <p:sp>
              <p:nvSpPr>
                <p:cNvPr id="2254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254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2538" name="Group 5"/>
            <p:cNvGrpSpPr>
              <a:grpSpLocks/>
            </p:cNvGrpSpPr>
            <p:nvPr/>
          </p:nvGrpSpPr>
          <p:grpSpPr bwMode="auto">
            <a:xfrm>
              <a:off x="250826" y="1196975"/>
              <a:ext cx="2280708" cy="496888"/>
              <a:chOff x="158" y="754"/>
              <a:chExt cx="1679" cy="313"/>
            </a:xfrm>
          </p:grpSpPr>
          <p:sp>
            <p:nvSpPr>
              <p:cNvPr id="22539" name="Text Box 6"/>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销毁操作</a:t>
                </a:r>
              </a:p>
            </p:txBody>
          </p:sp>
          <p:sp>
            <p:nvSpPr>
              <p:cNvPr id="22540"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2"/>
          <p:cNvSpPr txBox="1">
            <a:spLocks noChangeArrowheads="1"/>
          </p:cNvSpPr>
          <p:nvPr/>
        </p:nvSpPr>
        <p:spPr bwMode="auto">
          <a:xfrm>
            <a:off x="323850" y="1844675"/>
            <a:ext cx="8351838"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DestroyList_Sq(SqList &amp;L)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释放顺序表</a:t>
            </a:r>
            <a:r>
              <a:rPr lang="de-DE"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中元素所占用的存储空间</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delete []L.elem;</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L.length=0;</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L.listsize=0;</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DestroyList_Sq</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19" name="Group 4"/>
          <p:cNvGrpSpPr>
            <a:grpSpLocks/>
          </p:cNvGrpSpPr>
          <p:nvPr/>
        </p:nvGrpSpPr>
        <p:grpSpPr bwMode="auto">
          <a:xfrm>
            <a:off x="7669213" y="692150"/>
            <a:ext cx="1295400" cy="1008063"/>
            <a:chOff x="4831" y="1253"/>
            <a:chExt cx="816" cy="726"/>
          </a:xfrm>
        </p:grpSpPr>
        <p:sp>
          <p:nvSpPr>
            <p:cNvPr id="2253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253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2"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253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1"/>
          <p:cNvGrpSpPr>
            <a:grpSpLocks/>
          </p:cNvGrpSpPr>
          <p:nvPr/>
        </p:nvGrpSpPr>
        <p:grpSpPr bwMode="auto">
          <a:xfrm>
            <a:off x="34925" y="92075"/>
            <a:ext cx="7632700" cy="1601788"/>
            <a:chOff x="34925" y="92075"/>
            <a:chExt cx="7632700" cy="1601788"/>
          </a:xfrm>
        </p:grpSpPr>
        <p:grpSp>
          <p:nvGrpSpPr>
            <p:cNvPr id="23561" name="组合 2"/>
            <p:cNvGrpSpPr>
              <a:grpSpLocks/>
            </p:cNvGrpSpPr>
            <p:nvPr/>
          </p:nvGrpSpPr>
          <p:grpSpPr bwMode="auto">
            <a:xfrm>
              <a:off x="34925" y="92075"/>
              <a:ext cx="7632700" cy="1025525"/>
              <a:chOff x="34925" y="92075"/>
              <a:chExt cx="7632700" cy="1025525"/>
            </a:xfrm>
          </p:grpSpPr>
          <p:grpSp>
            <p:nvGrpSpPr>
              <p:cNvPr id="23565" name="组合 6"/>
              <p:cNvGrpSpPr>
                <a:grpSpLocks/>
              </p:cNvGrpSpPr>
              <p:nvPr/>
            </p:nvGrpSpPr>
            <p:grpSpPr bwMode="auto">
              <a:xfrm>
                <a:off x="34925" y="92075"/>
                <a:ext cx="7632700" cy="457200"/>
                <a:chOff x="34925" y="92075"/>
                <a:chExt cx="7632700" cy="457200"/>
              </a:xfrm>
            </p:grpSpPr>
            <p:sp>
              <p:nvSpPr>
                <p:cNvPr id="2356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357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3566" name="Group 2"/>
              <p:cNvGrpSpPr>
                <a:grpSpLocks/>
              </p:cNvGrpSpPr>
              <p:nvPr/>
            </p:nvGrpSpPr>
            <p:grpSpPr bwMode="auto">
              <a:xfrm>
                <a:off x="107950" y="620713"/>
                <a:ext cx="3816350" cy="496887"/>
                <a:chOff x="113" y="441"/>
                <a:chExt cx="2098" cy="313"/>
              </a:xfrm>
            </p:grpSpPr>
            <p:sp>
              <p:nvSpPr>
                <p:cNvPr id="2356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356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3562" name="Group 5"/>
            <p:cNvGrpSpPr>
              <a:grpSpLocks/>
            </p:cNvGrpSpPr>
            <p:nvPr/>
          </p:nvGrpSpPr>
          <p:grpSpPr bwMode="auto">
            <a:xfrm>
              <a:off x="250826" y="1196975"/>
              <a:ext cx="2280708" cy="496888"/>
              <a:chOff x="158" y="754"/>
              <a:chExt cx="1679" cy="313"/>
            </a:xfrm>
          </p:grpSpPr>
          <p:sp>
            <p:nvSpPr>
              <p:cNvPr id="23563" name="Text Box 6"/>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销毁操作</a:t>
                </a:r>
              </a:p>
            </p:txBody>
          </p:sp>
          <p:sp>
            <p:nvSpPr>
              <p:cNvPr id="23564"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3" name="组合 12"/>
          <p:cNvGrpSpPr>
            <a:grpSpLocks/>
          </p:cNvGrpSpPr>
          <p:nvPr/>
        </p:nvGrpSpPr>
        <p:grpSpPr bwMode="auto">
          <a:xfrm>
            <a:off x="7669213" y="731838"/>
            <a:ext cx="1295400" cy="968375"/>
            <a:chOff x="7669213" y="731152"/>
            <a:chExt cx="1295400" cy="969061"/>
          </a:xfrm>
        </p:grpSpPr>
        <p:sp>
          <p:nvSpPr>
            <p:cNvPr id="23557"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3558"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9"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23560"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问题规模：线性表的“最大容量”；</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基本操作：释放数组空间、设置线性表的长度和存储容量</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时间分析：基本操作与问题规模无关</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，时间</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slide(fromBottom)">
                                      <p:cBhvr>
                                        <p:cTn id="25" dur="500"/>
                                        <p:tgtEl>
                                          <p:spTgt spid="1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slide(fromBottom)">
                                      <p:cBhvr>
                                        <p:cTn id="30" dur="500"/>
                                        <p:tgtEl>
                                          <p:spTgt spid="18">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8">
                                            <p:txEl>
                                              <p:pRg st="2" end="2"/>
                                            </p:txEl>
                                          </p:spTgt>
                                        </p:tgtEl>
                                        <p:attrNameLst>
                                          <p:attrName>style.visibility</p:attrName>
                                        </p:attrNameLst>
                                      </p:cBhvr>
                                      <p:to>
                                        <p:strVal val="visible"/>
                                      </p:to>
                                    </p:set>
                                    <p:animEffect transition="in" filter="slide(fromBottom)">
                                      <p:cBhvr>
                                        <p:cTn id="3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1"/>
          <p:cNvGrpSpPr>
            <a:grpSpLocks/>
          </p:cNvGrpSpPr>
          <p:nvPr/>
        </p:nvGrpSpPr>
        <p:grpSpPr bwMode="auto">
          <a:xfrm>
            <a:off x="34925" y="92075"/>
            <a:ext cx="7632700" cy="1025525"/>
            <a:chOff x="34925" y="92075"/>
            <a:chExt cx="7632700" cy="1025525"/>
          </a:xfrm>
        </p:grpSpPr>
        <p:grpSp>
          <p:nvGrpSpPr>
            <p:cNvPr id="24588" name="组合 2"/>
            <p:cNvGrpSpPr>
              <a:grpSpLocks/>
            </p:cNvGrpSpPr>
            <p:nvPr/>
          </p:nvGrpSpPr>
          <p:grpSpPr bwMode="auto">
            <a:xfrm>
              <a:off x="34925" y="92075"/>
              <a:ext cx="7632700" cy="457200"/>
              <a:chOff x="34925" y="92075"/>
              <a:chExt cx="7632700" cy="457200"/>
            </a:xfrm>
          </p:grpSpPr>
          <p:sp>
            <p:nvSpPr>
              <p:cNvPr id="2459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459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4589" name="Group 2"/>
            <p:cNvGrpSpPr>
              <a:grpSpLocks/>
            </p:cNvGrpSpPr>
            <p:nvPr/>
          </p:nvGrpSpPr>
          <p:grpSpPr bwMode="auto">
            <a:xfrm>
              <a:off x="107950" y="620713"/>
              <a:ext cx="3816350" cy="496887"/>
              <a:chOff x="113" y="441"/>
              <a:chExt cx="2098" cy="313"/>
            </a:xfrm>
          </p:grpSpPr>
          <p:sp>
            <p:nvSpPr>
              <p:cNvPr id="2459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459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2281238" cy="496888"/>
            <a:chOff x="158" y="754"/>
            <a:chExt cx="1679" cy="313"/>
          </a:xfrm>
        </p:grpSpPr>
        <p:sp>
          <p:nvSpPr>
            <p:cNvPr id="24586" name="Text Box 6"/>
            <p:cNvSpPr txBox="1">
              <a:spLocks noChangeArrowheads="1"/>
            </p:cNvSpPr>
            <p:nvPr/>
          </p:nvSpPr>
          <p:spPr bwMode="auto">
            <a:xfrm>
              <a:off x="158" y="754"/>
              <a:ext cx="1406"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清空操作</a:t>
              </a:r>
            </a:p>
          </p:txBody>
        </p:sp>
        <p:sp>
          <p:nvSpPr>
            <p:cNvPr id="24587"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8"/>
          <p:cNvGrpSpPr>
            <a:grpSpLocks/>
          </p:cNvGrpSpPr>
          <p:nvPr/>
        </p:nvGrpSpPr>
        <p:grpSpPr bwMode="auto">
          <a:xfrm>
            <a:off x="7669213" y="620713"/>
            <a:ext cx="1295400" cy="1079500"/>
            <a:chOff x="4831" y="391"/>
            <a:chExt cx="816" cy="773"/>
          </a:xfrm>
        </p:grpSpPr>
        <p:sp>
          <p:nvSpPr>
            <p:cNvPr id="24582"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4583"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24584"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7" name="Text Box 6"/>
          <p:cNvSpPr txBox="1">
            <a:spLocks noChangeArrowheads="1"/>
          </p:cNvSpPr>
          <p:nvPr/>
        </p:nvSpPr>
        <p:spPr bwMode="auto">
          <a:xfrm>
            <a:off x="179388" y="1773238"/>
            <a:ext cx="8785225" cy="95410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重新设置线性表为空表，即令表的长度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，但不释放掉该表所占用的存储空间。</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290">
                                          <p:stCondLst>
                                            <p:cond delay="0"/>
                                          </p:stCondLst>
                                        </p:cTn>
                                        <p:tgtEl>
                                          <p:spTgt spid="12"/>
                                        </p:tgtEl>
                                      </p:cBhvr>
                                    </p:animEffect>
                                    <p:anim calcmode="lin" valueType="num">
                                      <p:cBhvr>
                                        <p:cTn id="1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8" dur="13">
                                          <p:stCondLst>
                                            <p:cond delay="325"/>
                                          </p:stCondLst>
                                        </p:cTn>
                                        <p:tgtEl>
                                          <p:spTgt spid="12"/>
                                        </p:tgtEl>
                                      </p:cBhvr>
                                      <p:to x="100000" y="60000"/>
                                    </p:animScale>
                                    <p:animScale>
                                      <p:cBhvr>
                                        <p:cTn id="19" dur="83" decel="50000">
                                          <p:stCondLst>
                                            <p:cond delay="338"/>
                                          </p:stCondLst>
                                        </p:cTn>
                                        <p:tgtEl>
                                          <p:spTgt spid="12"/>
                                        </p:tgtEl>
                                      </p:cBhvr>
                                      <p:to x="100000" y="100000"/>
                                    </p:animScale>
                                    <p:animScale>
                                      <p:cBhvr>
                                        <p:cTn id="20" dur="13">
                                          <p:stCondLst>
                                            <p:cond delay="656"/>
                                          </p:stCondLst>
                                        </p:cTn>
                                        <p:tgtEl>
                                          <p:spTgt spid="12"/>
                                        </p:tgtEl>
                                      </p:cBhvr>
                                      <p:to x="100000" y="80000"/>
                                    </p:animScale>
                                    <p:animScale>
                                      <p:cBhvr>
                                        <p:cTn id="21" dur="83" decel="50000">
                                          <p:stCondLst>
                                            <p:cond delay="669"/>
                                          </p:stCondLst>
                                        </p:cTn>
                                        <p:tgtEl>
                                          <p:spTgt spid="12"/>
                                        </p:tgtEl>
                                      </p:cBhvr>
                                      <p:to x="100000" y="100000"/>
                                    </p:animScale>
                                    <p:animScale>
                                      <p:cBhvr>
                                        <p:cTn id="22" dur="13">
                                          <p:stCondLst>
                                            <p:cond delay="821"/>
                                          </p:stCondLst>
                                        </p:cTn>
                                        <p:tgtEl>
                                          <p:spTgt spid="12"/>
                                        </p:tgtEl>
                                      </p:cBhvr>
                                      <p:to x="100000" y="90000"/>
                                    </p:animScale>
                                    <p:animScale>
                                      <p:cBhvr>
                                        <p:cTn id="23" dur="83" decel="50000">
                                          <p:stCondLst>
                                            <p:cond delay="834"/>
                                          </p:stCondLst>
                                        </p:cTn>
                                        <p:tgtEl>
                                          <p:spTgt spid="12"/>
                                        </p:tgtEl>
                                      </p:cBhvr>
                                      <p:to x="100000" y="100000"/>
                                    </p:animScale>
                                    <p:animScale>
                                      <p:cBhvr>
                                        <p:cTn id="24" dur="13">
                                          <p:stCondLst>
                                            <p:cond delay="904"/>
                                          </p:stCondLst>
                                        </p:cTn>
                                        <p:tgtEl>
                                          <p:spTgt spid="12"/>
                                        </p:tgtEl>
                                      </p:cBhvr>
                                      <p:to x="100000" y="95000"/>
                                    </p:animScale>
                                    <p:animScale>
                                      <p:cBhvr>
                                        <p:cTn id="25" dur="83" decel="50000">
                                          <p:stCondLst>
                                            <p:cond delay="917"/>
                                          </p:stCondLst>
                                        </p:cTn>
                                        <p:tgtEl>
                                          <p:spTgt spid="12"/>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slide(fromBottom)">
                                      <p:cBhvr>
                                        <p:cTn id="3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11"/>
          <p:cNvGrpSpPr>
            <a:grpSpLocks/>
          </p:cNvGrpSpPr>
          <p:nvPr/>
        </p:nvGrpSpPr>
        <p:grpSpPr bwMode="auto">
          <a:xfrm>
            <a:off x="34925" y="92075"/>
            <a:ext cx="7632700" cy="1601788"/>
            <a:chOff x="34925" y="92075"/>
            <a:chExt cx="7632700" cy="1601788"/>
          </a:xfrm>
        </p:grpSpPr>
        <p:grpSp>
          <p:nvGrpSpPr>
            <p:cNvPr id="25609" name="组合 1"/>
            <p:cNvGrpSpPr>
              <a:grpSpLocks/>
            </p:cNvGrpSpPr>
            <p:nvPr/>
          </p:nvGrpSpPr>
          <p:grpSpPr bwMode="auto">
            <a:xfrm>
              <a:off x="34925" y="92075"/>
              <a:ext cx="7632700" cy="1025525"/>
              <a:chOff x="34925" y="92075"/>
              <a:chExt cx="7632700" cy="1025525"/>
            </a:xfrm>
          </p:grpSpPr>
          <p:grpSp>
            <p:nvGrpSpPr>
              <p:cNvPr id="25613" name="组合 2"/>
              <p:cNvGrpSpPr>
                <a:grpSpLocks/>
              </p:cNvGrpSpPr>
              <p:nvPr/>
            </p:nvGrpSpPr>
            <p:grpSpPr bwMode="auto">
              <a:xfrm>
                <a:off x="34925" y="92075"/>
                <a:ext cx="7632700" cy="457200"/>
                <a:chOff x="34925" y="92075"/>
                <a:chExt cx="7632700" cy="457200"/>
              </a:xfrm>
            </p:grpSpPr>
            <p:sp>
              <p:nvSpPr>
                <p:cNvPr id="2561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561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5614" name="Group 2"/>
              <p:cNvGrpSpPr>
                <a:grpSpLocks/>
              </p:cNvGrpSpPr>
              <p:nvPr/>
            </p:nvGrpSpPr>
            <p:grpSpPr bwMode="auto">
              <a:xfrm>
                <a:off x="107950" y="620713"/>
                <a:ext cx="3816350" cy="496887"/>
                <a:chOff x="113" y="441"/>
                <a:chExt cx="2098" cy="313"/>
              </a:xfrm>
            </p:grpSpPr>
            <p:sp>
              <p:nvSpPr>
                <p:cNvPr id="2561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561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5610" name="Group 5"/>
            <p:cNvGrpSpPr>
              <a:grpSpLocks/>
            </p:cNvGrpSpPr>
            <p:nvPr/>
          </p:nvGrpSpPr>
          <p:grpSpPr bwMode="auto">
            <a:xfrm>
              <a:off x="250826" y="1196975"/>
              <a:ext cx="2280708" cy="496888"/>
              <a:chOff x="158" y="754"/>
              <a:chExt cx="1679" cy="313"/>
            </a:xfrm>
          </p:grpSpPr>
          <p:sp>
            <p:nvSpPr>
              <p:cNvPr id="25611" name="Text Box 6"/>
              <p:cNvSpPr txBox="1">
                <a:spLocks noChangeArrowheads="1"/>
              </p:cNvSpPr>
              <p:nvPr/>
            </p:nvSpPr>
            <p:spPr bwMode="auto">
              <a:xfrm>
                <a:off x="158" y="754"/>
                <a:ext cx="1406"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清空操作</a:t>
                </a:r>
              </a:p>
            </p:txBody>
          </p:sp>
          <p:sp>
            <p:nvSpPr>
              <p:cNvPr id="25612"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2"/>
          <p:cNvSpPr txBox="1">
            <a:spLocks noChangeArrowheads="1"/>
          </p:cNvSpPr>
          <p:nvPr/>
        </p:nvSpPr>
        <p:spPr bwMode="auto">
          <a:xfrm>
            <a:off x="323850" y="1844675"/>
            <a:ext cx="8351838"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ClearList_Sq(SqList &amp;L)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重置顺序表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为空表</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L.length=0;</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ClearList_Sq </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19" name="Group 4"/>
          <p:cNvGrpSpPr>
            <a:grpSpLocks/>
          </p:cNvGrpSpPr>
          <p:nvPr/>
        </p:nvGrpSpPr>
        <p:grpSpPr bwMode="auto">
          <a:xfrm>
            <a:off x="7669213" y="692150"/>
            <a:ext cx="1295400" cy="1008063"/>
            <a:chOff x="4831" y="1253"/>
            <a:chExt cx="816" cy="726"/>
          </a:xfrm>
        </p:grpSpPr>
        <p:sp>
          <p:nvSpPr>
            <p:cNvPr id="25605"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5606"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2"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2-3</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5608"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0" y="0"/>
            <a:ext cx="9144000" cy="6858000"/>
            <a:chOff x="0" y="0"/>
            <a:chExt cx="5760" cy="4320"/>
          </a:xfrm>
        </p:grpSpPr>
        <p:sp>
          <p:nvSpPr>
            <p:cNvPr id="8205" name="Rectangle 3"/>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8206" name="Group 4"/>
            <p:cNvGrpSpPr>
              <a:grpSpLocks/>
            </p:cNvGrpSpPr>
            <p:nvPr/>
          </p:nvGrpSpPr>
          <p:grpSpPr bwMode="auto">
            <a:xfrm>
              <a:off x="0" y="0"/>
              <a:ext cx="5760" cy="4320"/>
              <a:chOff x="0" y="0"/>
              <a:chExt cx="5760" cy="4320"/>
            </a:xfrm>
          </p:grpSpPr>
          <p:sp>
            <p:nvSpPr>
              <p:cNvPr id="8207" name="Rectangle 5"/>
              <p:cNvSpPr>
                <a:spLocks noChangeArrowheads="1"/>
              </p:cNvSpPr>
              <p:nvPr/>
            </p:nvSpPr>
            <p:spPr bwMode="auto">
              <a:xfrm>
                <a:off x="0" y="432"/>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 name="Rectangle 6"/>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56" name="Rectangle 7"/>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8210" name="Rectangle 8"/>
              <p:cNvSpPr>
                <a:spLocks noChangeArrowheads="1"/>
              </p:cNvSpPr>
              <p:nvPr/>
            </p:nvSpPr>
            <p:spPr bwMode="auto">
              <a:xfrm>
                <a:off x="2789" y="0"/>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11" name="Rectangle 9"/>
              <p:cNvSpPr>
                <a:spLocks noChangeArrowheads="1"/>
              </p:cNvSpPr>
              <p:nvPr/>
            </p:nvSpPr>
            <p:spPr bwMode="auto">
              <a:xfrm>
                <a:off x="2789" y="3888"/>
                <a:ext cx="2971"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12" name="Rectangle 10"/>
              <p:cNvSpPr>
                <a:spLocks noChangeArrowheads="1"/>
              </p:cNvSpPr>
              <p:nvPr/>
            </p:nvSpPr>
            <p:spPr bwMode="auto">
              <a:xfrm>
                <a:off x="0" y="3456"/>
                <a:ext cx="2789"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13" name="Rectangle 11"/>
              <p:cNvSpPr>
                <a:spLocks noChangeArrowheads="1"/>
              </p:cNvSpPr>
              <p:nvPr/>
            </p:nvSpPr>
            <p:spPr bwMode="auto">
              <a:xfrm>
                <a:off x="2789" y="1008"/>
                <a:ext cx="2971"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8214" name="Group 12"/>
              <p:cNvGrpSpPr>
                <a:grpSpLocks/>
              </p:cNvGrpSpPr>
              <p:nvPr/>
            </p:nvGrpSpPr>
            <p:grpSpPr bwMode="auto">
              <a:xfrm>
                <a:off x="113" y="3561"/>
                <a:ext cx="862" cy="647"/>
                <a:chOff x="113" y="3561"/>
                <a:chExt cx="862" cy="647"/>
              </a:xfrm>
            </p:grpSpPr>
            <p:grpSp>
              <p:nvGrpSpPr>
                <p:cNvPr id="8215" name="Group 13"/>
                <p:cNvGrpSpPr>
                  <a:grpSpLocks/>
                </p:cNvGrpSpPr>
                <p:nvPr/>
              </p:nvGrpSpPr>
              <p:grpSpPr bwMode="auto">
                <a:xfrm flipH="1">
                  <a:off x="666" y="3561"/>
                  <a:ext cx="309" cy="506"/>
                  <a:chOff x="4694" y="2523"/>
                  <a:chExt cx="350" cy="573"/>
                </a:xfrm>
              </p:grpSpPr>
              <p:sp>
                <p:nvSpPr>
                  <p:cNvPr id="8232" name="Freeform 14"/>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8233" name="Freeform 15"/>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8234" name="Freeform 16"/>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8235" name="Freeform 17"/>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8236" name="Freeform 18"/>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8237" name="Freeform 19"/>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8238" name="Freeform 20"/>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8216" name="Group 21"/>
                <p:cNvGrpSpPr>
                  <a:grpSpLocks/>
                </p:cNvGrpSpPr>
                <p:nvPr/>
              </p:nvGrpSpPr>
              <p:grpSpPr bwMode="auto">
                <a:xfrm flipH="1">
                  <a:off x="207" y="3972"/>
                  <a:ext cx="232" cy="96"/>
                  <a:chOff x="5301" y="2989"/>
                  <a:chExt cx="263" cy="108"/>
                </a:xfrm>
              </p:grpSpPr>
              <p:sp>
                <p:nvSpPr>
                  <p:cNvPr id="8230" name="Freeform 22"/>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8231" name="Freeform 23"/>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8217" name="Group 24"/>
                <p:cNvGrpSpPr>
                  <a:grpSpLocks/>
                </p:cNvGrpSpPr>
                <p:nvPr/>
              </p:nvGrpSpPr>
              <p:grpSpPr bwMode="auto">
                <a:xfrm flipH="1">
                  <a:off x="319" y="4057"/>
                  <a:ext cx="165" cy="143"/>
                  <a:chOff x="5250" y="3085"/>
                  <a:chExt cx="188" cy="162"/>
                </a:xfrm>
              </p:grpSpPr>
              <p:sp>
                <p:nvSpPr>
                  <p:cNvPr id="8228" name="Freeform 25"/>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9" name="Freeform 26"/>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8" name="Group 27"/>
                <p:cNvGrpSpPr>
                  <a:grpSpLocks/>
                </p:cNvGrpSpPr>
                <p:nvPr/>
              </p:nvGrpSpPr>
              <p:grpSpPr bwMode="auto">
                <a:xfrm flipH="1">
                  <a:off x="113" y="4095"/>
                  <a:ext cx="196" cy="113"/>
                  <a:chOff x="5449" y="3128"/>
                  <a:chExt cx="222" cy="128"/>
                </a:xfrm>
              </p:grpSpPr>
              <p:sp>
                <p:nvSpPr>
                  <p:cNvPr id="8226" name="Freeform 28"/>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7" name="Freeform 29"/>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9" name="Group 30"/>
                <p:cNvGrpSpPr>
                  <a:grpSpLocks/>
                </p:cNvGrpSpPr>
                <p:nvPr/>
              </p:nvGrpSpPr>
              <p:grpSpPr bwMode="auto">
                <a:xfrm flipH="1">
                  <a:off x="445" y="3670"/>
                  <a:ext cx="241" cy="406"/>
                  <a:chOff x="5022" y="2646"/>
                  <a:chExt cx="273" cy="460"/>
                </a:xfrm>
              </p:grpSpPr>
              <p:sp>
                <p:nvSpPr>
                  <p:cNvPr id="8220" name="Freeform 31"/>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1" name="Freeform 32"/>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2" name="Freeform 33"/>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3" name="Freeform 34"/>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4" name="Freeform 35"/>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5" name="Freeform 36"/>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sp>
        <p:nvSpPr>
          <p:cNvPr id="89136" name="Text Box 48"/>
          <p:cNvSpPr txBox="1">
            <a:spLocks noChangeArrowheads="1"/>
          </p:cNvSpPr>
          <p:nvPr/>
        </p:nvSpPr>
        <p:spPr bwMode="auto">
          <a:xfrm>
            <a:off x="4800600" y="1963738"/>
            <a:ext cx="4171950" cy="2801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pPr>
            <a:r>
              <a:rPr kumimoji="1" lang="en-US" altLang="zh-CN" sz="2200" b="1">
                <a:solidFill>
                  <a:srgbClr val="FF9900"/>
                </a:solidFill>
                <a:latin typeface="Arial" panose="020B0604020202020204" pitchFamily="34" charset="0"/>
                <a:ea typeface="黑体" panose="02010609060101010101" pitchFamily="49" charset="-122"/>
              </a:rPr>
              <a:t>2.1</a:t>
            </a:r>
            <a:r>
              <a:rPr kumimoji="1" lang="en-US" altLang="zh-CN" sz="2200" b="1">
                <a:solidFill>
                  <a:schemeClr val="bg1"/>
                </a:solidFill>
                <a:latin typeface="Arial" panose="020B0604020202020204" pitchFamily="34" charset="0"/>
                <a:ea typeface="黑体" panose="02010609060101010101" pitchFamily="49" charset="-122"/>
              </a:rPr>
              <a:t>  </a:t>
            </a:r>
            <a:r>
              <a:rPr kumimoji="1" lang="zh-CN" altLang="en-US" sz="2200" b="1">
                <a:solidFill>
                  <a:schemeClr val="bg1"/>
                </a:solidFill>
                <a:latin typeface="Arial" panose="020B0604020202020204" pitchFamily="34" charset="0"/>
                <a:ea typeface="黑体" panose="02010609060101010101" pitchFamily="49" charset="-122"/>
              </a:rPr>
              <a:t>线性表的类型定义</a:t>
            </a:r>
          </a:p>
          <a:p>
            <a:pPr eaLnBrk="1" hangingPunct="1">
              <a:lnSpc>
                <a:spcPct val="200000"/>
              </a:lnSpc>
            </a:pPr>
            <a:r>
              <a:rPr kumimoji="1" lang="en-US" altLang="zh-CN" sz="2200" b="1">
                <a:solidFill>
                  <a:srgbClr val="FF9900"/>
                </a:solidFill>
                <a:latin typeface="Arial" panose="020B0604020202020204" pitchFamily="34" charset="0"/>
                <a:ea typeface="黑体" panose="02010609060101010101" pitchFamily="49" charset="-122"/>
              </a:rPr>
              <a:t>2.2</a:t>
            </a:r>
            <a:r>
              <a:rPr kumimoji="1" lang="en-US" altLang="zh-CN" sz="2200" b="1">
                <a:solidFill>
                  <a:schemeClr val="bg1"/>
                </a:solidFill>
                <a:latin typeface="Arial" panose="020B0604020202020204" pitchFamily="34" charset="0"/>
                <a:ea typeface="黑体" panose="02010609060101010101" pitchFamily="49" charset="-122"/>
              </a:rPr>
              <a:t>  </a:t>
            </a:r>
            <a:r>
              <a:rPr kumimoji="1" lang="zh-CN" altLang="en-US" sz="2200" b="1">
                <a:solidFill>
                  <a:schemeClr val="bg1"/>
                </a:solidFill>
                <a:latin typeface="Arial" panose="020B0604020202020204" pitchFamily="34" charset="0"/>
                <a:ea typeface="黑体" panose="02010609060101010101" pitchFamily="49" charset="-122"/>
              </a:rPr>
              <a:t>线性表顺序表示及操作实现</a:t>
            </a:r>
            <a:endParaRPr kumimoji="1" lang="en-US" altLang="zh-CN" sz="2200" b="1">
              <a:solidFill>
                <a:schemeClr val="bg1"/>
              </a:solidFill>
              <a:latin typeface="Arial" panose="020B0604020202020204" pitchFamily="34" charset="0"/>
              <a:ea typeface="黑体" panose="02010609060101010101" pitchFamily="49" charset="-122"/>
            </a:endParaRPr>
          </a:p>
          <a:p>
            <a:pPr eaLnBrk="1" hangingPunct="1">
              <a:lnSpc>
                <a:spcPct val="200000"/>
              </a:lnSpc>
            </a:pPr>
            <a:r>
              <a:rPr kumimoji="1" lang="en-US" altLang="zh-CN" sz="2200" b="1">
                <a:solidFill>
                  <a:srgbClr val="FF9900"/>
                </a:solidFill>
                <a:latin typeface="Arial" panose="020B0604020202020204" pitchFamily="34" charset="0"/>
                <a:ea typeface="黑体" panose="02010609060101010101" pitchFamily="49" charset="-122"/>
              </a:rPr>
              <a:t>2.3</a:t>
            </a:r>
            <a:r>
              <a:rPr kumimoji="1" lang="en-US" altLang="zh-CN" sz="2200" b="1">
                <a:solidFill>
                  <a:schemeClr val="bg1"/>
                </a:solidFill>
                <a:latin typeface="Arial" panose="020B0604020202020204" pitchFamily="34" charset="0"/>
                <a:ea typeface="黑体" panose="02010609060101010101" pitchFamily="49" charset="-122"/>
              </a:rPr>
              <a:t>  </a:t>
            </a:r>
            <a:r>
              <a:rPr kumimoji="1" lang="zh-CN" altLang="en-US" sz="2200" b="1">
                <a:solidFill>
                  <a:schemeClr val="bg1"/>
                </a:solidFill>
                <a:latin typeface="Arial" panose="020B0604020202020204" pitchFamily="34" charset="0"/>
                <a:ea typeface="黑体" panose="02010609060101010101" pitchFamily="49" charset="-122"/>
              </a:rPr>
              <a:t>线性表链式表示及操作实现</a:t>
            </a:r>
          </a:p>
          <a:p>
            <a:pPr eaLnBrk="1" hangingPunct="1">
              <a:lnSpc>
                <a:spcPct val="200000"/>
              </a:lnSpc>
            </a:pPr>
            <a:r>
              <a:rPr kumimoji="1" lang="en-US" altLang="zh-CN" sz="2200" b="1">
                <a:solidFill>
                  <a:srgbClr val="FF9900"/>
                </a:solidFill>
                <a:latin typeface="Arial" panose="020B0604020202020204" pitchFamily="34" charset="0"/>
                <a:ea typeface="黑体" panose="02010609060101010101" pitchFamily="49" charset="-122"/>
              </a:rPr>
              <a:t>2.4</a:t>
            </a:r>
            <a:r>
              <a:rPr kumimoji="1" lang="en-US" altLang="zh-CN" sz="2200" b="1">
                <a:solidFill>
                  <a:schemeClr val="bg1"/>
                </a:solidFill>
                <a:latin typeface="Arial" panose="020B0604020202020204" pitchFamily="34" charset="0"/>
                <a:ea typeface="黑体" panose="02010609060101010101" pitchFamily="49" charset="-122"/>
              </a:rPr>
              <a:t>  </a:t>
            </a:r>
            <a:r>
              <a:rPr kumimoji="1" lang="zh-CN" altLang="en-US" sz="2200" b="1">
                <a:solidFill>
                  <a:schemeClr val="bg1"/>
                </a:solidFill>
                <a:latin typeface="Arial" panose="020B0604020202020204" pitchFamily="34" charset="0"/>
                <a:ea typeface="黑体" panose="02010609060101010101" pitchFamily="49" charset="-122"/>
              </a:rPr>
              <a:t>线性表两种存储表示的比较</a:t>
            </a:r>
          </a:p>
        </p:txBody>
      </p:sp>
      <p:grpSp>
        <p:nvGrpSpPr>
          <p:cNvPr id="8197" name="组合 38"/>
          <p:cNvGrpSpPr>
            <a:grpSpLocks/>
          </p:cNvGrpSpPr>
          <p:nvPr/>
        </p:nvGrpSpPr>
        <p:grpSpPr bwMode="auto">
          <a:xfrm>
            <a:off x="7637463" y="33338"/>
            <a:ext cx="1422400" cy="617537"/>
            <a:chOff x="6053670" y="2277533"/>
            <a:chExt cx="1422400" cy="617092"/>
          </a:xfrm>
        </p:grpSpPr>
        <p:sp>
          <p:nvSpPr>
            <p:cNvPr id="8203"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59" name="直接连接符 58"/>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grpSp>
        <p:nvGrpSpPr>
          <p:cNvPr id="8199" name="Group 42"/>
          <p:cNvGrpSpPr>
            <a:grpSpLocks/>
          </p:cNvGrpSpPr>
          <p:nvPr/>
        </p:nvGrpSpPr>
        <p:grpSpPr bwMode="auto">
          <a:xfrm>
            <a:off x="309563" y="2155825"/>
            <a:ext cx="3810000" cy="2209800"/>
            <a:chOff x="249" y="1358"/>
            <a:chExt cx="2400" cy="1392"/>
          </a:xfrm>
        </p:grpSpPr>
        <p:sp>
          <p:nvSpPr>
            <p:cNvPr id="8200" name="Rectangle 43"/>
            <p:cNvSpPr>
              <a:spLocks noChangeArrowheads="1"/>
            </p:cNvSpPr>
            <p:nvPr/>
          </p:nvSpPr>
          <p:spPr bwMode="auto">
            <a:xfrm>
              <a:off x="249" y="2231"/>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线    性    表</a:t>
              </a:r>
            </a:p>
          </p:txBody>
        </p:sp>
        <p:sp>
          <p:nvSpPr>
            <p:cNvPr id="8201" name="Rectangle 44"/>
            <p:cNvSpPr>
              <a:spLocks noChangeArrowheads="1"/>
            </p:cNvSpPr>
            <p:nvPr/>
          </p:nvSpPr>
          <p:spPr bwMode="auto">
            <a:xfrm>
              <a:off x="633" y="1510"/>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8202" name="WordArt 45"/>
            <p:cNvSpPr>
              <a:spLocks noChangeArrowheads="1" noChangeShapeType="1" noTextEdit="1"/>
            </p:cNvSpPr>
            <p:nvPr/>
          </p:nvSpPr>
          <p:spPr bwMode="auto">
            <a:xfrm>
              <a:off x="1247" y="1358"/>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2</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48"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2</a:t>
            </a:r>
            <a:r>
              <a:rPr lang="zh-CN" altLang="en-US" sz="3600" kern="10" dirty="0" smtClean="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主要内容</a:t>
            </a:r>
          </a:p>
        </p:txBody>
      </p:sp>
      <p:sp>
        <p:nvSpPr>
          <p:cNvPr id="49"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9136"/>
                                        </p:tgtEl>
                                        <p:attrNameLst>
                                          <p:attrName>style.visibility</p:attrName>
                                        </p:attrNameLst>
                                      </p:cBhvr>
                                      <p:to>
                                        <p:strVal val="visible"/>
                                      </p:to>
                                    </p:set>
                                    <p:animEffect transition="in" filter="fade">
                                      <p:cBhvr>
                                        <p:cTn id="7" dur="100"/>
                                        <p:tgtEl>
                                          <p:spTgt spid="89136"/>
                                        </p:tgtEl>
                                      </p:cBhvr>
                                    </p:animEffect>
                                    <p:anim calcmode="lin" valueType="num">
                                      <p:cBhvr>
                                        <p:cTn id="8" dur="400" fill="hold"/>
                                        <p:tgtEl>
                                          <p:spTgt spid="89136"/>
                                        </p:tgtEl>
                                        <p:attrNameLst>
                                          <p:attrName>ppt_x</p:attrName>
                                        </p:attrNameLst>
                                      </p:cBhvr>
                                      <p:tavLst>
                                        <p:tav tm="0">
                                          <p:val>
                                            <p:strVal val="#ppt_x"/>
                                          </p:val>
                                        </p:tav>
                                        <p:tav tm="100000">
                                          <p:val>
                                            <p:strVal val="#ppt_x"/>
                                          </p:val>
                                        </p:tav>
                                      </p:tavLst>
                                    </p:anim>
                                    <p:anim calcmode="lin" valueType="num">
                                      <p:cBhvr>
                                        <p:cTn id="9" dur="400" fill="hold"/>
                                        <p:tgtEl>
                                          <p:spTgt spid="8913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913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913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1"/>
          <p:cNvGrpSpPr>
            <a:grpSpLocks/>
          </p:cNvGrpSpPr>
          <p:nvPr/>
        </p:nvGrpSpPr>
        <p:grpSpPr bwMode="auto">
          <a:xfrm>
            <a:off x="34925" y="92075"/>
            <a:ext cx="7632700" cy="1601788"/>
            <a:chOff x="34925" y="92075"/>
            <a:chExt cx="7632700" cy="1601788"/>
          </a:xfrm>
        </p:grpSpPr>
        <p:grpSp>
          <p:nvGrpSpPr>
            <p:cNvPr id="26633" name="组合 2"/>
            <p:cNvGrpSpPr>
              <a:grpSpLocks/>
            </p:cNvGrpSpPr>
            <p:nvPr/>
          </p:nvGrpSpPr>
          <p:grpSpPr bwMode="auto">
            <a:xfrm>
              <a:off x="34925" y="92075"/>
              <a:ext cx="7632700" cy="1025525"/>
              <a:chOff x="34925" y="92075"/>
              <a:chExt cx="7632700" cy="1025525"/>
            </a:xfrm>
          </p:grpSpPr>
          <p:grpSp>
            <p:nvGrpSpPr>
              <p:cNvPr id="26637" name="组合 6"/>
              <p:cNvGrpSpPr>
                <a:grpSpLocks/>
              </p:cNvGrpSpPr>
              <p:nvPr/>
            </p:nvGrpSpPr>
            <p:grpSpPr bwMode="auto">
              <a:xfrm>
                <a:off x="34925" y="92075"/>
                <a:ext cx="7632700" cy="457200"/>
                <a:chOff x="34925" y="92075"/>
                <a:chExt cx="7632700" cy="457200"/>
              </a:xfrm>
            </p:grpSpPr>
            <p:sp>
              <p:nvSpPr>
                <p:cNvPr id="2664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64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6638" name="Group 2"/>
              <p:cNvGrpSpPr>
                <a:grpSpLocks/>
              </p:cNvGrpSpPr>
              <p:nvPr/>
            </p:nvGrpSpPr>
            <p:grpSpPr bwMode="auto">
              <a:xfrm>
                <a:off x="107950" y="620713"/>
                <a:ext cx="3816350" cy="496887"/>
                <a:chOff x="113" y="441"/>
                <a:chExt cx="2098" cy="313"/>
              </a:xfrm>
            </p:grpSpPr>
            <p:sp>
              <p:nvSpPr>
                <p:cNvPr id="2663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664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6634" name="Group 5"/>
            <p:cNvGrpSpPr>
              <a:grpSpLocks/>
            </p:cNvGrpSpPr>
            <p:nvPr/>
          </p:nvGrpSpPr>
          <p:grpSpPr bwMode="auto">
            <a:xfrm>
              <a:off x="250826" y="1196975"/>
              <a:ext cx="2280708" cy="496888"/>
              <a:chOff x="158" y="754"/>
              <a:chExt cx="1679" cy="313"/>
            </a:xfrm>
          </p:grpSpPr>
          <p:sp>
            <p:nvSpPr>
              <p:cNvPr id="26635" name="Text Box 6"/>
              <p:cNvSpPr txBox="1">
                <a:spLocks noChangeArrowheads="1"/>
              </p:cNvSpPr>
              <p:nvPr/>
            </p:nvSpPr>
            <p:spPr bwMode="auto">
              <a:xfrm>
                <a:off x="158" y="754"/>
                <a:ext cx="1406"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清空操作</a:t>
                </a:r>
              </a:p>
            </p:txBody>
          </p:sp>
          <p:sp>
            <p:nvSpPr>
              <p:cNvPr id="26636"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3" name="组合 12"/>
          <p:cNvGrpSpPr>
            <a:grpSpLocks/>
          </p:cNvGrpSpPr>
          <p:nvPr/>
        </p:nvGrpSpPr>
        <p:grpSpPr bwMode="auto">
          <a:xfrm>
            <a:off x="7669213" y="731838"/>
            <a:ext cx="1295400" cy="968375"/>
            <a:chOff x="7669213" y="731152"/>
            <a:chExt cx="1295400" cy="969061"/>
          </a:xfrm>
        </p:grpSpPr>
        <p:sp>
          <p:nvSpPr>
            <p:cNvPr id="26629"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630"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26632"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问题规模：线性表的“当前长度”；</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基本操作：设置线性表的</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长度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时间分析：基本操作与问题规模无关</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，时间</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slide(fromBottom)">
                                      <p:cBhvr>
                                        <p:cTn id="25" dur="500"/>
                                        <p:tgtEl>
                                          <p:spTgt spid="1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slide(fromBottom)">
                                      <p:cBhvr>
                                        <p:cTn id="30" dur="500"/>
                                        <p:tgtEl>
                                          <p:spTgt spid="18">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8">
                                            <p:txEl>
                                              <p:pRg st="2" end="2"/>
                                            </p:txEl>
                                          </p:spTgt>
                                        </p:tgtEl>
                                        <p:attrNameLst>
                                          <p:attrName>style.visibility</p:attrName>
                                        </p:attrNameLst>
                                      </p:cBhvr>
                                      <p:to>
                                        <p:strVal val="visible"/>
                                      </p:to>
                                    </p:set>
                                    <p:animEffect transition="in" filter="slide(fromBottom)">
                                      <p:cBhvr>
                                        <p:cTn id="3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3"/>
          <p:cNvGrpSpPr>
            <a:grpSpLocks/>
          </p:cNvGrpSpPr>
          <p:nvPr/>
        </p:nvGrpSpPr>
        <p:grpSpPr bwMode="auto">
          <a:xfrm>
            <a:off x="34925" y="92075"/>
            <a:ext cx="7632700" cy="1025525"/>
            <a:chOff x="34925" y="92075"/>
            <a:chExt cx="7632700" cy="1025525"/>
          </a:xfrm>
        </p:grpSpPr>
        <p:grpSp>
          <p:nvGrpSpPr>
            <p:cNvPr id="27660" name="组合 4"/>
            <p:cNvGrpSpPr>
              <a:grpSpLocks/>
            </p:cNvGrpSpPr>
            <p:nvPr/>
          </p:nvGrpSpPr>
          <p:grpSpPr bwMode="auto">
            <a:xfrm>
              <a:off x="34925" y="92075"/>
              <a:ext cx="7632700" cy="457200"/>
              <a:chOff x="34925" y="92075"/>
              <a:chExt cx="7632700" cy="457200"/>
            </a:xfrm>
          </p:grpSpPr>
          <p:sp>
            <p:nvSpPr>
              <p:cNvPr id="2766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766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7661" name="Group 2"/>
            <p:cNvGrpSpPr>
              <a:grpSpLocks/>
            </p:cNvGrpSpPr>
            <p:nvPr/>
          </p:nvGrpSpPr>
          <p:grpSpPr bwMode="auto">
            <a:xfrm>
              <a:off x="107950" y="620713"/>
              <a:ext cx="3816350" cy="496887"/>
              <a:chOff x="113" y="441"/>
              <a:chExt cx="2098" cy="313"/>
            </a:xfrm>
          </p:grpSpPr>
          <p:sp>
            <p:nvSpPr>
              <p:cNvPr id="2766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766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1" name="Group 5"/>
          <p:cNvGrpSpPr>
            <a:grpSpLocks/>
          </p:cNvGrpSpPr>
          <p:nvPr/>
        </p:nvGrpSpPr>
        <p:grpSpPr bwMode="auto">
          <a:xfrm>
            <a:off x="250825" y="1196975"/>
            <a:ext cx="2281238" cy="496888"/>
            <a:chOff x="158" y="754"/>
            <a:chExt cx="1679" cy="313"/>
          </a:xfrm>
        </p:grpSpPr>
        <p:sp>
          <p:nvSpPr>
            <p:cNvPr id="27658"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求表长操作</a:t>
              </a:r>
            </a:p>
          </p:txBody>
        </p:sp>
        <p:sp>
          <p:nvSpPr>
            <p:cNvPr id="27659"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4" name="Group 8"/>
          <p:cNvGrpSpPr>
            <a:grpSpLocks/>
          </p:cNvGrpSpPr>
          <p:nvPr/>
        </p:nvGrpSpPr>
        <p:grpSpPr bwMode="auto">
          <a:xfrm>
            <a:off x="7669213" y="620713"/>
            <a:ext cx="1295400" cy="1079500"/>
            <a:chOff x="4831" y="391"/>
            <a:chExt cx="816" cy="773"/>
          </a:xfrm>
        </p:grpSpPr>
        <p:sp>
          <p:nvSpPr>
            <p:cNvPr id="27654"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7655"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27656"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9" name="Text Box 6"/>
          <p:cNvSpPr txBox="1">
            <a:spLocks noChangeArrowheads="1"/>
          </p:cNvSpPr>
          <p:nvPr/>
        </p:nvSpPr>
        <p:spPr bwMode="auto">
          <a:xfrm>
            <a:off x="179388" y="1773238"/>
            <a:ext cx="8785225" cy="52387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mj-lt"/>
                <a:ea typeface="仿宋" panose="02010609060101010101" pitchFamily="49" charset="-122"/>
              </a:rPr>
              <a:t>        直接返回顺序表中的长度域值。</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90">
                                          <p:stCondLst>
                                            <p:cond delay="0"/>
                                          </p:stCondLst>
                                        </p:cTn>
                                        <p:tgtEl>
                                          <p:spTgt spid="14"/>
                                        </p:tgtEl>
                                      </p:cBhvr>
                                    </p:animEffect>
                                    <p:anim calcmode="lin" valueType="num">
                                      <p:cBhvr>
                                        <p:cTn id="13"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8" dur="13">
                                          <p:stCondLst>
                                            <p:cond delay="325"/>
                                          </p:stCondLst>
                                        </p:cTn>
                                        <p:tgtEl>
                                          <p:spTgt spid="14"/>
                                        </p:tgtEl>
                                      </p:cBhvr>
                                      <p:to x="100000" y="60000"/>
                                    </p:animScale>
                                    <p:animScale>
                                      <p:cBhvr>
                                        <p:cTn id="19" dur="83" decel="50000">
                                          <p:stCondLst>
                                            <p:cond delay="338"/>
                                          </p:stCondLst>
                                        </p:cTn>
                                        <p:tgtEl>
                                          <p:spTgt spid="14"/>
                                        </p:tgtEl>
                                      </p:cBhvr>
                                      <p:to x="100000" y="100000"/>
                                    </p:animScale>
                                    <p:animScale>
                                      <p:cBhvr>
                                        <p:cTn id="20" dur="13">
                                          <p:stCondLst>
                                            <p:cond delay="656"/>
                                          </p:stCondLst>
                                        </p:cTn>
                                        <p:tgtEl>
                                          <p:spTgt spid="14"/>
                                        </p:tgtEl>
                                      </p:cBhvr>
                                      <p:to x="100000" y="80000"/>
                                    </p:animScale>
                                    <p:animScale>
                                      <p:cBhvr>
                                        <p:cTn id="21" dur="83" decel="50000">
                                          <p:stCondLst>
                                            <p:cond delay="669"/>
                                          </p:stCondLst>
                                        </p:cTn>
                                        <p:tgtEl>
                                          <p:spTgt spid="14"/>
                                        </p:tgtEl>
                                      </p:cBhvr>
                                      <p:to x="100000" y="100000"/>
                                    </p:animScale>
                                    <p:animScale>
                                      <p:cBhvr>
                                        <p:cTn id="22" dur="13">
                                          <p:stCondLst>
                                            <p:cond delay="821"/>
                                          </p:stCondLst>
                                        </p:cTn>
                                        <p:tgtEl>
                                          <p:spTgt spid="14"/>
                                        </p:tgtEl>
                                      </p:cBhvr>
                                      <p:to x="100000" y="90000"/>
                                    </p:animScale>
                                    <p:animScale>
                                      <p:cBhvr>
                                        <p:cTn id="23" dur="83" decel="50000">
                                          <p:stCondLst>
                                            <p:cond delay="834"/>
                                          </p:stCondLst>
                                        </p:cTn>
                                        <p:tgtEl>
                                          <p:spTgt spid="14"/>
                                        </p:tgtEl>
                                      </p:cBhvr>
                                      <p:to x="100000" y="100000"/>
                                    </p:animScale>
                                    <p:animScale>
                                      <p:cBhvr>
                                        <p:cTn id="24" dur="13">
                                          <p:stCondLst>
                                            <p:cond delay="904"/>
                                          </p:stCondLst>
                                        </p:cTn>
                                        <p:tgtEl>
                                          <p:spTgt spid="14"/>
                                        </p:tgtEl>
                                      </p:cBhvr>
                                      <p:to x="100000" y="95000"/>
                                    </p:animScale>
                                    <p:animScale>
                                      <p:cBhvr>
                                        <p:cTn id="25" dur="83" decel="50000">
                                          <p:stCondLst>
                                            <p:cond delay="917"/>
                                          </p:stCondLst>
                                        </p:cTn>
                                        <p:tgtEl>
                                          <p:spTgt spid="14"/>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9">
                                            <p:txEl>
                                              <p:pRg st="0" end="0"/>
                                            </p:txEl>
                                          </p:spTgt>
                                        </p:tgtEl>
                                        <p:attrNameLst>
                                          <p:attrName>style.visibility</p:attrName>
                                        </p:attrNameLst>
                                      </p:cBhvr>
                                      <p:to>
                                        <p:strVal val="visible"/>
                                      </p:to>
                                    </p:set>
                                    <p:animEffect transition="in" filter="slide(fromBottom)">
                                      <p:cBhvr>
                                        <p:cTn id="30"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合 11"/>
          <p:cNvGrpSpPr>
            <a:grpSpLocks/>
          </p:cNvGrpSpPr>
          <p:nvPr/>
        </p:nvGrpSpPr>
        <p:grpSpPr bwMode="auto">
          <a:xfrm>
            <a:off x="34925" y="92075"/>
            <a:ext cx="7632700" cy="1601788"/>
            <a:chOff x="34925" y="92075"/>
            <a:chExt cx="7632700" cy="1601788"/>
          </a:xfrm>
        </p:grpSpPr>
        <p:grpSp>
          <p:nvGrpSpPr>
            <p:cNvPr id="28681" name="组合 1"/>
            <p:cNvGrpSpPr>
              <a:grpSpLocks/>
            </p:cNvGrpSpPr>
            <p:nvPr/>
          </p:nvGrpSpPr>
          <p:grpSpPr bwMode="auto">
            <a:xfrm>
              <a:off x="34925" y="92075"/>
              <a:ext cx="7632700" cy="1025525"/>
              <a:chOff x="34925" y="92075"/>
              <a:chExt cx="7632700" cy="1025525"/>
            </a:xfrm>
          </p:grpSpPr>
          <p:grpSp>
            <p:nvGrpSpPr>
              <p:cNvPr id="28685" name="组合 2"/>
              <p:cNvGrpSpPr>
                <a:grpSpLocks/>
              </p:cNvGrpSpPr>
              <p:nvPr/>
            </p:nvGrpSpPr>
            <p:grpSpPr bwMode="auto">
              <a:xfrm>
                <a:off x="34925" y="92075"/>
                <a:ext cx="7632700" cy="457200"/>
                <a:chOff x="34925" y="92075"/>
                <a:chExt cx="7632700" cy="457200"/>
              </a:xfrm>
            </p:grpSpPr>
            <p:sp>
              <p:nvSpPr>
                <p:cNvPr id="2868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869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8686" name="Group 2"/>
              <p:cNvGrpSpPr>
                <a:grpSpLocks/>
              </p:cNvGrpSpPr>
              <p:nvPr/>
            </p:nvGrpSpPr>
            <p:grpSpPr bwMode="auto">
              <a:xfrm>
                <a:off x="107950" y="620713"/>
                <a:ext cx="3816350" cy="496887"/>
                <a:chOff x="113" y="441"/>
                <a:chExt cx="2098" cy="313"/>
              </a:xfrm>
            </p:grpSpPr>
            <p:sp>
              <p:nvSpPr>
                <p:cNvPr id="2868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868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8682" name="Group 5"/>
            <p:cNvGrpSpPr>
              <a:grpSpLocks/>
            </p:cNvGrpSpPr>
            <p:nvPr/>
          </p:nvGrpSpPr>
          <p:grpSpPr bwMode="auto">
            <a:xfrm>
              <a:off x="250826" y="1196975"/>
              <a:ext cx="2280708" cy="496888"/>
              <a:chOff x="158" y="754"/>
              <a:chExt cx="1679" cy="313"/>
            </a:xfrm>
          </p:grpSpPr>
          <p:sp>
            <p:nvSpPr>
              <p:cNvPr id="28683"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求表长操作</a:t>
                </a:r>
              </a:p>
            </p:txBody>
          </p:sp>
          <p:sp>
            <p:nvSpPr>
              <p:cNvPr id="28684"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2"/>
          <p:cNvSpPr txBox="1">
            <a:spLocks noChangeArrowheads="1"/>
          </p:cNvSpPr>
          <p:nvPr/>
        </p:nvSpPr>
        <p:spPr bwMode="auto">
          <a:xfrm>
            <a:off x="323850" y="1844675"/>
            <a:ext cx="8351838"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int ListLength_Sq(SqList 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返回顺序表</a:t>
            </a:r>
            <a:r>
              <a:rPr lang="de-DE"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的长度</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return L.length;</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ListLength_Sq</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19" name="Group 4"/>
          <p:cNvGrpSpPr>
            <a:grpSpLocks/>
          </p:cNvGrpSpPr>
          <p:nvPr/>
        </p:nvGrpSpPr>
        <p:grpSpPr bwMode="auto">
          <a:xfrm>
            <a:off x="7669213" y="692150"/>
            <a:ext cx="1295400" cy="1008063"/>
            <a:chOff x="4831" y="1253"/>
            <a:chExt cx="816" cy="726"/>
          </a:xfrm>
        </p:grpSpPr>
        <p:sp>
          <p:nvSpPr>
            <p:cNvPr id="28677"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867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2"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2-4</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8680"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7669213" y="731838"/>
            <a:ext cx="1295400" cy="968375"/>
            <a:chOff x="7669213" y="731152"/>
            <a:chExt cx="1295400" cy="969061"/>
          </a:xfrm>
        </p:grpSpPr>
        <p:sp>
          <p:nvSpPr>
            <p:cNvPr id="29711"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9712"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3"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29714" name="图片 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问题规模：线性表的“当前长度”；</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基本操作：求线性表的长度；</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时间分析：基本操作与问题规模无关</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，时间</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nvGrpSpPr>
          <p:cNvPr id="29700" name="组合 7"/>
          <p:cNvGrpSpPr>
            <a:grpSpLocks/>
          </p:cNvGrpSpPr>
          <p:nvPr/>
        </p:nvGrpSpPr>
        <p:grpSpPr bwMode="auto">
          <a:xfrm>
            <a:off x="34925" y="92075"/>
            <a:ext cx="7632700" cy="1601788"/>
            <a:chOff x="34925" y="92075"/>
            <a:chExt cx="7632700" cy="1601788"/>
          </a:xfrm>
        </p:grpSpPr>
        <p:grpSp>
          <p:nvGrpSpPr>
            <p:cNvPr id="29701" name="组合 8"/>
            <p:cNvGrpSpPr>
              <a:grpSpLocks/>
            </p:cNvGrpSpPr>
            <p:nvPr/>
          </p:nvGrpSpPr>
          <p:grpSpPr bwMode="auto">
            <a:xfrm>
              <a:off x="34925" y="92075"/>
              <a:ext cx="7632700" cy="1025525"/>
              <a:chOff x="34925" y="92075"/>
              <a:chExt cx="7632700" cy="1025525"/>
            </a:xfrm>
          </p:grpSpPr>
          <p:grpSp>
            <p:nvGrpSpPr>
              <p:cNvPr id="29705" name="组合 12"/>
              <p:cNvGrpSpPr>
                <a:grpSpLocks/>
              </p:cNvGrpSpPr>
              <p:nvPr/>
            </p:nvGrpSpPr>
            <p:grpSpPr bwMode="auto">
              <a:xfrm>
                <a:off x="34925" y="92075"/>
                <a:ext cx="7632700" cy="457200"/>
                <a:chOff x="34925" y="92075"/>
                <a:chExt cx="7632700" cy="457200"/>
              </a:xfrm>
            </p:grpSpPr>
            <p:sp>
              <p:nvSpPr>
                <p:cNvPr id="2970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971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29706" name="Group 2"/>
              <p:cNvGrpSpPr>
                <a:grpSpLocks/>
              </p:cNvGrpSpPr>
              <p:nvPr/>
            </p:nvGrpSpPr>
            <p:grpSpPr bwMode="auto">
              <a:xfrm>
                <a:off x="107950" y="620713"/>
                <a:ext cx="3816350" cy="496887"/>
                <a:chOff x="113" y="441"/>
                <a:chExt cx="2098" cy="313"/>
              </a:xfrm>
            </p:grpSpPr>
            <p:sp>
              <p:nvSpPr>
                <p:cNvPr id="2970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2970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9702" name="Group 5"/>
            <p:cNvGrpSpPr>
              <a:grpSpLocks/>
            </p:cNvGrpSpPr>
            <p:nvPr/>
          </p:nvGrpSpPr>
          <p:grpSpPr bwMode="auto">
            <a:xfrm>
              <a:off x="250826" y="1196975"/>
              <a:ext cx="2280708" cy="496888"/>
              <a:chOff x="158" y="754"/>
              <a:chExt cx="1679" cy="313"/>
            </a:xfrm>
          </p:grpSpPr>
          <p:sp>
            <p:nvSpPr>
              <p:cNvPr id="29703"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求表长操作</a:t>
                </a:r>
              </a:p>
            </p:txBody>
          </p:sp>
          <p:sp>
            <p:nvSpPr>
              <p:cNvPr id="29704"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slide(fromBottom)">
                                      <p:cBhvr>
                                        <p:cTn id="25" dur="500"/>
                                        <p:tgtEl>
                                          <p:spTgt spid="7">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slide(fromBottom)">
                                      <p:cBhvr>
                                        <p:cTn id="30" dur="500"/>
                                        <p:tgtEl>
                                          <p:spTgt spid="7">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animEffect transition="in" filter="slide(fromBottom)">
                                      <p:cBhvr>
                                        <p:cTn id="35"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1"/>
          <p:cNvGrpSpPr>
            <a:grpSpLocks/>
          </p:cNvGrpSpPr>
          <p:nvPr/>
        </p:nvGrpSpPr>
        <p:grpSpPr bwMode="auto">
          <a:xfrm>
            <a:off x="34925" y="92075"/>
            <a:ext cx="7632700" cy="1025525"/>
            <a:chOff x="34925" y="92075"/>
            <a:chExt cx="7632700" cy="1025525"/>
          </a:xfrm>
        </p:grpSpPr>
        <p:grpSp>
          <p:nvGrpSpPr>
            <p:cNvPr id="30732" name="组合 2"/>
            <p:cNvGrpSpPr>
              <a:grpSpLocks/>
            </p:cNvGrpSpPr>
            <p:nvPr/>
          </p:nvGrpSpPr>
          <p:grpSpPr bwMode="auto">
            <a:xfrm>
              <a:off x="34925" y="92075"/>
              <a:ext cx="7632700" cy="457200"/>
              <a:chOff x="34925" y="92075"/>
              <a:chExt cx="7632700" cy="457200"/>
            </a:xfrm>
          </p:grpSpPr>
          <p:sp>
            <p:nvSpPr>
              <p:cNvPr id="3073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073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0733" name="Group 2"/>
            <p:cNvGrpSpPr>
              <a:grpSpLocks/>
            </p:cNvGrpSpPr>
            <p:nvPr/>
          </p:nvGrpSpPr>
          <p:grpSpPr bwMode="auto">
            <a:xfrm>
              <a:off x="107950" y="620713"/>
              <a:ext cx="3816350" cy="496887"/>
              <a:chOff x="113" y="441"/>
              <a:chExt cx="2098" cy="313"/>
            </a:xfrm>
          </p:grpSpPr>
          <p:sp>
            <p:nvSpPr>
              <p:cNvPr id="3073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073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2281238" cy="496888"/>
            <a:chOff x="158" y="754"/>
            <a:chExt cx="1679" cy="313"/>
          </a:xfrm>
        </p:grpSpPr>
        <p:sp>
          <p:nvSpPr>
            <p:cNvPr id="30730"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取值操作</a:t>
              </a:r>
            </a:p>
          </p:txBody>
        </p:sp>
        <p:sp>
          <p:nvSpPr>
            <p:cNvPr id="30731"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8"/>
          <p:cNvGrpSpPr>
            <a:grpSpLocks/>
          </p:cNvGrpSpPr>
          <p:nvPr/>
        </p:nvGrpSpPr>
        <p:grpSpPr bwMode="auto">
          <a:xfrm>
            <a:off x="7669213" y="620713"/>
            <a:ext cx="1295400" cy="1079500"/>
            <a:chOff x="4831" y="391"/>
            <a:chExt cx="816" cy="773"/>
          </a:xfrm>
        </p:grpSpPr>
        <p:sp>
          <p:nvSpPr>
            <p:cNvPr id="30726"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0727"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0728"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7"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判断取数据元素值操作所要求的相关参数是否合理，如果不合理，则给出错误信息； </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返回线性表中待取数据元素的值。</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290">
                                          <p:stCondLst>
                                            <p:cond delay="0"/>
                                          </p:stCondLst>
                                        </p:cTn>
                                        <p:tgtEl>
                                          <p:spTgt spid="12"/>
                                        </p:tgtEl>
                                      </p:cBhvr>
                                    </p:animEffect>
                                    <p:anim calcmode="lin" valueType="num">
                                      <p:cBhvr>
                                        <p:cTn id="1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8" dur="13">
                                          <p:stCondLst>
                                            <p:cond delay="325"/>
                                          </p:stCondLst>
                                        </p:cTn>
                                        <p:tgtEl>
                                          <p:spTgt spid="12"/>
                                        </p:tgtEl>
                                      </p:cBhvr>
                                      <p:to x="100000" y="60000"/>
                                    </p:animScale>
                                    <p:animScale>
                                      <p:cBhvr>
                                        <p:cTn id="19" dur="83" decel="50000">
                                          <p:stCondLst>
                                            <p:cond delay="338"/>
                                          </p:stCondLst>
                                        </p:cTn>
                                        <p:tgtEl>
                                          <p:spTgt spid="12"/>
                                        </p:tgtEl>
                                      </p:cBhvr>
                                      <p:to x="100000" y="100000"/>
                                    </p:animScale>
                                    <p:animScale>
                                      <p:cBhvr>
                                        <p:cTn id="20" dur="13">
                                          <p:stCondLst>
                                            <p:cond delay="656"/>
                                          </p:stCondLst>
                                        </p:cTn>
                                        <p:tgtEl>
                                          <p:spTgt spid="12"/>
                                        </p:tgtEl>
                                      </p:cBhvr>
                                      <p:to x="100000" y="80000"/>
                                    </p:animScale>
                                    <p:animScale>
                                      <p:cBhvr>
                                        <p:cTn id="21" dur="83" decel="50000">
                                          <p:stCondLst>
                                            <p:cond delay="669"/>
                                          </p:stCondLst>
                                        </p:cTn>
                                        <p:tgtEl>
                                          <p:spTgt spid="12"/>
                                        </p:tgtEl>
                                      </p:cBhvr>
                                      <p:to x="100000" y="100000"/>
                                    </p:animScale>
                                    <p:animScale>
                                      <p:cBhvr>
                                        <p:cTn id="22" dur="13">
                                          <p:stCondLst>
                                            <p:cond delay="821"/>
                                          </p:stCondLst>
                                        </p:cTn>
                                        <p:tgtEl>
                                          <p:spTgt spid="12"/>
                                        </p:tgtEl>
                                      </p:cBhvr>
                                      <p:to x="100000" y="90000"/>
                                    </p:animScale>
                                    <p:animScale>
                                      <p:cBhvr>
                                        <p:cTn id="23" dur="83" decel="50000">
                                          <p:stCondLst>
                                            <p:cond delay="834"/>
                                          </p:stCondLst>
                                        </p:cTn>
                                        <p:tgtEl>
                                          <p:spTgt spid="12"/>
                                        </p:tgtEl>
                                      </p:cBhvr>
                                      <p:to x="100000" y="100000"/>
                                    </p:animScale>
                                    <p:animScale>
                                      <p:cBhvr>
                                        <p:cTn id="24" dur="13">
                                          <p:stCondLst>
                                            <p:cond delay="904"/>
                                          </p:stCondLst>
                                        </p:cTn>
                                        <p:tgtEl>
                                          <p:spTgt spid="12"/>
                                        </p:tgtEl>
                                      </p:cBhvr>
                                      <p:to x="100000" y="95000"/>
                                    </p:animScale>
                                    <p:animScale>
                                      <p:cBhvr>
                                        <p:cTn id="25" dur="83" decel="50000">
                                          <p:stCondLst>
                                            <p:cond delay="917"/>
                                          </p:stCondLst>
                                        </p:cTn>
                                        <p:tgtEl>
                                          <p:spTgt spid="12"/>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slide(fromBottom)">
                                      <p:cBhvr>
                                        <p:cTn id="30" dur="500"/>
                                        <p:tgtEl>
                                          <p:spTgt spid="17">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7">
                                            <p:txEl>
                                              <p:pRg st="1" end="1"/>
                                            </p:txEl>
                                          </p:spTgt>
                                        </p:tgtEl>
                                        <p:attrNameLst>
                                          <p:attrName>style.visibility</p:attrName>
                                        </p:attrNameLst>
                                      </p:cBhvr>
                                      <p:to>
                                        <p:strVal val="visible"/>
                                      </p:to>
                                    </p:set>
                                    <p:animEffect transition="in" filter="slide(fromBottom)">
                                      <p:cBhvr>
                                        <p:cTn id="35"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组合 11"/>
          <p:cNvGrpSpPr>
            <a:grpSpLocks/>
          </p:cNvGrpSpPr>
          <p:nvPr/>
        </p:nvGrpSpPr>
        <p:grpSpPr bwMode="auto">
          <a:xfrm>
            <a:off x="34925" y="92075"/>
            <a:ext cx="7632700" cy="1601788"/>
            <a:chOff x="34925" y="92075"/>
            <a:chExt cx="7632700" cy="1601788"/>
          </a:xfrm>
        </p:grpSpPr>
        <p:grpSp>
          <p:nvGrpSpPr>
            <p:cNvPr id="31753" name="组合 1"/>
            <p:cNvGrpSpPr>
              <a:grpSpLocks/>
            </p:cNvGrpSpPr>
            <p:nvPr/>
          </p:nvGrpSpPr>
          <p:grpSpPr bwMode="auto">
            <a:xfrm>
              <a:off x="34925" y="92075"/>
              <a:ext cx="7632700" cy="1025525"/>
              <a:chOff x="34925" y="92075"/>
              <a:chExt cx="7632700" cy="1025525"/>
            </a:xfrm>
          </p:grpSpPr>
          <p:grpSp>
            <p:nvGrpSpPr>
              <p:cNvPr id="31757" name="组合 2"/>
              <p:cNvGrpSpPr>
                <a:grpSpLocks/>
              </p:cNvGrpSpPr>
              <p:nvPr/>
            </p:nvGrpSpPr>
            <p:grpSpPr bwMode="auto">
              <a:xfrm>
                <a:off x="34925" y="92075"/>
                <a:ext cx="7632700" cy="457200"/>
                <a:chOff x="34925" y="92075"/>
                <a:chExt cx="7632700" cy="457200"/>
              </a:xfrm>
            </p:grpSpPr>
            <p:sp>
              <p:nvSpPr>
                <p:cNvPr id="3176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176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1758" name="Group 2"/>
              <p:cNvGrpSpPr>
                <a:grpSpLocks/>
              </p:cNvGrpSpPr>
              <p:nvPr/>
            </p:nvGrpSpPr>
            <p:grpSpPr bwMode="auto">
              <a:xfrm>
                <a:off x="107950" y="620713"/>
                <a:ext cx="3816350" cy="496887"/>
                <a:chOff x="113" y="441"/>
                <a:chExt cx="2098" cy="313"/>
              </a:xfrm>
            </p:grpSpPr>
            <p:sp>
              <p:nvSpPr>
                <p:cNvPr id="3175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176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1754" name="Group 5"/>
            <p:cNvGrpSpPr>
              <a:grpSpLocks/>
            </p:cNvGrpSpPr>
            <p:nvPr/>
          </p:nvGrpSpPr>
          <p:grpSpPr bwMode="auto">
            <a:xfrm>
              <a:off x="250826" y="1196975"/>
              <a:ext cx="2280708" cy="496888"/>
              <a:chOff x="158" y="754"/>
              <a:chExt cx="1679" cy="313"/>
            </a:xfrm>
          </p:grpSpPr>
          <p:sp>
            <p:nvSpPr>
              <p:cNvPr id="31755"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取值操作</a:t>
                </a:r>
              </a:p>
            </p:txBody>
          </p:sp>
          <p:sp>
            <p:nvSpPr>
              <p:cNvPr id="31756"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2"/>
          <p:cNvSpPr txBox="1">
            <a:spLocks noChangeArrowheads="1"/>
          </p:cNvSpPr>
          <p:nvPr/>
        </p:nvSpPr>
        <p:spPr bwMode="auto">
          <a:xfrm>
            <a:off x="323850" y="1844675"/>
            <a:ext cx="8351838"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GetElem_Sq(SqList L,int i,ElemType &amp;e)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返回顺序表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个元素值（</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i≤L.length</a:t>
            </a:r>
            <a:r>
              <a:rPr lang="zh-CN" altLang="de-DE" sz="1600" b="1" dirty="0">
                <a:latin typeface="Courier New" panose="02070309020205020404" pitchFamily="49" charset="0"/>
                <a:ea typeface="仿宋" panose="02010609060101010101" pitchFamily="49" charset="-122"/>
                <a:cs typeface="Courier New" panose="02070309020205020404" pitchFamily="49" charset="0"/>
              </a:rPr>
              <a:t>）</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若参数不合理则给出相应信息并退出运行</a:t>
            </a:r>
          </a:p>
          <a:p>
            <a:pPr eaLnBrk="1" hangingPunct="1">
              <a:lnSpc>
                <a:spcPct val="130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if((i&lt;1)||(i&gt;L.Length))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取元素值的参数不合理</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Error</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("Position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Error!");</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e=L.elem[i-1];</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GetElem_Sq</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19" name="Group 4"/>
          <p:cNvGrpSpPr>
            <a:grpSpLocks/>
          </p:cNvGrpSpPr>
          <p:nvPr/>
        </p:nvGrpSpPr>
        <p:grpSpPr bwMode="auto">
          <a:xfrm>
            <a:off x="7669213" y="692150"/>
            <a:ext cx="1295400" cy="1008063"/>
            <a:chOff x="4831" y="1253"/>
            <a:chExt cx="816" cy="726"/>
          </a:xfrm>
        </p:grpSpPr>
        <p:sp>
          <p:nvSpPr>
            <p:cNvPr id="3174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175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2"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2-5</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1752"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1"/>
          <p:cNvGrpSpPr>
            <a:grpSpLocks/>
          </p:cNvGrpSpPr>
          <p:nvPr/>
        </p:nvGrpSpPr>
        <p:grpSpPr bwMode="auto">
          <a:xfrm>
            <a:off x="34925" y="92075"/>
            <a:ext cx="7632700" cy="1601788"/>
            <a:chOff x="34925" y="92075"/>
            <a:chExt cx="7632700" cy="1601788"/>
          </a:xfrm>
        </p:grpSpPr>
        <p:grpSp>
          <p:nvGrpSpPr>
            <p:cNvPr id="32777" name="组合 2"/>
            <p:cNvGrpSpPr>
              <a:grpSpLocks/>
            </p:cNvGrpSpPr>
            <p:nvPr/>
          </p:nvGrpSpPr>
          <p:grpSpPr bwMode="auto">
            <a:xfrm>
              <a:off x="34925" y="92075"/>
              <a:ext cx="7632700" cy="1025525"/>
              <a:chOff x="34925" y="92075"/>
              <a:chExt cx="7632700" cy="1025525"/>
            </a:xfrm>
          </p:grpSpPr>
          <p:grpSp>
            <p:nvGrpSpPr>
              <p:cNvPr id="32781" name="组合 6"/>
              <p:cNvGrpSpPr>
                <a:grpSpLocks/>
              </p:cNvGrpSpPr>
              <p:nvPr/>
            </p:nvGrpSpPr>
            <p:grpSpPr bwMode="auto">
              <a:xfrm>
                <a:off x="34925" y="92075"/>
                <a:ext cx="7632700" cy="457200"/>
                <a:chOff x="34925" y="92075"/>
                <a:chExt cx="7632700" cy="457200"/>
              </a:xfrm>
            </p:grpSpPr>
            <p:sp>
              <p:nvSpPr>
                <p:cNvPr id="3278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278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2782" name="Group 2"/>
              <p:cNvGrpSpPr>
                <a:grpSpLocks/>
              </p:cNvGrpSpPr>
              <p:nvPr/>
            </p:nvGrpSpPr>
            <p:grpSpPr bwMode="auto">
              <a:xfrm>
                <a:off x="107950" y="620713"/>
                <a:ext cx="3816350" cy="496887"/>
                <a:chOff x="113" y="441"/>
                <a:chExt cx="2098" cy="313"/>
              </a:xfrm>
            </p:grpSpPr>
            <p:sp>
              <p:nvSpPr>
                <p:cNvPr id="3278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278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2778" name="Group 5"/>
            <p:cNvGrpSpPr>
              <a:grpSpLocks/>
            </p:cNvGrpSpPr>
            <p:nvPr/>
          </p:nvGrpSpPr>
          <p:grpSpPr bwMode="auto">
            <a:xfrm>
              <a:off x="250826" y="1196975"/>
              <a:ext cx="2280708" cy="496888"/>
              <a:chOff x="158" y="754"/>
              <a:chExt cx="1679" cy="313"/>
            </a:xfrm>
          </p:grpSpPr>
          <p:sp>
            <p:nvSpPr>
              <p:cNvPr id="32779"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取值操作</a:t>
                </a:r>
              </a:p>
            </p:txBody>
          </p:sp>
          <p:sp>
            <p:nvSpPr>
              <p:cNvPr id="32780"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3" name="组合 12"/>
          <p:cNvGrpSpPr>
            <a:grpSpLocks/>
          </p:cNvGrpSpPr>
          <p:nvPr/>
        </p:nvGrpSpPr>
        <p:grpSpPr bwMode="auto">
          <a:xfrm>
            <a:off x="7669213" y="731838"/>
            <a:ext cx="1295400" cy="968375"/>
            <a:chOff x="7669213" y="731152"/>
            <a:chExt cx="1295400" cy="969061"/>
          </a:xfrm>
        </p:grpSpPr>
        <p:sp>
          <p:nvSpPr>
            <p:cNvPr id="32773"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2774"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5"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32776"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问题规模：线性表的“当前长度”；</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基本操作：返回线性表中待取数据元素的值；</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时间分析：基本操作与问题规模无关</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，时间</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slide(fromBottom)">
                                      <p:cBhvr>
                                        <p:cTn id="25" dur="500"/>
                                        <p:tgtEl>
                                          <p:spTgt spid="1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slide(fromBottom)">
                                      <p:cBhvr>
                                        <p:cTn id="30" dur="500"/>
                                        <p:tgtEl>
                                          <p:spTgt spid="18">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8">
                                            <p:txEl>
                                              <p:pRg st="2" end="2"/>
                                            </p:txEl>
                                          </p:spTgt>
                                        </p:tgtEl>
                                        <p:attrNameLst>
                                          <p:attrName>style.visibility</p:attrName>
                                        </p:attrNameLst>
                                      </p:cBhvr>
                                      <p:to>
                                        <p:strVal val="visible"/>
                                      </p:to>
                                    </p:set>
                                    <p:animEffect transition="in" filter="slide(fromBottom)">
                                      <p:cBhvr>
                                        <p:cTn id="3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1"/>
          <p:cNvGrpSpPr>
            <a:grpSpLocks/>
          </p:cNvGrpSpPr>
          <p:nvPr/>
        </p:nvGrpSpPr>
        <p:grpSpPr bwMode="auto">
          <a:xfrm>
            <a:off x="34925" y="92075"/>
            <a:ext cx="7632700" cy="1025525"/>
            <a:chOff x="34925" y="92075"/>
            <a:chExt cx="7632700" cy="1025525"/>
          </a:xfrm>
        </p:grpSpPr>
        <p:grpSp>
          <p:nvGrpSpPr>
            <p:cNvPr id="33804" name="组合 2"/>
            <p:cNvGrpSpPr>
              <a:grpSpLocks/>
            </p:cNvGrpSpPr>
            <p:nvPr/>
          </p:nvGrpSpPr>
          <p:grpSpPr bwMode="auto">
            <a:xfrm>
              <a:off x="34925" y="92075"/>
              <a:ext cx="7632700" cy="457200"/>
              <a:chOff x="34925" y="92075"/>
              <a:chExt cx="7632700" cy="457200"/>
            </a:xfrm>
          </p:grpSpPr>
          <p:sp>
            <p:nvSpPr>
              <p:cNvPr id="3380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380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3805" name="Group 2"/>
            <p:cNvGrpSpPr>
              <a:grpSpLocks/>
            </p:cNvGrpSpPr>
            <p:nvPr/>
          </p:nvGrpSpPr>
          <p:grpSpPr bwMode="auto">
            <a:xfrm>
              <a:off x="107950" y="620713"/>
              <a:ext cx="3816350" cy="496887"/>
              <a:chOff x="113" y="441"/>
              <a:chExt cx="2098" cy="313"/>
            </a:xfrm>
          </p:grpSpPr>
          <p:sp>
            <p:nvSpPr>
              <p:cNvPr id="3380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380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2281238" cy="496888"/>
            <a:chOff x="158" y="754"/>
            <a:chExt cx="1679" cy="313"/>
          </a:xfrm>
        </p:grpSpPr>
        <p:sp>
          <p:nvSpPr>
            <p:cNvPr id="33802"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定位操作</a:t>
              </a:r>
            </a:p>
          </p:txBody>
        </p:sp>
        <p:sp>
          <p:nvSpPr>
            <p:cNvPr id="33803"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8"/>
          <p:cNvGrpSpPr>
            <a:grpSpLocks/>
          </p:cNvGrpSpPr>
          <p:nvPr/>
        </p:nvGrpSpPr>
        <p:grpSpPr bwMode="auto">
          <a:xfrm>
            <a:off x="7669213" y="620713"/>
            <a:ext cx="1295400" cy="1079500"/>
            <a:chOff x="4831" y="391"/>
            <a:chExt cx="816" cy="773"/>
          </a:xfrm>
        </p:grpSpPr>
        <p:sp>
          <p:nvSpPr>
            <p:cNvPr id="33798"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3799"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3800"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7"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从顺序表的第一个数据元素起，依次和给定的数据元素值进行比较，如果存在与其值相等的数据元素，则返回</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相等元素的位序；</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如果查遍整个顺序表都没有找到与其值相等的数据元素，则返回</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290">
                                          <p:stCondLst>
                                            <p:cond delay="0"/>
                                          </p:stCondLst>
                                        </p:cTn>
                                        <p:tgtEl>
                                          <p:spTgt spid="12"/>
                                        </p:tgtEl>
                                      </p:cBhvr>
                                    </p:animEffect>
                                    <p:anim calcmode="lin" valueType="num">
                                      <p:cBhvr>
                                        <p:cTn id="1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8" dur="13">
                                          <p:stCondLst>
                                            <p:cond delay="325"/>
                                          </p:stCondLst>
                                        </p:cTn>
                                        <p:tgtEl>
                                          <p:spTgt spid="12"/>
                                        </p:tgtEl>
                                      </p:cBhvr>
                                      <p:to x="100000" y="60000"/>
                                    </p:animScale>
                                    <p:animScale>
                                      <p:cBhvr>
                                        <p:cTn id="19" dur="83" decel="50000">
                                          <p:stCondLst>
                                            <p:cond delay="338"/>
                                          </p:stCondLst>
                                        </p:cTn>
                                        <p:tgtEl>
                                          <p:spTgt spid="12"/>
                                        </p:tgtEl>
                                      </p:cBhvr>
                                      <p:to x="100000" y="100000"/>
                                    </p:animScale>
                                    <p:animScale>
                                      <p:cBhvr>
                                        <p:cTn id="20" dur="13">
                                          <p:stCondLst>
                                            <p:cond delay="656"/>
                                          </p:stCondLst>
                                        </p:cTn>
                                        <p:tgtEl>
                                          <p:spTgt spid="12"/>
                                        </p:tgtEl>
                                      </p:cBhvr>
                                      <p:to x="100000" y="80000"/>
                                    </p:animScale>
                                    <p:animScale>
                                      <p:cBhvr>
                                        <p:cTn id="21" dur="83" decel="50000">
                                          <p:stCondLst>
                                            <p:cond delay="669"/>
                                          </p:stCondLst>
                                        </p:cTn>
                                        <p:tgtEl>
                                          <p:spTgt spid="12"/>
                                        </p:tgtEl>
                                      </p:cBhvr>
                                      <p:to x="100000" y="100000"/>
                                    </p:animScale>
                                    <p:animScale>
                                      <p:cBhvr>
                                        <p:cTn id="22" dur="13">
                                          <p:stCondLst>
                                            <p:cond delay="821"/>
                                          </p:stCondLst>
                                        </p:cTn>
                                        <p:tgtEl>
                                          <p:spTgt spid="12"/>
                                        </p:tgtEl>
                                      </p:cBhvr>
                                      <p:to x="100000" y="90000"/>
                                    </p:animScale>
                                    <p:animScale>
                                      <p:cBhvr>
                                        <p:cTn id="23" dur="83" decel="50000">
                                          <p:stCondLst>
                                            <p:cond delay="834"/>
                                          </p:stCondLst>
                                        </p:cTn>
                                        <p:tgtEl>
                                          <p:spTgt spid="12"/>
                                        </p:tgtEl>
                                      </p:cBhvr>
                                      <p:to x="100000" y="100000"/>
                                    </p:animScale>
                                    <p:animScale>
                                      <p:cBhvr>
                                        <p:cTn id="24" dur="13">
                                          <p:stCondLst>
                                            <p:cond delay="904"/>
                                          </p:stCondLst>
                                        </p:cTn>
                                        <p:tgtEl>
                                          <p:spTgt spid="12"/>
                                        </p:tgtEl>
                                      </p:cBhvr>
                                      <p:to x="100000" y="95000"/>
                                    </p:animScale>
                                    <p:animScale>
                                      <p:cBhvr>
                                        <p:cTn id="25" dur="83" decel="50000">
                                          <p:stCondLst>
                                            <p:cond delay="917"/>
                                          </p:stCondLst>
                                        </p:cTn>
                                        <p:tgtEl>
                                          <p:spTgt spid="12"/>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slide(fromBottom)">
                                      <p:cBhvr>
                                        <p:cTn id="30" dur="500"/>
                                        <p:tgtEl>
                                          <p:spTgt spid="17">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7">
                                            <p:txEl>
                                              <p:pRg st="1" end="1"/>
                                            </p:txEl>
                                          </p:spTgt>
                                        </p:tgtEl>
                                        <p:attrNameLst>
                                          <p:attrName>style.visibility</p:attrName>
                                        </p:attrNameLst>
                                      </p:cBhvr>
                                      <p:to>
                                        <p:strVal val="visible"/>
                                      </p:to>
                                    </p:set>
                                    <p:animEffect transition="in" filter="slide(fromBottom)">
                                      <p:cBhvr>
                                        <p:cTn id="35"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23850" y="1844675"/>
            <a:ext cx="8351838" cy="29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int LocateElem_Sq(SqList L,ElemType e)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查找并返回顺序表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个与</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相等的数据元素的位序；若未找到则返回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i=1;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指示位序，初值为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p=L.elem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指向</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第</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个元素，初始指向首个元素</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while((i&lt;=L.length)&amp;&amp;(*p++!=e))  i++;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if(i&lt;=L.length)  return i;</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else  return 0;</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LocateElem_Sq</a:t>
            </a:r>
          </a:p>
          <a:p>
            <a:pPr eaLnBrk="1" hangingPunct="1">
              <a:lnSpc>
                <a:spcPct val="130000"/>
              </a:lnSpc>
            </a:pP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3" name="Group 4"/>
          <p:cNvGrpSpPr>
            <a:grpSpLocks/>
          </p:cNvGrpSpPr>
          <p:nvPr/>
        </p:nvGrpSpPr>
        <p:grpSpPr bwMode="auto">
          <a:xfrm>
            <a:off x="7669213" y="692150"/>
            <a:ext cx="1295400" cy="1008063"/>
            <a:chOff x="4831" y="1253"/>
            <a:chExt cx="816" cy="726"/>
          </a:xfrm>
        </p:grpSpPr>
        <p:sp>
          <p:nvSpPr>
            <p:cNvPr id="3483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483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6"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2-6</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483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820" name="组合 17"/>
          <p:cNvGrpSpPr>
            <a:grpSpLocks/>
          </p:cNvGrpSpPr>
          <p:nvPr/>
        </p:nvGrpSpPr>
        <p:grpSpPr bwMode="auto">
          <a:xfrm>
            <a:off x="34925" y="92075"/>
            <a:ext cx="7632700" cy="1601788"/>
            <a:chOff x="34925" y="92075"/>
            <a:chExt cx="7632700" cy="1601788"/>
          </a:xfrm>
        </p:grpSpPr>
        <p:grpSp>
          <p:nvGrpSpPr>
            <p:cNvPr id="34821" name="组合 7"/>
            <p:cNvGrpSpPr>
              <a:grpSpLocks/>
            </p:cNvGrpSpPr>
            <p:nvPr/>
          </p:nvGrpSpPr>
          <p:grpSpPr bwMode="auto">
            <a:xfrm>
              <a:off x="34925" y="92075"/>
              <a:ext cx="7632700" cy="1025525"/>
              <a:chOff x="34925" y="92075"/>
              <a:chExt cx="7632700" cy="1025525"/>
            </a:xfrm>
          </p:grpSpPr>
          <p:grpSp>
            <p:nvGrpSpPr>
              <p:cNvPr id="34825" name="组合 8"/>
              <p:cNvGrpSpPr>
                <a:grpSpLocks/>
              </p:cNvGrpSpPr>
              <p:nvPr/>
            </p:nvGrpSpPr>
            <p:grpSpPr bwMode="auto">
              <a:xfrm>
                <a:off x="34925" y="92075"/>
                <a:ext cx="7632700" cy="457200"/>
                <a:chOff x="34925" y="92075"/>
                <a:chExt cx="7632700" cy="457200"/>
              </a:xfrm>
            </p:grpSpPr>
            <p:sp>
              <p:nvSpPr>
                <p:cNvPr id="3482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483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4826" name="Group 2"/>
              <p:cNvGrpSpPr>
                <a:grpSpLocks/>
              </p:cNvGrpSpPr>
              <p:nvPr/>
            </p:nvGrpSpPr>
            <p:grpSpPr bwMode="auto">
              <a:xfrm>
                <a:off x="107950" y="620713"/>
                <a:ext cx="3816350" cy="496887"/>
                <a:chOff x="113" y="441"/>
                <a:chExt cx="2098" cy="313"/>
              </a:xfrm>
            </p:grpSpPr>
            <p:sp>
              <p:nvSpPr>
                <p:cNvPr id="3482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482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4822" name="Group 5"/>
            <p:cNvGrpSpPr>
              <a:grpSpLocks/>
            </p:cNvGrpSpPr>
            <p:nvPr/>
          </p:nvGrpSpPr>
          <p:grpSpPr bwMode="auto">
            <a:xfrm>
              <a:off x="250826" y="1196975"/>
              <a:ext cx="2280708" cy="496888"/>
              <a:chOff x="158" y="754"/>
              <a:chExt cx="1679" cy="313"/>
            </a:xfrm>
          </p:grpSpPr>
          <p:sp>
            <p:nvSpPr>
              <p:cNvPr id="34823"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定位操作</a:t>
                </a:r>
              </a:p>
            </p:txBody>
          </p:sp>
          <p:sp>
            <p:nvSpPr>
              <p:cNvPr id="34824"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1"/>
          <p:cNvGrpSpPr>
            <a:grpSpLocks/>
          </p:cNvGrpSpPr>
          <p:nvPr/>
        </p:nvGrpSpPr>
        <p:grpSpPr bwMode="auto">
          <a:xfrm>
            <a:off x="34925" y="92075"/>
            <a:ext cx="7632700" cy="1601788"/>
            <a:chOff x="34925" y="92075"/>
            <a:chExt cx="7632700" cy="1601788"/>
          </a:xfrm>
        </p:grpSpPr>
        <p:grpSp>
          <p:nvGrpSpPr>
            <p:cNvPr id="35849" name="组合 2"/>
            <p:cNvGrpSpPr>
              <a:grpSpLocks/>
            </p:cNvGrpSpPr>
            <p:nvPr/>
          </p:nvGrpSpPr>
          <p:grpSpPr bwMode="auto">
            <a:xfrm>
              <a:off x="34925" y="92075"/>
              <a:ext cx="7632700" cy="1025525"/>
              <a:chOff x="34925" y="92075"/>
              <a:chExt cx="7632700" cy="1025525"/>
            </a:xfrm>
          </p:grpSpPr>
          <p:grpSp>
            <p:nvGrpSpPr>
              <p:cNvPr id="35853" name="组合 6"/>
              <p:cNvGrpSpPr>
                <a:grpSpLocks/>
              </p:cNvGrpSpPr>
              <p:nvPr/>
            </p:nvGrpSpPr>
            <p:grpSpPr bwMode="auto">
              <a:xfrm>
                <a:off x="34925" y="92075"/>
                <a:ext cx="7632700" cy="457200"/>
                <a:chOff x="34925" y="92075"/>
                <a:chExt cx="7632700" cy="457200"/>
              </a:xfrm>
            </p:grpSpPr>
            <p:sp>
              <p:nvSpPr>
                <p:cNvPr id="3585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585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5854" name="Group 2"/>
              <p:cNvGrpSpPr>
                <a:grpSpLocks/>
              </p:cNvGrpSpPr>
              <p:nvPr/>
            </p:nvGrpSpPr>
            <p:grpSpPr bwMode="auto">
              <a:xfrm>
                <a:off x="107950" y="620713"/>
                <a:ext cx="3816350" cy="496887"/>
                <a:chOff x="113" y="441"/>
                <a:chExt cx="2098" cy="313"/>
              </a:xfrm>
            </p:grpSpPr>
            <p:sp>
              <p:nvSpPr>
                <p:cNvPr id="3585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585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5850" name="Group 5"/>
            <p:cNvGrpSpPr>
              <a:grpSpLocks/>
            </p:cNvGrpSpPr>
            <p:nvPr/>
          </p:nvGrpSpPr>
          <p:grpSpPr bwMode="auto">
            <a:xfrm>
              <a:off x="250826" y="1196975"/>
              <a:ext cx="2280708" cy="496888"/>
              <a:chOff x="158" y="754"/>
              <a:chExt cx="1679" cy="313"/>
            </a:xfrm>
          </p:grpSpPr>
          <p:sp>
            <p:nvSpPr>
              <p:cNvPr id="35851"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定位操作</a:t>
                </a:r>
              </a:p>
            </p:txBody>
          </p:sp>
          <p:sp>
            <p:nvSpPr>
              <p:cNvPr id="35852"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3" name="组合 12"/>
          <p:cNvGrpSpPr>
            <a:grpSpLocks/>
          </p:cNvGrpSpPr>
          <p:nvPr/>
        </p:nvGrpSpPr>
        <p:grpSpPr bwMode="auto">
          <a:xfrm>
            <a:off x="7669213" y="731838"/>
            <a:ext cx="1295400" cy="968375"/>
            <a:chOff x="7669213" y="731152"/>
            <a:chExt cx="1295400" cy="969061"/>
          </a:xfrm>
        </p:grpSpPr>
        <p:sp>
          <p:nvSpPr>
            <p:cNvPr id="35845"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5846"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35848"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 Box 6"/>
          <p:cNvSpPr txBox="1">
            <a:spLocks noChangeArrowheads="1"/>
          </p:cNvSpPr>
          <p:nvPr/>
        </p:nvSpPr>
        <p:spPr bwMode="auto">
          <a:xfrm>
            <a:off x="179388" y="17732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问题规模：线性表的“当前长度”（设值</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基本操作：指示位置的变量</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变量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操作</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的次数</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变量 </a:t>
            </a:r>
            <a:r>
              <a:rPr kumimoji="1" lang="en-US" altLang="zh-CN" sz="2000" b="1" dirty="0" err="1" smtClean="0">
                <a:solidFill>
                  <a:srgbClr val="000000"/>
                </a:solidFill>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操作</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的次数</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n-1</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；查找成功时的平均执行次数</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n-1)/2</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，查找不成功时的执行次数</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因此时间</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slide(fromBottom)">
                                      <p:cBhvr>
                                        <p:cTn id="25" dur="500"/>
                                        <p:tgtEl>
                                          <p:spTgt spid="1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slide(fromBottom)">
                                      <p:cBhvr>
                                        <p:cTn id="30" dur="500"/>
                                        <p:tgtEl>
                                          <p:spTgt spid="18">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8">
                                            <p:txEl>
                                              <p:pRg st="2" end="2"/>
                                            </p:txEl>
                                          </p:spTgt>
                                        </p:tgtEl>
                                        <p:attrNameLst>
                                          <p:attrName>style.visibility</p:attrName>
                                        </p:attrNameLst>
                                      </p:cBhvr>
                                      <p:to>
                                        <p:strVal val="visible"/>
                                      </p:to>
                                    </p:set>
                                    <p:animEffect transition="in" filter="slide(fromBottom)">
                                      <p:cBhvr>
                                        <p:cTn id="3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2.1  </a:t>
            </a:r>
            <a:r>
              <a:rPr lang="zh-CN" altLang="en-US" sz="2400" b="1">
                <a:solidFill>
                  <a:srgbClr val="FF0000"/>
                </a:solidFill>
                <a:latin typeface="黑体" panose="02010609060101010101" pitchFamily="49" charset="-122"/>
                <a:ea typeface="黑体" panose="02010609060101010101" pitchFamily="49" charset="-122"/>
              </a:rPr>
              <a:t>线性表的类型定义</a:t>
            </a:r>
          </a:p>
        </p:txBody>
      </p:sp>
      <p:grpSp>
        <p:nvGrpSpPr>
          <p:cNvPr id="9" name="Group 4"/>
          <p:cNvGrpSpPr>
            <a:grpSpLocks/>
          </p:cNvGrpSpPr>
          <p:nvPr/>
        </p:nvGrpSpPr>
        <p:grpSpPr bwMode="auto">
          <a:xfrm>
            <a:off x="1979613" y="765175"/>
            <a:ext cx="5353050" cy="5472113"/>
            <a:chOff x="1292" y="346"/>
            <a:chExt cx="3372" cy="3447"/>
          </a:xfrm>
        </p:grpSpPr>
        <p:pic>
          <p:nvPicPr>
            <p:cNvPr id="11" name="Picture 5"/>
            <p:cNvPicPr>
              <a:picLocks noChangeAspect="1" noChangeArrowheads="1"/>
            </p:cNvPicPr>
            <p:nvPr/>
          </p:nvPicPr>
          <p:blipFill>
            <a:blip r:embed="rId3">
              <a:clrChange>
                <a:clrFrom>
                  <a:srgbClr val="FFFF00"/>
                </a:clrFrom>
                <a:clrTo>
                  <a:srgbClr val="FFFF00">
                    <a:alpha val="0"/>
                  </a:srgbClr>
                </a:clrTo>
              </a:clrChange>
              <a:extLst>
                <a:ext uri="{28A0092B-C50C-407E-A947-70E740481C1C}">
                  <a14:useLocalDpi xmlns:a14="http://schemas.microsoft.com/office/drawing/2010/main" val="0"/>
                </a:ext>
              </a:extLst>
            </a:blip>
            <a:srcRect/>
            <a:stretch>
              <a:fillRect/>
            </a:stretch>
          </p:blipFill>
          <p:spPr bwMode="auto">
            <a:xfrm>
              <a:off x="1292" y="346"/>
              <a:ext cx="3372" cy="3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
            <p:cNvSpPr txBox="1">
              <a:spLocks noChangeArrowheads="1"/>
            </p:cNvSpPr>
            <p:nvPr/>
          </p:nvSpPr>
          <p:spPr bwMode="auto">
            <a:xfrm>
              <a:off x="1892" y="1512"/>
              <a:ext cx="2450" cy="1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5000"/>
                </a:lnSpc>
              </a:pPr>
              <a:r>
                <a:rPr kumimoji="1" lang="en-US" altLang="zh-CN" sz="2000" b="1" dirty="0">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3333FF"/>
                  </a:solidFill>
                  <a:latin typeface="Arial" panose="020B0604020202020204" pitchFamily="34" charset="0"/>
                  <a:ea typeface="楷体" panose="02010609060101010101" pitchFamily="49" charset="-122"/>
                  <a:cs typeface="Arial" panose="020B0604020202020204" pitchFamily="34" charset="0"/>
                </a:rPr>
                <a:t>线性表是最简单、最基本及最常用的一种线性结构。它的主要基本操作是插入操作、删除操作和查找操作等。</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100"/>
                                        <p:tgtEl>
                                          <p:spTgt spid="8"/>
                                        </p:tgtEl>
                                      </p:cBhvr>
                                    </p:animEffect>
                                    <p:anim calcmode="lin" valueType="num">
                                      <p:cBhvr>
                                        <p:cTn id="8" dur="400" fill="hold"/>
                                        <p:tgtEl>
                                          <p:spTgt spid="8"/>
                                        </p:tgtEl>
                                        <p:attrNameLst>
                                          <p:attrName>ppt_x</p:attrName>
                                        </p:attrNameLst>
                                      </p:cBhvr>
                                      <p:tavLst>
                                        <p:tav tm="0">
                                          <p:val>
                                            <p:strVal val="#ppt_x"/>
                                          </p:val>
                                        </p:tav>
                                        <p:tav tm="100000">
                                          <p:val>
                                            <p:strVal val="#ppt_x"/>
                                          </p:val>
                                        </p:tav>
                                      </p:tavLst>
                                    </p:anim>
                                    <p:anim calcmode="lin" valueType="num">
                                      <p:cBhvr>
                                        <p:cTn id="9" dur="400" fill="hold"/>
                                        <p:tgtEl>
                                          <p:spTgt spid="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p:stCondLst>
                              <p:cond delay="2500"/>
                            </p:stCondLst>
                            <p:childTnLst>
                              <p:par>
                                <p:cTn id="17" presetID="18" presetClass="entr" presetSubtype="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Right)">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2"/>
          <p:cNvGrpSpPr>
            <a:grpSpLocks/>
          </p:cNvGrpSpPr>
          <p:nvPr/>
        </p:nvGrpSpPr>
        <p:grpSpPr bwMode="auto">
          <a:xfrm>
            <a:off x="34925" y="92075"/>
            <a:ext cx="7632700" cy="1025525"/>
            <a:chOff x="34925" y="92075"/>
            <a:chExt cx="7632700" cy="1025525"/>
          </a:xfrm>
        </p:grpSpPr>
        <p:grpSp>
          <p:nvGrpSpPr>
            <p:cNvPr id="36876" name="组合 6"/>
            <p:cNvGrpSpPr>
              <a:grpSpLocks/>
            </p:cNvGrpSpPr>
            <p:nvPr/>
          </p:nvGrpSpPr>
          <p:grpSpPr bwMode="auto">
            <a:xfrm>
              <a:off x="34925" y="92075"/>
              <a:ext cx="7632700" cy="457200"/>
              <a:chOff x="34925" y="92075"/>
              <a:chExt cx="7632700" cy="457200"/>
            </a:xfrm>
          </p:grpSpPr>
          <p:sp>
            <p:nvSpPr>
              <p:cNvPr id="3688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688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6877" name="Group 2"/>
            <p:cNvGrpSpPr>
              <a:grpSpLocks/>
            </p:cNvGrpSpPr>
            <p:nvPr/>
          </p:nvGrpSpPr>
          <p:grpSpPr bwMode="auto">
            <a:xfrm>
              <a:off x="107950" y="620713"/>
              <a:ext cx="3816350" cy="496887"/>
              <a:chOff x="113" y="441"/>
              <a:chExt cx="2098" cy="313"/>
            </a:xfrm>
          </p:grpSpPr>
          <p:sp>
            <p:nvSpPr>
              <p:cNvPr id="3687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687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3" name="Text Box 6"/>
          <p:cNvSpPr txBox="1">
            <a:spLocks noChangeArrowheads="1"/>
          </p:cNvSpPr>
          <p:nvPr/>
        </p:nvSpPr>
        <p:spPr bwMode="auto">
          <a:xfrm>
            <a:off x="179388" y="17732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检查插入操作要求的相关参数是否合理，若不合理，则给出错误信息；</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判断当前存储空间是否已满，如果已满，则需要系统增加空间；</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把顺序表中原来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至第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数据元素依次往后移动一个位置；</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把新数据元素插入在顺序表的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位置上；</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⑤ 修正顺序表的长度。</a:t>
            </a:r>
          </a:p>
        </p:txBody>
      </p:sp>
      <p:grpSp>
        <p:nvGrpSpPr>
          <p:cNvPr id="20" name="Group 5"/>
          <p:cNvGrpSpPr>
            <a:grpSpLocks/>
          </p:cNvGrpSpPr>
          <p:nvPr/>
        </p:nvGrpSpPr>
        <p:grpSpPr bwMode="auto">
          <a:xfrm>
            <a:off x="250825" y="1196975"/>
            <a:ext cx="2281238" cy="496888"/>
            <a:chOff x="158" y="754"/>
            <a:chExt cx="1679" cy="313"/>
          </a:xfrm>
        </p:grpSpPr>
        <p:sp>
          <p:nvSpPr>
            <p:cNvPr id="36874"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插入操作</a:t>
              </a:r>
            </a:p>
          </p:txBody>
        </p:sp>
        <p:sp>
          <p:nvSpPr>
            <p:cNvPr id="36875"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3" name="Group 8"/>
          <p:cNvGrpSpPr>
            <a:grpSpLocks/>
          </p:cNvGrpSpPr>
          <p:nvPr/>
        </p:nvGrpSpPr>
        <p:grpSpPr bwMode="auto">
          <a:xfrm>
            <a:off x="7669213" y="620713"/>
            <a:ext cx="1295400" cy="1079500"/>
            <a:chOff x="4831" y="391"/>
            <a:chExt cx="816" cy="773"/>
          </a:xfrm>
        </p:grpSpPr>
        <p:sp>
          <p:nvSpPr>
            <p:cNvPr id="36870"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6871"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6872"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290">
                                          <p:stCondLst>
                                            <p:cond delay="0"/>
                                          </p:stCondLst>
                                        </p:cTn>
                                        <p:tgtEl>
                                          <p:spTgt spid="23"/>
                                        </p:tgtEl>
                                      </p:cBhvr>
                                    </p:animEffect>
                                    <p:anim calcmode="lin" valueType="num">
                                      <p:cBhvr>
                                        <p:cTn id="13"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8" dur="13">
                                          <p:stCondLst>
                                            <p:cond delay="325"/>
                                          </p:stCondLst>
                                        </p:cTn>
                                        <p:tgtEl>
                                          <p:spTgt spid="23"/>
                                        </p:tgtEl>
                                      </p:cBhvr>
                                      <p:to x="100000" y="60000"/>
                                    </p:animScale>
                                    <p:animScale>
                                      <p:cBhvr>
                                        <p:cTn id="19" dur="83" decel="50000">
                                          <p:stCondLst>
                                            <p:cond delay="338"/>
                                          </p:stCondLst>
                                        </p:cTn>
                                        <p:tgtEl>
                                          <p:spTgt spid="23"/>
                                        </p:tgtEl>
                                      </p:cBhvr>
                                      <p:to x="100000" y="100000"/>
                                    </p:animScale>
                                    <p:animScale>
                                      <p:cBhvr>
                                        <p:cTn id="20" dur="13">
                                          <p:stCondLst>
                                            <p:cond delay="656"/>
                                          </p:stCondLst>
                                        </p:cTn>
                                        <p:tgtEl>
                                          <p:spTgt spid="23"/>
                                        </p:tgtEl>
                                      </p:cBhvr>
                                      <p:to x="100000" y="80000"/>
                                    </p:animScale>
                                    <p:animScale>
                                      <p:cBhvr>
                                        <p:cTn id="21" dur="83" decel="50000">
                                          <p:stCondLst>
                                            <p:cond delay="669"/>
                                          </p:stCondLst>
                                        </p:cTn>
                                        <p:tgtEl>
                                          <p:spTgt spid="23"/>
                                        </p:tgtEl>
                                      </p:cBhvr>
                                      <p:to x="100000" y="100000"/>
                                    </p:animScale>
                                    <p:animScale>
                                      <p:cBhvr>
                                        <p:cTn id="22" dur="13">
                                          <p:stCondLst>
                                            <p:cond delay="821"/>
                                          </p:stCondLst>
                                        </p:cTn>
                                        <p:tgtEl>
                                          <p:spTgt spid="23"/>
                                        </p:tgtEl>
                                      </p:cBhvr>
                                      <p:to x="100000" y="90000"/>
                                    </p:animScale>
                                    <p:animScale>
                                      <p:cBhvr>
                                        <p:cTn id="23" dur="83" decel="50000">
                                          <p:stCondLst>
                                            <p:cond delay="834"/>
                                          </p:stCondLst>
                                        </p:cTn>
                                        <p:tgtEl>
                                          <p:spTgt spid="23"/>
                                        </p:tgtEl>
                                      </p:cBhvr>
                                      <p:to x="100000" y="100000"/>
                                    </p:animScale>
                                    <p:animScale>
                                      <p:cBhvr>
                                        <p:cTn id="24" dur="13">
                                          <p:stCondLst>
                                            <p:cond delay="904"/>
                                          </p:stCondLst>
                                        </p:cTn>
                                        <p:tgtEl>
                                          <p:spTgt spid="23"/>
                                        </p:tgtEl>
                                      </p:cBhvr>
                                      <p:to x="100000" y="95000"/>
                                    </p:animScale>
                                    <p:animScale>
                                      <p:cBhvr>
                                        <p:cTn id="25" dur="83" decel="50000">
                                          <p:stCondLst>
                                            <p:cond delay="917"/>
                                          </p:stCondLst>
                                        </p:cTn>
                                        <p:tgtEl>
                                          <p:spTgt spid="23"/>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3">
                                            <p:txEl>
                                              <p:pRg st="0" end="0"/>
                                            </p:txEl>
                                          </p:spTgt>
                                        </p:tgtEl>
                                        <p:attrNameLst>
                                          <p:attrName>style.visibility</p:attrName>
                                        </p:attrNameLst>
                                      </p:cBhvr>
                                      <p:to>
                                        <p:strVal val="visible"/>
                                      </p:to>
                                    </p:set>
                                    <p:animEffect transition="in" filter="slide(fromBottom)">
                                      <p:cBhvr>
                                        <p:cTn id="30" dur="500"/>
                                        <p:tgtEl>
                                          <p:spTgt spid="33">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3">
                                            <p:txEl>
                                              <p:pRg st="1" end="1"/>
                                            </p:txEl>
                                          </p:spTgt>
                                        </p:tgtEl>
                                        <p:attrNameLst>
                                          <p:attrName>style.visibility</p:attrName>
                                        </p:attrNameLst>
                                      </p:cBhvr>
                                      <p:to>
                                        <p:strVal val="visible"/>
                                      </p:to>
                                    </p:set>
                                    <p:animEffect transition="in" filter="slide(fromBottom)">
                                      <p:cBhvr>
                                        <p:cTn id="35" dur="500"/>
                                        <p:tgtEl>
                                          <p:spTgt spid="33">
                                            <p:txEl>
                                              <p:pRg st="1" end="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33">
                                            <p:txEl>
                                              <p:pRg st="2" end="2"/>
                                            </p:txEl>
                                          </p:spTgt>
                                        </p:tgtEl>
                                        <p:attrNameLst>
                                          <p:attrName>style.visibility</p:attrName>
                                        </p:attrNameLst>
                                      </p:cBhvr>
                                      <p:to>
                                        <p:strVal val="visible"/>
                                      </p:to>
                                    </p:set>
                                    <p:animEffect transition="in" filter="slide(fromBottom)">
                                      <p:cBhvr>
                                        <p:cTn id="40" dur="500"/>
                                        <p:tgtEl>
                                          <p:spTgt spid="33">
                                            <p:txEl>
                                              <p:pRg st="2" end="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3">
                                            <p:txEl>
                                              <p:pRg st="3" end="3"/>
                                            </p:txEl>
                                          </p:spTgt>
                                        </p:tgtEl>
                                        <p:attrNameLst>
                                          <p:attrName>style.visibility</p:attrName>
                                        </p:attrNameLst>
                                      </p:cBhvr>
                                      <p:to>
                                        <p:strVal val="visible"/>
                                      </p:to>
                                    </p:set>
                                    <p:animEffect transition="in" filter="slide(fromBottom)">
                                      <p:cBhvr>
                                        <p:cTn id="45" dur="500"/>
                                        <p:tgtEl>
                                          <p:spTgt spid="33">
                                            <p:txEl>
                                              <p:pRg st="3" end="3"/>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33">
                                            <p:txEl>
                                              <p:pRg st="4" end="4"/>
                                            </p:txEl>
                                          </p:spTgt>
                                        </p:tgtEl>
                                        <p:attrNameLst>
                                          <p:attrName>style.visibility</p:attrName>
                                        </p:attrNameLst>
                                      </p:cBhvr>
                                      <p:to>
                                        <p:strVal val="visible"/>
                                      </p:to>
                                    </p:set>
                                    <p:animEffect transition="in" filter="slide(fromBottom)">
                                      <p:cBhvr>
                                        <p:cTn id="50" dur="500"/>
                                        <p:tgtEl>
                                          <p:spTgt spid="3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1"/>
          <p:cNvGrpSpPr>
            <a:grpSpLocks/>
          </p:cNvGrpSpPr>
          <p:nvPr/>
        </p:nvGrpSpPr>
        <p:grpSpPr bwMode="auto">
          <a:xfrm>
            <a:off x="34925" y="92075"/>
            <a:ext cx="8929688" cy="1608138"/>
            <a:chOff x="34925" y="92075"/>
            <a:chExt cx="8929688" cy="1608138"/>
          </a:xfrm>
        </p:grpSpPr>
        <p:grpSp>
          <p:nvGrpSpPr>
            <p:cNvPr id="37893" name="组合 2"/>
            <p:cNvGrpSpPr>
              <a:grpSpLocks/>
            </p:cNvGrpSpPr>
            <p:nvPr/>
          </p:nvGrpSpPr>
          <p:grpSpPr bwMode="auto">
            <a:xfrm>
              <a:off x="34925" y="92075"/>
              <a:ext cx="7632700" cy="1025525"/>
              <a:chOff x="34925" y="92075"/>
              <a:chExt cx="7632700" cy="1025525"/>
            </a:xfrm>
          </p:grpSpPr>
          <p:grpSp>
            <p:nvGrpSpPr>
              <p:cNvPr id="37902" name="组合 6"/>
              <p:cNvGrpSpPr>
                <a:grpSpLocks/>
              </p:cNvGrpSpPr>
              <p:nvPr/>
            </p:nvGrpSpPr>
            <p:grpSpPr bwMode="auto">
              <a:xfrm>
                <a:off x="34925" y="92075"/>
                <a:ext cx="7632700" cy="457200"/>
                <a:chOff x="34925" y="92075"/>
                <a:chExt cx="7632700" cy="457200"/>
              </a:xfrm>
            </p:grpSpPr>
            <p:sp>
              <p:nvSpPr>
                <p:cNvPr id="3790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790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7903" name="Group 2"/>
              <p:cNvGrpSpPr>
                <a:grpSpLocks/>
              </p:cNvGrpSpPr>
              <p:nvPr/>
            </p:nvGrpSpPr>
            <p:grpSpPr bwMode="auto">
              <a:xfrm>
                <a:off x="107950" y="620713"/>
                <a:ext cx="3816350" cy="496887"/>
                <a:chOff x="113" y="441"/>
                <a:chExt cx="2098" cy="313"/>
              </a:xfrm>
            </p:grpSpPr>
            <p:sp>
              <p:nvSpPr>
                <p:cNvPr id="3790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790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7894" name="Group 5"/>
            <p:cNvGrpSpPr>
              <a:grpSpLocks/>
            </p:cNvGrpSpPr>
            <p:nvPr/>
          </p:nvGrpSpPr>
          <p:grpSpPr bwMode="auto">
            <a:xfrm>
              <a:off x="250825" y="1196975"/>
              <a:ext cx="2281238" cy="496888"/>
              <a:chOff x="158" y="754"/>
              <a:chExt cx="1679" cy="313"/>
            </a:xfrm>
          </p:grpSpPr>
          <p:sp>
            <p:nvSpPr>
              <p:cNvPr id="37900"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插入操作</a:t>
                </a:r>
              </a:p>
            </p:txBody>
          </p:sp>
          <p:sp>
            <p:nvSpPr>
              <p:cNvPr id="37901"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7895" name="Group 8"/>
            <p:cNvGrpSpPr>
              <a:grpSpLocks/>
            </p:cNvGrpSpPr>
            <p:nvPr/>
          </p:nvGrpSpPr>
          <p:grpSpPr bwMode="auto">
            <a:xfrm>
              <a:off x="7669213" y="620713"/>
              <a:ext cx="1295400" cy="1079500"/>
              <a:chOff x="4831" y="391"/>
              <a:chExt cx="816" cy="773"/>
            </a:xfrm>
          </p:grpSpPr>
          <p:sp>
            <p:nvSpPr>
              <p:cNvPr id="37896"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7897"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37898"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9"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pic>
        <p:nvPicPr>
          <p:cNvPr id="34821"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23975" y="2047875"/>
            <a:ext cx="6675438" cy="367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2"/>
          <p:cNvSpPr>
            <a:spLocks noChangeArrowheads="1"/>
          </p:cNvSpPr>
          <p:nvPr/>
        </p:nvSpPr>
        <p:spPr bwMode="auto">
          <a:xfrm>
            <a:off x="3635375" y="5983288"/>
            <a:ext cx="1944688"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solidFill>
                  <a:srgbClr val="000000"/>
                </a:solidFill>
                <a:latin typeface="华文楷体" panose="02010600040101010101" pitchFamily="2" charset="-122"/>
                <a:ea typeface="华文楷体" panose="02010600040101010101" pitchFamily="2" charset="-122"/>
              </a:rPr>
              <a:t>顺序表插入数据元素的过程</a:t>
            </a:r>
            <a:endParaRPr kumimoji="1" lang="zh-CN" altLang="en-US" sz="1600" b="1" dirty="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34821"/>
                                        </p:tgtEl>
                                        <p:attrNameLst>
                                          <p:attrName>style.visibility</p:attrName>
                                        </p:attrNameLst>
                                      </p:cBhvr>
                                      <p:to>
                                        <p:strVal val="visible"/>
                                      </p:to>
                                    </p:set>
                                    <p:animEffect transition="in" filter="wipe(up)">
                                      <p:cBhvr>
                                        <p:cTn id="7" dur="500"/>
                                        <p:tgtEl>
                                          <p:spTgt spid="34821"/>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blinds(horizontal)">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2"/>
          <p:cNvGrpSpPr>
            <a:grpSpLocks/>
          </p:cNvGrpSpPr>
          <p:nvPr/>
        </p:nvGrpSpPr>
        <p:grpSpPr bwMode="auto">
          <a:xfrm>
            <a:off x="34925" y="92075"/>
            <a:ext cx="7632700" cy="1025525"/>
            <a:chOff x="34925" y="92075"/>
            <a:chExt cx="7632700" cy="1025525"/>
          </a:xfrm>
        </p:grpSpPr>
        <p:grpSp>
          <p:nvGrpSpPr>
            <p:cNvPr id="38932" name="组合 6"/>
            <p:cNvGrpSpPr>
              <a:grpSpLocks/>
            </p:cNvGrpSpPr>
            <p:nvPr/>
          </p:nvGrpSpPr>
          <p:grpSpPr bwMode="auto">
            <a:xfrm>
              <a:off x="34925" y="92075"/>
              <a:ext cx="7632700" cy="457200"/>
              <a:chOff x="34925" y="92075"/>
              <a:chExt cx="7632700" cy="457200"/>
            </a:xfrm>
          </p:grpSpPr>
          <p:sp>
            <p:nvSpPr>
              <p:cNvPr id="3893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893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8933" name="Group 2"/>
            <p:cNvGrpSpPr>
              <a:grpSpLocks/>
            </p:cNvGrpSpPr>
            <p:nvPr/>
          </p:nvGrpSpPr>
          <p:grpSpPr bwMode="auto">
            <a:xfrm>
              <a:off x="107950" y="620713"/>
              <a:ext cx="3816350" cy="496887"/>
              <a:chOff x="113" y="441"/>
              <a:chExt cx="2098" cy="313"/>
            </a:xfrm>
          </p:grpSpPr>
          <p:sp>
            <p:nvSpPr>
              <p:cNvPr id="3893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893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8915" name="组合 1"/>
          <p:cNvGrpSpPr>
            <a:grpSpLocks/>
          </p:cNvGrpSpPr>
          <p:nvPr/>
        </p:nvGrpSpPr>
        <p:grpSpPr bwMode="auto">
          <a:xfrm>
            <a:off x="34925" y="92075"/>
            <a:ext cx="7632700" cy="1601788"/>
            <a:chOff x="34925" y="92075"/>
            <a:chExt cx="7632700" cy="1601788"/>
          </a:xfrm>
        </p:grpSpPr>
        <p:grpSp>
          <p:nvGrpSpPr>
            <p:cNvPr id="38922" name="组合 12"/>
            <p:cNvGrpSpPr>
              <a:grpSpLocks/>
            </p:cNvGrpSpPr>
            <p:nvPr/>
          </p:nvGrpSpPr>
          <p:grpSpPr bwMode="auto">
            <a:xfrm>
              <a:off x="34925" y="92075"/>
              <a:ext cx="7632700" cy="1025525"/>
              <a:chOff x="34925" y="92075"/>
              <a:chExt cx="7632700" cy="1025525"/>
            </a:xfrm>
          </p:grpSpPr>
          <p:grpSp>
            <p:nvGrpSpPr>
              <p:cNvPr id="38926" name="组合 13"/>
              <p:cNvGrpSpPr>
                <a:grpSpLocks/>
              </p:cNvGrpSpPr>
              <p:nvPr/>
            </p:nvGrpSpPr>
            <p:grpSpPr bwMode="auto">
              <a:xfrm>
                <a:off x="34925" y="92075"/>
                <a:ext cx="7632700" cy="457200"/>
                <a:chOff x="34925" y="92075"/>
                <a:chExt cx="7632700" cy="457200"/>
              </a:xfrm>
            </p:grpSpPr>
            <p:sp>
              <p:nvSpPr>
                <p:cNvPr id="3893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893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38927" name="Group 2"/>
              <p:cNvGrpSpPr>
                <a:grpSpLocks/>
              </p:cNvGrpSpPr>
              <p:nvPr/>
            </p:nvGrpSpPr>
            <p:grpSpPr bwMode="auto">
              <a:xfrm>
                <a:off x="107950" y="620713"/>
                <a:ext cx="3816350" cy="496887"/>
                <a:chOff x="113" y="441"/>
                <a:chExt cx="2098" cy="313"/>
              </a:xfrm>
            </p:grpSpPr>
            <p:sp>
              <p:nvSpPr>
                <p:cNvPr id="3892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3892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38923" name="Group 5"/>
            <p:cNvGrpSpPr>
              <a:grpSpLocks/>
            </p:cNvGrpSpPr>
            <p:nvPr/>
          </p:nvGrpSpPr>
          <p:grpSpPr bwMode="auto">
            <a:xfrm>
              <a:off x="250826" y="1196975"/>
              <a:ext cx="2280708" cy="496888"/>
              <a:chOff x="158" y="754"/>
              <a:chExt cx="1679" cy="313"/>
            </a:xfrm>
          </p:grpSpPr>
          <p:sp>
            <p:nvSpPr>
              <p:cNvPr id="38924"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插入操作</a:t>
                </a:r>
              </a:p>
            </p:txBody>
          </p:sp>
          <p:sp>
            <p:nvSpPr>
              <p:cNvPr id="38925"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4" name="Group 4"/>
          <p:cNvGrpSpPr>
            <a:grpSpLocks/>
          </p:cNvGrpSpPr>
          <p:nvPr/>
        </p:nvGrpSpPr>
        <p:grpSpPr bwMode="auto">
          <a:xfrm>
            <a:off x="7669213" y="692150"/>
            <a:ext cx="1295400" cy="1008063"/>
            <a:chOff x="4831" y="1253"/>
            <a:chExt cx="816" cy="726"/>
          </a:xfrm>
        </p:grpSpPr>
        <p:sp>
          <p:nvSpPr>
            <p:cNvPr id="38918"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38919"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7"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2-7</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38921"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oup 20"/>
          <p:cNvGrpSpPr>
            <a:grpSpLocks/>
          </p:cNvGrpSpPr>
          <p:nvPr/>
        </p:nvGrpSpPr>
        <p:grpSpPr bwMode="auto">
          <a:xfrm>
            <a:off x="3924300" y="4494213"/>
            <a:ext cx="4521200" cy="723900"/>
            <a:chOff x="2426" y="3158"/>
            <a:chExt cx="3039" cy="651"/>
          </a:xfrm>
        </p:grpSpPr>
        <p:sp>
          <p:nvSpPr>
            <p:cNvPr id="28" name="AutoShape 21"/>
            <p:cNvSpPr>
              <a:spLocks noChangeArrowheads="1"/>
            </p:cNvSpPr>
            <p:nvPr/>
          </p:nvSpPr>
          <p:spPr bwMode="auto">
            <a:xfrm flipH="1" flipV="1">
              <a:off x="2426" y="3158"/>
              <a:ext cx="3039" cy="651"/>
            </a:xfrm>
            <a:prstGeom prst="wedgeRectCallout">
              <a:avLst>
                <a:gd name="adj1" fmla="val -2454"/>
                <a:gd name="adj2" fmla="val 95866"/>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FF33CC"/>
                </a:solidFill>
                <a:latin typeface="+mj-lt"/>
                <a:ea typeface="楷体" panose="02010609060101010101" pitchFamily="49" charset="-122"/>
              </a:endParaRPr>
            </a:p>
          </p:txBody>
        </p:sp>
        <p:sp>
          <p:nvSpPr>
            <p:cNvPr id="29" name="Text Box 22"/>
            <p:cNvSpPr txBox="1">
              <a:spLocks noChangeArrowheads="1"/>
            </p:cNvSpPr>
            <p:nvPr/>
          </p:nvSpPr>
          <p:spPr bwMode="auto">
            <a:xfrm>
              <a:off x="2547" y="3260"/>
              <a:ext cx="2882" cy="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若当前存储空间已满，则增加空间。</a:t>
              </a:r>
            </a:p>
          </p:txBody>
        </p:sp>
      </p:grpSp>
      <p:sp>
        <p:nvSpPr>
          <p:cNvPr id="30" name="Text Box 2"/>
          <p:cNvSpPr txBox="1">
            <a:spLocks noChangeArrowheads="1"/>
          </p:cNvSpPr>
          <p:nvPr/>
        </p:nvSpPr>
        <p:spPr bwMode="auto">
          <a:xfrm>
            <a:off x="323850" y="3106738"/>
            <a:ext cx="8351838" cy="105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endParaRPr lang="de-DE"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if(L.length&gt;=L.listsize)</a:t>
            </a:r>
            <a:endParaRPr lang="zh-CN" altLang="en-US"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dirty="0">
                <a:solidFill>
                  <a:srgbClr val="3333FF"/>
                </a:solidFill>
                <a:latin typeface="Courier New" panose="02070309020205020404" pitchFamily="49" charset="0"/>
                <a:ea typeface="仿宋" panose="02010609060101010101" pitchFamily="49" charset="-122"/>
                <a:cs typeface="Courier New" panose="02070309020205020404" pitchFamily="49" charset="0"/>
              </a:rPr>
              <a:t>        Increment(L);</a:t>
            </a:r>
          </a:p>
        </p:txBody>
      </p:sp>
      <p:sp>
        <p:nvSpPr>
          <p:cNvPr id="31" name="Text Box 2"/>
          <p:cNvSpPr txBox="1">
            <a:spLocks noChangeArrowheads="1"/>
          </p:cNvSpPr>
          <p:nvPr/>
        </p:nvSpPr>
        <p:spPr bwMode="auto">
          <a:xfrm>
            <a:off x="323850" y="1844675"/>
            <a:ext cx="8351838" cy="16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ListInsert_Sq(SqList &amp;L,int i,ElemType 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在顺序表</a:t>
            </a:r>
            <a:r>
              <a:rPr lang="de-DE"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中第</a:t>
            </a:r>
            <a:r>
              <a:rPr lang="de-DE" altLang="zh-CN" sz="1600" b="1">
                <a:latin typeface="Courier New" panose="02070309020205020404" pitchFamily="49" charset="0"/>
                <a:ea typeface="仿宋" panose="02010609060101010101" pitchFamily="49" charset="-122"/>
                <a:cs typeface="Courier New" panose="02070309020205020404" pitchFamily="49" charset="0"/>
              </a:rPr>
              <a:t>i</a:t>
            </a:r>
            <a:r>
              <a:rPr lang="zh-CN" altLang="en-US" sz="1600" b="1">
                <a:latin typeface="Courier New" panose="02070309020205020404" pitchFamily="49" charset="0"/>
                <a:ea typeface="仿宋" panose="02010609060101010101" pitchFamily="49" charset="-122"/>
                <a:cs typeface="Courier New" panose="02070309020205020404" pitchFamily="49" charset="0"/>
              </a:rPr>
              <a:t>个位置前插入元素</a:t>
            </a:r>
            <a:r>
              <a:rPr lang="de-DE"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de-DE" sz="1600" b="1">
                <a:latin typeface="Courier New" panose="02070309020205020404" pitchFamily="49" charset="0"/>
                <a:ea typeface="仿宋" panose="02010609060101010101" pitchFamily="49" charset="-122"/>
                <a:cs typeface="Courier New" panose="02070309020205020404" pitchFamily="49" charset="0"/>
              </a:rPr>
              <a:t>；</a:t>
            </a:r>
            <a:r>
              <a:rPr lang="zh-CN" altLang="en-US" sz="1600" b="1">
                <a:latin typeface="Courier New" panose="02070309020205020404" pitchFamily="49" charset="0"/>
                <a:ea typeface="仿宋" panose="02010609060101010101" pitchFamily="49" charset="-122"/>
                <a:cs typeface="Courier New" panose="02070309020205020404" pitchFamily="49" charset="0"/>
              </a:rPr>
              <a:t>若插入位置不合理则给出相应信息并退出运行</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i</a:t>
            </a:r>
            <a:r>
              <a:rPr lang="zh-CN" altLang="en-US" sz="1600" b="1">
                <a:latin typeface="Courier New" panose="02070309020205020404" pitchFamily="49" charset="0"/>
                <a:ea typeface="仿宋" panose="02010609060101010101" pitchFamily="49" charset="-122"/>
                <a:cs typeface="Courier New" panose="02070309020205020404" pitchFamily="49" charset="0"/>
              </a:rPr>
              <a:t>的合理值为</a:t>
            </a:r>
            <a:r>
              <a:rPr lang="en-US" altLang="zh-CN" sz="1600" b="1">
                <a:latin typeface="Courier New" panose="02070309020205020404" pitchFamily="49" charset="0"/>
                <a:ea typeface="仿宋" panose="02010609060101010101" pitchFamily="49" charset="-122"/>
                <a:cs typeface="Courier New" panose="02070309020205020404" pitchFamily="49" charset="0"/>
              </a:rPr>
              <a:t>1≤</a:t>
            </a:r>
            <a:r>
              <a:rPr lang="de-DE" altLang="zh-CN" sz="1600" b="1">
                <a:latin typeface="Courier New" panose="02070309020205020404" pitchFamily="49" charset="0"/>
                <a:ea typeface="仿宋" panose="02010609060101010101" pitchFamily="49" charset="-122"/>
                <a:cs typeface="Courier New" panose="02070309020205020404" pitchFamily="49" charset="0"/>
              </a:rPr>
              <a:t>i≤L.length+1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if((i&lt;1)||(i&gt;L.length+1))</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        Error("Position Error!"); </a:t>
            </a:r>
          </a:p>
        </p:txBody>
      </p:sp>
      <p:sp>
        <p:nvSpPr>
          <p:cNvPr id="32" name="Text Box 2"/>
          <p:cNvSpPr txBox="1">
            <a:spLocks noChangeArrowheads="1"/>
          </p:cNvSpPr>
          <p:nvPr/>
        </p:nvSpPr>
        <p:spPr bwMode="auto">
          <a:xfrm>
            <a:off x="180975" y="63500"/>
            <a:ext cx="8783638" cy="3738563"/>
          </a:xfrm>
          <a:prstGeom prst="rect">
            <a:avLst/>
          </a:prstGeom>
          <a:solidFill>
            <a:srgbClr val="FFFFCC"/>
          </a:solidFill>
          <a:ln w="38100">
            <a:solidFill>
              <a:srgbClr val="FF0000"/>
            </a:solidFill>
            <a:miter lim="800000"/>
            <a:headEnd/>
            <a:tailEnd/>
          </a:ln>
        </p:spPr>
        <p:txBody>
          <a:bodyPr lIns="252000" tIns="108000" bIns="108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void </a:t>
            </a:r>
            <a:r>
              <a:rPr lang="de-DE" altLang="zh-CN"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Increment</a:t>
            </a: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(SqList &amp;L)  {</a:t>
            </a:r>
          </a:p>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为顺序表</a:t>
            </a: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L</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扩充</a:t>
            </a: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LIST_INCREMENT</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个数据元素的空间</a:t>
            </a:r>
          </a:p>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newlist=new ElemType[L.listsize+LIST_INCREMENT];</a:t>
            </a:r>
          </a:p>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 </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增加</a:t>
            </a: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LIST_INCREMENT</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个存储分配</a:t>
            </a:r>
          </a:p>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if(!newlist)  Error("Overflow!");	// </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存储分配失败</a:t>
            </a:r>
          </a:p>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for(i=0;i&lt;L,length;i++)</a:t>
            </a:r>
          </a:p>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newlist[i]=L.elem[i];		// </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腾挪原空间中的数据到</a:t>
            </a: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newlist</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delete []L.elem;			// </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释放元素所占的原空间</a:t>
            </a: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L.elem</a:t>
            </a:r>
          </a:p>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L.elem=newlist;			// </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移交空间首地址</a:t>
            </a:r>
          </a:p>
          <a:p>
            <a:pPr eaLnBrk="1" hangingPunct="1">
              <a:lnSpc>
                <a:spcPct val="130000"/>
              </a:lnSpc>
            </a:pP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L.listsize+=LIST_INCREMENT;	// </a:t>
            </a:r>
            <a:r>
              <a:rPr lang="zh-CN" altLang="en-US"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修改扩充后顺序表的最大空间</a:t>
            </a:r>
          </a:p>
          <a:p>
            <a:pPr eaLnBrk="1" hangingPunct="1">
              <a:lnSpc>
                <a:spcPct val="130000"/>
              </a:lnSpc>
            </a:pPr>
            <a:r>
              <a:rPr lang="en-US"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 // </a:t>
            </a:r>
            <a:r>
              <a:rPr lang="de-DE"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rPr>
              <a:t>Increment</a:t>
            </a:r>
            <a:endParaRPr lang="en-US" altLang="zh-CN" sz="1600" b="1">
              <a:solidFill>
                <a:srgbClr val="000000"/>
              </a:solidFill>
              <a:latin typeface="Courier New" panose="02070309020205020404" pitchFamily="49" charset="0"/>
              <a:ea typeface="仿宋" panose="02010609060101010101" pitchFamily="49" charset="-122"/>
              <a:cs typeface="Courier New" panose="02070309020205020404" pitchFamily="49" charset="0"/>
            </a:endParaRPr>
          </a:p>
        </p:txBody>
      </p:sp>
      <p:grpSp>
        <p:nvGrpSpPr>
          <p:cNvPr id="33" name="Group 20"/>
          <p:cNvGrpSpPr>
            <a:grpSpLocks/>
          </p:cNvGrpSpPr>
          <p:nvPr/>
        </p:nvGrpSpPr>
        <p:grpSpPr bwMode="auto">
          <a:xfrm>
            <a:off x="3309938" y="5189538"/>
            <a:ext cx="5143500" cy="722312"/>
            <a:chOff x="2426" y="3158"/>
            <a:chExt cx="3039" cy="651"/>
          </a:xfrm>
        </p:grpSpPr>
        <p:sp>
          <p:nvSpPr>
            <p:cNvPr id="34" name="AutoShape 21"/>
            <p:cNvSpPr>
              <a:spLocks noChangeArrowheads="1"/>
            </p:cNvSpPr>
            <p:nvPr/>
          </p:nvSpPr>
          <p:spPr bwMode="auto">
            <a:xfrm flipH="1" flipV="1">
              <a:off x="2426" y="3158"/>
              <a:ext cx="3039" cy="651"/>
            </a:xfrm>
            <a:prstGeom prst="wedgeRectCallout">
              <a:avLst>
                <a:gd name="adj1" fmla="val -2454"/>
                <a:gd name="adj2" fmla="val 95866"/>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FF33CC"/>
                </a:solidFill>
                <a:latin typeface="+mj-lt"/>
                <a:ea typeface="楷体" panose="02010609060101010101" pitchFamily="49" charset="-122"/>
              </a:endParaRPr>
            </a:p>
          </p:txBody>
        </p:sp>
        <p:sp>
          <p:nvSpPr>
            <p:cNvPr id="35" name="Text Box 22"/>
            <p:cNvSpPr txBox="1">
              <a:spLocks noChangeArrowheads="1"/>
            </p:cNvSpPr>
            <p:nvPr/>
          </p:nvSpPr>
          <p:spPr bwMode="auto">
            <a:xfrm>
              <a:off x="2547" y="3260"/>
              <a:ext cx="2882" cy="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令指针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q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指向插入位置，依次后移元素</a:t>
              </a:r>
            </a:p>
          </p:txBody>
        </p:sp>
      </p:grpSp>
      <p:sp>
        <p:nvSpPr>
          <p:cNvPr id="36" name="Text Box 2"/>
          <p:cNvSpPr txBox="1">
            <a:spLocks noChangeArrowheads="1"/>
          </p:cNvSpPr>
          <p:nvPr/>
        </p:nvSpPr>
        <p:spPr bwMode="auto">
          <a:xfrm>
            <a:off x="323850" y="4054475"/>
            <a:ext cx="8351838"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q=&amp;(L.elem[i-1]);</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for(p=&amp;(L.elem[L.length–1]);p&gt;=q;--p)</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*(p+1)=*p;</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p:txBody>
      </p:sp>
      <p:sp>
        <p:nvSpPr>
          <p:cNvPr id="37" name="Text Box 2"/>
          <p:cNvSpPr txBox="1">
            <a:spLocks noChangeArrowheads="1"/>
          </p:cNvSpPr>
          <p:nvPr/>
        </p:nvSpPr>
        <p:spPr bwMode="auto">
          <a:xfrm>
            <a:off x="327025" y="4681538"/>
            <a:ext cx="8351838"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zh-CN" altLang="en-US" sz="1600" b="1">
                <a:solidFill>
                  <a:srgbClr val="FF0000"/>
                </a:solidFill>
                <a:latin typeface="Courier New" panose="02070309020205020404" pitchFamily="49" charset="0"/>
                <a:ea typeface="仿宋" panose="02010609060101010101" pitchFamily="49" charset="-122"/>
                <a:cs typeface="Courier New" panose="02070309020205020404" pitchFamily="49" charset="0"/>
              </a:rPr>
              <a:t>    *</a:t>
            </a:r>
            <a:r>
              <a:rPr lang="de-DE" altLang="zh-CN" sz="1600" b="1">
                <a:solidFill>
                  <a:srgbClr val="FF0000"/>
                </a:solidFill>
                <a:latin typeface="Courier New" panose="02070309020205020404" pitchFamily="49" charset="0"/>
                <a:ea typeface="仿宋" panose="02010609060101010101" pitchFamily="49" charset="-122"/>
                <a:cs typeface="Courier New" panose="02070309020205020404" pitchFamily="49" charset="0"/>
              </a:rPr>
              <a:t>q=e;</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++L.length;</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r>
              <a:rPr lang="de-DE" altLang="zh-CN" sz="1600" b="1">
                <a:latin typeface="Courier New" panose="02070309020205020404" pitchFamily="49" charset="0"/>
                <a:ea typeface="仿宋" panose="02010609060101010101" pitchFamily="49" charset="-122"/>
                <a:cs typeface="Courier New" panose="02070309020205020404" pitchFamily="49" charset="0"/>
              </a:rPr>
              <a:t>ListInsert_Sq</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38" name="Group 20"/>
          <p:cNvGrpSpPr>
            <a:grpSpLocks/>
          </p:cNvGrpSpPr>
          <p:nvPr/>
        </p:nvGrpSpPr>
        <p:grpSpPr bwMode="auto">
          <a:xfrm>
            <a:off x="3924300" y="5824538"/>
            <a:ext cx="4529138" cy="722312"/>
            <a:chOff x="2426" y="3158"/>
            <a:chExt cx="3039" cy="651"/>
          </a:xfrm>
        </p:grpSpPr>
        <p:sp>
          <p:nvSpPr>
            <p:cNvPr id="39" name="AutoShape 21"/>
            <p:cNvSpPr>
              <a:spLocks noChangeArrowheads="1"/>
            </p:cNvSpPr>
            <p:nvPr/>
          </p:nvSpPr>
          <p:spPr bwMode="auto">
            <a:xfrm flipH="1" flipV="1">
              <a:off x="2426" y="3158"/>
              <a:ext cx="3039" cy="651"/>
            </a:xfrm>
            <a:prstGeom prst="wedgeRectCallout">
              <a:avLst>
                <a:gd name="adj1" fmla="val -2454"/>
                <a:gd name="adj2" fmla="val 95866"/>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FF33CC"/>
                </a:solidFill>
                <a:latin typeface="+mj-lt"/>
                <a:ea typeface="楷体" panose="02010609060101010101" pitchFamily="49" charset="-122"/>
              </a:endParaRPr>
            </a:p>
          </p:txBody>
        </p:sp>
        <p:sp>
          <p:nvSpPr>
            <p:cNvPr id="40" name="Text Box 22"/>
            <p:cNvSpPr txBox="1">
              <a:spLocks noChangeArrowheads="1"/>
            </p:cNvSpPr>
            <p:nvPr/>
          </p:nvSpPr>
          <p:spPr bwMode="auto">
            <a:xfrm>
              <a:off x="2547" y="3260"/>
              <a:ext cx="2882" cy="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在第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i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个位置中插入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e</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，修正表长</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290">
                                          <p:stCondLst>
                                            <p:cond delay="0"/>
                                          </p:stCondLst>
                                        </p:cTn>
                                        <p:tgtEl>
                                          <p:spTgt spid="24"/>
                                        </p:tgtEl>
                                      </p:cBhvr>
                                    </p:animEffect>
                                    <p:anim calcmode="lin" valueType="num">
                                      <p:cBhvr>
                                        <p:cTn id="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 dur="13">
                                          <p:stCondLst>
                                            <p:cond delay="325"/>
                                          </p:stCondLst>
                                        </p:cTn>
                                        <p:tgtEl>
                                          <p:spTgt spid="24"/>
                                        </p:tgtEl>
                                      </p:cBhvr>
                                      <p:to x="100000" y="60000"/>
                                    </p:animScale>
                                    <p:animScale>
                                      <p:cBhvr>
                                        <p:cTn id="14" dur="83" decel="50000">
                                          <p:stCondLst>
                                            <p:cond delay="338"/>
                                          </p:stCondLst>
                                        </p:cTn>
                                        <p:tgtEl>
                                          <p:spTgt spid="24"/>
                                        </p:tgtEl>
                                      </p:cBhvr>
                                      <p:to x="100000" y="100000"/>
                                    </p:animScale>
                                    <p:animScale>
                                      <p:cBhvr>
                                        <p:cTn id="15" dur="13">
                                          <p:stCondLst>
                                            <p:cond delay="656"/>
                                          </p:stCondLst>
                                        </p:cTn>
                                        <p:tgtEl>
                                          <p:spTgt spid="24"/>
                                        </p:tgtEl>
                                      </p:cBhvr>
                                      <p:to x="100000" y="80000"/>
                                    </p:animScale>
                                    <p:animScale>
                                      <p:cBhvr>
                                        <p:cTn id="16" dur="83" decel="50000">
                                          <p:stCondLst>
                                            <p:cond delay="669"/>
                                          </p:stCondLst>
                                        </p:cTn>
                                        <p:tgtEl>
                                          <p:spTgt spid="24"/>
                                        </p:tgtEl>
                                      </p:cBhvr>
                                      <p:to x="100000" y="100000"/>
                                    </p:animScale>
                                    <p:animScale>
                                      <p:cBhvr>
                                        <p:cTn id="17" dur="13">
                                          <p:stCondLst>
                                            <p:cond delay="821"/>
                                          </p:stCondLst>
                                        </p:cTn>
                                        <p:tgtEl>
                                          <p:spTgt spid="24"/>
                                        </p:tgtEl>
                                      </p:cBhvr>
                                      <p:to x="100000" y="90000"/>
                                    </p:animScale>
                                    <p:animScale>
                                      <p:cBhvr>
                                        <p:cTn id="18" dur="83" decel="50000">
                                          <p:stCondLst>
                                            <p:cond delay="834"/>
                                          </p:stCondLst>
                                        </p:cTn>
                                        <p:tgtEl>
                                          <p:spTgt spid="24"/>
                                        </p:tgtEl>
                                      </p:cBhvr>
                                      <p:to x="100000" y="100000"/>
                                    </p:animScale>
                                    <p:animScale>
                                      <p:cBhvr>
                                        <p:cTn id="19" dur="13">
                                          <p:stCondLst>
                                            <p:cond delay="904"/>
                                          </p:stCondLst>
                                        </p:cTn>
                                        <p:tgtEl>
                                          <p:spTgt spid="24"/>
                                        </p:tgtEl>
                                      </p:cBhvr>
                                      <p:to x="100000" y="95000"/>
                                    </p:animScale>
                                    <p:animScale>
                                      <p:cBhvr>
                                        <p:cTn id="20" dur="83" decel="50000">
                                          <p:stCondLst>
                                            <p:cond delay="917"/>
                                          </p:stCondLst>
                                        </p:cTn>
                                        <p:tgtEl>
                                          <p:spTgt spid="24"/>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up)">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up)">
                                      <p:cBhvr>
                                        <p:cTn id="29" dur="500"/>
                                        <p:tgtEl>
                                          <p:spTgt spid="30"/>
                                        </p:tgtEl>
                                      </p:cBhvr>
                                    </p:animEffect>
                                  </p:childTnLst>
                                </p:cTn>
                              </p:par>
                            </p:childTnLst>
                          </p:cTn>
                        </p:par>
                        <p:par>
                          <p:cTn id="30" fill="hold">
                            <p:stCondLst>
                              <p:cond delay="500"/>
                            </p:stCondLst>
                            <p:childTnLst>
                              <p:par>
                                <p:cTn id="31" presetID="18" presetClass="entr" presetSubtype="9"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strips(upLeft)">
                                      <p:cBhvr>
                                        <p:cTn id="33" dur="500"/>
                                        <p:tgtEl>
                                          <p:spTgt spid="26"/>
                                        </p:tgtEl>
                                      </p:cBhvr>
                                    </p:animEffect>
                                  </p:childTnLst>
                                  <p:subTnLst>
                                    <p:audio>
                                      <p:cMediaNode>
                                        <p:cTn display="0" masterRel="sameClick">
                                          <p:stCondLst>
                                            <p:cond evt="begin" delay="0">
                                              <p:tn val="31"/>
                                            </p:cond>
                                          </p:stCondLst>
                                          <p:endCondLst>
                                            <p:cond evt="onStopAudio" delay="0">
                                              <p:tgtEl>
                                                <p:sldTgt/>
                                              </p:tgtEl>
                                            </p:cond>
                                          </p:endCondLst>
                                        </p:cTn>
                                        <p:tgtEl>
                                          <p:sndTgt r:embed="rId2" name="camera.wav"/>
                                        </p:tgtEl>
                                      </p:cMediaNode>
                                    </p:audio>
                                  </p:sub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up)">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xit" presetSubtype="9" fill="hold" nodeType="clickEffect">
                                  <p:stCondLst>
                                    <p:cond delay="0"/>
                                  </p:stCondLst>
                                  <p:childTnLst>
                                    <p:animEffect transition="out" filter="strips(upLeft)">
                                      <p:cBhvr>
                                        <p:cTn id="42" dur="500"/>
                                        <p:tgtEl>
                                          <p:spTgt spid="26"/>
                                        </p:tgtEl>
                                      </p:cBhvr>
                                    </p:animEffect>
                                    <p:set>
                                      <p:cBhvr>
                                        <p:cTn id="43" dur="1" fill="hold">
                                          <p:stCondLst>
                                            <p:cond delay="499"/>
                                          </p:stCondLst>
                                        </p:cTn>
                                        <p:tgtEl>
                                          <p:spTgt spid="26"/>
                                        </p:tgtEl>
                                        <p:attrNameLst>
                                          <p:attrName>style.visibility</p:attrName>
                                        </p:attrNameLst>
                                      </p:cBhvr>
                                      <p:to>
                                        <p:strVal val="hidden"/>
                                      </p:to>
                                    </p:set>
                                  </p:childTnLst>
                                </p:cTn>
                              </p:par>
                              <p:par>
                                <p:cTn id="44" presetID="22" presetClass="exit" presetSubtype="4" fill="hold" grpId="1" nodeType="withEffect">
                                  <p:stCondLst>
                                    <p:cond delay="0"/>
                                  </p:stCondLst>
                                  <p:childTnLst>
                                    <p:animEffect transition="out" filter="wipe(down)">
                                      <p:cBhvr>
                                        <p:cTn id="45" dur="500"/>
                                        <p:tgtEl>
                                          <p:spTgt spid="32"/>
                                        </p:tgtEl>
                                      </p:cBhvr>
                                    </p:animEffect>
                                    <p:set>
                                      <p:cBhvr>
                                        <p:cTn id="46" dur="1" fill="hold">
                                          <p:stCondLst>
                                            <p:cond delay="499"/>
                                          </p:stCondLst>
                                        </p:cTn>
                                        <p:tgtEl>
                                          <p:spTgt spid="32"/>
                                        </p:tgtEl>
                                        <p:attrNameLst>
                                          <p:attrName>style.visibility</p:attrName>
                                        </p:attrNameLst>
                                      </p:cBhvr>
                                      <p:to>
                                        <p:strVal val="hidden"/>
                                      </p:to>
                                    </p:set>
                                  </p:childTnLst>
                                </p:cTn>
                              </p:par>
                            </p:childTnLst>
                          </p:cTn>
                        </p:par>
                        <p:par>
                          <p:cTn id="47" fill="hold">
                            <p:stCondLst>
                              <p:cond delay="500"/>
                            </p:stCondLst>
                            <p:childTnLst>
                              <p:par>
                                <p:cTn id="48" presetID="22" presetClass="entr" presetSubtype="1"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up)">
                                      <p:cBhvr>
                                        <p:cTn id="50" dur="500"/>
                                        <p:tgtEl>
                                          <p:spTgt spid="36"/>
                                        </p:tgtEl>
                                      </p:cBhvr>
                                    </p:animEffect>
                                  </p:childTnLst>
                                </p:cTn>
                              </p:par>
                            </p:childTnLst>
                          </p:cTn>
                        </p:par>
                        <p:par>
                          <p:cTn id="51" fill="hold">
                            <p:stCondLst>
                              <p:cond delay="1000"/>
                            </p:stCondLst>
                            <p:childTnLst>
                              <p:par>
                                <p:cTn id="52" presetID="18" presetClass="entr" presetSubtype="9"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strips(upLeft)">
                                      <p:cBhvr>
                                        <p:cTn id="54" dur="500"/>
                                        <p:tgtEl>
                                          <p:spTgt spid="33"/>
                                        </p:tgtEl>
                                      </p:cBhvr>
                                    </p:animEffect>
                                  </p:childTnLst>
                                  <p:subTnLst>
                                    <p:audio>
                                      <p:cMediaNode>
                                        <p:cTn display="0" masterRel="sameClick">
                                          <p:stCondLst>
                                            <p:cond evt="begin" delay="0">
                                              <p:tn val="52"/>
                                            </p:cond>
                                          </p:stCondLst>
                                          <p:endCondLst>
                                            <p:cond evt="onStopAudio" delay="0">
                                              <p:tgtEl>
                                                <p:sldTgt/>
                                              </p:tgtEl>
                                            </p:cond>
                                          </p:endCondLst>
                                        </p:cTn>
                                        <p:tgtEl>
                                          <p:sndTgt r:embed="rId2" name="camera.wav"/>
                                        </p:tgtEl>
                                      </p:cMediaNode>
                                    </p:audio>
                                  </p:subTnLst>
                                </p:cTn>
                              </p:par>
                            </p:childTnLst>
                          </p:cTn>
                        </p:par>
                      </p:childTnLst>
                    </p:cTn>
                  </p:par>
                  <p:par>
                    <p:cTn id="55" fill="hold">
                      <p:stCondLst>
                        <p:cond delay="indefinite"/>
                      </p:stCondLst>
                      <p:childTnLst>
                        <p:par>
                          <p:cTn id="56" fill="hold">
                            <p:stCondLst>
                              <p:cond delay="0"/>
                            </p:stCondLst>
                            <p:childTnLst>
                              <p:par>
                                <p:cTn id="57" presetID="18" presetClass="exit" presetSubtype="9" fill="hold" nodeType="clickEffect">
                                  <p:stCondLst>
                                    <p:cond delay="0"/>
                                  </p:stCondLst>
                                  <p:childTnLst>
                                    <p:animEffect transition="out" filter="strips(upLeft)">
                                      <p:cBhvr>
                                        <p:cTn id="58" dur="500"/>
                                        <p:tgtEl>
                                          <p:spTgt spid="33"/>
                                        </p:tgtEl>
                                      </p:cBhvr>
                                    </p:animEffect>
                                    <p:set>
                                      <p:cBhvr>
                                        <p:cTn id="59" dur="1" fill="hold">
                                          <p:stCondLst>
                                            <p:cond delay="499"/>
                                          </p:stCondLst>
                                        </p:cTn>
                                        <p:tgtEl>
                                          <p:spTgt spid="33"/>
                                        </p:tgtEl>
                                        <p:attrNameLst>
                                          <p:attrName>style.visibility</p:attrName>
                                        </p:attrNameLst>
                                      </p:cBhvr>
                                      <p:to>
                                        <p:strVal val="hidden"/>
                                      </p:to>
                                    </p:set>
                                  </p:childTnLst>
                                </p:cTn>
                              </p:par>
                            </p:childTnLst>
                          </p:cTn>
                        </p:par>
                        <p:par>
                          <p:cTn id="60" fill="hold">
                            <p:stCondLst>
                              <p:cond delay="500"/>
                            </p:stCondLst>
                            <p:childTnLst>
                              <p:par>
                                <p:cTn id="61" presetID="22" presetClass="entr" presetSubtype="1"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up)">
                                      <p:cBhvr>
                                        <p:cTn id="63" dur="500"/>
                                        <p:tgtEl>
                                          <p:spTgt spid="37"/>
                                        </p:tgtEl>
                                      </p:cBhvr>
                                    </p:animEffect>
                                  </p:childTnLst>
                                </p:cTn>
                              </p:par>
                            </p:childTnLst>
                          </p:cTn>
                        </p:par>
                        <p:par>
                          <p:cTn id="64" fill="hold">
                            <p:stCondLst>
                              <p:cond delay="1000"/>
                            </p:stCondLst>
                            <p:childTnLst>
                              <p:par>
                                <p:cTn id="65" presetID="18" presetClass="entr" presetSubtype="9"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strips(upLeft)">
                                      <p:cBhvr>
                                        <p:cTn id="67" dur="50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animBg="1"/>
      <p:bldP spid="32" grpId="1" animBg="1"/>
      <p:bldP spid="36" grpId="0"/>
      <p:bldP spid="3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a:grpSpLocks/>
          </p:cNvGrpSpPr>
          <p:nvPr/>
        </p:nvGrpSpPr>
        <p:grpSpPr bwMode="auto">
          <a:xfrm>
            <a:off x="7669213" y="731838"/>
            <a:ext cx="1295400" cy="968375"/>
            <a:chOff x="7669213" y="731152"/>
            <a:chExt cx="1295400" cy="969061"/>
          </a:xfrm>
        </p:grpSpPr>
        <p:sp>
          <p:nvSpPr>
            <p:cNvPr id="40978"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0979"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80"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40981" name="图片 1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964" name="组合 18"/>
          <p:cNvGrpSpPr>
            <a:grpSpLocks/>
          </p:cNvGrpSpPr>
          <p:nvPr/>
        </p:nvGrpSpPr>
        <p:grpSpPr bwMode="auto">
          <a:xfrm>
            <a:off x="34925" y="92075"/>
            <a:ext cx="7632700" cy="1601788"/>
            <a:chOff x="34925" y="92075"/>
            <a:chExt cx="7632700" cy="1601788"/>
          </a:xfrm>
        </p:grpSpPr>
        <p:grpSp>
          <p:nvGrpSpPr>
            <p:cNvPr id="40968" name="组合 19"/>
            <p:cNvGrpSpPr>
              <a:grpSpLocks/>
            </p:cNvGrpSpPr>
            <p:nvPr/>
          </p:nvGrpSpPr>
          <p:grpSpPr bwMode="auto">
            <a:xfrm>
              <a:off x="34925" y="92075"/>
              <a:ext cx="7632700" cy="1025525"/>
              <a:chOff x="34925" y="92075"/>
              <a:chExt cx="7632700" cy="1025525"/>
            </a:xfrm>
          </p:grpSpPr>
          <p:grpSp>
            <p:nvGrpSpPr>
              <p:cNvPr id="40972" name="组合 23"/>
              <p:cNvGrpSpPr>
                <a:grpSpLocks/>
              </p:cNvGrpSpPr>
              <p:nvPr/>
            </p:nvGrpSpPr>
            <p:grpSpPr bwMode="auto">
              <a:xfrm>
                <a:off x="34925" y="92075"/>
                <a:ext cx="7632700" cy="457200"/>
                <a:chOff x="34925" y="92075"/>
                <a:chExt cx="7632700" cy="457200"/>
              </a:xfrm>
            </p:grpSpPr>
            <p:sp>
              <p:nvSpPr>
                <p:cNvPr id="4097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097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0973" name="Group 2"/>
              <p:cNvGrpSpPr>
                <a:grpSpLocks/>
              </p:cNvGrpSpPr>
              <p:nvPr/>
            </p:nvGrpSpPr>
            <p:grpSpPr bwMode="auto">
              <a:xfrm>
                <a:off x="107950" y="620713"/>
                <a:ext cx="3816350" cy="496887"/>
                <a:chOff x="113" y="441"/>
                <a:chExt cx="2098" cy="313"/>
              </a:xfrm>
            </p:grpSpPr>
            <p:sp>
              <p:nvSpPr>
                <p:cNvPr id="4097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097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0969" name="Group 5"/>
            <p:cNvGrpSpPr>
              <a:grpSpLocks/>
            </p:cNvGrpSpPr>
            <p:nvPr/>
          </p:nvGrpSpPr>
          <p:grpSpPr bwMode="auto">
            <a:xfrm>
              <a:off x="250826" y="1196975"/>
              <a:ext cx="2280708" cy="496888"/>
              <a:chOff x="158" y="754"/>
              <a:chExt cx="1679" cy="313"/>
            </a:xfrm>
          </p:grpSpPr>
          <p:sp>
            <p:nvSpPr>
              <p:cNvPr id="40970"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插入操作</a:t>
                </a:r>
              </a:p>
            </p:txBody>
          </p:sp>
          <p:sp>
            <p:nvSpPr>
              <p:cNvPr id="40971"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2" name="Text Box 6"/>
          <p:cNvSpPr txBox="1">
            <a:spLocks noChangeArrowheads="1"/>
          </p:cNvSpPr>
          <p:nvPr/>
        </p:nvSpPr>
        <p:spPr bwMode="auto">
          <a:xfrm>
            <a:off x="179388" y="17732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问题规模：线性表的“当前长度”（设值为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基本操作：依次后移元素；</a:t>
            </a:r>
          </a:p>
          <a:p>
            <a:pPr algn="just" eaLnBrk="1" hangingPunct="1">
              <a:lnSpc>
                <a:spcPct val="140000"/>
              </a:lnSpc>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pP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如果当前存储空间已满，则需要腾挪原空间中的数据到新空间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newlist</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中，移动次数为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p:txBody>
      </p:sp>
      <p:grpSp>
        <p:nvGrpSpPr>
          <p:cNvPr id="24" name="组合 23"/>
          <p:cNvGrpSpPr>
            <a:grpSpLocks/>
          </p:cNvGrpSpPr>
          <p:nvPr/>
        </p:nvGrpSpPr>
        <p:grpSpPr bwMode="auto">
          <a:xfrm>
            <a:off x="179388" y="3898900"/>
            <a:ext cx="8785225" cy="2046714"/>
            <a:chOff x="179386" y="3898377"/>
            <a:chExt cx="8785225" cy="2047222"/>
          </a:xfrm>
        </p:grpSpPr>
        <p:sp>
          <p:nvSpPr>
            <p:cNvPr id="25" name="Text Box 6"/>
            <p:cNvSpPr txBox="1">
              <a:spLocks noChangeArrowheads="1"/>
            </p:cNvSpPr>
            <p:nvPr/>
          </p:nvSpPr>
          <p:spPr bwMode="auto">
            <a:xfrm>
              <a:off x="179386" y="3898377"/>
              <a:ext cx="8785225" cy="204722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        如果</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当前存储空间不满，假设在表中任何合法位置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(1≤i≤n+1)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上插入元素概率均等，则有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p</a:t>
              </a:r>
              <a:r>
                <a:rPr kumimoji="1" lang="en-US" altLang="zh-CN" sz="2000" b="1" baseline="-25000" dirty="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=p</a:t>
              </a:r>
              <a:r>
                <a:rPr kumimoji="1" lang="en-US" altLang="zh-CN" sz="2000" b="1" baseline="-25000" dirty="0">
                  <a:solidFill>
                    <a:srgbClr val="000000"/>
                  </a:solidFill>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=…=p</a:t>
              </a:r>
              <a:r>
                <a:rPr kumimoji="1" lang="en-US" altLang="zh-CN" sz="2000" b="1" baseline="-25000" dirty="0">
                  <a:solidFill>
                    <a:srgbClr val="000000"/>
                  </a:solidFill>
                  <a:latin typeface="Arial" panose="020B0604020202020204" pitchFamily="34" charset="0"/>
                  <a:ea typeface="仿宋" panose="02010609060101010101" pitchFamily="49" charset="-122"/>
                  <a:cs typeface="Arial" panose="020B0604020202020204" pitchFamily="34" charset="0"/>
                </a:rPr>
                <a:t>n+1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=1/(n+1)</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。后</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移元素的平均次数：</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pP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spcBef>
                  <a:spcPts val="1800"/>
                </a:spcBef>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综合考虑</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，该算法</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p:txBody>
        </p:sp>
        <p:graphicFrame>
          <p:nvGraphicFramePr>
            <p:cNvPr id="26" name="对象 5"/>
            <p:cNvGraphicFramePr>
              <a:graphicFrameLocks noChangeAspect="1"/>
            </p:cNvGraphicFramePr>
            <p:nvPr>
              <p:extLst>
                <p:ext uri="{D42A27DB-BD31-4B8C-83A1-F6EECF244321}">
                  <p14:modId xmlns:p14="http://schemas.microsoft.com/office/powerpoint/2010/main" val="39312225"/>
                </p:ext>
              </p:extLst>
            </p:nvPr>
          </p:nvGraphicFramePr>
          <p:xfrm>
            <a:off x="3248023" y="4855934"/>
            <a:ext cx="2309813" cy="574930"/>
          </p:xfrm>
          <a:graphic>
            <a:graphicData uri="http://schemas.openxmlformats.org/presentationml/2006/ole">
              <mc:AlternateContent xmlns:mc="http://schemas.openxmlformats.org/markup-compatibility/2006">
                <mc:Choice xmlns:v="urn:schemas-microsoft-com:vml" Requires="v">
                  <p:oleObj spid="_x0000_s40988" name="公式" r:id="rId4" imgW="1638300" imgH="419100" progId="Equation.3">
                    <p:embed/>
                  </p:oleObj>
                </mc:Choice>
                <mc:Fallback>
                  <p:oleObj name="公式" r:id="rId4" imgW="1638300" imgH="4191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8023" y="4855934"/>
                          <a:ext cx="2309813" cy="57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2">
                                            <p:txEl>
                                              <p:pRg st="0" end="0"/>
                                            </p:txEl>
                                          </p:spTgt>
                                        </p:tgtEl>
                                        <p:attrNameLst>
                                          <p:attrName>style.visibility</p:attrName>
                                        </p:attrNameLst>
                                      </p:cBhvr>
                                      <p:to>
                                        <p:strVal val="visible"/>
                                      </p:to>
                                    </p:set>
                                    <p:animEffect transition="in" filter="slide(fromBottom)">
                                      <p:cBhvr>
                                        <p:cTn id="25" dur="500"/>
                                        <p:tgtEl>
                                          <p:spTgt spid="2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2">
                                            <p:txEl>
                                              <p:pRg st="1" end="1"/>
                                            </p:txEl>
                                          </p:spTgt>
                                        </p:tgtEl>
                                        <p:attrNameLst>
                                          <p:attrName>style.visibility</p:attrName>
                                        </p:attrNameLst>
                                      </p:cBhvr>
                                      <p:to>
                                        <p:strVal val="visible"/>
                                      </p:to>
                                    </p:set>
                                    <p:animEffect transition="in" filter="slide(fromBottom)">
                                      <p:cBhvr>
                                        <p:cTn id="30" dur="500"/>
                                        <p:tgtEl>
                                          <p:spTgt spid="22">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2">
                                            <p:txEl>
                                              <p:pRg st="2" end="2"/>
                                            </p:txEl>
                                          </p:spTgt>
                                        </p:tgtEl>
                                        <p:attrNameLst>
                                          <p:attrName>style.visibility</p:attrName>
                                        </p:attrNameLst>
                                      </p:cBhvr>
                                      <p:to>
                                        <p:strVal val="visible"/>
                                      </p:to>
                                    </p:set>
                                    <p:animEffect transition="in" filter="slide(fromBottom)">
                                      <p:cBhvr>
                                        <p:cTn id="35" dur="500"/>
                                        <p:tgtEl>
                                          <p:spTgt spid="22">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2">
                                            <p:txEl>
                                              <p:pRg st="3" end="3"/>
                                            </p:txEl>
                                          </p:spTgt>
                                        </p:tgtEl>
                                        <p:attrNameLst>
                                          <p:attrName>style.visibility</p:attrName>
                                        </p:attrNameLst>
                                      </p:cBhvr>
                                      <p:to>
                                        <p:strVal val="visible"/>
                                      </p:to>
                                    </p:set>
                                    <p:animEffect transition="in" filter="slide(fromBottom)">
                                      <p:cBhvr>
                                        <p:cTn id="40" dur="500"/>
                                        <p:tgtEl>
                                          <p:spTgt spid="22">
                                            <p:txEl>
                                              <p:pRg st="3" end="3"/>
                                            </p:txEl>
                                          </p:spTgt>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2"/>
          <p:cNvGrpSpPr>
            <a:grpSpLocks/>
          </p:cNvGrpSpPr>
          <p:nvPr/>
        </p:nvGrpSpPr>
        <p:grpSpPr bwMode="auto">
          <a:xfrm>
            <a:off x="34925" y="92075"/>
            <a:ext cx="7632700" cy="1025525"/>
            <a:chOff x="34925" y="92075"/>
            <a:chExt cx="7632700" cy="1025525"/>
          </a:xfrm>
        </p:grpSpPr>
        <p:grpSp>
          <p:nvGrpSpPr>
            <p:cNvPr id="41996" name="组合 6"/>
            <p:cNvGrpSpPr>
              <a:grpSpLocks/>
            </p:cNvGrpSpPr>
            <p:nvPr/>
          </p:nvGrpSpPr>
          <p:grpSpPr bwMode="auto">
            <a:xfrm>
              <a:off x="34925" y="92075"/>
              <a:ext cx="7632700" cy="457200"/>
              <a:chOff x="34925" y="92075"/>
              <a:chExt cx="7632700" cy="457200"/>
            </a:xfrm>
          </p:grpSpPr>
          <p:sp>
            <p:nvSpPr>
              <p:cNvPr id="4200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200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1997" name="Group 2"/>
            <p:cNvGrpSpPr>
              <a:grpSpLocks/>
            </p:cNvGrpSpPr>
            <p:nvPr/>
          </p:nvGrpSpPr>
          <p:grpSpPr bwMode="auto">
            <a:xfrm>
              <a:off x="107950" y="620713"/>
              <a:ext cx="3816350" cy="496887"/>
              <a:chOff x="113" y="441"/>
              <a:chExt cx="2098" cy="313"/>
            </a:xfrm>
          </p:grpSpPr>
          <p:sp>
            <p:nvSpPr>
              <p:cNvPr id="4199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199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1"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检查删除操作要求的相关参数是否合理，若不合理，则给出错误信息；</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将待删除数据元素的值赋给变量；</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把顺序表中原来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至第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数据元素依次向前移一个位置；</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修正顺序表的长度。</a:t>
            </a:r>
          </a:p>
        </p:txBody>
      </p:sp>
      <p:grpSp>
        <p:nvGrpSpPr>
          <p:cNvPr id="20" name="Group 5"/>
          <p:cNvGrpSpPr>
            <a:grpSpLocks/>
          </p:cNvGrpSpPr>
          <p:nvPr/>
        </p:nvGrpSpPr>
        <p:grpSpPr bwMode="auto">
          <a:xfrm>
            <a:off x="250825" y="1196975"/>
            <a:ext cx="2281238" cy="496888"/>
            <a:chOff x="158" y="754"/>
            <a:chExt cx="1679" cy="313"/>
          </a:xfrm>
        </p:grpSpPr>
        <p:sp>
          <p:nvSpPr>
            <p:cNvPr id="41994"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删除操作</a:t>
              </a:r>
            </a:p>
          </p:txBody>
        </p:sp>
        <p:sp>
          <p:nvSpPr>
            <p:cNvPr id="41995"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5" name="Group 8"/>
          <p:cNvGrpSpPr>
            <a:grpSpLocks/>
          </p:cNvGrpSpPr>
          <p:nvPr/>
        </p:nvGrpSpPr>
        <p:grpSpPr bwMode="auto">
          <a:xfrm>
            <a:off x="7669213" y="620713"/>
            <a:ext cx="1295400" cy="1079500"/>
            <a:chOff x="4831" y="391"/>
            <a:chExt cx="816" cy="773"/>
          </a:xfrm>
        </p:grpSpPr>
        <p:sp>
          <p:nvSpPr>
            <p:cNvPr id="41990"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1991"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41992"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3"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290">
                                          <p:stCondLst>
                                            <p:cond delay="0"/>
                                          </p:stCondLst>
                                        </p:cTn>
                                        <p:tgtEl>
                                          <p:spTgt spid="25"/>
                                        </p:tgtEl>
                                      </p:cBhvr>
                                    </p:animEffect>
                                    <p:anim calcmode="lin" valueType="num">
                                      <p:cBhvr>
                                        <p:cTn id="1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8" dur="13">
                                          <p:stCondLst>
                                            <p:cond delay="325"/>
                                          </p:stCondLst>
                                        </p:cTn>
                                        <p:tgtEl>
                                          <p:spTgt spid="25"/>
                                        </p:tgtEl>
                                      </p:cBhvr>
                                      <p:to x="100000" y="60000"/>
                                    </p:animScale>
                                    <p:animScale>
                                      <p:cBhvr>
                                        <p:cTn id="19" dur="83" decel="50000">
                                          <p:stCondLst>
                                            <p:cond delay="338"/>
                                          </p:stCondLst>
                                        </p:cTn>
                                        <p:tgtEl>
                                          <p:spTgt spid="25"/>
                                        </p:tgtEl>
                                      </p:cBhvr>
                                      <p:to x="100000" y="100000"/>
                                    </p:animScale>
                                    <p:animScale>
                                      <p:cBhvr>
                                        <p:cTn id="20" dur="13">
                                          <p:stCondLst>
                                            <p:cond delay="656"/>
                                          </p:stCondLst>
                                        </p:cTn>
                                        <p:tgtEl>
                                          <p:spTgt spid="25"/>
                                        </p:tgtEl>
                                      </p:cBhvr>
                                      <p:to x="100000" y="80000"/>
                                    </p:animScale>
                                    <p:animScale>
                                      <p:cBhvr>
                                        <p:cTn id="21" dur="83" decel="50000">
                                          <p:stCondLst>
                                            <p:cond delay="669"/>
                                          </p:stCondLst>
                                        </p:cTn>
                                        <p:tgtEl>
                                          <p:spTgt spid="25"/>
                                        </p:tgtEl>
                                      </p:cBhvr>
                                      <p:to x="100000" y="100000"/>
                                    </p:animScale>
                                    <p:animScale>
                                      <p:cBhvr>
                                        <p:cTn id="22" dur="13">
                                          <p:stCondLst>
                                            <p:cond delay="821"/>
                                          </p:stCondLst>
                                        </p:cTn>
                                        <p:tgtEl>
                                          <p:spTgt spid="25"/>
                                        </p:tgtEl>
                                      </p:cBhvr>
                                      <p:to x="100000" y="90000"/>
                                    </p:animScale>
                                    <p:animScale>
                                      <p:cBhvr>
                                        <p:cTn id="23" dur="83" decel="50000">
                                          <p:stCondLst>
                                            <p:cond delay="834"/>
                                          </p:stCondLst>
                                        </p:cTn>
                                        <p:tgtEl>
                                          <p:spTgt spid="25"/>
                                        </p:tgtEl>
                                      </p:cBhvr>
                                      <p:to x="100000" y="100000"/>
                                    </p:animScale>
                                    <p:animScale>
                                      <p:cBhvr>
                                        <p:cTn id="24" dur="13">
                                          <p:stCondLst>
                                            <p:cond delay="904"/>
                                          </p:stCondLst>
                                        </p:cTn>
                                        <p:tgtEl>
                                          <p:spTgt spid="25"/>
                                        </p:tgtEl>
                                      </p:cBhvr>
                                      <p:to x="100000" y="95000"/>
                                    </p:animScale>
                                    <p:animScale>
                                      <p:cBhvr>
                                        <p:cTn id="25" dur="83" decel="50000">
                                          <p:stCondLst>
                                            <p:cond delay="917"/>
                                          </p:stCondLst>
                                        </p:cTn>
                                        <p:tgtEl>
                                          <p:spTgt spid="25"/>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1">
                                            <p:txEl>
                                              <p:pRg st="0" end="0"/>
                                            </p:txEl>
                                          </p:spTgt>
                                        </p:tgtEl>
                                        <p:attrNameLst>
                                          <p:attrName>style.visibility</p:attrName>
                                        </p:attrNameLst>
                                      </p:cBhvr>
                                      <p:to>
                                        <p:strVal val="visible"/>
                                      </p:to>
                                    </p:set>
                                    <p:animEffect transition="in" filter="slide(fromBottom)">
                                      <p:cBhvr>
                                        <p:cTn id="30" dur="500"/>
                                        <p:tgtEl>
                                          <p:spTgt spid="21">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1">
                                            <p:txEl>
                                              <p:pRg st="1" end="1"/>
                                            </p:txEl>
                                          </p:spTgt>
                                        </p:tgtEl>
                                        <p:attrNameLst>
                                          <p:attrName>style.visibility</p:attrName>
                                        </p:attrNameLst>
                                      </p:cBhvr>
                                      <p:to>
                                        <p:strVal val="visible"/>
                                      </p:to>
                                    </p:set>
                                    <p:animEffect transition="in" filter="slide(fromBottom)">
                                      <p:cBhvr>
                                        <p:cTn id="35" dur="500"/>
                                        <p:tgtEl>
                                          <p:spTgt spid="21">
                                            <p:txEl>
                                              <p:pRg st="1" end="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1">
                                            <p:txEl>
                                              <p:pRg st="2" end="2"/>
                                            </p:txEl>
                                          </p:spTgt>
                                        </p:tgtEl>
                                        <p:attrNameLst>
                                          <p:attrName>style.visibility</p:attrName>
                                        </p:attrNameLst>
                                      </p:cBhvr>
                                      <p:to>
                                        <p:strVal val="visible"/>
                                      </p:to>
                                    </p:set>
                                    <p:animEffect transition="in" filter="slide(fromBottom)">
                                      <p:cBhvr>
                                        <p:cTn id="40" dur="500"/>
                                        <p:tgtEl>
                                          <p:spTgt spid="21">
                                            <p:txEl>
                                              <p:pRg st="2" end="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1">
                                            <p:txEl>
                                              <p:pRg st="3" end="3"/>
                                            </p:txEl>
                                          </p:spTgt>
                                        </p:tgtEl>
                                        <p:attrNameLst>
                                          <p:attrName>style.visibility</p:attrName>
                                        </p:attrNameLst>
                                      </p:cBhvr>
                                      <p:to>
                                        <p:strVal val="visible"/>
                                      </p:to>
                                    </p:set>
                                    <p:animEffect transition="in" filter="slide(fromBottom)">
                                      <p:cBhvr>
                                        <p:cTn id="45" dur="500"/>
                                        <p:tgtEl>
                                          <p:spTgt spid="2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组合 2"/>
          <p:cNvGrpSpPr>
            <a:grpSpLocks/>
          </p:cNvGrpSpPr>
          <p:nvPr/>
        </p:nvGrpSpPr>
        <p:grpSpPr bwMode="auto">
          <a:xfrm>
            <a:off x="34925" y="92075"/>
            <a:ext cx="7632700" cy="1025525"/>
            <a:chOff x="34925" y="92075"/>
            <a:chExt cx="7632700" cy="1025525"/>
          </a:xfrm>
        </p:grpSpPr>
        <p:grpSp>
          <p:nvGrpSpPr>
            <p:cNvPr id="43029" name="组合 6"/>
            <p:cNvGrpSpPr>
              <a:grpSpLocks/>
            </p:cNvGrpSpPr>
            <p:nvPr/>
          </p:nvGrpSpPr>
          <p:grpSpPr bwMode="auto">
            <a:xfrm>
              <a:off x="34925" y="92075"/>
              <a:ext cx="7632700" cy="457200"/>
              <a:chOff x="34925" y="92075"/>
              <a:chExt cx="7632700" cy="457200"/>
            </a:xfrm>
          </p:grpSpPr>
          <p:sp>
            <p:nvSpPr>
              <p:cNvPr id="4303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303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3030" name="Group 2"/>
            <p:cNvGrpSpPr>
              <a:grpSpLocks/>
            </p:cNvGrpSpPr>
            <p:nvPr/>
          </p:nvGrpSpPr>
          <p:grpSpPr bwMode="auto">
            <a:xfrm>
              <a:off x="107950" y="620713"/>
              <a:ext cx="3816350" cy="496887"/>
              <a:chOff x="113" y="441"/>
              <a:chExt cx="2098" cy="313"/>
            </a:xfrm>
          </p:grpSpPr>
          <p:sp>
            <p:nvSpPr>
              <p:cNvPr id="4303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303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3011" name="组合 1"/>
          <p:cNvGrpSpPr>
            <a:grpSpLocks/>
          </p:cNvGrpSpPr>
          <p:nvPr/>
        </p:nvGrpSpPr>
        <p:grpSpPr bwMode="auto">
          <a:xfrm>
            <a:off x="34925" y="92075"/>
            <a:ext cx="8929688" cy="1608138"/>
            <a:chOff x="34925" y="92075"/>
            <a:chExt cx="8929688" cy="1608138"/>
          </a:xfrm>
        </p:grpSpPr>
        <p:grpSp>
          <p:nvGrpSpPr>
            <p:cNvPr id="43014" name="组合 12"/>
            <p:cNvGrpSpPr>
              <a:grpSpLocks/>
            </p:cNvGrpSpPr>
            <p:nvPr/>
          </p:nvGrpSpPr>
          <p:grpSpPr bwMode="auto">
            <a:xfrm>
              <a:off x="34925" y="92075"/>
              <a:ext cx="7632700" cy="1025525"/>
              <a:chOff x="34925" y="92075"/>
              <a:chExt cx="7632700" cy="1025525"/>
            </a:xfrm>
          </p:grpSpPr>
          <p:grpSp>
            <p:nvGrpSpPr>
              <p:cNvPr id="43023" name="组合 13"/>
              <p:cNvGrpSpPr>
                <a:grpSpLocks/>
              </p:cNvGrpSpPr>
              <p:nvPr/>
            </p:nvGrpSpPr>
            <p:grpSpPr bwMode="auto">
              <a:xfrm>
                <a:off x="34925" y="92075"/>
                <a:ext cx="7632700" cy="457200"/>
                <a:chOff x="34925" y="92075"/>
                <a:chExt cx="7632700" cy="457200"/>
              </a:xfrm>
            </p:grpSpPr>
            <p:sp>
              <p:nvSpPr>
                <p:cNvPr id="4302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302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3024" name="Group 2"/>
              <p:cNvGrpSpPr>
                <a:grpSpLocks/>
              </p:cNvGrpSpPr>
              <p:nvPr/>
            </p:nvGrpSpPr>
            <p:grpSpPr bwMode="auto">
              <a:xfrm>
                <a:off x="107950" y="620713"/>
                <a:ext cx="3816350" cy="496887"/>
                <a:chOff x="113" y="441"/>
                <a:chExt cx="2098" cy="313"/>
              </a:xfrm>
            </p:grpSpPr>
            <p:sp>
              <p:nvSpPr>
                <p:cNvPr id="4302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302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3015" name="Group 5"/>
            <p:cNvGrpSpPr>
              <a:grpSpLocks/>
            </p:cNvGrpSpPr>
            <p:nvPr/>
          </p:nvGrpSpPr>
          <p:grpSpPr bwMode="auto">
            <a:xfrm>
              <a:off x="250825" y="1196975"/>
              <a:ext cx="2281238" cy="496888"/>
              <a:chOff x="158" y="754"/>
              <a:chExt cx="1679" cy="313"/>
            </a:xfrm>
          </p:grpSpPr>
          <p:sp>
            <p:nvSpPr>
              <p:cNvPr id="43021"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删除操作</a:t>
                </a:r>
              </a:p>
            </p:txBody>
          </p:sp>
          <p:sp>
            <p:nvSpPr>
              <p:cNvPr id="43022"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3016" name="Group 8"/>
            <p:cNvGrpSpPr>
              <a:grpSpLocks/>
            </p:cNvGrpSpPr>
            <p:nvPr/>
          </p:nvGrpSpPr>
          <p:grpSpPr bwMode="auto">
            <a:xfrm>
              <a:off x="7669213" y="620713"/>
              <a:ext cx="1295400" cy="1079500"/>
              <a:chOff x="4831" y="391"/>
              <a:chExt cx="816" cy="773"/>
            </a:xfrm>
          </p:grpSpPr>
          <p:sp>
            <p:nvSpPr>
              <p:cNvPr id="43017"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3018"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43019"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0"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
        <p:nvSpPr>
          <p:cNvPr id="28" name="Rectangle 2"/>
          <p:cNvSpPr>
            <a:spLocks noChangeArrowheads="1"/>
          </p:cNvSpPr>
          <p:nvPr/>
        </p:nvSpPr>
        <p:spPr bwMode="auto">
          <a:xfrm>
            <a:off x="3635375" y="5983288"/>
            <a:ext cx="1944688"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solidFill>
                  <a:srgbClr val="000000"/>
                </a:solidFill>
                <a:latin typeface="华文楷体" panose="02010600040101010101" pitchFamily="2" charset="-122"/>
                <a:ea typeface="华文楷体" panose="02010600040101010101" pitchFamily="2" charset="-122"/>
              </a:rPr>
              <a:t>顺序表删除数据元素的过程</a:t>
            </a:r>
            <a:endParaRPr kumimoji="1" lang="zh-CN" altLang="en-US" sz="1600" b="1" dirty="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endParaRPr>
          </a:p>
        </p:txBody>
      </p:sp>
      <p:pic>
        <p:nvPicPr>
          <p:cNvPr id="39943" name="Picture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33538" y="2047875"/>
            <a:ext cx="5673725"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39943"/>
                                        </p:tgtEl>
                                        <p:attrNameLst>
                                          <p:attrName>style.visibility</p:attrName>
                                        </p:attrNameLst>
                                      </p:cBhvr>
                                      <p:to>
                                        <p:strVal val="visible"/>
                                      </p:to>
                                    </p:set>
                                    <p:animEffect transition="in" filter="wipe(up)">
                                      <p:cBhvr>
                                        <p:cTn id="7" dur="500"/>
                                        <p:tgtEl>
                                          <p:spTgt spid="39943"/>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linds(horizontal)">
                                      <p:cBhvr>
                                        <p:cTn id="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组合 2"/>
          <p:cNvGrpSpPr>
            <a:grpSpLocks/>
          </p:cNvGrpSpPr>
          <p:nvPr/>
        </p:nvGrpSpPr>
        <p:grpSpPr bwMode="auto">
          <a:xfrm>
            <a:off x="34925" y="92075"/>
            <a:ext cx="7632700" cy="1025525"/>
            <a:chOff x="34925" y="92075"/>
            <a:chExt cx="7632700" cy="1025525"/>
          </a:xfrm>
        </p:grpSpPr>
        <p:grpSp>
          <p:nvGrpSpPr>
            <p:cNvPr id="44052" name="组合 6"/>
            <p:cNvGrpSpPr>
              <a:grpSpLocks/>
            </p:cNvGrpSpPr>
            <p:nvPr/>
          </p:nvGrpSpPr>
          <p:grpSpPr bwMode="auto">
            <a:xfrm>
              <a:off x="34925" y="92075"/>
              <a:ext cx="7632700" cy="457200"/>
              <a:chOff x="34925" y="92075"/>
              <a:chExt cx="7632700" cy="457200"/>
            </a:xfrm>
          </p:grpSpPr>
          <p:sp>
            <p:nvSpPr>
              <p:cNvPr id="4405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405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4053" name="Group 2"/>
            <p:cNvGrpSpPr>
              <a:grpSpLocks/>
            </p:cNvGrpSpPr>
            <p:nvPr/>
          </p:nvGrpSpPr>
          <p:grpSpPr bwMode="auto">
            <a:xfrm>
              <a:off x="107950" y="620713"/>
              <a:ext cx="3816350" cy="496887"/>
              <a:chOff x="113" y="441"/>
              <a:chExt cx="2098" cy="313"/>
            </a:xfrm>
          </p:grpSpPr>
          <p:sp>
            <p:nvSpPr>
              <p:cNvPr id="4405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405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4035" name="组合 1"/>
          <p:cNvGrpSpPr>
            <a:grpSpLocks/>
          </p:cNvGrpSpPr>
          <p:nvPr/>
        </p:nvGrpSpPr>
        <p:grpSpPr bwMode="auto">
          <a:xfrm>
            <a:off x="34925" y="92075"/>
            <a:ext cx="7632700" cy="1601788"/>
            <a:chOff x="34925" y="92075"/>
            <a:chExt cx="7632700" cy="1601788"/>
          </a:xfrm>
        </p:grpSpPr>
        <p:grpSp>
          <p:nvGrpSpPr>
            <p:cNvPr id="44042" name="组合 12"/>
            <p:cNvGrpSpPr>
              <a:grpSpLocks/>
            </p:cNvGrpSpPr>
            <p:nvPr/>
          </p:nvGrpSpPr>
          <p:grpSpPr bwMode="auto">
            <a:xfrm>
              <a:off x="34925" y="92075"/>
              <a:ext cx="7632700" cy="1025525"/>
              <a:chOff x="34925" y="92075"/>
              <a:chExt cx="7632700" cy="1025525"/>
            </a:xfrm>
          </p:grpSpPr>
          <p:grpSp>
            <p:nvGrpSpPr>
              <p:cNvPr id="44046" name="组合 13"/>
              <p:cNvGrpSpPr>
                <a:grpSpLocks/>
              </p:cNvGrpSpPr>
              <p:nvPr/>
            </p:nvGrpSpPr>
            <p:grpSpPr bwMode="auto">
              <a:xfrm>
                <a:off x="34925" y="92075"/>
                <a:ext cx="7632700" cy="457200"/>
                <a:chOff x="34925" y="92075"/>
                <a:chExt cx="7632700" cy="457200"/>
              </a:xfrm>
            </p:grpSpPr>
            <p:sp>
              <p:nvSpPr>
                <p:cNvPr id="4405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405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4047" name="Group 2"/>
              <p:cNvGrpSpPr>
                <a:grpSpLocks/>
              </p:cNvGrpSpPr>
              <p:nvPr/>
            </p:nvGrpSpPr>
            <p:grpSpPr bwMode="auto">
              <a:xfrm>
                <a:off x="107950" y="620713"/>
                <a:ext cx="3816350" cy="496887"/>
                <a:chOff x="113" y="441"/>
                <a:chExt cx="2098" cy="313"/>
              </a:xfrm>
            </p:grpSpPr>
            <p:sp>
              <p:nvSpPr>
                <p:cNvPr id="4404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404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4043" name="Group 5"/>
            <p:cNvGrpSpPr>
              <a:grpSpLocks/>
            </p:cNvGrpSpPr>
            <p:nvPr/>
          </p:nvGrpSpPr>
          <p:grpSpPr bwMode="auto">
            <a:xfrm>
              <a:off x="250826" y="1196975"/>
              <a:ext cx="2280708" cy="496888"/>
              <a:chOff x="158" y="754"/>
              <a:chExt cx="1679" cy="313"/>
            </a:xfrm>
          </p:grpSpPr>
          <p:sp>
            <p:nvSpPr>
              <p:cNvPr id="44044"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删除操作</a:t>
                </a:r>
              </a:p>
            </p:txBody>
          </p:sp>
          <p:sp>
            <p:nvSpPr>
              <p:cNvPr id="44045"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6" name="Group 4"/>
          <p:cNvGrpSpPr>
            <a:grpSpLocks/>
          </p:cNvGrpSpPr>
          <p:nvPr/>
        </p:nvGrpSpPr>
        <p:grpSpPr bwMode="auto">
          <a:xfrm>
            <a:off x="7669213" y="692150"/>
            <a:ext cx="1295400" cy="1008063"/>
            <a:chOff x="4831" y="1253"/>
            <a:chExt cx="816" cy="726"/>
          </a:xfrm>
        </p:grpSpPr>
        <p:sp>
          <p:nvSpPr>
            <p:cNvPr id="28"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9"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 name="Text Box 7"/>
            <p:cNvSpPr txBox="1">
              <a:spLocks noChangeArrowheads="1"/>
            </p:cNvSpPr>
            <p:nvPr/>
          </p:nvSpPr>
          <p:spPr bwMode="gray">
            <a:xfrm>
              <a:off x="4850" y="1643"/>
              <a:ext cx="729"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a:solidFill>
                    <a:schemeClr val="bg1"/>
                  </a:solidFill>
                  <a:latin typeface="Arial" panose="020B0604020202020204" pitchFamily="34" charset="0"/>
                  <a:ea typeface="方正舒体" panose="02010601030101010101" pitchFamily="2" charset="-122"/>
                  <a:cs typeface="Arial" panose="020B0604020202020204" pitchFamily="34" charset="0"/>
                </a:rPr>
                <a:t>2-8</a:t>
              </a:r>
              <a:endParaRPr lang="zh-CN" altLang="en-US" sz="2000" b="1">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31"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 name="Group 20"/>
          <p:cNvGrpSpPr>
            <a:grpSpLocks/>
          </p:cNvGrpSpPr>
          <p:nvPr/>
        </p:nvGrpSpPr>
        <p:grpSpPr bwMode="auto">
          <a:xfrm>
            <a:off x="3454400" y="5189538"/>
            <a:ext cx="2209800" cy="722312"/>
            <a:chOff x="2426" y="3158"/>
            <a:chExt cx="3039" cy="651"/>
          </a:xfrm>
        </p:grpSpPr>
        <p:sp>
          <p:nvSpPr>
            <p:cNvPr id="33" name="AutoShape 21"/>
            <p:cNvSpPr>
              <a:spLocks noChangeArrowheads="1"/>
            </p:cNvSpPr>
            <p:nvPr/>
          </p:nvSpPr>
          <p:spPr bwMode="auto">
            <a:xfrm flipH="1" flipV="1">
              <a:off x="2426" y="3158"/>
              <a:ext cx="3039" cy="651"/>
            </a:xfrm>
            <a:prstGeom prst="wedgeRectCallout">
              <a:avLst>
                <a:gd name="adj1" fmla="val -2454"/>
                <a:gd name="adj2" fmla="val 95866"/>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FF33CC"/>
                </a:solidFill>
                <a:latin typeface="+mj-lt"/>
                <a:ea typeface="楷体" panose="02010609060101010101" pitchFamily="49" charset="-122"/>
              </a:endParaRPr>
            </a:p>
          </p:txBody>
        </p:sp>
        <p:sp>
          <p:nvSpPr>
            <p:cNvPr id="34" name="Text Box 22"/>
            <p:cNvSpPr txBox="1">
              <a:spLocks noChangeArrowheads="1"/>
            </p:cNvSpPr>
            <p:nvPr/>
          </p:nvSpPr>
          <p:spPr bwMode="auto">
            <a:xfrm>
              <a:off x="2547" y="3260"/>
              <a:ext cx="2882" cy="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依次前移元素</a:t>
              </a:r>
            </a:p>
          </p:txBody>
        </p:sp>
      </p:grpSp>
      <p:grpSp>
        <p:nvGrpSpPr>
          <p:cNvPr id="35" name="Group 20"/>
          <p:cNvGrpSpPr>
            <a:grpSpLocks/>
          </p:cNvGrpSpPr>
          <p:nvPr/>
        </p:nvGrpSpPr>
        <p:grpSpPr bwMode="auto">
          <a:xfrm>
            <a:off x="3454400" y="4529138"/>
            <a:ext cx="4991100" cy="1131887"/>
            <a:chOff x="2426" y="3158"/>
            <a:chExt cx="3039" cy="1019"/>
          </a:xfrm>
        </p:grpSpPr>
        <p:sp>
          <p:nvSpPr>
            <p:cNvPr id="36" name="AutoShape 21"/>
            <p:cNvSpPr>
              <a:spLocks noChangeArrowheads="1"/>
            </p:cNvSpPr>
            <p:nvPr/>
          </p:nvSpPr>
          <p:spPr bwMode="auto">
            <a:xfrm flipH="1" flipV="1">
              <a:off x="2426" y="3158"/>
              <a:ext cx="3039" cy="1019"/>
            </a:xfrm>
            <a:prstGeom prst="wedgeRectCallout">
              <a:avLst>
                <a:gd name="adj1" fmla="val -2454"/>
                <a:gd name="adj2" fmla="val 95866"/>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FF33CC"/>
                </a:solidFill>
                <a:latin typeface="+mj-lt"/>
                <a:ea typeface="楷体" panose="02010609060101010101" pitchFamily="49" charset="-122"/>
              </a:endParaRPr>
            </a:p>
          </p:txBody>
        </p:sp>
        <p:sp>
          <p:nvSpPr>
            <p:cNvPr id="37" name="Text Box 22"/>
            <p:cNvSpPr txBox="1">
              <a:spLocks noChangeArrowheads="1"/>
            </p:cNvSpPr>
            <p:nvPr/>
          </p:nvSpPr>
          <p:spPr bwMode="auto">
            <a:xfrm>
              <a:off x="2517" y="3260"/>
              <a:ext cx="2882" cy="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        将待删除元素的值赋给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e</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p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指向待删除元素，</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q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指向最后一个元素。</a:t>
              </a:r>
            </a:p>
          </p:txBody>
        </p:sp>
      </p:grpSp>
      <p:sp>
        <p:nvSpPr>
          <p:cNvPr id="38" name="Text Box 2"/>
          <p:cNvSpPr txBox="1">
            <a:spLocks noChangeArrowheads="1"/>
          </p:cNvSpPr>
          <p:nvPr/>
        </p:nvSpPr>
        <p:spPr bwMode="auto">
          <a:xfrm>
            <a:off x="323850" y="1844675"/>
            <a:ext cx="8351838" cy="16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ListDelete_Sq(SqList &amp;L,int i,ElemType &amp;e)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删除顺序表</a:t>
            </a:r>
            <a:r>
              <a:rPr lang="de-DE"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中第</a:t>
            </a:r>
            <a:r>
              <a:rPr lang="de-DE" altLang="zh-CN" sz="1600" b="1">
                <a:latin typeface="Courier New" panose="02070309020205020404" pitchFamily="49" charset="0"/>
                <a:ea typeface="仿宋" panose="02010609060101010101" pitchFamily="49" charset="-122"/>
                <a:cs typeface="Courier New" panose="02070309020205020404" pitchFamily="49" charset="0"/>
              </a:rPr>
              <a:t>i</a:t>
            </a:r>
            <a:r>
              <a:rPr lang="zh-CN" altLang="en-US" sz="1600" b="1">
                <a:latin typeface="Courier New" panose="02070309020205020404" pitchFamily="49" charset="0"/>
                <a:ea typeface="仿宋" panose="02010609060101010101" pitchFamily="49" charset="-122"/>
                <a:cs typeface="Courier New" panose="02070309020205020404" pitchFamily="49" charset="0"/>
              </a:rPr>
              <a:t>个元素并用</a:t>
            </a:r>
            <a:r>
              <a:rPr lang="de-DE"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返回其值；若删除位置不合理则给出信息并退出运行</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i</a:t>
            </a:r>
            <a:r>
              <a:rPr lang="zh-CN" altLang="en-US" sz="1600" b="1">
                <a:latin typeface="Courier New" panose="02070309020205020404" pitchFamily="49" charset="0"/>
                <a:ea typeface="仿宋" panose="02010609060101010101" pitchFamily="49" charset="-122"/>
                <a:cs typeface="Courier New" panose="02070309020205020404" pitchFamily="49" charset="0"/>
              </a:rPr>
              <a:t>的合理值为</a:t>
            </a:r>
            <a:r>
              <a:rPr lang="en-US" altLang="zh-CN" sz="1600" b="1">
                <a:latin typeface="Courier New" panose="02070309020205020404" pitchFamily="49" charset="0"/>
                <a:ea typeface="仿宋" panose="02010609060101010101" pitchFamily="49" charset="-122"/>
                <a:cs typeface="Courier New" panose="02070309020205020404" pitchFamily="49" charset="0"/>
              </a:rPr>
              <a:t>1≤</a:t>
            </a:r>
            <a:r>
              <a:rPr lang="de-DE" altLang="zh-CN" sz="1600" b="1">
                <a:latin typeface="Courier New" panose="02070309020205020404" pitchFamily="49" charset="0"/>
                <a:ea typeface="仿宋" panose="02010609060101010101" pitchFamily="49" charset="-122"/>
                <a:cs typeface="Courier New" panose="02070309020205020404" pitchFamily="49" charset="0"/>
              </a:rPr>
              <a:t>i≤L.length</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if((i&lt;1)||(i&gt;L.length))</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a:solidFill>
                  <a:srgbClr val="3333FF"/>
                </a:solidFill>
                <a:latin typeface="Courier New" panose="02070309020205020404" pitchFamily="49" charset="0"/>
                <a:ea typeface="仿宋" panose="02010609060101010101" pitchFamily="49" charset="-122"/>
                <a:cs typeface="Courier New" panose="02070309020205020404" pitchFamily="49" charset="0"/>
              </a:rPr>
              <a:t>        Error("Position Error!"); 		</a:t>
            </a:r>
          </a:p>
        </p:txBody>
      </p:sp>
      <p:sp>
        <p:nvSpPr>
          <p:cNvPr id="39" name="Text Box 2"/>
          <p:cNvSpPr txBox="1">
            <a:spLocks noChangeArrowheads="1"/>
          </p:cNvSpPr>
          <p:nvPr/>
        </p:nvSpPr>
        <p:spPr bwMode="auto">
          <a:xfrm>
            <a:off x="315913" y="3429000"/>
            <a:ext cx="8351837"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e=L.elem[i-1];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p=&amp;(L.elem[i-1]);</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q=L.elem+L.length–1;</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p:txBody>
      </p:sp>
      <p:sp>
        <p:nvSpPr>
          <p:cNvPr id="40" name="Text Box 2"/>
          <p:cNvSpPr txBox="1">
            <a:spLocks noChangeArrowheads="1"/>
          </p:cNvSpPr>
          <p:nvPr/>
        </p:nvSpPr>
        <p:spPr bwMode="auto">
          <a:xfrm>
            <a:off x="315913" y="4371975"/>
            <a:ext cx="8351837"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for(++p;p&lt;=q;++p)</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*(p-1)=*p;</a:t>
            </a:r>
            <a:endParaRPr lang="zh-CN" altLang="en-US" sz="1600" b="1">
              <a:latin typeface="Courier New" panose="02070309020205020404" pitchFamily="49" charset="0"/>
              <a:ea typeface="仿宋" panose="02010609060101010101" pitchFamily="49" charset="-122"/>
              <a:cs typeface="Courier New" panose="02070309020205020404" pitchFamily="49" charset="0"/>
            </a:endParaRPr>
          </a:p>
        </p:txBody>
      </p:sp>
      <p:sp>
        <p:nvSpPr>
          <p:cNvPr id="41" name="Text Box 2"/>
          <p:cNvSpPr txBox="1">
            <a:spLocks noChangeArrowheads="1"/>
          </p:cNvSpPr>
          <p:nvPr/>
        </p:nvSpPr>
        <p:spPr bwMode="auto">
          <a:xfrm>
            <a:off x="315913" y="5005388"/>
            <a:ext cx="8351837"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L.length;</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a:t>
            </a:r>
            <a:r>
              <a:rPr lang="de-DE" altLang="zh-CN" sz="1600" b="1">
                <a:latin typeface="Courier New" panose="02070309020205020404" pitchFamily="49" charset="0"/>
                <a:ea typeface="仿宋" panose="02010609060101010101" pitchFamily="49" charset="-122"/>
                <a:cs typeface="Courier New" panose="02070309020205020404" pitchFamily="49" charset="0"/>
              </a:rPr>
              <a:t>ListDelete_Sq</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p:txBody>
      </p:sp>
      <p:grpSp>
        <p:nvGrpSpPr>
          <p:cNvPr id="42" name="Group 20"/>
          <p:cNvGrpSpPr>
            <a:grpSpLocks/>
          </p:cNvGrpSpPr>
          <p:nvPr/>
        </p:nvGrpSpPr>
        <p:grpSpPr bwMode="auto">
          <a:xfrm>
            <a:off x="3924300" y="5545138"/>
            <a:ext cx="1739900" cy="722312"/>
            <a:chOff x="2426" y="3158"/>
            <a:chExt cx="3039" cy="651"/>
          </a:xfrm>
        </p:grpSpPr>
        <p:sp>
          <p:nvSpPr>
            <p:cNvPr id="43" name="AutoShape 21"/>
            <p:cNvSpPr>
              <a:spLocks noChangeArrowheads="1"/>
            </p:cNvSpPr>
            <p:nvPr/>
          </p:nvSpPr>
          <p:spPr bwMode="auto">
            <a:xfrm flipH="1" flipV="1">
              <a:off x="2426" y="3158"/>
              <a:ext cx="3039" cy="651"/>
            </a:xfrm>
            <a:prstGeom prst="wedgeRectCallout">
              <a:avLst>
                <a:gd name="adj1" fmla="val -2454"/>
                <a:gd name="adj2" fmla="val 95866"/>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FF33CC"/>
                </a:solidFill>
                <a:latin typeface="+mj-lt"/>
                <a:ea typeface="楷体" panose="02010609060101010101" pitchFamily="49" charset="-122"/>
              </a:endParaRPr>
            </a:p>
          </p:txBody>
        </p:sp>
        <p:sp>
          <p:nvSpPr>
            <p:cNvPr id="44" name="Text Box 22"/>
            <p:cNvSpPr txBox="1">
              <a:spLocks noChangeArrowheads="1"/>
            </p:cNvSpPr>
            <p:nvPr/>
          </p:nvSpPr>
          <p:spPr bwMode="auto">
            <a:xfrm>
              <a:off x="2547" y="3260"/>
              <a:ext cx="2882" cy="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修正表长</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290">
                                          <p:stCondLst>
                                            <p:cond delay="0"/>
                                          </p:stCondLst>
                                        </p:cTn>
                                        <p:tgtEl>
                                          <p:spTgt spid="26"/>
                                        </p:tgtEl>
                                      </p:cBhvr>
                                    </p:animEffect>
                                    <p:anim calcmode="lin" valueType="num">
                                      <p:cBhvr>
                                        <p:cTn id="8"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13" dur="13">
                                          <p:stCondLst>
                                            <p:cond delay="325"/>
                                          </p:stCondLst>
                                        </p:cTn>
                                        <p:tgtEl>
                                          <p:spTgt spid="26"/>
                                        </p:tgtEl>
                                      </p:cBhvr>
                                      <p:to x="100000" y="60000"/>
                                    </p:animScale>
                                    <p:animScale>
                                      <p:cBhvr>
                                        <p:cTn id="14" dur="83" decel="50000">
                                          <p:stCondLst>
                                            <p:cond delay="338"/>
                                          </p:stCondLst>
                                        </p:cTn>
                                        <p:tgtEl>
                                          <p:spTgt spid="26"/>
                                        </p:tgtEl>
                                      </p:cBhvr>
                                      <p:to x="100000" y="100000"/>
                                    </p:animScale>
                                    <p:animScale>
                                      <p:cBhvr>
                                        <p:cTn id="15" dur="13">
                                          <p:stCondLst>
                                            <p:cond delay="656"/>
                                          </p:stCondLst>
                                        </p:cTn>
                                        <p:tgtEl>
                                          <p:spTgt spid="26"/>
                                        </p:tgtEl>
                                      </p:cBhvr>
                                      <p:to x="100000" y="80000"/>
                                    </p:animScale>
                                    <p:animScale>
                                      <p:cBhvr>
                                        <p:cTn id="16" dur="83" decel="50000">
                                          <p:stCondLst>
                                            <p:cond delay="669"/>
                                          </p:stCondLst>
                                        </p:cTn>
                                        <p:tgtEl>
                                          <p:spTgt spid="26"/>
                                        </p:tgtEl>
                                      </p:cBhvr>
                                      <p:to x="100000" y="100000"/>
                                    </p:animScale>
                                    <p:animScale>
                                      <p:cBhvr>
                                        <p:cTn id="17" dur="13">
                                          <p:stCondLst>
                                            <p:cond delay="821"/>
                                          </p:stCondLst>
                                        </p:cTn>
                                        <p:tgtEl>
                                          <p:spTgt spid="26"/>
                                        </p:tgtEl>
                                      </p:cBhvr>
                                      <p:to x="100000" y="90000"/>
                                    </p:animScale>
                                    <p:animScale>
                                      <p:cBhvr>
                                        <p:cTn id="18" dur="83" decel="50000">
                                          <p:stCondLst>
                                            <p:cond delay="834"/>
                                          </p:stCondLst>
                                        </p:cTn>
                                        <p:tgtEl>
                                          <p:spTgt spid="26"/>
                                        </p:tgtEl>
                                      </p:cBhvr>
                                      <p:to x="100000" y="100000"/>
                                    </p:animScale>
                                    <p:animScale>
                                      <p:cBhvr>
                                        <p:cTn id="19" dur="13">
                                          <p:stCondLst>
                                            <p:cond delay="904"/>
                                          </p:stCondLst>
                                        </p:cTn>
                                        <p:tgtEl>
                                          <p:spTgt spid="26"/>
                                        </p:tgtEl>
                                      </p:cBhvr>
                                      <p:to x="100000" y="95000"/>
                                    </p:animScale>
                                    <p:animScale>
                                      <p:cBhvr>
                                        <p:cTn id="20" dur="83" decel="50000">
                                          <p:stCondLst>
                                            <p:cond delay="917"/>
                                          </p:stCondLst>
                                        </p:cTn>
                                        <p:tgtEl>
                                          <p:spTgt spid="26"/>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up)">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up)">
                                      <p:cBhvr>
                                        <p:cTn id="29" dur="500"/>
                                        <p:tgtEl>
                                          <p:spTgt spid="39"/>
                                        </p:tgtEl>
                                      </p:cBhvr>
                                    </p:animEffect>
                                  </p:childTnLst>
                                </p:cTn>
                              </p:par>
                            </p:childTnLst>
                          </p:cTn>
                        </p:par>
                        <p:par>
                          <p:cTn id="30" fill="hold">
                            <p:stCondLst>
                              <p:cond delay="500"/>
                            </p:stCondLst>
                            <p:childTnLst>
                              <p:par>
                                <p:cTn id="31" presetID="18" presetClass="entr" presetSubtype="9"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strips(upLeft)">
                                      <p:cBhvr>
                                        <p:cTn id="33" dur="500"/>
                                        <p:tgtEl>
                                          <p:spTgt spid="35"/>
                                        </p:tgtEl>
                                      </p:cBhvr>
                                    </p:animEffect>
                                  </p:childTnLst>
                                  <p:subTnLst>
                                    <p:audio>
                                      <p:cMediaNode>
                                        <p:cTn display="0" masterRel="sameClick">
                                          <p:stCondLst>
                                            <p:cond evt="begin" delay="0">
                                              <p:tn val="31"/>
                                            </p:cond>
                                          </p:stCondLst>
                                          <p:endCondLst>
                                            <p:cond evt="onStopAudio" delay="0">
                                              <p:tgtEl>
                                                <p:sldTgt/>
                                              </p:tgtEl>
                                            </p:cond>
                                          </p:endCondLst>
                                        </p:cTn>
                                        <p:tgtEl>
                                          <p:sndTgt r:embed="rId2" name="camera.wav"/>
                                        </p:tgtEl>
                                      </p:cMediaNode>
                                    </p:audio>
                                  </p:subTnLst>
                                </p:cTn>
                              </p:par>
                            </p:childTnLst>
                          </p:cTn>
                        </p:par>
                      </p:childTnLst>
                    </p:cTn>
                  </p:par>
                  <p:par>
                    <p:cTn id="34" fill="hold">
                      <p:stCondLst>
                        <p:cond delay="indefinite"/>
                      </p:stCondLst>
                      <p:childTnLst>
                        <p:par>
                          <p:cTn id="35" fill="hold">
                            <p:stCondLst>
                              <p:cond delay="0"/>
                            </p:stCondLst>
                            <p:childTnLst>
                              <p:par>
                                <p:cTn id="36" presetID="18" presetClass="exit" presetSubtype="9" fill="hold" nodeType="clickEffect">
                                  <p:stCondLst>
                                    <p:cond delay="0"/>
                                  </p:stCondLst>
                                  <p:childTnLst>
                                    <p:animEffect transition="out" filter="strips(upLeft)">
                                      <p:cBhvr>
                                        <p:cTn id="37" dur="500"/>
                                        <p:tgtEl>
                                          <p:spTgt spid="35"/>
                                        </p:tgtEl>
                                      </p:cBhvr>
                                    </p:animEffect>
                                    <p:set>
                                      <p:cBhvr>
                                        <p:cTn id="38" dur="1" fill="hold">
                                          <p:stCondLst>
                                            <p:cond delay="499"/>
                                          </p:stCondLst>
                                        </p:cTn>
                                        <p:tgtEl>
                                          <p:spTgt spid="35"/>
                                        </p:tgtEl>
                                        <p:attrNameLst>
                                          <p:attrName>style.visibility</p:attrName>
                                        </p:attrNameLst>
                                      </p:cBhvr>
                                      <p:to>
                                        <p:strVal val="hidden"/>
                                      </p:to>
                                    </p:set>
                                  </p:childTnLst>
                                </p:cTn>
                              </p:par>
                            </p:childTnLst>
                          </p:cTn>
                        </p:par>
                        <p:par>
                          <p:cTn id="39" fill="hold">
                            <p:stCondLst>
                              <p:cond delay="500"/>
                            </p:stCondLst>
                            <p:childTnLst>
                              <p:par>
                                <p:cTn id="40" presetID="22" presetClass="entr" presetSubtype="1"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up)">
                                      <p:cBhvr>
                                        <p:cTn id="42" dur="500"/>
                                        <p:tgtEl>
                                          <p:spTgt spid="40"/>
                                        </p:tgtEl>
                                      </p:cBhvr>
                                    </p:animEffect>
                                  </p:childTnLst>
                                </p:cTn>
                              </p:par>
                            </p:childTnLst>
                          </p:cTn>
                        </p:par>
                        <p:par>
                          <p:cTn id="43" fill="hold">
                            <p:stCondLst>
                              <p:cond delay="1000"/>
                            </p:stCondLst>
                            <p:childTnLst>
                              <p:par>
                                <p:cTn id="44" presetID="18" presetClass="entr" presetSubtype="9"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strips(upLeft)">
                                      <p:cBhvr>
                                        <p:cTn id="46" dur="500"/>
                                        <p:tgtEl>
                                          <p:spTgt spid="32"/>
                                        </p:tgtEl>
                                      </p:cBhvr>
                                    </p:animEffect>
                                  </p:childTnLst>
                                  <p:subTnLst>
                                    <p:audio>
                                      <p:cMediaNode>
                                        <p:cTn display="0" masterRel="sameClick">
                                          <p:stCondLst>
                                            <p:cond evt="begin" delay="0">
                                              <p:tn val="44"/>
                                            </p:cond>
                                          </p:stCondLst>
                                          <p:endCondLst>
                                            <p:cond evt="onStopAudio" delay="0">
                                              <p:tgtEl>
                                                <p:sldTgt/>
                                              </p:tgtEl>
                                            </p:cond>
                                          </p:endCondLst>
                                        </p:cTn>
                                        <p:tgtEl>
                                          <p:sndTgt r:embed="rId2" name="camera.wav"/>
                                        </p:tgtEl>
                                      </p:cMediaNode>
                                    </p:audio>
                                  </p:subTnLst>
                                </p:cTn>
                              </p:par>
                            </p:childTnLst>
                          </p:cTn>
                        </p:par>
                      </p:childTnLst>
                    </p:cTn>
                  </p:par>
                  <p:par>
                    <p:cTn id="47" fill="hold">
                      <p:stCondLst>
                        <p:cond delay="indefinite"/>
                      </p:stCondLst>
                      <p:childTnLst>
                        <p:par>
                          <p:cTn id="48" fill="hold">
                            <p:stCondLst>
                              <p:cond delay="0"/>
                            </p:stCondLst>
                            <p:childTnLst>
                              <p:par>
                                <p:cTn id="49" presetID="18" presetClass="exit" presetSubtype="9" fill="hold" nodeType="clickEffect">
                                  <p:stCondLst>
                                    <p:cond delay="0"/>
                                  </p:stCondLst>
                                  <p:childTnLst>
                                    <p:animEffect transition="out" filter="strips(upLeft)">
                                      <p:cBhvr>
                                        <p:cTn id="50" dur="500"/>
                                        <p:tgtEl>
                                          <p:spTgt spid="32"/>
                                        </p:tgtEl>
                                      </p:cBhvr>
                                    </p:animEffect>
                                    <p:set>
                                      <p:cBhvr>
                                        <p:cTn id="51" dur="1" fill="hold">
                                          <p:stCondLst>
                                            <p:cond delay="499"/>
                                          </p:stCondLst>
                                        </p:cTn>
                                        <p:tgtEl>
                                          <p:spTgt spid="32"/>
                                        </p:tgtEl>
                                        <p:attrNameLst>
                                          <p:attrName>style.visibility</p:attrName>
                                        </p:attrNameLst>
                                      </p:cBhvr>
                                      <p:to>
                                        <p:strVal val="hidden"/>
                                      </p:to>
                                    </p:set>
                                  </p:childTnLst>
                                </p:cTn>
                              </p:par>
                            </p:childTnLst>
                          </p:cTn>
                        </p:par>
                        <p:par>
                          <p:cTn id="52" fill="hold">
                            <p:stCondLst>
                              <p:cond delay="500"/>
                            </p:stCondLst>
                            <p:childTnLst>
                              <p:par>
                                <p:cTn id="53" presetID="22" presetClass="entr" presetSubtype="1"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childTnLst>
                          </p:cTn>
                        </p:par>
                        <p:par>
                          <p:cTn id="56" fill="hold">
                            <p:stCondLst>
                              <p:cond delay="1000"/>
                            </p:stCondLst>
                            <p:childTnLst>
                              <p:par>
                                <p:cTn id="57" presetID="18" presetClass="entr" presetSubtype="9"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strips(upLeft)">
                                      <p:cBhvr>
                                        <p:cTn id="59" dur="500"/>
                                        <p:tgtEl>
                                          <p:spTgt spid="42"/>
                                        </p:tgtEl>
                                      </p:cBhvr>
                                    </p:animEffect>
                                  </p:childTnLst>
                                  <p:subTnLst>
                                    <p:audio>
                                      <p:cMediaNode>
                                        <p:cTn display="0" masterRel="sameClick">
                                          <p:stCondLst>
                                            <p:cond evt="begin" delay="0">
                                              <p:tn val="5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组合 12"/>
          <p:cNvGrpSpPr>
            <a:grpSpLocks/>
          </p:cNvGrpSpPr>
          <p:nvPr/>
        </p:nvGrpSpPr>
        <p:grpSpPr bwMode="auto">
          <a:xfrm>
            <a:off x="34925" y="92075"/>
            <a:ext cx="7632700" cy="1601788"/>
            <a:chOff x="34925" y="92075"/>
            <a:chExt cx="7632700" cy="1601788"/>
          </a:xfrm>
        </p:grpSpPr>
        <p:grpSp>
          <p:nvGrpSpPr>
            <p:cNvPr id="45069" name="组合 13"/>
            <p:cNvGrpSpPr>
              <a:grpSpLocks/>
            </p:cNvGrpSpPr>
            <p:nvPr/>
          </p:nvGrpSpPr>
          <p:grpSpPr bwMode="auto">
            <a:xfrm>
              <a:off x="34925" y="92075"/>
              <a:ext cx="7632700" cy="1025525"/>
              <a:chOff x="34925" y="92075"/>
              <a:chExt cx="7632700" cy="1025525"/>
            </a:xfrm>
          </p:grpSpPr>
          <p:grpSp>
            <p:nvGrpSpPr>
              <p:cNvPr id="45073" name="组合 17"/>
              <p:cNvGrpSpPr>
                <a:grpSpLocks/>
              </p:cNvGrpSpPr>
              <p:nvPr/>
            </p:nvGrpSpPr>
            <p:grpSpPr bwMode="auto">
              <a:xfrm>
                <a:off x="34925" y="92075"/>
                <a:ext cx="7632700" cy="457200"/>
                <a:chOff x="34925" y="92075"/>
                <a:chExt cx="7632700" cy="457200"/>
              </a:xfrm>
            </p:grpSpPr>
            <p:sp>
              <p:nvSpPr>
                <p:cNvPr id="4507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507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5074" name="Group 2"/>
              <p:cNvGrpSpPr>
                <a:grpSpLocks/>
              </p:cNvGrpSpPr>
              <p:nvPr/>
            </p:nvGrpSpPr>
            <p:grpSpPr bwMode="auto">
              <a:xfrm>
                <a:off x="107950" y="620713"/>
                <a:ext cx="3816350" cy="496887"/>
                <a:chOff x="113" y="441"/>
                <a:chExt cx="2098" cy="313"/>
              </a:xfrm>
            </p:grpSpPr>
            <p:sp>
              <p:nvSpPr>
                <p:cNvPr id="4507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507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5070" name="Group 5"/>
            <p:cNvGrpSpPr>
              <a:grpSpLocks/>
            </p:cNvGrpSpPr>
            <p:nvPr/>
          </p:nvGrpSpPr>
          <p:grpSpPr bwMode="auto">
            <a:xfrm>
              <a:off x="250826" y="1196975"/>
              <a:ext cx="2280708" cy="496888"/>
              <a:chOff x="158" y="754"/>
              <a:chExt cx="1679" cy="313"/>
            </a:xfrm>
          </p:grpSpPr>
          <p:sp>
            <p:nvSpPr>
              <p:cNvPr id="45071"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删除操作</a:t>
                </a:r>
              </a:p>
            </p:txBody>
          </p:sp>
          <p:sp>
            <p:nvSpPr>
              <p:cNvPr id="45072"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4" name="组合 23"/>
          <p:cNvGrpSpPr>
            <a:grpSpLocks/>
          </p:cNvGrpSpPr>
          <p:nvPr/>
        </p:nvGrpSpPr>
        <p:grpSpPr bwMode="auto">
          <a:xfrm>
            <a:off x="7669213" y="731838"/>
            <a:ext cx="1295400" cy="968375"/>
            <a:chOff x="7669213" y="731152"/>
            <a:chExt cx="1295400" cy="969061"/>
          </a:xfrm>
        </p:grpSpPr>
        <p:sp>
          <p:nvSpPr>
            <p:cNvPr id="45065"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5066"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7"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45068" name="图片 2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6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 name="Text Box 6"/>
          <p:cNvSpPr txBox="1">
            <a:spLocks noChangeArrowheads="1"/>
          </p:cNvSpPr>
          <p:nvPr/>
        </p:nvSpPr>
        <p:spPr bwMode="auto">
          <a:xfrm>
            <a:off x="179388" y="1773238"/>
            <a:ext cx="8785225" cy="9017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问题规模：线性表的“当前长度”（设值为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基本操作：依次前移元素；</a:t>
            </a:r>
          </a:p>
        </p:txBody>
      </p:sp>
      <p:sp>
        <p:nvSpPr>
          <p:cNvPr id="35" name="Text Box 6"/>
          <p:cNvSpPr txBox="1">
            <a:spLocks noChangeArrowheads="1"/>
          </p:cNvSpPr>
          <p:nvPr/>
        </p:nvSpPr>
        <p:spPr bwMode="auto">
          <a:xfrm>
            <a:off x="179388" y="2628900"/>
            <a:ext cx="8785225" cy="471488"/>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grpSp>
        <p:nvGrpSpPr>
          <p:cNvPr id="37" name="组合 36"/>
          <p:cNvGrpSpPr>
            <a:grpSpLocks/>
          </p:cNvGrpSpPr>
          <p:nvPr/>
        </p:nvGrpSpPr>
        <p:grpSpPr bwMode="auto">
          <a:xfrm>
            <a:off x="179388" y="2628900"/>
            <a:ext cx="8785225" cy="2477601"/>
            <a:chOff x="179382" y="2628373"/>
            <a:chExt cx="8785225" cy="2477762"/>
          </a:xfrm>
        </p:grpSpPr>
        <p:sp>
          <p:nvSpPr>
            <p:cNvPr id="38" name="Text Box 6"/>
            <p:cNvSpPr txBox="1">
              <a:spLocks noChangeArrowheads="1"/>
            </p:cNvSpPr>
            <p:nvPr/>
          </p:nvSpPr>
          <p:spPr bwMode="auto">
            <a:xfrm>
              <a:off x="179382" y="2628373"/>
              <a:ext cx="8785225" cy="247776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pP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不失一般性，假设在顺序表中任何合法位置</a:t>
              </a:r>
              <a:r>
                <a:rPr lang="en-US" altLang="zh-CN" sz="2000" b="1" dirty="0">
                  <a:latin typeface="Arial" panose="020B0604020202020204" pitchFamily="34" charset="0"/>
                  <a:ea typeface="仿宋" panose="02010609060101010101" pitchFamily="49" charset="-122"/>
                  <a:cs typeface="Arial" panose="020B0604020202020204" pitchFamily="34" charset="0"/>
                </a:rPr>
                <a:t> (1</a:t>
              </a:r>
              <a:r>
                <a:rPr lang="zh-CN" altLang="zh-CN" sz="2000" b="1" dirty="0">
                  <a:latin typeface="Arial" panose="020B0604020202020204" pitchFamily="34" charset="0"/>
                  <a:ea typeface="仿宋" panose="02010609060101010101" pitchFamily="49" charset="-122"/>
                  <a:cs typeface="Arial" panose="020B0604020202020204" pitchFamily="34" charset="0"/>
                </a:rPr>
                <a:t>≤</a:t>
              </a:r>
              <a:r>
                <a:rPr lang="en-US" altLang="zh-CN" sz="2000" b="1" dirty="0" err="1">
                  <a:latin typeface="Arial" panose="020B0604020202020204" pitchFamily="34" charset="0"/>
                  <a:ea typeface="仿宋" panose="02010609060101010101" pitchFamily="49" charset="-122"/>
                  <a:cs typeface="Arial" panose="020B0604020202020204" pitchFamily="34" charset="0"/>
                </a:rPr>
                <a:t>i</a:t>
              </a:r>
              <a:r>
                <a:rPr lang="zh-CN" altLang="zh-CN" sz="2000" b="1" dirty="0">
                  <a:latin typeface="Arial" panose="020B0604020202020204" pitchFamily="34" charset="0"/>
                  <a:ea typeface="仿宋" panose="02010609060101010101" pitchFamily="49" charset="-122"/>
                  <a:cs typeface="Arial" panose="020B0604020202020204" pitchFamily="34" charset="0"/>
                </a:rPr>
                <a:t>≤</a:t>
              </a:r>
              <a:r>
                <a:rPr lang="en-US" altLang="zh-CN" sz="2000" b="1" dirty="0">
                  <a:latin typeface="Arial" panose="020B0604020202020204" pitchFamily="34" charset="0"/>
                  <a:ea typeface="仿宋" panose="02010609060101010101" pitchFamily="49" charset="-122"/>
                  <a:cs typeface="Arial" panose="020B0604020202020204" pitchFamily="34" charset="0"/>
                </a:rPr>
                <a:t>n) </a:t>
              </a:r>
              <a:r>
                <a:rPr lang="zh-CN" altLang="zh-CN" sz="2000" b="1" dirty="0">
                  <a:latin typeface="Arial" panose="020B0604020202020204" pitchFamily="34" charset="0"/>
                  <a:ea typeface="仿宋" panose="02010609060101010101" pitchFamily="49" charset="-122"/>
                  <a:cs typeface="Arial" panose="020B0604020202020204" pitchFamily="34" charset="0"/>
                </a:rPr>
                <a:t>上删除元素概率均等，则有</a:t>
              </a:r>
              <a:r>
                <a:rPr lang="en-US" altLang="zh-CN" sz="2000" b="1" dirty="0">
                  <a:latin typeface="Arial" panose="020B0604020202020204" pitchFamily="34" charset="0"/>
                  <a:ea typeface="仿宋" panose="02010609060101010101" pitchFamily="49" charset="-122"/>
                  <a:cs typeface="Arial" panose="020B0604020202020204" pitchFamily="34" charset="0"/>
                </a:rPr>
                <a:t> q</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lang="en-US" altLang="zh-CN" sz="2000" b="1" dirty="0">
                  <a:latin typeface="Arial" panose="020B0604020202020204" pitchFamily="34" charset="0"/>
                  <a:ea typeface="仿宋" panose="02010609060101010101" pitchFamily="49" charset="-122"/>
                  <a:cs typeface="Arial" panose="020B0604020202020204" pitchFamily="34" charset="0"/>
                </a:rPr>
                <a:t>=q</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lang="en-US" altLang="zh-CN" sz="2000" b="1" dirty="0">
                  <a:latin typeface="Arial" panose="020B0604020202020204" pitchFamily="34" charset="0"/>
                  <a:ea typeface="仿宋" panose="02010609060101010101" pitchFamily="49" charset="-122"/>
                  <a:cs typeface="Arial" panose="020B0604020202020204" pitchFamily="34" charset="0"/>
                </a:rPr>
                <a:t>=…=q</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n+1</a:t>
              </a:r>
              <a:r>
                <a:rPr lang="en-US" altLang="zh-CN" sz="2000" b="1" dirty="0">
                  <a:latin typeface="Arial" panose="020B0604020202020204" pitchFamily="34" charset="0"/>
                  <a:ea typeface="仿宋" panose="02010609060101010101" pitchFamily="49" charset="-122"/>
                  <a:cs typeface="Arial" panose="020B0604020202020204" pitchFamily="34" charset="0"/>
                </a:rPr>
                <a:t>=1/n</a:t>
              </a:r>
              <a:r>
                <a:rPr lang="zh-CN" altLang="zh-CN" sz="2000" b="1" dirty="0">
                  <a:latin typeface="Arial" panose="020B0604020202020204" pitchFamily="34" charset="0"/>
                  <a:ea typeface="仿宋" panose="02010609060101010101" pitchFamily="49" charset="-122"/>
                  <a:cs typeface="Arial" panose="020B0604020202020204" pitchFamily="34" charset="0"/>
                </a:rPr>
                <a:t>。因此</a:t>
              </a:r>
              <a:r>
                <a:rPr lang="zh-CN"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前</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移数据元素的平均次数：</a:t>
              </a: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pPr>
              <a:endPar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spcBef>
                  <a:spcPts val="1800"/>
                </a:spcBef>
              </a:pPr>
              <a:r>
                <a:rPr lang="zh-CN" altLang="zh-CN" sz="2000" b="1" dirty="0">
                  <a:latin typeface="Arial" panose="020B0604020202020204" pitchFamily="34" charset="0"/>
                  <a:ea typeface="仿宋" panose="02010609060101010101" pitchFamily="49" charset="-122"/>
                  <a:cs typeface="Arial" panose="020B0604020202020204" pitchFamily="34" charset="0"/>
                </a:rPr>
                <a:t>综合考虑，</a:t>
              </a:r>
              <a:r>
                <a:rPr lang="zh-CN" altLang="en-US" sz="2000" b="1" dirty="0">
                  <a:latin typeface="Arial" panose="020B0604020202020204" pitchFamily="34" charset="0"/>
                  <a:ea typeface="仿宋" panose="02010609060101010101" pitchFamily="49" charset="-122"/>
                  <a:cs typeface="Arial" panose="020B0604020202020204" pitchFamily="34" charset="0"/>
                </a:rPr>
                <a:t>该</a:t>
              </a:r>
              <a:r>
                <a:rPr lang="zh-CN" altLang="zh-CN" sz="2000" b="1" dirty="0">
                  <a:latin typeface="Arial" panose="020B0604020202020204" pitchFamily="34" charset="0"/>
                  <a:ea typeface="仿宋" panose="02010609060101010101" pitchFamily="49" charset="-122"/>
                  <a:cs typeface="Arial" panose="020B0604020202020204" pitchFamily="34" charset="0"/>
                </a:rPr>
                <a:t>算法时间复杂度为</a:t>
              </a:r>
              <a:r>
                <a:rPr lang="en-US" altLang="zh-CN" sz="2000" b="1" dirty="0">
                  <a:latin typeface="Arial" panose="020B0604020202020204" pitchFamily="34" charset="0"/>
                  <a:ea typeface="仿宋" panose="02010609060101010101" pitchFamily="49" charset="-122"/>
                  <a:cs typeface="Arial" panose="020B0604020202020204" pitchFamily="34" charset="0"/>
                </a:rPr>
                <a:t> O(n)</a:t>
              </a:r>
              <a:r>
                <a:rPr lang="zh-CN" altLang="zh-CN"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graphicFrame>
          <p:nvGraphicFramePr>
            <p:cNvPr id="39" name="对象 3"/>
            <p:cNvGraphicFramePr>
              <a:graphicFrameLocks noChangeAspect="1"/>
            </p:cNvGraphicFramePr>
            <p:nvPr>
              <p:extLst>
                <p:ext uri="{D42A27DB-BD31-4B8C-83A1-F6EECF244321}">
                  <p14:modId xmlns:p14="http://schemas.microsoft.com/office/powerpoint/2010/main" val="607932251"/>
                </p:ext>
              </p:extLst>
            </p:nvPr>
          </p:nvGraphicFramePr>
          <p:xfrm>
            <a:off x="3676644" y="4001102"/>
            <a:ext cx="1900238" cy="582650"/>
          </p:xfrm>
          <a:graphic>
            <a:graphicData uri="http://schemas.openxmlformats.org/presentationml/2006/ole">
              <mc:AlternateContent xmlns:mc="http://schemas.openxmlformats.org/markup-compatibility/2006">
                <mc:Choice xmlns:v="urn:schemas-microsoft-com:vml" Requires="v">
                  <p:oleObj spid="_x0000_s45085" name="公式" r:id="rId4" imgW="1358900" imgH="419100" progId="Equation.3">
                    <p:embed/>
                  </p:oleObj>
                </mc:Choice>
                <mc:Fallback>
                  <p:oleObj name="公式" r:id="rId4" imgW="1358900" imgH="4191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6644" y="4001102"/>
                          <a:ext cx="1900238" cy="5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3">
                                            <p:txEl>
                                              <p:pRg st="0" end="0"/>
                                            </p:txEl>
                                          </p:spTgt>
                                        </p:tgtEl>
                                        <p:attrNameLst>
                                          <p:attrName>style.visibility</p:attrName>
                                        </p:attrNameLst>
                                      </p:cBhvr>
                                      <p:to>
                                        <p:strVal val="visible"/>
                                      </p:to>
                                    </p:set>
                                    <p:animEffect transition="in" filter="slide(fromBottom)">
                                      <p:cBhvr>
                                        <p:cTn id="25" dur="500"/>
                                        <p:tgtEl>
                                          <p:spTgt spid="2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3">
                                            <p:txEl>
                                              <p:pRg st="1" end="1"/>
                                            </p:txEl>
                                          </p:spTgt>
                                        </p:tgtEl>
                                        <p:attrNameLst>
                                          <p:attrName>style.visibility</p:attrName>
                                        </p:attrNameLst>
                                      </p:cBhvr>
                                      <p:to>
                                        <p:strVal val="visible"/>
                                      </p:to>
                                    </p:set>
                                    <p:animEffect transition="in" filter="slide(fromBottom)">
                                      <p:cBhvr>
                                        <p:cTn id="30" dur="500"/>
                                        <p:tgtEl>
                                          <p:spTgt spid="2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ppt_y</p:attrName>
                                        </p:attrNameLst>
                                      </p:cBhvr>
                                      <p:tavLst>
                                        <p:tav tm="0">
                                          <p:val>
                                            <p:strVal val="#ppt_y+#ppt_h*1.125000"/>
                                          </p:val>
                                        </p:tav>
                                        <p:tav tm="100000">
                                          <p:val>
                                            <p:strVal val="#ppt_y"/>
                                          </p:val>
                                        </p:tav>
                                      </p:tavLst>
                                    </p:anim>
                                    <p:animEffect transition="in" filter="wipe(up)">
                                      <p:cBhvr>
                                        <p:cTn id="36" dur="500"/>
                                        <p:tgtEl>
                                          <p:spTgt spid="35"/>
                                        </p:tgtEl>
                                      </p:cBhvr>
                                    </p:animEffect>
                                  </p:childTnLst>
                                </p:cTn>
                              </p:par>
                            </p:childTnLst>
                          </p:cTn>
                        </p:par>
                        <p:par>
                          <p:cTn id="37" fill="hold">
                            <p:stCondLst>
                              <p:cond delay="500"/>
                            </p:stCondLst>
                            <p:childTnLst>
                              <p:par>
                                <p:cTn id="38" presetID="12" presetClass="entr" presetSubtype="4"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p:tgtEl>
                                          <p:spTgt spid="37"/>
                                        </p:tgtEl>
                                        <p:attrNameLst>
                                          <p:attrName>ppt_y</p:attrName>
                                        </p:attrNameLst>
                                      </p:cBhvr>
                                      <p:tavLst>
                                        <p:tav tm="0">
                                          <p:val>
                                            <p:strVal val="#ppt_y+#ppt_h*1.125000"/>
                                          </p:val>
                                        </p:tav>
                                        <p:tav tm="100000">
                                          <p:val>
                                            <p:strVal val="#ppt_y"/>
                                          </p:val>
                                        </p:tav>
                                      </p:tavLst>
                                    </p:anim>
                                    <p:animEffect transition="in" filter="wipe(up)">
                                      <p:cBhvr>
                                        <p:cTn id="4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3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2"/>
          <p:cNvGrpSpPr>
            <a:grpSpLocks/>
          </p:cNvGrpSpPr>
          <p:nvPr/>
        </p:nvGrpSpPr>
        <p:grpSpPr bwMode="auto">
          <a:xfrm>
            <a:off x="34925" y="92075"/>
            <a:ext cx="7632700" cy="1025525"/>
            <a:chOff x="34925" y="92075"/>
            <a:chExt cx="7632700" cy="1025525"/>
          </a:xfrm>
        </p:grpSpPr>
        <p:grpSp>
          <p:nvGrpSpPr>
            <p:cNvPr id="46099" name="组合 6"/>
            <p:cNvGrpSpPr>
              <a:grpSpLocks/>
            </p:cNvGrpSpPr>
            <p:nvPr/>
          </p:nvGrpSpPr>
          <p:grpSpPr bwMode="auto">
            <a:xfrm>
              <a:off x="34925" y="92075"/>
              <a:ext cx="7632700" cy="457200"/>
              <a:chOff x="34925" y="92075"/>
              <a:chExt cx="7632700" cy="457200"/>
            </a:xfrm>
          </p:grpSpPr>
          <p:sp>
            <p:nvSpPr>
              <p:cNvPr id="4610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610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6100" name="Group 2"/>
            <p:cNvGrpSpPr>
              <a:grpSpLocks/>
            </p:cNvGrpSpPr>
            <p:nvPr/>
          </p:nvGrpSpPr>
          <p:grpSpPr bwMode="auto">
            <a:xfrm>
              <a:off x="107950" y="620713"/>
              <a:ext cx="3816350" cy="496887"/>
              <a:chOff x="113" y="441"/>
              <a:chExt cx="2098" cy="313"/>
            </a:xfrm>
          </p:grpSpPr>
          <p:sp>
            <p:nvSpPr>
              <p:cNvPr id="4610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610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6083" name="组合 12"/>
          <p:cNvGrpSpPr>
            <a:grpSpLocks/>
          </p:cNvGrpSpPr>
          <p:nvPr/>
        </p:nvGrpSpPr>
        <p:grpSpPr bwMode="auto">
          <a:xfrm>
            <a:off x="34925" y="92075"/>
            <a:ext cx="7632700" cy="1025525"/>
            <a:chOff x="34925" y="92075"/>
            <a:chExt cx="7632700" cy="1025525"/>
          </a:xfrm>
        </p:grpSpPr>
        <p:grpSp>
          <p:nvGrpSpPr>
            <p:cNvPr id="46093" name="组合 13"/>
            <p:cNvGrpSpPr>
              <a:grpSpLocks/>
            </p:cNvGrpSpPr>
            <p:nvPr/>
          </p:nvGrpSpPr>
          <p:grpSpPr bwMode="auto">
            <a:xfrm>
              <a:off x="34925" y="92075"/>
              <a:ext cx="7632700" cy="457200"/>
              <a:chOff x="34925" y="92075"/>
              <a:chExt cx="7632700" cy="457200"/>
            </a:xfrm>
          </p:grpSpPr>
          <p:sp>
            <p:nvSpPr>
              <p:cNvPr id="4609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609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6094" name="Group 2"/>
            <p:cNvGrpSpPr>
              <a:grpSpLocks/>
            </p:cNvGrpSpPr>
            <p:nvPr/>
          </p:nvGrpSpPr>
          <p:grpSpPr bwMode="auto">
            <a:xfrm>
              <a:off x="107950" y="620713"/>
              <a:ext cx="3816350" cy="496887"/>
              <a:chOff x="113" y="441"/>
              <a:chExt cx="2098" cy="313"/>
            </a:xfrm>
          </p:grpSpPr>
          <p:sp>
            <p:nvSpPr>
              <p:cNvPr id="4609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609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0" name="Group 5"/>
          <p:cNvGrpSpPr>
            <a:grpSpLocks/>
          </p:cNvGrpSpPr>
          <p:nvPr/>
        </p:nvGrpSpPr>
        <p:grpSpPr bwMode="auto">
          <a:xfrm>
            <a:off x="250825" y="1196975"/>
            <a:ext cx="4229100" cy="769938"/>
            <a:chOff x="158" y="754"/>
            <a:chExt cx="1640" cy="485"/>
          </a:xfrm>
        </p:grpSpPr>
        <p:sp>
          <p:nvSpPr>
            <p:cNvPr id="46091" name="Text Box 6"/>
            <p:cNvSpPr txBox="1">
              <a:spLocks noChangeArrowheads="1"/>
            </p:cNvSpPr>
            <p:nvPr/>
          </p:nvSpPr>
          <p:spPr bwMode="auto">
            <a:xfrm>
              <a:off x="158" y="754"/>
              <a:ext cx="1567"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输出所有数据元素操作</a:t>
              </a:r>
            </a:p>
          </p:txBody>
        </p:sp>
        <p:sp>
          <p:nvSpPr>
            <p:cNvPr id="46092" name="Rectangle 7"/>
            <p:cNvSpPr>
              <a:spLocks noChangeArrowheads="1"/>
            </p:cNvSpPr>
            <p:nvPr/>
          </p:nvSpPr>
          <p:spPr bwMode="auto">
            <a:xfrm>
              <a:off x="211"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3" name="Group 8"/>
          <p:cNvGrpSpPr>
            <a:grpSpLocks/>
          </p:cNvGrpSpPr>
          <p:nvPr/>
        </p:nvGrpSpPr>
        <p:grpSpPr bwMode="auto">
          <a:xfrm>
            <a:off x="7669213" y="620713"/>
            <a:ext cx="1295400" cy="1079500"/>
            <a:chOff x="4831" y="391"/>
            <a:chExt cx="816" cy="773"/>
          </a:xfrm>
        </p:grpSpPr>
        <p:sp>
          <p:nvSpPr>
            <p:cNvPr id="46087"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6088"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46089"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0"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8" name="Text Box 6"/>
          <p:cNvSpPr txBox="1">
            <a:spLocks noChangeArrowheads="1"/>
          </p:cNvSpPr>
          <p:nvPr/>
        </p:nvSpPr>
        <p:spPr bwMode="auto">
          <a:xfrm>
            <a:off x="179388" y="1773238"/>
            <a:ext cx="8785225" cy="52322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当顺序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非</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空时，依次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输出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的所有数据元素。</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290">
                                          <p:stCondLst>
                                            <p:cond delay="0"/>
                                          </p:stCondLst>
                                        </p:cTn>
                                        <p:tgtEl>
                                          <p:spTgt spid="23"/>
                                        </p:tgtEl>
                                      </p:cBhvr>
                                    </p:animEffect>
                                    <p:anim calcmode="lin" valueType="num">
                                      <p:cBhvr>
                                        <p:cTn id="13"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8" dur="13">
                                          <p:stCondLst>
                                            <p:cond delay="325"/>
                                          </p:stCondLst>
                                        </p:cTn>
                                        <p:tgtEl>
                                          <p:spTgt spid="23"/>
                                        </p:tgtEl>
                                      </p:cBhvr>
                                      <p:to x="100000" y="60000"/>
                                    </p:animScale>
                                    <p:animScale>
                                      <p:cBhvr>
                                        <p:cTn id="19" dur="83" decel="50000">
                                          <p:stCondLst>
                                            <p:cond delay="338"/>
                                          </p:stCondLst>
                                        </p:cTn>
                                        <p:tgtEl>
                                          <p:spTgt spid="23"/>
                                        </p:tgtEl>
                                      </p:cBhvr>
                                      <p:to x="100000" y="100000"/>
                                    </p:animScale>
                                    <p:animScale>
                                      <p:cBhvr>
                                        <p:cTn id="20" dur="13">
                                          <p:stCondLst>
                                            <p:cond delay="656"/>
                                          </p:stCondLst>
                                        </p:cTn>
                                        <p:tgtEl>
                                          <p:spTgt spid="23"/>
                                        </p:tgtEl>
                                      </p:cBhvr>
                                      <p:to x="100000" y="80000"/>
                                    </p:animScale>
                                    <p:animScale>
                                      <p:cBhvr>
                                        <p:cTn id="21" dur="83" decel="50000">
                                          <p:stCondLst>
                                            <p:cond delay="669"/>
                                          </p:stCondLst>
                                        </p:cTn>
                                        <p:tgtEl>
                                          <p:spTgt spid="23"/>
                                        </p:tgtEl>
                                      </p:cBhvr>
                                      <p:to x="100000" y="100000"/>
                                    </p:animScale>
                                    <p:animScale>
                                      <p:cBhvr>
                                        <p:cTn id="22" dur="13">
                                          <p:stCondLst>
                                            <p:cond delay="821"/>
                                          </p:stCondLst>
                                        </p:cTn>
                                        <p:tgtEl>
                                          <p:spTgt spid="23"/>
                                        </p:tgtEl>
                                      </p:cBhvr>
                                      <p:to x="100000" y="90000"/>
                                    </p:animScale>
                                    <p:animScale>
                                      <p:cBhvr>
                                        <p:cTn id="23" dur="83" decel="50000">
                                          <p:stCondLst>
                                            <p:cond delay="834"/>
                                          </p:stCondLst>
                                        </p:cTn>
                                        <p:tgtEl>
                                          <p:spTgt spid="23"/>
                                        </p:tgtEl>
                                      </p:cBhvr>
                                      <p:to x="100000" y="100000"/>
                                    </p:animScale>
                                    <p:animScale>
                                      <p:cBhvr>
                                        <p:cTn id="24" dur="13">
                                          <p:stCondLst>
                                            <p:cond delay="904"/>
                                          </p:stCondLst>
                                        </p:cTn>
                                        <p:tgtEl>
                                          <p:spTgt spid="23"/>
                                        </p:tgtEl>
                                      </p:cBhvr>
                                      <p:to x="100000" y="95000"/>
                                    </p:animScale>
                                    <p:animScale>
                                      <p:cBhvr>
                                        <p:cTn id="25" dur="83" decel="50000">
                                          <p:stCondLst>
                                            <p:cond delay="917"/>
                                          </p:stCondLst>
                                        </p:cTn>
                                        <p:tgtEl>
                                          <p:spTgt spid="23"/>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8">
                                            <p:txEl>
                                              <p:pRg st="0" end="0"/>
                                            </p:txEl>
                                          </p:spTgt>
                                        </p:tgtEl>
                                        <p:attrNameLst>
                                          <p:attrName>style.visibility</p:attrName>
                                        </p:attrNameLst>
                                      </p:cBhvr>
                                      <p:to>
                                        <p:strVal val="visible"/>
                                      </p:to>
                                    </p:set>
                                    <p:animEffect transition="in" filter="slide(fromBottom)">
                                      <p:cBhvr>
                                        <p:cTn id="30"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组合 2"/>
          <p:cNvGrpSpPr>
            <a:grpSpLocks/>
          </p:cNvGrpSpPr>
          <p:nvPr/>
        </p:nvGrpSpPr>
        <p:grpSpPr bwMode="auto">
          <a:xfrm>
            <a:off x="34925" y="92075"/>
            <a:ext cx="7632700" cy="1025525"/>
            <a:chOff x="34925" y="92075"/>
            <a:chExt cx="7632700" cy="1025525"/>
          </a:xfrm>
        </p:grpSpPr>
        <p:grpSp>
          <p:nvGrpSpPr>
            <p:cNvPr id="47124" name="组合 6"/>
            <p:cNvGrpSpPr>
              <a:grpSpLocks/>
            </p:cNvGrpSpPr>
            <p:nvPr/>
          </p:nvGrpSpPr>
          <p:grpSpPr bwMode="auto">
            <a:xfrm>
              <a:off x="34925" y="92075"/>
              <a:ext cx="7632700" cy="457200"/>
              <a:chOff x="34925" y="92075"/>
              <a:chExt cx="7632700" cy="457200"/>
            </a:xfrm>
          </p:grpSpPr>
          <p:sp>
            <p:nvSpPr>
              <p:cNvPr id="4712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712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7125" name="Group 2"/>
            <p:cNvGrpSpPr>
              <a:grpSpLocks/>
            </p:cNvGrpSpPr>
            <p:nvPr/>
          </p:nvGrpSpPr>
          <p:grpSpPr bwMode="auto">
            <a:xfrm>
              <a:off x="107950" y="620713"/>
              <a:ext cx="3816350" cy="496887"/>
              <a:chOff x="113" y="441"/>
              <a:chExt cx="2098" cy="313"/>
            </a:xfrm>
          </p:grpSpPr>
          <p:sp>
            <p:nvSpPr>
              <p:cNvPr id="4712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712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7107" name="组合 1"/>
          <p:cNvGrpSpPr>
            <a:grpSpLocks/>
          </p:cNvGrpSpPr>
          <p:nvPr/>
        </p:nvGrpSpPr>
        <p:grpSpPr bwMode="auto">
          <a:xfrm>
            <a:off x="34925" y="92075"/>
            <a:ext cx="7632700" cy="1874838"/>
            <a:chOff x="34925" y="92075"/>
            <a:chExt cx="7632700" cy="1874838"/>
          </a:xfrm>
        </p:grpSpPr>
        <p:grpSp>
          <p:nvGrpSpPr>
            <p:cNvPr id="47114" name="组合 12"/>
            <p:cNvGrpSpPr>
              <a:grpSpLocks/>
            </p:cNvGrpSpPr>
            <p:nvPr/>
          </p:nvGrpSpPr>
          <p:grpSpPr bwMode="auto">
            <a:xfrm>
              <a:off x="34925" y="92075"/>
              <a:ext cx="7632700" cy="1025525"/>
              <a:chOff x="34925" y="92075"/>
              <a:chExt cx="7632700" cy="1025525"/>
            </a:xfrm>
          </p:grpSpPr>
          <p:grpSp>
            <p:nvGrpSpPr>
              <p:cNvPr id="47118" name="组合 13"/>
              <p:cNvGrpSpPr>
                <a:grpSpLocks/>
              </p:cNvGrpSpPr>
              <p:nvPr/>
            </p:nvGrpSpPr>
            <p:grpSpPr bwMode="auto">
              <a:xfrm>
                <a:off x="34925" y="92075"/>
                <a:ext cx="7632700" cy="457200"/>
                <a:chOff x="34925" y="92075"/>
                <a:chExt cx="7632700" cy="457200"/>
              </a:xfrm>
            </p:grpSpPr>
            <p:sp>
              <p:nvSpPr>
                <p:cNvPr id="4712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712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7119" name="Group 2"/>
              <p:cNvGrpSpPr>
                <a:grpSpLocks/>
              </p:cNvGrpSpPr>
              <p:nvPr/>
            </p:nvGrpSpPr>
            <p:grpSpPr bwMode="auto">
              <a:xfrm>
                <a:off x="107950" y="620713"/>
                <a:ext cx="3816350" cy="496887"/>
                <a:chOff x="113" y="441"/>
                <a:chExt cx="2098" cy="313"/>
              </a:xfrm>
            </p:grpSpPr>
            <p:sp>
              <p:nvSpPr>
                <p:cNvPr id="4712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712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7115" name="Group 5"/>
            <p:cNvGrpSpPr>
              <a:grpSpLocks/>
            </p:cNvGrpSpPr>
            <p:nvPr/>
          </p:nvGrpSpPr>
          <p:grpSpPr bwMode="auto">
            <a:xfrm>
              <a:off x="250826" y="1196975"/>
              <a:ext cx="4229074" cy="769938"/>
              <a:chOff x="158" y="754"/>
              <a:chExt cx="1640" cy="485"/>
            </a:xfrm>
          </p:grpSpPr>
          <p:sp>
            <p:nvSpPr>
              <p:cNvPr id="47116" name="Text Box 6"/>
              <p:cNvSpPr txBox="1">
                <a:spLocks noChangeArrowheads="1"/>
              </p:cNvSpPr>
              <p:nvPr/>
            </p:nvSpPr>
            <p:spPr bwMode="auto">
              <a:xfrm>
                <a:off x="158" y="754"/>
                <a:ext cx="1567"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输出所有数据元素操作</a:t>
                </a:r>
              </a:p>
            </p:txBody>
          </p:sp>
          <p:sp>
            <p:nvSpPr>
              <p:cNvPr id="47117" name="Rectangle 7"/>
              <p:cNvSpPr>
                <a:spLocks noChangeArrowheads="1"/>
              </p:cNvSpPr>
              <p:nvPr/>
            </p:nvSpPr>
            <p:spPr bwMode="auto">
              <a:xfrm>
                <a:off x="211"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2"/>
          <p:cNvSpPr txBox="1">
            <a:spLocks noChangeArrowheads="1"/>
          </p:cNvSpPr>
          <p:nvPr/>
        </p:nvSpPr>
        <p:spPr bwMode="auto">
          <a:xfrm>
            <a:off x="323850" y="1844675"/>
            <a:ext cx="8351838" cy="361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TraverseList_Sq(SqList L)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依次输出顺序表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中的每个数据元素</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if(L.length!=0)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i=1;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指示位序，初值为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p=L.elem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指向</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第</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个元素，初始指向首元素</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while(i&lt;=L.length)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依次输出</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中的元素</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cout&lt;&lt;*p++;</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TraverseList_Sq</a:t>
            </a:r>
          </a:p>
        </p:txBody>
      </p:sp>
      <p:grpSp>
        <p:nvGrpSpPr>
          <p:cNvPr id="30" name="Group 4"/>
          <p:cNvGrpSpPr>
            <a:grpSpLocks/>
          </p:cNvGrpSpPr>
          <p:nvPr/>
        </p:nvGrpSpPr>
        <p:grpSpPr bwMode="auto">
          <a:xfrm>
            <a:off x="7669213" y="692150"/>
            <a:ext cx="1295400" cy="1008063"/>
            <a:chOff x="4831" y="1253"/>
            <a:chExt cx="816" cy="726"/>
          </a:xfrm>
        </p:grpSpPr>
        <p:sp>
          <p:nvSpPr>
            <p:cNvPr id="4711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711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33" name="Text Box 7"/>
            <p:cNvSpPr txBox="1">
              <a:spLocks noChangeArrowheads="1"/>
            </p:cNvSpPr>
            <p:nvPr/>
          </p:nvSpPr>
          <p:spPr bwMode="gray">
            <a:xfrm>
              <a:off x="4850" y="1631"/>
              <a:ext cx="7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2-9</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4711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290">
                                          <p:stCondLst>
                                            <p:cond delay="0"/>
                                          </p:stCondLst>
                                        </p:cTn>
                                        <p:tgtEl>
                                          <p:spTgt spid="30"/>
                                        </p:tgtEl>
                                      </p:cBhvr>
                                    </p:animEffect>
                                    <p:anim calcmode="lin" valueType="num">
                                      <p:cBhvr>
                                        <p:cTn id="8"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13" dur="13">
                                          <p:stCondLst>
                                            <p:cond delay="325"/>
                                          </p:stCondLst>
                                        </p:cTn>
                                        <p:tgtEl>
                                          <p:spTgt spid="30"/>
                                        </p:tgtEl>
                                      </p:cBhvr>
                                      <p:to x="100000" y="60000"/>
                                    </p:animScale>
                                    <p:animScale>
                                      <p:cBhvr>
                                        <p:cTn id="14" dur="83" decel="50000">
                                          <p:stCondLst>
                                            <p:cond delay="338"/>
                                          </p:stCondLst>
                                        </p:cTn>
                                        <p:tgtEl>
                                          <p:spTgt spid="30"/>
                                        </p:tgtEl>
                                      </p:cBhvr>
                                      <p:to x="100000" y="100000"/>
                                    </p:animScale>
                                    <p:animScale>
                                      <p:cBhvr>
                                        <p:cTn id="15" dur="13">
                                          <p:stCondLst>
                                            <p:cond delay="656"/>
                                          </p:stCondLst>
                                        </p:cTn>
                                        <p:tgtEl>
                                          <p:spTgt spid="30"/>
                                        </p:tgtEl>
                                      </p:cBhvr>
                                      <p:to x="100000" y="80000"/>
                                    </p:animScale>
                                    <p:animScale>
                                      <p:cBhvr>
                                        <p:cTn id="16" dur="83" decel="50000">
                                          <p:stCondLst>
                                            <p:cond delay="669"/>
                                          </p:stCondLst>
                                        </p:cTn>
                                        <p:tgtEl>
                                          <p:spTgt spid="30"/>
                                        </p:tgtEl>
                                      </p:cBhvr>
                                      <p:to x="100000" y="100000"/>
                                    </p:animScale>
                                    <p:animScale>
                                      <p:cBhvr>
                                        <p:cTn id="17" dur="13">
                                          <p:stCondLst>
                                            <p:cond delay="821"/>
                                          </p:stCondLst>
                                        </p:cTn>
                                        <p:tgtEl>
                                          <p:spTgt spid="30"/>
                                        </p:tgtEl>
                                      </p:cBhvr>
                                      <p:to x="100000" y="90000"/>
                                    </p:animScale>
                                    <p:animScale>
                                      <p:cBhvr>
                                        <p:cTn id="18" dur="83" decel="50000">
                                          <p:stCondLst>
                                            <p:cond delay="834"/>
                                          </p:stCondLst>
                                        </p:cTn>
                                        <p:tgtEl>
                                          <p:spTgt spid="30"/>
                                        </p:tgtEl>
                                      </p:cBhvr>
                                      <p:to x="100000" y="100000"/>
                                    </p:animScale>
                                    <p:animScale>
                                      <p:cBhvr>
                                        <p:cTn id="19" dur="13">
                                          <p:stCondLst>
                                            <p:cond delay="904"/>
                                          </p:stCondLst>
                                        </p:cTn>
                                        <p:tgtEl>
                                          <p:spTgt spid="30"/>
                                        </p:tgtEl>
                                      </p:cBhvr>
                                      <p:to x="100000" y="95000"/>
                                    </p:animScale>
                                    <p:animScale>
                                      <p:cBhvr>
                                        <p:cTn id="20" dur="83" decel="50000">
                                          <p:stCondLst>
                                            <p:cond delay="917"/>
                                          </p:stCondLst>
                                        </p:cTn>
                                        <p:tgtEl>
                                          <p:spTgt spid="30"/>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5"/>
          <p:cNvGrpSpPr>
            <a:grpSpLocks/>
          </p:cNvGrpSpPr>
          <p:nvPr/>
        </p:nvGrpSpPr>
        <p:grpSpPr bwMode="auto">
          <a:xfrm>
            <a:off x="34925" y="92075"/>
            <a:ext cx="7632700" cy="457200"/>
            <a:chOff x="34925" y="92075"/>
            <a:chExt cx="7632700" cy="457200"/>
          </a:xfrm>
        </p:grpSpPr>
        <p:sp>
          <p:nvSpPr>
            <p:cNvPr id="1029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29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2.1  </a:t>
              </a:r>
              <a:r>
                <a:rPr lang="zh-CN" altLang="en-US" sz="2400" b="1">
                  <a:solidFill>
                    <a:srgbClr val="FF0000"/>
                  </a:solidFill>
                  <a:latin typeface="黑体" panose="02010609060101010101" pitchFamily="49" charset="-122"/>
                  <a:ea typeface="黑体" panose="02010609060101010101" pitchFamily="49" charset="-122"/>
                </a:rPr>
                <a:t>线性表的类型定义</a:t>
              </a:r>
            </a:p>
          </p:txBody>
        </p:sp>
      </p:grpSp>
      <p:grpSp>
        <p:nvGrpSpPr>
          <p:cNvPr id="7" name="Group 2"/>
          <p:cNvGrpSpPr>
            <a:grpSpLocks/>
          </p:cNvGrpSpPr>
          <p:nvPr/>
        </p:nvGrpSpPr>
        <p:grpSpPr bwMode="auto">
          <a:xfrm>
            <a:off x="107950" y="620713"/>
            <a:ext cx="3330575" cy="496887"/>
            <a:chOff x="113" y="441"/>
            <a:chExt cx="2098" cy="313"/>
          </a:xfrm>
        </p:grpSpPr>
        <p:sp>
          <p:nvSpPr>
            <p:cNvPr id="1029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2.1.1  </a:t>
              </a:r>
              <a:r>
                <a:rPr kumimoji="1" lang="zh-CN" altLang="en-US" sz="2200" b="1">
                  <a:solidFill>
                    <a:srgbClr val="3333FF"/>
                  </a:solidFill>
                  <a:latin typeface="Arial" panose="020B0604020202020204" pitchFamily="34" charset="0"/>
                  <a:ea typeface="黑体" panose="02010609060101010101" pitchFamily="49" charset="-122"/>
                </a:rPr>
                <a:t>线性表的定义</a:t>
              </a:r>
            </a:p>
          </p:txBody>
        </p:sp>
        <p:sp>
          <p:nvSpPr>
            <p:cNvPr id="1029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5" name="Group 8"/>
          <p:cNvGrpSpPr>
            <a:grpSpLocks/>
          </p:cNvGrpSpPr>
          <p:nvPr/>
        </p:nvGrpSpPr>
        <p:grpSpPr bwMode="auto">
          <a:xfrm>
            <a:off x="468313" y="1428750"/>
            <a:ext cx="4032250" cy="3871913"/>
            <a:chOff x="295" y="900"/>
            <a:chExt cx="2540" cy="2439"/>
          </a:xfrm>
        </p:grpSpPr>
        <p:pic>
          <p:nvPicPr>
            <p:cNvPr id="26" name="Picture 9"/>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95" y="900"/>
              <a:ext cx="2540" cy="2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10"/>
            <p:cNvSpPr txBox="1">
              <a:spLocks noChangeArrowheads="1"/>
            </p:cNvSpPr>
            <p:nvPr/>
          </p:nvSpPr>
          <p:spPr bwMode="auto">
            <a:xfrm>
              <a:off x="522" y="1446"/>
              <a:ext cx="2087" cy="76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1900" b="1">
                  <a:solidFill>
                    <a:srgbClr val="3333FF"/>
                  </a:solidFill>
                  <a:latin typeface="Arial" panose="020B0604020202020204" pitchFamily="34" charset="0"/>
                  <a:ea typeface="华文楷体" panose="02010600040101010101" pitchFamily="2" charset="-122"/>
                  <a:cs typeface="Arial" panose="020B0604020202020204" pitchFamily="34" charset="0"/>
                </a:rPr>
                <a:t>        </a:t>
              </a:r>
              <a:r>
                <a:rPr kumimoji="1" lang="en-US" altLang="zh-CN" sz="1900" b="1">
                  <a:solidFill>
                    <a:srgbClr val="FF0000"/>
                  </a:solidFill>
                  <a:latin typeface="Arial" panose="020B0604020202020204" pitchFamily="34" charset="0"/>
                  <a:ea typeface="华文楷体" panose="02010600040101010101" pitchFamily="2" charset="-122"/>
                  <a:cs typeface="Arial" panose="020B0604020202020204" pitchFamily="34" charset="0"/>
                </a:rPr>
                <a:t>●</a:t>
              </a:r>
              <a:r>
                <a:rPr kumimoji="1" lang="en-US" altLang="zh-CN" sz="1900" b="1">
                  <a:solidFill>
                    <a:srgbClr val="3333FF"/>
                  </a:solidFill>
                  <a:latin typeface="Arial" panose="020B0604020202020204" pitchFamily="34" charset="0"/>
                  <a:ea typeface="华文楷体" panose="02010600040101010101" pitchFamily="2" charset="-122"/>
                  <a:cs typeface="Arial" panose="020B0604020202020204" pitchFamily="34" charset="0"/>
                </a:rPr>
                <a:t> </a:t>
              </a:r>
              <a:r>
                <a:rPr kumimoji="1" lang="zh-CN" altLang="en-US" sz="1900" b="1">
                  <a:solidFill>
                    <a:srgbClr val="3333FF"/>
                  </a:solidFill>
                  <a:latin typeface="Arial" panose="020B0604020202020204" pitchFamily="34" charset="0"/>
                  <a:ea typeface="华文楷体" panose="02010600040101010101" pitchFamily="2" charset="-122"/>
                  <a:cs typeface="Arial" panose="020B0604020202020204" pitchFamily="34" charset="0"/>
                </a:rPr>
                <a:t>英文字母表 </a:t>
              </a:r>
              <a:r>
                <a:rPr kumimoji="1" lang="en-US" altLang="zh-CN" sz="1900" b="1">
                  <a:solidFill>
                    <a:srgbClr val="3333FF"/>
                  </a:solidFill>
                  <a:latin typeface="Arial" panose="020B0604020202020204" pitchFamily="34" charset="0"/>
                  <a:ea typeface="华文楷体" panose="02010600040101010101" pitchFamily="2" charset="-122"/>
                  <a:cs typeface="Arial" panose="020B0604020202020204" pitchFamily="34" charset="0"/>
                </a:rPr>
                <a:t>(A, B, …, X, Y, Z) </a:t>
              </a:r>
              <a:r>
                <a:rPr kumimoji="1" lang="zh-CN" altLang="en-US" sz="1900" b="1">
                  <a:solidFill>
                    <a:srgbClr val="3333FF"/>
                  </a:solidFill>
                  <a:latin typeface="Arial" panose="020B0604020202020204" pitchFamily="34" charset="0"/>
                  <a:ea typeface="华文楷体" panose="02010600040101010101" pitchFamily="2" charset="-122"/>
                  <a:cs typeface="Arial" panose="020B0604020202020204" pitchFamily="34" charset="0"/>
                </a:rPr>
                <a:t>是一个线性表，每个字母是一个元素。</a:t>
              </a:r>
            </a:p>
          </p:txBody>
        </p:sp>
        <p:grpSp>
          <p:nvGrpSpPr>
            <p:cNvPr id="28" name="Group 11"/>
            <p:cNvGrpSpPr>
              <a:grpSpLocks/>
            </p:cNvGrpSpPr>
            <p:nvPr/>
          </p:nvGrpSpPr>
          <p:grpSpPr bwMode="auto">
            <a:xfrm>
              <a:off x="976" y="2260"/>
              <a:ext cx="1180" cy="610"/>
              <a:chOff x="249" y="2795"/>
              <a:chExt cx="1316" cy="680"/>
            </a:xfrm>
          </p:grpSpPr>
          <p:pic>
            <p:nvPicPr>
              <p:cNvPr id="29" name="Picture 12" descr="038"/>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49" y="2947"/>
                <a:ext cx="576"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3" descr="037"/>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57" y="2795"/>
                <a:ext cx="456" cy="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4" descr="036"/>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013" y="3001"/>
                <a:ext cx="552"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2" name="Group 15"/>
          <p:cNvGrpSpPr>
            <a:grpSpLocks/>
          </p:cNvGrpSpPr>
          <p:nvPr/>
        </p:nvGrpSpPr>
        <p:grpSpPr bwMode="auto">
          <a:xfrm>
            <a:off x="4643438" y="1428750"/>
            <a:ext cx="4032250" cy="3871913"/>
            <a:chOff x="2925" y="900"/>
            <a:chExt cx="2540" cy="2439"/>
          </a:xfrm>
        </p:grpSpPr>
        <p:pic>
          <p:nvPicPr>
            <p:cNvPr id="33" name="Picture 16"/>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925" y="900"/>
              <a:ext cx="2540" cy="2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17"/>
            <p:cNvSpPr txBox="1">
              <a:spLocks noChangeArrowheads="1"/>
            </p:cNvSpPr>
            <p:nvPr/>
          </p:nvSpPr>
          <p:spPr bwMode="auto">
            <a:xfrm>
              <a:off x="3152" y="1446"/>
              <a:ext cx="2087" cy="76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1900" b="1">
                  <a:solidFill>
                    <a:srgbClr val="3333FF"/>
                  </a:solidFill>
                  <a:latin typeface="Arial" panose="020B0604020202020204" pitchFamily="34" charset="0"/>
                  <a:ea typeface="华文楷体" panose="02010600040101010101" pitchFamily="2" charset="-122"/>
                  <a:cs typeface="Arial" panose="020B0604020202020204" pitchFamily="34" charset="0"/>
                </a:rPr>
                <a:t>        </a:t>
              </a:r>
              <a:r>
                <a:rPr kumimoji="1" lang="en-US" altLang="zh-CN" sz="1900" b="1">
                  <a:solidFill>
                    <a:srgbClr val="FF0000"/>
                  </a:solidFill>
                  <a:latin typeface="Arial" panose="020B0604020202020204" pitchFamily="34" charset="0"/>
                  <a:ea typeface="华文楷体" panose="02010600040101010101" pitchFamily="2" charset="-122"/>
                  <a:cs typeface="Arial" panose="020B0604020202020204" pitchFamily="34" charset="0"/>
                </a:rPr>
                <a:t>●</a:t>
              </a:r>
              <a:r>
                <a:rPr kumimoji="1" lang="en-US" altLang="zh-CN" sz="1900" b="1">
                  <a:solidFill>
                    <a:srgbClr val="3333FF"/>
                  </a:solidFill>
                  <a:latin typeface="Arial" panose="020B0604020202020204" pitchFamily="34" charset="0"/>
                  <a:ea typeface="华文楷体" panose="02010600040101010101" pitchFamily="2" charset="-122"/>
                  <a:cs typeface="Arial" panose="020B0604020202020204" pitchFamily="34" charset="0"/>
                </a:rPr>
                <a:t> </a:t>
              </a:r>
              <a:r>
                <a:rPr kumimoji="1" lang="zh-CN" altLang="en-US" sz="1900" b="1">
                  <a:solidFill>
                    <a:srgbClr val="339933"/>
                  </a:solidFill>
                  <a:latin typeface="Arial" panose="020B0604020202020204" pitchFamily="34" charset="0"/>
                  <a:ea typeface="华文楷体" panose="02010600040101010101" pitchFamily="2" charset="-122"/>
                  <a:cs typeface="Arial" panose="020B0604020202020204" pitchFamily="34" charset="0"/>
                </a:rPr>
                <a:t>扑克牌点数 </a:t>
              </a:r>
              <a:r>
                <a:rPr kumimoji="1" lang="en-US" altLang="zh-CN" sz="1900" b="1">
                  <a:solidFill>
                    <a:srgbClr val="339933"/>
                  </a:solidFill>
                  <a:latin typeface="Arial" panose="020B0604020202020204" pitchFamily="34" charset="0"/>
                  <a:ea typeface="华文楷体" panose="02010600040101010101" pitchFamily="2" charset="-122"/>
                  <a:cs typeface="Arial" panose="020B0604020202020204" pitchFamily="34" charset="0"/>
                </a:rPr>
                <a:t>(2, 3, …, 10, J, Q, K, A) </a:t>
              </a:r>
              <a:r>
                <a:rPr kumimoji="1" lang="zh-CN" altLang="en-US" sz="1900" b="1">
                  <a:solidFill>
                    <a:srgbClr val="339933"/>
                  </a:solidFill>
                  <a:latin typeface="Arial" panose="020B0604020202020204" pitchFamily="34" charset="0"/>
                  <a:ea typeface="华文楷体" panose="02010600040101010101" pitchFamily="2" charset="-122"/>
                  <a:cs typeface="Arial" panose="020B0604020202020204" pitchFamily="34" charset="0"/>
                </a:rPr>
                <a:t>是一个线性表，点数是一个元素。</a:t>
              </a:r>
              <a:r>
                <a:rPr kumimoji="1" lang="zh-CN" altLang="en-US" sz="1900">
                  <a:latin typeface="Arial" panose="020B0604020202020204" pitchFamily="34" charset="0"/>
                  <a:ea typeface="华文楷体" panose="02010600040101010101" pitchFamily="2" charset="-122"/>
                  <a:cs typeface="Arial" panose="020B0604020202020204" pitchFamily="34" charset="0"/>
                </a:rPr>
                <a:t> </a:t>
              </a:r>
            </a:p>
          </p:txBody>
        </p:sp>
        <p:pic>
          <p:nvPicPr>
            <p:cNvPr id="35" name="Picture 18" descr="gif021.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42" y="2296"/>
              <a:ext cx="999"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 name="Group 19"/>
          <p:cNvGrpSpPr>
            <a:grpSpLocks/>
          </p:cNvGrpSpPr>
          <p:nvPr/>
        </p:nvGrpSpPr>
        <p:grpSpPr bwMode="auto">
          <a:xfrm>
            <a:off x="757238" y="1341438"/>
            <a:ext cx="7702550" cy="4679950"/>
            <a:chOff x="477" y="890"/>
            <a:chExt cx="4852" cy="2948"/>
          </a:xfrm>
        </p:grpSpPr>
        <p:pic>
          <p:nvPicPr>
            <p:cNvPr id="37" name="Picture 20"/>
            <p:cNvPicPr>
              <a:picLocks noChangeAspect="1" noChangeArrowheads="1"/>
            </p:cNvPicPr>
            <p:nvPr/>
          </p:nvPicPr>
          <p:blipFill>
            <a:blip r:embed="rId8">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77" y="890"/>
              <a:ext cx="4852" cy="2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 Box 21"/>
            <p:cNvSpPr txBox="1">
              <a:spLocks noChangeArrowheads="1"/>
            </p:cNvSpPr>
            <p:nvPr/>
          </p:nvSpPr>
          <p:spPr bwMode="auto">
            <a:xfrm>
              <a:off x="703" y="1616"/>
              <a:ext cx="4310" cy="57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lIns="252000" rIns="252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1900" b="1">
                  <a:solidFill>
                    <a:srgbClr val="3333FF"/>
                  </a:solidFill>
                  <a:latin typeface="Arial" panose="020B0604020202020204" pitchFamily="34" charset="0"/>
                  <a:ea typeface="华文楷体" panose="02010600040101010101" pitchFamily="2" charset="-122"/>
                  <a:cs typeface="Arial" panose="020B0604020202020204" pitchFamily="34" charset="0"/>
                </a:rPr>
                <a:t>        </a:t>
              </a:r>
              <a:r>
                <a:rPr kumimoji="1" lang="en-US" altLang="zh-CN" sz="1900" b="1">
                  <a:solidFill>
                    <a:srgbClr val="FF0000"/>
                  </a:solidFill>
                  <a:latin typeface="Arial" panose="020B0604020202020204" pitchFamily="34" charset="0"/>
                  <a:ea typeface="华文楷体" panose="02010600040101010101" pitchFamily="2" charset="-122"/>
                  <a:cs typeface="Arial" panose="020B0604020202020204" pitchFamily="34" charset="0"/>
                </a:rPr>
                <a:t>●</a:t>
              </a:r>
              <a:r>
                <a:rPr kumimoji="1" lang="en-US" altLang="zh-CN" sz="1900" b="1">
                  <a:solidFill>
                    <a:srgbClr val="3333FF"/>
                  </a:solidFill>
                  <a:latin typeface="Arial" panose="020B0604020202020204" pitchFamily="34" charset="0"/>
                  <a:ea typeface="华文楷体" panose="02010600040101010101" pitchFamily="2" charset="-122"/>
                  <a:cs typeface="Arial" panose="020B0604020202020204" pitchFamily="34" charset="0"/>
                </a:rPr>
                <a:t> </a:t>
              </a:r>
              <a:r>
                <a:rPr kumimoji="1" lang="zh-CN" altLang="en-US" sz="1900" b="1">
                  <a:solidFill>
                    <a:srgbClr val="CC6600"/>
                  </a:solidFill>
                  <a:latin typeface="Arial" panose="020B0604020202020204" pitchFamily="34" charset="0"/>
                  <a:ea typeface="华文楷体" panose="02010600040101010101" pitchFamily="2" charset="-122"/>
                  <a:cs typeface="Arial" panose="020B0604020202020204" pitchFamily="34" charset="0"/>
                </a:rPr>
                <a:t>学生成绩表是一个线性表，每个学生对应行信息是一个元素，由姓名、学号、性别、成绩共四个数据项组成。</a:t>
              </a:r>
              <a:r>
                <a:rPr kumimoji="1" lang="zh-CN" altLang="en-US" sz="1900">
                  <a:solidFill>
                    <a:srgbClr val="CC6600"/>
                  </a:solidFill>
                  <a:latin typeface="Arial" panose="020B0604020202020204" pitchFamily="34" charset="0"/>
                  <a:ea typeface="华文楷体" panose="02010600040101010101" pitchFamily="2" charset="-122"/>
                  <a:cs typeface="Arial" panose="020B0604020202020204" pitchFamily="34" charset="0"/>
                </a:rPr>
                <a:t> </a:t>
              </a:r>
              <a:endParaRPr kumimoji="1" lang="zh-CN" altLang="en-US" sz="1900" b="1">
                <a:solidFill>
                  <a:srgbClr val="CC6600"/>
                </a:solidFill>
                <a:latin typeface="Arial" panose="020B0604020202020204" pitchFamily="34" charset="0"/>
                <a:ea typeface="华文楷体" panose="02010600040101010101" pitchFamily="2" charset="-122"/>
                <a:cs typeface="Arial" panose="020B0604020202020204" pitchFamily="34" charset="0"/>
              </a:endParaRPr>
            </a:p>
          </p:txBody>
        </p:sp>
      </p:grpSp>
      <p:graphicFrame>
        <p:nvGraphicFramePr>
          <p:cNvPr id="39" name="Group 22"/>
          <p:cNvGraphicFramePr>
            <a:graphicFrameLocks noGrp="1"/>
          </p:cNvGraphicFramePr>
          <p:nvPr/>
        </p:nvGraphicFramePr>
        <p:xfrm>
          <a:off x="2555875" y="3570288"/>
          <a:ext cx="4175125" cy="2024076"/>
        </p:xfrm>
        <a:graphic>
          <a:graphicData uri="http://schemas.openxmlformats.org/drawingml/2006/table">
            <a:tbl>
              <a:tblPr/>
              <a:tblGrid>
                <a:gridCol w="1044575"/>
                <a:gridCol w="1042988"/>
                <a:gridCol w="1044575"/>
                <a:gridCol w="1042987"/>
              </a:tblGrid>
              <a:tr h="337344">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学号</a:t>
                      </a:r>
                    </a:p>
                  </a:txBody>
                  <a:tcPr marL="90000" marR="90000" marT="46753" marB="46753" anchor="ctr" anchorCtr="1" horzOverflow="overflow">
                    <a:lnL w="381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381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姓名</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381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性别</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381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成绩</a:t>
                      </a:r>
                    </a:p>
                  </a:txBody>
                  <a:tcPr marL="90000" marR="90000" marT="46753" marB="46753" anchor="ctr" anchorCtr="1" horzOverflow="overflow">
                    <a:lnL w="12700" cap="flat" cmpd="sng" algn="ctr">
                      <a:solidFill>
                        <a:srgbClr val="3333FF"/>
                      </a:solidFill>
                      <a:prstDash val="solid"/>
                      <a:round/>
                      <a:headEnd type="none" w="med" len="med"/>
                      <a:tailEnd type="none" w="med" len="med"/>
                    </a:lnL>
                    <a:lnR w="38100" cap="flat" cmpd="sng" algn="ctr">
                      <a:solidFill>
                        <a:srgbClr val="3333FF"/>
                      </a:solidFill>
                      <a:prstDash val="solid"/>
                      <a:round/>
                      <a:headEnd type="none" w="med" len="med"/>
                      <a:tailEnd type="none" w="med" len="med"/>
                    </a:lnR>
                    <a:lnT w="381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r>
              <a:tr h="337344">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001</a:t>
                      </a:r>
                    </a:p>
                  </a:txBody>
                  <a:tcPr marL="90000" marR="90000" marT="46753" marB="46753" anchor="ctr" anchorCtr="1" horzOverflow="overflow">
                    <a:lnL w="381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孙臣</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男</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95</a:t>
                      </a:r>
                    </a:p>
                  </a:txBody>
                  <a:tcPr marL="90000" marR="90000" marT="46753" marB="46753" anchor="ctr" anchorCtr="1" horzOverflow="overflow">
                    <a:lnL w="12700" cap="flat" cmpd="sng" algn="ctr">
                      <a:solidFill>
                        <a:srgbClr val="3333FF"/>
                      </a:solidFill>
                      <a:prstDash val="solid"/>
                      <a:round/>
                      <a:headEnd type="none" w="med" len="med"/>
                      <a:tailEnd type="none" w="med" len="med"/>
                    </a:lnL>
                    <a:lnR w="381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r>
              <a:tr h="337344">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002</a:t>
                      </a:r>
                    </a:p>
                  </a:txBody>
                  <a:tcPr marL="90000" marR="90000" marT="46753" marB="46753" anchor="ctr" anchorCtr="1" horzOverflow="overflow">
                    <a:lnL w="381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钱晓</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女</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85</a:t>
                      </a:r>
                    </a:p>
                  </a:txBody>
                  <a:tcPr marL="90000" marR="90000" marT="46753" marB="46753" anchor="ctr" anchorCtr="1" horzOverflow="overflow">
                    <a:lnL w="12700" cap="flat" cmpd="sng" algn="ctr">
                      <a:solidFill>
                        <a:srgbClr val="3333FF"/>
                      </a:solidFill>
                      <a:prstDash val="solid"/>
                      <a:round/>
                      <a:headEnd type="none" w="med" len="med"/>
                      <a:tailEnd type="none" w="med" len="med"/>
                    </a:lnL>
                    <a:lnR w="381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r>
              <a:tr h="337344">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003</a:t>
                      </a:r>
                    </a:p>
                  </a:txBody>
                  <a:tcPr marL="90000" marR="90000" marT="46753" marB="46753" anchor="ctr" anchorCtr="1" horzOverflow="overflow">
                    <a:lnL w="381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常依</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女</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90</a:t>
                      </a:r>
                    </a:p>
                  </a:txBody>
                  <a:tcPr marL="90000" marR="90000" marT="46753" marB="46753" anchor="ctr" anchorCtr="1" horzOverflow="overflow">
                    <a:lnL w="12700" cap="flat" cmpd="sng" algn="ctr">
                      <a:solidFill>
                        <a:srgbClr val="3333FF"/>
                      </a:solidFill>
                      <a:prstDash val="solid"/>
                      <a:round/>
                      <a:headEnd type="none" w="med" len="med"/>
                      <a:tailEnd type="none" w="med" len="med"/>
                    </a:lnL>
                    <a:lnR w="381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r>
              <a:tr h="337344">
                <a:tc>
                  <a:txBody>
                    <a:bodyPr/>
                    <a:lstStyle>
                      <a:lvl1pPr>
                        <a:spcBef>
                          <a:spcPct val="20000"/>
                        </a:spcBef>
                        <a:tabLst>
                          <a:tab pos="266700" algn="r"/>
                          <a:tab pos="2636838" algn="ctr"/>
                          <a:tab pos="5273675" algn="r"/>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66700" algn="r"/>
                          <a:tab pos="2636838" algn="ctr"/>
                          <a:tab pos="5273675" algn="r"/>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66700" algn="r"/>
                          <a:tab pos="2636838" algn="ctr"/>
                          <a:tab pos="5273675" algn="r"/>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4pPr>
                      <a:lvl5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004</a:t>
                      </a:r>
                    </a:p>
                  </a:txBody>
                  <a:tcPr marL="90000" marR="90000" marT="46753" marB="46753" anchor="ctr" anchorCtr="1" horzOverflow="overflow">
                    <a:lnL w="381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吴伟</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男</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88</a:t>
                      </a:r>
                    </a:p>
                  </a:txBody>
                  <a:tcPr marL="90000" marR="90000" marT="46753" marB="46753" anchor="ctr" anchorCtr="1" horzOverflow="overflow">
                    <a:lnL w="12700" cap="flat" cmpd="sng" algn="ctr">
                      <a:solidFill>
                        <a:srgbClr val="3333FF"/>
                      </a:solidFill>
                      <a:prstDash val="solid"/>
                      <a:round/>
                      <a:headEnd type="none" w="med" len="med"/>
                      <a:tailEnd type="none" w="med" len="med"/>
                    </a:lnL>
                    <a:lnR w="381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12700" cap="flat" cmpd="sng" algn="ctr">
                      <a:solidFill>
                        <a:srgbClr val="3333FF"/>
                      </a:solidFill>
                      <a:prstDash val="solid"/>
                      <a:round/>
                      <a:headEnd type="none" w="med" len="med"/>
                      <a:tailEnd type="none" w="med" len="med"/>
                    </a:lnB>
                    <a:lnTlToBr>
                      <a:noFill/>
                    </a:lnTlToBr>
                    <a:lnBlToTr>
                      <a:noFill/>
                    </a:lnBlToTr>
                    <a:solidFill>
                      <a:srgbClr val="FFFFFF"/>
                    </a:solidFill>
                  </a:tcPr>
                </a:tc>
              </a:tr>
              <a:tr h="337344">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a:t>
                      </a:r>
                    </a:p>
                  </a:txBody>
                  <a:tcPr marL="90000" marR="90000" marT="46753" marB="46753" anchor="ctr" anchorCtr="1" horzOverflow="overflow">
                    <a:lnL w="381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381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381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a:t>
                      </a:r>
                    </a:p>
                  </a:txBody>
                  <a:tcPr marL="90000" marR="90000" marT="46753" marB="46753" anchor="ctr" anchorCtr="1" horzOverflow="overflow">
                    <a:lnL w="12700" cap="flat" cmpd="sng" algn="ctr">
                      <a:solidFill>
                        <a:srgbClr val="3333FF"/>
                      </a:solidFill>
                      <a:prstDash val="solid"/>
                      <a:round/>
                      <a:headEnd type="none" w="med" len="med"/>
                      <a:tailEnd type="none" w="med" len="med"/>
                    </a:lnL>
                    <a:lnR w="127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38100" cap="flat" cmpd="sng" algn="ctr">
                      <a:solidFill>
                        <a:srgbClr val="3333FF"/>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rgbClr val="3333FF"/>
                          </a:solidFill>
                          <a:effectLst/>
                          <a:latin typeface="楷体" panose="02010609060101010101" pitchFamily="49" charset="-122"/>
                          <a:ea typeface="楷体" panose="02010609060101010101" pitchFamily="49" charset="-122"/>
                          <a:cs typeface="Times New Roman" panose="02020603050405020304" pitchFamily="18" charset="0"/>
                        </a:rPr>
                        <a:t>……</a:t>
                      </a:r>
                    </a:p>
                  </a:txBody>
                  <a:tcPr marL="90000" marR="90000" marT="46753" marB="46753" anchor="ctr" anchorCtr="1" horzOverflow="overflow">
                    <a:lnL w="12700" cap="flat" cmpd="sng" algn="ctr">
                      <a:solidFill>
                        <a:srgbClr val="3333FF"/>
                      </a:solidFill>
                      <a:prstDash val="solid"/>
                      <a:round/>
                      <a:headEnd type="none" w="med" len="med"/>
                      <a:tailEnd type="none" w="med" len="med"/>
                    </a:lnL>
                    <a:lnR w="38100" cap="flat" cmpd="sng" algn="ctr">
                      <a:solidFill>
                        <a:srgbClr val="3333FF"/>
                      </a:solidFill>
                      <a:prstDash val="solid"/>
                      <a:round/>
                      <a:headEnd type="none" w="med" len="med"/>
                      <a:tailEnd type="none" w="med" len="med"/>
                    </a:lnR>
                    <a:lnT w="12700" cap="flat" cmpd="sng" algn="ctr">
                      <a:solidFill>
                        <a:srgbClr val="3333FF"/>
                      </a:solidFill>
                      <a:prstDash val="solid"/>
                      <a:round/>
                      <a:headEnd type="none" w="med" len="med"/>
                      <a:tailEnd type="none" w="med" len="med"/>
                    </a:lnT>
                    <a:lnB w="38100" cap="flat" cmpd="sng" algn="ctr">
                      <a:solidFill>
                        <a:srgbClr val="3333FF"/>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strips(downRigh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strips(downRigh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xit" presetSubtype="6" fill="hold" nodeType="clickEffect">
                                  <p:stCondLst>
                                    <p:cond delay="0"/>
                                  </p:stCondLst>
                                  <p:childTnLst>
                                    <p:animEffect transition="out" filter="strips(downRight)">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par>
                                <p:cTn id="23" presetID="18" presetClass="exit" presetSubtype="6" fill="hold" nodeType="withEffect">
                                  <p:stCondLst>
                                    <p:cond delay="0"/>
                                  </p:stCondLst>
                                  <p:childTnLst>
                                    <p:animEffect transition="out" filter="strips(downRight)">
                                      <p:cBhvr>
                                        <p:cTn id="24" dur="500"/>
                                        <p:tgtEl>
                                          <p:spTgt spid="32"/>
                                        </p:tgtEl>
                                      </p:cBhvr>
                                    </p:animEffect>
                                    <p:set>
                                      <p:cBhvr>
                                        <p:cTn id="25" dur="1" fill="hold">
                                          <p:stCondLst>
                                            <p:cond delay="499"/>
                                          </p:stCondLst>
                                        </p:cTn>
                                        <p:tgtEl>
                                          <p:spTgt spid="32"/>
                                        </p:tgtEl>
                                        <p:attrNameLst>
                                          <p:attrName>style.visibility</p:attrName>
                                        </p:attrNameLst>
                                      </p:cBhvr>
                                      <p:to>
                                        <p:strVal val="hidden"/>
                                      </p:to>
                                    </p:set>
                                  </p:childTnLst>
                                </p:cTn>
                              </p:par>
                            </p:childTnLst>
                          </p:cTn>
                        </p:par>
                        <p:par>
                          <p:cTn id="26" fill="hold">
                            <p:stCondLst>
                              <p:cond delay="500"/>
                            </p:stCondLst>
                            <p:childTnLst>
                              <p:par>
                                <p:cTn id="27" presetID="18" presetClass="entr" presetSubtype="6"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strips(downRight)">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组合 2"/>
          <p:cNvGrpSpPr>
            <a:grpSpLocks/>
          </p:cNvGrpSpPr>
          <p:nvPr/>
        </p:nvGrpSpPr>
        <p:grpSpPr bwMode="auto">
          <a:xfrm>
            <a:off x="34925" y="92075"/>
            <a:ext cx="7632700" cy="1025525"/>
            <a:chOff x="34925" y="92075"/>
            <a:chExt cx="7632700" cy="1025525"/>
          </a:xfrm>
        </p:grpSpPr>
        <p:grpSp>
          <p:nvGrpSpPr>
            <p:cNvPr id="48148" name="组合 6"/>
            <p:cNvGrpSpPr>
              <a:grpSpLocks/>
            </p:cNvGrpSpPr>
            <p:nvPr/>
          </p:nvGrpSpPr>
          <p:grpSpPr bwMode="auto">
            <a:xfrm>
              <a:off x="34925" y="92075"/>
              <a:ext cx="7632700" cy="457200"/>
              <a:chOff x="34925" y="92075"/>
              <a:chExt cx="7632700" cy="457200"/>
            </a:xfrm>
          </p:grpSpPr>
          <p:sp>
            <p:nvSpPr>
              <p:cNvPr id="4815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15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8149" name="Group 2"/>
            <p:cNvGrpSpPr>
              <a:grpSpLocks/>
            </p:cNvGrpSpPr>
            <p:nvPr/>
          </p:nvGrpSpPr>
          <p:grpSpPr bwMode="auto">
            <a:xfrm>
              <a:off x="107950" y="620713"/>
              <a:ext cx="3816350" cy="496887"/>
              <a:chOff x="113" y="441"/>
              <a:chExt cx="2098" cy="313"/>
            </a:xfrm>
          </p:grpSpPr>
          <p:sp>
            <p:nvSpPr>
              <p:cNvPr id="4815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815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8131" name="组合 1"/>
          <p:cNvGrpSpPr>
            <a:grpSpLocks/>
          </p:cNvGrpSpPr>
          <p:nvPr/>
        </p:nvGrpSpPr>
        <p:grpSpPr bwMode="auto">
          <a:xfrm>
            <a:off x="34925" y="92075"/>
            <a:ext cx="7632700" cy="1874838"/>
            <a:chOff x="34925" y="92075"/>
            <a:chExt cx="7632700" cy="1874838"/>
          </a:xfrm>
        </p:grpSpPr>
        <p:grpSp>
          <p:nvGrpSpPr>
            <p:cNvPr id="48138" name="组合 12"/>
            <p:cNvGrpSpPr>
              <a:grpSpLocks/>
            </p:cNvGrpSpPr>
            <p:nvPr/>
          </p:nvGrpSpPr>
          <p:grpSpPr bwMode="auto">
            <a:xfrm>
              <a:off x="34925" y="92075"/>
              <a:ext cx="7632700" cy="1025525"/>
              <a:chOff x="34925" y="92075"/>
              <a:chExt cx="7632700" cy="1025525"/>
            </a:xfrm>
          </p:grpSpPr>
          <p:grpSp>
            <p:nvGrpSpPr>
              <p:cNvPr id="48142" name="组合 13"/>
              <p:cNvGrpSpPr>
                <a:grpSpLocks/>
              </p:cNvGrpSpPr>
              <p:nvPr/>
            </p:nvGrpSpPr>
            <p:grpSpPr bwMode="auto">
              <a:xfrm>
                <a:off x="34925" y="92075"/>
                <a:ext cx="7632700" cy="457200"/>
                <a:chOff x="34925" y="92075"/>
                <a:chExt cx="7632700" cy="457200"/>
              </a:xfrm>
            </p:grpSpPr>
            <p:sp>
              <p:nvSpPr>
                <p:cNvPr id="4814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14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8143" name="Group 2"/>
              <p:cNvGrpSpPr>
                <a:grpSpLocks/>
              </p:cNvGrpSpPr>
              <p:nvPr/>
            </p:nvGrpSpPr>
            <p:grpSpPr bwMode="auto">
              <a:xfrm>
                <a:off x="107950" y="620713"/>
                <a:ext cx="3816350" cy="496887"/>
                <a:chOff x="113" y="441"/>
                <a:chExt cx="2098" cy="313"/>
              </a:xfrm>
            </p:grpSpPr>
            <p:sp>
              <p:nvSpPr>
                <p:cNvPr id="4814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814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8139" name="Group 5"/>
            <p:cNvGrpSpPr>
              <a:grpSpLocks/>
            </p:cNvGrpSpPr>
            <p:nvPr/>
          </p:nvGrpSpPr>
          <p:grpSpPr bwMode="auto">
            <a:xfrm>
              <a:off x="250826" y="1196975"/>
              <a:ext cx="4229074" cy="769938"/>
              <a:chOff x="158" y="754"/>
              <a:chExt cx="1640" cy="485"/>
            </a:xfrm>
          </p:grpSpPr>
          <p:sp>
            <p:nvSpPr>
              <p:cNvPr id="48140" name="Text Box 6"/>
              <p:cNvSpPr txBox="1">
                <a:spLocks noChangeArrowheads="1"/>
              </p:cNvSpPr>
              <p:nvPr/>
            </p:nvSpPr>
            <p:spPr bwMode="auto">
              <a:xfrm>
                <a:off x="158" y="754"/>
                <a:ext cx="1567"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输出所有数据元素操作</a:t>
                </a:r>
              </a:p>
            </p:txBody>
          </p:sp>
          <p:sp>
            <p:nvSpPr>
              <p:cNvPr id="48141" name="Rectangle 7"/>
              <p:cNvSpPr>
                <a:spLocks noChangeArrowheads="1"/>
              </p:cNvSpPr>
              <p:nvPr/>
            </p:nvSpPr>
            <p:spPr bwMode="auto">
              <a:xfrm>
                <a:off x="211"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6" name="组合 25"/>
          <p:cNvGrpSpPr>
            <a:grpSpLocks/>
          </p:cNvGrpSpPr>
          <p:nvPr/>
        </p:nvGrpSpPr>
        <p:grpSpPr bwMode="auto">
          <a:xfrm>
            <a:off x="7669213" y="731838"/>
            <a:ext cx="1295400" cy="968375"/>
            <a:chOff x="7669213" y="731152"/>
            <a:chExt cx="1295400" cy="969061"/>
          </a:xfrm>
        </p:grpSpPr>
        <p:sp>
          <p:nvSpPr>
            <p:cNvPr id="48134"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135"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36"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48137"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Text Box 6"/>
          <p:cNvSpPr txBox="1">
            <a:spLocks noChangeArrowheads="1"/>
          </p:cNvSpPr>
          <p:nvPr/>
        </p:nvSpPr>
        <p:spPr bwMode="auto">
          <a:xfrm>
            <a:off x="179388" y="1773238"/>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① 问题规模：线性表的“当前长度”（设值</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② 基本操作：依次输出表中每个数据元素、位序</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增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③ 时间分析：基本操作与问题规模成正比</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，时间</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solidFill>
                  <a:srgbClr val="000000"/>
                </a:solidFill>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80">
                                          <p:stCondLst>
                                            <p:cond delay="0"/>
                                          </p:stCondLst>
                                        </p:cTn>
                                        <p:tgtEl>
                                          <p:spTgt spid="26"/>
                                        </p:tgtEl>
                                      </p:cBhvr>
                                    </p:animEffect>
                                    <p:anim calcmode="lin" valueType="num">
                                      <p:cBhvr>
                                        <p:cTn id="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3" dur="26">
                                          <p:stCondLst>
                                            <p:cond delay="650"/>
                                          </p:stCondLst>
                                        </p:cTn>
                                        <p:tgtEl>
                                          <p:spTgt spid="26"/>
                                        </p:tgtEl>
                                      </p:cBhvr>
                                      <p:to x="100000" y="60000"/>
                                    </p:animScale>
                                    <p:animScale>
                                      <p:cBhvr>
                                        <p:cTn id="14" dur="166" decel="50000">
                                          <p:stCondLst>
                                            <p:cond delay="676"/>
                                          </p:stCondLst>
                                        </p:cTn>
                                        <p:tgtEl>
                                          <p:spTgt spid="26"/>
                                        </p:tgtEl>
                                      </p:cBhvr>
                                      <p:to x="100000" y="100000"/>
                                    </p:animScale>
                                    <p:animScale>
                                      <p:cBhvr>
                                        <p:cTn id="15" dur="26">
                                          <p:stCondLst>
                                            <p:cond delay="1312"/>
                                          </p:stCondLst>
                                        </p:cTn>
                                        <p:tgtEl>
                                          <p:spTgt spid="26"/>
                                        </p:tgtEl>
                                      </p:cBhvr>
                                      <p:to x="100000" y="80000"/>
                                    </p:animScale>
                                    <p:animScale>
                                      <p:cBhvr>
                                        <p:cTn id="16" dur="166" decel="50000">
                                          <p:stCondLst>
                                            <p:cond delay="1338"/>
                                          </p:stCondLst>
                                        </p:cTn>
                                        <p:tgtEl>
                                          <p:spTgt spid="26"/>
                                        </p:tgtEl>
                                      </p:cBhvr>
                                      <p:to x="100000" y="100000"/>
                                    </p:animScale>
                                    <p:animScale>
                                      <p:cBhvr>
                                        <p:cTn id="17" dur="26">
                                          <p:stCondLst>
                                            <p:cond delay="1642"/>
                                          </p:stCondLst>
                                        </p:cTn>
                                        <p:tgtEl>
                                          <p:spTgt spid="26"/>
                                        </p:tgtEl>
                                      </p:cBhvr>
                                      <p:to x="100000" y="90000"/>
                                    </p:animScale>
                                    <p:animScale>
                                      <p:cBhvr>
                                        <p:cTn id="18" dur="166" decel="50000">
                                          <p:stCondLst>
                                            <p:cond delay="1668"/>
                                          </p:stCondLst>
                                        </p:cTn>
                                        <p:tgtEl>
                                          <p:spTgt spid="26"/>
                                        </p:tgtEl>
                                      </p:cBhvr>
                                      <p:to x="100000" y="100000"/>
                                    </p:animScale>
                                    <p:animScale>
                                      <p:cBhvr>
                                        <p:cTn id="19" dur="26">
                                          <p:stCondLst>
                                            <p:cond delay="1808"/>
                                          </p:stCondLst>
                                        </p:cTn>
                                        <p:tgtEl>
                                          <p:spTgt spid="26"/>
                                        </p:tgtEl>
                                      </p:cBhvr>
                                      <p:to x="100000" y="95000"/>
                                    </p:animScale>
                                    <p:animScale>
                                      <p:cBhvr>
                                        <p:cTn id="20" dur="166" decel="50000">
                                          <p:stCondLst>
                                            <p:cond delay="1834"/>
                                          </p:stCondLst>
                                        </p:cTn>
                                        <p:tgtEl>
                                          <p:spTgt spid="26"/>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7">
                                            <p:txEl>
                                              <p:pRg st="0" end="0"/>
                                            </p:txEl>
                                          </p:spTgt>
                                        </p:tgtEl>
                                        <p:attrNameLst>
                                          <p:attrName>style.visibility</p:attrName>
                                        </p:attrNameLst>
                                      </p:cBhvr>
                                      <p:to>
                                        <p:strVal val="visible"/>
                                      </p:to>
                                    </p:set>
                                    <p:animEffect transition="in" filter="slide(fromBottom)">
                                      <p:cBhvr>
                                        <p:cTn id="25" dur="500"/>
                                        <p:tgtEl>
                                          <p:spTgt spid="37">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7">
                                            <p:txEl>
                                              <p:pRg st="1" end="1"/>
                                            </p:txEl>
                                          </p:spTgt>
                                        </p:tgtEl>
                                        <p:attrNameLst>
                                          <p:attrName>style.visibility</p:attrName>
                                        </p:attrNameLst>
                                      </p:cBhvr>
                                      <p:to>
                                        <p:strVal val="visible"/>
                                      </p:to>
                                    </p:set>
                                    <p:animEffect transition="in" filter="slide(fromBottom)">
                                      <p:cBhvr>
                                        <p:cTn id="30" dur="500"/>
                                        <p:tgtEl>
                                          <p:spTgt spid="37">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7">
                                            <p:txEl>
                                              <p:pRg st="2" end="2"/>
                                            </p:txEl>
                                          </p:spTgt>
                                        </p:tgtEl>
                                        <p:attrNameLst>
                                          <p:attrName>style.visibility</p:attrName>
                                        </p:attrNameLst>
                                      </p:cBhvr>
                                      <p:to>
                                        <p:strVal val="visible"/>
                                      </p:to>
                                    </p:set>
                                    <p:animEffect transition="in" filter="slide(fromBottom)">
                                      <p:cBhvr>
                                        <p:cTn id="35" dur="500"/>
                                        <p:tgtEl>
                                          <p:spTgt spid="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2"/>
          <p:cNvGrpSpPr>
            <a:grpSpLocks/>
          </p:cNvGrpSpPr>
          <p:nvPr/>
        </p:nvGrpSpPr>
        <p:grpSpPr bwMode="auto">
          <a:xfrm>
            <a:off x="34925" y="92075"/>
            <a:ext cx="7632700" cy="1025525"/>
            <a:chOff x="34925" y="92075"/>
            <a:chExt cx="7632700" cy="1025525"/>
          </a:xfrm>
        </p:grpSpPr>
        <p:grpSp>
          <p:nvGrpSpPr>
            <p:cNvPr id="49170" name="组合 6"/>
            <p:cNvGrpSpPr>
              <a:grpSpLocks/>
            </p:cNvGrpSpPr>
            <p:nvPr/>
          </p:nvGrpSpPr>
          <p:grpSpPr bwMode="auto">
            <a:xfrm>
              <a:off x="34925" y="92075"/>
              <a:ext cx="7632700" cy="457200"/>
              <a:chOff x="34925" y="92075"/>
              <a:chExt cx="7632700" cy="457200"/>
            </a:xfrm>
          </p:grpSpPr>
          <p:sp>
            <p:nvSpPr>
              <p:cNvPr id="4917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917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9171" name="Group 2"/>
            <p:cNvGrpSpPr>
              <a:grpSpLocks/>
            </p:cNvGrpSpPr>
            <p:nvPr/>
          </p:nvGrpSpPr>
          <p:grpSpPr bwMode="auto">
            <a:xfrm>
              <a:off x="107950" y="620713"/>
              <a:ext cx="3816350" cy="496887"/>
              <a:chOff x="113" y="441"/>
              <a:chExt cx="2098" cy="313"/>
            </a:xfrm>
          </p:grpSpPr>
          <p:sp>
            <p:nvSpPr>
              <p:cNvPr id="4917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917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49155" name="组合 12"/>
          <p:cNvGrpSpPr>
            <a:grpSpLocks/>
          </p:cNvGrpSpPr>
          <p:nvPr/>
        </p:nvGrpSpPr>
        <p:grpSpPr bwMode="auto">
          <a:xfrm>
            <a:off x="34925" y="92075"/>
            <a:ext cx="7632700" cy="1025525"/>
            <a:chOff x="34925" y="92075"/>
            <a:chExt cx="7632700" cy="1025525"/>
          </a:xfrm>
        </p:grpSpPr>
        <p:grpSp>
          <p:nvGrpSpPr>
            <p:cNvPr id="49164" name="组合 13"/>
            <p:cNvGrpSpPr>
              <a:grpSpLocks/>
            </p:cNvGrpSpPr>
            <p:nvPr/>
          </p:nvGrpSpPr>
          <p:grpSpPr bwMode="auto">
            <a:xfrm>
              <a:off x="34925" y="92075"/>
              <a:ext cx="7632700" cy="457200"/>
              <a:chOff x="34925" y="92075"/>
              <a:chExt cx="7632700" cy="457200"/>
            </a:xfrm>
          </p:grpSpPr>
          <p:sp>
            <p:nvSpPr>
              <p:cNvPr id="4916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916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49165" name="Group 2"/>
            <p:cNvGrpSpPr>
              <a:grpSpLocks/>
            </p:cNvGrpSpPr>
            <p:nvPr/>
          </p:nvGrpSpPr>
          <p:grpSpPr bwMode="auto">
            <a:xfrm>
              <a:off x="107950" y="620713"/>
              <a:ext cx="3816350" cy="496887"/>
              <a:chOff x="113" y="441"/>
              <a:chExt cx="2098" cy="313"/>
            </a:xfrm>
          </p:grpSpPr>
          <p:sp>
            <p:nvSpPr>
              <p:cNvPr id="4916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4916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4288"/>
            <a:ext cx="86868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2-1</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将</a:t>
            </a:r>
            <a:r>
              <a:rPr kumimoji="1" lang="zh-CN" altLang="en-US" sz="2000" b="1" dirty="0">
                <a:solidFill>
                  <a:srgbClr val="000000"/>
                </a:solidFill>
                <a:ea typeface="仿宋" panose="02010609060101010101" pitchFamily="49" charset="-122"/>
                <a:cs typeface="Arial" panose="020B0604020202020204" pitchFamily="34" charset="0"/>
              </a:rPr>
              <a:t>两个有序顺序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和 </a:t>
            </a:r>
            <a:r>
              <a:rPr kumimoji="1" lang="en-US" altLang="zh-CN" sz="2000" b="1" dirty="0" smtClean="0">
                <a:solidFill>
                  <a:srgbClr val="000000"/>
                </a:solidFill>
                <a:ea typeface="仿宋" panose="02010609060101010101" pitchFamily="49" charset="-122"/>
                <a:cs typeface="Arial" panose="020B0604020202020204" pitchFamily="34" charset="0"/>
              </a:rPr>
              <a:t>B </a:t>
            </a:r>
            <a:r>
              <a:rPr kumimoji="1" lang="zh-CN" altLang="en-US" sz="2000" b="1" dirty="0" smtClean="0">
                <a:solidFill>
                  <a:srgbClr val="000000"/>
                </a:solidFill>
                <a:ea typeface="仿宋" panose="02010609060101010101" pitchFamily="49" charset="-122"/>
                <a:cs typeface="Arial" panose="020B0604020202020204" pitchFamily="34" charset="0"/>
              </a:rPr>
              <a:t>合并</a:t>
            </a:r>
            <a:r>
              <a:rPr kumimoji="1" lang="zh-CN" altLang="en-US" sz="2000" b="1" dirty="0">
                <a:solidFill>
                  <a:srgbClr val="000000"/>
                </a:solidFill>
                <a:ea typeface="仿宋" panose="02010609060101010101" pitchFamily="49" charset="-122"/>
                <a:cs typeface="Arial" panose="020B0604020202020204" pitchFamily="34" charset="0"/>
              </a:rPr>
              <a:t>为一个</a:t>
            </a:r>
            <a:r>
              <a:rPr kumimoji="1" lang="zh-CN" altLang="en-US" sz="2000" b="1" dirty="0" smtClean="0">
                <a:solidFill>
                  <a:srgbClr val="000000"/>
                </a:solidFill>
                <a:ea typeface="仿宋" panose="02010609060101010101" pitchFamily="49" charset="-122"/>
                <a:cs typeface="Arial" panose="020B0604020202020204" pitchFamily="34" charset="0"/>
              </a:rPr>
              <a:t>新有序</a:t>
            </a:r>
            <a:r>
              <a:rPr kumimoji="1" lang="zh-CN" altLang="en-US" sz="2000" b="1" dirty="0">
                <a:solidFill>
                  <a:srgbClr val="000000"/>
                </a:solidFill>
                <a:ea typeface="仿宋" panose="02010609060101010101" pitchFamily="49" charset="-122"/>
                <a:cs typeface="Arial" panose="020B0604020202020204" pitchFamily="34" charset="0"/>
              </a:rPr>
              <a:t>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C</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smtClean="0">
              <a:ea typeface="仿宋" panose="02010609060101010101" pitchFamily="49" charset="-122"/>
              <a:cs typeface="Arial" panose="020B0604020202020204" pitchFamily="34" charset="0"/>
            </a:endParaRPr>
          </a:p>
        </p:txBody>
      </p:sp>
      <p:grpSp>
        <p:nvGrpSpPr>
          <p:cNvPr id="30" name="Group 8"/>
          <p:cNvGrpSpPr>
            <a:grpSpLocks/>
          </p:cNvGrpSpPr>
          <p:nvPr/>
        </p:nvGrpSpPr>
        <p:grpSpPr bwMode="auto">
          <a:xfrm>
            <a:off x="7669213" y="620713"/>
            <a:ext cx="1295400" cy="1079500"/>
            <a:chOff x="4831" y="391"/>
            <a:chExt cx="816" cy="773"/>
          </a:xfrm>
        </p:grpSpPr>
        <p:sp>
          <p:nvSpPr>
            <p:cNvPr id="49160"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9161"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49162"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3"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8" name="Text Box 6"/>
          <p:cNvSpPr txBox="1">
            <a:spLocks noChangeArrowheads="1"/>
          </p:cNvSpPr>
          <p:nvPr/>
        </p:nvSpPr>
        <p:spPr bwMode="auto">
          <a:xfrm>
            <a:off x="179388" y="1841500"/>
            <a:ext cx="8785225" cy="3108543"/>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设有序</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C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即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C.listsize</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C.length</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A.length+B.length</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设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A.elem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B.elem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C.elem</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下标</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分别</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，且初始值均</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A.length</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且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j</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B.length</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时</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进行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合并：</a:t>
            </a:r>
            <a:endParaRPr kumimoji="1" lang="en-US" altLang="zh-CN" sz="2000" b="1" dirty="0" smtClean="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若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A.elem</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B.elem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令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C.elem</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[k</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A.elem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令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k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endParaRPr kumimoji="1" lang="en-US" altLang="zh-CN" sz="2000" b="1" dirty="0" smtClean="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若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A.elem</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]&gt;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B.elem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[j]</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令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C.elem</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[k</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B.elem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令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j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k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若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有</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剩余元素，则将其插入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到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C</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若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有</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剩余元素，则将其插入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到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C</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cxnSp>
        <p:nvCxnSpPr>
          <p:cNvPr id="23" name="直接连接符 22"/>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lide(fromBottom)">
                                      <p:cBhvr>
                                        <p:cTn id="7" dur="500"/>
                                        <p:tgtEl>
                                          <p:spTgt spid="29"/>
                                        </p:tgtEl>
                                      </p:cBhvr>
                                    </p:animEffect>
                                  </p:childTnLst>
                                </p:cTn>
                              </p:par>
                              <p:par>
                                <p:cTn id="8" presetID="6" presetClass="entr" presetSubtype="32"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circle(out)">
                                      <p:cBhvr>
                                        <p:cTn id="10" dur="2000"/>
                                        <p:tgtEl>
                                          <p:spTgt spid="2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290">
                                          <p:stCondLst>
                                            <p:cond delay="0"/>
                                          </p:stCondLst>
                                        </p:cTn>
                                        <p:tgtEl>
                                          <p:spTgt spid="30"/>
                                        </p:tgtEl>
                                      </p:cBhvr>
                                    </p:animEffect>
                                    <p:anim calcmode="lin" valueType="num">
                                      <p:cBhvr>
                                        <p:cTn id="1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21" dur="13">
                                          <p:stCondLst>
                                            <p:cond delay="325"/>
                                          </p:stCondLst>
                                        </p:cTn>
                                        <p:tgtEl>
                                          <p:spTgt spid="30"/>
                                        </p:tgtEl>
                                      </p:cBhvr>
                                      <p:to x="100000" y="60000"/>
                                    </p:animScale>
                                    <p:animScale>
                                      <p:cBhvr>
                                        <p:cTn id="22" dur="83" decel="50000">
                                          <p:stCondLst>
                                            <p:cond delay="338"/>
                                          </p:stCondLst>
                                        </p:cTn>
                                        <p:tgtEl>
                                          <p:spTgt spid="30"/>
                                        </p:tgtEl>
                                      </p:cBhvr>
                                      <p:to x="100000" y="100000"/>
                                    </p:animScale>
                                    <p:animScale>
                                      <p:cBhvr>
                                        <p:cTn id="23" dur="13">
                                          <p:stCondLst>
                                            <p:cond delay="656"/>
                                          </p:stCondLst>
                                        </p:cTn>
                                        <p:tgtEl>
                                          <p:spTgt spid="30"/>
                                        </p:tgtEl>
                                      </p:cBhvr>
                                      <p:to x="100000" y="80000"/>
                                    </p:animScale>
                                    <p:animScale>
                                      <p:cBhvr>
                                        <p:cTn id="24" dur="83" decel="50000">
                                          <p:stCondLst>
                                            <p:cond delay="669"/>
                                          </p:stCondLst>
                                        </p:cTn>
                                        <p:tgtEl>
                                          <p:spTgt spid="30"/>
                                        </p:tgtEl>
                                      </p:cBhvr>
                                      <p:to x="100000" y="100000"/>
                                    </p:animScale>
                                    <p:animScale>
                                      <p:cBhvr>
                                        <p:cTn id="25" dur="13">
                                          <p:stCondLst>
                                            <p:cond delay="821"/>
                                          </p:stCondLst>
                                        </p:cTn>
                                        <p:tgtEl>
                                          <p:spTgt spid="30"/>
                                        </p:tgtEl>
                                      </p:cBhvr>
                                      <p:to x="100000" y="90000"/>
                                    </p:animScale>
                                    <p:animScale>
                                      <p:cBhvr>
                                        <p:cTn id="26" dur="83" decel="50000">
                                          <p:stCondLst>
                                            <p:cond delay="834"/>
                                          </p:stCondLst>
                                        </p:cTn>
                                        <p:tgtEl>
                                          <p:spTgt spid="30"/>
                                        </p:tgtEl>
                                      </p:cBhvr>
                                      <p:to x="100000" y="100000"/>
                                    </p:animScale>
                                    <p:animScale>
                                      <p:cBhvr>
                                        <p:cTn id="27" dur="13">
                                          <p:stCondLst>
                                            <p:cond delay="904"/>
                                          </p:stCondLst>
                                        </p:cTn>
                                        <p:tgtEl>
                                          <p:spTgt spid="30"/>
                                        </p:tgtEl>
                                      </p:cBhvr>
                                      <p:to x="100000" y="95000"/>
                                    </p:animScale>
                                    <p:animScale>
                                      <p:cBhvr>
                                        <p:cTn id="28" dur="83" decel="50000">
                                          <p:stCondLst>
                                            <p:cond delay="917"/>
                                          </p:stCondLst>
                                        </p:cTn>
                                        <p:tgtEl>
                                          <p:spTgt spid="30"/>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8">
                                            <p:txEl>
                                              <p:pRg st="0" end="0"/>
                                            </p:txEl>
                                          </p:spTgt>
                                        </p:tgtEl>
                                        <p:attrNameLst>
                                          <p:attrName>style.visibility</p:attrName>
                                        </p:attrNameLst>
                                      </p:cBhvr>
                                      <p:to>
                                        <p:strVal val="visible"/>
                                      </p:to>
                                    </p:set>
                                    <p:animEffect transition="in" filter="slide(fromBottom)">
                                      <p:cBhvr>
                                        <p:cTn id="33" dur="500"/>
                                        <p:tgtEl>
                                          <p:spTgt spid="38">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38">
                                            <p:txEl>
                                              <p:pRg st="1" end="1"/>
                                            </p:txEl>
                                          </p:spTgt>
                                        </p:tgtEl>
                                        <p:attrNameLst>
                                          <p:attrName>style.visibility</p:attrName>
                                        </p:attrNameLst>
                                      </p:cBhvr>
                                      <p:to>
                                        <p:strVal val="visible"/>
                                      </p:to>
                                    </p:set>
                                    <p:animEffect transition="in" filter="slide(fromBottom)">
                                      <p:cBhvr>
                                        <p:cTn id="38" dur="500"/>
                                        <p:tgtEl>
                                          <p:spTgt spid="38">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38">
                                            <p:txEl>
                                              <p:pRg st="2" end="2"/>
                                            </p:txEl>
                                          </p:spTgt>
                                        </p:tgtEl>
                                        <p:attrNameLst>
                                          <p:attrName>style.visibility</p:attrName>
                                        </p:attrNameLst>
                                      </p:cBhvr>
                                      <p:to>
                                        <p:strVal val="visible"/>
                                      </p:to>
                                    </p:set>
                                    <p:animEffect transition="in" filter="slide(fromBottom)">
                                      <p:cBhvr>
                                        <p:cTn id="43" dur="500"/>
                                        <p:tgtEl>
                                          <p:spTgt spid="38">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38">
                                            <p:txEl>
                                              <p:pRg st="3" end="3"/>
                                            </p:txEl>
                                          </p:spTgt>
                                        </p:tgtEl>
                                        <p:attrNameLst>
                                          <p:attrName>style.visibility</p:attrName>
                                        </p:attrNameLst>
                                      </p:cBhvr>
                                      <p:to>
                                        <p:strVal val="visible"/>
                                      </p:to>
                                    </p:set>
                                    <p:animEffect transition="in" filter="slide(fromBottom)">
                                      <p:cBhvr>
                                        <p:cTn id="48" dur="500"/>
                                        <p:tgtEl>
                                          <p:spTgt spid="38">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38">
                                            <p:txEl>
                                              <p:pRg st="4" end="4"/>
                                            </p:txEl>
                                          </p:spTgt>
                                        </p:tgtEl>
                                        <p:attrNameLst>
                                          <p:attrName>style.visibility</p:attrName>
                                        </p:attrNameLst>
                                      </p:cBhvr>
                                      <p:to>
                                        <p:strVal val="visible"/>
                                      </p:to>
                                    </p:set>
                                    <p:animEffect transition="in" filter="slide(fromBottom)">
                                      <p:cBhvr>
                                        <p:cTn id="53" dur="500"/>
                                        <p:tgtEl>
                                          <p:spTgt spid="38">
                                            <p:txEl>
                                              <p:pRg st="4" end="4"/>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38">
                                            <p:txEl>
                                              <p:pRg st="5" end="5"/>
                                            </p:txEl>
                                          </p:spTgt>
                                        </p:tgtEl>
                                        <p:attrNameLst>
                                          <p:attrName>style.visibility</p:attrName>
                                        </p:attrNameLst>
                                      </p:cBhvr>
                                      <p:to>
                                        <p:strVal val="visible"/>
                                      </p:to>
                                    </p:set>
                                    <p:animEffect transition="in" filter="slide(fromBottom)">
                                      <p:cBhvr>
                                        <p:cTn id="58" dur="500"/>
                                        <p:tgtEl>
                                          <p:spTgt spid="3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组合 2"/>
          <p:cNvGrpSpPr>
            <a:grpSpLocks/>
          </p:cNvGrpSpPr>
          <p:nvPr/>
        </p:nvGrpSpPr>
        <p:grpSpPr bwMode="auto">
          <a:xfrm>
            <a:off x="34925" y="92075"/>
            <a:ext cx="7632700" cy="1025525"/>
            <a:chOff x="34925" y="92075"/>
            <a:chExt cx="7632700" cy="1025525"/>
          </a:xfrm>
        </p:grpSpPr>
        <p:grpSp>
          <p:nvGrpSpPr>
            <p:cNvPr id="50195" name="组合 6"/>
            <p:cNvGrpSpPr>
              <a:grpSpLocks/>
            </p:cNvGrpSpPr>
            <p:nvPr/>
          </p:nvGrpSpPr>
          <p:grpSpPr bwMode="auto">
            <a:xfrm>
              <a:off x="34925" y="92075"/>
              <a:ext cx="7632700" cy="457200"/>
              <a:chOff x="34925" y="92075"/>
              <a:chExt cx="7632700" cy="457200"/>
            </a:xfrm>
          </p:grpSpPr>
          <p:sp>
            <p:nvSpPr>
              <p:cNvPr id="5019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020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0196" name="Group 2"/>
            <p:cNvGrpSpPr>
              <a:grpSpLocks/>
            </p:cNvGrpSpPr>
            <p:nvPr/>
          </p:nvGrpSpPr>
          <p:grpSpPr bwMode="auto">
            <a:xfrm>
              <a:off x="107950" y="620713"/>
              <a:ext cx="3816350" cy="496887"/>
              <a:chOff x="113" y="441"/>
              <a:chExt cx="2098" cy="313"/>
            </a:xfrm>
          </p:grpSpPr>
          <p:sp>
            <p:nvSpPr>
              <p:cNvPr id="5019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019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0179" name="组合 1"/>
          <p:cNvGrpSpPr>
            <a:grpSpLocks/>
          </p:cNvGrpSpPr>
          <p:nvPr/>
        </p:nvGrpSpPr>
        <p:grpSpPr bwMode="auto">
          <a:xfrm>
            <a:off x="34925" y="92075"/>
            <a:ext cx="8880475" cy="1684656"/>
            <a:chOff x="34925" y="92075"/>
            <a:chExt cx="8880475" cy="1684158"/>
          </a:xfrm>
        </p:grpSpPr>
        <p:grpSp>
          <p:nvGrpSpPr>
            <p:cNvPr id="50187" name="组合 12"/>
            <p:cNvGrpSpPr>
              <a:grpSpLocks/>
            </p:cNvGrpSpPr>
            <p:nvPr/>
          </p:nvGrpSpPr>
          <p:grpSpPr bwMode="auto">
            <a:xfrm>
              <a:off x="34925" y="92075"/>
              <a:ext cx="7632700" cy="1025525"/>
              <a:chOff x="34925" y="92075"/>
              <a:chExt cx="7632700" cy="1025525"/>
            </a:xfrm>
          </p:grpSpPr>
          <p:grpSp>
            <p:nvGrpSpPr>
              <p:cNvPr id="50189" name="组合 13"/>
              <p:cNvGrpSpPr>
                <a:grpSpLocks/>
              </p:cNvGrpSpPr>
              <p:nvPr/>
            </p:nvGrpSpPr>
            <p:grpSpPr bwMode="auto">
              <a:xfrm>
                <a:off x="34925" y="92075"/>
                <a:ext cx="7632700" cy="457200"/>
                <a:chOff x="34925" y="92075"/>
                <a:chExt cx="7632700" cy="457200"/>
              </a:xfrm>
            </p:grpSpPr>
            <p:sp>
              <p:nvSpPr>
                <p:cNvPr id="5019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019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0190" name="Group 2"/>
              <p:cNvGrpSpPr>
                <a:grpSpLocks/>
              </p:cNvGrpSpPr>
              <p:nvPr/>
            </p:nvGrpSpPr>
            <p:grpSpPr bwMode="auto">
              <a:xfrm>
                <a:off x="107950" y="620713"/>
                <a:ext cx="3816350" cy="496887"/>
                <a:chOff x="113" y="441"/>
                <a:chExt cx="2098" cy="313"/>
              </a:xfrm>
            </p:grpSpPr>
            <p:sp>
              <p:nvSpPr>
                <p:cNvPr id="5019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019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3936"/>
              <a:ext cx="8686800" cy="492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2-1</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将</a:t>
              </a:r>
              <a:r>
                <a:rPr kumimoji="1" lang="zh-CN" altLang="en-US" sz="2000" b="1" dirty="0">
                  <a:solidFill>
                    <a:srgbClr val="000000"/>
                  </a:solidFill>
                  <a:ea typeface="仿宋" panose="02010609060101010101" pitchFamily="49" charset="-122"/>
                  <a:cs typeface="Arial" panose="020B0604020202020204" pitchFamily="34" charset="0"/>
                </a:rPr>
                <a:t>两个有序顺序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和 </a:t>
              </a:r>
              <a:r>
                <a:rPr kumimoji="1" lang="en-US" altLang="zh-CN" sz="2000" b="1" dirty="0" smtClean="0">
                  <a:solidFill>
                    <a:srgbClr val="000000"/>
                  </a:solidFill>
                  <a:ea typeface="仿宋" panose="02010609060101010101" pitchFamily="49" charset="-122"/>
                  <a:cs typeface="Arial" panose="020B0604020202020204" pitchFamily="34" charset="0"/>
                </a:rPr>
                <a:t>B </a:t>
              </a:r>
              <a:r>
                <a:rPr kumimoji="1" lang="zh-CN" altLang="en-US" sz="2000" b="1" dirty="0" smtClean="0">
                  <a:solidFill>
                    <a:srgbClr val="000000"/>
                  </a:solidFill>
                  <a:ea typeface="仿宋" panose="02010609060101010101" pitchFamily="49" charset="-122"/>
                  <a:cs typeface="Arial" panose="020B0604020202020204" pitchFamily="34" charset="0"/>
                </a:rPr>
                <a:t>合并</a:t>
              </a:r>
              <a:r>
                <a:rPr kumimoji="1" lang="zh-CN" altLang="en-US" sz="2000" b="1" dirty="0">
                  <a:solidFill>
                    <a:srgbClr val="000000"/>
                  </a:solidFill>
                  <a:ea typeface="仿宋" panose="02010609060101010101" pitchFamily="49" charset="-122"/>
                  <a:cs typeface="Arial" panose="020B0604020202020204" pitchFamily="34" charset="0"/>
                </a:rPr>
                <a:t>为一个</a:t>
              </a:r>
              <a:r>
                <a:rPr kumimoji="1" lang="zh-CN" altLang="en-US" sz="2000" b="1" dirty="0" smtClean="0">
                  <a:solidFill>
                    <a:srgbClr val="000000"/>
                  </a:solidFill>
                  <a:ea typeface="仿宋" panose="02010609060101010101" pitchFamily="49" charset="-122"/>
                  <a:cs typeface="Arial" panose="020B0604020202020204" pitchFamily="34" charset="0"/>
                </a:rPr>
                <a:t>新有序</a:t>
              </a:r>
              <a:r>
                <a:rPr kumimoji="1" lang="zh-CN" altLang="en-US" sz="2000" b="1" dirty="0">
                  <a:solidFill>
                    <a:srgbClr val="000000"/>
                  </a:solidFill>
                  <a:ea typeface="仿宋" panose="02010609060101010101" pitchFamily="49" charset="-122"/>
                  <a:cs typeface="Arial" panose="020B0604020202020204" pitchFamily="34" charset="0"/>
                </a:rPr>
                <a:t>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C</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smtClean="0">
                <a:ea typeface="仿宋" panose="02010609060101010101" pitchFamily="49" charset="-122"/>
                <a:cs typeface="Arial" panose="020B0604020202020204" pitchFamily="34" charset="0"/>
              </a:endParaRPr>
            </a:p>
          </p:txBody>
        </p:sp>
      </p:grpSp>
      <p:grpSp>
        <p:nvGrpSpPr>
          <p:cNvPr id="23" name="Group 4"/>
          <p:cNvGrpSpPr>
            <a:grpSpLocks/>
          </p:cNvGrpSpPr>
          <p:nvPr/>
        </p:nvGrpSpPr>
        <p:grpSpPr bwMode="auto">
          <a:xfrm>
            <a:off x="7669213" y="692150"/>
            <a:ext cx="1295400" cy="1008063"/>
            <a:chOff x="4831" y="1253"/>
            <a:chExt cx="816" cy="726"/>
          </a:xfrm>
        </p:grpSpPr>
        <p:sp>
          <p:nvSpPr>
            <p:cNvPr id="5018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018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6"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2-10</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018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Text Box 2"/>
          <p:cNvSpPr txBox="1">
            <a:spLocks noChangeArrowheads="1"/>
          </p:cNvSpPr>
          <p:nvPr/>
        </p:nvSpPr>
        <p:spPr bwMode="auto">
          <a:xfrm>
            <a:off x="323850" y="1844675"/>
            <a:ext cx="8351838" cy="425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Merge_Sq(SqList A,SqList B,SqList &amp;C)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将两个有序顺序表</a:t>
            </a:r>
            <a:r>
              <a:rPr lang="de-DE" altLang="zh-CN" sz="1600" b="1">
                <a:latin typeface="Courier New" panose="02070309020205020404" pitchFamily="49" charset="0"/>
                <a:ea typeface="仿宋" panose="02010609060101010101" pitchFamily="49" charset="-122"/>
                <a:cs typeface="Courier New" panose="02070309020205020404" pitchFamily="49" charset="0"/>
              </a:rPr>
              <a:t>A</a:t>
            </a:r>
            <a:r>
              <a:rPr lang="zh-CN" altLang="en-US" sz="1600" b="1">
                <a:latin typeface="Courier New" panose="02070309020205020404" pitchFamily="49" charset="0"/>
                <a:ea typeface="仿宋" panose="02010609060101010101" pitchFamily="49" charset="-122"/>
                <a:cs typeface="Courier New" panose="02070309020205020404" pitchFamily="49" charset="0"/>
              </a:rPr>
              <a:t>和</a:t>
            </a:r>
            <a:r>
              <a:rPr lang="de-DE" altLang="zh-CN" sz="1600" b="1">
                <a:latin typeface="Courier New" panose="02070309020205020404" pitchFamily="49" charset="0"/>
                <a:ea typeface="仿宋" panose="02010609060101010101" pitchFamily="49" charset="-122"/>
                <a:cs typeface="Courier New" panose="02070309020205020404" pitchFamily="49" charset="0"/>
              </a:rPr>
              <a:t>B</a:t>
            </a:r>
            <a:r>
              <a:rPr lang="zh-CN" altLang="en-US" sz="1600" b="1">
                <a:latin typeface="Courier New" panose="02070309020205020404" pitchFamily="49" charset="0"/>
                <a:ea typeface="仿宋" panose="02010609060101010101" pitchFamily="49" charset="-122"/>
                <a:cs typeface="Courier New" panose="02070309020205020404" pitchFamily="49" charset="0"/>
              </a:rPr>
              <a:t>合成一个有序顺序表</a:t>
            </a:r>
            <a:r>
              <a:rPr lang="de-DE" altLang="zh-CN" sz="1600" b="1">
                <a:latin typeface="Courier New" panose="02070309020205020404" pitchFamily="49" charset="0"/>
                <a:ea typeface="仿宋" panose="02010609060101010101" pitchFamily="49" charset="-122"/>
                <a:cs typeface="Courier New" panose="02070309020205020404" pitchFamily="49" charset="0"/>
              </a:rPr>
              <a:t>C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C.length=A.length+B.length;		// </a:t>
            </a:r>
            <a:r>
              <a:rPr lang="zh-CN" altLang="en-US" sz="1600" b="1">
                <a:latin typeface="Courier New" panose="02070309020205020404" pitchFamily="49" charset="0"/>
                <a:ea typeface="仿宋" panose="02010609060101010101" pitchFamily="49" charset="-122"/>
                <a:cs typeface="Courier New" panose="02070309020205020404" pitchFamily="49" charset="0"/>
              </a:rPr>
              <a:t>设</a:t>
            </a:r>
            <a:r>
              <a:rPr lang="de-DE" altLang="zh-CN" sz="1600" b="1">
                <a:latin typeface="Courier New" panose="02070309020205020404" pitchFamily="49" charset="0"/>
                <a:ea typeface="仿宋" panose="02010609060101010101" pitchFamily="49" charset="-122"/>
                <a:cs typeface="Courier New" panose="02070309020205020404" pitchFamily="49" charset="0"/>
              </a:rPr>
              <a:t>C</a:t>
            </a:r>
            <a:r>
              <a:rPr lang="zh-CN" altLang="en-US" sz="1600" b="1">
                <a:latin typeface="Courier New" panose="02070309020205020404" pitchFamily="49" charset="0"/>
                <a:ea typeface="仿宋" panose="02010609060101010101" pitchFamily="49" charset="-122"/>
                <a:cs typeface="Courier New" panose="02070309020205020404" pitchFamily="49" charset="0"/>
              </a:rPr>
              <a:t>的表长</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C.elem=new ElemType[C.length]		// </a:t>
            </a:r>
            <a:r>
              <a:rPr lang="zh-CN" altLang="en-US" sz="1600" b="1">
                <a:latin typeface="Courier New" panose="02070309020205020404" pitchFamily="49" charset="0"/>
                <a:ea typeface="仿宋" panose="02010609060101010101" pitchFamily="49" charset="-122"/>
                <a:cs typeface="Courier New" panose="02070309020205020404" pitchFamily="49" charset="0"/>
              </a:rPr>
              <a:t>为</a:t>
            </a:r>
            <a:r>
              <a:rPr lang="de-DE" altLang="zh-CN" sz="1600" b="1">
                <a:latin typeface="Courier New" panose="02070309020205020404" pitchFamily="49" charset="0"/>
                <a:ea typeface="仿宋" panose="02010609060101010101" pitchFamily="49" charset="-122"/>
                <a:cs typeface="Courier New" panose="02070309020205020404" pitchFamily="49" charset="0"/>
              </a:rPr>
              <a:t>C</a:t>
            </a:r>
            <a:r>
              <a:rPr lang="zh-CN" altLang="en-US" sz="1600" b="1">
                <a:latin typeface="Courier New" panose="02070309020205020404" pitchFamily="49" charset="0"/>
                <a:ea typeface="仿宋" panose="02010609060101010101" pitchFamily="49" charset="-122"/>
                <a:cs typeface="Courier New" panose="02070309020205020404" pitchFamily="49" charset="0"/>
              </a:rPr>
              <a:t>动态分配存储空间</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if(!C.elem)  Error(" Overflow!");		// </a:t>
            </a:r>
            <a:r>
              <a:rPr lang="zh-CN" altLang="en-US" sz="1600" b="1">
                <a:latin typeface="Courier New" panose="02070309020205020404" pitchFamily="49" charset="0"/>
                <a:ea typeface="仿宋" panose="02010609060101010101" pitchFamily="49" charset="-122"/>
                <a:cs typeface="Courier New" panose="02070309020205020404" pitchFamily="49" charset="0"/>
              </a:rPr>
              <a:t>存储分配失败</a:t>
            </a:r>
          </a:p>
          <a:p>
            <a:pPr eaLnBrk="1" hangingPunct="1">
              <a:lnSpc>
                <a:spcPct val="130000"/>
              </a:lnSpc>
            </a:pPr>
            <a:r>
              <a:rPr lang="zh-CN" altLang="en-US" sz="1600" b="1">
                <a:latin typeface="Courier New" panose="02070309020205020404" pitchFamily="49" charset="0"/>
                <a:ea typeface="仿宋" panose="02010609060101010101" pitchFamily="49" charset="-122"/>
                <a:cs typeface="Courier New" panose="02070309020205020404" pitchFamily="49" charset="0"/>
              </a:rPr>
              <a:t>    </a:t>
            </a:r>
            <a:r>
              <a:rPr lang="de-DE" altLang="zh-CN" sz="1600" b="1">
                <a:latin typeface="Courier New" panose="02070309020205020404" pitchFamily="49" charset="0"/>
                <a:ea typeface="仿宋" panose="02010609060101010101" pitchFamily="49" charset="-122"/>
                <a:cs typeface="Courier New" panose="02070309020205020404" pitchFamily="49" charset="0"/>
              </a:rPr>
              <a:t>i=0;  j=0;  k=0;</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while((i&lt;A.length)&amp;&amp;(j&lt;B.length)) 	// </a:t>
            </a:r>
            <a:r>
              <a:rPr lang="zh-CN" altLang="en-US" sz="1600" b="1">
                <a:latin typeface="Courier New" panose="02070309020205020404" pitchFamily="49" charset="0"/>
                <a:ea typeface="仿宋" panose="02010609060101010101" pitchFamily="49" charset="-122"/>
                <a:cs typeface="Courier New" panose="02070309020205020404" pitchFamily="49" charset="0"/>
              </a:rPr>
              <a:t>合并</a:t>
            </a:r>
            <a:r>
              <a:rPr lang="de-DE" altLang="zh-CN" sz="1600" b="1">
                <a:latin typeface="Courier New" panose="02070309020205020404" pitchFamily="49" charset="0"/>
                <a:ea typeface="仿宋" panose="02010609060101010101" pitchFamily="49" charset="-122"/>
                <a:cs typeface="Courier New" panose="02070309020205020404" pitchFamily="49" charset="0"/>
              </a:rPr>
              <a:t>A</a:t>
            </a:r>
            <a:r>
              <a:rPr lang="zh-CN" altLang="en-US" sz="1600" b="1">
                <a:latin typeface="Courier New" panose="02070309020205020404" pitchFamily="49" charset="0"/>
                <a:ea typeface="仿宋" panose="02010609060101010101" pitchFamily="49" charset="-122"/>
                <a:cs typeface="Courier New" panose="02070309020205020404" pitchFamily="49" charset="0"/>
              </a:rPr>
              <a:t>和</a:t>
            </a:r>
            <a:r>
              <a:rPr lang="de-DE" altLang="zh-CN" sz="1600" b="1">
                <a:latin typeface="Courier New" panose="02070309020205020404" pitchFamily="49" charset="0"/>
                <a:ea typeface="仿宋" panose="02010609060101010101" pitchFamily="49" charset="-122"/>
                <a:cs typeface="Courier New" panose="02070309020205020404" pitchFamily="49" charset="0"/>
              </a:rPr>
              <a:t>B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if(A.elem[i]&lt;=B.elem[j])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C.elem[k]=A.elem[i];  i++;  k++;</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else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C.elem[k]=B.elem[j];  j++;  k++;</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p:txBody>
      </p:sp>
      <p:cxnSp>
        <p:nvCxnSpPr>
          <p:cNvPr id="36" name="直接连接符 35"/>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组合 2"/>
          <p:cNvGrpSpPr>
            <a:grpSpLocks/>
          </p:cNvGrpSpPr>
          <p:nvPr/>
        </p:nvGrpSpPr>
        <p:grpSpPr bwMode="auto">
          <a:xfrm>
            <a:off x="34925" y="92075"/>
            <a:ext cx="7632700" cy="1025525"/>
            <a:chOff x="34925" y="92075"/>
            <a:chExt cx="7632700" cy="1025525"/>
          </a:xfrm>
        </p:grpSpPr>
        <p:grpSp>
          <p:nvGrpSpPr>
            <p:cNvPr id="51220" name="组合 6"/>
            <p:cNvGrpSpPr>
              <a:grpSpLocks/>
            </p:cNvGrpSpPr>
            <p:nvPr/>
          </p:nvGrpSpPr>
          <p:grpSpPr bwMode="auto">
            <a:xfrm>
              <a:off x="34925" y="92075"/>
              <a:ext cx="7632700" cy="457200"/>
              <a:chOff x="34925" y="92075"/>
              <a:chExt cx="7632700" cy="457200"/>
            </a:xfrm>
          </p:grpSpPr>
          <p:sp>
            <p:nvSpPr>
              <p:cNvPr id="5122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2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1221" name="Group 2"/>
            <p:cNvGrpSpPr>
              <a:grpSpLocks/>
            </p:cNvGrpSpPr>
            <p:nvPr/>
          </p:nvGrpSpPr>
          <p:grpSpPr bwMode="auto">
            <a:xfrm>
              <a:off x="107950" y="620713"/>
              <a:ext cx="3816350" cy="496887"/>
              <a:chOff x="113" y="441"/>
              <a:chExt cx="2098" cy="313"/>
            </a:xfrm>
          </p:grpSpPr>
          <p:sp>
            <p:nvSpPr>
              <p:cNvPr id="5122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122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1203" name="组合 3"/>
          <p:cNvGrpSpPr>
            <a:grpSpLocks/>
          </p:cNvGrpSpPr>
          <p:nvPr/>
        </p:nvGrpSpPr>
        <p:grpSpPr bwMode="auto">
          <a:xfrm>
            <a:off x="34925" y="92075"/>
            <a:ext cx="8929688" cy="1684656"/>
            <a:chOff x="34925" y="92075"/>
            <a:chExt cx="8929688" cy="1684158"/>
          </a:xfrm>
        </p:grpSpPr>
        <p:grpSp>
          <p:nvGrpSpPr>
            <p:cNvPr id="51206" name="组合 1"/>
            <p:cNvGrpSpPr>
              <a:grpSpLocks/>
            </p:cNvGrpSpPr>
            <p:nvPr/>
          </p:nvGrpSpPr>
          <p:grpSpPr bwMode="auto">
            <a:xfrm>
              <a:off x="34925" y="92075"/>
              <a:ext cx="8880475" cy="1684158"/>
              <a:chOff x="34925" y="92075"/>
              <a:chExt cx="8880475" cy="1684158"/>
            </a:xfrm>
          </p:grpSpPr>
          <p:grpSp>
            <p:nvGrpSpPr>
              <p:cNvPr id="51212" name="组合 12"/>
              <p:cNvGrpSpPr>
                <a:grpSpLocks/>
              </p:cNvGrpSpPr>
              <p:nvPr/>
            </p:nvGrpSpPr>
            <p:grpSpPr bwMode="auto">
              <a:xfrm>
                <a:off x="34925" y="92075"/>
                <a:ext cx="7632700" cy="1025525"/>
                <a:chOff x="34925" y="92075"/>
                <a:chExt cx="7632700" cy="1025525"/>
              </a:xfrm>
            </p:grpSpPr>
            <p:grpSp>
              <p:nvGrpSpPr>
                <p:cNvPr id="51214" name="组合 13"/>
                <p:cNvGrpSpPr>
                  <a:grpSpLocks/>
                </p:cNvGrpSpPr>
                <p:nvPr/>
              </p:nvGrpSpPr>
              <p:grpSpPr bwMode="auto">
                <a:xfrm>
                  <a:off x="34925" y="92075"/>
                  <a:ext cx="7632700" cy="457200"/>
                  <a:chOff x="34925" y="92075"/>
                  <a:chExt cx="7632700" cy="457200"/>
                </a:xfrm>
              </p:grpSpPr>
              <p:sp>
                <p:nvSpPr>
                  <p:cNvPr id="5121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1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1215" name="Group 2"/>
                <p:cNvGrpSpPr>
                  <a:grpSpLocks/>
                </p:cNvGrpSpPr>
                <p:nvPr/>
              </p:nvGrpSpPr>
              <p:grpSpPr bwMode="auto">
                <a:xfrm>
                  <a:off x="107950" y="620713"/>
                  <a:ext cx="3816350" cy="496887"/>
                  <a:chOff x="113" y="441"/>
                  <a:chExt cx="2098" cy="313"/>
                </a:xfrm>
              </p:grpSpPr>
              <p:sp>
                <p:nvSpPr>
                  <p:cNvPr id="5121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121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3936"/>
                <a:ext cx="8686800" cy="492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2-1</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将</a:t>
                </a:r>
                <a:r>
                  <a:rPr kumimoji="1" lang="zh-CN" altLang="en-US" sz="2000" b="1" dirty="0">
                    <a:solidFill>
                      <a:srgbClr val="000000"/>
                    </a:solidFill>
                    <a:ea typeface="仿宋" panose="02010609060101010101" pitchFamily="49" charset="-122"/>
                    <a:cs typeface="Arial" panose="020B0604020202020204" pitchFamily="34" charset="0"/>
                  </a:rPr>
                  <a:t>两个有序顺序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和 </a:t>
                </a:r>
                <a:r>
                  <a:rPr kumimoji="1" lang="en-US" altLang="zh-CN" sz="2000" b="1" dirty="0" smtClean="0">
                    <a:solidFill>
                      <a:srgbClr val="000000"/>
                    </a:solidFill>
                    <a:ea typeface="仿宋" panose="02010609060101010101" pitchFamily="49" charset="-122"/>
                    <a:cs typeface="Arial" panose="020B0604020202020204" pitchFamily="34" charset="0"/>
                  </a:rPr>
                  <a:t>B </a:t>
                </a:r>
                <a:r>
                  <a:rPr kumimoji="1" lang="zh-CN" altLang="en-US" sz="2000" b="1" dirty="0" smtClean="0">
                    <a:solidFill>
                      <a:srgbClr val="000000"/>
                    </a:solidFill>
                    <a:ea typeface="仿宋" panose="02010609060101010101" pitchFamily="49" charset="-122"/>
                    <a:cs typeface="Arial" panose="020B0604020202020204" pitchFamily="34" charset="0"/>
                  </a:rPr>
                  <a:t>合并</a:t>
                </a:r>
                <a:r>
                  <a:rPr kumimoji="1" lang="zh-CN" altLang="en-US" sz="2000" b="1" dirty="0">
                    <a:solidFill>
                      <a:srgbClr val="000000"/>
                    </a:solidFill>
                    <a:ea typeface="仿宋" panose="02010609060101010101" pitchFamily="49" charset="-122"/>
                    <a:cs typeface="Arial" panose="020B0604020202020204" pitchFamily="34" charset="0"/>
                  </a:rPr>
                  <a:t>为一个</a:t>
                </a:r>
                <a:r>
                  <a:rPr kumimoji="1" lang="zh-CN" altLang="en-US" sz="2000" b="1" dirty="0" smtClean="0">
                    <a:solidFill>
                      <a:srgbClr val="000000"/>
                    </a:solidFill>
                    <a:ea typeface="仿宋" panose="02010609060101010101" pitchFamily="49" charset="-122"/>
                    <a:cs typeface="Arial" panose="020B0604020202020204" pitchFamily="34" charset="0"/>
                  </a:rPr>
                  <a:t>新有序</a:t>
                </a:r>
                <a:r>
                  <a:rPr kumimoji="1" lang="zh-CN" altLang="en-US" sz="2000" b="1" dirty="0">
                    <a:solidFill>
                      <a:srgbClr val="000000"/>
                    </a:solidFill>
                    <a:ea typeface="仿宋" panose="02010609060101010101" pitchFamily="49" charset="-122"/>
                    <a:cs typeface="Arial" panose="020B0604020202020204" pitchFamily="34" charset="0"/>
                  </a:rPr>
                  <a:t>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C</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smtClean="0">
                  <a:ea typeface="仿宋" panose="02010609060101010101" pitchFamily="49" charset="-122"/>
                  <a:cs typeface="Arial" panose="020B0604020202020204" pitchFamily="34" charset="0"/>
                </a:endParaRPr>
              </a:p>
            </p:txBody>
          </p:sp>
        </p:grpSp>
        <p:grpSp>
          <p:nvGrpSpPr>
            <p:cNvPr id="51207" name="Group 4"/>
            <p:cNvGrpSpPr>
              <a:grpSpLocks/>
            </p:cNvGrpSpPr>
            <p:nvPr/>
          </p:nvGrpSpPr>
          <p:grpSpPr bwMode="auto">
            <a:xfrm>
              <a:off x="7669213" y="692150"/>
              <a:ext cx="1295400" cy="1008063"/>
              <a:chOff x="4831" y="1253"/>
              <a:chExt cx="816" cy="726"/>
            </a:xfrm>
          </p:grpSpPr>
          <p:sp>
            <p:nvSpPr>
              <p:cNvPr id="51208"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09"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6"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2-10</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1211"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 name="Text Box 2"/>
          <p:cNvSpPr txBox="1">
            <a:spLocks noChangeArrowheads="1"/>
          </p:cNvSpPr>
          <p:nvPr/>
        </p:nvSpPr>
        <p:spPr bwMode="auto">
          <a:xfrm>
            <a:off x="323850" y="1844675"/>
            <a:ext cx="8351838"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while(i&lt;A.length)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插入</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的剩余段</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C.elem[k]=A.elem[i];  i++;  k++;</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while(j&lt;B.length)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插入</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B</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的剩余段</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C.elem[k]=B.elem[j];  j++;  k++;</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Merge_Sq</a:t>
            </a:r>
          </a:p>
        </p:txBody>
      </p:sp>
      <p:cxnSp>
        <p:nvCxnSpPr>
          <p:cNvPr id="28" name="直接连接符 27"/>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2"/>
          <p:cNvGrpSpPr>
            <a:grpSpLocks/>
          </p:cNvGrpSpPr>
          <p:nvPr/>
        </p:nvGrpSpPr>
        <p:grpSpPr bwMode="auto">
          <a:xfrm>
            <a:off x="34925" y="92075"/>
            <a:ext cx="7632700" cy="1025525"/>
            <a:chOff x="34925" y="92075"/>
            <a:chExt cx="7632700" cy="1025525"/>
          </a:xfrm>
        </p:grpSpPr>
        <p:grpSp>
          <p:nvGrpSpPr>
            <p:cNvPr id="52243" name="组合 6"/>
            <p:cNvGrpSpPr>
              <a:grpSpLocks/>
            </p:cNvGrpSpPr>
            <p:nvPr/>
          </p:nvGrpSpPr>
          <p:grpSpPr bwMode="auto">
            <a:xfrm>
              <a:off x="34925" y="92075"/>
              <a:ext cx="7632700" cy="457200"/>
              <a:chOff x="34925" y="92075"/>
              <a:chExt cx="7632700" cy="457200"/>
            </a:xfrm>
          </p:grpSpPr>
          <p:sp>
            <p:nvSpPr>
              <p:cNvPr id="5224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24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2244" name="Group 2"/>
            <p:cNvGrpSpPr>
              <a:grpSpLocks/>
            </p:cNvGrpSpPr>
            <p:nvPr/>
          </p:nvGrpSpPr>
          <p:grpSpPr bwMode="auto">
            <a:xfrm>
              <a:off x="107950" y="620713"/>
              <a:ext cx="3816350" cy="496887"/>
              <a:chOff x="113" y="441"/>
              <a:chExt cx="2098" cy="313"/>
            </a:xfrm>
          </p:grpSpPr>
          <p:sp>
            <p:nvSpPr>
              <p:cNvPr id="5224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224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2227" name="组合 1"/>
          <p:cNvGrpSpPr>
            <a:grpSpLocks/>
          </p:cNvGrpSpPr>
          <p:nvPr/>
        </p:nvGrpSpPr>
        <p:grpSpPr bwMode="auto">
          <a:xfrm>
            <a:off x="34925" y="92075"/>
            <a:ext cx="8880475" cy="1684656"/>
            <a:chOff x="34925" y="92075"/>
            <a:chExt cx="8880475" cy="1684158"/>
          </a:xfrm>
        </p:grpSpPr>
        <p:grpSp>
          <p:nvGrpSpPr>
            <p:cNvPr id="52235" name="组合 12"/>
            <p:cNvGrpSpPr>
              <a:grpSpLocks/>
            </p:cNvGrpSpPr>
            <p:nvPr/>
          </p:nvGrpSpPr>
          <p:grpSpPr bwMode="auto">
            <a:xfrm>
              <a:off x="34925" y="92075"/>
              <a:ext cx="7632700" cy="1025525"/>
              <a:chOff x="34925" y="92075"/>
              <a:chExt cx="7632700" cy="1025525"/>
            </a:xfrm>
          </p:grpSpPr>
          <p:grpSp>
            <p:nvGrpSpPr>
              <p:cNvPr id="52237" name="组合 13"/>
              <p:cNvGrpSpPr>
                <a:grpSpLocks/>
              </p:cNvGrpSpPr>
              <p:nvPr/>
            </p:nvGrpSpPr>
            <p:grpSpPr bwMode="auto">
              <a:xfrm>
                <a:off x="34925" y="92075"/>
                <a:ext cx="7632700" cy="457200"/>
                <a:chOff x="34925" y="92075"/>
                <a:chExt cx="7632700" cy="457200"/>
              </a:xfrm>
            </p:grpSpPr>
            <p:sp>
              <p:nvSpPr>
                <p:cNvPr id="5224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24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2238" name="Group 2"/>
              <p:cNvGrpSpPr>
                <a:grpSpLocks/>
              </p:cNvGrpSpPr>
              <p:nvPr/>
            </p:nvGrpSpPr>
            <p:grpSpPr bwMode="auto">
              <a:xfrm>
                <a:off x="107950" y="620713"/>
                <a:ext cx="3816350" cy="496887"/>
                <a:chOff x="113" y="441"/>
                <a:chExt cx="2098" cy="313"/>
              </a:xfrm>
            </p:grpSpPr>
            <p:sp>
              <p:nvSpPr>
                <p:cNvPr id="5223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224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3936"/>
              <a:ext cx="8686800" cy="492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2-1</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将</a:t>
              </a:r>
              <a:r>
                <a:rPr kumimoji="1" lang="zh-CN" altLang="en-US" sz="2000" b="1" dirty="0">
                  <a:solidFill>
                    <a:srgbClr val="000000"/>
                  </a:solidFill>
                  <a:ea typeface="仿宋" panose="02010609060101010101" pitchFamily="49" charset="-122"/>
                  <a:cs typeface="Arial" panose="020B0604020202020204" pitchFamily="34" charset="0"/>
                </a:rPr>
                <a:t>两个有序顺序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A </a:t>
              </a:r>
              <a:r>
                <a:rPr kumimoji="1" lang="zh-CN" altLang="en-US" sz="2000" b="1" dirty="0" smtClean="0">
                  <a:solidFill>
                    <a:srgbClr val="000000"/>
                  </a:solidFill>
                  <a:ea typeface="仿宋" panose="02010609060101010101" pitchFamily="49" charset="-122"/>
                  <a:cs typeface="Arial" panose="020B0604020202020204" pitchFamily="34" charset="0"/>
                </a:rPr>
                <a:t>和 </a:t>
              </a:r>
              <a:r>
                <a:rPr kumimoji="1" lang="en-US" altLang="zh-CN" sz="2000" b="1" dirty="0" smtClean="0">
                  <a:solidFill>
                    <a:srgbClr val="000000"/>
                  </a:solidFill>
                  <a:ea typeface="仿宋" panose="02010609060101010101" pitchFamily="49" charset="-122"/>
                  <a:cs typeface="Arial" panose="020B0604020202020204" pitchFamily="34" charset="0"/>
                </a:rPr>
                <a:t>B </a:t>
              </a:r>
              <a:r>
                <a:rPr kumimoji="1" lang="zh-CN" altLang="en-US" sz="2000" b="1" dirty="0" smtClean="0">
                  <a:solidFill>
                    <a:srgbClr val="000000"/>
                  </a:solidFill>
                  <a:ea typeface="仿宋" panose="02010609060101010101" pitchFamily="49" charset="-122"/>
                  <a:cs typeface="Arial" panose="020B0604020202020204" pitchFamily="34" charset="0"/>
                </a:rPr>
                <a:t>合并</a:t>
              </a:r>
              <a:r>
                <a:rPr kumimoji="1" lang="zh-CN" altLang="en-US" sz="2000" b="1" dirty="0">
                  <a:solidFill>
                    <a:srgbClr val="000000"/>
                  </a:solidFill>
                  <a:ea typeface="仿宋" panose="02010609060101010101" pitchFamily="49" charset="-122"/>
                  <a:cs typeface="Arial" panose="020B0604020202020204" pitchFamily="34" charset="0"/>
                </a:rPr>
                <a:t>为一个</a:t>
              </a:r>
              <a:r>
                <a:rPr kumimoji="1" lang="zh-CN" altLang="en-US" sz="2000" b="1" dirty="0" smtClean="0">
                  <a:solidFill>
                    <a:srgbClr val="000000"/>
                  </a:solidFill>
                  <a:ea typeface="仿宋" panose="02010609060101010101" pitchFamily="49" charset="-122"/>
                  <a:cs typeface="Arial" panose="020B0604020202020204" pitchFamily="34" charset="0"/>
                </a:rPr>
                <a:t>新有序</a:t>
              </a:r>
              <a:r>
                <a:rPr kumimoji="1" lang="zh-CN" altLang="en-US" sz="2000" b="1" dirty="0">
                  <a:solidFill>
                    <a:srgbClr val="000000"/>
                  </a:solidFill>
                  <a:ea typeface="仿宋" panose="02010609060101010101" pitchFamily="49" charset="-122"/>
                  <a:cs typeface="Arial" panose="020B0604020202020204" pitchFamily="34" charset="0"/>
                </a:rPr>
                <a:t>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C</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smtClean="0">
                <a:ea typeface="仿宋" panose="02010609060101010101" pitchFamily="49" charset="-122"/>
                <a:cs typeface="Arial" panose="020B0604020202020204" pitchFamily="34" charset="0"/>
              </a:endParaRPr>
            </a:p>
          </p:txBody>
        </p:sp>
      </p:grpSp>
      <p:grpSp>
        <p:nvGrpSpPr>
          <p:cNvPr id="28" name="组合 27"/>
          <p:cNvGrpSpPr>
            <a:grpSpLocks/>
          </p:cNvGrpSpPr>
          <p:nvPr/>
        </p:nvGrpSpPr>
        <p:grpSpPr bwMode="auto">
          <a:xfrm>
            <a:off x="7669213" y="731838"/>
            <a:ext cx="1295400" cy="968375"/>
            <a:chOff x="7669213" y="731152"/>
            <a:chExt cx="1295400" cy="969061"/>
          </a:xfrm>
        </p:grpSpPr>
        <p:sp>
          <p:nvSpPr>
            <p:cNvPr id="52231"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232"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3"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52234"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Text Box 6"/>
          <p:cNvSpPr txBox="1">
            <a:spLocks noChangeArrowheads="1"/>
          </p:cNvSpPr>
          <p:nvPr/>
        </p:nvSpPr>
        <p:spPr bwMode="auto">
          <a:xfrm>
            <a:off x="179388" y="1841500"/>
            <a:ext cx="8785225" cy="2246313"/>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“当前长度”（设值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）与</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“当前长度”（设值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）之和；</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基本操作：数据元素赋值、下标修改；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时间分析：算法执行时间主要花费在三</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循环基本</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操作上，执行的总次数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cxnSp>
        <p:nvCxnSpPr>
          <p:cNvPr id="36" name="直接连接符 35"/>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80">
                                          <p:stCondLst>
                                            <p:cond delay="0"/>
                                          </p:stCondLst>
                                        </p:cTn>
                                        <p:tgtEl>
                                          <p:spTgt spid="28"/>
                                        </p:tgtEl>
                                      </p:cBhvr>
                                    </p:animEffect>
                                    <p:anim calcmode="lin" valueType="num">
                                      <p:cBhvr>
                                        <p:cTn id="8"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3" dur="26">
                                          <p:stCondLst>
                                            <p:cond delay="650"/>
                                          </p:stCondLst>
                                        </p:cTn>
                                        <p:tgtEl>
                                          <p:spTgt spid="28"/>
                                        </p:tgtEl>
                                      </p:cBhvr>
                                      <p:to x="100000" y="60000"/>
                                    </p:animScale>
                                    <p:animScale>
                                      <p:cBhvr>
                                        <p:cTn id="14" dur="166" decel="50000">
                                          <p:stCondLst>
                                            <p:cond delay="676"/>
                                          </p:stCondLst>
                                        </p:cTn>
                                        <p:tgtEl>
                                          <p:spTgt spid="28"/>
                                        </p:tgtEl>
                                      </p:cBhvr>
                                      <p:to x="100000" y="100000"/>
                                    </p:animScale>
                                    <p:animScale>
                                      <p:cBhvr>
                                        <p:cTn id="15" dur="26">
                                          <p:stCondLst>
                                            <p:cond delay="1312"/>
                                          </p:stCondLst>
                                        </p:cTn>
                                        <p:tgtEl>
                                          <p:spTgt spid="28"/>
                                        </p:tgtEl>
                                      </p:cBhvr>
                                      <p:to x="100000" y="80000"/>
                                    </p:animScale>
                                    <p:animScale>
                                      <p:cBhvr>
                                        <p:cTn id="16" dur="166" decel="50000">
                                          <p:stCondLst>
                                            <p:cond delay="1338"/>
                                          </p:stCondLst>
                                        </p:cTn>
                                        <p:tgtEl>
                                          <p:spTgt spid="28"/>
                                        </p:tgtEl>
                                      </p:cBhvr>
                                      <p:to x="100000" y="100000"/>
                                    </p:animScale>
                                    <p:animScale>
                                      <p:cBhvr>
                                        <p:cTn id="17" dur="26">
                                          <p:stCondLst>
                                            <p:cond delay="1642"/>
                                          </p:stCondLst>
                                        </p:cTn>
                                        <p:tgtEl>
                                          <p:spTgt spid="28"/>
                                        </p:tgtEl>
                                      </p:cBhvr>
                                      <p:to x="100000" y="90000"/>
                                    </p:animScale>
                                    <p:animScale>
                                      <p:cBhvr>
                                        <p:cTn id="18" dur="166" decel="50000">
                                          <p:stCondLst>
                                            <p:cond delay="1668"/>
                                          </p:stCondLst>
                                        </p:cTn>
                                        <p:tgtEl>
                                          <p:spTgt spid="28"/>
                                        </p:tgtEl>
                                      </p:cBhvr>
                                      <p:to x="100000" y="100000"/>
                                    </p:animScale>
                                    <p:animScale>
                                      <p:cBhvr>
                                        <p:cTn id="19" dur="26">
                                          <p:stCondLst>
                                            <p:cond delay="1808"/>
                                          </p:stCondLst>
                                        </p:cTn>
                                        <p:tgtEl>
                                          <p:spTgt spid="28"/>
                                        </p:tgtEl>
                                      </p:cBhvr>
                                      <p:to x="100000" y="95000"/>
                                    </p:animScale>
                                    <p:animScale>
                                      <p:cBhvr>
                                        <p:cTn id="20" dur="166" decel="50000">
                                          <p:stCondLst>
                                            <p:cond delay="1834"/>
                                          </p:stCondLst>
                                        </p:cTn>
                                        <p:tgtEl>
                                          <p:spTgt spid="2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4">
                                            <p:txEl>
                                              <p:pRg st="0" end="0"/>
                                            </p:txEl>
                                          </p:spTgt>
                                        </p:tgtEl>
                                        <p:attrNameLst>
                                          <p:attrName>style.visibility</p:attrName>
                                        </p:attrNameLst>
                                      </p:cBhvr>
                                      <p:to>
                                        <p:strVal val="visible"/>
                                      </p:to>
                                    </p:set>
                                    <p:animEffect transition="in" filter="slide(fromBottom)">
                                      <p:cBhvr>
                                        <p:cTn id="25" dur="500"/>
                                        <p:tgtEl>
                                          <p:spTgt spid="34">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4">
                                            <p:txEl>
                                              <p:pRg st="1" end="1"/>
                                            </p:txEl>
                                          </p:spTgt>
                                        </p:tgtEl>
                                        <p:attrNameLst>
                                          <p:attrName>style.visibility</p:attrName>
                                        </p:attrNameLst>
                                      </p:cBhvr>
                                      <p:to>
                                        <p:strVal val="visible"/>
                                      </p:to>
                                    </p:set>
                                    <p:animEffect transition="in" filter="slide(fromBottom)">
                                      <p:cBhvr>
                                        <p:cTn id="30" dur="500"/>
                                        <p:tgtEl>
                                          <p:spTgt spid="34">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4">
                                            <p:txEl>
                                              <p:pRg st="2" end="2"/>
                                            </p:txEl>
                                          </p:spTgt>
                                        </p:tgtEl>
                                        <p:attrNameLst>
                                          <p:attrName>style.visibility</p:attrName>
                                        </p:attrNameLst>
                                      </p:cBhvr>
                                      <p:to>
                                        <p:strVal val="visible"/>
                                      </p:to>
                                    </p:set>
                                    <p:animEffect transition="in" filter="slide(fromBottom)">
                                      <p:cBhvr>
                                        <p:cTn id="35" dur="500"/>
                                        <p:tgtEl>
                                          <p:spTgt spid="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组合 2"/>
          <p:cNvGrpSpPr>
            <a:grpSpLocks/>
          </p:cNvGrpSpPr>
          <p:nvPr/>
        </p:nvGrpSpPr>
        <p:grpSpPr bwMode="auto">
          <a:xfrm>
            <a:off x="34925" y="92075"/>
            <a:ext cx="7632700" cy="1025525"/>
            <a:chOff x="34925" y="92075"/>
            <a:chExt cx="7632700" cy="1025525"/>
          </a:xfrm>
        </p:grpSpPr>
        <p:grpSp>
          <p:nvGrpSpPr>
            <p:cNvPr id="53266" name="组合 6"/>
            <p:cNvGrpSpPr>
              <a:grpSpLocks/>
            </p:cNvGrpSpPr>
            <p:nvPr/>
          </p:nvGrpSpPr>
          <p:grpSpPr bwMode="auto">
            <a:xfrm>
              <a:off x="34925" y="92075"/>
              <a:ext cx="7632700" cy="457200"/>
              <a:chOff x="34925" y="92075"/>
              <a:chExt cx="7632700" cy="457200"/>
            </a:xfrm>
          </p:grpSpPr>
          <p:sp>
            <p:nvSpPr>
              <p:cNvPr id="5327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7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3267" name="Group 2"/>
            <p:cNvGrpSpPr>
              <a:grpSpLocks/>
            </p:cNvGrpSpPr>
            <p:nvPr/>
          </p:nvGrpSpPr>
          <p:grpSpPr bwMode="auto">
            <a:xfrm>
              <a:off x="107950" y="620713"/>
              <a:ext cx="3816350" cy="496887"/>
              <a:chOff x="113" y="441"/>
              <a:chExt cx="2098" cy="313"/>
            </a:xfrm>
          </p:grpSpPr>
          <p:sp>
            <p:nvSpPr>
              <p:cNvPr id="53268"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3269"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3251" name="组合 12"/>
          <p:cNvGrpSpPr>
            <a:grpSpLocks/>
          </p:cNvGrpSpPr>
          <p:nvPr/>
        </p:nvGrpSpPr>
        <p:grpSpPr bwMode="auto">
          <a:xfrm>
            <a:off x="34925" y="92075"/>
            <a:ext cx="7632700" cy="1025525"/>
            <a:chOff x="34925" y="92075"/>
            <a:chExt cx="7632700" cy="1025525"/>
          </a:xfrm>
        </p:grpSpPr>
        <p:grpSp>
          <p:nvGrpSpPr>
            <p:cNvPr id="53260" name="组合 13"/>
            <p:cNvGrpSpPr>
              <a:grpSpLocks/>
            </p:cNvGrpSpPr>
            <p:nvPr/>
          </p:nvGrpSpPr>
          <p:grpSpPr bwMode="auto">
            <a:xfrm>
              <a:off x="34925" y="92075"/>
              <a:ext cx="7632700" cy="457200"/>
              <a:chOff x="34925" y="92075"/>
              <a:chExt cx="7632700" cy="457200"/>
            </a:xfrm>
          </p:grpSpPr>
          <p:sp>
            <p:nvSpPr>
              <p:cNvPr id="5326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6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3261" name="Group 2"/>
            <p:cNvGrpSpPr>
              <a:grpSpLocks/>
            </p:cNvGrpSpPr>
            <p:nvPr/>
          </p:nvGrpSpPr>
          <p:grpSpPr bwMode="auto">
            <a:xfrm>
              <a:off x="107950" y="620713"/>
              <a:ext cx="3816350" cy="496887"/>
              <a:chOff x="113" y="441"/>
              <a:chExt cx="2098" cy="313"/>
            </a:xfrm>
          </p:grpSpPr>
          <p:sp>
            <p:nvSpPr>
              <p:cNvPr id="5326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326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插入元素 </a:t>
            </a:r>
            <a:r>
              <a:rPr kumimoji="1" lang="en-US" altLang="zh-CN" sz="2000" b="1" dirty="0" smtClean="0">
                <a:solidFill>
                  <a:srgbClr val="000000"/>
                </a:solidFill>
                <a:ea typeface="仿宋" panose="02010609060101010101" pitchFamily="49" charset="-122"/>
                <a:cs typeface="Arial" panose="020B0604020202020204" pitchFamily="34" charset="0"/>
              </a:rPr>
              <a:t>e </a:t>
            </a:r>
            <a:r>
              <a:rPr kumimoji="1" lang="zh-CN" altLang="en-US" sz="2000" b="1" dirty="0" smtClean="0">
                <a:solidFill>
                  <a:srgbClr val="000000"/>
                </a:solidFill>
                <a:ea typeface="仿宋" panose="02010609060101010101" pitchFamily="49" charset="-122"/>
                <a:cs typeface="Arial" panose="020B0604020202020204" pitchFamily="34" charset="0"/>
              </a:rPr>
              <a:t>到递增顺序表 </a:t>
            </a:r>
            <a:r>
              <a:rPr kumimoji="1" lang="en-US" altLang="zh-CN" sz="2000" b="1" dirty="0" smtClean="0">
                <a:solidFill>
                  <a:srgbClr val="000000"/>
                </a:solidFill>
                <a:ea typeface="仿宋" panose="02010609060101010101" pitchFamily="49" charset="-122"/>
                <a:cs typeface="Arial" panose="020B0604020202020204" pitchFamily="34" charset="0"/>
              </a:rPr>
              <a:t>L </a:t>
            </a:r>
            <a:r>
              <a:rPr kumimoji="1" lang="zh-CN" altLang="en-US" sz="2000" b="1" dirty="0" smtClean="0">
                <a:solidFill>
                  <a:srgbClr val="000000"/>
                </a:solidFill>
                <a:ea typeface="仿宋" panose="02010609060101010101" pitchFamily="49" charset="-122"/>
                <a:cs typeface="Arial" panose="020B0604020202020204" pitchFamily="34" charset="0"/>
              </a:rPr>
              <a:t>中且</a:t>
            </a:r>
            <a:r>
              <a:rPr kumimoji="1" lang="zh-CN" altLang="en-US" sz="2000" b="1" dirty="0">
                <a:solidFill>
                  <a:srgbClr val="000000"/>
                </a:solidFill>
                <a:ea typeface="仿宋" panose="02010609060101010101" pitchFamily="49" charset="-122"/>
                <a:cs typeface="Arial" panose="020B0604020202020204" pitchFamily="34" charset="0"/>
              </a:rPr>
              <a:t>保证插入后</a:t>
            </a:r>
            <a:r>
              <a:rPr kumimoji="1" lang="zh-CN" altLang="en-US" sz="2000" b="1" dirty="0" smtClean="0">
                <a:solidFill>
                  <a:srgbClr val="000000"/>
                </a:solidFill>
                <a:ea typeface="仿宋" panose="02010609060101010101" pitchFamily="49" charset="-122"/>
                <a:cs typeface="Arial" panose="020B0604020202020204" pitchFamily="34" charset="0"/>
              </a:rPr>
              <a:t>表有序</a:t>
            </a:r>
            <a:r>
              <a:rPr kumimoji="1" lang="zh-CN" altLang="en-US" sz="2000" b="1" dirty="0">
                <a:solidFill>
                  <a:srgbClr val="000000"/>
                </a:solidFill>
                <a:ea typeface="仿宋" panose="02010609060101010101" pitchFamily="49" charset="-122"/>
                <a:cs typeface="Arial" panose="020B0604020202020204" pitchFamily="34" charset="0"/>
              </a:rPr>
              <a:t>性不变。</a:t>
            </a:r>
            <a:endParaRPr kumimoji="1" lang="zh-CN" altLang="en-US" sz="2000" b="1" dirty="0" smtClean="0">
              <a:ea typeface="仿宋" panose="02010609060101010101" pitchFamily="49" charset="-122"/>
              <a:cs typeface="Arial" panose="020B0604020202020204" pitchFamily="34" charset="0"/>
            </a:endParaRPr>
          </a:p>
        </p:txBody>
      </p:sp>
      <p:grpSp>
        <p:nvGrpSpPr>
          <p:cNvPr id="30" name="Group 8"/>
          <p:cNvGrpSpPr>
            <a:grpSpLocks/>
          </p:cNvGrpSpPr>
          <p:nvPr/>
        </p:nvGrpSpPr>
        <p:grpSpPr bwMode="auto">
          <a:xfrm>
            <a:off x="7669213" y="620713"/>
            <a:ext cx="1295400" cy="1079500"/>
            <a:chOff x="4831" y="391"/>
            <a:chExt cx="816" cy="773"/>
          </a:xfrm>
        </p:grpSpPr>
        <p:sp>
          <p:nvSpPr>
            <p:cNvPr id="53256"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57"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3258"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9"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8" name="Text Box 6"/>
          <p:cNvSpPr txBox="1">
            <a:spLocks noChangeArrowheads="1"/>
          </p:cNvSpPr>
          <p:nvPr/>
        </p:nvSpPr>
        <p:spPr bwMode="auto">
          <a:xfrm>
            <a:off x="179388" y="1841500"/>
            <a:ext cx="8785225" cy="267652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如果顺序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已</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满，则给出相应信息并退出运行；</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从顺序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最后一个数据元素开始，依次向前寻找第一个小于或</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等于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数据元素位置；在寻找过程中，由于</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大于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数据元素都放</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之后</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，因此可以边寻找边后移元素，当找到第一个小于或</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等于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数据元素时，该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位置空出，将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插入</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该位置即可；</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修正顺序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的长度。</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cxnSp>
        <p:nvCxnSpPr>
          <p:cNvPr id="23" name="直接连接符 22"/>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lide(fromBottom)">
                                      <p:cBhvr>
                                        <p:cTn id="7" dur="500"/>
                                        <p:tgtEl>
                                          <p:spTgt spid="29"/>
                                        </p:tgtEl>
                                      </p:cBhvr>
                                    </p:animEffect>
                                  </p:childTnLst>
                                </p:cTn>
                              </p:par>
                              <p:par>
                                <p:cTn id="8" presetID="6" presetClass="entr" presetSubtype="32"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circle(out)">
                                      <p:cBhvr>
                                        <p:cTn id="10" dur="2000"/>
                                        <p:tgtEl>
                                          <p:spTgt spid="2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290">
                                          <p:stCondLst>
                                            <p:cond delay="0"/>
                                          </p:stCondLst>
                                        </p:cTn>
                                        <p:tgtEl>
                                          <p:spTgt spid="30"/>
                                        </p:tgtEl>
                                      </p:cBhvr>
                                    </p:animEffect>
                                    <p:anim calcmode="lin" valueType="num">
                                      <p:cBhvr>
                                        <p:cTn id="1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21" dur="13">
                                          <p:stCondLst>
                                            <p:cond delay="325"/>
                                          </p:stCondLst>
                                        </p:cTn>
                                        <p:tgtEl>
                                          <p:spTgt spid="30"/>
                                        </p:tgtEl>
                                      </p:cBhvr>
                                      <p:to x="100000" y="60000"/>
                                    </p:animScale>
                                    <p:animScale>
                                      <p:cBhvr>
                                        <p:cTn id="22" dur="83" decel="50000">
                                          <p:stCondLst>
                                            <p:cond delay="338"/>
                                          </p:stCondLst>
                                        </p:cTn>
                                        <p:tgtEl>
                                          <p:spTgt spid="30"/>
                                        </p:tgtEl>
                                      </p:cBhvr>
                                      <p:to x="100000" y="100000"/>
                                    </p:animScale>
                                    <p:animScale>
                                      <p:cBhvr>
                                        <p:cTn id="23" dur="13">
                                          <p:stCondLst>
                                            <p:cond delay="656"/>
                                          </p:stCondLst>
                                        </p:cTn>
                                        <p:tgtEl>
                                          <p:spTgt spid="30"/>
                                        </p:tgtEl>
                                      </p:cBhvr>
                                      <p:to x="100000" y="80000"/>
                                    </p:animScale>
                                    <p:animScale>
                                      <p:cBhvr>
                                        <p:cTn id="24" dur="83" decel="50000">
                                          <p:stCondLst>
                                            <p:cond delay="669"/>
                                          </p:stCondLst>
                                        </p:cTn>
                                        <p:tgtEl>
                                          <p:spTgt spid="30"/>
                                        </p:tgtEl>
                                      </p:cBhvr>
                                      <p:to x="100000" y="100000"/>
                                    </p:animScale>
                                    <p:animScale>
                                      <p:cBhvr>
                                        <p:cTn id="25" dur="13">
                                          <p:stCondLst>
                                            <p:cond delay="821"/>
                                          </p:stCondLst>
                                        </p:cTn>
                                        <p:tgtEl>
                                          <p:spTgt spid="30"/>
                                        </p:tgtEl>
                                      </p:cBhvr>
                                      <p:to x="100000" y="90000"/>
                                    </p:animScale>
                                    <p:animScale>
                                      <p:cBhvr>
                                        <p:cTn id="26" dur="83" decel="50000">
                                          <p:stCondLst>
                                            <p:cond delay="834"/>
                                          </p:stCondLst>
                                        </p:cTn>
                                        <p:tgtEl>
                                          <p:spTgt spid="30"/>
                                        </p:tgtEl>
                                      </p:cBhvr>
                                      <p:to x="100000" y="100000"/>
                                    </p:animScale>
                                    <p:animScale>
                                      <p:cBhvr>
                                        <p:cTn id="27" dur="13">
                                          <p:stCondLst>
                                            <p:cond delay="904"/>
                                          </p:stCondLst>
                                        </p:cTn>
                                        <p:tgtEl>
                                          <p:spTgt spid="30"/>
                                        </p:tgtEl>
                                      </p:cBhvr>
                                      <p:to x="100000" y="95000"/>
                                    </p:animScale>
                                    <p:animScale>
                                      <p:cBhvr>
                                        <p:cTn id="28" dur="83" decel="50000">
                                          <p:stCondLst>
                                            <p:cond delay="917"/>
                                          </p:stCondLst>
                                        </p:cTn>
                                        <p:tgtEl>
                                          <p:spTgt spid="30"/>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8">
                                            <p:txEl>
                                              <p:pRg st="0" end="0"/>
                                            </p:txEl>
                                          </p:spTgt>
                                        </p:tgtEl>
                                        <p:attrNameLst>
                                          <p:attrName>style.visibility</p:attrName>
                                        </p:attrNameLst>
                                      </p:cBhvr>
                                      <p:to>
                                        <p:strVal val="visible"/>
                                      </p:to>
                                    </p:set>
                                    <p:animEffect transition="in" filter="slide(fromBottom)">
                                      <p:cBhvr>
                                        <p:cTn id="33" dur="500"/>
                                        <p:tgtEl>
                                          <p:spTgt spid="38">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38">
                                            <p:txEl>
                                              <p:pRg st="1" end="1"/>
                                            </p:txEl>
                                          </p:spTgt>
                                        </p:tgtEl>
                                        <p:attrNameLst>
                                          <p:attrName>style.visibility</p:attrName>
                                        </p:attrNameLst>
                                      </p:cBhvr>
                                      <p:to>
                                        <p:strVal val="visible"/>
                                      </p:to>
                                    </p:set>
                                    <p:animEffect transition="in" filter="slide(fromBottom)">
                                      <p:cBhvr>
                                        <p:cTn id="38" dur="500"/>
                                        <p:tgtEl>
                                          <p:spTgt spid="38">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38">
                                            <p:txEl>
                                              <p:pRg st="2" end="2"/>
                                            </p:txEl>
                                          </p:spTgt>
                                        </p:tgtEl>
                                        <p:attrNameLst>
                                          <p:attrName>style.visibility</p:attrName>
                                        </p:attrNameLst>
                                      </p:cBhvr>
                                      <p:to>
                                        <p:strVal val="visible"/>
                                      </p:to>
                                    </p:set>
                                    <p:animEffect transition="in" filter="slide(fromBottom)">
                                      <p:cBhvr>
                                        <p:cTn id="43" dur="500"/>
                                        <p:tgtEl>
                                          <p:spTgt spid="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组合 2"/>
          <p:cNvGrpSpPr>
            <a:grpSpLocks/>
          </p:cNvGrpSpPr>
          <p:nvPr/>
        </p:nvGrpSpPr>
        <p:grpSpPr bwMode="auto">
          <a:xfrm>
            <a:off x="34925" y="92075"/>
            <a:ext cx="7632700" cy="1025525"/>
            <a:chOff x="34925" y="92075"/>
            <a:chExt cx="7632700" cy="1025525"/>
          </a:xfrm>
        </p:grpSpPr>
        <p:grpSp>
          <p:nvGrpSpPr>
            <p:cNvPr id="54291" name="组合 6"/>
            <p:cNvGrpSpPr>
              <a:grpSpLocks/>
            </p:cNvGrpSpPr>
            <p:nvPr/>
          </p:nvGrpSpPr>
          <p:grpSpPr bwMode="auto">
            <a:xfrm>
              <a:off x="34925" y="92075"/>
              <a:ext cx="7632700" cy="457200"/>
              <a:chOff x="34925" y="92075"/>
              <a:chExt cx="7632700" cy="457200"/>
            </a:xfrm>
          </p:grpSpPr>
          <p:sp>
            <p:nvSpPr>
              <p:cNvPr id="5429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429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4292" name="Group 2"/>
            <p:cNvGrpSpPr>
              <a:grpSpLocks/>
            </p:cNvGrpSpPr>
            <p:nvPr/>
          </p:nvGrpSpPr>
          <p:grpSpPr bwMode="auto">
            <a:xfrm>
              <a:off x="107950" y="620713"/>
              <a:ext cx="3816350" cy="496887"/>
              <a:chOff x="113" y="441"/>
              <a:chExt cx="2098" cy="313"/>
            </a:xfrm>
          </p:grpSpPr>
          <p:sp>
            <p:nvSpPr>
              <p:cNvPr id="5429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429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4275" name="组合 1"/>
          <p:cNvGrpSpPr>
            <a:grpSpLocks/>
          </p:cNvGrpSpPr>
          <p:nvPr/>
        </p:nvGrpSpPr>
        <p:grpSpPr bwMode="auto">
          <a:xfrm>
            <a:off x="34925" y="92075"/>
            <a:ext cx="8880475" cy="1684338"/>
            <a:chOff x="34925" y="92075"/>
            <a:chExt cx="8880475" cy="1684656"/>
          </a:xfrm>
        </p:grpSpPr>
        <p:grpSp>
          <p:nvGrpSpPr>
            <p:cNvPr id="54283" name="组合 12"/>
            <p:cNvGrpSpPr>
              <a:grpSpLocks/>
            </p:cNvGrpSpPr>
            <p:nvPr/>
          </p:nvGrpSpPr>
          <p:grpSpPr bwMode="auto">
            <a:xfrm>
              <a:off x="34925" y="92075"/>
              <a:ext cx="7632700" cy="1025525"/>
              <a:chOff x="34925" y="92075"/>
              <a:chExt cx="7632700" cy="1025525"/>
            </a:xfrm>
          </p:grpSpPr>
          <p:grpSp>
            <p:nvGrpSpPr>
              <p:cNvPr id="54285" name="组合 13"/>
              <p:cNvGrpSpPr>
                <a:grpSpLocks/>
              </p:cNvGrpSpPr>
              <p:nvPr/>
            </p:nvGrpSpPr>
            <p:grpSpPr bwMode="auto">
              <a:xfrm>
                <a:off x="34925" y="92075"/>
                <a:ext cx="7632700" cy="461752"/>
                <a:chOff x="34925" y="92075"/>
                <a:chExt cx="7632700" cy="461752"/>
              </a:xfrm>
            </p:grpSpPr>
            <p:sp>
              <p:nvSpPr>
                <p:cNvPr id="5428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4290" name="Rectangle 3"/>
                <p:cNvSpPr>
                  <a:spLocks noChangeArrowheads="1"/>
                </p:cNvSpPr>
                <p:nvPr/>
              </p:nvSpPr>
              <p:spPr bwMode="auto">
                <a:xfrm>
                  <a:off x="58738" y="92075"/>
                  <a:ext cx="5808662" cy="461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cs typeface="Arial" panose="020B0604020202020204" pitchFamily="34" charset="0"/>
                    </a:rPr>
                    <a:t>2.2  </a:t>
                  </a:r>
                  <a:r>
                    <a:rPr lang="zh-CN" altLang="en-US" sz="2400" b="1">
                      <a:solidFill>
                        <a:srgbClr val="FF0000"/>
                      </a:solidFill>
                      <a:latin typeface="Arial" panose="020B0604020202020204" pitchFamily="34" charset="0"/>
                      <a:ea typeface="黑体" panose="02010609060101010101" pitchFamily="49" charset="-122"/>
                      <a:cs typeface="Arial" panose="020B0604020202020204" pitchFamily="34" charset="0"/>
                    </a:rPr>
                    <a:t>线性表的顺序表示及操作实现</a:t>
                  </a:r>
                </a:p>
              </p:txBody>
            </p:sp>
          </p:grpSp>
          <p:grpSp>
            <p:nvGrpSpPr>
              <p:cNvPr id="54286" name="Group 2"/>
              <p:cNvGrpSpPr>
                <a:grpSpLocks/>
              </p:cNvGrpSpPr>
              <p:nvPr/>
            </p:nvGrpSpPr>
            <p:grpSpPr bwMode="auto">
              <a:xfrm>
                <a:off x="107950" y="620713"/>
                <a:ext cx="3816350" cy="496887"/>
                <a:chOff x="113" y="441"/>
                <a:chExt cx="2098" cy="313"/>
              </a:xfrm>
            </p:grpSpPr>
            <p:sp>
              <p:nvSpPr>
                <p:cNvPr id="5428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cs typeface="Arial" panose="020B0604020202020204" pitchFamily="34" charset="0"/>
                    </a:rPr>
                    <a:t>2.2.2  </a:t>
                  </a:r>
                  <a:r>
                    <a:rPr kumimoji="1" lang="zh-CN" altLang="en-US" sz="2200" b="1">
                      <a:solidFill>
                        <a:srgbClr val="3333FF"/>
                      </a:solidFill>
                      <a:latin typeface="Arial" panose="020B0604020202020204" pitchFamily="34" charset="0"/>
                      <a:ea typeface="黑体" panose="02010609060101010101" pitchFamily="49" charset="-122"/>
                      <a:cs typeface="Arial" panose="020B0604020202020204" pitchFamily="34" charset="0"/>
                    </a:rPr>
                    <a:t>顺序表的操作实现</a:t>
                  </a:r>
                </a:p>
              </p:txBody>
            </p:sp>
            <p:sp>
              <p:nvSpPr>
                <p:cNvPr id="5428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grpSp>
        <p:sp>
          <p:nvSpPr>
            <p:cNvPr id="29" name="Text Box 7"/>
            <p:cNvSpPr txBox="1">
              <a:spLocks noChangeArrowheads="1"/>
            </p:cNvSpPr>
            <p:nvPr/>
          </p:nvSpPr>
          <p:spPr bwMode="auto">
            <a:xfrm>
              <a:off x="228600" y="1284513"/>
              <a:ext cx="8686800" cy="492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插入元素 </a:t>
              </a:r>
              <a:r>
                <a:rPr kumimoji="1" lang="en-US" altLang="zh-CN" sz="2000" b="1" dirty="0" smtClean="0">
                  <a:solidFill>
                    <a:srgbClr val="000000"/>
                  </a:solidFill>
                  <a:ea typeface="仿宋" panose="02010609060101010101" pitchFamily="49" charset="-122"/>
                  <a:cs typeface="Arial" panose="020B0604020202020204" pitchFamily="34" charset="0"/>
                </a:rPr>
                <a:t>e </a:t>
              </a:r>
              <a:r>
                <a:rPr kumimoji="1" lang="zh-CN" altLang="en-US" sz="2000" b="1" dirty="0" smtClean="0">
                  <a:solidFill>
                    <a:srgbClr val="000000"/>
                  </a:solidFill>
                  <a:ea typeface="仿宋" panose="02010609060101010101" pitchFamily="49" charset="-122"/>
                  <a:cs typeface="Arial" panose="020B0604020202020204" pitchFamily="34" charset="0"/>
                </a:rPr>
                <a:t>到递增顺序表 </a:t>
              </a:r>
              <a:r>
                <a:rPr kumimoji="1" lang="en-US" altLang="zh-CN" sz="2000" b="1" dirty="0" smtClean="0">
                  <a:solidFill>
                    <a:srgbClr val="000000"/>
                  </a:solidFill>
                  <a:ea typeface="仿宋" panose="02010609060101010101" pitchFamily="49" charset="-122"/>
                  <a:cs typeface="Arial" panose="020B0604020202020204" pitchFamily="34" charset="0"/>
                </a:rPr>
                <a:t>L </a:t>
              </a:r>
              <a:r>
                <a:rPr kumimoji="1" lang="zh-CN" altLang="en-US" sz="2000" b="1" dirty="0" smtClean="0">
                  <a:solidFill>
                    <a:srgbClr val="000000"/>
                  </a:solidFill>
                  <a:ea typeface="仿宋" panose="02010609060101010101" pitchFamily="49" charset="-122"/>
                  <a:cs typeface="Arial" panose="020B0604020202020204" pitchFamily="34" charset="0"/>
                </a:rPr>
                <a:t>中且</a:t>
              </a:r>
              <a:r>
                <a:rPr kumimoji="1" lang="zh-CN" altLang="en-US" sz="2000" b="1" dirty="0">
                  <a:solidFill>
                    <a:srgbClr val="000000"/>
                  </a:solidFill>
                  <a:ea typeface="仿宋" panose="02010609060101010101" pitchFamily="49" charset="-122"/>
                  <a:cs typeface="Arial" panose="020B0604020202020204" pitchFamily="34" charset="0"/>
                </a:rPr>
                <a:t>保证插入后</a:t>
              </a:r>
              <a:r>
                <a:rPr kumimoji="1" lang="zh-CN" altLang="en-US" sz="2000" b="1" dirty="0" smtClean="0">
                  <a:solidFill>
                    <a:srgbClr val="000000"/>
                  </a:solidFill>
                  <a:ea typeface="仿宋" panose="02010609060101010101" pitchFamily="49" charset="-122"/>
                  <a:cs typeface="Arial" panose="020B0604020202020204" pitchFamily="34" charset="0"/>
                </a:rPr>
                <a:t>表有序</a:t>
              </a:r>
              <a:r>
                <a:rPr kumimoji="1" lang="zh-CN" altLang="en-US" sz="2000" b="1" dirty="0">
                  <a:solidFill>
                    <a:srgbClr val="000000"/>
                  </a:solidFill>
                  <a:ea typeface="仿宋" panose="02010609060101010101" pitchFamily="49" charset="-122"/>
                  <a:cs typeface="Arial" panose="020B0604020202020204" pitchFamily="34" charset="0"/>
                </a:rPr>
                <a:t>性不变。</a:t>
              </a:r>
              <a:endParaRPr kumimoji="1" lang="zh-CN" altLang="en-US" sz="2000" b="1" dirty="0" smtClean="0">
                <a:ea typeface="仿宋" panose="02010609060101010101" pitchFamily="49" charset="-122"/>
                <a:cs typeface="Arial" panose="020B0604020202020204" pitchFamily="34" charset="0"/>
              </a:endParaRPr>
            </a:p>
          </p:txBody>
        </p:sp>
      </p:grpSp>
      <p:grpSp>
        <p:nvGrpSpPr>
          <p:cNvPr id="24" name="Group 4"/>
          <p:cNvGrpSpPr>
            <a:grpSpLocks/>
          </p:cNvGrpSpPr>
          <p:nvPr/>
        </p:nvGrpSpPr>
        <p:grpSpPr bwMode="auto">
          <a:xfrm>
            <a:off x="7669213" y="692150"/>
            <a:ext cx="1295400" cy="1008063"/>
            <a:chOff x="4831" y="1253"/>
            <a:chExt cx="816" cy="726"/>
          </a:xfrm>
        </p:grpSpPr>
        <p:sp>
          <p:nvSpPr>
            <p:cNvPr id="54279"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4280"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7"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2-11</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4282"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Text Box 2"/>
          <p:cNvSpPr txBox="1">
            <a:spLocks noChangeArrowheads="1"/>
          </p:cNvSpPr>
          <p:nvPr/>
        </p:nvSpPr>
        <p:spPr bwMode="auto">
          <a:xfrm>
            <a:off x="323850" y="1844675"/>
            <a:ext cx="8351838"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Ins_IncreaseList(Sqlist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&amp;L,ElemType e) {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插入</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到递增顺序表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中，且保证插入后</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的有序性不变</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若</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满则给出相应信息并退出运行</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if(L.length</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&gt;=</a:t>
            </a:r>
            <a:r>
              <a:rPr lang="en-US" altLang="zh-CN" sz="1600" b="1" dirty="0" err="1" smtClean="0">
                <a:latin typeface="Courier New" panose="02070309020205020404" pitchFamily="49" charset="0"/>
                <a:ea typeface="仿宋" panose="02010609060101010101" pitchFamily="49" charset="-122"/>
                <a:cs typeface="Courier New" panose="02070309020205020404" pitchFamily="49" charset="0"/>
              </a:rPr>
              <a:t>L.listsize</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a:t>
            </a:r>
            <a:endParaRPr lang="de-DE"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Error("Linear List Overflow!");	// 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已满，给出相应信息</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for(i=L.length;(i&gt;0)&amp;&amp;(L.elem[i-1]&gt;e);i--)</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L.elem[i]=L.elem[i-1];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比较并后移元素</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L.elem[i]=e;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插入</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到</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L.length++;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修正</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的长度，令其增</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Ins_IncreaseList</a:t>
            </a:r>
          </a:p>
        </p:txBody>
      </p:sp>
      <p:cxnSp>
        <p:nvCxnSpPr>
          <p:cNvPr id="36" name="直接连接符 35"/>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290">
                                          <p:stCondLst>
                                            <p:cond delay="0"/>
                                          </p:stCondLst>
                                        </p:cTn>
                                        <p:tgtEl>
                                          <p:spTgt spid="24"/>
                                        </p:tgtEl>
                                      </p:cBhvr>
                                    </p:animEffect>
                                    <p:anim calcmode="lin" valueType="num">
                                      <p:cBhvr>
                                        <p:cTn id="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 dur="13">
                                          <p:stCondLst>
                                            <p:cond delay="325"/>
                                          </p:stCondLst>
                                        </p:cTn>
                                        <p:tgtEl>
                                          <p:spTgt spid="24"/>
                                        </p:tgtEl>
                                      </p:cBhvr>
                                      <p:to x="100000" y="60000"/>
                                    </p:animScale>
                                    <p:animScale>
                                      <p:cBhvr>
                                        <p:cTn id="14" dur="83" decel="50000">
                                          <p:stCondLst>
                                            <p:cond delay="338"/>
                                          </p:stCondLst>
                                        </p:cTn>
                                        <p:tgtEl>
                                          <p:spTgt spid="24"/>
                                        </p:tgtEl>
                                      </p:cBhvr>
                                      <p:to x="100000" y="100000"/>
                                    </p:animScale>
                                    <p:animScale>
                                      <p:cBhvr>
                                        <p:cTn id="15" dur="13">
                                          <p:stCondLst>
                                            <p:cond delay="656"/>
                                          </p:stCondLst>
                                        </p:cTn>
                                        <p:tgtEl>
                                          <p:spTgt spid="24"/>
                                        </p:tgtEl>
                                      </p:cBhvr>
                                      <p:to x="100000" y="80000"/>
                                    </p:animScale>
                                    <p:animScale>
                                      <p:cBhvr>
                                        <p:cTn id="16" dur="83" decel="50000">
                                          <p:stCondLst>
                                            <p:cond delay="669"/>
                                          </p:stCondLst>
                                        </p:cTn>
                                        <p:tgtEl>
                                          <p:spTgt spid="24"/>
                                        </p:tgtEl>
                                      </p:cBhvr>
                                      <p:to x="100000" y="100000"/>
                                    </p:animScale>
                                    <p:animScale>
                                      <p:cBhvr>
                                        <p:cTn id="17" dur="13">
                                          <p:stCondLst>
                                            <p:cond delay="821"/>
                                          </p:stCondLst>
                                        </p:cTn>
                                        <p:tgtEl>
                                          <p:spTgt spid="24"/>
                                        </p:tgtEl>
                                      </p:cBhvr>
                                      <p:to x="100000" y="90000"/>
                                    </p:animScale>
                                    <p:animScale>
                                      <p:cBhvr>
                                        <p:cTn id="18" dur="83" decel="50000">
                                          <p:stCondLst>
                                            <p:cond delay="834"/>
                                          </p:stCondLst>
                                        </p:cTn>
                                        <p:tgtEl>
                                          <p:spTgt spid="24"/>
                                        </p:tgtEl>
                                      </p:cBhvr>
                                      <p:to x="100000" y="100000"/>
                                    </p:animScale>
                                    <p:animScale>
                                      <p:cBhvr>
                                        <p:cTn id="19" dur="13">
                                          <p:stCondLst>
                                            <p:cond delay="904"/>
                                          </p:stCondLst>
                                        </p:cTn>
                                        <p:tgtEl>
                                          <p:spTgt spid="24"/>
                                        </p:tgtEl>
                                      </p:cBhvr>
                                      <p:to x="100000" y="95000"/>
                                    </p:animScale>
                                    <p:animScale>
                                      <p:cBhvr>
                                        <p:cTn id="20" dur="83" decel="50000">
                                          <p:stCondLst>
                                            <p:cond delay="917"/>
                                          </p:stCondLst>
                                        </p:cTn>
                                        <p:tgtEl>
                                          <p:spTgt spid="24"/>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组合 2"/>
          <p:cNvGrpSpPr>
            <a:grpSpLocks/>
          </p:cNvGrpSpPr>
          <p:nvPr/>
        </p:nvGrpSpPr>
        <p:grpSpPr bwMode="auto">
          <a:xfrm>
            <a:off x="34925" y="92075"/>
            <a:ext cx="7632700" cy="1025525"/>
            <a:chOff x="34925" y="92075"/>
            <a:chExt cx="7632700" cy="1025525"/>
          </a:xfrm>
        </p:grpSpPr>
        <p:grpSp>
          <p:nvGrpSpPr>
            <p:cNvPr id="55315" name="组合 6"/>
            <p:cNvGrpSpPr>
              <a:grpSpLocks/>
            </p:cNvGrpSpPr>
            <p:nvPr/>
          </p:nvGrpSpPr>
          <p:grpSpPr bwMode="auto">
            <a:xfrm>
              <a:off x="34925" y="92075"/>
              <a:ext cx="7632700" cy="457200"/>
              <a:chOff x="34925" y="92075"/>
              <a:chExt cx="7632700" cy="457200"/>
            </a:xfrm>
          </p:grpSpPr>
          <p:sp>
            <p:nvSpPr>
              <p:cNvPr id="5531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32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5316" name="Group 2"/>
            <p:cNvGrpSpPr>
              <a:grpSpLocks/>
            </p:cNvGrpSpPr>
            <p:nvPr/>
          </p:nvGrpSpPr>
          <p:grpSpPr bwMode="auto">
            <a:xfrm>
              <a:off x="107950" y="620713"/>
              <a:ext cx="3816350" cy="496887"/>
              <a:chOff x="113" y="441"/>
              <a:chExt cx="2098" cy="313"/>
            </a:xfrm>
          </p:grpSpPr>
          <p:sp>
            <p:nvSpPr>
              <p:cNvPr id="5531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531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5299" name="组合 1"/>
          <p:cNvGrpSpPr>
            <a:grpSpLocks/>
          </p:cNvGrpSpPr>
          <p:nvPr/>
        </p:nvGrpSpPr>
        <p:grpSpPr bwMode="auto">
          <a:xfrm>
            <a:off x="34925" y="92075"/>
            <a:ext cx="8880475" cy="1684338"/>
            <a:chOff x="34925" y="92075"/>
            <a:chExt cx="8880475" cy="1684656"/>
          </a:xfrm>
        </p:grpSpPr>
        <p:grpSp>
          <p:nvGrpSpPr>
            <p:cNvPr id="55307" name="组合 12"/>
            <p:cNvGrpSpPr>
              <a:grpSpLocks/>
            </p:cNvGrpSpPr>
            <p:nvPr/>
          </p:nvGrpSpPr>
          <p:grpSpPr bwMode="auto">
            <a:xfrm>
              <a:off x="34925" y="92075"/>
              <a:ext cx="7632700" cy="1025525"/>
              <a:chOff x="34925" y="92075"/>
              <a:chExt cx="7632700" cy="1025525"/>
            </a:xfrm>
          </p:grpSpPr>
          <p:grpSp>
            <p:nvGrpSpPr>
              <p:cNvPr id="55309" name="组合 13"/>
              <p:cNvGrpSpPr>
                <a:grpSpLocks/>
              </p:cNvGrpSpPr>
              <p:nvPr/>
            </p:nvGrpSpPr>
            <p:grpSpPr bwMode="auto">
              <a:xfrm>
                <a:off x="34925" y="92075"/>
                <a:ext cx="7632700" cy="457200"/>
                <a:chOff x="34925" y="92075"/>
                <a:chExt cx="7632700" cy="457200"/>
              </a:xfrm>
            </p:grpSpPr>
            <p:sp>
              <p:nvSpPr>
                <p:cNvPr id="5531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31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5310" name="Group 2"/>
              <p:cNvGrpSpPr>
                <a:grpSpLocks/>
              </p:cNvGrpSpPr>
              <p:nvPr/>
            </p:nvGrpSpPr>
            <p:grpSpPr bwMode="auto">
              <a:xfrm>
                <a:off x="107950" y="620713"/>
                <a:ext cx="3816350" cy="496887"/>
                <a:chOff x="113" y="441"/>
                <a:chExt cx="2098" cy="313"/>
              </a:xfrm>
            </p:grpSpPr>
            <p:sp>
              <p:nvSpPr>
                <p:cNvPr id="5531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531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4513"/>
              <a:ext cx="8686800" cy="492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插入元素 </a:t>
              </a:r>
              <a:r>
                <a:rPr kumimoji="1" lang="en-US" altLang="zh-CN" sz="2000" b="1" dirty="0" smtClean="0">
                  <a:solidFill>
                    <a:srgbClr val="000000"/>
                  </a:solidFill>
                  <a:ea typeface="仿宋" panose="02010609060101010101" pitchFamily="49" charset="-122"/>
                  <a:cs typeface="Arial" panose="020B0604020202020204" pitchFamily="34" charset="0"/>
                </a:rPr>
                <a:t>e </a:t>
              </a:r>
              <a:r>
                <a:rPr kumimoji="1" lang="zh-CN" altLang="en-US" sz="2000" b="1" dirty="0" smtClean="0">
                  <a:solidFill>
                    <a:srgbClr val="000000"/>
                  </a:solidFill>
                  <a:ea typeface="仿宋" panose="02010609060101010101" pitchFamily="49" charset="-122"/>
                  <a:cs typeface="Arial" panose="020B0604020202020204" pitchFamily="34" charset="0"/>
                </a:rPr>
                <a:t>到递增顺序表 </a:t>
              </a:r>
              <a:r>
                <a:rPr kumimoji="1" lang="en-US" altLang="zh-CN" sz="2000" b="1" dirty="0" smtClean="0">
                  <a:solidFill>
                    <a:srgbClr val="000000"/>
                  </a:solidFill>
                  <a:ea typeface="仿宋" panose="02010609060101010101" pitchFamily="49" charset="-122"/>
                  <a:cs typeface="Arial" panose="020B0604020202020204" pitchFamily="34" charset="0"/>
                </a:rPr>
                <a:t>L </a:t>
              </a:r>
              <a:r>
                <a:rPr kumimoji="1" lang="zh-CN" altLang="en-US" sz="2000" b="1" dirty="0" smtClean="0">
                  <a:solidFill>
                    <a:srgbClr val="000000"/>
                  </a:solidFill>
                  <a:ea typeface="仿宋" panose="02010609060101010101" pitchFamily="49" charset="-122"/>
                  <a:cs typeface="Arial" panose="020B0604020202020204" pitchFamily="34" charset="0"/>
                </a:rPr>
                <a:t>中且</a:t>
              </a:r>
              <a:r>
                <a:rPr kumimoji="1" lang="zh-CN" altLang="en-US" sz="2000" b="1" dirty="0">
                  <a:solidFill>
                    <a:srgbClr val="000000"/>
                  </a:solidFill>
                  <a:ea typeface="仿宋" panose="02010609060101010101" pitchFamily="49" charset="-122"/>
                  <a:cs typeface="Arial" panose="020B0604020202020204" pitchFamily="34" charset="0"/>
                </a:rPr>
                <a:t>保证插入后</a:t>
              </a:r>
              <a:r>
                <a:rPr kumimoji="1" lang="zh-CN" altLang="en-US" sz="2000" b="1" dirty="0" smtClean="0">
                  <a:solidFill>
                    <a:srgbClr val="000000"/>
                  </a:solidFill>
                  <a:ea typeface="仿宋" panose="02010609060101010101" pitchFamily="49" charset="-122"/>
                  <a:cs typeface="Arial" panose="020B0604020202020204" pitchFamily="34" charset="0"/>
                </a:rPr>
                <a:t>表有序</a:t>
              </a:r>
              <a:r>
                <a:rPr kumimoji="1" lang="zh-CN" altLang="en-US" sz="2000" b="1" dirty="0">
                  <a:solidFill>
                    <a:srgbClr val="000000"/>
                  </a:solidFill>
                  <a:ea typeface="仿宋" panose="02010609060101010101" pitchFamily="49" charset="-122"/>
                  <a:cs typeface="Arial" panose="020B0604020202020204" pitchFamily="34" charset="0"/>
                </a:rPr>
                <a:t>性不变。</a:t>
              </a:r>
              <a:endParaRPr kumimoji="1" lang="zh-CN" altLang="en-US" sz="2000" b="1" dirty="0" smtClean="0">
                <a:ea typeface="仿宋" panose="02010609060101010101" pitchFamily="49" charset="-122"/>
                <a:cs typeface="Arial" panose="020B0604020202020204" pitchFamily="34" charset="0"/>
              </a:endParaRPr>
            </a:p>
          </p:txBody>
        </p:sp>
      </p:grpSp>
      <p:grpSp>
        <p:nvGrpSpPr>
          <p:cNvPr id="30" name="组合 29"/>
          <p:cNvGrpSpPr>
            <a:grpSpLocks/>
          </p:cNvGrpSpPr>
          <p:nvPr/>
        </p:nvGrpSpPr>
        <p:grpSpPr bwMode="auto">
          <a:xfrm>
            <a:off x="7669213" y="731838"/>
            <a:ext cx="1295400" cy="968375"/>
            <a:chOff x="7669213" y="731152"/>
            <a:chExt cx="1295400" cy="969061"/>
          </a:xfrm>
        </p:grpSpPr>
        <p:sp>
          <p:nvSpPr>
            <p:cNvPr id="55303"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5304"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05"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55306" name="图片 33"/>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Text Box 6"/>
          <p:cNvSpPr txBox="1">
            <a:spLocks noChangeArrowheads="1"/>
          </p:cNvSpPr>
          <p:nvPr/>
        </p:nvSpPr>
        <p:spPr bwMode="auto">
          <a:xfrm>
            <a:off x="179388" y="1841500"/>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“当前长度”（设值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基本操作：数据元素后移；</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时间分析：基本操作的平均执行次数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（分析参见算法</a:t>
            </a:r>
            <a:r>
              <a:rPr kumimoji="1" lang="en-US" altLang="zh-CN" sz="2000" b="1" dirty="0">
                <a:latin typeface="Arial" panose="020B0604020202020204" pitchFamily="34" charset="0"/>
                <a:ea typeface="仿宋" panose="02010609060101010101" pitchFamily="49" charset="-122"/>
                <a:cs typeface="Arial" panose="020B0604020202020204" pitchFamily="34" charset="0"/>
              </a:rPr>
              <a:t>2-7</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80">
                                          <p:stCondLst>
                                            <p:cond delay="0"/>
                                          </p:stCondLst>
                                        </p:cTn>
                                        <p:tgtEl>
                                          <p:spTgt spid="30"/>
                                        </p:tgtEl>
                                      </p:cBhvr>
                                    </p:animEffect>
                                    <p:anim calcmode="lin" valueType="num">
                                      <p:cBhvr>
                                        <p:cTn id="8"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3" dur="26">
                                          <p:stCondLst>
                                            <p:cond delay="650"/>
                                          </p:stCondLst>
                                        </p:cTn>
                                        <p:tgtEl>
                                          <p:spTgt spid="30"/>
                                        </p:tgtEl>
                                      </p:cBhvr>
                                      <p:to x="100000" y="60000"/>
                                    </p:animScale>
                                    <p:animScale>
                                      <p:cBhvr>
                                        <p:cTn id="14" dur="166" decel="50000">
                                          <p:stCondLst>
                                            <p:cond delay="676"/>
                                          </p:stCondLst>
                                        </p:cTn>
                                        <p:tgtEl>
                                          <p:spTgt spid="30"/>
                                        </p:tgtEl>
                                      </p:cBhvr>
                                      <p:to x="100000" y="100000"/>
                                    </p:animScale>
                                    <p:animScale>
                                      <p:cBhvr>
                                        <p:cTn id="15" dur="26">
                                          <p:stCondLst>
                                            <p:cond delay="1312"/>
                                          </p:stCondLst>
                                        </p:cTn>
                                        <p:tgtEl>
                                          <p:spTgt spid="30"/>
                                        </p:tgtEl>
                                      </p:cBhvr>
                                      <p:to x="100000" y="80000"/>
                                    </p:animScale>
                                    <p:animScale>
                                      <p:cBhvr>
                                        <p:cTn id="16" dur="166" decel="50000">
                                          <p:stCondLst>
                                            <p:cond delay="1338"/>
                                          </p:stCondLst>
                                        </p:cTn>
                                        <p:tgtEl>
                                          <p:spTgt spid="30"/>
                                        </p:tgtEl>
                                      </p:cBhvr>
                                      <p:to x="100000" y="100000"/>
                                    </p:animScale>
                                    <p:animScale>
                                      <p:cBhvr>
                                        <p:cTn id="17" dur="26">
                                          <p:stCondLst>
                                            <p:cond delay="1642"/>
                                          </p:stCondLst>
                                        </p:cTn>
                                        <p:tgtEl>
                                          <p:spTgt spid="30"/>
                                        </p:tgtEl>
                                      </p:cBhvr>
                                      <p:to x="100000" y="90000"/>
                                    </p:animScale>
                                    <p:animScale>
                                      <p:cBhvr>
                                        <p:cTn id="18" dur="166" decel="50000">
                                          <p:stCondLst>
                                            <p:cond delay="1668"/>
                                          </p:stCondLst>
                                        </p:cTn>
                                        <p:tgtEl>
                                          <p:spTgt spid="30"/>
                                        </p:tgtEl>
                                      </p:cBhvr>
                                      <p:to x="100000" y="100000"/>
                                    </p:animScale>
                                    <p:animScale>
                                      <p:cBhvr>
                                        <p:cTn id="19" dur="26">
                                          <p:stCondLst>
                                            <p:cond delay="1808"/>
                                          </p:stCondLst>
                                        </p:cTn>
                                        <p:tgtEl>
                                          <p:spTgt spid="30"/>
                                        </p:tgtEl>
                                      </p:cBhvr>
                                      <p:to x="100000" y="95000"/>
                                    </p:animScale>
                                    <p:animScale>
                                      <p:cBhvr>
                                        <p:cTn id="20" dur="166" decel="50000">
                                          <p:stCondLst>
                                            <p:cond delay="1834"/>
                                          </p:stCondLst>
                                        </p:cTn>
                                        <p:tgtEl>
                                          <p:spTgt spid="3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6">
                                            <p:txEl>
                                              <p:pRg st="0" end="0"/>
                                            </p:txEl>
                                          </p:spTgt>
                                        </p:tgtEl>
                                        <p:attrNameLst>
                                          <p:attrName>style.visibility</p:attrName>
                                        </p:attrNameLst>
                                      </p:cBhvr>
                                      <p:to>
                                        <p:strVal val="visible"/>
                                      </p:to>
                                    </p:set>
                                    <p:animEffect transition="in" filter="slide(fromBottom)">
                                      <p:cBhvr>
                                        <p:cTn id="25" dur="500"/>
                                        <p:tgtEl>
                                          <p:spTgt spid="36">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6">
                                            <p:txEl>
                                              <p:pRg st="1" end="1"/>
                                            </p:txEl>
                                          </p:spTgt>
                                        </p:tgtEl>
                                        <p:attrNameLst>
                                          <p:attrName>style.visibility</p:attrName>
                                        </p:attrNameLst>
                                      </p:cBhvr>
                                      <p:to>
                                        <p:strVal val="visible"/>
                                      </p:to>
                                    </p:set>
                                    <p:animEffect transition="in" filter="slide(fromBottom)">
                                      <p:cBhvr>
                                        <p:cTn id="30" dur="500"/>
                                        <p:tgtEl>
                                          <p:spTgt spid="36">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6">
                                            <p:txEl>
                                              <p:pRg st="2" end="2"/>
                                            </p:txEl>
                                          </p:spTgt>
                                        </p:tgtEl>
                                        <p:attrNameLst>
                                          <p:attrName>style.visibility</p:attrName>
                                        </p:attrNameLst>
                                      </p:cBhvr>
                                      <p:to>
                                        <p:strVal val="visible"/>
                                      </p:to>
                                    </p:set>
                                    <p:animEffect transition="in" filter="slide(fromBottom)">
                                      <p:cBhvr>
                                        <p:cTn id="35"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组合 2"/>
          <p:cNvGrpSpPr>
            <a:grpSpLocks/>
          </p:cNvGrpSpPr>
          <p:nvPr/>
        </p:nvGrpSpPr>
        <p:grpSpPr bwMode="auto">
          <a:xfrm>
            <a:off x="34925" y="92075"/>
            <a:ext cx="7632700" cy="1025525"/>
            <a:chOff x="34925" y="92075"/>
            <a:chExt cx="7632700" cy="1025525"/>
          </a:xfrm>
        </p:grpSpPr>
        <p:grpSp>
          <p:nvGrpSpPr>
            <p:cNvPr id="56338" name="组合 6"/>
            <p:cNvGrpSpPr>
              <a:grpSpLocks/>
            </p:cNvGrpSpPr>
            <p:nvPr/>
          </p:nvGrpSpPr>
          <p:grpSpPr bwMode="auto">
            <a:xfrm>
              <a:off x="34925" y="92075"/>
              <a:ext cx="7632700" cy="457200"/>
              <a:chOff x="34925" y="92075"/>
              <a:chExt cx="7632700" cy="457200"/>
            </a:xfrm>
          </p:grpSpPr>
          <p:sp>
            <p:nvSpPr>
              <p:cNvPr id="5634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634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6339" name="Group 2"/>
            <p:cNvGrpSpPr>
              <a:grpSpLocks/>
            </p:cNvGrpSpPr>
            <p:nvPr/>
          </p:nvGrpSpPr>
          <p:grpSpPr bwMode="auto">
            <a:xfrm>
              <a:off x="107950" y="620713"/>
              <a:ext cx="3816350" cy="496887"/>
              <a:chOff x="113" y="441"/>
              <a:chExt cx="2098" cy="313"/>
            </a:xfrm>
          </p:grpSpPr>
          <p:sp>
            <p:nvSpPr>
              <p:cNvPr id="5634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634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6323" name="组合 12"/>
          <p:cNvGrpSpPr>
            <a:grpSpLocks/>
          </p:cNvGrpSpPr>
          <p:nvPr/>
        </p:nvGrpSpPr>
        <p:grpSpPr bwMode="auto">
          <a:xfrm>
            <a:off x="34925" y="92075"/>
            <a:ext cx="7632700" cy="1025525"/>
            <a:chOff x="34925" y="92075"/>
            <a:chExt cx="7632700" cy="1025525"/>
          </a:xfrm>
        </p:grpSpPr>
        <p:grpSp>
          <p:nvGrpSpPr>
            <p:cNvPr id="56332" name="组合 13"/>
            <p:cNvGrpSpPr>
              <a:grpSpLocks/>
            </p:cNvGrpSpPr>
            <p:nvPr/>
          </p:nvGrpSpPr>
          <p:grpSpPr bwMode="auto">
            <a:xfrm>
              <a:off x="34925" y="92075"/>
              <a:ext cx="7632700" cy="457200"/>
              <a:chOff x="34925" y="92075"/>
              <a:chExt cx="7632700" cy="457200"/>
            </a:xfrm>
          </p:grpSpPr>
          <p:sp>
            <p:nvSpPr>
              <p:cNvPr id="5633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633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6333" name="Group 2"/>
            <p:cNvGrpSpPr>
              <a:grpSpLocks/>
            </p:cNvGrpSpPr>
            <p:nvPr/>
          </p:nvGrpSpPr>
          <p:grpSpPr bwMode="auto">
            <a:xfrm>
              <a:off x="107950" y="620713"/>
              <a:ext cx="3816350" cy="496887"/>
              <a:chOff x="113" y="441"/>
              <a:chExt cx="2098" cy="313"/>
            </a:xfrm>
          </p:grpSpPr>
          <p:sp>
            <p:nvSpPr>
              <p:cNvPr id="5633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633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逆</a:t>
            </a:r>
            <a:r>
              <a:rPr kumimoji="1" lang="zh-CN" altLang="en-US" sz="2000" b="1" dirty="0">
                <a:solidFill>
                  <a:srgbClr val="000000"/>
                </a:solidFill>
                <a:ea typeface="仿宋" panose="02010609060101010101" pitchFamily="49" charset="-122"/>
                <a:cs typeface="Arial" panose="020B0604020202020204" pitchFamily="34" charset="0"/>
              </a:rPr>
              <a:t>置顺序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L</a:t>
            </a:r>
            <a:r>
              <a:rPr kumimoji="1" lang="zh-CN" altLang="en-US" sz="2000" b="1" dirty="0" smtClean="0">
                <a:solidFill>
                  <a:srgbClr val="000000"/>
                </a:solidFill>
                <a:ea typeface="仿宋" panose="02010609060101010101" pitchFamily="49" charset="-122"/>
                <a:cs typeface="Arial" panose="020B0604020202020204" pitchFamily="34" charset="0"/>
              </a:rPr>
              <a:t>，且只在</a:t>
            </a:r>
            <a:r>
              <a:rPr kumimoji="1" lang="zh-CN" altLang="en-US" sz="2000" b="1" dirty="0">
                <a:solidFill>
                  <a:srgbClr val="000000"/>
                </a:solidFill>
                <a:ea typeface="仿宋" panose="02010609060101010101" pitchFamily="49" charset="-122"/>
                <a:cs typeface="Arial" panose="020B0604020202020204" pitchFamily="34" charset="0"/>
              </a:rPr>
              <a:t>原</a:t>
            </a:r>
            <a:r>
              <a:rPr kumimoji="1" lang="zh-CN" altLang="en-US" sz="2000" b="1" dirty="0" smtClean="0">
                <a:solidFill>
                  <a:srgbClr val="000000"/>
                </a:solidFill>
                <a:ea typeface="仿宋" panose="02010609060101010101" pitchFamily="49" charset="-122"/>
                <a:cs typeface="Arial" panose="020B0604020202020204" pitchFamily="34" charset="0"/>
              </a:rPr>
              <a:t>表存储空间外</a:t>
            </a:r>
            <a:r>
              <a:rPr kumimoji="1" lang="zh-CN" altLang="en-US" sz="2000" b="1" dirty="0">
                <a:solidFill>
                  <a:srgbClr val="000000"/>
                </a:solidFill>
                <a:ea typeface="仿宋" panose="02010609060101010101" pitchFamily="49" charset="-122"/>
                <a:cs typeface="Arial" panose="020B0604020202020204" pitchFamily="34" charset="0"/>
              </a:rPr>
              <a:t>增加一</a:t>
            </a:r>
            <a:r>
              <a:rPr kumimoji="1" lang="zh-CN" altLang="en-US" sz="2000" b="1" dirty="0" smtClean="0">
                <a:solidFill>
                  <a:srgbClr val="000000"/>
                </a:solidFill>
                <a:ea typeface="仿宋" panose="02010609060101010101" pitchFamily="49" charset="-122"/>
                <a:cs typeface="Arial" panose="020B0604020202020204" pitchFamily="34" charset="0"/>
              </a:rPr>
              <a:t>个附加空间。</a:t>
            </a:r>
            <a:endParaRPr kumimoji="1" lang="zh-CN" altLang="en-US" sz="2000" b="1" dirty="0" smtClean="0">
              <a:ea typeface="仿宋" panose="02010609060101010101" pitchFamily="49" charset="-122"/>
              <a:cs typeface="Arial" panose="020B0604020202020204" pitchFamily="34" charset="0"/>
            </a:endParaRPr>
          </a:p>
        </p:txBody>
      </p:sp>
      <p:grpSp>
        <p:nvGrpSpPr>
          <p:cNvPr id="30" name="Group 8"/>
          <p:cNvGrpSpPr>
            <a:grpSpLocks/>
          </p:cNvGrpSpPr>
          <p:nvPr/>
        </p:nvGrpSpPr>
        <p:grpSpPr bwMode="auto">
          <a:xfrm>
            <a:off x="7669213" y="620713"/>
            <a:ext cx="1295400" cy="1079500"/>
            <a:chOff x="4831" y="391"/>
            <a:chExt cx="816" cy="773"/>
          </a:xfrm>
        </p:grpSpPr>
        <p:sp>
          <p:nvSpPr>
            <p:cNvPr id="56328"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6329"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6330"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1"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4" name="Text Box 6"/>
          <p:cNvSpPr txBox="1">
            <a:spLocks noChangeArrowheads="1"/>
          </p:cNvSpPr>
          <p:nvPr/>
        </p:nvSpPr>
        <p:spPr bwMode="auto">
          <a:xfrm>
            <a:off x="179388" y="1841500"/>
            <a:ext cx="8785225" cy="181588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设置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长度</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的一半，</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即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L.length</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/2</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依次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L.elem</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与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L.elem</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交换</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L.elem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与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L.elem</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[n-2]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交换</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L.elem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与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L.elem</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[n-k-1]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交换</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，直至完成顺序表中所有元素逆置。</a:t>
            </a:r>
          </a:p>
        </p:txBody>
      </p:sp>
      <p:cxnSp>
        <p:nvCxnSpPr>
          <p:cNvPr id="26" name="直接连接符 25"/>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lide(fromBottom)">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290">
                                          <p:stCondLst>
                                            <p:cond delay="0"/>
                                          </p:stCondLst>
                                        </p:cTn>
                                        <p:tgtEl>
                                          <p:spTgt spid="30"/>
                                        </p:tgtEl>
                                      </p:cBhvr>
                                    </p:animEffect>
                                    <p:anim calcmode="lin" valueType="num">
                                      <p:cBhvr>
                                        <p:cTn id="13"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18" dur="13">
                                          <p:stCondLst>
                                            <p:cond delay="325"/>
                                          </p:stCondLst>
                                        </p:cTn>
                                        <p:tgtEl>
                                          <p:spTgt spid="30"/>
                                        </p:tgtEl>
                                      </p:cBhvr>
                                      <p:to x="100000" y="60000"/>
                                    </p:animScale>
                                    <p:animScale>
                                      <p:cBhvr>
                                        <p:cTn id="19" dur="83" decel="50000">
                                          <p:stCondLst>
                                            <p:cond delay="338"/>
                                          </p:stCondLst>
                                        </p:cTn>
                                        <p:tgtEl>
                                          <p:spTgt spid="30"/>
                                        </p:tgtEl>
                                      </p:cBhvr>
                                      <p:to x="100000" y="100000"/>
                                    </p:animScale>
                                    <p:animScale>
                                      <p:cBhvr>
                                        <p:cTn id="20" dur="13">
                                          <p:stCondLst>
                                            <p:cond delay="656"/>
                                          </p:stCondLst>
                                        </p:cTn>
                                        <p:tgtEl>
                                          <p:spTgt spid="30"/>
                                        </p:tgtEl>
                                      </p:cBhvr>
                                      <p:to x="100000" y="80000"/>
                                    </p:animScale>
                                    <p:animScale>
                                      <p:cBhvr>
                                        <p:cTn id="21" dur="83" decel="50000">
                                          <p:stCondLst>
                                            <p:cond delay="669"/>
                                          </p:stCondLst>
                                        </p:cTn>
                                        <p:tgtEl>
                                          <p:spTgt spid="30"/>
                                        </p:tgtEl>
                                      </p:cBhvr>
                                      <p:to x="100000" y="100000"/>
                                    </p:animScale>
                                    <p:animScale>
                                      <p:cBhvr>
                                        <p:cTn id="22" dur="13">
                                          <p:stCondLst>
                                            <p:cond delay="821"/>
                                          </p:stCondLst>
                                        </p:cTn>
                                        <p:tgtEl>
                                          <p:spTgt spid="30"/>
                                        </p:tgtEl>
                                      </p:cBhvr>
                                      <p:to x="100000" y="90000"/>
                                    </p:animScale>
                                    <p:animScale>
                                      <p:cBhvr>
                                        <p:cTn id="23" dur="83" decel="50000">
                                          <p:stCondLst>
                                            <p:cond delay="834"/>
                                          </p:stCondLst>
                                        </p:cTn>
                                        <p:tgtEl>
                                          <p:spTgt spid="30"/>
                                        </p:tgtEl>
                                      </p:cBhvr>
                                      <p:to x="100000" y="100000"/>
                                    </p:animScale>
                                    <p:animScale>
                                      <p:cBhvr>
                                        <p:cTn id="24" dur="13">
                                          <p:stCondLst>
                                            <p:cond delay="904"/>
                                          </p:stCondLst>
                                        </p:cTn>
                                        <p:tgtEl>
                                          <p:spTgt spid="30"/>
                                        </p:tgtEl>
                                      </p:cBhvr>
                                      <p:to x="100000" y="95000"/>
                                    </p:animScale>
                                    <p:animScale>
                                      <p:cBhvr>
                                        <p:cTn id="25" dur="83" decel="50000">
                                          <p:stCondLst>
                                            <p:cond delay="917"/>
                                          </p:stCondLst>
                                        </p:cTn>
                                        <p:tgtEl>
                                          <p:spTgt spid="30"/>
                                        </p:tgtEl>
                                      </p:cBhvr>
                                      <p:to x="100000" y="100000"/>
                                    </p:animScale>
                                  </p:childTnLst>
                                </p:cTn>
                              </p:par>
                              <p:par>
                                <p:cTn id="26" presetID="6" presetClass="entr" presetSubtype="32"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circle(out)">
                                      <p:cBhvr>
                                        <p:cTn id="28" dur="2000"/>
                                        <p:tgtEl>
                                          <p:spTgt spid="2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4">
                                            <p:txEl>
                                              <p:pRg st="0" end="0"/>
                                            </p:txEl>
                                          </p:spTgt>
                                        </p:tgtEl>
                                        <p:attrNameLst>
                                          <p:attrName>style.visibility</p:attrName>
                                        </p:attrNameLst>
                                      </p:cBhvr>
                                      <p:to>
                                        <p:strVal val="visible"/>
                                      </p:to>
                                    </p:set>
                                    <p:animEffect transition="in" filter="slide(fromBottom)">
                                      <p:cBhvr>
                                        <p:cTn id="33" dur="500"/>
                                        <p:tgtEl>
                                          <p:spTgt spid="24">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24">
                                            <p:txEl>
                                              <p:pRg st="1" end="1"/>
                                            </p:txEl>
                                          </p:spTgt>
                                        </p:tgtEl>
                                        <p:attrNameLst>
                                          <p:attrName>style.visibility</p:attrName>
                                        </p:attrNameLst>
                                      </p:cBhvr>
                                      <p:to>
                                        <p:strVal val="visible"/>
                                      </p:to>
                                    </p:set>
                                    <p:animEffect transition="in" filter="slide(fromBottom)">
                                      <p:cBhvr>
                                        <p:cTn id="38" dur="5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4"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组合 2"/>
          <p:cNvGrpSpPr>
            <a:grpSpLocks/>
          </p:cNvGrpSpPr>
          <p:nvPr/>
        </p:nvGrpSpPr>
        <p:grpSpPr bwMode="auto">
          <a:xfrm>
            <a:off x="34925" y="92075"/>
            <a:ext cx="7632700" cy="1025525"/>
            <a:chOff x="34925" y="92075"/>
            <a:chExt cx="7632700" cy="1025525"/>
          </a:xfrm>
        </p:grpSpPr>
        <p:grpSp>
          <p:nvGrpSpPr>
            <p:cNvPr id="57363" name="组合 6"/>
            <p:cNvGrpSpPr>
              <a:grpSpLocks/>
            </p:cNvGrpSpPr>
            <p:nvPr/>
          </p:nvGrpSpPr>
          <p:grpSpPr bwMode="auto">
            <a:xfrm>
              <a:off x="34925" y="92075"/>
              <a:ext cx="7632700" cy="457200"/>
              <a:chOff x="34925" y="92075"/>
              <a:chExt cx="7632700" cy="457200"/>
            </a:xfrm>
          </p:grpSpPr>
          <p:sp>
            <p:nvSpPr>
              <p:cNvPr id="5736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36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7364" name="Group 2"/>
            <p:cNvGrpSpPr>
              <a:grpSpLocks/>
            </p:cNvGrpSpPr>
            <p:nvPr/>
          </p:nvGrpSpPr>
          <p:grpSpPr bwMode="auto">
            <a:xfrm>
              <a:off x="107950" y="620713"/>
              <a:ext cx="3816350" cy="496887"/>
              <a:chOff x="113" y="441"/>
              <a:chExt cx="2098" cy="313"/>
            </a:xfrm>
          </p:grpSpPr>
          <p:sp>
            <p:nvSpPr>
              <p:cNvPr id="5736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736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7347" name="组合 1"/>
          <p:cNvGrpSpPr>
            <a:grpSpLocks/>
          </p:cNvGrpSpPr>
          <p:nvPr/>
        </p:nvGrpSpPr>
        <p:grpSpPr bwMode="auto">
          <a:xfrm>
            <a:off x="34925" y="92075"/>
            <a:ext cx="8880475" cy="1684338"/>
            <a:chOff x="34925" y="92075"/>
            <a:chExt cx="8880475" cy="1684656"/>
          </a:xfrm>
        </p:grpSpPr>
        <p:grpSp>
          <p:nvGrpSpPr>
            <p:cNvPr id="57355" name="组合 12"/>
            <p:cNvGrpSpPr>
              <a:grpSpLocks/>
            </p:cNvGrpSpPr>
            <p:nvPr/>
          </p:nvGrpSpPr>
          <p:grpSpPr bwMode="auto">
            <a:xfrm>
              <a:off x="34925" y="92075"/>
              <a:ext cx="7632700" cy="1025525"/>
              <a:chOff x="34925" y="92075"/>
              <a:chExt cx="7632700" cy="1025525"/>
            </a:xfrm>
          </p:grpSpPr>
          <p:grpSp>
            <p:nvGrpSpPr>
              <p:cNvPr id="57357" name="组合 13"/>
              <p:cNvGrpSpPr>
                <a:grpSpLocks/>
              </p:cNvGrpSpPr>
              <p:nvPr/>
            </p:nvGrpSpPr>
            <p:grpSpPr bwMode="auto">
              <a:xfrm>
                <a:off x="34925" y="92075"/>
                <a:ext cx="7632700" cy="457200"/>
                <a:chOff x="34925" y="92075"/>
                <a:chExt cx="7632700" cy="457200"/>
              </a:xfrm>
            </p:grpSpPr>
            <p:sp>
              <p:nvSpPr>
                <p:cNvPr id="5736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736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7358" name="Group 2"/>
              <p:cNvGrpSpPr>
                <a:grpSpLocks/>
              </p:cNvGrpSpPr>
              <p:nvPr/>
            </p:nvGrpSpPr>
            <p:grpSpPr bwMode="auto">
              <a:xfrm>
                <a:off x="107950" y="620713"/>
                <a:ext cx="3816350" cy="496887"/>
                <a:chOff x="113" y="441"/>
                <a:chExt cx="2098" cy="313"/>
              </a:xfrm>
            </p:grpSpPr>
            <p:sp>
              <p:nvSpPr>
                <p:cNvPr id="5735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736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4513"/>
              <a:ext cx="8686800" cy="492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逆</a:t>
              </a:r>
              <a:r>
                <a:rPr kumimoji="1" lang="zh-CN" altLang="en-US" sz="2000" b="1" dirty="0">
                  <a:solidFill>
                    <a:srgbClr val="000000"/>
                  </a:solidFill>
                  <a:ea typeface="仿宋" panose="02010609060101010101" pitchFamily="49" charset="-122"/>
                  <a:cs typeface="Arial" panose="020B0604020202020204" pitchFamily="34" charset="0"/>
                </a:rPr>
                <a:t>置顺序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L</a:t>
              </a:r>
              <a:r>
                <a:rPr kumimoji="1" lang="zh-CN" altLang="en-US" sz="2000" b="1" dirty="0" smtClean="0">
                  <a:solidFill>
                    <a:srgbClr val="000000"/>
                  </a:solidFill>
                  <a:ea typeface="仿宋" panose="02010609060101010101" pitchFamily="49" charset="-122"/>
                  <a:cs typeface="Arial" panose="020B0604020202020204" pitchFamily="34" charset="0"/>
                </a:rPr>
                <a:t>，且只在</a:t>
              </a:r>
              <a:r>
                <a:rPr kumimoji="1" lang="zh-CN" altLang="en-US" sz="2000" b="1" dirty="0">
                  <a:solidFill>
                    <a:srgbClr val="000000"/>
                  </a:solidFill>
                  <a:ea typeface="仿宋" panose="02010609060101010101" pitchFamily="49" charset="-122"/>
                  <a:cs typeface="Arial" panose="020B0604020202020204" pitchFamily="34" charset="0"/>
                </a:rPr>
                <a:t>原</a:t>
              </a:r>
              <a:r>
                <a:rPr kumimoji="1" lang="zh-CN" altLang="en-US" sz="2000" b="1" dirty="0" smtClean="0">
                  <a:solidFill>
                    <a:srgbClr val="000000"/>
                  </a:solidFill>
                  <a:ea typeface="仿宋" panose="02010609060101010101" pitchFamily="49" charset="-122"/>
                  <a:cs typeface="Arial" panose="020B0604020202020204" pitchFamily="34" charset="0"/>
                </a:rPr>
                <a:t>表存储空间外</a:t>
              </a:r>
              <a:r>
                <a:rPr kumimoji="1" lang="zh-CN" altLang="en-US" sz="2000" b="1" dirty="0">
                  <a:solidFill>
                    <a:srgbClr val="000000"/>
                  </a:solidFill>
                  <a:ea typeface="仿宋" panose="02010609060101010101" pitchFamily="49" charset="-122"/>
                  <a:cs typeface="Arial" panose="020B0604020202020204" pitchFamily="34" charset="0"/>
                </a:rPr>
                <a:t>增加一</a:t>
              </a:r>
              <a:r>
                <a:rPr kumimoji="1" lang="zh-CN" altLang="en-US" sz="2000" b="1" dirty="0" smtClean="0">
                  <a:solidFill>
                    <a:srgbClr val="000000"/>
                  </a:solidFill>
                  <a:ea typeface="仿宋" panose="02010609060101010101" pitchFamily="49" charset="-122"/>
                  <a:cs typeface="Arial" panose="020B0604020202020204" pitchFamily="34" charset="0"/>
                </a:rPr>
                <a:t>个附加空间。</a:t>
              </a:r>
              <a:endParaRPr kumimoji="1" lang="zh-CN" altLang="en-US" sz="2000" b="1" dirty="0" smtClean="0">
                <a:ea typeface="仿宋" panose="02010609060101010101" pitchFamily="49" charset="-122"/>
                <a:cs typeface="Arial" panose="020B0604020202020204" pitchFamily="34" charset="0"/>
              </a:endParaRPr>
            </a:p>
          </p:txBody>
        </p:sp>
      </p:grpSp>
      <p:grpSp>
        <p:nvGrpSpPr>
          <p:cNvPr id="25" name="Group 4"/>
          <p:cNvGrpSpPr>
            <a:grpSpLocks/>
          </p:cNvGrpSpPr>
          <p:nvPr/>
        </p:nvGrpSpPr>
        <p:grpSpPr bwMode="auto">
          <a:xfrm>
            <a:off x="7669213" y="692150"/>
            <a:ext cx="1295400" cy="1008063"/>
            <a:chOff x="4831" y="1253"/>
            <a:chExt cx="816" cy="726"/>
          </a:xfrm>
        </p:grpSpPr>
        <p:sp>
          <p:nvSpPr>
            <p:cNvPr id="5735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5735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8"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2-12</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5735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Text Box 2"/>
          <p:cNvSpPr txBox="1">
            <a:spLocks noChangeArrowheads="1"/>
          </p:cNvSpPr>
          <p:nvPr/>
        </p:nvSpPr>
        <p:spPr bwMode="auto">
          <a:xfrm>
            <a:off x="323850" y="1844675"/>
            <a:ext cx="8591550" cy="295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void Invert_Sq(SqList &amp;L)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逆置顺序表</a:t>
            </a:r>
            <a:r>
              <a:rPr lang="de-DE" altLang="zh-CN" sz="1600" b="1">
                <a:latin typeface="Courier New" panose="02070309020205020404" pitchFamily="49" charset="0"/>
                <a:ea typeface="仿宋" panose="02010609060101010101" pitchFamily="49" charset="-122"/>
                <a:cs typeface="Courier New" panose="02070309020205020404" pitchFamily="49" charset="0"/>
              </a:rPr>
              <a:t>L</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n=L.length;  m=n/2;</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for(i=0;i&lt;m;i++)  {		// </a:t>
            </a:r>
            <a:r>
              <a:rPr lang="zh-CN" altLang="en-US" sz="1600" b="1">
                <a:latin typeface="Courier New" panose="02070309020205020404" pitchFamily="49" charset="0"/>
                <a:ea typeface="仿宋" panose="02010609060101010101" pitchFamily="49" charset="-122"/>
                <a:cs typeface="Courier New" panose="02070309020205020404" pitchFamily="49" charset="0"/>
              </a:rPr>
              <a:t>交换</a:t>
            </a:r>
            <a:r>
              <a:rPr lang="de-DE" altLang="zh-CN" sz="1600" b="1">
                <a:latin typeface="Courier New" panose="02070309020205020404" pitchFamily="49" charset="0"/>
                <a:ea typeface="仿宋" panose="02010609060101010101" pitchFamily="49" charset="-122"/>
                <a:cs typeface="Courier New" panose="02070309020205020404" pitchFamily="49" charset="0"/>
              </a:rPr>
              <a:t>L.elem[i]</a:t>
            </a:r>
            <a:r>
              <a:rPr lang="zh-CN" altLang="en-US" sz="1600" b="1">
                <a:latin typeface="Courier New" panose="02070309020205020404" pitchFamily="49" charset="0"/>
                <a:ea typeface="仿宋" panose="02010609060101010101" pitchFamily="49" charset="-122"/>
                <a:cs typeface="Courier New" panose="02070309020205020404" pitchFamily="49" charset="0"/>
              </a:rPr>
              <a:t>与</a:t>
            </a:r>
            <a:r>
              <a:rPr lang="de-DE" altLang="zh-CN" sz="1600" b="1">
                <a:latin typeface="Courier New" panose="02070309020205020404" pitchFamily="49" charset="0"/>
                <a:ea typeface="仿宋" panose="02010609060101010101" pitchFamily="49" charset="-122"/>
                <a:cs typeface="Courier New" panose="02070309020205020404" pitchFamily="49" charset="0"/>
              </a:rPr>
              <a:t>L.elem[n-i-1]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temp=L.elem[i];</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L.elm[i]=L.elem[n-i-1];</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L.elem[n-i-1]=temp;</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a:latin typeface="Courier New" panose="02070309020205020404" pitchFamily="49" charset="0"/>
                <a:ea typeface="仿宋" panose="02010609060101010101" pitchFamily="49" charset="-122"/>
                <a:cs typeface="Courier New" panose="02070309020205020404" pitchFamily="49" charset="0"/>
              </a:rPr>
              <a:t>} // Invert_Sq</a:t>
            </a: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290">
                                          <p:stCondLst>
                                            <p:cond delay="0"/>
                                          </p:stCondLst>
                                        </p:cTn>
                                        <p:tgtEl>
                                          <p:spTgt spid="25"/>
                                        </p:tgtEl>
                                      </p:cBhvr>
                                    </p:animEffect>
                                    <p:anim calcmode="lin" valueType="num">
                                      <p:cBhvr>
                                        <p:cTn id="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3" dur="13">
                                          <p:stCondLst>
                                            <p:cond delay="325"/>
                                          </p:stCondLst>
                                        </p:cTn>
                                        <p:tgtEl>
                                          <p:spTgt spid="25"/>
                                        </p:tgtEl>
                                      </p:cBhvr>
                                      <p:to x="100000" y="60000"/>
                                    </p:animScale>
                                    <p:animScale>
                                      <p:cBhvr>
                                        <p:cTn id="14" dur="83" decel="50000">
                                          <p:stCondLst>
                                            <p:cond delay="338"/>
                                          </p:stCondLst>
                                        </p:cTn>
                                        <p:tgtEl>
                                          <p:spTgt spid="25"/>
                                        </p:tgtEl>
                                      </p:cBhvr>
                                      <p:to x="100000" y="100000"/>
                                    </p:animScale>
                                    <p:animScale>
                                      <p:cBhvr>
                                        <p:cTn id="15" dur="13">
                                          <p:stCondLst>
                                            <p:cond delay="656"/>
                                          </p:stCondLst>
                                        </p:cTn>
                                        <p:tgtEl>
                                          <p:spTgt spid="25"/>
                                        </p:tgtEl>
                                      </p:cBhvr>
                                      <p:to x="100000" y="80000"/>
                                    </p:animScale>
                                    <p:animScale>
                                      <p:cBhvr>
                                        <p:cTn id="16" dur="83" decel="50000">
                                          <p:stCondLst>
                                            <p:cond delay="669"/>
                                          </p:stCondLst>
                                        </p:cTn>
                                        <p:tgtEl>
                                          <p:spTgt spid="25"/>
                                        </p:tgtEl>
                                      </p:cBhvr>
                                      <p:to x="100000" y="100000"/>
                                    </p:animScale>
                                    <p:animScale>
                                      <p:cBhvr>
                                        <p:cTn id="17" dur="13">
                                          <p:stCondLst>
                                            <p:cond delay="821"/>
                                          </p:stCondLst>
                                        </p:cTn>
                                        <p:tgtEl>
                                          <p:spTgt spid="25"/>
                                        </p:tgtEl>
                                      </p:cBhvr>
                                      <p:to x="100000" y="90000"/>
                                    </p:animScale>
                                    <p:animScale>
                                      <p:cBhvr>
                                        <p:cTn id="18" dur="83" decel="50000">
                                          <p:stCondLst>
                                            <p:cond delay="834"/>
                                          </p:stCondLst>
                                        </p:cTn>
                                        <p:tgtEl>
                                          <p:spTgt spid="25"/>
                                        </p:tgtEl>
                                      </p:cBhvr>
                                      <p:to x="100000" y="100000"/>
                                    </p:animScale>
                                    <p:animScale>
                                      <p:cBhvr>
                                        <p:cTn id="19" dur="13">
                                          <p:stCondLst>
                                            <p:cond delay="904"/>
                                          </p:stCondLst>
                                        </p:cTn>
                                        <p:tgtEl>
                                          <p:spTgt spid="25"/>
                                        </p:tgtEl>
                                      </p:cBhvr>
                                      <p:to x="100000" y="95000"/>
                                    </p:animScale>
                                    <p:animScale>
                                      <p:cBhvr>
                                        <p:cTn id="20" dur="83" decel="50000">
                                          <p:stCondLst>
                                            <p:cond delay="917"/>
                                          </p:stCondLst>
                                        </p:cTn>
                                        <p:tgtEl>
                                          <p:spTgt spid="25"/>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up)">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7"/>
          <p:cNvGrpSpPr>
            <a:grpSpLocks/>
          </p:cNvGrpSpPr>
          <p:nvPr/>
        </p:nvGrpSpPr>
        <p:grpSpPr bwMode="auto">
          <a:xfrm>
            <a:off x="34925" y="92075"/>
            <a:ext cx="7632700" cy="1025525"/>
            <a:chOff x="34925" y="92075"/>
            <a:chExt cx="7632700" cy="1025525"/>
          </a:xfrm>
        </p:grpSpPr>
        <p:grpSp>
          <p:nvGrpSpPr>
            <p:cNvPr id="11272" name="组合 1"/>
            <p:cNvGrpSpPr>
              <a:grpSpLocks/>
            </p:cNvGrpSpPr>
            <p:nvPr/>
          </p:nvGrpSpPr>
          <p:grpSpPr bwMode="auto">
            <a:xfrm>
              <a:off x="34925" y="92075"/>
              <a:ext cx="7632700" cy="457200"/>
              <a:chOff x="34925" y="92075"/>
              <a:chExt cx="7632700" cy="457200"/>
            </a:xfrm>
          </p:grpSpPr>
          <p:sp>
            <p:nvSpPr>
              <p:cNvPr id="1127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277"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2.1  </a:t>
                </a:r>
                <a:r>
                  <a:rPr lang="zh-CN" altLang="en-US" sz="2400" b="1">
                    <a:solidFill>
                      <a:srgbClr val="FF0000"/>
                    </a:solidFill>
                    <a:latin typeface="黑体" panose="02010609060101010101" pitchFamily="49" charset="-122"/>
                    <a:ea typeface="黑体" panose="02010609060101010101" pitchFamily="49" charset="-122"/>
                  </a:rPr>
                  <a:t>线性表的类型定义</a:t>
                </a:r>
              </a:p>
            </p:txBody>
          </p:sp>
        </p:grpSp>
        <p:grpSp>
          <p:nvGrpSpPr>
            <p:cNvPr id="11273" name="Group 2"/>
            <p:cNvGrpSpPr>
              <a:grpSpLocks/>
            </p:cNvGrpSpPr>
            <p:nvPr/>
          </p:nvGrpSpPr>
          <p:grpSpPr bwMode="auto">
            <a:xfrm>
              <a:off x="107950" y="620713"/>
              <a:ext cx="3330575" cy="496887"/>
              <a:chOff x="113" y="441"/>
              <a:chExt cx="2098" cy="313"/>
            </a:xfrm>
          </p:grpSpPr>
          <p:sp>
            <p:nvSpPr>
              <p:cNvPr id="11274"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2.1.1  </a:t>
                </a:r>
                <a:r>
                  <a:rPr kumimoji="1" lang="zh-CN" altLang="en-US" sz="2200" b="1">
                    <a:solidFill>
                      <a:srgbClr val="3333FF"/>
                    </a:solidFill>
                    <a:latin typeface="Arial" panose="020B0604020202020204" pitchFamily="34" charset="0"/>
                    <a:ea typeface="黑体" panose="02010609060101010101" pitchFamily="49" charset="-122"/>
                  </a:rPr>
                  <a:t>线性表的定义</a:t>
                </a:r>
              </a:p>
            </p:txBody>
          </p:sp>
          <p:sp>
            <p:nvSpPr>
              <p:cNvPr id="11275"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4" name="Text Box 2"/>
          <p:cNvSpPr txBox="1">
            <a:spLocks noChangeArrowheads="1"/>
          </p:cNvSpPr>
          <p:nvPr/>
        </p:nvSpPr>
        <p:spPr bwMode="auto">
          <a:xfrm>
            <a:off x="179388" y="1196975"/>
            <a:ext cx="8785225" cy="954088"/>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线性表是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(n≥0)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个具有相同属性元素的有限序列，即表中的元素属于同一个数据对象，且相邻的元素之间存在着“序偶”关系。  </a:t>
            </a:r>
          </a:p>
        </p:txBody>
      </p:sp>
      <p:sp>
        <p:nvSpPr>
          <p:cNvPr id="15" name="Text Box 2"/>
          <p:cNvSpPr txBox="1">
            <a:spLocks noChangeArrowheads="1"/>
          </p:cNvSpPr>
          <p:nvPr/>
        </p:nvSpPr>
        <p:spPr bwMode="auto">
          <a:xfrm>
            <a:off x="179388" y="2043113"/>
            <a:ext cx="8785225" cy="1385887"/>
          </a:xfrm>
          <a:prstGeom prst="rect">
            <a:avLst/>
          </a:prstGeom>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数据</a:t>
            </a:r>
            <a:r>
              <a:rPr kumimoji="1" lang="zh-CN" altLang="en-US" sz="2000" b="1">
                <a:latin typeface="Arial" panose="020B0604020202020204" pitchFamily="34" charset="0"/>
                <a:ea typeface="仿宋" panose="02010609060101010101" pitchFamily="49" charset="-122"/>
                <a:cs typeface="Arial" panose="020B0604020202020204" pitchFamily="34" charset="0"/>
              </a:rPr>
              <a:t>元素个数 </a:t>
            </a:r>
            <a:r>
              <a:rPr kumimoji="1" lang="en-US" altLang="zh-CN" sz="2000" b="1">
                <a:latin typeface="Arial" panose="020B0604020202020204" pitchFamily="34" charset="0"/>
                <a:ea typeface="仿宋" panose="02010609060101010101" pitchFamily="49" charset="-122"/>
                <a:cs typeface="Arial" panose="020B0604020202020204" pitchFamily="34" charset="0"/>
              </a:rPr>
              <a:t>n </a:t>
            </a:r>
            <a:r>
              <a:rPr kumimoji="1" lang="zh-CN" altLang="en-US" sz="2000" b="1">
                <a:latin typeface="Arial" panose="020B0604020202020204" pitchFamily="34" charset="0"/>
                <a:ea typeface="仿宋" panose="02010609060101010101" pitchFamily="49" charset="-122"/>
                <a:cs typeface="Arial" panose="020B0604020202020204" pitchFamily="34" charset="0"/>
              </a:rPr>
              <a:t>称为线性表的长度（</a:t>
            </a:r>
            <a:r>
              <a:rPr kumimoji="1" lang="en-US" altLang="zh-CN" sz="2000" b="1">
                <a:latin typeface="Arial" panose="020B0604020202020204" pitchFamily="34" charset="0"/>
                <a:ea typeface="仿宋" panose="02010609060101010101" pitchFamily="49" charset="-122"/>
                <a:cs typeface="Arial" panose="020B0604020202020204" pitchFamily="34" charset="0"/>
              </a:rPr>
              <a:t>n=0 </a:t>
            </a:r>
            <a:r>
              <a:rPr kumimoji="1" lang="zh-CN" altLang="en-US" sz="2000" b="1">
                <a:latin typeface="Arial" panose="020B0604020202020204" pitchFamily="34" charset="0"/>
                <a:ea typeface="仿宋" panose="02010609060101010101" pitchFamily="49" charset="-122"/>
                <a:cs typeface="Arial" panose="020B0604020202020204" pitchFamily="34" charset="0"/>
              </a:rPr>
              <a:t>时称为空表）； </a:t>
            </a:r>
          </a:p>
          <a:p>
            <a:pPr algn="just" eaLnBrk="1" hangingPunct="1">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将非空线性表 </a:t>
            </a:r>
            <a:r>
              <a:rPr kumimoji="1" lang="en-US" altLang="zh-CN" sz="2000" b="1">
                <a:latin typeface="Arial" panose="020B0604020202020204" pitchFamily="34" charset="0"/>
                <a:ea typeface="仿宋" panose="02010609060101010101" pitchFamily="49" charset="-122"/>
                <a:cs typeface="Arial" panose="020B0604020202020204" pitchFamily="34" charset="0"/>
              </a:rPr>
              <a:t>(n&gt;0) </a:t>
            </a:r>
            <a:r>
              <a:rPr kumimoji="1" lang="zh-CN" altLang="en-US" sz="2000" b="1">
                <a:latin typeface="Arial" panose="020B0604020202020204" pitchFamily="34" charset="0"/>
                <a:ea typeface="仿宋" panose="02010609060101010101" pitchFamily="49" charset="-122"/>
                <a:cs typeface="Arial" panose="020B0604020202020204" pitchFamily="34" charset="0"/>
              </a:rPr>
              <a:t>记为：</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1</a:t>
            </a:r>
            <a:r>
              <a:rPr kumimoji="1" lang="en-US" altLang="zh-CN" sz="2000" b="1">
                <a:latin typeface="Arial" panose="020B0604020202020204" pitchFamily="34" charset="0"/>
                <a:ea typeface="仿宋" panose="02010609060101010101" pitchFamily="49" charset="-122"/>
                <a:cs typeface="Arial" panose="020B0604020202020204" pitchFamily="34" charset="0"/>
              </a:rPr>
              <a:t>, 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2</a:t>
            </a:r>
            <a:r>
              <a:rPr kumimoji="1" lang="en-US" altLang="zh-CN" sz="2000" b="1">
                <a:latin typeface="Arial" panose="020B0604020202020204" pitchFamily="34" charset="0"/>
                <a:ea typeface="仿宋" panose="02010609060101010101" pitchFamily="49" charset="-122"/>
                <a:cs typeface="Arial" panose="020B0604020202020204" pitchFamily="34" charset="0"/>
              </a:rPr>
              <a:t>, …, 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i</a:t>
            </a:r>
            <a:r>
              <a:rPr kumimoji="1" lang="en-US" altLang="zh-CN" sz="2000" b="1">
                <a:latin typeface="Arial" panose="020B0604020202020204" pitchFamily="34" charset="0"/>
                <a:ea typeface="仿宋" panose="02010609060101010101" pitchFamily="49" charset="-122"/>
                <a:cs typeface="Arial" panose="020B0604020202020204" pitchFamily="34" charset="0"/>
              </a:rPr>
              <a:t>, …, 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n</a:t>
            </a:r>
            <a:r>
              <a:rPr kumimoji="1" lang="en-US" altLang="zh-CN" sz="2000" b="1">
                <a:latin typeface="Arial" panose="020B0604020202020204" pitchFamily="34" charset="0"/>
                <a:ea typeface="仿宋" panose="02010609060101010101" pitchFamily="49" charset="-122"/>
                <a:cs typeface="Arial" panose="020B0604020202020204" pitchFamily="34" charset="0"/>
              </a:rPr>
              <a:t>)</a:t>
            </a:r>
            <a:r>
              <a:rPr kumimoji="1" lang="zh-CN" altLang="en-US" sz="2000" b="1">
                <a:latin typeface="Arial" panose="020B0604020202020204" pitchFamily="34" charset="0"/>
                <a:ea typeface="仿宋" panose="02010609060101010101" pitchFamily="49" charset="-122"/>
                <a:cs typeface="Arial" panose="020B0604020202020204" pitchFamily="34" charset="0"/>
              </a:rPr>
              <a:t>； </a:t>
            </a:r>
          </a:p>
          <a:p>
            <a:pPr algn="just" eaLnBrk="1" hangingPunct="1">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数据</a:t>
            </a:r>
            <a:r>
              <a:rPr kumimoji="1" lang="zh-CN" altLang="en-US" sz="2000" b="1">
                <a:latin typeface="Arial" panose="020B0604020202020204" pitchFamily="34" charset="0"/>
                <a:ea typeface="仿宋" panose="02010609060101010101" pitchFamily="49" charset="-122"/>
                <a:cs typeface="Arial" panose="020B0604020202020204" pitchFamily="34" charset="0"/>
              </a:rPr>
              <a:t>元素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i </a:t>
            </a:r>
            <a:r>
              <a:rPr kumimoji="1" lang="en-US" altLang="zh-CN" sz="2000" b="1">
                <a:latin typeface="Arial" panose="020B0604020202020204" pitchFamily="34" charset="0"/>
                <a:ea typeface="仿宋" panose="02010609060101010101" pitchFamily="49" charset="-122"/>
                <a:cs typeface="Arial" panose="020B0604020202020204" pitchFamily="34" charset="0"/>
              </a:rPr>
              <a:t>(1≤i≤n) </a:t>
            </a:r>
            <a:r>
              <a:rPr kumimoji="1" lang="zh-CN" altLang="en-US" sz="2000" b="1">
                <a:latin typeface="Arial" panose="020B0604020202020204" pitchFamily="34" charset="0"/>
                <a:ea typeface="仿宋" panose="02010609060101010101" pitchFamily="49" charset="-122"/>
                <a:cs typeface="Arial" panose="020B0604020202020204" pitchFamily="34" charset="0"/>
              </a:rPr>
              <a:t>只是个抽象符号，具体含义在不同情况下不同。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slide(fromBottom)">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slide(fromBottom)">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slide(fromBottom)">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5">
                                            <p:txEl>
                                              <p:pRg st="2" end="2"/>
                                            </p:txEl>
                                          </p:spTgt>
                                        </p:tgtEl>
                                        <p:attrNameLst>
                                          <p:attrName>style.visibility</p:attrName>
                                        </p:attrNameLst>
                                      </p:cBhvr>
                                      <p:to>
                                        <p:strVal val="visible"/>
                                      </p:to>
                                    </p:set>
                                    <p:animEffect transition="in" filter="slide(fromBottom)">
                                      <p:cBhvr>
                                        <p:cTn id="22"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组合 2"/>
          <p:cNvGrpSpPr>
            <a:grpSpLocks/>
          </p:cNvGrpSpPr>
          <p:nvPr/>
        </p:nvGrpSpPr>
        <p:grpSpPr bwMode="auto">
          <a:xfrm>
            <a:off x="34925" y="92075"/>
            <a:ext cx="7632700" cy="1025525"/>
            <a:chOff x="34925" y="92075"/>
            <a:chExt cx="7632700" cy="1025525"/>
          </a:xfrm>
        </p:grpSpPr>
        <p:grpSp>
          <p:nvGrpSpPr>
            <p:cNvPr id="58387" name="组合 6"/>
            <p:cNvGrpSpPr>
              <a:grpSpLocks/>
            </p:cNvGrpSpPr>
            <p:nvPr/>
          </p:nvGrpSpPr>
          <p:grpSpPr bwMode="auto">
            <a:xfrm>
              <a:off x="34925" y="92075"/>
              <a:ext cx="7632700" cy="457200"/>
              <a:chOff x="34925" y="92075"/>
              <a:chExt cx="7632700" cy="457200"/>
            </a:xfrm>
          </p:grpSpPr>
          <p:sp>
            <p:nvSpPr>
              <p:cNvPr id="5839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839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8388" name="Group 2"/>
            <p:cNvGrpSpPr>
              <a:grpSpLocks/>
            </p:cNvGrpSpPr>
            <p:nvPr/>
          </p:nvGrpSpPr>
          <p:grpSpPr bwMode="auto">
            <a:xfrm>
              <a:off x="107950" y="620713"/>
              <a:ext cx="3816350" cy="496887"/>
              <a:chOff x="113" y="441"/>
              <a:chExt cx="2098" cy="313"/>
            </a:xfrm>
          </p:grpSpPr>
          <p:sp>
            <p:nvSpPr>
              <p:cNvPr id="5838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839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8371" name="组合 1"/>
          <p:cNvGrpSpPr>
            <a:grpSpLocks/>
          </p:cNvGrpSpPr>
          <p:nvPr/>
        </p:nvGrpSpPr>
        <p:grpSpPr bwMode="auto">
          <a:xfrm>
            <a:off x="34925" y="92075"/>
            <a:ext cx="8880475" cy="1684338"/>
            <a:chOff x="34925" y="92075"/>
            <a:chExt cx="8880475" cy="1684656"/>
          </a:xfrm>
        </p:grpSpPr>
        <p:grpSp>
          <p:nvGrpSpPr>
            <p:cNvPr id="58379" name="组合 12"/>
            <p:cNvGrpSpPr>
              <a:grpSpLocks/>
            </p:cNvGrpSpPr>
            <p:nvPr/>
          </p:nvGrpSpPr>
          <p:grpSpPr bwMode="auto">
            <a:xfrm>
              <a:off x="34925" y="92075"/>
              <a:ext cx="7632700" cy="1025525"/>
              <a:chOff x="34925" y="92075"/>
              <a:chExt cx="7632700" cy="1025525"/>
            </a:xfrm>
          </p:grpSpPr>
          <p:grpSp>
            <p:nvGrpSpPr>
              <p:cNvPr id="58381" name="组合 13"/>
              <p:cNvGrpSpPr>
                <a:grpSpLocks/>
              </p:cNvGrpSpPr>
              <p:nvPr/>
            </p:nvGrpSpPr>
            <p:grpSpPr bwMode="auto">
              <a:xfrm>
                <a:off x="34925" y="92075"/>
                <a:ext cx="7632700" cy="457200"/>
                <a:chOff x="34925" y="92075"/>
                <a:chExt cx="7632700" cy="457200"/>
              </a:xfrm>
            </p:grpSpPr>
            <p:sp>
              <p:nvSpPr>
                <p:cNvPr id="5838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838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8382" name="Group 2"/>
              <p:cNvGrpSpPr>
                <a:grpSpLocks/>
              </p:cNvGrpSpPr>
              <p:nvPr/>
            </p:nvGrpSpPr>
            <p:grpSpPr bwMode="auto">
              <a:xfrm>
                <a:off x="107950" y="620713"/>
                <a:ext cx="3816350" cy="496887"/>
                <a:chOff x="113" y="441"/>
                <a:chExt cx="2098" cy="313"/>
              </a:xfrm>
            </p:grpSpPr>
            <p:sp>
              <p:nvSpPr>
                <p:cNvPr id="5838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838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4513"/>
              <a:ext cx="8686800" cy="492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逆</a:t>
              </a:r>
              <a:r>
                <a:rPr kumimoji="1" lang="zh-CN" altLang="en-US" sz="2000" b="1" dirty="0">
                  <a:solidFill>
                    <a:srgbClr val="000000"/>
                  </a:solidFill>
                  <a:ea typeface="仿宋" panose="02010609060101010101" pitchFamily="49" charset="-122"/>
                  <a:cs typeface="Arial" panose="020B0604020202020204" pitchFamily="34" charset="0"/>
                </a:rPr>
                <a:t>置顺序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L</a:t>
              </a:r>
              <a:r>
                <a:rPr kumimoji="1" lang="zh-CN" altLang="en-US" sz="2000" b="1" dirty="0" smtClean="0">
                  <a:solidFill>
                    <a:srgbClr val="000000"/>
                  </a:solidFill>
                  <a:ea typeface="仿宋" panose="02010609060101010101" pitchFamily="49" charset="-122"/>
                  <a:cs typeface="Arial" panose="020B0604020202020204" pitchFamily="34" charset="0"/>
                </a:rPr>
                <a:t>，且只在</a:t>
              </a:r>
              <a:r>
                <a:rPr kumimoji="1" lang="zh-CN" altLang="en-US" sz="2000" b="1" dirty="0">
                  <a:solidFill>
                    <a:srgbClr val="000000"/>
                  </a:solidFill>
                  <a:ea typeface="仿宋" panose="02010609060101010101" pitchFamily="49" charset="-122"/>
                  <a:cs typeface="Arial" panose="020B0604020202020204" pitchFamily="34" charset="0"/>
                </a:rPr>
                <a:t>原</a:t>
              </a:r>
              <a:r>
                <a:rPr kumimoji="1" lang="zh-CN" altLang="en-US" sz="2000" b="1" dirty="0" smtClean="0">
                  <a:solidFill>
                    <a:srgbClr val="000000"/>
                  </a:solidFill>
                  <a:ea typeface="仿宋" panose="02010609060101010101" pitchFamily="49" charset="-122"/>
                  <a:cs typeface="Arial" panose="020B0604020202020204" pitchFamily="34" charset="0"/>
                </a:rPr>
                <a:t>表存储空间外</a:t>
              </a:r>
              <a:r>
                <a:rPr kumimoji="1" lang="zh-CN" altLang="en-US" sz="2000" b="1" dirty="0">
                  <a:solidFill>
                    <a:srgbClr val="000000"/>
                  </a:solidFill>
                  <a:ea typeface="仿宋" panose="02010609060101010101" pitchFamily="49" charset="-122"/>
                  <a:cs typeface="Arial" panose="020B0604020202020204" pitchFamily="34" charset="0"/>
                </a:rPr>
                <a:t>增加一</a:t>
              </a:r>
              <a:r>
                <a:rPr kumimoji="1" lang="zh-CN" altLang="en-US" sz="2000" b="1" dirty="0" smtClean="0">
                  <a:solidFill>
                    <a:srgbClr val="000000"/>
                  </a:solidFill>
                  <a:ea typeface="仿宋" panose="02010609060101010101" pitchFamily="49" charset="-122"/>
                  <a:cs typeface="Arial" panose="020B0604020202020204" pitchFamily="34" charset="0"/>
                </a:rPr>
                <a:t>个附加空间。</a:t>
              </a:r>
              <a:endParaRPr kumimoji="1" lang="zh-CN" altLang="en-US" sz="2000" b="1" dirty="0" smtClean="0">
                <a:ea typeface="仿宋" panose="02010609060101010101" pitchFamily="49" charset="-122"/>
                <a:cs typeface="Arial" panose="020B0604020202020204" pitchFamily="34" charset="0"/>
              </a:endParaRPr>
            </a:p>
          </p:txBody>
        </p:sp>
      </p:grpSp>
      <p:grpSp>
        <p:nvGrpSpPr>
          <p:cNvPr id="24" name="组合 23"/>
          <p:cNvGrpSpPr>
            <a:grpSpLocks/>
          </p:cNvGrpSpPr>
          <p:nvPr/>
        </p:nvGrpSpPr>
        <p:grpSpPr bwMode="auto">
          <a:xfrm>
            <a:off x="7669213" y="731838"/>
            <a:ext cx="1295400" cy="968375"/>
            <a:chOff x="7669213" y="731152"/>
            <a:chExt cx="1295400" cy="969061"/>
          </a:xfrm>
        </p:grpSpPr>
        <p:sp>
          <p:nvSpPr>
            <p:cNvPr id="58375"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8376"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77"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58378"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Text Box 6"/>
          <p:cNvSpPr txBox="1">
            <a:spLocks noChangeArrowheads="1"/>
          </p:cNvSpPr>
          <p:nvPr/>
        </p:nvSpPr>
        <p:spPr bwMode="auto">
          <a:xfrm>
            <a:off x="179388" y="1841500"/>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问题规模：待逆置</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“当前长度”（设值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基本操作：数据元素交换；</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for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的基本操作上，数据元素交换的次数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cxnSp>
        <p:nvCxnSpPr>
          <p:cNvPr id="37" name="直接连接符 3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4">
                                            <p:txEl>
                                              <p:pRg st="0" end="0"/>
                                            </p:txEl>
                                          </p:spTgt>
                                        </p:tgtEl>
                                        <p:attrNameLst>
                                          <p:attrName>style.visibility</p:attrName>
                                        </p:attrNameLst>
                                      </p:cBhvr>
                                      <p:to>
                                        <p:strVal val="visible"/>
                                      </p:to>
                                    </p:set>
                                    <p:animEffect transition="in" filter="slide(fromBottom)">
                                      <p:cBhvr>
                                        <p:cTn id="25" dur="500"/>
                                        <p:tgtEl>
                                          <p:spTgt spid="34">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4">
                                            <p:txEl>
                                              <p:pRg st="1" end="1"/>
                                            </p:txEl>
                                          </p:spTgt>
                                        </p:tgtEl>
                                        <p:attrNameLst>
                                          <p:attrName>style.visibility</p:attrName>
                                        </p:attrNameLst>
                                      </p:cBhvr>
                                      <p:to>
                                        <p:strVal val="visible"/>
                                      </p:to>
                                    </p:set>
                                    <p:animEffect transition="in" filter="slide(fromBottom)">
                                      <p:cBhvr>
                                        <p:cTn id="30" dur="500"/>
                                        <p:tgtEl>
                                          <p:spTgt spid="34">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4">
                                            <p:txEl>
                                              <p:pRg st="2" end="2"/>
                                            </p:txEl>
                                          </p:spTgt>
                                        </p:tgtEl>
                                        <p:attrNameLst>
                                          <p:attrName>style.visibility</p:attrName>
                                        </p:attrNameLst>
                                      </p:cBhvr>
                                      <p:to>
                                        <p:strVal val="visible"/>
                                      </p:to>
                                    </p:set>
                                    <p:animEffect transition="in" filter="slide(fromBottom)">
                                      <p:cBhvr>
                                        <p:cTn id="35" dur="500"/>
                                        <p:tgtEl>
                                          <p:spTgt spid="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组合 2"/>
          <p:cNvGrpSpPr>
            <a:grpSpLocks/>
          </p:cNvGrpSpPr>
          <p:nvPr/>
        </p:nvGrpSpPr>
        <p:grpSpPr bwMode="auto">
          <a:xfrm>
            <a:off x="34925" y="92075"/>
            <a:ext cx="7632700" cy="1025525"/>
            <a:chOff x="34925" y="92075"/>
            <a:chExt cx="7632700" cy="1025525"/>
          </a:xfrm>
        </p:grpSpPr>
        <p:grpSp>
          <p:nvGrpSpPr>
            <p:cNvPr id="59410" name="组合 6"/>
            <p:cNvGrpSpPr>
              <a:grpSpLocks/>
            </p:cNvGrpSpPr>
            <p:nvPr/>
          </p:nvGrpSpPr>
          <p:grpSpPr bwMode="auto">
            <a:xfrm>
              <a:off x="34925" y="92075"/>
              <a:ext cx="7632700" cy="457200"/>
              <a:chOff x="34925" y="92075"/>
              <a:chExt cx="7632700" cy="457200"/>
            </a:xfrm>
          </p:grpSpPr>
          <p:sp>
            <p:nvSpPr>
              <p:cNvPr id="5941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41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9411" name="Group 2"/>
            <p:cNvGrpSpPr>
              <a:grpSpLocks/>
            </p:cNvGrpSpPr>
            <p:nvPr/>
          </p:nvGrpSpPr>
          <p:grpSpPr bwMode="auto">
            <a:xfrm>
              <a:off x="107950" y="620713"/>
              <a:ext cx="3816350" cy="496887"/>
              <a:chOff x="113" y="441"/>
              <a:chExt cx="2098" cy="313"/>
            </a:xfrm>
          </p:grpSpPr>
          <p:sp>
            <p:nvSpPr>
              <p:cNvPr id="59412"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9413"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59395" name="组合 12"/>
          <p:cNvGrpSpPr>
            <a:grpSpLocks/>
          </p:cNvGrpSpPr>
          <p:nvPr/>
        </p:nvGrpSpPr>
        <p:grpSpPr bwMode="auto">
          <a:xfrm>
            <a:off x="34925" y="92075"/>
            <a:ext cx="7632700" cy="1025525"/>
            <a:chOff x="34925" y="92075"/>
            <a:chExt cx="7632700" cy="1025525"/>
          </a:xfrm>
        </p:grpSpPr>
        <p:grpSp>
          <p:nvGrpSpPr>
            <p:cNvPr id="59404" name="组合 13"/>
            <p:cNvGrpSpPr>
              <a:grpSpLocks/>
            </p:cNvGrpSpPr>
            <p:nvPr/>
          </p:nvGrpSpPr>
          <p:grpSpPr bwMode="auto">
            <a:xfrm>
              <a:off x="34925" y="92075"/>
              <a:ext cx="7632700" cy="457200"/>
              <a:chOff x="34925" y="92075"/>
              <a:chExt cx="7632700" cy="457200"/>
            </a:xfrm>
          </p:grpSpPr>
          <p:sp>
            <p:nvSpPr>
              <p:cNvPr id="5940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40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9405" name="Group 2"/>
            <p:cNvGrpSpPr>
              <a:grpSpLocks/>
            </p:cNvGrpSpPr>
            <p:nvPr/>
          </p:nvGrpSpPr>
          <p:grpSpPr bwMode="auto">
            <a:xfrm>
              <a:off x="107950" y="620713"/>
              <a:ext cx="3816350" cy="496887"/>
              <a:chOff x="113" y="441"/>
              <a:chExt cx="2098" cy="313"/>
            </a:xfrm>
          </p:grpSpPr>
          <p:sp>
            <p:nvSpPr>
              <p:cNvPr id="5940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5940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4288"/>
            <a:ext cx="8686800"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2-4</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调整</a:t>
            </a:r>
            <a:r>
              <a:rPr kumimoji="1" lang="zh-CN" altLang="en-US" sz="2000" b="1" dirty="0">
                <a:solidFill>
                  <a:srgbClr val="000000"/>
                </a:solidFill>
                <a:ea typeface="仿宋" panose="02010609060101010101" pitchFamily="49" charset="-122"/>
                <a:cs typeface="Arial" panose="020B0604020202020204" pitchFamily="34" charset="0"/>
              </a:rPr>
              <a:t>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L</a:t>
            </a:r>
            <a:r>
              <a:rPr kumimoji="1" lang="zh-CN" altLang="en-US" sz="2000" b="1" dirty="0" smtClean="0">
                <a:solidFill>
                  <a:srgbClr val="000000"/>
                </a:solidFill>
                <a:ea typeface="仿宋" panose="02010609060101010101" pitchFamily="49" charset="-122"/>
                <a:cs typeface="Arial" panose="020B0604020202020204" pitchFamily="34" charset="0"/>
              </a:rPr>
              <a:t>：使</a:t>
            </a:r>
            <a:r>
              <a:rPr kumimoji="1" lang="zh-CN" altLang="en-US" sz="2000" b="1" dirty="0">
                <a:solidFill>
                  <a:srgbClr val="000000"/>
                </a:solidFill>
                <a:ea typeface="仿宋" panose="02010609060101010101" pitchFamily="49" charset="-122"/>
                <a:cs typeface="Arial" panose="020B0604020202020204" pitchFamily="34" charset="0"/>
              </a:rPr>
              <a:t>其左边</a:t>
            </a:r>
            <a:r>
              <a:rPr kumimoji="1" lang="zh-CN" altLang="en-US" sz="2000" b="1" dirty="0" smtClean="0">
                <a:solidFill>
                  <a:srgbClr val="000000"/>
                </a:solidFill>
                <a:ea typeface="仿宋" panose="02010609060101010101" pitchFamily="49" charset="-122"/>
                <a:cs typeface="Arial" panose="020B0604020202020204" pitchFamily="34" charset="0"/>
              </a:rPr>
              <a:t>所有元素</a:t>
            </a:r>
            <a:r>
              <a:rPr kumimoji="1" lang="zh-CN" altLang="en-US" sz="2000" b="1" dirty="0">
                <a:solidFill>
                  <a:srgbClr val="000000"/>
                </a:solidFill>
                <a:ea typeface="仿宋" panose="02010609060101010101" pitchFamily="49" charset="-122"/>
                <a:cs typeface="Arial" panose="020B0604020202020204" pitchFamily="34" charset="0"/>
              </a:rPr>
              <a:t>均</a:t>
            </a:r>
            <a:r>
              <a:rPr kumimoji="1" lang="zh-CN" altLang="en-US" sz="2000" b="1" dirty="0" smtClean="0">
                <a:solidFill>
                  <a:srgbClr val="000000"/>
                </a:solidFill>
                <a:ea typeface="仿宋" panose="02010609060101010101" pitchFamily="49" charset="-122"/>
                <a:cs typeface="Arial" panose="020B0604020202020204" pitchFamily="34" charset="0"/>
              </a:rPr>
              <a:t>小于 </a:t>
            </a:r>
            <a:r>
              <a:rPr kumimoji="1" lang="en-US" altLang="zh-CN" sz="2000" b="1" dirty="0" smtClean="0">
                <a:solidFill>
                  <a:srgbClr val="000000"/>
                </a:solidFill>
                <a:ea typeface="仿宋" panose="02010609060101010101" pitchFamily="49" charset="-122"/>
                <a:cs typeface="Arial" panose="020B0604020202020204" pitchFamily="34" charset="0"/>
              </a:rPr>
              <a:t>0</a:t>
            </a:r>
            <a:r>
              <a:rPr kumimoji="1" lang="zh-CN" altLang="en-US" sz="2000" b="1" dirty="0" smtClean="0">
                <a:solidFill>
                  <a:srgbClr val="000000"/>
                </a:solidFill>
                <a:ea typeface="仿宋" panose="02010609060101010101" pitchFamily="49" charset="-122"/>
                <a:cs typeface="Arial" panose="020B0604020202020204" pitchFamily="34" charset="0"/>
              </a:rPr>
              <a:t>，右边所有元素</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000000"/>
                </a:solidFill>
                <a:ea typeface="仿宋" panose="02010609060101010101" pitchFamily="49" charset="-122"/>
                <a:cs typeface="Arial" panose="020B0604020202020204" pitchFamily="34" charset="0"/>
              </a:rPr>
              <a:t>均</a:t>
            </a:r>
            <a:r>
              <a:rPr kumimoji="1" lang="zh-CN" altLang="en-US" sz="2000" b="1" dirty="0">
                <a:solidFill>
                  <a:srgbClr val="000000"/>
                </a:solidFill>
                <a:ea typeface="仿宋" panose="02010609060101010101" pitchFamily="49" charset="-122"/>
                <a:cs typeface="Arial" panose="020B0604020202020204" pitchFamily="34" charset="0"/>
              </a:rPr>
              <a:t>大于或</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smtClean="0">
                <a:solidFill>
                  <a:srgbClr val="000000"/>
                </a:solidFill>
                <a:ea typeface="仿宋" panose="02010609060101010101" pitchFamily="49" charset="-122"/>
                <a:cs typeface="Arial" panose="020B0604020202020204" pitchFamily="34" charset="0"/>
              </a:rPr>
              <a:t>0</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smtClean="0">
              <a:ea typeface="仿宋" panose="02010609060101010101" pitchFamily="49" charset="-122"/>
              <a:cs typeface="Arial" panose="020B0604020202020204" pitchFamily="34" charset="0"/>
            </a:endParaRPr>
          </a:p>
        </p:txBody>
      </p:sp>
      <p:grpSp>
        <p:nvGrpSpPr>
          <p:cNvPr id="30" name="Group 8"/>
          <p:cNvGrpSpPr>
            <a:grpSpLocks/>
          </p:cNvGrpSpPr>
          <p:nvPr/>
        </p:nvGrpSpPr>
        <p:grpSpPr bwMode="auto">
          <a:xfrm>
            <a:off x="7669213" y="620713"/>
            <a:ext cx="1295400" cy="1079500"/>
            <a:chOff x="4831" y="391"/>
            <a:chExt cx="816" cy="773"/>
          </a:xfrm>
        </p:grpSpPr>
        <p:sp>
          <p:nvSpPr>
            <p:cNvPr id="59400"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401"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59402"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3" name="Text Box 12"/>
            <p:cNvSpPr txBox="1">
              <a:spLocks noChangeArrowheads="1"/>
            </p:cNvSpPr>
            <p:nvPr/>
          </p:nvSpPr>
          <p:spPr bwMode="gray">
            <a:xfrm>
              <a:off x="4967" y="804"/>
              <a:ext cx="545" cy="30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4" name="Text Box 6"/>
          <p:cNvSpPr txBox="1">
            <a:spLocks noChangeArrowheads="1"/>
          </p:cNvSpPr>
          <p:nvPr/>
        </p:nvSpPr>
        <p:spPr bwMode="auto">
          <a:xfrm>
            <a:off x="179388" y="2230438"/>
            <a:ext cx="8785225" cy="2246769"/>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分配临时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存储空间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temp</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将顺序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的所有数据元素依次</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比较</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小于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数据元素</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temp[0]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开始</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依次向右存放，大于或</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等于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数据元素</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temp[n-1]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开始</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依次向左存放；</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将整理</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好的</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temp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赋值</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到顺序</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销毁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temp</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cxnSp>
        <p:nvCxnSpPr>
          <p:cNvPr id="26" name="直接连接符 25"/>
          <p:cNvCxnSpPr/>
          <p:nvPr/>
        </p:nvCxnSpPr>
        <p:spPr>
          <a:xfrm>
            <a:off x="92075" y="2197100"/>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lide(fromBottom)">
                                      <p:cBhvr>
                                        <p:cTn id="7" dur="500"/>
                                        <p:tgtEl>
                                          <p:spTgt spid="29"/>
                                        </p:tgtEl>
                                      </p:cBhvr>
                                    </p:animEffect>
                                  </p:childTnLst>
                                </p:cTn>
                              </p:par>
                              <p:par>
                                <p:cTn id="8" presetID="6" presetClass="entr" presetSubtype="32"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circle(out)">
                                      <p:cBhvr>
                                        <p:cTn id="10" dur="2000"/>
                                        <p:tgtEl>
                                          <p:spTgt spid="2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290">
                                          <p:stCondLst>
                                            <p:cond delay="0"/>
                                          </p:stCondLst>
                                        </p:cTn>
                                        <p:tgtEl>
                                          <p:spTgt spid="30"/>
                                        </p:tgtEl>
                                      </p:cBhvr>
                                    </p:animEffect>
                                    <p:anim calcmode="lin" valueType="num">
                                      <p:cBhvr>
                                        <p:cTn id="1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21" dur="13">
                                          <p:stCondLst>
                                            <p:cond delay="325"/>
                                          </p:stCondLst>
                                        </p:cTn>
                                        <p:tgtEl>
                                          <p:spTgt spid="30"/>
                                        </p:tgtEl>
                                      </p:cBhvr>
                                      <p:to x="100000" y="60000"/>
                                    </p:animScale>
                                    <p:animScale>
                                      <p:cBhvr>
                                        <p:cTn id="22" dur="83" decel="50000">
                                          <p:stCondLst>
                                            <p:cond delay="338"/>
                                          </p:stCondLst>
                                        </p:cTn>
                                        <p:tgtEl>
                                          <p:spTgt spid="30"/>
                                        </p:tgtEl>
                                      </p:cBhvr>
                                      <p:to x="100000" y="100000"/>
                                    </p:animScale>
                                    <p:animScale>
                                      <p:cBhvr>
                                        <p:cTn id="23" dur="13">
                                          <p:stCondLst>
                                            <p:cond delay="656"/>
                                          </p:stCondLst>
                                        </p:cTn>
                                        <p:tgtEl>
                                          <p:spTgt spid="30"/>
                                        </p:tgtEl>
                                      </p:cBhvr>
                                      <p:to x="100000" y="80000"/>
                                    </p:animScale>
                                    <p:animScale>
                                      <p:cBhvr>
                                        <p:cTn id="24" dur="83" decel="50000">
                                          <p:stCondLst>
                                            <p:cond delay="669"/>
                                          </p:stCondLst>
                                        </p:cTn>
                                        <p:tgtEl>
                                          <p:spTgt spid="30"/>
                                        </p:tgtEl>
                                      </p:cBhvr>
                                      <p:to x="100000" y="100000"/>
                                    </p:animScale>
                                    <p:animScale>
                                      <p:cBhvr>
                                        <p:cTn id="25" dur="13">
                                          <p:stCondLst>
                                            <p:cond delay="821"/>
                                          </p:stCondLst>
                                        </p:cTn>
                                        <p:tgtEl>
                                          <p:spTgt spid="30"/>
                                        </p:tgtEl>
                                      </p:cBhvr>
                                      <p:to x="100000" y="90000"/>
                                    </p:animScale>
                                    <p:animScale>
                                      <p:cBhvr>
                                        <p:cTn id="26" dur="83" decel="50000">
                                          <p:stCondLst>
                                            <p:cond delay="834"/>
                                          </p:stCondLst>
                                        </p:cTn>
                                        <p:tgtEl>
                                          <p:spTgt spid="30"/>
                                        </p:tgtEl>
                                      </p:cBhvr>
                                      <p:to x="100000" y="100000"/>
                                    </p:animScale>
                                    <p:animScale>
                                      <p:cBhvr>
                                        <p:cTn id="27" dur="13">
                                          <p:stCondLst>
                                            <p:cond delay="904"/>
                                          </p:stCondLst>
                                        </p:cTn>
                                        <p:tgtEl>
                                          <p:spTgt spid="30"/>
                                        </p:tgtEl>
                                      </p:cBhvr>
                                      <p:to x="100000" y="95000"/>
                                    </p:animScale>
                                    <p:animScale>
                                      <p:cBhvr>
                                        <p:cTn id="28" dur="83" decel="50000">
                                          <p:stCondLst>
                                            <p:cond delay="917"/>
                                          </p:stCondLst>
                                        </p:cTn>
                                        <p:tgtEl>
                                          <p:spTgt spid="30"/>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4">
                                            <p:txEl>
                                              <p:pRg st="0" end="0"/>
                                            </p:txEl>
                                          </p:spTgt>
                                        </p:tgtEl>
                                        <p:attrNameLst>
                                          <p:attrName>style.visibility</p:attrName>
                                        </p:attrNameLst>
                                      </p:cBhvr>
                                      <p:to>
                                        <p:strVal val="visible"/>
                                      </p:to>
                                    </p:set>
                                    <p:animEffect transition="in" filter="slide(fromBottom)">
                                      <p:cBhvr>
                                        <p:cTn id="33" dur="500"/>
                                        <p:tgtEl>
                                          <p:spTgt spid="24">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24">
                                            <p:txEl>
                                              <p:pRg st="1" end="1"/>
                                            </p:txEl>
                                          </p:spTgt>
                                        </p:tgtEl>
                                        <p:attrNameLst>
                                          <p:attrName>style.visibility</p:attrName>
                                        </p:attrNameLst>
                                      </p:cBhvr>
                                      <p:to>
                                        <p:strVal val="visible"/>
                                      </p:to>
                                    </p:set>
                                    <p:animEffect transition="in" filter="slide(fromBottom)">
                                      <p:cBhvr>
                                        <p:cTn id="38" dur="500"/>
                                        <p:tgtEl>
                                          <p:spTgt spid="24">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4">
                                            <p:txEl>
                                              <p:pRg st="2" end="2"/>
                                            </p:txEl>
                                          </p:spTgt>
                                        </p:tgtEl>
                                        <p:attrNameLst>
                                          <p:attrName>style.visibility</p:attrName>
                                        </p:attrNameLst>
                                      </p:cBhvr>
                                      <p:to>
                                        <p:strVal val="visible"/>
                                      </p:to>
                                    </p:set>
                                    <p:animEffect transition="in" filter="slide(fromBottom)">
                                      <p:cBhvr>
                                        <p:cTn id="43"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4"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组合 2"/>
          <p:cNvGrpSpPr>
            <a:grpSpLocks/>
          </p:cNvGrpSpPr>
          <p:nvPr/>
        </p:nvGrpSpPr>
        <p:grpSpPr bwMode="auto">
          <a:xfrm>
            <a:off x="34925" y="92075"/>
            <a:ext cx="7632700" cy="1025525"/>
            <a:chOff x="34925" y="92075"/>
            <a:chExt cx="7632700" cy="1025525"/>
          </a:xfrm>
        </p:grpSpPr>
        <p:grpSp>
          <p:nvGrpSpPr>
            <p:cNvPr id="60435" name="组合 6"/>
            <p:cNvGrpSpPr>
              <a:grpSpLocks/>
            </p:cNvGrpSpPr>
            <p:nvPr/>
          </p:nvGrpSpPr>
          <p:grpSpPr bwMode="auto">
            <a:xfrm>
              <a:off x="34925" y="92075"/>
              <a:ext cx="7632700" cy="457200"/>
              <a:chOff x="34925" y="92075"/>
              <a:chExt cx="7632700" cy="457200"/>
            </a:xfrm>
          </p:grpSpPr>
          <p:sp>
            <p:nvSpPr>
              <p:cNvPr id="6043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044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60436" name="Group 2"/>
            <p:cNvGrpSpPr>
              <a:grpSpLocks/>
            </p:cNvGrpSpPr>
            <p:nvPr/>
          </p:nvGrpSpPr>
          <p:grpSpPr bwMode="auto">
            <a:xfrm>
              <a:off x="107950" y="620713"/>
              <a:ext cx="3816350" cy="496887"/>
              <a:chOff x="113" y="441"/>
              <a:chExt cx="2098" cy="313"/>
            </a:xfrm>
          </p:grpSpPr>
          <p:sp>
            <p:nvSpPr>
              <p:cNvPr id="60437"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60438"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60419" name="组合 1"/>
          <p:cNvGrpSpPr>
            <a:grpSpLocks/>
          </p:cNvGrpSpPr>
          <p:nvPr/>
        </p:nvGrpSpPr>
        <p:grpSpPr bwMode="auto">
          <a:xfrm>
            <a:off x="34925" y="92075"/>
            <a:ext cx="8880475" cy="2084765"/>
            <a:chOff x="34925" y="92075"/>
            <a:chExt cx="8880475" cy="2085142"/>
          </a:xfrm>
        </p:grpSpPr>
        <p:grpSp>
          <p:nvGrpSpPr>
            <p:cNvPr id="60427" name="组合 12"/>
            <p:cNvGrpSpPr>
              <a:grpSpLocks/>
            </p:cNvGrpSpPr>
            <p:nvPr/>
          </p:nvGrpSpPr>
          <p:grpSpPr bwMode="auto">
            <a:xfrm>
              <a:off x="34925" y="92075"/>
              <a:ext cx="7632700" cy="1025525"/>
              <a:chOff x="34925" y="92075"/>
              <a:chExt cx="7632700" cy="1025525"/>
            </a:xfrm>
          </p:grpSpPr>
          <p:grpSp>
            <p:nvGrpSpPr>
              <p:cNvPr id="60429" name="组合 13"/>
              <p:cNvGrpSpPr>
                <a:grpSpLocks/>
              </p:cNvGrpSpPr>
              <p:nvPr/>
            </p:nvGrpSpPr>
            <p:grpSpPr bwMode="auto">
              <a:xfrm>
                <a:off x="34925" y="92075"/>
                <a:ext cx="7632700" cy="457200"/>
                <a:chOff x="34925" y="92075"/>
                <a:chExt cx="7632700" cy="457200"/>
              </a:xfrm>
            </p:grpSpPr>
            <p:sp>
              <p:nvSpPr>
                <p:cNvPr id="6043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043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60430" name="Group 2"/>
              <p:cNvGrpSpPr>
                <a:grpSpLocks/>
              </p:cNvGrpSpPr>
              <p:nvPr/>
            </p:nvGrpSpPr>
            <p:grpSpPr bwMode="auto">
              <a:xfrm>
                <a:off x="107950" y="620713"/>
                <a:ext cx="3816350" cy="496887"/>
                <a:chOff x="113" y="441"/>
                <a:chExt cx="2098" cy="313"/>
              </a:xfrm>
            </p:grpSpPr>
            <p:sp>
              <p:nvSpPr>
                <p:cNvPr id="6043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6043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4504"/>
              <a:ext cx="8686800" cy="89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2-4</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调整顺序</a:t>
              </a:r>
              <a:r>
                <a:rPr kumimoji="1" lang="zh-CN" altLang="en-US" sz="2000" b="1" dirty="0" smtClean="0">
                  <a:solidFill>
                    <a:srgbClr val="000000"/>
                  </a:solidFill>
                  <a:ea typeface="仿宋" panose="02010609060101010101" pitchFamily="49" charset="-122"/>
                  <a:cs typeface="Arial" panose="020B0604020202020204" pitchFamily="34" charset="0"/>
                </a:rPr>
                <a:t>表 </a:t>
              </a:r>
              <a:r>
                <a:rPr kumimoji="1" lang="en-US" altLang="zh-CN" sz="2000" b="1" dirty="0" smtClean="0">
                  <a:solidFill>
                    <a:srgbClr val="000000"/>
                  </a:solidFill>
                  <a:ea typeface="仿宋" panose="02010609060101010101" pitchFamily="49" charset="-122"/>
                  <a:cs typeface="Arial" panose="020B0604020202020204" pitchFamily="34" charset="0"/>
                </a:rPr>
                <a:t>L</a:t>
              </a:r>
              <a:r>
                <a:rPr kumimoji="1" lang="zh-CN" altLang="en-US" sz="2000" b="1" dirty="0">
                  <a:solidFill>
                    <a:srgbClr val="000000"/>
                  </a:solidFill>
                  <a:ea typeface="仿宋" panose="02010609060101010101" pitchFamily="49" charset="-122"/>
                  <a:cs typeface="Arial" panose="020B0604020202020204" pitchFamily="34" charset="0"/>
                </a:rPr>
                <a:t>：使其左边所有元素均小于 </a:t>
              </a:r>
              <a:r>
                <a:rPr kumimoji="1" lang="en-US" altLang="zh-CN" sz="2000" b="1" dirty="0">
                  <a:solidFill>
                    <a:srgbClr val="000000"/>
                  </a:solidFill>
                  <a:ea typeface="仿宋" panose="02010609060101010101" pitchFamily="49" charset="-122"/>
                  <a:cs typeface="Arial" panose="020B0604020202020204" pitchFamily="34" charset="0"/>
                </a:rPr>
                <a:t>0</a:t>
              </a:r>
              <a:r>
                <a:rPr kumimoji="1" lang="zh-CN" altLang="en-US" sz="2000" b="1" dirty="0">
                  <a:solidFill>
                    <a:srgbClr val="000000"/>
                  </a:solidFill>
                  <a:ea typeface="仿宋" panose="02010609060101010101" pitchFamily="49" charset="-122"/>
                  <a:cs typeface="Arial" panose="020B0604020202020204" pitchFamily="34" charset="0"/>
                </a:rPr>
                <a:t>，右边所有元素</a:t>
              </a:r>
              <a:endParaRPr kumimoji="1" lang="en-US" altLang="zh-CN" sz="2000" b="1" dirty="0">
                <a:solidFill>
                  <a:srgbClr val="000000"/>
                </a:solidFill>
                <a:ea typeface="仿宋" panose="02010609060101010101" pitchFamily="49" charset="-122"/>
                <a:cs typeface="Arial" panose="020B0604020202020204" pitchFamily="34" charset="0"/>
              </a:endParaRPr>
            </a:p>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000000"/>
                  </a:solidFill>
                  <a:ea typeface="仿宋" panose="02010609060101010101" pitchFamily="49" charset="-122"/>
                  <a:cs typeface="Arial" panose="020B0604020202020204" pitchFamily="34" charset="0"/>
                </a:rPr>
                <a:t>均大于或</a:t>
              </a:r>
              <a:r>
                <a:rPr kumimoji="1" lang="zh-CN" altLang="en-US" sz="2000" b="1" dirty="0" smtClean="0">
                  <a:solidFill>
                    <a:srgbClr val="000000"/>
                  </a:solidFill>
                  <a:ea typeface="仿宋" panose="02010609060101010101" pitchFamily="49" charset="-122"/>
                  <a:cs typeface="Arial" panose="020B0604020202020204" pitchFamily="34" charset="0"/>
                </a:rPr>
                <a:t>等于 </a:t>
              </a:r>
              <a:r>
                <a:rPr kumimoji="1" lang="en-US" altLang="zh-CN" sz="2000" b="1" dirty="0" smtClean="0">
                  <a:solidFill>
                    <a:srgbClr val="000000"/>
                  </a:solidFill>
                  <a:ea typeface="仿宋" panose="02010609060101010101" pitchFamily="49" charset="-122"/>
                  <a:cs typeface="Arial" panose="020B0604020202020204" pitchFamily="34" charset="0"/>
                </a:rPr>
                <a:t>0</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a:ea typeface="仿宋" panose="02010609060101010101" pitchFamily="49" charset="-122"/>
                <a:cs typeface="Arial" panose="020B0604020202020204" pitchFamily="34" charset="0"/>
              </a:endParaRPr>
            </a:p>
          </p:txBody>
        </p:sp>
      </p:grpSp>
      <p:grpSp>
        <p:nvGrpSpPr>
          <p:cNvPr id="25" name="Group 4"/>
          <p:cNvGrpSpPr>
            <a:grpSpLocks/>
          </p:cNvGrpSpPr>
          <p:nvPr/>
        </p:nvGrpSpPr>
        <p:grpSpPr bwMode="auto">
          <a:xfrm>
            <a:off x="7669213" y="692150"/>
            <a:ext cx="1295400" cy="1008063"/>
            <a:chOff x="4831" y="1253"/>
            <a:chExt cx="816" cy="726"/>
          </a:xfrm>
        </p:grpSpPr>
        <p:sp>
          <p:nvSpPr>
            <p:cNvPr id="60423"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60424"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8"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2-13</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60426"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Text Box 2"/>
          <p:cNvSpPr txBox="1">
            <a:spLocks noChangeArrowheads="1"/>
          </p:cNvSpPr>
          <p:nvPr/>
        </p:nvSpPr>
        <p:spPr bwMode="auto">
          <a:xfrm>
            <a:off x="323850" y="2225675"/>
            <a:ext cx="8820150" cy="4253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Adjust_Sq(SqList &amp;L)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调整顺序表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de-DE" sz="1600" b="1" dirty="0">
                <a:latin typeface="Courier New" panose="02070309020205020404" pitchFamily="49" charset="0"/>
                <a:ea typeface="仿宋" panose="02010609060101010101" pitchFamily="49" charset="-122"/>
                <a:cs typeface="Courier New" panose="02070309020205020404" pitchFamily="49" charset="0"/>
              </a:rPr>
              <a: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使其左边的所有元素均小于</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，右边的所有元素均大于或等于</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n=L.length</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temp=new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ElemType[n</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分配临时存储空间</a:t>
            </a: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temp</a:t>
            </a:r>
          </a:p>
          <a:p>
            <a:pPr eaLnBrk="1" hangingPunct="1">
              <a:lnSpc>
                <a:spcPct val="130000"/>
              </a:lnSpc>
            </a:pPr>
            <a:r>
              <a:rPr lang="de-DE" altLang="zh-CN" sz="1600" b="1" dirty="0" smtClean="0">
                <a:latin typeface="Courier New" panose="02070309020205020404" pitchFamily="49" charset="0"/>
                <a:ea typeface="仿宋" panose="02010609060101010101" pitchFamily="49" charset="-122"/>
                <a:cs typeface="Courier New" panose="02070309020205020404" pitchFamily="49" charset="0"/>
              </a:rPr>
              <a:t>    if(!temp)  Error(“Overflow!”);</a:t>
            </a:r>
            <a:endParaRPr lang="de-DE"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x=0;  y=n-1;</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for(i=0;i&lt;n;i++)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将</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中的元素依次和</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比较</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if(L.elem[i]&lt;0)  		   //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&lt;</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元素从</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temp[0]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开始向右存放</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temp[x]=L.elem[i];  x++;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endParaRPr lang="de-DE" altLang="zh-CN"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else  				   // ≥0</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元素从</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temp[n-1]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开始向左存放</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 temp[y]=L.elem[i];  y--;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for(i=0;i&lt;n;i++) L.elem[i]=temp[i];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将整理好的</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temp</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腾挪到</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delete []temp;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销毁临时存储空间</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temp</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 Adjust_Sq</a:t>
            </a:r>
          </a:p>
        </p:txBody>
      </p:sp>
      <p:cxnSp>
        <p:nvCxnSpPr>
          <p:cNvPr id="38" name="直接连接符 37"/>
          <p:cNvCxnSpPr/>
          <p:nvPr/>
        </p:nvCxnSpPr>
        <p:spPr>
          <a:xfrm>
            <a:off x="92075" y="2197100"/>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290">
                                          <p:stCondLst>
                                            <p:cond delay="0"/>
                                          </p:stCondLst>
                                        </p:cTn>
                                        <p:tgtEl>
                                          <p:spTgt spid="25"/>
                                        </p:tgtEl>
                                      </p:cBhvr>
                                    </p:animEffect>
                                    <p:anim calcmode="lin" valueType="num">
                                      <p:cBhvr>
                                        <p:cTn id="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3" dur="13">
                                          <p:stCondLst>
                                            <p:cond delay="325"/>
                                          </p:stCondLst>
                                        </p:cTn>
                                        <p:tgtEl>
                                          <p:spTgt spid="25"/>
                                        </p:tgtEl>
                                      </p:cBhvr>
                                      <p:to x="100000" y="60000"/>
                                    </p:animScale>
                                    <p:animScale>
                                      <p:cBhvr>
                                        <p:cTn id="14" dur="83" decel="50000">
                                          <p:stCondLst>
                                            <p:cond delay="338"/>
                                          </p:stCondLst>
                                        </p:cTn>
                                        <p:tgtEl>
                                          <p:spTgt spid="25"/>
                                        </p:tgtEl>
                                      </p:cBhvr>
                                      <p:to x="100000" y="100000"/>
                                    </p:animScale>
                                    <p:animScale>
                                      <p:cBhvr>
                                        <p:cTn id="15" dur="13">
                                          <p:stCondLst>
                                            <p:cond delay="656"/>
                                          </p:stCondLst>
                                        </p:cTn>
                                        <p:tgtEl>
                                          <p:spTgt spid="25"/>
                                        </p:tgtEl>
                                      </p:cBhvr>
                                      <p:to x="100000" y="80000"/>
                                    </p:animScale>
                                    <p:animScale>
                                      <p:cBhvr>
                                        <p:cTn id="16" dur="83" decel="50000">
                                          <p:stCondLst>
                                            <p:cond delay="669"/>
                                          </p:stCondLst>
                                        </p:cTn>
                                        <p:tgtEl>
                                          <p:spTgt spid="25"/>
                                        </p:tgtEl>
                                      </p:cBhvr>
                                      <p:to x="100000" y="100000"/>
                                    </p:animScale>
                                    <p:animScale>
                                      <p:cBhvr>
                                        <p:cTn id="17" dur="13">
                                          <p:stCondLst>
                                            <p:cond delay="821"/>
                                          </p:stCondLst>
                                        </p:cTn>
                                        <p:tgtEl>
                                          <p:spTgt spid="25"/>
                                        </p:tgtEl>
                                      </p:cBhvr>
                                      <p:to x="100000" y="90000"/>
                                    </p:animScale>
                                    <p:animScale>
                                      <p:cBhvr>
                                        <p:cTn id="18" dur="83" decel="50000">
                                          <p:stCondLst>
                                            <p:cond delay="834"/>
                                          </p:stCondLst>
                                        </p:cTn>
                                        <p:tgtEl>
                                          <p:spTgt spid="25"/>
                                        </p:tgtEl>
                                      </p:cBhvr>
                                      <p:to x="100000" y="100000"/>
                                    </p:animScale>
                                    <p:animScale>
                                      <p:cBhvr>
                                        <p:cTn id="19" dur="13">
                                          <p:stCondLst>
                                            <p:cond delay="904"/>
                                          </p:stCondLst>
                                        </p:cTn>
                                        <p:tgtEl>
                                          <p:spTgt spid="25"/>
                                        </p:tgtEl>
                                      </p:cBhvr>
                                      <p:to x="100000" y="95000"/>
                                    </p:animScale>
                                    <p:animScale>
                                      <p:cBhvr>
                                        <p:cTn id="20" dur="83" decel="50000">
                                          <p:stCondLst>
                                            <p:cond delay="917"/>
                                          </p:stCondLst>
                                        </p:cTn>
                                        <p:tgtEl>
                                          <p:spTgt spid="25"/>
                                        </p:tgtEl>
                                      </p:cBhvr>
                                      <p:to x="100000" y="100000"/>
                                    </p:animScale>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up)">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组合 2"/>
          <p:cNvGrpSpPr>
            <a:grpSpLocks/>
          </p:cNvGrpSpPr>
          <p:nvPr/>
        </p:nvGrpSpPr>
        <p:grpSpPr bwMode="auto">
          <a:xfrm>
            <a:off x="34925" y="92075"/>
            <a:ext cx="7632700" cy="1025525"/>
            <a:chOff x="34925" y="92075"/>
            <a:chExt cx="7632700" cy="1025525"/>
          </a:xfrm>
        </p:grpSpPr>
        <p:grpSp>
          <p:nvGrpSpPr>
            <p:cNvPr id="61459" name="组合 6"/>
            <p:cNvGrpSpPr>
              <a:grpSpLocks/>
            </p:cNvGrpSpPr>
            <p:nvPr/>
          </p:nvGrpSpPr>
          <p:grpSpPr bwMode="auto">
            <a:xfrm>
              <a:off x="34925" y="92075"/>
              <a:ext cx="7632700" cy="457200"/>
              <a:chOff x="34925" y="92075"/>
              <a:chExt cx="7632700" cy="457200"/>
            </a:xfrm>
          </p:grpSpPr>
          <p:sp>
            <p:nvSpPr>
              <p:cNvPr id="6146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46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61460" name="Group 2"/>
            <p:cNvGrpSpPr>
              <a:grpSpLocks/>
            </p:cNvGrpSpPr>
            <p:nvPr/>
          </p:nvGrpSpPr>
          <p:grpSpPr bwMode="auto">
            <a:xfrm>
              <a:off x="107950" y="620713"/>
              <a:ext cx="3816350" cy="496887"/>
              <a:chOff x="113" y="441"/>
              <a:chExt cx="2098" cy="313"/>
            </a:xfrm>
          </p:grpSpPr>
          <p:sp>
            <p:nvSpPr>
              <p:cNvPr id="6146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6146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61443" name="组合 1"/>
          <p:cNvGrpSpPr>
            <a:grpSpLocks/>
          </p:cNvGrpSpPr>
          <p:nvPr/>
        </p:nvGrpSpPr>
        <p:grpSpPr bwMode="auto">
          <a:xfrm>
            <a:off x="34925" y="92075"/>
            <a:ext cx="8880475" cy="2040394"/>
            <a:chOff x="34925" y="92075"/>
            <a:chExt cx="8880475" cy="2040763"/>
          </a:xfrm>
        </p:grpSpPr>
        <p:grpSp>
          <p:nvGrpSpPr>
            <p:cNvPr id="61451" name="组合 12"/>
            <p:cNvGrpSpPr>
              <a:grpSpLocks/>
            </p:cNvGrpSpPr>
            <p:nvPr/>
          </p:nvGrpSpPr>
          <p:grpSpPr bwMode="auto">
            <a:xfrm>
              <a:off x="34925" y="92075"/>
              <a:ext cx="7632700" cy="1025525"/>
              <a:chOff x="34925" y="92075"/>
              <a:chExt cx="7632700" cy="1025525"/>
            </a:xfrm>
          </p:grpSpPr>
          <p:grpSp>
            <p:nvGrpSpPr>
              <p:cNvPr id="61453" name="组合 13"/>
              <p:cNvGrpSpPr>
                <a:grpSpLocks/>
              </p:cNvGrpSpPr>
              <p:nvPr/>
            </p:nvGrpSpPr>
            <p:grpSpPr bwMode="auto">
              <a:xfrm>
                <a:off x="34925" y="92075"/>
                <a:ext cx="7632700" cy="457200"/>
                <a:chOff x="34925" y="92075"/>
                <a:chExt cx="7632700" cy="457200"/>
              </a:xfrm>
            </p:grpSpPr>
            <p:sp>
              <p:nvSpPr>
                <p:cNvPr id="6145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45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61454" name="Group 2"/>
              <p:cNvGrpSpPr>
                <a:grpSpLocks/>
              </p:cNvGrpSpPr>
              <p:nvPr/>
            </p:nvGrpSpPr>
            <p:grpSpPr bwMode="auto">
              <a:xfrm>
                <a:off x="107950" y="620713"/>
                <a:ext cx="3816350" cy="496887"/>
                <a:chOff x="113" y="441"/>
                <a:chExt cx="2098" cy="313"/>
              </a:xfrm>
            </p:grpSpPr>
            <p:sp>
              <p:nvSpPr>
                <p:cNvPr id="6145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2.2.2  </a:t>
                  </a:r>
                  <a:r>
                    <a:rPr kumimoji="1" lang="zh-CN" altLang="en-US" sz="2200" b="1">
                      <a:solidFill>
                        <a:srgbClr val="3333FF"/>
                      </a:solidFill>
                      <a:latin typeface="Arial" panose="020B0604020202020204" pitchFamily="34" charset="0"/>
                      <a:ea typeface="黑体" panose="02010609060101010101" pitchFamily="49" charset="-122"/>
                    </a:rPr>
                    <a:t>顺序表的操作实现</a:t>
                  </a:r>
                </a:p>
              </p:txBody>
            </p:sp>
            <p:sp>
              <p:nvSpPr>
                <p:cNvPr id="6145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 name="Text Box 7"/>
            <p:cNvSpPr txBox="1">
              <a:spLocks noChangeArrowheads="1"/>
            </p:cNvSpPr>
            <p:nvPr/>
          </p:nvSpPr>
          <p:spPr bwMode="auto">
            <a:xfrm>
              <a:off x="228600" y="1284504"/>
              <a:ext cx="8686800" cy="848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2-4</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调整顺序表 </a:t>
              </a:r>
              <a:r>
                <a:rPr kumimoji="1" lang="en-US" altLang="zh-CN" sz="2000" b="1" dirty="0">
                  <a:solidFill>
                    <a:srgbClr val="000000"/>
                  </a:solidFill>
                  <a:ea typeface="仿宋" panose="02010609060101010101" pitchFamily="49" charset="-122"/>
                  <a:cs typeface="Arial" panose="020B0604020202020204" pitchFamily="34" charset="0"/>
                </a:rPr>
                <a:t>L</a:t>
              </a:r>
              <a:r>
                <a:rPr kumimoji="1" lang="zh-CN" altLang="en-US" sz="2000" b="1" dirty="0">
                  <a:solidFill>
                    <a:srgbClr val="000000"/>
                  </a:solidFill>
                  <a:ea typeface="仿宋" panose="02010609060101010101" pitchFamily="49" charset="-122"/>
                  <a:cs typeface="Arial" panose="020B0604020202020204" pitchFamily="34" charset="0"/>
                </a:rPr>
                <a:t>：使其左边所有元素均小于 </a:t>
              </a:r>
              <a:r>
                <a:rPr kumimoji="1" lang="en-US" altLang="zh-CN" sz="2000" b="1" dirty="0">
                  <a:solidFill>
                    <a:srgbClr val="000000"/>
                  </a:solidFill>
                  <a:ea typeface="仿宋" panose="02010609060101010101" pitchFamily="49" charset="-122"/>
                  <a:cs typeface="Arial" panose="020B0604020202020204" pitchFamily="34" charset="0"/>
                </a:rPr>
                <a:t>0</a:t>
              </a:r>
              <a:r>
                <a:rPr kumimoji="1" lang="zh-CN" altLang="en-US" sz="2000" b="1" dirty="0">
                  <a:solidFill>
                    <a:srgbClr val="000000"/>
                  </a:solidFill>
                  <a:ea typeface="仿宋" panose="02010609060101010101" pitchFamily="49" charset="-122"/>
                  <a:cs typeface="Arial" panose="020B0604020202020204" pitchFamily="34" charset="0"/>
                </a:rPr>
                <a:t>，右边所有元素</a:t>
              </a:r>
              <a:endParaRPr kumimoji="1" lang="en-US" altLang="zh-CN" sz="2000" b="1" dirty="0">
                <a:solidFill>
                  <a:srgbClr val="000000"/>
                </a:solidFill>
                <a:ea typeface="仿宋" panose="02010609060101010101" pitchFamily="49" charset="-122"/>
                <a:cs typeface="Arial" panose="020B0604020202020204" pitchFamily="34" charset="0"/>
              </a:endParaRPr>
            </a:p>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000000"/>
                  </a:solidFill>
                  <a:ea typeface="仿宋" panose="02010609060101010101" pitchFamily="49" charset="-122"/>
                  <a:cs typeface="Arial" panose="020B0604020202020204" pitchFamily="34" charset="0"/>
                </a:rPr>
                <a:t>均大于或等于 </a:t>
              </a:r>
              <a:r>
                <a:rPr kumimoji="1" lang="en-US" altLang="zh-CN" sz="2000" b="1" dirty="0">
                  <a:solidFill>
                    <a:srgbClr val="000000"/>
                  </a:solidFill>
                  <a:ea typeface="仿宋" panose="02010609060101010101" pitchFamily="49" charset="-122"/>
                  <a:cs typeface="Arial" panose="020B0604020202020204" pitchFamily="34" charset="0"/>
                </a:rPr>
                <a:t>0</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zh-CN" altLang="en-US" sz="2000" b="1" dirty="0">
                <a:ea typeface="仿宋" panose="02010609060101010101" pitchFamily="49" charset="-122"/>
                <a:cs typeface="Arial" panose="020B0604020202020204" pitchFamily="34" charset="0"/>
              </a:endParaRPr>
            </a:p>
          </p:txBody>
        </p:sp>
      </p:grpSp>
      <p:grpSp>
        <p:nvGrpSpPr>
          <p:cNvPr id="24" name="组合 23"/>
          <p:cNvGrpSpPr>
            <a:grpSpLocks/>
          </p:cNvGrpSpPr>
          <p:nvPr/>
        </p:nvGrpSpPr>
        <p:grpSpPr bwMode="auto">
          <a:xfrm>
            <a:off x="7669213" y="731838"/>
            <a:ext cx="1295400" cy="968375"/>
            <a:chOff x="7669213" y="731152"/>
            <a:chExt cx="1295400" cy="969061"/>
          </a:xfrm>
        </p:grpSpPr>
        <p:sp>
          <p:nvSpPr>
            <p:cNvPr id="61447"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1448"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449"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61450"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Text Box 6"/>
          <p:cNvSpPr txBox="1">
            <a:spLocks noChangeArrowheads="1"/>
          </p:cNvSpPr>
          <p:nvPr/>
        </p:nvSpPr>
        <p:spPr bwMode="auto">
          <a:xfrm>
            <a:off x="179388" y="22304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问题规模：待调整</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“当前长度”（设值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基本操作：数据元素赋值；</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时间分析：算法执行时间主要花费在两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for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的基本操作上，数据元素赋值的次数均</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cxnSp>
        <p:nvCxnSpPr>
          <p:cNvPr id="38" name="直接连接符 37"/>
          <p:cNvCxnSpPr/>
          <p:nvPr/>
        </p:nvCxnSpPr>
        <p:spPr>
          <a:xfrm>
            <a:off x="92075" y="2197100"/>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6">
                                            <p:txEl>
                                              <p:pRg st="0" end="0"/>
                                            </p:txEl>
                                          </p:spTgt>
                                        </p:tgtEl>
                                        <p:attrNameLst>
                                          <p:attrName>style.visibility</p:attrName>
                                        </p:attrNameLst>
                                      </p:cBhvr>
                                      <p:to>
                                        <p:strVal val="visible"/>
                                      </p:to>
                                    </p:set>
                                    <p:animEffect transition="in" filter="slide(fromBottom)">
                                      <p:cBhvr>
                                        <p:cTn id="25" dur="500"/>
                                        <p:tgtEl>
                                          <p:spTgt spid="36">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6">
                                            <p:txEl>
                                              <p:pRg st="1" end="1"/>
                                            </p:txEl>
                                          </p:spTgt>
                                        </p:tgtEl>
                                        <p:attrNameLst>
                                          <p:attrName>style.visibility</p:attrName>
                                        </p:attrNameLst>
                                      </p:cBhvr>
                                      <p:to>
                                        <p:strVal val="visible"/>
                                      </p:to>
                                    </p:set>
                                    <p:animEffect transition="in" filter="slide(fromBottom)">
                                      <p:cBhvr>
                                        <p:cTn id="30" dur="500"/>
                                        <p:tgtEl>
                                          <p:spTgt spid="36">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6">
                                            <p:txEl>
                                              <p:pRg st="2" end="2"/>
                                            </p:txEl>
                                          </p:spTgt>
                                        </p:tgtEl>
                                        <p:attrNameLst>
                                          <p:attrName>style.visibility</p:attrName>
                                        </p:attrNameLst>
                                      </p:cBhvr>
                                      <p:to>
                                        <p:strVal val="visible"/>
                                      </p:to>
                                    </p:set>
                                    <p:animEffect transition="in" filter="slide(fromBottom)">
                                      <p:cBhvr>
                                        <p:cTn id="35"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nvGrpSpPr>
          <p:cNvPr id="7" name="Group 4"/>
          <p:cNvGrpSpPr>
            <a:grpSpLocks/>
          </p:cNvGrpSpPr>
          <p:nvPr/>
        </p:nvGrpSpPr>
        <p:grpSpPr bwMode="auto">
          <a:xfrm>
            <a:off x="1835150" y="692150"/>
            <a:ext cx="5832475" cy="5732463"/>
            <a:chOff x="1156" y="409"/>
            <a:chExt cx="3765" cy="3611"/>
          </a:xfrm>
        </p:grpSpPr>
        <p:pic>
          <p:nvPicPr>
            <p:cNvPr id="8" name="Picture 5" descr="09"/>
            <p:cNvPicPr>
              <a:picLocks noChangeAspect="1" noChangeArrowheads="1" noCrop="1"/>
            </p:cNvPicPr>
            <p:nvPr/>
          </p:nvPicPr>
          <p:blipFill>
            <a:blip r:embed="rId4">
              <a:lum bright="-6000" contrast="24000"/>
              <a:extLst>
                <a:ext uri="{28A0092B-C50C-407E-A947-70E740481C1C}">
                  <a14:useLocalDpi xmlns:a14="http://schemas.microsoft.com/office/drawing/2010/main" val="0"/>
                </a:ext>
              </a:extLst>
            </a:blip>
            <a:srcRect/>
            <a:stretch>
              <a:fillRect/>
            </a:stretch>
          </p:blipFill>
          <p:spPr bwMode="auto">
            <a:xfrm>
              <a:off x="1156" y="409"/>
              <a:ext cx="3765" cy="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6"/>
            <p:cNvSpPr txBox="1">
              <a:spLocks noChangeArrowheads="1"/>
            </p:cNvSpPr>
            <p:nvPr/>
          </p:nvSpPr>
          <p:spPr bwMode="auto">
            <a:xfrm>
              <a:off x="1746" y="1570"/>
              <a:ext cx="2767"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5000"/>
                </a:lnSpc>
                <a:defRPr/>
              </a:pPr>
              <a:r>
                <a:rPr kumimoji="1" lang="en-US" altLang="zh-CN" b="1" dirty="0" smtClean="0">
                  <a:solidFill>
                    <a:schemeClr val="hlink"/>
                  </a:solidFill>
                  <a:latin typeface="+mj-lt"/>
                  <a:ea typeface="楷体" panose="02010609060101010101" pitchFamily="49" charset="-122"/>
                </a:rPr>
                <a:t>        </a:t>
              </a:r>
              <a:r>
                <a:rPr kumimoji="1" lang="zh-CN" altLang="en-US" b="1" dirty="0" smtClean="0">
                  <a:solidFill>
                    <a:srgbClr val="3333FF"/>
                  </a:solidFill>
                  <a:latin typeface="+mj-lt"/>
                  <a:ea typeface="楷体" panose="02010609060101010101" pitchFamily="49" charset="-122"/>
                </a:rPr>
                <a:t>在顺序表中插入或删除一个元素，需要对插入或删除点后面的全部元素逐个进行移动，操作不便，特别是当元素信息量较多时，移动元素的时间开销相当可观。线性表链式存储结构可以克服顺序表的不足。</a:t>
              </a:r>
              <a:r>
                <a:rPr kumimoji="1" lang="zh-CN" altLang="en-US" dirty="0" smtClean="0">
                  <a:solidFill>
                    <a:srgbClr val="3333FF"/>
                  </a:solidFill>
                  <a:latin typeface="+mj-lt"/>
                  <a:ea typeface="楷体" panose="02010609060101010101" pitchFamily="49" charset="-122"/>
                </a:rPr>
                <a:t> </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Effect transition="in" filter="fade">
                                      <p:cBhvr>
                                        <p:cTn id="7" dur="100"/>
                                        <p:tgtEl>
                                          <p:spTgt spid="26"/>
                                        </p:tgtEl>
                                      </p:cBhvr>
                                    </p:animEffect>
                                    <p:anim calcmode="lin" valueType="num">
                                      <p:cBhvr>
                                        <p:cTn id="8" dur="400" fill="hold"/>
                                        <p:tgtEl>
                                          <p:spTgt spid="26"/>
                                        </p:tgtEl>
                                        <p:attrNameLst>
                                          <p:attrName>ppt_x</p:attrName>
                                        </p:attrNameLst>
                                      </p:cBhvr>
                                      <p:tavLst>
                                        <p:tav tm="0">
                                          <p:val>
                                            <p:strVal val="#ppt_x"/>
                                          </p:val>
                                        </p:tav>
                                        <p:tav tm="100000">
                                          <p:val>
                                            <p:strVal val="#ppt_x"/>
                                          </p:val>
                                        </p:tav>
                                      </p:tavLst>
                                    </p:anim>
                                    <p:anim calcmode="lin" valueType="num">
                                      <p:cBhvr>
                                        <p:cTn id="9" dur="400" fill="hold"/>
                                        <p:tgtEl>
                                          <p:spTgt spid="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p:stCondLst>
                              <p:cond delay="3000"/>
                            </p:stCondLst>
                            <p:childTnLst>
                              <p:par>
                                <p:cTn id="17" presetID="18" presetClass="entr" presetSubtype="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Right)">
                                      <p:cBhvr>
                                        <p:cTn id="19" dur="1000"/>
                                        <p:tgtEl>
                                          <p:spTgt spid="7"/>
                                        </p:tgtEl>
                                      </p:cBhvr>
                                    </p:animEffect>
                                  </p:childTnLst>
                                  <p:subTnLst>
                                    <p:audio>
                                      <p:cMediaNode>
                                        <p:cTn display="0" masterRel="sameClick">
                                          <p:stCondLst>
                                            <p:cond evt="begin" delay="0">
                                              <p:tn val="17"/>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组合 3"/>
          <p:cNvGrpSpPr>
            <a:grpSpLocks/>
          </p:cNvGrpSpPr>
          <p:nvPr/>
        </p:nvGrpSpPr>
        <p:grpSpPr bwMode="auto">
          <a:xfrm>
            <a:off x="34925" y="92075"/>
            <a:ext cx="7632700" cy="457200"/>
            <a:chOff x="34925" y="92075"/>
            <a:chExt cx="7632700" cy="457200"/>
          </a:xfrm>
        </p:grpSpPr>
        <p:sp>
          <p:nvSpPr>
            <p:cNvPr id="6349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349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5" name="Group 2"/>
          <p:cNvGrpSpPr>
            <a:grpSpLocks/>
          </p:cNvGrpSpPr>
          <p:nvPr/>
        </p:nvGrpSpPr>
        <p:grpSpPr bwMode="auto">
          <a:xfrm>
            <a:off x="107950" y="620713"/>
            <a:ext cx="3330575" cy="496887"/>
            <a:chOff x="113" y="441"/>
            <a:chExt cx="2098" cy="313"/>
          </a:xfrm>
        </p:grpSpPr>
        <p:sp>
          <p:nvSpPr>
            <p:cNvPr id="63493"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2.3.1  </a:t>
              </a:r>
              <a:r>
                <a:rPr kumimoji="1" lang="zh-CN" altLang="en-US" sz="2200" b="1">
                  <a:solidFill>
                    <a:srgbClr val="3333FF"/>
                  </a:solidFill>
                  <a:latin typeface="Arial" panose="020B0604020202020204" pitchFamily="34" charset="0"/>
                  <a:ea typeface="黑体" panose="02010609060101010101" pitchFamily="49" charset="-122"/>
                </a:rPr>
                <a:t>单链表的定义</a:t>
              </a:r>
            </a:p>
          </p:txBody>
        </p:sp>
        <p:sp>
          <p:nvSpPr>
            <p:cNvPr id="63494"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9" name="Text Box 5"/>
          <p:cNvSpPr txBox="1">
            <a:spLocks noChangeArrowheads="1"/>
          </p:cNvSpPr>
          <p:nvPr/>
        </p:nvSpPr>
        <p:spPr bwMode="auto">
          <a:xfrm>
            <a:off x="179388" y="1196975"/>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solidFill>
                  <a:srgbClr val="339933"/>
                </a:solidFill>
                <a:latin typeface="+mj-lt"/>
                <a:ea typeface="仿宋" panose="02010609060101010101" pitchFamily="49" charset="-122"/>
              </a:rPr>
              <a:t>        </a:t>
            </a:r>
            <a:r>
              <a:rPr kumimoji="1" lang="zh-CN" altLang="en-US" b="1" dirty="0" smtClean="0">
                <a:latin typeface="+mj-lt"/>
                <a:ea typeface="仿宋" panose="02010609060101010101" pitchFamily="49" charset="-122"/>
              </a:rPr>
              <a:t>线性表中的一个元素由数据域和指针</a:t>
            </a:r>
            <a:r>
              <a:rPr kumimoji="1" lang="zh-CN" altLang="en-US" b="1" dirty="0">
                <a:latin typeface="+mj-lt"/>
                <a:ea typeface="仿宋" panose="02010609060101010101" pitchFamily="49" charset="-122"/>
              </a:rPr>
              <a:t>域</a:t>
            </a:r>
            <a:r>
              <a:rPr kumimoji="1" lang="zh-CN" altLang="en-US" b="1" dirty="0" smtClean="0">
                <a:latin typeface="+mj-lt"/>
                <a:ea typeface="仿宋" panose="02010609060101010101" pitchFamily="49" charset="-122"/>
              </a:rPr>
              <a:t>（指向其后继）</a:t>
            </a:r>
            <a:r>
              <a:rPr kumimoji="1" lang="zh-CN" altLang="en-US" b="1" dirty="0">
                <a:latin typeface="+mj-lt"/>
                <a:ea typeface="仿宋" panose="02010609060101010101" pitchFamily="49" charset="-122"/>
              </a:rPr>
              <a:t>组成</a:t>
            </a:r>
            <a:r>
              <a:rPr kumimoji="1" lang="zh-CN" altLang="en-US" b="1" dirty="0" smtClean="0">
                <a:latin typeface="+mj-lt"/>
                <a:ea typeface="仿宋" panose="02010609060101010101" pitchFamily="49" charset="-122"/>
              </a:rPr>
              <a:t>，称为</a:t>
            </a:r>
            <a:r>
              <a:rPr kumimoji="1" lang="zh-CN" altLang="en-US" b="1" dirty="0" smtClean="0">
                <a:solidFill>
                  <a:srgbClr val="3333FF"/>
                </a:solidFill>
                <a:latin typeface="+mj-lt"/>
                <a:ea typeface="仿宋" panose="02010609060101010101" pitchFamily="49" charset="-122"/>
              </a:rPr>
              <a:t>结点</a:t>
            </a:r>
            <a:r>
              <a:rPr kumimoji="1" lang="zh-CN" altLang="en-US" b="1" dirty="0">
                <a:latin typeface="+mj-lt"/>
                <a:ea typeface="仿宋" panose="02010609060101010101" pitchFamily="49" charset="-122"/>
              </a:rPr>
              <a:t>。通过每个结点的</a:t>
            </a:r>
            <a:r>
              <a:rPr kumimoji="1" lang="zh-CN" altLang="en-US" b="1" dirty="0" smtClean="0">
                <a:latin typeface="+mj-lt"/>
                <a:ea typeface="仿宋" panose="02010609060101010101" pitchFamily="49" charset="-122"/>
              </a:rPr>
              <a:t>指针保存线性表元素逻辑关系的</a:t>
            </a:r>
            <a:r>
              <a:rPr kumimoji="1" lang="zh-CN" altLang="en-US" b="1" dirty="0">
                <a:latin typeface="+mj-lt"/>
                <a:ea typeface="仿宋" panose="02010609060101010101" pitchFamily="49" charset="-122"/>
              </a:rPr>
              <a:t>存储方式称为线性表的链式存储结构</a:t>
            </a:r>
            <a:r>
              <a:rPr kumimoji="1" lang="zh-CN" altLang="en-US" b="1" dirty="0" smtClean="0">
                <a:latin typeface="+mj-lt"/>
                <a:ea typeface="仿宋" panose="02010609060101010101" pitchFamily="49" charset="-122"/>
              </a:rPr>
              <a:t>，称为链表。</a:t>
            </a:r>
            <a:r>
              <a:rPr kumimoji="1" lang="zh-CN" altLang="en-US" b="1" dirty="0">
                <a:latin typeface="+mj-lt"/>
                <a:ea typeface="仿宋" panose="02010609060101010101" pitchFamily="49" charset="-122"/>
              </a:rPr>
              <a:t>每个结点只有一个指针域的链表称为</a:t>
            </a:r>
            <a:r>
              <a:rPr kumimoji="1" lang="zh-CN" altLang="en-US" b="1" dirty="0">
                <a:solidFill>
                  <a:srgbClr val="FF0000"/>
                </a:solidFill>
                <a:latin typeface="黑体" panose="02010609060101010101" pitchFamily="49" charset="-122"/>
                <a:ea typeface="黑体" panose="02010609060101010101" pitchFamily="49" charset="-122"/>
              </a:rPr>
              <a:t>单</a:t>
            </a:r>
            <a:r>
              <a:rPr kumimoji="1" lang="zh-CN" altLang="en-US" b="1" dirty="0" smtClean="0">
                <a:solidFill>
                  <a:srgbClr val="FF0000"/>
                </a:solidFill>
                <a:latin typeface="黑体" panose="02010609060101010101" pitchFamily="49" charset="-122"/>
                <a:ea typeface="黑体" panose="02010609060101010101" pitchFamily="49" charset="-122"/>
              </a:rPr>
              <a:t>链表</a:t>
            </a:r>
            <a:r>
              <a:rPr kumimoji="1" lang="zh-CN" altLang="en-US" b="1" dirty="0" smtClean="0">
                <a:latin typeface="+mj-lt"/>
                <a:ea typeface="仿宋" panose="02010609060101010101" pitchFamily="49" charset="-122"/>
              </a:rPr>
              <a:t>。</a:t>
            </a:r>
          </a:p>
        </p:txBody>
      </p:sp>
      <p:grpSp>
        <p:nvGrpSpPr>
          <p:cNvPr id="10" name="Group 12"/>
          <p:cNvGrpSpPr>
            <a:grpSpLocks/>
          </p:cNvGrpSpPr>
          <p:nvPr/>
        </p:nvGrpSpPr>
        <p:grpSpPr bwMode="auto">
          <a:xfrm>
            <a:off x="3730625" y="3014663"/>
            <a:ext cx="1866900" cy="395287"/>
            <a:chOff x="2350" y="1525"/>
            <a:chExt cx="1176" cy="249"/>
          </a:xfrm>
        </p:grpSpPr>
        <p:sp>
          <p:nvSpPr>
            <p:cNvPr id="11" name="Rectangle 13"/>
            <p:cNvSpPr>
              <a:spLocks noChangeArrowheads="1"/>
            </p:cNvSpPr>
            <p:nvPr/>
          </p:nvSpPr>
          <p:spPr bwMode="auto">
            <a:xfrm>
              <a:off x="2350" y="1525"/>
              <a:ext cx="590" cy="249"/>
            </a:xfrm>
            <a:prstGeom prst="rect">
              <a:avLst/>
            </a:prstGeom>
            <a:gradFill rotWithShape="1">
              <a:gsLst>
                <a:gs pos="0">
                  <a:srgbClr val="FFFFFF"/>
                </a:gs>
                <a:gs pos="100000">
                  <a:srgbClr val="FFFF99"/>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data</a:t>
              </a:r>
            </a:p>
          </p:txBody>
        </p:sp>
        <p:sp>
          <p:nvSpPr>
            <p:cNvPr id="12" name="Rectangle 14"/>
            <p:cNvSpPr>
              <a:spLocks noChangeArrowheads="1"/>
            </p:cNvSpPr>
            <p:nvPr/>
          </p:nvSpPr>
          <p:spPr bwMode="auto">
            <a:xfrm>
              <a:off x="2937" y="1525"/>
              <a:ext cx="589" cy="249"/>
            </a:xfrm>
            <a:prstGeom prst="rect">
              <a:avLst/>
            </a:prstGeom>
            <a:gradFill rotWithShape="1">
              <a:gsLst>
                <a:gs pos="0">
                  <a:srgbClr val="FFFFFF"/>
                </a:gs>
                <a:gs pos="100000">
                  <a:srgbClr val="FFFF99"/>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 panose="02010609060101010101" pitchFamily="49" charset="-122"/>
                  <a:cs typeface="Arial" panose="020B0604020202020204" pitchFamily="34" charset="0"/>
                </a:rPr>
                <a:t>next</a:t>
              </a:r>
            </a:p>
          </p:txBody>
        </p:sp>
      </p:grpSp>
      <p:sp>
        <p:nvSpPr>
          <p:cNvPr id="13" name="Line 15"/>
          <p:cNvSpPr>
            <a:spLocks noChangeShapeType="1"/>
          </p:cNvSpPr>
          <p:nvPr/>
        </p:nvSpPr>
        <p:spPr bwMode="auto">
          <a:xfrm>
            <a:off x="3335338" y="3213100"/>
            <a:ext cx="40005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 name="Line 16"/>
          <p:cNvSpPr>
            <a:spLocks noChangeShapeType="1"/>
          </p:cNvSpPr>
          <p:nvPr/>
        </p:nvSpPr>
        <p:spPr bwMode="auto">
          <a:xfrm flipH="1">
            <a:off x="5597525" y="3213100"/>
            <a:ext cx="40005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 name="Rectangle 17"/>
          <p:cNvSpPr>
            <a:spLocks noChangeArrowheads="1"/>
          </p:cNvSpPr>
          <p:nvPr/>
        </p:nvSpPr>
        <p:spPr bwMode="auto">
          <a:xfrm>
            <a:off x="2400300" y="3051175"/>
            <a:ext cx="935038"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数据域</a:t>
            </a:r>
          </a:p>
        </p:txBody>
      </p:sp>
      <p:sp>
        <p:nvSpPr>
          <p:cNvPr id="16" name="Rectangle 18"/>
          <p:cNvSpPr>
            <a:spLocks noChangeArrowheads="1"/>
          </p:cNvSpPr>
          <p:nvPr/>
        </p:nvSpPr>
        <p:spPr bwMode="auto">
          <a:xfrm>
            <a:off x="5997575" y="3051175"/>
            <a:ext cx="935038"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指针域</a:t>
            </a:r>
          </a:p>
        </p:txBody>
      </p:sp>
      <p:sp>
        <p:nvSpPr>
          <p:cNvPr id="17" name="Text Box 19"/>
          <p:cNvSpPr txBox="1">
            <a:spLocks noChangeArrowheads="1"/>
          </p:cNvSpPr>
          <p:nvPr/>
        </p:nvSpPr>
        <p:spPr bwMode="auto">
          <a:xfrm>
            <a:off x="3417888" y="3590925"/>
            <a:ext cx="2522537" cy="366713"/>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单链表的结点结构</a:t>
            </a:r>
          </a:p>
        </p:txBody>
      </p:sp>
      <p:sp>
        <p:nvSpPr>
          <p:cNvPr id="18" name="AutoShape 20"/>
          <p:cNvSpPr>
            <a:spLocks noChangeArrowheads="1"/>
          </p:cNvSpPr>
          <p:nvPr/>
        </p:nvSpPr>
        <p:spPr bwMode="auto">
          <a:xfrm flipH="1" flipV="1">
            <a:off x="684213" y="4141788"/>
            <a:ext cx="2667000" cy="1033462"/>
          </a:xfrm>
          <a:prstGeom prst="wedgeRectCallout">
            <a:avLst>
              <a:gd name="adj1" fmla="val -40894"/>
              <a:gd name="adj2" fmla="val 89935"/>
            </a:avLst>
          </a:prstGeom>
          <a:gradFill rotWithShape="0">
            <a:gsLst>
              <a:gs pos="0">
                <a:srgbClr val="CCFFCC"/>
              </a:gs>
              <a:gs pos="100000">
                <a:srgbClr val="FFFFFF"/>
              </a:gs>
            </a:gsLst>
            <a:lin ang="18900000" scaled="1"/>
          </a:gradFill>
          <a:ln w="57150">
            <a:solidFill>
              <a:srgbClr val="339933"/>
            </a:solidFill>
            <a:miter lim="800000"/>
            <a:headEnd/>
            <a:tailEnd/>
          </a:ln>
        </p:spPr>
        <p:txBody>
          <a:bodyPr rot="10800000" lIns="180000" rIns="1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dirty="0">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339933"/>
                </a:solidFill>
                <a:latin typeface="Arial" panose="020B0604020202020204" pitchFamily="34" charset="0"/>
                <a:ea typeface="楷体" panose="02010609060101010101" pitchFamily="49" charset="-122"/>
                <a:cs typeface="Arial" panose="020B0604020202020204" pitchFamily="34" charset="0"/>
              </a:rPr>
              <a:t>存储线性表中一个元素的元素信息。</a:t>
            </a:r>
          </a:p>
        </p:txBody>
      </p:sp>
      <p:sp>
        <p:nvSpPr>
          <p:cNvPr id="19" name="AutoShape 21"/>
          <p:cNvSpPr>
            <a:spLocks noChangeArrowheads="1"/>
          </p:cNvSpPr>
          <p:nvPr/>
        </p:nvSpPr>
        <p:spPr bwMode="auto">
          <a:xfrm flipV="1">
            <a:off x="6018213" y="4141788"/>
            <a:ext cx="2667000" cy="1033462"/>
          </a:xfrm>
          <a:prstGeom prst="wedgeRectCallout">
            <a:avLst>
              <a:gd name="adj1" fmla="val -40954"/>
              <a:gd name="adj2" fmla="val 89935"/>
            </a:avLst>
          </a:prstGeom>
          <a:gradFill rotWithShape="0">
            <a:gsLst>
              <a:gs pos="0">
                <a:srgbClr val="FFFFFF"/>
              </a:gs>
              <a:gs pos="100000">
                <a:srgbClr val="CCFFCC"/>
              </a:gs>
            </a:gsLst>
            <a:lin ang="2700000" scaled="1"/>
          </a:gradFill>
          <a:ln w="57150">
            <a:solidFill>
              <a:srgbClr val="339933"/>
            </a:solidFill>
            <a:miter lim="800000"/>
            <a:headEnd/>
            <a:tailEnd/>
          </a:ln>
        </p:spPr>
        <p:txBody>
          <a:bodyPr rot="10800000" lIns="180000" rIns="1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存储直接后继元素的内存地址。</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slide(fromBottom)">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par>
                          <p:cTn id="18" fill="hold">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dissolve">
                                      <p:cBhvr>
                                        <p:cTn id="21" dur="500"/>
                                        <p:tgtEl>
                                          <p:spTgt spid="15"/>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500"/>
                            </p:stCondLst>
                            <p:childTnLst>
                              <p:par>
                                <p:cTn id="27" presetID="9"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dissolve">
                                      <p:cBhvr>
                                        <p:cTn id="29" dur="500"/>
                                        <p:tgtEl>
                                          <p:spTgt spid="16"/>
                                        </p:tgtEl>
                                      </p:cBhvr>
                                    </p:animEffect>
                                  </p:childTnLst>
                                </p:cTn>
                              </p:par>
                            </p:childTnLst>
                          </p:cTn>
                        </p:par>
                        <p:par>
                          <p:cTn id="30" fill="hold">
                            <p:stCondLst>
                              <p:cond delay="2000"/>
                            </p:stCondLst>
                            <p:childTnLst>
                              <p:par>
                                <p:cTn id="31" presetID="22" presetClass="entr" presetSubtype="2"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right)">
                                      <p:cBhvr>
                                        <p:cTn id="33" dur="500"/>
                                        <p:tgtEl>
                                          <p:spTgt spid="14"/>
                                        </p:tgtEl>
                                      </p:cBhvr>
                                    </p:animEffect>
                                  </p:childTnLst>
                                </p:cTn>
                              </p:par>
                            </p:childTnLst>
                          </p:cTn>
                        </p:par>
                        <p:par>
                          <p:cTn id="34" fill="hold">
                            <p:stCondLst>
                              <p:cond delay="2500"/>
                            </p:stCondLst>
                            <p:childTnLst>
                              <p:par>
                                <p:cTn id="35" presetID="9"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dissolv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3"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strips(upRight)">
                                      <p:cBhvr>
                                        <p:cTn id="42" dur="500"/>
                                        <p:tgtEl>
                                          <p:spTgt spid="18"/>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childTnLst>
                          </p:cTn>
                        </p:par>
                      </p:childTnLst>
                    </p:cTn>
                  </p:par>
                  <p:par>
                    <p:cTn id="43" fill="hold">
                      <p:stCondLst>
                        <p:cond delay="indefinite"/>
                      </p:stCondLst>
                      <p:childTnLst>
                        <p:par>
                          <p:cTn id="44" fill="hold">
                            <p:stCondLst>
                              <p:cond delay="0"/>
                            </p:stCondLst>
                            <p:childTnLst>
                              <p:par>
                                <p:cTn id="45" presetID="18" presetClass="entr" presetSubtype="9"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strips(upLeft)">
                                      <p:cBhvr>
                                        <p:cTn id="47" dur="500"/>
                                        <p:tgtEl>
                                          <p:spTgt spid="19"/>
                                        </p:tgtEl>
                                      </p:cBhvr>
                                    </p:animEffect>
                                  </p:childTnLst>
                                  <p:subTnLst>
                                    <p:audio>
                                      <p:cMediaNode>
                                        <p:cTn display="0" masterRel="sameClick">
                                          <p:stCondLst>
                                            <p:cond evt="begin" delay="0">
                                              <p:tn val="4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3" grpId="0" animBg="1"/>
      <p:bldP spid="14" grpId="0" animBg="1"/>
      <p:bldP spid="15" grpId="0"/>
      <p:bldP spid="16" grpId="0"/>
      <p:bldP spid="17" grpId="0"/>
      <p:bldP spid="18" grpId="0" animBg="1" autoUpdateAnimBg="0"/>
      <p:bldP spid="19" grpId="0" animBg="1"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组合 7"/>
          <p:cNvGrpSpPr>
            <a:grpSpLocks/>
          </p:cNvGrpSpPr>
          <p:nvPr/>
        </p:nvGrpSpPr>
        <p:grpSpPr bwMode="auto">
          <a:xfrm>
            <a:off x="34925" y="92075"/>
            <a:ext cx="7632700" cy="1025525"/>
            <a:chOff x="34925" y="92075"/>
            <a:chExt cx="7632700" cy="1025525"/>
          </a:xfrm>
        </p:grpSpPr>
        <p:grpSp>
          <p:nvGrpSpPr>
            <p:cNvPr id="64533" name="组合 1"/>
            <p:cNvGrpSpPr>
              <a:grpSpLocks/>
            </p:cNvGrpSpPr>
            <p:nvPr/>
          </p:nvGrpSpPr>
          <p:grpSpPr bwMode="auto">
            <a:xfrm>
              <a:off x="34925" y="92075"/>
              <a:ext cx="7632700" cy="457200"/>
              <a:chOff x="34925" y="92075"/>
              <a:chExt cx="7632700" cy="457200"/>
            </a:xfrm>
          </p:grpSpPr>
          <p:sp>
            <p:nvSpPr>
              <p:cNvPr id="6453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453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64534" name="Group 2"/>
            <p:cNvGrpSpPr>
              <a:grpSpLocks/>
            </p:cNvGrpSpPr>
            <p:nvPr/>
          </p:nvGrpSpPr>
          <p:grpSpPr bwMode="auto">
            <a:xfrm>
              <a:off x="107950" y="620713"/>
              <a:ext cx="3330575" cy="496887"/>
              <a:chOff x="113" y="441"/>
              <a:chExt cx="2098" cy="313"/>
            </a:xfrm>
          </p:grpSpPr>
          <p:sp>
            <p:nvSpPr>
              <p:cNvPr id="64535"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2.3.1  </a:t>
                </a:r>
                <a:r>
                  <a:rPr kumimoji="1" lang="zh-CN" altLang="en-US" sz="2200" b="1">
                    <a:solidFill>
                      <a:srgbClr val="3333FF"/>
                    </a:solidFill>
                    <a:latin typeface="Arial" panose="020B0604020202020204" pitchFamily="34" charset="0"/>
                    <a:ea typeface="黑体" panose="02010609060101010101" pitchFamily="49" charset="-122"/>
                  </a:rPr>
                  <a:t>单链表的定义</a:t>
                </a:r>
              </a:p>
            </p:txBody>
          </p:sp>
          <p:sp>
            <p:nvSpPr>
              <p:cNvPr id="64536"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5" name="Group 2"/>
          <p:cNvGrpSpPr>
            <a:grpSpLocks/>
          </p:cNvGrpSpPr>
          <p:nvPr/>
        </p:nvGrpSpPr>
        <p:grpSpPr bwMode="auto">
          <a:xfrm>
            <a:off x="250825" y="1196975"/>
            <a:ext cx="3455988" cy="496888"/>
            <a:chOff x="204" y="838"/>
            <a:chExt cx="2948" cy="313"/>
          </a:xfrm>
        </p:grpSpPr>
        <p:sp>
          <p:nvSpPr>
            <p:cNvPr id="106" name="Text Box 3"/>
            <p:cNvSpPr txBox="1">
              <a:spLocks noChangeArrowheads="1"/>
            </p:cNvSpPr>
            <p:nvPr/>
          </p:nvSpPr>
          <p:spPr bwMode="auto">
            <a:xfrm>
              <a:off x="204" y="838"/>
              <a:ext cx="2948"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Arial" panose="020B0604020202020204" pitchFamily="34" charset="0"/>
                  <a:cs typeface="Arial" panose="020B0604020202020204" pitchFamily="34" charset="0"/>
                </a:rPr>
                <a:t>● </a:t>
              </a:r>
              <a:r>
                <a:rPr kumimoji="1" lang="zh-CN" altLang="en-US" sz="2200" b="1">
                  <a:solidFill>
                    <a:srgbClr val="FF33CC"/>
                  </a:solidFill>
                  <a:latin typeface="Arial" panose="020B0604020202020204" pitchFamily="34" charset="0"/>
                  <a:ea typeface="黑体" panose="02010609060101010101" pitchFamily="49" charset="-122"/>
                  <a:cs typeface="Arial" panose="020B0604020202020204" pitchFamily="34" charset="0"/>
                </a:rPr>
                <a:t>单链表的结点结构</a:t>
              </a:r>
            </a:p>
          </p:txBody>
        </p:sp>
        <p:sp>
          <p:nvSpPr>
            <p:cNvPr id="107" name="Rectangle 4"/>
            <p:cNvSpPr>
              <a:spLocks noChangeArrowheads="1"/>
            </p:cNvSpPr>
            <p:nvPr/>
          </p:nvSpPr>
          <p:spPr bwMode="auto">
            <a:xfrm>
              <a:off x="295" y="1107"/>
              <a:ext cx="2719"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grpSp>
        <p:nvGrpSpPr>
          <p:cNvPr id="108" name="Group 12"/>
          <p:cNvGrpSpPr>
            <a:grpSpLocks/>
          </p:cNvGrpSpPr>
          <p:nvPr/>
        </p:nvGrpSpPr>
        <p:grpSpPr bwMode="auto">
          <a:xfrm>
            <a:off x="3730625" y="2420938"/>
            <a:ext cx="1866900" cy="395287"/>
            <a:chOff x="2350" y="1525"/>
            <a:chExt cx="1176" cy="249"/>
          </a:xfrm>
        </p:grpSpPr>
        <p:sp>
          <p:nvSpPr>
            <p:cNvPr id="109" name="Rectangle 13"/>
            <p:cNvSpPr>
              <a:spLocks noChangeArrowheads="1"/>
            </p:cNvSpPr>
            <p:nvPr/>
          </p:nvSpPr>
          <p:spPr bwMode="auto">
            <a:xfrm>
              <a:off x="2350" y="1525"/>
              <a:ext cx="590" cy="249"/>
            </a:xfrm>
            <a:prstGeom prst="rect">
              <a:avLst/>
            </a:prstGeom>
            <a:gradFill rotWithShape="1">
              <a:gsLst>
                <a:gs pos="0">
                  <a:srgbClr val="FFFFFF"/>
                </a:gs>
                <a:gs pos="100000">
                  <a:srgbClr val="FFFF99"/>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ea typeface="楷体" panose="02010609060101010101" pitchFamily="49" charset="-122"/>
                  <a:cs typeface="Arial" panose="020B0604020202020204" pitchFamily="34" charset="0"/>
                </a:rPr>
                <a:t>data</a:t>
              </a:r>
            </a:p>
          </p:txBody>
        </p:sp>
        <p:sp>
          <p:nvSpPr>
            <p:cNvPr id="110" name="Rectangle 14"/>
            <p:cNvSpPr>
              <a:spLocks noChangeArrowheads="1"/>
            </p:cNvSpPr>
            <p:nvPr/>
          </p:nvSpPr>
          <p:spPr bwMode="auto">
            <a:xfrm>
              <a:off x="2937" y="1525"/>
              <a:ext cx="589" cy="249"/>
            </a:xfrm>
            <a:prstGeom prst="rect">
              <a:avLst/>
            </a:prstGeom>
            <a:gradFill rotWithShape="1">
              <a:gsLst>
                <a:gs pos="0">
                  <a:srgbClr val="FFFFFF"/>
                </a:gs>
                <a:gs pos="100000">
                  <a:srgbClr val="FFFF99"/>
                </a:gs>
              </a:gsLst>
              <a:path path="shape">
                <a:fillToRect l="50000" t="50000" r="50000" b="50000"/>
              </a:path>
            </a:gradFill>
            <a:ln w="38100">
              <a:solidFill>
                <a:srgbClr val="3333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3333FF"/>
                  </a:solidFill>
                  <a:ea typeface="楷体" panose="02010609060101010101" pitchFamily="49" charset="-122"/>
                  <a:cs typeface="Arial" panose="020B0604020202020204" pitchFamily="34" charset="0"/>
                </a:rPr>
                <a:t>next</a:t>
              </a:r>
            </a:p>
          </p:txBody>
        </p:sp>
      </p:grpSp>
      <p:sp>
        <p:nvSpPr>
          <p:cNvPr id="111" name="Line 15"/>
          <p:cNvSpPr>
            <a:spLocks noChangeShapeType="1"/>
          </p:cNvSpPr>
          <p:nvPr/>
        </p:nvSpPr>
        <p:spPr bwMode="auto">
          <a:xfrm>
            <a:off x="3335338" y="2619375"/>
            <a:ext cx="40005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12" name="Line 16"/>
          <p:cNvSpPr>
            <a:spLocks noChangeShapeType="1"/>
          </p:cNvSpPr>
          <p:nvPr/>
        </p:nvSpPr>
        <p:spPr bwMode="auto">
          <a:xfrm flipH="1">
            <a:off x="5597525" y="2619375"/>
            <a:ext cx="400050" cy="0"/>
          </a:xfrm>
          <a:prstGeom prst="line">
            <a:avLst/>
          </a:prstGeom>
          <a:noFill/>
          <a:ln w="38100">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a:latin typeface="Arial" panose="020B0604020202020204" pitchFamily="34" charset="0"/>
              <a:ea typeface="楷体" panose="02010609060101010101" pitchFamily="49" charset="-122"/>
              <a:cs typeface="Arial" panose="020B0604020202020204" pitchFamily="34" charset="0"/>
            </a:endParaRPr>
          </a:p>
        </p:txBody>
      </p:sp>
      <p:sp>
        <p:nvSpPr>
          <p:cNvPr id="113" name="Rectangle 17"/>
          <p:cNvSpPr>
            <a:spLocks noChangeArrowheads="1"/>
          </p:cNvSpPr>
          <p:nvPr/>
        </p:nvSpPr>
        <p:spPr bwMode="auto">
          <a:xfrm>
            <a:off x="2400300" y="2457450"/>
            <a:ext cx="935038"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zh-CN" altLang="en-US" sz="1800" b="1" smtClean="0">
                <a:solidFill>
                  <a:srgbClr val="3333FF"/>
                </a:solidFill>
                <a:ea typeface="楷体" panose="02010609060101010101" pitchFamily="49" charset="-122"/>
                <a:cs typeface="Arial" panose="020B0604020202020204" pitchFamily="34" charset="0"/>
              </a:rPr>
              <a:t>数据域</a:t>
            </a:r>
          </a:p>
        </p:txBody>
      </p:sp>
      <p:sp>
        <p:nvSpPr>
          <p:cNvPr id="114" name="Rectangle 18"/>
          <p:cNvSpPr>
            <a:spLocks noChangeArrowheads="1"/>
          </p:cNvSpPr>
          <p:nvPr/>
        </p:nvSpPr>
        <p:spPr bwMode="auto">
          <a:xfrm>
            <a:off x="5997575" y="2457450"/>
            <a:ext cx="935038"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zh-CN" altLang="en-US" sz="1800" b="1" dirty="0" smtClean="0">
                <a:solidFill>
                  <a:srgbClr val="3333FF"/>
                </a:solidFill>
                <a:ea typeface="楷体" panose="02010609060101010101" pitchFamily="49" charset="-122"/>
                <a:cs typeface="Arial" panose="020B0604020202020204" pitchFamily="34" charset="0"/>
              </a:rPr>
              <a:t>指针域</a:t>
            </a:r>
          </a:p>
        </p:txBody>
      </p:sp>
      <p:sp>
        <p:nvSpPr>
          <p:cNvPr id="115" name="Text Box 19"/>
          <p:cNvSpPr txBox="1">
            <a:spLocks noChangeArrowheads="1"/>
          </p:cNvSpPr>
          <p:nvPr/>
        </p:nvSpPr>
        <p:spPr bwMode="auto">
          <a:xfrm>
            <a:off x="3417888" y="2997200"/>
            <a:ext cx="2522537" cy="366713"/>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buClr>
                <a:schemeClr val="accent2"/>
              </a:buClr>
              <a:buSzPct val="80000"/>
              <a:buFont typeface="Wingdings" panose="05000000000000000000" pitchFamily="2" charset="2"/>
              <a:buNone/>
              <a:defRPr/>
            </a:pPr>
            <a:r>
              <a:rPr kumimoji="1" lang="zh-CN" altLang="en-US" sz="1800" b="1" smtClean="0">
                <a:solidFill>
                  <a:srgbClr val="3333FF"/>
                </a:solidFill>
                <a:ea typeface="楷体" panose="02010609060101010101" pitchFamily="49" charset="-122"/>
                <a:cs typeface="Arial" panose="020B0604020202020204" pitchFamily="34" charset="0"/>
              </a:rPr>
              <a:t>单链表的结点结构</a:t>
            </a:r>
          </a:p>
        </p:txBody>
      </p:sp>
      <p:sp>
        <p:nvSpPr>
          <p:cNvPr id="116" name="AutoShape 20"/>
          <p:cNvSpPr>
            <a:spLocks noChangeArrowheads="1"/>
          </p:cNvSpPr>
          <p:nvPr/>
        </p:nvSpPr>
        <p:spPr bwMode="auto">
          <a:xfrm flipH="1" flipV="1">
            <a:off x="684213" y="3548063"/>
            <a:ext cx="2667000" cy="1033462"/>
          </a:xfrm>
          <a:prstGeom prst="wedgeRectCallout">
            <a:avLst>
              <a:gd name="adj1" fmla="val -40894"/>
              <a:gd name="adj2" fmla="val 89935"/>
            </a:avLst>
          </a:prstGeom>
          <a:gradFill rotWithShape="0">
            <a:gsLst>
              <a:gs pos="0">
                <a:srgbClr val="CCFFCC"/>
              </a:gs>
              <a:gs pos="100000">
                <a:srgbClr val="FFFFFF"/>
              </a:gs>
            </a:gsLst>
            <a:lin ang="18900000" scaled="1"/>
          </a:gradFill>
          <a:ln w="57150">
            <a:solidFill>
              <a:srgbClr val="339933"/>
            </a:solidFill>
            <a:miter lim="800000"/>
            <a:headEnd/>
            <a:tailEnd/>
          </a:ln>
          <a:effectLst/>
          <a:extLst/>
        </p:spPr>
        <p:txBody>
          <a:bodyPr rot="10800000" anchor="ctr"/>
          <a:lstStyle/>
          <a:p>
            <a:pPr algn="just" eaLnBrk="1" hangingPunct="1">
              <a:lnSpc>
                <a:spcPct val="130000"/>
              </a:lnSpc>
              <a:defRPr/>
            </a:pPr>
            <a:r>
              <a:rPr kumimoji="1" lang="en-US" altLang="zh-CN" b="1" dirty="0">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b="1" dirty="0">
                <a:solidFill>
                  <a:srgbClr val="339933"/>
                </a:solidFill>
                <a:latin typeface="Arial" panose="020B0604020202020204" pitchFamily="34" charset="0"/>
                <a:ea typeface="楷体" panose="02010609060101010101" pitchFamily="49" charset="-122"/>
                <a:cs typeface="Arial" panose="020B0604020202020204" pitchFamily="34" charset="0"/>
              </a:rPr>
              <a:t>存储线性表中一个元素的元素信息。</a:t>
            </a:r>
          </a:p>
        </p:txBody>
      </p:sp>
      <p:sp>
        <p:nvSpPr>
          <p:cNvPr id="117" name="AutoShape 21"/>
          <p:cNvSpPr>
            <a:spLocks noChangeArrowheads="1"/>
          </p:cNvSpPr>
          <p:nvPr/>
        </p:nvSpPr>
        <p:spPr bwMode="auto">
          <a:xfrm flipV="1">
            <a:off x="6018213" y="3548063"/>
            <a:ext cx="2667000" cy="1033462"/>
          </a:xfrm>
          <a:prstGeom prst="wedgeRectCallout">
            <a:avLst>
              <a:gd name="adj1" fmla="val -40954"/>
              <a:gd name="adj2" fmla="val 89935"/>
            </a:avLst>
          </a:prstGeom>
          <a:gradFill rotWithShape="0">
            <a:gsLst>
              <a:gs pos="0">
                <a:srgbClr val="FFFFFF"/>
              </a:gs>
              <a:gs pos="100000">
                <a:srgbClr val="CCFFCC"/>
              </a:gs>
            </a:gsLst>
            <a:lin ang="2700000" scaled="1"/>
          </a:gradFill>
          <a:ln w="57150">
            <a:solidFill>
              <a:srgbClr val="339933"/>
            </a:solidFill>
            <a:miter lim="800000"/>
            <a:headEnd/>
            <a:tailEnd/>
          </a:ln>
          <a:effectLst/>
          <a:extLst/>
        </p:spPr>
        <p:txBody>
          <a:bodyPr rot="10800000" anchor="ctr"/>
          <a:lstStyle/>
          <a:p>
            <a:pPr algn="just" eaLnBrk="1" hangingPunct="1">
              <a:lnSpc>
                <a:spcPct val="130000"/>
              </a:lnSpc>
              <a:defRPr/>
            </a:pPr>
            <a:r>
              <a:rPr kumimoji="1" lang="en-US" altLang="zh-CN" b="1" dirty="0">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b="1" dirty="0">
                <a:solidFill>
                  <a:srgbClr val="339933"/>
                </a:solidFill>
                <a:latin typeface="Arial" panose="020B0604020202020204" pitchFamily="34" charset="0"/>
                <a:ea typeface="楷体" panose="02010609060101010101" pitchFamily="49" charset="-122"/>
                <a:cs typeface="Arial" panose="020B0604020202020204" pitchFamily="34" charset="0"/>
              </a:rPr>
              <a:t>存储直接后继元素的内存地址。</a:t>
            </a:r>
          </a:p>
        </p:txBody>
      </p:sp>
      <p:sp>
        <p:nvSpPr>
          <p:cNvPr id="118" name="Text Box 22"/>
          <p:cNvSpPr txBox="1">
            <a:spLocks noChangeArrowheads="1"/>
          </p:cNvSpPr>
          <p:nvPr/>
        </p:nvSpPr>
        <p:spPr bwMode="auto">
          <a:xfrm>
            <a:off x="179388" y="1773238"/>
            <a:ext cx="85423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buClr>
                <a:schemeClr val="accent2"/>
              </a:buClr>
              <a:buSzPct val="80000"/>
              <a:buFont typeface="Wingdings" panose="05000000000000000000" pitchFamily="2" charset="2"/>
              <a:buNone/>
              <a:defRPr/>
            </a:pPr>
            <a:r>
              <a:rPr kumimoji="1" lang="en-US" altLang="zh-CN" b="1" dirty="0" smtClean="0">
                <a:ea typeface="幼圆" panose="02010509060101010101" pitchFamily="49" charset="-122"/>
                <a:cs typeface="Arial" panose="020B0604020202020204" pitchFamily="34" charset="0"/>
              </a:rPr>
              <a:t>   </a:t>
            </a:r>
            <a:r>
              <a:rPr kumimoji="1" lang="zh-CN" altLang="en-US" b="1" dirty="0" smtClean="0">
                <a:solidFill>
                  <a:srgbClr val="FF0000"/>
                </a:solidFill>
                <a:ea typeface="黑体" panose="02010609060101010101" pitchFamily="49" charset="-122"/>
                <a:cs typeface="Arial" panose="020B0604020202020204" pitchFamily="34" charset="0"/>
              </a:rPr>
              <a:t>例如：</a:t>
            </a:r>
            <a:r>
              <a:rPr kumimoji="1" lang="zh-CN" altLang="en-US" b="1" dirty="0" smtClean="0">
                <a:ea typeface="仿宋" panose="02010609060101010101" pitchFamily="49" charset="-122"/>
                <a:cs typeface="Arial" panose="020B0604020202020204" pitchFamily="34" charset="0"/>
              </a:rPr>
              <a:t>线性表（</a:t>
            </a:r>
            <a:r>
              <a:rPr kumimoji="1" lang="en-US" altLang="zh-CN" b="1" dirty="0" smtClean="0">
                <a:ea typeface="仿宋" panose="02010609060101010101" pitchFamily="49" charset="-122"/>
                <a:cs typeface="Arial" panose="020B0604020202020204" pitchFamily="34" charset="0"/>
              </a:rPr>
              <a:t>5, 8, 9, 21, 4, 19, 15, 17</a:t>
            </a:r>
            <a:r>
              <a:rPr kumimoji="1" lang="zh-CN" altLang="en-US" b="1" dirty="0" smtClean="0">
                <a:ea typeface="仿宋" panose="02010609060101010101" pitchFamily="49" charset="-122"/>
                <a:cs typeface="Arial" panose="020B0604020202020204" pitchFamily="34" charset="0"/>
              </a:rPr>
              <a:t>）的单链表如下</a:t>
            </a:r>
            <a:r>
              <a:rPr kumimoji="1" lang="zh-CN" altLang="en-US" b="1" dirty="0" smtClean="0">
                <a:cs typeface="Arial" panose="020B0604020202020204" pitchFamily="34" charset="0"/>
              </a:rPr>
              <a:t>。 </a:t>
            </a:r>
          </a:p>
        </p:txBody>
      </p:sp>
      <p:sp>
        <p:nvSpPr>
          <p:cNvPr id="119" name="Text Box 23" descr="花束"/>
          <p:cNvSpPr txBox="1">
            <a:spLocks noChangeArrowheads="1"/>
          </p:cNvSpPr>
          <p:nvPr/>
        </p:nvSpPr>
        <p:spPr bwMode="auto">
          <a:xfrm>
            <a:off x="130175" y="5445125"/>
            <a:ext cx="8856663" cy="885825"/>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0000"/>
              </a:lnSpc>
              <a:buClr>
                <a:schemeClr val="accent2"/>
              </a:buClr>
              <a:buSzPct val="80000"/>
              <a:buFont typeface="Wingdings" panose="05000000000000000000" pitchFamily="2" charset="2"/>
              <a:buNone/>
              <a:defRPr/>
            </a:pPr>
            <a:r>
              <a:rPr kumimoji="1" lang="en-US" altLang="zh-CN" b="1" smtClean="0">
                <a:solidFill>
                  <a:srgbClr val="CC6600"/>
                </a:solidFill>
                <a:ea typeface="楷体" panose="02010609060101010101" pitchFamily="49" charset="-122"/>
                <a:cs typeface="Arial" panose="020B0604020202020204" pitchFamily="34" charset="0"/>
              </a:rPr>
              <a:t>        </a:t>
            </a:r>
            <a:r>
              <a:rPr kumimoji="1" lang="zh-CN" altLang="en-US" b="1" smtClean="0">
                <a:solidFill>
                  <a:srgbClr val="CC6600"/>
                </a:solidFill>
                <a:ea typeface="楷体" panose="02010609060101010101" pitchFamily="49" charset="-122"/>
                <a:cs typeface="Arial" panose="020B0604020202020204" pitchFamily="34" charset="0"/>
              </a:rPr>
              <a:t>整个链表的存取必须从头指针 </a:t>
            </a:r>
            <a:r>
              <a:rPr kumimoji="1" lang="en-US" altLang="zh-CN" b="1" smtClean="0">
                <a:solidFill>
                  <a:srgbClr val="CC6600"/>
                </a:solidFill>
                <a:ea typeface="楷体" panose="02010609060101010101" pitchFamily="49" charset="-122"/>
                <a:cs typeface="Arial" panose="020B0604020202020204" pitchFamily="34" charset="0"/>
              </a:rPr>
              <a:t>Head </a:t>
            </a:r>
            <a:r>
              <a:rPr kumimoji="1" lang="zh-CN" altLang="en-US" b="1" smtClean="0">
                <a:solidFill>
                  <a:srgbClr val="CC6600"/>
                </a:solidFill>
                <a:ea typeface="楷体" panose="02010609060101010101" pitchFamily="49" charset="-122"/>
                <a:cs typeface="Arial" panose="020B0604020202020204" pitchFamily="34" charset="0"/>
              </a:rPr>
              <a:t>开始进行，头指针指示链表中第一个结点的存储地址。 </a:t>
            </a:r>
          </a:p>
        </p:txBody>
      </p:sp>
      <p:pic>
        <p:nvPicPr>
          <p:cNvPr id="120" name="Picture 24"/>
          <p:cNvPicPr>
            <a:picLocks noChangeAspect="1" noChangeArrowheads="1"/>
          </p:cNvPicPr>
          <p:nvPr/>
        </p:nvPicPr>
        <p:blipFill>
          <a:blip r:embed="rId3">
            <a:clrChange>
              <a:clrFrom>
                <a:srgbClr val="FFFFFF"/>
              </a:clrFrom>
              <a:clrTo>
                <a:srgbClr val="FFFFFF">
                  <a:alpha val="0"/>
                </a:srgbClr>
              </a:clrTo>
            </a:clrChange>
            <a:lum contrast="36000"/>
            <a:extLst>
              <a:ext uri="{28A0092B-C50C-407E-A947-70E740481C1C}">
                <a14:useLocalDpi xmlns:a14="http://schemas.microsoft.com/office/drawing/2010/main" val="0"/>
              </a:ext>
            </a:extLst>
          </a:blip>
          <a:srcRect/>
          <a:stretch>
            <a:fillRect/>
          </a:stretch>
        </p:blipFill>
        <p:spPr bwMode="auto">
          <a:xfrm>
            <a:off x="2346325" y="2487613"/>
            <a:ext cx="3554413"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 name="Text Box 25" descr="蓝色面巾纸"/>
          <p:cNvSpPr txBox="1">
            <a:spLocks noChangeArrowheads="1"/>
          </p:cNvSpPr>
          <p:nvPr/>
        </p:nvSpPr>
        <p:spPr bwMode="auto">
          <a:xfrm>
            <a:off x="107950" y="5445125"/>
            <a:ext cx="8856663" cy="892175"/>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0000"/>
              </a:lnSpc>
              <a:buClr>
                <a:schemeClr val="accent2"/>
              </a:buClr>
              <a:buSzPct val="80000"/>
              <a:buFont typeface="Wingdings" panose="05000000000000000000" pitchFamily="2" charset="2"/>
              <a:buNone/>
              <a:defRPr/>
            </a:pPr>
            <a:r>
              <a:rPr kumimoji="1" lang="en-US" altLang="zh-CN" b="1" dirty="0" smtClean="0">
                <a:solidFill>
                  <a:srgbClr val="3333FF"/>
                </a:solidFill>
                <a:ea typeface="楷体" panose="02010609060101010101" pitchFamily="49" charset="-122"/>
                <a:cs typeface="Arial" panose="020B0604020202020204" pitchFamily="34" charset="0"/>
              </a:rPr>
              <a:t>        </a:t>
            </a:r>
            <a:r>
              <a:rPr kumimoji="1" lang="zh-CN" altLang="en-US" b="1" dirty="0" smtClean="0">
                <a:solidFill>
                  <a:srgbClr val="3333FF"/>
                </a:solidFill>
                <a:ea typeface="楷体" panose="02010609060101010101" pitchFamily="49" charset="-122"/>
                <a:cs typeface="Arial" panose="020B0604020202020204" pitchFamily="34" charset="0"/>
              </a:rPr>
              <a:t>由于最后一个元素没有后继元素，所以最后一个结点中的 “指针” 为空，是一个特殊值 “</a:t>
            </a:r>
            <a:r>
              <a:rPr kumimoji="1" lang="en-US" altLang="zh-CN" b="1" dirty="0" smtClean="0">
                <a:solidFill>
                  <a:srgbClr val="3333FF"/>
                </a:solidFill>
                <a:ea typeface="楷体" panose="02010609060101010101" pitchFamily="49" charset="-122"/>
                <a:cs typeface="Arial" panose="020B0604020202020204" pitchFamily="34" charset="0"/>
              </a:rPr>
              <a:t>NULL”</a:t>
            </a:r>
            <a:r>
              <a:rPr kumimoji="1" lang="zh-CN" altLang="en-US" b="1" dirty="0" smtClean="0">
                <a:solidFill>
                  <a:srgbClr val="3333FF"/>
                </a:solidFill>
                <a:ea typeface="楷体" panose="02010609060101010101" pitchFamily="49" charset="-122"/>
                <a:cs typeface="Arial" panose="020B0604020202020204" pitchFamily="34" charset="0"/>
              </a:rPr>
              <a:t>（在图上用 “∧” 表示），称为 “空指针”。 </a:t>
            </a:r>
          </a:p>
        </p:txBody>
      </p:sp>
      <p:sp>
        <p:nvSpPr>
          <p:cNvPr id="122" name="Rectangle 26"/>
          <p:cNvSpPr>
            <a:spLocks noChangeArrowheads="1"/>
          </p:cNvSpPr>
          <p:nvPr/>
        </p:nvSpPr>
        <p:spPr bwMode="auto">
          <a:xfrm>
            <a:off x="5076825" y="3749675"/>
            <a:ext cx="698500" cy="285750"/>
          </a:xfrm>
          <a:prstGeom prst="rect">
            <a:avLst/>
          </a:prstGeom>
          <a:solidFill>
            <a:srgbClr val="FFFF00"/>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a:defRPr/>
            </a:pPr>
            <a:r>
              <a:rPr lang="en-US" altLang="zh-CN" sz="1800" b="1" smtClean="0">
                <a:solidFill>
                  <a:srgbClr val="FF0000"/>
                </a:solidFill>
                <a:ea typeface="楷体"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left)">
                                      <p:cBhvr>
                                        <p:cTn id="7" dur="500"/>
                                        <p:tgtEl>
                                          <p:spTgt spid="10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dissolve">
                                      <p:cBhvr>
                                        <p:cTn id="12" dur="500"/>
                                        <p:tgtEl>
                                          <p:spTgt spid="108"/>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13"/>
                                        </p:tgtEl>
                                        <p:attrNameLst>
                                          <p:attrName>style.visibility</p:attrName>
                                        </p:attrNameLst>
                                      </p:cBhvr>
                                      <p:to>
                                        <p:strVal val="visible"/>
                                      </p:to>
                                    </p:set>
                                    <p:animEffect transition="in" filter="dissolve">
                                      <p:cBhvr>
                                        <p:cTn id="16" dur="500"/>
                                        <p:tgtEl>
                                          <p:spTgt spid="11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11"/>
                                        </p:tgtEl>
                                        <p:attrNameLst>
                                          <p:attrName>style.visibility</p:attrName>
                                        </p:attrNameLst>
                                      </p:cBhvr>
                                      <p:to>
                                        <p:strVal val="visible"/>
                                      </p:to>
                                    </p:set>
                                    <p:animEffect transition="in" filter="wipe(left)">
                                      <p:cBhvr>
                                        <p:cTn id="20" dur="500"/>
                                        <p:tgtEl>
                                          <p:spTgt spid="111"/>
                                        </p:tgtEl>
                                      </p:cBhvr>
                                    </p:animEffect>
                                  </p:childTnLst>
                                </p:cTn>
                              </p:par>
                            </p:childTnLst>
                          </p:cTn>
                        </p:par>
                        <p:par>
                          <p:cTn id="21" fill="hold">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114"/>
                                        </p:tgtEl>
                                        <p:attrNameLst>
                                          <p:attrName>style.visibility</p:attrName>
                                        </p:attrNameLst>
                                      </p:cBhvr>
                                      <p:to>
                                        <p:strVal val="visible"/>
                                      </p:to>
                                    </p:set>
                                    <p:animEffect transition="in" filter="dissolve">
                                      <p:cBhvr>
                                        <p:cTn id="24" dur="500"/>
                                        <p:tgtEl>
                                          <p:spTgt spid="114"/>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12"/>
                                        </p:tgtEl>
                                        <p:attrNameLst>
                                          <p:attrName>style.visibility</p:attrName>
                                        </p:attrNameLst>
                                      </p:cBhvr>
                                      <p:to>
                                        <p:strVal val="visible"/>
                                      </p:to>
                                    </p:set>
                                    <p:animEffect transition="in" filter="wipe(right)">
                                      <p:cBhvr>
                                        <p:cTn id="28" dur="500"/>
                                        <p:tgtEl>
                                          <p:spTgt spid="112"/>
                                        </p:tgtEl>
                                      </p:cBhvr>
                                    </p:animEffect>
                                  </p:childTnLst>
                                </p:cTn>
                              </p:par>
                            </p:childTnLst>
                          </p:cTn>
                        </p:par>
                        <p:par>
                          <p:cTn id="29" fill="hold">
                            <p:stCondLst>
                              <p:cond delay="2500"/>
                            </p:stCondLst>
                            <p:childTnLst>
                              <p:par>
                                <p:cTn id="30" presetID="9" presetClass="entr" presetSubtype="0" fill="hold" grpId="0" nodeType="afterEffect">
                                  <p:stCondLst>
                                    <p:cond delay="0"/>
                                  </p:stCondLst>
                                  <p:childTnLst>
                                    <p:set>
                                      <p:cBhvr>
                                        <p:cTn id="31" dur="1" fill="hold">
                                          <p:stCondLst>
                                            <p:cond delay="0"/>
                                          </p:stCondLst>
                                        </p:cTn>
                                        <p:tgtEl>
                                          <p:spTgt spid="115"/>
                                        </p:tgtEl>
                                        <p:attrNameLst>
                                          <p:attrName>style.visibility</p:attrName>
                                        </p:attrNameLst>
                                      </p:cBhvr>
                                      <p:to>
                                        <p:strVal val="visible"/>
                                      </p:to>
                                    </p:set>
                                    <p:animEffect transition="in" filter="dissolve">
                                      <p:cBhvr>
                                        <p:cTn id="32" dur="500"/>
                                        <p:tgtEl>
                                          <p:spTgt spid="115"/>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grpId="0" nodeType="click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strips(upRight)">
                                      <p:cBhvr>
                                        <p:cTn id="37" dur="500"/>
                                        <p:tgtEl>
                                          <p:spTgt spid="116"/>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18" presetClass="entr" presetSubtype="9" fill="hold" grpId="0" nodeType="click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strips(upLeft)">
                                      <p:cBhvr>
                                        <p:cTn id="42" dur="500"/>
                                        <p:tgtEl>
                                          <p:spTgt spid="117"/>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xit" presetSubtype="16" fill="hold" nodeType="clickEffect">
                                  <p:stCondLst>
                                    <p:cond delay="0"/>
                                  </p:stCondLst>
                                  <p:childTnLst>
                                    <p:animEffect transition="out" filter="box(in)">
                                      <p:cBhvr>
                                        <p:cTn id="46" dur="500"/>
                                        <p:tgtEl>
                                          <p:spTgt spid="108"/>
                                        </p:tgtEl>
                                      </p:cBhvr>
                                    </p:animEffect>
                                    <p:set>
                                      <p:cBhvr>
                                        <p:cTn id="47" dur="1" fill="hold">
                                          <p:stCondLst>
                                            <p:cond delay="499"/>
                                          </p:stCondLst>
                                        </p:cTn>
                                        <p:tgtEl>
                                          <p:spTgt spid="108"/>
                                        </p:tgtEl>
                                        <p:attrNameLst>
                                          <p:attrName>style.visibility</p:attrName>
                                        </p:attrNameLst>
                                      </p:cBhvr>
                                      <p:to>
                                        <p:strVal val="hidden"/>
                                      </p:to>
                                    </p:set>
                                  </p:childTnLst>
                                </p:cTn>
                              </p:par>
                              <p:par>
                                <p:cTn id="48" presetID="4" presetClass="exit" presetSubtype="16" fill="hold" nodeType="withEffect">
                                  <p:stCondLst>
                                    <p:cond delay="0"/>
                                  </p:stCondLst>
                                  <p:childTnLst>
                                    <p:animEffect transition="out" filter="box(in)">
                                      <p:cBhvr>
                                        <p:cTn id="49" dur="500"/>
                                        <p:tgtEl>
                                          <p:spTgt spid="111"/>
                                        </p:tgtEl>
                                      </p:cBhvr>
                                    </p:animEffect>
                                    <p:set>
                                      <p:cBhvr>
                                        <p:cTn id="50" dur="1" fill="hold">
                                          <p:stCondLst>
                                            <p:cond delay="499"/>
                                          </p:stCondLst>
                                        </p:cTn>
                                        <p:tgtEl>
                                          <p:spTgt spid="111"/>
                                        </p:tgtEl>
                                        <p:attrNameLst>
                                          <p:attrName>style.visibility</p:attrName>
                                        </p:attrNameLst>
                                      </p:cBhvr>
                                      <p:to>
                                        <p:strVal val="hidden"/>
                                      </p:to>
                                    </p:set>
                                  </p:childTnLst>
                                </p:cTn>
                              </p:par>
                              <p:par>
                                <p:cTn id="51" presetID="4" presetClass="exit" presetSubtype="16" fill="hold" nodeType="withEffect">
                                  <p:stCondLst>
                                    <p:cond delay="0"/>
                                  </p:stCondLst>
                                  <p:childTnLst>
                                    <p:animEffect transition="out" filter="box(in)">
                                      <p:cBhvr>
                                        <p:cTn id="52" dur="500"/>
                                        <p:tgtEl>
                                          <p:spTgt spid="112"/>
                                        </p:tgtEl>
                                      </p:cBhvr>
                                    </p:animEffect>
                                    <p:set>
                                      <p:cBhvr>
                                        <p:cTn id="53" dur="1" fill="hold">
                                          <p:stCondLst>
                                            <p:cond delay="499"/>
                                          </p:stCondLst>
                                        </p:cTn>
                                        <p:tgtEl>
                                          <p:spTgt spid="112"/>
                                        </p:tgtEl>
                                        <p:attrNameLst>
                                          <p:attrName>style.visibility</p:attrName>
                                        </p:attrNameLst>
                                      </p:cBhvr>
                                      <p:to>
                                        <p:strVal val="hidden"/>
                                      </p:to>
                                    </p:set>
                                  </p:childTnLst>
                                </p:cTn>
                              </p:par>
                              <p:par>
                                <p:cTn id="54" presetID="4" presetClass="exit" presetSubtype="16" fill="hold" grpId="1" nodeType="withEffect">
                                  <p:stCondLst>
                                    <p:cond delay="0"/>
                                  </p:stCondLst>
                                  <p:childTnLst>
                                    <p:animEffect transition="out" filter="box(in)">
                                      <p:cBhvr>
                                        <p:cTn id="55" dur="500"/>
                                        <p:tgtEl>
                                          <p:spTgt spid="113"/>
                                        </p:tgtEl>
                                      </p:cBhvr>
                                    </p:animEffect>
                                    <p:set>
                                      <p:cBhvr>
                                        <p:cTn id="56" dur="1" fill="hold">
                                          <p:stCondLst>
                                            <p:cond delay="499"/>
                                          </p:stCondLst>
                                        </p:cTn>
                                        <p:tgtEl>
                                          <p:spTgt spid="113"/>
                                        </p:tgtEl>
                                        <p:attrNameLst>
                                          <p:attrName>style.visibility</p:attrName>
                                        </p:attrNameLst>
                                      </p:cBhvr>
                                      <p:to>
                                        <p:strVal val="hidden"/>
                                      </p:to>
                                    </p:set>
                                  </p:childTnLst>
                                </p:cTn>
                              </p:par>
                              <p:par>
                                <p:cTn id="57" presetID="4" presetClass="exit" presetSubtype="16" fill="hold" grpId="1" nodeType="withEffect">
                                  <p:stCondLst>
                                    <p:cond delay="0"/>
                                  </p:stCondLst>
                                  <p:childTnLst>
                                    <p:animEffect transition="out" filter="box(in)">
                                      <p:cBhvr>
                                        <p:cTn id="58" dur="500"/>
                                        <p:tgtEl>
                                          <p:spTgt spid="114"/>
                                        </p:tgtEl>
                                      </p:cBhvr>
                                    </p:animEffect>
                                    <p:set>
                                      <p:cBhvr>
                                        <p:cTn id="59" dur="1" fill="hold">
                                          <p:stCondLst>
                                            <p:cond delay="499"/>
                                          </p:stCondLst>
                                        </p:cTn>
                                        <p:tgtEl>
                                          <p:spTgt spid="114"/>
                                        </p:tgtEl>
                                        <p:attrNameLst>
                                          <p:attrName>style.visibility</p:attrName>
                                        </p:attrNameLst>
                                      </p:cBhvr>
                                      <p:to>
                                        <p:strVal val="hidden"/>
                                      </p:to>
                                    </p:set>
                                  </p:childTnLst>
                                </p:cTn>
                              </p:par>
                              <p:par>
                                <p:cTn id="60" presetID="4" presetClass="exit" presetSubtype="16" fill="hold" grpId="1" nodeType="withEffect">
                                  <p:stCondLst>
                                    <p:cond delay="0"/>
                                  </p:stCondLst>
                                  <p:childTnLst>
                                    <p:animEffect transition="out" filter="box(in)">
                                      <p:cBhvr>
                                        <p:cTn id="61" dur="500"/>
                                        <p:tgtEl>
                                          <p:spTgt spid="115"/>
                                        </p:tgtEl>
                                      </p:cBhvr>
                                    </p:animEffect>
                                    <p:set>
                                      <p:cBhvr>
                                        <p:cTn id="62" dur="1" fill="hold">
                                          <p:stCondLst>
                                            <p:cond delay="499"/>
                                          </p:stCondLst>
                                        </p:cTn>
                                        <p:tgtEl>
                                          <p:spTgt spid="115"/>
                                        </p:tgtEl>
                                        <p:attrNameLst>
                                          <p:attrName>style.visibility</p:attrName>
                                        </p:attrNameLst>
                                      </p:cBhvr>
                                      <p:to>
                                        <p:strVal val="hidden"/>
                                      </p:to>
                                    </p:set>
                                  </p:childTnLst>
                                </p:cTn>
                              </p:par>
                              <p:par>
                                <p:cTn id="63" presetID="4" presetClass="exit" presetSubtype="16" fill="hold" grpId="1" nodeType="withEffect">
                                  <p:stCondLst>
                                    <p:cond delay="0"/>
                                  </p:stCondLst>
                                  <p:childTnLst>
                                    <p:animEffect transition="out" filter="box(in)">
                                      <p:cBhvr>
                                        <p:cTn id="64" dur="500"/>
                                        <p:tgtEl>
                                          <p:spTgt spid="116"/>
                                        </p:tgtEl>
                                      </p:cBhvr>
                                    </p:animEffect>
                                    <p:set>
                                      <p:cBhvr>
                                        <p:cTn id="65" dur="1" fill="hold">
                                          <p:stCondLst>
                                            <p:cond delay="499"/>
                                          </p:stCondLst>
                                        </p:cTn>
                                        <p:tgtEl>
                                          <p:spTgt spid="116"/>
                                        </p:tgtEl>
                                        <p:attrNameLst>
                                          <p:attrName>style.visibility</p:attrName>
                                        </p:attrNameLst>
                                      </p:cBhvr>
                                      <p:to>
                                        <p:strVal val="hidden"/>
                                      </p:to>
                                    </p:set>
                                  </p:childTnLst>
                                </p:cTn>
                              </p:par>
                              <p:par>
                                <p:cTn id="66" presetID="4" presetClass="exit" presetSubtype="16" fill="hold" grpId="1" nodeType="withEffect">
                                  <p:stCondLst>
                                    <p:cond delay="0"/>
                                  </p:stCondLst>
                                  <p:childTnLst>
                                    <p:animEffect transition="out" filter="box(in)">
                                      <p:cBhvr>
                                        <p:cTn id="67" dur="500"/>
                                        <p:tgtEl>
                                          <p:spTgt spid="117"/>
                                        </p:tgtEl>
                                      </p:cBhvr>
                                    </p:animEffect>
                                    <p:set>
                                      <p:cBhvr>
                                        <p:cTn id="68" dur="1" fill="hold">
                                          <p:stCondLst>
                                            <p:cond delay="499"/>
                                          </p:stCondLst>
                                        </p:cTn>
                                        <p:tgtEl>
                                          <p:spTgt spid="117"/>
                                        </p:tgtEl>
                                        <p:attrNameLst>
                                          <p:attrName>style.visibility</p:attrName>
                                        </p:attrNameLst>
                                      </p:cBhvr>
                                      <p:to>
                                        <p:strVal val="hidden"/>
                                      </p:to>
                                    </p:set>
                                  </p:childTnLst>
                                </p:cTn>
                              </p:par>
                            </p:childTnLst>
                          </p:cTn>
                        </p:par>
                        <p:par>
                          <p:cTn id="69" fill="hold">
                            <p:stCondLst>
                              <p:cond delay="500"/>
                            </p:stCondLst>
                            <p:childTnLst>
                              <p:par>
                                <p:cTn id="70" presetID="12" presetClass="entr" presetSubtype="4" fill="hold" grpId="0" nodeType="afterEffect">
                                  <p:stCondLst>
                                    <p:cond delay="0"/>
                                  </p:stCondLst>
                                  <p:childTnLst>
                                    <p:set>
                                      <p:cBhvr>
                                        <p:cTn id="71" dur="1" fill="hold">
                                          <p:stCondLst>
                                            <p:cond delay="0"/>
                                          </p:stCondLst>
                                        </p:cTn>
                                        <p:tgtEl>
                                          <p:spTgt spid="118">
                                            <p:txEl>
                                              <p:pRg st="0" end="0"/>
                                            </p:txEl>
                                          </p:spTgt>
                                        </p:tgtEl>
                                        <p:attrNameLst>
                                          <p:attrName>style.visibility</p:attrName>
                                        </p:attrNameLst>
                                      </p:cBhvr>
                                      <p:to>
                                        <p:strVal val="visible"/>
                                      </p:to>
                                    </p:set>
                                    <p:animEffect transition="in" filter="slide(fromBottom)">
                                      <p:cBhvr>
                                        <p:cTn id="72" dur="500"/>
                                        <p:tgtEl>
                                          <p:spTgt spid="118">
                                            <p:txEl>
                                              <p:pRg st="0" end="0"/>
                                            </p:txEl>
                                          </p:spTgt>
                                        </p:tgtEl>
                                      </p:cBhvr>
                                    </p:animEffect>
                                  </p:childTnLst>
                                </p:cTn>
                              </p:par>
                            </p:childTnLst>
                          </p:cTn>
                        </p:par>
                        <p:par>
                          <p:cTn id="73" fill="hold">
                            <p:stCondLst>
                              <p:cond delay="1000"/>
                            </p:stCondLst>
                            <p:childTnLst>
                              <p:par>
                                <p:cTn id="74" presetID="9" presetClass="entr" presetSubtype="0" fill="hold" nodeType="afterEffect">
                                  <p:stCondLst>
                                    <p:cond delay="0"/>
                                  </p:stCondLst>
                                  <p:childTnLst>
                                    <p:set>
                                      <p:cBhvr>
                                        <p:cTn id="75" dur="1" fill="hold">
                                          <p:stCondLst>
                                            <p:cond delay="0"/>
                                          </p:stCondLst>
                                        </p:cTn>
                                        <p:tgtEl>
                                          <p:spTgt spid="120"/>
                                        </p:tgtEl>
                                        <p:attrNameLst>
                                          <p:attrName>style.visibility</p:attrName>
                                        </p:attrNameLst>
                                      </p:cBhvr>
                                      <p:to>
                                        <p:strVal val="visible"/>
                                      </p:to>
                                    </p:set>
                                    <p:animEffect transition="in" filter="dissolve">
                                      <p:cBhvr>
                                        <p:cTn id="76" dur="500"/>
                                        <p:tgtEl>
                                          <p:spTgt spid="120"/>
                                        </p:tgtEl>
                                      </p:cBhvr>
                                    </p:animEffect>
                                  </p:childTnLst>
                                </p:cTn>
                              </p:par>
                            </p:childTnLst>
                          </p:cTn>
                        </p:par>
                      </p:childTnLst>
                    </p:cTn>
                  </p:par>
                  <p:par>
                    <p:cTn id="77" fill="hold">
                      <p:stCondLst>
                        <p:cond delay="indefinite"/>
                      </p:stCondLst>
                      <p:childTnLst>
                        <p:par>
                          <p:cTn id="78" fill="hold">
                            <p:stCondLst>
                              <p:cond delay="0"/>
                            </p:stCondLst>
                            <p:childTnLst>
                              <p:par>
                                <p:cTn id="79" presetID="7" presetClass="entr" presetSubtype="4"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 calcmode="lin" valueType="num">
                                      <p:cBhvr additive="base">
                                        <p:cTn id="81" dur="2000" fill="hold"/>
                                        <p:tgtEl>
                                          <p:spTgt spid="119"/>
                                        </p:tgtEl>
                                        <p:attrNameLst>
                                          <p:attrName>ppt_x</p:attrName>
                                        </p:attrNameLst>
                                      </p:cBhvr>
                                      <p:tavLst>
                                        <p:tav tm="0">
                                          <p:val>
                                            <p:strVal val="#ppt_x"/>
                                          </p:val>
                                        </p:tav>
                                        <p:tav tm="100000">
                                          <p:val>
                                            <p:strVal val="#ppt_x"/>
                                          </p:val>
                                        </p:tav>
                                      </p:tavLst>
                                    </p:anim>
                                    <p:anim calcmode="lin" valueType="num">
                                      <p:cBhvr additive="base">
                                        <p:cTn id="82" dur="2000" fill="hold"/>
                                        <p:tgtEl>
                                          <p:spTgt spid="11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2" presetClass="exit" presetSubtype="1" fill="hold" grpId="1" nodeType="clickEffect">
                                  <p:stCondLst>
                                    <p:cond delay="0"/>
                                  </p:stCondLst>
                                  <p:childTnLst>
                                    <p:animEffect transition="out" filter="slide(fromTop)">
                                      <p:cBhvr>
                                        <p:cTn id="86" dur="2000"/>
                                        <p:tgtEl>
                                          <p:spTgt spid="119"/>
                                        </p:tgtEl>
                                      </p:cBhvr>
                                    </p:animEffect>
                                    <p:set>
                                      <p:cBhvr>
                                        <p:cTn id="87" dur="1" fill="hold">
                                          <p:stCondLst>
                                            <p:cond delay="1999"/>
                                          </p:stCondLst>
                                        </p:cTn>
                                        <p:tgtEl>
                                          <p:spTgt spid="119"/>
                                        </p:tgtEl>
                                        <p:attrNameLst>
                                          <p:attrName>style.visibility</p:attrName>
                                        </p:attrNameLst>
                                      </p:cBhvr>
                                      <p:to>
                                        <p:strVal val="hidden"/>
                                      </p:to>
                                    </p:set>
                                  </p:childTnLst>
                                </p:cTn>
                              </p:par>
                              <p:par>
                                <p:cTn id="88" presetID="7" presetClass="entr" presetSubtype="4" fill="hold" grpId="0" nodeType="withEffect">
                                  <p:stCondLst>
                                    <p:cond delay="0"/>
                                  </p:stCondLst>
                                  <p:childTnLst>
                                    <p:set>
                                      <p:cBhvr>
                                        <p:cTn id="89" dur="1" fill="hold">
                                          <p:stCondLst>
                                            <p:cond delay="0"/>
                                          </p:stCondLst>
                                        </p:cTn>
                                        <p:tgtEl>
                                          <p:spTgt spid="121"/>
                                        </p:tgtEl>
                                        <p:attrNameLst>
                                          <p:attrName>style.visibility</p:attrName>
                                        </p:attrNameLst>
                                      </p:cBhvr>
                                      <p:to>
                                        <p:strVal val="visible"/>
                                      </p:to>
                                    </p:set>
                                    <p:anim calcmode="lin" valueType="num">
                                      <p:cBhvr additive="base">
                                        <p:cTn id="90" dur="2000" fill="hold"/>
                                        <p:tgtEl>
                                          <p:spTgt spid="121"/>
                                        </p:tgtEl>
                                        <p:attrNameLst>
                                          <p:attrName>ppt_x</p:attrName>
                                        </p:attrNameLst>
                                      </p:cBhvr>
                                      <p:tavLst>
                                        <p:tav tm="0">
                                          <p:val>
                                            <p:strVal val="#ppt_x"/>
                                          </p:val>
                                        </p:tav>
                                        <p:tav tm="100000">
                                          <p:val>
                                            <p:strVal val="#ppt_x"/>
                                          </p:val>
                                        </p:tav>
                                      </p:tavLst>
                                    </p:anim>
                                    <p:anim calcmode="lin" valueType="num">
                                      <p:cBhvr additive="base">
                                        <p:cTn id="91" dur="2000" fill="hold"/>
                                        <p:tgtEl>
                                          <p:spTgt spid="121"/>
                                        </p:tgtEl>
                                        <p:attrNameLst>
                                          <p:attrName>ppt_y</p:attrName>
                                        </p:attrNameLst>
                                      </p:cBhvr>
                                      <p:tavLst>
                                        <p:tav tm="0">
                                          <p:val>
                                            <p:strVal val="1+#ppt_h/2"/>
                                          </p:val>
                                        </p:tav>
                                        <p:tav tm="100000">
                                          <p:val>
                                            <p:strVal val="#ppt_y"/>
                                          </p:val>
                                        </p:tav>
                                      </p:tavLst>
                                    </p:anim>
                                  </p:childTnLst>
                                </p:cTn>
                              </p:par>
                            </p:childTnLst>
                          </p:cTn>
                        </p:par>
                        <p:par>
                          <p:cTn id="92" fill="hold">
                            <p:stCondLst>
                              <p:cond delay="2000"/>
                            </p:stCondLst>
                            <p:childTnLst>
                              <p:par>
                                <p:cTn id="93" presetID="23" presetClass="entr" presetSubtype="32" fill="hold" grpId="0" nodeType="afterEffect">
                                  <p:stCondLst>
                                    <p:cond delay="1000"/>
                                  </p:stCondLst>
                                  <p:childTnLst>
                                    <p:set>
                                      <p:cBhvr>
                                        <p:cTn id="94" dur="1" fill="hold">
                                          <p:stCondLst>
                                            <p:cond delay="0"/>
                                          </p:stCondLst>
                                        </p:cTn>
                                        <p:tgtEl>
                                          <p:spTgt spid="122"/>
                                        </p:tgtEl>
                                        <p:attrNameLst>
                                          <p:attrName>style.visibility</p:attrName>
                                        </p:attrNameLst>
                                      </p:cBhvr>
                                      <p:to>
                                        <p:strVal val="visible"/>
                                      </p:to>
                                    </p:set>
                                    <p:anim calcmode="lin" valueType="num">
                                      <p:cBhvr>
                                        <p:cTn id="95" dur="1000" fill="hold"/>
                                        <p:tgtEl>
                                          <p:spTgt spid="122"/>
                                        </p:tgtEl>
                                        <p:attrNameLst>
                                          <p:attrName>ppt_w</p:attrName>
                                        </p:attrNameLst>
                                      </p:cBhvr>
                                      <p:tavLst>
                                        <p:tav tm="0">
                                          <p:val>
                                            <p:strVal val="4*#ppt_w"/>
                                          </p:val>
                                        </p:tav>
                                        <p:tav tm="100000">
                                          <p:val>
                                            <p:strVal val="#ppt_w"/>
                                          </p:val>
                                        </p:tav>
                                      </p:tavLst>
                                    </p:anim>
                                    <p:anim calcmode="lin" valueType="num">
                                      <p:cBhvr>
                                        <p:cTn id="96" dur="1000" fill="hold"/>
                                        <p:tgtEl>
                                          <p:spTgt spid="12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3"/>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113" grpId="1"/>
      <p:bldP spid="114" grpId="0"/>
      <p:bldP spid="114" grpId="1"/>
      <p:bldP spid="115" grpId="0"/>
      <p:bldP spid="115" grpId="1"/>
      <p:bldP spid="116" grpId="0" animBg="1" autoUpdateAnimBg="0"/>
      <p:bldP spid="116" grpId="1" animBg="1"/>
      <p:bldP spid="117" grpId="0" animBg="1" autoUpdateAnimBg="0"/>
      <p:bldP spid="117" grpId="1" animBg="1"/>
      <p:bldP spid="118" grpId="0" build="p" autoUpdateAnimBg="0" advAuto="0"/>
      <p:bldP spid="119" grpId="0"/>
      <p:bldP spid="119" grpId="1"/>
      <p:bldP spid="121" grpId="0"/>
      <p:bldP spid="12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组合 1"/>
          <p:cNvGrpSpPr>
            <a:grpSpLocks/>
          </p:cNvGrpSpPr>
          <p:nvPr/>
        </p:nvGrpSpPr>
        <p:grpSpPr bwMode="auto">
          <a:xfrm>
            <a:off x="34925" y="92075"/>
            <a:ext cx="7632700" cy="1025525"/>
            <a:chOff x="34925" y="92075"/>
            <a:chExt cx="7632700" cy="1025525"/>
          </a:xfrm>
        </p:grpSpPr>
        <p:grpSp>
          <p:nvGrpSpPr>
            <p:cNvPr id="66578" name="组合 2"/>
            <p:cNvGrpSpPr>
              <a:grpSpLocks/>
            </p:cNvGrpSpPr>
            <p:nvPr/>
          </p:nvGrpSpPr>
          <p:grpSpPr bwMode="auto">
            <a:xfrm>
              <a:off x="34925" y="92075"/>
              <a:ext cx="7632700" cy="457200"/>
              <a:chOff x="34925" y="92075"/>
              <a:chExt cx="7632700" cy="457200"/>
            </a:xfrm>
          </p:grpSpPr>
          <p:sp>
            <p:nvSpPr>
              <p:cNvPr id="6658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658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66579" name="Group 2"/>
            <p:cNvGrpSpPr>
              <a:grpSpLocks/>
            </p:cNvGrpSpPr>
            <p:nvPr/>
          </p:nvGrpSpPr>
          <p:grpSpPr bwMode="auto">
            <a:xfrm>
              <a:off x="107950" y="620713"/>
              <a:ext cx="3330575" cy="496887"/>
              <a:chOff x="113" y="441"/>
              <a:chExt cx="2098" cy="313"/>
            </a:xfrm>
          </p:grpSpPr>
          <p:sp>
            <p:nvSpPr>
              <p:cNvPr id="66580"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2.3.1  </a:t>
                </a:r>
                <a:r>
                  <a:rPr kumimoji="1" lang="zh-CN" altLang="en-US" sz="2200" b="1">
                    <a:solidFill>
                      <a:srgbClr val="3333FF"/>
                    </a:solidFill>
                    <a:latin typeface="Arial" panose="020B0604020202020204" pitchFamily="34" charset="0"/>
                    <a:ea typeface="黑体" panose="02010609060101010101" pitchFamily="49" charset="-122"/>
                  </a:rPr>
                  <a:t>单链表的定义</a:t>
                </a:r>
              </a:p>
            </p:txBody>
          </p:sp>
          <p:sp>
            <p:nvSpPr>
              <p:cNvPr id="66581"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2"/>
          <p:cNvGrpSpPr>
            <a:grpSpLocks/>
          </p:cNvGrpSpPr>
          <p:nvPr/>
        </p:nvGrpSpPr>
        <p:grpSpPr bwMode="auto">
          <a:xfrm>
            <a:off x="250825" y="1196975"/>
            <a:ext cx="4321175" cy="496888"/>
            <a:chOff x="158" y="754"/>
            <a:chExt cx="2722" cy="313"/>
          </a:xfrm>
        </p:grpSpPr>
        <p:sp>
          <p:nvSpPr>
            <p:cNvPr id="66576" name="Text Box 3"/>
            <p:cNvSpPr txBox="1">
              <a:spLocks noChangeArrowheads="1"/>
            </p:cNvSpPr>
            <p:nvPr/>
          </p:nvSpPr>
          <p:spPr bwMode="auto">
            <a:xfrm>
              <a:off x="158" y="754"/>
              <a:ext cx="2722"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单链表的头结点和头指针</a:t>
              </a:r>
            </a:p>
          </p:txBody>
        </p:sp>
        <p:sp>
          <p:nvSpPr>
            <p:cNvPr id="66577" name="Rectangle 4"/>
            <p:cNvSpPr>
              <a:spLocks noChangeArrowheads="1"/>
            </p:cNvSpPr>
            <p:nvPr/>
          </p:nvSpPr>
          <p:spPr bwMode="auto">
            <a:xfrm>
              <a:off x="252" y="1023"/>
              <a:ext cx="2446"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5"/>
          <p:cNvGrpSpPr>
            <a:grpSpLocks/>
          </p:cNvGrpSpPr>
          <p:nvPr/>
        </p:nvGrpSpPr>
        <p:grpSpPr bwMode="auto">
          <a:xfrm>
            <a:off x="674688" y="3717925"/>
            <a:ext cx="8001000" cy="1990725"/>
            <a:chOff x="425" y="1797"/>
            <a:chExt cx="5040" cy="1254"/>
          </a:xfrm>
        </p:grpSpPr>
        <p:sp>
          <p:nvSpPr>
            <p:cNvPr id="13" name="AutoShape 6"/>
            <p:cNvSpPr>
              <a:spLocks noChangeArrowheads="1"/>
            </p:cNvSpPr>
            <p:nvPr/>
          </p:nvSpPr>
          <p:spPr bwMode="auto">
            <a:xfrm flipV="1">
              <a:off x="425" y="1797"/>
              <a:ext cx="5040" cy="1254"/>
            </a:xfrm>
            <a:prstGeom prst="wedgeRectCallout">
              <a:avLst>
                <a:gd name="adj1" fmla="val -36213"/>
                <a:gd name="adj2" fmla="val 96144"/>
              </a:avLst>
            </a:prstGeom>
            <a:gradFill rotWithShape="0">
              <a:gsLst>
                <a:gs pos="0">
                  <a:srgbClr val="FFFFFF"/>
                </a:gs>
                <a:gs pos="100000">
                  <a:srgbClr val="D7FFD7"/>
                </a:gs>
              </a:gsLst>
              <a:lin ang="2700000" scaled="1"/>
            </a:gradFill>
            <a:ln w="57150">
              <a:solidFill>
                <a:srgbClr val="006600"/>
              </a:solidFill>
              <a:miter lim="800000"/>
              <a:headEnd/>
              <a:tailEnd/>
            </a:ln>
            <a:effectLst>
              <a:outerShdw dist="17961" dir="2700000" algn="ctr" rotWithShape="0">
                <a:schemeClr val="bg1"/>
              </a:outerShdw>
            </a:effectLst>
          </p:spPr>
          <p:txBody>
            <a:bodyPr rot="10800000"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defRPr/>
              </a:pPr>
              <a:endParaRPr kumimoji="1" lang="zh-CN" altLang="zh-CN" sz="2400" smtClean="0">
                <a:solidFill>
                  <a:srgbClr val="663300"/>
                </a:solidFill>
                <a:latin typeface="+mj-lt"/>
                <a:ea typeface="楷体" panose="02010609060101010101" pitchFamily="49" charset="-122"/>
              </a:endParaRPr>
            </a:p>
          </p:txBody>
        </p:sp>
        <p:sp>
          <p:nvSpPr>
            <p:cNvPr id="14" name="Text Box 7"/>
            <p:cNvSpPr txBox="1">
              <a:spLocks noChangeArrowheads="1"/>
            </p:cNvSpPr>
            <p:nvPr/>
          </p:nvSpPr>
          <p:spPr bwMode="auto">
            <a:xfrm>
              <a:off x="527" y="1882"/>
              <a:ext cx="4848" cy="1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0000"/>
                </a:lnSpc>
                <a:buClr>
                  <a:schemeClr val="accent2"/>
                </a:buClr>
                <a:buSzPct val="80000"/>
                <a:buFont typeface="Wingdings" panose="05000000000000000000" pitchFamily="2" charset="2"/>
                <a:buNone/>
                <a:defRPr/>
              </a:pPr>
              <a:r>
                <a:rPr kumimoji="1" lang="en-US" altLang="zh-CN" b="1" dirty="0" smtClean="0">
                  <a:solidFill>
                    <a:srgbClr val="006600"/>
                  </a:solidFill>
                  <a:latin typeface="+mj-lt"/>
                  <a:ea typeface="楷体" panose="02010609060101010101" pitchFamily="49" charset="-122"/>
                </a:rPr>
                <a:t>        </a:t>
              </a:r>
              <a:r>
                <a:rPr kumimoji="1" lang="zh-CN" altLang="en-US" b="1" dirty="0" smtClean="0">
                  <a:solidFill>
                    <a:srgbClr val="006600"/>
                  </a:solidFill>
                  <a:latin typeface="+mj-lt"/>
                  <a:ea typeface="楷体" panose="02010609060101010101" pitchFamily="49" charset="-122"/>
                </a:rPr>
                <a:t>通常，在单链表第一个结点之前附加一个同结构的结点，称为</a:t>
              </a:r>
              <a:r>
                <a:rPr kumimoji="1" lang="zh-CN" altLang="en-US" b="1" dirty="0" smtClean="0">
                  <a:solidFill>
                    <a:srgbClr val="FF0000"/>
                  </a:solidFill>
                  <a:latin typeface="黑体" panose="02010609060101010101" pitchFamily="49" charset="-122"/>
                  <a:ea typeface="黑体" panose="02010609060101010101" pitchFamily="49" charset="-122"/>
                </a:rPr>
                <a:t>头结点</a:t>
              </a:r>
              <a:r>
                <a:rPr kumimoji="1" lang="zh-CN" altLang="en-US" b="1" dirty="0" smtClean="0">
                  <a:solidFill>
                    <a:srgbClr val="006600"/>
                  </a:solidFill>
                  <a:latin typeface="+mj-lt"/>
                  <a:ea typeface="楷体" panose="02010609060101010101" pitchFamily="49" charset="-122"/>
                </a:rPr>
                <a:t>。其数据域可不存储任何信息，也可存储诸如线性表长度等类的附加信息；其指针域存储指向单链表第一个结点的指针</a:t>
              </a:r>
              <a:r>
                <a:rPr kumimoji="1" lang="zh-CN" altLang="en-US" b="1" dirty="0">
                  <a:solidFill>
                    <a:srgbClr val="006600"/>
                  </a:solidFill>
                  <a:latin typeface="+mj-lt"/>
                  <a:ea typeface="楷体" panose="02010609060101010101" pitchFamily="49" charset="-122"/>
                </a:rPr>
                <a:t>。指向头结点的指针称为</a:t>
              </a:r>
              <a:r>
                <a:rPr kumimoji="1" lang="zh-CN" altLang="en-US" b="1" dirty="0">
                  <a:solidFill>
                    <a:srgbClr val="FF0000"/>
                  </a:solidFill>
                  <a:latin typeface="黑体" panose="02010609060101010101" pitchFamily="49" charset="-122"/>
                  <a:ea typeface="黑体" panose="02010609060101010101" pitchFamily="49" charset="-122"/>
                </a:rPr>
                <a:t>头</a:t>
              </a:r>
              <a:r>
                <a:rPr kumimoji="1" lang="zh-CN" altLang="en-US" b="1" dirty="0" smtClean="0">
                  <a:solidFill>
                    <a:srgbClr val="FF0000"/>
                  </a:solidFill>
                  <a:latin typeface="黑体" panose="02010609060101010101" pitchFamily="49" charset="-122"/>
                  <a:ea typeface="黑体" panose="02010609060101010101" pitchFamily="49" charset="-122"/>
                </a:rPr>
                <a:t>指针</a:t>
              </a:r>
              <a:r>
                <a:rPr kumimoji="1" lang="zh-CN" altLang="en-US" b="1" dirty="0" smtClean="0">
                  <a:solidFill>
                    <a:srgbClr val="006600"/>
                  </a:solidFill>
                  <a:latin typeface="+mj-lt"/>
                  <a:ea typeface="楷体" panose="02010609060101010101" pitchFamily="49" charset="-122"/>
                </a:rPr>
                <a:t>。</a:t>
              </a:r>
            </a:p>
          </p:txBody>
        </p:sp>
      </p:grpSp>
      <p:grpSp>
        <p:nvGrpSpPr>
          <p:cNvPr id="15" name="Group 8"/>
          <p:cNvGrpSpPr>
            <a:grpSpLocks/>
          </p:cNvGrpSpPr>
          <p:nvPr/>
        </p:nvGrpSpPr>
        <p:grpSpPr bwMode="auto">
          <a:xfrm>
            <a:off x="755650" y="2243138"/>
            <a:ext cx="5111750" cy="877887"/>
            <a:chOff x="476" y="1549"/>
            <a:chExt cx="3220" cy="553"/>
          </a:xfrm>
        </p:grpSpPr>
        <p:sp>
          <p:nvSpPr>
            <p:cNvPr id="66572" name="Text Box 9"/>
            <p:cNvSpPr txBox="1">
              <a:spLocks noChangeArrowheads="1"/>
            </p:cNvSpPr>
            <p:nvPr/>
          </p:nvSpPr>
          <p:spPr bwMode="auto">
            <a:xfrm>
              <a:off x="1797" y="1890"/>
              <a:ext cx="720" cy="21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sz="1600" b="1">
                  <a:solidFill>
                    <a:srgbClr val="3333FF"/>
                  </a:solidFill>
                  <a:latin typeface="楷体" panose="02010609060101010101" pitchFamily="49" charset="-122"/>
                  <a:ea typeface="楷体" panose="02010609060101010101" pitchFamily="49" charset="-122"/>
                </a:rPr>
                <a:t>非空表</a:t>
              </a:r>
            </a:p>
          </p:txBody>
        </p:sp>
        <p:pic>
          <p:nvPicPr>
            <p:cNvPr id="66573" name="Picture 10"/>
            <p:cNvPicPr>
              <a:picLocks noChangeAspect="1" noChangeArrowheads="1"/>
            </p:cNvPicPr>
            <p:nvPr/>
          </p:nvPicPr>
          <p:blipFill>
            <a:blip r:embed="rId3">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r="28300" b="-25751"/>
            <a:stretch>
              <a:fillRect/>
            </a:stretch>
          </p:blipFill>
          <p:spPr bwMode="auto">
            <a:xfrm>
              <a:off x="476" y="1549"/>
              <a:ext cx="322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Group 11"/>
          <p:cNvGrpSpPr>
            <a:grpSpLocks/>
          </p:cNvGrpSpPr>
          <p:nvPr/>
        </p:nvGrpSpPr>
        <p:grpSpPr bwMode="auto">
          <a:xfrm>
            <a:off x="3498850" y="3716338"/>
            <a:ext cx="3810000" cy="1163637"/>
            <a:chOff x="2064" y="3060"/>
            <a:chExt cx="2400" cy="733"/>
          </a:xfrm>
        </p:grpSpPr>
        <p:sp>
          <p:nvSpPr>
            <p:cNvPr id="19" name="AutoShape 12"/>
            <p:cNvSpPr>
              <a:spLocks noChangeArrowheads="1"/>
            </p:cNvSpPr>
            <p:nvPr/>
          </p:nvSpPr>
          <p:spPr bwMode="auto">
            <a:xfrm flipH="1" flipV="1">
              <a:off x="2064" y="3060"/>
              <a:ext cx="2400" cy="733"/>
            </a:xfrm>
            <a:prstGeom prst="wedgeRectCallout">
              <a:avLst>
                <a:gd name="adj1" fmla="val -38333"/>
                <a:gd name="adj2" fmla="val 110435"/>
              </a:avLst>
            </a:prstGeom>
            <a:gradFill rotWithShape="0">
              <a:gsLst>
                <a:gs pos="0">
                  <a:srgbClr val="D7FFD7"/>
                </a:gs>
                <a:gs pos="100000">
                  <a:srgbClr val="FFFFFF"/>
                </a:gs>
              </a:gsLst>
              <a:lin ang="18900000" scaled="1"/>
            </a:gradFill>
            <a:ln w="57150">
              <a:solidFill>
                <a:srgbClr val="006600"/>
              </a:solidFill>
              <a:miter lim="800000"/>
              <a:headEnd/>
              <a:tailEnd/>
            </a:ln>
            <a:effectLst>
              <a:outerShdw dist="17961" dir="2700000" algn="ctr" rotWithShape="0">
                <a:schemeClr val="bg1"/>
              </a:outerShdw>
            </a:effectLst>
          </p:spPr>
          <p:txBody>
            <a:bodyPr rot="10800000" anchor="ct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defRPr/>
              </a:pPr>
              <a:endParaRPr kumimoji="1" lang="zh-CN" altLang="zh-CN" sz="2400" smtClean="0">
                <a:solidFill>
                  <a:srgbClr val="663300"/>
                </a:solidFill>
                <a:latin typeface="+mj-lt"/>
                <a:ea typeface="楷体" panose="02010609060101010101" pitchFamily="49" charset="-122"/>
              </a:endParaRPr>
            </a:p>
          </p:txBody>
        </p:sp>
        <p:sp>
          <p:nvSpPr>
            <p:cNvPr id="20" name="Text Box 13"/>
            <p:cNvSpPr txBox="1">
              <a:spLocks noChangeArrowheads="1"/>
            </p:cNvSpPr>
            <p:nvPr/>
          </p:nvSpPr>
          <p:spPr bwMode="auto">
            <a:xfrm>
              <a:off x="2208" y="3145"/>
              <a:ext cx="2112"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p>
              <a:pPr algn="just" eaLnBrk="1" hangingPunct="1">
                <a:lnSpc>
                  <a:spcPct val="130000"/>
                </a:lnSpc>
                <a:buClr>
                  <a:schemeClr val="accent2"/>
                </a:buClr>
                <a:buSzPct val="80000"/>
                <a:buFont typeface="Wingdings" panose="05000000000000000000" pitchFamily="2" charset="2"/>
                <a:buNone/>
                <a:defRPr/>
              </a:pPr>
              <a:r>
                <a:rPr kumimoji="1" lang="en-US" altLang="zh-CN" sz="2000" b="1" dirty="0">
                  <a:solidFill>
                    <a:srgbClr val="006600"/>
                  </a:solidFill>
                  <a:latin typeface="+mj-lt"/>
                  <a:ea typeface="楷体" panose="02010609060101010101" pitchFamily="49" charset="-122"/>
                </a:rPr>
                <a:t>        </a:t>
              </a:r>
              <a:r>
                <a:rPr kumimoji="1" lang="zh-CN" altLang="en-US" sz="2000" b="1" dirty="0">
                  <a:solidFill>
                    <a:srgbClr val="006600"/>
                  </a:solidFill>
                  <a:latin typeface="+mj-lt"/>
                  <a:ea typeface="楷体" panose="02010609060101010101" pitchFamily="49" charset="-122"/>
                </a:rPr>
                <a:t>当头结点指针域为“空”时，单链表为空链表</a:t>
              </a:r>
              <a:r>
                <a:rPr kumimoji="1" lang="zh-CN" altLang="en-US" sz="2000" b="1" dirty="0">
                  <a:solidFill>
                    <a:srgbClr val="006600"/>
                  </a:solidFill>
                  <a:effectLst>
                    <a:outerShdw blurRad="38100" dist="38100" dir="2700000" algn="tl">
                      <a:srgbClr val="C0C0C0"/>
                    </a:outerShdw>
                  </a:effectLst>
                  <a:latin typeface="+mj-lt"/>
                  <a:ea typeface="楷体" panose="02010609060101010101" pitchFamily="49" charset="-122"/>
                </a:rPr>
                <a:t> </a:t>
              </a:r>
              <a:r>
                <a:rPr kumimoji="1" lang="zh-CN" altLang="en-US" sz="2000" b="1" dirty="0">
                  <a:solidFill>
                    <a:srgbClr val="006600"/>
                  </a:solidFill>
                  <a:latin typeface="+mj-lt"/>
                  <a:ea typeface="楷体" panose="02010609060101010101" pitchFamily="49" charset="-122"/>
                </a:rPr>
                <a:t>。 </a:t>
              </a:r>
            </a:p>
          </p:txBody>
        </p:sp>
      </p:grpSp>
      <p:grpSp>
        <p:nvGrpSpPr>
          <p:cNvPr id="21" name="Group 14"/>
          <p:cNvGrpSpPr>
            <a:grpSpLocks/>
          </p:cNvGrpSpPr>
          <p:nvPr/>
        </p:nvGrpSpPr>
        <p:grpSpPr bwMode="auto">
          <a:xfrm>
            <a:off x="6443663" y="2205038"/>
            <a:ext cx="1441450" cy="915987"/>
            <a:chOff x="4059" y="1525"/>
            <a:chExt cx="908" cy="577"/>
          </a:xfrm>
        </p:grpSpPr>
        <p:sp>
          <p:nvSpPr>
            <p:cNvPr id="66568" name="Text Box 15"/>
            <p:cNvSpPr txBox="1">
              <a:spLocks noChangeArrowheads="1"/>
            </p:cNvSpPr>
            <p:nvPr/>
          </p:nvSpPr>
          <p:spPr bwMode="auto">
            <a:xfrm>
              <a:off x="4377" y="1890"/>
              <a:ext cx="480" cy="21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Clr>
                  <a:schemeClr val="accent2"/>
                </a:buClr>
                <a:buSzPct val="80000"/>
                <a:buFont typeface="Wingdings" panose="05000000000000000000" pitchFamily="2" charset="2"/>
                <a:buNone/>
              </a:pPr>
              <a:r>
                <a:rPr kumimoji="1" lang="zh-CN" altLang="en-US" sz="1600" b="1">
                  <a:solidFill>
                    <a:srgbClr val="3333FF"/>
                  </a:solidFill>
                  <a:latin typeface="楷体" panose="02010609060101010101" pitchFamily="49" charset="-122"/>
                  <a:ea typeface="楷体" panose="02010609060101010101" pitchFamily="49" charset="-122"/>
                </a:rPr>
                <a:t>空表</a:t>
              </a:r>
            </a:p>
          </p:txBody>
        </p:sp>
        <p:pic>
          <p:nvPicPr>
            <p:cNvPr id="66569" name="Picture 16"/>
            <p:cNvPicPr>
              <a:picLocks noChangeAspect="1" noChangeArrowheads="1"/>
            </p:cNvPicPr>
            <p:nvPr/>
          </p:nvPicPr>
          <p:blipFill>
            <a:blip r:embed="rId3">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l="79782" t="-10300"/>
            <a:stretch>
              <a:fillRect/>
            </a:stretch>
          </p:blipFill>
          <p:spPr bwMode="auto">
            <a:xfrm>
              <a:off x="4059" y="1525"/>
              <a:ext cx="90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par>
                          <p:cTn id="13" fill="hold" nodeType="afterGroup">
                            <p:stCondLst>
                              <p:cond delay="500"/>
                            </p:stCondLst>
                            <p:childTnLst>
                              <p:par>
                                <p:cTn id="14" presetID="18" presetClass="entr" presetSubtype="9"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upLeft)">
                                      <p:cBhvr>
                                        <p:cTn id="16" dur="500"/>
                                        <p:tgtEl>
                                          <p:spTgt spid="12"/>
                                        </p:tgtEl>
                                      </p:cBhvr>
                                    </p:animEffect>
                                  </p:childTnLst>
                                  <p:subTnLst>
                                    <p:audio>
                                      <p:cMediaNode>
                                        <p:cTn display="0" masterRel="sameClick">
                                          <p:stCondLst>
                                            <p:cond evt="begin" delay="0">
                                              <p:tn val="14"/>
                                            </p:cond>
                                          </p:stCondLst>
                                          <p:endCondLst>
                                            <p:cond evt="onStopAudio" delay="0">
                                              <p:tgtEl>
                                                <p:sldTgt/>
                                              </p:tgtEl>
                                            </p:cond>
                                          </p:endCondLst>
                                        </p:cTn>
                                        <p:tgtEl>
                                          <p:sndTgt r:embed="rId2" name="camera.wav"/>
                                        </p:tgtEl>
                                      </p:cMediaNode>
                                    </p:audio>
                                  </p:subTnLst>
                                </p:cTn>
                              </p:par>
                            </p:childTnLst>
                          </p:cTn>
                        </p:par>
                      </p:childTnLst>
                    </p:cTn>
                  </p:par>
                  <p:par>
                    <p:cTn id="17" fill="hold" nodeType="clickPar">
                      <p:stCondLst>
                        <p:cond delay="indefinite"/>
                      </p:stCondLst>
                      <p:childTnLst>
                        <p:par>
                          <p:cTn id="18" fill="hold" nodeType="withGroup">
                            <p:stCondLst>
                              <p:cond delay="0"/>
                            </p:stCondLst>
                            <p:childTnLst>
                              <p:par>
                                <p:cTn id="19" presetID="18" presetClass="exit" presetSubtype="9" fill="hold" nodeType="clickEffect">
                                  <p:stCondLst>
                                    <p:cond delay="0"/>
                                  </p:stCondLst>
                                  <p:childTnLst>
                                    <p:animEffect transition="out" filter="strips(upLeft)">
                                      <p:cBhvr>
                                        <p:cTn id="20" dur="500"/>
                                        <p:tgtEl>
                                          <p:spTgt spid="12"/>
                                        </p:tgtEl>
                                      </p:cBhvr>
                                    </p:animEffect>
                                    <p:set>
                                      <p:cBhvr>
                                        <p:cTn id="21" dur="1" fill="hold">
                                          <p:stCondLst>
                                            <p:cond delay="499"/>
                                          </p:stCondLst>
                                        </p:cTn>
                                        <p:tgtEl>
                                          <p:spTgt spid="12"/>
                                        </p:tgtEl>
                                        <p:attrNameLst>
                                          <p:attrName>style.visibility</p:attrName>
                                        </p:attrNameLst>
                                      </p:cBhvr>
                                      <p:to>
                                        <p:strVal val="hidden"/>
                                      </p:to>
                                    </p:set>
                                  </p:childTnLst>
                                </p:cTn>
                              </p:par>
                            </p:childTnLst>
                          </p:cTn>
                        </p:par>
                        <p:par>
                          <p:cTn id="22" fill="hold" nodeType="afterGroup">
                            <p:stCondLst>
                              <p:cond delay="500"/>
                            </p:stCondLst>
                            <p:childTnLst>
                              <p:par>
                                <p:cTn id="23" presetID="9"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par>
                          <p:cTn id="26" fill="hold" nodeType="afterGroup">
                            <p:stCondLst>
                              <p:cond delay="1000"/>
                            </p:stCondLst>
                            <p:childTnLst>
                              <p:par>
                                <p:cTn id="27" presetID="18" presetClass="entr" presetSubtype="3"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trips(upRight)">
                                      <p:cBhvr>
                                        <p:cTn id="29" dur="500"/>
                                        <p:tgtEl>
                                          <p:spTgt spid="18"/>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xit" presetSubtype="3" fill="hold" nodeType="clickEffect">
                                  <p:stCondLst>
                                    <p:cond delay="0"/>
                                  </p:stCondLst>
                                  <p:childTnLst>
                                    <p:animEffect transition="out" filter="strips(upRight)">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6" name="组合 1"/>
          <p:cNvGrpSpPr>
            <a:grpSpLocks/>
          </p:cNvGrpSpPr>
          <p:nvPr/>
        </p:nvGrpSpPr>
        <p:grpSpPr bwMode="auto">
          <a:xfrm>
            <a:off x="34925" y="92075"/>
            <a:ext cx="7632700" cy="1025525"/>
            <a:chOff x="34925" y="92075"/>
            <a:chExt cx="7632700" cy="1025525"/>
          </a:xfrm>
        </p:grpSpPr>
        <p:grpSp>
          <p:nvGrpSpPr>
            <p:cNvPr id="67597" name="组合 2"/>
            <p:cNvGrpSpPr>
              <a:grpSpLocks/>
            </p:cNvGrpSpPr>
            <p:nvPr/>
          </p:nvGrpSpPr>
          <p:grpSpPr bwMode="auto">
            <a:xfrm>
              <a:off x="34925" y="92075"/>
              <a:ext cx="7632700" cy="457200"/>
              <a:chOff x="34925" y="92075"/>
              <a:chExt cx="7632700" cy="457200"/>
            </a:xfrm>
          </p:grpSpPr>
          <p:sp>
            <p:nvSpPr>
              <p:cNvPr id="6760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760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67598" name="Group 2"/>
            <p:cNvGrpSpPr>
              <a:grpSpLocks/>
            </p:cNvGrpSpPr>
            <p:nvPr/>
          </p:nvGrpSpPr>
          <p:grpSpPr bwMode="auto">
            <a:xfrm>
              <a:off x="107950" y="620713"/>
              <a:ext cx="3330575" cy="496887"/>
              <a:chOff x="113" y="441"/>
              <a:chExt cx="2098" cy="313"/>
            </a:xfrm>
          </p:grpSpPr>
          <p:sp>
            <p:nvSpPr>
              <p:cNvPr id="67599"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2.3.1  </a:t>
                </a:r>
                <a:r>
                  <a:rPr kumimoji="1" lang="zh-CN" altLang="en-US" sz="2200" b="1">
                    <a:solidFill>
                      <a:srgbClr val="3333FF"/>
                    </a:solidFill>
                    <a:latin typeface="Arial" panose="020B0604020202020204" pitchFamily="34" charset="0"/>
                    <a:ea typeface="黑体" panose="02010609060101010101" pitchFamily="49" charset="-122"/>
                  </a:rPr>
                  <a:t>单链表的定义</a:t>
                </a:r>
              </a:p>
            </p:txBody>
          </p:sp>
          <p:sp>
            <p:nvSpPr>
              <p:cNvPr id="67600"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 name="Group 3"/>
          <p:cNvGrpSpPr>
            <a:grpSpLocks/>
          </p:cNvGrpSpPr>
          <p:nvPr/>
        </p:nvGrpSpPr>
        <p:grpSpPr bwMode="auto">
          <a:xfrm>
            <a:off x="250825" y="1196975"/>
            <a:ext cx="3095625" cy="496888"/>
            <a:chOff x="113" y="441"/>
            <a:chExt cx="1440" cy="313"/>
          </a:xfrm>
        </p:grpSpPr>
        <p:sp>
          <p:nvSpPr>
            <p:cNvPr id="67595" name="Text Box 4"/>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单链表的类型定义</a:t>
              </a:r>
            </a:p>
          </p:txBody>
        </p:sp>
        <p:sp>
          <p:nvSpPr>
            <p:cNvPr id="67596" name="Rectangle 5"/>
            <p:cNvSpPr>
              <a:spLocks noChangeArrowheads="1"/>
            </p:cNvSpPr>
            <p:nvPr/>
          </p:nvSpPr>
          <p:spPr bwMode="auto">
            <a:xfrm>
              <a:off x="173"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0" name="Text Box 2"/>
          <p:cNvSpPr txBox="1">
            <a:spLocks noChangeArrowheads="1"/>
          </p:cNvSpPr>
          <p:nvPr/>
        </p:nvSpPr>
        <p:spPr bwMode="auto">
          <a:xfrm>
            <a:off x="323850" y="1844675"/>
            <a:ext cx="8640763"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struct {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ElemType		data;			// </a:t>
            </a:r>
            <a:r>
              <a:rPr lang="zh-CN" altLang="en-US" sz="1600" b="1">
                <a:latin typeface="Courier New" panose="02070309020205020404" pitchFamily="49" charset="0"/>
                <a:ea typeface="仿宋" panose="02010609060101010101" pitchFamily="49" charset="-122"/>
                <a:cs typeface="Courier New" panose="02070309020205020404" pitchFamily="49" charset="0"/>
              </a:rPr>
              <a:t>数据域</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struct LNode	*next;			// </a:t>
            </a:r>
            <a:r>
              <a:rPr lang="zh-CN" altLang="en-US" sz="1600" b="1">
                <a:latin typeface="Courier New" panose="02070309020205020404" pitchFamily="49" charset="0"/>
                <a:ea typeface="仿宋" panose="02010609060101010101" pitchFamily="49" charset="-122"/>
                <a:cs typeface="Courier New" panose="02070309020205020404" pitchFamily="49" charset="0"/>
              </a:rPr>
              <a:t>指针域</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LNode;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typedef LNode *LinkList; </a:t>
            </a:r>
            <a:endParaRPr lang="en-US" altLang="zh-CN" sz="1600">
              <a:latin typeface="Courier New" panose="02070309020205020404" pitchFamily="49" charset="0"/>
              <a:ea typeface="仿宋" panose="02010609060101010101" pitchFamily="49" charset="-122"/>
              <a:cs typeface="Courier New" panose="02070309020205020404" pitchFamily="49" charset="0"/>
            </a:endParaRPr>
          </a:p>
        </p:txBody>
      </p:sp>
      <p:grpSp>
        <p:nvGrpSpPr>
          <p:cNvPr id="22" name="Group 6"/>
          <p:cNvGrpSpPr>
            <a:grpSpLocks/>
          </p:cNvGrpSpPr>
          <p:nvPr/>
        </p:nvGrpSpPr>
        <p:grpSpPr bwMode="auto">
          <a:xfrm>
            <a:off x="538163" y="4149725"/>
            <a:ext cx="8137525" cy="1584325"/>
            <a:chOff x="113" y="2750"/>
            <a:chExt cx="5534" cy="1277"/>
          </a:xfrm>
        </p:grpSpPr>
        <p:sp>
          <p:nvSpPr>
            <p:cNvPr id="23" name="AutoShape 7"/>
            <p:cNvSpPr>
              <a:spLocks noChangeArrowheads="1"/>
            </p:cNvSpPr>
            <p:nvPr/>
          </p:nvSpPr>
          <p:spPr bwMode="auto">
            <a:xfrm flipV="1">
              <a:off x="113" y="2750"/>
              <a:ext cx="5534" cy="1277"/>
            </a:xfrm>
            <a:prstGeom prst="wedgeRectCallout">
              <a:avLst>
                <a:gd name="adj1" fmla="val 3282"/>
                <a:gd name="adj2" fmla="val 73931"/>
              </a:avLst>
            </a:prstGeom>
            <a:gradFill rotWithShape="0">
              <a:gsLst>
                <a:gs pos="0">
                  <a:srgbClr val="FFFFFF"/>
                </a:gs>
                <a:gs pos="100000">
                  <a:srgbClr val="D7FFD7"/>
                </a:gs>
              </a:gsLst>
              <a:lin ang="2700000" scaled="1"/>
            </a:gradFill>
            <a:ln w="57150">
              <a:solidFill>
                <a:srgbClr val="006600"/>
              </a:solidFill>
              <a:miter lim="800000"/>
              <a:headEnd/>
              <a:tailEnd/>
            </a:ln>
            <a:effectLst>
              <a:outerShdw dist="17961" dir="2700000" algn="ctr" rotWithShape="0">
                <a:schemeClr val="bg1"/>
              </a:outerShdw>
            </a:effectLst>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a:solidFill>
                  <a:srgbClr val="663300"/>
                </a:solidFill>
                <a:latin typeface="Arial" panose="020B0604020202020204" pitchFamily="34" charset="0"/>
                <a:ea typeface="楷体" panose="02010609060101010101" pitchFamily="49" charset="-122"/>
                <a:cs typeface="Arial" panose="020B0604020202020204" pitchFamily="34" charset="0"/>
              </a:endParaRPr>
            </a:p>
          </p:txBody>
        </p:sp>
        <p:sp>
          <p:nvSpPr>
            <p:cNvPr id="24" name="Text Box 8"/>
            <p:cNvSpPr txBox="1">
              <a:spLocks noChangeArrowheads="1"/>
            </p:cNvSpPr>
            <p:nvPr/>
          </p:nvSpPr>
          <p:spPr bwMode="auto">
            <a:xfrm>
              <a:off x="204" y="2840"/>
              <a:ext cx="5355" cy="1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just" eaLnBrk="1" hangingPunct="1">
                <a:lnSpc>
                  <a:spcPct val="130000"/>
                </a:lnSpc>
                <a:buClr>
                  <a:schemeClr val="accent2"/>
                </a:buClr>
                <a:buSzPct val="80000"/>
                <a:buFont typeface="Wingdings" panose="05000000000000000000" pitchFamily="2" charset="2"/>
                <a:buNone/>
                <a:defRPr/>
              </a:pPr>
              <a:r>
                <a:rPr kumimoji="1" lang="en-US" altLang="zh-CN" sz="2000" b="1" dirty="0">
                  <a:solidFill>
                    <a:srgbClr val="006600"/>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dirty="0" err="1">
                  <a:solidFill>
                    <a:srgbClr val="006600"/>
                  </a:solidFill>
                  <a:latin typeface="Arial" panose="020B0604020202020204" pitchFamily="34" charset="0"/>
                  <a:ea typeface="楷体" panose="02010609060101010101" pitchFamily="49" charset="-122"/>
                  <a:cs typeface="Arial" panose="020B0604020202020204" pitchFamily="34" charset="0"/>
                </a:rPr>
                <a:t>LinkList</a:t>
              </a:r>
              <a:r>
                <a:rPr kumimoji="1" lang="en-US" altLang="zh-CN" sz="2000" b="1" dirty="0">
                  <a:solidFill>
                    <a:srgbClr val="00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dirty="0" err="1">
                  <a:solidFill>
                    <a:srgbClr val="006600"/>
                  </a:solidFill>
                  <a:latin typeface="Arial" panose="020B0604020202020204" pitchFamily="34" charset="0"/>
                  <a:ea typeface="楷体" panose="02010609060101010101" pitchFamily="49" charset="-122"/>
                  <a:cs typeface="Arial" panose="020B0604020202020204" pitchFamily="34" charset="0"/>
                </a:rPr>
                <a:t>LNode</a:t>
              </a:r>
              <a:r>
                <a:rPr kumimoji="1" lang="en-US" altLang="zh-CN" sz="2000" b="1" dirty="0">
                  <a:solidFill>
                    <a:srgbClr val="006600"/>
                  </a:solidFill>
                  <a:latin typeface="Arial" panose="020B0604020202020204" pitchFamily="34" charset="0"/>
                  <a:ea typeface="楷体" panose="02010609060101010101" pitchFamily="49" charset="-122"/>
                  <a:cs typeface="Arial" panose="020B0604020202020204" pitchFamily="34" charset="0"/>
                </a:rPr>
                <a:t> * </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是不同名字的同一个指针类型。</a:t>
              </a:r>
              <a:r>
                <a:rPr kumimoji="1" lang="en-US" altLang="zh-CN" sz="2000" b="1" dirty="0" err="1">
                  <a:solidFill>
                    <a:srgbClr val="006600"/>
                  </a:solidFill>
                  <a:latin typeface="Arial" panose="020B0604020202020204" pitchFamily="34" charset="0"/>
                  <a:ea typeface="楷体" panose="02010609060101010101" pitchFamily="49" charset="-122"/>
                  <a:cs typeface="Arial" panose="020B0604020202020204" pitchFamily="34" charset="0"/>
                </a:rPr>
                <a:t>LinkList</a:t>
              </a:r>
              <a:r>
                <a:rPr kumimoji="1" lang="en-US" altLang="zh-CN" sz="2000" b="1" dirty="0">
                  <a:solidFill>
                    <a:srgbClr val="0066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类型的指针变量表示是单链表的头指针，</a:t>
              </a:r>
              <a:r>
                <a:rPr kumimoji="1" lang="en-US" altLang="zh-CN" sz="2000" b="1" dirty="0" err="1">
                  <a:solidFill>
                    <a:srgbClr val="006600"/>
                  </a:solidFill>
                  <a:latin typeface="Arial" panose="020B0604020202020204" pitchFamily="34" charset="0"/>
                  <a:ea typeface="楷体" panose="02010609060101010101" pitchFamily="49" charset="-122"/>
                  <a:cs typeface="Arial" panose="020B0604020202020204" pitchFamily="34" charset="0"/>
                </a:rPr>
                <a:t>LNode</a:t>
              </a:r>
              <a:r>
                <a:rPr kumimoji="1" lang="en-US" altLang="zh-CN" sz="2000" b="1" dirty="0">
                  <a:solidFill>
                    <a:srgbClr val="006600"/>
                  </a:solidFill>
                  <a:latin typeface="Arial" panose="020B0604020202020204" pitchFamily="34" charset="0"/>
                  <a:ea typeface="楷体" panose="02010609060101010101" pitchFamily="49" charset="-122"/>
                  <a:cs typeface="Arial" panose="020B0604020202020204" pitchFamily="34" charset="0"/>
                </a:rPr>
                <a:t> * </a:t>
              </a:r>
              <a:r>
                <a:rPr kumimoji="1" lang="zh-CN" altLang="en-US" sz="2000" b="1" dirty="0">
                  <a:solidFill>
                    <a:srgbClr val="006600"/>
                  </a:solidFill>
                  <a:latin typeface="Arial" panose="020B0604020202020204" pitchFamily="34" charset="0"/>
                  <a:ea typeface="楷体" panose="02010609060101010101" pitchFamily="49" charset="-122"/>
                  <a:cs typeface="Arial" panose="020B0604020202020204" pitchFamily="34" charset="0"/>
                </a:rPr>
                <a:t>类型的指针变量表示是指向某一结点的指针。</a:t>
              </a:r>
              <a:endParaRPr kumimoji="1" lang="zh-CN" altLang="en-US" sz="2000" b="1" dirty="0">
                <a:solidFill>
                  <a:srgbClr val="006600"/>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endParaRPr>
            </a:p>
          </p:txBody>
        </p:sp>
      </p:grpSp>
      <p:grpSp>
        <p:nvGrpSpPr>
          <p:cNvPr id="25" name="Group 16"/>
          <p:cNvGrpSpPr>
            <a:grpSpLocks/>
          </p:cNvGrpSpPr>
          <p:nvPr/>
        </p:nvGrpSpPr>
        <p:grpSpPr bwMode="auto">
          <a:xfrm>
            <a:off x="4067175" y="2205038"/>
            <a:ext cx="4465638" cy="4032250"/>
            <a:chOff x="1429" y="1071"/>
            <a:chExt cx="3175" cy="2767"/>
          </a:xfrm>
        </p:grpSpPr>
        <p:pic>
          <p:nvPicPr>
            <p:cNvPr id="26" name="Picture 17" descr="ED089_l">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13486" t="9969" r="14427" b="12987"/>
            <a:stretch>
              <a:fillRect/>
            </a:stretch>
          </p:blipFill>
          <p:spPr bwMode="auto">
            <a:xfrm>
              <a:off x="1429" y="1071"/>
              <a:ext cx="3175" cy="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18">
              <a:hlinkClick r:id="" action="ppaction://hlinkshowjump?jump=nextslide"/>
            </p:cNvPr>
            <p:cNvSpPr txBox="1">
              <a:spLocks noChangeArrowheads="1"/>
            </p:cNvSpPr>
            <p:nvPr/>
          </p:nvSpPr>
          <p:spPr bwMode="auto">
            <a:xfrm>
              <a:off x="1792" y="1498"/>
              <a:ext cx="2491" cy="1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80000" rIns="180000">
              <a:spAutoFit/>
            </a:bodyPr>
            <a:lstStyle/>
            <a:p>
              <a:pPr algn="just" eaLnBrk="1" hangingPunct="1">
                <a:lnSpc>
                  <a:spcPct val="140000"/>
                </a:lnSpc>
                <a:defRPr/>
              </a:pPr>
              <a:r>
                <a:rPr kumimoji="1" lang="en-US" altLang="zh-CN" sz="2000" b="1" dirty="0">
                  <a:solidFill>
                    <a:srgbClr val="9900FF"/>
                  </a:solidFill>
                  <a:effectLst>
                    <a:outerShdw blurRad="38100" dist="38100" dir="2700000" algn="tl">
                      <a:srgbClr val="C0C0C0"/>
                    </a:outerShdw>
                  </a:effectLst>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9900FF"/>
                  </a:solidFill>
                  <a:latin typeface="Arial" panose="020B0604020202020204" pitchFamily="34" charset="0"/>
                  <a:ea typeface="楷体" panose="02010609060101010101" pitchFamily="49" charset="-122"/>
                  <a:cs typeface="Arial" panose="020B0604020202020204" pitchFamily="34" charset="0"/>
                </a:rPr>
                <a:t>在单链表中，结点之间的逻辑关系由结点中的指针指示，逻辑上相邻的两个结点其存储的物理位置不要求相邻，因此这种存储结构不是顺序结构。</a:t>
              </a:r>
              <a:r>
                <a:rPr kumimoji="1" lang="zh-CN" altLang="en-US" sz="2000" dirty="0">
                  <a:solidFill>
                    <a:srgbClr val="9900FF"/>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trips(upLeft)">
                                      <p:cBhvr>
                                        <p:cTn id="17" dur="500"/>
                                        <p:tgtEl>
                                          <p:spTgt spid="22"/>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18" presetClass="exit" presetSubtype="9" fill="hold" nodeType="clickEffect">
                                  <p:stCondLst>
                                    <p:cond delay="0"/>
                                  </p:stCondLst>
                                  <p:childTnLst>
                                    <p:animEffect transition="out" filter="strips(upLeft)">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up)">
                                      <p:cBhvr>
                                        <p:cTn id="26" dur="500"/>
                                        <p:tgtEl>
                                          <p:spTgt spid="25"/>
                                        </p:tgtEl>
                                      </p:cBhvr>
                                    </p:animEffect>
                                  </p:childTnLst>
                                  <p:subTnLst>
                                    <p:audio>
                                      <p:cMediaNode>
                                        <p:cTn display="0" masterRel="sameClick">
                                          <p:stCondLst>
                                            <p:cond evt="begin" delay="0">
                                              <p:tn val="24"/>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组合 1"/>
          <p:cNvGrpSpPr>
            <a:grpSpLocks/>
          </p:cNvGrpSpPr>
          <p:nvPr/>
        </p:nvGrpSpPr>
        <p:grpSpPr bwMode="auto">
          <a:xfrm>
            <a:off x="34925" y="92075"/>
            <a:ext cx="7632700" cy="457200"/>
            <a:chOff x="34925" y="92075"/>
            <a:chExt cx="7632700" cy="457200"/>
          </a:xfrm>
        </p:grpSpPr>
        <p:sp>
          <p:nvSpPr>
            <p:cNvPr id="6862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862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5" name="Group 2"/>
          <p:cNvGrpSpPr>
            <a:grpSpLocks/>
          </p:cNvGrpSpPr>
          <p:nvPr/>
        </p:nvGrpSpPr>
        <p:grpSpPr bwMode="auto">
          <a:xfrm>
            <a:off x="107950" y="620713"/>
            <a:ext cx="4395788" cy="769937"/>
            <a:chOff x="113" y="441"/>
            <a:chExt cx="2090" cy="485"/>
          </a:xfrm>
        </p:grpSpPr>
        <p:sp>
          <p:nvSpPr>
            <p:cNvPr id="68621"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68622"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 name="Group 5"/>
          <p:cNvGrpSpPr>
            <a:grpSpLocks/>
          </p:cNvGrpSpPr>
          <p:nvPr/>
        </p:nvGrpSpPr>
        <p:grpSpPr bwMode="auto">
          <a:xfrm>
            <a:off x="7669213" y="620713"/>
            <a:ext cx="1295400" cy="1079500"/>
            <a:chOff x="4831" y="391"/>
            <a:chExt cx="816" cy="773"/>
          </a:xfrm>
        </p:grpSpPr>
        <p:sp>
          <p:nvSpPr>
            <p:cNvPr id="68617"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8618"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8619" name="Picture 8"/>
            <p:cNvPicPr>
              <a:picLocks noChangeAspect="1" noChangeArrowheads="1"/>
            </p:cNvPicPr>
            <p:nvPr/>
          </p:nvPicPr>
          <p:blipFill>
            <a:blip r:embed="rId3">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20"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nvGrpSpPr>
          <p:cNvPr id="13" name="Group 13"/>
          <p:cNvGrpSpPr>
            <a:grpSpLocks/>
          </p:cNvGrpSpPr>
          <p:nvPr/>
        </p:nvGrpSpPr>
        <p:grpSpPr bwMode="auto">
          <a:xfrm>
            <a:off x="250825" y="1196975"/>
            <a:ext cx="2657475" cy="496888"/>
            <a:chOff x="158" y="754"/>
            <a:chExt cx="1674" cy="313"/>
          </a:xfrm>
        </p:grpSpPr>
        <p:sp>
          <p:nvSpPr>
            <p:cNvPr id="68615" name="Text Box 14"/>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初始化操作</a:t>
              </a:r>
            </a:p>
          </p:txBody>
        </p:sp>
        <p:sp>
          <p:nvSpPr>
            <p:cNvPr id="68616" name="Rectangle 15"/>
            <p:cNvSpPr>
              <a:spLocks noChangeArrowheads="1"/>
            </p:cNvSpPr>
            <p:nvPr/>
          </p:nvSpPr>
          <p:spPr bwMode="auto">
            <a:xfrm>
              <a:off x="245"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6" name="Text Box 6"/>
          <p:cNvSpPr txBox="1">
            <a:spLocks noChangeArrowheads="1"/>
          </p:cNvSpPr>
          <p:nvPr/>
        </p:nvSpPr>
        <p:spPr bwMode="auto">
          <a:xfrm>
            <a:off x="179388" y="1773238"/>
            <a:ext cx="8785225" cy="90963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生成一个新结点作为头结点；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设置头结点的指针域为空。</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290">
                                          <p:stCondLst>
                                            <p:cond delay="0"/>
                                          </p:stCondLst>
                                        </p:cTn>
                                        <p:tgtEl>
                                          <p:spTgt spid="8"/>
                                        </p:tgtEl>
                                      </p:cBhvr>
                                    </p:animEffect>
                                    <p:anim calcmode="lin" valueType="num">
                                      <p:cBhvr>
                                        <p:cTn id="18"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23" dur="13">
                                          <p:stCondLst>
                                            <p:cond delay="325"/>
                                          </p:stCondLst>
                                        </p:cTn>
                                        <p:tgtEl>
                                          <p:spTgt spid="8"/>
                                        </p:tgtEl>
                                      </p:cBhvr>
                                      <p:to x="100000" y="60000"/>
                                    </p:animScale>
                                    <p:animScale>
                                      <p:cBhvr>
                                        <p:cTn id="24" dur="83" decel="50000">
                                          <p:stCondLst>
                                            <p:cond delay="338"/>
                                          </p:stCondLst>
                                        </p:cTn>
                                        <p:tgtEl>
                                          <p:spTgt spid="8"/>
                                        </p:tgtEl>
                                      </p:cBhvr>
                                      <p:to x="100000" y="100000"/>
                                    </p:animScale>
                                    <p:animScale>
                                      <p:cBhvr>
                                        <p:cTn id="25" dur="13">
                                          <p:stCondLst>
                                            <p:cond delay="656"/>
                                          </p:stCondLst>
                                        </p:cTn>
                                        <p:tgtEl>
                                          <p:spTgt spid="8"/>
                                        </p:tgtEl>
                                      </p:cBhvr>
                                      <p:to x="100000" y="80000"/>
                                    </p:animScale>
                                    <p:animScale>
                                      <p:cBhvr>
                                        <p:cTn id="26" dur="83" decel="50000">
                                          <p:stCondLst>
                                            <p:cond delay="669"/>
                                          </p:stCondLst>
                                        </p:cTn>
                                        <p:tgtEl>
                                          <p:spTgt spid="8"/>
                                        </p:tgtEl>
                                      </p:cBhvr>
                                      <p:to x="100000" y="100000"/>
                                    </p:animScale>
                                    <p:animScale>
                                      <p:cBhvr>
                                        <p:cTn id="27" dur="13">
                                          <p:stCondLst>
                                            <p:cond delay="821"/>
                                          </p:stCondLst>
                                        </p:cTn>
                                        <p:tgtEl>
                                          <p:spTgt spid="8"/>
                                        </p:tgtEl>
                                      </p:cBhvr>
                                      <p:to x="100000" y="90000"/>
                                    </p:animScale>
                                    <p:animScale>
                                      <p:cBhvr>
                                        <p:cTn id="28" dur="83" decel="50000">
                                          <p:stCondLst>
                                            <p:cond delay="834"/>
                                          </p:stCondLst>
                                        </p:cTn>
                                        <p:tgtEl>
                                          <p:spTgt spid="8"/>
                                        </p:tgtEl>
                                      </p:cBhvr>
                                      <p:to x="100000" y="100000"/>
                                    </p:animScale>
                                    <p:animScale>
                                      <p:cBhvr>
                                        <p:cTn id="29" dur="13">
                                          <p:stCondLst>
                                            <p:cond delay="904"/>
                                          </p:stCondLst>
                                        </p:cTn>
                                        <p:tgtEl>
                                          <p:spTgt spid="8"/>
                                        </p:tgtEl>
                                      </p:cBhvr>
                                      <p:to x="100000" y="95000"/>
                                    </p:animScale>
                                    <p:animScale>
                                      <p:cBhvr>
                                        <p:cTn id="30" dur="83" decel="50000">
                                          <p:stCondLst>
                                            <p:cond delay="917"/>
                                          </p:stCondLst>
                                        </p:cTn>
                                        <p:tgtEl>
                                          <p:spTgt spid="8"/>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6">
                                            <p:txEl>
                                              <p:pRg st="0" end="0"/>
                                            </p:txEl>
                                          </p:spTgt>
                                        </p:tgtEl>
                                        <p:attrNameLst>
                                          <p:attrName>style.visibility</p:attrName>
                                        </p:attrNameLst>
                                      </p:cBhvr>
                                      <p:to>
                                        <p:strVal val="visible"/>
                                      </p:to>
                                    </p:set>
                                    <p:animEffect transition="in" filter="slide(fromBottom)">
                                      <p:cBhvr>
                                        <p:cTn id="35" dur="500"/>
                                        <p:tgtEl>
                                          <p:spTgt spid="16">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6">
                                            <p:txEl>
                                              <p:pRg st="1" end="1"/>
                                            </p:txEl>
                                          </p:spTgt>
                                        </p:tgtEl>
                                        <p:attrNameLst>
                                          <p:attrName>style.visibility</p:attrName>
                                        </p:attrNameLst>
                                      </p:cBhvr>
                                      <p:to>
                                        <p:strVal val="visible"/>
                                      </p:to>
                                    </p:set>
                                    <p:animEffect transition="in" filter="slide(fromBottom)">
                                      <p:cBhvr>
                                        <p:cTn id="40"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a:grpSpLocks/>
          </p:cNvGrpSpPr>
          <p:nvPr/>
        </p:nvGrpSpPr>
        <p:grpSpPr bwMode="auto">
          <a:xfrm>
            <a:off x="34925" y="92075"/>
            <a:ext cx="7632700" cy="457200"/>
            <a:chOff x="34925" y="92075"/>
            <a:chExt cx="7632700" cy="457200"/>
          </a:xfrm>
        </p:grpSpPr>
        <p:sp>
          <p:nvSpPr>
            <p:cNvPr id="1230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30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2.1  </a:t>
              </a:r>
              <a:r>
                <a:rPr lang="zh-CN" altLang="en-US" sz="2400" b="1">
                  <a:solidFill>
                    <a:srgbClr val="FF0000"/>
                  </a:solidFill>
                  <a:latin typeface="黑体" panose="02010609060101010101" pitchFamily="49" charset="-122"/>
                  <a:ea typeface="黑体" panose="02010609060101010101" pitchFamily="49" charset="-122"/>
                </a:rPr>
                <a:t>线性表的类型定义</a:t>
              </a:r>
            </a:p>
          </p:txBody>
        </p:sp>
      </p:grpSp>
      <p:grpSp>
        <p:nvGrpSpPr>
          <p:cNvPr id="8" name="Group 3"/>
          <p:cNvGrpSpPr>
            <a:grpSpLocks/>
          </p:cNvGrpSpPr>
          <p:nvPr/>
        </p:nvGrpSpPr>
        <p:grpSpPr bwMode="auto">
          <a:xfrm>
            <a:off x="107950" y="620713"/>
            <a:ext cx="4567238" cy="496887"/>
            <a:chOff x="68" y="391"/>
            <a:chExt cx="2877" cy="313"/>
          </a:xfrm>
        </p:grpSpPr>
        <p:sp>
          <p:nvSpPr>
            <p:cNvPr id="12305" name="Text Box 4"/>
            <p:cNvSpPr txBox="1">
              <a:spLocks noChangeArrowheads="1"/>
            </p:cNvSpPr>
            <p:nvPr/>
          </p:nvSpPr>
          <p:spPr bwMode="auto">
            <a:xfrm>
              <a:off x="68" y="391"/>
              <a:ext cx="2877"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2.1.2  </a:t>
              </a:r>
              <a:r>
                <a:rPr kumimoji="1" lang="zh-CN" altLang="en-US" sz="2200" b="1">
                  <a:solidFill>
                    <a:srgbClr val="3333FF"/>
                  </a:solidFill>
                  <a:latin typeface="Arial" panose="020B0604020202020204" pitchFamily="34" charset="0"/>
                  <a:ea typeface="黑体" panose="02010609060101010101" pitchFamily="49" charset="-122"/>
                </a:rPr>
                <a:t>线性表的抽象数据类型</a:t>
              </a:r>
            </a:p>
          </p:txBody>
        </p:sp>
        <p:sp>
          <p:nvSpPr>
            <p:cNvPr id="12306" name="Rectangle 5"/>
            <p:cNvSpPr>
              <a:spLocks noChangeArrowheads="1"/>
            </p:cNvSpPr>
            <p:nvPr/>
          </p:nvSpPr>
          <p:spPr bwMode="auto">
            <a:xfrm>
              <a:off x="136" y="660"/>
              <a:ext cx="26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1" name="Text Box 2"/>
          <p:cNvSpPr txBox="1">
            <a:spLocks noChangeArrowheads="1"/>
          </p:cNvSpPr>
          <p:nvPr/>
        </p:nvSpPr>
        <p:spPr bwMode="auto">
          <a:xfrm>
            <a:off x="323850" y="1268413"/>
            <a:ext cx="8351838" cy="518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ADT List {</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Data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D={</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ElemSet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=1,2,…,n, n≥0}</a:t>
            </a:r>
            <a:r>
              <a:rPr lang="zh-CN" altLang="zh-CN" sz="1600" b="1" dirty="0">
                <a:latin typeface="Courier New" panose="02070309020205020404" pitchFamily="49" charset="0"/>
                <a:ea typeface="仿宋" panose="02010609060101010101" pitchFamily="49" charset="-122"/>
                <a:cs typeface="Courier New" panose="02070309020205020404" pitchFamily="49" charset="0"/>
              </a:rPr>
              <a:t>（具有相同类型的数据元素集合）</a:t>
            </a:r>
            <a:endParaRPr lang="zh-CN" altLang="en-US"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Relation</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R={&lt;a</a:t>
            </a:r>
            <a:r>
              <a:rPr lang="en-US" altLang="zh-CN" sz="1600" b="1" baseline="-25000" dirty="0">
                <a:latin typeface="Courier New" panose="02070309020205020404" pitchFamily="49" charset="0"/>
                <a:ea typeface="仿宋" panose="02010609060101010101" pitchFamily="49" charset="-122"/>
                <a:cs typeface="Courier New" panose="02070309020205020404" pitchFamily="49" charset="0"/>
              </a:rPr>
              <a:t>i-1</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dirty="0">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&gt;|a</a:t>
            </a:r>
            <a:r>
              <a:rPr lang="en-US" altLang="zh-CN" sz="1600" b="1" baseline="-25000" dirty="0">
                <a:latin typeface="Courier New" panose="02070309020205020404" pitchFamily="49" charset="0"/>
                <a:ea typeface="仿宋" panose="02010609060101010101" pitchFamily="49" charset="-122"/>
                <a:cs typeface="Courier New" panose="02070309020205020404" pitchFamily="49" charset="0"/>
              </a:rPr>
              <a:t>i-1</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a:t>
            </a:r>
            <a:r>
              <a:rPr lang="en-US" altLang="zh-CN" sz="1600" b="1" baseline="-25000" dirty="0">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D,i=2,…,n}</a:t>
            </a:r>
            <a:r>
              <a:rPr lang="zh-CN" altLang="zh-CN" sz="1600" b="1" dirty="0">
                <a:latin typeface="Courier New" panose="02070309020205020404" pitchFamily="49" charset="0"/>
                <a:ea typeface="仿宋" panose="02010609060101010101" pitchFamily="49" charset="-122"/>
                <a:cs typeface="Courier New" panose="02070309020205020404" pitchFamily="49" charset="0"/>
              </a:rPr>
              <a:t>（相邻数据元素具有前驱和后继的关系）</a:t>
            </a:r>
            <a:endParaRPr lang="zh-CN" altLang="en-US" sz="1600" b="1" dirty="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Operation</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lvl="1"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InitList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(&amp;L)</a:t>
            </a:r>
          </a:p>
          <a:p>
            <a:pPr lvl="1"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初始条件：无</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lvl="1"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操作结果：构造一个空线性表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ListInsert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初始条件：线性表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已经存在，且</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1≤i≤ListLength(L)+1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lvl="1"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操作结果：在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个位置之前插入新的元素</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ListDelete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(&amp;L,</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,&amp;e)</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初始条件：线性表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已经存在，且</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1≤i≤ListLength(L)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a:p>
            <a:pPr lvl="1"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操作结果：删除</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个元素，并用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返回其值，且令</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的长度减</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5000"/>
              </a:lnSpc>
            </a:pPr>
            <a:r>
              <a:rPr lang="zh-CN" altLang="en-US"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15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ADT List</a:t>
            </a:r>
          </a:p>
        </p:txBody>
      </p:sp>
      <p:grpSp>
        <p:nvGrpSpPr>
          <p:cNvPr id="22" name="Group 6"/>
          <p:cNvGrpSpPr>
            <a:grpSpLocks/>
          </p:cNvGrpSpPr>
          <p:nvPr/>
        </p:nvGrpSpPr>
        <p:grpSpPr bwMode="auto">
          <a:xfrm>
            <a:off x="4249738" y="622300"/>
            <a:ext cx="4606925" cy="1655763"/>
            <a:chOff x="204" y="2477"/>
            <a:chExt cx="5321" cy="1089"/>
          </a:xfrm>
        </p:grpSpPr>
        <p:sp>
          <p:nvSpPr>
            <p:cNvPr id="23" name="AutoShape 7"/>
            <p:cNvSpPr>
              <a:spLocks noChangeArrowheads="1"/>
            </p:cNvSpPr>
            <p:nvPr/>
          </p:nvSpPr>
          <p:spPr bwMode="auto">
            <a:xfrm flipH="1">
              <a:off x="204" y="2477"/>
              <a:ext cx="5321" cy="1089"/>
            </a:xfrm>
            <a:prstGeom prst="wedgeRectCallout">
              <a:avLst>
                <a:gd name="adj1" fmla="val -875"/>
                <a:gd name="adj2" fmla="val 74514"/>
              </a:avLst>
            </a:prstGeom>
            <a:gradFill rotWithShape="0">
              <a:gsLst>
                <a:gs pos="0">
                  <a:srgbClr val="FFFFFF"/>
                </a:gs>
                <a:gs pos="100000">
                  <a:srgbClr val="FFCCFF"/>
                </a:gs>
              </a:gsLst>
              <a:lin ang="18900000" scaled="1"/>
            </a:gradFill>
            <a:ln w="57150">
              <a:solidFill>
                <a:srgbClr val="FF33CC"/>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华文楷体" panose="02010600040101010101" pitchFamily="2" charset="-122"/>
                <a:cs typeface="Arial" panose="020B0604020202020204" pitchFamily="34" charset="0"/>
              </a:endParaRPr>
            </a:p>
          </p:txBody>
        </p:sp>
        <p:sp>
          <p:nvSpPr>
            <p:cNvPr id="27" name="Text Box 8"/>
            <p:cNvSpPr txBox="1">
              <a:spLocks noChangeArrowheads="1"/>
            </p:cNvSpPr>
            <p:nvPr/>
          </p:nvSpPr>
          <p:spPr bwMode="auto">
            <a:xfrm>
              <a:off x="298" y="2547"/>
              <a:ext cx="5134" cy="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33CC"/>
                  </a:solidFill>
                  <a:latin typeface="Arial" panose="020B0604020202020204" pitchFamily="34" charset="0"/>
                  <a:ea typeface="华文楷体" panose="02010600040101010101" pitchFamily="2" charset="-122"/>
                  <a:cs typeface="Arial" panose="020B0604020202020204" pitchFamily="34" charset="0"/>
                </a:rPr>
                <a:t>        </a:t>
              </a:r>
              <a:r>
                <a:rPr kumimoji="1" lang="zh-CN" altLang="en-US" sz="2000" b="1">
                  <a:solidFill>
                    <a:srgbClr val="FF33CC"/>
                  </a:solidFill>
                  <a:latin typeface="Arial" panose="020B0604020202020204" pitchFamily="34" charset="0"/>
                  <a:ea typeface="华文楷体" panose="02010600040101010101" pitchFamily="2" charset="-122"/>
                  <a:cs typeface="Arial" panose="020B0604020202020204" pitchFamily="34" charset="0"/>
                </a:rPr>
                <a:t>对于不同的应用，线性表基本操作不同。因此，应该依照具体问题构造 </a:t>
              </a:r>
              <a:r>
                <a:rPr kumimoji="1" lang="en-US" altLang="zh-CN" sz="2000" b="1">
                  <a:solidFill>
                    <a:srgbClr val="FF33CC"/>
                  </a:solidFill>
                  <a:latin typeface="Arial" panose="020B0604020202020204" pitchFamily="34" charset="0"/>
                  <a:ea typeface="华文楷体" panose="02010600040101010101" pitchFamily="2" charset="-122"/>
                  <a:cs typeface="Arial" panose="020B0604020202020204" pitchFamily="34" charset="0"/>
                </a:rPr>
                <a:t>ADT </a:t>
              </a:r>
              <a:r>
                <a:rPr kumimoji="1" lang="zh-CN" altLang="en-US" sz="2000" b="1">
                  <a:solidFill>
                    <a:srgbClr val="FF33CC"/>
                  </a:solidFill>
                  <a:latin typeface="Arial" panose="020B0604020202020204" pitchFamily="34" charset="0"/>
                  <a:ea typeface="华文楷体" panose="02010600040101010101" pitchFamily="2" charset="-122"/>
                  <a:cs typeface="Arial" panose="020B0604020202020204" pitchFamily="34" charset="0"/>
                </a:rPr>
                <a:t>中基本操作。</a:t>
              </a:r>
              <a:r>
                <a:rPr kumimoji="1" lang="zh-CN" altLang="en-US" sz="2000">
                  <a:solidFill>
                    <a:srgbClr val="FF33CC"/>
                  </a:solidFill>
                  <a:latin typeface="Arial" panose="020B0604020202020204" pitchFamily="34" charset="0"/>
                  <a:ea typeface="华文楷体" panose="02010600040101010101" pitchFamily="2" charset="-122"/>
                  <a:cs typeface="Arial" panose="020B0604020202020204" pitchFamily="34" charset="0"/>
                </a:rPr>
                <a:t> </a:t>
              </a:r>
            </a:p>
          </p:txBody>
        </p:sp>
      </p:grpSp>
      <p:grpSp>
        <p:nvGrpSpPr>
          <p:cNvPr id="28" name="Group 9"/>
          <p:cNvGrpSpPr>
            <a:grpSpLocks/>
          </p:cNvGrpSpPr>
          <p:nvPr/>
        </p:nvGrpSpPr>
        <p:grpSpPr bwMode="auto">
          <a:xfrm>
            <a:off x="4492625" y="622300"/>
            <a:ext cx="4356100" cy="1657350"/>
            <a:chOff x="204" y="2477"/>
            <a:chExt cx="5321" cy="1089"/>
          </a:xfrm>
        </p:grpSpPr>
        <p:sp>
          <p:nvSpPr>
            <p:cNvPr id="29" name="AutoShape 10"/>
            <p:cNvSpPr>
              <a:spLocks noChangeArrowheads="1"/>
            </p:cNvSpPr>
            <p:nvPr/>
          </p:nvSpPr>
          <p:spPr bwMode="auto">
            <a:xfrm flipH="1">
              <a:off x="204" y="2477"/>
              <a:ext cx="5321" cy="1089"/>
            </a:xfrm>
            <a:prstGeom prst="wedgeRectCallout">
              <a:avLst>
                <a:gd name="adj1" fmla="val -875"/>
                <a:gd name="adj2" fmla="val 74514"/>
              </a:avLst>
            </a:prstGeom>
            <a:gradFill rotWithShape="0">
              <a:gsLst>
                <a:gs pos="0">
                  <a:srgbClr val="FFFFFF"/>
                </a:gs>
                <a:gs pos="100000">
                  <a:srgbClr val="CCFFCC"/>
                </a:gs>
              </a:gsLst>
              <a:lin ang="18900000" scaled="1"/>
            </a:gradFill>
            <a:ln w="57150">
              <a:solidFill>
                <a:srgbClr val="339933"/>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华文楷体" panose="02010600040101010101" pitchFamily="2" charset="-122"/>
                <a:cs typeface="Arial" panose="020B0604020202020204" pitchFamily="34" charset="0"/>
              </a:endParaRPr>
            </a:p>
          </p:txBody>
        </p:sp>
        <p:sp>
          <p:nvSpPr>
            <p:cNvPr id="30" name="Text Box 11"/>
            <p:cNvSpPr txBox="1">
              <a:spLocks noChangeArrowheads="1"/>
            </p:cNvSpPr>
            <p:nvPr/>
          </p:nvSpPr>
          <p:spPr bwMode="auto">
            <a:xfrm>
              <a:off x="297" y="2547"/>
              <a:ext cx="5135" cy="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339933"/>
                  </a:solidFill>
                  <a:latin typeface="Arial" panose="020B0604020202020204" pitchFamily="34" charset="0"/>
                  <a:ea typeface="华文楷体" panose="02010600040101010101" pitchFamily="2" charset="-122"/>
                  <a:cs typeface="Arial" panose="020B0604020202020204" pitchFamily="34" charset="0"/>
                </a:rPr>
                <a:t>        </a:t>
              </a:r>
              <a:r>
                <a:rPr kumimoji="1" lang="zh-CN" altLang="en-US" sz="2000" b="1">
                  <a:solidFill>
                    <a:srgbClr val="339933"/>
                  </a:solidFill>
                  <a:latin typeface="Arial" panose="020B0604020202020204" pitchFamily="34" charset="0"/>
                  <a:ea typeface="华文楷体" panose="02010600040101010101" pitchFamily="2" charset="-122"/>
                  <a:cs typeface="Arial" panose="020B0604020202020204" pitchFamily="34" charset="0"/>
                </a:rPr>
                <a:t>对于实际问题中涉及到更复杂的操作，可以用 </a:t>
              </a:r>
              <a:r>
                <a:rPr kumimoji="1" lang="en-US" altLang="zh-CN" sz="2000" b="1">
                  <a:solidFill>
                    <a:srgbClr val="339933"/>
                  </a:solidFill>
                  <a:latin typeface="Arial" panose="020B0604020202020204" pitchFamily="34" charset="0"/>
                  <a:ea typeface="华文楷体" panose="02010600040101010101" pitchFamily="2" charset="-122"/>
                  <a:cs typeface="Arial" panose="020B0604020202020204" pitchFamily="34" charset="0"/>
                </a:rPr>
                <a:t>ADT </a:t>
              </a:r>
              <a:r>
                <a:rPr kumimoji="1" lang="zh-CN" altLang="en-US" sz="2000" b="1">
                  <a:solidFill>
                    <a:srgbClr val="339933"/>
                  </a:solidFill>
                  <a:latin typeface="Arial" panose="020B0604020202020204" pitchFamily="34" charset="0"/>
                  <a:ea typeface="华文楷体" panose="02010600040101010101" pitchFamily="2" charset="-122"/>
                  <a:cs typeface="Arial" panose="020B0604020202020204" pitchFamily="34" charset="0"/>
                </a:rPr>
                <a:t>中基本操作的组合来实现。</a:t>
              </a:r>
            </a:p>
          </p:txBody>
        </p:sp>
      </p:grpSp>
      <p:grpSp>
        <p:nvGrpSpPr>
          <p:cNvPr id="31" name="Group 12"/>
          <p:cNvGrpSpPr>
            <a:grpSpLocks/>
          </p:cNvGrpSpPr>
          <p:nvPr/>
        </p:nvGrpSpPr>
        <p:grpSpPr bwMode="auto">
          <a:xfrm>
            <a:off x="4500563" y="790575"/>
            <a:ext cx="4356100" cy="1298575"/>
            <a:chOff x="204" y="2477"/>
            <a:chExt cx="5321" cy="1089"/>
          </a:xfrm>
        </p:grpSpPr>
        <p:sp>
          <p:nvSpPr>
            <p:cNvPr id="32" name="AutoShape 13"/>
            <p:cNvSpPr>
              <a:spLocks noChangeArrowheads="1"/>
            </p:cNvSpPr>
            <p:nvPr/>
          </p:nvSpPr>
          <p:spPr bwMode="auto">
            <a:xfrm flipH="1">
              <a:off x="204" y="2477"/>
              <a:ext cx="5321" cy="1089"/>
            </a:xfrm>
            <a:prstGeom prst="wedgeRectCallout">
              <a:avLst>
                <a:gd name="adj1" fmla="val -875"/>
                <a:gd name="adj2" fmla="val 74514"/>
              </a:avLst>
            </a:prstGeom>
            <a:gradFill rotWithShape="0">
              <a:gsLst>
                <a:gs pos="0">
                  <a:srgbClr val="FFFFFF"/>
                </a:gs>
                <a:gs pos="100000">
                  <a:srgbClr val="FFFFCC"/>
                </a:gs>
              </a:gsLst>
              <a:lin ang="18900000" scaled="1"/>
            </a:gradFill>
            <a:ln w="57150">
              <a:solidFill>
                <a:srgbClr val="CC66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华文楷体" panose="02010600040101010101" pitchFamily="2" charset="-122"/>
                <a:cs typeface="Arial" panose="020B0604020202020204" pitchFamily="34" charset="0"/>
              </a:endParaRPr>
            </a:p>
          </p:txBody>
        </p:sp>
        <p:sp>
          <p:nvSpPr>
            <p:cNvPr id="33" name="Text Box 14"/>
            <p:cNvSpPr txBox="1">
              <a:spLocks noChangeArrowheads="1"/>
            </p:cNvSpPr>
            <p:nvPr/>
          </p:nvSpPr>
          <p:spPr bwMode="auto">
            <a:xfrm>
              <a:off x="297" y="2548"/>
              <a:ext cx="5135" cy="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CC6600"/>
                  </a:solidFill>
                  <a:latin typeface="Arial" panose="020B0604020202020204" pitchFamily="34" charset="0"/>
                  <a:ea typeface="华文楷体" panose="02010600040101010101" pitchFamily="2" charset="-122"/>
                  <a:cs typeface="Arial" panose="020B0604020202020204" pitchFamily="34" charset="0"/>
                </a:rPr>
                <a:t>        </a:t>
              </a:r>
              <a:r>
                <a:rPr kumimoji="1" lang="zh-CN" altLang="en-US" sz="2000" b="1">
                  <a:solidFill>
                    <a:srgbClr val="CC6600"/>
                  </a:solidFill>
                  <a:latin typeface="Arial" panose="020B0604020202020204" pitchFamily="34" charset="0"/>
                  <a:ea typeface="华文楷体" panose="02010600040101010101" pitchFamily="2" charset="-122"/>
                  <a:cs typeface="Arial" panose="020B0604020202020204" pitchFamily="34" charset="0"/>
                </a:rPr>
                <a:t>对于不同的实际应用，</a:t>
              </a:r>
              <a:r>
                <a:rPr kumimoji="1" lang="en-US" altLang="zh-CN" sz="2000" b="1">
                  <a:solidFill>
                    <a:srgbClr val="CC6600"/>
                  </a:solidFill>
                  <a:latin typeface="Arial" panose="020B0604020202020204" pitchFamily="34" charset="0"/>
                  <a:ea typeface="华文楷体" panose="02010600040101010101" pitchFamily="2" charset="-122"/>
                  <a:cs typeface="Arial" panose="020B0604020202020204" pitchFamily="34" charset="0"/>
                </a:rPr>
                <a:t>ADT </a:t>
              </a:r>
              <a:r>
                <a:rPr kumimoji="1" lang="zh-CN" altLang="en-US" sz="2000" b="1">
                  <a:solidFill>
                    <a:srgbClr val="CC6600"/>
                  </a:solidFill>
                  <a:latin typeface="Arial" panose="020B0604020202020204" pitchFamily="34" charset="0"/>
                  <a:ea typeface="华文楷体" panose="02010600040101010101" pitchFamily="2" charset="-122"/>
                  <a:cs typeface="Arial" panose="020B0604020202020204" pitchFamily="34" charset="0"/>
                </a:rPr>
                <a:t>中基本操作的接口可能不同。</a:t>
              </a:r>
            </a:p>
          </p:txBody>
        </p:sp>
      </p:grpSp>
      <p:grpSp>
        <p:nvGrpSpPr>
          <p:cNvPr id="34" name="Group 18"/>
          <p:cNvGrpSpPr>
            <a:grpSpLocks/>
          </p:cNvGrpSpPr>
          <p:nvPr/>
        </p:nvGrpSpPr>
        <p:grpSpPr bwMode="auto">
          <a:xfrm>
            <a:off x="4500563" y="622300"/>
            <a:ext cx="4356100" cy="1658938"/>
            <a:chOff x="204" y="2477"/>
            <a:chExt cx="5321" cy="1089"/>
          </a:xfrm>
        </p:grpSpPr>
        <p:sp>
          <p:nvSpPr>
            <p:cNvPr id="35" name="AutoShape 19"/>
            <p:cNvSpPr>
              <a:spLocks noChangeArrowheads="1"/>
            </p:cNvSpPr>
            <p:nvPr/>
          </p:nvSpPr>
          <p:spPr bwMode="auto">
            <a:xfrm flipH="1">
              <a:off x="204" y="2477"/>
              <a:ext cx="5321" cy="1089"/>
            </a:xfrm>
            <a:prstGeom prst="wedgeRectCallout">
              <a:avLst>
                <a:gd name="adj1" fmla="val -875"/>
                <a:gd name="adj2" fmla="val 74514"/>
              </a:avLst>
            </a:prstGeom>
            <a:gradFill rotWithShape="0">
              <a:gsLst>
                <a:gs pos="0">
                  <a:srgbClr val="FFFFFF"/>
                </a:gs>
                <a:gs pos="100000">
                  <a:srgbClr val="FFCCCC"/>
                </a:gs>
              </a:gsLst>
              <a:lin ang="18900000" scaled="1"/>
            </a:gradFill>
            <a:ln w="57150">
              <a:solidFill>
                <a:srgbClr val="FF00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华文楷体" panose="02010600040101010101" pitchFamily="2" charset="-122"/>
                <a:cs typeface="Arial" panose="020B0604020202020204" pitchFamily="34" charset="0"/>
              </a:endParaRPr>
            </a:p>
          </p:txBody>
        </p:sp>
        <p:sp>
          <p:nvSpPr>
            <p:cNvPr id="45" name="Text Box 20"/>
            <p:cNvSpPr txBox="1">
              <a:spLocks noChangeArrowheads="1"/>
            </p:cNvSpPr>
            <p:nvPr/>
          </p:nvSpPr>
          <p:spPr bwMode="auto">
            <a:xfrm>
              <a:off x="297" y="2547"/>
              <a:ext cx="5135" cy="9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0000"/>
                  </a:solidFill>
                  <a:latin typeface="Arial" panose="020B0604020202020204" pitchFamily="34" charset="0"/>
                  <a:ea typeface="华文楷体" panose="02010600040101010101" pitchFamily="2" charset="-122"/>
                  <a:cs typeface="Arial" panose="020B0604020202020204" pitchFamily="34" charset="0"/>
                </a:rPr>
                <a:t>        </a:t>
              </a:r>
              <a:r>
                <a:rPr kumimoji="1" lang="zh-CN" altLang="en-US" sz="2000" b="1">
                  <a:solidFill>
                    <a:srgbClr val="FF0000"/>
                  </a:solidFill>
                  <a:latin typeface="Arial" panose="020B0604020202020204" pitchFamily="34" charset="0"/>
                  <a:ea typeface="华文楷体" panose="02010600040101010101" pitchFamily="2" charset="-122"/>
                  <a:cs typeface="Arial" panose="020B0604020202020204" pitchFamily="34" charset="0"/>
                </a:rPr>
                <a:t>在 </a:t>
              </a:r>
              <a:r>
                <a:rPr kumimoji="1" lang="en-US" altLang="zh-CN" sz="2000" b="1">
                  <a:solidFill>
                    <a:srgbClr val="FF0000"/>
                  </a:solidFill>
                  <a:latin typeface="Arial" panose="020B0604020202020204" pitchFamily="34" charset="0"/>
                  <a:ea typeface="华文楷体" panose="02010600040101010101" pitchFamily="2" charset="-122"/>
                  <a:cs typeface="Arial" panose="020B0604020202020204" pitchFamily="34" charset="0"/>
                </a:rPr>
                <a:t>ADT </a:t>
              </a:r>
              <a:r>
                <a:rPr kumimoji="1" lang="zh-CN" altLang="en-US" sz="2000" b="1">
                  <a:solidFill>
                    <a:srgbClr val="FF0000"/>
                  </a:solidFill>
                  <a:latin typeface="Arial" panose="020B0604020202020204" pitchFamily="34" charset="0"/>
                  <a:ea typeface="华文楷体" panose="02010600040101010101" pitchFamily="2" charset="-122"/>
                  <a:cs typeface="Arial" panose="020B0604020202020204" pitchFamily="34" charset="0"/>
                </a:rPr>
                <a:t>这一层次上研究问题可以避开技术细节，面向应用，深入讨论问题。</a:t>
              </a:r>
              <a:r>
                <a:rPr kumimoji="1" lang="zh-CN" altLang="en-US" sz="2000">
                  <a:solidFill>
                    <a:srgbClr val="FF0000"/>
                  </a:solidFill>
                  <a:latin typeface="Arial" panose="020B0604020202020204" pitchFamily="34" charset="0"/>
                  <a:ea typeface="华文楷体" panose="02010600040101010101" pitchFamily="2"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trips(downLeft)">
                                      <p:cBhvr>
                                        <p:cTn id="17" dur="500"/>
                                        <p:tgtEl>
                                          <p:spTgt spid="22"/>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18" presetClass="exit" presetSubtype="12" fill="hold" nodeType="clickEffect">
                                  <p:stCondLst>
                                    <p:cond delay="0"/>
                                  </p:stCondLst>
                                  <p:childTnLst>
                                    <p:animEffect transition="out" filter="strips(downLeft)">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p:stCondLst>
                              <p:cond delay="500"/>
                            </p:stCondLst>
                            <p:childTnLst>
                              <p:par>
                                <p:cTn id="24" presetID="18" presetClass="entr" presetSubtype="12"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strips(downLeft)">
                                      <p:cBhvr>
                                        <p:cTn id="26" dur="500"/>
                                        <p:tgtEl>
                                          <p:spTgt spid="28"/>
                                        </p:tgtEl>
                                      </p:cBhvr>
                                    </p:animEffect>
                                  </p:childTnLst>
                                  <p:subTnLst>
                                    <p:audio>
                                      <p:cMediaNode>
                                        <p:cTn display="0" masterRel="sameClick">
                                          <p:stCondLst>
                                            <p:cond evt="begin" delay="0">
                                              <p:tn val="24"/>
                                            </p:cond>
                                          </p:stCondLst>
                                          <p:endCondLst>
                                            <p:cond evt="onStopAudio" delay="0">
                                              <p:tgtEl>
                                                <p:sldTgt/>
                                              </p:tgtEl>
                                            </p:cond>
                                          </p:endCondLst>
                                        </p:cTn>
                                        <p:tgtEl>
                                          <p:sndTgt r:embed="rId2" name="camera.wav"/>
                                        </p:tgtEl>
                                      </p:cMediaNode>
                                    </p:audio>
                                  </p:subTnLst>
                                </p:cTn>
                              </p:par>
                            </p:childTnLst>
                          </p:cTn>
                        </p:par>
                      </p:childTnLst>
                    </p:cTn>
                  </p:par>
                  <p:par>
                    <p:cTn id="27" fill="hold">
                      <p:stCondLst>
                        <p:cond delay="indefinite"/>
                      </p:stCondLst>
                      <p:childTnLst>
                        <p:par>
                          <p:cTn id="28" fill="hold">
                            <p:stCondLst>
                              <p:cond delay="0"/>
                            </p:stCondLst>
                            <p:childTnLst>
                              <p:par>
                                <p:cTn id="29" presetID="18" presetClass="exit" presetSubtype="12" fill="hold" nodeType="clickEffect">
                                  <p:stCondLst>
                                    <p:cond delay="0"/>
                                  </p:stCondLst>
                                  <p:childTnLst>
                                    <p:animEffect transition="out" filter="strips(downLeft)">
                                      <p:cBhvr>
                                        <p:cTn id="30" dur="500"/>
                                        <p:tgtEl>
                                          <p:spTgt spid="28"/>
                                        </p:tgtEl>
                                      </p:cBhvr>
                                    </p:animEffect>
                                    <p:set>
                                      <p:cBhvr>
                                        <p:cTn id="31" dur="1" fill="hold">
                                          <p:stCondLst>
                                            <p:cond delay="499"/>
                                          </p:stCondLst>
                                        </p:cTn>
                                        <p:tgtEl>
                                          <p:spTgt spid="28"/>
                                        </p:tgtEl>
                                        <p:attrNameLst>
                                          <p:attrName>style.visibility</p:attrName>
                                        </p:attrNameLst>
                                      </p:cBhvr>
                                      <p:to>
                                        <p:strVal val="hidden"/>
                                      </p:to>
                                    </p:set>
                                  </p:childTnLst>
                                </p:cTn>
                              </p:par>
                            </p:childTnLst>
                          </p:cTn>
                        </p:par>
                        <p:par>
                          <p:cTn id="32" fill="hold">
                            <p:stCondLst>
                              <p:cond delay="500"/>
                            </p:stCondLst>
                            <p:childTnLst>
                              <p:par>
                                <p:cTn id="33" presetID="18" presetClass="entr" presetSubtype="12"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strips(downLeft)">
                                      <p:cBhvr>
                                        <p:cTn id="35" dur="500"/>
                                        <p:tgtEl>
                                          <p:spTgt spid="31"/>
                                        </p:tgtEl>
                                      </p:cBhvr>
                                    </p:animEffect>
                                  </p:childTnLst>
                                  <p:subTnLst>
                                    <p:audio>
                                      <p:cMediaNode>
                                        <p:cTn display="0" masterRel="sameClick">
                                          <p:stCondLst>
                                            <p:cond evt="begin" delay="0">
                                              <p:tn val="33"/>
                                            </p:cond>
                                          </p:stCondLst>
                                          <p:endCondLst>
                                            <p:cond evt="onStopAudio" delay="0">
                                              <p:tgtEl>
                                                <p:sldTgt/>
                                              </p:tgtEl>
                                            </p:cond>
                                          </p:endCondLst>
                                        </p:cTn>
                                        <p:tgtEl>
                                          <p:sndTgt r:embed="rId2" name="camera.wav"/>
                                        </p:tgtEl>
                                      </p:cMediaNode>
                                    </p:audio>
                                  </p:subTnLst>
                                </p:cTn>
                              </p:par>
                            </p:childTnLst>
                          </p:cTn>
                        </p:par>
                      </p:childTnLst>
                    </p:cTn>
                  </p:par>
                  <p:par>
                    <p:cTn id="36" fill="hold">
                      <p:stCondLst>
                        <p:cond delay="indefinite"/>
                      </p:stCondLst>
                      <p:childTnLst>
                        <p:par>
                          <p:cTn id="37" fill="hold">
                            <p:stCondLst>
                              <p:cond delay="0"/>
                            </p:stCondLst>
                            <p:childTnLst>
                              <p:par>
                                <p:cTn id="38" presetID="18" presetClass="exit" presetSubtype="12" fill="hold" nodeType="clickEffect">
                                  <p:stCondLst>
                                    <p:cond delay="0"/>
                                  </p:stCondLst>
                                  <p:childTnLst>
                                    <p:animEffect transition="out" filter="strips(downLeft)">
                                      <p:cBhvr>
                                        <p:cTn id="39" dur="500"/>
                                        <p:tgtEl>
                                          <p:spTgt spid="31"/>
                                        </p:tgtEl>
                                      </p:cBhvr>
                                    </p:animEffect>
                                    <p:set>
                                      <p:cBhvr>
                                        <p:cTn id="40" dur="1" fill="hold">
                                          <p:stCondLst>
                                            <p:cond delay="499"/>
                                          </p:stCondLst>
                                        </p:cTn>
                                        <p:tgtEl>
                                          <p:spTgt spid="31"/>
                                        </p:tgtEl>
                                        <p:attrNameLst>
                                          <p:attrName>style.visibility</p:attrName>
                                        </p:attrNameLst>
                                      </p:cBhvr>
                                      <p:to>
                                        <p:strVal val="hidden"/>
                                      </p:to>
                                    </p:set>
                                  </p:childTnLst>
                                </p:cTn>
                              </p:par>
                            </p:childTnLst>
                          </p:cTn>
                        </p:par>
                        <p:par>
                          <p:cTn id="41" fill="hold">
                            <p:stCondLst>
                              <p:cond delay="500"/>
                            </p:stCondLst>
                            <p:childTnLst>
                              <p:par>
                                <p:cTn id="42" presetID="18" presetClass="entr" presetSubtype="12"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strips(downLeft)">
                                      <p:cBhvr>
                                        <p:cTn id="44" dur="500"/>
                                        <p:tgtEl>
                                          <p:spTgt spid="34"/>
                                        </p:tgtEl>
                                      </p:cBhvr>
                                    </p:animEffect>
                                  </p:childTnLst>
                                  <p:subTnLst>
                                    <p:audio>
                                      <p:cMediaNode>
                                        <p:cTn display="0" masterRel="sameClick">
                                          <p:stCondLst>
                                            <p:cond evt="begin" delay="0">
                                              <p:tn val="42"/>
                                            </p:cond>
                                          </p:stCondLst>
                                          <p:endCondLst>
                                            <p:cond evt="onStopAudio" delay="0">
                                              <p:tgtEl>
                                                <p:sldTgt/>
                                              </p:tgtEl>
                                            </p:cond>
                                          </p:endCondLst>
                                        </p:cTn>
                                        <p:tgtEl>
                                          <p:sndTgt r:embed="rId2" name="camera.wav"/>
                                        </p:tgtEl>
                                      </p:cMediaNode>
                                    </p:audio>
                                  </p:subTnLst>
                                </p:cTn>
                              </p:par>
                            </p:childTnLst>
                          </p:cTn>
                        </p:par>
                      </p:childTnLst>
                    </p:cTn>
                  </p:par>
                  <p:par>
                    <p:cTn id="45" fill="hold">
                      <p:stCondLst>
                        <p:cond delay="indefinite"/>
                      </p:stCondLst>
                      <p:childTnLst>
                        <p:par>
                          <p:cTn id="46" fill="hold">
                            <p:stCondLst>
                              <p:cond delay="0"/>
                            </p:stCondLst>
                            <p:childTnLst>
                              <p:par>
                                <p:cTn id="47" presetID="18" presetClass="exit" presetSubtype="12" fill="hold" nodeType="clickEffect">
                                  <p:stCondLst>
                                    <p:cond delay="0"/>
                                  </p:stCondLst>
                                  <p:childTnLst>
                                    <p:animEffect transition="out" filter="strips(downLeft)">
                                      <p:cBhvr>
                                        <p:cTn id="48" dur="500"/>
                                        <p:tgtEl>
                                          <p:spTgt spid="34"/>
                                        </p:tgtEl>
                                      </p:cBhvr>
                                    </p:animEffect>
                                    <p:set>
                                      <p:cBhvr>
                                        <p:cTn id="49"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4" name="组合 10"/>
          <p:cNvGrpSpPr>
            <a:grpSpLocks/>
          </p:cNvGrpSpPr>
          <p:nvPr/>
        </p:nvGrpSpPr>
        <p:grpSpPr bwMode="auto">
          <a:xfrm>
            <a:off x="34925" y="92075"/>
            <a:ext cx="7632700" cy="1601788"/>
            <a:chOff x="34925" y="92075"/>
            <a:chExt cx="7632700" cy="1601788"/>
          </a:xfrm>
        </p:grpSpPr>
        <p:grpSp>
          <p:nvGrpSpPr>
            <p:cNvPr id="69642" name="组合 1"/>
            <p:cNvGrpSpPr>
              <a:grpSpLocks/>
            </p:cNvGrpSpPr>
            <p:nvPr/>
          </p:nvGrpSpPr>
          <p:grpSpPr bwMode="auto">
            <a:xfrm>
              <a:off x="34925" y="92075"/>
              <a:ext cx="7632700" cy="457200"/>
              <a:chOff x="34925" y="92075"/>
              <a:chExt cx="7632700" cy="457200"/>
            </a:xfrm>
          </p:grpSpPr>
          <p:sp>
            <p:nvSpPr>
              <p:cNvPr id="6964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965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69643" name="Group 2"/>
            <p:cNvGrpSpPr>
              <a:grpSpLocks/>
            </p:cNvGrpSpPr>
            <p:nvPr/>
          </p:nvGrpSpPr>
          <p:grpSpPr bwMode="auto">
            <a:xfrm>
              <a:off x="107950" y="620713"/>
              <a:ext cx="4396422" cy="769937"/>
              <a:chOff x="113" y="441"/>
              <a:chExt cx="2090" cy="485"/>
            </a:xfrm>
          </p:grpSpPr>
          <p:sp>
            <p:nvSpPr>
              <p:cNvPr id="6964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69648"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69644" name="Group 13"/>
            <p:cNvGrpSpPr>
              <a:grpSpLocks/>
            </p:cNvGrpSpPr>
            <p:nvPr/>
          </p:nvGrpSpPr>
          <p:grpSpPr bwMode="auto">
            <a:xfrm>
              <a:off x="250825" y="1196975"/>
              <a:ext cx="2657475" cy="496888"/>
              <a:chOff x="158" y="754"/>
              <a:chExt cx="1674" cy="313"/>
            </a:xfrm>
          </p:grpSpPr>
          <p:sp>
            <p:nvSpPr>
              <p:cNvPr id="69645" name="Text Box 14"/>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初始化操作</a:t>
                </a:r>
              </a:p>
            </p:txBody>
          </p:sp>
          <p:sp>
            <p:nvSpPr>
              <p:cNvPr id="69646" name="Rectangle 15"/>
              <p:cNvSpPr>
                <a:spLocks noChangeArrowheads="1"/>
              </p:cNvSpPr>
              <p:nvPr/>
            </p:nvSpPr>
            <p:spPr bwMode="auto">
              <a:xfrm>
                <a:off x="245"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9" name="Group 4"/>
          <p:cNvGrpSpPr>
            <a:grpSpLocks/>
          </p:cNvGrpSpPr>
          <p:nvPr/>
        </p:nvGrpSpPr>
        <p:grpSpPr bwMode="auto">
          <a:xfrm>
            <a:off x="7669213" y="692150"/>
            <a:ext cx="1295400" cy="1008063"/>
            <a:chOff x="4831" y="1253"/>
            <a:chExt cx="816" cy="726"/>
          </a:xfrm>
        </p:grpSpPr>
        <p:sp>
          <p:nvSpPr>
            <p:cNvPr id="2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2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Arial" panose="020B0604020202020204" pitchFamily="34" charset="0"/>
                <a:cs typeface="Arial" panose="020B0604020202020204" pitchFamily="34" charset="0"/>
              </a:endParaRPr>
            </a:p>
          </p:txBody>
        </p:sp>
        <p:sp>
          <p:nvSpPr>
            <p:cNvPr id="22" name="Text Box 7"/>
            <p:cNvSpPr txBox="1">
              <a:spLocks noChangeArrowheads="1"/>
            </p:cNvSpPr>
            <p:nvPr/>
          </p:nvSpPr>
          <p:spPr bwMode="gray">
            <a:xfrm>
              <a:off x="4850" y="1631"/>
              <a:ext cx="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defRPr/>
              </a:pPr>
              <a:r>
                <a:rPr lang="zh-CN" altLang="en-US" sz="2000" b="1" dirty="0" smtClean="0">
                  <a:solidFill>
                    <a:schemeClr val="bg1"/>
                  </a:solidFill>
                  <a:ea typeface="方正舒体" panose="02010601030101010101" pitchFamily="2" charset="-122"/>
                  <a:cs typeface="Arial" panose="020B0604020202020204" pitchFamily="34" charset="0"/>
                </a:rPr>
                <a:t>算法</a:t>
              </a:r>
              <a:r>
                <a:rPr lang="en-US" altLang="zh-CN" sz="2000" b="1" dirty="0" smtClean="0">
                  <a:solidFill>
                    <a:schemeClr val="bg1"/>
                  </a:solidFill>
                  <a:ea typeface="方正舒体" panose="02010601030101010101" pitchFamily="2" charset="-122"/>
                  <a:cs typeface="Arial" panose="020B0604020202020204" pitchFamily="34" charset="0"/>
                </a:rPr>
                <a:t>2-14</a:t>
              </a:r>
              <a:endParaRPr lang="zh-CN" altLang="en-US" sz="2000" b="1" dirty="0" smtClean="0">
                <a:solidFill>
                  <a:schemeClr val="bg1"/>
                </a:solidFill>
                <a:ea typeface="方正舒体" panose="02010601030101010101" pitchFamily="2" charset="-122"/>
                <a:cs typeface="Arial" panose="020B0604020202020204" pitchFamily="34" charset="0"/>
              </a:endParaRPr>
            </a:p>
          </p:txBody>
        </p:sp>
        <p:pic>
          <p:nvPicPr>
            <p:cNvPr id="23" name="Picture 8"/>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Text Box 18"/>
          <p:cNvSpPr txBox="1">
            <a:spLocks noChangeArrowheads="1"/>
          </p:cNvSpPr>
          <p:nvPr/>
        </p:nvSpPr>
        <p:spPr bwMode="auto">
          <a:xfrm>
            <a:off x="323850" y="1844675"/>
            <a:ext cx="8640763" cy="16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InitList_L(LinkList &amp;L)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构造一个空单链表</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L=new LNode;</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L-&gt;next=NULL;</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InitList_L</a:t>
            </a:r>
          </a:p>
        </p:txBody>
      </p:sp>
      <p:grpSp>
        <p:nvGrpSpPr>
          <p:cNvPr id="25" name="Group 3"/>
          <p:cNvGrpSpPr>
            <a:grpSpLocks/>
          </p:cNvGrpSpPr>
          <p:nvPr/>
        </p:nvGrpSpPr>
        <p:grpSpPr bwMode="auto">
          <a:xfrm>
            <a:off x="2908300" y="3432175"/>
            <a:ext cx="2878138" cy="796925"/>
            <a:chOff x="1020" y="3235"/>
            <a:chExt cx="3856" cy="474"/>
          </a:xfrm>
        </p:grpSpPr>
        <p:sp>
          <p:nvSpPr>
            <p:cNvPr id="26" name="AutoShape 4"/>
            <p:cNvSpPr>
              <a:spLocks noChangeArrowheads="1"/>
            </p:cNvSpPr>
            <p:nvPr/>
          </p:nvSpPr>
          <p:spPr bwMode="auto">
            <a:xfrm flipH="1" flipV="1">
              <a:off x="1020" y="3235"/>
              <a:ext cx="3856" cy="474"/>
            </a:xfrm>
            <a:prstGeom prst="wedgeRectCallout">
              <a:avLst>
                <a:gd name="adj1" fmla="val -4367"/>
                <a:gd name="adj2" fmla="val 100884"/>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ctr" eaLnBrk="1" hangingPunct="1">
                <a:lnSpc>
                  <a:spcPct val="140000"/>
                </a:lnSpc>
                <a:defRPr/>
              </a:pPr>
              <a:endParaRPr kumimoji="1" lang="zh-CN" altLang="zh-CN" smtClean="0">
                <a:solidFill>
                  <a:srgbClr val="FF33CC"/>
                </a:solidFill>
                <a:latin typeface="+mj-lt"/>
                <a:ea typeface="楷体" panose="02010609060101010101" pitchFamily="49" charset="-122"/>
              </a:endParaRPr>
            </a:p>
          </p:txBody>
        </p:sp>
        <p:sp>
          <p:nvSpPr>
            <p:cNvPr id="27" name="Text Box 5"/>
            <p:cNvSpPr txBox="1">
              <a:spLocks noChangeArrowheads="1"/>
            </p:cNvSpPr>
            <p:nvPr/>
          </p:nvSpPr>
          <p:spPr bwMode="auto">
            <a:xfrm>
              <a:off x="1087" y="3302"/>
              <a:ext cx="3722" cy="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时间复杂度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up)">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9"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strips(upLeft)">
                                      <p:cBhvr>
                                        <p:cTn id="29" dur="500"/>
                                        <p:tgtEl>
                                          <p:spTgt spid="25"/>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组合 22"/>
          <p:cNvGrpSpPr>
            <a:grpSpLocks/>
          </p:cNvGrpSpPr>
          <p:nvPr/>
        </p:nvGrpSpPr>
        <p:grpSpPr bwMode="auto">
          <a:xfrm>
            <a:off x="34925" y="92075"/>
            <a:ext cx="7632700" cy="1298575"/>
            <a:chOff x="34925" y="92075"/>
            <a:chExt cx="7632700" cy="1298575"/>
          </a:xfrm>
        </p:grpSpPr>
        <p:grpSp>
          <p:nvGrpSpPr>
            <p:cNvPr id="70668" name="组合 16"/>
            <p:cNvGrpSpPr>
              <a:grpSpLocks/>
            </p:cNvGrpSpPr>
            <p:nvPr/>
          </p:nvGrpSpPr>
          <p:grpSpPr bwMode="auto">
            <a:xfrm>
              <a:off x="34925" y="92075"/>
              <a:ext cx="7632700" cy="457200"/>
              <a:chOff x="34925" y="92075"/>
              <a:chExt cx="7632700" cy="457200"/>
            </a:xfrm>
          </p:grpSpPr>
          <p:sp>
            <p:nvSpPr>
              <p:cNvPr id="7067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067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0669" name="Group 2"/>
            <p:cNvGrpSpPr>
              <a:grpSpLocks/>
            </p:cNvGrpSpPr>
            <p:nvPr/>
          </p:nvGrpSpPr>
          <p:grpSpPr bwMode="auto">
            <a:xfrm>
              <a:off x="107950" y="620713"/>
              <a:ext cx="4396422" cy="769937"/>
              <a:chOff x="113" y="441"/>
              <a:chExt cx="2090" cy="485"/>
            </a:xfrm>
          </p:grpSpPr>
          <p:sp>
            <p:nvSpPr>
              <p:cNvPr id="70670"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0671"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4" name="Group 5"/>
          <p:cNvGrpSpPr>
            <a:grpSpLocks/>
          </p:cNvGrpSpPr>
          <p:nvPr/>
        </p:nvGrpSpPr>
        <p:grpSpPr bwMode="auto">
          <a:xfrm>
            <a:off x="250825" y="1196975"/>
            <a:ext cx="2281238" cy="496888"/>
            <a:chOff x="158" y="754"/>
            <a:chExt cx="1679" cy="313"/>
          </a:xfrm>
        </p:grpSpPr>
        <p:sp>
          <p:nvSpPr>
            <p:cNvPr id="70666" name="Text Box 6"/>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销毁操作</a:t>
              </a:r>
            </a:p>
          </p:txBody>
        </p:sp>
        <p:sp>
          <p:nvSpPr>
            <p:cNvPr id="70667"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7" name="Group 8"/>
          <p:cNvGrpSpPr>
            <a:grpSpLocks/>
          </p:cNvGrpSpPr>
          <p:nvPr/>
        </p:nvGrpSpPr>
        <p:grpSpPr bwMode="auto">
          <a:xfrm>
            <a:off x="7669213" y="620713"/>
            <a:ext cx="1295400" cy="1079500"/>
            <a:chOff x="4831" y="391"/>
            <a:chExt cx="816" cy="773"/>
          </a:xfrm>
        </p:grpSpPr>
        <p:sp>
          <p:nvSpPr>
            <p:cNvPr id="70662" name="Oval 9"/>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0663" name="Freeform 10"/>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0664" name="Picture 11"/>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5" name="Text Box 12"/>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2" name="Text Box 6"/>
          <p:cNvSpPr txBox="1">
            <a:spLocks noChangeArrowheads="1"/>
          </p:cNvSpPr>
          <p:nvPr/>
        </p:nvSpPr>
        <p:spPr bwMode="auto">
          <a:xfrm>
            <a:off x="179388" y="1773238"/>
            <a:ext cx="8785225" cy="52387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mj-lt"/>
                <a:ea typeface="仿宋" panose="02010609060101010101" pitchFamily="49" charset="-122"/>
              </a:rPr>
              <a:t>        从单链表的头结点开始依次释放表中每一个结点所占用的存储空间。</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290">
                                          <p:stCondLst>
                                            <p:cond delay="0"/>
                                          </p:stCondLst>
                                        </p:cTn>
                                        <p:tgtEl>
                                          <p:spTgt spid="27"/>
                                        </p:tgtEl>
                                      </p:cBhvr>
                                    </p:animEffect>
                                    <p:anim calcmode="lin" valueType="num">
                                      <p:cBhvr>
                                        <p:cTn id="13"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8" dur="13">
                                          <p:stCondLst>
                                            <p:cond delay="325"/>
                                          </p:stCondLst>
                                        </p:cTn>
                                        <p:tgtEl>
                                          <p:spTgt spid="27"/>
                                        </p:tgtEl>
                                      </p:cBhvr>
                                      <p:to x="100000" y="60000"/>
                                    </p:animScale>
                                    <p:animScale>
                                      <p:cBhvr>
                                        <p:cTn id="19" dur="83" decel="50000">
                                          <p:stCondLst>
                                            <p:cond delay="338"/>
                                          </p:stCondLst>
                                        </p:cTn>
                                        <p:tgtEl>
                                          <p:spTgt spid="27"/>
                                        </p:tgtEl>
                                      </p:cBhvr>
                                      <p:to x="100000" y="100000"/>
                                    </p:animScale>
                                    <p:animScale>
                                      <p:cBhvr>
                                        <p:cTn id="20" dur="13">
                                          <p:stCondLst>
                                            <p:cond delay="656"/>
                                          </p:stCondLst>
                                        </p:cTn>
                                        <p:tgtEl>
                                          <p:spTgt spid="27"/>
                                        </p:tgtEl>
                                      </p:cBhvr>
                                      <p:to x="100000" y="80000"/>
                                    </p:animScale>
                                    <p:animScale>
                                      <p:cBhvr>
                                        <p:cTn id="21" dur="83" decel="50000">
                                          <p:stCondLst>
                                            <p:cond delay="669"/>
                                          </p:stCondLst>
                                        </p:cTn>
                                        <p:tgtEl>
                                          <p:spTgt spid="27"/>
                                        </p:tgtEl>
                                      </p:cBhvr>
                                      <p:to x="100000" y="100000"/>
                                    </p:animScale>
                                    <p:animScale>
                                      <p:cBhvr>
                                        <p:cTn id="22" dur="13">
                                          <p:stCondLst>
                                            <p:cond delay="821"/>
                                          </p:stCondLst>
                                        </p:cTn>
                                        <p:tgtEl>
                                          <p:spTgt spid="27"/>
                                        </p:tgtEl>
                                      </p:cBhvr>
                                      <p:to x="100000" y="90000"/>
                                    </p:animScale>
                                    <p:animScale>
                                      <p:cBhvr>
                                        <p:cTn id="23" dur="83" decel="50000">
                                          <p:stCondLst>
                                            <p:cond delay="834"/>
                                          </p:stCondLst>
                                        </p:cTn>
                                        <p:tgtEl>
                                          <p:spTgt spid="27"/>
                                        </p:tgtEl>
                                      </p:cBhvr>
                                      <p:to x="100000" y="100000"/>
                                    </p:animScale>
                                    <p:animScale>
                                      <p:cBhvr>
                                        <p:cTn id="24" dur="13">
                                          <p:stCondLst>
                                            <p:cond delay="904"/>
                                          </p:stCondLst>
                                        </p:cTn>
                                        <p:tgtEl>
                                          <p:spTgt spid="27"/>
                                        </p:tgtEl>
                                      </p:cBhvr>
                                      <p:to x="100000" y="95000"/>
                                    </p:animScale>
                                    <p:animScale>
                                      <p:cBhvr>
                                        <p:cTn id="25" dur="83" decel="50000">
                                          <p:stCondLst>
                                            <p:cond delay="917"/>
                                          </p:stCondLst>
                                        </p:cTn>
                                        <p:tgtEl>
                                          <p:spTgt spid="27"/>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2">
                                            <p:txEl>
                                              <p:pRg st="0" end="0"/>
                                            </p:txEl>
                                          </p:spTgt>
                                        </p:tgtEl>
                                        <p:attrNameLst>
                                          <p:attrName>style.visibility</p:attrName>
                                        </p:attrNameLst>
                                      </p:cBhvr>
                                      <p:to>
                                        <p:strVal val="visible"/>
                                      </p:to>
                                    </p:set>
                                    <p:animEffect transition="in" filter="slide(fromBottom)">
                                      <p:cBhvr>
                                        <p:cTn id="30"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组合 11"/>
          <p:cNvGrpSpPr>
            <a:grpSpLocks/>
          </p:cNvGrpSpPr>
          <p:nvPr/>
        </p:nvGrpSpPr>
        <p:grpSpPr bwMode="auto">
          <a:xfrm>
            <a:off x="34925" y="92075"/>
            <a:ext cx="7632700" cy="1601788"/>
            <a:chOff x="34925" y="92075"/>
            <a:chExt cx="7632700" cy="1601788"/>
          </a:xfrm>
        </p:grpSpPr>
        <p:grpSp>
          <p:nvGrpSpPr>
            <p:cNvPr id="71689" name="组合 1"/>
            <p:cNvGrpSpPr>
              <a:grpSpLocks/>
            </p:cNvGrpSpPr>
            <p:nvPr/>
          </p:nvGrpSpPr>
          <p:grpSpPr bwMode="auto">
            <a:xfrm>
              <a:off x="34925" y="92075"/>
              <a:ext cx="7632700" cy="1298575"/>
              <a:chOff x="34925" y="92075"/>
              <a:chExt cx="7632700" cy="1298575"/>
            </a:xfrm>
          </p:grpSpPr>
          <p:grpSp>
            <p:nvGrpSpPr>
              <p:cNvPr id="71693" name="组合 2"/>
              <p:cNvGrpSpPr>
                <a:grpSpLocks/>
              </p:cNvGrpSpPr>
              <p:nvPr/>
            </p:nvGrpSpPr>
            <p:grpSpPr bwMode="auto">
              <a:xfrm>
                <a:off x="34925" y="92075"/>
                <a:ext cx="7632700" cy="457200"/>
                <a:chOff x="34925" y="92075"/>
                <a:chExt cx="7632700" cy="457200"/>
              </a:xfrm>
            </p:grpSpPr>
            <p:sp>
              <p:nvSpPr>
                <p:cNvPr id="7169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69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1694" name="Group 2"/>
              <p:cNvGrpSpPr>
                <a:grpSpLocks/>
              </p:cNvGrpSpPr>
              <p:nvPr/>
            </p:nvGrpSpPr>
            <p:grpSpPr bwMode="auto">
              <a:xfrm>
                <a:off x="107950" y="620713"/>
                <a:ext cx="4396422" cy="769937"/>
                <a:chOff x="113" y="441"/>
                <a:chExt cx="2090" cy="485"/>
              </a:xfrm>
            </p:grpSpPr>
            <p:sp>
              <p:nvSpPr>
                <p:cNvPr id="7169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169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1690" name="Group 5"/>
            <p:cNvGrpSpPr>
              <a:grpSpLocks/>
            </p:cNvGrpSpPr>
            <p:nvPr/>
          </p:nvGrpSpPr>
          <p:grpSpPr bwMode="auto">
            <a:xfrm>
              <a:off x="250825" y="1196975"/>
              <a:ext cx="2281238" cy="496888"/>
              <a:chOff x="158" y="754"/>
              <a:chExt cx="1679" cy="313"/>
            </a:xfrm>
          </p:grpSpPr>
          <p:sp>
            <p:nvSpPr>
              <p:cNvPr id="71691" name="Text Box 6"/>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销毁操作</a:t>
                </a:r>
              </a:p>
            </p:txBody>
          </p:sp>
          <p:sp>
            <p:nvSpPr>
              <p:cNvPr id="71692"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18"/>
          <p:cNvSpPr txBox="1">
            <a:spLocks noChangeArrowheads="1"/>
          </p:cNvSpPr>
          <p:nvPr/>
        </p:nvSpPr>
        <p:spPr bwMode="auto">
          <a:xfrm>
            <a:off x="323850" y="1844675"/>
            <a:ext cx="8640763" cy="263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DestroyList_L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&amp;L)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释放单链表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所占用的存储空间</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while(L)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p=L;</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L=L-&gt;next;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delete p;</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DestroyList_L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20" name="Group 4"/>
          <p:cNvGrpSpPr>
            <a:grpSpLocks/>
          </p:cNvGrpSpPr>
          <p:nvPr/>
        </p:nvGrpSpPr>
        <p:grpSpPr bwMode="auto">
          <a:xfrm>
            <a:off x="7669213" y="692150"/>
            <a:ext cx="1295400" cy="1008063"/>
            <a:chOff x="4831" y="1253"/>
            <a:chExt cx="816" cy="726"/>
          </a:xfrm>
        </p:grpSpPr>
        <p:sp>
          <p:nvSpPr>
            <p:cNvPr id="21"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2"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2-15</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290">
                                          <p:stCondLst>
                                            <p:cond delay="0"/>
                                          </p:stCondLst>
                                        </p:cTn>
                                        <p:tgtEl>
                                          <p:spTgt spid="20"/>
                                        </p:tgtEl>
                                      </p:cBhvr>
                                    </p:animEffect>
                                    <p:anim calcmode="lin" valueType="num">
                                      <p:cBhvr>
                                        <p:cTn id="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3" dur="13">
                                          <p:stCondLst>
                                            <p:cond delay="325"/>
                                          </p:stCondLst>
                                        </p:cTn>
                                        <p:tgtEl>
                                          <p:spTgt spid="20"/>
                                        </p:tgtEl>
                                      </p:cBhvr>
                                      <p:to x="100000" y="60000"/>
                                    </p:animScale>
                                    <p:animScale>
                                      <p:cBhvr>
                                        <p:cTn id="14" dur="83" decel="50000">
                                          <p:stCondLst>
                                            <p:cond delay="338"/>
                                          </p:stCondLst>
                                        </p:cTn>
                                        <p:tgtEl>
                                          <p:spTgt spid="20"/>
                                        </p:tgtEl>
                                      </p:cBhvr>
                                      <p:to x="100000" y="100000"/>
                                    </p:animScale>
                                    <p:animScale>
                                      <p:cBhvr>
                                        <p:cTn id="15" dur="13">
                                          <p:stCondLst>
                                            <p:cond delay="656"/>
                                          </p:stCondLst>
                                        </p:cTn>
                                        <p:tgtEl>
                                          <p:spTgt spid="20"/>
                                        </p:tgtEl>
                                      </p:cBhvr>
                                      <p:to x="100000" y="80000"/>
                                    </p:animScale>
                                    <p:animScale>
                                      <p:cBhvr>
                                        <p:cTn id="16" dur="83" decel="50000">
                                          <p:stCondLst>
                                            <p:cond delay="669"/>
                                          </p:stCondLst>
                                        </p:cTn>
                                        <p:tgtEl>
                                          <p:spTgt spid="20"/>
                                        </p:tgtEl>
                                      </p:cBhvr>
                                      <p:to x="100000" y="100000"/>
                                    </p:animScale>
                                    <p:animScale>
                                      <p:cBhvr>
                                        <p:cTn id="17" dur="13">
                                          <p:stCondLst>
                                            <p:cond delay="821"/>
                                          </p:stCondLst>
                                        </p:cTn>
                                        <p:tgtEl>
                                          <p:spTgt spid="20"/>
                                        </p:tgtEl>
                                      </p:cBhvr>
                                      <p:to x="100000" y="90000"/>
                                    </p:animScale>
                                    <p:animScale>
                                      <p:cBhvr>
                                        <p:cTn id="18" dur="83" decel="50000">
                                          <p:stCondLst>
                                            <p:cond delay="834"/>
                                          </p:stCondLst>
                                        </p:cTn>
                                        <p:tgtEl>
                                          <p:spTgt spid="20"/>
                                        </p:tgtEl>
                                      </p:cBhvr>
                                      <p:to x="100000" y="100000"/>
                                    </p:animScale>
                                    <p:animScale>
                                      <p:cBhvr>
                                        <p:cTn id="19" dur="13">
                                          <p:stCondLst>
                                            <p:cond delay="904"/>
                                          </p:stCondLst>
                                        </p:cTn>
                                        <p:tgtEl>
                                          <p:spTgt spid="20"/>
                                        </p:tgtEl>
                                      </p:cBhvr>
                                      <p:to x="100000" y="95000"/>
                                    </p:animScale>
                                    <p:animScale>
                                      <p:cBhvr>
                                        <p:cTn id="20" dur="83" decel="50000">
                                          <p:stCondLst>
                                            <p:cond delay="917"/>
                                          </p:stCondLst>
                                        </p:cTn>
                                        <p:tgtEl>
                                          <p:spTgt spid="20"/>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组合 8"/>
          <p:cNvGrpSpPr>
            <a:grpSpLocks/>
          </p:cNvGrpSpPr>
          <p:nvPr/>
        </p:nvGrpSpPr>
        <p:grpSpPr bwMode="auto">
          <a:xfrm>
            <a:off x="34925" y="92075"/>
            <a:ext cx="7632700" cy="1601788"/>
            <a:chOff x="34925" y="92075"/>
            <a:chExt cx="7632700" cy="1601788"/>
          </a:xfrm>
        </p:grpSpPr>
        <p:grpSp>
          <p:nvGrpSpPr>
            <p:cNvPr id="72713" name="组合 9"/>
            <p:cNvGrpSpPr>
              <a:grpSpLocks/>
            </p:cNvGrpSpPr>
            <p:nvPr/>
          </p:nvGrpSpPr>
          <p:grpSpPr bwMode="auto">
            <a:xfrm>
              <a:off x="34925" y="92075"/>
              <a:ext cx="7632700" cy="1298575"/>
              <a:chOff x="34925" y="92075"/>
              <a:chExt cx="7632700" cy="1298575"/>
            </a:xfrm>
          </p:grpSpPr>
          <p:grpSp>
            <p:nvGrpSpPr>
              <p:cNvPr id="72717" name="组合 13"/>
              <p:cNvGrpSpPr>
                <a:grpSpLocks/>
              </p:cNvGrpSpPr>
              <p:nvPr/>
            </p:nvGrpSpPr>
            <p:grpSpPr bwMode="auto">
              <a:xfrm>
                <a:off x="34925" y="92075"/>
                <a:ext cx="7632700" cy="457200"/>
                <a:chOff x="34925" y="92075"/>
                <a:chExt cx="7632700" cy="457200"/>
              </a:xfrm>
            </p:grpSpPr>
            <p:sp>
              <p:nvSpPr>
                <p:cNvPr id="7272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2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2718" name="Group 2"/>
              <p:cNvGrpSpPr>
                <a:grpSpLocks/>
              </p:cNvGrpSpPr>
              <p:nvPr/>
            </p:nvGrpSpPr>
            <p:grpSpPr bwMode="auto">
              <a:xfrm>
                <a:off x="107950" y="620713"/>
                <a:ext cx="4396422" cy="769937"/>
                <a:chOff x="113" y="441"/>
                <a:chExt cx="2090" cy="485"/>
              </a:xfrm>
            </p:grpSpPr>
            <p:sp>
              <p:nvSpPr>
                <p:cNvPr id="7271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272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2714" name="Group 5"/>
            <p:cNvGrpSpPr>
              <a:grpSpLocks/>
            </p:cNvGrpSpPr>
            <p:nvPr/>
          </p:nvGrpSpPr>
          <p:grpSpPr bwMode="auto">
            <a:xfrm>
              <a:off x="250825" y="1196975"/>
              <a:ext cx="2281238" cy="496888"/>
              <a:chOff x="158" y="754"/>
              <a:chExt cx="1679" cy="313"/>
            </a:xfrm>
          </p:grpSpPr>
          <p:sp>
            <p:nvSpPr>
              <p:cNvPr id="72715" name="Text Box 6"/>
              <p:cNvSpPr txBox="1">
                <a:spLocks noChangeArrowheads="1"/>
              </p:cNvSpPr>
              <p:nvPr/>
            </p:nvSpPr>
            <p:spPr bwMode="auto">
              <a:xfrm>
                <a:off x="158" y="754"/>
                <a:ext cx="1406"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销毁操作</a:t>
                </a:r>
              </a:p>
            </p:txBody>
          </p:sp>
          <p:sp>
            <p:nvSpPr>
              <p:cNvPr id="72716"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20" name="组合 19"/>
          <p:cNvGrpSpPr>
            <a:grpSpLocks/>
          </p:cNvGrpSpPr>
          <p:nvPr/>
        </p:nvGrpSpPr>
        <p:grpSpPr bwMode="auto">
          <a:xfrm>
            <a:off x="7669213" y="731838"/>
            <a:ext cx="1295400" cy="968375"/>
            <a:chOff x="7669213" y="731152"/>
            <a:chExt cx="1295400" cy="969061"/>
          </a:xfrm>
        </p:grpSpPr>
        <p:sp>
          <p:nvSpPr>
            <p:cNvPr id="72709"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10"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711"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72712"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问题规模：线性表的“当前长度”，即单链表结点个数（设值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基本操作：指针后移、释放结点存储空间；</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的基本操作上，执行次数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slide(fromBottom)">
                                      <p:cBhvr>
                                        <p:cTn id="25" dur="500"/>
                                        <p:tgtEl>
                                          <p:spTgt spid="2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5">
                                            <p:txEl>
                                              <p:pRg st="1" end="1"/>
                                            </p:txEl>
                                          </p:spTgt>
                                        </p:tgtEl>
                                        <p:attrNameLst>
                                          <p:attrName>style.visibility</p:attrName>
                                        </p:attrNameLst>
                                      </p:cBhvr>
                                      <p:to>
                                        <p:strVal val="visible"/>
                                      </p:to>
                                    </p:set>
                                    <p:animEffect transition="in" filter="slide(fromBottom)">
                                      <p:cBhvr>
                                        <p:cTn id="30" dur="500"/>
                                        <p:tgtEl>
                                          <p:spTgt spid="25">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5">
                                            <p:txEl>
                                              <p:pRg st="2" end="2"/>
                                            </p:txEl>
                                          </p:spTgt>
                                        </p:tgtEl>
                                        <p:attrNameLst>
                                          <p:attrName>style.visibility</p:attrName>
                                        </p:attrNameLst>
                                      </p:cBhvr>
                                      <p:to>
                                        <p:strVal val="visible"/>
                                      </p:to>
                                    </p:set>
                                    <p:animEffect transition="in" filter="slide(fromBottom)">
                                      <p:cBhvr>
                                        <p:cTn id="35"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组合 1"/>
          <p:cNvGrpSpPr>
            <a:grpSpLocks/>
          </p:cNvGrpSpPr>
          <p:nvPr/>
        </p:nvGrpSpPr>
        <p:grpSpPr bwMode="auto">
          <a:xfrm>
            <a:off x="34925" y="92075"/>
            <a:ext cx="7632700" cy="1298575"/>
            <a:chOff x="34925" y="92075"/>
            <a:chExt cx="7632700" cy="1298575"/>
          </a:xfrm>
        </p:grpSpPr>
        <p:grpSp>
          <p:nvGrpSpPr>
            <p:cNvPr id="73740" name="组合 2"/>
            <p:cNvGrpSpPr>
              <a:grpSpLocks/>
            </p:cNvGrpSpPr>
            <p:nvPr/>
          </p:nvGrpSpPr>
          <p:grpSpPr bwMode="auto">
            <a:xfrm>
              <a:off x="34925" y="92075"/>
              <a:ext cx="7632700" cy="457200"/>
              <a:chOff x="34925" y="92075"/>
              <a:chExt cx="7632700" cy="457200"/>
            </a:xfrm>
          </p:grpSpPr>
          <p:sp>
            <p:nvSpPr>
              <p:cNvPr id="7374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374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3741" name="Group 2"/>
            <p:cNvGrpSpPr>
              <a:grpSpLocks/>
            </p:cNvGrpSpPr>
            <p:nvPr/>
          </p:nvGrpSpPr>
          <p:grpSpPr bwMode="auto">
            <a:xfrm>
              <a:off x="107950" y="620713"/>
              <a:ext cx="4396422" cy="769937"/>
              <a:chOff x="113" y="441"/>
              <a:chExt cx="2090" cy="485"/>
            </a:xfrm>
          </p:grpSpPr>
          <p:sp>
            <p:nvSpPr>
              <p:cNvPr id="7374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374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2281238" cy="496888"/>
            <a:chOff x="158" y="754"/>
            <a:chExt cx="1679" cy="313"/>
          </a:xfrm>
        </p:grpSpPr>
        <p:sp>
          <p:nvSpPr>
            <p:cNvPr id="73738" name="Text Box 6"/>
            <p:cNvSpPr txBox="1">
              <a:spLocks noChangeArrowheads="1"/>
            </p:cNvSpPr>
            <p:nvPr/>
          </p:nvSpPr>
          <p:spPr bwMode="auto">
            <a:xfrm>
              <a:off x="158" y="754"/>
              <a:ext cx="1406"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清空操作</a:t>
              </a:r>
            </a:p>
          </p:txBody>
        </p:sp>
        <p:sp>
          <p:nvSpPr>
            <p:cNvPr id="73739"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5"/>
          <p:cNvGrpSpPr>
            <a:grpSpLocks/>
          </p:cNvGrpSpPr>
          <p:nvPr/>
        </p:nvGrpSpPr>
        <p:grpSpPr bwMode="auto">
          <a:xfrm>
            <a:off x="7669213" y="620713"/>
            <a:ext cx="1295400" cy="1079500"/>
            <a:chOff x="4831" y="391"/>
            <a:chExt cx="816" cy="773"/>
          </a:xfrm>
        </p:grpSpPr>
        <p:sp>
          <p:nvSpPr>
            <p:cNvPr id="73734"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3735"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3736"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7" name="Text Box 6"/>
          <p:cNvSpPr txBox="1">
            <a:spLocks noChangeArrowheads="1"/>
          </p:cNvSpPr>
          <p:nvPr/>
        </p:nvSpPr>
        <p:spPr bwMode="auto">
          <a:xfrm>
            <a:off x="179388" y="1773238"/>
            <a:ext cx="8785225" cy="95410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从单</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链表第一</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个结点开始依次释放表中每个结点所占用的存储空间；</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令头结点指针域为空。</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290">
                                          <p:stCondLst>
                                            <p:cond delay="0"/>
                                          </p:stCondLst>
                                        </p:cTn>
                                        <p:tgtEl>
                                          <p:spTgt spid="12"/>
                                        </p:tgtEl>
                                      </p:cBhvr>
                                    </p:animEffect>
                                    <p:anim calcmode="lin" valueType="num">
                                      <p:cBhvr>
                                        <p:cTn id="1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8" dur="13">
                                          <p:stCondLst>
                                            <p:cond delay="325"/>
                                          </p:stCondLst>
                                        </p:cTn>
                                        <p:tgtEl>
                                          <p:spTgt spid="12"/>
                                        </p:tgtEl>
                                      </p:cBhvr>
                                      <p:to x="100000" y="60000"/>
                                    </p:animScale>
                                    <p:animScale>
                                      <p:cBhvr>
                                        <p:cTn id="19" dur="83" decel="50000">
                                          <p:stCondLst>
                                            <p:cond delay="338"/>
                                          </p:stCondLst>
                                        </p:cTn>
                                        <p:tgtEl>
                                          <p:spTgt spid="12"/>
                                        </p:tgtEl>
                                      </p:cBhvr>
                                      <p:to x="100000" y="100000"/>
                                    </p:animScale>
                                    <p:animScale>
                                      <p:cBhvr>
                                        <p:cTn id="20" dur="13">
                                          <p:stCondLst>
                                            <p:cond delay="656"/>
                                          </p:stCondLst>
                                        </p:cTn>
                                        <p:tgtEl>
                                          <p:spTgt spid="12"/>
                                        </p:tgtEl>
                                      </p:cBhvr>
                                      <p:to x="100000" y="80000"/>
                                    </p:animScale>
                                    <p:animScale>
                                      <p:cBhvr>
                                        <p:cTn id="21" dur="83" decel="50000">
                                          <p:stCondLst>
                                            <p:cond delay="669"/>
                                          </p:stCondLst>
                                        </p:cTn>
                                        <p:tgtEl>
                                          <p:spTgt spid="12"/>
                                        </p:tgtEl>
                                      </p:cBhvr>
                                      <p:to x="100000" y="100000"/>
                                    </p:animScale>
                                    <p:animScale>
                                      <p:cBhvr>
                                        <p:cTn id="22" dur="13">
                                          <p:stCondLst>
                                            <p:cond delay="821"/>
                                          </p:stCondLst>
                                        </p:cTn>
                                        <p:tgtEl>
                                          <p:spTgt spid="12"/>
                                        </p:tgtEl>
                                      </p:cBhvr>
                                      <p:to x="100000" y="90000"/>
                                    </p:animScale>
                                    <p:animScale>
                                      <p:cBhvr>
                                        <p:cTn id="23" dur="83" decel="50000">
                                          <p:stCondLst>
                                            <p:cond delay="834"/>
                                          </p:stCondLst>
                                        </p:cTn>
                                        <p:tgtEl>
                                          <p:spTgt spid="12"/>
                                        </p:tgtEl>
                                      </p:cBhvr>
                                      <p:to x="100000" y="100000"/>
                                    </p:animScale>
                                    <p:animScale>
                                      <p:cBhvr>
                                        <p:cTn id="24" dur="13">
                                          <p:stCondLst>
                                            <p:cond delay="904"/>
                                          </p:stCondLst>
                                        </p:cTn>
                                        <p:tgtEl>
                                          <p:spTgt spid="12"/>
                                        </p:tgtEl>
                                      </p:cBhvr>
                                      <p:to x="100000" y="95000"/>
                                    </p:animScale>
                                    <p:animScale>
                                      <p:cBhvr>
                                        <p:cTn id="25" dur="83" decel="50000">
                                          <p:stCondLst>
                                            <p:cond delay="917"/>
                                          </p:stCondLst>
                                        </p:cTn>
                                        <p:tgtEl>
                                          <p:spTgt spid="12"/>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slide(fromBottom)">
                                      <p:cBhvr>
                                        <p:cTn id="30" dur="500"/>
                                        <p:tgtEl>
                                          <p:spTgt spid="17">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7">
                                            <p:txEl>
                                              <p:pRg st="1" end="1"/>
                                            </p:txEl>
                                          </p:spTgt>
                                        </p:tgtEl>
                                        <p:attrNameLst>
                                          <p:attrName>style.visibility</p:attrName>
                                        </p:attrNameLst>
                                      </p:cBhvr>
                                      <p:to>
                                        <p:strVal val="visible"/>
                                      </p:to>
                                    </p:set>
                                    <p:animEffect transition="in" filter="slide(fromBottom)">
                                      <p:cBhvr>
                                        <p:cTn id="35"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4" name="组合 11"/>
          <p:cNvGrpSpPr>
            <a:grpSpLocks/>
          </p:cNvGrpSpPr>
          <p:nvPr/>
        </p:nvGrpSpPr>
        <p:grpSpPr bwMode="auto">
          <a:xfrm>
            <a:off x="34925" y="92075"/>
            <a:ext cx="7632700" cy="1601788"/>
            <a:chOff x="34925" y="92075"/>
            <a:chExt cx="7632700" cy="1601788"/>
          </a:xfrm>
        </p:grpSpPr>
        <p:grpSp>
          <p:nvGrpSpPr>
            <p:cNvPr id="74761" name="组合 1"/>
            <p:cNvGrpSpPr>
              <a:grpSpLocks/>
            </p:cNvGrpSpPr>
            <p:nvPr/>
          </p:nvGrpSpPr>
          <p:grpSpPr bwMode="auto">
            <a:xfrm>
              <a:off x="34925" y="92075"/>
              <a:ext cx="7632700" cy="1298575"/>
              <a:chOff x="34925" y="92075"/>
              <a:chExt cx="7632700" cy="1298575"/>
            </a:xfrm>
          </p:grpSpPr>
          <p:grpSp>
            <p:nvGrpSpPr>
              <p:cNvPr id="74765" name="组合 2"/>
              <p:cNvGrpSpPr>
                <a:grpSpLocks/>
              </p:cNvGrpSpPr>
              <p:nvPr/>
            </p:nvGrpSpPr>
            <p:grpSpPr bwMode="auto">
              <a:xfrm>
                <a:off x="34925" y="92075"/>
                <a:ext cx="7632700" cy="457200"/>
                <a:chOff x="34925" y="92075"/>
                <a:chExt cx="7632700" cy="457200"/>
              </a:xfrm>
            </p:grpSpPr>
            <p:sp>
              <p:nvSpPr>
                <p:cNvPr id="7476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477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4766" name="Group 2"/>
              <p:cNvGrpSpPr>
                <a:grpSpLocks/>
              </p:cNvGrpSpPr>
              <p:nvPr/>
            </p:nvGrpSpPr>
            <p:grpSpPr bwMode="auto">
              <a:xfrm>
                <a:off x="107950" y="620713"/>
                <a:ext cx="4396422" cy="769937"/>
                <a:chOff x="113" y="441"/>
                <a:chExt cx="2090" cy="485"/>
              </a:xfrm>
            </p:grpSpPr>
            <p:sp>
              <p:nvSpPr>
                <p:cNvPr id="7476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4768"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4762" name="Group 5"/>
            <p:cNvGrpSpPr>
              <a:grpSpLocks/>
            </p:cNvGrpSpPr>
            <p:nvPr/>
          </p:nvGrpSpPr>
          <p:grpSpPr bwMode="auto">
            <a:xfrm>
              <a:off x="250825" y="1196975"/>
              <a:ext cx="2281238" cy="496888"/>
              <a:chOff x="158" y="754"/>
              <a:chExt cx="1679" cy="313"/>
            </a:xfrm>
          </p:grpSpPr>
          <p:sp>
            <p:nvSpPr>
              <p:cNvPr id="74763" name="Text Box 6"/>
              <p:cNvSpPr txBox="1">
                <a:spLocks noChangeArrowheads="1"/>
              </p:cNvSpPr>
              <p:nvPr/>
            </p:nvSpPr>
            <p:spPr bwMode="auto">
              <a:xfrm>
                <a:off x="158" y="754"/>
                <a:ext cx="1406"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清空操作</a:t>
                </a:r>
              </a:p>
            </p:txBody>
          </p:sp>
          <p:sp>
            <p:nvSpPr>
              <p:cNvPr id="74764"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18"/>
          <p:cNvSpPr txBox="1">
            <a:spLocks noChangeArrowheads="1"/>
          </p:cNvSpPr>
          <p:nvPr/>
        </p:nvSpPr>
        <p:spPr bwMode="auto">
          <a:xfrm>
            <a:off x="323850" y="1844675"/>
            <a:ext cx="8640763" cy="327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ClearList_L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&amp;L)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清空单链表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，释放所有结点空间，保留头结点</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p=L-&gt;next;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while(p)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q=p;</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p=p-&gt;next;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delete q;</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L-&gt;next=NULL;</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ClearList_L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19" name="Group 4"/>
          <p:cNvGrpSpPr>
            <a:grpSpLocks/>
          </p:cNvGrpSpPr>
          <p:nvPr/>
        </p:nvGrpSpPr>
        <p:grpSpPr bwMode="auto">
          <a:xfrm>
            <a:off x="7669213" y="692150"/>
            <a:ext cx="1295400" cy="1008063"/>
            <a:chOff x="4831" y="1253"/>
            <a:chExt cx="816" cy="726"/>
          </a:xfrm>
        </p:grpSpPr>
        <p:sp>
          <p:nvSpPr>
            <p:cNvPr id="2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2-16</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8" name="组合 17"/>
          <p:cNvGrpSpPr>
            <a:grpSpLocks/>
          </p:cNvGrpSpPr>
          <p:nvPr/>
        </p:nvGrpSpPr>
        <p:grpSpPr bwMode="auto">
          <a:xfrm>
            <a:off x="34925" y="92075"/>
            <a:ext cx="7632700" cy="1601788"/>
            <a:chOff x="34925" y="92075"/>
            <a:chExt cx="7632700" cy="1601788"/>
          </a:xfrm>
        </p:grpSpPr>
        <p:grpSp>
          <p:nvGrpSpPr>
            <p:cNvPr id="75785" name="组合 1"/>
            <p:cNvGrpSpPr>
              <a:grpSpLocks/>
            </p:cNvGrpSpPr>
            <p:nvPr/>
          </p:nvGrpSpPr>
          <p:grpSpPr bwMode="auto">
            <a:xfrm>
              <a:off x="34925" y="92075"/>
              <a:ext cx="7632700" cy="1298575"/>
              <a:chOff x="34925" y="92075"/>
              <a:chExt cx="7632700" cy="1298575"/>
            </a:xfrm>
          </p:grpSpPr>
          <p:grpSp>
            <p:nvGrpSpPr>
              <p:cNvPr id="75789" name="组合 2"/>
              <p:cNvGrpSpPr>
                <a:grpSpLocks/>
              </p:cNvGrpSpPr>
              <p:nvPr/>
            </p:nvGrpSpPr>
            <p:grpSpPr bwMode="auto">
              <a:xfrm>
                <a:off x="34925" y="92075"/>
                <a:ext cx="7632700" cy="457200"/>
                <a:chOff x="34925" y="92075"/>
                <a:chExt cx="7632700" cy="457200"/>
              </a:xfrm>
            </p:grpSpPr>
            <p:sp>
              <p:nvSpPr>
                <p:cNvPr id="7579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579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5790" name="Group 2"/>
              <p:cNvGrpSpPr>
                <a:grpSpLocks/>
              </p:cNvGrpSpPr>
              <p:nvPr/>
            </p:nvGrpSpPr>
            <p:grpSpPr bwMode="auto">
              <a:xfrm>
                <a:off x="107950" y="620713"/>
                <a:ext cx="4396422" cy="769937"/>
                <a:chOff x="113" y="441"/>
                <a:chExt cx="2090" cy="485"/>
              </a:xfrm>
            </p:grpSpPr>
            <p:sp>
              <p:nvSpPr>
                <p:cNvPr id="75791"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5792"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5786" name="Group 5"/>
            <p:cNvGrpSpPr>
              <a:grpSpLocks/>
            </p:cNvGrpSpPr>
            <p:nvPr/>
          </p:nvGrpSpPr>
          <p:grpSpPr bwMode="auto">
            <a:xfrm>
              <a:off x="250825" y="1196975"/>
              <a:ext cx="2281238" cy="496888"/>
              <a:chOff x="158" y="754"/>
              <a:chExt cx="1679" cy="313"/>
            </a:xfrm>
          </p:grpSpPr>
          <p:sp>
            <p:nvSpPr>
              <p:cNvPr id="75787" name="Text Box 6"/>
              <p:cNvSpPr txBox="1">
                <a:spLocks noChangeArrowheads="1"/>
              </p:cNvSpPr>
              <p:nvPr/>
            </p:nvSpPr>
            <p:spPr bwMode="auto">
              <a:xfrm>
                <a:off x="158" y="754"/>
                <a:ext cx="1406"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清空操作</a:t>
                </a:r>
              </a:p>
            </p:txBody>
          </p:sp>
          <p:sp>
            <p:nvSpPr>
              <p:cNvPr id="75788"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2" name="组合 11"/>
          <p:cNvGrpSpPr>
            <a:grpSpLocks/>
          </p:cNvGrpSpPr>
          <p:nvPr/>
        </p:nvGrpSpPr>
        <p:grpSpPr bwMode="auto">
          <a:xfrm>
            <a:off x="7669213" y="731838"/>
            <a:ext cx="1295400" cy="968375"/>
            <a:chOff x="7669213" y="731152"/>
            <a:chExt cx="1295400" cy="969061"/>
          </a:xfrm>
        </p:grpSpPr>
        <p:sp>
          <p:nvSpPr>
            <p:cNvPr id="75781"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5782"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783"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75784"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问题规模：线性表的“当前长度”，即单链表结点个数（设值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基本操作：指针后移、释放结点存储空间；</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的基本操作上，执行次数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7">
                                            <p:txEl>
                                              <p:pRg st="0" end="0"/>
                                            </p:txEl>
                                          </p:spTgt>
                                        </p:tgtEl>
                                        <p:attrNameLst>
                                          <p:attrName>style.visibility</p:attrName>
                                        </p:attrNameLst>
                                      </p:cBhvr>
                                      <p:to>
                                        <p:strVal val="visible"/>
                                      </p:to>
                                    </p:set>
                                    <p:animEffect transition="in" filter="slide(fromBottom)">
                                      <p:cBhvr>
                                        <p:cTn id="25" dur="500"/>
                                        <p:tgtEl>
                                          <p:spTgt spid="17">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7">
                                            <p:txEl>
                                              <p:pRg st="1" end="1"/>
                                            </p:txEl>
                                          </p:spTgt>
                                        </p:tgtEl>
                                        <p:attrNameLst>
                                          <p:attrName>style.visibility</p:attrName>
                                        </p:attrNameLst>
                                      </p:cBhvr>
                                      <p:to>
                                        <p:strVal val="visible"/>
                                      </p:to>
                                    </p:set>
                                    <p:animEffect transition="in" filter="slide(fromBottom)">
                                      <p:cBhvr>
                                        <p:cTn id="30" dur="500"/>
                                        <p:tgtEl>
                                          <p:spTgt spid="17">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7">
                                            <p:txEl>
                                              <p:pRg st="2" end="2"/>
                                            </p:txEl>
                                          </p:spTgt>
                                        </p:tgtEl>
                                        <p:attrNameLst>
                                          <p:attrName>style.visibility</p:attrName>
                                        </p:attrNameLst>
                                      </p:cBhvr>
                                      <p:to>
                                        <p:strVal val="visible"/>
                                      </p:to>
                                    </p:set>
                                    <p:animEffect transition="in" filter="slide(fromBottom)">
                                      <p:cBhvr>
                                        <p:cTn id="35"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组合 1"/>
          <p:cNvGrpSpPr>
            <a:grpSpLocks/>
          </p:cNvGrpSpPr>
          <p:nvPr/>
        </p:nvGrpSpPr>
        <p:grpSpPr bwMode="auto">
          <a:xfrm>
            <a:off x="34925" y="92075"/>
            <a:ext cx="7632700" cy="1298575"/>
            <a:chOff x="34925" y="92075"/>
            <a:chExt cx="7632700" cy="1298575"/>
          </a:xfrm>
        </p:grpSpPr>
        <p:grpSp>
          <p:nvGrpSpPr>
            <p:cNvPr id="76812" name="组合 2"/>
            <p:cNvGrpSpPr>
              <a:grpSpLocks/>
            </p:cNvGrpSpPr>
            <p:nvPr/>
          </p:nvGrpSpPr>
          <p:grpSpPr bwMode="auto">
            <a:xfrm>
              <a:off x="34925" y="92075"/>
              <a:ext cx="7632700" cy="457200"/>
              <a:chOff x="34925" y="92075"/>
              <a:chExt cx="7632700" cy="457200"/>
            </a:xfrm>
          </p:grpSpPr>
          <p:sp>
            <p:nvSpPr>
              <p:cNvPr id="7681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681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6813" name="Group 2"/>
            <p:cNvGrpSpPr>
              <a:grpSpLocks/>
            </p:cNvGrpSpPr>
            <p:nvPr/>
          </p:nvGrpSpPr>
          <p:grpSpPr bwMode="auto">
            <a:xfrm>
              <a:off x="107950" y="620713"/>
              <a:ext cx="4396422" cy="769937"/>
              <a:chOff x="113" y="441"/>
              <a:chExt cx="2090" cy="485"/>
            </a:xfrm>
          </p:grpSpPr>
          <p:sp>
            <p:nvSpPr>
              <p:cNvPr id="76814"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6815"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2281238" cy="496888"/>
            <a:chOff x="158" y="754"/>
            <a:chExt cx="1679" cy="313"/>
          </a:xfrm>
        </p:grpSpPr>
        <p:sp>
          <p:nvSpPr>
            <p:cNvPr id="76810"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求表长操作</a:t>
              </a:r>
            </a:p>
          </p:txBody>
        </p:sp>
        <p:sp>
          <p:nvSpPr>
            <p:cNvPr id="76811"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5"/>
          <p:cNvGrpSpPr>
            <a:grpSpLocks/>
          </p:cNvGrpSpPr>
          <p:nvPr/>
        </p:nvGrpSpPr>
        <p:grpSpPr bwMode="auto">
          <a:xfrm>
            <a:off x="7669213" y="620713"/>
            <a:ext cx="1295400" cy="1079500"/>
            <a:chOff x="4831" y="391"/>
            <a:chExt cx="816" cy="773"/>
          </a:xfrm>
        </p:grpSpPr>
        <p:sp>
          <p:nvSpPr>
            <p:cNvPr id="76806"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6807"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6808"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7"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设置一个指针，初始时指向单链表的头结点；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设置一个计数器，初始时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通过指针顺链表向后扫描：如果指针不空，则令计数器</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，且令指针指向其后继结点，如此循环直至指针为“空”止。</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290">
                                          <p:stCondLst>
                                            <p:cond delay="0"/>
                                          </p:stCondLst>
                                        </p:cTn>
                                        <p:tgtEl>
                                          <p:spTgt spid="12"/>
                                        </p:tgtEl>
                                      </p:cBhvr>
                                    </p:animEffect>
                                    <p:anim calcmode="lin" valueType="num">
                                      <p:cBhvr>
                                        <p:cTn id="1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8" dur="13">
                                          <p:stCondLst>
                                            <p:cond delay="325"/>
                                          </p:stCondLst>
                                        </p:cTn>
                                        <p:tgtEl>
                                          <p:spTgt spid="12"/>
                                        </p:tgtEl>
                                      </p:cBhvr>
                                      <p:to x="100000" y="60000"/>
                                    </p:animScale>
                                    <p:animScale>
                                      <p:cBhvr>
                                        <p:cTn id="19" dur="83" decel="50000">
                                          <p:stCondLst>
                                            <p:cond delay="338"/>
                                          </p:stCondLst>
                                        </p:cTn>
                                        <p:tgtEl>
                                          <p:spTgt spid="12"/>
                                        </p:tgtEl>
                                      </p:cBhvr>
                                      <p:to x="100000" y="100000"/>
                                    </p:animScale>
                                    <p:animScale>
                                      <p:cBhvr>
                                        <p:cTn id="20" dur="13">
                                          <p:stCondLst>
                                            <p:cond delay="656"/>
                                          </p:stCondLst>
                                        </p:cTn>
                                        <p:tgtEl>
                                          <p:spTgt spid="12"/>
                                        </p:tgtEl>
                                      </p:cBhvr>
                                      <p:to x="100000" y="80000"/>
                                    </p:animScale>
                                    <p:animScale>
                                      <p:cBhvr>
                                        <p:cTn id="21" dur="83" decel="50000">
                                          <p:stCondLst>
                                            <p:cond delay="669"/>
                                          </p:stCondLst>
                                        </p:cTn>
                                        <p:tgtEl>
                                          <p:spTgt spid="12"/>
                                        </p:tgtEl>
                                      </p:cBhvr>
                                      <p:to x="100000" y="100000"/>
                                    </p:animScale>
                                    <p:animScale>
                                      <p:cBhvr>
                                        <p:cTn id="22" dur="13">
                                          <p:stCondLst>
                                            <p:cond delay="821"/>
                                          </p:stCondLst>
                                        </p:cTn>
                                        <p:tgtEl>
                                          <p:spTgt spid="12"/>
                                        </p:tgtEl>
                                      </p:cBhvr>
                                      <p:to x="100000" y="90000"/>
                                    </p:animScale>
                                    <p:animScale>
                                      <p:cBhvr>
                                        <p:cTn id="23" dur="83" decel="50000">
                                          <p:stCondLst>
                                            <p:cond delay="834"/>
                                          </p:stCondLst>
                                        </p:cTn>
                                        <p:tgtEl>
                                          <p:spTgt spid="12"/>
                                        </p:tgtEl>
                                      </p:cBhvr>
                                      <p:to x="100000" y="100000"/>
                                    </p:animScale>
                                    <p:animScale>
                                      <p:cBhvr>
                                        <p:cTn id="24" dur="13">
                                          <p:stCondLst>
                                            <p:cond delay="904"/>
                                          </p:stCondLst>
                                        </p:cTn>
                                        <p:tgtEl>
                                          <p:spTgt spid="12"/>
                                        </p:tgtEl>
                                      </p:cBhvr>
                                      <p:to x="100000" y="95000"/>
                                    </p:animScale>
                                    <p:animScale>
                                      <p:cBhvr>
                                        <p:cTn id="25" dur="83" decel="50000">
                                          <p:stCondLst>
                                            <p:cond delay="917"/>
                                          </p:stCondLst>
                                        </p:cTn>
                                        <p:tgtEl>
                                          <p:spTgt spid="12"/>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slide(fromBottom)">
                                      <p:cBhvr>
                                        <p:cTn id="30" dur="500"/>
                                        <p:tgtEl>
                                          <p:spTgt spid="17">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7">
                                            <p:txEl>
                                              <p:pRg st="1" end="1"/>
                                            </p:txEl>
                                          </p:spTgt>
                                        </p:tgtEl>
                                        <p:attrNameLst>
                                          <p:attrName>style.visibility</p:attrName>
                                        </p:attrNameLst>
                                      </p:cBhvr>
                                      <p:to>
                                        <p:strVal val="visible"/>
                                      </p:to>
                                    </p:set>
                                    <p:animEffect transition="in" filter="slide(fromBottom)">
                                      <p:cBhvr>
                                        <p:cTn id="35" dur="500"/>
                                        <p:tgtEl>
                                          <p:spTgt spid="17">
                                            <p:txEl>
                                              <p:pRg st="1" end="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7">
                                            <p:txEl>
                                              <p:pRg st="2" end="2"/>
                                            </p:txEl>
                                          </p:spTgt>
                                        </p:tgtEl>
                                        <p:attrNameLst>
                                          <p:attrName>style.visibility</p:attrName>
                                        </p:attrNameLst>
                                      </p:cBhvr>
                                      <p:to>
                                        <p:strVal val="visible"/>
                                      </p:to>
                                    </p:set>
                                    <p:animEffect transition="in" filter="slide(fromBottom)">
                                      <p:cBhvr>
                                        <p:cTn id="40"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组合 11"/>
          <p:cNvGrpSpPr>
            <a:grpSpLocks/>
          </p:cNvGrpSpPr>
          <p:nvPr/>
        </p:nvGrpSpPr>
        <p:grpSpPr bwMode="auto">
          <a:xfrm>
            <a:off x="34925" y="92075"/>
            <a:ext cx="7632700" cy="1601788"/>
            <a:chOff x="34925" y="92075"/>
            <a:chExt cx="7632700" cy="1601788"/>
          </a:xfrm>
        </p:grpSpPr>
        <p:grpSp>
          <p:nvGrpSpPr>
            <p:cNvPr id="77833" name="组合 1"/>
            <p:cNvGrpSpPr>
              <a:grpSpLocks/>
            </p:cNvGrpSpPr>
            <p:nvPr/>
          </p:nvGrpSpPr>
          <p:grpSpPr bwMode="auto">
            <a:xfrm>
              <a:off x="34925" y="92075"/>
              <a:ext cx="7632700" cy="1298575"/>
              <a:chOff x="34925" y="92075"/>
              <a:chExt cx="7632700" cy="1298575"/>
            </a:xfrm>
          </p:grpSpPr>
          <p:grpSp>
            <p:nvGrpSpPr>
              <p:cNvPr id="77837" name="组合 2"/>
              <p:cNvGrpSpPr>
                <a:grpSpLocks/>
              </p:cNvGrpSpPr>
              <p:nvPr/>
            </p:nvGrpSpPr>
            <p:grpSpPr bwMode="auto">
              <a:xfrm>
                <a:off x="34925" y="92075"/>
                <a:ext cx="7632700" cy="457200"/>
                <a:chOff x="34925" y="92075"/>
                <a:chExt cx="7632700" cy="457200"/>
              </a:xfrm>
            </p:grpSpPr>
            <p:sp>
              <p:nvSpPr>
                <p:cNvPr id="7784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784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7838" name="Group 2"/>
              <p:cNvGrpSpPr>
                <a:grpSpLocks/>
              </p:cNvGrpSpPr>
              <p:nvPr/>
            </p:nvGrpSpPr>
            <p:grpSpPr bwMode="auto">
              <a:xfrm>
                <a:off x="107950" y="620713"/>
                <a:ext cx="4396422" cy="769937"/>
                <a:chOff x="113" y="441"/>
                <a:chExt cx="2090" cy="485"/>
              </a:xfrm>
            </p:grpSpPr>
            <p:sp>
              <p:nvSpPr>
                <p:cNvPr id="7783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784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7834" name="Group 5"/>
            <p:cNvGrpSpPr>
              <a:grpSpLocks/>
            </p:cNvGrpSpPr>
            <p:nvPr/>
          </p:nvGrpSpPr>
          <p:grpSpPr bwMode="auto">
            <a:xfrm>
              <a:off x="250825" y="1196975"/>
              <a:ext cx="2281238" cy="496888"/>
              <a:chOff x="158" y="754"/>
              <a:chExt cx="1679" cy="313"/>
            </a:xfrm>
          </p:grpSpPr>
          <p:sp>
            <p:nvSpPr>
              <p:cNvPr id="77835"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求表长操作</a:t>
                </a:r>
              </a:p>
            </p:txBody>
          </p:sp>
          <p:sp>
            <p:nvSpPr>
              <p:cNvPr id="77836"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18"/>
          <p:cNvSpPr txBox="1">
            <a:spLocks noChangeArrowheads="1"/>
          </p:cNvSpPr>
          <p:nvPr/>
        </p:nvSpPr>
        <p:spPr bwMode="auto">
          <a:xfrm>
            <a:off x="323850" y="1844675"/>
            <a:ext cx="8640763"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int ListLength_L(LinkList L)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顺单链表</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向后扫描，依次访问结点，计数得到</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的长度，并返回其值</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p=L;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设置指针，初始指向</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的头结点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length=0;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设置计数器</a:t>
            </a:r>
            <a:r>
              <a:rPr lang="en-US" altLang="zh-CN" sz="1600" b="1">
                <a:latin typeface="Courier New" panose="02070309020205020404" pitchFamily="49" charset="0"/>
                <a:ea typeface="仿宋" panose="02010609060101010101" pitchFamily="49" charset="-122"/>
                <a:cs typeface="Courier New" panose="02070309020205020404" pitchFamily="49" charset="0"/>
              </a:rPr>
              <a:t>length</a:t>
            </a:r>
            <a:r>
              <a:rPr lang="zh-CN" altLang="en-US" sz="1600" b="1">
                <a:latin typeface="Courier New" panose="02070309020205020404" pitchFamily="49" charset="0"/>
                <a:ea typeface="仿宋" panose="02010609060101010101" pitchFamily="49" charset="-122"/>
                <a:cs typeface="Courier New" panose="02070309020205020404" pitchFamily="49" charset="0"/>
              </a:rPr>
              <a:t>初始为</a:t>
            </a:r>
            <a:r>
              <a:rPr lang="en-US" altLang="zh-CN" sz="1600" b="1">
                <a:latin typeface="Courier New" panose="02070309020205020404" pitchFamily="49" charset="0"/>
                <a:ea typeface="仿宋" panose="02010609060101010101" pitchFamily="49" charset="-122"/>
                <a:cs typeface="Courier New" panose="02070309020205020404" pitchFamily="49" charset="0"/>
              </a:rPr>
              <a:t>0</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while(p-&gt;next)  {			// </a:t>
            </a:r>
            <a:r>
              <a:rPr lang="zh-CN" altLang="en-US" sz="1600" b="1">
                <a:latin typeface="Courier New" panose="02070309020205020404" pitchFamily="49" charset="0"/>
                <a:ea typeface="仿宋" panose="02010609060101010101" pitchFamily="49" charset="-122"/>
                <a:cs typeface="Courier New" panose="02070309020205020404" pitchFamily="49" charset="0"/>
              </a:rPr>
              <a:t>顺表向后扫描，计算表长</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length++;</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p=p-&gt;next;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return length;</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ListLength_L</a:t>
            </a:r>
          </a:p>
        </p:txBody>
      </p:sp>
      <p:grpSp>
        <p:nvGrpSpPr>
          <p:cNvPr id="19" name="Group 4"/>
          <p:cNvGrpSpPr>
            <a:grpSpLocks/>
          </p:cNvGrpSpPr>
          <p:nvPr/>
        </p:nvGrpSpPr>
        <p:grpSpPr bwMode="auto">
          <a:xfrm>
            <a:off x="7669213" y="692150"/>
            <a:ext cx="1295400" cy="1008063"/>
            <a:chOff x="4831" y="1253"/>
            <a:chExt cx="816" cy="726"/>
          </a:xfrm>
        </p:grpSpPr>
        <p:sp>
          <p:nvSpPr>
            <p:cNvPr id="2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2-17</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组合 11"/>
          <p:cNvGrpSpPr>
            <a:grpSpLocks/>
          </p:cNvGrpSpPr>
          <p:nvPr/>
        </p:nvGrpSpPr>
        <p:grpSpPr bwMode="auto">
          <a:xfrm>
            <a:off x="34925" y="92075"/>
            <a:ext cx="7632700" cy="1601788"/>
            <a:chOff x="34925" y="92075"/>
            <a:chExt cx="7632700" cy="1601788"/>
          </a:xfrm>
        </p:grpSpPr>
        <p:grpSp>
          <p:nvGrpSpPr>
            <p:cNvPr id="78857" name="组合 1"/>
            <p:cNvGrpSpPr>
              <a:grpSpLocks/>
            </p:cNvGrpSpPr>
            <p:nvPr/>
          </p:nvGrpSpPr>
          <p:grpSpPr bwMode="auto">
            <a:xfrm>
              <a:off x="34925" y="92075"/>
              <a:ext cx="7632700" cy="1298575"/>
              <a:chOff x="34925" y="92075"/>
              <a:chExt cx="7632700" cy="1298575"/>
            </a:xfrm>
          </p:grpSpPr>
          <p:grpSp>
            <p:nvGrpSpPr>
              <p:cNvPr id="78861" name="组合 2"/>
              <p:cNvGrpSpPr>
                <a:grpSpLocks/>
              </p:cNvGrpSpPr>
              <p:nvPr/>
            </p:nvGrpSpPr>
            <p:grpSpPr bwMode="auto">
              <a:xfrm>
                <a:off x="34925" y="92075"/>
                <a:ext cx="7632700" cy="457200"/>
                <a:chOff x="34925" y="92075"/>
                <a:chExt cx="7632700" cy="457200"/>
              </a:xfrm>
            </p:grpSpPr>
            <p:sp>
              <p:nvSpPr>
                <p:cNvPr id="7886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886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8862" name="Group 2"/>
              <p:cNvGrpSpPr>
                <a:grpSpLocks/>
              </p:cNvGrpSpPr>
              <p:nvPr/>
            </p:nvGrpSpPr>
            <p:grpSpPr bwMode="auto">
              <a:xfrm>
                <a:off x="107950" y="620713"/>
                <a:ext cx="4396422" cy="769937"/>
                <a:chOff x="113" y="441"/>
                <a:chExt cx="2090" cy="485"/>
              </a:xfrm>
            </p:grpSpPr>
            <p:sp>
              <p:nvSpPr>
                <p:cNvPr id="7886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886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78858" name="Group 5"/>
            <p:cNvGrpSpPr>
              <a:grpSpLocks/>
            </p:cNvGrpSpPr>
            <p:nvPr/>
          </p:nvGrpSpPr>
          <p:grpSpPr bwMode="auto">
            <a:xfrm>
              <a:off x="250825" y="1196975"/>
              <a:ext cx="2281238" cy="496888"/>
              <a:chOff x="158" y="754"/>
              <a:chExt cx="1679" cy="313"/>
            </a:xfrm>
          </p:grpSpPr>
          <p:sp>
            <p:nvSpPr>
              <p:cNvPr id="78859"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求表长操作</a:t>
                </a:r>
              </a:p>
            </p:txBody>
          </p:sp>
          <p:sp>
            <p:nvSpPr>
              <p:cNvPr id="78860"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3" name="组合 12"/>
          <p:cNvGrpSpPr>
            <a:grpSpLocks/>
          </p:cNvGrpSpPr>
          <p:nvPr/>
        </p:nvGrpSpPr>
        <p:grpSpPr bwMode="auto">
          <a:xfrm>
            <a:off x="7669213" y="731838"/>
            <a:ext cx="1295400" cy="968375"/>
            <a:chOff x="7669213" y="731152"/>
            <a:chExt cx="1295400" cy="969061"/>
          </a:xfrm>
        </p:grpSpPr>
        <p:sp>
          <p:nvSpPr>
            <p:cNvPr id="78853"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8854"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855"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78856"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 Box 6"/>
          <p:cNvSpPr txBox="1">
            <a:spLocks noChangeArrowheads="1"/>
          </p:cNvSpPr>
          <p:nvPr/>
        </p:nvSpPr>
        <p:spPr bwMode="auto">
          <a:xfrm>
            <a:off x="179388" y="1773238"/>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问题规模：线性表的“当前长度”，即单链表结点个数（设值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基本操作：计数器</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、指针后移；</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中的基本操作上，执行次数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slide(fromBottom)">
                                      <p:cBhvr>
                                        <p:cTn id="25" dur="500"/>
                                        <p:tgtEl>
                                          <p:spTgt spid="1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slide(fromBottom)">
                                      <p:cBhvr>
                                        <p:cTn id="30" dur="500"/>
                                        <p:tgtEl>
                                          <p:spTgt spid="18">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8">
                                            <p:txEl>
                                              <p:pRg st="2" end="2"/>
                                            </p:txEl>
                                          </p:spTgt>
                                        </p:tgtEl>
                                        <p:attrNameLst>
                                          <p:attrName>style.visibility</p:attrName>
                                        </p:attrNameLst>
                                      </p:cBhvr>
                                      <p:to>
                                        <p:strVal val="visible"/>
                                      </p:to>
                                    </p:set>
                                    <p:animEffect transition="in" filter="slide(fromBottom)">
                                      <p:cBhvr>
                                        <p:cTn id="3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nvGrpSpPr>
          <p:cNvPr id="7" name="Group 4"/>
          <p:cNvGrpSpPr>
            <a:grpSpLocks/>
          </p:cNvGrpSpPr>
          <p:nvPr/>
        </p:nvGrpSpPr>
        <p:grpSpPr bwMode="auto">
          <a:xfrm>
            <a:off x="1979613" y="692150"/>
            <a:ext cx="5472112" cy="5732463"/>
            <a:chOff x="1156" y="409"/>
            <a:chExt cx="3765" cy="3611"/>
          </a:xfrm>
        </p:grpSpPr>
        <p:pic>
          <p:nvPicPr>
            <p:cNvPr id="8" name="Picture 5" descr="09"/>
            <p:cNvPicPr>
              <a:picLocks noChangeAspect="1" noChangeArrowheads="1" noCrop="1"/>
            </p:cNvPicPr>
            <p:nvPr/>
          </p:nvPicPr>
          <p:blipFill>
            <a:blip r:embed="rId4">
              <a:lum bright="-6000" contrast="24000"/>
              <a:extLst>
                <a:ext uri="{28A0092B-C50C-407E-A947-70E740481C1C}">
                  <a14:useLocalDpi xmlns:a14="http://schemas.microsoft.com/office/drawing/2010/main" val="0"/>
                </a:ext>
              </a:extLst>
            </a:blip>
            <a:srcRect/>
            <a:stretch>
              <a:fillRect/>
            </a:stretch>
          </p:blipFill>
          <p:spPr bwMode="auto">
            <a:xfrm>
              <a:off x="1156" y="409"/>
              <a:ext cx="3765" cy="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6"/>
            <p:cNvSpPr txBox="1">
              <a:spLocks noChangeArrowheads="1"/>
            </p:cNvSpPr>
            <p:nvPr/>
          </p:nvSpPr>
          <p:spPr bwMode="auto">
            <a:xfrm>
              <a:off x="1746" y="1575"/>
              <a:ext cx="2767" cy="1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5000"/>
                </a:lnSpc>
              </a:pPr>
              <a:r>
                <a:rPr kumimoji="1" lang="en-US" altLang="zh-CN" sz="2000" b="1" dirty="0">
                  <a:solidFill>
                    <a:schemeClr val="hlink"/>
                  </a:solidFill>
                  <a:latin typeface="Arial" panose="020B0604020202020204" pitchFamily="34" charset="0"/>
                  <a:ea typeface="华文楷体" panose="02010600040101010101" pitchFamily="2" charset="-122"/>
                  <a:cs typeface="Arial" panose="020B0604020202020204" pitchFamily="34" charset="0"/>
                </a:rPr>
                <a:t>        </a:t>
              </a:r>
              <a:r>
                <a:rPr kumimoji="1" lang="zh-CN" altLang="en-US" sz="2000" b="1" dirty="0">
                  <a:solidFill>
                    <a:srgbClr val="3333FF"/>
                  </a:solidFill>
                  <a:latin typeface="Arial" panose="020B0604020202020204" pitchFamily="34" charset="0"/>
                  <a:ea typeface="华文楷体" panose="02010600040101010101" pitchFamily="2" charset="-122"/>
                  <a:cs typeface="Arial" panose="020B0604020202020204" pitchFamily="34" charset="0"/>
                </a:rPr>
                <a:t>线性表可以有两种存储表示方法：一种是顺序存储表示，另一种是链式存储表示；而顺序存储表示是计算机中最简单、最常用的一种存储方式。</a:t>
              </a:r>
              <a:endParaRPr kumimoji="1" lang="zh-CN" altLang="en-US" sz="2000" dirty="0">
                <a:solidFill>
                  <a:srgbClr val="3333FF"/>
                </a:solidFill>
                <a:latin typeface="Arial" panose="020B0604020202020204" pitchFamily="34" charset="0"/>
                <a:ea typeface="华文楷体" panose="02010600040101010101" pitchFamily="2" charset="-122"/>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100"/>
                                        <p:tgtEl>
                                          <p:spTgt spid="12"/>
                                        </p:tgtEl>
                                      </p:cBhvr>
                                    </p:animEffect>
                                    <p:anim calcmode="lin" valueType="num">
                                      <p:cBhvr>
                                        <p:cTn id="8" dur="400" fill="hold"/>
                                        <p:tgtEl>
                                          <p:spTgt spid="12"/>
                                        </p:tgtEl>
                                        <p:attrNameLst>
                                          <p:attrName>ppt_x</p:attrName>
                                        </p:attrNameLst>
                                      </p:cBhvr>
                                      <p:tavLst>
                                        <p:tav tm="0">
                                          <p:val>
                                            <p:strVal val="#ppt_x"/>
                                          </p:val>
                                        </p:tav>
                                        <p:tav tm="100000">
                                          <p:val>
                                            <p:strVal val="#ppt_x"/>
                                          </p:val>
                                        </p:tav>
                                      </p:tavLst>
                                    </p:anim>
                                    <p:anim calcmode="lin" valueType="num">
                                      <p:cBhvr>
                                        <p:cTn id="9" dur="400" fill="hold"/>
                                        <p:tgtEl>
                                          <p:spTgt spid="1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p:stCondLst>
                              <p:cond delay="3000"/>
                            </p:stCondLst>
                            <p:childTnLst>
                              <p:par>
                                <p:cTn id="17" presetID="18" presetClass="entr" presetSubtype="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Right)">
                                      <p:cBhvr>
                                        <p:cTn id="19" dur="1000"/>
                                        <p:tgtEl>
                                          <p:spTgt spid="7"/>
                                        </p:tgtEl>
                                      </p:cBhvr>
                                    </p:animEffect>
                                  </p:childTnLst>
                                  <p:subTnLst>
                                    <p:audio>
                                      <p:cMediaNode>
                                        <p:cTn display="0" masterRel="sameClick">
                                          <p:stCondLst>
                                            <p:cond evt="begin" delay="0">
                                              <p:tn val="17"/>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4" name="组合 1"/>
          <p:cNvGrpSpPr>
            <a:grpSpLocks/>
          </p:cNvGrpSpPr>
          <p:nvPr/>
        </p:nvGrpSpPr>
        <p:grpSpPr bwMode="auto">
          <a:xfrm>
            <a:off x="34925" y="92075"/>
            <a:ext cx="7632700" cy="1298575"/>
            <a:chOff x="34925" y="92075"/>
            <a:chExt cx="7632700" cy="1298575"/>
          </a:xfrm>
        </p:grpSpPr>
        <p:grpSp>
          <p:nvGrpSpPr>
            <p:cNvPr id="79884" name="组合 2"/>
            <p:cNvGrpSpPr>
              <a:grpSpLocks/>
            </p:cNvGrpSpPr>
            <p:nvPr/>
          </p:nvGrpSpPr>
          <p:grpSpPr bwMode="auto">
            <a:xfrm>
              <a:off x="34925" y="92075"/>
              <a:ext cx="7632700" cy="457200"/>
              <a:chOff x="34925" y="92075"/>
              <a:chExt cx="7632700" cy="457200"/>
            </a:xfrm>
          </p:grpSpPr>
          <p:sp>
            <p:nvSpPr>
              <p:cNvPr id="7988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988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79885" name="Group 2"/>
            <p:cNvGrpSpPr>
              <a:grpSpLocks/>
            </p:cNvGrpSpPr>
            <p:nvPr/>
          </p:nvGrpSpPr>
          <p:grpSpPr bwMode="auto">
            <a:xfrm>
              <a:off x="107950" y="620713"/>
              <a:ext cx="4396422" cy="769937"/>
              <a:chOff x="113" y="441"/>
              <a:chExt cx="2090" cy="485"/>
            </a:xfrm>
          </p:grpSpPr>
          <p:sp>
            <p:nvSpPr>
              <p:cNvPr id="79886"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79887"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2" name="Group 5"/>
          <p:cNvGrpSpPr>
            <a:grpSpLocks/>
          </p:cNvGrpSpPr>
          <p:nvPr/>
        </p:nvGrpSpPr>
        <p:grpSpPr bwMode="auto">
          <a:xfrm>
            <a:off x="250825" y="1196975"/>
            <a:ext cx="2281238" cy="496888"/>
            <a:chOff x="158" y="754"/>
            <a:chExt cx="1679" cy="313"/>
          </a:xfrm>
        </p:grpSpPr>
        <p:sp>
          <p:nvSpPr>
            <p:cNvPr id="79882"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取值操作</a:t>
              </a:r>
            </a:p>
          </p:txBody>
        </p:sp>
        <p:sp>
          <p:nvSpPr>
            <p:cNvPr id="79883"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 name="Group 5"/>
          <p:cNvGrpSpPr>
            <a:grpSpLocks/>
          </p:cNvGrpSpPr>
          <p:nvPr/>
        </p:nvGrpSpPr>
        <p:grpSpPr bwMode="auto">
          <a:xfrm>
            <a:off x="7669213" y="620713"/>
            <a:ext cx="1295400" cy="1079500"/>
            <a:chOff x="4831" y="391"/>
            <a:chExt cx="816" cy="773"/>
          </a:xfrm>
        </p:grpSpPr>
        <p:sp>
          <p:nvSpPr>
            <p:cNvPr id="79878"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9879"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79880"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1"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0" name="Text Box 6"/>
          <p:cNvSpPr txBox="1">
            <a:spLocks noChangeArrowheads="1"/>
          </p:cNvSpPr>
          <p:nvPr/>
        </p:nvSpPr>
        <p:spPr bwMode="auto">
          <a:xfrm>
            <a:off x="179388" y="17732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设置一个指针，初始时指向单链表的第一个结点；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设置一个计数器，初始时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通过指针顺链表向后扫描，判断取数据元素值操作所要求的相关参数是否合理，如果不合理，则给出错误信息；</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取结点数据域中的值并返回。</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290">
                                          <p:stCondLst>
                                            <p:cond delay="0"/>
                                          </p:stCondLst>
                                        </p:cTn>
                                        <p:tgtEl>
                                          <p:spTgt spid="15"/>
                                        </p:tgtEl>
                                      </p:cBhvr>
                                    </p:animEffect>
                                    <p:anim calcmode="lin" valueType="num">
                                      <p:cBhvr>
                                        <p:cTn id="13"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8" dur="13">
                                          <p:stCondLst>
                                            <p:cond delay="325"/>
                                          </p:stCondLst>
                                        </p:cTn>
                                        <p:tgtEl>
                                          <p:spTgt spid="15"/>
                                        </p:tgtEl>
                                      </p:cBhvr>
                                      <p:to x="100000" y="60000"/>
                                    </p:animScale>
                                    <p:animScale>
                                      <p:cBhvr>
                                        <p:cTn id="19" dur="83" decel="50000">
                                          <p:stCondLst>
                                            <p:cond delay="338"/>
                                          </p:stCondLst>
                                        </p:cTn>
                                        <p:tgtEl>
                                          <p:spTgt spid="15"/>
                                        </p:tgtEl>
                                      </p:cBhvr>
                                      <p:to x="100000" y="100000"/>
                                    </p:animScale>
                                    <p:animScale>
                                      <p:cBhvr>
                                        <p:cTn id="20" dur="13">
                                          <p:stCondLst>
                                            <p:cond delay="656"/>
                                          </p:stCondLst>
                                        </p:cTn>
                                        <p:tgtEl>
                                          <p:spTgt spid="15"/>
                                        </p:tgtEl>
                                      </p:cBhvr>
                                      <p:to x="100000" y="80000"/>
                                    </p:animScale>
                                    <p:animScale>
                                      <p:cBhvr>
                                        <p:cTn id="21" dur="83" decel="50000">
                                          <p:stCondLst>
                                            <p:cond delay="669"/>
                                          </p:stCondLst>
                                        </p:cTn>
                                        <p:tgtEl>
                                          <p:spTgt spid="15"/>
                                        </p:tgtEl>
                                      </p:cBhvr>
                                      <p:to x="100000" y="100000"/>
                                    </p:animScale>
                                    <p:animScale>
                                      <p:cBhvr>
                                        <p:cTn id="22" dur="13">
                                          <p:stCondLst>
                                            <p:cond delay="821"/>
                                          </p:stCondLst>
                                        </p:cTn>
                                        <p:tgtEl>
                                          <p:spTgt spid="15"/>
                                        </p:tgtEl>
                                      </p:cBhvr>
                                      <p:to x="100000" y="90000"/>
                                    </p:animScale>
                                    <p:animScale>
                                      <p:cBhvr>
                                        <p:cTn id="23" dur="83" decel="50000">
                                          <p:stCondLst>
                                            <p:cond delay="834"/>
                                          </p:stCondLst>
                                        </p:cTn>
                                        <p:tgtEl>
                                          <p:spTgt spid="15"/>
                                        </p:tgtEl>
                                      </p:cBhvr>
                                      <p:to x="100000" y="100000"/>
                                    </p:animScale>
                                    <p:animScale>
                                      <p:cBhvr>
                                        <p:cTn id="24" dur="13">
                                          <p:stCondLst>
                                            <p:cond delay="904"/>
                                          </p:stCondLst>
                                        </p:cTn>
                                        <p:tgtEl>
                                          <p:spTgt spid="15"/>
                                        </p:tgtEl>
                                      </p:cBhvr>
                                      <p:to x="100000" y="95000"/>
                                    </p:animScale>
                                    <p:animScale>
                                      <p:cBhvr>
                                        <p:cTn id="25" dur="83" decel="50000">
                                          <p:stCondLst>
                                            <p:cond delay="917"/>
                                          </p:stCondLst>
                                        </p:cTn>
                                        <p:tgtEl>
                                          <p:spTgt spid="15"/>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0">
                                            <p:txEl>
                                              <p:pRg st="0" end="0"/>
                                            </p:txEl>
                                          </p:spTgt>
                                        </p:tgtEl>
                                        <p:attrNameLst>
                                          <p:attrName>style.visibility</p:attrName>
                                        </p:attrNameLst>
                                      </p:cBhvr>
                                      <p:to>
                                        <p:strVal val="visible"/>
                                      </p:to>
                                    </p:set>
                                    <p:animEffect transition="in" filter="slide(fromBottom)">
                                      <p:cBhvr>
                                        <p:cTn id="30" dur="500"/>
                                        <p:tgtEl>
                                          <p:spTgt spid="20">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0">
                                            <p:txEl>
                                              <p:pRg st="1" end="1"/>
                                            </p:txEl>
                                          </p:spTgt>
                                        </p:tgtEl>
                                        <p:attrNameLst>
                                          <p:attrName>style.visibility</p:attrName>
                                        </p:attrNameLst>
                                      </p:cBhvr>
                                      <p:to>
                                        <p:strVal val="visible"/>
                                      </p:to>
                                    </p:set>
                                    <p:animEffect transition="in" filter="slide(fromBottom)">
                                      <p:cBhvr>
                                        <p:cTn id="35" dur="500"/>
                                        <p:tgtEl>
                                          <p:spTgt spid="20">
                                            <p:txEl>
                                              <p:pRg st="1" end="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0">
                                            <p:txEl>
                                              <p:pRg st="2" end="2"/>
                                            </p:txEl>
                                          </p:spTgt>
                                        </p:tgtEl>
                                        <p:attrNameLst>
                                          <p:attrName>style.visibility</p:attrName>
                                        </p:attrNameLst>
                                      </p:cBhvr>
                                      <p:to>
                                        <p:strVal val="visible"/>
                                      </p:to>
                                    </p:set>
                                    <p:animEffect transition="in" filter="slide(fromBottom)">
                                      <p:cBhvr>
                                        <p:cTn id="40" dur="500"/>
                                        <p:tgtEl>
                                          <p:spTgt spid="20">
                                            <p:txEl>
                                              <p:pRg st="2" end="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0">
                                            <p:txEl>
                                              <p:pRg st="3" end="3"/>
                                            </p:txEl>
                                          </p:spTgt>
                                        </p:tgtEl>
                                        <p:attrNameLst>
                                          <p:attrName>style.visibility</p:attrName>
                                        </p:attrNameLst>
                                      </p:cBhvr>
                                      <p:to>
                                        <p:strVal val="visible"/>
                                      </p:to>
                                    </p:set>
                                    <p:animEffect transition="in" filter="slide(fromBottom)">
                                      <p:cBhvr>
                                        <p:cTn id="45" dur="50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组合 17"/>
          <p:cNvGrpSpPr>
            <a:grpSpLocks/>
          </p:cNvGrpSpPr>
          <p:nvPr/>
        </p:nvGrpSpPr>
        <p:grpSpPr bwMode="auto">
          <a:xfrm>
            <a:off x="34925" y="92075"/>
            <a:ext cx="7632700" cy="1601788"/>
            <a:chOff x="34925" y="92075"/>
            <a:chExt cx="7632700" cy="1601788"/>
          </a:xfrm>
        </p:grpSpPr>
        <p:grpSp>
          <p:nvGrpSpPr>
            <p:cNvPr id="80905" name="组合 1"/>
            <p:cNvGrpSpPr>
              <a:grpSpLocks/>
            </p:cNvGrpSpPr>
            <p:nvPr/>
          </p:nvGrpSpPr>
          <p:grpSpPr bwMode="auto">
            <a:xfrm>
              <a:off x="34925" y="92075"/>
              <a:ext cx="7632700" cy="1298575"/>
              <a:chOff x="34925" y="92075"/>
              <a:chExt cx="7632700" cy="1298575"/>
            </a:xfrm>
          </p:grpSpPr>
          <p:grpSp>
            <p:nvGrpSpPr>
              <p:cNvPr id="80909" name="组合 2"/>
              <p:cNvGrpSpPr>
                <a:grpSpLocks/>
              </p:cNvGrpSpPr>
              <p:nvPr/>
            </p:nvGrpSpPr>
            <p:grpSpPr bwMode="auto">
              <a:xfrm>
                <a:off x="34925" y="92075"/>
                <a:ext cx="7632700" cy="457200"/>
                <a:chOff x="34925" y="92075"/>
                <a:chExt cx="7632700" cy="457200"/>
              </a:xfrm>
            </p:grpSpPr>
            <p:sp>
              <p:nvSpPr>
                <p:cNvPr id="8091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091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80910" name="Group 2"/>
              <p:cNvGrpSpPr>
                <a:grpSpLocks/>
              </p:cNvGrpSpPr>
              <p:nvPr/>
            </p:nvGrpSpPr>
            <p:grpSpPr bwMode="auto">
              <a:xfrm>
                <a:off x="107950" y="620713"/>
                <a:ext cx="4396422" cy="769937"/>
                <a:chOff x="113" y="441"/>
                <a:chExt cx="2090" cy="485"/>
              </a:xfrm>
            </p:grpSpPr>
            <p:sp>
              <p:nvSpPr>
                <p:cNvPr id="80911"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80912"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0906" name="Group 5"/>
            <p:cNvGrpSpPr>
              <a:grpSpLocks/>
            </p:cNvGrpSpPr>
            <p:nvPr/>
          </p:nvGrpSpPr>
          <p:grpSpPr bwMode="auto">
            <a:xfrm>
              <a:off x="250825" y="1196975"/>
              <a:ext cx="2281238" cy="496888"/>
              <a:chOff x="158" y="754"/>
              <a:chExt cx="1679" cy="313"/>
            </a:xfrm>
          </p:grpSpPr>
          <p:sp>
            <p:nvSpPr>
              <p:cNvPr id="80907"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取值操作</a:t>
                </a:r>
              </a:p>
            </p:txBody>
          </p:sp>
          <p:sp>
            <p:nvSpPr>
              <p:cNvPr id="80908"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7" name="Text Box 18"/>
          <p:cNvSpPr txBox="1">
            <a:spLocks noChangeArrowheads="1"/>
          </p:cNvSpPr>
          <p:nvPr/>
        </p:nvSpPr>
        <p:spPr bwMode="auto">
          <a:xfrm>
            <a:off x="323850" y="1844675"/>
            <a:ext cx="8640763"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GetElem_L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&amp;e)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返回单链表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个结点的数据域值；若</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值不合理，则给出相应信息并退出运行</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的合理值为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表长</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p=L-&gt;next;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设置指针，初始时指向</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的第一个结点</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j=1;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设置计数器，初始时为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while(p&amp;&amp;(j&lt;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顺链向后扫描</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p=p-&gt;next;</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++j;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if(!p||(j&gt;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Error</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("Position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Error!");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e=p-&gt;data;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GetElem_L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19" name="Group 4"/>
          <p:cNvGrpSpPr>
            <a:grpSpLocks/>
          </p:cNvGrpSpPr>
          <p:nvPr/>
        </p:nvGrpSpPr>
        <p:grpSpPr bwMode="auto">
          <a:xfrm>
            <a:off x="7669213" y="692150"/>
            <a:ext cx="1295400" cy="1008063"/>
            <a:chOff x="4831" y="1253"/>
            <a:chExt cx="816" cy="726"/>
          </a:xfrm>
        </p:grpSpPr>
        <p:sp>
          <p:nvSpPr>
            <p:cNvPr id="2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2-18</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up)">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组合 11"/>
          <p:cNvGrpSpPr>
            <a:grpSpLocks/>
          </p:cNvGrpSpPr>
          <p:nvPr/>
        </p:nvGrpSpPr>
        <p:grpSpPr bwMode="auto">
          <a:xfrm>
            <a:off x="34925" y="92075"/>
            <a:ext cx="7632700" cy="1601788"/>
            <a:chOff x="34925" y="92075"/>
            <a:chExt cx="7632700" cy="1601788"/>
          </a:xfrm>
        </p:grpSpPr>
        <p:grpSp>
          <p:nvGrpSpPr>
            <p:cNvPr id="81929" name="组合 1"/>
            <p:cNvGrpSpPr>
              <a:grpSpLocks/>
            </p:cNvGrpSpPr>
            <p:nvPr/>
          </p:nvGrpSpPr>
          <p:grpSpPr bwMode="auto">
            <a:xfrm>
              <a:off x="34925" y="92075"/>
              <a:ext cx="7632700" cy="1298575"/>
              <a:chOff x="34925" y="92075"/>
              <a:chExt cx="7632700" cy="1298575"/>
            </a:xfrm>
          </p:grpSpPr>
          <p:grpSp>
            <p:nvGrpSpPr>
              <p:cNvPr id="81933" name="组合 2"/>
              <p:cNvGrpSpPr>
                <a:grpSpLocks/>
              </p:cNvGrpSpPr>
              <p:nvPr/>
            </p:nvGrpSpPr>
            <p:grpSpPr bwMode="auto">
              <a:xfrm>
                <a:off x="34925" y="92075"/>
                <a:ext cx="7632700" cy="457200"/>
                <a:chOff x="34925" y="92075"/>
                <a:chExt cx="7632700" cy="457200"/>
              </a:xfrm>
            </p:grpSpPr>
            <p:sp>
              <p:nvSpPr>
                <p:cNvPr id="8193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193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81934" name="Group 2"/>
              <p:cNvGrpSpPr>
                <a:grpSpLocks/>
              </p:cNvGrpSpPr>
              <p:nvPr/>
            </p:nvGrpSpPr>
            <p:grpSpPr bwMode="auto">
              <a:xfrm>
                <a:off x="107950" y="620713"/>
                <a:ext cx="4396422" cy="769937"/>
                <a:chOff x="113" y="441"/>
                <a:chExt cx="2090" cy="485"/>
              </a:xfrm>
            </p:grpSpPr>
            <p:sp>
              <p:nvSpPr>
                <p:cNvPr id="8193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8193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1930" name="Group 5"/>
            <p:cNvGrpSpPr>
              <a:grpSpLocks/>
            </p:cNvGrpSpPr>
            <p:nvPr/>
          </p:nvGrpSpPr>
          <p:grpSpPr bwMode="auto">
            <a:xfrm>
              <a:off x="250825" y="1196975"/>
              <a:ext cx="2281238" cy="496888"/>
              <a:chOff x="158" y="754"/>
              <a:chExt cx="1679" cy="313"/>
            </a:xfrm>
          </p:grpSpPr>
          <p:sp>
            <p:nvSpPr>
              <p:cNvPr id="81931"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取值操作</a:t>
                </a:r>
              </a:p>
            </p:txBody>
          </p:sp>
          <p:sp>
            <p:nvSpPr>
              <p:cNvPr id="81932"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3" name="组合 12"/>
          <p:cNvGrpSpPr>
            <a:grpSpLocks/>
          </p:cNvGrpSpPr>
          <p:nvPr/>
        </p:nvGrpSpPr>
        <p:grpSpPr bwMode="auto">
          <a:xfrm>
            <a:off x="7669213" y="731838"/>
            <a:ext cx="1295400" cy="968375"/>
            <a:chOff x="7669213" y="731152"/>
            <a:chExt cx="1295400" cy="969061"/>
          </a:xfrm>
        </p:grpSpPr>
        <p:sp>
          <p:nvSpPr>
            <p:cNvPr id="81925"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1926"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27"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81928"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 Box 6"/>
          <p:cNvSpPr txBox="1">
            <a:spLocks noChangeArrowheads="1"/>
          </p:cNvSpPr>
          <p:nvPr/>
        </p:nvSpPr>
        <p:spPr bwMode="auto">
          <a:xfrm>
            <a:off x="179388" y="1773238"/>
            <a:ext cx="8785225" cy="2246769"/>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问题规模：线性表的“当前长度”，即单链表结点个数（设值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基本操作：指针后移、计数器</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加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的基本操作上。当</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取结点</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值的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参数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合理</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时，其平均执行次数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n-1)/2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；当</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取结点</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值的</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参数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大于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长度时，其执行次数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slide(fromBottom)">
                                      <p:cBhvr>
                                        <p:cTn id="25" dur="500"/>
                                        <p:tgtEl>
                                          <p:spTgt spid="1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slide(fromBottom)">
                                      <p:cBhvr>
                                        <p:cTn id="30" dur="500"/>
                                        <p:tgtEl>
                                          <p:spTgt spid="18">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8">
                                            <p:txEl>
                                              <p:pRg st="2" end="2"/>
                                            </p:txEl>
                                          </p:spTgt>
                                        </p:tgtEl>
                                        <p:attrNameLst>
                                          <p:attrName>style.visibility</p:attrName>
                                        </p:attrNameLst>
                                      </p:cBhvr>
                                      <p:to>
                                        <p:strVal val="visible"/>
                                      </p:to>
                                    </p:set>
                                    <p:animEffect transition="in" filter="slide(fromBottom)">
                                      <p:cBhvr>
                                        <p:cTn id="3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组合 1"/>
          <p:cNvGrpSpPr>
            <a:grpSpLocks/>
          </p:cNvGrpSpPr>
          <p:nvPr/>
        </p:nvGrpSpPr>
        <p:grpSpPr bwMode="auto">
          <a:xfrm>
            <a:off x="34925" y="92075"/>
            <a:ext cx="7632700" cy="1298575"/>
            <a:chOff x="34925" y="92075"/>
            <a:chExt cx="7632700" cy="1298575"/>
          </a:xfrm>
        </p:grpSpPr>
        <p:grpSp>
          <p:nvGrpSpPr>
            <p:cNvPr id="82956" name="组合 2"/>
            <p:cNvGrpSpPr>
              <a:grpSpLocks/>
            </p:cNvGrpSpPr>
            <p:nvPr/>
          </p:nvGrpSpPr>
          <p:grpSpPr bwMode="auto">
            <a:xfrm>
              <a:off x="34925" y="92075"/>
              <a:ext cx="7632700" cy="457200"/>
              <a:chOff x="34925" y="92075"/>
              <a:chExt cx="7632700" cy="457200"/>
            </a:xfrm>
          </p:grpSpPr>
          <p:sp>
            <p:nvSpPr>
              <p:cNvPr id="8296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96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82957" name="Group 2"/>
            <p:cNvGrpSpPr>
              <a:grpSpLocks/>
            </p:cNvGrpSpPr>
            <p:nvPr/>
          </p:nvGrpSpPr>
          <p:grpSpPr bwMode="auto">
            <a:xfrm>
              <a:off x="107950" y="620713"/>
              <a:ext cx="4396422" cy="769937"/>
              <a:chOff x="113" y="441"/>
              <a:chExt cx="2090" cy="485"/>
            </a:xfrm>
          </p:grpSpPr>
          <p:sp>
            <p:nvSpPr>
              <p:cNvPr id="82958"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82959"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2281238" cy="496888"/>
            <a:chOff x="158" y="754"/>
            <a:chExt cx="1679" cy="313"/>
          </a:xfrm>
        </p:grpSpPr>
        <p:sp>
          <p:nvSpPr>
            <p:cNvPr id="82954"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定位操作</a:t>
              </a:r>
            </a:p>
          </p:txBody>
        </p:sp>
        <p:sp>
          <p:nvSpPr>
            <p:cNvPr id="82955"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5"/>
          <p:cNvGrpSpPr>
            <a:grpSpLocks/>
          </p:cNvGrpSpPr>
          <p:nvPr/>
        </p:nvGrpSpPr>
        <p:grpSpPr bwMode="auto">
          <a:xfrm>
            <a:off x="7669213" y="620713"/>
            <a:ext cx="1295400" cy="1079500"/>
            <a:chOff x="4831" y="391"/>
            <a:chExt cx="816" cy="773"/>
          </a:xfrm>
        </p:grpSpPr>
        <p:sp>
          <p:nvSpPr>
            <p:cNvPr id="82950"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951"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82952"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3"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7" name="Text Box 6"/>
          <p:cNvSpPr txBox="1">
            <a:spLocks noChangeArrowheads="1"/>
          </p:cNvSpPr>
          <p:nvPr/>
        </p:nvSpPr>
        <p:spPr bwMode="auto">
          <a:xfrm>
            <a:off x="179388" y="17732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设置一个指针，初始时指向单链表的第一个结点；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从第一个结点起，通过指针顺链表向后扫描，依次将结点数据域的值和给定的元素值相比较：</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sym typeface="Wingdings" panose="05000000000000000000" pitchFamily="2" charset="2"/>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Wingdings" panose="05000000000000000000" pitchFamily="2" charset="2"/>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如果存在与其值相等的结点，则返回第一个相等的结点指针；</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sym typeface="Wingdings" panose="05000000000000000000" pitchFamily="2" charset="2"/>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sym typeface="Wingdings" panose="05000000000000000000" pitchFamily="2" charset="2"/>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如果整个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单链表都不存在这样一个结点，则返回空指针“</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NULL”</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290">
                                          <p:stCondLst>
                                            <p:cond delay="0"/>
                                          </p:stCondLst>
                                        </p:cTn>
                                        <p:tgtEl>
                                          <p:spTgt spid="12"/>
                                        </p:tgtEl>
                                      </p:cBhvr>
                                    </p:animEffect>
                                    <p:anim calcmode="lin" valueType="num">
                                      <p:cBhvr>
                                        <p:cTn id="1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8" dur="13">
                                          <p:stCondLst>
                                            <p:cond delay="325"/>
                                          </p:stCondLst>
                                        </p:cTn>
                                        <p:tgtEl>
                                          <p:spTgt spid="12"/>
                                        </p:tgtEl>
                                      </p:cBhvr>
                                      <p:to x="100000" y="60000"/>
                                    </p:animScale>
                                    <p:animScale>
                                      <p:cBhvr>
                                        <p:cTn id="19" dur="83" decel="50000">
                                          <p:stCondLst>
                                            <p:cond delay="338"/>
                                          </p:stCondLst>
                                        </p:cTn>
                                        <p:tgtEl>
                                          <p:spTgt spid="12"/>
                                        </p:tgtEl>
                                      </p:cBhvr>
                                      <p:to x="100000" y="100000"/>
                                    </p:animScale>
                                    <p:animScale>
                                      <p:cBhvr>
                                        <p:cTn id="20" dur="13">
                                          <p:stCondLst>
                                            <p:cond delay="656"/>
                                          </p:stCondLst>
                                        </p:cTn>
                                        <p:tgtEl>
                                          <p:spTgt spid="12"/>
                                        </p:tgtEl>
                                      </p:cBhvr>
                                      <p:to x="100000" y="80000"/>
                                    </p:animScale>
                                    <p:animScale>
                                      <p:cBhvr>
                                        <p:cTn id="21" dur="83" decel="50000">
                                          <p:stCondLst>
                                            <p:cond delay="669"/>
                                          </p:stCondLst>
                                        </p:cTn>
                                        <p:tgtEl>
                                          <p:spTgt spid="12"/>
                                        </p:tgtEl>
                                      </p:cBhvr>
                                      <p:to x="100000" y="100000"/>
                                    </p:animScale>
                                    <p:animScale>
                                      <p:cBhvr>
                                        <p:cTn id="22" dur="13">
                                          <p:stCondLst>
                                            <p:cond delay="821"/>
                                          </p:stCondLst>
                                        </p:cTn>
                                        <p:tgtEl>
                                          <p:spTgt spid="12"/>
                                        </p:tgtEl>
                                      </p:cBhvr>
                                      <p:to x="100000" y="90000"/>
                                    </p:animScale>
                                    <p:animScale>
                                      <p:cBhvr>
                                        <p:cTn id="23" dur="83" decel="50000">
                                          <p:stCondLst>
                                            <p:cond delay="834"/>
                                          </p:stCondLst>
                                        </p:cTn>
                                        <p:tgtEl>
                                          <p:spTgt spid="12"/>
                                        </p:tgtEl>
                                      </p:cBhvr>
                                      <p:to x="100000" y="100000"/>
                                    </p:animScale>
                                    <p:animScale>
                                      <p:cBhvr>
                                        <p:cTn id="24" dur="13">
                                          <p:stCondLst>
                                            <p:cond delay="904"/>
                                          </p:stCondLst>
                                        </p:cTn>
                                        <p:tgtEl>
                                          <p:spTgt spid="12"/>
                                        </p:tgtEl>
                                      </p:cBhvr>
                                      <p:to x="100000" y="95000"/>
                                    </p:animScale>
                                    <p:animScale>
                                      <p:cBhvr>
                                        <p:cTn id="25" dur="83" decel="50000">
                                          <p:stCondLst>
                                            <p:cond delay="917"/>
                                          </p:stCondLst>
                                        </p:cTn>
                                        <p:tgtEl>
                                          <p:spTgt spid="12"/>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slide(fromBottom)">
                                      <p:cBhvr>
                                        <p:cTn id="30" dur="500"/>
                                        <p:tgtEl>
                                          <p:spTgt spid="17">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7">
                                            <p:txEl>
                                              <p:pRg st="1" end="1"/>
                                            </p:txEl>
                                          </p:spTgt>
                                        </p:tgtEl>
                                        <p:attrNameLst>
                                          <p:attrName>style.visibility</p:attrName>
                                        </p:attrNameLst>
                                      </p:cBhvr>
                                      <p:to>
                                        <p:strVal val="visible"/>
                                      </p:to>
                                    </p:set>
                                    <p:animEffect transition="in" filter="slide(fromBottom)">
                                      <p:cBhvr>
                                        <p:cTn id="35" dur="500"/>
                                        <p:tgtEl>
                                          <p:spTgt spid="17">
                                            <p:txEl>
                                              <p:pRg st="1" end="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7">
                                            <p:txEl>
                                              <p:pRg st="2" end="2"/>
                                            </p:txEl>
                                          </p:spTgt>
                                        </p:tgtEl>
                                        <p:attrNameLst>
                                          <p:attrName>style.visibility</p:attrName>
                                        </p:attrNameLst>
                                      </p:cBhvr>
                                      <p:to>
                                        <p:strVal val="visible"/>
                                      </p:to>
                                    </p:set>
                                    <p:animEffect transition="in" filter="slide(fromBottom)">
                                      <p:cBhvr>
                                        <p:cTn id="40" dur="500"/>
                                        <p:tgtEl>
                                          <p:spTgt spid="17">
                                            <p:txEl>
                                              <p:pRg st="2" end="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17">
                                            <p:txEl>
                                              <p:pRg st="3" end="3"/>
                                            </p:txEl>
                                          </p:spTgt>
                                        </p:tgtEl>
                                        <p:attrNameLst>
                                          <p:attrName>style.visibility</p:attrName>
                                        </p:attrNameLst>
                                      </p:cBhvr>
                                      <p:to>
                                        <p:strVal val="visible"/>
                                      </p:to>
                                    </p:set>
                                    <p:animEffect transition="in" filter="slide(fromBottom)">
                                      <p:cBhvr>
                                        <p:cTn id="45"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组合 17"/>
          <p:cNvGrpSpPr>
            <a:grpSpLocks/>
          </p:cNvGrpSpPr>
          <p:nvPr/>
        </p:nvGrpSpPr>
        <p:grpSpPr bwMode="auto">
          <a:xfrm>
            <a:off x="34925" y="92075"/>
            <a:ext cx="7632700" cy="1601788"/>
            <a:chOff x="34925" y="92075"/>
            <a:chExt cx="7632700" cy="1601788"/>
          </a:xfrm>
        </p:grpSpPr>
        <p:grpSp>
          <p:nvGrpSpPr>
            <p:cNvPr id="83977" name="组合 1"/>
            <p:cNvGrpSpPr>
              <a:grpSpLocks/>
            </p:cNvGrpSpPr>
            <p:nvPr/>
          </p:nvGrpSpPr>
          <p:grpSpPr bwMode="auto">
            <a:xfrm>
              <a:off x="34925" y="92075"/>
              <a:ext cx="7632700" cy="1298575"/>
              <a:chOff x="34925" y="92075"/>
              <a:chExt cx="7632700" cy="1298575"/>
            </a:xfrm>
          </p:grpSpPr>
          <p:grpSp>
            <p:nvGrpSpPr>
              <p:cNvPr id="83981" name="组合 2"/>
              <p:cNvGrpSpPr>
                <a:grpSpLocks/>
              </p:cNvGrpSpPr>
              <p:nvPr/>
            </p:nvGrpSpPr>
            <p:grpSpPr bwMode="auto">
              <a:xfrm>
                <a:off x="34925" y="92075"/>
                <a:ext cx="7632700" cy="457200"/>
                <a:chOff x="34925" y="92075"/>
                <a:chExt cx="7632700" cy="457200"/>
              </a:xfrm>
            </p:grpSpPr>
            <p:sp>
              <p:nvSpPr>
                <p:cNvPr id="8398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398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83982" name="Group 2"/>
              <p:cNvGrpSpPr>
                <a:grpSpLocks/>
              </p:cNvGrpSpPr>
              <p:nvPr/>
            </p:nvGrpSpPr>
            <p:grpSpPr bwMode="auto">
              <a:xfrm>
                <a:off x="107950" y="620713"/>
                <a:ext cx="4396422" cy="769937"/>
                <a:chOff x="113" y="441"/>
                <a:chExt cx="2090" cy="485"/>
              </a:xfrm>
            </p:grpSpPr>
            <p:sp>
              <p:nvSpPr>
                <p:cNvPr id="8398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8398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3978" name="Group 5"/>
            <p:cNvGrpSpPr>
              <a:grpSpLocks/>
            </p:cNvGrpSpPr>
            <p:nvPr/>
          </p:nvGrpSpPr>
          <p:grpSpPr bwMode="auto">
            <a:xfrm>
              <a:off x="250825" y="1196975"/>
              <a:ext cx="2281238" cy="496888"/>
              <a:chOff x="158" y="754"/>
              <a:chExt cx="1679" cy="313"/>
            </a:xfrm>
          </p:grpSpPr>
          <p:sp>
            <p:nvSpPr>
              <p:cNvPr id="83979"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定位操作</a:t>
                </a:r>
              </a:p>
            </p:txBody>
          </p:sp>
          <p:sp>
            <p:nvSpPr>
              <p:cNvPr id="83980"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7" name="Text Box 18"/>
          <p:cNvSpPr txBox="1">
            <a:spLocks noChangeArrowheads="1"/>
          </p:cNvSpPr>
          <p:nvPr/>
        </p:nvSpPr>
        <p:spPr bwMode="auto">
          <a:xfrm>
            <a:off x="323850" y="1844675"/>
            <a:ext cx="8640763" cy="265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LNode *LocateElem_L(LinkList L, ElemType e)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查找单链表</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中第一个数据域值和</a:t>
            </a:r>
            <a:r>
              <a:rPr lang="en-US" altLang="zh-CN" sz="1600" b="1">
                <a:latin typeface="Courier New" panose="02070309020205020404" pitchFamily="49" charset="0"/>
                <a:ea typeface="仿宋" panose="02010609060101010101" pitchFamily="49" charset="-122"/>
                <a:cs typeface="Courier New" panose="02070309020205020404" pitchFamily="49" charset="0"/>
              </a:rPr>
              <a:t>e</a:t>
            </a:r>
            <a:r>
              <a:rPr lang="zh-CN" altLang="en-US" sz="1600" b="1">
                <a:latin typeface="Courier New" panose="02070309020205020404" pitchFamily="49" charset="0"/>
                <a:ea typeface="仿宋" panose="02010609060101010101" pitchFamily="49" charset="-122"/>
                <a:cs typeface="Courier New" panose="02070309020205020404" pitchFamily="49" charset="0"/>
              </a:rPr>
              <a:t>相等的结点</a:t>
            </a:r>
            <a:endParaRPr lang="en-US" altLang="zh-CN" sz="1600" b="1">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若存在则返回其指针；若不存在则返回</a:t>
            </a:r>
            <a:r>
              <a:rPr lang="en-US" altLang="zh-CN" sz="1600" b="1">
                <a:latin typeface="Courier New" panose="02070309020205020404" pitchFamily="49" charset="0"/>
                <a:ea typeface="仿宋" panose="02010609060101010101" pitchFamily="49" charset="-122"/>
                <a:cs typeface="Courier New" panose="02070309020205020404" pitchFamily="49" charset="0"/>
              </a:rPr>
              <a:t>NULL</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p=L-&gt;next;				// </a:t>
            </a:r>
            <a:r>
              <a:rPr lang="zh-CN" altLang="en-US" sz="1600" b="1">
                <a:latin typeface="Courier New" panose="02070309020205020404" pitchFamily="49" charset="0"/>
                <a:ea typeface="仿宋" panose="02010609060101010101" pitchFamily="49" charset="-122"/>
                <a:cs typeface="Courier New" panose="02070309020205020404" pitchFamily="49" charset="0"/>
              </a:rPr>
              <a:t>设置指针，初始时指向</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第一个结点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while(p&amp;&amp;(p-&gt;data!=e)) 		// </a:t>
            </a:r>
            <a:r>
              <a:rPr lang="zh-CN" altLang="en-US" sz="1600" b="1">
                <a:latin typeface="Courier New" panose="02070309020205020404" pitchFamily="49" charset="0"/>
                <a:ea typeface="仿宋" panose="02010609060101010101" pitchFamily="49" charset="-122"/>
                <a:cs typeface="Courier New" panose="02070309020205020404" pitchFamily="49" charset="0"/>
              </a:rPr>
              <a:t>顺链向后扫描</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p=p-&gt;next;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return p;</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LocateElem_L</a:t>
            </a:r>
          </a:p>
        </p:txBody>
      </p:sp>
      <p:grpSp>
        <p:nvGrpSpPr>
          <p:cNvPr id="19" name="Group 4"/>
          <p:cNvGrpSpPr>
            <a:grpSpLocks/>
          </p:cNvGrpSpPr>
          <p:nvPr/>
        </p:nvGrpSpPr>
        <p:grpSpPr bwMode="auto">
          <a:xfrm>
            <a:off x="7669213" y="692150"/>
            <a:ext cx="1295400" cy="1008063"/>
            <a:chOff x="4831" y="1253"/>
            <a:chExt cx="816" cy="726"/>
          </a:xfrm>
        </p:grpSpPr>
        <p:sp>
          <p:nvSpPr>
            <p:cNvPr id="2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2-19</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up)">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4" name="组合 17"/>
          <p:cNvGrpSpPr>
            <a:grpSpLocks/>
          </p:cNvGrpSpPr>
          <p:nvPr/>
        </p:nvGrpSpPr>
        <p:grpSpPr bwMode="auto">
          <a:xfrm>
            <a:off x="34925" y="92075"/>
            <a:ext cx="7632700" cy="1601788"/>
            <a:chOff x="34925" y="92075"/>
            <a:chExt cx="7632700" cy="1601788"/>
          </a:xfrm>
        </p:grpSpPr>
        <p:grpSp>
          <p:nvGrpSpPr>
            <p:cNvPr id="85001" name="组合 1"/>
            <p:cNvGrpSpPr>
              <a:grpSpLocks/>
            </p:cNvGrpSpPr>
            <p:nvPr/>
          </p:nvGrpSpPr>
          <p:grpSpPr bwMode="auto">
            <a:xfrm>
              <a:off x="34925" y="92075"/>
              <a:ext cx="7632700" cy="1298575"/>
              <a:chOff x="34925" y="92075"/>
              <a:chExt cx="7632700" cy="1298575"/>
            </a:xfrm>
          </p:grpSpPr>
          <p:grpSp>
            <p:nvGrpSpPr>
              <p:cNvPr id="85005" name="组合 2"/>
              <p:cNvGrpSpPr>
                <a:grpSpLocks/>
              </p:cNvGrpSpPr>
              <p:nvPr/>
            </p:nvGrpSpPr>
            <p:grpSpPr bwMode="auto">
              <a:xfrm>
                <a:off x="34925" y="92075"/>
                <a:ext cx="7632700" cy="457200"/>
                <a:chOff x="34925" y="92075"/>
                <a:chExt cx="7632700" cy="457200"/>
              </a:xfrm>
            </p:grpSpPr>
            <p:sp>
              <p:nvSpPr>
                <p:cNvPr id="8500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501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85006" name="Group 2"/>
              <p:cNvGrpSpPr>
                <a:grpSpLocks/>
              </p:cNvGrpSpPr>
              <p:nvPr/>
            </p:nvGrpSpPr>
            <p:grpSpPr bwMode="auto">
              <a:xfrm>
                <a:off x="107950" y="620713"/>
                <a:ext cx="4396422" cy="769937"/>
                <a:chOff x="113" y="441"/>
                <a:chExt cx="2090" cy="485"/>
              </a:xfrm>
            </p:grpSpPr>
            <p:sp>
              <p:nvSpPr>
                <p:cNvPr id="8500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85008"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5002" name="Group 5"/>
            <p:cNvGrpSpPr>
              <a:grpSpLocks/>
            </p:cNvGrpSpPr>
            <p:nvPr/>
          </p:nvGrpSpPr>
          <p:grpSpPr bwMode="auto">
            <a:xfrm>
              <a:off x="250825" y="1196975"/>
              <a:ext cx="2281238" cy="496888"/>
              <a:chOff x="158" y="754"/>
              <a:chExt cx="1679" cy="313"/>
            </a:xfrm>
          </p:grpSpPr>
          <p:sp>
            <p:nvSpPr>
              <p:cNvPr id="85003"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定位操作</a:t>
                </a:r>
              </a:p>
            </p:txBody>
          </p:sp>
          <p:sp>
            <p:nvSpPr>
              <p:cNvPr id="85004"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2" name="组合 11"/>
          <p:cNvGrpSpPr>
            <a:grpSpLocks/>
          </p:cNvGrpSpPr>
          <p:nvPr/>
        </p:nvGrpSpPr>
        <p:grpSpPr bwMode="auto">
          <a:xfrm>
            <a:off x="7669213" y="731838"/>
            <a:ext cx="1295400" cy="968375"/>
            <a:chOff x="7669213" y="731152"/>
            <a:chExt cx="1295400" cy="969061"/>
          </a:xfrm>
        </p:grpSpPr>
        <p:sp>
          <p:nvSpPr>
            <p:cNvPr id="84997"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4998"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999"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85000"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 Box 6"/>
          <p:cNvSpPr txBox="1">
            <a:spLocks noChangeArrowheads="1"/>
          </p:cNvSpPr>
          <p:nvPr/>
        </p:nvSpPr>
        <p:spPr bwMode="auto">
          <a:xfrm>
            <a:off x="179388" y="1773238"/>
            <a:ext cx="8785225" cy="2246769"/>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问题规模：线性表的“当前长度”，即单链表结点个数（设值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基本操作：指针后移；</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中的基本操作上。</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当存在</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与给定元素值相等的结点时，其平均执行次数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n-1)/2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当不</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存在与给定元素值相等的结点时，其执行次数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时间复杂度为</a:t>
            </a:r>
            <a:r>
              <a:rPr kumimoji="1" lang="en-US" altLang="zh-CN" sz="2000" b="1" dirty="0">
                <a:latin typeface="Arial" panose="020B0604020202020204" pitchFamily="34" charset="0"/>
                <a:ea typeface="仿宋" panose="02010609060101010101" pitchFamily="49" charset="-122"/>
                <a:cs typeface="Arial" panose="020B0604020202020204" pitchFamily="34" charset="0"/>
              </a:rPr>
              <a:t>O(n)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7">
                                            <p:txEl>
                                              <p:pRg st="0" end="0"/>
                                            </p:txEl>
                                          </p:spTgt>
                                        </p:tgtEl>
                                        <p:attrNameLst>
                                          <p:attrName>style.visibility</p:attrName>
                                        </p:attrNameLst>
                                      </p:cBhvr>
                                      <p:to>
                                        <p:strVal val="visible"/>
                                      </p:to>
                                    </p:set>
                                    <p:animEffect transition="in" filter="slide(fromBottom)">
                                      <p:cBhvr>
                                        <p:cTn id="25" dur="500"/>
                                        <p:tgtEl>
                                          <p:spTgt spid="17">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7">
                                            <p:txEl>
                                              <p:pRg st="1" end="1"/>
                                            </p:txEl>
                                          </p:spTgt>
                                        </p:tgtEl>
                                        <p:attrNameLst>
                                          <p:attrName>style.visibility</p:attrName>
                                        </p:attrNameLst>
                                      </p:cBhvr>
                                      <p:to>
                                        <p:strVal val="visible"/>
                                      </p:to>
                                    </p:set>
                                    <p:animEffect transition="in" filter="slide(fromBottom)">
                                      <p:cBhvr>
                                        <p:cTn id="30" dur="500"/>
                                        <p:tgtEl>
                                          <p:spTgt spid="17">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7">
                                            <p:txEl>
                                              <p:pRg st="2" end="2"/>
                                            </p:txEl>
                                          </p:spTgt>
                                        </p:tgtEl>
                                        <p:attrNameLst>
                                          <p:attrName>style.visibility</p:attrName>
                                        </p:attrNameLst>
                                      </p:cBhvr>
                                      <p:to>
                                        <p:strVal val="visible"/>
                                      </p:to>
                                    </p:set>
                                    <p:animEffect transition="in" filter="slide(fromBottom)">
                                      <p:cBhvr>
                                        <p:cTn id="35"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8" name="组合 1"/>
          <p:cNvGrpSpPr>
            <a:grpSpLocks/>
          </p:cNvGrpSpPr>
          <p:nvPr/>
        </p:nvGrpSpPr>
        <p:grpSpPr bwMode="auto">
          <a:xfrm>
            <a:off x="34925" y="92075"/>
            <a:ext cx="7632700" cy="1298575"/>
            <a:chOff x="34925" y="92075"/>
            <a:chExt cx="7632700" cy="1298575"/>
          </a:xfrm>
        </p:grpSpPr>
        <p:grpSp>
          <p:nvGrpSpPr>
            <p:cNvPr id="86028" name="组合 2"/>
            <p:cNvGrpSpPr>
              <a:grpSpLocks/>
            </p:cNvGrpSpPr>
            <p:nvPr/>
          </p:nvGrpSpPr>
          <p:grpSpPr bwMode="auto">
            <a:xfrm>
              <a:off x="34925" y="92075"/>
              <a:ext cx="7632700" cy="457200"/>
              <a:chOff x="34925" y="92075"/>
              <a:chExt cx="7632700" cy="457200"/>
            </a:xfrm>
          </p:grpSpPr>
          <p:sp>
            <p:nvSpPr>
              <p:cNvPr id="8603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603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86029" name="Group 2"/>
            <p:cNvGrpSpPr>
              <a:grpSpLocks/>
            </p:cNvGrpSpPr>
            <p:nvPr/>
          </p:nvGrpSpPr>
          <p:grpSpPr bwMode="auto">
            <a:xfrm>
              <a:off x="107950" y="620713"/>
              <a:ext cx="4396422" cy="769937"/>
              <a:chOff x="113" y="441"/>
              <a:chExt cx="2090" cy="485"/>
            </a:xfrm>
          </p:grpSpPr>
          <p:sp>
            <p:nvSpPr>
              <p:cNvPr id="86030"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86031"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2281238" cy="496888"/>
            <a:chOff x="158" y="754"/>
            <a:chExt cx="1679" cy="313"/>
          </a:xfrm>
        </p:grpSpPr>
        <p:sp>
          <p:nvSpPr>
            <p:cNvPr id="86026"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插入操作</a:t>
              </a:r>
            </a:p>
          </p:txBody>
        </p:sp>
        <p:sp>
          <p:nvSpPr>
            <p:cNvPr id="86027"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5"/>
          <p:cNvGrpSpPr>
            <a:grpSpLocks/>
          </p:cNvGrpSpPr>
          <p:nvPr/>
        </p:nvGrpSpPr>
        <p:grpSpPr bwMode="auto">
          <a:xfrm>
            <a:off x="7669213" y="620713"/>
            <a:ext cx="1295400" cy="1079500"/>
            <a:chOff x="4831" y="391"/>
            <a:chExt cx="816" cy="773"/>
          </a:xfrm>
        </p:grpSpPr>
        <p:sp>
          <p:nvSpPr>
            <p:cNvPr id="86022"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6023"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86024"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5"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20" name="Text Box 6"/>
          <p:cNvSpPr txBox="1">
            <a:spLocks noChangeArrowheads="1"/>
          </p:cNvSpPr>
          <p:nvPr/>
        </p:nvSpPr>
        <p:spPr bwMode="auto">
          <a:xfrm>
            <a:off x="179388" y="1773238"/>
            <a:ext cx="8785225" cy="26781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顺链表向后扫描寻找</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结点，并检查插入操作要求的相关参数是否合理性，如果不合理，则给出相应信息并退出运行；</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生成一个新结点；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将待插入的数据元素值赋给新结点的数据域；</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将</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结点的指针赋给新结点的指针域；</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⑤ 修改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结点指针域中的指针，令其指向新结点。</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290">
                                          <p:stCondLst>
                                            <p:cond delay="0"/>
                                          </p:stCondLst>
                                        </p:cTn>
                                        <p:tgtEl>
                                          <p:spTgt spid="12"/>
                                        </p:tgtEl>
                                      </p:cBhvr>
                                    </p:animEffect>
                                    <p:anim calcmode="lin" valueType="num">
                                      <p:cBhvr>
                                        <p:cTn id="1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8" dur="13">
                                          <p:stCondLst>
                                            <p:cond delay="325"/>
                                          </p:stCondLst>
                                        </p:cTn>
                                        <p:tgtEl>
                                          <p:spTgt spid="12"/>
                                        </p:tgtEl>
                                      </p:cBhvr>
                                      <p:to x="100000" y="60000"/>
                                    </p:animScale>
                                    <p:animScale>
                                      <p:cBhvr>
                                        <p:cTn id="19" dur="83" decel="50000">
                                          <p:stCondLst>
                                            <p:cond delay="338"/>
                                          </p:stCondLst>
                                        </p:cTn>
                                        <p:tgtEl>
                                          <p:spTgt spid="12"/>
                                        </p:tgtEl>
                                      </p:cBhvr>
                                      <p:to x="100000" y="100000"/>
                                    </p:animScale>
                                    <p:animScale>
                                      <p:cBhvr>
                                        <p:cTn id="20" dur="13">
                                          <p:stCondLst>
                                            <p:cond delay="656"/>
                                          </p:stCondLst>
                                        </p:cTn>
                                        <p:tgtEl>
                                          <p:spTgt spid="12"/>
                                        </p:tgtEl>
                                      </p:cBhvr>
                                      <p:to x="100000" y="80000"/>
                                    </p:animScale>
                                    <p:animScale>
                                      <p:cBhvr>
                                        <p:cTn id="21" dur="83" decel="50000">
                                          <p:stCondLst>
                                            <p:cond delay="669"/>
                                          </p:stCondLst>
                                        </p:cTn>
                                        <p:tgtEl>
                                          <p:spTgt spid="12"/>
                                        </p:tgtEl>
                                      </p:cBhvr>
                                      <p:to x="100000" y="100000"/>
                                    </p:animScale>
                                    <p:animScale>
                                      <p:cBhvr>
                                        <p:cTn id="22" dur="13">
                                          <p:stCondLst>
                                            <p:cond delay="821"/>
                                          </p:stCondLst>
                                        </p:cTn>
                                        <p:tgtEl>
                                          <p:spTgt spid="12"/>
                                        </p:tgtEl>
                                      </p:cBhvr>
                                      <p:to x="100000" y="90000"/>
                                    </p:animScale>
                                    <p:animScale>
                                      <p:cBhvr>
                                        <p:cTn id="23" dur="83" decel="50000">
                                          <p:stCondLst>
                                            <p:cond delay="834"/>
                                          </p:stCondLst>
                                        </p:cTn>
                                        <p:tgtEl>
                                          <p:spTgt spid="12"/>
                                        </p:tgtEl>
                                      </p:cBhvr>
                                      <p:to x="100000" y="100000"/>
                                    </p:animScale>
                                    <p:animScale>
                                      <p:cBhvr>
                                        <p:cTn id="24" dur="13">
                                          <p:stCondLst>
                                            <p:cond delay="904"/>
                                          </p:stCondLst>
                                        </p:cTn>
                                        <p:tgtEl>
                                          <p:spTgt spid="12"/>
                                        </p:tgtEl>
                                      </p:cBhvr>
                                      <p:to x="100000" y="95000"/>
                                    </p:animScale>
                                    <p:animScale>
                                      <p:cBhvr>
                                        <p:cTn id="25" dur="83" decel="50000">
                                          <p:stCondLst>
                                            <p:cond delay="917"/>
                                          </p:stCondLst>
                                        </p:cTn>
                                        <p:tgtEl>
                                          <p:spTgt spid="12"/>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0">
                                            <p:txEl>
                                              <p:pRg st="0" end="0"/>
                                            </p:txEl>
                                          </p:spTgt>
                                        </p:tgtEl>
                                        <p:attrNameLst>
                                          <p:attrName>style.visibility</p:attrName>
                                        </p:attrNameLst>
                                      </p:cBhvr>
                                      <p:to>
                                        <p:strVal val="visible"/>
                                      </p:to>
                                    </p:set>
                                    <p:animEffect transition="in" filter="slide(fromBottom)">
                                      <p:cBhvr>
                                        <p:cTn id="30" dur="500"/>
                                        <p:tgtEl>
                                          <p:spTgt spid="20">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0">
                                            <p:txEl>
                                              <p:pRg st="1" end="1"/>
                                            </p:txEl>
                                          </p:spTgt>
                                        </p:tgtEl>
                                        <p:attrNameLst>
                                          <p:attrName>style.visibility</p:attrName>
                                        </p:attrNameLst>
                                      </p:cBhvr>
                                      <p:to>
                                        <p:strVal val="visible"/>
                                      </p:to>
                                    </p:set>
                                    <p:animEffect transition="in" filter="slide(fromBottom)">
                                      <p:cBhvr>
                                        <p:cTn id="35" dur="500"/>
                                        <p:tgtEl>
                                          <p:spTgt spid="20">
                                            <p:txEl>
                                              <p:pRg st="1" end="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0">
                                            <p:txEl>
                                              <p:pRg st="2" end="2"/>
                                            </p:txEl>
                                          </p:spTgt>
                                        </p:tgtEl>
                                        <p:attrNameLst>
                                          <p:attrName>style.visibility</p:attrName>
                                        </p:attrNameLst>
                                      </p:cBhvr>
                                      <p:to>
                                        <p:strVal val="visible"/>
                                      </p:to>
                                    </p:set>
                                    <p:animEffect transition="in" filter="slide(fromBottom)">
                                      <p:cBhvr>
                                        <p:cTn id="40" dur="500"/>
                                        <p:tgtEl>
                                          <p:spTgt spid="20">
                                            <p:txEl>
                                              <p:pRg st="2" end="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0">
                                            <p:txEl>
                                              <p:pRg st="3" end="3"/>
                                            </p:txEl>
                                          </p:spTgt>
                                        </p:tgtEl>
                                        <p:attrNameLst>
                                          <p:attrName>style.visibility</p:attrName>
                                        </p:attrNameLst>
                                      </p:cBhvr>
                                      <p:to>
                                        <p:strVal val="visible"/>
                                      </p:to>
                                    </p:set>
                                    <p:animEffect transition="in" filter="slide(fromBottom)">
                                      <p:cBhvr>
                                        <p:cTn id="45" dur="500"/>
                                        <p:tgtEl>
                                          <p:spTgt spid="20">
                                            <p:txEl>
                                              <p:pRg st="3" end="3"/>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0">
                                            <p:txEl>
                                              <p:pRg st="4" end="4"/>
                                            </p:txEl>
                                          </p:spTgt>
                                        </p:tgtEl>
                                        <p:attrNameLst>
                                          <p:attrName>style.visibility</p:attrName>
                                        </p:attrNameLst>
                                      </p:cBhvr>
                                      <p:to>
                                        <p:strVal val="visible"/>
                                      </p:to>
                                    </p:set>
                                    <p:animEffect transition="in" filter="slide(fromBottom)">
                                      <p:cBhvr>
                                        <p:cTn id="50"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42" name="组合 20"/>
          <p:cNvGrpSpPr>
            <a:grpSpLocks/>
          </p:cNvGrpSpPr>
          <p:nvPr/>
        </p:nvGrpSpPr>
        <p:grpSpPr bwMode="auto">
          <a:xfrm>
            <a:off x="34925" y="92075"/>
            <a:ext cx="8929688" cy="1608138"/>
            <a:chOff x="34925" y="92075"/>
            <a:chExt cx="8929688" cy="1608138"/>
          </a:xfrm>
        </p:grpSpPr>
        <p:grpSp>
          <p:nvGrpSpPr>
            <p:cNvPr id="87045" name="组合 1"/>
            <p:cNvGrpSpPr>
              <a:grpSpLocks/>
            </p:cNvGrpSpPr>
            <p:nvPr/>
          </p:nvGrpSpPr>
          <p:grpSpPr bwMode="auto">
            <a:xfrm>
              <a:off x="34925" y="92075"/>
              <a:ext cx="7632700" cy="1298575"/>
              <a:chOff x="34925" y="92075"/>
              <a:chExt cx="7632700" cy="1298575"/>
            </a:xfrm>
          </p:grpSpPr>
          <p:grpSp>
            <p:nvGrpSpPr>
              <p:cNvPr id="87055" name="组合 2"/>
              <p:cNvGrpSpPr>
                <a:grpSpLocks/>
              </p:cNvGrpSpPr>
              <p:nvPr/>
            </p:nvGrpSpPr>
            <p:grpSpPr bwMode="auto">
              <a:xfrm>
                <a:off x="34925" y="92075"/>
                <a:ext cx="7632700" cy="457200"/>
                <a:chOff x="34925" y="92075"/>
                <a:chExt cx="7632700" cy="457200"/>
              </a:xfrm>
            </p:grpSpPr>
            <p:sp>
              <p:nvSpPr>
                <p:cNvPr id="8705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706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87056" name="Group 2"/>
              <p:cNvGrpSpPr>
                <a:grpSpLocks/>
              </p:cNvGrpSpPr>
              <p:nvPr/>
            </p:nvGrpSpPr>
            <p:grpSpPr bwMode="auto">
              <a:xfrm>
                <a:off x="107950" y="620713"/>
                <a:ext cx="4396422" cy="769937"/>
                <a:chOff x="113" y="441"/>
                <a:chExt cx="2090" cy="485"/>
              </a:xfrm>
            </p:grpSpPr>
            <p:sp>
              <p:nvSpPr>
                <p:cNvPr id="8705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87058"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7046" name="组合 17"/>
            <p:cNvGrpSpPr>
              <a:grpSpLocks/>
            </p:cNvGrpSpPr>
            <p:nvPr/>
          </p:nvGrpSpPr>
          <p:grpSpPr bwMode="auto">
            <a:xfrm>
              <a:off x="250825" y="620713"/>
              <a:ext cx="8713788" cy="1079500"/>
              <a:chOff x="250825" y="620713"/>
              <a:chExt cx="8713788" cy="1079500"/>
            </a:xfrm>
          </p:grpSpPr>
          <p:grpSp>
            <p:nvGrpSpPr>
              <p:cNvPr id="87047" name="Group 5"/>
              <p:cNvGrpSpPr>
                <a:grpSpLocks/>
              </p:cNvGrpSpPr>
              <p:nvPr/>
            </p:nvGrpSpPr>
            <p:grpSpPr bwMode="auto">
              <a:xfrm>
                <a:off x="250825" y="1196975"/>
                <a:ext cx="2281238" cy="496888"/>
                <a:chOff x="158" y="754"/>
                <a:chExt cx="1679" cy="313"/>
              </a:xfrm>
            </p:grpSpPr>
            <p:sp>
              <p:nvSpPr>
                <p:cNvPr id="87053"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插入操作</a:t>
                  </a:r>
                </a:p>
              </p:txBody>
            </p:sp>
            <p:sp>
              <p:nvSpPr>
                <p:cNvPr id="87054"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7048" name="Group 5"/>
              <p:cNvGrpSpPr>
                <a:grpSpLocks/>
              </p:cNvGrpSpPr>
              <p:nvPr/>
            </p:nvGrpSpPr>
            <p:grpSpPr bwMode="auto">
              <a:xfrm>
                <a:off x="7669213" y="620713"/>
                <a:ext cx="1295400" cy="1079500"/>
                <a:chOff x="4831" y="391"/>
                <a:chExt cx="816" cy="773"/>
              </a:xfrm>
            </p:grpSpPr>
            <p:sp>
              <p:nvSpPr>
                <p:cNvPr id="87049"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7050"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87051"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2"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grpSp>
      <p:pic>
        <p:nvPicPr>
          <p:cNvPr id="19"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3295" y="2257425"/>
            <a:ext cx="8156575" cy="22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2"/>
          <p:cNvSpPr>
            <a:spLocks noChangeArrowheads="1"/>
          </p:cNvSpPr>
          <p:nvPr/>
        </p:nvSpPr>
        <p:spPr bwMode="auto">
          <a:xfrm>
            <a:off x="3609975" y="4654550"/>
            <a:ext cx="1944688"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solidFill>
                  <a:srgbClr val="000000"/>
                </a:solidFill>
                <a:latin typeface="华文楷体" panose="02010600040101010101" pitchFamily="2" charset="-122"/>
                <a:ea typeface="华文楷体" panose="02010600040101010101" pitchFamily="2" charset="-122"/>
              </a:rPr>
              <a:t>在单链表中插入结点</a:t>
            </a:r>
            <a:endParaRPr kumimoji="1" lang="zh-CN" altLang="en-US" sz="1600" b="1" dirty="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linds(horizontal)">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6" name="组合 17"/>
          <p:cNvGrpSpPr>
            <a:grpSpLocks/>
          </p:cNvGrpSpPr>
          <p:nvPr/>
        </p:nvGrpSpPr>
        <p:grpSpPr bwMode="auto">
          <a:xfrm>
            <a:off x="34925" y="92075"/>
            <a:ext cx="7632700" cy="1601788"/>
            <a:chOff x="34925" y="92075"/>
            <a:chExt cx="7632700" cy="1601788"/>
          </a:xfrm>
        </p:grpSpPr>
        <p:grpSp>
          <p:nvGrpSpPr>
            <p:cNvPr id="88073" name="组合 1"/>
            <p:cNvGrpSpPr>
              <a:grpSpLocks/>
            </p:cNvGrpSpPr>
            <p:nvPr/>
          </p:nvGrpSpPr>
          <p:grpSpPr bwMode="auto">
            <a:xfrm>
              <a:off x="34925" y="92075"/>
              <a:ext cx="7632700" cy="1298575"/>
              <a:chOff x="34925" y="92075"/>
              <a:chExt cx="7632700" cy="1298575"/>
            </a:xfrm>
          </p:grpSpPr>
          <p:grpSp>
            <p:nvGrpSpPr>
              <p:cNvPr id="88077" name="组合 2"/>
              <p:cNvGrpSpPr>
                <a:grpSpLocks/>
              </p:cNvGrpSpPr>
              <p:nvPr/>
            </p:nvGrpSpPr>
            <p:grpSpPr bwMode="auto">
              <a:xfrm>
                <a:off x="34925" y="92075"/>
                <a:ext cx="7632700" cy="457200"/>
                <a:chOff x="34925" y="92075"/>
                <a:chExt cx="7632700" cy="457200"/>
              </a:xfrm>
            </p:grpSpPr>
            <p:sp>
              <p:nvSpPr>
                <p:cNvPr id="8808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808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88078" name="Group 2"/>
              <p:cNvGrpSpPr>
                <a:grpSpLocks/>
              </p:cNvGrpSpPr>
              <p:nvPr/>
            </p:nvGrpSpPr>
            <p:grpSpPr bwMode="auto">
              <a:xfrm>
                <a:off x="107950" y="620713"/>
                <a:ext cx="4396422" cy="769937"/>
                <a:chOff x="113" y="441"/>
                <a:chExt cx="2090" cy="485"/>
              </a:xfrm>
            </p:grpSpPr>
            <p:sp>
              <p:nvSpPr>
                <p:cNvPr id="8807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8808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88074" name="Group 5"/>
            <p:cNvGrpSpPr>
              <a:grpSpLocks/>
            </p:cNvGrpSpPr>
            <p:nvPr/>
          </p:nvGrpSpPr>
          <p:grpSpPr bwMode="auto">
            <a:xfrm>
              <a:off x="250825" y="1196975"/>
              <a:ext cx="2281238" cy="496888"/>
              <a:chOff x="158" y="754"/>
              <a:chExt cx="1679" cy="313"/>
            </a:xfrm>
          </p:grpSpPr>
          <p:sp>
            <p:nvSpPr>
              <p:cNvPr id="88075"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插入操作</a:t>
                </a:r>
              </a:p>
            </p:txBody>
          </p:sp>
          <p:sp>
            <p:nvSpPr>
              <p:cNvPr id="88076"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7" name="Text Box 18"/>
          <p:cNvSpPr txBox="1">
            <a:spLocks noChangeArrowheads="1"/>
          </p:cNvSpPr>
          <p:nvPr/>
        </p:nvSpPr>
        <p:spPr bwMode="auto">
          <a:xfrm>
            <a:off x="323850" y="1844675"/>
            <a:ext cx="8640763" cy="451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ListInsert_L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e)  {</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在单链表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个位置前插入值为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的结点；若插入位置不合理则给出信息并退出运行</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的合理值为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表长</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p=L;  j=0;</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while(p&amp;&amp;(j&lt;i-1))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中顺链向后扫描寻找第</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i-1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p=p-&gt;next;  ++j;</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if(!p||(j&gt;i-1))  Error</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("Position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Error!"); </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else  {</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s=new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生成新结点</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s-&gt;data=e;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将</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赋给新结点的数据域</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s-&gt;next=p-&gt;next;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将第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个结点指针赋给新结点指针域</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p-&gt;next=s;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修改第</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i-1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个结点指针域中指针</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LinkInsert_L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19" name="Group 4"/>
          <p:cNvGrpSpPr>
            <a:grpSpLocks/>
          </p:cNvGrpSpPr>
          <p:nvPr/>
        </p:nvGrpSpPr>
        <p:grpSpPr bwMode="auto">
          <a:xfrm>
            <a:off x="7669213" y="692150"/>
            <a:ext cx="1295400" cy="1008063"/>
            <a:chOff x="4831" y="1253"/>
            <a:chExt cx="816" cy="726"/>
          </a:xfrm>
        </p:grpSpPr>
        <p:sp>
          <p:nvSpPr>
            <p:cNvPr id="2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2-20</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up)">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90" name="组合 1"/>
          <p:cNvGrpSpPr>
            <a:grpSpLocks/>
          </p:cNvGrpSpPr>
          <p:nvPr/>
        </p:nvGrpSpPr>
        <p:grpSpPr bwMode="auto">
          <a:xfrm>
            <a:off x="34925" y="92075"/>
            <a:ext cx="7632700" cy="1298575"/>
            <a:chOff x="34925" y="92075"/>
            <a:chExt cx="7632700" cy="1298575"/>
          </a:xfrm>
        </p:grpSpPr>
        <p:grpSp>
          <p:nvGrpSpPr>
            <p:cNvPr id="89100" name="组合 2"/>
            <p:cNvGrpSpPr>
              <a:grpSpLocks/>
            </p:cNvGrpSpPr>
            <p:nvPr/>
          </p:nvGrpSpPr>
          <p:grpSpPr bwMode="auto">
            <a:xfrm>
              <a:off x="34925" y="92075"/>
              <a:ext cx="7632700" cy="457200"/>
              <a:chOff x="34925" y="92075"/>
              <a:chExt cx="7632700" cy="457200"/>
            </a:xfrm>
          </p:grpSpPr>
          <p:sp>
            <p:nvSpPr>
              <p:cNvPr id="8910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910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89101" name="Group 2"/>
            <p:cNvGrpSpPr>
              <a:grpSpLocks/>
            </p:cNvGrpSpPr>
            <p:nvPr/>
          </p:nvGrpSpPr>
          <p:grpSpPr bwMode="auto">
            <a:xfrm>
              <a:off x="107950" y="620713"/>
              <a:ext cx="4396422" cy="769937"/>
              <a:chOff x="113" y="441"/>
              <a:chExt cx="2090" cy="485"/>
            </a:xfrm>
          </p:grpSpPr>
          <p:sp>
            <p:nvSpPr>
              <p:cNvPr id="8910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8910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2281238" cy="496888"/>
            <a:chOff x="158" y="754"/>
            <a:chExt cx="1679" cy="313"/>
          </a:xfrm>
        </p:grpSpPr>
        <p:sp>
          <p:nvSpPr>
            <p:cNvPr id="89098"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插入操作</a:t>
              </a:r>
            </a:p>
          </p:txBody>
        </p:sp>
        <p:sp>
          <p:nvSpPr>
            <p:cNvPr id="89099"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组合 11"/>
          <p:cNvGrpSpPr>
            <a:grpSpLocks/>
          </p:cNvGrpSpPr>
          <p:nvPr/>
        </p:nvGrpSpPr>
        <p:grpSpPr bwMode="auto">
          <a:xfrm>
            <a:off x="7669213" y="731838"/>
            <a:ext cx="1295400" cy="968375"/>
            <a:chOff x="7669213" y="731152"/>
            <a:chExt cx="1295400" cy="969061"/>
          </a:xfrm>
        </p:grpSpPr>
        <p:sp>
          <p:nvSpPr>
            <p:cNvPr id="89094"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9095"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096"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89097"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 Box 6"/>
          <p:cNvSpPr txBox="1">
            <a:spLocks noChangeArrowheads="1"/>
          </p:cNvSpPr>
          <p:nvPr/>
        </p:nvSpPr>
        <p:spPr bwMode="auto">
          <a:xfrm>
            <a:off x="179388" y="17732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问题规模：线性表的“当前长度”，即单链表结点个数（设值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基本操作：指针后移等；</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中的基本操作上。插入成功时的平均执行次数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，插入不成功时的执行次数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nodeType="afterGroup">
                            <p:stCondLst>
                              <p:cond delay="500"/>
                            </p:stCondLst>
                            <p:childTnLst>
                              <p:par>
                                <p:cTn id="9" presetID="26"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80">
                                          <p:stCondLst>
                                            <p:cond delay="0"/>
                                          </p:stCondLst>
                                        </p:cTn>
                                        <p:tgtEl>
                                          <p:spTgt spid="12"/>
                                        </p:tgtEl>
                                      </p:cBhvr>
                                    </p:animEffect>
                                    <p:anim calcmode="lin" valueType="num">
                                      <p:cBhvr>
                                        <p:cTn id="1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7" dur="26">
                                          <p:stCondLst>
                                            <p:cond delay="650"/>
                                          </p:stCondLst>
                                        </p:cTn>
                                        <p:tgtEl>
                                          <p:spTgt spid="12"/>
                                        </p:tgtEl>
                                      </p:cBhvr>
                                      <p:to x="100000" y="60000"/>
                                    </p:animScale>
                                    <p:animScale>
                                      <p:cBhvr>
                                        <p:cTn id="18" dur="166" decel="50000">
                                          <p:stCondLst>
                                            <p:cond delay="676"/>
                                          </p:stCondLst>
                                        </p:cTn>
                                        <p:tgtEl>
                                          <p:spTgt spid="12"/>
                                        </p:tgtEl>
                                      </p:cBhvr>
                                      <p:to x="100000" y="100000"/>
                                    </p:animScale>
                                    <p:animScale>
                                      <p:cBhvr>
                                        <p:cTn id="19" dur="26">
                                          <p:stCondLst>
                                            <p:cond delay="1312"/>
                                          </p:stCondLst>
                                        </p:cTn>
                                        <p:tgtEl>
                                          <p:spTgt spid="12"/>
                                        </p:tgtEl>
                                      </p:cBhvr>
                                      <p:to x="100000" y="80000"/>
                                    </p:animScale>
                                    <p:animScale>
                                      <p:cBhvr>
                                        <p:cTn id="20" dur="166" decel="50000">
                                          <p:stCondLst>
                                            <p:cond delay="1338"/>
                                          </p:stCondLst>
                                        </p:cTn>
                                        <p:tgtEl>
                                          <p:spTgt spid="12"/>
                                        </p:tgtEl>
                                      </p:cBhvr>
                                      <p:to x="100000" y="100000"/>
                                    </p:animScale>
                                    <p:animScale>
                                      <p:cBhvr>
                                        <p:cTn id="21" dur="26">
                                          <p:stCondLst>
                                            <p:cond delay="1642"/>
                                          </p:stCondLst>
                                        </p:cTn>
                                        <p:tgtEl>
                                          <p:spTgt spid="12"/>
                                        </p:tgtEl>
                                      </p:cBhvr>
                                      <p:to x="100000" y="90000"/>
                                    </p:animScale>
                                    <p:animScale>
                                      <p:cBhvr>
                                        <p:cTn id="22" dur="166" decel="50000">
                                          <p:stCondLst>
                                            <p:cond delay="1668"/>
                                          </p:stCondLst>
                                        </p:cTn>
                                        <p:tgtEl>
                                          <p:spTgt spid="12"/>
                                        </p:tgtEl>
                                      </p:cBhvr>
                                      <p:to x="100000" y="100000"/>
                                    </p:animScale>
                                    <p:animScale>
                                      <p:cBhvr>
                                        <p:cTn id="23" dur="26">
                                          <p:stCondLst>
                                            <p:cond delay="1808"/>
                                          </p:stCondLst>
                                        </p:cTn>
                                        <p:tgtEl>
                                          <p:spTgt spid="12"/>
                                        </p:tgtEl>
                                      </p:cBhvr>
                                      <p:to x="100000" y="95000"/>
                                    </p:animScale>
                                    <p:animScale>
                                      <p:cBhvr>
                                        <p:cTn id="24" dur="166" decel="50000">
                                          <p:stCondLst>
                                            <p:cond delay="1834"/>
                                          </p:stCondLst>
                                        </p:cTn>
                                        <p:tgtEl>
                                          <p:spTgt spid="12"/>
                                        </p:tgtEl>
                                      </p:cBhvr>
                                      <p:to x="100000" y="100000"/>
                                    </p:animScale>
                                  </p:childTnLst>
                                </p:cTn>
                              </p:par>
                            </p:childTnLst>
                          </p:cTn>
                        </p:par>
                      </p:childTnLst>
                    </p:cTn>
                  </p:par>
                  <p:par>
                    <p:cTn id="25" fill="hold" nodeType="clickPar">
                      <p:stCondLst>
                        <p:cond delay="indefinite"/>
                      </p:stCondLst>
                      <p:childTnLst>
                        <p:par>
                          <p:cTn id="26" fill="hold" nodeType="with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7">
                                            <p:txEl>
                                              <p:pRg st="0" end="0"/>
                                            </p:txEl>
                                          </p:spTgt>
                                        </p:tgtEl>
                                        <p:attrNameLst>
                                          <p:attrName>style.visibility</p:attrName>
                                        </p:attrNameLst>
                                      </p:cBhvr>
                                      <p:to>
                                        <p:strVal val="visible"/>
                                      </p:to>
                                    </p:set>
                                    <p:animEffect transition="in" filter="slide(fromBottom)">
                                      <p:cBhvr>
                                        <p:cTn id="29" dur="500"/>
                                        <p:tgtEl>
                                          <p:spTgt spid="17">
                                            <p:txEl>
                                              <p:pRg st="0" end="0"/>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17">
                                            <p:txEl>
                                              <p:pRg st="1" end="1"/>
                                            </p:txEl>
                                          </p:spTgt>
                                        </p:tgtEl>
                                        <p:attrNameLst>
                                          <p:attrName>style.visibility</p:attrName>
                                        </p:attrNameLst>
                                      </p:cBhvr>
                                      <p:to>
                                        <p:strVal val="visible"/>
                                      </p:to>
                                    </p:set>
                                    <p:animEffect transition="in" filter="slide(fromBottom)">
                                      <p:cBhvr>
                                        <p:cTn id="34" dur="500"/>
                                        <p:tgtEl>
                                          <p:spTgt spid="17">
                                            <p:txEl>
                                              <p:pRg st="1" end="1"/>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7">
                                            <p:txEl>
                                              <p:pRg st="2" end="2"/>
                                            </p:txEl>
                                          </p:spTgt>
                                        </p:tgtEl>
                                        <p:attrNameLst>
                                          <p:attrName>style.visibility</p:attrName>
                                        </p:attrNameLst>
                                      </p:cBhvr>
                                      <p:to>
                                        <p:strVal val="visible"/>
                                      </p:to>
                                    </p:set>
                                    <p:animEffect transition="in" filter="slide(fromBottom)">
                                      <p:cBhvr>
                                        <p:cTn id="39"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a:grpSpLocks/>
          </p:cNvGrpSpPr>
          <p:nvPr/>
        </p:nvGrpSpPr>
        <p:grpSpPr bwMode="auto">
          <a:xfrm>
            <a:off x="34925" y="92075"/>
            <a:ext cx="7632700" cy="457200"/>
            <a:chOff x="34925" y="92075"/>
            <a:chExt cx="7632700" cy="457200"/>
          </a:xfrm>
        </p:grpSpPr>
        <p:sp>
          <p:nvSpPr>
            <p:cNvPr id="1434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34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5" name="Group 2"/>
          <p:cNvGrpSpPr>
            <a:grpSpLocks/>
          </p:cNvGrpSpPr>
          <p:nvPr/>
        </p:nvGrpSpPr>
        <p:grpSpPr bwMode="auto">
          <a:xfrm>
            <a:off x="107950" y="620713"/>
            <a:ext cx="3330575" cy="496887"/>
            <a:chOff x="113" y="441"/>
            <a:chExt cx="2098" cy="313"/>
          </a:xfrm>
        </p:grpSpPr>
        <p:sp>
          <p:nvSpPr>
            <p:cNvPr id="14341"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2.2.1  </a:t>
              </a:r>
              <a:r>
                <a:rPr kumimoji="1" lang="zh-CN" altLang="en-US" sz="2200" b="1">
                  <a:solidFill>
                    <a:srgbClr val="3333FF"/>
                  </a:solidFill>
                  <a:latin typeface="Arial" panose="020B0604020202020204" pitchFamily="34" charset="0"/>
                  <a:ea typeface="黑体" panose="02010609060101010101" pitchFamily="49" charset="-122"/>
                </a:rPr>
                <a:t>顺序表的定义</a:t>
              </a:r>
            </a:p>
          </p:txBody>
        </p:sp>
        <p:sp>
          <p:nvSpPr>
            <p:cNvPr id="14342"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9" name="Text Box 5"/>
          <p:cNvSpPr txBox="1">
            <a:spLocks noChangeArrowheads="1"/>
          </p:cNvSpPr>
          <p:nvPr/>
        </p:nvSpPr>
        <p:spPr bwMode="auto">
          <a:xfrm>
            <a:off x="179388" y="1196975"/>
            <a:ext cx="8785225" cy="95410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把线性表</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中数据</a:t>
            </a:r>
            <a:r>
              <a:rPr lang="zh-CN" altLang="zh-CN" sz="2000" b="1" dirty="0">
                <a:latin typeface="Arial" panose="020B0604020202020204" pitchFamily="34" charset="0"/>
                <a:ea typeface="仿宋" panose="02010609060101010101" pitchFamily="49" charset="-122"/>
                <a:cs typeface="Arial" panose="020B0604020202020204" pitchFamily="34" charset="0"/>
              </a:rPr>
              <a:t>元素</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按其</a:t>
            </a:r>
            <a:r>
              <a:rPr lang="zh-CN" altLang="zh-CN" sz="2000" b="1" dirty="0">
                <a:latin typeface="Arial" panose="020B0604020202020204" pitchFamily="34" charset="0"/>
                <a:ea typeface="仿宋" panose="02010609060101010101" pitchFamily="49" charset="-122"/>
                <a:cs typeface="Arial" panose="020B0604020202020204" pitchFamily="34" charset="0"/>
              </a:rPr>
              <a:t>逻辑次序依次存放在一组地址</a:t>
            </a:r>
            <a:r>
              <a:rPr lang="zh-CN" altLang="zh-CN" sz="2000" b="1" dirty="0" smtClean="0">
                <a:latin typeface="Arial" panose="020B0604020202020204" pitchFamily="34" charset="0"/>
                <a:ea typeface="仿宋" panose="02010609060101010101" pitchFamily="49" charset="-122"/>
                <a:cs typeface="Arial" panose="020B0604020202020204" pitchFamily="34" charset="0"/>
              </a:rPr>
              <a:t>连续存储单元</a:t>
            </a:r>
            <a:r>
              <a:rPr lang="zh-CN" altLang="zh-CN" sz="2000" b="1" dirty="0">
                <a:latin typeface="Arial" panose="020B0604020202020204" pitchFamily="34" charset="0"/>
                <a:ea typeface="仿宋" panose="02010609060101010101" pitchFamily="49" charset="-122"/>
                <a:cs typeface="Arial" panose="020B0604020202020204" pitchFamily="34" charset="0"/>
              </a:rPr>
              <a:t>里的方式称为</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线性表顺序</a:t>
            </a:r>
            <a:r>
              <a:rPr lang="zh-CN" altLang="zh-CN" sz="2000" b="1" dirty="0">
                <a:latin typeface="Arial" panose="020B0604020202020204" pitchFamily="34" charset="0"/>
                <a:ea typeface="仿宋" panose="02010609060101010101" pitchFamily="49" charset="-122"/>
                <a:cs typeface="Arial" panose="020B0604020202020204" pitchFamily="34" charset="0"/>
              </a:rPr>
              <a:t>存储表示，采用这种存储结构的线性表称为</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顺序表</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p>
        </p:txBody>
      </p:sp>
      <p:grpSp>
        <p:nvGrpSpPr>
          <p:cNvPr id="10" name="组合 9"/>
          <p:cNvGrpSpPr>
            <a:grpSpLocks/>
          </p:cNvGrpSpPr>
          <p:nvPr/>
        </p:nvGrpSpPr>
        <p:grpSpPr bwMode="auto">
          <a:xfrm>
            <a:off x="3141663" y="2532063"/>
            <a:ext cx="2794000" cy="4124325"/>
            <a:chOff x="3141124" y="2450042"/>
            <a:chExt cx="2794009" cy="4124565"/>
          </a:xfrm>
        </p:grpSpPr>
        <p:grpSp>
          <p:nvGrpSpPr>
            <p:cNvPr id="11" name="组合 1"/>
            <p:cNvGrpSpPr>
              <a:grpSpLocks/>
            </p:cNvGrpSpPr>
            <p:nvPr/>
          </p:nvGrpSpPr>
          <p:grpSpPr bwMode="auto">
            <a:xfrm>
              <a:off x="3572933" y="2471208"/>
              <a:ext cx="2362200" cy="4103399"/>
              <a:chOff x="3606801" y="2437340"/>
              <a:chExt cx="2362200" cy="4103399"/>
            </a:xfrm>
          </p:grpSpPr>
          <p:grpSp>
            <p:nvGrpSpPr>
              <p:cNvPr id="18" name="Group 39"/>
              <p:cNvGrpSpPr>
                <a:grpSpLocks/>
              </p:cNvGrpSpPr>
              <p:nvPr/>
            </p:nvGrpSpPr>
            <p:grpSpPr bwMode="auto">
              <a:xfrm>
                <a:off x="3733800" y="2437340"/>
                <a:ext cx="2057400" cy="3607747"/>
                <a:chOff x="2064" y="623"/>
                <a:chExt cx="1296" cy="3157"/>
              </a:xfrm>
            </p:grpSpPr>
            <p:sp>
              <p:nvSpPr>
                <p:cNvPr id="20" name="Rectangle 14"/>
                <p:cNvSpPr>
                  <a:spLocks noChangeArrowheads="1"/>
                </p:cNvSpPr>
                <p:nvPr/>
              </p:nvSpPr>
              <p:spPr bwMode="auto">
                <a:xfrm>
                  <a:off x="2064" y="624"/>
                  <a:ext cx="1296" cy="3156"/>
                </a:xfrm>
                <a:prstGeom prst="rect">
                  <a:avLst/>
                </a:prstGeom>
                <a:solidFill>
                  <a:srgbClr val="FFFFCC"/>
                </a:solidFill>
                <a:ln w="57150">
                  <a:solidFill>
                    <a:srgbClr val="3333FF"/>
                  </a:solidFill>
                  <a:miter lim="800000"/>
                  <a:headEnd/>
                  <a:tailEnd/>
                </a:ln>
                <a:effectLst/>
                <a:extLs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1" name="Line 15"/>
                <p:cNvSpPr>
                  <a:spLocks noChangeShapeType="1"/>
                </p:cNvSpPr>
                <p:nvPr/>
              </p:nvSpPr>
              <p:spPr bwMode="auto">
                <a:xfrm>
                  <a:off x="2064" y="960"/>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22" name="Line 16"/>
                <p:cNvSpPr>
                  <a:spLocks noChangeShapeType="1"/>
                </p:cNvSpPr>
                <p:nvPr/>
              </p:nvSpPr>
              <p:spPr bwMode="auto">
                <a:xfrm>
                  <a:off x="2064" y="1296"/>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23" name="Line 17"/>
                <p:cNvSpPr>
                  <a:spLocks noChangeShapeType="1"/>
                </p:cNvSpPr>
                <p:nvPr/>
              </p:nvSpPr>
              <p:spPr bwMode="auto">
                <a:xfrm>
                  <a:off x="2064" y="1920"/>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24" name="Line 18"/>
                <p:cNvSpPr>
                  <a:spLocks noChangeShapeType="1"/>
                </p:cNvSpPr>
                <p:nvPr/>
              </p:nvSpPr>
              <p:spPr bwMode="auto">
                <a:xfrm>
                  <a:off x="2064" y="2256"/>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25" name="Line 19"/>
                <p:cNvSpPr>
                  <a:spLocks noChangeShapeType="1"/>
                </p:cNvSpPr>
                <p:nvPr/>
              </p:nvSpPr>
              <p:spPr bwMode="auto">
                <a:xfrm>
                  <a:off x="2064" y="3168"/>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26" name="Line 20"/>
                <p:cNvSpPr>
                  <a:spLocks noChangeShapeType="1"/>
                </p:cNvSpPr>
                <p:nvPr/>
              </p:nvSpPr>
              <p:spPr bwMode="auto">
                <a:xfrm>
                  <a:off x="2064" y="2832"/>
                  <a:ext cx="1296" cy="0"/>
                </a:xfrm>
                <a:prstGeom prst="line">
                  <a:avLst/>
                </a:prstGeom>
                <a:noFill/>
                <a:ln w="571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27" name="Text Box 21"/>
                <p:cNvSpPr txBox="1">
                  <a:spLocks noChangeArrowheads="1"/>
                </p:cNvSpPr>
                <p:nvPr/>
              </p:nvSpPr>
              <p:spPr bwMode="auto">
                <a:xfrm>
                  <a:off x="2263" y="623"/>
                  <a:ext cx="898"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_GB2312"/>
                      <a:cs typeface="Arial" panose="020B0604020202020204" pitchFamily="34" charset="0"/>
                    </a:rPr>
                    <a:t>a</a:t>
                  </a:r>
                  <a:r>
                    <a:rPr lang="en-US" altLang="zh-CN" b="1" baseline="-25000">
                      <a:solidFill>
                        <a:srgbClr val="3333FF"/>
                      </a:solidFill>
                      <a:latin typeface="Arial" panose="020B0604020202020204" pitchFamily="34" charset="0"/>
                      <a:ea typeface="楷体_GB2312"/>
                      <a:cs typeface="Arial" panose="020B0604020202020204" pitchFamily="34" charset="0"/>
                    </a:rPr>
                    <a:t>1</a:t>
                  </a:r>
                </a:p>
              </p:txBody>
            </p:sp>
            <p:sp>
              <p:nvSpPr>
                <p:cNvPr id="28" name="Text Box 22"/>
                <p:cNvSpPr txBox="1">
                  <a:spLocks noChangeArrowheads="1"/>
                </p:cNvSpPr>
                <p:nvPr/>
              </p:nvSpPr>
              <p:spPr bwMode="auto">
                <a:xfrm>
                  <a:off x="2263" y="960"/>
                  <a:ext cx="898"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_GB2312"/>
                      <a:cs typeface="Arial" panose="020B0604020202020204" pitchFamily="34" charset="0"/>
                    </a:rPr>
                    <a:t>a</a:t>
                  </a:r>
                  <a:r>
                    <a:rPr lang="en-US" altLang="zh-CN" b="1" baseline="-25000">
                      <a:solidFill>
                        <a:srgbClr val="3333FF"/>
                      </a:solidFill>
                      <a:latin typeface="Arial" panose="020B0604020202020204" pitchFamily="34" charset="0"/>
                      <a:ea typeface="楷体_GB2312"/>
                      <a:cs typeface="Arial" panose="020B0604020202020204" pitchFamily="34" charset="0"/>
                    </a:rPr>
                    <a:t>2</a:t>
                  </a:r>
                </a:p>
              </p:txBody>
            </p:sp>
            <p:sp>
              <p:nvSpPr>
                <p:cNvPr id="29" name="Text Box 23"/>
                <p:cNvSpPr txBox="1">
                  <a:spLocks noChangeArrowheads="1"/>
                </p:cNvSpPr>
                <p:nvPr/>
              </p:nvSpPr>
              <p:spPr bwMode="auto">
                <a:xfrm>
                  <a:off x="2263" y="1905"/>
                  <a:ext cx="898"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_GB2312"/>
                      <a:cs typeface="Arial" panose="020B0604020202020204" pitchFamily="34" charset="0"/>
                    </a:rPr>
                    <a:t>a</a:t>
                  </a:r>
                  <a:r>
                    <a:rPr lang="en-US" altLang="zh-CN" b="1" baseline="-25000">
                      <a:solidFill>
                        <a:srgbClr val="3333FF"/>
                      </a:solidFill>
                      <a:latin typeface="Arial" panose="020B0604020202020204" pitchFamily="34" charset="0"/>
                      <a:ea typeface="楷体_GB2312"/>
                      <a:cs typeface="Arial" panose="020B0604020202020204" pitchFamily="34" charset="0"/>
                    </a:rPr>
                    <a:t>i</a:t>
                  </a:r>
                </a:p>
              </p:txBody>
            </p:sp>
            <p:sp>
              <p:nvSpPr>
                <p:cNvPr id="30" name="Text Box 24"/>
                <p:cNvSpPr txBox="1">
                  <a:spLocks noChangeArrowheads="1"/>
                </p:cNvSpPr>
                <p:nvPr/>
              </p:nvSpPr>
              <p:spPr bwMode="auto">
                <a:xfrm>
                  <a:off x="2263" y="2820"/>
                  <a:ext cx="898"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_GB2312"/>
                      <a:cs typeface="Arial" panose="020B0604020202020204" pitchFamily="34" charset="0"/>
                    </a:rPr>
                    <a:t>a</a:t>
                  </a:r>
                  <a:r>
                    <a:rPr lang="en-US" altLang="zh-CN" b="1" baseline="-25000">
                      <a:solidFill>
                        <a:srgbClr val="3333FF"/>
                      </a:solidFill>
                      <a:latin typeface="Arial" panose="020B0604020202020204" pitchFamily="34" charset="0"/>
                      <a:ea typeface="楷体_GB2312"/>
                      <a:cs typeface="Arial" panose="020B0604020202020204" pitchFamily="34" charset="0"/>
                    </a:rPr>
                    <a:t>n</a:t>
                  </a:r>
                </a:p>
              </p:txBody>
            </p:sp>
            <p:sp>
              <p:nvSpPr>
                <p:cNvPr id="31" name="Line 25"/>
                <p:cNvSpPr>
                  <a:spLocks noChangeShapeType="1"/>
                </p:cNvSpPr>
                <p:nvPr/>
              </p:nvSpPr>
              <p:spPr bwMode="auto">
                <a:xfrm>
                  <a:off x="2695" y="1392"/>
                  <a:ext cx="0" cy="432"/>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32" name="Line 26"/>
                <p:cNvSpPr>
                  <a:spLocks noChangeShapeType="1"/>
                </p:cNvSpPr>
                <p:nvPr/>
              </p:nvSpPr>
              <p:spPr bwMode="auto">
                <a:xfrm>
                  <a:off x="2695" y="2352"/>
                  <a:ext cx="0" cy="384"/>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grpSp>
          <p:sp>
            <p:nvSpPr>
              <p:cNvPr id="19" name="Text Box 30"/>
              <p:cNvSpPr txBox="1">
                <a:spLocks noChangeArrowheads="1"/>
              </p:cNvSpPr>
              <p:nvPr/>
            </p:nvSpPr>
            <p:spPr bwMode="auto">
              <a:xfrm>
                <a:off x="3606801" y="6174026"/>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zh-CN" altLang="en-US" b="1">
                    <a:solidFill>
                      <a:srgbClr val="3333FF"/>
                    </a:solidFill>
                    <a:latin typeface="楷体" panose="02010609060101010101" pitchFamily="49" charset="-122"/>
                    <a:ea typeface="楷体" panose="02010609060101010101" pitchFamily="49" charset="-122"/>
                  </a:rPr>
                  <a:t>内存状态</a:t>
                </a:r>
              </a:p>
            </p:txBody>
          </p:sp>
        </p:grpSp>
        <p:sp>
          <p:nvSpPr>
            <p:cNvPr id="12" name="Text Box 2"/>
            <p:cNvSpPr txBox="1">
              <a:spLocks noChangeArrowheads="1"/>
            </p:cNvSpPr>
            <p:nvPr/>
          </p:nvSpPr>
          <p:spPr bwMode="auto">
            <a:xfrm>
              <a:off x="3141124" y="2450042"/>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_GB2312"/>
                  <a:cs typeface="Arial" panose="020B0604020202020204" pitchFamily="34" charset="0"/>
                </a:rPr>
                <a:t>1</a:t>
              </a:r>
            </a:p>
          </p:txBody>
        </p:sp>
        <p:sp>
          <p:nvSpPr>
            <p:cNvPr id="13" name="Text Box 3"/>
            <p:cNvSpPr txBox="1">
              <a:spLocks noChangeArrowheads="1"/>
            </p:cNvSpPr>
            <p:nvPr/>
          </p:nvSpPr>
          <p:spPr bwMode="auto">
            <a:xfrm>
              <a:off x="3141124" y="2881842"/>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_GB2312"/>
                  <a:cs typeface="Arial" panose="020B0604020202020204" pitchFamily="34" charset="0"/>
                </a:rPr>
                <a:t>2</a:t>
              </a:r>
            </a:p>
          </p:txBody>
        </p:sp>
        <p:sp>
          <p:nvSpPr>
            <p:cNvPr id="14" name="Text Box 4"/>
            <p:cNvSpPr txBox="1">
              <a:spLocks noChangeArrowheads="1"/>
            </p:cNvSpPr>
            <p:nvPr/>
          </p:nvSpPr>
          <p:spPr bwMode="auto">
            <a:xfrm>
              <a:off x="3141124" y="3996267"/>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_GB2312"/>
                  <a:cs typeface="Arial" panose="020B0604020202020204" pitchFamily="34" charset="0"/>
                </a:rPr>
                <a:t>i</a:t>
              </a:r>
            </a:p>
          </p:txBody>
        </p:sp>
        <p:sp>
          <p:nvSpPr>
            <p:cNvPr id="15" name="Text Box 5"/>
            <p:cNvSpPr txBox="1">
              <a:spLocks noChangeArrowheads="1"/>
            </p:cNvSpPr>
            <p:nvPr/>
          </p:nvSpPr>
          <p:spPr bwMode="auto">
            <a:xfrm>
              <a:off x="3141124" y="5021791"/>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en-US" altLang="zh-CN" b="1">
                  <a:solidFill>
                    <a:srgbClr val="3333FF"/>
                  </a:solidFill>
                  <a:latin typeface="Arial" panose="020B0604020202020204" pitchFamily="34" charset="0"/>
                  <a:ea typeface="楷体_GB2312"/>
                  <a:cs typeface="Arial" panose="020B0604020202020204" pitchFamily="34" charset="0"/>
                </a:rPr>
                <a:t>n</a:t>
              </a:r>
            </a:p>
          </p:txBody>
        </p:sp>
        <p:sp>
          <p:nvSpPr>
            <p:cNvPr id="16" name="Line 27"/>
            <p:cNvSpPr>
              <a:spLocks noChangeShapeType="1"/>
            </p:cNvSpPr>
            <p:nvPr/>
          </p:nvSpPr>
          <p:spPr bwMode="auto">
            <a:xfrm>
              <a:off x="3445924" y="4483629"/>
              <a:ext cx="1588" cy="473075"/>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sp>
          <p:nvSpPr>
            <p:cNvPr id="17" name="Line 28"/>
            <p:cNvSpPr>
              <a:spLocks noChangeShapeType="1"/>
            </p:cNvSpPr>
            <p:nvPr/>
          </p:nvSpPr>
          <p:spPr bwMode="auto">
            <a:xfrm>
              <a:off x="3445924" y="3349094"/>
              <a:ext cx="1588" cy="473075"/>
            </a:xfrm>
            <a:prstGeom prst="line">
              <a:avLst/>
            </a:prstGeom>
            <a:noFill/>
            <a:ln w="28575">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lstStyle/>
            <a:p>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slide(fromBottom)">
                                      <p:cBhvr>
                                        <p:cTn id="12" dur="500"/>
                                        <p:tgtEl>
                                          <p:spTgt spid="9">
                                            <p:txEl>
                                              <p:pRg st="0" end="0"/>
                                            </p:txEl>
                                          </p:spTgt>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4" name="组合 1"/>
          <p:cNvGrpSpPr>
            <a:grpSpLocks/>
          </p:cNvGrpSpPr>
          <p:nvPr/>
        </p:nvGrpSpPr>
        <p:grpSpPr bwMode="auto">
          <a:xfrm>
            <a:off x="34925" y="92075"/>
            <a:ext cx="7632700" cy="1298575"/>
            <a:chOff x="34925" y="92075"/>
            <a:chExt cx="7632700" cy="1298575"/>
          </a:xfrm>
        </p:grpSpPr>
        <p:grpSp>
          <p:nvGrpSpPr>
            <p:cNvPr id="90124" name="组合 2"/>
            <p:cNvGrpSpPr>
              <a:grpSpLocks/>
            </p:cNvGrpSpPr>
            <p:nvPr/>
          </p:nvGrpSpPr>
          <p:grpSpPr bwMode="auto">
            <a:xfrm>
              <a:off x="34925" y="92075"/>
              <a:ext cx="7632700" cy="457200"/>
              <a:chOff x="34925" y="92075"/>
              <a:chExt cx="7632700" cy="457200"/>
            </a:xfrm>
          </p:grpSpPr>
          <p:sp>
            <p:nvSpPr>
              <p:cNvPr id="9012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012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0125" name="Group 2"/>
            <p:cNvGrpSpPr>
              <a:grpSpLocks/>
            </p:cNvGrpSpPr>
            <p:nvPr/>
          </p:nvGrpSpPr>
          <p:grpSpPr bwMode="auto">
            <a:xfrm>
              <a:off x="107950" y="620713"/>
              <a:ext cx="4396422" cy="769937"/>
              <a:chOff x="113" y="441"/>
              <a:chExt cx="2090" cy="485"/>
            </a:xfrm>
          </p:grpSpPr>
          <p:sp>
            <p:nvSpPr>
              <p:cNvPr id="90126"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0127"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2281238" cy="496888"/>
            <a:chOff x="158" y="754"/>
            <a:chExt cx="1679" cy="313"/>
          </a:xfrm>
        </p:grpSpPr>
        <p:sp>
          <p:nvSpPr>
            <p:cNvPr id="90122"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删除操作</a:t>
              </a:r>
            </a:p>
          </p:txBody>
        </p:sp>
        <p:sp>
          <p:nvSpPr>
            <p:cNvPr id="90123"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2" name="Group 5"/>
          <p:cNvGrpSpPr>
            <a:grpSpLocks/>
          </p:cNvGrpSpPr>
          <p:nvPr/>
        </p:nvGrpSpPr>
        <p:grpSpPr bwMode="auto">
          <a:xfrm>
            <a:off x="7669213" y="620713"/>
            <a:ext cx="1295400" cy="1079500"/>
            <a:chOff x="4831" y="391"/>
            <a:chExt cx="816" cy="773"/>
          </a:xfrm>
        </p:grpSpPr>
        <p:sp>
          <p:nvSpPr>
            <p:cNvPr id="90118"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0119"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0120"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21"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7" name="Text Box 6"/>
          <p:cNvSpPr txBox="1">
            <a:spLocks noChangeArrowheads="1"/>
          </p:cNvSpPr>
          <p:nvPr/>
        </p:nvSpPr>
        <p:spPr bwMode="auto">
          <a:xfrm>
            <a:off x="179388" y="1773238"/>
            <a:ext cx="8785225" cy="3108543"/>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顺链表向后扫描寻找</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结点，并检查插入操作要求的相关参数是否合理性，如果不合理，则给出相应信息并退出运行；</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设置一个指针指向待删除结点，即</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结点，为删除后释放结点空间做准备；</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取出待删除结点数据域的值，为返回其值做准备；</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删除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结点，即修改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个结点指针</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，令其指向</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i+1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⑤</a:t>
            </a:r>
            <a:r>
              <a:rPr kumimoji="1" lang="zh-CN" altLang="en-US" sz="2000" b="1" dirty="0">
                <a:latin typeface="+mn-ea"/>
                <a:ea typeface="+mn-ea"/>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释放</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结点的存储空间。</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290">
                                          <p:stCondLst>
                                            <p:cond delay="0"/>
                                          </p:stCondLst>
                                        </p:cTn>
                                        <p:tgtEl>
                                          <p:spTgt spid="12"/>
                                        </p:tgtEl>
                                      </p:cBhvr>
                                    </p:animEffect>
                                    <p:anim calcmode="lin" valueType="num">
                                      <p:cBhvr>
                                        <p:cTn id="1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8" dur="13">
                                          <p:stCondLst>
                                            <p:cond delay="325"/>
                                          </p:stCondLst>
                                        </p:cTn>
                                        <p:tgtEl>
                                          <p:spTgt spid="12"/>
                                        </p:tgtEl>
                                      </p:cBhvr>
                                      <p:to x="100000" y="60000"/>
                                    </p:animScale>
                                    <p:animScale>
                                      <p:cBhvr>
                                        <p:cTn id="19" dur="83" decel="50000">
                                          <p:stCondLst>
                                            <p:cond delay="338"/>
                                          </p:stCondLst>
                                        </p:cTn>
                                        <p:tgtEl>
                                          <p:spTgt spid="12"/>
                                        </p:tgtEl>
                                      </p:cBhvr>
                                      <p:to x="100000" y="100000"/>
                                    </p:animScale>
                                    <p:animScale>
                                      <p:cBhvr>
                                        <p:cTn id="20" dur="13">
                                          <p:stCondLst>
                                            <p:cond delay="656"/>
                                          </p:stCondLst>
                                        </p:cTn>
                                        <p:tgtEl>
                                          <p:spTgt spid="12"/>
                                        </p:tgtEl>
                                      </p:cBhvr>
                                      <p:to x="100000" y="80000"/>
                                    </p:animScale>
                                    <p:animScale>
                                      <p:cBhvr>
                                        <p:cTn id="21" dur="83" decel="50000">
                                          <p:stCondLst>
                                            <p:cond delay="669"/>
                                          </p:stCondLst>
                                        </p:cTn>
                                        <p:tgtEl>
                                          <p:spTgt spid="12"/>
                                        </p:tgtEl>
                                      </p:cBhvr>
                                      <p:to x="100000" y="100000"/>
                                    </p:animScale>
                                    <p:animScale>
                                      <p:cBhvr>
                                        <p:cTn id="22" dur="13">
                                          <p:stCondLst>
                                            <p:cond delay="821"/>
                                          </p:stCondLst>
                                        </p:cTn>
                                        <p:tgtEl>
                                          <p:spTgt spid="12"/>
                                        </p:tgtEl>
                                      </p:cBhvr>
                                      <p:to x="100000" y="90000"/>
                                    </p:animScale>
                                    <p:animScale>
                                      <p:cBhvr>
                                        <p:cTn id="23" dur="83" decel="50000">
                                          <p:stCondLst>
                                            <p:cond delay="834"/>
                                          </p:stCondLst>
                                        </p:cTn>
                                        <p:tgtEl>
                                          <p:spTgt spid="12"/>
                                        </p:tgtEl>
                                      </p:cBhvr>
                                      <p:to x="100000" y="100000"/>
                                    </p:animScale>
                                    <p:animScale>
                                      <p:cBhvr>
                                        <p:cTn id="24" dur="13">
                                          <p:stCondLst>
                                            <p:cond delay="904"/>
                                          </p:stCondLst>
                                        </p:cTn>
                                        <p:tgtEl>
                                          <p:spTgt spid="12"/>
                                        </p:tgtEl>
                                      </p:cBhvr>
                                      <p:to x="100000" y="95000"/>
                                    </p:animScale>
                                    <p:animScale>
                                      <p:cBhvr>
                                        <p:cTn id="25" dur="83" decel="50000">
                                          <p:stCondLst>
                                            <p:cond delay="917"/>
                                          </p:stCondLst>
                                        </p:cTn>
                                        <p:tgtEl>
                                          <p:spTgt spid="12"/>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slide(fromBottom)">
                                      <p:cBhvr>
                                        <p:cTn id="30" dur="500"/>
                                        <p:tgtEl>
                                          <p:spTgt spid="17">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7">
                                            <p:txEl>
                                              <p:pRg st="1" end="1"/>
                                            </p:txEl>
                                          </p:spTgt>
                                        </p:tgtEl>
                                        <p:attrNameLst>
                                          <p:attrName>style.visibility</p:attrName>
                                        </p:attrNameLst>
                                      </p:cBhvr>
                                      <p:to>
                                        <p:strVal val="visible"/>
                                      </p:to>
                                    </p:set>
                                    <p:animEffect transition="in" filter="slide(fromBottom)">
                                      <p:cBhvr>
                                        <p:cTn id="35" dur="500"/>
                                        <p:tgtEl>
                                          <p:spTgt spid="17">
                                            <p:txEl>
                                              <p:pRg st="1" end="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7">
                                            <p:txEl>
                                              <p:pRg st="2" end="2"/>
                                            </p:txEl>
                                          </p:spTgt>
                                        </p:tgtEl>
                                        <p:attrNameLst>
                                          <p:attrName>style.visibility</p:attrName>
                                        </p:attrNameLst>
                                      </p:cBhvr>
                                      <p:to>
                                        <p:strVal val="visible"/>
                                      </p:to>
                                    </p:set>
                                    <p:animEffect transition="in" filter="slide(fromBottom)">
                                      <p:cBhvr>
                                        <p:cTn id="40" dur="500"/>
                                        <p:tgtEl>
                                          <p:spTgt spid="17">
                                            <p:txEl>
                                              <p:pRg st="2" end="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17">
                                            <p:txEl>
                                              <p:pRg st="3" end="3"/>
                                            </p:txEl>
                                          </p:spTgt>
                                        </p:tgtEl>
                                        <p:attrNameLst>
                                          <p:attrName>style.visibility</p:attrName>
                                        </p:attrNameLst>
                                      </p:cBhvr>
                                      <p:to>
                                        <p:strVal val="visible"/>
                                      </p:to>
                                    </p:set>
                                    <p:animEffect transition="in" filter="slide(fromBottom)">
                                      <p:cBhvr>
                                        <p:cTn id="45" dur="500"/>
                                        <p:tgtEl>
                                          <p:spTgt spid="17">
                                            <p:txEl>
                                              <p:pRg st="3" end="3"/>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17">
                                            <p:txEl>
                                              <p:pRg st="4" end="4"/>
                                            </p:txEl>
                                          </p:spTgt>
                                        </p:tgtEl>
                                        <p:attrNameLst>
                                          <p:attrName>style.visibility</p:attrName>
                                        </p:attrNameLst>
                                      </p:cBhvr>
                                      <p:to>
                                        <p:strVal val="visible"/>
                                      </p:to>
                                    </p:set>
                                    <p:animEffect transition="in" filter="slide(fromBottom)">
                                      <p:cBhvr>
                                        <p:cTn id="50"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38" name="组合 17"/>
          <p:cNvGrpSpPr>
            <a:grpSpLocks/>
          </p:cNvGrpSpPr>
          <p:nvPr/>
        </p:nvGrpSpPr>
        <p:grpSpPr bwMode="auto">
          <a:xfrm>
            <a:off x="34925" y="92075"/>
            <a:ext cx="8929688" cy="1608138"/>
            <a:chOff x="34925" y="92075"/>
            <a:chExt cx="8929688" cy="1608138"/>
          </a:xfrm>
        </p:grpSpPr>
        <p:grpSp>
          <p:nvGrpSpPr>
            <p:cNvPr id="91141" name="组合 1"/>
            <p:cNvGrpSpPr>
              <a:grpSpLocks/>
            </p:cNvGrpSpPr>
            <p:nvPr/>
          </p:nvGrpSpPr>
          <p:grpSpPr bwMode="auto">
            <a:xfrm>
              <a:off x="34925" y="92075"/>
              <a:ext cx="7632700" cy="1298575"/>
              <a:chOff x="34925" y="92075"/>
              <a:chExt cx="7632700" cy="1298575"/>
            </a:xfrm>
          </p:grpSpPr>
          <p:grpSp>
            <p:nvGrpSpPr>
              <p:cNvPr id="91150" name="组合 2"/>
              <p:cNvGrpSpPr>
                <a:grpSpLocks/>
              </p:cNvGrpSpPr>
              <p:nvPr/>
            </p:nvGrpSpPr>
            <p:grpSpPr bwMode="auto">
              <a:xfrm>
                <a:off x="34925" y="92075"/>
                <a:ext cx="7632700" cy="457200"/>
                <a:chOff x="34925" y="92075"/>
                <a:chExt cx="7632700" cy="457200"/>
              </a:xfrm>
            </p:grpSpPr>
            <p:sp>
              <p:nvSpPr>
                <p:cNvPr id="9115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115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1151" name="Group 2"/>
              <p:cNvGrpSpPr>
                <a:grpSpLocks/>
              </p:cNvGrpSpPr>
              <p:nvPr/>
            </p:nvGrpSpPr>
            <p:grpSpPr bwMode="auto">
              <a:xfrm>
                <a:off x="107950" y="620713"/>
                <a:ext cx="4396422" cy="769937"/>
                <a:chOff x="113" y="441"/>
                <a:chExt cx="2090" cy="485"/>
              </a:xfrm>
            </p:grpSpPr>
            <p:sp>
              <p:nvSpPr>
                <p:cNvPr id="9115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115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1142" name="Group 5"/>
            <p:cNvGrpSpPr>
              <a:grpSpLocks/>
            </p:cNvGrpSpPr>
            <p:nvPr/>
          </p:nvGrpSpPr>
          <p:grpSpPr bwMode="auto">
            <a:xfrm>
              <a:off x="250825" y="1196975"/>
              <a:ext cx="2281238" cy="496888"/>
              <a:chOff x="158" y="754"/>
              <a:chExt cx="1679" cy="313"/>
            </a:xfrm>
          </p:grpSpPr>
          <p:sp>
            <p:nvSpPr>
              <p:cNvPr id="91148"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删除操作</a:t>
                </a:r>
              </a:p>
            </p:txBody>
          </p:sp>
          <p:sp>
            <p:nvSpPr>
              <p:cNvPr id="91149"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1143" name="Group 5"/>
            <p:cNvGrpSpPr>
              <a:grpSpLocks/>
            </p:cNvGrpSpPr>
            <p:nvPr/>
          </p:nvGrpSpPr>
          <p:grpSpPr bwMode="auto">
            <a:xfrm>
              <a:off x="7669213" y="620713"/>
              <a:ext cx="1295400" cy="1079500"/>
              <a:chOff x="4831" y="391"/>
              <a:chExt cx="816" cy="773"/>
            </a:xfrm>
          </p:grpSpPr>
          <p:sp>
            <p:nvSpPr>
              <p:cNvPr id="91144"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1145"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1146"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
        <p:nvSpPr>
          <p:cNvPr id="20" name="Rectangle 2"/>
          <p:cNvSpPr>
            <a:spLocks noChangeArrowheads="1"/>
          </p:cNvSpPr>
          <p:nvPr/>
        </p:nvSpPr>
        <p:spPr bwMode="auto">
          <a:xfrm>
            <a:off x="3609975" y="4654550"/>
            <a:ext cx="1944688"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solidFill>
                  <a:srgbClr val="000000"/>
                </a:solidFill>
                <a:latin typeface="华文楷体" panose="02010600040101010101" pitchFamily="2" charset="-122"/>
                <a:ea typeface="华文楷体" panose="02010600040101010101" pitchFamily="2" charset="-122"/>
              </a:rPr>
              <a:t>在单链表中删除结点</a:t>
            </a:r>
            <a:endParaRPr kumimoji="1" lang="zh-CN" altLang="en-US" sz="1600" b="1" dirty="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endParaRPr>
          </a:p>
        </p:txBody>
      </p:sp>
      <p:pic>
        <p:nvPicPr>
          <p:cNvPr id="21"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6943" y="2189164"/>
            <a:ext cx="7673942" cy="2192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linds(horizontal)">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2" name="组合 16"/>
          <p:cNvGrpSpPr>
            <a:grpSpLocks/>
          </p:cNvGrpSpPr>
          <p:nvPr/>
        </p:nvGrpSpPr>
        <p:grpSpPr bwMode="auto">
          <a:xfrm>
            <a:off x="34925" y="92075"/>
            <a:ext cx="7632700" cy="1601788"/>
            <a:chOff x="34925" y="92075"/>
            <a:chExt cx="7632700" cy="1601788"/>
          </a:xfrm>
        </p:grpSpPr>
        <p:grpSp>
          <p:nvGrpSpPr>
            <p:cNvPr id="92169" name="组合 1"/>
            <p:cNvGrpSpPr>
              <a:grpSpLocks/>
            </p:cNvGrpSpPr>
            <p:nvPr/>
          </p:nvGrpSpPr>
          <p:grpSpPr bwMode="auto">
            <a:xfrm>
              <a:off x="34925" y="92075"/>
              <a:ext cx="7632700" cy="1298575"/>
              <a:chOff x="34925" y="92075"/>
              <a:chExt cx="7632700" cy="1298575"/>
            </a:xfrm>
          </p:grpSpPr>
          <p:grpSp>
            <p:nvGrpSpPr>
              <p:cNvPr id="92173" name="组合 2"/>
              <p:cNvGrpSpPr>
                <a:grpSpLocks/>
              </p:cNvGrpSpPr>
              <p:nvPr/>
            </p:nvGrpSpPr>
            <p:grpSpPr bwMode="auto">
              <a:xfrm>
                <a:off x="34925" y="92075"/>
                <a:ext cx="7632700" cy="457200"/>
                <a:chOff x="34925" y="92075"/>
                <a:chExt cx="7632700" cy="457200"/>
              </a:xfrm>
            </p:grpSpPr>
            <p:sp>
              <p:nvSpPr>
                <p:cNvPr id="9217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217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2174" name="Group 2"/>
              <p:cNvGrpSpPr>
                <a:grpSpLocks/>
              </p:cNvGrpSpPr>
              <p:nvPr/>
            </p:nvGrpSpPr>
            <p:grpSpPr bwMode="auto">
              <a:xfrm>
                <a:off x="107950" y="620713"/>
                <a:ext cx="4396422" cy="769937"/>
                <a:chOff x="113" y="441"/>
                <a:chExt cx="2090" cy="485"/>
              </a:xfrm>
            </p:grpSpPr>
            <p:sp>
              <p:nvSpPr>
                <p:cNvPr id="9217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217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2170" name="Group 5"/>
            <p:cNvGrpSpPr>
              <a:grpSpLocks/>
            </p:cNvGrpSpPr>
            <p:nvPr/>
          </p:nvGrpSpPr>
          <p:grpSpPr bwMode="auto">
            <a:xfrm>
              <a:off x="250825" y="1196975"/>
              <a:ext cx="2281238" cy="496888"/>
              <a:chOff x="158" y="754"/>
              <a:chExt cx="1679" cy="313"/>
            </a:xfrm>
          </p:grpSpPr>
          <p:sp>
            <p:nvSpPr>
              <p:cNvPr id="92171"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删除操作</a:t>
                </a:r>
              </a:p>
            </p:txBody>
          </p:sp>
          <p:sp>
            <p:nvSpPr>
              <p:cNvPr id="92172"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7" name="Text Box 18"/>
          <p:cNvSpPr txBox="1">
            <a:spLocks noChangeArrowheads="1"/>
          </p:cNvSpPr>
          <p:nvPr/>
        </p:nvSpPr>
        <p:spPr bwMode="auto">
          <a:xfrm>
            <a:off x="323850" y="1844675"/>
            <a:ext cx="8640763" cy="423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void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ListDelete_L</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LinkList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i,ElemType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&amp;e)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删除单链表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返回其数据域值；若删除位置不合理则给出信息并退出运行</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的合理值为</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1≤i≤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表长</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p=L;  j=0;</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while((p-&gt;next)&amp;&amp;(j&lt;i-1))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在</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L</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中顺链向后扫描寻找第</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i-1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p=p-&gt;next;  ++j;</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if(!(p-&gt;next)||(j&gt;i-1))  Error</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("Position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Error!"); </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q=p-&gt;next;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设置指针</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q</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指向被删除结点</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e=q-&gt;data;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取出第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个结点数据域的值</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p-&gt;next=q-&gt;next;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删除第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delete q;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释放第</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个结点的存储空间</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LinkDelete_L</a:t>
            </a:r>
            <a:endParaRPr lang="en-US" altLang="zh-CN" sz="1600" b="1" dirty="0">
              <a:latin typeface="Courier New" panose="02070309020205020404" pitchFamily="49" charset="0"/>
              <a:ea typeface="仿宋" panose="02010609060101010101" pitchFamily="49" charset="-122"/>
              <a:cs typeface="Courier New" panose="02070309020205020404" pitchFamily="49" charset="0"/>
            </a:endParaRPr>
          </a:p>
        </p:txBody>
      </p:sp>
      <p:grpSp>
        <p:nvGrpSpPr>
          <p:cNvPr id="19" name="Group 4"/>
          <p:cNvGrpSpPr>
            <a:grpSpLocks/>
          </p:cNvGrpSpPr>
          <p:nvPr/>
        </p:nvGrpSpPr>
        <p:grpSpPr bwMode="auto">
          <a:xfrm>
            <a:off x="7669213" y="692150"/>
            <a:ext cx="1295400" cy="1008063"/>
            <a:chOff x="4831" y="1253"/>
            <a:chExt cx="816" cy="726"/>
          </a:xfrm>
        </p:grpSpPr>
        <p:sp>
          <p:nvSpPr>
            <p:cNvPr id="2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2-21</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4"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6" name="组合 16"/>
          <p:cNvGrpSpPr>
            <a:grpSpLocks/>
          </p:cNvGrpSpPr>
          <p:nvPr/>
        </p:nvGrpSpPr>
        <p:grpSpPr bwMode="auto">
          <a:xfrm>
            <a:off x="34925" y="92075"/>
            <a:ext cx="7632700" cy="1601788"/>
            <a:chOff x="34925" y="92075"/>
            <a:chExt cx="7632700" cy="1601788"/>
          </a:xfrm>
        </p:grpSpPr>
        <p:grpSp>
          <p:nvGrpSpPr>
            <p:cNvPr id="93193" name="组合 1"/>
            <p:cNvGrpSpPr>
              <a:grpSpLocks/>
            </p:cNvGrpSpPr>
            <p:nvPr/>
          </p:nvGrpSpPr>
          <p:grpSpPr bwMode="auto">
            <a:xfrm>
              <a:off x="34925" y="92075"/>
              <a:ext cx="7632700" cy="1298575"/>
              <a:chOff x="34925" y="92075"/>
              <a:chExt cx="7632700" cy="1298575"/>
            </a:xfrm>
          </p:grpSpPr>
          <p:grpSp>
            <p:nvGrpSpPr>
              <p:cNvPr id="93197" name="组合 2"/>
              <p:cNvGrpSpPr>
                <a:grpSpLocks/>
              </p:cNvGrpSpPr>
              <p:nvPr/>
            </p:nvGrpSpPr>
            <p:grpSpPr bwMode="auto">
              <a:xfrm>
                <a:off x="34925" y="92075"/>
                <a:ext cx="7632700" cy="457200"/>
                <a:chOff x="34925" y="92075"/>
                <a:chExt cx="7632700" cy="457200"/>
              </a:xfrm>
            </p:grpSpPr>
            <p:sp>
              <p:nvSpPr>
                <p:cNvPr id="9320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320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3198" name="Group 2"/>
              <p:cNvGrpSpPr>
                <a:grpSpLocks/>
              </p:cNvGrpSpPr>
              <p:nvPr/>
            </p:nvGrpSpPr>
            <p:grpSpPr bwMode="auto">
              <a:xfrm>
                <a:off x="107950" y="620713"/>
                <a:ext cx="4396422" cy="769937"/>
                <a:chOff x="113" y="441"/>
                <a:chExt cx="2090" cy="485"/>
              </a:xfrm>
            </p:grpSpPr>
            <p:sp>
              <p:nvSpPr>
                <p:cNvPr id="9319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320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3194" name="Group 5"/>
            <p:cNvGrpSpPr>
              <a:grpSpLocks/>
            </p:cNvGrpSpPr>
            <p:nvPr/>
          </p:nvGrpSpPr>
          <p:grpSpPr bwMode="auto">
            <a:xfrm>
              <a:off x="250825" y="1196975"/>
              <a:ext cx="2281238" cy="496888"/>
              <a:chOff x="158" y="754"/>
              <a:chExt cx="1679" cy="313"/>
            </a:xfrm>
          </p:grpSpPr>
          <p:sp>
            <p:nvSpPr>
              <p:cNvPr id="93195" name="Text Box 6"/>
              <p:cNvSpPr txBox="1">
                <a:spLocks noChangeArrowheads="1"/>
              </p:cNvSpPr>
              <p:nvPr/>
            </p:nvSpPr>
            <p:spPr bwMode="auto">
              <a:xfrm>
                <a:off x="158" y="754"/>
                <a:ext cx="1567"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删除操作</a:t>
                </a:r>
              </a:p>
            </p:txBody>
          </p:sp>
          <p:sp>
            <p:nvSpPr>
              <p:cNvPr id="93196" name="Rectangle 7"/>
              <p:cNvSpPr>
                <a:spLocks noChangeArrowheads="1"/>
              </p:cNvSpPr>
              <p:nvPr/>
            </p:nvSpPr>
            <p:spPr bwMode="auto">
              <a:xfrm>
                <a:off x="250"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9" name="组合 18"/>
          <p:cNvGrpSpPr>
            <a:grpSpLocks/>
          </p:cNvGrpSpPr>
          <p:nvPr/>
        </p:nvGrpSpPr>
        <p:grpSpPr bwMode="auto">
          <a:xfrm>
            <a:off x="7669213" y="731838"/>
            <a:ext cx="1295400" cy="968375"/>
            <a:chOff x="7669213" y="731152"/>
            <a:chExt cx="1295400" cy="969061"/>
          </a:xfrm>
        </p:grpSpPr>
        <p:sp>
          <p:nvSpPr>
            <p:cNvPr id="93189"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3190"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191"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93192"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Text Box 6"/>
          <p:cNvSpPr txBox="1">
            <a:spLocks noChangeArrowheads="1"/>
          </p:cNvSpPr>
          <p:nvPr/>
        </p:nvSpPr>
        <p:spPr bwMode="auto">
          <a:xfrm>
            <a:off x="179388" y="17732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问题规模：线性表的“当前长度”，即单链表结点个数（设值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基本操作：指针后移等；</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中的基本操作上。删除成功时的平均执行次数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n-1)/2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，删除不成功时的执行次数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算法的时间</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0">
                                            <p:txEl>
                                              <p:pRg st="0" end="0"/>
                                            </p:txEl>
                                          </p:spTgt>
                                        </p:tgtEl>
                                        <p:attrNameLst>
                                          <p:attrName>style.visibility</p:attrName>
                                        </p:attrNameLst>
                                      </p:cBhvr>
                                      <p:to>
                                        <p:strVal val="visible"/>
                                      </p:to>
                                    </p:set>
                                    <p:animEffect transition="in" filter="slide(fromBottom)">
                                      <p:cBhvr>
                                        <p:cTn id="25" dur="500"/>
                                        <p:tgtEl>
                                          <p:spTgt spid="30">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0">
                                            <p:txEl>
                                              <p:pRg st="1" end="1"/>
                                            </p:txEl>
                                          </p:spTgt>
                                        </p:tgtEl>
                                        <p:attrNameLst>
                                          <p:attrName>style.visibility</p:attrName>
                                        </p:attrNameLst>
                                      </p:cBhvr>
                                      <p:to>
                                        <p:strVal val="visible"/>
                                      </p:to>
                                    </p:set>
                                    <p:animEffect transition="in" filter="slide(fromBottom)">
                                      <p:cBhvr>
                                        <p:cTn id="30" dur="500"/>
                                        <p:tgtEl>
                                          <p:spTgt spid="30">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0">
                                            <p:txEl>
                                              <p:pRg st="2" end="2"/>
                                            </p:txEl>
                                          </p:spTgt>
                                        </p:tgtEl>
                                        <p:attrNameLst>
                                          <p:attrName>style.visibility</p:attrName>
                                        </p:attrNameLst>
                                      </p:cBhvr>
                                      <p:to>
                                        <p:strVal val="visible"/>
                                      </p:to>
                                    </p:set>
                                    <p:animEffect transition="in" filter="slide(fromBottom)">
                                      <p:cBhvr>
                                        <p:cTn id="35" dur="5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10" name="组合 1"/>
          <p:cNvGrpSpPr>
            <a:grpSpLocks/>
          </p:cNvGrpSpPr>
          <p:nvPr/>
        </p:nvGrpSpPr>
        <p:grpSpPr bwMode="auto">
          <a:xfrm>
            <a:off x="34925" y="92075"/>
            <a:ext cx="7632700" cy="1298575"/>
            <a:chOff x="34925" y="92075"/>
            <a:chExt cx="7632700" cy="1298575"/>
          </a:xfrm>
        </p:grpSpPr>
        <p:grpSp>
          <p:nvGrpSpPr>
            <p:cNvPr id="94220" name="组合 2"/>
            <p:cNvGrpSpPr>
              <a:grpSpLocks/>
            </p:cNvGrpSpPr>
            <p:nvPr/>
          </p:nvGrpSpPr>
          <p:grpSpPr bwMode="auto">
            <a:xfrm>
              <a:off x="34925" y="92075"/>
              <a:ext cx="7632700" cy="457200"/>
              <a:chOff x="34925" y="92075"/>
              <a:chExt cx="7632700" cy="457200"/>
            </a:xfrm>
          </p:grpSpPr>
          <p:sp>
            <p:nvSpPr>
              <p:cNvPr id="9422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422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4221" name="Group 2"/>
            <p:cNvGrpSpPr>
              <a:grpSpLocks/>
            </p:cNvGrpSpPr>
            <p:nvPr/>
          </p:nvGrpSpPr>
          <p:grpSpPr bwMode="auto">
            <a:xfrm>
              <a:off x="107950" y="620713"/>
              <a:ext cx="4396422" cy="769937"/>
              <a:chOff x="113" y="441"/>
              <a:chExt cx="2090" cy="485"/>
            </a:xfrm>
          </p:grpSpPr>
          <p:sp>
            <p:nvSpPr>
              <p:cNvPr id="9422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422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5"/>
          <p:cNvGrpSpPr>
            <a:grpSpLocks/>
          </p:cNvGrpSpPr>
          <p:nvPr/>
        </p:nvGrpSpPr>
        <p:grpSpPr bwMode="auto">
          <a:xfrm>
            <a:off x="250825" y="1196975"/>
            <a:ext cx="4229100" cy="769938"/>
            <a:chOff x="158" y="754"/>
            <a:chExt cx="1640" cy="485"/>
          </a:xfrm>
        </p:grpSpPr>
        <p:sp>
          <p:nvSpPr>
            <p:cNvPr id="94218" name="Text Box 6"/>
            <p:cNvSpPr txBox="1">
              <a:spLocks noChangeArrowheads="1"/>
            </p:cNvSpPr>
            <p:nvPr/>
          </p:nvSpPr>
          <p:spPr bwMode="auto">
            <a:xfrm>
              <a:off x="158" y="754"/>
              <a:ext cx="1567"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输出所有数据元素操作</a:t>
              </a:r>
            </a:p>
          </p:txBody>
        </p:sp>
        <p:sp>
          <p:nvSpPr>
            <p:cNvPr id="94219" name="Rectangle 7"/>
            <p:cNvSpPr>
              <a:spLocks noChangeArrowheads="1"/>
            </p:cNvSpPr>
            <p:nvPr/>
          </p:nvSpPr>
          <p:spPr bwMode="auto">
            <a:xfrm>
              <a:off x="211"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28" name="Group 5"/>
          <p:cNvGrpSpPr>
            <a:grpSpLocks/>
          </p:cNvGrpSpPr>
          <p:nvPr/>
        </p:nvGrpSpPr>
        <p:grpSpPr bwMode="auto">
          <a:xfrm>
            <a:off x="7669213" y="620713"/>
            <a:ext cx="1295400" cy="1079500"/>
            <a:chOff x="4831" y="391"/>
            <a:chExt cx="816" cy="773"/>
          </a:xfrm>
        </p:grpSpPr>
        <p:sp>
          <p:nvSpPr>
            <p:cNvPr id="94214"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4215"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4216"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7"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3" name="Text Box 6"/>
          <p:cNvSpPr txBox="1">
            <a:spLocks noChangeArrowheads="1"/>
          </p:cNvSpPr>
          <p:nvPr/>
        </p:nvSpPr>
        <p:spPr bwMode="auto">
          <a:xfrm>
            <a:off x="179388" y="1773238"/>
            <a:ext cx="8785225" cy="90963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mj-lt"/>
                <a:ea typeface="仿宋" panose="02010609060101010101" pitchFamily="49" charset="-122"/>
              </a:rPr>
              <a:t>        当单链表非空时，从第一个结点开始，顺链表向后扫描，依次输出表中每个结点数据域的值。</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290">
                                          <p:stCondLst>
                                            <p:cond delay="0"/>
                                          </p:stCondLst>
                                        </p:cTn>
                                        <p:tgtEl>
                                          <p:spTgt spid="28"/>
                                        </p:tgtEl>
                                      </p:cBhvr>
                                    </p:animEffect>
                                    <p:anim calcmode="lin" valueType="num">
                                      <p:cBhvr>
                                        <p:cTn id="13"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8" dur="13">
                                          <p:stCondLst>
                                            <p:cond delay="325"/>
                                          </p:stCondLst>
                                        </p:cTn>
                                        <p:tgtEl>
                                          <p:spTgt spid="28"/>
                                        </p:tgtEl>
                                      </p:cBhvr>
                                      <p:to x="100000" y="60000"/>
                                    </p:animScale>
                                    <p:animScale>
                                      <p:cBhvr>
                                        <p:cTn id="19" dur="83" decel="50000">
                                          <p:stCondLst>
                                            <p:cond delay="338"/>
                                          </p:stCondLst>
                                        </p:cTn>
                                        <p:tgtEl>
                                          <p:spTgt spid="28"/>
                                        </p:tgtEl>
                                      </p:cBhvr>
                                      <p:to x="100000" y="100000"/>
                                    </p:animScale>
                                    <p:animScale>
                                      <p:cBhvr>
                                        <p:cTn id="20" dur="13">
                                          <p:stCondLst>
                                            <p:cond delay="656"/>
                                          </p:stCondLst>
                                        </p:cTn>
                                        <p:tgtEl>
                                          <p:spTgt spid="28"/>
                                        </p:tgtEl>
                                      </p:cBhvr>
                                      <p:to x="100000" y="80000"/>
                                    </p:animScale>
                                    <p:animScale>
                                      <p:cBhvr>
                                        <p:cTn id="21" dur="83" decel="50000">
                                          <p:stCondLst>
                                            <p:cond delay="669"/>
                                          </p:stCondLst>
                                        </p:cTn>
                                        <p:tgtEl>
                                          <p:spTgt spid="28"/>
                                        </p:tgtEl>
                                      </p:cBhvr>
                                      <p:to x="100000" y="100000"/>
                                    </p:animScale>
                                    <p:animScale>
                                      <p:cBhvr>
                                        <p:cTn id="22" dur="13">
                                          <p:stCondLst>
                                            <p:cond delay="821"/>
                                          </p:stCondLst>
                                        </p:cTn>
                                        <p:tgtEl>
                                          <p:spTgt spid="28"/>
                                        </p:tgtEl>
                                      </p:cBhvr>
                                      <p:to x="100000" y="90000"/>
                                    </p:animScale>
                                    <p:animScale>
                                      <p:cBhvr>
                                        <p:cTn id="23" dur="83" decel="50000">
                                          <p:stCondLst>
                                            <p:cond delay="834"/>
                                          </p:stCondLst>
                                        </p:cTn>
                                        <p:tgtEl>
                                          <p:spTgt spid="28"/>
                                        </p:tgtEl>
                                      </p:cBhvr>
                                      <p:to x="100000" y="100000"/>
                                    </p:animScale>
                                    <p:animScale>
                                      <p:cBhvr>
                                        <p:cTn id="24" dur="13">
                                          <p:stCondLst>
                                            <p:cond delay="904"/>
                                          </p:stCondLst>
                                        </p:cTn>
                                        <p:tgtEl>
                                          <p:spTgt spid="28"/>
                                        </p:tgtEl>
                                      </p:cBhvr>
                                      <p:to x="100000" y="95000"/>
                                    </p:animScale>
                                    <p:animScale>
                                      <p:cBhvr>
                                        <p:cTn id="25" dur="83" decel="50000">
                                          <p:stCondLst>
                                            <p:cond delay="917"/>
                                          </p:stCondLst>
                                        </p:cTn>
                                        <p:tgtEl>
                                          <p:spTgt spid="28"/>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3">
                                            <p:txEl>
                                              <p:pRg st="0" end="0"/>
                                            </p:txEl>
                                          </p:spTgt>
                                        </p:tgtEl>
                                        <p:attrNameLst>
                                          <p:attrName>style.visibility</p:attrName>
                                        </p:attrNameLst>
                                      </p:cBhvr>
                                      <p:to>
                                        <p:strVal val="visible"/>
                                      </p:to>
                                    </p:set>
                                    <p:animEffect transition="in" filter="slide(fromBottom)">
                                      <p:cBhvr>
                                        <p:cTn id="30"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234" name="组合 11"/>
          <p:cNvGrpSpPr>
            <a:grpSpLocks/>
          </p:cNvGrpSpPr>
          <p:nvPr/>
        </p:nvGrpSpPr>
        <p:grpSpPr bwMode="auto">
          <a:xfrm>
            <a:off x="34925" y="92075"/>
            <a:ext cx="7632700" cy="1874838"/>
            <a:chOff x="34925" y="92075"/>
            <a:chExt cx="7632700" cy="1874838"/>
          </a:xfrm>
        </p:grpSpPr>
        <p:grpSp>
          <p:nvGrpSpPr>
            <p:cNvPr id="95241" name="组合 1"/>
            <p:cNvGrpSpPr>
              <a:grpSpLocks/>
            </p:cNvGrpSpPr>
            <p:nvPr/>
          </p:nvGrpSpPr>
          <p:grpSpPr bwMode="auto">
            <a:xfrm>
              <a:off x="34925" y="92075"/>
              <a:ext cx="7632700" cy="1298575"/>
              <a:chOff x="34925" y="92075"/>
              <a:chExt cx="7632700" cy="1298575"/>
            </a:xfrm>
          </p:grpSpPr>
          <p:grpSp>
            <p:nvGrpSpPr>
              <p:cNvPr id="95245" name="组合 2"/>
              <p:cNvGrpSpPr>
                <a:grpSpLocks/>
              </p:cNvGrpSpPr>
              <p:nvPr/>
            </p:nvGrpSpPr>
            <p:grpSpPr bwMode="auto">
              <a:xfrm>
                <a:off x="34925" y="92075"/>
                <a:ext cx="7632700" cy="457200"/>
                <a:chOff x="34925" y="92075"/>
                <a:chExt cx="7632700" cy="457200"/>
              </a:xfrm>
            </p:grpSpPr>
            <p:sp>
              <p:nvSpPr>
                <p:cNvPr id="9524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525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5246" name="Group 2"/>
              <p:cNvGrpSpPr>
                <a:grpSpLocks/>
              </p:cNvGrpSpPr>
              <p:nvPr/>
            </p:nvGrpSpPr>
            <p:grpSpPr bwMode="auto">
              <a:xfrm>
                <a:off x="107950" y="620713"/>
                <a:ext cx="4396422" cy="769937"/>
                <a:chOff x="113" y="441"/>
                <a:chExt cx="2090" cy="485"/>
              </a:xfrm>
            </p:grpSpPr>
            <p:sp>
              <p:nvSpPr>
                <p:cNvPr id="9524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5248"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5242" name="Group 5"/>
            <p:cNvGrpSpPr>
              <a:grpSpLocks/>
            </p:cNvGrpSpPr>
            <p:nvPr/>
          </p:nvGrpSpPr>
          <p:grpSpPr bwMode="auto">
            <a:xfrm>
              <a:off x="250825" y="1196975"/>
              <a:ext cx="4229100" cy="769938"/>
              <a:chOff x="158" y="754"/>
              <a:chExt cx="1640" cy="485"/>
            </a:xfrm>
          </p:grpSpPr>
          <p:sp>
            <p:nvSpPr>
              <p:cNvPr id="95243" name="Text Box 6"/>
              <p:cNvSpPr txBox="1">
                <a:spLocks noChangeArrowheads="1"/>
              </p:cNvSpPr>
              <p:nvPr/>
            </p:nvSpPr>
            <p:spPr bwMode="auto">
              <a:xfrm>
                <a:off x="158" y="754"/>
                <a:ext cx="1567"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输出所有数据元素操作</a:t>
                </a:r>
              </a:p>
            </p:txBody>
          </p:sp>
          <p:sp>
            <p:nvSpPr>
              <p:cNvPr id="95244" name="Rectangle 7"/>
              <p:cNvSpPr>
                <a:spLocks noChangeArrowheads="1"/>
              </p:cNvSpPr>
              <p:nvPr/>
            </p:nvSpPr>
            <p:spPr bwMode="auto">
              <a:xfrm>
                <a:off x="211" y="1023"/>
                <a:ext cx="1587"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8" name="Text Box 18"/>
          <p:cNvSpPr txBox="1">
            <a:spLocks noChangeArrowheads="1"/>
          </p:cNvSpPr>
          <p:nvPr/>
        </p:nvSpPr>
        <p:spPr bwMode="auto">
          <a:xfrm>
            <a:off x="323850" y="1844675"/>
            <a:ext cx="8640763" cy="263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TraverseList_L(LinkList L)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依次输出单链表</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中每个结点数据域的值</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p=L-&gt;next;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while(p)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cout&lt;&lt;p-&gt;data;</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p=p-&gt;next;</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TraverseList_L</a:t>
            </a:r>
          </a:p>
        </p:txBody>
      </p:sp>
      <p:grpSp>
        <p:nvGrpSpPr>
          <p:cNvPr id="19" name="Group 4"/>
          <p:cNvGrpSpPr>
            <a:grpSpLocks/>
          </p:cNvGrpSpPr>
          <p:nvPr/>
        </p:nvGrpSpPr>
        <p:grpSpPr bwMode="auto">
          <a:xfrm>
            <a:off x="7669213" y="692150"/>
            <a:ext cx="1295400" cy="1008063"/>
            <a:chOff x="4831" y="1253"/>
            <a:chExt cx="816" cy="726"/>
          </a:xfrm>
        </p:grpSpPr>
        <p:sp>
          <p:nvSpPr>
            <p:cNvPr id="20"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1"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2-22</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3"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90">
                                          <p:stCondLst>
                                            <p:cond delay="0"/>
                                          </p:stCondLst>
                                        </p:cTn>
                                        <p:tgtEl>
                                          <p:spTgt spid="19"/>
                                        </p:tgtEl>
                                      </p:cBhvr>
                                    </p:animEffect>
                                    <p:anim calcmode="lin" valueType="num">
                                      <p:cBhvr>
                                        <p:cTn id="8"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3" dur="13">
                                          <p:stCondLst>
                                            <p:cond delay="325"/>
                                          </p:stCondLst>
                                        </p:cTn>
                                        <p:tgtEl>
                                          <p:spTgt spid="19"/>
                                        </p:tgtEl>
                                      </p:cBhvr>
                                      <p:to x="100000" y="60000"/>
                                    </p:animScale>
                                    <p:animScale>
                                      <p:cBhvr>
                                        <p:cTn id="14" dur="83" decel="50000">
                                          <p:stCondLst>
                                            <p:cond delay="338"/>
                                          </p:stCondLst>
                                        </p:cTn>
                                        <p:tgtEl>
                                          <p:spTgt spid="19"/>
                                        </p:tgtEl>
                                      </p:cBhvr>
                                      <p:to x="100000" y="100000"/>
                                    </p:animScale>
                                    <p:animScale>
                                      <p:cBhvr>
                                        <p:cTn id="15" dur="13">
                                          <p:stCondLst>
                                            <p:cond delay="656"/>
                                          </p:stCondLst>
                                        </p:cTn>
                                        <p:tgtEl>
                                          <p:spTgt spid="19"/>
                                        </p:tgtEl>
                                      </p:cBhvr>
                                      <p:to x="100000" y="80000"/>
                                    </p:animScale>
                                    <p:animScale>
                                      <p:cBhvr>
                                        <p:cTn id="16" dur="83" decel="50000">
                                          <p:stCondLst>
                                            <p:cond delay="669"/>
                                          </p:stCondLst>
                                        </p:cTn>
                                        <p:tgtEl>
                                          <p:spTgt spid="19"/>
                                        </p:tgtEl>
                                      </p:cBhvr>
                                      <p:to x="100000" y="100000"/>
                                    </p:animScale>
                                    <p:animScale>
                                      <p:cBhvr>
                                        <p:cTn id="17" dur="13">
                                          <p:stCondLst>
                                            <p:cond delay="821"/>
                                          </p:stCondLst>
                                        </p:cTn>
                                        <p:tgtEl>
                                          <p:spTgt spid="19"/>
                                        </p:tgtEl>
                                      </p:cBhvr>
                                      <p:to x="100000" y="90000"/>
                                    </p:animScale>
                                    <p:animScale>
                                      <p:cBhvr>
                                        <p:cTn id="18" dur="83" decel="50000">
                                          <p:stCondLst>
                                            <p:cond delay="834"/>
                                          </p:stCondLst>
                                        </p:cTn>
                                        <p:tgtEl>
                                          <p:spTgt spid="19"/>
                                        </p:tgtEl>
                                      </p:cBhvr>
                                      <p:to x="100000" y="100000"/>
                                    </p:animScale>
                                    <p:animScale>
                                      <p:cBhvr>
                                        <p:cTn id="19" dur="13">
                                          <p:stCondLst>
                                            <p:cond delay="904"/>
                                          </p:stCondLst>
                                        </p:cTn>
                                        <p:tgtEl>
                                          <p:spTgt spid="19"/>
                                        </p:tgtEl>
                                      </p:cBhvr>
                                      <p:to x="100000" y="95000"/>
                                    </p:animScale>
                                    <p:animScale>
                                      <p:cBhvr>
                                        <p:cTn id="20" dur="83" decel="50000">
                                          <p:stCondLst>
                                            <p:cond delay="917"/>
                                          </p:stCondLst>
                                        </p:cTn>
                                        <p:tgtEl>
                                          <p:spTgt spid="19"/>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8" name="组合 11"/>
          <p:cNvGrpSpPr>
            <a:grpSpLocks/>
          </p:cNvGrpSpPr>
          <p:nvPr/>
        </p:nvGrpSpPr>
        <p:grpSpPr bwMode="auto">
          <a:xfrm>
            <a:off x="34925" y="92075"/>
            <a:ext cx="7632700" cy="1874838"/>
            <a:chOff x="34925" y="92075"/>
            <a:chExt cx="7632700" cy="1874838"/>
          </a:xfrm>
        </p:grpSpPr>
        <p:grpSp>
          <p:nvGrpSpPr>
            <p:cNvPr id="96265" name="组合 1"/>
            <p:cNvGrpSpPr>
              <a:grpSpLocks/>
            </p:cNvGrpSpPr>
            <p:nvPr/>
          </p:nvGrpSpPr>
          <p:grpSpPr bwMode="auto">
            <a:xfrm>
              <a:off x="34925" y="92075"/>
              <a:ext cx="7632700" cy="1298575"/>
              <a:chOff x="34925" y="92075"/>
              <a:chExt cx="7632700" cy="1298575"/>
            </a:xfrm>
          </p:grpSpPr>
          <p:grpSp>
            <p:nvGrpSpPr>
              <p:cNvPr id="96268" name="组合 2"/>
              <p:cNvGrpSpPr>
                <a:grpSpLocks/>
              </p:cNvGrpSpPr>
              <p:nvPr/>
            </p:nvGrpSpPr>
            <p:grpSpPr bwMode="auto">
              <a:xfrm>
                <a:off x="34925" y="92075"/>
                <a:ext cx="7632700" cy="457200"/>
                <a:chOff x="34925" y="92075"/>
                <a:chExt cx="7632700" cy="457200"/>
              </a:xfrm>
            </p:grpSpPr>
            <p:sp>
              <p:nvSpPr>
                <p:cNvPr id="9627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627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6269" name="Group 2"/>
              <p:cNvGrpSpPr>
                <a:grpSpLocks/>
              </p:cNvGrpSpPr>
              <p:nvPr/>
            </p:nvGrpSpPr>
            <p:grpSpPr bwMode="auto">
              <a:xfrm>
                <a:off x="107950" y="620713"/>
                <a:ext cx="4396422" cy="769937"/>
                <a:chOff x="113" y="441"/>
                <a:chExt cx="2090" cy="485"/>
              </a:xfrm>
            </p:grpSpPr>
            <p:sp>
              <p:nvSpPr>
                <p:cNvPr id="96270"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6271"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96266" name="Text Box 6"/>
            <p:cNvSpPr txBox="1">
              <a:spLocks noChangeArrowheads="1"/>
            </p:cNvSpPr>
            <p:nvPr/>
          </p:nvSpPr>
          <p:spPr bwMode="auto">
            <a:xfrm>
              <a:off x="250825" y="1196975"/>
              <a:ext cx="4040853" cy="769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输出所有数据元素操作</a:t>
              </a:r>
            </a:p>
          </p:txBody>
        </p:sp>
        <p:sp>
          <p:nvSpPr>
            <p:cNvPr id="96267" name="Rectangle 7"/>
            <p:cNvSpPr>
              <a:spLocks noChangeArrowheads="1"/>
            </p:cNvSpPr>
            <p:nvPr/>
          </p:nvSpPr>
          <p:spPr bwMode="auto">
            <a:xfrm>
              <a:off x="387497" y="1624013"/>
              <a:ext cx="4092428" cy="69850"/>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3" name="组合 12"/>
          <p:cNvGrpSpPr>
            <a:grpSpLocks/>
          </p:cNvGrpSpPr>
          <p:nvPr/>
        </p:nvGrpSpPr>
        <p:grpSpPr bwMode="auto">
          <a:xfrm>
            <a:off x="7669213" y="731838"/>
            <a:ext cx="1295400" cy="968375"/>
            <a:chOff x="7669213" y="731152"/>
            <a:chExt cx="1295400" cy="969061"/>
          </a:xfrm>
        </p:grpSpPr>
        <p:sp>
          <p:nvSpPr>
            <p:cNvPr id="96261"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6262"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263"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96264"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 Box 6"/>
          <p:cNvSpPr txBox="1">
            <a:spLocks noChangeArrowheads="1"/>
          </p:cNvSpPr>
          <p:nvPr/>
        </p:nvSpPr>
        <p:spPr bwMode="auto">
          <a:xfrm>
            <a:off x="179388" y="1773238"/>
            <a:ext cx="8785225" cy="1384995"/>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问题规模：线性表的“当前长度”，即单链表结点个数（设值</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基本操作：依次输出表中每个数据元素、指针后移；</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时间分析：基本操作与问题规模成正比，</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因此时间</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slide(fromBottom)">
                                      <p:cBhvr>
                                        <p:cTn id="25" dur="500"/>
                                        <p:tgtEl>
                                          <p:spTgt spid="1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slide(fromBottom)">
                                      <p:cBhvr>
                                        <p:cTn id="30" dur="500"/>
                                        <p:tgtEl>
                                          <p:spTgt spid="18">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8">
                                            <p:txEl>
                                              <p:pRg st="2" end="2"/>
                                            </p:txEl>
                                          </p:spTgt>
                                        </p:tgtEl>
                                        <p:attrNameLst>
                                          <p:attrName>style.visibility</p:attrName>
                                        </p:attrNameLst>
                                      </p:cBhvr>
                                      <p:to>
                                        <p:strVal val="visible"/>
                                      </p:to>
                                    </p:set>
                                    <p:animEffect transition="in" filter="slide(fromBottom)">
                                      <p:cBhvr>
                                        <p:cTn id="3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282" name="组合 1"/>
          <p:cNvGrpSpPr>
            <a:grpSpLocks/>
          </p:cNvGrpSpPr>
          <p:nvPr/>
        </p:nvGrpSpPr>
        <p:grpSpPr bwMode="auto">
          <a:xfrm>
            <a:off x="34925" y="92075"/>
            <a:ext cx="7632700" cy="1298575"/>
            <a:chOff x="34925" y="92075"/>
            <a:chExt cx="7632700" cy="1298575"/>
          </a:xfrm>
        </p:grpSpPr>
        <p:grpSp>
          <p:nvGrpSpPr>
            <p:cNvPr id="97291" name="组合 2"/>
            <p:cNvGrpSpPr>
              <a:grpSpLocks/>
            </p:cNvGrpSpPr>
            <p:nvPr/>
          </p:nvGrpSpPr>
          <p:grpSpPr bwMode="auto">
            <a:xfrm>
              <a:off x="34925" y="92075"/>
              <a:ext cx="7632700" cy="457200"/>
              <a:chOff x="34925" y="92075"/>
              <a:chExt cx="7632700" cy="457200"/>
            </a:xfrm>
          </p:grpSpPr>
          <p:sp>
            <p:nvSpPr>
              <p:cNvPr id="9729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729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7292" name="Group 2"/>
            <p:cNvGrpSpPr>
              <a:grpSpLocks/>
            </p:cNvGrpSpPr>
            <p:nvPr/>
          </p:nvGrpSpPr>
          <p:grpSpPr bwMode="auto">
            <a:xfrm>
              <a:off x="107950" y="620713"/>
              <a:ext cx="4396422" cy="769937"/>
              <a:chOff x="113" y="441"/>
              <a:chExt cx="2090" cy="485"/>
            </a:xfrm>
          </p:grpSpPr>
          <p:sp>
            <p:nvSpPr>
              <p:cNvPr id="9729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729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9"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2-5</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逆序</a:t>
            </a:r>
            <a:r>
              <a:rPr kumimoji="1" lang="zh-CN" altLang="en-US" sz="2000" b="1" dirty="0">
                <a:solidFill>
                  <a:srgbClr val="000000"/>
                </a:solidFill>
                <a:latin typeface="+mj-lt"/>
                <a:ea typeface="仿宋" panose="02010609060101010101" pitchFamily="49" charset="-122"/>
              </a:rPr>
              <a:t>创建单链表。</a:t>
            </a:r>
            <a:endParaRPr kumimoji="1" lang="zh-CN" altLang="en-US" sz="2000" b="1" dirty="0" smtClean="0">
              <a:latin typeface="+mj-lt"/>
              <a:ea typeface="仿宋" panose="02010609060101010101" pitchFamily="49" charset="-122"/>
            </a:endParaRPr>
          </a:p>
        </p:txBody>
      </p:sp>
      <p:cxnSp>
        <p:nvCxnSpPr>
          <p:cNvPr id="11" name="直接连接符 10"/>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2" name="Group 5"/>
          <p:cNvGrpSpPr>
            <a:grpSpLocks/>
          </p:cNvGrpSpPr>
          <p:nvPr/>
        </p:nvGrpSpPr>
        <p:grpSpPr bwMode="auto">
          <a:xfrm>
            <a:off x="7669213" y="620713"/>
            <a:ext cx="1295400" cy="1079500"/>
            <a:chOff x="4831" y="391"/>
            <a:chExt cx="816" cy="773"/>
          </a:xfrm>
        </p:grpSpPr>
        <p:sp>
          <p:nvSpPr>
            <p:cNvPr id="97287"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7288"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7289"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90"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17" name="Text Box 6"/>
          <p:cNvSpPr txBox="1">
            <a:spLocks noChangeArrowheads="1"/>
          </p:cNvSpPr>
          <p:nvPr/>
        </p:nvSpPr>
        <p:spPr bwMode="auto">
          <a:xfrm>
            <a:off x="179388" y="1841500"/>
            <a:ext cx="8785225" cy="2201863"/>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mj-lt"/>
                <a:ea typeface="仿宋" panose="02010609060101010101" pitchFamily="49" charset="-122"/>
              </a:rPr>
              <a:t>        首先建立一个空表，然后重复下面操作：</a:t>
            </a:r>
          </a:p>
          <a:p>
            <a:pPr algn="just" eaLnBrk="1" hangingPunct="1">
              <a:lnSpc>
                <a:spcPct val="140000"/>
              </a:lnSpc>
              <a:defRPr/>
            </a:pPr>
            <a:r>
              <a:rPr kumimoji="1" lang="zh-CN" altLang="en-US" sz="2000" b="1" dirty="0">
                <a:latin typeface="+mj-lt"/>
                <a:ea typeface="仿宋" panose="02010609060101010101" pitchFamily="49" charset="-122"/>
              </a:rPr>
              <a:t>        ① 生成一个新结点；</a:t>
            </a:r>
          </a:p>
          <a:p>
            <a:pPr algn="just" eaLnBrk="1" hangingPunct="1">
              <a:lnSpc>
                <a:spcPct val="140000"/>
              </a:lnSpc>
              <a:defRPr/>
            </a:pPr>
            <a:r>
              <a:rPr kumimoji="1" lang="zh-CN" altLang="en-US" sz="2000" b="1" dirty="0">
                <a:latin typeface="+mj-lt"/>
                <a:ea typeface="仿宋" panose="02010609060101010101" pitchFamily="49" charset="-122"/>
              </a:rPr>
              <a:t>        ② 按照逆位序读入数据到新结点的数据域；</a:t>
            </a:r>
          </a:p>
          <a:p>
            <a:pPr algn="just" eaLnBrk="1" hangingPunct="1">
              <a:lnSpc>
                <a:spcPct val="140000"/>
              </a:lnSpc>
              <a:defRPr/>
            </a:pPr>
            <a:r>
              <a:rPr kumimoji="1" lang="zh-CN" altLang="en-US" sz="2000" b="1" dirty="0">
                <a:latin typeface="+mj-lt"/>
                <a:ea typeface="仿宋" panose="02010609060101010101" pitchFamily="49" charset="-122"/>
              </a:rPr>
              <a:t>        ③ 将新结点作为第一个结点插入到单链表中；</a:t>
            </a:r>
          </a:p>
          <a:p>
            <a:pPr algn="just" eaLnBrk="1" hangingPunct="1">
              <a:lnSpc>
                <a:spcPct val="140000"/>
              </a:lnSpc>
              <a:defRPr/>
            </a:pPr>
            <a:r>
              <a:rPr kumimoji="1" lang="zh-CN" altLang="en-US" sz="2000" b="1" dirty="0">
                <a:latin typeface="+mj-lt"/>
                <a:ea typeface="仿宋" panose="02010609060101010101" pitchFamily="49" charset="-122"/>
              </a:rPr>
              <a:t>        ④ 修改单链表头结点的指针域，令其指向新插入结点。</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par>
                                <p:cTn id="8" presetID="6" presetClass="entr" presetSubtype="3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out)">
                                      <p:cBhvr>
                                        <p:cTn id="10" dur="2000"/>
                                        <p:tgtEl>
                                          <p:spTgt spid="1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290">
                                          <p:stCondLst>
                                            <p:cond delay="0"/>
                                          </p:stCondLst>
                                        </p:cTn>
                                        <p:tgtEl>
                                          <p:spTgt spid="12"/>
                                        </p:tgtEl>
                                      </p:cBhvr>
                                    </p:animEffect>
                                    <p:anim calcmode="lin" valueType="num">
                                      <p:cBhvr>
                                        <p:cTn id="16"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1" dur="13">
                                          <p:stCondLst>
                                            <p:cond delay="325"/>
                                          </p:stCondLst>
                                        </p:cTn>
                                        <p:tgtEl>
                                          <p:spTgt spid="12"/>
                                        </p:tgtEl>
                                      </p:cBhvr>
                                      <p:to x="100000" y="60000"/>
                                    </p:animScale>
                                    <p:animScale>
                                      <p:cBhvr>
                                        <p:cTn id="22" dur="83" decel="50000">
                                          <p:stCondLst>
                                            <p:cond delay="338"/>
                                          </p:stCondLst>
                                        </p:cTn>
                                        <p:tgtEl>
                                          <p:spTgt spid="12"/>
                                        </p:tgtEl>
                                      </p:cBhvr>
                                      <p:to x="100000" y="100000"/>
                                    </p:animScale>
                                    <p:animScale>
                                      <p:cBhvr>
                                        <p:cTn id="23" dur="13">
                                          <p:stCondLst>
                                            <p:cond delay="656"/>
                                          </p:stCondLst>
                                        </p:cTn>
                                        <p:tgtEl>
                                          <p:spTgt spid="12"/>
                                        </p:tgtEl>
                                      </p:cBhvr>
                                      <p:to x="100000" y="80000"/>
                                    </p:animScale>
                                    <p:animScale>
                                      <p:cBhvr>
                                        <p:cTn id="24" dur="83" decel="50000">
                                          <p:stCondLst>
                                            <p:cond delay="669"/>
                                          </p:stCondLst>
                                        </p:cTn>
                                        <p:tgtEl>
                                          <p:spTgt spid="12"/>
                                        </p:tgtEl>
                                      </p:cBhvr>
                                      <p:to x="100000" y="100000"/>
                                    </p:animScale>
                                    <p:animScale>
                                      <p:cBhvr>
                                        <p:cTn id="25" dur="13">
                                          <p:stCondLst>
                                            <p:cond delay="821"/>
                                          </p:stCondLst>
                                        </p:cTn>
                                        <p:tgtEl>
                                          <p:spTgt spid="12"/>
                                        </p:tgtEl>
                                      </p:cBhvr>
                                      <p:to x="100000" y="90000"/>
                                    </p:animScale>
                                    <p:animScale>
                                      <p:cBhvr>
                                        <p:cTn id="26" dur="83" decel="50000">
                                          <p:stCondLst>
                                            <p:cond delay="834"/>
                                          </p:stCondLst>
                                        </p:cTn>
                                        <p:tgtEl>
                                          <p:spTgt spid="12"/>
                                        </p:tgtEl>
                                      </p:cBhvr>
                                      <p:to x="100000" y="100000"/>
                                    </p:animScale>
                                    <p:animScale>
                                      <p:cBhvr>
                                        <p:cTn id="27" dur="13">
                                          <p:stCondLst>
                                            <p:cond delay="904"/>
                                          </p:stCondLst>
                                        </p:cTn>
                                        <p:tgtEl>
                                          <p:spTgt spid="12"/>
                                        </p:tgtEl>
                                      </p:cBhvr>
                                      <p:to x="100000" y="95000"/>
                                    </p:animScale>
                                    <p:animScale>
                                      <p:cBhvr>
                                        <p:cTn id="28" dur="83" decel="50000">
                                          <p:stCondLst>
                                            <p:cond delay="917"/>
                                          </p:stCondLst>
                                        </p:cTn>
                                        <p:tgtEl>
                                          <p:spTgt spid="12"/>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animEffect transition="in" filter="slide(fromBottom)">
                                      <p:cBhvr>
                                        <p:cTn id="33" dur="500"/>
                                        <p:tgtEl>
                                          <p:spTgt spid="17">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7">
                                            <p:txEl>
                                              <p:pRg st="1" end="1"/>
                                            </p:txEl>
                                          </p:spTgt>
                                        </p:tgtEl>
                                        <p:attrNameLst>
                                          <p:attrName>style.visibility</p:attrName>
                                        </p:attrNameLst>
                                      </p:cBhvr>
                                      <p:to>
                                        <p:strVal val="visible"/>
                                      </p:to>
                                    </p:set>
                                    <p:animEffect transition="in" filter="slide(fromBottom)">
                                      <p:cBhvr>
                                        <p:cTn id="38" dur="500"/>
                                        <p:tgtEl>
                                          <p:spTgt spid="17">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7">
                                            <p:txEl>
                                              <p:pRg st="2" end="2"/>
                                            </p:txEl>
                                          </p:spTgt>
                                        </p:tgtEl>
                                        <p:attrNameLst>
                                          <p:attrName>style.visibility</p:attrName>
                                        </p:attrNameLst>
                                      </p:cBhvr>
                                      <p:to>
                                        <p:strVal val="visible"/>
                                      </p:to>
                                    </p:set>
                                    <p:animEffect transition="in" filter="slide(fromBottom)">
                                      <p:cBhvr>
                                        <p:cTn id="43" dur="500"/>
                                        <p:tgtEl>
                                          <p:spTgt spid="17">
                                            <p:txEl>
                                              <p:pRg st="2" end="2"/>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7">
                                            <p:txEl>
                                              <p:pRg st="3" end="3"/>
                                            </p:txEl>
                                          </p:spTgt>
                                        </p:tgtEl>
                                        <p:attrNameLst>
                                          <p:attrName>style.visibility</p:attrName>
                                        </p:attrNameLst>
                                      </p:cBhvr>
                                      <p:to>
                                        <p:strVal val="visible"/>
                                      </p:to>
                                    </p:set>
                                    <p:animEffect transition="in" filter="slide(fromBottom)">
                                      <p:cBhvr>
                                        <p:cTn id="48" dur="500"/>
                                        <p:tgtEl>
                                          <p:spTgt spid="17">
                                            <p:txEl>
                                              <p:pRg st="3" end="3"/>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17">
                                            <p:txEl>
                                              <p:pRg st="4" end="4"/>
                                            </p:txEl>
                                          </p:spTgt>
                                        </p:tgtEl>
                                        <p:attrNameLst>
                                          <p:attrName>style.visibility</p:attrName>
                                        </p:attrNameLst>
                                      </p:cBhvr>
                                      <p:to>
                                        <p:strVal val="visible"/>
                                      </p:to>
                                    </p:set>
                                    <p:animEffect transition="in" filter="slide(fromBottom)">
                                      <p:cBhvr>
                                        <p:cTn id="53"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22650" y="2122488"/>
            <a:ext cx="1930400"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7250" y="3586163"/>
            <a:ext cx="757555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2"/>
          <p:cNvSpPr>
            <a:spLocks noChangeArrowheads="1"/>
          </p:cNvSpPr>
          <p:nvPr/>
        </p:nvSpPr>
        <p:spPr bwMode="auto">
          <a:xfrm>
            <a:off x="3408363" y="2833688"/>
            <a:ext cx="1944687"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en-US" altLang="zh-CN" sz="1600" b="1" dirty="0">
                <a:solidFill>
                  <a:srgbClr val="000000"/>
                </a:solidFill>
                <a:latin typeface="Arial" panose="020B0604020202020204" pitchFamily="34" charset="0"/>
                <a:ea typeface="华文楷体" panose="02010600040101010101" pitchFamily="2" charset="-122"/>
                <a:cs typeface="Arial" panose="020B0604020202020204" pitchFamily="34" charset="0"/>
              </a:rPr>
              <a:t>(a) </a:t>
            </a:r>
            <a:r>
              <a:rPr kumimoji="1" lang="zh-CN" altLang="en-US" sz="1600" b="1" dirty="0">
                <a:solidFill>
                  <a:srgbClr val="000000"/>
                </a:solidFill>
                <a:latin typeface="Arial" panose="020B0604020202020204" pitchFamily="34" charset="0"/>
                <a:ea typeface="华文楷体" panose="02010600040101010101" pitchFamily="2" charset="-122"/>
                <a:cs typeface="Arial" panose="020B0604020202020204" pitchFamily="34" charset="0"/>
              </a:rPr>
              <a:t>建立一个空表</a:t>
            </a:r>
            <a:endParaRPr kumimoji="1" lang="zh-CN" altLang="en-US" sz="1600" b="1" dirty="0">
              <a:solidFill>
                <a:srgbClr val="000000"/>
              </a:solidFill>
              <a:effectLst>
                <a:outerShdw blurRad="38100" dist="38100" dir="2700000" algn="tl">
                  <a:srgbClr val="C0C0C0"/>
                </a:outerShdw>
              </a:effectLst>
              <a:latin typeface="Arial" panose="020B0604020202020204" pitchFamily="34" charset="0"/>
              <a:ea typeface="华文楷体" panose="02010600040101010101" pitchFamily="2" charset="-122"/>
              <a:cs typeface="Arial" panose="020B0604020202020204" pitchFamily="34" charset="0"/>
            </a:endParaRPr>
          </a:p>
        </p:txBody>
      </p:sp>
      <p:sp>
        <p:nvSpPr>
          <p:cNvPr id="19" name="Rectangle 2"/>
          <p:cNvSpPr>
            <a:spLocks noChangeArrowheads="1"/>
          </p:cNvSpPr>
          <p:nvPr/>
        </p:nvSpPr>
        <p:spPr bwMode="auto">
          <a:xfrm>
            <a:off x="3448050" y="5253038"/>
            <a:ext cx="1944688"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en-US" altLang="zh-CN" sz="1600" b="1" dirty="0">
                <a:solidFill>
                  <a:srgbClr val="000000"/>
                </a:solidFill>
                <a:latin typeface="Arial" panose="020B0604020202020204" pitchFamily="34" charset="0"/>
                <a:ea typeface="华文楷体" panose="02010600040101010101" pitchFamily="2" charset="-122"/>
                <a:cs typeface="Arial" panose="020B0604020202020204" pitchFamily="34" charset="0"/>
              </a:rPr>
              <a:t>(b) </a:t>
            </a:r>
            <a:r>
              <a:rPr kumimoji="1" lang="zh-CN" altLang="en-US" sz="1600" b="1" dirty="0">
                <a:solidFill>
                  <a:srgbClr val="000000"/>
                </a:solidFill>
                <a:latin typeface="Arial" panose="020B0604020202020204" pitchFamily="34" charset="0"/>
                <a:ea typeface="华文楷体" panose="02010600040101010101" pitchFamily="2" charset="-122"/>
                <a:cs typeface="Arial" panose="020B0604020202020204" pitchFamily="34" charset="0"/>
              </a:rPr>
              <a:t>将新结点插入到单链表的头</a:t>
            </a:r>
            <a:endParaRPr kumimoji="1" lang="zh-CN" altLang="en-US" sz="1600" b="1" dirty="0">
              <a:solidFill>
                <a:srgbClr val="000000"/>
              </a:solidFill>
              <a:effectLst>
                <a:outerShdw blurRad="38100" dist="38100" dir="2700000" algn="tl">
                  <a:srgbClr val="C0C0C0"/>
                </a:outerShdw>
              </a:effectLst>
              <a:latin typeface="Arial" panose="020B0604020202020204" pitchFamily="34" charset="0"/>
              <a:ea typeface="华文楷体" panose="02010600040101010101" pitchFamily="2" charset="-122"/>
              <a:cs typeface="Arial" panose="020B0604020202020204" pitchFamily="34" charset="0"/>
            </a:endParaRPr>
          </a:p>
        </p:txBody>
      </p:sp>
      <p:sp>
        <p:nvSpPr>
          <p:cNvPr id="20" name="Rectangle 2"/>
          <p:cNvSpPr>
            <a:spLocks noChangeArrowheads="1"/>
          </p:cNvSpPr>
          <p:nvPr/>
        </p:nvSpPr>
        <p:spPr bwMode="auto">
          <a:xfrm>
            <a:off x="3463925" y="5819775"/>
            <a:ext cx="1944688" cy="457200"/>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nchor="ctr"/>
          <a:lstStyle/>
          <a:p>
            <a:pPr algn="ctr" eaLnBrk="1" hangingPunct="1">
              <a:lnSpc>
                <a:spcPct val="140000"/>
              </a:lnSpc>
              <a:defRPr/>
            </a:pPr>
            <a:r>
              <a:rPr kumimoji="1" lang="zh-CN" altLang="en-US" sz="1600" b="1" dirty="0">
                <a:solidFill>
                  <a:srgbClr val="000000"/>
                </a:solidFill>
                <a:latin typeface="Arial" panose="020B0604020202020204" pitchFamily="34" charset="0"/>
                <a:ea typeface="华文楷体" panose="02010600040101010101" pitchFamily="2" charset="-122"/>
                <a:cs typeface="Arial" panose="020B0604020202020204" pitchFamily="34" charset="0"/>
              </a:rPr>
              <a:t>逆序建立单链表</a:t>
            </a:r>
            <a:endParaRPr kumimoji="1" lang="zh-CN" altLang="en-US" sz="1600" b="1" dirty="0">
              <a:solidFill>
                <a:srgbClr val="000000"/>
              </a:solidFill>
              <a:effectLst>
                <a:outerShdw blurRad="38100" dist="38100" dir="2700000" algn="tl">
                  <a:srgbClr val="C0C0C0"/>
                </a:outerShdw>
              </a:effectLst>
              <a:latin typeface="Arial" panose="020B0604020202020204" pitchFamily="34" charset="0"/>
              <a:ea typeface="华文楷体" panose="02010600040101010101" pitchFamily="2" charset="-122"/>
              <a:cs typeface="Arial" panose="020B0604020202020204" pitchFamily="34" charset="0"/>
            </a:endParaRPr>
          </a:p>
        </p:txBody>
      </p:sp>
      <p:grpSp>
        <p:nvGrpSpPr>
          <p:cNvPr id="98311" name="组合 15"/>
          <p:cNvGrpSpPr>
            <a:grpSpLocks/>
          </p:cNvGrpSpPr>
          <p:nvPr/>
        </p:nvGrpSpPr>
        <p:grpSpPr bwMode="auto">
          <a:xfrm>
            <a:off x="34925" y="92075"/>
            <a:ext cx="8963025" cy="1714500"/>
            <a:chOff x="34925" y="92075"/>
            <a:chExt cx="8963025" cy="1714500"/>
          </a:xfrm>
        </p:grpSpPr>
        <p:grpSp>
          <p:nvGrpSpPr>
            <p:cNvPr id="98312" name="组合 14"/>
            <p:cNvGrpSpPr>
              <a:grpSpLocks/>
            </p:cNvGrpSpPr>
            <p:nvPr/>
          </p:nvGrpSpPr>
          <p:grpSpPr bwMode="auto">
            <a:xfrm>
              <a:off x="34925" y="92075"/>
              <a:ext cx="8929688" cy="1684656"/>
              <a:chOff x="34925" y="92075"/>
              <a:chExt cx="8929688" cy="1684656"/>
            </a:xfrm>
          </p:grpSpPr>
          <p:grpSp>
            <p:nvGrpSpPr>
              <p:cNvPr id="98314" name="组合 1"/>
              <p:cNvGrpSpPr>
                <a:grpSpLocks/>
              </p:cNvGrpSpPr>
              <p:nvPr/>
            </p:nvGrpSpPr>
            <p:grpSpPr bwMode="auto">
              <a:xfrm>
                <a:off x="34925" y="92075"/>
                <a:ext cx="7632700" cy="1298575"/>
                <a:chOff x="34925" y="92075"/>
                <a:chExt cx="7632700" cy="1298575"/>
              </a:xfrm>
            </p:grpSpPr>
            <p:grpSp>
              <p:nvGrpSpPr>
                <p:cNvPr id="98321" name="组合 2"/>
                <p:cNvGrpSpPr>
                  <a:grpSpLocks/>
                </p:cNvGrpSpPr>
                <p:nvPr/>
              </p:nvGrpSpPr>
              <p:grpSpPr bwMode="auto">
                <a:xfrm>
                  <a:off x="34925" y="92075"/>
                  <a:ext cx="7632700" cy="457200"/>
                  <a:chOff x="34925" y="92075"/>
                  <a:chExt cx="7632700" cy="457200"/>
                </a:xfrm>
              </p:grpSpPr>
              <p:sp>
                <p:nvSpPr>
                  <p:cNvPr id="9832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832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8322" name="Group 2"/>
                <p:cNvGrpSpPr>
                  <a:grpSpLocks/>
                </p:cNvGrpSpPr>
                <p:nvPr/>
              </p:nvGrpSpPr>
              <p:grpSpPr bwMode="auto">
                <a:xfrm>
                  <a:off x="107950" y="620713"/>
                  <a:ext cx="4396422" cy="769937"/>
                  <a:chOff x="113" y="441"/>
                  <a:chExt cx="2090" cy="485"/>
                </a:xfrm>
              </p:grpSpPr>
              <p:sp>
                <p:nvSpPr>
                  <p:cNvPr id="9832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832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9"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2-5</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逆序</a:t>
                </a:r>
                <a:r>
                  <a:rPr kumimoji="1" lang="zh-CN" altLang="en-US" sz="2000" b="1" dirty="0">
                    <a:solidFill>
                      <a:srgbClr val="000000"/>
                    </a:solidFill>
                    <a:latin typeface="+mj-lt"/>
                    <a:ea typeface="仿宋" panose="02010609060101010101" pitchFamily="49" charset="-122"/>
                  </a:rPr>
                  <a:t>创建单链表。</a:t>
                </a:r>
                <a:endParaRPr kumimoji="1" lang="zh-CN" altLang="en-US" sz="2000" b="1" dirty="0" smtClean="0">
                  <a:latin typeface="+mj-lt"/>
                  <a:ea typeface="仿宋" panose="02010609060101010101" pitchFamily="49" charset="-122"/>
                </a:endParaRPr>
              </a:p>
            </p:txBody>
          </p:sp>
          <p:grpSp>
            <p:nvGrpSpPr>
              <p:cNvPr id="98316" name="Group 5"/>
              <p:cNvGrpSpPr>
                <a:grpSpLocks/>
              </p:cNvGrpSpPr>
              <p:nvPr/>
            </p:nvGrpSpPr>
            <p:grpSpPr bwMode="auto">
              <a:xfrm>
                <a:off x="7669213" y="620713"/>
                <a:ext cx="1295400" cy="1079500"/>
                <a:chOff x="4831" y="391"/>
                <a:chExt cx="816" cy="773"/>
              </a:xfrm>
            </p:grpSpPr>
            <p:sp>
              <p:nvSpPr>
                <p:cNvPr id="98317"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8318"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98319" name="Picture 8"/>
                <p:cNvPicPr>
                  <a:picLocks noChangeAspect="1" noChangeArrowheads="1"/>
                </p:cNvPicPr>
                <p:nvPr/>
              </p:nvPicPr>
              <p:blipFill>
                <a:blip r:embed="rId4">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20"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cxnSp>
          <p:nvCxnSpPr>
            <p:cNvPr id="21" name="直接连接符 20"/>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wipe(left)">
                                      <p:cBhvr>
                                        <p:cTn id="7" dur="500"/>
                                        <p:tgtEl>
                                          <p:spTgt spid="64514"/>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linds(horizontal)">
                                      <p:cBhvr>
                                        <p:cTn id="11" dur="500"/>
                                        <p:tgtEl>
                                          <p:spTgt spid="1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64515"/>
                                        </p:tgtEl>
                                        <p:attrNameLst>
                                          <p:attrName>style.visibility</p:attrName>
                                        </p:attrNameLst>
                                      </p:cBhvr>
                                      <p:to>
                                        <p:strVal val="visible"/>
                                      </p:to>
                                    </p:set>
                                    <p:animEffect transition="in" filter="wipe(left)">
                                      <p:cBhvr>
                                        <p:cTn id="16" dur="500"/>
                                        <p:tgtEl>
                                          <p:spTgt spid="64515"/>
                                        </p:tgtEl>
                                      </p:cBhvr>
                                    </p:animEffect>
                                  </p:childTnLst>
                                </p:cTn>
                              </p:par>
                            </p:childTnLst>
                          </p:cTn>
                        </p:par>
                        <p:par>
                          <p:cTn id="17" fill="hold" nodeType="afterGroup">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linds(horizontal)">
                                      <p:cBhvr>
                                        <p:cTn id="20" dur="500"/>
                                        <p:tgtEl>
                                          <p:spTgt spid="19"/>
                                        </p:tgtEl>
                                      </p:cBhvr>
                                    </p:animEffect>
                                  </p:childTnLst>
                                </p:cTn>
                              </p:par>
                            </p:childTnLst>
                          </p:cTn>
                        </p:par>
                        <p:par>
                          <p:cTn id="21" fill="hold" nodeType="afterGroup">
                            <p:stCondLst>
                              <p:cond delay="1000"/>
                            </p:stCondLst>
                            <p:childTnLst>
                              <p:par>
                                <p:cTn id="22" presetID="3" presetClass="entr" presetSubtype="1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30" name="组合 1"/>
          <p:cNvGrpSpPr>
            <a:grpSpLocks/>
          </p:cNvGrpSpPr>
          <p:nvPr/>
        </p:nvGrpSpPr>
        <p:grpSpPr bwMode="auto">
          <a:xfrm>
            <a:off x="34925" y="92075"/>
            <a:ext cx="7632700" cy="1298575"/>
            <a:chOff x="34925" y="92075"/>
            <a:chExt cx="7632700" cy="1298575"/>
          </a:xfrm>
        </p:grpSpPr>
        <p:grpSp>
          <p:nvGrpSpPr>
            <p:cNvPr id="99347" name="组合 2"/>
            <p:cNvGrpSpPr>
              <a:grpSpLocks/>
            </p:cNvGrpSpPr>
            <p:nvPr/>
          </p:nvGrpSpPr>
          <p:grpSpPr bwMode="auto">
            <a:xfrm>
              <a:off x="34925" y="92075"/>
              <a:ext cx="7632700" cy="457200"/>
              <a:chOff x="34925" y="92075"/>
              <a:chExt cx="7632700" cy="457200"/>
            </a:xfrm>
          </p:grpSpPr>
          <p:sp>
            <p:nvSpPr>
              <p:cNvPr id="9935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935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9348" name="Group 2"/>
            <p:cNvGrpSpPr>
              <a:grpSpLocks/>
            </p:cNvGrpSpPr>
            <p:nvPr/>
          </p:nvGrpSpPr>
          <p:grpSpPr bwMode="auto">
            <a:xfrm>
              <a:off x="107950" y="620713"/>
              <a:ext cx="4396422" cy="769937"/>
              <a:chOff x="113" y="441"/>
              <a:chExt cx="2090" cy="485"/>
            </a:xfrm>
          </p:grpSpPr>
          <p:sp>
            <p:nvSpPr>
              <p:cNvPr id="9934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935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9331" name="组合 17"/>
          <p:cNvGrpSpPr>
            <a:grpSpLocks/>
          </p:cNvGrpSpPr>
          <p:nvPr/>
        </p:nvGrpSpPr>
        <p:grpSpPr bwMode="auto">
          <a:xfrm>
            <a:off x="34925" y="92075"/>
            <a:ext cx="8963025" cy="1714500"/>
            <a:chOff x="34925" y="92075"/>
            <a:chExt cx="8963025" cy="1714500"/>
          </a:xfrm>
        </p:grpSpPr>
        <p:grpSp>
          <p:nvGrpSpPr>
            <p:cNvPr id="99338" name="组合 8"/>
            <p:cNvGrpSpPr>
              <a:grpSpLocks/>
            </p:cNvGrpSpPr>
            <p:nvPr/>
          </p:nvGrpSpPr>
          <p:grpSpPr bwMode="auto">
            <a:xfrm>
              <a:off x="34925" y="92075"/>
              <a:ext cx="7632700" cy="1298575"/>
              <a:chOff x="34925" y="92075"/>
              <a:chExt cx="7632700" cy="1298575"/>
            </a:xfrm>
          </p:grpSpPr>
          <p:grpSp>
            <p:nvGrpSpPr>
              <p:cNvPr id="99341" name="组合 9"/>
              <p:cNvGrpSpPr>
                <a:grpSpLocks/>
              </p:cNvGrpSpPr>
              <p:nvPr/>
            </p:nvGrpSpPr>
            <p:grpSpPr bwMode="auto">
              <a:xfrm>
                <a:off x="34925" y="92075"/>
                <a:ext cx="7632700" cy="457200"/>
                <a:chOff x="34925" y="92075"/>
                <a:chExt cx="7632700" cy="457200"/>
              </a:xfrm>
            </p:grpSpPr>
            <p:sp>
              <p:nvSpPr>
                <p:cNvPr id="9934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934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99342" name="Group 2"/>
              <p:cNvGrpSpPr>
                <a:grpSpLocks/>
              </p:cNvGrpSpPr>
              <p:nvPr/>
            </p:nvGrpSpPr>
            <p:grpSpPr bwMode="auto">
              <a:xfrm>
                <a:off x="107950" y="620713"/>
                <a:ext cx="4396422" cy="769937"/>
                <a:chOff x="113" y="441"/>
                <a:chExt cx="2090" cy="485"/>
              </a:xfrm>
            </p:grpSpPr>
            <p:sp>
              <p:nvSpPr>
                <p:cNvPr id="9934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9934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2-5</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逆序</a:t>
              </a:r>
              <a:r>
                <a:rPr kumimoji="1" lang="zh-CN" altLang="en-US" sz="2000" b="1" dirty="0">
                  <a:solidFill>
                    <a:srgbClr val="000000"/>
                  </a:solidFill>
                  <a:latin typeface="+mj-lt"/>
                  <a:ea typeface="仿宋" panose="02010609060101010101" pitchFamily="49" charset="-122"/>
                </a:rPr>
                <a:t>创建单链表。</a:t>
              </a:r>
              <a:endParaRPr kumimoji="1" lang="zh-CN" altLang="en-US" sz="2000" b="1" dirty="0" smtClean="0">
                <a:latin typeface="+mj-lt"/>
                <a:ea typeface="仿宋" panose="02010609060101010101" pitchFamily="49" charset="-122"/>
              </a:endParaRPr>
            </a:p>
          </p:txBody>
        </p:sp>
        <p:cxnSp>
          <p:nvCxnSpPr>
            <p:cNvPr id="17" name="直接连接符 16"/>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4" name="Text Box 18"/>
          <p:cNvSpPr txBox="1">
            <a:spLocks noChangeArrowheads="1"/>
          </p:cNvSpPr>
          <p:nvPr/>
        </p:nvSpPr>
        <p:spPr bwMode="auto">
          <a:xfrm>
            <a:off x="323850" y="1844675"/>
            <a:ext cx="8640763"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void CreateList_L(LinkList &amp;L,int n)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r>
              <a:rPr lang="zh-CN" altLang="en-US" sz="1600" b="1">
                <a:latin typeface="Courier New" panose="02070309020205020404" pitchFamily="49" charset="0"/>
                <a:ea typeface="仿宋" panose="02010609060101010101" pitchFamily="49" charset="-122"/>
                <a:cs typeface="Courier New" panose="02070309020205020404" pitchFamily="49" charset="0"/>
              </a:rPr>
              <a:t>按照逆序输入</a:t>
            </a:r>
            <a:r>
              <a:rPr lang="en-US" altLang="zh-CN" sz="1600" b="1">
                <a:latin typeface="Courier New" panose="02070309020205020404" pitchFamily="49" charset="0"/>
                <a:ea typeface="仿宋" panose="02010609060101010101" pitchFamily="49" charset="-122"/>
                <a:cs typeface="Courier New" panose="02070309020205020404" pitchFamily="49" charset="0"/>
              </a:rPr>
              <a:t>n</a:t>
            </a:r>
            <a:r>
              <a:rPr lang="zh-CN" altLang="en-US" sz="1600" b="1">
                <a:latin typeface="Courier New" panose="02070309020205020404" pitchFamily="49" charset="0"/>
                <a:ea typeface="仿宋" panose="02010609060101010101" pitchFamily="49" charset="-122"/>
                <a:cs typeface="Courier New" panose="02070309020205020404" pitchFamily="49" charset="0"/>
              </a:rPr>
              <a:t>个元素的值，从表尾到表头逆向建立单链表</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InitList_L(L);			// </a:t>
            </a:r>
            <a:r>
              <a:rPr lang="zh-CN" altLang="en-US" sz="1600" b="1">
                <a:latin typeface="Courier New" panose="02070309020205020404" pitchFamily="49" charset="0"/>
                <a:ea typeface="仿宋" panose="02010609060101010101" pitchFamily="49" charset="-122"/>
                <a:cs typeface="Courier New" panose="02070309020205020404" pitchFamily="49" charset="0"/>
              </a:rPr>
              <a:t>建立一个空链表</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for(i=n;i&gt;0;--i)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p=new LNode;			// </a:t>
            </a:r>
            <a:r>
              <a:rPr lang="zh-CN" altLang="en-US" sz="1600" b="1">
                <a:latin typeface="Courier New" panose="02070309020205020404" pitchFamily="49" charset="0"/>
                <a:ea typeface="仿宋" panose="02010609060101010101" pitchFamily="49" charset="-122"/>
                <a:cs typeface="Courier New" panose="02070309020205020404" pitchFamily="49" charset="0"/>
              </a:rPr>
              <a:t>生成一个新结点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cin&gt;&gt;p-&gt;data; 			// </a:t>
            </a:r>
            <a:r>
              <a:rPr lang="zh-CN" altLang="en-US" sz="1600" b="1">
                <a:latin typeface="Courier New" panose="02070309020205020404" pitchFamily="49" charset="0"/>
                <a:ea typeface="仿宋" panose="02010609060101010101" pitchFamily="49" charset="-122"/>
                <a:cs typeface="Courier New" panose="02070309020205020404" pitchFamily="49" charset="0"/>
              </a:rPr>
              <a:t>读入数据到新结点数据域</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p-&gt;next=L-&gt;next;  		// </a:t>
            </a:r>
            <a:r>
              <a:rPr lang="zh-CN" altLang="en-US" sz="1600" b="1">
                <a:latin typeface="Courier New" panose="02070309020205020404" pitchFamily="49" charset="0"/>
                <a:ea typeface="仿宋" panose="02010609060101010101" pitchFamily="49" charset="-122"/>
                <a:cs typeface="Courier New" panose="02070309020205020404" pitchFamily="49" charset="0"/>
              </a:rPr>
              <a:t>插入新结点到</a:t>
            </a:r>
            <a:r>
              <a:rPr lang="en-US" altLang="zh-CN" sz="1600" b="1">
                <a:latin typeface="Courier New" panose="02070309020205020404" pitchFamily="49" charset="0"/>
                <a:ea typeface="仿宋" panose="02010609060101010101" pitchFamily="49" charset="-122"/>
                <a:cs typeface="Courier New" panose="02070309020205020404" pitchFamily="49" charset="0"/>
              </a:rPr>
              <a:t>L</a:t>
            </a:r>
            <a:r>
              <a:rPr lang="zh-CN" altLang="en-US" sz="1600" b="1">
                <a:latin typeface="Courier New" panose="02070309020205020404" pitchFamily="49" charset="0"/>
                <a:ea typeface="仿宋" panose="02010609060101010101" pitchFamily="49" charset="-122"/>
                <a:cs typeface="Courier New" panose="02070309020205020404" pitchFamily="49" charset="0"/>
              </a:rPr>
              <a:t>中</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L-&gt;next=p;			// </a:t>
            </a:r>
            <a:r>
              <a:rPr lang="zh-CN" altLang="en-US" sz="1600" b="1">
                <a:latin typeface="Courier New" panose="02070309020205020404" pitchFamily="49" charset="0"/>
                <a:ea typeface="仿宋" panose="02010609060101010101" pitchFamily="49" charset="-122"/>
                <a:cs typeface="Courier New" panose="02070309020205020404" pitchFamily="49" charset="0"/>
              </a:rPr>
              <a:t>头结点指针指向新结点</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en-US" altLang="zh-CN" sz="1600" b="1">
                <a:latin typeface="Courier New" panose="02070309020205020404" pitchFamily="49" charset="0"/>
                <a:ea typeface="仿宋" panose="02010609060101010101" pitchFamily="49" charset="-122"/>
                <a:cs typeface="Courier New" panose="02070309020205020404" pitchFamily="49" charset="0"/>
              </a:rPr>
              <a:t>} // CreateList_L</a:t>
            </a:r>
          </a:p>
        </p:txBody>
      </p:sp>
      <p:grpSp>
        <p:nvGrpSpPr>
          <p:cNvPr id="25" name="Group 4"/>
          <p:cNvGrpSpPr>
            <a:grpSpLocks/>
          </p:cNvGrpSpPr>
          <p:nvPr/>
        </p:nvGrpSpPr>
        <p:grpSpPr bwMode="auto">
          <a:xfrm>
            <a:off x="7669213" y="692150"/>
            <a:ext cx="1295400" cy="1008063"/>
            <a:chOff x="4831" y="1253"/>
            <a:chExt cx="816" cy="726"/>
          </a:xfrm>
        </p:grpSpPr>
        <p:sp>
          <p:nvSpPr>
            <p:cNvPr id="2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7"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8"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2-23</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29"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290">
                                          <p:stCondLst>
                                            <p:cond delay="0"/>
                                          </p:stCondLst>
                                        </p:cTn>
                                        <p:tgtEl>
                                          <p:spTgt spid="25"/>
                                        </p:tgtEl>
                                      </p:cBhvr>
                                    </p:animEffect>
                                    <p:anim calcmode="lin" valueType="num">
                                      <p:cBhvr>
                                        <p:cTn id="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3" dur="13">
                                          <p:stCondLst>
                                            <p:cond delay="325"/>
                                          </p:stCondLst>
                                        </p:cTn>
                                        <p:tgtEl>
                                          <p:spTgt spid="25"/>
                                        </p:tgtEl>
                                      </p:cBhvr>
                                      <p:to x="100000" y="60000"/>
                                    </p:animScale>
                                    <p:animScale>
                                      <p:cBhvr>
                                        <p:cTn id="14" dur="83" decel="50000">
                                          <p:stCondLst>
                                            <p:cond delay="338"/>
                                          </p:stCondLst>
                                        </p:cTn>
                                        <p:tgtEl>
                                          <p:spTgt spid="25"/>
                                        </p:tgtEl>
                                      </p:cBhvr>
                                      <p:to x="100000" y="100000"/>
                                    </p:animScale>
                                    <p:animScale>
                                      <p:cBhvr>
                                        <p:cTn id="15" dur="13">
                                          <p:stCondLst>
                                            <p:cond delay="656"/>
                                          </p:stCondLst>
                                        </p:cTn>
                                        <p:tgtEl>
                                          <p:spTgt spid="25"/>
                                        </p:tgtEl>
                                      </p:cBhvr>
                                      <p:to x="100000" y="80000"/>
                                    </p:animScale>
                                    <p:animScale>
                                      <p:cBhvr>
                                        <p:cTn id="16" dur="83" decel="50000">
                                          <p:stCondLst>
                                            <p:cond delay="669"/>
                                          </p:stCondLst>
                                        </p:cTn>
                                        <p:tgtEl>
                                          <p:spTgt spid="25"/>
                                        </p:tgtEl>
                                      </p:cBhvr>
                                      <p:to x="100000" y="100000"/>
                                    </p:animScale>
                                    <p:animScale>
                                      <p:cBhvr>
                                        <p:cTn id="17" dur="13">
                                          <p:stCondLst>
                                            <p:cond delay="821"/>
                                          </p:stCondLst>
                                        </p:cTn>
                                        <p:tgtEl>
                                          <p:spTgt spid="25"/>
                                        </p:tgtEl>
                                      </p:cBhvr>
                                      <p:to x="100000" y="90000"/>
                                    </p:animScale>
                                    <p:animScale>
                                      <p:cBhvr>
                                        <p:cTn id="18" dur="83" decel="50000">
                                          <p:stCondLst>
                                            <p:cond delay="834"/>
                                          </p:stCondLst>
                                        </p:cTn>
                                        <p:tgtEl>
                                          <p:spTgt spid="25"/>
                                        </p:tgtEl>
                                      </p:cBhvr>
                                      <p:to x="100000" y="100000"/>
                                    </p:animScale>
                                    <p:animScale>
                                      <p:cBhvr>
                                        <p:cTn id="19" dur="13">
                                          <p:stCondLst>
                                            <p:cond delay="904"/>
                                          </p:stCondLst>
                                        </p:cTn>
                                        <p:tgtEl>
                                          <p:spTgt spid="25"/>
                                        </p:tgtEl>
                                      </p:cBhvr>
                                      <p:to x="100000" y="95000"/>
                                    </p:animScale>
                                    <p:animScale>
                                      <p:cBhvr>
                                        <p:cTn id="20" dur="83" decel="50000">
                                          <p:stCondLst>
                                            <p:cond delay="917"/>
                                          </p:stCondLst>
                                        </p:cTn>
                                        <p:tgtEl>
                                          <p:spTgt spid="25"/>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up)">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7"/>
          <p:cNvGrpSpPr>
            <a:grpSpLocks/>
          </p:cNvGrpSpPr>
          <p:nvPr/>
        </p:nvGrpSpPr>
        <p:grpSpPr bwMode="auto">
          <a:xfrm>
            <a:off x="34925" y="92075"/>
            <a:ext cx="7632700" cy="1025525"/>
            <a:chOff x="34925" y="92075"/>
            <a:chExt cx="7632700" cy="1025525"/>
          </a:xfrm>
        </p:grpSpPr>
        <p:grpSp>
          <p:nvGrpSpPr>
            <p:cNvPr id="15374" name="组合 1"/>
            <p:cNvGrpSpPr>
              <a:grpSpLocks/>
            </p:cNvGrpSpPr>
            <p:nvPr/>
          </p:nvGrpSpPr>
          <p:grpSpPr bwMode="auto">
            <a:xfrm>
              <a:off x="34925" y="92075"/>
              <a:ext cx="7632700" cy="457200"/>
              <a:chOff x="34925" y="92075"/>
              <a:chExt cx="7632700" cy="457200"/>
            </a:xfrm>
          </p:grpSpPr>
          <p:sp>
            <p:nvSpPr>
              <p:cNvPr id="1537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537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2.2  </a:t>
                </a:r>
                <a:r>
                  <a:rPr lang="zh-CN" altLang="en-US" sz="2400" b="1">
                    <a:solidFill>
                      <a:srgbClr val="FF0000"/>
                    </a:solidFill>
                    <a:latin typeface="黑体" panose="02010609060101010101" pitchFamily="49" charset="-122"/>
                    <a:ea typeface="黑体" panose="02010609060101010101" pitchFamily="49" charset="-122"/>
                  </a:rPr>
                  <a:t>线性表的顺序表示及操作实现</a:t>
                </a:r>
              </a:p>
            </p:txBody>
          </p:sp>
        </p:grpSp>
        <p:grpSp>
          <p:nvGrpSpPr>
            <p:cNvPr id="15375" name="Group 2"/>
            <p:cNvGrpSpPr>
              <a:grpSpLocks/>
            </p:cNvGrpSpPr>
            <p:nvPr/>
          </p:nvGrpSpPr>
          <p:grpSpPr bwMode="auto">
            <a:xfrm>
              <a:off x="107950" y="620713"/>
              <a:ext cx="3330575" cy="496887"/>
              <a:chOff x="113" y="441"/>
              <a:chExt cx="2098" cy="313"/>
            </a:xfrm>
          </p:grpSpPr>
          <p:sp>
            <p:nvSpPr>
              <p:cNvPr id="15376" name="Text Box 3"/>
              <p:cNvSpPr txBox="1">
                <a:spLocks noChangeArrowheads="1"/>
              </p:cNvSpPr>
              <p:nvPr/>
            </p:nvSpPr>
            <p:spPr bwMode="auto">
              <a:xfrm>
                <a:off x="113" y="441"/>
                <a:ext cx="1901"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2.2.1  </a:t>
                </a:r>
                <a:r>
                  <a:rPr kumimoji="1" lang="zh-CN" altLang="en-US" sz="2200" b="1">
                    <a:solidFill>
                      <a:srgbClr val="3333FF"/>
                    </a:solidFill>
                    <a:latin typeface="Arial" panose="020B0604020202020204" pitchFamily="34" charset="0"/>
                    <a:ea typeface="黑体" panose="02010609060101010101" pitchFamily="49" charset="-122"/>
                  </a:rPr>
                  <a:t>顺序表的定义</a:t>
                </a:r>
              </a:p>
            </p:txBody>
          </p:sp>
          <p:sp>
            <p:nvSpPr>
              <p:cNvPr id="15377" name="Rectangle 4"/>
              <p:cNvSpPr>
                <a:spLocks noChangeArrowheads="1"/>
              </p:cNvSpPr>
              <p:nvPr/>
            </p:nvSpPr>
            <p:spPr bwMode="auto">
              <a:xfrm>
                <a:off x="158"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3"/>
          <p:cNvGrpSpPr>
            <a:grpSpLocks/>
          </p:cNvGrpSpPr>
          <p:nvPr/>
        </p:nvGrpSpPr>
        <p:grpSpPr bwMode="auto">
          <a:xfrm>
            <a:off x="250825" y="1203325"/>
            <a:ext cx="4710113" cy="496888"/>
            <a:chOff x="113" y="441"/>
            <a:chExt cx="1440" cy="313"/>
          </a:xfrm>
        </p:grpSpPr>
        <p:sp>
          <p:nvSpPr>
            <p:cNvPr id="15372" name="Text Box 4"/>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顺序表中数据元素的存储地址</a:t>
              </a:r>
            </a:p>
          </p:txBody>
        </p:sp>
        <p:sp>
          <p:nvSpPr>
            <p:cNvPr id="15373" name="Rectangle 5"/>
            <p:cNvSpPr>
              <a:spLocks noChangeArrowheads="1"/>
            </p:cNvSpPr>
            <p:nvPr/>
          </p:nvSpPr>
          <p:spPr bwMode="auto">
            <a:xfrm>
              <a:off x="155" y="710"/>
              <a:ext cx="1328" cy="44"/>
            </a:xfrm>
            <a:prstGeom prst="rect">
              <a:avLst/>
            </a:prstGeom>
            <a:gradFill rotWithShape="0">
              <a:gsLst>
                <a:gs pos="0">
                  <a:srgbClr val="FF9900"/>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0" name="AutoShape 2"/>
          <p:cNvSpPr>
            <a:spLocks noChangeArrowheads="1"/>
          </p:cNvSpPr>
          <p:nvPr/>
        </p:nvSpPr>
        <p:spPr bwMode="auto">
          <a:xfrm>
            <a:off x="582613" y="5429250"/>
            <a:ext cx="8208962" cy="862013"/>
          </a:xfrm>
          <a:prstGeom prst="rightArrow">
            <a:avLst>
              <a:gd name="adj1" fmla="val 50000"/>
              <a:gd name="adj2" fmla="val 238075"/>
            </a:avLst>
          </a:prstGeom>
          <a:gradFill rotWithShape="1">
            <a:gsLst>
              <a:gs pos="0">
                <a:srgbClr val="FFFF00"/>
              </a:gs>
              <a:gs pos="100000">
                <a:srgbClr val="FFFFFF"/>
              </a:gs>
            </a:gsLst>
            <a:lin ang="0" scaled="1"/>
          </a:gra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21" name="Text Box 6"/>
          <p:cNvSpPr txBox="1">
            <a:spLocks noChangeArrowheads="1"/>
          </p:cNvSpPr>
          <p:nvPr/>
        </p:nvSpPr>
        <p:spPr bwMode="auto">
          <a:xfrm>
            <a:off x="179388" y="1773238"/>
            <a:ext cx="8785225" cy="1373187"/>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000000"/>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不失一般性，设线性表中所有元素具有相同的属性，因此占用的存储空间也相同。假设线性表中每个元素占用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d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个存储单元，第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个元素的起始地址为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LOC(a</a:t>
            </a:r>
            <a:r>
              <a:rPr kumimoji="1" lang="en-US" altLang="zh-CN" sz="2000" b="1" baseline="-2500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，则：</a:t>
            </a:r>
            <a:r>
              <a:rPr kumimoji="1" lang="zh-CN" altLang="en-US" sz="2000">
                <a:latin typeface="Arial" panose="020B0604020202020204" pitchFamily="34" charset="0"/>
                <a:ea typeface="仿宋" panose="02010609060101010101" pitchFamily="49" charset="-122"/>
                <a:cs typeface="Arial" panose="020B0604020202020204" pitchFamily="34" charset="0"/>
              </a:rPr>
              <a:t> </a:t>
            </a:r>
          </a:p>
        </p:txBody>
      </p:sp>
      <p:sp>
        <p:nvSpPr>
          <p:cNvPr id="22" name="Text Box 7"/>
          <p:cNvSpPr txBox="1">
            <a:spLocks noChangeArrowheads="1"/>
          </p:cNvSpPr>
          <p:nvPr/>
        </p:nvSpPr>
        <p:spPr bwMode="auto">
          <a:xfrm>
            <a:off x="179388" y="3111500"/>
            <a:ext cx="87852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Clr>
                <a:schemeClr val="accent2"/>
              </a:buClr>
              <a:buSzPct val="80000"/>
              <a:buFont typeface="Wingdings" panose="05000000000000000000" pitchFamily="2" charset="2"/>
              <a:buNone/>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个元素的起始地址为：</a:t>
            </a:r>
          </a:p>
          <a:p>
            <a:pPr algn="just" eaLnBrk="1" hangingPunct="1">
              <a:lnSpc>
                <a:spcPct val="140000"/>
              </a:lnSpc>
              <a:buClr>
                <a:schemeClr val="accent2"/>
              </a:buClr>
              <a:buSzPct val="80000"/>
              <a:buFont typeface="Wingdings" panose="05000000000000000000" pitchFamily="2" charset="2"/>
              <a:buNone/>
            </a:pP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LOC(a</a:t>
            </a:r>
            <a:r>
              <a:rPr kumimoji="1" lang="en-US" altLang="zh-CN" sz="2000" b="1" baseline="-30000">
                <a:solidFill>
                  <a:srgbClr val="000000"/>
                </a:solidFill>
                <a:latin typeface="Arial" panose="020B0604020202020204" pitchFamily="34" charset="0"/>
                <a:ea typeface="仿宋" panose="02010609060101010101" pitchFamily="49" charset="-122"/>
                <a:cs typeface="Arial" panose="020B0604020202020204" pitchFamily="34" charset="0"/>
              </a:rPr>
              <a:t>2</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)=LOC(a</a:t>
            </a:r>
            <a:r>
              <a:rPr kumimoji="1" lang="en-US" altLang="zh-CN" sz="2000" b="1" baseline="-3000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)+d</a:t>
            </a:r>
          </a:p>
        </p:txBody>
      </p:sp>
      <p:sp>
        <p:nvSpPr>
          <p:cNvPr id="23" name="Text Box 8"/>
          <p:cNvSpPr txBox="1">
            <a:spLocks noChangeArrowheads="1"/>
          </p:cNvSpPr>
          <p:nvPr/>
        </p:nvSpPr>
        <p:spPr bwMode="auto">
          <a:xfrm>
            <a:off x="179388" y="3865563"/>
            <a:ext cx="8785225" cy="222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buClr>
                <a:schemeClr val="accent2"/>
              </a:buClr>
              <a:buSzPct val="80000"/>
              <a:buFont typeface="Wingdings" panose="05000000000000000000" pitchFamily="2" charset="2"/>
              <a:buNone/>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buClr>
                <a:schemeClr val="accent2"/>
              </a:buClr>
              <a:buSzPct val="80000"/>
              <a:buFont typeface="Wingdings" panose="05000000000000000000" pitchFamily="2" charset="2"/>
              <a:buNone/>
              <a:defRPr/>
            </a:pP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第 </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个元素的起始地址为：</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LOC(</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30000" dirty="0" err="1">
                <a:solidFill>
                  <a:srgbClr val="000000"/>
                </a:solidFill>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)=LOC(a</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)+(i-1)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d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solidFill>
                  <a:srgbClr val="000000"/>
                </a:solidFill>
                <a:latin typeface="Arial" panose="020B0604020202020204" pitchFamily="34" charset="0"/>
                <a:ea typeface="仿宋" panose="02010609060101010101" pitchFamily="49" charset="-122"/>
                <a:cs typeface="Arial" panose="020B0604020202020204" pitchFamily="34" charset="0"/>
              </a:rPr>
              <a:t>i</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=1, 2, 3, …, n</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因此，线性表中第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个元素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的起始地址为：</a:t>
            </a:r>
          </a:p>
          <a:p>
            <a:pPr algn="just" eaLnBrk="1" hangingPunct="1">
              <a:lnSpc>
                <a:spcPct val="140000"/>
              </a:lnSpc>
              <a:buClr>
                <a:schemeClr val="accent2"/>
              </a:buClr>
              <a:buSzPct val="80000"/>
              <a:buFont typeface="Wingdings" panose="05000000000000000000" pitchFamily="2" charset="2"/>
              <a:buNone/>
              <a:defRPr/>
            </a:pP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LOC(a</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n</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)=LOC(a</a:t>
            </a:r>
            <a:r>
              <a:rPr kumimoji="1" lang="en-US" altLang="zh-CN" sz="2000" b="1" baseline="-30000" dirty="0">
                <a:solidFill>
                  <a:srgbClr val="000000"/>
                </a:solidFill>
                <a:latin typeface="Arial" panose="020B0604020202020204" pitchFamily="34" charset="0"/>
                <a:ea typeface="仿宋" panose="02010609060101010101" pitchFamily="49" charset="-122"/>
                <a:cs typeface="Arial" panose="020B0604020202020204" pitchFamily="34" charset="0"/>
              </a:rPr>
              <a:t>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)+(n-1)</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a:t>
            </a: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d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1≤i≤n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effectLst>
                  <a:outerShdw blurRad="38100" dist="38100" dir="2700000" algn="tl">
                    <a:srgbClr val="C0C0C0"/>
                  </a:outerShdw>
                </a:effectLst>
                <a:latin typeface="Arial" panose="020B0604020202020204" pitchFamily="34" charset="0"/>
                <a:ea typeface="仿宋" panose="02010609060101010101" pitchFamily="49" charset="-122"/>
                <a:cs typeface="Arial" panose="020B0604020202020204" pitchFamily="34" charset="0"/>
              </a:rPr>
              <a:t> </a:t>
            </a:r>
          </a:p>
        </p:txBody>
      </p:sp>
      <p:sp>
        <p:nvSpPr>
          <p:cNvPr id="24" name="Rectangle 9"/>
          <p:cNvSpPr>
            <a:spLocks noChangeArrowheads="1"/>
          </p:cNvSpPr>
          <p:nvPr/>
        </p:nvSpPr>
        <p:spPr bwMode="auto">
          <a:xfrm>
            <a:off x="6372225" y="5635625"/>
            <a:ext cx="1752600" cy="457200"/>
          </a:xfrm>
          <a:prstGeom prst="rect">
            <a:avLst/>
          </a:prstGeom>
          <a:noFill/>
          <a:ln>
            <a:noFill/>
          </a:ln>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hlink"/>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定位公式</a:t>
            </a:r>
          </a:p>
        </p:txBody>
      </p:sp>
      <p:grpSp>
        <p:nvGrpSpPr>
          <p:cNvPr id="25" name="Group 10"/>
          <p:cNvGrpSpPr>
            <a:grpSpLocks/>
          </p:cNvGrpSpPr>
          <p:nvPr/>
        </p:nvGrpSpPr>
        <p:grpSpPr bwMode="auto">
          <a:xfrm>
            <a:off x="4716463" y="3359150"/>
            <a:ext cx="3635375" cy="647700"/>
            <a:chOff x="2744" y="2160"/>
            <a:chExt cx="2744" cy="408"/>
          </a:xfrm>
        </p:grpSpPr>
        <p:sp>
          <p:nvSpPr>
            <p:cNvPr id="26" name="AutoShape 11"/>
            <p:cNvSpPr>
              <a:spLocks noChangeArrowheads="1"/>
            </p:cNvSpPr>
            <p:nvPr/>
          </p:nvSpPr>
          <p:spPr bwMode="auto">
            <a:xfrm flipH="1">
              <a:off x="2744" y="2160"/>
              <a:ext cx="2744" cy="408"/>
            </a:xfrm>
            <a:prstGeom prst="wedgeRectCallout">
              <a:avLst>
                <a:gd name="adj1" fmla="val -875"/>
                <a:gd name="adj2" fmla="val 135292"/>
              </a:avLst>
            </a:prstGeom>
            <a:gradFill rotWithShape="0">
              <a:gsLst>
                <a:gs pos="0">
                  <a:srgbClr val="FFFFFF"/>
                </a:gs>
                <a:gs pos="100000">
                  <a:srgbClr val="CCFFFF"/>
                </a:gs>
              </a:gsLst>
              <a:lin ang="18900000" scaled="1"/>
            </a:gradFill>
            <a:ln w="57150">
              <a:solidFill>
                <a:srgbClr val="3333FF"/>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CC"/>
                </a:solidFill>
                <a:latin typeface="Arial" panose="020B0604020202020204" pitchFamily="34" charset="0"/>
                <a:ea typeface="华文楷体" panose="02010600040101010101" pitchFamily="2" charset="-122"/>
                <a:cs typeface="Arial" panose="020B0604020202020204" pitchFamily="34" charset="0"/>
              </a:endParaRPr>
            </a:p>
          </p:txBody>
        </p:sp>
        <p:sp>
          <p:nvSpPr>
            <p:cNvPr id="27" name="Text Box 12"/>
            <p:cNvSpPr txBox="1">
              <a:spLocks noChangeArrowheads="1"/>
            </p:cNvSpPr>
            <p:nvPr/>
          </p:nvSpPr>
          <p:spPr bwMode="auto">
            <a:xfrm>
              <a:off x="2792" y="2196"/>
              <a:ext cx="2648" cy="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r>
                <a:rPr kumimoji="1" lang="zh-CN" altLang="en-US" sz="2000" b="1">
                  <a:solidFill>
                    <a:srgbClr val="3333FF"/>
                  </a:solidFill>
                  <a:latin typeface="Arial" panose="020B0604020202020204" pitchFamily="34" charset="0"/>
                  <a:ea typeface="华文楷体" panose="02010600040101010101" pitchFamily="2" charset="-122"/>
                  <a:cs typeface="Arial" panose="020B0604020202020204" pitchFamily="34" charset="0"/>
                </a:rPr>
                <a:t>顺序表是一种随机存取结构</a:t>
              </a:r>
              <a:r>
                <a:rPr kumimoji="1" lang="zh-CN" altLang="en-US" sz="2000">
                  <a:solidFill>
                    <a:srgbClr val="3333FF"/>
                  </a:solidFill>
                  <a:latin typeface="Arial" panose="020B0604020202020204" pitchFamily="34" charset="0"/>
                  <a:ea typeface="华文楷体" panose="02010600040101010101" pitchFamily="2" charset="-122"/>
                  <a:cs typeface="Arial" panose="020B0604020202020204" pitchFamily="34" charset="0"/>
                </a:rPr>
                <a:t> </a:t>
              </a:r>
            </a:p>
          </p:txBody>
        </p:sp>
      </p:grpSp>
      <p:pic>
        <p:nvPicPr>
          <p:cNvPr id="28" name="Picture 20" descr="ok"/>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027988" y="5518150"/>
            <a:ext cx="6477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slide(fromBottom)">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slide(fromBottom)">
                                      <p:cBhvr>
                                        <p:cTn id="17" dur="500"/>
                                        <p:tgtEl>
                                          <p:spTgt spid="22">
                                            <p:txEl>
                                              <p:pRg st="0" end="0"/>
                                            </p:txEl>
                                          </p:spTgt>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2">
                                            <p:txEl>
                                              <p:pRg st="1" end="1"/>
                                            </p:txEl>
                                          </p:spTgt>
                                        </p:tgtEl>
                                        <p:attrNameLst>
                                          <p:attrName>style.visibility</p:attrName>
                                        </p:attrNameLst>
                                      </p:cBhvr>
                                      <p:to>
                                        <p:strVal val="visible"/>
                                      </p:to>
                                    </p:set>
                                    <p:animEffect transition="in" filter="slide(fromBottom)">
                                      <p:cBhvr>
                                        <p:cTn id="21" dur="500"/>
                                        <p:tgtEl>
                                          <p:spTgt spid="22">
                                            <p:txEl>
                                              <p:pRg st="1" end="1"/>
                                            </p:txEl>
                                          </p:spTgt>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23">
                                            <p:txEl>
                                              <p:pRg st="0" end="0"/>
                                            </p:txEl>
                                          </p:spTgt>
                                        </p:tgtEl>
                                        <p:attrNameLst>
                                          <p:attrName>style.visibility</p:attrName>
                                        </p:attrNameLst>
                                      </p:cBhvr>
                                      <p:to>
                                        <p:strVal val="visible"/>
                                      </p:to>
                                    </p:set>
                                    <p:animEffect transition="in" filter="slide(fromBottom)">
                                      <p:cBhvr>
                                        <p:cTn id="25" dur="500"/>
                                        <p:tgtEl>
                                          <p:spTgt spid="23">
                                            <p:txEl>
                                              <p:pRg st="0" end="0"/>
                                            </p:txEl>
                                          </p:spTgt>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23">
                                            <p:txEl>
                                              <p:pRg st="1" end="1"/>
                                            </p:txEl>
                                          </p:spTgt>
                                        </p:tgtEl>
                                        <p:attrNameLst>
                                          <p:attrName>style.visibility</p:attrName>
                                        </p:attrNameLst>
                                      </p:cBhvr>
                                      <p:to>
                                        <p:strVal val="visible"/>
                                      </p:to>
                                    </p:set>
                                    <p:animEffect transition="in" filter="slide(fromBottom)">
                                      <p:cBhvr>
                                        <p:cTn id="29" dur="500"/>
                                        <p:tgtEl>
                                          <p:spTgt spid="23">
                                            <p:txEl>
                                              <p:pRg st="1" end="1"/>
                                            </p:txEl>
                                          </p:spTgt>
                                        </p:tgtEl>
                                      </p:cBhvr>
                                    </p:animEffect>
                                  </p:childTnLst>
                                </p:cTn>
                              </p:par>
                            </p:childTnLst>
                          </p:cTn>
                        </p:par>
                        <p:par>
                          <p:cTn id="30" fill="hold">
                            <p:stCondLst>
                              <p:cond delay="2000"/>
                            </p:stCondLst>
                            <p:childTnLst>
                              <p:par>
                                <p:cTn id="31" presetID="12" presetClass="entr" presetSubtype="4" fill="hold" grpId="0" nodeType="afterEffect">
                                  <p:stCondLst>
                                    <p:cond delay="0"/>
                                  </p:stCondLst>
                                  <p:childTnLst>
                                    <p:set>
                                      <p:cBhvr>
                                        <p:cTn id="32" dur="1" fill="hold">
                                          <p:stCondLst>
                                            <p:cond delay="0"/>
                                          </p:stCondLst>
                                        </p:cTn>
                                        <p:tgtEl>
                                          <p:spTgt spid="23">
                                            <p:txEl>
                                              <p:pRg st="2" end="2"/>
                                            </p:txEl>
                                          </p:spTgt>
                                        </p:tgtEl>
                                        <p:attrNameLst>
                                          <p:attrName>style.visibility</p:attrName>
                                        </p:attrNameLst>
                                      </p:cBhvr>
                                      <p:to>
                                        <p:strVal val="visible"/>
                                      </p:to>
                                    </p:set>
                                    <p:animEffect transition="in" filter="slide(fromBottom)">
                                      <p:cBhvr>
                                        <p:cTn id="33" dur="500"/>
                                        <p:tgtEl>
                                          <p:spTgt spid="23">
                                            <p:txEl>
                                              <p:pRg st="2" end="2"/>
                                            </p:txEl>
                                          </p:spTgt>
                                        </p:tgtEl>
                                      </p:cBhvr>
                                    </p:animEffect>
                                  </p:childTnLst>
                                </p:cTn>
                              </p:par>
                            </p:childTnLst>
                          </p:cTn>
                        </p:par>
                        <p:par>
                          <p:cTn id="34" fill="hold">
                            <p:stCondLst>
                              <p:cond delay="2500"/>
                            </p:stCondLst>
                            <p:childTnLst>
                              <p:par>
                                <p:cTn id="35" presetID="12" presetClass="entr" presetSubtype="4" fill="hold" grpId="0" nodeType="afterEffect">
                                  <p:stCondLst>
                                    <p:cond delay="0"/>
                                  </p:stCondLst>
                                  <p:childTnLst>
                                    <p:set>
                                      <p:cBhvr>
                                        <p:cTn id="36" dur="1" fill="hold">
                                          <p:stCondLst>
                                            <p:cond delay="0"/>
                                          </p:stCondLst>
                                        </p:cTn>
                                        <p:tgtEl>
                                          <p:spTgt spid="23">
                                            <p:txEl>
                                              <p:pRg st="3" end="3"/>
                                            </p:txEl>
                                          </p:spTgt>
                                        </p:tgtEl>
                                        <p:attrNameLst>
                                          <p:attrName>style.visibility</p:attrName>
                                        </p:attrNameLst>
                                      </p:cBhvr>
                                      <p:to>
                                        <p:strVal val="visible"/>
                                      </p:to>
                                    </p:set>
                                    <p:animEffect transition="in" filter="slide(fromBottom)">
                                      <p:cBhvr>
                                        <p:cTn id="37" dur="500"/>
                                        <p:tgtEl>
                                          <p:spTgt spid="23">
                                            <p:txEl>
                                              <p:pRg st="3" end="3"/>
                                            </p:txEl>
                                          </p:spTgt>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23">
                                            <p:txEl>
                                              <p:pRg st="4" end="4"/>
                                            </p:txEl>
                                          </p:spTgt>
                                        </p:tgtEl>
                                        <p:attrNameLst>
                                          <p:attrName>style.visibility</p:attrName>
                                        </p:attrNameLst>
                                      </p:cBhvr>
                                      <p:to>
                                        <p:strVal val="visible"/>
                                      </p:to>
                                    </p:set>
                                    <p:animEffect transition="in" filter="slide(fromBottom)">
                                      <p:cBhvr>
                                        <p:cTn id="41" dur="500"/>
                                        <p:tgtEl>
                                          <p:spTgt spid="23">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1000"/>
                                        <p:tgtEl>
                                          <p:spTgt spid="20"/>
                                        </p:tgtEl>
                                      </p:cBhvr>
                                    </p:animEffect>
                                  </p:childTnLst>
                                </p:cTn>
                              </p:par>
                            </p:childTnLst>
                          </p:cTn>
                        </p:par>
                        <p:par>
                          <p:cTn id="47" fill="hold">
                            <p:stCondLst>
                              <p:cond delay="10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24"/>
                                        </p:tgtEl>
                                        <p:attrNameLst>
                                          <p:attrName>style.visibility</p:attrName>
                                        </p:attrNameLst>
                                      </p:cBhvr>
                                      <p:to>
                                        <p:strVal val="visible"/>
                                      </p:to>
                                    </p:set>
                                    <p:anim calcmode="lin" valueType="num">
                                      <p:cBhvr>
                                        <p:cTn id="50" dur="10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1" dur="1000" fill="hold"/>
                                        <p:tgtEl>
                                          <p:spTgt spid="24"/>
                                        </p:tgtEl>
                                        <p:attrNameLst>
                                          <p:attrName>ppt_y</p:attrName>
                                        </p:attrNameLst>
                                      </p:cBhvr>
                                      <p:tavLst>
                                        <p:tav tm="0">
                                          <p:val>
                                            <p:strVal val="#ppt_y"/>
                                          </p:val>
                                        </p:tav>
                                        <p:tav tm="100000">
                                          <p:val>
                                            <p:strVal val="#ppt_y"/>
                                          </p:val>
                                        </p:tav>
                                      </p:tavLst>
                                    </p:anim>
                                    <p:anim calcmode="lin" valueType="num">
                                      <p:cBhvr>
                                        <p:cTn id="52" dur="10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3" dur="10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1000" tmFilter="0,0; .5, 1; 1, 1"/>
                                        <p:tgtEl>
                                          <p:spTgt spid="24"/>
                                        </p:tgtEl>
                                      </p:cBhvr>
                                    </p:animEffect>
                                  </p:childTnLst>
                                  <p:subTnLst>
                                    <p:audio>
                                      <p:cMediaNode>
                                        <p:cTn display="0" masterRel="sameClick">
                                          <p:stCondLst>
                                            <p:cond evt="begin" delay="0">
                                              <p:tn val="48"/>
                                            </p:cond>
                                          </p:stCondLst>
                                          <p:endCondLst>
                                            <p:cond evt="onStopAudio" delay="0">
                                              <p:tgtEl>
                                                <p:sldTgt/>
                                              </p:tgtEl>
                                            </p:cond>
                                          </p:endCondLst>
                                        </p:cTn>
                                        <p:tgtEl>
                                          <p:sndTgt r:embed="rId3" name="type.wav"/>
                                        </p:tgtEl>
                                      </p:cMediaNode>
                                    </p:audio>
                                  </p:subTnLst>
                                </p:cTn>
                              </p:par>
                              <p:par>
                                <p:cTn id="55" presetID="10" presetClass="entr" presetSubtype="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20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strips(downLeft)">
                                      <p:cBhvr>
                                        <p:cTn id="62" dur="500"/>
                                        <p:tgtEl>
                                          <p:spTgt spid="25"/>
                                        </p:tgtEl>
                                      </p:cBhvr>
                                    </p:animEffect>
                                  </p:childTnLst>
                                  <p:subTnLst>
                                    <p:audio>
                                      <p:cMediaNode>
                                        <p:cTn display="0" masterRel="sameClick">
                                          <p:stCondLst>
                                            <p:cond evt="begin" delay="0">
                                              <p:tn val="6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build="p"/>
      <p:bldP spid="22" grpId="0" build="p" autoUpdateAnimBg="0" advAuto="0"/>
      <p:bldP spid="23" grpId="0" build="p" autoUpdateAnimBg="0"/>
      <p:bldP spid="2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54" name="组合 1"/>
          <p:cNvGrpSpPr>
            <a:grpSpLocks/>
          </p:cNvGrpSpPr>
          <p:nvPr/>
        </p:nvGrpSpPr>
        <p:grpSpPr bwMode="auto">
          <a:xfrm>
            <a:off x="34925" y="92075"/>
            <a:ext cx="7632700" cy="1298575"/>
            <a:chOff x="34925" y="92075"/>
            <a:chExt cx="7632700" cy="1298575"/>
          </a:xfrm>
        </p:grpSpPr>
        <p:grpSp>
          <p:nvGrpSpPr>
            <p:cNvPr id="100371" name="组合 2"/>
            <p:cNvGrpSpPr>
              <a:grpSpLocks/>
            </p:cNvGrpSpPr>
            <p:nvPr/>
          </p:nvGrpSpPr>
          <p:grpSpPr bwMode="auto">
            <a:xfrm>
              <a:off x="34925" y="92075"/>
              <a:ext cx="7632700" cy="457200"/>
              <a:chOff x="34925" y="92075"/>
              <a:chExt cx="7632700" cy="457200"/>
            </a:xfrm>
          </p:grpSpPr>
          <p:sp>
            <p:nvSpPr>
              <p:cNvPr id="10037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037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0372" name="Group 2"/>
            <p:cNvGrpSpPr>
              <a:grpSpLocks/>
            </p:cNvGrpSpPr>
            <p:nvPr/>
          </p:nvGrpSpPr>
          <p:grpSpPr bwMode="auto">
            <a:xfrm>
              <a:off x="107950" y="620713"/>
              <a:ext cx="4396422" cy="769937"/>
              <a:chOff x="113" y="441"/>
              <a:chExt cx="2090" cy="485"/>
            </a:xfrm>
          </p:grpSpPr>
          <p:sp>
            <p:nvSpPr>
              <p:cNvPr id="10037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037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0355" name="组合 8"/>
          <p:cNvGrpSpPr>
            <a:grpSpLocks/>
          </p:cNvGrpSpPr>
          <p:nvPr/>
        </p:nvGrpSpPr>
        <p:grpSpPr bwMode="auto">
          <a:xfrm>
            <a:off x="34925" y="92075"/>
            <a:ext cx="8963025" cy="1714500"/>
            <a:chOff x="34925" y="92075"/>
            <a:chExt cx="8963025" cy="1714500"/>
          </a:xfrm>
        </p:grpSpPr>
        <p:grpSp>
          <p:nvGrpSpPr>
            <p:cNvPr id="100362" name="组合 9"/>
            <p:cNvGrpSpPr>
              <a:grpSpLocks/>
            </p:cNvGrpSpPr>
            <p:nvPr/>
          </p:nvGrpSpPr>
          <p:grpSpPr bwMode="auto">
            <a:xfrm>
              <a:off x="34925" y="92075"/>
              <a:ext cx="7632700" cy="1298575"/>
              <a:chOff x="34925" y="92075"/>
              <a:chExt cx="7632700" cy="1298575"/>
            </a:xfrm>
          </p:grpSpPr>
          <p:grpSp>
            <p:nvGrpSpPr>
              <p:cNvPr id="100365" name="组合 12"/>
              <p:cNvGrpSpPr>
                <a:grpSpLocks/>
              </p:cNvGrpSpPr>
              <p:nvPr/>
            </p:nvGrpSpPr>
            <p:grpSpPr bwMode="auto">
              <a:xfrm>
                <a:off x="34925" y="92075"/>
                <a:ext cx="7632700" cy="457200"/>
                <a:chOff x="34925" y="92075"/>
                <a:chExt cx="7632700" cy="457200"/>
              </a:xfrm>
            </p:grpSpPr>
            <p:sp>
              <p:nvSpPr>
                <p:cNvPr id="10036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037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0366" name="Group 2"/>
              <p:cNvGrpSpPr>
                <a:grpSpLocks/>
              </p:cNvGrpSpPr>
              <p:nvPr/>
            </p:nvGrpSpPr>
            <p:grpSpPr bwMode="auto">
              <a:xfrm>
                <a:off x="107950" y="620713"/>
                <a:ext cx="4396422" cy="769937"/>
                <a:chOff x="113" y="441"/>
                <a:chExt cx="2090" cy="485"/>
              </a:xfrm>
            </p:grpSpPr>
            <p:sp>
              <p:nvSpPr>
                <p:cNvPr id="10036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0368"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1"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2-5</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逆序</a:t>
              </a:r>
              <a:r>
                <a:rPr kumimoji="1" lang="zh-CN" altLang="en-US" sz="2000" b="1" dirty="0">
                  <a:solidFill>
                    <a:srgbClr val="000000"/>
                  </a:solidFill>
                  <a:latin typeface="+mj-lt"/>
                  <a:ea typeface="仿宋" panose="02010609060101010101" pitchFamily="49" charset="-122"/>
                </a:rPr>
                <a:t>创建单链表。</a:t>
              </a:r>
              <a:endParaRPr kumimoji="1" lang="zh-CN" altLang="en-US" sz="2000" b="1" dirty="0" smtClean="0">
                <a:latin typeface="+mj-lt"/>
                <a:ea typeface="仿宋" panose="02010609060101010101" pitchFamily="49" charset="-122"/>
              </a:endParaRPr>
            </a:p>
          </p:txBody>
        </p:sp>
        <p:cxnSp>
          <p:nvCxnSpPr>
            <p:cNvPr id="12" name="直接连接符 11"/>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a:grpSpLocks/>
          </p:cNvGrpSpPr>
          <p:nvPr/>
        </p:nvGrpSpPr>
        <p:grpSpPr bwMode="auto">
          <a:xfrm>
            <a:off x="7669213" y="731838"/>
            <a:ext cx="1295400" cy="968375"/>
            <a:chOff x="7669213" y="731152"/>
            <a:chExt cx="1295400" cy="969061"/>
          </a:xfrm>
        </p:grpSpPr>
        <p:sp>
          <p:nvSpPr>
            <p:cNvPr id="100358"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0359"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360"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100361"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Text Box 6"/>
          <p:cNvSpPr txBox="1">
            <a:spLocks noChangeArrowheads="1"/>
          </p:cNvSpPr>
          <p:nvPr/>
        </p:nvSpPr>
        <p:spPr bwMode="auto">
          <a:xfrm>
            <a:off x="179388" y="1841500"/>
            <a:ext cx="8785225" cy="18161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问题规模：待输入的数据元素</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个数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基本操作：建立结点并插入到单链表中；</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for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的基本操作上，执行次数</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O(n</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4">
                                            <p:txEl>
                                              <p:pRg st="0" end="0"/>
                                            </p:txEl>
                                          </p:spTgt>
                                        </p:tgtEl>
                                        <p:attrNameLst>
                                          <p:attrName>style.visibility</p:attrName>
                                        </p:attrNameLst>
                                      </p:cBhvr>
                                      <p:to>
                                        <p:strVal val="visible"/>
                                      </p:to>
                                    </p:set>
                                    <p:animEffect transition="in" filter="slide(fromBottom)">
                                      <p:cBhvr>
                                        <p:cTn id="25" dur="500"/>
                                        <p:tgtEl>
                                          <p:spTgt spid="24">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4">
                                            <p:txEl>
                                              <p:pRg st="1" end="1"/>
                                            </p:txEl>
                                          </p:spTgt>
                                        </p:tgtEl>
                                        <p:attrNameLst>
                                          <p:attrName>style.visibility</p:attrName>
                                        </p:attrNameLst>
                                      </p:cBhvr>
                                      <p:to>
                                        <p:strVal val="visible"/>
                                      </p:to>
                                    </p:set>
                                    <p:animEffect transition="in" filter="slide(fromBottom)">
                                      <p:cBhvr>
                                        <p:cTn id="30" dur="500"/>
                                        <p:tgtEl>
                                          <p:spTgt spid="24">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4">
                                            <p:txEl>
                                              <p:pRg st="2" end="2"/>
                                            </p:txEl>
                                          </p:spTgt>
                                        </p:tgtEl>
                                        <p:attrNameLst>
                                          <p:attrName>style.visibility</p:attrName>
                                        </p:attrNameLst>
                                      </p:cBhvr>
                                      <p:to>
                                        <p:strVal val="visible"/>
                                      </p:to>
                                    </p:set>
                                    <p:animEffect transition="in" filter="slide(fromBottom)">
                                      <p:cBhvr>
                                        <p:cTn id="3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378" name="组合 1"/>
          <p:cNvGrpSpPr>
            <a:grpSpLocks/>
          </p:cNvGrpSpPr>
          <p:nvPr/>
        </p:nvGrpSpPr>
        <p:grpSpPr bwMode="auto">
          <a:xfrm>
            <a:off x="34925" y="92075"/>
            <a:ext cx="7632700" cy="1298575"/>
            <a:chOff x="34925" y="92075"/>
            <a:chExt cx="7632700" cy="1298575"/>
          </a:xfrm>
        </p:grpSpPr>
        <p:grpSp>
          <p:nvGrpSpPr>
            <p:cNvPr id="101394" name="组合 2"/>
            <p:cNvGrpSpPr>
              <a:grpSpLocks/>
            </p:cNvGrpSpPr>
            <p:nvPr/>
          </p:nvGrpSpPr>
          <p:grpSpPr bwMode="auto">
            <a:xfrm>
              <a:off x="34925" y="92075"/>
              <a:ext cx="7632700" cy="457200"/>
              <a:chOff x="34925" y="92075"/>
              <a:chExt cx="7632700" cy="457200"/>
            </a:xfrm>
          </p:grpSpPr>
          <p:sp>
            <p:nvSpPr>
              <p:cNvPr id="10139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139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1395" name="Group 2"/>
            <p:cNvGrpSpPr>
              <a:grpSpLocks/>
            </p:cNvGrpSpPr>
            <p:nvPr/>
          </p:nvGrpSpPr>
          <p:grpSpPr bwMode="auto">
            <a:xfrm>
              <a:off x="107950" y="620713"/>
              <a:ext cx="4396422" cy="769937"/>
              <a:chOff x="113" y="441"/>
              <a:chExt cx="2090" cy="485"/>
            </a:xfrm>
          </p:grpSpPr>
          <p:sp>
            <p:nvSpPr>
              <p:cNvPr id="101396"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1397"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1379" name="组合 9"/>
          <p:cNvGrpSpPr>
            <a:grpSpLocks/>
          </p:cNvGrpSpPr>
          <p:nvPr/>
        </p:nvGrpSpPr>
        <p:grpSpPr bwMode="auto">
          <a:xfrm>
            <a:off x="34925" y="92075"/>
            <a:ext cx="7632700" cy="1298575"/>
            <a:chOff x="34925" y="92075"/>
            <a:chExt cx="7632700" cy="1298575"/>
          </a:xfrm>
        </p:grpSpPr>
        <p:grpSp>
          <p:nvGrpSpPr>
            <p:cNvPr id="101388" name="组合 12"/>
            <p:cNvGrpSpPr>
              <a:grpSpLocks/>
            </p:cNvGrpSpPr>
            <p:nvPr/>
          </p:nvGrpSpPr>
          <p:grpSpPr bwMode="auto">
            <a:xfrm>
              <a:off x="34925" y="92075"/>
              <a:ext cx="7632700" cy="457200"/>
              <a:chOff x="34925" y="92075"/>
              <a:chExt cx="7632700" cy="457200"/>
            </a:xfrm>
          </p:grpSpPr>
          <p:sp>
            <p:nvSpPr>
              <p:cNvPr id="10139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139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1389" name="Group 2"/>
            <p:cNvGrpSpPr>
              <a:grpSpLocks/>
            </p:cNvGrpSpPr>
            <p:nvPr/>
          </p:nvGrpSpPr>
          <p:grpSpPr bwMode="auto">
            <a:xfrm>
              <a:off x="107950" y="620713"/>
              <a:ext cx="4396422" cy="769937"/>
              <a:chOff x="113" y="441"/>
              <a:chExt cx="2090" cy="485"/>
            </a:xfrm>
          </p:grpSpPr>
          <p:sp>
            <p:nvSpPr>
              <p:cNvPr id="101390"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1391"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5" name="Text Box 7"/>
          <p:cNvSpPr txBox="1">
            <a:spLocks noChangeArrowheads="1"/>
          </p:cNvSpPr>
          <p:nvPr/>
        </p:nvSpPr>
        <p:spPr bwMode="auto">
          <a:xfrm>
            <a:off x="228600" y="1284288"/>
            <a:ext cx="8686800"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2-6</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将</a:t>
            </a:r>
            <a:r>
              <a:rPr kumimoji="1" lang="zh-CN" altLang="en-US" sz="2000" b="1" dirty="0">
                <a:solidFill>
                  <a:srgbClr val="000000"/>
                </a:solidFill>
                <a:ea typeface="仿宋" panose="02010609060101010101" pitchFamily="49" charset="-122"/>
                <a:cs typeface="Arial" panose="020B0604020202020204" pitchFamily="34" charset="0"/>
              </a:rPr>
              <a:t>两个有序单</a:t>
            </a:r>
            <a:r>
              <a:rPr kumimoji="1" lang="zh-CN" altLang="en-US" sz="2000" b="1" dirty="0" smtClean="0">
                <a:solidFill>
                  <a:srgbClr val="000000"/>
                </a:solidFill>
                <a:ea typeface="仿宋" panose="02010609060101010101" pitchFamily="49" charset="-122"/>
                <a:cs typeface="Arial" panose="020B0604020202020204" pitchFamily="34" charset="0"/>
              </a:rPr>
              <a:t>链表 </a:t>
            </a:r>
            <a:r>
              <a:rPr kumimoji="1" lang="en-US" altLang="zh-CN" sz="2000" b="1" dirty="0" smtClean="0">
                <a:solidFill>
                  <a:srgbClr val="000000"/>
                </a:solidFill>
                <a:ea typeface="仿宋" panose="02010609060101010101" pitchFamily="49" charset="-122"/>
                <a:cs typeface="Arial" panose="020B0604020202020204" pitchFamily="34" charset="0"/>
              </a:rPr>
              <a:t>La </a:t>
            </a:r>
            <a:r>
              <a:rPr kumimoji="1" lang="zh-CN" altLang="en-US" sz="2000" b="1" dirty="0" smtClean="0">
                <a:solidFill>
                  <a:srgbClr val="000000"/>
                </a:solidFill>
                <a:ea typeface="仿宋" panose="02010609060101010101" pitchFamily="49" charset="-122"/>
                <a:cs typeface="Arial" panose="020B0604020202020204" pitchFamily="34" charset="0"/>
              </a:rPr>
              <a:t>和 </a:t>
            </a:r>
            <a:r>
              <a:rPr kumimoji="1" lang="en-US" altLang="zh-CN" sz="2000" b="1" dirty="0" err="1" smtClean="0">
                <a:solidFill>
                  <a:srgbClr val="000000"/>
                </a:solidFill>
                <a:ea typeface="仿宋" panose="02010609060101010101" pitchFamily="49" charset="-122"/>
                <a:cs typeface="Arial" panose="020B0604020202020204" pitchFamily="34" charset="0"/>
              </a:rPr>
              <a:t>Lb</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合并</a:t>
            </a:r>
            <a:r>
              <a:rPr kumimoji="1" lang="zh-CN" altLang="en-US" sz="2000" b="1" dirty="0">
                <a:solidFill>
                  <a:srgbClr val="000000"/>
                </a:solidFill>
                <a:ea typeface="仿宋" panose="02010609060101010101" pitchFamily="49" charset="-122"/>
                <a:cs typeface="Arial" panose="020B0604020202020204" pitchFamily="34" charset="0"/>
              </a:rPr>
              <a:t>为一个有序单</a:t>
            </a:r>
            <a:r>
              <a:rPr kumimoji="1" lang="zh-CN" altLang="en-US" sz="2000" b="1" dirty="0" smtClean="0">
                <a:solidFill>
                  <a:srgbClr val="000000"/>
                </a:solidFill>
                <a:ea typeface="仿宋" panose="02010609060101010101" pitchFamily="49" charset="-122"/>
                <a:cs typeface="Arial" panose="020B0604020202020204" pitchFamily="34" charset="0"/>
              </a:rPr>
              <a:t>链表 </a:t>
            </a:r>
            <a:r>
              <a:rPr kumimoji="1" lang="en-US" altLang="zh-CN" sz="2000" b="1" dirty="0" err="1" smtClean="0">
                <a:solidFill>
                  <a:srgbClr val="000000"/>
                </a:solidFill>
                <a:ea typeface="仿宋" panose="02010609060101010101" pitchFamily="49" charset="-122"/>
                <a:cs typeface="Arial" panose="020B0604020202020204" pitchFamily="34" charset="0"/>
              </a:rPr>
              <a:t>Lc</a:t>
            </a:r>
            <a:endParaRPr kumimoji="1" lang="en-US" altLang="zh-CN" sz="2000" b="1" dirty="0" smtClean="0">
              <a:solidFill>
                <a:srgbClr val="000000"/>
              </a:solidFill>
              <a:ea typeface="仿宋" panose="02010609060101010101" pitchFamily="49" charset="-122"/>
              <a:cs typeface="Arial" panose="020B0604020202020204" pitchFamily="34" charset="0"/>
            </a:endParaRPr>
          </a:p>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000000"/>
                </a:solidFill>
                <a:ea typeface="仿宋" panose="02010609060101010101" pitchFamily="49" charset="-122"/>
                <a:cs typeface="Arial" panose="020B0604020202020204" pitchFamily="34" charset="0"/>
              </a:rPr>
              <a:t>且 </a:t>
            </a:r>
            <a:r>
              <a:rPr kumimoji="1" lang="en-US" altLang="zh-CN" sz="2000" b="1" dirty="0" err="1" smtClean="0">
                <a:solidFill>
                  <a:srgbClr val="000000"/>
                </a:solidFill>
                <a:ea typeface="仿宋" panose="02010609060101010101" pitchFamily="49" charset="-122"/>
                <a:cs typeface="Arial" panose="020B0604020202020204" pitchFamily="34" charset="0"/>
              </a:rPr>
              <a:t>Lc</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和 </a:t>
            </a:r>
            <a:r>
              <a:rPr kumimoji="1" lang="en-US" altLang="zh-CN" sz="2000" b="1" dirty="0" smtClean="0">
                <a:solidFill>
                  <a:srgbClr val="000000"/>
                </a:solidFill>
                <a:ea typeface="仿宋" panose="02010609060101010101" pitchFamily="49" charset="-122"/>
                <a:cs typeface="Arial" panose="020B0604020202020204" pitchFamily="34" charset="0"/>
              </a:rPr>
              <a:t>La </a:t>
            </a:r>
            <a:r>
              <a:rPr kumimoji="1" lang="zh-CN" altLang="en-US" sz="2000" b="1" dirty="0" smtClean="0">
                <a:solidFill>
                  <a:srgbClr val="000000"/>
                </a:solidFill>
                <a:ea typeface="仿宋" panose="02010609060101010101" pitchFamily="49" charset="-122"/>
                <a:cs typeface="Arial" panose="020B0604020202020204" pitchFamily="34" charset="0"/>
              </a:rPr>
              <a:t>共</a:t>
            </a:r>
            <a:r>
              <a:rPr kumimoji="1" lang="zh-CN" altLang="en-US" sz="2000" b="1" dirty="0">
                <a:solidFill>
                  <a:srgbClr val="000000"/>
                </a:solidFill>
                <a:ea typeface="仿宋" panose="02010609060101010101" pitchFamily="49" charset="-122"/>
                <a:cs typeface="Arial" panose="020B0604020202020204" pitchFamily="34" charset="0"/>
              </a:rPr>
              <a:t>用一个表头。</a:t>
            </a:r>
            <a:endParaRPr kumimoji="1" lang="zh-CN" altLang="en-US" sz="2000" b="1" dirty="0" smtClean="0">
              <a:ea typeface="仿宋" panose="02010609060101010101" pitchFamily="49" charset="-122"/>
              <a:cs typeface="Arial" panose="020B0604020202020204" pitchFamily="34" charset="0"/>
            </a:endParaRPr>
          </a:p>
        </p:txBody>
      </p:sp>
      <p:grpSp>
        <p:nvGrpSpPr>
          <p:cNvPr id="27" name="Group 5"/>
          <p:cNvGrpSpPr>
            <a:grpSpLocks/>
          </p:cNvGrpSpPr>
          <p:nvPr/>
        </p:nvGrpSpPr>
        <p:grpSpPr bwMode="auto">
          <a:xfrm>
            <a:off x="7669213" y="620713"/>
            <a:ext cx="1295400" cy="1079500"/>
            <a:chOff x="4831" y="391"/>
            <a:chExt cx="816" cy="773"/>
          </a:xfrm>
        </p:grpSpPr>
        <p:sp>
          <p:nvSpPr>
            <p:cNvPr id="101384"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1385"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1386"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7"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
        <p:nvSpPr>
          <p:cNvPr id="33" name="Text Box 6"/>
          <p:cNvSpPr txBox="1">
            <a:spLocks noChangeArrowheads="1"/>
          </p:cNvSpPr>
          <p:nvPr/>
        </p:nvSpPr>
        <p:spPr bwMode="auto">
          <a:xfrm>
            <a:off x="179388" y="2230438"/>
            <a:ext cx="8785225" cy="3970318"/>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设置初始状态。</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非</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空时，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指针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分别指向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中第一</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个结点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Lc</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共</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用一个表头</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，故指针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pc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指向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头</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结点。</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合并为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Lc</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，有两种情况：</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pa-</a:t>
            </a:r>
            <a:r>
              <a:rPr kumimoji="1" lang="en-US" altLang="zh-CN" sz="2000" b="1" dirty="0">
                <a:latin typeface="Arial" panose="020B0604020202020204" pitchFamily="34" charset="0"/>
                <a:ea typeface="仿宋" panose="02010609060101010101" pitchFamily="49" charset="-122"/>
                <a:cs typeface="Arial" panose="020B0604020202020204" pitchFamily="34" charset="0"/>
              </a:rPr>
              <a:t>&gt;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data≤pb</a:t>
            </a:r>
            <a:r>
              <a:rPr kumimoji="1" lang="en-US" altLang="zh-CN" sz="2000" b="1" dirty="0">
                <a:latin typeface="Arial" panose="020B0604020202020204" pitchFamily="34" charset="0"/>
                <a:ea typeface="仿宋" panose="02010609060101010101" pitchFamily="49" charset="-122"/>
                <a:cs typeface="Arial" panose="020B0604020202020204" pitchFamily="34" charset="0"/>
              </a:rPr>
              <a:t>-&gt;data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所</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指向的结点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链接到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pc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所指向的结点</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之后，同时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修改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pc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pa-</a:t>
            </a:r>
            <a:r>
              <a:rPr kumimoji="1" lang="en-US" altLang="zh-CN" sz="2000" b="1" dirty="0">
                <a:latin typeface="Arial" panose="020B0604020202020204" pitchFamily="34" charset="0"/>
                <a:ea typeface="仿宋" panose="02010609060101010101" pitchFamily="49" charset="-122"/>
                <a:cs typeface="Arial" panose="020B0604020202020204" pitchFamily="34" charset="0"/>
              </a:rPr>
              <a:t>&gt;data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pb</a:t>
            </a:r>
            <a:r>
              <a:rPr kumimoji="1" lang="en-US" altLang="zh-CN" sz="2000" b="1" dirty="0">
                <a:latin typeface="Arial" panose="020B0604020202020204" pitchFamily="34" charset="0"/>
                <a:ea typeface="仿宋" panose="02010609060101010101" pitchFamily="49" charset="-122"/>
                <a:cs typeface="Arial" panose="020B0604020202020204" pitchFamily="34" charset="0"/>
              </a:rPr>
              <a:t>-&gt;data</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，则</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将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所</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指向的结点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链接到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pc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所</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指向的结点之后，同时</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修改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pc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pb</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插入剩余段：如果一个单链表的元素已经合并完，则将另一个单链表的剩余元素段链接</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pc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所</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指结点之后；</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④ 释放单</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头结点。</a:t>
            </a:r>
          </a:p>
        </p:txBody>
      </p:sp>
      <p:cxnSp>
        <p:nvCxnSpPr>
          <p:cNvPr id="34" name="直接连接符 33"/>
          <p:cNvCxnSpPr/>
          <p:nvPr/>
        </p:nvCxnSpPr>
        <p:spPr>
          <a:xfrm>
            <a:off x="92075" y="2197100"/>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Bottom)">
                                      <p:cBhvr>
                                        <p:cTn id="7" dur="500"/>
                                        <p:tgtEl>
                                          <p:spTgt spid="25"/>
                                        </p:tgtEl>
                                      </p:cBhvr>
                                    </p:animEffect>
                                  </p:childTnLst>
                                </p:cTn>
                              </p:par>
                              <p:par>
                                <p:cTn id="8" presetID="6" presetClass="entr" presetSubtype="3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circle(out)">
                                      <p:cBhvr>
                                        <p:cTn id="10" dur="2000"/>
                                        <p:tgtEl>
                                          <p:spTgt spid="3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290">
                                          <p:stCondLst>
                                            <p:cond delay="0"/>
                                          </p:stCondLst>
                                        </p:cTn>
                                        <p:tgtEl>
                                          <p:spTgt spid="27"/>
                                        </p:tgtEl>
                                      </p:cBhvr>
                                    </p:animEffect>
                                    <p:anim calcmode="lin" valueType="num">
                                      <p:cBhvr>
                                        <p:cTn id="16"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21" dur="13">
                                          <p:stCondLst>
                                            <p:cond delay="325"/>
                                          </p:stCondLst>
                                        </p:cTn>
                                        <p:tgtEl>
                                          <p:spTgt spid="27"/>
                                        </p:tgtEl>
                                      </p:cBhvr>
                                      <p:to x="100000" y="60000"/>
                                    </p:animScale>
                                    <p:animScale>
                                      <p:cBhvr>
                                        <p:cTn id="22" dur="83" decel="50000">
                                          <p:stCondLst>
                                            <p:cond delay="338"/>
                                          </p:stCondLst>
                                        </p:cTn>
                                        <p:tgtEl>
                                          <p:spTgt spid="27"/>
                                        </p:tgtEl>
                                      </p:cBhvr>
                                      <p:to x="100000" y="100000"/>
                                    </p:animScale>
                                    <p:animScale>
                                      <p:cBhvr>
                                        <p:cTn id="23" dur="13">
                                          <p:stCondLst>
                                            <p:cond delay="656"/>
                                          </p:stCondLst>
                                        </p:cTn>
                                        <p:tgtEl>
                                          <p:spTgt spid="27"/>
                                        </p:tgtEl>
                                      </p:cBhvr>
                                      <p:to x="100000" y="80000"/>
                                    </p:animScale>
                                    <p:animScale>
                                      <p:cBhvr>
                                        <p:cTn id="24" dur="83" decel="50000">
                                          <p:stCondLst>
                                            <p:cond delay="669"/>
                                          </p:stCondLst>
                                        </p:cTn>
                                        <p:tgtEl>
                                          <p:spTgt spid="27"/>
                                        </p:tgtEl>
                                      </p:cBhvr>
                                      <p:to x="100000" y="100000"/>
                                    </p:animScale>
                                    <p:animScale>
                                      <p:cBhvr>
                                        <p:cTn id="25" dur="13">
                                          <p:stCondLst>
                                            <p:cond delay="821"/>
                                          </p:stCondLst>
                                        </p:cTn>
                                        <p:tgtEl>
                                          <p:spTgt spid="27"/>
                                        </p:tgtEl>
                                      </p:cBhvr>
                                      <p:to x="100000" y="90000"/>
                                    </p:animScale>
                                    <p:animScale>
                                      <p:cBhvr>
                                        <p:cTn id="26" dur="83" decel="50000">
                                          <p:stCondLst>
                                            <p:cond delay="834"/>
                                          </p:stCondLst>
                                        </p:cTn>
                                        <p:tgtEl>
                                          <p:spTgt spid="27"/>
                                        </p:tgtEl>
                                      </p:cBhvr>
                                      <p:to x="100000" y="100000"/>
                                    </p:animScale>
                                    <p:animScale>
                                      <p:cBhvr>
                                        <p:cTn id="27" dur="13">
                                          <p:stCondLst>
                                            <p:cond delay="904"/>
                                          </p:stCondLst>
                                        </p:cTn>
                                        <p:tgtEl>
                                          <p:spTgt spid="27"/>
                                        </p:tgtEl>
                                      </p:cBhvr>
                                      <p:to x="100000" y="95000"/>
                                    </p:animScale>
                                    <p:animScale>
                                      <p:cBhvr>
                                        <p:cTn id="28" dur="83" decel="50000">
                                          <p:stCondLst>
                                            <p:cond delay="917"/>
                                          </p:stCondLst>
                                        </p:cTn>
                                        <p:tgtEl>
                                          <p:spTgt spid="27"/>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slide(fromBottom)">
                                      <p:cBhvr>
                                        <p:cTn id="33" dur="500"/>
                                        <p:tgtEl>
                                          <p:spTgt spid="33">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33">
                                            <p:txEl>
                                              <p:pRg st="1" end="1"/>
                                            </p:txEl>
                                          </p:spTgt>
                                        </p:tgtEl>
                                        <p:attrNameLst>
                                          <p:attrName>style.visibility</p:attrName>
                                        </p:attrNameLst>
                                      </p:cBhvr>
                                      <p:to>
                                        <p:strVal val="visible"/>
                                      </p:to>
                                    </p:set>
                                    <p:animEffect transition="in" filter="slide(fromBottom)">
                                      <p:cBhvr>
                                        <p:cTn id="38" dur="500"/>
                                        <p:tgtEl>
                                          <p:spTgt spid="33">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33">
                                            <p:txEl>
                                              <p:pRg st="2" end="2"/>
                                            </p:txEl>
                                          </p:spTgt>
                                        </p:tgtEl>
                                        <p:attrNameLst>
                                          <p:attrName>style.visibility</p:attrName>
                                        </p:attrNameLst>
                                      </p:cBhvr>
                                      <p:to>
                                        <p:strVal val="visible"/>
                                      </p:to>
                                    </p:set>
                                    <p:animEffect transition="in" filter="slide(fromBottom)">
                                      <p:cBhvr>
                                        <p:cTn id="43" dur="500"/>
                                        <p:tgtEl>
                                          <p:spTgt spid="33">
                                            <p:txEl>
                                              <p:pRg st="2" end="2"/>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33">
                                            <p:txEl>
                                              <p:pRg st="3" end="3"/>
                                            </p:txEl>
                                          </p:spTgt>
                                        </p:tgtEl>
                                        <p:attrNameLst>
                                          <p:attrName>style.visibility</p:attrName>
                                        </p:attrNameLst>
                                      </p:cBhvr>
                                      <p:to>
                                        <p:strVal val="visible"/>
                                      </p:to>
                                    </p:set>
                                    <p:animEffect transition="in" filter="slide(fromBottom)">
                                      <p:cBhvr>
                                        <p:cTn id="48" dur="500"/>
                                        <p:tgtEl>
                                          <p:spTgt spid="3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2" name="组合 1"/>
          <p:cNvGrpSpPr>
            <a:grpSpLocks/>
          </p:cNvGrpSpPr>
          <p:nvPr/>
        </p:nvGrpSpPr>
        <p:grpSpPr bwMode="auto">
          <a:xfrm>
            <a:off x="34925" y="92075"/>
            <a:ext cx="7632700" cy="1298575"/>
            <a:chOff x="34925" y="92075"/>
            <a:chExt cx="7632700" cy="1298575"/>
          </a:xfrm>
        </p:grpSpPr>
        <p:grpSp>
          <p:nvGrpSpPr>
            <p:cNvPr id="102419" name="组合 2"/>
            <p:cNvGrpSpPr>
              <a:grpSpLocks/>
            </p:cNvGrpSpPr>
            <p:nvPr/>
          </p:nvGrpSpPr>
          <p:grpSpPr bwMode="auto">
            <a:xfrm>
              <a:off x="34925" y="92075"/>
              <a:ext cx="7632700" cy="457200"/>
              <a:chOff x="34925" y="92075"/>
              <a:chExt cx="7632700" cy="457200"/>
            </a:xfrm>
          </p:grpSpPr>
          <p:sp>
            <p:nvSpPr>
              <p:cNvPr id="102423"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2424"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2420" name="Group 2"/>
            <p:cNvGrpSpPr>
              <a:grpSpLocks/>
            </p:cNvGrpSpPr>
            <p:nvPr/>
          </p:nvGrpSpPr>
          <p:grpSpPr bwMode="auto">
            <a:xfrm>
              <a:off x="107950" y="620713"/>
              <a:ext cx="4396422" cy="769937"/>
              <a:chOff x="113" y="441"/>
              <a:chExt cx="2090" cy="485"/>
            </a:xfrm>
          </p:grpSpPr>
          <p:sp>
            <p:nvSpPr>
              <p:cNvPr id="102421"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2422"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2403" name="组合 8"/>
          <p:cNvGrpSpPr>
            <a:grpSpLocks/>
          </p:cNvGrpSpPr>
          <p:nvPr/>
        </p:nvGrpSpPr>
        <p:grpSpPr bwMode="auto">
          <a:xfrm>
            <a:off x="34925" y="92075"/>
            <a:ext cx="8963025" cy="2105025"/>
            <a:chOff x="34925" y="92075"/>
            <a:chExt cx="8963025" cy="2105025"/>
          </a:xfrm>
        </p:grpSpPr>
        <p:grpSp>
          <p:nvGrpSpPr>
            <p:cNvPr id="102410" name="组合 9"/>
            <p:cNvGrpSpPr>
              <a:grpSpLocks/>
            </p:cNvGrpSpPr>
            <p:nvPr/>
          </p:nvGrpSpPr>
          <p:grpSpPr bwMode="auto">
            <a:xfrm>
              <a:off x="34925" y="92075"/>
              <a:ext cx="7632700" cy="1298575"/>
              <a:chOff x="34925" y="92075"/>
              <a:chExt cx="7632700" cy="1298575"/>
            </a:xfrm>
          </p:grpSpPr>
          <p:grpSp>
            <p:nvGrpSpPr>
              <p:cNvPr id="102413" name="组合 12"/>
              <p:cNvGrpSpPr>
                <a:grpSpLocks/>
              </p:cNvGrpSpPr>
              <p:nvPr/>
            </p:nvGrpSpPr>
            <p:grpSpPr bwMode="auto">
              <a:xfrm>
                <a:off x="34925" y="92075"/>
                <a:ext cx="7632700" cy="457200"/>
                <a:chOff x="34925" y="92075"/>
                <a:chExt cx="7632700" cy="457200"/>
              </a:xfrm>
            </p:grpSpPr>
            <p:sp>
              <p:nvSpPr>
                <p:cNvPr id="10241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241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2414" name="Group 2"/>
              <p:cNvGrpSpPr>
                <a:grpSpLocks/>
              </p:cNvGrpSpPr>
              <p:nvPr/>
            </p:nvGrpSpPr>
            <p:grpSpPr bwMode="auto">
              <a:xfrm>
                <a:off x="107950" y="620713"/>
                <a:ext cx="4396422" cy="769937"/>
                <a:chOff x="113" y="441"/>
                <a:chExt cx="2090" cy="485"/>
              </a:xfrm>
            </p:grpSpPr>
            <p:sp>
              <p:nvSpPr>
                <p:cNvPr id="10241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241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85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2-6</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将两个有序单链表 </a:t>
              </a:r>
              <a:r>
                <a:rPr kumimoji="1" lang="en-US" altLang="zh-CN" sz="2000" b="1" dirty="0">
                  <a:solidFill>
                    <a:srgbClr val="000000"/>
                  </a:solidFill>
                  <a:ea typeface="仿宋" panose="02010609060101010101" pitchFamily="49" charset="-122"/>
                  <a:cs typeface="Arial" panose="020B0604020202020204" pitchFamily="34" charset="0"/>
                </a:rPr>
                <a:t>La </a:t>
              </a:r>
              <a:r>
                <a:rPr kumimoji="1" lang="zh-CN" altLang="en-US" sz="2000" b="1" dirty="0">
                  <a:solidFill>
                    <a:srgbClr val="000000"/>
                  </a:solidFill>
                  <a:ea typeface="仿宋" panose="02010609060101010101" pitchFamily="49" charset="-122"/>
                  <a:cs typeface="Arial" panose="020B0604020202020204" pitchFamily="34" charset="0"/>
                </a:rPr>
                <a:t>和 </a:t>
              </a:r>
              <a:r>
                <a:rPr kumimoji="1" lang="en-US" altLang="zh-CN" sz="2000" b="1" dirty="0" err="1">
                  <a:solidFill>
                    <a:srgbClr val="000000"/>
                  </a:solidFill>
                  <a:ea typeface="仿宋" panose="02010609060101010101" pitchFamily="49" charset="-122"/>
                  <a:cs typeface="Arial" panose="020B0604020202020204" pitchFamily="34" charset="0"/>
                </a:rPr>
                <a:t>Lb</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合并为一个有序单链表 </a:t>
              </a:r>
              <a:r>
                <a:rPr kumimoji="1" lang="en-US" altLang="zh-CN" sz="2000" b="1" dirty="0" err="1">
                  <a:solidFill>
                    <a:srgbClr val="000000"/>
                  </a:solidFill>
                  <a:ea typeface="仿宋" panose="02010609060101010101" pitchFamily="49" charset="-122"/>
                  <a:cs typeface="Arial" panose="020B0604020202020204" pitchFamily="34" charset="0"/>
                </a:rPr>
                <a:t>Lc</a:t>
              </a:r>
              <a:endParaRPr kumimoji="1" lang="en-US" altLang="zh-CN" sz="2000" b="1" dirty="0">
                <a:solidFill>
                  <a:srgbClr val="000000"/>
                </a:solidFill>
                <a:ea typeface="仿宋" panose="02010609060101010101" pitchFamily="49" charset="-122"/>
                <a:cs typeface="Arial" panose="020B0604020202020204" pitchFamily="34" charset="0"/>
              </a:endParaRPr>
            </a:p>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000000"/>
                  </a:solidFill>
                  <a:ea typeface="仿宋" panose="02010609060101010101" pitchFamily="49" charset="-122"/>
                  <a:cs typeface="Arial" panose="020B0604020202020204" pitchFamily="34" charset="0"/>
                </a:rPr>
                <a:t>且 </a:t>
              </a:r>
              <a:r>
                <a:rPr kumimoji="1" lang="en-US" altLang="zh-CN" sz="2000" b="1" dirty="0" err="1">
                  <a:solidFill>
                    <a:srgbClr val="000000"/>
                  </a:solidFill>
                  <a:ea typeface="仿宋" panose="02010609060101010101" pitchFamily="49" charset="-122"/>
                  <a:cs typeface="Arial" panose="020B0604020202020204" pitchFamily="34" charset="0"/>
                </a:rPr>
                <a:t>Lc</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和 </a:t>
              </a:r>
              <a:r>
                <a:rPr kumimoji="1" lang="en-US" altLang="zh-CN" sz="2000" b="1" dirty="0">
                  <a:solidFill>
                    <a:srgbClr val="000000"/>
                  </a:solidFill>
                  <a:ea typeface="仿宋" panose="02010609060101010101" pitchFamily="49" charset="-122"/>
                  <a:cs typeface="Arial" panose="020B0604020202020204" pitchFamily="34" charset="0"/>
                </a:rPr>
                <a:t>La </a:t>
              </a:r>
              <a:r>
                <a:rPr kumimoji="1" lang="zh-CN" altLang="en-US" sz="2000" b="1" dirty="0">
                  <a:solidFill>
                    <a:srgbClr val="000000"/>
                  </a:solidFill>
                  <a:ea typeface="仿宋" panose="02010609060101010101" pitchFamily="49" charset="-122"/>
                  <a:cs typeface="Arial" panose="020B0604020202020204" pitchFamily="34" charset="0"/>
                </a:rPr>
                <a:t>共用一个表头。</a:t>
              </a:r>
              <a:endParaRPr kumimoji="1" lang="zh-CN" altLang="en-US" sz="2000" b="1" dirty="0">
                <a:ea typeface="仿宋" panose="02010609060101010101" pitchFamily="49" charset="-122"/>
                <a:cs typeface="Arial" panose="020B0604020202020204" pitchFamily="34" charset="0"/>
              </a:endParaRPr>
            </a:p>
          </p:txBody>
        </p:sp>
        <p:cxnSp>
          <p:nvCxnSpPr>
            <p:cNvPr id="20" name="直接连接符 19"/>
            <p:cNvCxnSpPr/>
            <p:nvPr/>
          </p:nvCxnSpPr>
          <p:spPr>
            <a:xfrm>
              <a:off x="92075" y="2197100"/>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7" name="Text Box 2"/>
          <p:cNvSpPr txBox="1">
            <a:spLocks noChangeArrowheads="1"/>
          </p:cNvSpPr>
          <p:nvPr/>
        </p:nvSpPr>
        <p:spPr bwMode="auto">
          <a:xfrm>
            <a:off x="323850" y="2225675"/>
            <a:ext cx="8820150" cy="425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void Merge_L(LinkList La,LinkList Lb,LinkList &amp;Lc)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将两个有序单链表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Lb</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合成一个有序单链表</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Lc</a:t>
            </a:r>
            <a:r>
              <a:rPr lang="zh-CN" altLang="de-DE" sz="1600" b="1" dirty="0">
                <a:latin typeface="Courier New" panose="02070309020205020404" pitchFamily="49" charset="0"/>
                <a:ea typeface="仿宋" panose="02010609060101010101" pitchFamily="49" charset="-122"/>
                <a:cs typeface="Courier New" panose="02070309020205020404" pitchFamily="49" charset="0"/>
              </a:rPr>
              <a:t>，</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且</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Lc</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共用一个表头</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pa=La-&gt;next;  pb=Lb-&gt;next;  Lc=pc=La;	// Lc</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和</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La</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共用一个表头</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while(pa&amp;&amp;pb)</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if(pa-&gt;data&lt;=pb-&gt;data)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如果</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pa-&gt;data≤pb-&gt;data</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pc-&gt;next=pa;  pc=pa;  pa=pa-&gt;next;</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else {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如果</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pa-&gt;data&gt;pb-&gt;data</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pc-&gt;next=pb;  pc=pb;  pb=pb-&gt;next;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pc-&gt;next=pa?pa:pb;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插入剩余段</a:t>
            </a:r>
          </a:p>
          <a:p>
            <a:pPr eaLnBrk="1" hangingPunct="1">
              <a:lnSpc>
                <a:spcPct val="130000"/>
              </a:lnSpc>
            </a:pPr>
            <a:r>
              <a:rPr lang="de-DE" altLang="zh-CN" sz="1600" b="1" dirty="0">
                <a:latin typeface="Courier New" panose="02070309020205020404" pitchFamily="49" charset="0"/>
                <a:ea typeface="仿宋" panose="02010609060101010101" pitchFamily="49" charset="-122"/>
                <a:cs typeface="Courier New" panose="02070309020205020404" pitchFamily="49" charset="0"/>
              </a:rPr>
              <a:t>    delete Lb;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释放</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Lb</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头结点的存储空间</a:t>
            </a:r>
          </a:p>
          <a:p>
            <a:pPr eaLnBrk="1" hangingPunct="1">
              <a:lnSpc>
                <a:spcPct val="130000"/>
              </a:lnSpc>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r>
              <a:rPr lang="de-DE" altLang="zh-CN" sz="1600" b="1" dirty="0">
                <a:latin typeface="Courier New" panose="02070309020205020404" pitchFamily="49" charset="0"/>
                <a:ea typeface="仿宋" panose="02010609060101010101" pitchFamily="49" charset="-122"/>
                <a:cs typeface="Courier New" panose="02070309020205020404" pitchFamily="49" charset="0"/>
              </a:rPr>
              <a:t>Merge_L</a:t>
            </a:r>
          </a:p>
        </p:txBody>
      </p:sp>
      <p:grpSp>
        <p:nvGrpSpPr>
          <p:cNvPr id="25" name="Group 4"/>
          <p:cNvGrpSpPr>
            <a:grpSpLocks/>
          </p:cNvGrpSpPr>
          <p:nvPr/>
        </p:nvGrpSpPr>
        <p:grpSpPr bwMode="auto">
          <a:xfrm>
            <a:off x="7669213" y="692150"/>
            <a:ext cx="1295400" cy="1008063"/>
            <a:chOff x="4831" y="1253"/>
            <a:chExt cx="816" cy="726"/>
          </a:xfrm>
        </p:grpSpPr>
        <p:sp>
          <p:nvSpPr>
            <p:cNvPr id="26" name="Oval 5"/>
            <p:cNvSpPr>
              <a:spLocks noChangeArrowheads="1"/>
            </p:cNvSpPr>
            <p:nvPr/>
          </p:nvSpPr>
          <p:spPr bwMode="gray">
            <a:xfrm>
              <a:off x="4831" y="1434"/>
              <a:ext cx="816" cy="545"/>
            </a:xfrm>
            <a:prstGeom prst="ellipse">
              <a:avLst/>
            </a:prstGeom>
            <a:gradFill rotWithShape="1">
              <a:gsLst>
                <a:gs pos="0">
                  <a:srgbClr val="9900CC"/>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a:cs typeface="仿宋_GB2312"/>
              </a:endParaRPr>
            </a:p>
          </p:txBody>
        </p:sp>
        <p:sp>
          <p:nvSpPr>
            <p:cNvPr id="28" name="Freeform 6"/>
            <p:cNvSpPr>
              <a:spLocks/>
            </p:cNvSpPr>
            <p:nvPr/>
          </p:nvSpPr>
          <p:spPr bwMode="gray">
            <a:xfrm>
              <a:off x="4925" y="1443"/>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9" name="Text Box 7"/>
            <p:cNvSpPr txBox="1">
              <a:spLocks noChangeArrowheads="1"/>
            </p:cNvSpPr>
            <p:nvPr/>
          </p:nvSpPr>
          <p:spPr bwMode="gray">
            <a:xfrm>
              <a:off x="4850" y="1643"/>
              <a:ext cx="766"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chemeClr val="bg1"/>
                  </a:solidFill>
                  <a:latin typeface="Arial" panose="020B0604020202020204" pitchFamily="34" charset="0"/>
                  <a:ea typeface="方正舒体" panose="02010601030101010101" pitchFamily="2" charset="-122"/>
                  <a:cs typeface="Arial" panose="020B0604020202020204" pitchFamily="34" charset="0"/>
                </a:rPr>
                <a:t>2-24</a:t>
              </a:r>
              <a:endParaRPr lang="zh-CN" altLang="en-US" sz="2000" b="1" dirty="0">
                <a:solidFill>
                  <a:schemeClr val="bg1"/>
                </a:solidFill>
                <a:latin typeface="Arial" panose="020B0604020202020204" pitchFamily="34" charset="0"/>
                <a:ea typeface="方正舒体" panose="02010601030101010101" pitchFamily="2" charset="-122"/>
                <a:cs typeface="Arial" panose="020B0604020202020204" pitchFamily="34" charset="0"/>
              </a:endParaRPr>
            </a:p>
          </p:txBody>
        </p:sp>
        <p:pic>
          <p:nvPicPr>
            <p:cNvPr id="30" name="Picture 8"/>
            <p:cNvPicPr>
              <a:picLocks noChangeAspect="1" noChangeArrowheads="1"/>
            </p:cNvPicPr>
            <p:nvPr/>
          </p:nvPicPr>
          <p:blipFill>
            <a:blip r:embed="rId2">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5012" y="1253"/>
              <a:ext cx="40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290">
                                          <p:stCondLst>
                                            <p:cond delay="0"/>
                                          </p:stCondLst>
                                        </p:cTn>
                                        <p:tgtEl>
                                          <p:spTgt spid="25"/>
                                        </p:tgtEl>
                                      </p:cBhvr>
                                    </p:animEffect>
                                    <p:anim calcmode="lin" valueType="num">
                                      <p:cBhvr>
                                        <p:cTn id="8"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3" dur="13">
                                          <p:stCondLst>
                                            <p:cond delay="325"/>
                                          </p:stCondLst>
                                        </p:cTn>
                                        <p:tgtEl>
                                          <p:spTgt spid="25"/>
                                        </p:tgtEl>
                                      </p:cBhvr>
                                      <p:to x="100000" y="60000"/>
                                    </p:animScale>
                                    <p:animScale>
                                      <p:cBhvr>
                                        <p:cTn id="14" dur="83" decel="50000">
                                          <p:stCondLst>
                                            <p:cond delay="338"/>
                                          </p:stCondLst>
                                        </p:cTn>
                                        <p:tgtEl>
                                          <p:spTgt spid="25"/>
                                        </p:tgtEl>
                                      </p:cBhvr>
                                      <p:to x="100000" y="100000"/>
                                    </p:animScale>
                                    <p:animScale>
                                      <p:cBhvr>
                                        <p:cTn id="15" dur="13">
                                          <p:stCondLst>
                                            <p:cond delay="656"/>
                                          </p:stCondLst>
                                        </p:cTn>
                                        <p:tgtEl>
                                          <p:spTgt spid="25"/>
                                        </p:tgtEl>
                                      </p:cBhvr>
                                      <p:to x="100000" y="80000"/>
                                    </p:animScale>
                                    <p:animScale>
                                      <p:cBhvr>
                                        <p:cTn id="16" dur="83" decel="50000">
                                          <p:stCondLst>
                                            <p:cond delay="669"/>
                                          </p:stCondLst>
                                        </p:cTn>
                                        <p:tgtEl>
                                          <p:spTgt spid="25"/>
                                        </p:tgtEl>
                                      </p:cBhvr>
                                      <p:to x="100000" y="100000"/>
                                    </p:animScale>
                                    <p:animScale>
                                      <p:cBhvr>
                                        <p:cTn id="17" dur="13">
                                          <p:stCondLst>
                                            <p:cond delay="821"/>
                                          </p:stCondLst>
                                        </p:cTn>
                                        <p:tgtEl>
                                          <p:spTgt spid="25"/>
                                        </p:tgtEl>
                                      </p:cBhvr>
                                      <p:to x="100000" y="90000"/>
                                    </p:animScale>
                                    <p:animScale>
                                      <p:cBhvr>
                                        <p:cTn id="18" dur="83" decel="50000">
                                          <p:stCondLst>
                                            <p:cond delay="834"/>
                                          </p:stCondLst>
                                        </p:cTn>
                                        <p:tgtEl>
                                          <p:spTgt spid="25"/>
                                        </p:tgtEl>
                                      </p:cBhvr>
                                      <p:to x="100000" y="100000"/>
                                    </p:animScale>
                                    <p:animScale>
                                      <p:cBhvr>
                                        <p:cTn id="19" dur="13">
                                          <p:stCondLst>
                                            <p:cond delay="904"/>
                                          </p:stCondLst>
                                        </p:cTn>
                                        <p:tgtEl>
                                          <p:spTgt spid="25"/>
                                        </p:tgtEl>
                                      </p:cBhvr>
                                      <p:to x="100000" y="95000"/>
                                    </p:animScale>
                                    <p:animScale>
                                      <p:cBhvr>
                                        <p:cTn id="20" dur="83" decel="50000">
                                          <p:stCondLst>
                                            <p:cond delay="917"/>
                                          </p:stCondLst>
                                        </p:cTn>
                                        <p:tgtEl>
                                          <p:spTgt spid="25"/>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26" name="组合 1"/>
          <p:cNvGrpSpPr>
            <a:grpSpLocks/>
          </p:cNvGrpSpPr>
          <p:nvPr/>
        </p:nvGrpSpPr>
        <p:grpSpPr bwMode="auto">
          <a:xfrm>
            <a:off x="34925" y="92075"/>
            <a:ext cx="7632700" cy="1298575"/>
            <a:chOff x="34925" y="92075"/>
            <a:chExt cx="7632700" cy="1298575"/>
          </a:xfrm>
        </p:grpSpPr>
        <p:grpSp>
          <p:nvGrpSpPr>
            <p:cNvPr id="103443" name="组合 2"/>
            <p:cNvGrpSpPr>
              <a:grpSpLocks/>
            </p:cNvGrpSpPr>
            <p:nvPr/>
          </p:nvGrpSpPr>
          <p:grpSpPr bwMode="auto">
            <a:xfrm>
              <a:off x="34925" y="92075"/>
              <a:ext cx="7632700" cy="457200"/>
              <a:chOff x="34925" y="92075"/>
              <a:chExt cx="7632700" cy="457200"/>
            </a:xfrm>
          </p:grpSpPr>
          <p:sp>
            <p:nvSpPr>
              <p:cNvPr id="10344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344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3444" name="Group 2"/>
            <p:cNvGrpSpPr>
              <a:grpSpLocks/>
            </p:cNvGrpSpPr>
            <p:nvPr/>
          </p:nvGrpSpPr>
          <p:grpSpPr bwMode="auto">
            <a:xfrm>
              <a:off x="107950" y="620713"/>
              <a:ext cx="4396422" cy="769937"/>
              <a:chOff x="113" y="441"/>
              <a:chExt cx="2090" cy="485"/>
            </a:xfrm>
          </p:grpSpPr>
          <p:sp>
            <p:nvSpPr>
              <p:cNvPr id="10344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344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3427" name="组合 18"/>
          <p:cNvGrpSpPr>
            <a:grpSpLocks/>
          </p:cNvGrpSpPr>
          <p:nvPr/>
        </p:nvGrpSpPr>
        <p:grpSpPr bwMode="auto">
          <a:xfrm>
            <a:off x="34925" y="92075"/>
            <a:ext cx="8963025" cy="2105025"/>
            <a:chOff x="34925" y="92075"/>
            <a:chExt cx="8963025" cy="2105025"/>
          </a:xfrm>
        </p:grpSpPr>
        <p:grpSp>
          <p:nvGrpSpPr>
            <p:cNvPr id="103434" name="组合 19"/>
            <p:cNvGrpSpPr>
              <a:grpSpLocks/>
            </p:cNvGrpSpPr>
            <p:nvPr/>
          </p:nvGrpSpPr>
          <p:grpSpPr bwMode="auto">
            <a:xfrm>
              <a:off x="34925" y="92075"/>
              <a:ext cx="7632700" cy="1298575"/>
              <a:chOff x="34925" y="92075"/>
              <a:chExt cx="7632700" cy="1298575"/>
            </a:xfrm>
          </p:grpSpPr>
          <p:grpSp>
            <p:nvGrpSpPr>
              <p:cNvPr id="103437" name="组合 22"/>
              <p:cNvGrpSpPr>
                <a:grpSpLocks/>
              </p:cNvGrpSpPr>
              <p:nvPr/>
            </p:nvGrpSpPr>
            <p:grpSpPr bwMode="auto">
              <a:xfrm>
                <a:off x="34925" y="92075"/>
                <a:ext cx="7632700" cy="457200"/>
                <a:chOff x="34925" y="92075"/>
                <a:chExt cx="7632700" cy="457200"/>
              </a:xfrm>
            </p:grpSpPr>
            <p:sp>
              <p:nvSpPr>
                <p:cNvPr id="10344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344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3438" name="Group 2"/>
              <p:cNvGrpSpPr>
                <a:grpSpLocks/>
              </p:cNvGrpSpPr>
              <p:nvPr/>
            </p:nvGrpSpPr>
            <p:grpSpPr bwMode="auto">
              <a:xfrm>
                <a:off x="107950" y="620713"/>
                <a:ext cx="4396422" cy="769937"/>
                <a:chOff x="113" y="441"/>
                <a:chExt cx="2090" cy="485"/>
              </a:xfrm>
            </p:grpSpPr>
            <p:sp>
              <p:nvSpPr>
                <p:cNvPr id="10343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344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1" name="Text Box 7"/>
            <p:cNvSpPr txBox="1">
              <a:spLocks noChangeArrowheads="1"/>
            </p:cNvSpPr>
            <p:nvPr/>
          </p:nvSpPr>
          <p:spPr bwMode="auto">
            <a:xfrm>
              <a:off x="228600" y="1284288"/>
              <a:ext cx="8686800" cy="85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FF3300"/>
                  </a:solidFill>
                  <a:ea typeface="黑体" panose="02010609060101010101" pitchFamily="49" charset="-122"/>
                  <a:cs typeface="Arial" panose="020B0604020202020204" pitchFamily="34" charset="0"/>
                </a:rPr>
                <a:t>例</a:t>
              </a:r>
              <a:r>
                <a:rPr kumimoji="1" lang="en-US" altLang="zh-CN" sz="2000" b="1" dirty="0">
                  <a:solidFill>
                    <a:srgbClr val="FF3300"/>
                  </a:solidFill>
                  <a:ea typeface="黑体" panose="02010609060101010101" pitchFamily="49" charset="-122"/>
                  <a:cs typeface="Arial" panose="020B0604020202020204" pitchFamily="34" charset="0"/>
                </a:rPr>
                <a:t>2-6</a:t>
              </a:r>
              <a:r>
                <a:rPr kumimoji="1" lang="en-US" altLang="zh-CN" sz="2000" b="1" dirty="0">
                  <a:solidFill>
                    <a:srgbClr val="000000"/>
                  </a:solidFill>
                  <a:ea typeface="幼圆" panose="020105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将两个有序单链表 </a:t>
              </a:r>
              <a:r>
                <a:rPr kumimoji="1" lang="en-US" altLang="zh-CN" sz="2000" b="1" dirty="0">
                  <a:solidFill>
                    <a:srgbClr val="000000"/>
                  </a:solidFill>
                  <a:ea typeface="仿宋" panose="02010609060101010101" pitchFamily="49" charset="-122"/>
                  <a:cs typeface="Arial" panose="020B0604020202020204" pitchFamily="34" charset="0"/>
                </a:rPr>
                <a:t>La </a:t>
              </a:r>
              <a:r>
                <a:rPr kumimoji="1" lang="zh-CN" altLang="en-US" sz="2000" b="1" dirty="0">
                  <a:solidFill>
                    <a:srgbClr val="000000"/>
                  </a:solidFill>
                  <a:ea typeface="仿宋" panose="02010609060101010101" pitchFamily="49" charset="-122"/>
                  <a:cs typeface="Arial" panose="020B0604020202020204" pitchFamily="34" charset="0"/>
                </a:rPr>
                <a:t>和 </a:t>
              </a:r>
              <a:r>
                <a:rPr kumimoji="1" lang="en-US" altLang="zh-CN" sz="2000" b="1" dirty="0" err="1">
                  <a:solidFill>
                    <a:srgbClr val="000000"/>
                  </a:solidFill>
                  <a:ea typeface="仿宋" panose="02010609060101010101" pitchFamily="49" charset="-122"/>
                  <a:cs typeface="Arial" panose="020B0604020202020204" pitchFamily="34" charset="0"/>
                </a:rPr>
                <a:t>Lb</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合并为一个有序单链表 </a:t>
              </a:r>
              <a:r>
                <a:rPr kumimoji="1" lang="en-US" altLang="zh-CN" sz="2000" b="1" dirty="0" err="1">
                  <a:solidFill>
                    <a:srgbClr val="000000"/>
                  </a:solidFill>
                  <a:ea typeface="仿宋" panose="02010609060101010101" pitchFamily="49" charset="-122"/>
                  <a:cs typeface="Arial" panose="020B0604020202020204" pitchFamily="34" charset="0"/>
                </a:rPr>
                <a:t>Lc</a:t>
              </a:r>
              <a:endParaRPr kumimoji="1" lang="en-US" altLang="zh-CN" sz="2000" b="1" dirty="0">
                <a:solidFill>
                  <a:srgbClr val="000000"/>
                </a:solidFill>
                <a:ea typeface="仿宋" panose="02010609060101010101" pitchFamily="49" charset="-122"/>
                <a:cs typeface="Arial" panose="020B0604020202020204" pitchFamily="34" charset="0"/>
              </a:endParaRPr>
            </a:p>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a:solidFill>
                    <a:srgbClr val="000000"/>
                  </a:solidFill>
                  <a:ea typeface="仿宋" panose="02010609060101010101" pitchFamily="49" charset="-122"/>
                  <a:cs typeface="Arial" panose="020B0604020202020204" pitchFamily="34" charset="0"/>
                </a:rPr>
                <a:t>且 </a:t>
              </a:r>
              <a:r>
                <a:rPr kumimoji="1" lang="en-US" altLang="zh-CN" sz="2000" b="1" dirty="0" err="1">
                  <a:solidFill>
                    <a:srgbClr val="000000"/>
                  </a:solidFill>
                  <a:ea typeface="仿宋" panose="02010609060101010101" pitchFamily="49" charset="-122"/>
                  <a:cs typeface="Arial" panose="020B0604020202020204" pitchFamily="34" charset="0"/>
                </a:rPr>
                <a:t>Lc</a:t>
              </a:r>
              <a:r>
                <a:rPr kumimoji="1" lang="en-US" altLang="zh-CN" sz="2000" b="1" dirty="0">
                  <a:solidFill>
                    <a:srgbClr val="000000"/>
                  </a:solidFill>
                  <a:ea typeface="仿宋" panose="02010609060101010101" pitchFamily="49" charset="-122"/>
                  <a:cs typeface="Arial" panose="020B0604020202020204" pitchFamily="34" charset="0"/>
                </a:rPr>
                <a:t> </a:t>
              </a:r>
              <a:r>
                <a:rPr kumimoji="1" lang="zh-CN" altLang="en-US" sz="2000" b="1" dirty="0">
                  <a:solidFill>
                    <a:srgbClr val="000000"/>
                  </a:solidFill>
                  <a:ea typeface="仿宋" panose="02010609060101010101" pitchFamily="49" charset="-122"/>
                  <a:cs typeface="Arial" panose="020B0604020202020204" pitchFamily="34" charset="0"/>
                </a:rPr>
                <a:t>和 </a:t>
              </a:r>
              <a:r>
                <a:rPr kumimoji="1" lang="en-US" altLang="zh-CN" sz="2000" b="1" dirty="0">
                  <a:solidFill>
                    <a:srgbClr val="000000"/>
                  </a:solidFill>
                  <a:ea typeface="仿宋" panose="02010609060101010101" pitchFamily="49" charset="-122"/>
                  <a:cs typeface="Arial" panose="020B0604020202020204" pitchFamily="34" charset="0"/>
                </a:rPr>
                <a:t>La </a:t>
              </a:r>
              <a:r>
                <a:rPr kumimoji="1" lang="zh-CN" altLang="en-US" sz="2000" b="1" dirty="0">
                  <a:solidFill>
                    <a:srgbClr val="000000"/>
                  </a:solidFill>
                  <a:ea typeface="仿宋" panose="02010609060101010101" pitchFamily="49" charset="-122"/>
                  <a:cs typeface="Arial" panose="020B0604020202020204" pitchFamily="34" charset="0"/>
                </a:rPr>
                <a:t>共用一个表头。</a:t>
              </a:r>
              <a:endParaRPr kumimoji="1" lang="zh-CN" altLang="en-US" sz="2000" b="1" dirty="0">
                <a:ea typeface="仿宋" panose="02010609060101010101" pitchFamily="49" charset="-122"/>
                <a:cs typeface="Arial" panose="020B0604020202020204" pitchFamily="34" charset="0"/>
              </a:endParaRPr>
            </a:p>
          </p:txBody>
        </p:sp>
        <p:cxnSp>
          <p:nvCxnSpPr>
            <p:cNvPr id="22" name="直接连接符 21"/>
            <p:cNvCxnSpPr/>
            <p:nvPr/>
          </p:nvCxnSpPr>
          <p:spPr>
            <a:xfrm>
              <a:off x="92075" y="2197100"/>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29" name="组合 28"/>
          <p:cNvGrpSpPr>
            <a:grpSpLocks/>
          </p:cNvGrpSpPr>
          <p:nvPr/>
        </p:nvGrpSpPr>
        <p:grpSpPr bwMode="auto">
          <a:xfrm>
            <a:off x="7669213" y="731838"/>
            <a:ext cx="1295400" cy="968375"/>
            <a:chOff x="7669213" y="731152"/>
            <a:chExt cx="1295400" cy="969061"/>
          </a:xfrm>
        </p:grpSpPr>
        <p:sp>
          <p:nvSpPr>
            <p:cNvPr id="103430" name="Oval 5"/>
            <p:cNvSpPr>
              <a:spLocks noChangeArrowheads="1"/>
            </p:cNvSpPr>
            <p:nvPr/>
          </p:nvSpPr>
          <p:spPr bwMode="gray">
            <a:xfrm>
              <a:off x="7669213" y="943471"/>
              <a:ext cx="1295400" cy="756742"/>
            </a:xfrm>
            <a:prstGeom prst="ellipse">
              <a:avLst/>
            </a:prstGeom>
            <a:gradFill rotWithShape="1">
              <a:gsLst>
                <a:gs pos="0">
                  <a:srgbClr val="00CC0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3431" name="Freeform 6"/>
            <p:cNvSpPr>
              <a:spLocks/>
            </p:cNvSpPr>
            <p:nvPr/>
          </p:nvSpPr>
          <p:spPr bwMode="gray">
            <a:xfrm>
              <a:off x="7818438" y="955968"/>
              <a:ext cx="998538" cy="28603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432" name="Text Box 7"/>
            <p:cNvSpPr txBox="1">
              <a:spLocks noChangeArrowheads="1"/>
            </p:cNvSpPr>
            <p:nvPr/>
          </p:nvSpPr>
          <p:spPr bwMode="gray">
            <a:xfrm>
              <a:off x="7885113" y="1200347"/>
              <a:ext cx="865188" cy="43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分析</a:t>
              </a:r>
            </a:p>
          </p:txBody>
        </p:sp>
        <p:pic>
          <p:nvPicPr>
            <p:cNvPr id="103433" name="图片 3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91476" y="731152"/>
              <a:ext cx="793750" cy="4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Text Box 6"/>
          <p:cNvSpPr txBox="1">
            <a:spLocks noChangeArrowheads="1"/>
          </p:cNvSpPr>
          <p:nvPr/>
        </p:nvSpPr>
        <p:spPr bwMode="auto">
          <a:xfrm>
            <a:off x="179388" y="2230438"/>
            <a:ext cx="8785225" cy="224631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① 问题规模：待合并的两个有序单链表的“长度和”（</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设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La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Lb</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表</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长</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② 基本操作：修改指针；</a:t>
            </a:r>
          </a:p>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③ 时间分析：算法执行时间主要花费</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在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循环</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的基本操作上，执行次数最多</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n+m</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算法的</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kumimoji="1" lang="en-US" altLang="zh-CN" sz="2000" b="1" dirty="0" smtClean="0">
                <a:latin typeface="Arial" panose="020B0604020202020204" pitchFamily="34" charset="0"/>
                <a:ea typeface="仿宋" panose="02010609060101010101" pitchFamily="49" charset="-122"/>
                <a:cs typeface="Arial" panose="020B0604020202020204" pitchFamily="34" charset="0"/>
              </a:rPr>
              <a:t>O(</a:t>
            </a:r>
            <a:r>
              <a:rPr kumimoji="1" lang="en-US" altLang="zh-CN" sz="2000" b="1" dirty="0" err="1" smtClean="0">
                <a:latin typeface="Arial" panose="020B0604020202020204" pitchFamily="34" charset="0"/>
                <a:ea typeface="仿宋" panose="02010609060101010101" pitchFamily="49" charset="-122"/>
                <a:cs typeface="Arial" panose="020B0604020202020204" pitchFamily="34" charset="0"/>
              </a:rPr>
              <a:t>n+m</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80">
                                          <p:stCondLst>
                                            <p:cond delay="0"/>
                                          </p:stCondLst>
                                        </p:cTn>
                                        <p:tgtEl>
                                          <p:spTgt spid="29"/>
                                        </p:tgtEl>
                                      </p:cBhvr>
                                    </p:animEffect>
                                    <p:anim calcmode="lin" valueType="num">
                                      <p:cBhvr>
                                        <p:cTn id="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 dur="26">
                                          <p:stCondLst>
                                            <p:cond delay="650"/>
                                          </p:stCondLst>
                                        </p:cTn>
                                        <p:tgtEl>
                                          <p:spTgt spid="29"/>
                                        </p:tgtEl>
                                      </p:cBhvr>
                                      <p:to x="100000" y="60000"/>
                                    </p:animScale>
                                    <p:animScale>
                                      <p:cBhvr>
                                        <p:cTn id="14" dur="166" decel="50000">
                                          <p:stCondLst>
                                            <p:cond delay="676"/>
                                          </p:stCondLst>
                                        </p:cTn>
                                        <p:tgtEl>
                                          <p:spTgt spid="29"/>
                                        </p:tgtEl>
                                      </p:cBhvr>
                                      <p:to x="100000" y="100000"/>
                                    </p:animScale>
                                    <p:animScale>
                                      <p:cBhvr>
                                        <p:cTn id="15" dur="26">
                                          <p:stCondLst>
                                            <p:cond delay="1312"/>
                                          </p:stCondLst>
                                        </p:cTn>
                                        <p:tgtEl>
                                          <p:spTgt spid="29"/>
                                        </p:tgtEl>
                                      </p:cBhvr>
                                      <p:to x="100000" y="80000"/>
                                    </p:animScale>
                                    <p:animScale>
                                      <p:cBhvr>
                                        <p:cTn id="16" dur="166" decel="50000">
                                          <p:stCondLst>
                                            <p:cond delay="1338"/>
                                          </p:stCondLst>
                                        </p:cTn>
                                        <p:tgtEl>
                                          <p:spTgt spid="29"/>
                                        </p:tgtEl>
                                      </p:cBhvr>
                                      <p:to x="100000" y="100000"/>
                                    </p:animScale>
                                    <p:animScale>
                                      <p:cBhvr>
                                        <p:cTn id="17" dur="26">
                                          <p:stCondLst>
                                            <p:cond delay="1642"/>
                                          </p:stCondLst>
                                        </p:cTn>
                                        <p:tgtEl>
                                          <p:spTgt spid="29"/>
                                        </p:tgtEl>
                                      </p:cBhvr>
                                      <p:to x="100000" y="90000"/>
                                    </p:animScale>
                                    <p:animScale>
                                      <p:cBhvr>
                                        <p:cTn id="18" dur="166" decel="50000">
                                          <p:stCondLst>
                                            <p:cond delay="1668"/>
                                          </p:stCondLst>
                                        </p:cTn>
                                        <p:tgtEl>
                                          <p:spTgt spid="29"/>
                                        </p:tgtEl>
                                      </p:cBhvr>
                                      <p:to x="100000" y="100000"/>
                                    </p:animScale>
                                    <p:animScale>
                                      <p:cBhvr>
                                        <p:cTn id="19" dur="26">
                                          <p:stCondLst>
                                            <p:cond delay="1808"/>
                                          </p:stCondLst>
                                        </p:cTn>
                                        <p:tgtEl>
                                          <p:spTgt spid="29"/>
                                        </p:tgtEl>
                                      </p:cBhvr>
                                      <p:to x="100000" y="95000"/>
                                    </p:animScale>
                                    <p:animScale>
                                      <p:cBhvr>
                                        <p:cTn id="20" dur="166" decel="50000">
                                          <p:stCondLst>
                                            <p:cond delay="1834"/>
                                          </p:stCondLst>
                                        </p:cTn>
                                        <p:tgtEl>
                                          <p:spTgt spid="29"/>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4">
                                            <p:txEl>
                                              <p:pRg st="0" end="0"/>
                                            </p:txEl>
                                          </p:spTgt>
                                        </p:tgtEl>
                                        <p:attrNameLst>
                                          <p:attrName>style.visibility</p:attrName>
                                        </p:attrNameLst>
                                      </p:cBhvr>
                                      <p:to>
                                        <p:strVal val="visible"/>
                                      </p:to>
                                    </p:set>
                                    <p:animEffect transition="in" filter="slide(fromBottom)">
                                      <p:cBhvr>
                                        <p:cTn id="25" dur="500"/>
                                        <p:tgtEl>
                                          <p:spTgt spid="34">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4">
                                            <p:txEl>
                                              <p:pRg st="1" end="1"/>
                                            </p:txEl>
                                          </p:spTgt>
                                        </p:tgtEl>
                                        <p:attrNameLst>
                                          <p:attrName>style.visibility</p:attrName>
                                        </p:attrNameLst>
                                      </p:cBhvr>
                                      <p:to>
                                        <p:strVal val="visible"/>
                                      </p:to>
                                    </p:set>
                                    <p:animEffect transition="in" filter="slide(fromBottom)">
                                      <p:cBhvr>
                                        <p:cTn id="30" dur="500"/>
                                        <p:tgtEl>
                                          <p:spTgt spid="34">
                                            <p:txEl>
                                              <p:pRg st="1" end="1"/>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4">
                                            <p:txEl>
                                              <p:pRg st="2" end="2"/>
                                            </p:txEl>
                                          </p:spTgt>
                                        </p:tgtEl>
                                        <p:attrNameLst>
                                          <p:attrName>style.visibility</p:attrName>
                                        </p:attrNameLst>
                                      </p:cBhvr>
                                      <p:to>
                                        <p:strVal val="visible"/>
                                      </p:to>
                                    </p:set>
                                    <p:animEffect transition="in" filter="slide(fromBottom)">
                                      <p:cBhvr>
                                        <p:cTn id="35" dur="500"/>
                                        <p:tgtEl>
                                          <p:spTgt spid="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50" name="组合 1"/>
          <p:cNvGrpSpPr>
            <a:grpSpLocks/>
          </p:cNvGrpSpPr>
          <p:nvPr/>
        </p:nvGrpSpPr>
        <p:grpSpPr bwMode="auto">
          <a:xfrm>
            <a:off x="34925" y="92075"/>
            <a:ext cx="7632700" cy="1298575"/>
            <a:chOff x="34925" y="92075"/>
            <a:chExt cx="7632700" cy="1298575"/>
          </a:xfrm>
        </p:grpSpPr>
        <p:grpSp>
          <p:nvGrpSpPr>
            <p:cNvPr id="104461" name="组合 2"/>
            <p:cNvGrpSpPr>
              <a:grpSpLocks/>
            </p:cNvGrpSpPr>
            <p:nvPr/>
          </p:nvGrpSpPr>
          <p:grpSpPr bwMode="auto">
            <a:xfrm>
              <a:off x="34925" y="92075"/>
              <a:ext cx="7632700" cy="457200"/>
              <a:chOff x="34925" y="92075"/>
              <a:chExt cx="7632700" cy="457200"/>
            </a:xfrm>
          </p:grpSpPr>
          <p:sp>
            <p:nvSpPr>
              <p:cNvPr id="104465"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4466"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4462" name="Group 2"/>
            <p:cNvGrpSpPr>
              <a:grpSpLocks/>
            </p:cNvGrpSpPr>
            <p:nvPr/>
          </p:nvGrpSpPr>
          <p:grpSpPr bwMode="auto">
            <a:xfrm>
              <a:off x="107950" y="620713"/>
              <a:ext cx="4396422" cy="769937"/>
              <a:chOff x="113" y="441"/>
              <a:chExt cx="2090" cy="485"/>
            </a:xfrm>
          </p:grpSpPr>
          <p:sp>
            <p:nvSpPr>
              <p:cNvPr id="104463"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4464"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4451" name="组合 9"/>
          <p:cNvGrpSpPr>
            <a:grpSpLocks/>
          </p:cNvGrpSpPr>
          <p:nvPr/>
        </p:nvGrpSpPr>
        <p:grpSpPr bwMode="auto">
          <a:xfrm>
            <a:off x="34925" y="92075"/>
            <a:ext cx="7632700" cy="1298575"/>
            <a:chOff x="34925" y="92075"/>
            <a:chExt cx="7632700" cy="1298575"/>
          </a:xfrm>
        </p:grpSpPr>
        <p:grpSp>
          <p:nvGrpSpPr>
            <p:cNvPr id="104455" name="组合 12"/>
            <p:cNvGrpSpPr>
              <a:grpSpLocks/>
            </p:cNvGrpSpPr>
            <p:nvPr/>
          </p:nvGrpSpPr>
          <p:grpSpPr bwMode="auto">
            <a:xfrm>
              <a:off x="34925" y="92075"/>
              <a:ext cx="7632700" cy="457200"/>
              <a:chOff x="34925" y="92075"/>
              <a:chExt cx="7632700" cy="457200"/>
            </a:xfrm>
          </p:grpSpPr>
          <p:sp>
            <p:nvSpPr>
              <p:cNvPr id="104459"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4460"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4456" name="Group 2"/>
            <p:cNvGrpSpPr>
              <a:grpSpLocks/>
            </p:cNvGrpSpPr>
            <p:nvPr/>
          </p:nvGrpSpPr>
          <p:grpSpPr bwMode="auto">
            <a:xfrm>
              <a:off x="107950" y="620713"/>
              <a:ext cx="4396422" cy="769937"/>
              <a:chOff x="113" y="441"/>
              <a:chExt cx="2090" cy="485"/>
            </a:xfrm>
          </p:grpSpPr>
          <p:sp>
            <p:nvSpPr>
              <p:cNvPr id="104457"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4458"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2-7</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一元多项式</a:t>
            </a:r>
            <a:r>
              <a:rPr kumimoji="1" lang="zh-CN" altLang="en-US" sz="2000" b="1" dirty="0">
                <a:solidFill>
                  <a:srgbClr val="000000"/>
                </a:solidFill>
                <a:latin typeface="+mj-lt"/>
                <a:ea typeface="仿宋" panose="02010609060101010101" pitchFamily="49" charset="-122"/>
              </a:rPr>
              <a:t>的表示及相加。</a:t>
            </a:r>
            <a:endParaRPr kumimoji="1" lang="zh-CN" altLang="en-US" sz="2000" b="1" dirty="0" smtClean="0">
              <a:latin typeface="+mj-lt"/>
              <a:ea typeface="仿宋" panose="02010609060101010101" pitchFamily="49" charset="-122"/>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6" name="Text Box 6"/>
          <p:cNvSpPr txBox="1">
            <a:spLocks noChangeArrowheads="1"/>
          </p:cNvSpPr>
          <p:nvPr/>
        </p:nvSpPr>
        <p:spPr bwMode="auto">
          <a:xfrm>
            <a:off x="179388" y="1841500"/>
            <a:ext cx="8785225" cy="353943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一个一元多项式按其升幂表示为：</a:t>
            </a:r>
            <a:r>
              <a:rPr lang="en-US" altLang="zh-CN" sz="2000" b="1" dirty="0">
                <a:latin typeface="Arial" panose="020B0604020202020204" pitchFamily="34" charset="0"/>
                <a:ea typeface="仿宋" panose="02010609060101010101" pitchFamily="49" charset="-122"/>
                <a:cs typeface="Arial" panose="020B0604020202020204" pitchFamily="34" charset="0"/>
              </a:rPr>
              <a:t>A(x)=a</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0</a:t>
            </a:r>
            <a:r>
              <a:rPr lang="en-US" altLang="zh-CN" sz="2000" b="1" dirty="0">
                <a:latin typeface="Arial" panose="020B0604020202020204" pitchFamily="34" charset="0"/>
                <a:ea typeface="仿宋" panose="02010609060101010101" pitchFamily="49" charset="-122"/>
                <a:cs typeface="Arial" panose="020B0604020202020204" pitchFamily="34" charset="0"/>
              </a:rPr>
              <a:t>+a</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lang="en-US" altLang="zh-CN" sz="2000" b="1" dirty="0">
                <a:latin typeface="Arial" panose="020B0604020202020204" pitchFamily="34" charset="0"/>
                <a:ea typeface="仿宋" panose="02010609060101010101" pitchFamily="49" charset="-122"/>
                <a:cs typeface="Arial" panose="020B0604020202020204" pitchFamily="34" charset="0"/>
              </a:rPr>
              <a:t>x+a</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lang="en-US" altLang="zh-CN" sz="2000" b="1" dirty="0">
                <a:latin typeface="Arial" panose="020B0604020202020204" pitchFamily="34" charset="0"/>
                <a:ea typeface="仿宋" panose="02010609060101010101" pitchFamily="49" charset="-122"/>
                <a:cs typeface="Arial" panose="020B0604020202020204" pitchFamily="34" charset="0"/>
              </a:rPr>
              <a:t>x</a:t>
            </a:r>
            <a:r>
              <a:rPr lang="en-US" altLang="zh-CN" sz="2000" b="1" baseline="30000" dirty="0">
                <a:latin typeface="Arial" panose="020B0604020202020204" pitchFamily="34" charset="0"/>
                <a:ea typeface="仿宋" panose="02010609060101010101" pitchFamily="49" charset="-122"/>
                <a:cs typeface="Arial" panose="020B0604020202020204" pitchFamily="34" charset="0"/>
              </a:rPr>
              <a:t>2</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en-US" altLang="zh-CN" sz="2000" b="1" dirty="0" err="1">
                <a:latin typeface="Arial" panose="020B0604020202020204" pitchFamily="34" charset="0"/>
                <a:ea typeface="仿宋" panose="02010609060101010101" pitchFamily="49" charset="-122"/>
                <a:cs typeface="Arial" panose="020B0604020202020204" pitchFamily="34" charset="0"/>
              </a:rPr>
              <a:t>a</a:t>
            </a:r>
            <a:r>
              <a:rPr lang="en-US" altLang="zh-CN" sz="2000" b="1" baseline="-25000" dirty="0" err="1">
                <a:latin typeface="Arial" panose="020B0604020202020204" pitchFamily="34" charset="0"/>
                <a:ea typeface="仿宋" panose="02010609060101010101" pitchFamily="49" charset="-122"/>
                <a:cs typeface="Arial" panose="020B0604020202020204" pitchFamily="34" charset="0"/>
              </a:rPr>
              <a:t>n</a:t>
            </a:r>
            <a:r>
              <a:rPr lang="en-US" altLang="zh-CN" sz="2000" b="1" dirty="0" err="1">
                <a:latin typeface="Arial" panose="020B0604020202020204" pitchFamily="34" charset="0"/>
                <a:ea typeface="仿宋" panose="02010609060101010101" pitchFamily="49" charset="-122"/>
                <a:cs typeface="Arial" panose="020B0604020202020204" pitchFamily="34" charset="0"/>
              </a:rPr>
              <a:t>x</a:t>
            </a:r>
            <a:r>
              <a:rPr lang="en-US" altLang="zh-CN" sz="2000" b="1" baseline="30000" dirty="0" err="1">
                <a:latin typeface="Arial" panose="020B0604020202020204" pitchFamily="34" charset="0"/>
                <a:ea typeface="仿宋" panose="02010609060101010101" pitchFamily="49" charset="-122"/>
                <a:cs typeface="Arial" panose="020B0604020202020204" pitchFamily="34" charset="0"/>
              </a:rPr>
              <a:t>n</a:t>
            </a:r>
            <a:r>
              <a:rPr lang="zh-CN" altLang="zh-CN" sz="2000" b="1" dirty="0">
                <a:latin typeface="Arial" panose="020B0604020202020204" pitchFamily="34" charset="0"/>
                <a:ea typeface="仿宋" panose="02010609060101010101" pitchFamily="49" charset="-122"/>
                <a:cs typeface="Arial" panose="020B0604020202020204" pitchFamily="34" charset="0"/>
              </a:rPr>
              <a:t>，它</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由</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n+1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个</a:t>
            </a:r>
            <a:r>
              <a:rPr lang="zh-CN" altLang="zh-CN" sz="2000" b="1" dirty="0">
                <a:latin typeface="Arial" panose="020B0604020202020204" pitchFamily="34" charset="0"/>
                <a:ea typeface="仿宋" panose="02010609060101010101" pitchFamily="49" charset="-122"/>
                <a:cs typeface="Arial" panose="020B0604020202020204" pitchFamily="34" charset="0"/>
              </a:rPr>
              <a:t>系数唯一确定</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。可以</a:t>
            </a:r>
            <a:r>
              <a:rPr lang="zh-CN" altLang="zh-CN" sz="2000" b="1" dirty="0">
                <a:latin typeface="Arial" panose="020B0604020202020204" pitchFamily="34" charset="0"/>
                <a:ea typeface="仿宋" panose="02010609060101010101" pitchFamily="49" charset="-122"/>
                <a:cs typeface="Arial" panose="020B0604020202020204" pitchFamily="34" charset="0"/>
              </a:rPr>
              <a:t>用一个</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线性表</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a:t>
            </a:r>
            <a:r>
              <a:rPr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0</a:t>
            </a:r>
            <a:r>
              <a:rPr lang="en-US" altLang="zh-CN" sz="2000" b="1" dirty="0">
                <a:latin typeface="Arial" panose="020B0604020202020204" pitchFamily="34" charset="0"/>
                <a:ea typeface="仿宋" panose="02010609060101010101" pitchFamily="49" charset="-122"/>
                <a:cs typeface="Arial" panose="020B0604020202020204" pitchFamily="34" charset="0"/>
              </a:rPr>
              <a:t>, a</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lang="en-US" altLang="zh-CN" sz="2000" b="1" dirty="0">
                <a:latin typeface="Arial" panose="020B0604020202020204" pitchFamily="34" charset="0"/>
                <a:ea typeface="仿宋" panose="02010609060101010101" pitchFamily="49" charset="-122"/>
                <a:cs typeface="Arial" panose="020B0604020202020204" pitchFamily="34" charset="0"/>
              </a:rPr>
              <a:t>, a</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lang="en-US" altLang="zh-CN" sz="2000" b="1" dirty="0">
                <a:latin typeface="Arial" panose="020B0604020202020204" pitchFamily="34" charset="0"/>
                <a:ea typeface="仿宋" panose="02010609060101010101" pitchFamily="49" charset="-122"/>
                <a:cs typeface="Arial" panose="020B0604020202020204" pitchFamily="34" charset="0"/>
              </a:rPr>
              <a:t>, …,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a</a:t>
            </a:r>
            <a:r>
              <a:rPr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n</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来</a:t>
            </a:r>
            <a:r>
              <a:rPr lang="zh-CN" altLang="zh-CN" sz="2000" b="1" dirty="0">
                <a:latin typeface="Arial" panose="020B0604020202020204" pitchFamily="34" charset="0"/>
                <a:ea typeface="仿宋" panose="02010609060101010101" pitchFamily="49" charset="-122"/>
                <a:cs typeface="Arial" panose="020B0604020202020204" pitchFamily="34" charset="0"/>
              </a:rPr>
              <a:t>表示，每一项的</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指数</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en-US" altLang="zh-CN" sz="2000" b="1" dirty="0" err="1" smtClean="0">
                <a:latin typeface="Arial" panose="020B0604020202020204" pitchFamily="34" charset="0"/>
                <a:ea typeface="仿宋" panose="02010609060101010101" pitchFamily="49" charset="-122"/>
                <a:cs typeface="Arial" panose="020B0604020202020204" pitchFamily="34" charset="0"/>
              </a:rPr>
              <a:t>i</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隐含</a:t>
            </a:r>
            <a:r>
              <a:rPr lang="zh-CN" altLang="zh-CN" sz="2000" b="1" dirty="0">
                <a:latin typeface="Arial" panose="020B0604020202020204" pitchFamily="34" charset="0"/>
                <a:ea typeface="仿宋" panose="02010609060101010101" pitchFamily="49" charset="-122"/>
                <a:cs typeface="Arial" panose="020B0604020202020204" pitchFamily="34" charset="0"/>
              </a:rPr>
              <a:t>在其</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系数</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en-US" altLang="zh-CN" sz="2000" b="1" dirty="0" err="1" smtClean="0">
                <a:latin typeface="Arial" panose="020B0604020202020204" pitchFamily="34" charset="0"/>
                <a:ea typeface="仿宋" panose="02010609060101010101" pitchFamily="49" charset="-122"/>
                <a:cs typeface="Arial" panose="020B0604020202020204" pitchFamily="34" charset="0"/>
              </a:rPr>
              <a:t>a</a:t>
            </a:r>
            <a:r>
              <a:rPr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i</a:t>
            </a:r>
            <a:r>
              <a:rPr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的</a:t>
            </a:r>
            <a:r>
              <a:rPr lang="zh-CN" altLang="zh-CN" sz="2000" b="1" dirty="0">
                <a:latin typeface="Arial" panose="020B0604020202020204" pitchFamily="34" charset="0"/>
                <a:ea typeface="仿宋" panose="02010609060101010101" pitchFamily="49" charset="-122"/>
                <a:cs typeface="Arial" panose="020B0604020202020204" pitchFamily="34" charset="0"/>
              </a:rPr>
              <a:t>序号里。</a:t>
            </a:r>
            <a:endParaRPr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如果</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有</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A(x</a:t>
            </a:r>
            <a:r>
              <a:rPr lang="en-US" altLang="zh-CN" sz="2000" b="1" dirty="0">
                <a:latin typeface="Arial" panose="020B0604020202020204" pitchFamily="34" charset="0"/>
                <a:ea typeface="仿宋" panose="02010609060101010101" pitchFamily="49" charset="-122"/>
                <a:cs typeface="Arial" panose="020B0604020202020204" pitchFamily="34" charset="0"/>
              </a:rPr>
              <a:t>)=a</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0</a:t>
            </a:r>
            <a:r>
              <a:rPr lang="en-US" altLang="zh-CN" sz="2000" b="1" dirty="0">
                <a:latin typeface="Arial" panose="020B0604020202020204" pitchFamily="34" charset="0"/>
                <a:ea typeface="仿宋" panose="02010609060101010101" pitchFamily="49" charset="-122"/>
                <a:cs typeface="Arial" panose="020B0604020202020204" pitchFamily="34" charset="0"/>
              </a:rPr>
              <a:t>+a</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lang="en-US" altLang="zh-CN" sz="2000" b="1" dirty="0">
                <a:latin typeface="Arial" panose="020B0604020202020204" pitchFamily="34" charset="0"/>
                <a:ea typeface="仿宋" panose="02010609060101010101" pitchFamily="49" charset="-122"/>
                <a:cs typeface="Arial" panose="020B0604020202020204" pitchFamily="34" charset="0"/>
              </a:rPr>
              <a:t>x+a</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lang="en-US" altLang="zh-CN" sz="2000" b="1" dirty="0">
                <a:latin typeface="Arial" panose="020B0604020202020204" pitchFamily="34" charset="0"/>
                <a:ea typeface="仿宋" panose="02010609060101010101" pitchFamily="49" charset="-122"/>
                <a:cs typeface="Arial" panose="020B0604020202020204" pitchFamily="34" charset="0"/>
              </a:rPr>
              <a:t>x</a:t>
            </a:r>
            <a:r>
              <a:rPr lang="en-US" altLang="zh-CN" sz="2000" b="1" baseline="30000" dirty="0">
                <a:latin typeface="Arial" panose="020B0604020202020204" pitchFamily="34" charset="0"/>
                <a:ea typeface="仿宋" panose="02010609060101010101" pitchFamily="49" charset="-122"/>
                <a:cs typeface="Arial" panose="020B0604020202020204" pitchFamily="34" charset="0"/>
              </a:rPr>
              <a:t>2</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en-US" altLang="zh-CN" sz="2000" b="1" dirty="0" err="1" smtClean="0">
                <a:latin typeface="Arial" panose="020B0604020202020204" pitchFamily="34" charset="0"/>
                <a:ea typeface="仿宋" panose="02010609060101010101" pitchFamily="49" charset="-122"/>
                <a:cs typeface="Arial" panose="020B0604020202020204" pitchFamily="34" charset="0"/>
              </a:rPr>
              <a:t>a</a:t>
            </a:r>
            <a:r>
              <a:rPr lang="en-US" altLang="zh-CN" sz="2000" b="1" baseline="-25000" dirty="0" err="1" smtClean="0">
                <a:latin typeface="Arial" panose="020B0604020202020204" pitchFamily="34" charset="0"/>
                <a:ea typeface="仿宋" panose="02010609060101010101" pitchFamily="49" charset="-122"/>
                <a:cs typeface="Arial" panose="020B0604020202020204" pitchFamily="34" charset="0"/>
              </a:rPr>
              <a:t>n</a:t>
            </a:r>
            <a:r>
              <a:rPr lang="en-US" altLang="zh-CN" sz="2000" b="1" dirty="0" err="1" smtClean="0">
                <a:latin typeface="Arial" panose="020B0604020202020204" pitchFamily="34" charset="0"/>
                <a:ea typeface="仿宋" panose="02010609060101010101" pitchFamily="49" charset="-122"/>
                <a:cs typeface="Arial" panose="020B0604020202020204" pitchFamily="34" charset="0"/>
              </a:rPr>
              <a:t>x</a:t>
            </a:r>
            <a:r>
              <a:rPr lang="en-US" altLang="zh-CN" sz="2000" b="1" baseline="30000" dirty="0" err="1" smtClean="0">
                <a:latin typeface="Arial" panose="020B0604020202020204" pitchFamily="34" charset="0"/>
                <a:ea typeface="仿宋" panose="02010609060101010101" pitchFamily="49" charset="-122"/>
                <a:cs typeface="Arial" panose="020B0604020202020204" pitchFamily="34" charset="0"/>
              </a:rPr>
              <a:t>n</a:t>
            </a:r>
            <a:r>
              <a:rPr lang="en-US" altLang="zh-CN" sz="2000" b="1" baseline="30000" dirty="0" smtClean="0">
                <a:latin typeface="Arial" panose="020B0604020202020204" pitchFamily="34" charset="0"/>
                <a:ea typeface="仿宋" panose="02010609060101010101" pitchFamily="49" charset="-122"/>
                <a:cs typeface="Arial" panose="020B0604020202020204" pitchFamily="34" charset="0"/>
              </a:rPr>
              <a:t>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和</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B(x</a:t>
            </a:r>
            <a:r>
              <a:rPr lang="en-US" altLang="zh-CN" sz="2000" b="1" dirty="0">
                <a:latin typeface="Arial" panose="020B0604020202020204" pitchFamily="34" charset="0"/>
                <a:ea typeface="仿宋" panose="02010609060101010101" pitchFamily="49" charset="-122"/>
                <a:cs typeface="Arial" panose="020B0604020202020204" pitchFamily="34" charset="0"/>
              </a:rPr>
              <a:t>)=b</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0</a:t>
            </a:r>
            <a:r>
              <a:rPr lang="en-US" altLang="zh-CN" sz="2000" b="1" dirty="0">
                <a:latin typeface="Arial" panose="020B0604020202020204" pitchFamily="34" charset="0"/>
                <a:ea typeface="仿宋" panose="02010609060101010101" pitchFamily="49" charset="-122"/>
                <a:cs typeface="Arial" panose="020B0604020202020204" pitchFamily="34" charset="0"/>
              </a:rPr>
              <a:t>+b</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1</a:t>
            </a:r>
            <a:r>
              <a:rPr lang="en-US" altLang="zh-CN" sz="2000" b="1" dirty="0">
                <a:latin typeface="Arial" panose="020B0604020202020204" pitchFamily="34" charset="0"/>
                <a:ea typeface="仿宋" panose="02010609060101010101" pitchFamily="49" charset="-122"/>
                <a:cs typeface="Arial" panose="020B0604020202020204" pitchFamily="34" charset="0"/>
              </a:rPr>
              <a:t>x+b</a:t>
            </a:r>
            <a:r>
              <a:rPr lang="en-US" altLang="zh-CN" sz="2000" b="1" baseline="-25000" dirty="0">
                <a:latin typeface="Arial" panose="020B0604020202020204" pitchFamily="34" charset="0"/>
                <a:ea typeface="仿宋" panose="02010609060101010101" pitchFamily="49" charset="-122"/>
                <a:cs typeface="Arial" panose="020B0604020202020204" pitchFamily="34" charset="0"/>
              </a:rPr>
              <a:t>2</a:t>
            </a:r>
            <a:r>
              <a:rPr lang="en-US" altLang="zh-CN" sz="2000" b="1" dirty="0">
                <a:latin typeface="Arial" panose="020B0604020202020204" pitchFamily="34" charset="0"/>
                <a:ea typeface="仿宋" panose="02010609060101010101" pitchFamily="49" charset="-122"/>
                <a:cs typeface="Arial" panose="020B0604020202020204" pitchFamily="34" charset="0"/>
              </a:rPr>
              <a:t>x</a:t>
            </a:r>
            <a:r>
              <a:rPr lang="en-US" altLang="zh-CN" sz="2000" b="1" baseline="30000" dirty="0">
                <a:latin typeface="Arial" panose="020B0604020202020204" pitchFamily="34" charset="0"/>
                <a:ea typeface="仿宋" panose="02010609060101010101" pitchFamily="49" charset="-122"/>
                <a:cs typeface="Arial" panose="020B0604020202020204" pitchFamily="34" charset="0"/>
              </a:rPr>
              <a:t>2</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en-US" altLang="zh-CN" sz="2000" b="1" dirty="0" err="1">
                <a:latin typeface="Arial" panose="020B0604020202020204" pitchFamily="34" charset="0"/>
                <a:ea typeface="仿宋" panose="02010609060101010101" pitchFamily="49" charset="-122"/>
                <a:cs typeface="Arial" panose="020B0604020202020204" pitchFamily="34" charset="0"/>
              </a:rPr>
              <a:t>b</a:t>
            </a:r>
            <a:r>
              <a:rPr lang="en-US" altLang="zh-CN" sz="2000" b="1" baseline="-25000" dirty="0" err="1">
                <a:latin typeface="Arial" panose="020B0604020202020204" pitchFamily="34" charset="0"/>
                <a:ea typeface="仿宋" panose="02010609060101010101" pitchFamily="49" charset="-122"/>
                <a:cs typeface="Arial" panose="020B0604020202020204" pitchFamily="34" charset="0"/>
              </a:rPr>
              <a:t>m</a:t>
            </a:r>
            <a:r>
              <a:rPr lang="en-US" altLang="zh-CN" sz="2000" b="1" dirty="0" err="1">
                <a:latin typeface="Arial" panose="020B0604020202020204" pitchFamily="34" charset="0"/>
                <a:ea typeface="仿宋" panose="02010609060101010101" pitchFamily="49" charset="-122"/>
                <a:cs typeface="Arial" panose="020B0604020202020204" pitchFamily="34" charset="0"/>
              </a:rPr>
              <a:t>x</a:t>
            </a:r>
            <a:r>
              <a:rPr lang="en-US" altLang="zh-CN" sz="2000" b="1" baseline="30000" dirty="0" err="1">
                <a:latin typeface="Arial" panose="020B0604020202020204" pitchFamily="34" charset="0"/>
                <a:ea typeface="仿宋" panose="02010609060101010101" pitchFamily="49" charset="-122"/>
                <a:cs typeface="Arial" panose="020B0604020202020204" pitchFamily="34" charset="0"/>
              </a:rPr>
              <a:t>m</a:t>
            </a:r>
            <a:r>
              <a:rPr lang="zh-CN" altLang="zh-CN" sz="2000" b="1" dirty="0">
                <a:latin typeface="Arial" panose="020B0604020202020204" pitchFamily="34" charset="0"/>
                <a:ea typeface="仿宋" panose="02010609060101010101" pitchFamily="49" charset="-122"/>
                <a:cs typeface="Arial" panose="020B0604020202020204" pitchFamily="34" charset="0"/>
              </a:rPr>
              <a:t>，一元多项式求和即为</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求</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A(x</a:t>
            </a:r>
            <a:r>
              <a:rPr lang="en-US" altLang="zh-CN" sz="2000" b="1" dirty="0">
                <a:latin typeface="Arial" panose="020B0604020202020204" pitchFamily="34" charset="0"/>
                <a:ea typeface="仿宋" panose="02010609060101010101" pitchFamily="49" charset="-122"/>
                <a:cs typeface="Arial" panose="020B0604020202020204" pitchFamily="34" charset="0"/>
              </a:rPr>
              <a:t>)=A(x)+B(x)</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，实质上是</a:t>
            </a:r>
            <a:r>
              <a:rPr lang="zh-CN" altLang="zh-CN" sz="2000" b="1" dirty="0">
                <a:latin typeface="Arial" panose="020B0604020202020204" pitchFamily="34" charset="0"/>
                <a:ea typeface="仿宋" panose="02010609060101010101" pitchFamily="49" charset="-122"/>
                <a:cs typeface="Arial" panose="020B0604020202020204" pitchFamily="34" charset="0"/>
              </a:rPr>
              <a:t>一个合并同类项的过程。</a:t>
            </a:r>
            <a:endParaRPr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在实际应用中，只存储非零</a:t>
            </a:r>
            <a:r>
              <a:rPr lang="zh-CN" altLang="en-US" sz="2000" b="1" dirty="0">
                <a:latin typeface="Arial" panose="020B0604020202020204" pitchFamily="34" charset="0"/>
                <a:ea typeface="仿宋" panose="02010609060101010101" pitchFamily="49" charset="-122"/>
                <a:cs typeface="Arial" panose="020B0604020202020204" pitchFamily="34" charset="0"/>
              </a:rPr>
              <a:t>系数</a:t>
            </a:r>
            <a:r>
              <a:rPr lang="zh-CN" altLang="zh-CN" sz="2000" b="1" dirty="0">
                <a:latin typeface="Arial" panose="020B0604020202020204" pitchFamily="34" charset="0"/>
                <a:ea typeface="仿宋" panose="02010609060101010101" pitchFamily="49" charset="-122"/>
                <a:cs typeface="Arial" panose="020B0604020202020204" pitchFamily="34" charset="0"/>
              </a:rPr>
              <a:t>元素，每一个非零</a:t>
            </a:r>
            <a:r>
              <a:rPr lang="zh-CN" altLang="en-US" sz="2000" b="1" dirty="0">
                <a:latin typeface="Arial" panose="020B0604020202020204" pitchFamily="34" charset="0"/>
                <a:ea typeface="仿宋" panose="02010609060101010101" pitchFamily="49" charset="-122"/>
                <a:cs typeface="Arial" panose="020B0604020202020204" pitchFamily="34" charset="0"/>
              </a:rPr>
              <a:t>系数</a:t>
            </a:r>
            <a:r>
              <a:rPr lang="zh-CN" altLang="zh-CN" sz="2000" b="1" dirty="0">
                <a:latin typeface="Arial" panose="020B0604020202020204" pitchFamily="34" charset="0"/>
                <a:ea typeface="仿宋" panose="02010609060101010101" pitchFamily="49" charset="-122"/>
                <a:cs typeface="Arial" panose="020B0604020202020204" pitchFamily="34" charset="0"/>
              </a:rPr>
              <a:t>项可以由系数和指数唯一表示。例如，</a:t>
            </a:r>
            <a:r>
              <a:rPr lang="en-US" altLang="zh-CN" sz="2000" b="1" dirty="0">
                <a:latin typeface="Arial" panose="020B0604020202020204" pitchFamily="34" charset="0"/>
                <a:ea typeface="仿宋" panose="02010609060101010101" pitchFamily="49" charset="-122"/>
                <a:cs typeface="Arial" panose="020B0604020202020204" pitchFamily="34" charset="0"/>
              </a:rPr>
              <a:t>S(x)=</a:t>
            </a:r>
            <a:r>
              <a:rPr lang="en-US" altLang="zh-CN" sz="2000" b="1" dirty="0" smtClean="0">
                <a:latin typeface="Arial" panose="020B0604020202020204" pitchFamily="34" charset="0"/>
                <a:ea typeface="仿宋" panose="02010609060101010101" pitchFamily="49" charset="-122"/>
                <a:cs typeface="Arial" panose="020B0604020202020204" pitchFamily="34" charset="0"/>
              </a:rPr>
              <a:t>5+10x</a:t>
            </a:r>
            <a:r>
              <a:rPr lang="en-US" altLang="zh-CN" sz="2000" b="1" baseline="30000" dirty="0" smtClean="0">
                <a:latin typeface="Arial" panose="020B0604020202020204" pitchFamily="34" charset="0"/>
                <a:ea typeface="仿宋" panose="02010609060101010101" pitchFamily="49" charset="-122"/>
                <a:cs typeface="Arial" panose="020B0604020202020204" pitchFamily="34" charset="0"/>
              </a:rPr>
              <a:t>30</a:t>
            </a:r>
            <a:r>
              <a:rPr lang="en-US" altLang="zh-CN" sz="2000" b="1" dirty="0" smtClean="0">
                <a:latin typeface="Arial" panose="020B0604020202020204" pitchFamily="34" charset="0"/>
                <a:ea typeface="仿宋" panose="02010609060101010101" pitchFamily="49" charset="-122"/>
                <a:cs typeface="Arial" panose="020B0604020202020204" pitchFamily="34" charset="0"/>
              </a:rPr>
              <a:t>+90x</a:t>
            </a:r>
            <a:r>
              <a:rPr lang="en-US" altLang="zh-CN" sz="2000" b="1" baseline="30000" dirty="0" smtClean="0">
                <a:latin typeface="Arial" panose="020B0604020202020204" pitchFamily="34" charset="0"/>
                <a:ea typeface="仿宋" panose="02010609060101010101" pitchFamily="49" charset="-122"/>
                <a:cs typeface="Arial" panose="020B0604020202020204" pitchFamily="34" charset="0"/>
              </a:rPr>
              <a:t>100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可以</a:t>
            </a:r>
            <a:r>
              <a:rPr lang="zh-CN" altLang="zh-CN" sz="2000" b="1" dirty="0">
                <a:latin typeface="Arial" panose="020B0604020202020204" pitchFamily="34" charset="0"/>
                <a:ea typeface="仿宋" panose="02010609060101010101" pitchFamily="49" charset="-122"/>
                <a:cs typeface="Arial" panose="020B0604020202020204" pitchFamily="34" charset="0"/>
              </a:rPr>
              <a:t>用</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线性表</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en-US" altLang="zh-CN" sz="2000" b="1" dirty="0">
                <a:latin typeface="Arial" panose="020B0604020202020204" pitchFamily="34" charset="0"/>
                <a:ea typeface="仿宋" panose="02010609060101010101" pitchFamily="49" charset="-122"/>
                <a:cs typeface="Arial" panose="020B0604020202020204" pitchFamily="34" charset="0"/>
              </a:rPr>
              <a:t>5, 0), (10, 30),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a:t>
            </a:r>
            <a:r>
              <a:rPr lang="en-US" altLang="zh-CN" sz="2000" b="1" dirty="0">
                <a:latin typeface="Arial" panose="020B0604020202020204" pitchFamily="34" charset="0"/>
                <a:ea typeface="仿宋" panose="02010609060101010101" pitchFamily="49" charset="-122"/>
                <a:cs typeface="Arial" panose="020B0604020202020204" pitchFamily="34" charset="0"/>
              </a:rPr>
              <a:t>90, 100</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来</a:t>
            </a:r>
            <a:r>
              <a:rPr lang="zh-CN" altLang="zh-CN" sz="2000" b="1" dirty="0">
                <a:latin typeface="Arial" panose="020B0604020202020204" pitchFamily="34" charset="0"/>
                <a:ea typeface="仿宋" panose="02010609060101010101" pitchFamily="49" charset="-122"/>
                <a:cs typeface="Arial" panose="020B0604020202020204" pitchFamily="34" charset="0"/>
              </a:rPr>
              <a:t>表示。</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par>
                                <p:cTn id="8" presetID="6" presetClass="entr" presetSubtype="32"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circle(out)">
                                      <p:cBhvr>
                                        <p:cTn id="10" dur="2000"/>
                                        <p:tgtEl>
                                          <p:spTgt spid="2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animEffect transition="in" filter="slide(fromBottom)">
                                      <p:cBhvr>
                                        <p:cTn id="15" dur="500"/>
                                        <p:tgtEl>
                                          <p:spTgt spid="26">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26">
                                            <p:txEl>
                                              <p:pRg st="1" end="1"/>
                                            </p:txEl>
                                          </p:spTgt>
                                        </p:tgtEl>
                                        <p:attrNameLst>
                                          <p:attrName>style.visibility</p:attrName>
                                        </p:attrNameLst>
                                      </p:cBhvr>
                                      <p:to>
                                        <p:strVal val="visible"/>
                                      </p:to>
                                    </p:set>
                                    <p:animEffect transition="in" filter="slide(fromBottom)">
                                      <p:cBhvr>
                                        <p:cTn id="20" dur="500"/>
                                        <p:tgtEl>
                                          <p:spTgt spid="26">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xEl>
                                              <p:pRg st="2" end="2"/>
                                            </p:txEl>
                                          </p:spTgt>
                                        </p:tgtEl>
                                        <p:attrNameLst>
                                          <p:attrName>style.visibility</p:attrName>
                                        </p:attrNameLst>
                                      </p:cBhvr>
                                      <p:to>
                                        <p:strVal val="visible"/>
                                      </p:to>
                                    </p:set>
                                    <p:animEffect transition="in" filter="slide(fromBottom)">
                                      <p:cBhvr>
                                        <p:cTn id="25"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474" name="组合 1"/>
          <p:cNvGrpSpPr>
            <a:grpSpLocks/>
          </p:cNvGrpSpPr>
          <p:nvPr/>
        </p:nvGrpSpPr>
        <p:grpSpPr bwMode="auto">
          <a:xfrm>
            <a:off x="34925" y="92075"/>
            <a:ext cx="7632700" cy="1298575"/>
            <a:chOff x="34925" y="92075"/>
            <a:chExt cx="7632700" cy="1298575"/>
          </a:xfrm>
        </p:grpSpPr>
        <p:grpSp>
          <p:nvGrpSpPr>
            <p:cNvPr id="105493" name="组合 2"/>
            <p:cNvGrpSpPr>
              <a:grpSpLocks/>
            </p:cNvGrpSpPr>
            <p:nvPr/>
          </p:nvGrpSpPr>
          <p:grpSpPr bwMode="auto">
            <a:xfrm>
              <a:off x="34925" y="92075"/>
              <a:ext cx="7632700" cy="457200"/>
              <a:chOff x="34925" y="92075"/>
              <a:chExt cx="7632700" cy="457200"/>
            </a:xfrm>
          </p:grpSpPr>
          <p:sp>
            <p:nvSpPr>
              <p:cNvPr id="105497"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5498"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5494" name="Group 2"/>
            <p:cNvGrpSpPr>
              <a:grpSpLocks/>
            </p:cNvGrpSpPr>
            <p:nvPr/>
          </p:nvGrpSpPr>
          <p:grpSpPr bwMode="auto">
            <a:xfrm>
              <a:off x="107950" y="620713"/>
              <a:ext cx="4396422" cy="769937"/>
              <a:chOff x="113" y="441"/>
              <a:chExt cx="2090" cy="485"/>
            </a:xfrm>
          </p:grpSpPr>
          <p:sp>
            <p:nvSpPr>
              <p:cNvPr id="105495"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5496"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5475" name="组合 8"/>
          <p:cNvGrpSpPr>
            <a:grpSpLocks/>
          </p:cNvGrpSpPr>
          <p:nvPr/>
        </p:nvGrpSpPr>
        <p:grpSpPr bwMode="auto">
          <a:xfrm>
            <a:off x="34925" y="92075"/>
            <a:ext cx="8963025" cy="1714500"/>
            <a:chOff x="34925" y="92075"/>
            <a:chExt cx="8963025" cy="1714500"/>
          </a:xfrm>
        </p:grpSpPr>
        <p:grpSp>
          <p:nvGrpSpPr>
            <p:cNvPr id="105484" name="组合 9"/>
            <p:cNvGrpSpPr>
              <a:grpSpLocks/>
            </p:cNvGrpSpPr>
            <p:nvPr/>
          </p:nvGrpSpPr>
          <p:grpSpPr bwMode="auto">
            <a:xfrm>
              <a:off x="34925" y="92075"/>
              <a:ext cx="7632700" cy="1298575"/>
              <a:chOff x="34925" y="92075"/>
              <a:chExt cx="7632700" cy="1298575"/>
            </a:xfrm>
          </p:grpSpPr>
          <p:grpSp>
            <p:nvGrpSpPr>
              <p:cNvPr id="105487" name="组合 12"/>
              <p:cNvGrpSpPr>
                <a:grpSpLocks/>
              </p:cNvGrpSpPr>
              <p:nvPr/>
            </p:nvGrpSpPr>
            <p:grpSpPr bwMode="auto">
              <a:xfrm>
                <a:off x="34925" y="92075"/>
                <a:ext cx="7632700" cy="457200"/>
                <a:chOff x="34925" y="92075"/>
                <a:chExt cx="7632700" cy="457200"/>
              </a:xfrm>
            </p:grpSpPr>
            <p:sp>
              <p:nvSpPr>
                <p:cNvPr id="105491"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5492"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5488" name="Group 2"/>
              <p:cNvGrpSpPr>
                <a:grpSpLocks/>
              </p:cNvGrpSpPr>
              <p:nvPr/>
            </p:nvGrpSpPr>
            <p:grpSpPr bwMode="auto">
              <a:xfrm>
                <a:off x="107950" y="620713"/>
                <a:ext cx="4396422" cy="769937"/>
                <a:chOff x="113" y="441"/>
                <a:chExt cx="2090" cy="485"/>
              </a:xfrm>
            </p:grpSpPr>
            <p:sp>
              <p:nvSpPr>
                <p:cNvPr id="105489"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5490"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9"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2-7</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一元多项式</a:t>
              </a:r>
              <a:r>
                <a:rPr kumimoji="1" lang="zh-CN" altLang="en-US" sz="2000" b="1" dirty="0">
                  <a:solidFill>
                    <a:srgbClr val="000000"/>
                  </a:solidFill>
                  <a:latin typeface="+mj-lt"/>
                  <a:ea typeface="仿宋" panose="02010609060101010101" pitchFamily="49" charset="-122"/>
                </a:rPr>
                <a:t>的表示及相加。</a:t>
              </a:r>
              <a:endParaRPr kumimoji="1" lang="zh-CN" altLang="en-US" sz="2000" b="1" dirty="0" smtClean="0">
                <a:latin typeface="+mj-lt"/>
                <a:ea typeface="仿宋" panose="02010609060101010101" pitchFamily="49" charset="-122"/>
              </a:endParaRPr>
            </a:p>
          </p:txBody>
        </p:sp>
        <p:cxnSp>
          <p:nvCxnSpPr>
            <p:cNvPr id="20" name="直接连接符 19"/>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6" name="Text Box 6"/>
          <p:cNvSpPr txBox="1">
            <a:spLocks noChangeArrowheads="1"/>
          </p:cNvSpPr>
          <p:nvPr/>
        </p:nvSpPr>
        <p:spPr bwMode="auto">
          <a:xfrm>
            <a:off x="179388" y="1841500"/>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lang="en-US" altLang="zh-CN" sz="2000" b="1" dirty="0">
                <a:latin typeface="Arial" panose="020B0604020202020204" pitchFamily="34" charset="0"/>
                <a:ea typeface="仿宋" panose="02010609060101010101" pitchFamily="49" charset="-122"/>
                <a:cs typeface="Arial" panose="020B0604020202020204" pitchFamily="34" charset="0"/>
              </a:rPr>
              <a:t>        1</a:t>
            </a:r>
            <a:r>
              <a:rPr lang="zh-CN" altLang="zh-CN" sz="2000" b="1" dirty="0">
                <a:latin typeface="Arial" panose="020B0604020202020204" pitchFamily="34" charset="0"/>
                <a:ea typeface="仿宋" panose="02010609060101010101" pitchFamily="49" charset="-122"/>
                <a:cs typeface="Arial" panose="020B0604020202020204" pitchFamily="34" charset="0"/>
              </a:rPr>
              <a:t>）一元多项式的存储表示</a:t>
            </a:r>
            <a:r>
              <a:rPr lang="zh-CN" altLang="en-US" sz="2000" b="1" dirty="0">
                <a:latin typeface="Arial" panose="020B0604020202020204" pitchFamily="34" charset="0"/>
                <a:ea typeface="仿宋" panose="02010609060101010101" pitchFamily="49" charset="-122"/>
                <a:cs typeface="Arial" panose="020B0604020202020204" pitchFamily="34" charset="0"/>
              </a:rPr>
              <a:t>：</a:t>
            </a:r>
            <a:endParaRPr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采用链式存储结构，则每一个非零项对应单链表中的一个结点，且单链表应该按照指数递增有序排列。</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sp>
        <p:nvSpPr>
          <p:cNvPr id="27" name="Text Box 6"/>
          <p:cNvSpPr txBox="1">
            <a:spLocks noChangeArrowheads="1"/>
          </p:cNvSpPr>
          <p:nvPr/>
        </p:nvSpPr>
        <p:spPr bwMode="auto">
          <a:xfrm>
            <a:off x="433913" y="3771900"/>
            <a:ext cx="7440083" cy="2505301"/>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wrap="square" lIns="90000" rIns="90000">
            <a:spAutoFit/>
          </a:bodyPr>
          <a:lstStyle/>
          <a:p>
            <a:pPr algn="just" eaLnBrk="1" hangingPunct="1">
              <a:lnSpc>
                <a:spcPct val="140000"/>
              </a:lnSpc>
              <a:defRPr/>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修改</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2.3.1</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中定义的单链表类型定义：</a:t>
            </a:r>
          </a:p>
          <a:p>
            <a:pPr algn="just" eaLnBrk="1" hangingPunct="1">
              <a:lnSpc>
                <a:spcPct val="140000"/>
              </a:lnSpc>
              <a:defRPr/>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 </a:t>
            </a:r>
          </a:p>
          <a:p>
            <a:pPr algn="just" eaLnBrk="1" hangingPunct="1">
              <a:lnSpc>
                <a:spcPct val="140000"/>
              </a:lnSpc>
              <a:defRPr/>
            </a:pP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float	</a:t>
            </a:r>
            <a:r>
              <a:rPr lang="en-US" altLang="zh-CN" sz="1600" b="1" dirty="0" err="1" smtClean="0">
                <a:latin typeface="Courier New" panose="02070309020205020404" pitchFamily="49" charset="0"/>
                <a:ea typeface="仿宋" panose="02010609060101010101" pitchFamily="49" charset="-122"/>
                <a:cs typeface="Courier New" panose="02070309020205020404" pitchFamily="49" charset="0"/>
              </a:rPr>
              <a:t>coef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系数</a:t>
            </a:r>
          </a:p>
          <a:p>
            <a:pPr algn="just" eaLnBrk="1" hangingPunct="1">
              <a:lnSpc>
                <a:spcPct val="140000"/>
              </a:lnSpc>
              <a:defRPr/>
            </a:pP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int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smtClean="0">
                <a:latin typeface="Courier New" panose="02070309020205020404" pitchFamily="49" charset="0"/>
                <a:ea typeface="仿宋" panose="02010609060101010101" pitchFamily="49" charset="-122"/>
                <a:cs typeface="Courier New" panose="02070309020205020404" pitchFamily="49" charset="0"/>
              </a:rPr>
              <a:t>expn</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指数</a:t>
            </a:r>
          </a:p>
          <a:p>
            <a:pPr algn="just" eaLnBrk="1" hangingPunct="1">
              <a:lnSpc>
                <a:spcPct val="140000"/>
              </a:lnSpc>
              <a:defRPr/>
            </a:pP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struct</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*next;  </a:t>
            </a:r>
            <a:r>
              <a:rPr lang="en-US" altLang="zh-CN" sz="1600" b="1" dirty="0" smtClean="0">
                <a:latin typeface="Courier New" panose="02070309020205020404" pitchFamily="49" charset="0"/>
                <a:ea typeface="仿宋" panose="02010609060101010101" pitchFamily="49" charset="-122"/>
                <a:cs typeface="Courier New" panose="02070309020205020404" pitchFamily="49" charset="0"/>
              </a:rPr>
              <a:t>	// </a:t>
            </a:r>
            <a:r>
              <a:rPr lang="zh-CN" altLang="en-US" sz="1600" b="1" dirty="0">
                <a:latin typeface="Courier New" panose="02070309020205020404" pitchFamily="49" charset="0"/>
                <a:ea typeface="仿宋" panose="02010609060101010101" pitchFamily="49" charset="-122"/>
                <a:cs typeface="Courier New" panose="02070309020205020404" pitchFamily="49" charset="0"/>
              </a:rPr>
              <a:t>指向下一个元素项的指针</a:t>
            </a:r>
          </a:p>
          <a:p>
            <a:pPr algn="just" eaLnBrk="1" hangingPunct="1">
              <a:lnSpc>
                <a:spcPct val="140000"/>
              </a:lnSpc>
              <a:defRPr/>
            </a:pP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p>
          <a:p>
            <a:pPr algn="just" eaLnBrk="1" hangingPunct="1">
              <a:lnSpc>
                <a:spcPct val="140000"/>
              </a:lnSpc>
              <a:defRPr/>
            </a:pP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typedef</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a:t>
            </a:r>
            <a:r>
              <a:rPr lang="en-US" altLang="zh-CN" sz="1600" b="1" dirty="0" err="1">
                <a:latin typeface="Courier New" panose="02070309020205020404" pitchFamily="49" charset="0"/>
                <a:ea typeface="仿宋" panose="02010609060101010101" pitchFamily="49" charset="-122"/>
                <a:cs typeface="Courier New" panose="02070309020205020404" pitchFamily="49" charset="0"/>
              </a:rPr>
              <a:t>LNode</a:t>
            </a:r>
            <a:r>
              <a:rPr lang="en-US" altLang="zh-CN" sz="1600" b="1" dirty="0">
                <a:latin typeface="Courier New" panose="02070309020205020404" pitchFamily="49" charset="0"/>
                <a:ea typeface="仿宋" panose="02010609060101010101" pitchFamily="49" charset="-122"/>
                <a:cs typeface="Courier New" panose="02070309020205020404" pitchFamily="49" charset="0"/>
              </a:rPr>
              <a:t> Polynomial; </a:t>
            </a:r>
            <a:endParaRPr kumimoji="1" lang="zh-CN" altLang="en-US" sz="1600" b="1" dirty="0">
              <a:latin typeface="Courier New" panose="02070309020205020404" pitchFamily="49" charset="0"/>
              <a:ea typeface="仿宋" panose="02010609060101010101" pitchFamily="49" charset="-122"/>
              <a:cs typeface="Courier New" panose="02070309020205020404" pitchFamily="49" charset="0"/>
            </a:endParaRPr>
          </a:p>
        </p:txBody>
      </p:sp>
      <p:pic>
        <p:nvPicPr>
          <p:cNvPr id="11" name="图片 10"/>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62566" y="2951162"/>
            <a:ext cx="3648075"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 name="Group 5"/>
          <p:cNvGrpSpPr>
            <a:grpSpLocks/>
          </p:cNvGrpSpPr>
          <p:nvPr/>
        </p:nvGrpSpPr>
        <p:grpSpPr bwMode="auto">
          <a:xfrm>
            <a:off x="7669213" y="620713"/>
            <a:ext cx="1295400" cy="1079500"/>
            <a:chOff x="4831" y="391"/>
            <a:chExt cx="816" cy="773"/>
          </a:xfrm>
        </p:grpSpPr>
        <p:sp>
          <p:nvSpPr>
            <p:cNvPr id="105480"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5481"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5482" name="Picture 8"/>
            <p:cNvPicPr>
              <a:picLocks noChangeAspect="1" noChangeArrowheads="1"/>
            </p:cNvPicPr>
            <p:nvPr/>
          </p:nvPicPr>
          <p:blipFill>
            <a:blip r:embed="rId3">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83"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290">
                                          <p:stCondLst>
                                            <p:cond delay="0"/>
                                          </p:stCondLst>
                                        </p:cTn>
                                        <p:tgtEl>
                                          <p:spTgt spid="28"/>
                                        </p:tgtEl>
                                      </p:cBhvr>
                                    </p:animEffect>
                                    <p:anim calcmode="lin" valueType="num">
                                      <p:cBhvr>
                                        <p:cTn id="8"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3" dur="13">
                                          <p:stCondLst>
                                            <p:cond delay="325"/>
                                          </p:stCondLst>
                                        </p:cTn>
                                        <p:tgtEl>
                                          <p:spTgt spid="28"/>
                                        </p:tgtEl>
                                      </p:cBhvr>
                                      <p:to x="100000" y="60000"/>
                                    </p:animScale>
                                    <p:animScale>
                                      <p:cBhvr>
                                        <p:cTn id="14" dur="83" decel="50000">
                                          <p:stCondLst>
                                            <p:cond delay="338"/>
                                          </p:stCondLst>
                                        </p:cTn>
                                        <p:tgtEl>
                                          <p:spTgt spid="28"/>
                                        </p:tgtEl>
                                      </p:cBhvr>
                                      <p:to x="100000" y="100000"/>
                                    </p:animScale>
                                    <p:animScale>
                                      <p:cBhvr>
                                        <p:cTn id="15" dur="13">
                                          <p:stCondLst>
                                            <p:cond delay="656"/>
                                          </p:stCondLst>
                                        </p:cTn>
                                        <p:tgtEl>
                                          <p:spTgt spid="28"/>
                                        </p:tgtEl>
                                      </p:cBhvr>
                                      <p:to x="100000" y="80000"/>
                                    </p:animScale>
                                    <p:animScale>
                                      <p:cBhvr>
                                        <p:cTn id="16" dur="83" decel="50000">
                                          <p:stCondLst>
                                            <p:cond delay="669"/>
                                          </p:stCondLst>
                                        </p:cTn>
                                        <p:tgtEl>
                                          <p:spTgt spid="28"/>
                                        </p:tgtEl>
                                      </p:cBhvr>
                                      <p:to x="100000" y="100000"/>
                                    </p:animScale>
                                    <p:animScale>
                                      <p:cBhvr>
                                        <p:cTn id="17" dur="13">
                                          <p:stCondLst>
                                            <p:cond delay="821"/>
                                          </p:stCondLst>
                                        </p:cTn>
                                        <p:tgtEl>
                                          <p:spTgt spid="28"/>
                                        </p:tgtEl>
                                      </p:cBhvr>
                                      <p:to x="100000" y="90000"/>
                                    </p:animScale>
                                    <p:animScale>
                                      <p:cBhvr>
                                        <p:cTn id="18" dur="83" decel="50000">
                                          <p:stCondLst>
                                            <p:cond delay="834"/>
                                          </p:stCondLst>
                                        </p:cTn>
                                        <p:tgtEl>
                                          <p:spTgt spid="28"/>
                                        </p:tgtEl>
                                      </p:cBhvr>
                                      <p:to x="100000" y="100000"/>
                                    </p:animScale>
                                    <p:animScale>
                                      <p:cBhvr>
                                        <p:cTn id="19" dur="13">
                                          <p:stCondLst>
                                            <p:cond delay="904"/>
                                          </p:stCondLst>
                                        </p:cTn>
                                        <p:tgtEl>
                                          <p:spTgt spid="28"/>
                                        </p:tgtEl>
                                      </p:cBhvr>
                                      <p:to x="100000" y="95000"/>
                                    </p:animScale>
                                    <p:animScale>
                                      <p:cBhvr>
                                        <p:cTn id="20" dur="83" decel="50000">
                                          <p:stCondLst>
                                            <p:cond delay="917"/>
                                          </p:stCondLst>
                                        </p:cTn>
                                        <p:tgtEl>
                                          <p:spTgt spid="2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slide(fromBottom)">
                                      <p:cBhvr>
                                        <p:cTn id="25" dur="500"/>
                                        <p:tgtEl>
                                          <p:spTgt spid="2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slide(fromBottom)">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6"/>
          <p:cNvSpPr txBox="1">
            <a:spLocks noChangeArrowheads="1"/>
          </p:cNvSpPr>
          <p:nvPr/>
        </p:nvSpPr>
        <p:spPr bwMode="auto">
          <a:xfrm>
            <a:off x="179388" y="1841500"/>
            <a:ext cx="8785225" cy="181588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lang="en-US" altLang="zh-CN" sz="2000" b="1" dirty="0">
                <a:latin typeface="Arial" panose="020B0604020202020204" pitchFamily="34" charset="0"/>
                <a:ea typeface="仿宋" panose="02010609060101010101" pitchFamily="49" charset="-122"/>
                <a:cs typeface="Arial" panose="020B0604020202020204" pitchFamily="34" charset="0"/>
              </a:rPr>
              <a:t>        2</a:t>
            </a:r>
            <a:r>
              <a:rPr lang="zh-CN" altLang="zh-CN" sz="2000" b="1" dirty="0">
                <a:latin typeface="Arial" panose="020B0604020202020204" pitchFamily="34" charset="0"/>
                <a:ea typeface="仿宋" panose="02010609060101010101" pitchFamily="49" charset="-122"/>
                <a:cs typeface="Arial" panose="020B0604020202020204" pitchFamily="34" charset="0"/>
              </a:rPr>
              <a:t>）一元多项式的相加操作</a:t>
            </a:r>
            <a:r>
              <a:rPr lang="zh-CN" altLang="en-US" sz="2000" b="1" dirty="0">
                <a:latin typeface="Arial" panose="020B0604020202020204" pitchFamily="34" charset="0"/>
                <a:ea typeface="仿宋" panose="02010609060101010101" pitchFamily="49" charset="-122"/>
                <a:cs typeface="Arial" panose="020B0604020202020204" pitchFamily="34" charset="0"/>
              </a:rPr>
              <a:t>：</a:t>
            </a:r>
            <a:endParaRPr lang="en-US" altLang="zh-CN" sz="2000" b="1" dirty="0">
              <a:latin typeface="Arial" panose="020B0604020202020204" pitchFamily="34" charset="0"/>
              <a:ea typeface="仿宋" panose="02010609060101010101" pitchFamily="49" charset="-122"/>
              <a:cs typeface="Arial" panose="020B0604020202020204" pitchFamily="34" charset="0"/>
            </a:endParaRPr>
          </a:p>
          <a:p>
            <a:pPr algn="just" eaLnBrk="1" hangingPunct="1">
              <a:lnSpc>
                <a:spcPct val="140000"/>
              </a:lnSpc>
              <a:defRPr/>
            </a:pPr>
            <a:r>
              <a:rPr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两个单</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链表头</a:t>
            </a:r>
            <a:r>
              <a:rPr lang="zh-CN" altLang="zh-CN" sz="2000" b="1" dirty="0">
                <a:latin typeface="Arial" panose="020B0604020202020204" pitchFamily="34" charset="0"/>
                <a:ea typeface="仿宋" panose="02010609060101010101" pitchFamily="49" charset="-122"/>
                <a:cs typeface="Arial" panose="020B0604020202020204" pitchFamily="34" charset="0"/>
              </a:rPr>
              <a:t>指针分别</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为</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Pa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和</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en-US" altLang="zh-CN" sz="2000" b="1" dirty="0" err="1" smtClean="0">
                <a:latin typeface="Arial" panose="020B0604020202020204" pitchFamily="34" charset="0"/>
                <a:ea typeface="仿宋" panose="02010609060101010101" pitchFamily="49" charset="-122"/>
                <a:cs typeface="Arial" panose="020B0604020202020204" pitchFamily="34" charset="0"/>
              </a:rPr>
              <a:t>Pb</a:t>
            </a:r>
            <a:r>
              <a:rPr lang="zh-CN" altLang="zh-CN" sz="2000" b="1" dirty="0">
                <a:latin typeface="Arial" panose="020B0604020202020204" pitchFamily="34" charset="0"/>
                <a:ea typeface="仿宋" panose="02010609060101010101" pitchFamily="49" charset="-122"/>
                <a:cs typeface="Arial" panose="020B0604020202020204" pitchFamily="34" charset="0"/>
              </a:rPr>
              <a:t>。要求进行多项式加法：</a:t>
            </a:r>
            <a:r>
              <a:rPr lang="en-US" altLang="zh-CN" sz="2000" b="1" dirty="0">
                <a:latin typeface="Arial" panose="020B0604020202020204" pitchFamily="34" charset="0"/>
                <a:ea typeface="仿宋" panose="02010609060101010101" pitchFamily="49" charset="-122"/>
                <a:cs typeface="Arial" panose="020B0604020202020204" pitchFamily="34" charset="0"/>
              </a:rPr>
              <a:t>Pa=</a:t>
            </a:r>
            <a:r>
              <a:rPr lang="en-US" altLang="zh-CN" sz="2000" b="1" dirty="0" err="1">
                <a:latin typeface="Arial" panose="020B0604020202020204" pitchFamily="34" charset="0"/>
                <a:ea typeface="仿宋" panose="02010609060101010101" pitchFamily="49" charset="-122"/>
                <a:cs typeface="Arial" panose="020B0604020202020204" pitchFamily="34" charset="0"/>
              </a:rPr>
              <a:t>Pa+Pb</a:t>
            </a:r>
            <a:r>
              <a:rPr lang="zh-CN" altLang="zh-CN" sz="2000" b="1" dirty="0">
                <a:latin typeface="Arial" panose="020B0604020202020204" pitchFamily="34" charset="0"/>
                <a:ea typeface="仿宋" panose="02010609060101010101" pitchFamily="49" charset="-122"/>
                <a:cs typeface="Arial" panose="020B0604020202020204" pitchFamily="34" charset="0"/>
              </a:rPr>
              <a:t>，利用两个多项式结点构成“和多项式”，且“和多项式”</a:t>
            </a:r>
            <a:r>
              <a:rPr lang="zh-CN" altLang="zh-CN" sz="2000" b="1" dirty="0" smtClean="0">
                <a:latin typeface="Arial" panose="020B0604020202020204" pitchFamily="34" charset="0"/>
                <a:ea typeface="仿宋" panose="02010609060101010101" pitchFamily="49" charset="-122"/>
                <a:cs typeface="Arial" panose="020B0604020202020204" pitchFamily="34" charset="0"/>
              </a:rPr>
              <a:t>与</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Pa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共</a:t>
            </a:r>
            <a:r>
              <a:rPr lang="zh-CN" altLang="zh-CN" sz="2000" b="1" dirty="0">
                <a:latin typeface="Arial" panose="020B0604020202020204" pitchFamily="34" charset="0"/>
                <a:ea typeface="仿宋" panose="02010609060101010101" pitchFamily="49" charset="-122"/>
                <a:cs typeface="Arial" panose="020B0604020202020204" pitchFamily="34" charset="0"/>
              </a:rPr>
              <a:t>用一个头结点。</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sp>
        <p:nvSpPr>
          <p:cNvPr id="40" name="Text Box 6"/>
          <p:cNvSpPr txBox="1">
            <a:spLocks noChangeArrowheads="1"/>
          </p:cNvSpPr>
          <p:nvPr/>
        </p:nvSpPr>
        <p:spPr bwMode="auto">
          <a:xfrm>
            <a:off x="179388" y="3569232"/>
            <a:ext cx="8785225" cy="1384300"/>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设</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指针</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p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指向</a:t>
            </a:r>
            <a:r>
              <a:rPr lang="zh-CN" altLang="zh-CN" sz="2000" b="1" dirty="0">
                <a:latin typeface="Arial" panose="020B0604020202020204" pitchFamily="34" charset="0"/>
                <a:ea typeface="仿宋" panose="02010609060101010101" pitchFamily="49" charset="-122"/>
                <a:cs typeface="Arial" panose="020B0604020202020204" pitchFamily="34" charset="0"/>
              </a:rPr>
              <a:t>单</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链表</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Pa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的</a:t>
            </a:r>
            <a:r>
              <a:rPr lang="zh-CN" altLang="zh-CN" sz="2000" b="1" dirty="0">
                <a:latin typeface="Arial" panose="020B0604020202020204" pitchFamily="34" charset="0"/>
                <a:ea typeface="仿宋" panose="02010609060101010101" pitchFamily="49" charset="-122"/>
                <a:cs typeface="Arial" panose="020B0604020202020204" pitchFamily="34" charset="0"/>
              </a:rPr>
              <a:t>第一个结点，</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指针</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q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指向</a:t>
            </a:r>
            <a:r>
              <a:rPr lang="zh-CN" altLang="zh-CN" sz="2000" b="1" dirty="0">
                <a:latin typeface="Arial" panose="020B0604020202020204" pitchFamily="34" charset="0"/>
                <a:ea typeface="仿宋" panose="02010609060101010101" pitchFamily="49" charset="-122"/>
                <a:cs typeface="Arial" panose="020B0604020202020204" pitchFamily="34" charset="0"/>
              </a:rPr>
              <a:t>单</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链表</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en-US" altLang="zh-CN" sz="2000" b="1" dirty="0" err="1" smtClean="0">
                <a:latin typeface="Arial" panose="020B0604020202020204" pitchFamily="34" charset="0"/>
                <a:ea typeface="仿宋" panose="02010609060101010101" pitchFamily="49" charset="-122"/>
                <a:cs typeface="Arial" panose="020B0604020202020204" pitchFamily="34" charset="0"/>
              </a:rPr>
              <a:t>Pb</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的</a:t>
            </a:r>
            <a:r>
              <a:rPr lang="zh-CN" altLang="zh-CN" sz="2000" b="1" dirty="0">
                <a:latin typeface="Arial" panose="020B0604020202020204" pitchFamily="34" charset="0"/>
                <a:ea typeface="仿宋" panose="02010609060101010101" pitchFamily="49" charset="-122"/>
                <a:cs typeface="Arial" panose="020B0604020202020204" pitchFamily="34" charset="0"/>
              </a:rPr>
              <a:t>第一个结点。两个多项式求和实质上是</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对</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p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zh-CN" sz="2000" b="1" dirty="0">
                <a:latin typeface="Arial" panose="020B0604020202020204" pitchFamily="34" charset="0"/>
                <a:ea typeface="仿宋" panose="02010609060101010101" pitchFamily="49" charset="-122"/>
                <a:cs typeface="Arial" panose="020B0604020202020204" pitchFamily="34" charset="0"/>
              </a:rPr>
              <a:t>的指数域</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和</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q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zh-CN" sz="2000" b="1" dirty="0">
                <a:latin typeface="Arial" panose="020B0604020202020204" pitchFamily="34" charset="0"/>
                <a:ea typeface="仿宋" panose="02010609060101010101" pitchFamily="49" charset="-122"/>
                <a:cs typeface="Arial" panose="020B0604020202020204" pitchFamily="34" charset="0"/>
              </a:rPr>
              <a:t>的指数域进行比较，有三种情况：</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grpSp>
        <p:nvGrpSpPr>
          <p:cNvPr id="106500" name="组合 8"/>
          <p:cNvGrpSpPr>
            <a:grpSpLocks/>
          </p:cNvGrpSpPr>
          <p:nvPr/>
        </p:nvGrpSpPr>
        <p:grpSpPr bwMode="auto">
          <a:xfrm>
            <a:off x="34925" y="92075"/>
            <a:ext cx="8963025" cy="1714500"/>
            <a:chOff x="34925" y="92075"/>
            <a:chExt cx="8963025" cy="1714500"/>
          </a:xfrm>
        </p:grpSpPr>
        <p:grpSp>
          <p:nvGrpSpPr>
            <p:cNvPr id="106501" name="组合 28"/>
            <p:cNvGrpSpPr>
              <a:grpSpLocks/>
            </p:cNvGrpSpPr>
            <p:nvPr/>
          </p:nvGrpSpPr>
          <p:grpSpPr bwMode="auto">
            <a:xfrm>
              <a:off x="34925" y="92075"/>
              <a:ext cx="8963025" cy="1714500"/>
              <a:chOff x="34925" y="92075"/>
              <a:chExt cx="8963025" cy="1714500"/>
            </a:xfrm>
          </p:grpSpPr>
          <p:grpSp>
            <p:nvGrpSpPr>
              <p:cNvPr id="106507" name="组合 29"/>
              <p:cNvGrpSpPr>
                <a:grpSpLocks/>
              </p:cNvGrpSpPr>
              <p:nvPr/>
            </p:nvGrpSpPr>
            <p:grpSpPr bwMode="auto">
              <a:xfrm>
                <a:off x="34925" y="92075"/>
                <a:ext cx="7632700" cy="1298575"/>
                <a:chOff x="34925" y="92075"/>
                <a:chExt cx="7632700" cy="1298575"/>
              </a:xfrm>
            </p:grpSpPr>
            <p:grpSp>
              <p:nvGrpSpPr>
                <p:cNvPr id="106510" name="组合 32"/>
                <p:cNvGrpSpPr>
                  <a:grpSpLocks/>
                </p:cNvGrpSpPr>
                <p:nvPr/>
              </p:nvGrpSpPr>
              <p:grpSpPr bwMode="auto">
                <a:xfrm>
                  <a:off x="34925" y="92075"/>
                  <a:ext cx="7632700" cy="457200"/>
                  <a:chOff x="34925" y="92075"/>
                  <a:chExt cx="7632700" cy="457200"/>
                </a:xfrm>
              </p:grpSpPr>
              <p:sp>
                <p:nvSpPr>
                  <p:cNvPr id="10651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651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6511" name="Group 2"/>
                <p:cNvGrpSpPr>
                  <a:grpSpLocks/>
                </p:cNvGrpSpPr>
                <p:nvPr/>
              </p:nvGrpSpPr>
              <p:grpSpPr bwMode="auto">
                <a:xfrm>
                  <a:off x="107950" y="620713"/>
                  <a:ext cx="4396422" cy="769937"/>
                  <a:chOff x="113" y="441"/>
                  <a:chExt cx="2090" cy="485"/>
                </a:xfrm>
              </p:grpSpPr>
              <p:sp>
                <p:nvSpPr>
                  <p:cNvPr id="10651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651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1"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2-7</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一元多项式</a:t>
                </a:r>
                <a:r>
                  <a:rPr kumimoji="1" lang="zh-CN" altLang="en-US" sz="2000" b="1" dirty="0">
                    <a:solidFill>
                      <a:srgbClr val="000000"/>
                    </a:solidFill>
                    <a:latin typeface="+mj-lt"/>
                    <a:ea typeface="仿宋" panose="02010609060101010101" pitchFamily="49" charset="-122"/>
                  </a:rPr>
                  <a:t>的表示及相加。</a:t>
                </a:r>
                <a:endParaRPr kumimoji="1" lang="zh-CN" altLang="en-US" sz="2000" b="1" dirty="0" smtClean="0">
                  <a:latin typeface="+mj-lt"/>
                  <a:ea typeface="仿宋" panose="02010609060101010101" pitchFamily="49" charset="-122"/>
                </a:endParaRPr>
              </a:p>
            </p:txBody>
          </p:sp>
          <p:cxnSp>
            <p:nvCxnSpPr>
              <p:cNvPr id="32" name="直接连接符 31"/>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06502" name="Group 5"/>
            <p:cNvGrpSpPr>
              <a:grpSpLocks/>
            </p:cNvGrpSpPr>
            <p:nvPr/>
          </p:nvGrpSpPr>
          <p:grpSpPr bwMode="auto">
            <a:xfrm>
              <a:off x="7669213" y="620713"/>
              <a:ext cx="1295400" cy="1079500"/>
              <a:chOff x="4831" y="391"/>
              <a:chExt cx="816" cy="773"/>
            </a:xfrm>
          </p:grpSpPr>
          <p:sp>
            <p:nvSpPr>
              <p:cNvPr id="106503"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6504"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6505"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6"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lide(fromBottom)">
                                      <p:cBhvr>
                                        <p:cTn id="7" dur="500"/>
                                        <p:tgtEl>
                                          <p:spTgt spid="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slide(fromBottom)">
                                      <p:cBhvr>
                                        <p:cTn id="1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22" name="组合 1"/>
          <p:cNvGrpSpPr>
            <a:grpSpLocks/>
          </p:cNvGrpSpPr>
          <p:nvPr/>
        </p:nvGrpSpPr>
        <p:grpSpPr bwMode="auto">
          <a:xfrm>
            <a:off x="34925" y="92075"/>
            <a:ext cx="7632700" cy="1298575"/>
            <a:chOff x="34925" y="92075"/>
            <a:chExt cx="7632700" cy="1298575"/>
          </a:xfrm>
        </p:grpSpPr>
        <p:grpSp>
          <p:nvGrpSpPr>
            <p:cNvPr id="107548" name="组合 2"/>
            <p:cNvGrpSpPr>
              <a:grpSpLocks/>
            </p:cNvGrpSpPr>
            <p:nvPr/>
          </p:nvGrpSpPr>
          <p:grpSpPr bwMode="auto">
            <a:xfrm>
              <a:off x="34925" y="92075"/>
              <a:ext cx="7632700" cy="457200"/>
              <a:chOff x="34925" y="92075"/>
              <a:chExt cx="7632700" cy="457200"/>
            </a:xfrm>
          </p:grpSpPr>
          <p:sp>
            <p:nvSpPr>
              <p:cNvPr id="107552"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7553"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7549" name="Group 2"/>
            <p:cNvGrpSpPr>
              <a:grpSpLocks/>
            </p:cNvGrpSpPr>
            <p:nvPr/>
          </p:nvGrpSpPr>
          <p:grpSpPr bwMode="auto">
            <a:xfrm>
              <a:off x="107950" y="620713"/>
              <a:ext cx="4396422" cy="769937"/>
              <a:chOff x="113" y="441"/>
              <a:chExt cx="2090" cy="485"/>
            </a:xfrm>
          </p:grpSpPr>
          <p:sp>
            <p:nvSpPr>
              <p:cNvPr id="107550"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7551"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7523" name="组合 9"/>
          <p:cNvGrpSpPr>
            <a:grpSpLocks/>
          </p:cNvGrpSpPr>
          <p:nvPr/>
        </p:nvGrpSpPr>
        <p:grpSpPr bwMode="auto">
          <a:xfrm>
            <a:off x="34925" y="92075"/>
            <a:ext cx="7632700" cy="1298575"/>
            <a:chOff x="34925" y="92075"/>
            <a:chExt cx="7632700" cy="1298575"/>
          </a:xfrm>
        </p:grpSpPr>
        <p:grpSp>
          <p:nvGrpSpPr>
            <p:cNvPr id="107542" name="组合 12"/>
            <p:cNvGrpSpPr>
              <a:grpSpLocks/>
            </p:cNvGrpSpPr>
            <p:nvPr/>
          </p:nvGrpSpPr>
          <p:grpSpPr bwMode="auto">
            <a:xfrm>
              <a:off x="34925" y="92075"/>
              <a:ext cx="7632700" cy="457200"/>
              <a:chOff x="34925" y="92075"/>
              <a:chExt cx="7632700" cy="457200"/>
            </a:xfrm>
          </p:grpSpPr>
          <p:sp>
            <p:nvSpPr>
              <p:cNvPr id="10754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754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7543" name="Group 2"/>
            <p:cNvGrpSpPr>
              <a:grpSpLocks/>
            </p:cNvGrpSpPr>
            <p:nvPr/>
          </p:nvGrpSpPr>
          <p:grpSpPr bwMode="auto">
            <a:xfrm>
              <a:off x="107950" y="620713"/>
              <a:ext cx="4396422" cy="769937"/>
              <a:chOff x="113" y="441"/>
              <a:chExt cx="2090" cy="485"/>
            </a:xfrm>
          </p:grpSpPr>
          <p:sp>
            <p:nvSpPr>
              <p:cNvPr id="107544"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7545"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7524" name="组合 8"/>
          <p:cNvGrpSpPr>
            <a:grpSpLocks/>
          </p:cNvGrpSpPr>
          <p:nvPr/>
        </p:nvGrpSpPr>
        <p:grpSpPr bwMode="auto">
          <a:xfrm>
            <a:off x="34925" y="92075"/>
            <a:ext cx="8963025" cy="1714500"/>
            <a:chOff x="34925" y="92075"/>
            <a:chExt cx="8963025" cy="1714500"/>
          </a:xfrm>
        </p:grpSpPr>
        <p:grpSp>
          <p:nvGrpSpPr>
            <p:cNvPr id="107527" name="组合 18"/>
            <p:cNvGrpSpPr>
              <a:grpSpLocks/>
            </p:cNvGrpSpPr>
            <p:nvPr/>
          </p:nvGrpSpPr>
          <p:grpSpPr bwMode="auto">
            <a:xfrm>
              <a:off x="34925" y="92075"/>
              <a:ext cx="8963025" cy="1714500"/>
              <a:chOff x="34925" y="92075"/>
              <a:chExt cx="8963025" cy="1714500"/>
            </a:xfrm>
          </p:grpSpPr>
          <p:grpSp>
            <p:nvGrpSpPr>
              <p:cNvPr id="107533" name="组合 19"/>
              <p:cNvGrpSpPr>
                <a:grpSpLocks/>
              </p:cNvGrpSpPr>
              <p:nvPr/>
            </p:nvGrpSpPr>
            <p:grpSpPr bwMode="auto">
              <a:xfrm>
                <a:off x="34925" y="92075"/>
                <a:ext cx="7632700" cy="1298575"/>
                <a:chOff x="34925" y="92075"/>
                <a:chExt cx="7632700" cy="1298575"/>
              </a:xfrm>
            </p:grpSpPr>
            <p:grpSp>
              <p:nvGrpSpPr>
                <p:cNvPr id="107536" name="组合 22"/>
                <p:cNvGrpSpPr>
                  <a:grpSpLocks/>
                </p:cNvGrpSpPr>
                <p:nvPr/>
              </p:nvGrpSpPr>
              <p:grpSpPr bwMode="auto">
                <a:xfrm>
                  <a:off x="34925" y="92075"/>
                  <a:ext cx="7632700" cy="457200"/>
                  <a:chOff x="34925" y="92075"/>
                  <a:chExt cx="7632700" cy="457200"/>
                </a:xfrm>
              </p:grpSpPr>
              <p:sp>
                <p:nvSpPr>
                  <p:cNvPr id="10754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754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7537" name="Group 2"/>
                <p:cNvGrpSpPr>
                  <a:grpSpLocks/>
                </p:cNvGrpSpPr>
                <p:nvPr/>
              </p:nvGrpSpPr>
              <p:grpSpPr bwMode="auto">
                <a:xfrm>
                  <a:off x="107950" y="620713"/>
                  <a:ext cx="4396422" cy="769937"/>
                  <a:chOff x="113" y="441"/>
                  <a:chExt cx="2090" cy="485"/>
                </a:xfrm>
              </p:grpSpPr>
              <p:sp>
                <p:nvSpPr>
                  <p:cNvPr id="107538"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7539"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1"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2-7</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一元多项式</a:t>
                </a:r>
                <a:r>
                  <a:rPr kumimoji="1" lang="zh-CN" altLang="en-US" sz="2000" b="1" dirty="0">
                    <a:solidFill>
                      <a:srgbClr val="000000"/>
                    </a:solidFill>
                    <a:latin typeface="+mj-lt"/>
                    <a:ea typeface="仿宋" panose="02010609060101010101" pitchFamily="49" charset="-122"/>
                  </a:rPr>
                  <a:t>的表示及相加。</a:t>
                </a:r>
                <a:endParaRPr kumimoji="1" lang="zh-CN" altLang="en-US" sz="2000" b="1" dirty="0" smtClean="0">
                  <a:latin typeface="+mj-lt"/>
                  <a:ea typeface="仿宋" panose="02010609060101010101" pitchFamily="49" charset="-122"/>
                </a:endParaRPr>
              </a:p>
            </p:txBody>
          </p:sp>
          <p:cxnSp>
            <p:nvCxnSpPr>
              <p:cNvPr id="22" name="直接连接符 21"/>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07528" name="Group 5"/>
            <p:cNvGrpSpPr>
              <a:grpSpLocks/>
            </p:cNvGrpSpPr>
            <p:nvPr/>
          </p:nvGrpSpPr>
          <p:grpSpPr bwMode="auto">
            <a:xfrm>
              <a:off x="7669213" y="620713"/>
              <a:ext cx="1295400" cy="1079500"/>
              <a:chOff x="4831" y="391"/>
              <a:chExt cx="816" cy="773"/>
            </a:xfrm>
          </p:grpSpPr>
          <p:sp>
            <p:nvSpPr>
              <p:cNvPr id="107529"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7530"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7531"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32"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
        <p:nvSpPr>
          <p:cNvPr id="34" name="Text Box 6"/>
          <p:cNvSpPr txBox="1">
            <a:spLocks noChangeArrowheads="1"/>
          </p:cNvSpPr>
          <p:nvPr/>
        </p:nvSpPr>
        <p:spPr bwMode="auto">
          <a:xfrm>
            <a:off x="179388" y="1841500"/>
            <a:ext cx="8785225" cy="954088"/>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①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如果</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p-</a:t>
            </a:r>
            <a:r>
              <a:rPr lang="en-US" altLang="zh-CN" sz="2000" b="1" dirty="0">
                <a:latin typeface="Arial" panose="020B0604020202020204" pitchFamily="34" charset="0"/>
                <a:ea typeface="仿宋" panose="02010609060101010101" pitchFamily="49" charset="-122"/>
                <a:cs typeface="Arial" panose="020B0604020202020204" pitchFamily="34" charset="0"/>
              </a:rPr>
              <a:t>&gt;</a:t>
            </a:r>
            <a:r>
              <a:rPr lang="en-US" altLang="zh-CN" sz="2000" b="1" dirty="0" err="1">
                <a:latin typeface="Arial" panose="020B0604020202020204" pitchFamily="34" charset="0"/>
                <a:ea typeface="仿宋" panose="02010609060101010101" pitchFamily="49" charset="-122"/>
                <a:cs typeface="Arial" panose="020B0604020202020204" pitchFamily="34" charset="0"/>
              </a:rPr>
              <a:t>expn</a:t>
            </a:r>
            <a:r>
              <a:rPr lang="en-US" altLang="zh-CN" sz="2000" b="1" dirty="0">
                <a:latin typeface="Arial" panose="020B0604020202020204" pitchFamily="34" charset="0"/>
                <a:ea typeface="仿宋" panose="02010609060101010101" pitchFamily="49" charset="-122"/>
                <a:cs typeface="Arial" panose="020B0604020202020204" pitchFamily="34" charset="0"/>
              </a:rPr>
              <a:t>&lt;q-&gt;</a:t>
            </a:r>
            <a:r>
              <a:rPr lang="en-US" altLang="zh-CN" sz="2000" b="1" dirty="0" err="1">
                <a:latin typeface="Arial" panose="020B0604020202020204" pitchFamily="34" charset="0"/>
                <a:ea typeface="仿宋" panose="02010609060101010101" pitchFamily="49" charset="-122"/>
                <a:cs typeface="Arial" panose="020B0604020202020204" pitchFamily="34" charset="0"/>
              </a:rPr>
              <a:t>expn</a:t>
            </a:r>
            <a:r>
              <a:rPr lang="zh-CN" altLang="zh-CN" sz="2000" b="1" dirty="0">
                <a:latin typeface="Arial" panose="020B0604020202020204" pitchFamily="34" charset="0"/>
                <a:ea typeface="仿宋" panose="02010609060101010101" pitchFamily="49" charset="-122"/>
                <a:cs typeface="Arial" panose="020B0604020202020204" pitchFamily="34" charset="0"/>
              </a:rPr>
              <a:t>，</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则</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p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zh-CN" sz="2000" b="1" dirty="0">
                <a:latin typeface="Arial" panose="020B0604020202020204" pitchFamily="34" charset="0"/>
                <a:ea typeface="仿宋" panose="02010609060101010101" pitchFamily="49" charset="-122"/>
                <a:cs typeface="Arial" panose="020B0604020202020204" pitchFamily="34" charset="0"/>
              </a:rPr>
              <a:t>应该为“和多项式”中的一个结点，将</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指针</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p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后</a:t>
            </a:r>
            <a:r>
              <a:rPr lang="zh-CN" altLang="zh-CN" sz="2000" b="1" dirty="0">
                <a:latin typeface="Arial" panose="020B0604020202020204" pitchFamily="34" charset="0"/>
                <a:ea typeface="仿宋" panose="02010609060101010101" pitchFamily="49" charset="-122"/>
                <a:cs typeface="Arial" panose="020B0604020202020204" pitchFamily="34" charset="0"/>
              </a:rPr>
              <a:t>移</a:t>
            </a:r>
            <a:r>
              <a:rPr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pic>
        <p:nvPicPr>
          <p:cNvPr id="66562"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38313" y="3033713"/>
            <a:ext cx="5532437" cy="147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slide(fromBottom)">
                                      <p:cBhvr>
                                        <p:cTn id="7" dur="500"/>
                                        <p:tgtEl>
                                          <p:spTgt spid="3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6562"/>
                                        </p:tgtEl>
                                        <p:attrNameLst>
                                          <p:attrName>style.visibility</p:attrName>
                                        </p:attrNameLst>
                                      </p:cBhvr>
                                      <p:to>
                                        <p:strVal val="visible"/>
                                      </p:to>
                                    </p:set>
                                    <p:animEffect transition="in" filter="wipe(left)">
                                      <p:cBhvr>
                                        <p:cTn id="12" dur="5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546" name="组合 1"/>
          <p:cNvGrpSpPr>
            <a:grpSpLocks/>
          </p:cNvGrpSpPr>
          <p:nvPr/>
        </p:nvGrpSpPr>
        <p:grpSpPr bwMode="auto">
          <a:xfrm>
            <a:off x="34925" y="92075"/>
            <a:ext cx="7632700" cy="1298575"/>
            <a:chOff x="34925" y="92075"/>
            <a:chExt cx="7632700" cy="1298575"/>
          </a:xfrm>
        </p:grpSpPr>
        <p:grpSp>
          <p:nvGrpSpPr>
            <p:cNvPr id="108572" name="组合 2"/>
            <p:cNvGrpSpPr>
              <a:grpSpLocks/>
            </p:cNvGrpSpPr>
            <p:nvPr/>
          </p:nvGrpSpPr>
          <p:grpSpPr bwMode="auto">
            <a:xfrm>
              <a:off x="34925" y="92075"/>
              <a:ext cx="7632700" cy="457200"/>
              <a:chOff x="34925" y="92075"/>
              <a:chExt cx="7632700" cy="457200"/>
            </a:xfrm>
          </p:grpSpPr>
          <p:sp>
            <p:nvSpPr>
              <p:cNvPr id="108576"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8577"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8573" name="Group 2"/>
            <p:cNvGrpSpPr>
              <a:grpSpLocks/>
            </p:cNvGrpSpPr>
            <p:nvPr/>
          </p:nvGrpSpPr>
          <p:grpSpPr bwMode="auto">
            <a:xfrm>
              <a:off x="107950" y="620713"/>
              <a:ext cx="4396422" cy="769937"/>
              <a:chOff x="113" y="441"/>
              <a:chExt cx="2090" cy="485"/>
            </a:xfrm>
          </p:grpSpPr>
          <p:sp>
            <p:nvSpPr>
              <p:cNvPr id="108574"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8575"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8547" name="组合 9"/>
          <p:cNvGrpSpPr>
            <a:grpSpLocks/>
          </p:cNvGrpSpPr>
          <p:nvPr/>
        </p:nvGrpSpPr>
        <p:grpSpPr bwMode="auto">
          <a:xfrm>
            <a:off x="34925" y="92075"/>
            <a:ext cx="7632700" cy="1298575"/>
            <a:chOff x="34925" y="92075"/>
            <a:chExt cx="7632700" cy="1298575"/>
          </a:xfrm>
        </p:grpSpPr>
        <p:grpSp>
          <p:nvGrpSpPr>
            <p:cNvPr id="108566" name="组合 12"/>
            <p:cNvGrpSpPr>
              <a:grpSpLocks/>
            </p:cNvGrpSpPr>
            <p:nvPr/>
          </p:nvGrpSpPr>
          <p:grpSpPr bwMode="auto">
            <a:xfrm>
              <a:off x="34925" y="92075"/>
              <a:ext cx="7632700" cy="457200"/>
              <a:chOff x="34925" y="92075"/>
              <a:chExt cx="7632700" cy="457200"/>
            </a:xfrm>
          </p:grpSpPr>
          <p:sp>
            <p:nvSpPr>
              <p:cNvPr id="10857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857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8567" name="Group 2"/>
            <p:cNvGrpSpPr>
              <a:grpSpLocks/>
            </p:cNvGrpSpPr>
            <p:nvPr/>
          </p:nvGrpSpPr>
          <p:grpSpPr bwMode="auto">
            <a:xfrm>
              <a:off x="107950" y="620713"/>
              <a:ext cx="4396422" cy="769937"/>
              <a:chOff x="113" y="441"/>
              <a:chExt cx="2090" cy="485"/>
            </a:xfrm>
          </p:grpSpPr>
          <p:sp>
            <p:nvSpPr>
              <p:cNvPr id="108568"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8569"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8548" name="组合 8"/>
          <p:cNvGrpSpPr>
            <a:grpSpLocks/>
          </p:cNvGrpSpPr>
          <p:nvPr/>
        </p:nvGrpSpPr>
        <p:grpSpPr bwMode="auto">
          <a:xfrm>
            <a:off x="34925" y="92075"/>
            <a:ext cx="8963025" cy="1714500"/>
            <a:chOff x="34925" y="92075"/>
            <a:chExt cx="8963025" cy="1714500"/>
          </a:xfrm>
        </p:grpSpPr>
        <p:grpSp>
          <p:nvGrpSpPr>
            <p:cNvPr id="108551" name="组合 18"/>
            <p:cNvGrpSpPr>
              <a:grpSpLocks/>
            </p:cNvGrpSpPr>
            <p:nvPr/>
          </p:nvGrpSpPr>
          <p:grpSpPr bwMode="auto">
            <a:xfrm>
              <a:off x="34925" y="92075"/>
              <a:ext cx="8963025" cy="1714500"/>
              <a:chOff x="34925" y="92075"/>
              <a:chExt cx="8963025" cy="1714500"/>
            </a:xfrm>
          </p:grpSpPr>
          <p:grpSp>
            <p:nvGrpSpPr>
              <p:cNvPr id="108557" name="组合 19"/>
              <p:cNvGrpSpPr>
                <a:grpSpLocks/>
              </p:cNvGrpSpPr>
              <p:nvPr/>
            </p:nvGrpSpPr>
            <p:grpSpPr bwMode="auto">
              <a:xfrm>
                <a:off x="34925" y="92075"/>
                <a:ext cx="7632700" cy="1298575"/>
                <a:chOff x="34925" y="92075"/>
                <a:chExt cx="7632700" cy="1298575"/>
              </a:xfrm>
            </p:grpSpPr>
            <p:grpSp>
              <p:nvGrpSpPr>
                <p:cNvPr id="108560" name="组合 22"/>
                <p:cNvGrpSpPr>
                  <a:grpSpLocks/>
                </p:cNvGrpSpPr>
                <p:nvPr/>
              </p:nvGrpSpPr>
              <p:grpSpPr bwMode="auto">
                <a:xfrm>
                  <a:off x="34925" y="92075"/>
                  <a:ext cx="7632700" cy="457200"/>
                  <a:chOff x="34925" y="92075"/>
                  <a:chExt cx="7632700" cy="457200"/>
                </a:xfrm>
              </p:grpSpPr>
              <p:sp>
                <p:nvSpPr>
                  <p:cNvPr id="10856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856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8561" name="Group 2"/>
                <p:cNvGrpSpPr>
                  <a:grpSpLocks/>
                </p:cNvGrpSpPr>
                <p:nvPr/>
              </p:nvGrpSpPr>
              <p:grpSpPr bwMode="auto">
                <a:xfrm>
                  <a:off x="107950" y="620713"/>
                  <a:ext cx="4396422" cy="769937"/>
                  <a:chOff x="113" y="441"/>
                  <a:chExt cx="2090" cy="485"/>
                </a:xfrm>
              </p:grpSpPr>
              <p:sp>
                <p:nvSpPr>
                  <p:cNvPr id="10856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856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1"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2-7</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一元多项式</a:t>
                </a:r>
                <a:r>
                  <a:rPr kumimoji="1" lang="zh-CN" altLang="en-US" sz="2000" b="1" dirty="0">
                    <a:solidFill>
                      <a:srgbClr val="000000"/>
                    </a:solidFill>
                    <a:latin typeface="+mj-lt"/>
                    <a:ea typeface="仿宋" panose="02010609060101010101" pitchFamily="49" charset="-122"/>
                  </a:rPr>
                  <a:t>的表示及相加。</a:t>
                </a:r>
                <a:endParaRPr kumimoji="1" lang="zh-CN" altLang="en-US" sz="2000" b="1" dirty="0" smtClean="0">
                  <a:latin typeface="+mj-lt"/>
                  <a:ea typeface="仿宋" panose="02010609060101010101" pitchFamily="49" charset="-122"/>
                </a:endParaRPr>
              </a:p>
            </p:txBody>
          </p:sp>
          <p:cxnSp>
            <p:nvCxnSpPr>
              <p:cNvPr id="22" name="直接连接符 21"/>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08552" name="Group 5"/>
            <p:cNvGrpSpPr>
              <a:grpSpLocks/>
            </p:cNvGrpSpPr>
            <p:nvPr/>
          </p:nvGrpSpPr>
          <p:grpSpPr bwMode="auto">
            <a:xfrm>
              <a:off x="7669213" y="620713"/>
              <a:ext cx="1295400" cy="1079500"/>
              <a:chOff x="4831" y="391"/>
              <a:chExt cx="816" cy="773"/>
            </a:xfrm>
          </p:grpSpPr>
          <p:sp>
            <p:nvSpPr>
              <p:cNvPr id="108553"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8554"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8555"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6"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
        <p:nvSpPr>
          <p:cNvPr id="35" name="Text Box 6"/>
          <p:cNvSpPr txBox="1">
            <a:spLocks noChangeArrowheads="1"/>
          </p:cNvSpPr>
          <p:nvPr/>
        </p:nvSpPr>
        <p:spPr bwMode="auto">
          <a:xfrm>
            <a:off x="179388" y="1841500"/>
            <a:ext cx="8785225" cy="954088"/>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lang="zh-CN" altLang="en-US" sz="2000" b="1" dirty="0">
                <a:latin typeface="Arial" panose="020B0604020202020204" pitchFamily="34" charset="0"/>
                <a:ea typeface="仿宋" panose="02010609060101010101" pitchFamily="49" charset="-122"/>
                <a:cs typeface="Arial" panose="020B0604020202020204" pitchFamily="34" charset="0"/>
              </a:rPr>
              <a:t>②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p-</a:t>
            </a:r>
            <a:r>
              <a:rPr lang="en-US" altLang="zh-CN" sz="2000" b="1" dirty="0">
                <a:latin typeface="Arial" panose="020B0604020202020204" pitchFamily="34" charset="0"/>
                <a:ea typeface="仿宋" panose="02010609060101010101" pitchFamily="49" charset="-122"/>
                <a:cs typeface="Arial" panose="020B0604020202020204" pitchFamily="34" charset="0"/>
              </a:rPr>
              <a:t>&gt;</a:t>
            </a:r>
            <a:r>
              <a:rPr lang="en-US" altLang="zh-CN" sz="2000" b="1" dirty="0" err="1">
                <a:latin typeface="Arial" panose="020B0604020202020204" pitchFamily="34" charset="0"/>
                <a:ea typeface="仿宋" panose="02010609060101010101" pitchFamily="49" charset="-122"/>
                <a:cs typeface="Arial" panose="020B0604020202020204" pitchFamily="34" charset="0"/>
              </a:rPr>
              <a:t>expn</a:t>
            </a:r>
            <a:r>
              <a:rPr lang="en-US" altLang="zh-CN" sz="2000" b="1" dirty="0">
                <a:latin typeface="Arial" panose="020B0604020202020204" pitchFamily="34" charset="0"/>
                <a:ea typeface="仿宋" panose="02010609060101010101" pitchFamily="49" charset="-122"/>
                <a:cs typeface="Arial" panose="020B0604020202020204" pitchFamily="34" charset="0"/>
              </a:rPr>
              <a:t>&gt;q-&gt;</a:t>
            </a:r>
            <a:r>
              <a:rPr lang="en-US" altLang="zh-CN" sz="2000" b="1" dirty="0" err="1">
                <a:latin typeface="Arial" panose="020B0604020202020204" pitchFamily="34" charset="0"/>
                <a:ea typeface="仿宋" panose="02010609060101010101" pitchFamily="49" charset="-122"/>
                <a:cs typeface="Arial" panose="020B0604020202020204" pitchFamily="34" charset="0"/>
              </a:rPr>
              <a:t>expn</a:t>
            </a:r>
            <a:r>
              <a:rPr lang="zh-CN" altLang="en-US" sz="2000" b="1" dirty="0">
                <a:latin typeface="Arial" panose="020B0604020202020204" pitchFamily="34" charset="0"/>
                <a:ea typeface="仿宋" panose="02010609060101010101" pitchFamily="49" charset="-122"/>
                <a:cs typeface="Arial" panose="020B0604020202020204" pitchFamily="34" charset="0"/>
              </a:rPr>
              <a:t>，</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则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q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en-US" sz="2000" b="1" dirty="0">
                <a:latin typeface="Arial" panose="020B0604020202020204" pitchFamily="34" charset="0"/>
                <a:ea typeface="仿宋" panose="02010609060101010101" pitchFamily="49" charset="-122"/>
                <a:cs typeface="Arial" panose="020B0604020202020204" pitchFamily="34" charset="0"/>
              </a:rPr>
              <a:t>应该为“和多项式”中的一个结点，</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将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q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en-US" sz="2000" b="1" dirty="0">
                <a:latin typeface="Arial" panose="020B0604020202020204" pitchFamily="34" charset="0"/>
                <a:ea typeface="仿宋" panose="02010609060101010101" pitchFamily="49" charset="-122"/>
                <a:cs typeface="Arial" panose="020B0604020202020204" pitchFamily="34" charset="0"/>
              </a:rPr>
              <a:t>插入到单</a:t>
            </a:r>
            <a:r>
              <a:rPr lang="zh-CN" altLang="en-US" sz="2000" b="1" dirty="0" smtClean="0">
                <a:latin typeface="Arial" panose="020B0604020202020204" pitchFamily="34" charset="0"/>
                <a:ea typeface="仿宋" panose="02010609060101010101" pitchFamily="49" charset="-122"/>
                <a:cs typeface="Arial" panose="020B0604020202020204" pitchFamily="34" charset="0"/>
              </a:rPr>
              <a:t>链表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A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中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en-US" sz="2000" b="1" dirty="0">
                <a:latin typeface="Arial" panose="020B0604020202020204" pitchFamily="34" charset="0"/>
                <a:ea typeface="仿宋" panose="02010609060101010101" pitchFamily="49" charset="-122"/>
                <a:cs typeface="Arial" panose="020B0604020202020204" pitchFamily="34" charset="0"/>
              </a:rPr>
              <a:t>之前，再将</a:t>
            </a:r>
            <a:r>
              <a:rPr lang="zh-CN" altLang="en-US" sz="2000" b="1" dirty="0" smtClean="0">
                <a:latin typeface="Arial" panose="020B0604020202020204" pitchFamily="34" charset="0"/>
                <a:ea typeface="仿宋" panose="02010609060101010101" pitchFamily="49" charset="-122"/>
                <a:cs typeface="Arial" panose="020B0604020202020204" pitchFamily="34" charset="0"/>
              </a:rPr>
              <a:t>指针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q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后</a:t>
            </a:r>
            <a:r>
              <a:rPr lang="zh-CN" altLang="en-US" sz="2000" b="1" dirty="0">
                <a:latin typeface="Arial" panose="020B0604020202020204" pitchFamily="34" charset="0"/>
                <a:ea typeface="仿宋" panose="02010609060101010101" pitchFamily="49" charset="-122"/>
                <a:cs typeface="Arial" panose="020B0604020202020204" pitchFamily="34" charset="0"/>
              </a:rPr>
              <a:t>移。</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pic>
        <p:nvPicPr>
          <p:cNvPr id="36"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2288" y="3143250"/>
            <a:ext cx="5434012"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animEffect transition="in" filter="slide(fromBottom)">
                                      <p:cBhvr>
                                        <p:cTn id="7" dur="500"/>
                                        <p:tgtEl>
                                          <p:spTgt spid="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570" name="组合 1"/>
          <p:cNvGrpSpPr>
            <a:grpSpLocks/>
          </p:cNvGrpSpPr>
          <p:nvPr/>
        </p:nvGrpSpPr>
        <p:grpSpPr bwMode="auto">
          <a:xfrm>
            <a:off x="34925" y="92075"/>
            <a:ext cx="7632700" cy="1298575"/>
            <a:chOff x="34925" y="92075"/>
            <a:chExt cx="7632700" cy="1298575"/>
          </a:xfrm>
        </p:grpSpPr>
        <p:grpSp>
          <p:nvGrpSpPr>
            <p:cNvPr id="109596" name="组合 2"/>
            <p:cNvGrpSpPr>
              <a:grpSpLocks/>
            </p:cNvGrpSpPr>
            <p:nvPr/>
          </p:nvGrpSpPr>
          <p:grpSpPr bwMode="auto">
            <a:xfrm>
              <a:off x="34925" y="92075"/>
              <a:ext cx="7632700" cy="457200"/>
              <a:chOff x="34925" y="92075"/>
              <a:chExt cx="7632700" cy="457200"/>
            </a:xfrm>
          </p:grpSpPr>
          <p:sp>
            <p:nvSpPr>
              <p:cNvPr id="109600"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9601"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9597" name="Group 2"/>
            <p:cNvGrpSpPr>
              <a:grpSpLocks/>
            </p:cNvGrpSpPr>
            <p:nvPr/>
          </p:nvGrpSpPr>
          <p:grpSpPr bwMode="auto">
            <a:xfrm>
              <a:off x="107950" y="620713"/>
              <a:ext cx="4396422" cy="769937"/>
              <a:chOff x="113" y="441"/>
              <a:chExt cx="2090" cy="485"/>
            </a:xfrm>
          </p:grpSpPr>
          <p:sp>
            <p:nvSpPr>
              <p:cNvPr id="109598"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9599"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9571" name="组合 9"/>
          <p:cNvGrpSpPr>
            <a:grpSpLocks/>
          </p:cNvGrpSpPr>
          <p:nvPr/>
        </p:nvGrpSpPr>
        <p:grpSpPr bwMode="auto">
          <a:xfrm>
            <a:off x="34925" y="92075"/>
            <a:ext cx="7632700" cy="1298575"/>
            <a:chOff x="34925" y="92075"/>
            <a:chExt cx="7632700" cy="1298575"/>
          </a:xfrm>
        </p:grpSpPr>
        <p:grpSp>
          <p:nvGrpSpPr>
            <p:cNvPr id="109590" name="组合 12"/>
            <p:cNvGrpSpPr>
              <a:grpSpLocks/>
            </p:cNvGrpSpPr>
            <p:nvPr/>
          </p:nvGrpSpPr>
          <p:grpSpPr bwMode="auto">
            <a:xfrm>
              <a:off x="34925" y="92075"/>
              <a:ext cx="7632700" cy="457200"/>
              <a:chOff x="34925" y="92075"/>
              <a:chExt cx="7632700" cy="457200"/>
            </a:xfrm>
          </p:grpSpPr>
          <p:sp>
            <p:nvSpPr>
              <p:cNvPr id="109594"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9595"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9591" name="Group 2"/>
            <p:cNvGrpSpPr>
              <a:grpSpLocks/>
            </p:cNvGrpSpPr>
            <p:nvPr/>
          </p:nvGrpSpPr>
          <p:grpSpPr bwMode="auto">
            <a:xfrm>
              <a:off x="107950" y="620713"/>
              <a:ext cx="4396422" cy="769937"/>
              <a:chOff x="113" y="441"/>
              <a:chExt cx="2090" cy="485"/>
            </a:xfrm>
          </p:grpSpPr>
          <p:sp>
            <p:nvSpPr>
              <p:cNvPr id="109592"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9593"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09572" name="组合 8"/>
          <p:cNvGrpSpPr>
            <a:grpSpLocks/>
          </p:cNvGrpSpPr>
          <p:nvPr/>
        </p:nvGrpSpPr>
        <p:grpSpPr bwMode="auto">
          <a:xfrm>
            <a:off x="34925" y="92075"/>
            <a:ext cx="8963025" cy="1714500"/>
            <a:chOff x="34925" y="92075"/>
            <a:chExt cx="8963025" cy="1714500"/>
          </a:xfrm>
        </p:grpSpPr>
        <p:grpSp>
          <p:nvGrpSpPr>
            <p:cNvPr id="109575" name="组合 18"/>
            <p:cNvGrpSpPr>
              <a:grpSpLocks/>
            </p:cNvGrpSpPr>
            <p:nvPr/>
          </p:nvGrpSpPr>
          <p:grpSpPr bwMode="auto">
            <a:xfrm>
              <a:off x="34925" y="92075"/>
              <a:ext cx="8963025" cy="1714500"/>
              <a:chOff x="34925" y="92075"/>
              <a:chExt cx="8963025" cy="1714500"/>
            </a:xfrm>
          </p:grpSpPr>
          <p:grpSp>
            <p:nvGrpSpPr>
              <p:cNvPr id="109581" name="组合 19"/>
              <p:cNvGrpSpPr>
                <a:grpSpLocks/>
              </p:cNvGrpSpPr>
              <p:nvPr/>
            </p:nvGrpSpPr>
            <p:grpSpPr bwMode="auto">
              <a:xfrm>
                <a:off x="34925" y="92075"/>
                <a:ext cx="7632700" cy="1298575"/>
                <a:chOff x="34925" y="92075"/>
                <a:chExt cx="7632700" cy="1298575"/>
              </a:xfrm>
            </p:grpSpPr>
            <p:grpSp>
              <p:nvGrpSpPr>
                <p:cNvPr id="109584" name="组合 22"/>
                <p:cNvGrpSpPr>
                  <a:grpSpLocks/>
                </p:cNvGrpSpPr>
                <p:nvPr/>
              </p:nvGrpSpPr>
              <p:grpSpPr bwMode="auto">
                <a:xfrm>
                  <a:off x="34925" y="92075"/>
                  <a:ext cx="7632700" cy="457200"/>
                  <a:chOff x="34925" y="92075"/>
                  <a:chExt cx="7632700" cy="457200"/>
                </a:xfrm>
              </p:grpSpPr>
              <p:sp>
                <p:nvSpPr>
                  <p:cNvPr id="109588" name="Rectangle 2"/>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9589" name="Rectangle 3"/>
                  <p:cNvSpPr>
                    <a:spLocks noChangeArrowheads="1"/>
                  </p:cNvSpPr>
                  <p:nvPr/>
                </p:nvSpPr>
                <p:spPr bwMode="auto">
                  <a:xfrm>
                    <a:off x="58738" y="92075"/>
                    <a:ext cx="5808662"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2.3  </a:t>
                    </a:r>
                    <a:r>
                      <a:rPr lang="zh-CN" altLang="en-US" sz="2400" b="1">
                        <a:solidFill>
                          <a:srgbClr val="FF0000"/>
                        </a:solidFill>
                        <a:latin typeface="黑体" panose="02010609060101010101" pitchFamily="49" charset="-122"/>
                        <a:ea typeface="黑体" panose="02010609060101010101" pitchFamily="49" charset="-122"/>
                      </a:rPr>
                      <a:t>线性表的链式表示及操作实现</a:t>
                    </a:r>
                  </a:p>
                </p:txBody>
              </p:sp>
            </p:grpSp>
            <p:grpSp>
              <p:nvGrpSpPr>
                <p:cNvPr id="109585" name="Group 2"/>
                <p:cNvGrpSpPr>
                  <a:grpSpLocks/>
                </p:cNvGrpSpPr>
                <p:nvPr/>
              </p:nvGrpSpPr>
              <p:grpSpPr bwMode="auto">
                <a:xfrm>
                  <a:off x="107950" y="620713"/>
                  <a:ext cx="4396422" cy="769937"/>
                  <a:chOff x="113" y="441"/>
                  <a:chExt cx="2090" cy="485"/>
                </a:xfrm>
              </p:grpSpPr>
              <p:sp>
                <p:nvSpPr>
                  <p:cNvPr id="109586" name="Text Box 3"/>
                  <p:cNvSpPr txBox="1">
                    <a:spLocks noChangeArrowheads="1"/>
                  </p:cNvSpPr>
                  <p:nvPr/>
                </p:nvSpPr>
                <p:spPr bwMode="auto">
                  <a:xfrm>
                    <a:off x="113" y="441"/>
                    <a:ext cx="1901" cy="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2.3.2  </a:t>
                    </a:r>
                    <a:r>
                      <a:rPr kumimoji="1" lang="zh-CN" altLang="en-US" sz="2200" b="1">
                        <a:solidFill>
                          <a:srgbClr val="3333FF"/>
                        </a:solidFill>
                        <a:latin typeface="Arial" panose="020B0604020202020204" pitchFamily="34" charset="0"/>
                        <a:ea typeface="黑体" panose="02010609060101010101" pitchFamily="49" charset="-122"/>
                      </a:rPr>
                      <a:t>单链表的操作实现</a:t>
                    </a:r>
                  </a:p>
                </p:txBody>
              </p:sp>
              <p:sp>
                <p:nvSpPr>
                  <p:cNvPr id="109587" name="Rectangle 4"/>
                  <p:cNvSpPr>
                    <a:spLocks noChangeArrowheads="1"/>
                  </p:cNvSpPr>
                  <p:nvPr/>
                </p:nvSpPr>
                <p:spPr bwMode="auto">
                  <a:xfrm>
                    <a:off x="150" y="710"/>
                    <a:ext cx="2053"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1" name="Text Box 7"/>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2-7</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一元多项式</a:t>
                </a:r>
                <a:r>
                  <a:rPr kumimoji="1" lang="zh-CN" altLang="en-US" sz="2000" b="1" dirty="0">
                    <a:solidFill>
                      <a:srgbClr val="000000"/>
                    </a:solidFill>
                    <a:latin typeface="+mj-lt"/>
                    <a:ea typeface="仿宋" panose="02010609060101010101" pitchFamily="49" charset="-122"/>
                  </a:rPr>
                  <a:t>的表示及相加。</a:t>
                </a:r>
                <a:endParaRPr kumimoji="1" lang="zh-CN" altLang="en-US" sz="2000" b="1" dirty="0" smtClean="0">
                  <a:latin typeface="+mj-lt"/>
                  <a:ea typeface="仿宋" panose="02010609060101010101" pitchFamily="49" charset="-122"/>
                </a:endParaRPr>
              </a:p>
            </p:txBody>
          </p:sp>
          <p:cxnSp>
            <p:nvCxnSpPr>
              <p:cNvPr id="22" name="直接连接符 21"/>
              <p:cNvCxnSpPr/>
              <p:nvPr/>
            </p:nvCxnSpPr>
            <p:spPr>
              <a:xfrm>
                <a:off x="92075" y="1806575"/>
                <a:ext cx="890587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09576" name="Group 5"/>
            <p:cNvGrpSpPr>
              <a:grpSpLocks/>
            </p:cNvGrpSpPr>
            <p:nvPr/>
          </p:nvGrpSpPr>
          <p:grpSpPr bwMode="auto">
            <a:xfrm>
              <a:off x="7669213" y="620713"/>
              <a:ext cx="1295400" cy="1079500"/>
              <a:chOff x="4831" y="391"/>
              <a:chExt cx="816" cy="773"/>
            </a:xfrm>
          </p:grpSpPr>
          <p:sp>
            <p:nvSpPr>
              <p:cNvPr id="109577" name="Oval 6"/>
              <p:cNvSpPr>
                <a:spLocks noChangeArrowheads="1"/>
              </p:cNvSpPr>
              <p:nvPr/>
            </p:nvSpPr>
            <p:spPr bwMode="gray">
              <a:xfrm>
                <a:off x="4831" y="619"/>
                <a:ext cx="816" cy="545"/>
              </a:xfrm>
              <a:prstGeom prst="ellipse">
                <a:avLst/>
              </a:prstGeom>
              <a:gradFill rotWithShape="1">
                <a:gsLst>
                  <a:gs pos="0">
                    <a:srgbClr val="3333FF"/>
                  </a:gs>
                  <a:gs pos="100000">
                    <a:srgbClr val="00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9578" name="Freeform 7"/>
              <p:cNvSpPr>
                <a:spLocks/>
              </p:cNvSpPr>
              <p:nvPr/>
            </p:nvSpPr>
            <p:spPr bwMode="gray">
              <a:xfrm>
                <a:off x="4925" y="628"/>
                <a:ext cx="629" cy="206"/>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FFFF"/>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9579" name="Picture 8"/>
              <p:cNvPicPr>
                <a:picLocks noChangeAspect="1" noChangeArrowheads="1"/>
              </p:cNvPicPr>
              <p:nvPr/>
            </p:nvPicPr>
            <p:blipFill>
              <a:blip r:embed="rId2">
                <a:clrChange>
                  <a:clrFrom>
                    <a:srgbClr val="FFFFFF"/>
                  </a:clrFrom>
                  <a:clrTo>
                    <a:srgbClr val="FFFFFF">
                      <a:alpha val="0"/>
                    </a:srgbClr>
                  </a:clrTo>
                </a:clrChange>
                <a:lum contrast="6000"/>
                <a:extLst>
                  <a:ext uri="{28A0092B-C50C-407E-A947-70E740481C1C}">
                    <a14:useLocalDpi xmlns:a14="http://schemas.microsoft.com/office/drawing/2010/main" val="0"/>
                  </a:ext>
                </a:extLst>
              </a:blip>
              <a:srcRect/>
              <a:stretch>
                <a:fillRect/>
              </a:stretch>
            </p:blipFill>
            <p:spPr bwMode="auto">
              <a:xfrm>
                <a:off x="4968" y="391"/>
                <a:ext cx="499"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80" name="Text Box 9"/>
              <p:cNvSpPr txBox="1">
                <a:spLocks noChangeArrowheads="1"/>
              </p:cNvSpPr>
              <p:nvPr/>
            </p:nvSpPr>
            <p:spPr bwMode="gray">
              <a:xfrm>
                <a:off x="4967" y="804"/>
                <a:ext cx="545" cy="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200" b="1">
                    <a:solidFill>
                      <a:schemeClr val="bg1"/>
                    </a:solidFill>
                    <a:latin typeface="Times New Roman" panose="02020603050405020304" pitchFamily="18" charset="0"/>
                    <a:ea typeface="方正舒体" panose="02010601030101010101" pitchFamily="2" charset="-122"/>
                  </a:rPr>
                  <a:t>设计</a:t>
                </a:r>
              </a:p>
            </p:txBody>
          </p:sp>
        </p:grpSp>
      </p:grpSp>
      <p:sp>
        <p:nvSpPr>
          <p:cNvPr id="35" name="Text Box 6"/>
          <p:cNvSpPr txBox="1">
            <a:spLocks noChangeArrowheads="1"/>
          </p:cNvSpPr>
          <p:nvPr/>
        </p:nvSpPr>
        <p:spPr bwMode="auto">
          <a:xfrm>
            <a:off x="179388" y="1841500"/>
            <a:ext cx="8785225" cy="1815882"/>
          </a:xfrm>
          <a:prstGeom prst="rect">
            <a:avLst/>
          </a:prstGeom>
          <a:noFill/>
          <a:ln>
            <a:noFill/>
          </a:ln>
          <a:effectLst/>
          <a:extLst>
            <a:ext uri="{909E8E84-426E-40DD-AFC4-6F175D3DCCD1}">
              <a14:hiddenFill xmlns:a14="http://schemas.microsoft.com/office/drawing/2010/main">
                <a:gradFill rotWithShape="1">
                  <a:gsLst>
                    <a:gs pos="0">
                      <a:srgbClr val="339933"/>
                    </a:gs>
                    <a:gs pos="50000">
                      <a:srgbClr val="339933">
                        <a:gamma/>
                        <a:shade val="0"/>
                        <a:invGamma/>
                      </a:srgbClr>
                    </a:gs>
                    <a:gs pos="100000">
                      <a:srgbClr val="339933"/>
                    </a:gs>
                  </a:gsLst>
                  <a:lin ang="27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p:spPr>
        <p:txBody>
          <a:bodyPr lIns="90000" rIns="90000">
            <a:spAutoFit/>
          </a:bodyPr>
          <a:lstStyle/>
          <a:p>
            <a:pPr algn="just" eaLnBrk="1" hangingPunct="1">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lang="zh-CN" altLang="en-US" sz="2000" b="1" dirty="0">
                <a:latin typeface="Arial" panose="020B0604020202020204" pitchFamily="34" charset="0"/>
                <a:ea typeface="仿宋" panose="02010609060101010101" pitchFamily="49" charset="-122"/>
                <a:cs typeface="Arial" panose="020B0604020202020204" pitchFamily="34" charset="0"/>
              </a:rPr>
              <a:t>③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如果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p-</a:t>
            </a:r>
            <a:r>
              <a:rPr lang="en-US" altLang="zh-CN" sz="2000" b="1" dirty="0">
                <a:latin typeface="Arial" panose="020B0604020202020204" pitchFamily="34" charset="0"/>
                <a:ea typeface="仿宋" panose="02010609060101010101" pitchFamily="49" charset="-122"/>
                <a:cs typeface="Arial" panose="020B0604020202020204" pitchFamily="34" charset="0"/>
              </a:rPr>
              <a:t>&gt;</a:t>
            </a:r>
            <a:r>
              <a:rPr lang="en-US" altLang="zh-CN" sz="2000" b="1" dirty="0" err="1">
                <a:latin typeface="Arial" panose="020B0604020202020204" pitchFamily="34" charset="0"/>
                <a:ea typeface="仿宋" panose="02010609060101010101" pitchFamily="49" charset="-122"/>
                <a:cs typeface="Arial" panose="020B0604020202020204" pitchFamily="34" charset="0"/>
              </a:rPr>
              <a:t>expn</a:t>
            </a:r>
            <a:r>
              <a:rPr lang="en-US" altLang="zh-CN" sz="2000" b="1" dirty="0">
                <a:latin typeface="Arial" panose="020B0604020202020204" pitchFamily="34" charset="0"/>
                <a:ea typeface="仿宋" panose="02010609060101010101" pitchFamily="49" charset="-122"/>
                <a:cs typeface="Arial" panose="020B0604020202020204" pitchFamily="34" charset="0"/>
              </a:rPr>
              <a:t>=q-&gt;</a:t>
            </a:r>
            <a:r>
              <a:rPr lang="en-US" altLang="zh-CN" sz="2000" b="1" dirty="0" err="1">
                <a:latin typeface="Arial" panose="020B0604020202020204" pitchFamily="34" charset="0"/>
                <a:ea typeface="仿宋" panose="02010609060101010101" pitchFamily="49" charset="-122"/>
                <a:cs typeface="Arial" panose="020B0604020202020204" pitchFamily="34" charset="0"/>
              </a:rPr>
              <a:t>expn</a:t>
            </a:r>
            <a:r>
              <a:rPr lang="zh-CN" altLang="en-US" sz="2000" b="1" dirty="0">
                <a:latin typeface="Arial" panose="020B0604020202020204" pitchFamily="34" charset="0"/>
                <a:ea typeface="仿宋" panose="02010609060101010101" pitchFamily="49" charset="-122"/>
                <a:cs typeface="Arial" panose="020B0604020202020204" pitchFamily="34" charset="0"/>
              </a:rPr>
              <a:t>，</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则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与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q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所</a:t>
            </a:r>
            <a:r>
              <a:rPr lang="zh-CN" altLang="en-US" sz="2000" b="1" dirty="0">
                <a:latin typeface="Arial" panose="020B0604020202020204" pitchFamily="34" charset="0"/>
                <a:ea typeface="仿宋" panose="02010609060101010101" pitchFamily="49" charset="-122"/>
                <a:cs typeface="Arial" panose="020B0604020202020204" pitchFamily="34" charset="0"/>
              </a:rPr>
              <a:t>指结点为同类项，</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将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q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en-US" sz="2000" b="1" dirty="0">
                <a:latin typeface="Arial" panose="020B0604020202020204" pitchFamily="34" charset="0"/>
                <a:ea typeface="仿宋" panose="02010609060101010101" pitchFamily="49" charset="-122"/>
                <a:cs typeface="Arial" panose="020B0604020202020204" pitchFamily="34" charset="0"/>
              </a:rPr>
              <a:t>系数加</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到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en-US" sz="2000" b="1" dirty="0">
                <a:latin typeface="Arial" panose="020B0604020202020204" pitchFamily="34" charset="0"/>
                <a:ea typeface="仿宋" panose="02010609060101010101" pitchFamily="49" charset="-122"/>
                <a:cs typeface="Arial" panose="020B0604020202020204" pitchFamily="34" charset="0"/>
              </a:rPr>
              <a:t>系数上：若相加结果不</a:t>
            </a:r>
            <a:r>
              <a:rPr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lang="zh-CN" altLang="en-US" sz="2000" b="1" dirty="0">
                <a:latin typeface="Arial" panose="020B0604020202020204" pitchFamily="34" charset="0"/>
                <a:ea typeface="仿宋" panose="02010609060101010101" pitchFamily="49" charset="-122"/>
                <a:cs typeface="Arial" panose="020B0604020202020204" pitchFamily="34" charset="0"/>
              </a:rPr>
              <a:t>，</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则指针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后</a:t>
            </a:r>
            <a:r>
              <a:rPr lang="zh-CN" altLang="en-US" sz="2000" b="1" dirty="0">
                <a:latin typeface="Arial" panose="020B0604020202020204" pitchFamily="34" charset="0"/>
                <a:ea typeface="仿宋" panose="02010609060101010101" pitchFamily="49" charset="-122"/>
                <a:cs typeface="Arial" panose="020B0604020202020204" pitchFamily="34" charset="0"/>
              </a:rPr>
              <a:t>移，</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删除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q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en-US" sz="2000" b="1" dirty="0">
                <a:latin typeface="Arial" panose="020B0604020202020204" pitchFamily="34" charset="0"/>
                <a:ea typeface="仿宋" panose="02010609060101010101" pitchFamily="49" charset="-122"/>
                <a:cs typeface="Arial" panose="020B0604020202020204" pitchFamily="34" charset="0"/>
              </a:rPr>
              <a:t>；若相加结果</a:t>
            </a:r>
            <a:r>
              <a:rPr lang="zh-CN" altLang="en-US" sz="2000" b="1" dirty="0" smtClean="0">
                <a:latin typeface="Arial" panose="020B0604020202020204" pitchFamily="34" charset="0"/>
                <a:ea typeface="仿宋" panose="02010609060101010101" pitchFamily="49" charset="-122"/>
                <a:cs typeface="Arial" panose="020B0604020202020204" pitchFamily="34" charset="0"/>
              </a:rPr>
              <a:t>为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0</a:t>
            </a:r>
            <a:r>
              <a:rPr lang="zh-CN" altLang="en-US" sz="2000" b="1" dirty="0">
                <a:latin typeface="Arial" panose="020B0604020202020204" pitchFamily="34" charset="0"/>
                <a:ea typeface="仿宋" panose="02010609060101010101" pitchFamily="49" charset="-122"/>
                <a:cs typeface="Arial" panose="020B0604020202020204" pitchFamily="34" charset="0"/>
              </a:rPr>
              <a:t>，则表明“和多项式”中无此项，</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删除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q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结点</a:t>
            </a:r>
            <a:r>
              <a:rPr lang="zh-CN" altLang="en-US" sz="2000" b="1" dirty="0">
                <a:latin typeface="Arial" panose="020B0604020202020204" pitchFamily="34" charset="0"/>
                <a:ea typeface="仿宋" panose="02010609060101010101" pitchFamily="49" charset="-122"/>
                <a:cs typeface="Arial" panose="020B0604020202020204" pitchFamily="34" charset="0"/>
              </a:rPr>
              <a:t>，并将</a:t>
            </a:r>
            <a:r>
              <a:rPr lang="zh-CN" altLang="en-US" sz="2000" b="1" dirty="0" smtClean="0">
                <a:latin typeface="Arial" panose="020B0604020202020204" pitchFamily="34" charset="0"/>
                <a:ea typeface="仿宋" panose="02010609060101010101" pitchFamily="49" charset="-122"/>
                <a:cs typeface="Arial" panose="020B0604020202020204" pitchFamily="34" charset="0"/>
              </a:rPr>
              <a:t>指针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p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和 </a:t>
            </a:r>
            <a:r>
              <a:rPr lang="en-US" altLang="zh-CN" sz="2000" b="1" dirty="0" smtClean="0">
                <a:latin typeface="Arial" panose="020B0604020202020204" pitchFamily="34" charset="0"/>
                <a:ea typeface="仿宋" panose="02010609060101010101" pitchFamily="49" charset="-122"/>
                <a:cs typeface="Arial" panose="020B0604020202020204" pitchFamily="34" charset="0"/>
              </a:rPr>
              <a:t>q </a:t>
            </a:r>
            <a:r>
              <a:rPr lang="zh-CN" altLang="en-US" sz="2000" b="1" dirty="0" smtClean="0">
                <a:latin typeface="Arial" panose="020B0604020202020204" pitchFamily="34" charset="0"/>
                <a:ea typeface="仿宋" panose="02010609060101010101" pitchFamily="49" charset="-122"/>
                <a:cs typeface="Arial" panose="020B0604020202020204" pitchFamily="34" charset="0"/>
              </a:rPr>
              <a:t>分别</a:t>
            </a:r>
            <a:r>
              <a:rPr lang="zh-CN" altLang="en-US" sz="2000" b="1" dirty="0">
                <a:latin typeface="Arial" panose="020B0604020202020204" pitchFamily="34" charset="0"/>
                <a:ea typeface="仿宋" panose="02010609060101010101" pitchFamily="49" charset="-122"/>
                <a:cs typeface="Arial" panose="020B0604020202020204" pitchFamily="34" charset="0"/>
              </a:rPr>
              <a:t>后移。</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pic>
        <p:nvPicPr>
          <p:cNvPr id="37"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71272" y="3233738"/>
            <a:ext cx="52832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animEffect transition="in" filter="slide(fromBottom)">
                                      <p:cBhvr>
                                        <p:cTn id="7" dur="500"/>
                                        <p:tgtEl>
                                          <p:spTgt spid="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a:noFill/>
        </a:ln>
        <a:effectLst/>
        <a:extLst>
          <a:ext uri="{909E8E84-426E-40DD-AFC4-6F175D3DCCD1}">
            <a14:hiddenFill xmlns:a14="http://schemas.microsoft.com/office/drawing/2010/main">
              <a:solidFill>
                <a:srgbClr val="339933"/>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algn="ctr" rotWithShape="0">
                  <a:schemeClr val="bg1"/>
                </a:outerShdw>
              </a:effectLst>
            </a14:hiddenEffects>
          </a:ext>
        </a:extLst>
      </a:spPr>
      <a:bodyPr lIns="90000" rIns="90000">
        <a:spAutoFit/>
      </a:bodyPr>
      <a:lstStyle>
        <a:defPPr algn="just" eaLnBrk="1" hangingPunct="1">
          <a:lnSpc>
            <a:spcPct val="140000"/>
          </a:lnSpc>
          <a:defRPr kumimoji="1" sz="2000" b="1" dirty="0">
            <a:latin typeface="+mj-lt"/>
            <a:ea typeface="仿宋" panose="02010609060101010101" pitchFamily="49"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1378</TotalTime>
  <Words>11811</Words>
  <Application>Microsoft Office PowerPoint</Application>
  <PresentationFormat>全屏显示(4:3)</PresentationFormat>
  <Paragraphs>1344</Paragraphs>
  <Slides>130</Slides>
  <Notes>0</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130</vt:i4>
      </vt:variant>
    </vt:vector>
  </HeadingPairs>
  <TitlesOfParts>
    <vt:vector size="150" baseType="lpstr">
      <vt:lpstr>方正舒体</vt:lpstr>
      <vt:lpstr>仿宋</vt:lpstr>
      <vt:lpstr>仿宋_GB2312</vt:lpstr>
      <vt:lpstr>黑体</vt:lpstr>
      <vt:lpstr>华文琥珀</vt:lpstr>
      <vt:lpstr>华文楷体</vt:lpstr>
      <vt:lpstr>楷体</vt:lpstr>
      <vt:lpstr>楷体_GB2312</vt:lpstr>
      <vt:lpstr>宋体</vt:lpstr>
      <vt:lpstr>幼圆</vt:lpstr>
      <vt:lpstr>Arial</vt:lpstr>
      <vt:lpstr>Arial Black</vt:lpstr>
      <vt:lpstr>Calibri</vt:lpstr>
      <vt:lpstr>Calibri Light</vt:lpstr>
      <vt:lpstr>Courier New</vt:lpstr>
      <vt:lpstr>Symbol</vt:lpstr>
      <vt:lpstr>Times New Roman</vt:lpstr>
      <vt:lpstr>Wingdings</vt:lpstr>
      <vt:lpstr>Office 主题</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bo peng</dc:creator>
  <cp:lastModifiedBy>peng bo</cp:lastModifiedBy>
  <cp:revision>99</cp:revision>
  <dcterms:created xsi:type="dcterms:W3CDTF">2016-01-02T09:07:06Z</dcterms:created>
  <dcterms:modified xsi:type="dcterms:W3CDTF">2019-08-25T10:20:47Z</dcterms:modified>
</cp:coreProperties>
</file>