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1" r:id="rId1"/>
  </p:sldMasterIdLst>
  <p:notesMasterIdLst>
    <p:notesMasterId r:id="rId58"/>
  </p:notesMasterIdLst>
  <p:handoutMasterIdLst>
    <p:handoutMasterId r:id="rId59"/>
  </p:handoutMasterIdLst>
  <p:sldIdLst>
    <p:sldId id="352" r:id="rId2"/>
    <p:sldId id="353" r:id="rId3"/>
    <p:sldId id="354" r:id="rId4"/>
    <p:sldId id="355" r:id="rId5"/>
    <p:sldId id="356" r:id="rId6"/>
    <p:sldId id="357" r:id="rId7"/>
    <p:sldId id="358" r:id="rId8"/>
    <p:sldId id="359" r:id="rId9"/>
    <p:sldId id="360" r:id="rId10"/>
    <p:sldId id="361" r:id="rId11"/>
    <p:sldId id="363" r:id="rId12"/>
    <p:sldId id="364" r:id="rId13"/>
    <p:sldId id="365" r:id="rId14"/>
    <p:sldId id="366" r:id="rId15"/>
    <p:sldId id="367" r:id="rId16"/>
    <p:sldId id="368" r:id="rId17"/>
    <p:sldId id="369" r:id="rId18"/>
    <p:sldId id="370" r:id="rId19"/>
    <p:sldId id="371" r:id="rId20"/>
    <p:sldId id="372" r:id="rId21"/>
    <p:sldId id="373" r:id="rId22"/>
    <p:sldId id="374" r:id="rId23"/>
    <p:sldId id="375" r:id="rId24"/>
    <p:sldId id="376" r:id="rId25"/>
    <p:sldId id="377" r:id="rId26"/>
    <p:sldId id="378" r:id="rId27"/>
    <p:sldId id="379" r:id="rId28"/>
    <p:sldId id="380" r:id="rId29"/>
    <p:sldId id="381" r:id="rId30"/>
    <p:sldId id="382" r:id="rId31"/>
    <p:sldId id="383" r:id="rId32"/>
    <p:sldId id="384" r:id="rId33"/>
    <p:sldId id="385" r:id="rId34"/>
    <p:sldId id="386" r:id="rId35"/>
    <p:sldId id="387" r:id="rId36"/>
    <p:sldId id="388" r:id="rId37"/>
    <p:sldId id="389" r:id="rId38"/>
    <p:sldId id="390" r:id="rId39"/>
    <p:sldId id="391" r:id="rId40"/>
    <p:sldId id="392" r:id="rId41"/>
    <p:sldId id="393" r:id="rId42"/>
    <p:sldId id="394" r:id="rId43"/>
    <p:sldId id="395" r:id="rId44"/>
    <p:sldId id="396" r:id="rId45"/>
    <p:sldId id="397" r:id="rId46"/>
    <p:sldId id="398" r:id="rId47"/>
    <p:sldId id="399" r:id="rId48"/>
    <p:sldId id="400" r:id="rId49"/>
    <p:sldId id="401" r:id="rId50"/>
    <p:sldId id="402" r:id="rId51"/>
    <p:sldId id="403" r:id="rId52"/>
    <p:sldId id="404" r:id="rId53"/>
    <p:sldId id="405" r:id="rId54"/>
    <p:sldId id="406" r:id="rId55"/>
    <p:sldId id="407" r:id="rId56"/>
    <p:sldId id="351" r:id="rId57"/>
  </p:sldIdLst>
  <p:sldSz cx="12192000" cy="6858000"/>
  <p:notesSz cx="7315200" cy="9601200"/>
  <p:defaultTextStyle>
    <a:defPPr>
      <a:defRPr lang="en-US"/>
    </a:defPPr>
    <a:lvl1pPr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1pPr>
    <a:lvl2pPr marL="4572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2pPr>
    <a:lvl3pPr marL="9144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3pPr>
    <a:lvl4pPr marL="13716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4pPr>
    <a:lvl5pPr marL="18288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5pPr>
    <a:lvl6pPr marL="22860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6pPr>
    <a:lvl7pPr marL="27432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7pPr>
    <a:lvl8pPr marL="32004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8pPr>
    <a:lvl9pPr marL="36576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89" autoAdjust="0"/>
    <p:restoredTop sz="94660"/>
  </p:normalViewPr>
  <p:slideViewPr>
    <p:cSldViewPr>
      <p:cViewPr>
        <p:scale>
          <a:sx n="90" d="100"/>
          <a:sy n="90" d="100"/>
        </p:scale>
        <p:origin x="728" y="496"/>
      </p:cViewPr>
      <p:guideLst>
        <p:guide orient="horz" pos="2160"/>
        <p:guide pos="3840"/>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22.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4FBF05DE-E2C7-F743-BA63-6052B8BFAFF1}"/>
              </a:ext>
            </a:extLst>
          </p:cNvPr>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eaLnBrk="1" hangingPunct="1">
              <a:defRPr sz="1200">
                <a:latin typeface="Tahoma" panose="020B0604030504040204" pitchFamily="34" charset="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97283" name="Rectangle 3">
            <a:extLst>
              <a:ext uri="{FF2B5EF4-FFF2-40B4-BE49-F238E27FC236}">
                <a16:creationId xmlns:a16="http://schemas.microsoft.com/office/drawing/2014/main" id="{FD6281D2-C19F-3F4A-BA08-A7600E0C1302}"/>
              </a:ext>
            </a:extLst>
          </p:cNvPr>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algn="r" eaLnBrk="1" hangingPunct="1">
              <a:defRPr sz="1200">
                <a:latin typeface="Tahoma" panose="020B0604030504040204" pitchFamily="34" charset="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97284" name="Rectangle 4">
            <a:extLst>
              <a:ext uri="{FF2B5EF4-FFF2-40B4-BE49-F238E27FC236}">
                <a16:creationId xmlns:a16="http://schemas.microsoft.com/office/drawing/2014/main" id="{FA3C1734-5EB3-D24E-818E-407A0EDF13B9}"/>
              </a:ext>
            </a:extLst>
          </p:cNvPr>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eaLnBrk="1" hangingPunct="1">
              <a:defRPr sz="1200">
                <a:latin typeface="Tahoma" panose="020B0604030504040204" pitchFamily="34" charset="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97285" name="Rectangle 5">
            <a:extLst>
              <a:ext uri="{FF2B5EF4-FFF2-40B4-BE49-F238E27FC236}">
                <a16:creationId xmlns:a16="http://schemas.microsoft.com/office/drawing/2014/main" id="{2ADC089D-658D-734D-93D3-9C989F8A5820}"/>
              </a:ext>
            </a:extLst>
          </p:cNvPr>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algn="r" eaLnBrk="1" hangingPunct="1">
              <a:defRPr sz="1200">
                <a:latin typeface="Tahoma" panose="020B0604030504040204" pitchFamily="34" charset="0"/>
              </a:defRPr>
            </a:lvl1pPr>
          </a:lstStyle>
          <a:p>
            <a:fld id="{F5158556-EDEA-4645-BE6C-910BCCB85B60}" type="slidenum">
              <a:rPr lang="en-US" altLang="zh-CN"/>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0BBBDA24-53E2-5341-8D4C-0C2B41415205}"/>
              </a:ext>
            </a:extLst>
          </p:cNvPr>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eaLnBrk="1" hangingPunct="1">
              <a:defRPr sz="120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101379" name="Rectangle 3">
            <a:extLst>
              <a:ext uri="{FF2B5EF4-FFF2-40B4-BE49-F238E27FC236}">
                <a16:creationId xmlns:a16="http://schemas.microsoft.com/office/drawing/2014/main" id="{12C6EC73-F3CE-3E40-BACB-BAF648C26ECA}"/>
              </a:ext>
            </a:extLst>
          </p:cNvPr>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algn="r" eaLnBrk="1" hangingPunct="1">
              <a:defRPr sz="120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69636" name="Rectangle 4">
            <a:extLst>
              <a:ext uri="{FF2B5EF4-FFF2-40B4-BE49-F238E27FC236}">
                <a16:creationId xmlns:a16="http://schemas.microsoft.com/office/drawing/2014/main" id="{C75C4929-5088-014F-A961-214F6034C4FF}"/>
              </a:ext>
            </a:extLst>
          </p:cNvPr>
          <p:cNvSpPr>
            <a:spLocks noGrp="1" noRot="1" noChangeAspect="1" noChangeArrowheads="1" noTextEdit="1"/>
          </p:cNvSpPr>
          <p:nvPr>
            <p:ph type="sldImg" idx="2"/>
          </p:nvPr>
        </p:nvSpPr>
        <p:spPr bwMode="auto">
          <a:xfrm>
            <a:off x="457200" y="720725"/>
            <a:ext cx="64008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81" name="Rectangle 5">
            <a:extLst>
              <a:ext uri="{FF2B5EF4-FFF2-40B4-BE49-F238E27FC236}">
                <a16:creationId xmlns:a16="http://schemas.microsoft.com/office/drawing/2014/main" id="{F4E5133F-E473-8447-906A-D326CD9ACCA2}"/>
              </a:ext>
            </a:extLst>
          </p:cNvPr>
          <p:cNvSpPr>
            <a:spLocks noGrp="1" noChangeArrowheads="1"/>
          </p:cNvSpPr>
          <p:nvPr>
            <p:ph type="body" sz="quarter" idx="3"/>
          </p:nvPr>
        </p:nvSpPr>
        <p:spPr bwMode="auto">
          <a:xfrm>
            <a:off x="974725" y="4560888"/>
            <a:ext cx="5365750" cy="4319587"/>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1382" name="Rectangle 6">
            <a:extLst>
              <a:ext uri="{FF2B5EF4-FFF2-40B4-BE49-F238E27FC236}">
                <a16:creationId xmlns:a16="http://schemas.microsoft.com/office/drawing/2014/main" id="{3622E308-AE74-E344-A2A2-ED94D0239534}"/>
              </a:ext>
            </a:extLst>
          </p:cNvPr>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eaLnBrk="1" hangingPunct="1">
              <a:defRPr sz="120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101383" name="Rectangle 7">
            <a:extLst>
              <a:ext uri="{FF2B5EF4-FFF2-40B4-BE49-F238E27FC236}">
                <a16:creationId xmlns:a16="http://schemas.microsoft.com/office/drawing/2014/main" id="{B211EE62-7C72-F743-A12A-FB4E21755BA3}"/>
              </a:ext>
            </a:extLst>
          </p:cNvPr>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algn="r" eaLnBrk="1" hangingPunct="1">
              <a:defRPr sz="1200"/>
            </a:lvl1pPr>
          </a:lstStyle>
          <a:p>
            <a:fld id="{C1495060-2FFE-6342-B409-056710A4BA6F}"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ＭＳ Ｐゴシック" pitchFamily="-65" charset="-128"/>
      </a:defRPr>
    </a:lvl1pPr>
    <a:lvl2pPr marL="4572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2pPr>
    <a:lvl3pPr marL="9144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3pPr>
    <a:lvl4pPr marL="13716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4pPr>
    <a:lvl5pPr marL="18288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forbes.com/fdc/welcome_mjx.shtml"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a:extLst>
              <a:ext uri="{FF2B5EF4-FFF2-40B4-BE49-F238E27FC236}">
                <a16:creationId xmlns:a16="http://schemas.microsoft.com/office/drawing/2014/main" id="{60DFB07F-5CE0-DC45-B61D-878AFFAB50B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722C2F8E-5CD7-4E4F-8138-00E1623BFB49}" type="slidenum">
              <a:rPr lang="zh-CN" altLang="en-US" sz="1300">
                <a:latin typeface="Times New Roman" panose="02020603050405020304" pitchFamily="18" charset="0"/>
              </a:rPr>
              <a:pPr/>
              <a:t>3</a:t>
            </a:fld>
            <a:endParaRPr lang="en-US" altLang="zh-CN" sz="1300">
              <a:latin typeface="Times New Roman" panose="02020603050405020304" pitchFamily="18" charset="0"/>
            </a:endParaRPr>
          </a:p>
        </p:txBody>
      </p:sp>
      <p:sp>
        <p:nvSpPr>
          <p:cNvPr id="70659" name="Rectangle 2">
            <a:extLst>
              <a:ext uri="{FF2B5EF4-FFF2-40B4-BE49-F238E27FC236}">
                <a16:creationId xmlns:a16="http://schemas.microsoft.com/office/drawing/2014/main" id="{EBB627FD-55AD-0149-99D1-2E0779B713C3}"/>
              </a:ext>
            </a:extLst>
          </p:cNvPr>
          <p:cNvSpPr>
            <a:spLocks noGrp="1" noRot="1" noChangeAspect="1" noChangeArrowheads="1" noTextEdit="1"/>
          </p:cNvSpPr>
          <p:nvPr>
            <p:ph type="sldImg"/>
          </p:nvPr>
        </p:nvSpPr>
        <p:spPr>
          <a:xfrm>
            <a:off x="457200" y="720725"/>
            <a:ext cx="6400800" cy="3600450"/>
          </a:xfrm>
          <a:ln/>
        </p:spPr>
      </p:sp>
      <p:sp>
        <p:nvSpPr>
          <p:cNvPr id="70660" name="Rectangle 3">
            <a:extLst>
              <a:ext uri="{FF2B5EF4-FFF2-40B4-BE49-F238E27FC236}">
                <a16:creationId xmlns:a16="http://schemas.microsoft.com/office/drawing/2014/main" id="{A0E4F5E8-DB9E-E94A-8B65-CC3A35CDA08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major(x, </a:t>
            </a:r>
            <a:r>
              <a:rPr lang="en-US" altLang="zh-CN">
                <a:latin typeface="Tahoma" panose="020B0604030504040204" pitchFamily="34" charset="0"/>
              </a:rPr>
              <a:t>“</a:t>
            </a:r>
            <a:r>
              <a:rPr lang="en-US" altLang="zh-CN">
                <a:latin typeface="Arial" panose="020B0604020202020204" pitchFamily="34" charset="0"/>
              </a:rPr>
              <a:t>CS</a:t>
            </a:r>
            <a:r>
              <a:rPr lang="en-US" altLang="zh-CN">
                <a:latin typeface="Tahoma" panose="020B0604030504040204" pitchFamily="34" charset="0"/>
              </a:rPr>
              <a:t>”</a:t>
            </a:r>
            <a:r>
              <a:rPr lang="en-US" altLang="zh-CN">
                <a:latin typeface="Arial" panose="020B0604020202020204" pitchFamily="34" charset="0"/>
              </a:rPr>
              <a:t>) ^ takes(x, </a:t>
            </a:r>
            <a:r>
              <a:rPr lang="en-US" altLang="zh-CN">
                <a:latin typeface="Tahoma" panose="020B0604030504040204" pitchFamily="34" charset="0"/>
              </a:rPr>
              <a:t>“</a:t>
            </a:r>
            <a:r>
              <a:rPr lang="en-US" altLang="zh-CN">
                <a:latin typeface="Arial" panose="020B0604020202020204" pitchFamily="34" charset="0"/>
              </a:rPr>
              <a:t>DB</a:t>
            </a:r>
            <a:r>
              <a:rPr lang="en-US" altLang="zh-CN">
                <a:latin typeface="Tahoma" panose="020B0604030504040204" pitchFamily="34" charset="0"/>
              </a:rPr>
              <a:t>”</a:t>
            </a:r>
            <a:r>
              <a:rPr lang="en-US" altLang="zh-CN">
                <a:latin typeface="Arial" panose="020B0604020202020204" pitchFamily="34" charset="0"/>
              </a:rPr>
              <a:t>) </a:t>
            </a:r>
            <a:r>
              <a:rPr lang="en-US" altLang="zh-CN">
                <a:latin typeface="Symbol" pitchFamily="2" charset="2"/>
              </a:rPr>
              <a:t>®  </a:t>
            </a:r>
            <a:r>
              <a:rPr lang="en-US" altLang="zh-CN">
                <a:latin typeface="Arial" panose="020B0604020202020204" pitchFamily="34" charset="0"/>
              </a:rPr>
              <a:t>grade(x, </a:t>
            </a:r>
            <a:r>
              <a:rPr lang="en-US" altLang="zh-CN">
                <a:latin typeface="Tahoma" panose="020B0604030504040204" pitchFamily="34" charset="0"/>
              </a:rPr>
              <a:t>“</a:t>
            </a:r>
            <a:r>
              <a:rPr lang="en-US" altLang="zh-CN">
                <a:latin typeface="Arial" panose="020B0604020202020204" pitchFamily="34" charset="0"/>
              </a:rPr>
              <a:t>A</a:t>
            </a:r>
            <a:r>
              <a:rPr lang="en-US" altLang="zh-CN">
                <a:latin typeface="Tahoma" panose="020B0604030504040204" pitchFamily="34" charset="0"/>
              </a:rPr>
              <a:t>”</a:t>
            </a:r>
            <a:r>
              <a:rPr lang="en-US" altLang="zh-CN">
                <a:latin typeface="Arial" panose="020B0604020202020204" pitchFamily="34" charset="0"/>
              </a:rPr>
              <a:t>) [1%, 75%]</a:t>
            </a:r>
          </a:p>
          <a:p>
            <a:r>
              <a:rPr lang="zh-CN" altLang="en-US">
                <a:latin typeface="Arial" panose="020B0604020202020204" pitchFamily="34" charset="0"/>
              </a:rPr>
              <a:t>美国中西部的某地一个零售商沃尔玛在分析销售点数据时发现</a:t>
            </a:r>
          </a:p>
          <a:p>
            <a:pPr marL="0" lvl="1"/>
            <a:r>
              <a:rPr lang="en-US" altLang="zh-CN" sz="2800">
                <a:solidFill>
                  <a:schemeClr val="hlink"/>
                </a:solidFill>
                <a:latin typeface="Arial" panose="020B0604020202020204" pitchFamily="34" charset="0"/>
              </a:rPr>
              <a:t>&lt;</a:t>
            </a:r>
            <a:r>
              <a:rPr lang="zh-CN" altLang="en-US" sz="2800">
                <a:solidFill>
                  <a:schemeClr val="hlink"/>
                </a:solidFill>
                <a:latin typeface="Arial" panose="020B0604020202020204" pitchFamily="34" charset="0"/>
              </a:rPr>
              <a:t>福布斯</a:t>
            </a:r>
            <a:r>
              <a:rPr lang="en-US" altLang="zh-CN" sz="2800">
                <a:solidFill>
                  <a:schemeClr val="hlink"/>
                </a:solidFill>
                <a:latin typeface="Arial" panose="020B0604020202020204" pitchFamily="34" charset="0"/>
              </a:rPr>
              <a:t>&gt;1998.4.6 </a:t>
            </a:r>
            <a:r>
              <a:rPr lang="en-US" altLang="zh-CN" sz="2800">
                <a:solidFill>
                  <a:schemeClr val="hlink"/>
                </a:solidFill>
                <a:latin typeface="Tahoma" panose="020B0604030504040204" pitchFamily="34" charset="0"/>
              </a:rPr>
              <a:t>“</a:t>
            </a:r>
            <a:r>
              <a:rPr lang="zh-CN" altLang="en-US" sz="2800">
                <a:solidFill>
                  <a:schemeClr val="hlink"/>
                </a:solidFill>
                <a:latin typeface="Arial" panose="020B0604020202020204" pitchFamily="34" charset="0"/>
              </a:rPr>
              <a:t>啤酒尿布综合症</a:t>
            </a:r>
            <a:r>
              <a:rPr lang="zh-CN" altLang="en-US" sz="2800">
                <a:solidFill>
                  <a:schemeClr val="hlink"/>
                </a:solidFill>
                <a:latin typeface="Tahoma" panose="020B0604030504040204" pitchFamily="34" charset="0"/>
              </a:rPr>
              <a:t>”</a:t>
            </a:r>
            <a:endParaRPr lang="en-US" altLang="zh-CN" sz="2800">
              <a:solidFill>
                <a:schemeClr val="hlink"/>
              </a:solidFill>
              <a:latin typeface="Tahoma" panose="020B0604030504040204" pitchFamily="34" charset="0"/>
            </a:endParaRPr>
          </a:p>
          <a:p>
            <a:r>
              <a:rPr lang="en-US" altLang="zh-CN">
                <a:latin typeface="Arial" panose="020B0604020202020204" pitchFamily="34" charset="0"/>
              </a:rPr>
              <a:t>1917</a:t>
            </a:r>
            <a:r>
              <a:rPr lang="zh-CN" altLang="en-US">
                <a:latin typeface="Arial" panose="020B0604020202020204" pitchFamily="34" charset="0"/>
              </a:rPr>
              <a:t>年创立的福布斯</a:t>
            </a:r>
            <a:r>
              <a:rPr lang="en-US" altLang="zh-CN">
                <a:latin typeface="Arial" panose="020B0604020202020204" pitchFamily="34" charset="0"/>
              </a:rPr>
              <a:t>Forbes(</a:t>
            </a:r>
            <a:r>
              <a:rPr lang="en-US" altLang="zh-CN" i="1" u="sng">
                <a:latin typeface="Arial" panose="020B0604020202020204" pitchFamily="34" charset="0"/>
                <a:hlinkClick r:id="rId3"/>
              </a:rPr>
              <a:t>Forbes</a:t>
            </a:r>
            <a:r>
              <a:rPr lang="en-US" altLang="zh-CN" u="sng">
                <a:latin typeface="Arial" panose="020B0604020202020204" pitchFamily="34" charset="0"/>
                <a:hlinkClick r:id="rId3"/>
              </a:rPr>
              <a:t>.com</a:t>
            </a:r>
            <a:r>
              <a:rPr lang="en-US" altLang="zh-CN" u="sng">
                <a:latin typeface="Arial" panose="020B0604020202020204" pitchFamily="34" charset="0"/>
              </a:rPr>
              <a:t>)</a:t>
            </a:r>
            <a:endParaRPr lang="en-US" altLang="zh-CN">
              <a:latin typeface="Arial" panose="020B0604020202020204" pitchFamily="34" charset="0"/>
            </a:endParaRPr>
          </a:p>
          <a:p>
            <a:r>
              <a:rPr lang="zh-CN" altLang="en-US">
                <a:latin typeface="Arial" panose="020B0604020202020204" pitchFamily="34" charset="0"/>
              </a:rPr>
              <a:t>杂志</a:t>
            </a:r>
            <a:r>
              <a:rPr lang="en-US" altLang="zh-CN">
                <a:latin typeface="Arial" panose="020B0604020202020204" pitchFamily="34" charset="0"/>
              </a:rPr>
              <a:t>,</a:t>
            </a:r>
            <a:r>
              <a:rPr lang="zh-CN" altLang="en-US">
                <a:latin typeface="Arial" panose="020B0604020202020204" pitchFamily="34" charset="0"/>
              </a:rPr>
              <a:t>福布斯公司是一家私人出版及传媒公司，它的旗舰出版物</a:t>
            </a:r>
            <a:r>
              <a:rPr lang="en-US" altLang="zh-CN">
                <a:latin typeface="Arial" panose="020B0604020202020204" pitchFamily="34" charset="0"/>
              </a:rPr>
              <a:t>《</a:t>
            </a:r>
            <a:r>
              <a:rPr lang="zh-CN" altLang="en-US">
                <a:latin typeface="Arial" panose="020B0604020202020204" pitchFamily="34" charset="0"/>
              </a:rPr>
              <a:t>福布斯</a:t>
            </a:r>
            <a:r>
              <a:rPr lang="en-US" altLang="zh-CN">
                <a:latin typeface="Arial" panose="020B0604020202020204" pitchFamily="34" charset="0"/>
              </a:rPr>
              <a:t>》</a:t>
            </a:r>
            <a:r>
              <a:rPr lang="zh-CN" altLang="en-US">
                <a:latin typeface="Arial" panose="020B0604020202020204" pitchFamily="34" charset="0"/>
              </a:rPr>
              <a:t>杂志，是全美历史最悠久的商业杂志之一。</a:t>
            </a:r>
            <a:endParaRPr lang="en-US" altLang="zh-CN">
              <a:latin typeface="Arial" panose="020B0604020202020204" pitchFamily="34" charset="0"/>
            </a:endParaRPr>
          </a:p>
          <a:p>
            <a:r>
              <a:rPr lang="zh-CN" altLang="en-US">
                <a:latin typeface="Arial" panose="020B0604020202020204" pitchFamily="34" charset="0"/>
              </a:rPr>
              <a:t>美国人亨利</a:t>
            </a:r>
            <a:r>
              <a:rPr lang="en-US" altLang="zh-CN">
                <a:latin typeface="Arial" panose="020B0604020202020204" pitchFamily="34" charset="0"/>
              </a:rPr>
              <a:t>•</a:t>
            </a:r>
            <a:r>
              <a:rPr lang="zh-CN" altLang="en-US">
                <a:latin typeface="Arial" panose="020B0604020202020204" pitchFamily="34" charset="0"/>
              </a:rPr>
              <a:t>鲁斯创办于</a:t>
            </a:r>
            <a:r>
              <a:rPr lang="en-US" altLang="zh-CN">
                <a:latin typeface="Arial" panose="020B0604020202020204" pitchFamily="34" charset="0"/>
              </a:rPr>
              <a:t>1930</a:t>
            </a:r>
            <a:r>
              <a:rPr lang="zh-CN" altLang="en-US">
                <a:latin typeface="Arial" panose="020B0604020202020204" pitchFamily="34" charset="0"/>
              </a:rPr>
              <a:t>年，主要刊登经济问题研究文章的杂志</a:t>
            </a:r>
            <a:r>
              <a:rPr lang="en-US" altLang="zh-CN">
                <a:latin typeface="Arial" panose="020B0604020202020204" pitchFamily="34" charset="0"/>
              </a:rPr>
              <a:t>《</a:t>
            </a:r>
            <a:r>
              <a:rPr lang="zh-CN" altLang="en-US">
                <a:latin typeface="Arial" panose="020B0604020202020204" pitchFamily="34" charset="0"/>
              </a:rPr>
              <a:t>财富</a:t>
            </a:r>
            <a:r>
              <a:rPr lang="en-US" altLang="zh-CN">
                <a:latin typeface="Arial" panose="020B0604020202020204" pitchFamily="34" charset="0"/>
              </a:rPr>
              <a:t>fortune》</a:t>
            </a:r>
            <a:r>
              <a:rPr lang="zh-CN" altLang="en-US">
                <a:latin typeface="Arial" panose="020B0604020202020204" pitchFamily="34" charset="0"/>
              </a:rPr>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a:extLst>
              <a:ext uri="{FF2B5EF4-FFF2-40B4-BE49-F238E27FC236}">
                <a16:creationId xmlns:a16="http://schemas.microsoft.com/office/drawing/2014/main" id="{FB7632E7-8069-8844-93BA-EF108F491031}"/>
              </a:ext>
            </a:extLst>
          </p:cNvPr>
          <p:cNvSpPr>
            <a:spLocks noGrp="1" noRot="1" noChangeAspect="1" noTextEdit="1"/>
          </p:cNvSpPr>
          <p:nvPr>
            <p:ph type="sldImg"/>
          </p:nvPr>
        </p:nvSpPr>
        <p:spPr>
          <a:xfrm>
            <a:off x="457200" y="720725"/>
            <a:ext cx="6400800" cy="3600450"/>
          </a:xfrm>
          <a:ln/>
        </p:spPr>
      </p:sp>
      <p:sp>
        <p:nvSpPr>
          <p:cNvPr id="79875" name="备注占位符 2">
            <a:extLst>
              <a:ext uri="{FF2B5EF4-FFF2-40B4-BE49-F238E27FC236}">
                <a16:creationId xmlns:a16="http://schemas.microsoft.com/office/drawing/2014/main" id="{884C72ED-E04B-AF4A-A03A-3A434D31973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40000"/>
              </a:lnSpc>
            </a:pPr>
            <a:r>
              <a:rPr lang="en-US" altLang="zh-CN" sz="3500">
                <a:latin typeface="Arial" panose="020B0604020202020204" pitchFamily="34" charset="0"/>
              </a:rPr>
              <a:t>Self-joining: </a:t>
            </a:r>
            <a:r>
              <a:rPr lang="en-US" altLang="zh-CN" sz="3500" i="1">
                <a:latin typeface="Arial" panose="020B0604020202020204" pitchFamily="34" charset="0"/>
              </a:rPr>
              <a:t>L</a:t>
            </a:r>
            <a:r>
              <a:rPr lang="en-US" altLang="zh-CN" sz="3500" i="1" baseline="-25000">
                <a:latin typeface="Arial" panose="020B0604020202020204" pitchFamily="34" charset="0"/>
              </a:rPr>
              <a:t>3</a:t>
            </a:r>
            <a:r>
              <a:rPr lang="en-US" altLang="zh-CN" sz="3500" i="1">
                <a:latin typeface="Arial" panose="020B0604020202020204" pitchFamily="34" charset="0"/>
              </a:rPr>
              <a:t> </a:t>
            </a:r>
            <a:r>
              <a:rPr lang="en-US" altLang="zh-CN" sz="2200" i="1">
                <a:latin typeface="Arial" panose="020B0604020202020204" pitchFamily="34" charset="0"/>
                <a:sym typeface="MT Extra" pitchFamily="2" charset="0"/>
              </a:rPr>
              <a:t></a:t>
            </a:r>
            <a:r>
              <a:rPr lang="en-US" altLang="zh-CN" sz="3500">
                <a:latin typeface="Arial" panose="020B0604020202020204" pitchFamily="34" charset="0"/>
              </a:rPr>
              <a:t> </a:t>
            </a:r>
            <a:r>
              <a:rPr lang="en-US" altLang="zh-CN" sz="3500" i="1">
                <a:latin typeface="Arial" panose="020B0604020202020204" pitchFamily="34" charset="0"/>
              </a:rPr>
              <a:t>L</a:t>
            </a:r>
            <a:r>
              <a:rPr lang="en-US" altLang="zh-CN" sz="3500" i="1" baseline="-25000">
                <a:latin typeface="Arial" panose="020B0604020202020204" pitchFamily="34" charset="0"/>
              </a:rPr>
              <a:t>3</a:t>
            </a:r>
            <a:endParaRPr lang="en-US" altLang="zh-CN" sz="3500" i="1">
              <a:latin typeface="Arial" panose="020B0604020202020204" pitchFamily="34" charset="0"/>
            </a:endParaRPr>
          </a:p>
          <a:p>
            <a:pPr lvl="1">
              <a:lnSpc>
                <a:spcPct val="140000"/>
              </a:lnSpc>
            </a:pPr>
            <a:r>
              <a:rPr lang="en-US" altLang="zh-CN" i="1">
                <a:latin typeface="Arial" panose="020B0604020202020204" pitchFamily="34" charset="0"/>
              </a:rPr>
              <a:t>abcd  </a:t>
            </a:r>
            <a:r>
              <a:rPr lang="en-US" altLang="zh-CN">
                <a:latin typeface="Arial" panose="020B0604020202020204" pitchFamily="34" charset="0"/>
              </a:rPr>
              <a:t>from </a:t>
            </a:r>
            <a:r>
              <a:rPr lang="en-US" altLang="zh-CN" i="1">
                <a:latin typeface="Arial" panose="020B0604020202020204" pitchFamily="34" charset="0"/>
              </a:rPr>
              <a:t>abc</a:t>
            </a:r>
            <a:r>
              <a:rPr lang="en-US" altLang="zh-CN">
                <a:latin typeface="Arial" panose="020B0604020202020204" pitchFamily="34" charset="0"/>
              </a:rPr>
              <a:t> and </a:t>
            </a:r>
            <a:r>
              <a:rPr lang="en-US" altLang="zh-CN" i="1">
                <a:latin typeface="Arial" panose="020B0604020202020204" pitchFamily="34" charset="0"/>
              </a:rPr>
              <a:t>abd</a:t>
            </a:r>
          </a:p>
          <a:p>
            <a:pPr lvl="1">
              <a:lnSpc>
                <a:spcPct val="140000"/>
              </a:lnSpc>
            </a:pPr>
            <a:r>
              <a:rPr lang="en-US" altLang="zh-CN" i="1">
                <a:latin typeface="Arial" panose="020B0604020202020204" pitchFamily="34" charset="0"/>
              </a:rPr>
              <a:t>acde</a:t>
            </a:r>
            <a:r>
              <a:rPr lang="en-US" altLang="zh-CN">
                <a:latin typeface="Arial" panose="020B0604020202020204" pitchFamily="34" charset="0"/>
              </a:rPr>
              <a:t>  from </a:t>
            </a:r>
            <a:r>
              <a:rPr lang="en-US" altLang="zh-CN" i="1">
                <a:latin typeface="Arial" panose="020B0604020202020204" pitchFamily="34" charset="0"/>
              </a:rPr>
              <a:t>acd</a:t>
            </a:r>
            <a:r>
              <a:rPr lang="en-US" altLang="zh-CN">
                <a:latin typeface="Arial" panose="020B0604020202020204" pitchFamily="34" charset="0"/>
              </a:rPr>
              <a:t> and </a:t>
            </a:r>
            <a:r>
              <a:rPr lang="en-US" altLang="zh-CN" i="1">
                <a:latin typeface="Arial" panose="020B0604020202020204" pitchFamily="34" charset="0"/>
              </a:rPr>
              <a:t>ace</a:t>
            </a:r>
          </a:p>
          <a:p>
            <a:endParaRPr lang="zh-CN" altLang="en-US">
              <a:latin typeface="Arial" panose="020B0604020202020204" pitchFamily="34" charset="0"/>
            </a:endParaRPr>
          </a:p>
        </p:txBody>
      </p:sp>
      <p:sp>
        <p:nvSpPr>
          <p:cNvPr id="79876" name="灯片编号占位符 3">
            <a:extLst>
              <a:ext uri="{FF2B5EF4-FFF2-40B4-BE49-F238E27FC236}">
                <a16:creationId xmlns:a16="http://schemas.microsoft.com/office/drawing/2014/main" id="{F6274554-4F09-1746-B924-54D525F5849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0A6460EE-7FB4-9C48-A995-2F2C7700A0A0}" type="slidenum">
              <a:rPr lang="zh-CN" altLang="en-US" sz="1300">
                <a:latin typeface="Times New Roman" panose="02020603050405020304" pitchFamily="18" charset="0"/>
              </a:rPr>
              <a:pPr/>
              <a:t>18</a:t>
            </a:fld>
            <a:endParaRPr lang="en-US" altLang="zh-CN" sz="130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a:extLst>
              <a:ext uri="{FF2B5EF4-FFF2-40B4-BE49-F238E27FC236}">
                <a16:creationId xmlns:a16="http://schemas.microsoft.com/office/drawing/2014/main" id="{111F792E-F4CC-984B-92FE-01BD039ADC7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F0FC932B-CE9F-764D-B715-E55879BC5A27}" type="slidenum">
              <a:rPr lang="zh-CN" altLang="en-US" sz="1300">
                <a:latin typeface="Times New Roman" panose="02020603050405020304" pitchFamily="18" charset="0"/>
              </a:rPr>
              <a:pPr/>
              <a:t>19</a:t>
            </a:fld>
            <a:endParaRPr lang="en-US" altLang="zh-CN" sz="1300">
              <a:latin typeface="Times New Roman" panose="02020603050405020304" pitchFamily="18" charset="0"/>
            </a:endParaRPr>
          </a:p>
        </p:txBody>
      </p:sp>
      <p:sp>
        <p:nvSpPr>
          <p:cNvPr id="80899" name="Rectangle 2">
            <a:extLst>
              <a:ext uri="{FF2B5EF4-FFF2-40B4-BE49-F238E27FC236}">
                <a16:creationId xmlns:a16="http://schemas.microsoft.com/office/drawing/2014/main" id="{1312CEF2-1981-CC4B-B784-195D12AF6C49}"/>
              </a:ext>
            </a:extLst>
          </p:cNvPr>
          <p:cNvSpPr>
            <a:spLocks noGrp="1" noRot="1" noChangeAspect="1" noChangeArrowheads="1" noTextEdit="1"/>
          </p:cNvSpPr>
          <p:nvPr>
            <p:ph type="sldImg"/>
          </p:nvPr>
        </p:nvSpPr>
        <p:spPr>
          <a:xfrm>
            <a:off x="457200" y="720725"/>
            <a:ext cx="6400800" cy="3600450"/>
          </a:xfrm>
          <a:ln/>
        </p:spPr>
      </p:sp>
      <p:sp>
        <p:nvSpPr>
          <p:cNvPr id="80900" name="Rectangle 3">
            <a:extLst>
              <a:ext uri="{FF2B5EF4-FFF2-40B4-BE49-F238E27FC236}">
                <a16:creationId xmlns:a16="http://schemas.microsoft.com/office/drawing/2014/main" id="{BDF3069B-8148-EF4D-8EE9-39D8C063D4CC}"/>
              </a:ext>
            </a:extLst>
          </p:cNvPr>
          <p:cNvSpPr>
            <a:spLocks noGrp="1" noChangeArrowheads="1"/>
          </p:cNvSpPr>
          <p:nvPr>
            <p:ph type="body" idx="1"/>
          </p:nvPr>
        </p:nvSpPr>
        <p:spPr>
          <a:xfrm>
            <a:off x="947738" y="4860925"/>
            <a:ext cx="5203825" cy="4605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a:r>
              <a:rPr lang="en-US" altLang="zh-CN" sz="3000">
                <a:latin typeface="Arial" panose="020B0604020202020204" pitchFamily="34" charset="0"/>
              </a:rPr>
              <a:t> for each itemset c in C</a:t>
            </a:r>
            <a:r>
              <a:rPr lang="en-US" altLang="zh-CN" sz="3000" baseline="-25000">
                <a:latin typeface="Arial" panose="020B0604020202020204" pitchFamily="34" charset="0"/>
              </a:rPr>
              <a:t>k+1</a:t>
            </a:r>
            <a:r>
              <a:rPr lang="en-US" altLang="zh-CN" sz="3000">
                <a:latin typeface="Arial" panose="020B0604020202020204" pitchFamily="34" charset="0"/>
              </a:rPr>
              <a:t> check</a:t>
            </a:r>
            <a:r>
              <a:rPr lang="zh-CN" altLang="en-US" sz="3000">
                <a:latin typeface="Arial" panose="020B0604020202020204" pitchFamily="34" charset="0"/>
              </a:rPr>
              <a:t>：</a:t>
            </a:r>
          </a:p>
          <a:p>
            <a:pPr lvl="2"/>
            <a:r>
              <a:rPr lang="en-US" altLang="zh-CN" sz="2600">
                <a:latin typeface="Arial" panose="020B0604020202020204" pitchFamily="34" charset="0"/>
              </a:rPr>
              <a:t>Generate all of k length subset of c</a:t>
            </a:r>
          </a:p>
          <a:p>
            <a:pPr lvl="2"/>
            <a:r>
              <a:rPr lang="en-US" altLang="zh-CN" sz="2600">
                <a:latin typeface="Arial" panose="020B0604020202020204" pitchFamily="34" charset="0"/>
              </a:rPr>
              <a:t>If any k length subset s of c doesn</a:t>
            </a:r>
            <a:r>
              <a:rPr lang="en-US" altLang="zh-CN" sz="2600">
                <a:latin typeface="Tahoma" panose="020B0604030504040204" pitchFamily="34" charset="0"/>
              </a:rPr>
              <a:t>’</a:t>
            </a:r>
            <a:r>
              <a:rPr lang="en-US" altLang="zh-CN" sz="2600">
                <a:latin typeface="Arial" panose="020B0604020202020204" pitchFamily="34" charset="0"/>
              </a:rPr>
              <a:t>t exist in L</a:t>
            </a:r>
            <a:r>
              <a:rPr lang="en-US" altLang="zh-CN" sz="2600" baseline="-25000">
                <a:latin typeface="Arial" panose="020B0604020202020204" pitchFamily="34" charset="0"/>
              </a:rPr>
              <a:t>k</a:t>
            </a:r>
            <a:r>
              <a:rPr lang="zh-CN" altLang="en-US" sz="2600">
                <a:latin typeface="Arial" panose="020B0604020202020204" pitchFamily="34" charset="0"/>
              </a:rPr>
              <a:t>，</a:t>
            </a:r>
            <a:r>
              <a:rPr lang="en-US" altLang="zh-CN" sz="2600">
                <a:latin typeface="Arial" panose="020B0604020202020204" pitchFamily="34" charset="0"/>
              </a:rPr>
              <a:t>delete c from C</a:t>
            </a:r>
            <a:r>
              <a:rPr lang="en-US" altLang="zh-CN" sz="2600" baseline="-25000">
                <a:latin typeface="Arial" panose="020B0604020202020204" pitchFamily="34" charset="0"/>
              </a:rPr>
              <a:t>k+1</a:t>
            </a:r>
            <a:r>
              <a:rPr lang="zh-CN" altLang="en-US" sz="2600">
                <a:latin typeface="Arial" panose="020B0604020202020204" pitchFamily="34" charset="0"/>
              </a:rPr>
              <a:t>。</a:t>
            </a:r>
            <a:r>
              <a:rPr lang="zh-CN" altLang="en-US" i="1">
                <a:latin typeface="Arial" panose="020B0604020202020204" pitchFamily="34" charset="0"/>
              </a:rPr>
              <a:t> </a:t>
            </a:r>
            <a:endParaRPr lang="en-US" altLang="zh-CN">
              <a:latin typeface="Arial" panose="020B0604020202020204" pitchFamily="34" charset="0"/>
            </a:endParaRPr>
          </a:p>
          <a:p>
            <a:endParaRPr lang="zh-CN" altLang="en-US">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a:extLst>
              <a:ext uri="{FF2B5EF4-FFF2-40B4-BE49-F238E27FC236}">
                <a16:creationId xmlns:a16="http://schemas.microsoft.com/office/drawing/2014/main" id="{ED2F165C-8A38-9B40-BC60-28270F69E4AC}"/>
              </a:ext>
            </a:extLst>
          </p:cNvPr>
          <p:cNvSpPr>
            <a:spLocks noGrp="1" noRot="1" noChangeAspect="1" noTextEdit="1"/>
          </p:cNvSpPr>
          <p:nvPr>
            <p:ph type="sldImg"/>
          </p:nvPr>
        </p:nvSpPr>
        <p:spPr>
          <a:xfrm>
            <a:off x="457200" y="720725"/>
            <a:ext cx="6400800" cy="3600450"/>
          </a:xfrm>
          <a:ln/>
        </p:spPr>
      </p:sp>
      <p:sp>
        <p:nvSpPr>
          <p:cNvPr id="81923" name="备注占位符 2">
            <a:extLst>
              <a:ext uri="{FF2B5EF4-FFF2-40B4-BE49-F238E27FC236}">
                <a16:creationId xmlns:a16="http://schemas.microsoft.com/office/drawing/2014/main" id="{BB4736C2-5B60-4645-BE95-F39D4E84FE9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81924" name="灯片编号占位符 3">
            <a:extLst>
              <a:ext uri="{FF2B5EF4-FFF2-40B4-BE49-F238E27FC236}">
                <a16:creationId xmlns:a16="http://schemas.microsoft.com/office/drawing/2014/main" id="{D133D262-1AFF-9A42-93D0-96478585E01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9BABFF22-440F-564A-9AF9-A5F3FD3D22AB}" type="slidenum">
              <a:rPr lang="zh-CN" altLang="en-US" sz="1300">
                <a:latin typeface="Times New Roman" panose="02020603050405020304" pitchFamily="18" charset="0"/>
              </a:rPr>
              <a:pPr/>
              <a:t>20</a:t>
            </a:fld>
            <a:endParaRPr lang="en-US" altLang="zh-CN" sz="130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1">
            <a:extLst>
              <a:ext uri="{FF2B5EF4-FFF2-40B4-BE49-F238E27FC236}">
                <a16:creationId xmlns:a16="http://schemas.microsoft.com/office/drawing/2014/main" id="{C90B5705-6F30-8847-905C-C7B75CCEFBE5}"/>
              </a:ext>
            </a:extLst>
          </p:cNvPr>
          <p:cNvSpPr>
            <a:spLocks noGrp="1" noRot="1" noChangeAspect="1" noTextEdit="1"/>
          </p:cNvSpPr>
          <p:nvPr>
            <p:ph type="sldImg"/>
          </p:nvPr>
        </p:nvSpPr>
        <p:spPr>
          <a:xfrm>
            <a:off x="457200" y="720725"/>
            <a:ext cx="6400800" cy="3600450"/>
          </a:xfrm>
          <a:ln/>
        </p:spPr>
      </p:sp>
      <p:sp>
        <p:nvSpPr>
          <p:cNvPr id="82947" name="备注占位符 2">
            <a:extLst>
              <a:ext uri="{FF2B5EF4-FFF2-40B4-BE49-F238E27FC236}">
                <a16:creationId xmlns:a16="http://schemas.microsoft.com/office/drawing/2014/main" id="{440A330F-3E29-1341-8D98-257A387786D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82948" name="灯片编号占位符 3">
            <a:extLst>
              <a:ext uri="{FF2B5EF4-FFF2-40B4-BE49-F238E27FC236}">
                <a16:creationId xmlns:a16="http://schemas.microsoft.com/office/drawing/2014/main" id="{8E3F0906-4968-924C-AB6B-53855FDA581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FF0EE051-39A9-B740-8CFE-D26989C75E3E}" type="slidenum">
              <a:rPr lang="en-US" altLang="zh-CN" sz="1200"/>
              <a:pPr/>
              <a:t>25</a:t>
            </a:fld>
            <a:endParaRPr lang="en-US" altLang="zh-CN"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a:extLst>
              <a:ext uri="{FF2B5EF4-FFF2-40B4-BE49-F238E27FC236}">
                <a16:creationId xmlns:a16="http://schemas.microsoft.com/office/drawing/2014/main" id="{4E4D09A0-3765-7144-BC53-0D088CFDAB2A}"/>
              </a:ext>
            </a:extLst>
          </p:cNvPr>
          <p:cNvSpPr>
            <a:spLocks noGrp="1" noRot="1" noChangeAspect="1" noTextEdit="1"/>
          </p:cNvSpPr>
          <p:nvPr>
            <p:ph type="sldImg"/>
          </p:nvPr>
        </p:nvSpPr>
        <p:spPr>
          <a:xfrm>
            <a:off x="457200" y="720725"/>
            <a:ext cx="6400800" cy="3600450"/>
          </a:xfrm>
          <a:ln/>
        </p:spPr>
      </p:sp>
      <p:sp>
        <p:nvSpPr>
          <p:cNvPr id="83971" name="备注占位符 2">
            <a:extLst>
              <a:ext uri="{FF2B5EF4-FFF2-40B4-BE49-F238E27FC236}">
                <a16:creationId xmlns:a16="http://schemas.microsoft.com/office/drawing/2014/main" id="{734E032C-C3CB-184B-AA9A-DA54200BC3B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83972" name="灯片编号占位符 3">
            <a:extLst>
              <a:ext uri="{FF2B5EF4-FFF2-40B4-BE49-F238E27FC236}">
                <a16:creationId xmlns:a16="http://schemas.microsoft.com/office/drawing/2014/main" id="{7D971284-8488-294C-A962-33A889D4686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72D414C9-49F6-8741-AF5D-C9DE0E15725B}" type="slidenum">
              <a:rPr lang="en-US" altLang="zh-CN" sz="1200"/>
              <a:pPr/>
              <a:t>26</a:t>
            </a:fld>
            <a:endParaRPr lang="en-US" altLang="zh-CN"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a:extLst>
              <a:ext uri="{FF2B5EF4-FFF2-40B4-BE49-F238E27FC236}">
                <a16:creationId xmlns:a16="http://schemas.microsoft.com/office/drawing/2014/main" id="{F6EB50C8-18E7-8D43-B80B-73980E5E76DE}"/>
              </a:ext>
            </a:extLst>
          </p:cNvPr>
          <p:cNvSpPr>
            <a:spLocks noGrp="1" noRot="1" noChangeAspect="1" noTextEdit="1"/>
          </p:cNvSpPr>
          <p:nvPr>
            <p:ph type="sldImg"/>
          </p:nvPr>
        </p:nvSpPr>
        <p:spPr>
          <a:xfrm>
            <a:off x="457200" y="720725"/>
            <a:ext cx="6400800" cy="3600450"/>
          </a:xfrm>
          <a:ln/>
        </p:spPr>
      </p:sp>
      <p:sp>
        <p:nvSpPr>
          <p:cNvPr id="84995" name="备注占位符 2">
            <a:extLst>
              <a:ext uri="{FF2B5EF4-FFF2-40B4-BE49-F238E27FC236}">
                <a16:creationId xmlns:a16="http://schemas.microsoft.com/office/drawing/2014/main" id="{629A527D-BB6C-5246-BD4D-51348C26901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其中</a:t>
            </a:r>
            <a:r>
              <a:rPr lang="en-US" altLang="zh-CN" i="1">
                <a:latin typeface="Arial" panose="020B0604020202020204" pitchFamily="34" charset="0"/>
              </a:rPr>
              <a:t>S</a:t>
            </a:r>
            <a:r>
              <a:rPr lang="en-US" altLang="zh-CN">
                <a:latin typeface="Arial" panose="020B0604020202020204" pitchFamily="34" charset="0"/>
                <a:sym typeface="Symbol" pitchFamily="2" charset="2"/>
              </a:rPr>
              <a:t></a:t>
            </a:r>
            <a:r>
              <a:rPr lang="en-US" altLang="zh-CN" i="1">
                <a:latin typeface="Arial" panose="020B0604020202020204" pitchFamily="34" charset="0"/>
              </a:rPr>
              <a:t>M</a:t>
            </a:r>
            <a:r>
              <a:rPr lang="zh-CN" altLang="zh-CN">
                <a:latin typeface="Arial" panose="020B0604020202020204" pitchFamily="34" charset="0"/>
              </a:rPr>
              <a:t>代表将</a:t>
            </a:r>
            <a:r>
              <a:rPr lang="en-US" altLang="zh-CN" i="1">
                <a:latin typeface="Arial" panose="020B0604020202020204" pitchFamily="34" charset="0"/>
              </a:rPr>
              <a:t>S</a:t>
            </a:r>
            <a:r>
              <a:rPr lang="zh-CN" altLang="zh-CN">
                <a:latin typeface="Arial" panose="020B0604020202020204" pitchFamily="34" charset="0"/>
              </a:rPr>
              <a:t>中的每一个项集与</a:t>
            </a:r>
            <a:r>
              <a:rPr lang="en-US" altLang="zh-CN" i="1">
                <a:latin typeface="Arial" panose="020B0604020202020204" pitchFamily="34" charset="0"/>
              </a:rPr>
              <a:t>M</a:t>
            </a:r>
            <a:r>
              <a:rPr lang="zh-CN" altLang="zh-CN">
                <a:latin typeface="Arial" panose="020B0604020202020204" pitchFamily="34" charset="0"/>
              </a:rPr>
              <a:t>中的每一个项集进行组合得到的项集集合，</a:t>
            </a:r>
            <a:endParaRPr lang="en-US" altLang="zh-CN">
              <a:latin typeface="Arial" panose="020B0604020202020204" pitchFamily="34" charset="0"/>
            </a:endParaRPr>
          </a:p>
          <a:p>
            <a:r>
              <a:rPr lang="zh-CN" altLang="zh-CN">
                <a:latin typeface="Arial" panose="020B0604020202020204" pitchFamily="34" charset="0"/>
              </a:rPr>
              <a:t>其中频数取的是两者中小的</a:t>
            </a:r>
            <a:endParaRPr lang="zh-CN" altLang="en-US">
              <a:latin typeface="Arial" panose="020B0604020202020204" pitchFamily="34" charset="0"/>
            </a:endParaRPr>
          </a:p>
        </p:txBody>
      </p:sp>
      <p:sp>
        <p:nvSpPr>
          <p:cNvPr id="84996" name="灯片编号占位符 3">
            <a:extLst>
              <a:ext uri="{FF2B5EF4-FFF2-40B4-BE49-F238E27FC236}">
                <a16:creationId xmlns:a16="http://schemas.microsoft.com/office/drawing/2014/main" id="{65176352-1BBB-584D-941F-94DF4D03CFA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0051399A-BBBA-724A-BEDC-AEBD7461CB78}" type="slidenum">
              <a:rPr lang="en-US" altLang="zh-CN" sz="1200"/>
              <a:pPr/>
              <a:t>27</a:t>
            </a:fld>
            <a:endParaRPr lang="en-US" altLang="zh-CN"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a:extLst>
              <a:ext uri="{FF2B5EF4-FFF2-40B4-BE49-F238E27FC236}">
                <a16:creationId xmlns:a16="http://schemas.microsoft.com/office/drawing/2014/main" id="{B20FB75E-CCE2-E542-9731-1765E3639473}"/>
              </a:ext>
            </a:extLst>
          </p:cNvPr>
          <p:cNvSpPr>
            <a:spLocks noGrp="1" noRot="1" noChangeAspect="1" noTextEdit="1"/>
          </p:cNvSpPr>
          <p:nvPr>
            <p:ph type="sldImg"/>
          </p:nvPr>
        </p:nvSpPr>
        <p:spPr>
          <a:xfrm>
            <a:off x="457200" y="720725"/>
            <a:ext cx="6400800" cy="3600450"/>
          </a:xfrm>
          <a:ln/>
        </p:spPr>
      </p:sp>
      <p:sp>
        <p:nvSpPr>
          <p:cNvPr id="86019" name="备注占位符 2">
            <a:extLst>
              <a:ext uri="{FF2B5EF4-FFF2-40B4-BE49-F238E27FC236}">
                <a16:creationId xmlns:a16="http://schemas.microsoft.com/office/drawing/2014/main" id="{0554082B-7210-EC49-AF79-1D872F88E3E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86020" name="灯片编号占位符 3">
            <a:extLst>
              <a:ext uri="{FF2B5EF4-FFF2-40B4-BE49-F238E27FC236}">
                <a16:creationId xmlns:a16="http://schemas.microsoft.com/office/drawing/2014/main" id="{54D8C93B-44A7-D044-95A2-36B6232319F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FAB3D3CD-EE99-9540-92EA-CC9E0A87E331}" type="slidenum">
              <a:rPr lang="zh-CN" altLang="en-US" sz="1300">
                <a:latin typeface="Times New Roman" panose="02020603050405020304" pitchFamily="18" charset="0"/>
              </a:rPr>
              <a:pPr/>
              <a:t>28</a:t>
            </a:fld>
            <a:endParaRPr lang="en-US" altLang="zh-CN" sz="1300">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a:extLst>
              <a:ext uri="{FF2B5EF4-FFF2-40B4-BE49-F238E27FC236}">
                <a16:creationId xmlns:a16="http://schemas.microsoft.com/office/drawing/2014/main" id="{5EFAF4FA-3B13-F44A-9C51-0A38D10BFC0F}"/>
              </a:ext>
            </a:extLst>
          </p:cNvPr>
          <p:cNvSpPr>
            <a:spLocks noGrp="1" noRot="1" noChangeAspect="1" noTextEdit="1"/>
          </p:cNvSpPr>
          <p:nvPr>
            <p:ph type="sldImg"/>
          </p:nvPr>
        </p:nvSpPr>
        <p:spPr>
          <a:xfrm>
            <a:off x="457200" y="720725"/>
            <a:ext cx="6400800" cy="3600450"/>
          </a:xfrm>
          <a:ln/>
        </p:spPr>
      </p:sp>
      <p:sp>
        <p:nvSpPr>
          <p:cNvPr id="87043" name="备注占位符 2">
            <a:extLst>
              <a:ext uri="{FF2B5EF4-FFF2-40B4-BE49-F238E27FC236}">
                <a16:creationId xmlns:a16="http://schemas.microsoft.com/office/drawing/2014/main" id="{55DEBD00-54C2-7D4F-988D-A96AD83CFE9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87044" name="灯片编号占位符 3">
            <a:extLst>
              <a:ext uri="{FF2B5EF4-FFF2-40B4-BE49-F238E27FC236}">
                <a16:creationId xmlns:a16="http://schemas.microsoft.com/office/drawing/2014/main" id="{FB5A72A8-F7FE-D044-AC44-F62EC6124D7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8B644547-C796-AC4D-B9B0-CF7A7E073197}" type="slidenum">
              <a:rPr lang="zh-CN" altLang="en-US" sz="1300">
                <a:latin typeface="Times New Roman" panose="02020603050405020304" pitchFamily="18" charset="0"/>
              </a:rPr>
              <a:pPr/>
              <a:t>29</a:t>
            </a:fld>
            <a:endParaRPr lang="en-US" altLang="zh-CN" sz="1300">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
            <a:extLst>
              <a:ext uri="{FF2B5EF4-FFF2-40B4-BE49-F238E27FC236}">
                <a16:creationId xmlns:a16="http://schemas.microsoft.com/office/drawing/2014/main" id="{86777BD6-938A-714E-9222-0EF038F98FB8}"/>
              </a:ext>
            </a:extLst>
          </p:cNvPr>
          <p:cNvSpPr>
            <a:spLocks noGrp="1" noRot="1" noChangeAspect="1" noTextEdit="1"/>
          </p:cNvSpPr>
          <p:nvPr>
            <p:ph type="sldImg"/>
          </p:nvPr>
        </p:nvSpPr>
        <p:spPr>
          <a:xfrm>
            <a:off x="457200" y="720725"/>
            <a:ext cx="6400800" cy="3600450"/>
          </a:xfrm>
          <a:ln/>
        </p:spPr>
      </p:sp>
      <p:sp>
        <p:nvSpPr>
          <p:cNvPr id="88067" name="备注占位符 2">
            <a:extLst>
              <a:ext uri="{FF2B5EF4-FFF2-40B4-BE49-F238E27FC236}">
                <a16:creationId xmlns:a16="http://schemas.microsoft.com/office/drawing/2014/main" id="{6C938D4B-E777-F441-9D22-CF3F1891B8A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88068" name="灯片编号占位符 3">
            <a:extLst>
              <a:ext uri="{FF2B5EF4-FFF2-40B4-BE49-F238E27FC236}">
                <a16:creationId xmlns:a16="http://schemas.microsoft.com/office/drawing/2014/main" id="{6937D7A2-43C4-244B-8A18-80640BFD408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06092C55-27B7-6E40-ACBF-4F6E6CFF741D}" type="slidenum">
              <a:rPr lang="zh-CN" altLang="en-US" sz="1300">
                <a:latin typeface="Times New Roman" panose="02020603050405020304" pitchFamily="18" charset="0"/>
              </a:rPr>
              <a:pPr/>
              <a:t>30</a:t>
            </a:fld>
            <a:endParaRPr lang="en-US" altLang="zh-CN" sz="1300">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a:extLst>
              <a:ext uri="{FF2B5EF4-FFF2-40B4-BE49-F238E27FC236}">
                <a16:creationId xmlns:a16="http://schemas.microsoft.com/office/drawing/2014/main" id="{0D07831B-F899-5440-A116-F86CF57B1E85}"/>
              </a:ext>
            </a:extLst>
          </p:cNvPr>
          <p:cNvSpPr>
            <a:spLocks noGrp="1" noRot="1" noChangeAspect="1" noTextEdit="1"/>
          </p:cNvSpPr>
          <p:nvPr>
            <p:ph type="sldImg"/>
          </p:nvPr>
        </p:nvSpPr>
        <p:spPr>
          <a:xfrm>
            <a:off x="457200" y="720725"/>
            <a:ext cx="6400800" cy="3600450"/>
          </a:xfrm>
          <a:ln/>
        </p:spPr>
      </p:sp>
      <p:sp>
        <p:nvSpPr>
          <p:cNvPr id="89091" name="备注占位符 2">
            <a:extLst>
              <a:ext uri="{FF2B5EF4-FFF2-40B4-BE49-F238E27FC236}">
                <a16:creationId xmlns:a16="http://schemas.microsoft.com/office/drawing/2014/main" id="{D416C512-286C-864B-9501-9196620A56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89092" name="灯片编号占位符 3">
            <a:extLst>
              <a:ext uri="{FF2B5EF4-FFF2-40B4-BE49-F238E27FC236}">
                <a16:creationId xmlns:a16="http://schemas.microsoft.com/office/drawing/2014/main" id="{C5FD11D6-B30D-3349-ACE1-D5411E1D0DA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29FE9406-10A4-AE4A-9C74-CC181C6A0256}" type="slidenum">
              <a:rPr lang="zh-CN" altLang="en-US" sz="1300">
                <a:latin typeface="Times New Roman" panose="02020603050405020304" pitchFamily="18" charset="0"/>
              </a:rPr>
              <a:pPr/>
              <a:t>31</a:t>
            </a:fld>
            <a:endParaRPr lang="en-US" altLang="zh-CN" sz="130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a:extLst>
              <a:ext uri="{FF2B5EF4-FFF2-40B4-BE49-F238E27FC236}">
                <a16:creationId xmlns:a16="http://schemas.microsoft.com/office/drawing/2014/main" id="{1D7F9948-6B39-9047-A7B4-4AC499B1273F}"/>
              </a:ext>
            </a:extLst>
          </p:cNvPr>
          <p:cNvSpPr>
            <a:spLocks noGrp="1" noRot="1" noChangeAspect="1" noTextEdit="1"/>
          </p:cNvSpPr>
          <p:nvPr>
            <p:ph type="sldImg"/>
          </p:nvPr>
        </p:nvSpPr>
        <p:spPr>
          <a:xfrm>
            <a:off x="457200" y="720725"/>
            <a:ext cx="6400800" cy="3600450"/>
          </a:xfrm>
          <a:ln/>
        </p:spPr>
      </p:sp>
      <p:sp>
        <p:nvSpPr>
          <p:cNvPr id="71683" name="备注占位符 2">
            <a:extLst>
              <a:ext uri="{FF2B5EF4-FFF2-40B4-BE49-F238E27FC236}">
                <a16:creationId xmlns:a16="http://schemas.microsoft.com/office/drawing/2014/main" id="{DF44EEC0-4AED-AD49-97DB-179DB0BF60A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a:r>
              <a:rPr lang="zh-CN" altLang="en-US" sz="3000">
                <a:latin typeface="Arial" panose="020B0604020202020204" pitchFamily="34" charset="0"/>
              </a:rPr>
              <a:t>发现将一组商品的出现与另一组商品的出现</a:t>
            </a:r>
            <a:r>
              <a:rPr lang="zh-CN" altLang="en-US" sz="3000">
                <a:solidFill>
                  <a:schemeClr val="hlink"/>
                </a:solidFill>
                <a:latin typeface="Arial" panose="020B0604020202020204" pitchFamily="34" charset="0"/>
              </a:rPr>
              <a:t>相关联</a:t>
            </a:r>
            <a:r>
              <a:rPr lang="zh-CN" altLang="en-US" sz="3000">
                <a:latin typeface="Arial" panose="020B0604020202020204" pitchFamily="34" charset="0"/>
              </a:rPr>
              <a:t>的所有规则</a:t>
            </a:r>
            <a:endParaRPr lang="en-US" altLang="zh-CN" sz="3000">
              <a:latin typeface="Arial" panose="020B0604020202020204" pitchFamily="34" charset="0"/>
            </a:endParaRPr>
          </a:p>
          <a:p>
            <a:pPr lvl="1"/>
            <a:r>
              <a:rPr lang="zh-CN" altLang="en-US" sz="3000">
                <a:latin typeface="Arial" panose="020B0604020202020204" pitchFamily="34" charset="0"/>
              </a:rPr>
              <a:t>如：购买轮胎和汽车配件的顾客中 98% 的也会进行汽车的维护服务</a:t>
            </a:r>
            <a:endParaRPr lang="en-US" altLang="zh-CN" sz="3000">
              <a:latin typeface="Arial" panose="020B0604020202020204" pitchFamily="34" charset="0"/>
            </a:endParaRPr>
          </a:p>
          <a:p>
            <a:endParaRPr lang="zh-CN" altLang="en-US">
              <a:latin typeface="Arial" panose="020B0604020202020204" pitchFamily="34" charset="0"/>
            </a:endParaRPr>
          </a:p>
        </p:txBody>
      </p:sp>
      <p:sp>
        <p:nvSpPr>
          <p:cNvPr id="71684" name="灯片编号占位符 3">
            <a:extLst>
              <a:ext uri="{FF2B5EF4-FFF2-40B4-BE49-F238E27FC236}">
                <a16:creationId xmlns:a16="http://schemas.microsoft.com/office/drawing/2014/main" id="{AAFD1C32-BFF0-5642-BFF3-574C208EA6D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9D9D62A8-F0F8-B144-995D-D5E1EA5F9CD6}" type="slidenum">
              <a:rPr lang="zh-CN" altLang="en-US" sz="1300">
                <a:latin typeface="Times New Roman" panose="02020603050405020304" pitchFamily="18" charset="0"/>
              </a:rPr>
              <a:pPr/>
              <a:t>4</a:t>
            </a:fld>
            <a:endParaRPr lang="en-US" altLang="zh-CN" sz="1300">
              <a:latin typeface="Times New Roman" panose="02020603050405020304"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a:extLst>
              <a:ext uri="{FF2B5EF4-FFF2-40B4-BE49-F238E27FC236}">
                <a16:creationId xmlns:a16="http://schemas.microsoft.com/office/drawing/2014/main" id="{B740F972-E8D3-6249-A823-117E11C6A666}"/>
              </a:ext>
            </a:extLst>
          </p:cNvPr>
          <p:cNvSpPr>
            <a:spLocks noGrp="1" noRot="1" noChangeAspect="1" noTextEdit="1"/>
          </p:cNvSpPr>
          <p:nvPr>
            <p:ph type="sldImg"/>
          </p:nvPr>
        </p:nvSpPr>
        <p:spPr>
          <a:xfrm>
            <a:off x="457200" y="720725"/>
            <a:ext cx="6400800" cy="3600450"/>
          </a:xfrm>
          <a:ln/>
        </p:spPr>
      </p:sp>
      <p:sp>
        <p:nvSpPr>
          <p:cNvPr id="90115" name="备注占位符 2">
            <a:extLst>
              <a:ext uri="{FF2B5EF4-FFF2-40B4-BE49-F238E27FC236}">
                <a16:creationId xmlns:a16="http://schemas.microsoft.com/office/drawing/2014/main" id="{E929A8E3-7CCF-414D-BCB7-696DE8AF15F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90116" name="灯片编号占位符 3">
            <a:extLst>
              <a:ext uri="{FF2B5EF4-FFF2-40B4-BE49-F238E27FC236}">
                <a16:creationId xmlns:a16="http://schemas.microsoft.com/office/drawing/2014/main" id="{C4E81073-88A0-0841-A02D-57486A22B9E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577C62F0-0FA5-BE40-8CC8-E0F192F8A168}" type="slidenum">
              <a:rPr lang="zh-CN" altLang="en-US" sz="1300">
                <a:latin typeface="Times New Roman" panose="02020603050405020304" pitchFamily="18" charset="0"/>
              </a:rPr>
              <a:pPr/>
              <a:t>32</a:t>
            </a:fld>
            <a:endParaRPr lang="en-US" altLang="zh-CN" sz="1300">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幻灯片图像占位符 1">
            <a:extLst>
              <a:ext uri="{FF2B5EF4-FFF2-40B4-BE49-F238E27FC236}">
                <a16:creationId xmlns:a16="http://schemas.microsoft.com/office/drawing/2014/main" id="{23924A75-EE93-3D47-BB05-2C752A4F2C5A}"/>
              </a:ext>
            </a:extLst>
          </p:cNvPr>
          <p:cNvSpPr>
            <a:spLocks noGrp="1" noRot="1" noChangeAspect="1" noTextEdit="1"/>
          </p:cNvSpPr>
          <p:nvPr>
            <p:ph type="sldImg"/>
          </p:nvPr>
        </p:nvSpPr>
        <p:spPr>
          <a:xfrm>
            <a:off x="457200" y="720725"/>
            <a:ext cx="6400800" cy="3600450"/>
          </a:xfrm>
          <a:ln/>
        </p:spPr>
      </p:sp>
      <p:sp>
        <p:nvSpPr>
          <p:cNvPr id="91139" name="备注占位符 2">
            <a:extLst>
              <a:ext uri="{FF2B5EF4-FFF2-40B4-BE49-F238E27FC236}">
                <a16:creationId xmlns:a16="http://schemas.microsoft.com/office/drawing/2014/main" id="{6B4F5EB7-96C9-034A-AB46-0FFC49FBB14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91140" name="灯片编号占位符 3">
            <a:extLst>
              <a:ext uri="{FF2B5EF4-FFF2-40B4-BE49-F238E27FC236}">
                <a16:creationId xmlns:a16="http://schemas.microsoft.com/office/drawing/2014/main" id="{C00D63FE-F2E9-624F-B765-48FE2624030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7351335A-1C30-9641-8198-DE0A795EAE88}" type="slidenum">
              <a:rPr lang="zh-CN" altLang="en-US" sz="1300">
                <a:latin typeface="Times New Roman" panose="02020603050405020304" pitchFamily="18" charset="0"/>
              </a:rPr>
              <a:pPr/>
              <a:t>33</a:t>
            </a:fld>
            <a:endParaRPr lang="en-US" altLang="zh-CN" sz="1300">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a:extLst>
              <a:ext uri="{FF2B5EF4-FFF2-40B4-BE49-F238E27FC236}">
                <a16:creationId xmlns:a16="http://schemas.microsoft.com/office/drawing/2014/main" id="{84B9CC39-AB45-7B45-9BEC-CAE195DF04D1}"/>
              </a:ext>
            </a:extLst>
          </p:cNvPr>
          <p:cNvSpPr>
            <a:spLocks noGrp="1" noRot="1" noChangeAspect="1" noTextEdit="1"/>
          </p:cNvSpPr>
          <p:nvPr>
            <p:ph type="sldImg"/>
          </p:nvPr>
        </p:nvSpPr>
        <p:spPr>
          <a:xfrm>
            <a:off x="457200" y="720725"/>
            <a:ext cx="6400800" cy="3600450"/>
          </a:xfrm>
          <a:ln/>
        </p:spPr>
      </p:sp>
      <p:sp>
        <p:nvSpPr>
          <p:cNvPr id="92163" name="备注占位符 2">
            <a:extLst>
              <a:ext uri="{FF2B5EF4-FFF2-40B4-BE49-F238E27FC236}">
                <a16:creationId xmlns:a16="http://schemas.microsoft.com/office/drawing/2014/main" id="{8B8F8B70-69C4-6749-974E-9FFF1B66372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92164" name="灯片编号占位符 3">
            <a:extLst>
              <a:ext uri="{FF2B5EF4-FFF2-40B4-BE49-F238E27FC236}">
                <a16:creationId xmlns:a16="http://schemas.microsoft.com/office/drawing/2014/main" id="{D8D31DDA-AC55-CB44-A927-F315DF649D6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B6A065BF-DEDC-1D48-9BB4-644A713618E4}" type="slidenum">
              <a:rPr lang="zh-CN" altLang="en-US" sz="1300">
                <a:latin typeface="Times New Roman" panose="02020603050405020304" pitchFamily="18" charset="0"/>
              </a:rPr>
              <a:pPr/>
              <a:t>35</a:t>
            </a:fld>
            <a:endParaRPr lang="en-US" altLang="zh-CN" sz="1300">
              <a:latin typeface="Times New Roman" panose="02020603050405020304"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a:extLst>
              <a:ext uri="{FF2B5EF4-FFF2-40B4-BE49-F238E27FC236}">
                <a16:creationId xmlns:a16="http://schemas.microsoft.com/office/drawing/2014/main" id="{99FB562F-5AC8-864E-8810-D913481BADE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A191F643-0406-354F-924B-ABBD859DA9FC}" type="slidenum">
              <a:rPr lang="zh-CN" altLang="en-US" sz="1300">
                <a:latin typeface="Times New Roman" panose="02020603050405020304" pitchFamily="18" charset="0"/>
              </a:rPr>
              <a:pPr/>
              <a:t>36</a:t>
            </a:fld>
            <a:endParaRPr lang="en-US" altLang="zh-CN" sz="1300">
              <a:latin typeface="Times New Roman" panose="02020603050405020304" pitchFamily="18" charset="0"/>
            </a:endParaRPr>
          </a:p>
        </p:txBody>
      </p:sp>
      <p:sp>
        <p:nvSpPr>
          <p:cNvPr id="93187" name="Rectangle 2">
            <a:extLst>
              <a:ext uri="{FF2B5EF4-FFF2-40B4-BE49-F238E27FC236}">
                <a16:creationId xmlns:a16="http://schemas.microsoft.com/office/drawing/2014/main" id="{56ADE795-A903-C34D-BEC5-44B8E3DFE6E4}"/>
              </a:ext>
            </a:extLst>
          </p:cNvPr>
          <p:cNvSpPr>
            <a:spLocks noGrp="1" noRot="1" noChangeAspect="1" noChangeArrowheads="1" noTextEdit="1"/>
          </p:cNvSpPr>
          <p:nvPr>
            <p:ph type="sldImg"/>
          </p:nvPr>
        </p:nvSpPr>
        <p:spPr>
          <a:xfrm>
            <a:off x="457200" y="720725"/>
            <a:ext cx="6400800" cy="3600450"/>
          </a:xfrm>
          <a:ln/>
        </p:spPr>
      </p:sp>
      <p:sp>
        <p:nvSpPr>
          <p:cNvPr id="93188" name="Rectangle 3">
            <a:extLst>
              <a:ext uri="{FF2B5EF4-FFF2-40B4-BE49-F238E27FC236}">
                <a16:creationId xmlns:a16="http://schemas.microsoft.com/office/drawing/2014/main" id="{8E5AD8EA-45B6-AA40-8006-5D08346122CF}"/>
              </a:ext>
            </a:extLst>
          </p:cNvPr>
          <p:cNvSpPr>
            <a:spLocks noGrp="1" noChangeArrowheads="1"/>
          </p:cNvSpPr>
          <p:nvPr>
            <p:ph type="body" idx="1"/>
          </p:nvPr>
        </p:nvSpPr>
        <p:spPr>
          <a:xfrm>
            <a:off x="947738" y="4860925"/>
            <a:ext cx="5203825" cy="4605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b="1">
              <a:solidFill>
                <a:srgbClr val="170981"/>
              </a:solidFill>
              <a:latin typeface="Arial" panose="020B0604020202020204" pitchFamily="34" charset="0"/>
              <a:sym typeface="Symbol" pitchFamily="2" charset="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a:extLst>
              <a:ext uri="{FF2B5EF4-FFF2-40B4-BE49-F238E27FC236}">
                <a16:creationId xmlns:a16="http://schemas.microsoft.com/office/drawing/2014/main" id="{0888773B-A637-F44B-8D2E-597CE8B594B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CC62AF11-399D-6C43-99B3-2EE010CE0562}" type="slidenum">
              <a:rPr lang="zh-CN" altLang="en-US" sz="1300">
                <a:latin typeface="Times New Roman" panose="02020603050405020304" pitchFamily="18" charset="0"/>
              </a:rPr>
              <a:pPr/>
              <a:t>37</a:t>
            </a:fld>
            <a:endParaRPr lang="en-US" altLang="zh-CN" sz="1300">
              <a:latin typeface="Times New Roman" panose="02020603050405020304" pitchFamily="18" charset="0"/>
            </a:endParaRPr>
          </a:p>
        </p:txBody>
      </p:sp>
      <p:sp>
        <p:nvSpPr>
          <p:cNvPr id="94211" name="Rectangle 2">
            <a:extLst>
              <a:ext uri="{FF2B5EF4-FFF2-40B4-BE49-F238E27FC236}">
                <a16:creationId xmlns:a16="http://schemas.microsoft.com/office/drawing/2014/main" id="{5B5F4F3F-8477-A541-B764-574BFC6C7F88}"/>
              </a:ext>
            </a:extLst>
          </p:cNvPr>
          <p:cNvSpPr>
            <a:spLocks noGrp="1" noRot="1" noChangeAspect="1" noChangeArrowheads="1" noTextEdit="1"/>
          </p:cNvSpPr>
          <p:nvPr>
            <p:ph type="sldImg"/>
          </p:nvPr>
        </p:nvSpPr>
        <p:spPr>
          <a:xfrm>
            <a:off x="457200" y="720725"/>
            <a:ext cx="6400800" cy="3600450"/>
          </a:xfrm>
          <a:ln/>
        </p:spPr>
      </p:sp>
      <p:sp>
        <p:nvSpPr>
          <p:cNvPr id="94212" name="Rectangle 3">
            <a:extLst>
              <a:ext uri="{FF2B5EF4-FFF2-40B4-BE49-F238E27FC236}">
                <a16:creationId xmlns:a16="http://schemas.microsoft.com/office/drawing/2014/main" id="{B41683A6-BD79-D747-912C-C202E103709D}"/>
              </a:ext>
            </a:extLst>
          </p:cNvPr>
          <p:cNvSpPr>
            <a:spLocks noGrp="1" noChangeArrowheads="1"/>
          </p:cNvSpPr>
          <p:nvPr>
            <p:ph type="body" idx="1"/>
          </p:nvPr>
        </p:nvSpPr>
        <p:spPr>
          <a:xfrm>
            <a:off x="947738" y="4860925"/>
            <a:ext cx="5203825" cy="4605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b="1">
                <a:solidFill>
                  <a:srgbClr val="170981"/>
                </a:solidFill>
                <a:latin typeface="Arial" panose="020B0604020202020204" pitchFamily="34" charset="0"/>
                <a:sym typeface="Symbol" pitchFamily="2" charset="2"/>
              </a:rPr>
              <a:t>So,we only need to check  confidence(C </a:t>
            </a:r>
            <a:r>
              <a:rPr lang="en-US" altLang="zh-CN" sz="1500" b="1" i="1">
                <a:solidFill>
                  <a:srgbClr val="170981"/>
                </a:solidFill>
                <a:latin typeface="Arial" panose="020B0604020202020204" pitchFamily="34" charset="0"/>
                <a:sym typeface="Symbol" pitchFamily="2" charset="2"/>
              </a:rPr>
              <a:t></a:t>
            </a:r>
            <a:r>
              <a:rPr lang="en-US" altLang="zh-CN" b="1">
                <a:solidFill>
                  <a:srgbClr val="170981"/>
                </a:solidFill>
                <a:latin typeface="Arial" panose="020B0604020202020204" pitchFamily="34" charset="0"/>
                <a:sym typeface="Symbol" pitchFamily="2" charset="2"/>
              </a:rPr>
              <a:t> BE): &lt;80%</a:t>
            </a:r>
          </a:p>
          <a:p>
            <a:endParaRPr lang="en-US" altLang="zh-CN" b="1">
              <a:solidFill>
                <a:srgbClr val="170981"/>
              </a:solidFill>
              <a:latin typeface="Arial" panose="020B0604020202020204" pitchFamily="34" charset="0"/>
              <a:sym typeface="Symbol" pitchFamily="2" charset="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幻灯片图像占位符 1">
            <a:extLst>
              <a:ext uri="{FF2B5EF4-FFF2-40B4-BE49-F238E27FC236}">
                <a16:creationId xmlns:a16="http://schemas.microsoft.com/office/drawing/2014/main" id="{9AAD9714-B148-174E-A2F2-1525EC4E9CA8}"/>
              </a:ext>
            </a:extLst>
          </p:cNvPr>
          <p:cNvSpPr>
            <a:spLocks noGrp="1" noRot="1" noChangeAspect="1" noTextEdit="1"/>
          </p:cNvSpPr>
          <p:nvPr>
            <p:ph type="sldImg"/>
          </p:nvPr>
        </p:nvSpPr>
        <p:spPr>
          <a:xfrm>
            <a:off x="457200" y="720725"/>
            <a:ext cx="6400800" cy="3600450"/>
          </a:xfrm>
          <a:ln/>
        </p:spPr>
      </p:sp>
      <p:sp>
        <p:nvSpPr>
          <p:cNvPr id="95235" name="备注占位符 2">
            <a:extLst>
              <a:ext uri="{FF2B5EF4-FFF2-40B4-BE49-F238E27FC236}">
                <a16:creationId xmlns:a16="http://schemas.microsoft.com/office/drawing/2014/main" id="{E1285F43-3912-484E-B156-32897A7C76C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Support(BE)&lt;= support(B)</a:t>
            </a:r>
          </a:p>
          <a:p>
            <a:r>
              <a:rPr lang="en-US" altLang="zh-CN">
                <a:latin typeface="Arial" panose="020B0604020202020204" pitchFamily="34" charset="0"/>
              </a:rPr>
              <a:t>Support(BE)&lt;= support(E)</a:t>
            </a:r>
            <a:endParaRPr lang="zh-CN" altLang="en-US">
              <a:latin typeface="Arial" panose="020B0604020202020204" pitchFamily="34" charset="0"/>
            </a:endParaRPr>
          </a:p>
          <a:p>
            <a:endParaRPr lang="zh-CN" altLang="en-US">
              <a:latin typeface="Arial" panose="020B0604020202020204" pitchFamily="34" charset="0"/>
            </a:endParaRPr>
          </a:p>
        </p:txBody>
      </p:sp>
      <p:sp>
        <p:nvSpPr>
          <p:cNvPr id="95236" name="灯片编号占位符 3">
            <a:extLst>
              <a:ext uri="{FF2B5EF4-FFF2-40B4-BE49-F238E27FC236}">
                <a16:creationId xmlns:a16="http://schemas.microsoft.com/office/drawing/2014/main" id="{98F12B1E-75BB-DD48-9E3B-D1E1E0DC92E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0DFAAA3F-B9A9-534A-8CC3-57A0FFDFBDCD}" type="slidenum">
              <a:rPr lang="zh-CN" altLang="en-US" sz="1300">
                <a:latin typeface="Times New Roman" panose="02020603050405020304" pitchFamily="18" charset="0"/>
              </a:rPr>
              <a:pPr/>
              <a:t>38</a:t>
            </a:fld>
            <a:endParaRPr lang="en-US" altLang="zh-CN" sz="1300">
              <a:latin typeface="Times New Roman" panose="02020603050405020304"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幻灯片图像占位符 1">
            <a:extLst>
              <a:ext uri="{FF2B5EF4-FFF2-40B4-BE49-F238E27FC236}">
                <a16:creationId xmlns:a16="http://schemas.microsoft.com/office/drawing/2014/main" id="{A72E6EFF-B40B-8F42-97B5-0B031123B5D4}"/>
              </a:ext>
            </a:extLst>
          </p:cNvPr>
          <p:cNvSpPr>
            <a:spLocks noGrp="1" noRot="1" noChangeAspect="1" noTextEdit="1"/>
          </p:cNvSpPr>
          <p:nvPr>
            <p:ph type="sldImg"/>
          </p:nvPr>
        </p:nvSpPr>
        <p:spPr>
          <a:xfrm>
            <a:off x="457200" y="720725"/>
            <a:ext cx="6400800" cy="3600450"/>
          </a:xfrm>
          <a:ln/>
        </p:spPr>
      </p:sp>
      <p:sp>
        <p:nvSpPr>
          <p:cNvPr id="96259" name="备注占位符 2">
            <a:extLst>
              <a:ext uri="{FF2B5EF4-FFF2-40B4-BE49-F238E27FC236}">
                <a16:creationId xmlns:a16="http://schemas.microsoft.com/office/drawing/2014/main" id="{35AC0A64-97DC-754D-A283-93C4333C83B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96260" name="灯片编号占位符 3">
            <a:extLst>
              <a:ext uri="{FF2B5EF4-FFF2-40B4-BE49-F238E27FC236}">
                <a16:creationId xmlns:a16="http://schemas.microsoft.com/office/drawing/2014/main" id="{BAAFB9D9-8144-8545-9255-1045D223193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B7AA0137-339E-DF42-A14F-3961EAC80218}" type="slidenum">
              <a:rPr lang="zh-CN" altLang="en-US" sz="1300">
                <a:latin typeface="Times New Roman" panose="02020603050405020304" pitchFamily="18" charset="0"/>
              </a:rPr>
              <a:pPr/>
              <a:t>39</a:t>
            </a:fld>
            <a:endParaRPr lang="en-US" altLang="zh-CN" sz="1300">
              <a:latin typeface="Times New Roman" panose="02020603050405020304"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a:extLst>
              <a:ext uri="{FF2B5EF4-FFF2-40B4-BE49-F238E27FC236}">
                <a16:creationId xmlns:a16="http://schemas.microsoft.com/office/drawing/2014/main" id="{284FCA6A-7FA5-AE42-8F49-69CDADA1BF6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932C2321-FA5C-874A-B781-C4EF17765DDE}" type="slidenum">
              <a:rPr lang="zh-CN" altLang="en-US" sz="1300">
                <a:latin typeface="Times New Roman" panose="02020603050405020304" pitchFamily="18" charset="0"/>
              </a:rPr>
              <a:pPr/>
              <a:t>41</a:t>
            </a:fld>
            <a:endParaRPr lang="en-US" altLang="zh-CN" sz="1300">
              <a:latin typeface="Times New Roman" panose="02020603050405020304" pitchFamily="18" charset="0"/>
            </a:endParaRPr>
          </a:p>
        </p:txBody>
      </p:sp>
      <p:sp>
        <p:nvSpPr>
          <p:cNvPr id="97283" name="Rectangle 2">
            <a:extLst>
              <a:ext uri="{FF2B5EF4-FFF2-40B4-BE49-F238E27FC236}">
                <a16:creationId xmlns:a16="http://schemas.microsoft.com/office/drawing/2014/main" id="{AE12FF1D-6E9A-0445-B3E3-59AAA9F4126C}"/>
              </a:ext>
            </a:extLst>
          </p:cNvPr>
          <p:cNvSpPr>
            <a:spLocks noGrp="1" noRot="1" noChangeAspect="1" noChangeArrowheads="1" noTextEdit="1"/>
          </p:cNvSpPr>
          <p:nvPr>
            <p:ph type="sldImg"/>
          </p:nvPr>
        </p:nvSpPr>
        <p:spPr>
          <a:xfrm>
            <a:off x="85725" y="746125"/>
            <a:ext cx="6934200" cy="3900488"/>
          </a:xfrm>
          <a:ln/>
        </p:spPr>
      </p:sp>
      <p:sp>
        <p:nvSpPr>
          <p:cNvPr id="97284" name="Rectangle 3">
            <a:extLst>
              <a:ext uri="{FF2B5EF4-FFF2-40B4-BE49-F238E27FC236}">
                <a16:creationId xmlns:a16="http://schemas.microsoft.com/office/drawing/2014/main" id="{608FA42A-839D-AE4B-90D9-A377933124EC}"/>
              </a:ext>
            </a:extLst>
          </p:cNvPr>
          <p:cNvSpPr>
            <a:spLocks noGrp="1" noChangeArrowheads="1"/>
          </p:cNvSpPr>
          <p:nvPr>
            <p:ph type="body" idx="1"/>
          </p:nvPr>
        </p:nvSpPr>
        <p:spPr>
          <a:xfrm>
            <a:off x="936625" y="4895850"/>
            <a:ext cx="5226050" cy="4564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019" tIns="48509" rIns="97019" bIns="48509"/>
          <a:lstStyle/>
          <a:p>
            <a:pPr>
              <a:buSzPct val="80000"/>
            </a:pPr>
            <a:r>
              <a:rPr lang="en-US" altLang="zh-CN" u="sng">
                <a:solidFill>
                  <a:schemeClr val="hlink"/>
                </a:solidFill>
                <a:latin typeface="Arial" panose="020B0604020202020204" pitchFamily="34" charset="0"/>
              </a:rPr>
              <a:t>dissociation rule: </a:t>
            </a:r>
            <a:r>
              <a:rPr lang="zh-CN" altLang="en-US" u="sng">
                <a:solidFill>
                  <a:schemeClr val="hlink"/>
                </a:solidFill>
                <a:latin typeface="Arial" panose="020B0604020202020204" pitchFamily="34" charset="0"/>
              </a:rPr>
              <a:t>无关规则，带否定谓词的规则</a:t>
            </a:r>
            <a:endParaRPr lang="en-US" altLang="zh-CN" u="sng">
              <a:solidFill>
                <a:schemeClr val="hlink"/>
              </a:solidFill>
              <a:latin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a:extLst>
              <a:ext uri="{FF2B5EF4-FFF2-40B4-BE49-F238E27FC236}">
                <a16:creationId xmlns:a16="http://schemas.microsoft.com/office/drawing/2014/main" id="{8834FCF4-8C8C-DB46-BF43-BD2CED86D74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21DF0374-5AD5-0540-84A1-9E78848A5435}" type="slidenum">
              <a:rPr lang="zh-CN" altLang="en-US" sz="1300">
                <a:latin typeface="Times New Roman" panose="02020603050405020304" pitchFamily="18" charset="0"/>
              </a:rPr>
              <a:pPr/>
              <a:t>42</a:t>
            </a:fld>
            <a:endParaRPr lang="en-US" altLang="zh-CN" sz="1300">
              <a:latin typeface="Times New Roman" panose="02020603050405020304" pitchFamily="18" charset="0"/>
            </a:endParaRPr>
          </a:p>
        </p:txBody>
      </p:sp>
      <p:sp>
        <p:nvSpPr>
          <p:cNvPr id="98307" name="Rectangle 2">
            <a:extLst>
              <a:ext uri="{FF2B5EF4-FFF2-40B4-BE49-F238E27FC236}">
                <a16:creationId xmlns:a16="http://schemas.microsoft.com/office/drawing/2014/main" id="{1864A33C-EE11-3B4D-9DB9-3F452CCF7E55}"/>
              </a:ext>
            </a:extLst>
          </p:cNvPr>
          <p:cNvSpPr>
            <a:spLocks noGrp="1" noRot="1" noChangeAspect="1" noChangeArrowheads="1" noTextEdit="1"/>
          </p:cNvSpPr>
          <p:nvPr>
            <p:ph type="sldImg"/>
          </p:nvPr>
        </p:nvSpPr>
        <p:spPr>
          <a:xfrm>
            <a:off x="457200" y="720725"/>
            <a:ext cx="6400800" cy="3600450"/>
          </a:xfrm>
          <a:ln/>
        </p:spPr>
      </p:sp>
      <p:sp>
        <p:nvSpPr>
          <p:cNvPr id="98308" name="Rectangle 3">
            <a:extLst>
              <a:ext uri="{FF2B5EF4-FFF2-40B4-BE49-F238E27FC236}">
                <a16:creationId xmlns:a16="http://schemas.microsoft.com/office/drawing/2014/main" id="{A29ECF5B-AF4E-DC45-A12A-093856257D7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skim milk:n.</a:t>
            </a:r>
            <a:r>
              <a:rPr lang="zh-CN" altLang="en-US">
                <a:latin typeface="Arial" panose="020B0604020202020204" pitchFamily="34" charset="0"/>
              </a:rPr>
              <a:t>脱脂乳</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幻灯片图像占位符 1">
            <a:extLst>
              <a:ext uri="{FF2B5EF4-FFF2-40B4-BE49-F238E27FC236}">
                <a16:creationId xmlns:a16="http://schemas.microsoft.com/office/drawing/2014/main" id="{040A93B3-BCD9-5846-8780-B8B1C9AA0499}"/>
              </a:ext>
            </a:extLst>
          </p:cNvPr>
          <p:cNvSpPr>
            <a:spLocks noGrp="1" noRot="1" noChangeAspect="1" noTextEdit="1"/>
          </p:cNvSpPr>
          <p:nvPr>
            <p:ph type="sldImg"/>
          </p:nvPr>
        </p:nvSpPr>
        <p:spPr>
          <a:xfrm>
            <a:off x="457200" y="720725"/>
            <a:ext cx="6400800" cy="3600450"/>
          </a:xfrm>
          <a:ln/>
        </p:spPr>
      </p:sp>
      <p:sp>
        <p:nvSpPr>
          <p:cNvPr id="99331" name="备注占位符 2">
            <a:extLst>
              <a:ext uri="{FF2B5EF4-FFF2-40B4-BE49-F238E27FC236}">
                <a16:creationId xmlns:a16="http://schemas.microsoft.com/office/drawing/2014/main" id="{1F660D3F-CBC2-804D-A758-8A0229C0529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r>
              <a:rPr lang="en-US" altLang="zh-CN">
                <a:latin typeface="Arial" panose="020B0604020202020204" pitchFamily="34" charset="0"/>
              </a:rPr>
              <a:t>Some rules may be redundant due to</a:t>
            </a:r>
          </a:p>
          <a:p>
            <a:pPr>
              <a:lnSpc>
                <a:spcPct val="120000"/>
              </a:lnSpc>
              <a:buFont typeface="Monotype Sorts" pitchFamily="2" charset="2"/>
              <a:buNone/>
            </a:pPr>
            <a:r>
              <a:rPr lang="en-US" altLang="zh-CN">
                <a:latin typeface="Arial" panose="020B0604020202020204" pitchFamily="34" charset="0"/>
              </a:rPr>
              <a:t> </a:t>
            </a:r>
            <a:r>
              <a:rPr lang="en-US" altLang="zh-CN">
                <a:latin typeface="Tahoma" panose="020B0604030504040204" pitchFamily="34" charset="0"/>
              </a:rPr>
              <a:t>“</a:t>
            </a:r>
            <a:r>
              <a:rPr lang="en-US" altLang="zh-CN">
                <a:latin typeface="Arial" panose="020B0604020202020204" pitchFamily="34" charset="0"/>
              </a:rPr>
              <a:t>ancestor</a:t>
            </a:r>
            <a:r>
              <a:rPr lang="en-US" altLang="zh-CN">
                <a:latin typeface="Tahoma" panose="020B0604030504040204" pitchFamily="34" charset="0"/>
              </a:rPr>
              <a:t>”</a:t>
            </a:r>
            <a:r>
              <a:rPr lang="en-US" altLang="zh-CN">
                <a:latin typeface="Arial" panose="020B0604020202020204" pitchFamily="34" charset="0"/>
              </a:rPr>
              <a:t> relationships between items.</a:t>
            </a:r>
          </a:p>
          <a:p>
            <a:pPr>
              <a:lnSpc>
                <a:spcPct val="120000"/>
              </a:lnSpc>
            </a:pPr>
            <a:r>
              <a:rPr lang="en-US" altLang="zh-CN">
                <a:latin typeface="Arial" panose="020B0604020202020204" pitchFamily="34" charset="0"/>
              </a:rPr>
              <a:t>Example</a:t>
            </a:r>
          </a:p>
          <a:p>
            <a:pPr lvl="1">
              <a:lnSpc>
                <a:spcPct val="120000"/>
              </a:lnSpc>
            </a:pPr>
            <a:r>
              <a:rPr lang="en-US" altLang="zh-CN">
                <a:solidFill>
                  <a:schemeClr val="folHlink"/>
                </a:solidFill>
                <a:latin typeface="Arial" panose="020B0604020202020204" pitchFamily="34" charset="0"/>
              </a:rPr>
              <a:t>milk </a:t>
            </a:r>
            <a:r>
              <a:rPr lang="en-US" altLang="zh-CN">
                <a:solidFill>
                  <a:schemeClr val="folHlink"/>
                </a:solidFill>
                <a:latin typeface="Arial" panose="020B0604020202020204" pitchFamily="34" charset="0"/>
                <a:sym typeface="Symbol" pitchFamily="2" charset="2"/>
              </a:rPr>
              <a:t> wheat bread    </a:t>
            </a:r>
            <a:r>
              <a:rPr lang="en-US" altLang="zh-CN" sz="2200">
                <a:solidFill>
                  <a:schemeClr val="folHlink"/>
                </a:solidFill>
                <a:latin typeface="Arial" panose="020B0604020202020204" pitchFamily="34" charset="0"/>
                <a:sym typeface="Symbol" pitchFamily="2" charset="2"/>
              </a:rPr>
              <a:t>[support = 8%, confidence = 70%]</a:t>
            </a:r>
            <a:endParaRPr lang="en-US" altLang="zh-CN">
              <a:latin typeface="Arial" panose="020B0604020202020204" pitchFamily="34" charset="0"/>
              <a:sym typeface="Symbol" pitchFamily="2" charset="2"/>
            </a:endParaRPr>
          </a:p>
          <a:p>
            <a:pPr lvl="1">
              <a:lnSpc>
                <a:spcPct val="120000"/>
              </a:lnSpc>
            </a:pPr>
            <a:r>
              <a:rPr lang="en-US" altLang="zh-CN">
                <a:solidFill>
                  <a:schemeClr val="folHlink"/>
                </a:solidFill>
                <a:latin typeface="Arial" panose="020B0604020202020204" pitchFamily="34" charset="0"/>
                <a:sym typeface="Symbol" pitchFamily="2" charset="2"/>
              </a:rPr>
              <a:t>2% milk  wheat bread </a:t>
            </a:r>
            <a:r>
              <a:rPr lang="en-US" altLang="zh-CN" sz="2200">
                <a:solidFill>
                  <a:schemeClr val="folHlink"/>
                </a:solidFill>
                <a:latin typeface="Arial" panose="020B0604020202020204" pitchFamily="34" charset="0"/>
                <a:sym typeface="Symbol" pitchFamily="2" charset="2"/>
              </a:rPr>
              <a:t>[support = 2%, confidence = 72%]</a:t>
            </a:r>
          </a:p>
          <a:p>
            <a:pPr>
              <a:lnSpc>
                <a:spcPct val="120000"/>
              </a:lnSpc>
            </a:pPr>
            <a:r>
              <a:rPr lang="en-US" altLang="zh-CN">
                <a:latin typeface="Arial" panose="020B0604020202020204" pitchFamily="34" charset="0"/>
                <a:sym typeface="Symbol" pitchFamily="2" charset="2"/>
              </a:rPr>
              <a:t>We say the first rule is an ancestor of the second rule.</a:t>
            </a:r>
          </a:p>
          <a:p>
            <a:pPr>
              <a:lnSpc>
                <a:spcPct val="120000"/>
              </a:lnSpc>
            </a:pPr>
            <a:r>
              <a:rPr lang="en-US" altLang="zh-CN">
                <a:latin typeface="Arial" panose="020B0604020202020204" pitchFamily="34" charset="0"/>
              </a:rPr>
              <a:t>A rule is </a:t>
            </a:r>
            <a:r>
              <a:rPr lang="en-US" altLang="zh-CN">
                <a:solidFill>
                  <a:srgbClr val="FF0066"/>
                </a:solidFill>
                <a:latin typeface="Arial" panose="020B0604020202020204" pitchFamily="34" charset="0"/>
              </a:rPr>
              <a:t>redundant</a:t>
            </a:r>
            <a:r>
              <a:rPr lang="en-US" altLang="zh-CN">
                <a:latin typeface="Arial" panose="020B0604020202020204" pitchFamily="34" charset="0"/>
              </a:rPr>
              <a:t> if its support is close to the </a:t>
            </a:r>
            <a:r>
              <a:rPr lang="en-US" altLang="zh-CN">
                <a:latin typeface="Tahoma" panose="020B0604030504040204" pitchFamily="34" charset="0"/>
              </a:rPr>
              <a:t>“</a:t>
            </a:r>
            <a:r>
              <a:rPr lang="en-US" altLang="zh-CN">
                <a:latin typeface="Arial" panose="020B0604020202020204" pitchFamily="34" charset="0"/>
              </a:rPr>
              <a:t>expected</a:t>
            </a:r>
            <a:r>
              <a:rPr lang="en-US" altLang="zh-CN">
                <a:latin typeface="Tahoma" panose="020B0604030504040204" pitchFamily="34" charset="0"/>
              </a:rPr>
              <a:t>”</a:t>
            </a:r>
            <a:r>
              <a:rPr lang="en-US" altLang="zh-CN">
                <a:latin typeface="Arial" panose="020B0604020202020204" pitchFamily="34" charset="0"/>
              </a:rPr>
              <a:t> value, based on the rule</a:t>
            </a:r>
            <a:r>
              <a:rPr lang="en-US" altLang="zh-CN">
                <a:latin typeface="Tahoma" panose="020B0604030504040204" pitchFamily="34" charset="0"/>
              </a:rPr>
              <a:t>’</a:t>
            </a:r>
            <a:r>
              <a:rPr lang="en-US" altLang="zh-CN">
                <a:latin typeface="Arial" panose="020B0604020202020204" pitchFamily="34" charset="0"/>
              </a:rPr>
              <a:t>s ancestor.</a:t>
            </a:r>
            <a:endParaRPr lang="en-US" altLang="zh-CN">
              <a:latin typeface="Arial" panose="020B0604020202020204" pitchFamily="34" charset="0"/>
              <a:sym typeface="Symbol" pitchFamily="2" charset="2"/>
            </a:endParaRPr>
          </a:p>
          <a:p>
            <a:pPr>
              <a:spcBef>
                <a:spcPct val="50000"/>
              </a:spcBef>
            </a:pPr>
            <a:r>
              <a:rPr lang="zh-CN" altLang="en-US">
                <a:latin typeface="Arial" panose="020B0604020202020204" pitchFamily="34" charset="0"/>
              </a:rPr>
              <a:t>一个规则</a:t>
            </a:r>
            <a:r>
              <a:rPr lang="en-US" altLang="zh-CN">
                <a:latin typeface="Arial" panose="020B0604020202020204" pitchFamily="34" charset="0"/>
              </a:rPr>
              <a:t>R1</a:t>
            </a:r>
            <a:r>
              <a:rPr lang="zh-CN" altLang="en-US">
                <a:latin typeface="Arial" panose="020B0604020202020204" pitchFamily="34" charset="0"/>
              </a:rPr>
              <a:t>如果可以通过将规则</a:t>
            </a:r>
            <a:r>
              <a:rPr lang="en-US" altLang="zh-CN">
                <a:latin typeface="Arial" panose="020B0604020202020204" pitchFamily="34" charset="0"/>
              </a:rPr>
              <a:t>R2</a:t>
            </a:r>
            <a:r>
              <a:rPr lang="zh-CN" altLang="en-US">
                <a:latin typeface="Arial" panose="020B0604020202020204" pitchFamily="34" charset="0"/>
              </a:rPr>
              <a:t>中的某些项替换为概念结构中的祖先项而得到，则称</a:t>
            </a:r>
            <a:r>
              <a:rPr lang="en-US" altLang="zh-CN">
                <a:latin typeface="Arial" panose="020B0604020202020204" pitchFamily="34" charset="0"/>
              </a:rPr>
              <a:t>R1</a:t>
            </a:r>
            <a:r>
              <a:rPr lang="zh-CN" altLang="en-US">
                <a:latin typeface="Arial" panose="020B0604020202020204" pitchFamily="34" charset="0"/>
              </a:rPr>
              <a:t>是</a:t>
            </a:r>
            <a:r>
              <a:rPr lang="en-US" altLang="zh-CN">
                <a:latin typeface="Arial" panose="020B0604020202020204" pitchFamily="34" charset="0"/>
              </a:rPr>
              <a:t>R2</a:t>
            </a:r>
            <a:r>
              <a:rPr lang="zh-CN" altLang="en-US">
                <a:latin typeface="Arial" panose="020B0604020202020204" pitchFamily="34" charset="0"/>
              </a:rPr>
              <a:t>的双亲规则</a:t>
            </a:r>
          </a:p>
          <a:p>
            <a:r>
              <a:rPr lang="en-US" altLang="zh-CN">
                <a:latin typeface="Arial" panose="020B0604020202020204" pitchFamily="34" charset="0"/>
              </a:rPr>
              <a:t>A rule R1, is an ancestor of a rule R2, if R1 can be obtained by replacing the items in R2 by their ancestors in a concept hierarchy.</a:t>
            </a:r>
          </a:p>
          <a:p>
            <a:r>
              <a:rPr lang="zh-CN" altLang="en-US" sz="1500">
                <a:latin typeface="Arial" panose="020B0604020202020204" pitchFamily="34" charset="0"/>
              </a:rPr>
              <a:t>在卖出的</a:t>
            </a:r>
            <a:r>
              <a:rPr lang="en-US" altLang="zh-CN" sz="1500">
                <a:latin typeface="Arial" panose="020B0604020202020204" pitchFamily="34" charset="0"/>
              </a:rPr>
              <a:t>milk</a:t>
            </a:r>
            <a:r>
              <a:rPr lang="zh-CN" altLang="en-US" sz="1500">
                <a:latin typeface="Arial" panose="020B0604020202020204" pitchFamily="34" charset="0"/>
              </a:rPr>
              <a:t>中有1/4是2% </a:t>
            </a:r>
            <a:r>
              <a:rPr lang="en-US" altLang="zh-CN" sz="1500">
                <a:latin typeface="Arial" panose="020B0604020202020204" pitchFamily="34" charset="0"/>
              </a:rPr>
              <a:t>milk</a:t>
            </a:r>
          </a:p>
          <a:p>
            <a:endParaRPr lang="zh-CN" altLang="en-US">
              <a:latin typeface="Arial" panose="020B0604020202020204" pitchFamily="34" charset="0"/>
            </a:endParaRPr>
          </a:p>
          <a:p>
            <a:endParaRPr lang="zh-CN" altLang="en-US">
              <a:latin typeface="Arial" panose="020B0604020202020204" pitchFamily="34" charset="0"/>
            </a:endParaRPr>
          </a:p>
        </p:txBody>
      </p:sp>
      <p:sp>
        <p:nvSpPr>
          <p:cNvPr id="99332" name="灯片编号占位符 3">
            <a:extLst>
              <a:ext uri="{FF2B5EF4-FFF2-40B4-BE49-F238E27FC236}">
                <a16:creationId xmlns:a16="http://schemas.microsoft.com/office/drawing/2014/main" id="{7E8F3335-E838-AD4B-A2F8-FB6609D674D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2AA69FDF-DD89-DD4F-86B5-EAAEFE008CF1}" type="slidenum">
              <a:rPr lang="zh-CN" altLang="en-US" sz="1300">
                <a:latin typeface="Times New Roman" panose="02020603050405020304" pitchFamily="18" charset="0"/>
              </a:rPr>
              <a:pPr/>
              <a:t>43</a:t>
            </a:fld>
            <a:endParaRPr lang="en-US" altLang="zh-CN" sz="13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a:extLst>
              <a:ext uri="{FF2B5EF4-FFF2-40B4-BE49-F238E27FC236}">
                <a16:creationId xmlns:a16="http://schemas.microsoft.com/office/drawing/2014/main" id="{6F3228B3-0F5B-464A-A80D-2DFA19C50C33}"/>
              </a:ext>
            </a:extLst>
          </p:cNvPr>
          <p:cNvSpPr>
            <a:spLocks noGrp="1" noRot="1" noChangeAspect="1" noTextEdit="1"/>
          </p:cNvSpPr>
          <p:nvPr>
            <p:ph type="sldImg"/>
          </p:nvPr>
        </p:nvSpPr>
        <p:spPr>
          <a:xfrm>
            <a:off x="457200" y="720725"/>
            <a:ext cx="6400800" cy="3600450"/>
          </a:xfrm>
          <a:ln/>
        </p:spPr>
      </p:sp>
      <p:sp>
        <p:nvSpPr>
          <p:cNvPr id="72707" name="备注占位符 2">
            <a:extLst>
              <a:ext uri="{FF2B5EF4-FFF2-40B4-BE49-F238E27FC236}">
                <a16:creationId xmlns:a16="http://schemas.microsoft.com/office/drawing/2014/main" id="{D7C3A9F2-87BD-E541-8EBA-A39D5052F1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72708" name="灯片编号占位符 3">
            <a:extLst>
              <a:ext uri="{FF2B5EF4-FFF2-40B4-BE49-F238E27FC236}">
                <a16:creationId xmlns:a16="http://schemas.microsoft.com/office/drawing/2014/main" id="{5FB54482-1D53-3345-ADF1-F5BD9DCDC7A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42E494A1-F1D4-2A4D-B1ED-EAFA1D249D6E}" type="slidenum">
              <a:rPr lang="zh-CN" altLang="en-US" sz="1300">
                <a:latin typeface="Times New Roman" panose="02020603050405020304" pitchFamily="18" charset="0"/>
              </a:rPr>
              <a:pPr/>
              <a:t>5</a:t>
            </a:fld>
            <a:endParaRPr lang="en-US" altLang="zh-CN" sz="1300">
              <a:latin typeface="Times New Roman" panose="02020603050405020304"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幻灯片图像占位符 1">
            <a:extLst>
              <a:ext uri="{FF2B5EF4-FFF2-40B4-BE49-F238E27FC236}">
                <a16:creationId xmlns:a16="http://schemas.microsoft.com/office/drawing/2014/main" id="{193C469A-DE4E-A742-88FA-3F66D9E16C54}"/>
              </a:ext>
            </a:extLst>
          </p:cNvPr>
          <p:cNvSpPr>
            <a:spLocks noGrp="1" noRot="1" noChangeAspect="1" noTextEdit="1"/>
          </p:cNvSpPr>
          <p:nvPr>
            <p:ph type="sldImg"/>
          </p:nvPr>
        </p:nvSpPr>
        <p:spPr>
          <a:xfrm>
            <a:off x="457200" y="720725"/>
            <a:ext cx="6400800" cy="3600450"/>
          </a:xfrm>
          <a:ln/>
        </p:spPr>
      </p:sp>
      <p:sp>
        <p:nvSpPr>
          <p:cNvPr id="100355" name="备注占位符 2">
            <a:extLst>
              <a:ext uri="{FF2B5EF4-FFF2-40B4-BE49-F238E27FC236}">
                <a16:creationId xmlns:a16="http://schemas.microsoft.com/office/drawing/2014/main" id="{EE4A084C-86BD-444B-8058-9B6E8B816DB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100356" name="灯片编号占位符 3">
            <a:extLst>
              <a:ext uri="{FF2B5EF4-FFF2-40B4-BE49-F238E27FC236}">
                <a16:creationId xmlns:a16="http://schemas.microsoft.com/office/drawing/2014/main" id="{87EF1FF3-E395-7949-A80D-F808848991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AE048836-804E-834E-BEE3-C824F1D7625E}" type="slidenum">
              <a:rPr lang="zh-CN" altLang="en-US" sz="1300">
                <a:latin typeface="Times New Roman" panose="02020603050405020304" pitchFamily="18" charset="0"/>
              </a:rPr>
              <a:pPr/>
              <a:t>44</a:t>
            </a:fld>
            <a:endParaRPr lang="en-US" altLang="zh-CN" sz="1300">
              <a:latin typeface="Times New Roman" panose="02020603050405020304"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a:extLst>
              <a:ext uri="{FF2B5EF4-FFF2-40B4-BE49-F238E27FC236}">
                <a16:creationId xmlns:a16="http://schemas.microsoft.com/office/drawing/2014/main" id="{F2ED5C27-46FE-9F47-8F1B-FAFB9BB43FD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A51C942E-0CB5-864B-AFAC-A88906FFF171}" type="slidenum">
              <a:rPr lang="zh-CN" altLang="en-US" sz="1300">
                <a:latin typeface="Times New Roman" panose="02020603050405020304" pitchFamily="18" charset="0"/>
              </a:rPr>
              <a:pPr/>
              <a:t>45</a:t>
            </a:fld>
            <a:endParaRPr lang="en-US" altLang="zh-CN" sz="1300">
              <a:latin typeface="Times New Roman" panose="02020603050405020304" pitchFamily="18" charset="0"/>
            </a:endParaRPr>
          </a:p>
        </p:txBody>
      </p:sp>
      <p:sp>
        <p:nvSpPr>
          <p:cNvPr id="101379" name="Rectangle 2">
            <a:extLst>
              <a:ext uri="{FF2B5EF4-FFF2-40B4-BE49-F238E27FC236}">
                <a16:creationId xmlns:a16="http://schemas.microsoft.com/office/drawing/2014/main" id="{47F0DBCF-158D-6948-A7AF-9A7BA208B31F}"/>
              </a:ext>
            </a:extLst>
          </p:cNvPr>
          <p:cNvSpPr>
            <a:spLocks noGrp="1" noRot="1" noChangeAspect="1" noChangeArrowheads="1" noTextEdit="1"/>
          </p:cNvSpPr>
          <p:nvPr>
            <p:ph type="sldImg"/>
          </p:nvPr>
        </p:nvSpPr>
        <p:spPr>
          <a:xfrm>
            <a:off x="457200" y="720725"/>
            <a:ext cx="6400800" cy="3600450"/>
          </a:xfrm>
          <a:ln/>
        </p:spPr>
      </p:sp>
      <p:sp>
        <p:nvSpPr>
          <p:cNvPr id="101380" name="Rectangle 3">
            <a:extLst>
              <a:ext uri="{FF2B5EF4-FFF2-40B4-BE49-F238E27FC236}">
                <a16:creationId xmlns:a16="http://schemas.microsoft.com/office/drawing/2014/main" id="{8C9459B7-4B7A-E64C-A11D-C11188291D02}"/>
              </a:ext>
            </a:extLst>
          </p:cNvPr>
          <p:cNvSpPr>
            <a:spLocks noGrp="1" noChangeArrowheads="1"/>
          </p:cNvSpPr>
          <p:nvPr>
            <p:ph type="body" idx="1"/>
          </p:nvPr>
        </p:nvSpPr>
        <p:spPr>
          <a:xfrm>
            <a:off x="947738" y="4860925"/>
            <a:ext cx="5203825" cy="4605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latin typeface="Arial" panose="020B0604020202020204" pitchFamily="34" charset="0"/>
              </a:rPr>
              <a:t>有时在用于分析的集合中只反转（否定项）最常出现的项是有用的。可以避免一些问题：</a:t>
            </a:r>
          </a:p>
          <a:p>
            <a:r>
              <a:rPr lang="en-US" altLang="zh-CN">
                <a:latin typeface="Arial" panose="020B0604020202020204" pitchFamily="34" charset="0"/>
              </a:rPr>
              <a:t>1.</a:t>
            </a:r>
            <a:r>
              <a:rPr lang="zh-CN" altLang="en-US">
                <a:latin typeface="Arial" panose="020B0604020202020204" pitchFamily="34" charset="0"/>
              </a:rPr>
              <a:t>每行的项数增加很多</a:t>
            </a:r>
          </a:p>
          <a:p>
            <a:r>
              <a:rPr lang="en-US" altLang="zh-CN">
                <a:latin typeface="Arial" panose="020B0604020202020204" pitchFamily="34" charset="0"/>
              </a:rPr>
              <a:t>2.</a:t>
            </a:r>
            <a:r>
              <a:rPr lang="zh-CN" altLang="en-US">
                <a:latin typeface="Arial" panose="020B0604020202020204" pitchFamily="34" charset="0"/>
              </a:rPr>
              <a:t>不同项的个数增加</a:t>
            </a:r>
          </a:p>
          <a:p>
            <a:r>
              <a:rPr lang="en-US" altLang="zh-CN">
                <a:latin typeface="Arial" panose="020B0604020202020204" pitchFamily="34" charset="0"/>
              </a:rPr>
              <a:t>3.</a:t>
            </a:r>
            <a:r>
              <a:rPr lang="zh-CN" altLang="en-US">
                <a:latin typeface="Arial" panose="020B0604020202020204" pitchFamily="34" charset="0"/>
              </a:rPr>
              <a:t>否定项的出现频率比其它项大</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幻灯片图像占位符 1">
            <a:extLst>
              <a:ext uri="{FF2B5EF4-FFF2-40B4-BE49-F238E27FC236}">
                <a16:creationId xmlns:a16="http://schemas.microsoft.com/office/drawing/2014/main" id="{91401DB8-90D7-7345-9CD4-AAF4B8576051}"/>
              </a:ext>
            </a:extLst>
          </p:cNvPr>
          <p:cNvSpPr>
            <a:spLocks noGrp="1" noRot="1" noChangeAspect="1" noTextEdit="1"/>
          </p:cNvSpPr>
          <p:nvPr>
            <p:ph type="sldImg"/>
          </p:nvPr>
        </p:nvSpPr>
        <p:spPr>
          <a:xfrm>
            <a:off x="457200" y="720725"/>
            <a:ext cx="6400800" cy="3600450"/>
          </a:xfrm>
          <a:ln/>
        </p:spPr>
      </p:sp>
      <p:sp>
        <p:nvSpPr>
          <p:cNvPr id="102403" name="备注占位符 2">
            <a:extLst>
              <a:ext uri="{FF2B5EF4-FFF2-40B4-BE49-F238E27FC236}">
                <a16:creationId xmlns:a16="http://schemas.microsoft.com/office/drawing/2014/main" id="{BACD926A-0A31-6240-AB37-65C39249C9A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102404" name="灯片编号占位符 3">
            <a:extLst>
              <a:ext uri="{FF2B5EF4-FFF2-40B4-BE49-F238E27FC236}">
                <a16:creationId xmlns:a16="http://schemas.microsoft.com/office/drawing/2014/main" id="{03F2E87B-5A30-0F46-A31B-34E4684D55E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7CE01BB2-8DBC-054A-B7E3-D8D8FE31FEA4}" type="slidenum">
              <a:rPr lang="zh-CN" altLang="en-US" sz="1300">
                <a:latin typeface="Times New Roman" panose="02020603050405020304" pitchFamily="18" charset="0"/>
              </a:rPr>
              <a:pPr/>
              <a:t>46</a:t>
            </a:fld>
            <a:endParaRPr lang="en-US" altLang="zh-CN" sz="1300">
              <a:latin typeface="Times New Roman" panose="02020603050405020304" pitchFamily="18"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幻灯片图像占位符 1">
            <a:extLst>
              <a:ext uri="{FF2B5EF4-FFF2-40B4-BE49-F238E27FC236}">
                <a16:creationId xmlns:a16="http://schemas.microsoft.com/office/drawing/2014/main" id="{21B2E343-EBD7-A64F-8B09-39A6DCD14937}"/>
              </a:ext>
            </a:extLst>
          </p:cNvPr>
          <p:cNvSpPr>
            <a:spLocks noGrp="1" noRot="1" noChangeAspect="1" noTextEdit="1"/>
          </p:cNvSpPr>
          <p:nvPr>
            <p:ph type="sldImg"/>
          </p:nvPr>
        </p:nvSpPr>
        <p:spPr>
          <a:xfrm>
            <a:off x="457200" y="720725"/>
            <a:ext cx="6400800" cy="3600450"/>
          </a:xfrm>
          <a:ln/>
        </p:spPr>
      </p:sp>
      <p:sp>
        <p:nvSpPr>
          <p:cNvPr id="103427" name="备注占位符 2">
            <a:extLst>
              <a:ext uri="{FF2B5EF4-FFF2-40B4-BE49-F238E27FC236}">
                <a16:creationId xmlns:a16="http://schemas.microsoft.com/office/drawing/2014/main" id="{23D1B7BD-C8A5-4B4E-9A4B-3C14704CCD5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103428" name="灯片编号占位符 3">
            <a:extLst>
              <a:ext uri="{FF2B5EF4-FFF2-40B4-BE49-F238E27FC236}">
                <a16:creationId xmlns:a16="http://schemas.microsoft.com/office/drawing/2014/main" id="{47DA4A30-B8E0-2946-9692-86BB1C4DEDF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0F357B6F-58A6-E040-B50F-404CD6E7856E}" type="slidenum">
              <a:rPr lang="zh-CN" altLang="en-US" sz="1300">
                <a:latin typeface="Times New Roman" panose="02020603050405020304" pitchFamily="18" charset="0"/>
              </a:rPr>
              <a:pPr/>
              <a:t>47</a:t>
            </a:fld>
            <a:endParaRPr lang="en-US" altLang="zh-CN" sz="1300">
              <a:latin typeface="Times New Roman" panose="02020603050405020304" pitchFamily="18"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a:extLst>
              <a:ext uri="{FF2B5EF4-FFF2-40B4-BE49-F238E27FC236}">
                <a16:creationId xmlns:a16="http://schemas.microsoft.com/office/drawing/2014/main" id="{3D1D42B1-4EF7-374D-8709-E492716732F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99221A16-A638-9041-BDB1-34C2785E28E4}" type="slidenum">
              <a:rPr lang="zh-CN" altLang="en-US" sz="1300">
                <a:latin typeface="Times New Roman" panose="02020603050405020304" pitchFamily="18" charset="0"/>
              </a:rPr>
              <a:pPr/>
              <a:t>49</a:t>
            </a:fld>
            <a:endParaRPr lang="en-US" altLang="zh-CN" sz="1300">
              <a:latin typeface="Times New Roman" panose="02020603050405020304" pitchFamily="18" charset="0"/>
            </a:endParaRPr>
          </a:p>
        </p:txBody>
      </p:sp>
      <p:sp>
        <p:nvSpPr>
          <p:cNvPr id="104451" name="Rectangle 2">
            <a:extLst>
              <a:ext uri="{FF2B5EF4-FFF2-40B4-BE49-F238E27FC236}">
                <a16:creationId xmlns:a16="http://schemas.microsoft.com/office/drawing/2014/main" id="{257A2362-CC8E-B343-A48B-9A8FB5DDDDC5}"/>
              </a:ext>
            </a:extLst>
          </p:cNvPr>
          <p:cNvSpPr>
            <a:spLocks noGrp="1" noRot="1" noChangeAspect="1" noChangeArrowheads="1" noTextEdit="1"/>
          </p:cNvSpPr>
          <p:nvPr>
            <p:ph type="sldImg"/>
          </p:nvPr>
        </p:nvSpPr>
        <p:spPr>
          <a:xfrm>
            <a:off x="457200" y="720725"/>
            <a:ext cx="6400800" cy="3600450"/>
          </a:xfrm>
          <a:ln/>
        </p:spPr>
      </p:sp>
      <p:sp>
        <p:nvSpPr>
          <p:cNvPr id="104452" name="Rectangle 3">
            <a:extLst>
              <a:ext uri="{FF2B5EF4-FFF2-40B4-BE49-F238E27FC236}">
                <a16:creationId xmlns:a16="http://schemas.microsoft.com/office/drawing/2014/main" id="{131BB55C-5322-0E48-B4A8-F08F152B880B}"/>
              </a:ext>
            </a:extLst>
          </p:cNvPr>
          <p:cNvSpPr>
            <a:spLocks noGrp="1" noChangeArrowheads="1"/>
          </p:cNvSpPr>
          <p:nvPr>
            <p:ph type="body" idx="1"/>
          </p:nvPr>
        </p:nvSpPr>
        <p:spPr>
          <a:xfrm>
            <a:off x="947738" y="4860925"/>
            <a:ext cx="5203825" cy="4605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30000"/>
              </a:lnSpc>
            </a:pPr>
            <a:r>
              <a:rPr lang="en-US" altLang="zh-CN">
                <a:latin typeface="Arial" panose="020B0604020202020204" pitchFamily="34" charset="0"/>
                <a:sym typeface="Symbol" pitchFamily="2" charset="2"/>
              </a:rPr>
              <a:t>So many interestingness measures?  (Tan, Kumar, Sritastava @KDD</a:t>
            </a:r>
            <a:r>
              <a:rPr lang="en-US" altLang="zh-CN">
                <a:latin typeface="Tahoma" panose="020B0604030504040204" pitchFamily="34" charset="0"/>
                <a:sym typeface="Symbol" pitchFamily="2" charset="2"/>
              </a:rPr>
              <a:t>’</a:t>
            </a:r>
            <a:r>
              <a:rPr lang="en-US" altLang="zh-CN">
                <a:latin typeface="Arial" panose="020B0604020202020204" pitchFamily="34" charset="0"/>
                <a:sym typeface="Symbol" pitchFamily="2" charset="2"/>
              </a:rPr>
              <a:t>02)</a:t>
            </a:r>
          </a:p>
          <a:p>
            <a:r>
              <a:rPr lang="en-US" altLang="zh-CN">
                <a:latin typeface="Arial" panose="020B0604020202020204" pitchFamily="34" charset="0"/>
              </a:rPr>
              <a:t>Positively correlated meaning that the occurrence of one implies the occurrence of the other.</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a:extLst>
              <a:ext uri="{FF2B5EF4-FFF2-40B4-BE49-F238E27FC236}">
                <a16:creationId xmlns:a16="http://schemas.microsoft.com/office/drawing/2014/main" id="{F41F381F-8A31-CF40-9872-EA391CE07D1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3D3FC3A1-B891-6540-9D55-33EA9DDBBF5C}" type="slidenum">
              <a:rPr lang="zh-CN" altLang="en-US" sz="1300">
                <a:latin typeface="Times New Roman" panose="02020603050405020304" pitchFamily="18" charset="0"/>
              </a:rPr>
              <a:pPr/>
              <a:t>50</a:t>
            </a:fld>
            <a:endParaRPr lang="en-US" altLang="zh-CN" sz="1300">
              <a:latin typeface="Times New Roman" panose="02020603050405020304" pitchFamily="18" charset="0"/>
            </a:endParaRPr>
          </a:p>
        </p:txBody>
      </p:sp>
      <p:sp>
        <p:nvSpPr>
          <p:cNvPr id="105475" name="Rectangle 2">
            <a:extLst>
              <a:ext uri="{FF2B5EF4-FFF2-40B4-BE49-F238E27FC236}">
                <a16:creationId xmlns:a16="http://schemas.microsoft.com/office/drawing/2014/main" id="{5AC8B846-51DC-644F-A3C1-F736778A5C0D}"/>
              </a:ext>
            </a:extLst>
          </p:cNvPr>
          <p:cNvSpPr>
            <a:spLocks noGrp="1" noRot="1" noChangeAspect="1" noChangeArrowheads="1" noTextEdit="1"/>
          </p:cNvSpPr>
          <p:nvPr>
            <p:ph type="sldImg"/>
          </p:nvPr>
        </p:nvSpPr>
        <p:spPr>
          <a:xfrm>
            <a:off x="457200" y="720725"/>
            <a:ext cx="6400800" cy="3600450"/>
          </a:xfrm>
          <a:ln/>
        </p:spPr>
      </p:sp>
      <p:sp>
        <p:nvSpPr>
          <p:cNvPr id="105476" name="Rectangle 3">
            <a:extLst>
              <a:ext uri="{FF2B5EF4-FFF2-40B4-BE49-F238E27FC236}">
                <a16:creationId xmlns:a16="http://schemas.microsoft.com/office/drawing/2014/main" id="{8FE903B4-A761-2D49-A05A-FE14751DB7B0}"/>
              </a:ext>
            </a:extLst>
          </p:cNvPr>
          <p:cNvSpPr>
            <a:spLocks noGrp="1" noChangeArrowheads="1"/>
          </p:cNvSpPr>
          <p:nvPr>
            <p:ph type="body" idx="1"/>
          </p:nvPr>
        </p:nvSpPr>
        <p:spPr>
          <a:xfrm>
            <a:off x="947738" y="4860925"/>
            <a:ext cx="5203825" cy="4605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30000"/>
              </a:lnSpc>
            </a:pPr>
            <a:r>
              <a:rPr lang="en-US" altLang="zh-CN">
                <a:latin typeface="Arial" panose="020B0604020202020204" pitchFamily="34" charset="0"/>
                <a:sym typeface="Symbol" pitchFamily="2" charset="2"/>
              </a:rPr>
              <a:t>So many interestingness measures?  (Tan, Kumar, Sritastava @KDD</a:t>
            </a:r>
            <a:r>
              <a:rPr lang="en-US" altLang="zh-CN">
                <a:latin typeface="Tahoma" panose="020B0604030504040204" pitchFamily="34" charset="0"/>
                <a:sym typeface="Symbol" pitchFamily="2" charset="2"/>
              </a:rPr>
              <a:t>’</a:t>
            </a:r>
            <a:r>
              <a:rPr lang="en-US" altLang="zh-CN">
                <a:latin typeface="Arial" panose="020B0604020202020204" pitchFamily="34" charset="0"/>
                <a:sym typeface="Symbol" pitchFamily="2" charset="2"/>
              </a:rPr>
              <a:t>02)</a:t>
            </a:r>
          </a:p>
          <a:p>
            <a:r>
              <a:rPr lang="en-US" altLang="zh-CN">
                <a:latin typeface="Arial" panose="020B0604020202020204" pitchFamily="34" charset="0"/>
              </a:rPr>
              <a:t>Positively correlated meaning that the occurrence of one implies the occurrence of the other.</a:t>
            </a:r>
          </a:p>
          <a:p>
            <a:endParaRPr lang="en-US" altLang="zh-CN">
              <a:latin typeface="Arial" panose="020B0604020202020204" pitchFamily="34" charset="0"/>
            </a:endParaRPr>
          </a:p>
          <a:p>
            <a:r>
              <a:rPr lang="en-US" altLang="zh-CN">
                <a:latin typeface="Arial" panose="020B0604020202020204" pitchFamily="34" charset="0"/>
              </a:rPr>
              <a:t>Set the type of metric by which to rank rules. Confidence is the proportion of the examples covered by the premise that are also covered by the consequence. Lift is confidence divided by the proportion of all examples that are covered by the consequence. This is a measure of the importance of the association that is independent of support. Leverage is the proportion of additional examples covered by both the premise and consequence above those expected if the premise and consequence were independent of each other. The total number of examples that this represents is presented in brackets following the leverage. Conviction is another measure of departure from independence and furthermore takes into account implicaton. Conviction is given by P(premise)P(!consequence) / P(premise, !consequence).</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a:extLst>
              <a:ext uri="{FF2B5EF4-FFF2-40B4-BE49-F238E27FC236}">
                <a16:creationId xmlns:a16="http://schemas.microsoft.com/office/drawing/2014/main" id="{AF9DC169-EE5E-E347-8C74-2A6F824181B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D970CECE-8DF6-8843-9007-98B6BEAB3EC6}" type="slidenum">
              <a:rPr lang="zh-CN" altLang="en-US" sz="1300">
                <a:latin typeface="Times New Roman" panose="02020603050405020304" pitchFamily="18" charset="0"/>
              </a:rPr>
              <a:pPr/>
              <a:t>51</a:t>
            </a:fld>
            <a:endParaRPr lang="en-US" altLang="zh-CN" sz="1300">
              <a:latin typeface="Times New Roman" panose="02020603050405020304" pitchFamily="18" charset="0"/>
            </a:endParaRPr>
          </a:p>
        </p:txBody>
      </p:sp>
      <p:sp>
        <p:nvSpPr>
          <p:cNvPr id="106499" name="Rectangle 2">
            <a:extLst>
              <a:ext uri="{FF2B5EF4-FFF2-40B4-BE49-F238E27FC236}">
                <a16:creationId xmlns:a16="http://schemas.microsoft.com/office/drawing/2014/main" id="{E145554D-7264-344C-BB09-B67FFC3BE58D}"/>
              </a:ext>
            </a:extLst>
          </p:cNvPr>
          <p:cNvSpPr>
            <a:spLocks noGrp="1" noRot="1" noChangeAspect="1" noChangeArrowheads="1" noTextEdit="1"/>
          </p:cNvSpPr>
          <p:nvPr>
            <p:ph type="sldImg"/>
          </p:nvPr>
        </p:nvSpPr>
        <p:spPr>
          <a:xfrm>
            <a:off x="457200" y="720725"/>
            <a:ext cx="6400800" cy="3600450"/>
          </a:xfrm>
          <a:ln/>
        </p:spPr>
      </p:sp>
      <p:sp>
        <p:nvSpPr>
          <p:cNvPr id="106500" name="Rectangle 3">
            <a:extLst>
              <a:ext uri="{FF2B5EF4-FFF2-40B4-BE49-F238E27FC236}">
                <a16:creationId xmlns:a16="http://schemas.microsoft.com/office/drawing/2014/main" id="{299D91B8-EBAF-DE47-858B-B2BDE74A0A93}"/>
              </a:ext>
            </a:extLst>
          </p:cNvPr>
          <p:cNvSpPr>
            <a:spLocks noGrp="1" noChangeArrowheads="1"/>
          </p:cNvSpPr>
          <p:nvPr>
            <p:ph type="body" idx="1"/>
          </p:nvPr>
        </p:nvSpPr>
        <p:spPr>
          <a:xfrm>
            <a:off x="947738" y="4860925"/>
            <a:ext cx="5203825" cy="4605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lift</a:t>
            </a:r>
            <a:r>
              <a:rPr lang="zh-CN" altLang="zh-CN">
                <a:latin typeface="Arial" panose="020B0604020202020204" pitchFamily="34" charset="0"/>
              </a:rPr>
              <a:t>度量拟补了置信度没有考虑规则后件的支持度的缺陷</a:t>
            </a:r>
            <a:endParaRPr lang="en-US" altLang="zh-CN">
              <a:latin typeface="Arial" panose="020B0604020202020204" pitchFamily="34" charset="0"/>
            </a:endParaRPr>
          </a:p>
          <a:p>
            <a:r>
              <a:rPr lang="en-US" altLang="zh-CN">
                <a:latin typeface="Arial" panose="020B0604020202020204" pitchFamily="34" charset="0"/>
              </a:rPr>
              <a:t>Lift(basketball, cereal)=2000*5000/(3750*3000)=0.889</a:t>
            </a:r>
          </a:p>
          <a:p>
            <a:r>
              <a:rPr lang="en-US" altLang="zh-CN">
                <a:latin typeface="Arial" panose="020B0604020202020204" pitchFamily="34" charset="0"/>
              </a:rPr>
              <a:t>Lift(basketball, notCereal)=(1000/3000) / (1250/5000) = 1.33</a:t>
            </a:r>
          </a:p>
          <a:p>
            <a:r>
              <a:rPr lang="en-US" altLang="zh-CN">
                <a:latin typeface="Arial" panose="020B0604020202020204" pitchFamily="34" charset="0"/>
              </a:rPr>
              <a:t>Positively correlated meaning that the occurrence of one implies the occurrence of the other.</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a:extLst>
              <a:ext uri="{FF2B5EF4-FFF2-40B4-BE49-F238E27FC236}">
                <a16:creationId xmlns:a16="http://schemas.microsoft.com/office/drawing/2014/main" id="{1A8B5394-7F46-4D4B-99EE-E678D638DA2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7DFAC521-66C4-8F48-9D6B-129F0DC0347B}" type="slidenum">
              <a:rPr lang="zh-CN" altLang="en-US" sz="1300">
                <a:latin typeface="Times New Roman" panose="02020603050405020304" pitchFamily="18" charset="0"/>
              </a:rPr>
              <a:pPr/>
              <a:t>52</a:t>
            </a:fld>
            <a:endParaRPr lang="en-US" altLang="zh-CN" sz="1300">
              <a:latin typeface="Times New Roman" panose="02020603050405020304" pitchFamily="18" charset="0"/>
            </a:endParaRPr>
          </a:p>
        </p:txBody>
      </p:sp>
      <p:sp>
        <p:nvSpPr>
          <p:cNvPr id="107523" name="Rectangle 2">
            <a:extLst>
              <a:ext uri="{FF2B5EF4-FFF2-40B4-BE49-F238E27FC236}">
                <a16:creationId xmlns:a16="http://schemas.microsoft.com/office/drawing/2014/main" id="{E7D907B7-464A-514F-AB0E-D4F2B41C4F41}"/>
              </a:ext>
            </a:extLst>
          </p:cNvPr>
          <p:cNvSpPr>
            <a:spLocks noGrp="1" noRot="1" noChangeAspect="1" noChangeArrowheads="1" noTextEdit="1"/>
          </p:cNvSpPr>
          <p:nvPr>
            <p:ph type="sldImg"/>
          </p:nvPr>
        </p:nvSpPr>
        <p:spPr>
          <a:xfrm>
            <a:off x="457200" y="720725"/>
            <a:ext cx="6400800" cy="3600450"/>
          </a:xfrm>
          <a:ln/>
        </p:spPr>
      </p:sp>
      <p:sp>
        <p:nvSpPr>
          <p:cNvPr id="107524" name="Rectangle 3">
            <a:extLst>
              <a:ext uri="{FF2B5EF4-FFF2-40B4-BE49-F238E27FC236}">
                <a16:creationId xmlns:a16="http://schemas.microsoft.com/office/drawing/2014/main" id="{179DF425-EF74-1A42-B3BE-BC9D1B7DABC0}"/>
              </a:ext>
            </a:extLst>
          </p:cNvPr>
          <p:cNvSpPr>
            <a:spLocks noGrp="1" noChangeArrowheads="1"/>
          </p:cNvSpPr>
          <p:nvPr>
            <p:ph type="body" idx="1"/>
          </p:nvPr>
        </p:nvSpPr>
        <p:spPr>
          <a:xfrm>
            <a:off x="947738" y="4860925"/>
            <a:ext cx="5203825" cy="4605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Lift(basketball, cereal)=2000*5000/(3750*3000)=0.889</a:t>
            </a:r>
          </a:p>
          <a:p>
            <a:r>
              <a:rPr lang="en-US" altLang="zh-CN">
                <a:latin typeface="Arial" panose="020B0604020202020204" pitchFamily="34" charset="0"/>
              </a:rPr>
              <a:t>Lift(basketball, notCereal)=(1000/3000) / (1250/5000) = 1.33</a:t>
            </a:r>
          </a:p>
          <a:p>
            <a:r>
              <a:rPr lang="en-US" altLang="zh-CN">
                <a:latin typeface="Arial" panose="020B0604020202020204" pitchFamily="34" charset="0"/>
              </a:rPr>
              <a:t>Positively correlated meaning that the occurrence of one implies the occurrence of the other.</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a:extLst>
              <a:ext uri="{FF2B5EF4-FFF2-40B4-BE49-F238E27FC236}">
                <a16:creationId xmlns:a16="http://schemas.microsoft.com/office/drawing/2014/main" id="{A152BF31-E3C5-9A4D-96D1-D8A5EFB357E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AAFCB083-8DFE-7646-915F-E5193E6A7487}" type="slidenum">
              <a:rPr lang="zh-CN" altLang="en-US" sz="1300">
                <a:latin typeface="Times New Roman" panose="02020603050405020304" pitchFamily="18" charset="0"/>
              </a:rPr>
              <a:pPr/>
              <a:t>53</a:t>
            </a:fld>
            <a:endParaRPr lang="en-US" altLang="zh-CN" sz="1300">
              <a:latin typeface="Times New Roman" panose="02020603050405020304" pitchFamily="18" charset="0"/>
            </a:endParaRPr>
          </a:p>
        </p:txBody>
      </p:sp>
      <p:sp>
        <p:nvSpPr>
          <p:cNvPr id="108547" name="Rectangle 2">
            <a:extLst>
              <a:ext uri="{FF2B5EF4-FFF2-40B4-BE49-F238E27FC236}">
                <a16:creationId xmlns:a16="http://schemas.microsoft.com/office/drawing/2014/main" id="{01853909-9B02-814E-AEAE-9C0D5F5F564D}"/>
              </a:ext>
            </a:extLst>
          </p:cNvPr>
          <p:cNvSpPr>
            <a:spLocks noGrp="1" noRot="1" noChangeAspect="1" noChangeArrowheads="1" noTextEdit="1"/>
          </p:cNvSpPr>
          <p:nvPr>
            <p:ph type="sldImg"/>
          </p:nvPr>
        </p:nvSpPr>
        <p:spPr>
          <a:xfrm>
            <a:off x="457200" y="720725"/>
            <a:ext cx="6400800" cy="3600450"/>
          </a:xfrm>
          <a:ln/>
        </p:spPr>
      </p:sp>
      <p:sp>
        <p:nvSpPr>
          <p:cNvPr id="108548" name="Rectangle 3">
            <a:extLst>
              <a:ext uri="{FF2B5EF4-FFF2-40B4-BE49-F238E27FC236}">
                <a16:creationId xmlns:a16="http://schemas.microsoft.com/office/drawing/2014/main" id="{DB3D58A6-81BE-7249-98E5-AE9EFF27D3C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Lift (BC</a:t>
            </a:r>
            <a:r>
              <a:rPr lang="en-US" altLang="zh-CN" i="1">
                <a:latin typeface="Arial" panose="020B0604020202020204" pitchFamily="34" charset="0"/>
                <a:sym typeface="Symbol" pitchFamily="2" charset="2"/>
              </a:rPr>
              <a:t> </a:t>
            </a:r>
            <a:r>
              <a:rPr lang="en-US" altLang="zh-CN">
                <a:latin typeface="Arial" panose="020B0604020202020204" pitchFamily="34" charset="0"/>
                <a:sym typeface="Symbol" pitchFamily="2" charset="2"/>
              </a:rPr>
              <a:t>E)= 1/  (3/4)=1.333</a:t>
            </a:r>
            <a:endParaRPr lang="zh-CN" altLang="en-US">
              <a:latin typeface="Arial" panose="020B0604020202020204" pitchFamily="34" charset="0"/>
              <a:sym typeface="Symbol" pitchFamily="2" charset="2"/>
            </a:endParaRPr>
          </a:p>
          <a:p>
            <a:r>
              <a:rPr lang="en-US" altLang="zh-CN">
                <a:latin typeface="Arial" panose="020B0604020202020204" pitchFamily="34" charset="0"/>
              </a:rPr>
              <a:t>Lift</a:t>
            </a:r>
            <a:r>
              <a:rPr lang="en-US" altLang="zh-CN">
                <a:latin typeface="Arial" panose="020B0604020202020204" pitchFamily="34" charset="0"/>
                <a:sym typeface="Symbol" pitchFamily="2" charset="2"/>
              </a:rPr>
              <a:t>(CE</a:t>
            </a:r>
            <a:r>
              <a:rPr lang="en-US" altLang="zh-CN" i="1">
                <a:latin typeface="Arial" panose="020B0604020202020204" pitchFamily="34" charset="0"/>
                <a:sym typeface="Symbol" pitchFamily="2" charset="2"/>
              </a:rPr>
              <a:t> </a:t>
            </a:r>
            <a:r>
              <a:rPr lang="en-US" altLang="zh-CN">
                <a:latin typeface="Arial" panose="020B0604020202020204" pitchFamily="34" charset="0"/>
                <a:sym typeface="Symbol" pitchFamily="2" charset="2"/>
              </a:rPr>
              <a:t>B)= 1 / (3/4)=1.333</a:t>
            </a:r>
          </a:p>
          <a:p>
            <a:endParaRPr lang="zh-CN" altLang="en-US">
              <a:latin typeface="Arial" panose="020B060402020202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幻灯片图像占位符 1">
            <a:extLst>
              <a:ext uri="{FF2B5EF4-FFF2-40B4-BE49-F238E27FC236}">
                <a16:creationId xmlns:a16="http://schemas.microsoft.com/office/drawing/2014/main" id="{3D0EE84E-893E-D443-BB83-76B167013721}"/>
              </a:ext>
            </a:extLst>
          </p:cNvPr>
          <p:cNvSpPr>
            <a:spLocks noGrp="1" noRot="1" noChangeAspect="1" noTextEdit="1"/>
          </p:cNvSpPr>
          <p:nvPr>
            <p:ph type="sldImg"/>
          </p:nvPr>
        </p:nvSpPr>
        <p:spPr>
          <a:xfrm>
            <a:off x="457200" y="720725"/>
            <a:ext cx="6400800" cy="3600450"/>
          </a:xfrm>
          <a:ln/>
        </p:spPr>
      </p:sp>
      <p:sp>
        <p:nvSpPr>
          <p:cNvPr id="109571" name="备注占位符 2">
            <a:extLst>
              <a:ext uri="{FF2B5EF4-FFF2-40B4-BE49-F238E27FC236}">
                <a16:creationId xmlns:a16="http://schemas.microsoft.com/office/drawing/2014/main" id="{FEF62349-BF4A-CA49-9A09-AE2A93E2DB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度量</a:t>
            </a:r>
            <a:r>
              <a:rPr lang="en-US" altLang="zh-CN">
                <a:latin typeface="Arial" panose="020B0604020202020204" pitchFamily="34" charset="0"/>
              </a:rPr>
              <a:t>lift</a:t>
            </a:r>
            <a:r>
              <a:rPr lang="zh-CN" altLang="zh-CN">
                <a:latin typeface="Arial" panose="020B0604020202020204" pitchFamily="34" charset="0"/>
              </a:rPr>
              <a:t>对于两个项集同时不出现的情况是敏感的，它适用于变量对称的情况，即项集的同时出现和同时不出现同样重要的情况。那么怎么消除这种敏感性？，下面介绍另一个度量</a:t>
            </a:r>
            <a:r>
              <a:rPr lang="en-US" altLang="zh-CN">
                <a:latin typeface="Arial" panose="020B0604020202020204" pitchFamily="34" charset="0"/>
              </a:rPr>
              <a:t>cosine</a:t>
            </a:r>
            <a:r>
              <a:rPr lang="zh-CN" altLang="zh-CN">
                <a:latin typeface="Arial" panose="020B0604020202020204" pitchFamily="34" charset="0"/>
              </a:rPr>
              <a:t>。</a:t>
            </a:r>
            <a:endParaRPr lang="zh-CN" altLang="en-US">
              <a:latin typeface="Arial" panose="020B0604020202020204" pitchFamily="34" charset="0"/>
            </a:endParaRPr>
          </a:p>
        </p:txBody>
      </p:sp>
      <p:sp>
        <p:nvSpPr>
          <p:cNvPr id="109572" name="灯片编号占位符 3">
            <a:extLst>
              <a:ext uri="{FF2B5EF4-FFF2-40B4-BE49-F238E27FC236}">
                <a16:creationId xmlns:a16="http://schemas.microsoft.com/office/drawing/2014/main" id="{FE42DE3E-1F09-464B-913A-EF9BCE75754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1207335C-0898-274C-AB6C-CC380A8376EA}" type="slidenum">
              <a:rPr lang="en-US" altLang="zh-CN" sz="1200"/>
              <a:pPr/>
              <a:t>54</a:t>
            </a:fld>
            <a:endParaRPr lang="en-US" altLang="zh-CN"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a:extLst>
              <a:ext uri="{FF2B5EF4-FFF2-40B4-BE49-F238E27FC236}">
                <a16:creationId xmlns:a16="http://schemas.microsoft.com/office/drawing/2014/main" id="{379A7530-7969-BB4B-86D6-5BF8223B647E}"/>
              </a:ext>
            </a:extLst>
          </p:cNvPr>
          <p:cNvSpPr>
            <a:spLocks noGrp="1" noRot="1" noChangeAspect="1" noTextEdit="1"/>
          </p:cNvSpPr>
          <p:nvPr>
            <p:ph type="sldImg"/>
          </p:nvPr>
        </p:nvSpPr>
        <p:spPr>
          <a:xfrm>
            <a:off x="457200" y="720725"/>
            <a:ext cx="6400800" cy="3600450"/>
          </a:xfrm>
          <a:ln/>
        </p:spPr>
      </p:sp>
      <p:sp>
        <p:nvSpPr>
          <p:cNvPr id="73731" name="备注占位符 2">
            <a:extLst>
              <a:ext uri="{FF2B5EF4-FFF2-40B4-BE49-F238E27FC236}">
                <a16:creationId xmlns:a16="http://schemas.microsoft.com/office/drawing/2014/main" id="{6FD46753-8B44-5B41-9049-FCB1DF0E61A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73732" name="灯片编号占位符 3">
            <a:extLst>
              <a:ext uri="{FF2B5EF4-FFF2-40B4-BE49-F238E27FC236}">
                <a16:creationId xmlns:a16="http://schemas.microsoft.com/office/drawing/2014/main" id="{6CE91BB0-424D-8948-80DC-EC62BAB70B5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17EAC09C-9595-E241-AA20-A229DDF4361D}" type="slidenum">
              <a:rPr lang="zh-CN" altLang="en-US" sz="1300">
                <a:latin typeface="Times New Roman" panose="02020603050405020304" pitchFamily="18" charset="0"/>
              </a:rPr>
              <a:pPr/>
              <a:t>7</a:t>
            </a:fld>
            <a:endParaRPr lang="en-US" altLang="zh-CN" sz="1300">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a:extLst>
              <a:ext uri="{FF2B5EF4-FFF2-40B4-BE49-F238E27FC236}">
                <a16:creationId xmlns:a16="http://schemas.microsoft.com/office/drawing/2014/main" id="{C07C49B1-A734-E547-8DD2-16E8E157E70C}"/>
              </a:ext>
            </a:extLst>
          </p:cNvPr>
          <p:cNvSpPr>
            <a:spLocks noGrp="1" noRot="1" noChangeAspect="1" noTextEdit="1"/>
          </p:cNvSpPr>
          <p:nvPr>
            <p:ph type="sldImg"/>
          </p:nvPr>
        </p:nvSpPr>
        <p:spPr>
          <a:xfrm>
            <a:off x="457200" y="720725"/>
            <a:ext cx="6400800" cy="3600450"/>
          </a:xfrm>
          <a:ln/>
        </p:spPr>
      </p:sp>
      <p:sp>
        <p:nvSpPr>
          <p:cNvPr id="74755" name="备注占位符 2">
            <a:extLst>
              <a:ext uri="{FF2B5EF4-FFF2-40B4-BE49-F238E27FC236}">
                <a16:creationId xmlns:a16="http://schemas.microsoft.com/office/drawing/2014/main" id="{AAFDD5E9-7DEA-044B-9EB3-7F296D99D58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74756" name="灯片编号占位符 3">
            <a:extLst>
              <a:ext uri="{FF2B5EF4-FFF2-40B4-BE49-F238E27FC236}">
                <a16:creationId xmlns:a16="http://schemas.microsoft.com/office/drawing/2014/main" id="{FEFB969F-22B6-E64D-91B2-F954772D4E4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B8AD2C58-AAD2-2E48-AA26-A7721F189689}" type="slidenum">
              <a:rPr lang="zh-CN" altLang="en-US" sz="1300">
                <a:latin typeface="Times New Roman" panose="02020603050405020304" pitchFamily="18" charset="0"/>
              </a:rPr>
              <a:pPr/>
              <a:t>8</a:t>
            </a:fld>
            <a:endParaRPr lang="en-US" altLang="zh-CN" sz="1300">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a:extLst>
              <a:ext uri="{FF2B5EF4-FFF2-40B4-BE49-F238E27FC236}">
                <a16:creationId xmlns:a16="http://schemas.microsoft.com/office/drawing/2014/main" id="{44A9160A-A3DA-1C4C-BF32-0C5B1B373785}"/>
              </a:ext>
            </a:extLst>
          </p:cNvPr>
          <p:cNvSpPr>
            <a:spLocks noGrp="1" noRot="1" noChangeAspect="1" noTextEdit="1"/>
          </p:cNvSpPr>
          <p:nvPr>
            <p:ph type="sldImg"/>
          </p:nvPr>
        </p:nvSpPr>
        <p:spPr>
          <a:xfrm>
            <a:off x="457200" y="720725"/>
            <a:ext cx="6400800" cy="3600450"/>
          </a:xfrm>
          <a:ln/>
        </p:spPr>
      </p:sp>
      <p:sp>
        <p:nvSpPr>
          <p:cNvPr id="75779" name="备注占位符 2">
            <a:extLst>
              <a:ext uri="{FF2B5EF4-FFF2-40B4-BE49-F238E27FC236}">
                <a16:creationId xmlns:a16="http://schemas.microsoft.com/office/drawing/2014/main" id="{3EFA7E0C-C192-3443-B8A5-05D58FE0E4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r>
              <a:rPr lang="en-US" altLang="zh-CN" sz="3000" i="1">
                <a:latin typeface="Tahoma" panose="020B0604030504040204" pitchFamily="34" charset="0"/>
              </a:rPr>
              <a:t>D </a:t>
            </a:r>
            <a:r>
              <a:rPr lang="en-US" altLang="zh-CN" sz="3000">
                <a:latin typeface="Tahoma" panose="020B0604030504040204" pitchFamily="34" charset="0"/>
                <a:sym typeface="Wingdings" pitchFamily="2" charset="2"/>
              </a:rPr>
              <a:t></a:t>
            </a:r>
            <a:r>
              <a:rPr lang="en-US" altLang="zh-CN" sz="3000" i="1">
                <a:latin typeface="Tahoma" panose="020B0604030504040204" pitchFamily="34" charset="0"/>
                <a:sym typeface="Symbol" pitchFamily="2" charset="2"/>
              </a:rPr>
              <a:t> A  </a:t>
            </a:r>
            <a:r>
              <a:rPr lang="en-US" altLang="zh-CN" sz="3000">
                <a:latin typeface="Tahoma" panose="020B0604030504040204" pitchFamily="34" charset="0"/>
                <a:sym typeface="Symbol" pitchFamily="2" charset="2"/>
              </a:rPr>
              <a:t>(60%, 75%)</a:t>
            </a:r>
          </a:p>
          <a:p>
            <a:pPr marL="0" lvl="1"/>
            <a:r>
              <a:rPr lang="en-US" altLang="zh-CN" sz="3200">
                <a:solidFill>
                  <a:schemeClr val="tx2"/>
                </a:solidFill>
                <a:latin typeface="Arial" panose="020B0604020202020204" pitchFamily="34" charset="0"/>
                <a:ea typeface="宋体" panose="02010600030101010101" pitchFamily="2" charset="-122"/>
                <a:sym typeface="Symbol" pitchFamily="2" charset="2"/>
              </a:rPr>
              <a:t>conditional probability</a:t>
            </a:r>
            <a:r>
              <a:rPr lang="en-US" altLang="zh-CN" sz="3200">
                <a:latin typeface="Arial" panose="020B0604020202020204" pitchFamily="34" charset="0"/>
                <a:ea typeface="宋体" panose="02010600030101010101" pitchFamily="2" charset="-122"/>
                <a:sym typeface="Symbol" pitchFamily="2" charset="2"/>
              </a:rPr>
              <a:t> that a transaction having X also contains </a:t>
            </a:r>
            <a:r>
              <a:rPr lang="en-US" altLang="zh-CN" sz="3200" i="1">
                <a:latin typeface="Arial" panose="020B0604020202020204" pitchFamily="34" charset="0"/>
                <a:ea typeface="宋体" panose="02010600030101010101" pitchFamily="2" charset="-122"/>
                <a:sym typeface="Symbol" pitchFamily="2" charset="2"/>
              </a:rPr>
              <a:t>Y</a:t>
            </a:r>
            <a:endParaRPr lang="en-US" altLang="zh-CN" sz="4000">
              <a:solidFill>
                <a:srgbClr val="003366"/>
              </a:solidFill>
              <a:latin typeface="Arial" panose="020B0604020202020204" pitchFamily="34" charset="0"/>
              <a:ea typeface="宋体" panose="02010600030101010101" pitchFamily="2" charset="-122"/>
              <a:sym typeface="Symbol" pitchFamily="2" charset="2"/>
            </a:endParaRPr>
          </a:p>
          <a:p>
            <a:pPr marL="0" lvl="1"/>
            <a:endParaRPr lang="en-US" altLang="zh-CN" sz="3000">
              <a:latin typeface="Tahoma" panose="020B0604030504040204" pitchFamily="34" charset="0"/>
              <a:sym typeface="Symbol" pitchFamily="2" charset="2"/>
            </a:endParaRPr>
          </a:p>
          <a:p>
            <a:endParaRPr lang="zh-CN" altLang="en-US">
              <a:latin typeface="Arial" panose="020B0604020202020204" pitchFamily="34" charset="0"/>
            </a:endParaRPr>
          </a:p>
        </p:txBody>
      </p:sp>
      <p:sp>
        <p:nvSpPr>
          <p:cNvPr id="75780" name="灯片编号占位符 3">
            <a:extLst>
              <a:ext uri="{FF2B5EF4-FFF2-40B4-BE49-F238E27FC236}">
                <a16:creationId xmlns:a16="http://schemas.microsoft.com/office/drawing/2014/main" id="{9A4544B7-861A-434C-B901-01888C9B207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3940A59E-3A42-0B47-A5DE-7A383DF94F9E}" type="slidenum">
              <a:rPr lang="zh-CN" altLang="en-US" sz="1300">
                <a:latin typeface="Times New Roman" panose="02020603050405020304" pitchFamily="18" charset="0"/>
              </a:rPr>
              <a:pPr/>
              <a:t>9</a:t>
            </a:fld>
            <a:endParaRPr lang="en-US" altLang="zh-CN" sz="130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幻灯片图像占位符 1">
            <a:extLst>
              <a:ext uri="{FF2B5EF4-FFF2-40B4-BE49-F238E27FC236}">
                <a16:creationId xmlns:a16="http://schemas.microsoft.com/office/drawing/2014/main" id="{EAD2A7C9-5A2D-7642-BE03-E46651B01E09}"/>
              </a:ext>
            </a:extLst>
          </p:cNvPr>
          <p:cNvSpPr>
            <a:spLocks noGrp="1" noRot="1" noChangeAspect="1" noTextEdit="1"/>
          </p:cNvSpPr>
          <p:nvPr>
            <p:ph type="sldImg"/>
          </p:nvPr>
        </p:nvSpPr>
        <p:spPr>
          <a:xfrm>
            <a:off x="457200" y="720725"/>
            <a:ext cx="6400800" cy="3600450"/>
          </a:xfrm>
          <a:ln/>
        </p:spPr>
      </p:sp>
      <p:sp>
        <p:nvSpPr>
          <p:cNvPr id="76803" name="备注占位符 2">
            <a:extLst>
              <a:ext uri="{FF2B5EF4-FFF2-40B4-BE49-F238E27FC236}">
                <a16:creationId xmlns:a16="http://schemas.microsoft.com/office/drawing/2014/main" id="{5920C2A4-F9A0-2648-B4B2-C67DBA119F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76804" name="灯片编号占位符 3">
            <a:extLst>
              <a:ext uri="{FF2B5EF4-FFF2-40B4-BE49-F238E27FC236}">
                <a16:creationId xmlns:a16="http://schemas.microsoft.com/office/drawing/2014/main" id="{B882848C-B6C8-5D42-8E68-3021E5C26A2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79ED1F4B-B26C-224D-8FF9-9D122B6C099F}" type="slidenum">
              <a:rPr lang="zh-CN" altLang="en-US" sz="1300">
                <a:latin typeface="Times New Roman" panose="02020603050405020304" pitchFamily="18" charset="0"/>
              </a:rPr>
              <a:pPr/>
              <a:t>10</a:t>
            </a:fld>
            <a:endParaRPr lang="en-US" altLang="zh-CN" sz="130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a:extLst>
              <a:ext uri="{FF2B5EF4-FFF2-40B4-BE49-F238E27FC236}">
                <a16:creationId xmlns:a16="http://schemas.microsoft.com/office/drawing/2014/main" id="{F7BFEAB5-9DC7-604F-97FC-CC951B7E5F5C}"/>
              </a:ext>
            </a:extLst>
          </p:cNvPr>
          <p:cNvSpPr>
            <a:spLocks noGrp="1" noRot="1" noChangeAspect="1" noTextEdit="1"/>
          </p:cNvSpPr>
          <p:nvPr>
            <p:ph type="sldImg"/>
          </p:nvPr>
        </p:nvSpPr>
        <p:spPr>
          <a:xfrm>
            <a:off x="457200" y="720725"/>
            <a:ext cx="6400800" cy="3600450"/>
          </a:xfrm>
          <a:ln/>
        </p:spPr>
      </p:sp>
      <p:sp>
        <p:nvSpPr>
          <p:cNvPr id="77827" name="备注占位符 2">
            <a:extLst>
              <a:ext uri="{FF2B5EF4-FFF2-40B4-BE49-F238E27FC236}">
                <a16:creationId xmlns:a16="http://schemas.microsoft.com/office/drawing/2014/main" id="{CD09C193-C883-B042-9318-207683DE7AE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77828" name="灯片编号占位符 3">
            <a:extLst>
              <a:ext uri="{FF2B5EF4-FFF2-40B4-BE49-F238E27FC236}">
                <a16:creationId xmlns:a16="http://schemas.microsoft.com/office/drawing/2014/main" id="{15FD3B20-D643-734F-9FE2-1BC272949E5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E45E02E3-2E9A-6A41-A3B6-F5BCB993F9A3}" type="slidenum">
              <a:rPr lang="zh-CN" altLang="en-US" sz="1300">
                <a:latin typeface="Times New Roman" panose="02020603050405020304" pitchFamily="18" charset="0"/>
              </a:rPr>
              <a:pPr/>
              <a:t>16</a:t>
            </a:fld>
            <a:endParaRPr lang="en-US" altLang="zh-CN" sz="130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a:extLst>
              <a:ext uri="{FF2B5EF4-FFF2-40B4-BE49-F238E27FC236}">
                <a16:creationId xmlns:a16="http://schemas.microsoft.com/office/drawing/2014/main" id="{C1BCC01E-4C9F-D846-A94E-FCF93F102214}"/>
              </a:ext>
            </a:extLst>
          </p:cNvPr>
          <p:cNvSpPr>
            <a:spLocks noGrp="1" noRot="1" noChangeAspect="1" noTextEdit="1"/>
          </p:cNvSpPr>
          <p:nvPr>
            <p:ph type="sldImg"/>
          </p:nvPr>
        </p:nvSpPr>
        <p:spPr>
          <a:xfrm>
            <a:off x="457200" y="720725"/>
            <a:ext cx="6400800" cy="3600450"/>
          </a:xfrm>
          <a:ln/>
        </p:spPr>
      </p:sp>
      <p:sp>
        <p:nvSpPr>
          <p:cNvPr id="78851" name="备注占位符 2">
            <a:extLst>
              <a:ext uri="{FF2B5EF4-FFF2-40B4-BE49-F238E27FC236}">
                <a16:creationId xmlns:a16="http://schemas.microsoft.com/office/drawing/2014/main" id="{0BC7CA8F-AB2F-3647-854C-71EB3C44C32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78852" name="灯片编号占位符 3">
            <a:extLst>
              <a:ext uri="{FF2B5EF4-FFF2-40B4-BE49-F238E27FC236}">
                <a16:creationId xmlns:a16="http://schemas.microsoft.com/office/drawing/2014/main" id="{A757F000-6D4C-944A-BCBC-010FD601222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3C9C64DF-148E-184D-AD4F-922C69F107D7}" type="slidenum">
              <a:rPr lang="zh-CN" altLang="en-US" sz="1300">
                <a:latin typeface="Times New Roman" panose="02020603050405020304" pitchFamily="18" charset="0"/>
              </a:rPr>
              <a:pPr/>
              <a:t>17</a:t>
            </a:fld>
            <a:endParaRPr lang="en-US" altLang="zh-CN" sz="13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5" name="Rectangle 10">
            <a:extLst>
              <a:ext uri="{FF2B5EF4-FFF2-40B4-BE49-F238E27FC236}">
                <a16:creationId xmlns:a16="http://schemas.microsoft.com/office/drawing/2014/main" id="{63D6B78B-CCFE-AD44-BF03-06510048884E}"/>
              </a:ext>
            </a:extLst>
          </p:cNvPr>
          <p:cNvSpPr>
            <a:spLocks noChangeArrowheads="1"/>
          </p:cNvSpPr>
          <p:nvPr/>
        </p:nvSpPr>
        <p:spPr bwMode="auto">
          <a:xfrm>
            <a:off x="0" y="0"/>
            <a:ext cx="12192000" cy="304800"/>
          </a:xfrm>
          <a:prstGeom prst="rect">
            <a:avLst/>
          </a:prstGeom>
          <a:solidFill>
            <a:srgbClr val="0E7589"/>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400">
                <a:solidFill>
                  <a:schemeClr val="tx1"/>
                </a:solidFill>
                <a:latin typeface="Lucida Sans" panose="020B0602030504020204" pitchFamily="34" charset="0"/>
                <a:ea typeface="宋体" panose="02010600030101010101" pitchFamily="2" charset="-122"/>
              </a:defRPr>
            </a:lvl1pPr>
            <a:lvl2pPr marL="742950" indent="-285750">
              <a:defRPr kumimoji="1" sz="2400">
                <a:solidFill>
                  <a:schemeClr val="tx1"/>
                </a:solidFill>
                <a:latin typeface="Lucida Sans" panose="020B0602030504020204" pitchFamily="34" charset="0"/>
                <a:ea typeface="宋体" panose="02010600030101010101" pitchFamily="2" charset="-122"/>
              </a:defRPr>
            </a:lvl2pPr>
            <a:lvl3pPr marL="1143000" indent="-228600">
              <a:defRPr kumimoji="1" sz="2400">
                <a:solidFill>
                  <a:schemeClr val="tx1"/>
                </a:solidFill>
                <a:latin typeface="Lucida Sans" panose="020B0602030504020204" pitchFamily="34" charset="0"/>
                <a:ea typeface="宋体" panose="02010600030101010101" pitchFamily="2" charset="-122"/>
              </a:defRPr>
            </a:lvl3pPr>
            <a:lvl4pPr marL="1600200" indent="-228600">
              <a:defRPr kumimoji="1" sz="2400">
                <a:solidFill>
                  <a:schemeClr val="tx1"/>
                </a:solidFill>
                <a:latin typeface="Lucida Sans" panose="020B0602030504020204" pitchFamily="34" charset="0"/>
                <a:ea typeface="宋体" panose="02010600030101010101" pitchFamily="2" charset="-122"/>
              </a:defRPr>
            </a:lvl4pPr>
            <a:lvl5pPr marL="2057400" indent="-228600">
              <a:defRPr kumimoji="1" sz="2400">
                <a:solidFill>
                  <a:schemeClr val="tx1"/>
                </a:solidFill>
                <a:latin typeface="Lucida Sans" panose="020B0602030504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9pPr>
          </a:lstStyle>
          <a:p>
            <a:pPr eaLnBrk="1" hangingPunct="1">
              <a:defRPr/>
            </a:pPr>
            <a:endParaRPr kumimoji="0" lang="zh-CN" altLang="en-US" sz="1600">
              <a:solidFill>
                <a:srgbClr val="FFFFFF"/>
              </a:solidFill>
              <a:latin typeface="Calibri" panose="020F0502020204030204" pitchFamily="34" charset="0"/>
              <a:ea typeface="MS PGothic" panose="020B0600070205080204" pitchFamily="34" charset="-128"/>
            </a:endParaRPr>
          </a:p>
        </p:txBody>
      </p:sp>
      <p:sp>
        <p:nvSpPr>
          <p:cNvPr id="7" name="TextBox 9">
            <a:extLst>
              <a:ext uri="{FF2B5EF4-FFF2-40B4-BE49-F238E27FC236}">
                <a16:creationId xmlns:a16="http://schemas.microsoft.com/office/drawing/2014/main" id="{409CB101-4360-5445-AD50-18FACAB5C6C7}"/>
              </a:ext>
            </a:extLst>
          </p:cNvPr>
          <p:cNvSpPr txBox="1">
            <a:spLocks noChangeArrowheads="1"/>
          </p:cNvSpPr>
          <p:nvPr userDrawn="1"/>
        </p:nvSpPr>
        <p:spPr bwMode="auto">
          <a:xfrm>
            <a:off x="479376" y="1703047"/>
            <a:ext cx="12000656" cy="646331"/>
          </a:xfrm>
          <a:prstGeom prst="rect">
            <a:avLst/>
          </a:prstGeom>
          <a:noFill/>
          <a:ln>
            <a:noFill/>
          </a:ln>
        </p:spPr>
        <p:txBody>
          <a:bodyPr wrap="square">
            <a:spAutoFit/>
          </a:bodyPr>
          <a:lstStyle>
            <a:lvl1pPr>
              <a:defRPr kumimoji="1" sz="2400">
                <a:solidFill>
                  <a:schemeClr val="tx1"/>
                </a:solidFill>
                <a:latin typeface="Lucida Sans" charset="0"/>
                <a:ea typeface="宋体" charset="0"/>
                <a:cs typeface="Arial Unicode MS" charset="0"/>
              </a:defRPr>
            </a:lvl1pPr>
            <a:lvl2pPr marL="742950" indent="-285750">
              <a:defRPr kumimoji="1" sz="2400">
                <a:solidFill>
                  <a:schemeClr val="tx1"/>
                </a:solidFill>
                <a:latin typeface="Lucida Sans" charset="0"/>
                <a:ea typeface="Arial Unicode MS" charset="0"/>
                <a:cs typeface="Arial Unicode MS" charset="0"/>
              </a:defRPr>
            </a:lvl2pPr>
            <a:lvl3pPr marL="1143000" indent="-228600">
              <a:defRPr kumimoji="1" sz="2400">
                <a:solidFill>
                  <a:schemeClr val="tx1"/>
                </a:solidFill>
                <a:latin typeface="Lucida Sans" charset="0"/>
                <a:ea typeface="Arial Unicode MS" charset="0"/>
                <a:cs typeface="Arial Unicode MS" charset="0"/>
              </a:defRPr>
            </a:lvl3pPr>
            <a:lvl4pPr marL="1600200" indent="-228600">
              <a:defRPr kumimoji="1" sz="2400">
                <a:solidFill>
                  <a:schemeClr val="tx1"/>
                </a:solidFill>
                <a:latin typeface="Lucida Sans" charset="0"/>
                <a:ea typeface="Arial Unicode MS" charset="0"/>
                <a:cs typeface="Arial Unicode MS" charset="0"/>
              </a:defRPr>
            </a:lvl4pPr>
            <a:lvl5pPr marL="2057400" indent="-228600">
              <a:defRPr kumimoji="1" sz="2400">
                <a:solidFill>
                  <a:schemeClr val="tx1"/>
                </a:solidFill>
                <a:latin typeface="Lucida Sans" charset="0"/>
                <a:ea typeface="Arial Unicode MS" charset="0"/>
                <a:cs typeface="Arial Unicode MS" charset="0"/>
              </a:defRPr>
            </a:lvl5pPr>
            <a:lvl6pPr marL="2514600" indent="-228600" fontAlgn="base">
              <a:spcBef>
                <a:spcPct val="0"/>
              </a:spcBef>
              <a:spcAft>
                <a:spcPct val="0"/>
              </a:spcAft>
              <a:defRPr kumimoji="1" sz="2400">
                <a:solidFill>
                  <a:schemeClr val="tx1"/>
                </a:solidFill>
                <a:latin typeface="Lucida Sans" charset="0"/>
                <a:ea typeface="Arial Unicode MS" charset="0"/>
                <a:cs typeface="Arial Unicode MS" charset="0"/>
              </a:defRPr>
            </a:lvl6pPr>
            <a:lvl7pPr marL="2971800" indent="-228600" fontAlgn="base">
              <a:spcBef>
                <a:spcPct val="0"/>
              </a:spcBef>
              <a:spcAft>
                <a:spcPct val="0"/>
              </a:spcAft>
              <a:defRPr kumimoji="1" sz="2400">
                <a:solidFill>
                  <a:schemeClr val="tx1"/>
                </a:solidFill>
                <a:latin typeface="Lucida Sans" charset="0"/>
                <a:ea typeface="Arial Unicode MS" charset="0"/>
                <a:cs typeface="Arial Unicode MS" charset="0"/>
              </a:defRPr>
            </a:lvl7pPr>
            <a:lvl8pPr marL="3429000" indent="-228600" fontAlgn="base">
              <a:spcBef>
                <a:spcPct val="0"/>
              </a:spcBef>
              <a:spcAft>
                <a:spcPct val="0"/>
              </a:spcAft>
              <a:defRPr kumimoji="1" sz="2400">
                <a:solidFill>
                  <a:schemeClr val="tx1"/>
                </a:solidFill>
                <a:latin typeface="Lucida Sans" charset="0"/>
                <a:ea typeface="Arial Unicode MS" charset="0"/>
                <a:cs typeface="Arial Unicode MS" charset="0"/>
              </a:defRPr>
            </a:lvl8pPr>
            <a:lvl9pPr marL="3886200" indent="-228600" fontAlgn="base">
              <a:spcBef>
                <a:spcPct val="0"/>
              </a:spcBef>
              <a:spcAft>
                <a:spcPct val="0"/>
              </a:spcAft>
              <a:defRPr kumimoji="1" sz="2400">
                <a:solidFill>
                  <a:schemeClr val="tx1"/>
                </a:solidFill>
                <a:latin typeface="Lucida Sans" charset="0"/>
                <a:ea typeface="Arial Unicode MS" charset="0"/>
                <a:cs typeface="Arial Unicode MS" charset="0"/>
              </a:defRPr>
            </a:lvl9pPr>
          </a:lstStyle>
          <a:p>
            <a:pPr eaLnBrk="1" hangingPunct="1">
              <a:defRPr/>
            </a:pPr>
            <a:r>
              <a:rPr kumimoji="1" lang="en-US" altLang="zh-CN" sz="3600" i="1" kern="1200" dirty="0">
                <a:solidFill>
                  <a:srgbClr val="FAFAFA"/>
                </a:solidFill>
                <a:latin typeface="Lucida Sans" charset="0"/>
                <a:ea typeface="ＭＳ Ｐゴシック" charset="-128"/>
                <a:cs typeface="ＭＳ Ｐゴシック" charset="-128"/>
              </a:rPr>
              <a:t>Principles</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and</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Applications</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of</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Business</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Intelligence</a:t>
            </a:r>
          </a:p>
        </p:txBody>
      </p:sp>
      <p:sp>
        <p:nvSpPr>
          <p:cNvPr id="9" name="Rectangle 11">
            <a:extLst>
              <a:ext uri="{FF2B5EF4-FFF2-40B4-BE49-F238E27FC236}">
                <a16:creationId xmlns:a16="http://schemas.microsoft.com/office/drawing/2014/main" id="{1ADD021C-0F90-4243-895C-6267290061B6}"/>
              </a:ext>
            </a:extLst>
          </p:cNvPr>
          <p:cNvSpPr>
            <a:spLocks noChangeArrowheads="1"/>
          </p:cNvSpPr>
          <p:nvPr userDrawn="1"/>
        </p:nvSpPr>
        <p:spPr bwMode="auto">
          <a:xfrm>
            <a:off x="2711624" y="2424870"/>
            <a:ext cx="79248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ctr" eaLnBrk="1" hangingPunct="1"/>
            <a:r>
              <a:rPr lang="zh-CN" altLang="en-US" sz="4400" b="1" dirty="0">
                <a:solidFill>
                  <a:srgbClr val="139CB7"/>
                </a:solidFill>
                <a:latin typeface="微软雅黑" panose="020B0503020204020204" pitchFamily="34" charset="-122"/>
                <a:ea typeface="微软雅黑" panose="020B0503020204020204" pitchFamily="34" charset="-122"/>
              </a:rPr>
              <a:t>商务智能方法与应用</a:t>
            </a:r>
            <a:r>
              <a:rPr lang="zh-CN" altLang="en-US" sz="3600" b="1" dirty="0">
                <a:solidFill>
                  <a:srgbClr val="139CB7"/>
                </a:solidFill>
                <a:latin typeface="微软雅黑" panose="020B0503020204020204" pitchFamily="34" charset="-122"/>
                <a:ea typeface="微软雅黑" panose="020B0503020204020204" pitchFamily="34" charset="-122"/>
              </a:rPr>
              <a:t>（第二版）</a:t>
            </a:r>
            <a:endParaRPr lang="en-US" altLang="zh-CN" sz="3200" b="1" dirty="0">
              <a:solidFill>
                <a:srgbClr val="139CB7"/>
              </a:solidFill>
              <a:latin typeface="微软雅黑" panose="020B0503020204020204" pitchFamily="34" charset="-122"/>
              <a:ea typeface="微软雅黑" panose="020B0503020204020204" pitchFamily="34" charset="-122"/>
            </a:endParaRPr>
          </a:p>
        </p:txBody>
      </p:sp>
      <p:sp>
        <p:nvSpPr>
          <p:cNvPr id="10" name="Subtitle 2">
            <a:extLst>
              <a:ext uri="{FF2B5EF4-FFF2-40B4-BE49-F238E27FC236}">
                <a16:creationId xmlns:a16="http://schemas.microsoft.com/office/drawing/2014/main" id="{06591607-1239-9D44-B4D4-7B2321C919DD}"/>
              </a:ext>
            </a:extLst>
          </p:cNvPr>
          <p:cNvSpPr>
            <a:spLocks noGrp="1"/>
          </p:cNvSpPr>
          <p:nvPr>
            <p:ph type="subTitle" idx="1"/>
          </p:nvPr>
        </p:nvSpPr>
        <p:spPr>
          <a:xfrm>
            <a:off x="2063552" y="3383394"/>
            <a:ext cx="8331200" cy="838200"/>
          </a:xfrm>
        </p:spPr>
        <p:txBody>
          <a:bodyPr/>
          <a:lstStyle>
            <a:lvl1pPr marL="0" indent="0" algn="ctr">
              <a:buNone/>
              <a:defRPr>
                <a:solidFill>
                  <a:srgbClr val="437085"/>
                </a:solidFill>
                <a:latin typeface="微软雅黑"/>
                <a:ea typeface="微软雅黑"/>
                <a:cs typeface="微软雅黑"/>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11" name="Rectangle 14">
            <a:extLst>
              <a:ext uri="{FF2B5EF4-FFF2-40B4-BE49-F238E27FC236}">
                <a16:creationId xmlns:a16="http://schemas.microsoft.com/office/drawing/2014/main" id="{E1ACCE9C-CFD5-6E48-A624-7DFEF43AB764}"/>
              </a:ext>
            </a:extLst>
          </p:cNvPr>
          <p:cNvSpPr>
            <a:spLocks noChangeArrowheads="1"/>
          </p:cNvSpPr>
          <p:nvPr userDrawn="1"/>
        </p:nvSpPr>
        <p:spPr bwMode="auto">
          <a:xfrm>
            <a:off x="406400" y="4762865"/>
            <a:ext cx="11379200" cy="784175"/>
          </a:xfrm>
          <a:prstGeom prst="rect">
            <a:avLst/>
          </a:prstGeom>
          <a:solidFill>
            <a:schemeClr val="bg1"/>
          </a:solidFill>
          <a:ln w="12700">
            <a:noFill/>
            <a:miter lim="800000"/>
            <a:headEnd/>
            <a:tailEnd/>
          </a:ln>
          <a:effectLst/>
        </p:spPr>
        <p:txBody>
          <a:bodyPr wrap="none" anchor="ctr"/>
          <a:lstStyle>
            <a:lvl1pPr>
              <a:defRPr kumimoji="1" sz="2400">
                <a:solidFill>
                  <a:schemeClr val="tx1"/>
                </a:solidFill>
                <a:latin typeface="Lucida Sans" panose="020B0602030504020204" pitchFamily="34" charset="0"/>
                <a:ea typeface="宋体" panose="02010600030101010101" pitchFamily="2" charset="-122"/>
              </a:defRPr>
            </a:lvl1pPr>
            <a:lvl2pPr marL="742950" indent="-285750">
              <a:defRPr kumimoji="1" sz="2400">
                <a:solidFill>
                  <a:schemeClr val="tx1"/>
                </a:solidFill>
                <a:latin typeface="Lucida Sans" panose="020B0602030504020204" pitchFamily="34" charset="0"/>
                <a:ea typeface="宋体" panose="02010600030101010101" pitchFamily="2" charset="-122"/>
              </a:defRPr>
            </a:lvl2pPr>
            <a:lvl3pPr marL="1143000" indent="-228600">
              <a:defRPr kumimoji="1" sz="2400">
                <a:solidFill>
                  <a:schemeClr val="tx1"/>
                </a:solidFill>
                <a:latin typeface="Lucida Sans" panose="020B0602030504020204" pitchFamily="34" charset="0"/>
                <a:ea typeface="宋体" panose="02010600030101010101" pitchFamily="2" charset="-122"/>
              </a:defRPr>
            </a:lvl3pPr>
            <a:lvl4pPr marL="1600200" indent="-228600">
              <a:defRPr kumimoji="1" sz="2400">
                <a:solidFill>
                  <a:schemeClr val="tx1"/>
                </a:solidFill>
                <a:latin typeface="Lucida Sans" panose="020B0602030504020204" pitchFamily="34" charset="0"/>
                <a:ea typeface="宋体" panose="02010600030101010101" pitchFamily="2" charset="-122"/>
              </a:defRPr>
            </a:lvl4pPr>
            <a:lvl5pPr marL="2057400" indent="-228600">
              <a:defRPr kumimoji="1" sz="2400">
                <a:solidFill>
                  <a:schemeClr val="tx1"/>
                </a:solidFill>
                <a:latin typeface="Lucida Sans" panose="020B0602030504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9pPr>
          </a:lstStyle>
          <a:p>
            <a:pPr algn="ctr" eaLnBrk="1" hangingPunct="1">
              <a:defRPr/>
            </a:pPr>
            <a:r>
              <a:rPr kumimoji="0" lang="zh-CN" altLang="en-US"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rPr>
              <a:t>刘红岩</a:t>
            </a:r>
            <a:endParaRPr kumimoji="0" lang="en-US" altLang="zh-CN"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endParaRPr>
          </a:p>
          <a:p>
            <a:pPr algn="ctr" eaLnBrk="1" hangingPunct="1">
              <a:defRPr/>
            </a:pPr>
            <a:r>
              <a:rPr kumimoji="0" lang="zh-CN" altLang="en-US"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rPr>
              <a:t>清华大学经济管理学院</a:t>
            </a:r>
            <a:endParaRPr kumimoji="0" lang="en-US" altLang="zh-CN"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729390917"/>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cxnSp>
        <p:nvCxnSpPr>
          <p:cNvPr id="3" name="Straight Connector 9">
            <a:extLst>
              <a:ext uri="{FF2B5EF4-FFF2-40B4-BE49-F238E27FC236}">
                <a16:creationId xmlns:a16="http://schemas.microsoft.com/office/drawing/2014/main" id="{ED8A67F1-F9BA-C04B-95BD-26C37E93EDD0}"/>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4194786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35975581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188913"/>
            <a:ext cx="11176000" cy="838200"/>
          </a:xfrm>
        </p:spPr>
        <p:txBody>
          <a:bodyPr/>
          <a:lstStyle/>
          <a:p>
            <a:r>
              <a:rPr lang="zh-CN" altLang="en-US"/>
              <a:t>单击此处编辑母版标题样式</a:t>
            </a:r>
          </a:p>
        </p:txBody>
      </p:sp>
      <p:sp>
        <p:nvSpPr>
          <p:cNvPr id="3" name="文本占位符 2"/>
          <p:cNvSpPr>
            <a:spLocks noGrp="1"/>
          </p:cNvSpPr>
          <p:nvPr>
            <p:ph type="body" sz="half" idx="1"/>
          </p:nvPr>
        </p:nvSpPr>
        <p:spPr>
          <a:xfrm>
            <a:off x="334434" y="1196975"/>
            <a:ext cx="5611284" cy="52038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48917" y="1196975"/>
            <a:ext cx="5611283" cy="52038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6EA33282-62E2-5242-AB2B-514EF5B0E6AC}"/>
              </a:ext>
            </a:extLst>
          </p:cNvPr>
          <p:cNvSpPr>
            <a:spLocks noGrp="1" noChangeArrowheads="1"/>
          </p:cNvSpPr>
          <p:nvPr>
            <p:ph type="dt" sz="half" idx="10"/>
          </p:nvPr>
        </p:nvSpPr>
        <p:spPr>
          <a:xfrm>
            <a:off x="812800" y="6400800"/>
            <a:ext cx="2540000" cy="457200"/>
          </a:xfrm>
          <a:prstGeom prst="rect">
            <a:avLst/>
          </a:prstGeom>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0983E8FC-DB00-E347-A1DF-BD8BADAB3F41}"/>
              </a:ext>
            </a:extLst>
          </p:cNvPr>
          <p:cNvSpPr>
            <a:spLocks noGrp="1" noChangeArrowheads="1"/>
          </p:cNvSpPr>
          <p:nvPr>
            <p:ph type="ftr" sz="quarter" idx="11"/>
          </p:nvPr>
        </p:nvSpPr>
        <p:spPr>
          <a:xfrm>
            <a:off x="4165600" y="6477000"/>
            <a:ext cx="3860800" cy="381000"/>
          </a:xfrm>
          <a:prstGeom prst="rect">
            <a:avLst/>
          </a:prstGeom>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30A09474-66F3-9342-826E-35F9E170A615}"/>
              </a:ext>
            </a:extLst>
          </p:cNvPr>
          <p:cNvSpPr>
            <a:spLocks noGrp="1" noChangeArrowheads="1"/>
          </p:cNvSpPr>
          <p:nvPr>
            <p:ph type="sldNum" sz="quarter" idx="12"/>
          </p:nvPr>
        </p:nvSpPr>
        <p:spPr>
          <a:xfrm>
            <a:off x="8737600" y="6553200"/>
            <a:ext cx="2540000" cy="304800"/>
          </a:xfrm>
          <a:prstGeom prst="rect">
            <a:avLst/>
          </a:prstGeom>
        </p:spPr>
        <p:txBody>
          <a:bodyPr vert="horz" wrap="square" lIns="91440" tIns="45720" rIns="91440" bIns="45720" numCol="1" anchor="t" anchorCtr="0" compatLnSpc="1">
            <a:prstTxWarp prst="textNoShape">
              <a:avLst/>
            </a:prstTxWarp>
          </a:bodyPr>
          <a:lstStyle>
            <a:lvl1pPr>
              <a:defRPr/>
            </a:lvl1pPr>
          </a:lstStyle>
          <a:p>
            <a:fld id="{5E5A9063-84A0-8C42-9268-7B8FC595E286}" type="slidenum">
              <a:rPr lang="zh-CN" altLang="en-US"/>
              <a:pPr/>
              <a:t>‹#›</a:t>
            </a:fld>
            <a:endParaRPr lang="en-US" altLang="zh-CN"/>
          </a:p>
        </p:txBody>
      </p:sp>
    </p:spTree>
    <p:extLst>
      <p:ext uri="{BB962C8B-B14F-4D97-AF65-F5344CB8AC3E}">
        <p14:creationId xmlns:p14="http://schemas.microsoft.com/office/powerpoint/2010/main" val="2236767743"/>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188913"/>
            <a:ext cx="11176000" cy="838200"/>
          </a:xfrm>
        </p:spPr>
        <p:txBody>
          <a:bodyPr/>
          <a:lstStyle/>
          <a:p>
            <a:r>
              <a:rPr lang="zh-CN" altLang="en-US"/>
              <a:t>单击此处编辑母版标题样式</a:t>
            </a:r>
          </a:p>
        </p:txBody>
      </p:sp>
      <p:sp>
        <p:nvSpPr>
          <p:cNvPr id="3" name="文本占位符 2"/>
          <p:cNvSpPr>
            <a:spLocks noGrp="1"/>
          </p:cNvSpPr>
          <p:nvPr>
            <p:ph type="body" sz="half" idx="1"/>
          </p:nvPr>
        </p:nvSpPr>
        <p:spPr>
          <a:xfrm>
            <a:off x="334434" y="1196975"/>
            <a:ext cx="5611284" cy="52038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48917" y="1196976"/>
            <a:ext cx="5611283" cy="25257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48917" y="3875088"/>
            <a:ext cx="5611283" cy="252571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a:extLst>
              <a:ext uri="{FF2B5EF4-FFF2-40B4-BE49-F238E27FC236}">
                <a16:creationId xmlns:a16="http://schemas.microsoft.com/office/drawing/2014/main" id="{F4FAE367-FA99-8A47-9F52-BE6509C7D25E}"/>
              </a:ext>
            </a:extLst>
          </p:cNvPr>
          <p:cNvSpPr>
            <a:spLocks noGrp="1" noChangeArrowheads="1"/>
          </p:cNvSpPr>
          <p:nvPr>
            <p:ph type="dt" sz="half" idx="10"/>
          </p:nvPr>
        </p:nvSpPr>
        <p:spPr>
          <a:xfrm>
            <a:off x="812800" y="6400800"/>
            <a:ext cx="2540000" cy="457200"/>
          </a:xfrm>
          <a:prstGeom prst="rect">
            <a:avLst/>
          </a:prstGeom>
        </p:spPr>
        <p:txBody>
          <a:bodyPr/>
          <a:lstStyle>
            <a:lvl1pPr>
              <a:defRPr/>
            </a:lvl1pPr>
          </a:lstStyle>
          <a:p>
            <a:pPr>
              <a:defRPr/>
            </a:pPr>
            <a:endParaRPr lang="en-US" altLang="zh-CN"/>
          </a:p>
        </p:txBody>
      </p:sp>
      <p:sp>
        <p:nvSpPr>
          <p:cNvPr id="7" name="Rectangle 5">
            <a:extLst>
              <a:ext uri="{FF2B5EF4-FFF2-40B4-BE49-F238E27FC236}">
                <a16:creationId xmlns:a16="http://schemas.microsoft.com/office/drawing/2014/main" id="{63184F36-14E5-C248-B7E9-C753BB4CF36C}"/>
              </a:ext>
            </a:extLst>
          </p:cNvPr>
          <p:cNvSpPr>
            <a:spLocks noGrp="1" noChangeArrowheads="1"/>
          </p:cNvSpPr>
          <p:nvPr>
            <p:ph type="ftr" sz="quarter" idx="11"/>
          </p:nvPr>
        </p:nvSpPr>
        <p:spPr>
          <a:xfrm>
            <a:off x="4165600" y="6477000"/>
            <a:ext cx="3860800" cy="381000"/>
          </a:xfrm>
          <a:prstGeom prst="rect">
            <a:avLst/>
          </a:prstGeom>
        </p:spPr>
        <p:txBody>
          <a:bodyPr/>
          <a:lstStyle>
            <a:lvl1pPr>
              <a:defRPr/>
            </a:lvl1pPr>
          </a:lstStyle>
          <a:p>
            <a:pPr>
              <a:defRPr/>
            </a:pPr>
            <a:endParaRPr lang="en-US" altLang="zh-CN"/>
          </a:p>
        </p:txBody>
      </p:sp>
      <p:sp>
        <p:nvSpPr>
          <p:cNvPr id="8" name="Rectangle 6">
            <a:extLst>
              <a:ext uri="{FF2B5EF4-FFF2-40B4-BE49-F238E27FC236}">
                <a16:creationId xmlns:a16="http://schemas.microsoft.com/office/drawing/2014/main" id="{24524439-750A-9F4D-8104-C229B9E76AA9}"/>
              </a:ext>
            </a:extLst>
          </p:cNvPr>
          <p:cNvSpPr>
            <a:spLocks noGrp="1" noChangeArrowheads="1"/>
          </p:cNvSpPr>
          <p:nvPr>
            <p:ph type="sldNum" sz="quarter" idx="12"/>
          </p:nvPr>
        </p:nvSpPr>
        <p:spPr>
          <a:xfrm>
            <a:off x="8737600" y="6553200"/>
            <a:ext cx="2540000" cy="304800"/>
          </a:xfrm>
          <a:prstGeom prst="rect">
            <a:avLst/>
          </a:prstGeom>
        </p:spPr>
        <p:txBody>
          <a:bodyPr vert="horz" wrap="square" lIns="91440" tIns="45720" rIns="91440" bIns="45720" numCol="1" anchor="t" anchorCtr="0" compatLnSpc="1">
            <a:prstTxWarp prst="textNoShape">
              <a:avLst/>
            </a:prstTxWarp>
          </a:bodyPr>
          <a:lstStyle>
            <a:lvl1pPr>
              <a:defRPr/>
            </a:lvl1pPr>
          </a:lstStyle>
          <a:p>
            <a:fld id="{7A8510A3-A587-1C48-8F9F-BE2180534F0F}" type="slidenum">
              <a:rPr lang="zh-CN" altLang="en-US"/>
              <a:pPr/>
              <a:t>‹#›</a:t>
            </a:fld>
            <a:endParaRPr lang="en-US" altLang="zh-CN"/>
          </a:p>
        </p:txBody>
      </p:sp>
    </p:spTree>
    <p:extLst>
      <p:ext uri="{BB962C8B-B14F-4D97-AF65-F5344CB8AC3E}">
        <p14:creationId xmlns:p14="http://schemas.microsoft.com/office/powerpoint/2010/main" val="224447783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a:extLst>
              <a:ext uri="{FF2B5EF4-FFF2-40B4-BE49-F238E27FC236}">
                <a16:creationId xmlns:a16="http://schemas.microsoft.com/office/drawing/2014/main" id="{F62B14CF-D4D1-7E4D-94A7-41F220B0D765}"/>
              </a:ext>
            </a:extLst>
          </p:cNvPr>
          <p:cNvSpPr>
            <a:spLocks noGrp="1" noChangeArrowheads="1"/>
          </p:cNvSpPr>
          <p:nvPr>
            <p:ph type="dt" sz="half" idx="10"/>
          </p:nvPr>
        </p:nvSpPr>
        <p:spPr>
          <a:xfrm>
            <a:off x="812800" y="6400800"/>
            <a:ext cx="2540000" cy="457200"/>
          </a:xfrm>
          <a:prstGeom prst="rect">
            <a:avLst/>
          </a:prstGeom>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8A2CE60C-1777-5046-9739-5241D6A6FFC6}"/>
              </a:ext>
            </a:extLst>
          </p:cNvPr>
          <p:cNvSpPr>
            <a:spLocks noGrp="1" noChangeArrowheads="1"/>
          </p:cNvSpPr>
          <p:nvPr>
            <p:ph type="ftr" sz="quarter" idx="11"/>
          </p:nvPr>
        </p:nvSpPr>
        <p:spPr>
          <a:xfrm>
            <a:off x="4165600" y="6477000"/>
            <a:ext cx="3860800" cy="381000"/>
          </a:xfrm>
          <a:prstGeom prst="rect">
            <a:avLst/>
          </a:prstGeom>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7FB9BAFE-E916-B647-A929-BB9C9C239AFC}"/>
              </a:ext>
            </a:extLst>
          </p:cNvPr>
          <p:cNvSpPr>
            <a:spLocks noGrp="1" noChangeArrowheads="1"/>
          </p:cNvSpPr>
          <p:nvPr>
            <p:ph type="sldNum" sz="quarter" idx="12"/>
          </p:nvPr>
        </p:nvSpPr>
        <p:spPr>
          <a:xfrm>
            <a:off x="8737600" y="6553200"/>
            <a:ext cx="2540000" cy="304800"/>
          </a:xfrm>
          <a:prstGeom prst="rect">
            <a:avLst/>
          </a:prstGeom>
        </p:spPr>
        <p:txBody>
          <a:bodyPr vert="horz" wrap="square" lIns="91440" tIns="45720" rIns="91440" bIns="45720" numCol="1" anchor="t" anchorCtr="0" compatLnSpc="1">
            <a:prstTxWarp prst="textNoShape">
              <a:avLst/>
            </a:prstTxWarp>
          </a:bodyPr>
          <a:lstStyle>
            <a:lvl1pPr>
              <a:defRPr/>
            </a:lvl1pPr>
          </a:lstStyle>
          <a:p>
            <a:fld id="{B333DDA1-9B93-FD41-94BA-607EE55498F5}" type="slidenum">
              <a:rPr lang="zh-CN" altLang="en-US"/>
              <a:pPr/>
              <a:t>‹#›</a:t>
            </a:fld>
            <a:endParaRPr lang="en-US" altLang="zh-CN"/>
          </a:p>
        </p:txBody>
      </p:sp>
    </p:spTree>
    <p:extLst>
      <p:ext uri="{BB962C8B-B14F-4D97-AF65-F5344CB8AC3E}">
        <p14:creationId xmlns:p14="http://schemas.microsoft.com/office/powerpoint/2010/main" val="414827712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x">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508000" y="188913"/>
            <a:ext cx="11176000" cy="838200"/>
          </a:xfrm>
        </p:spPr>
        <p:txBody>
          <a:bodyPr/>
          <a:lstStyle/>
          <a:p>
            <a:r>
              <a:rPr lang="zh-CN" altLang="en-US"/>
              <a:t>单击此处编辑母版标题样式</a:t>
            </a:r>
          </a:p>
        </p:txBody>
      </p:sp>
      <p:sp>
        <p:nvSpPr>
          <p:cNvPr id="3" name="内容占位符 2"/>
          <p:cNvSpPr>
            <a:spLocks noGrp="1"/>
          </p:cNvSpPr>
          <p:nvPr>
            <p:ph sz="half" idx="1"/>
          </p:nvPr>
        </p:nvSpPr>
        <p:spPr>
          <a:xfrm>
            <a:off x="334434" y="1196975"/>
            <a:ext cx="5611284" cy="52038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148917" y="1196975"/>
            <a:ext cx="5611283" cy="52038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BD6D6C0A-5491-8F40-AA99-3CDE757BB016}"/>
              </a:ext>
            </a:extLst>
          </p:cNvPr>
          <p:cNvSpPr>
            <a:spLocks noGrp="1" noChangeArrowheads="1"/>
          </p:cNvSpPr>
          <p:nvPr>
            <p:ph type="dt" sz="half" idx="10"/>
          </p:nvPr>
        </p:nvSpPr>
        <p:spPr>
          <a:xfrm>
            <a:off x="812800" y="6400800"/>
            <a:ext cx="2540000" cy="457200"/>
          </a:xfrm>
          <a:prstGeom prst="rect">
            <a:avLst/>
          </a:prstGeom>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2D0E9FC7-111C-634C-90EA-DA609CA52C01}"/>
              </a:ext>
            </a:extLst>
          </p:cNvPr>
          <p:cNvSpPr>
            <a:spLocks noGrp="1" noChangeArrowheads="1"/>
          </p:cNvSpPr>
          <p:nvPr>
            <p:ph type="ftr" sz="quarter" idx="11"/>
          </p:nvPr>
        </p:nvSpPr>
        <p:spPr>
          <a:xfrm>
            <a:off x="4165600" y="6477000"/>
            <a:ext cx="3860800" cy="381000"/>
          </a:xfrm>
          <a:prstGeom prst="rect">
            <a:avLst/>
          </a:prstGeom>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B695E483-3C65-424A-B43F-D6073729249D}"/>
              </a:ext>
            </a:extLst>
          </p:cNvPr>
          <p:cNvSpPr>
            <a:spLocks noGrp="1" noChangeArrowheads="1"/>
          </p:cNvSpPr>
          <p:nvPr>
            <p:ph type="sldNum" sz="quarter" idx="12"/>
          </p:nvPr>
        </p:nvSpPr>
        <p:spPr>
          <a:xfrm>
            <a:off x="8737600" y="6553200"/>
            <a:ext cx="2540000" cy="304800"/>
          </a:xfrm>
          <a:prstGeom prst="rect">
            <a:avLst/>
          </a:prstGeom>
        </p:spPr>
        <p:txBody>
          <a:bodyPr vert="horz" wrap="square" lIns="91440" tIns="45720" rIns="91440" bIns="45720" numCol="1" anchor="t" anchorCtr="0" compatLnSpc="1">
            <a:prstTxWarp prst="textNoShape">
              <a:avLst/>
            </a:prstTxWarp>
          </a:bodyPr>
          <a:lstStyle>
            <a:lvl1pPr>
              <a:defRPr/>
            </a:lvl1pPr>
          </a:lstStyle>
          <a:p>
            <a:fld id="{B64BCCA6-A5FC-BA4E-9A99-944F87746B6A}" type="slidenum">
              <a:rPr lang="zh-CN" altLang="en-US"/>
              <a:pPr/>
              <a:t>‹#›</a:t>
            </a:fld>
            <a:endParaRPr lang="en-US" altLang="zh-CN"/>
          </a:p>
        </p:txBody>
      </p:sp>
    </p:spTree>
    <p:extLst>
      <p:ext uri="{BB962C8B-B14F-4D97-AF65-F5344CB8AC3E}">
        <p14:creationId xmlns:p14="http://schemas.microsoft.com/office/powerpoint/2010/main" val="230061564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4" name="Straight Connector 9">
            <a:extLst>
              <a:ext uri="{FF2B5EF4-FFF2-40B4-BE49-F238E27FC236}">
                <a16:creationId xmlns:a16="http://schemas.microsoft.com/office/drawing/2014/main" id="{904D61F8-868C-7B42-A6C0-382A44EB01A3}"/>
              </a:ext>
            </a:extLst>
          </p:cNvPr>
          <p:cNvCxnSpPr>
            <a:cxnSpLocks noChangeShapeType="1"/>
          </p:cNvCxnSpPr>
          <p:nvPr/>
        </p:nvCxnSpPr>
        <p:spPr bwMode="auto">
          <a:xfrm>
            <a:off x="304800" y="12954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a:xfrm>
            <a:off x="406400" y="304800"/>
            <a:ext cx="11379200" cy="914400"/>
          </a:xfr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406400" y="1371600"/>
            <a:ext cx="11379200" cy="4953000"/>
          </a:xfrm>
        </p:spPr>
        <p:txBody>
          <a:bodyPr/>
          <a:lstStyle>
            <a:lvl1pPr>
              <a:spcBef>
                <a:spcPts val="1200"/>
              </a:spcBef>
              <a:defRPr/>
            </a:lvl1pPr>
            <a:lvl2pPr>
              <a:spcBef>
                <a:spcPts val="1200"/>
              </a:spcBef>
              <a:defRPr/>
            </a:lvl2pPr>
            <a:lvl3pPr>
              <a:spcBef>
                <a:spcPts val="1200"/>
              </a:spcBef>
              <a:defRPr/>
            </a:lvl3pPr>
            <a:lvl4pPr>
              <a:spcBef>
                <a:spcPts val="1200"/>
              </a:spcBef>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extLst>
      <p:ext uri="{BB962C8B-B14F-4D97-AF65-F5344CB8AC3E}">
        <p14:creationId xmlns:p14="http://schemas.microsoft.com/office/powerpoint/2010/main" val="135982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2400" b="0" cap="all"/>
            </a:lvl1pPr>
          </a:lstStyle>
          <a:p>
            <a:r>
              <a:rPr lang="zh-CN" altLang="en-US"/>
              <a:t>单击此处编辑母版标题样式</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lgn="l" defTabSz="457200" rtl="0" eaLnBrk="1" fontAlgn="base" hangingPunct="1">
              <a:spcBef>
                <a:spcPct val="0"/>
              </a:spcBef>
              <a:spcAft>
                <a:spcPct val="0"/>
              </a:spcAft>
              <a:buNone/>
              <a:defRPr kumimoji="1" lang="zh-CN" altLang="en-US" sz="4000" b="1" kern="1200" cap="all" dirty="0" smtClean="0">
                <a:solidFill>
                  <a:schemeClr val="tx1"/>
                </a:solidFill>
                <a:latin typeface="微软雅黑"/>
                <a:ea typeface="微软雅黑"/>
                <a:cs typeface="微软雅黑"/>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Tree>
    <p:extLst>
      <p:ext uri="{BB962C8B-B14F-4D97-AF65-F5344CB8AC3E}">
        <p14:creationId xmlns:p14="http://schemas.microsoft.com/office/powerpoint/2010/main" val="61720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cxnSp>
        <p:nvCxnSpPr>
          <p:cNvPr id="5" name="Straight Connector 9">
            <a:extLst>
              <a:ext uri="{FF2B5EF4-FFF2-40B4-BE49-F238E27FC236}">
                <a16:creationId xmlns:a16="http://schemas.microsoft.com/office/drawing/2014/main" id="{7BD3016C-C548-1A46-8534-0515E5796C20}"/>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609600" y="1600201"/>
            <a:ext cx="5384800" cy="4525963"/>
          </a:xfrm>
        </p:spPr>
        <p:txBody>
          <a:bodyPr/>
          <a:lstStyle>
            <a:lvl1pPr>
              <a:spcBef>
                <a:spcPts val="1000"/>
              </a:spcBef>
              <a:defRPr sz="2800"/>
            </a:lvl1pPr>
            <a:lvl2pPr>
              <a:spcBef>
                <a:spcPts val="1000"/>
              </a:spcBef>
              <a:defRPr sz="2400"/>
            </a:lvl2pPr>
            <a:lvl3pPr>
              <a:spcBef>
                <a:spcPts val="1000"/>
              </a:spcBef>
              <a:defRPr sz="2000"/>
            </a:lvl3pPr>
            <a:lvl4pPr>
              <a:spcBef>
                <a:spcPts val="1000"/>
              </a:spcBef>
              <a:defRPr sz="1800"/>
            </a:lvl4pPr>
            <a:lvl5pPr>
              <a:spcBef>
                <a:spcPts val="1000"/>
              </a:spcBef>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97600" y="1600201"/>
            <a:ext cx="5384800" cy="4525963"/>
          </a:xfrm>
        </p:spPr>
        <p:txBody>
          <a:bodyPr/>
          <a:lstStyle>
            <a:lvl1pPr>
              <a:spcBef>
                <a:spcPts val="1000"/>
              </a:spcBef>
              <a:defRPr sz="2800"/>
            </a:lvl1pPr>
            <a:lvl2pPr>
              <a:spcBef>
                <a:spcPts val="1000"/>
              </a:spcBef>
              <a:defRPr sz="2400"/>
            </a:lvl2pPr>
            <a:lvl3pPr>
              <a:spcBef>
                <a:spcPts val="1000"/>
              </a:spcBef>
              <a:defRPr sz="2000"/>
            </a:lvl3pPr>
            <a:lvl4pPr>
              <a:spcBef>
                <a:spcPts val="1000"/>
              </a:spcBef>
              <a:defRPr sz="1800"/>
            </a:lvl4pPr>
            <a:lvl5pPr>
              <a:spcBef>
                <a:spcPts val="1000"/>
              </a:spcBef>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extLst>
      <p:ext uri="{BB962C8B-B14F-4D97-AF65-F5344CB8AC3E}">
        <p14:creationId xmlns:p14="http://schemas.microsoft.com/office/powerpoint/2010/main" val="1752383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cxnSp>
        <p:nvCxnSpPr>
          <p:cNvPr id="7" name="Straight Connector 9">
            <a:extLst>
              <a:ext uri="{FF2B5EF4-FFF2-40B4-BE49-F238E27FC236}">
                <a16:creationId xmlns:a16="http://schemas.microsoft.com/office/drawing/2014/main" id="{6AEE54FE-09DF-C041-B631-E3CD73FC4865}"/>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292322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cxnSp>
        <p:nvCxnSpPr>
          <p:cNvPr id="3" name="Straight Connector 9">
            <a:extLst>
              <a:ext uri="{FF2B5EF4-FFF2-40B4-BE49-F238E27FC236}">
                <a16:creationId xmlns:a16="http://schemas.microsoft.com/office/drawing/2014/main" id="{140FD5A1-94D4-8643-9086-AA6F33D97151}"/>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1716519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18556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zh-CN" altLang="en-US"/>
              <a:t>单击此处编辑母版标题样式</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1759150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zh-CN" altLang="en-US"/>
              <a:t>单击此处编辑母版标题样式</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7276750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B162CAD-AB4F-2D48-8C42-E001CAAEFB53}"/>
              </a:ext>
            </a:extLst>
          </p:cNvPr>
          <p:cNvSpPr>
            <a:spLocks noGrp="1"/>
          </p:cNvSpPr>
          <p:nvPr>
            <p:ph type="title"/>
          </p:nvPr>
        </p:nvSpPr>
        <p:spPr bwMode="auto">
          <a:xfrm>
            <a:off x="406400" y="304800"/>
            <a:ext cx="11379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a:t>单击此处编辑母版标题样式</a:t>
            </a:r>
            <a:endParaRPr lang="en-US" altLang="zh-CN"/>
          </a:p>
        </p:txBody>
      </p:sp>
      <p:sp>
        <p:nvSpPr>
          <p:cNvPr id="1027" name="Text Placeholder 2">
            <a:extLst>
              <a:ext uri="{FF2B5EF4-FFF2-40B4-BE49-F238E27FC236}">
                <a16:creationId xmlns:a16="http://schemas.microsoft.com/office/drawing/2014/main" id="{B14D11D9-EC51-BA49-BF79-CD635CB2050B}"/>
              </a:ext>
            </a:extLst>
          </p:cNvPr>
          <p:cNvSpPr>
            <a:spLocks noGrp="1"/>
          </p:cNvSpPr>
          <p:nvPr>
            <p:ph type="body" idx="1"/>
          </p:nvPr>
        </p:nvSpPr>
        <p:spPr bwMode="auto">
          <a:xfrm>
            <a:off x="406400" y="1371600"/>
            <a:ext cx="11379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7" name="Rectangle 6">
            <a:extLst>
              <a:ext uri="{FF2B5EF4-FFF2-40B4-BE49-F238E27FC236}">
                <a16:creationId xmlns:a16="http://schemas.microsoft.com/office/drawing/2014/main" id="{A9B4B7B9-E4C3-8F47-9033-4BE2996E6C64}"/>
              </a:ext>
            </a:extLst>
          </p:cNvPr>
          <p:cNvSpPr>
            <a:spLocks noChangeArrowheads="1"/>
          </p:cNvSpPr>
          <p:nvPr/>
        </p:nvSpPr>
        <p:spPr bwMode="auto">
          <a:xfrm>
            <a:off x="0" y="0"/>
            <a:ext cx="8686800" cy="304800"/>
          </a:xfrm>
          <a:prstGeom prst="rect">
            <a:avLst/>
          </a:prstGeom>
          <a:solidFill>
            <a:srgbClr val="0E7589"/>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defRPr/>
            </a:pPr>
            <a:r>
              <a:rPr lang="en-US" sz="1600" i="1" dirty="0">
                <a:solidFill>
                  <a:srgbClr val="FFFFFF"/>
                </a:solidFill>
                <a:latin typeface="+mn-lt"/>
                <a:ea typeface="ＭＳ Ｐゴシック" charset="-128"/>
                <a:cs typeface="ＭＳ Ｐゴシック" charset="-128"/>
              </a:rPr>
              <a:t>P</a:t>
            </a:r>
            <a:r>
              <a:rPr lang="en-US" altLang="zh-CN" sz="1600" i="1" dirty="0">
                <a:solidFill>
                  <a:srgbClr val="FFFFFF"/>
                </a:solidFill>
                <a:latin typeface="+mn-lt"/>
                <a:ea typeface="ＭＳ Ｐゴシック" charset="-128"/>
                <a:cs typeface="ＭＳ Ｐゴシック" charset="-128"/>
              </a:rPr>
              <a:t>rinciples</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and</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Applications</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of</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Business</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Intelligence</a:t>
            </a:r>
            <a:endParaRPr lang="en-US" sz="1600" i="1" dirty="0">
              <a:solidFill>
                <a:srgbClr val="FFFFFF"/>
              </a:solidFill>
              <a:latin typeface="+mn-lt"/>
              <a:ea typeface="ＭＳ Ｐゴシック" charset="-128"/>
              <a:cs typeface="ＭＳ Ｐゴシック" charset="-128"/>
            </a:endParaRPr>
          </a:p>
        </p:txBody>
      </p:sp>
      <p:sp>
        <p:nvSpPr>
          <p:cNvPr id="9" name="Rectangle 8">
            <a:extLst>
              <a:ext uri="{FF2B5EF4-FFF2-40B4-BE49-F238E27FC236}">
                <a16:creationId xmlns:a16="http://schemas.microsoft.com/office/drawing/2014/main" id="{3B6AA1BB-AF38-4543-B321-DA7D8939A3AF}"/>
              </a:ext>
            </a:extLst>
          </p:cNvPr>
          <p:cNvSpPr>
            <a:spLocks noChangeArrowheads="1"/>
          </p:cNvSpPr>
          <p:nvPr/>
        </p:nvSpPr>
        <p:spPr bwMode="auto">
          <a:xfrm>
            <a:off x="8636000" y="0"/>
            <a:ext cx="3583517" cy="304800"/>
          </a:xfrm>
          <a:prstGeom prst="rect">
            <a:avLst/>
          </a:prstGeom>
          <a:solidFill>
            <a:srgbClr val="139CB7"/>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eaLnBrk="1" hangingPunct="1"/>
            <a:r>
              <a:rPr lang="en-US" altLang="zh-CN" sz="1600" i="1">
                <a:solidFill>
                  <a:srgbClr val="FFFFFF"/>
                </a:solidFill>
                <a:latin typeface="微软雅黑" panose="020B0503020204020204" pitchFamily="34" charset="-122"/>
                <a:ea typeface="微软雅黑" panose="020B0503020204020204" pitchFamily="34" charset="-122"/>
              </a:rPr>
              <a:t>Chap</a:t>
            </a:r>
            <a:r>
              <a:rPr lang="zh-CN" altLang="en-US" sz="1600">
                <a:solidFill>
                  <a:srgbClr val="FFFFFF"/>
                </a:solidFill>
                <a:latin typeface="微软雅黑" panose="020B0503020204020204" pitchFamily="34" charset="-122"/>
                <a:ea typeface="微软雅黑" panose="020B0503020204020204" pitchFamily="34" charset="-122"/>
              </a:rPr>
              <a:t> </a:t>
            </a:r>
            <a:r>
              <a:rPr lang="en-US" altLang="zh-CN" sz="1600">
                <a:solidFill>
                  <a:srgbClr val="FFFFFF"/>
                </a:solidFill>
                <a:latin typeface="微软雅黑" panose="020B0503020204020204" pitchFamily="34" charset="-122"/>
                <a:ea typeface="微软雅黑" panose="020B0503020204020204" pitchFamily="34" charset="-122"/>
              </a:rPr>
              <a:t>3</a:t>
            </a:r>
            <a:r>
              <a:rPr lang="zh-CN" altLang="en-US" sz="1600">
                <a:solidFill>
                  <a:srgbClr val="FFFFFF"/>
                </a:solidFill>
                <a:latin typeface="微软雅黑" panose="020B0503020204020204" pitchFamily="34" charset="-122"/>
                <a:ea typeface="微软雅黑" panose="020B0503020204020204" pitchFamily="34" charset="-122"/>
              </a:rPr>
              <a:t> ： 关联分析</a:t>
            </a:r>
            <a:endParaRPr lang="en-US" altLang="zh-CN" sz="1600">
              <a:solidFill>
                <a:srgbClr val="FFFFFF"/>
              </a:solidFill>
              <a:latin typeface="微软雅黑" panose="020B0503020204020204" pitchFamily="34" charset="-122"/>
              <a:ea typeface="微软雅黑" panose="020B0503020204020204" pitchFamily="34" charset="-122"/>
            </a:endParaRPr>
          </a:p>
        </p:txBody>
      </p:sp>
      <p:sp>
        <p:nvSpPr>
          <p:cNvPr id="1030" name="矩形 1">
            <a:extLst>
              <a:ext uri="{FF2B5EF4-FFF2-40B4-BE49-F238E27FC236}">
                <a16:creationId xmlns:a16="http://schemas.microsoft.com/office/drawing/2014/main" id="{A2173BF1-4A5D-DA42-85F3-3B58D77016E2}"/>
              </a:ext>
            </a:extLst>
          </p:cNvPr>
          <p:cNvSpPr>
            <a:spLocks noChangeArrowheads="1"/>
          </p:cNvSpPr>
          <p:nvPr/>
        </p:nvSpPr>
        <p:spPr bwMode="auto">
          <a:xfrm>
            <a:off x="11424591" y="6489701"/>
            <a:ext cx="780109"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ctr" eaLnBrk="1" hangingPunct="1">
              <a:lnSpc>
                <a:spcPts val="2000"/>
              </a:lnSpc>
            </a:pPr>
            <a:r>
              <a:rPr lang="en-US" altLang="zh-CN" sz="1800"/>
              <a:t> </a:t>
            </a:r>
            <a:fld id="{42234062-9EF9-3C41-AEE1-C8AB2816AE4B}" type="slidenum">
              <a:rPr lang="en-US" altLang="zh-CN" sz="1800"/>
              <a:pPr algn="ctr" eaLnBrk="1" hangingPunct="1">
                <a:lnSpc>
                  <a:spcPts val="2000"/>
                </a:lnSpc>
              </a:pPr>
              <a:t>‹#›</a:t>
            </a:fld>
            <a:endParaRPr lang="en-US" altLang="zh-CN" sz="1800"/>
          </a:p>
        </p:txBody>
      </p:sp>
    </p:spTree>
  </p:cSld>
  <p:clrMap bg1="lt1" tx1="dk1" bg2="lt2" tx2="dk2" accent1="accent1" accent2="accent2" accent3="accent3" accent4="accent4" accent5="accent5" accent6="accent6" hlink="hlink" folHlink="folHlink"/>
  <p:sldLayoutIdLst>
    <p:sldLayoutId id="2147484016" r:id="rId1"/>
    <p:sldLayoutId id="2147484017" r:id="rId2"/>
    <p:sldLayoutId id="2147484011" r:id="rId3"/>
    <p:sldLayoutId id="2147484018" r:id="rId4"/>
    <p:sldLayoutId id="2147484019" r:id="rId5"/>
    <p:sldLayoutId id="2147484020" r:id="rId6"/>
    <p:sldLayoutId id="2147484012" r:id="rId7"/>
    <p:sldLayoutId id="2147484013" r:id="rId8"/>
    <p:sldLayoutId id="2147484014" r:id="rId9"/>
    <p:sldLayoutId id="2147484021" r:id="rId10"/>
    <p:sldLayoutId id="2147484015" r:id="rId11"/>
    <p:sldLayoutId id="2147484022" r:id="rId12"/>
    <p:sldLayoutId id="2147484023" r:id="rId13"/>
    <p:sldLayoutId id="2147484024" r:id="rId14"/>
    <p:sldLayoutId id="2147484025" r:id="rId15"/>
  </p:sldLayoutIdLst>
  <p:hf hdr="0" ftr="0" dt="0"/>
  <p:txStyles>
    <p:titleStyle>
      <a:lvl1pPr algn="l" defTabSz="457200" rtl="0" eaLnBrk="0" fontAlgn="base" hangingPunct="0">
        <a:spcBef>
          <a:spcPct val="0"/>
        </a:spcBef>
        <a:spcAft>
          <a:spcPct val="0"/>
        </a:spcAft>
        <a:defRPr kumimoji="1" sz="4000" kern="1200">
          <a:solidFill>
            <a:schemeClr val="tx1"/>
          </a:solidFill>
          <a:latin typeface="微软雅黑"/>
          <a:ea typeface="微软雅黑"/>
          <a:cs typeface="微软雅黑"/>
        </a:defRPr>
      </a:lvl1pPr>
      <a:lvl2pPr algn="l" defTabSz="457200" rtl="0" eaLnBrk="0" fontAlgn="base" hangingPunct="0">
        <a:spcBef>
          <a:spcPct val="0"/>
        </a:spcBef>
        <a:spcAft>
          <a:spcPct val="0"/>
        </a:spcAft>
        <a:defRPr kumimoji="1" sz="4000">
          <a:solidFill>
            <a:schemeClr val="tx1"/>
          </a:solidFill>
          <a:latin typeface="微软雅黑" charset="0"/>
          <a:ea typeface="微软雅黑" charset="0"/>
          <a:cs typeface="微软雅黑" charset="0"/>
        </a:defRPr>
      </a:lvl2pPr>
      <a:lvl3pPr algn="l" defTabSz="457200" rtl="0" eaLnBrk="0" fontAlgn="base" hangingPunct="0">
        <a:spcBef>
          <a:spcPct val="0"/>
        </a:spcBef>
        <a:spcAft>
          <a:spcPct val="0"/>
        </a:spcAft>
        <a:defRPr kumimoji="1" sz="4000">
          <a:solidFill>
            <a:schemeClr val="tx1"/>
          </a:solidFill>
          <a:latin typeface="微软雅黑" charset="0"/>
          <a:ea typeface="微软雅黑" charset="0"/>
          <a:cs typeface="微软雅黑" charset="0"/>
        </a:defRPr>
      </a:lvl3pPr>
      <a:lvl4pPr algn="l" defTabSz="457200" rtl="0" eaLnBrk="0" fontAlgn="base" hangingPunct="0">
        <a:spcBef>
          <a:spcPct val="0"/>
        </a:spcBef>
        <a:spcAft>
          <a:spcPct val="0"/>
        </a:spcAft>
        <a:defRPr kumimoji="1" sz="4000">
          <a:solidFill>
            <a:schemeClr val="tx1"/>
          </a:solidFill>
          <a:latin typeface="微软雅黑" charset="0"/>
          <a:ea typeface="微软雅黑" charset="0"/>
          <a:cs typeface="微软雅黑" charset="0"/>
        </a:defRPr>
      </a:lvl4pPr>
      <a:lvl5pPr algn="l" defTabSz="457200" rtl="0" eaLnBrk="0" fontAlgn="base" hangingPunct="0">
        <a:spcBef>
          <a:spcPct val="0"/>
        </a:spcBef>
        <a:spcAft>
          <a:spcPct val="0"/>
        </a:spcAft>
        <a:defRPr kumimoji="1" sz="4000">
          <a:solidFill>
            <a:schemeClr val="tx1"/>
          </a:solidFill>
          <a:latin typeface="微软雅黑" charset="0"/>
          <a:ea typeface="微软雅黑" charset="0"/>
          <a:cs typeface="微软雅黑" charset="0"/>
        </a:defRPr>
      </a:lvl5pPr>
      <a:lvl6pPr marL="4572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6pPr>
      <a:lvl7pPr marL="9144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7pPr>
      <a:lvl8pPr marL="13716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8pPr>
      <a:lvl9pPr marL="18288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0" fontAlgn="base" hangingPunct="0">
        <a:spcBef>
          <a:spcPts val="1200"/>
        </a:spcBef>
        <a:spcAft>
          <a:spcPct val="0"/>
        </a:spcAft>
        <a:buClr>
          <a:srgbClr val="437085"/>
        </a:buClr>
        <a:buFont typeface="Wingdings" pitchFamily="2" charset="2"/>
        <a:buChar char="§"/>
        <a:defRPr kumimoji="1" sz="2800" kern="1200">
          <a:solidFill>
            <a:schemeClr val="tx1"/>
          </a:solidFill>
          <a:latin typeface="微软雅黑"/>
          <a:ea typeface="微软雅黑"/>
          <a:cs typeface="微软雅黑"/>
        </a:defRPr>
      </a:lvl1pPr>
      <a:lvl2pPr marL="742950" indent="-285750" algn="l" defTabSz="457200" rtl="0" eaLnBrk="0" fontAlgn="base" hangingPunct="0">
        <a:spcBef>
          <a:spcPts val="1200"/>
        </a:spcBef>
        <a:spcAft>
          <a:spcPct val="0"/>
        </a:spcAft>
        <a:buClr>
          <a:srgbClr val="357E69"/>
        </a:buClr>
        <a:buFont typeface="Symbol" pitchFamily="2" charset="2"/>
        <a:buChar char="-"/>
        <a:defRPr kumimoji="1" sz="2400" kern="1200">
          <a:solidFill>
            <a:srgbClr val="800000"/>
          </a:solidFill>
          <a:latin typeface="微软雅黑"/>
          <a:ea typeface="微软雅黑"/>
          <a:cs typeface="微软雅黑"/>
        </a:defRPr>
      </a:lvl2pPr>
      <a:lvl3pPr marL="1143000" indent="-228600" algn="l" defTabSz="457200" rtl="0" eaLnBrk="0" fontAlgn="base" hangingPunct="0">
        <a:spcBef>
          <a:spcPts val="1200"/>
        </a:spcBef>
        <a:spcAft>
          <a:spcPct val="0"/>
        </a:spcAft>
        <a:buClr>
          <a:srgbClr val="918BA3"/>
        </a:buClr>
        <a:buFont typeface="Wingdings" pitchFamily="2" charset="2"/>
        <a:buChar char="Ø"/>
        <a:defRPr kumimoji="1" sz="2000" kern="1200">
          <a:solidFill>
            <a:srgbClr val="0000FF"/>
          </a:solidFill>
          <a:latin typeface="微软雅黑"/>
          <a:ea typeface="微软雅黑"/>
          <a:cs typeface="微软雅黑"/>
        </a:defRPr>
      </a:lvl3pPr>
      <a:lvl4pPr marL="1600200" indent="-228600" algn="l" defTabSz="457200" rtl="0" eaLnBrk="0" fontAlgn="base" hangingPunct="0">
        <a:spcBef>
          <a:spcPts val="1200"/>
        </a:spcBef>
        <a:spcAft>
          <a:spcPct val="0"/>
        </a:spcAft>
        <a:buClr>
          <a:srgbClr val="2F6E7E"/>
        </a:buClr>
        <a:buFont typeface="Wingdings" pitchFamily="2" charset="2"/>
        <a:buChar char="ü"/>
        <a:defRPr kumimoji="1" sz="2000" kern="1200">
          <a:solidFill>
            <a:schemeClr val="tx1"/>
          </a:solidFill>
          <a:latin typeface="微软雅黑"/>
          <a:ea typeface="微软雅黑"/>
          <a:cs typeface="微软雅黑"/>
        </a:defRPr>
      </a:lvl4pPr>
      <a:lvl5pPr marL="2057400" indent="-228600" algn="l" defTabSz="457200" rtl="0" eaLnBrk="0" fontAlgn="base" hangingPunct="0">
        <a:spcBef>
          <a:spcPts val="1200"/>
        </a:spcBef>
        <a:spcAft>
          <a:spcPct val="0"/>
        </a:spcAft>
        <a:buClr>
          <a:srgbClr val="233337"/>
        </a:buClr>
        <a:buFont typeface="Wingdings" pitchFamily="2" charset="2"/>
        <a:buChar char="§"/>
        <a:defRPr kumimoji="1" sz="2000" kern="1200">
          <a:solidFill>
            <a:schemeClr val="tx1"/>
          </a:solidFill>
          <a:latin typeface="微软雅黑"/>
          <a:ea typeface="微软雅黑"/>
          <a:cs typeface="微软雅黑"/>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4.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5.e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6.bin"/><Relationship Id="rId5" Type="http://schemas.openxmlformats.org/officeDocument/2006/relationships/image" Target="../media/image4.emf"/><Relationship Id="rId4" Type="http://schemas.openxmlformats.org/officeDocument/2006/relationships/oleObject" Target="../embeddings/oleObject5.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11.e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8.bin"/><Relationship Id="rId5" Type="http://schemas.openxmlformats.org/officeDocument/2006/relationships/image" Target="../media/image10.emf"/><Relationship Id="rId4" Type="http://schemas.openxmlformats.org/officeDocument/2006/relationships/oleObject" Target="../embeddings/oleObject7.bin"/></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notesSlide" Target="../notesSlides/notesSlide23.xml"/><Relationship Id="rId7" Type="http://schemas.openxmlformats.org/officeDocument/2006/relationships/image" Target="../media/image13.emf"/><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10.bin"/><Relationship Id="rId5" Type="http://schemas.openxmlformats.org/officeDocument/2006/relationships/image" Target="../media/image12.emf"/><Relationship Id="rId4" Type="http://schemas.openxmlformats.org/officeDocument/2006/relationships/oleObject" Target="../embeddings/oleObject9.bin"/><Relationship Id="rId9" Type="http://schemas.openxmlformats.org/officeDocument/2006/relationships/image" Target="../media/image14.emf"/></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notesSlide" Target="../notesSlides/notesSlide24.xml"/><Relationship Id="rId7" Type="http://schemas.openxmlformats.org/officeDocument/2006/relationships/image" Target="../media/image13.e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13.bin"/><Relationship Id="rId5" Type="http://schemas.openxmlformats.org/officeDocument/2006/relationships/image" Target="../media/image12.emf"/><Relationship Id="rId4" Type="http://schemas.openxmlformats.org/officeDocument/2006/relationships/oleObject" Target="../embeddings/oleObject12.bin"/><Relationship Id="rId9" Type="http://schemas.openxmlformats.org/officeDocument/2006/relationships/image" Target="../media/image14.emf"/></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notesSlide" Target="../notesSlides/notesSlide25.xml"/><Relationship Id="rId7" Type="http://schemas.openxmlformats.org/officeDocument/2006/relationships/image" Target="../media/image16.emf"/><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16.bin"/><Relationship Id="rId5" Type="http://schemas.openxmlformats.org/officeDocument/2006/relationships/image" Target="../media/image15.emf"/><Relationship Id="rId4" Type="http://schemas.openxmlformats.org/officeDocument/2006/relationships/oleObject" Target="../embeddings/oleObject15.bin"/><Relationship Id="rId9" Type="http://schemas.openxmlformats.org/officeDocument/2006/relationships/image" Target="../media/image17.emf"/></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18.emf"/><Relationship Id="rId4" Type="http://schemas.openxmlformats.org/officeDocument/2006/relationships/oleObject" Target="../embeddings/oleObject18.bin"/></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19.emf"/><Relationship Id="rId4" Type="http://schemas.openxmlformats.org/officeDocument/2006/relationships/oleObject" Target="../embeddings/oleObject19.bin"/></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20.emf"/><Relationship Id="rId4" Type="http://schemas.openxmlformats.org/officeDocument/2006/relationships/oleObject" Target="../embeddings/oleObject20.bin"/></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21.emf"/><Relationship Id="rId4" Type="http://schemas.openxmlformats.org/officeDocument/2006/relationships/oleObject" Target="../embeddings/oleObject21.bin"/></Relationships>
</file>

<file path=ppt/slides/_rels/slide53.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notesSlide" Target="../notesSlides/notesSlide38.xml"/><Relationship Id="rId7" Type="http://schemas.openxmlformats.org/officeDocument/2006/relationships/image" Target="../media/image12.emf"/><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oleObject" Target="../embeddings/oleObject23.bin"/><Relationship Id="rId5" Type="http://schemas.openxmlformats.org/officeDocument/2006/relationships/image" Target="../media/image22.emf"/><Relationship Id="rId4" Type="http://schemas.openxmlformats.org/officeDocument/2006/relationships/oleObject" Target="../embeddings/oleObject22.bin"/><Relationship Id="rId9" Type="http://schemas.openxmlformats.org/officeDocument/2006/relationships/image" Target="../media/image13.emf"/></Relationships>
</file>

<file path=ppt/slides/_rels/slide54.xml.rels><?xml version="1.0" encoding="UTF-8" standalone="yes"?>
<Relationships xmlns="http://schemas.openxmlformats.org/package/2006/relationships"><Relationship Id="rId8" Type="http://schemas.openxmlformats.org/officeDocument/2006/relationships/oleObject" Target="../embeddings/oleObject27.bin"/><Relationship Id="rId3" Type="http://schemas.openxmlformats.org/officeDocument/2006/relationships/notesSlide" Target="../notesSlides/notesSlide39.xml"/><Relationship Id="rId7" Type="http://schemas.openxmlformats.org/officeDocument/2006/relationships/image" Target="../media/image24.emf"/><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oleObject" Target="../embeddings/oleObject26.bin"/><Relationship Id="rId5" Type="http://schemas.openxmlformats.org/officeDocument/2006/relationships/image" Target="../media/image23.emf"/><Relationship Id="rId4" Type="http://schemas.openxmlformats.org/officeDocument/2006/relationships/oleObject" Target="../embeddings/oleObject25.bin"/><Relationship Id="rId9" Type="http://schemas.openxmlformats.org/officeDocument/2006/relationships/oleObject" Target="../embeddings/oleObject28.bin"/></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image" Target="../media/image25.emf"/></Relationships>
</file>

<file path=ppt/slides/_rels/slide56.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027">
            <a:extLst>
              <a:ext uri="{FF2B5EF4-FFF2-40B4-BE49-F238E27FC236}">
                <a16:creationId xmlns:a16="http://schemas.microsoft.com/office/drawing/2014/main" id="{71EFA7AC-55C7-F147-BC07-461A28069DD7}"/>
              </a:ext>
            </a:extLst>
          </p:cNvPr>
          <p:cNvSpPr>
            <a:spLocks noGrp="1" noChangeArrowheads="1"/>
          </p:cNvSpPr>
          <p:nvPr>
            <p:ph type="subTitle" idx="1"/>
          </p:nvPr>
        </p:nvSpPr>
        <p:spPr/>
        <p:txBody>
          <a:bodyPr/>
          <a:lstStyle/>
          <a:p>
            <a:pPr eaLnBrk="1" hangingPunct="1"/>
            <a:r>
              <a:rPr kumimoji="0" lang="zh-CN" altLang="en-US">
                <a:latin typeface="微软雅黑" panose="020B0503020204020204" pitchFamily="34" charset="-122"/>
                <a:ea typeface="微软雅黑" panose="020B0503020204020204" pitchFamily="34" charset="-122"/>
              </a:rPr>
              <a:t>第</a:t>
            </a:r>
            <a:r>
              <a:rPr kumimoji="0" lang="en-US" altLang="zh-CN">
                <a:latin typeface="微软雅黑" panose="020B0503020204020204" pitchFamily="34" charset="-122"/>
                <a:ea typeface="微软雅黑" panose="020B0503020204020204" pitchFamily="34" charset="-122"/>
              </a:rPr>
              <a:t>3</a:t>
            </a:r>
            <a:r>
              <a:rPr kumimoji="0" lang="zh-CN" altLang="en-US">
                <a:latin typeface="微软雅黑" panose="020B0503020204020204" pitchFamily="34" charset="-122"/>
                <a:ea typeface="微软雅黑" panose="020B0503020204020204" pitchFamily="34" charset="-122"/>
              </a:rPr>
              <a:t>章 </a:t>
            </a:r>
            <a:r>
              <a:rPr lang="zh-CN" altLang="zh-CN">
                <a:latin typeface="微软雅黑" panose="020B0503020204020204" pitchFamily="34" charset="-122"/>
                <a:ea typeface="微软雅黑" panose="020B0503020204020204" pitchFamily="34" charset="-122"/>
              </a:rPr>
              <a:t>关联分析</a:t>
            </a:r>
            <a:endParaRPr kumimoji="0" lang="en-US" altLang="zh-CN">
              <a:latin typeface="微软雅黑" panose="020B0503020204020204" pitchFamily="34" charset="-122"/>
              <a:ea typeface="微软雅黑" panose="020B0503020204020204" pitchFamily="34" charset="-122"/>
            </a:endParaRPr>
          </a:p>
          <a:p>
            <a:pPr eaLnBrk="1" hangingPunct="1"/>
            <a:r>
              <a:rPr kumimoji="0" lang="en-US" altLang="zh-CN">
                <a:latin typeface="微软雅黑" panose="020B0503020204020204" pitchFamily="34" charset="-122"/>
                <a:ea typeface="微软雅黑" panose="020B0503020204020204" pitchFamily="34" charset="-122"/>
              </a:rPr>
              <a:t>Chapter 3: Association Analysis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A80FC4C1-17B4-344B-B1D3-8C206565BE11}"/>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关联规则的挖掘</a:t>
            </a:r>
            <a:endParaRPr lang="en-US" altLang="zh-CN">
              <a:latin typeface="微软雅黑" panose="020B0503020204020204" pitchFamily="34" charset="-122"/>
              <a:ea typeface="微软雅黑" panose="020B0503020204020204" pitchFamily="34" charset="-122"/>
            </a:endParaRPr>
          </a:p>
        </p:txBody>
      </p:sp>
      <p:sp>
        <p:nvSpPr>
          <p:cNvPr id="11267" name="Rectangle 3">
            <a:extLst>
              <a:ext uri="{FF2B5EF4-FFF2-40B4-BE49-F238E27FC236}">
                <a16:creationId xmlns:a16="http://schemas.microsoft.com/office/drawing/2014/main" id="{F121360C-F037-1042-8FF5-9F7C7CB9E78E}"/>
              </a:ext>
            </a:extLst>
          </p:cNvPr>
          <p:cNvSpPr>
            <a:spLocks noGrp="1" noChangeArrowheads="1"/>
          </p:cNvSpPr>
          <p:nvPr>
            <p:ph idx="1"/>
          </p:nvPr>
        </p:nvSpPr>
        <p:spPr/>
        <p:txBody>
          <a:bodyPr/>
          <a:lstStyle/>
          <a:p>
            <a:pPr eaLnBrk="1" hangingPunct="1"/>
            <a:r>
              <a:rPr lang="zh-CN" altLang="en-US" sz="3200">
                <a:solidFill>
                  <a:srgbClr val="003366"/>
                </a:solidFill>
                <a:latin typeface="Times New Roman" panose="02020603050405020304" pitchFamily="18" charset="0"/>
                <a:ea typeface="微软雅黑" panose="020B0503020204020204" pitchFamily="34" charset="-122"/>
                <a:sym typeface="Symbol" pitchFamily="2" charset="2"/>
              </a:rPr>
              <a:t>给定如下阈值</a:t>
            </a:r>
            <a:endParaRPr lang="en-US" altLang="zh-CN" sz="3200">
              <a:solidFill>
                <a:srgbClr val="003366"/>
              </a:solidFill>
              <a:latin typeface="Times New Roman" panose="02020603050405020304" pitchFamily="18" charset="0"/>
              <a:ea typeface="微软雅黑" panose="020B0503020204020204" pitchFamily="34" charset="-122"/>
              <a:sym typeface="Symbol" pitchFamily="2" charset="2"/>
            </a:endParaRPr>
          </a:p>
          <a:p>
            <a:pPr lvl="1" eaLnBrk="1" hangingPunct="1"/>
            <a:r>
              <a:rPr lang="en-US" altLang="zh-CN" sz="2800">
                <a:solidFill>
                  <a:srgbClr val="003366"/>
                </a:solidFill>
                <a:latin typeface="Times New Roman" panose="02020603050405020304" pitchFamily="18" charset="0"/>
                <a:ea typeface="微软雅黑" panose="020B0503020204020204" pitchFamily="34" charset="-122"/>
              </a:rPr>
              <a:t>minimum support : </a:t>
            </a:r>
            <a:r>
              <a:rPr lang="en-US" altLang="zh-CN" sz="2800" i="1">
                <a:solidFill>
                  <a:schemeClr val="hlink"/>
                </a:solidFill>
                <a:latin typeface="Times New Roman" panose="02020603050405020304" pitchFamily="18" charset="0"/>
                <a:ea typeface="微软雅黑" panose="020B0503020204020204" pitchFamily="34" charset="-122"/>
              </a:rPr>
              <a:t>minsup</a:t>
            </a:r>
          </a:p>
          <a:p>
            <a:pPr lvl="1" eaLnBrk="1" hangingPunct="1"/>
            <a:r>
              <a:rPr lang="en-US" altLang="zh-CN" sz="2800">
                <a:solidFill>
                  <a:srgbClr val="003366"/>
                </a:solidFill>
                <a:latin typeface="Times New Roman" panose="02020603050405020304" pitchFamily="18" charset="0"/>
                <a:ea typeface="微软雅黑" panose="020B0503020204020204" pitchFamily="34" charset="-122"/>
              </a:rPr>
              <a:t>Minimum confidence </a:t>
            </a:r>
            <a:r>
              <a:rPr lang="en-US" altLang="zh-CN">
                <a:solidFill>
                  <a:schemeClr val="hlink"/>
                </a:solidFill>
                <a:latin typeface="Times New Roman" panose="02020603050405020304" pitchFamily="18" charset="0"/>
                <a:ea typeface="微软雅黑" panose="020B0503020204020204" pitchFamily="34" charset="-122"/>
              </a:rPr>
              <a:t>:</a:t>
            </a:r>
            <a:r>
              <a:rPr lang="en-US" altLang="zh-CN" sz="2800">
                <a:solidFill>
                  <a:srgbClr val="003366"/>
                </a:solidFill>
                <a:latin typeface="Times New Roman" panose="02020603050405020304" pitchFamily="18" charset="0"/>
                <a:ea typeface="微软雅黑" panose="020B0503020204020204" pitchFamily="34" charset="-122"/>
              </a:rPr>
              <a:t> </a:t>
            </a:r>
            <a:r>
              <a:rPr lang="en-US" altLang="zh-CN" sz="2800" i="1">
                <a:solidFill>
                  <a:schemeClr val="hlink"/>
                </a:solidFill>
                <a:latin typeface="Times New Roman" panose="02020603050405020304" pitchFamily="18" charset="0"/>
                <a:ea typeface="微软雅黑" panose="020B0503020204020204" pitchFamily="34" charset="-122"/>
              </a:rPr>
              <a:t>minconf</a:t>
            </a:r>
          </a:p>
          <a:p>
            <a:pPr eaLnBrk="1" hangingPunct="1">
              <a:buFont typeface="Wingdings" pitchFamily="2" charset="2"/>
              <a:buNone/>
            </a:pPr>
            <a:r>
              <a:rPr lang="zh-CN" altLang="en-US" sz="3200">
                <a:latin typeface="Times New Roman" panose="02020603050405020304" pitchFamily="18" charset="0"/>
                <a:ea typeface="微软雅黑" panose="020B0503020204020204" pitchFamily="34" charset="-122"/>
              </a:rPr>
              <a:t>    发现所有形如</a:t>
            </a:r>
            <a:r>
              <a:rPr lang="en-US" altLang="zh-CN" sz="3200" i="1">
                <a:solidFill>
                  <a:schemeClr val="hlink"/>
                </a:solidFill>
                <a:latin typeface="Times New Roman" panose="02020603050405020304" pitchFamily="18" charset="0"/>
                <a:ea typeface="微软雅黑" panose="020B0503020204020204" pitchFamily="34" charset="-122"/>
              </a:rPr>
              <a:t>X </a:t>
            </a:r>
            <a:r>
              <a:rPr lang="en-US" altLang="zh-CN" sz="3200">
                <a:solidFill>
                  <a:schemeClr val="hlink"/>
                </a:solidFill>
                <a:latin typeface="Times New Roman" panose="02020603050405020304" pitchFamily="18" charset="0"/>
                <a:ea typeface="微软雅黑" panose="020B0503020204020204" pitchFamily="34" charset="-122"/>
                <a:sym typeface="Wingdings" pitchFamily="2" charset="2"/>
              </a:rPr>
              <a:t> </a:t>
            </a:r>
            <a:r>
              <a:rPr lang="en-US" altLang="zh-CN" sz="3200" i="1">
                <a:solidFill>
                  <a:schemeClr val="hlink"/>
                </a:solidFill>
                <a:latin typeface="Times New Roman" panose="02020603050405020304" pitchFamily="18" charset="0"/>
                <a:ea typeface="微软雅黑" panose="020B0503020204020204" pitchFamily="34" charset="-122"/>
                <a:sym typeface="Wingdings" pitchFamily="2" charset="2"/>
              </a:rPr>
              <a:t>Y</a:t>
            </a:r>
            <a:r>
              <a:rPr lang="en-US" altLang="zh-CN" sz="3600" i="1">
                <a:latin typeface="Times New Roman" panose="02020603050405020304" pitchFamily="18" charset="0"/>
                <a:ea typeface="微软雅黑" panose="020B0503020204020204" pitchFamily="34" charset="-122"/>
                <a:sym typeface="Symbol" pitchFamily="2" charset="2"/>
              </a:rPr>
              <a:t> </a:t>
            </a:r>
            <a:r>
              <a:rPr lang="zh-CN" altLang="en-US" sz="3600">
                <a:latin typeface="Times New Roman" panose="02020603050405020304" pitchFamily="18" charset="0"/>
                <a:ea typeface="微软雅黑" panose="020B0503020204020204" pitchFamily="34" charset="-122"/>
                <a:sym typeface="Symbol" pitchFamily="2" charset="2"/>
              </a:rPr>
              <a:t>的关联规则，满足</a:t>
            </a:r>
            <a:endParaRPr lang="en-US" altLang="zh-CN" sz="3200" i="1">
              <a:solidFill>
                <a:schemeClr val="hlink"/>
              </a:solidFill>
              <a:latin typeface="Times New Roman" panose="02020603050405020304" pitchFamily="18" charset="0"/>
              <a:ea typeface="微软雅黑" panose="020B0503020204020204" pitchFamily="34" charset="-122"/>
            </a:endParaRPr>
          </a:p>
          <a:p>
            <a:pPr lvl="1" eaLnBrk="1" hangingPunct="1"/>
            <a:r>
              <a:rPr lang="en-US" altLang="zh-CN" sz="2800" i="1">
                <a:solidFill>
                  <a:schemeClr val="hlink"/>
                </a:solidFill>
                <a:latin typeface="Times New Roman" panose="02020603050405020304" pitchFamily="18" charset="0"/>
                <a:ea typeface="微软雅黑" panose="020B0503020204020204" pitchFamily="34" charset="-122"/>
              </a:rPr>
              <a:t>Support(X </a:t>
            </a:r>
            <a:r>
              <a:rPr lang="en-US" altLang="zh-CN" sz="2800" i="1">
                <a:solidFill>
                  <a:schemeClr val="hlink"/>
                </a:solidFill>
                <a:latin typeface="Times New Roman" panose="02020603050405020304" pitchFamily="18" charset="0"/>
                <a:ea typeface="微软雅黑" panose="020B0503020204020204" pitchFamily="34" charset="-122"/>
                <a:sym typeface="Wingdings" pitchFamily="2" charset="2"/>
              </a:rPr>
              <a:t> Y</a:t>
            </a:r>
            <a:r>
              <a:rPr lang="en-US" altLang="zh-CN" sz="2800" i="1">
                <a:solidFill>
                  <a:schemeClr val="hlink"/>
                </a:solidFill>
                <a:latin typeface="Times New Roman" panose="02020603050405020304" pitchFamily="18" charset="0"/>
                <a:ea typeface="微软雅黑" panose="020B0503020204020204" pitchFamily="34" charset="-122"/>
                <a:sym typeface="Symbol" pitchFamily="2" charset="2"/>
              </a:rPr>
              <a:t> )</a:t>
            </a:r>
            <a:r>
              <a:rPr lang="en-US" altLang="zh-CN" sz="2800" i="1">
                <a:solidFill>
                  <a:schemeClr val="hlink"/>
                </a:solidFill>
                <a:latin typeface="Times New Roman" panose="02020603050405020304" pitchFamily="18" charset="0"/>
                <a:ea typeface="微软雅黑" panose="020B0503020204020204" pitchFamily="34" charset="-122"/>
              </a:rPr>
              <a:t>≥ minsup</a:t>
            </a:r>
          </a:p>
          <a:p>
            <a:pPr lvl="1" eaLnBrk="1" hangingPunct="1"/>
            <a:r>
              <a:rPr lang="en-US" altLang="zh-CN" sz="2800" i="1">
                <a:solidFill>
                  <a:schemeClr val="hlink"/>
                </a:solidFill>
                <a:latin typeface="Times New Roman" panose="02020603050405020304" pitchFamily="18" charset="0"/>
                <a:ea typeface="微软雅黑" panose="020B0503020204020204" pitchFamily="34" charset="-122"/>
              </a:rPr>
              <a:t>Confidence(X </a:t>
            </a:r>
            <a:r>
              <a:rPr lang="en-US" altLang="zh-CN" sz="2800" i="1">
                <a:solidFill>
                  <a:schemeClr val="hlink"/>
                </a:solidFill>
                <a:latin typeface="Times New Roman" panose="02020603050405020304" pitchFamily="18" charset="0"/>
                <a:ea typeface="微软雅黑" panose="020B0503020204020204" pitchFamily="34" charset="-122"/>
                <a:sym typeface="Wingdings" pitchFamily="2" charset="2"/>
              </a:rPr>
              <a:t> Y)</a:t>
            </a:r>
            <a:r>
              <a:rPr lang="en-US" altLang="zh-CN" sz="2800" i="1">
                <a:solidFill>
                  <a:schemeClr val="hlink"/>
                </a:solidFill>
                <a:latin typeface="Times New Roman" panose="02020603050405020304" pitchFamily="18" charset="0"/>
                <a:ea typeface="微软雅黑" panose="020B0503020204020204" pitchFamily="34" charset="-122"/>
              </a:rPr>
              <a:t> ≥ minconf</a:t>
            </a:r>
            <a:endParaRPr lang="zh-CN" altLang="en-US" sz="2800" i="1">
              <a:solidFill>
                <a:schemeClr val="hlink"/>
              </a:solidFill>
              <a:latin typeface="Times New Roman" panose="02020603050405020304" pitchFamily="18" charset="0"/>
              <a:ea typeface="微软雅黑" panose="020B0503020204020204" pitchFamily="34" charset="-122"/>
            </a:endParaRPr>
          </a:p>
          <a:p>
            <a:pPr eaLnBrk="1" hangingPunct="1"/>
            <a:endParaRPr lang="en-US" altLang="zh-CN" sz="3600">
              <a:solidFill>
                <a:schemeClr val="hlink"/>
              </a:solidFill>
              <a:latin typeface="Times New Roman" panose="02020603050405020304" pitchFamily="18" charset="0"/>
              <a:ea typeface="微软雅黑" panose="020B0503020204020204" pitchFamily="34" charset="-122"/>
              <a:sym typeface="Symbol" pitchFamily="2" charset="2"/>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a:extLst>
              <a:ext uri="{FF2B5EF4-FFF2-40B4-BE49-F238E27FC236}">
                <a16:creationId xmlns:a16="http://schemas.microsoft.com/office/drawing/2014/main" id="{C7304AB3-880A-D648-8F6F-4A45D032F282}"/>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3.2 </a:t>
            </a:r>
            <a:r>
              <a:rPr lang="zh-CN" altLang="zh-CN">
                <a:latin typeface="微软雅黑" panose="020B0503020204020204" pitchFamily="34" charset="-122"/>
                <a:ea typeface="微软雅黑" panose="020B0503020204020204" pitchFamily="34" charset="-122"/>
              </a:rPr>
              <a:t>频繁项集的典型挖掘方法</a:t>
            </a:r>
            <a:endParaRPr lang="zh-CN" altLang="en-US">
              <a:latin typeface="微软雅黑" panose="020B0503020204020204" pitchFamily="34" charset="-122"/>
              <a:ea typeface="微软雅黑" panose="020B0503020204020204" pitchFamily="34" charset="-122"/>
            </a:endParaRPr>
          </a:p>
        </p:txBody>
      </p:sp>
      <p:sp>
        <p:nvSpPr>
          <p:cNvPr id="22531" name="内容占位符 2">
            <a:extLst>
              <a:ext uri="{FF2B5EF4-FFF2-40B4-BE49-F238E27FC236}">
                <a16:creationId xmlns:a16="http://schemas.microsoft.com/office/drawing/2014/main" id="{6E6BEE30-DF6D-A844-BCCD-7A75B6C11A53}"/>
              </a:ext>
            </a:extLst>
          </p:cNvPr>
          <p:cNvSpPr>
            <a:spLocks noGrp="1"/>
          </p:cNvSpPr>
          <p:nvPr>
            <p:ph idx="1"/>
          </p:nvPr>
        </p:nvSpPr>
        <p:spPr/>
        <p:txBody>
          <a:bodyPr/>
          <a:lstStyle/>
          <a:p>
            <a:pPr marL="0" indent="0" eaLnBrk="1" hangingPunct="1">
              <a:buNone/>
            </a:pPr>
            <a:r>
              <a:rPr lang="en-US" altLang="zh-CN" b="1" dirty="0">
                <a:latin typeface="微软雅黑" panose="020B0503020204020204" pitchFamily="34" charset="-122"/>
                <a:ea typeface="微软雅黑" panose="020B0503020204020204" pitchFamily="34" charset="-122"/>
              </a:rPr>
              <a:t>3.2.1 </a:t>
            </a:r>
            <a:r>
              <a:rPr lang="zh-CN" altLang="zh-CN" b="1" dirty="0">
                <a:latin typeface="微软雅黑" panose="020B0503020204020204" pitchFamily="34" charset="-122"/>
                <a:ea typeface="微软雅黑" panose="020B0503020204020204" pitchFamily="34" charset="-122"/>
              </a:rPr>
              <a:t>逐层发现算法</a:t>
            </a:r>
            <a:r>
              <a:rPr lang="en-US" altLang="zh-CN" b="1" dirty="0" err="1">
                <a:latin typeface="微软雅黑" panose="020B0503020204020204" pitchFamily="34" charset="-122"/>
                <a:ea typeface="微软雅黑" panose="020B0503020204020204" pitchFamily="34" charset="-122"/>
              </a:rPr>
              <a:t>Apriori</a:t>
            </a:r>
            <a:endParaRPr lang="en-US" altLang="zh-CN" b="1" dirty="0">
              <a:latin typeface="微软雅黑" panose="020B0503020204020204" pitchFamily="34" charset="-122"/>
              <a:ea typeface="微软雅黑" panose="020B0503020204020204" pitchFamily="34" charset="-122"/>
            </a:endParaRPr>
          </a:p>
          <a:p>
            <a:pPr marL="742950" lvl="2" indent="-342900" eaLnBrk="1" hangingPunct="1">
              <a:buClr>
                <a:srgbClr val="437085"/>
              </a:buClr>
              <a:buFont typeface="Wingdings" pitchFamily="2" charset="2"/>
              <a:buChar char="§"/>
            </a:pPr>
            <a:r>
              <a:rPr lang="en-US" altLang="zh-CN" dirty="0" err="1">
                <a:solidFill>
                  <a:schemeClr val="tx1"/>
                </a:solidFill>
                <a:latin typeface="微软雅黑" panose="020B0503020204020204" pitchFamily="34" charset="-122"/>
                <a:ea typeface="宋体" panose="02010600030101010101" pitchFamily="2" charset="-122"/>
              </a:rPr>
              <a:t>Apriori</a:t>
            </a:r>
            <a:r>
              <a:rPr lang="en-US" altLang="zh-CN" dirty="0">
                <a:solidFill>
                  <a:schemeClr val="tx1"/>
                </a:solidFill>
                <a:latin typeface="微软雅黑" panose="020B0503020204020204" pitchFamily="34" charset="-122"/>
                <a:ea typeface="宋体" panose="02010600030101010101" pitchFamily="2" charset="-122"/>
              </a:rPr>
              <a:t> (Agrawal &amp; Srikant@VLDB</a:t>
            </a:r>
            <a:r>
              <a:rPr lang="en-US" altLang="zh-CN" dirty="0">
                <a:solidFill>
                  <a:schemeClr val="tx1"/>
                </a:solidFill>
                <a:latin typeface="Tahoma" panose="020B0604030504040204" pitchFamily="34" charset="0"/>
                <a:ea typeface="宋体" panose="02010600030101010101" pitchFamily="2" charset="-122"/>
              </a:rPr>
              <a:t>’</a:t>
            </a:r>
            <a:r>
              <a:rPr lang="en-US" altLang="zh-CN" dirty="0">
                <a:solidFill>
                  <a:schemeClr val="tx1"/>
                </a:solidFill>
                <a:latin typeface="微软雅黑" panose="020B0503020204020204" pitchFamily="34" charset="-122"/>
                <a:ea typeface="宋体" panose="02010600030101010101" pitchFamily="2" charset="-122"/>
              </a:rPr>
              <a:t>94)</a:t>
            </a:r>
            <a:endParaRPr lang="zh-CN" altLang="zh-CN" b="1" dirty="0">
              <a:latin typeface="微软雅黑" panose="020B0503020204020204" pitchFamily="34" charset="-122"/>
              <a:ea typeface="微软雅黑" panose="020B0503020204020204" pitchFamily="34" charset="-122"/>
            </a:endParaRPr>
          </a:p>
          <a:p>
            <a:pPr marL="0" indent="0" eaLnBrk="1" hangingPunct="1">
              <a:buNone/>
            </a:pPr>
            <a:r>
              <a:rPr lang="en-US" altLang="zh-CN" b="1" dirty="0">
                <a:latin typeface="微软雅黑" panose="020B0503020204020204" pitchFamily="34" charset="-122"/>
                <a:ea typeface="微软雅黑" panose="020B0503020204020204" pitchFamily="34" charset="-122"/>
              </a:rPr>
              <a:t>3.2.2 </a:t>
            </a:r>
            <a:r>
              <a:rPr lang="zh-CN" altLang="zh-CN" b="1" dirty="0">
                <a:latin typeface="微软雅黑" panose="020B0503020204020204" pitchFamily="34" charset="-122"/>
                <a:ea typeface="微软雅黑" panose="020B0503020204020204" pitchFamily="34" charset="-122"/>
              </a:rPr>
              <a:t>无候选集发现算法</a:t>
            </a:r>
            <a:r>
              <a:rPr lang="en-US" altLang="zh-CN" b="1" dirty="0">
                <a:latin typeface="微软雅黑" panose="020B0503020204020204" pitchFamily="34" charset="-122"/>
                <a:ea typeface="微软雅黑" panose="020B0503020204020204" pitchFamily="34" charset="-122"/>
              </a:rPr>
              <a:t>FP-growth</a:t>
            </a:r>
            <a:endParaRPr lang="zh-CN" altLang="zh-CN" b="1" dirty="0">
              <a:latin typeface="微软雅黑" panose="020B0503020204020204" pitchFamily="34" charset="-122"/>
              <a:ea typeface="微软雅黑" panose="020B0503020204020204" pitchFamily="34" charset="-122"/>
            </a:endParaRPr>
          </a:p>
          <a:p>
            <a:pPr lvl="1" eaLnBrk="1" hangingPunct="1"/>
            <a:r>
              <a:rPr lang="en-US" altLang="zh-CN" dirty="0">
                <a:solidFill>
                  <a:schemeClr val="tx1"/>
                </a:solidFill>
                <a:latin typeface="微软雅黑" panose="020B0503020204020204" pitchFamily="34" charset="-122"/>
                <a:ea typeface="宋体" panose="02010600030101010101" pitchFamily="2" charset="-122"/>
              </a:rPr>
              <a:t>Freq. pattern growth (</a:t>
            </a:r>
            <a:r>
              <a:rPr lang="en-US" altLang="zh-CN" dirty="0" err="1">
                <a:solidFill>
                  <a:schemeClr val="tx1"/>
                </a:solidFill>
                <a:latin typeface="微软雅黑" panose="020B0503020204020204" pitchFamily="34" charset="-122"/>
                <a:ea typeface="宋体" panose="02010600030101010101" pitchFamily="2" charset="-122"/>
              </a:rPr>
              <a:t>FPgrowth</a:t>
            </a:r>
            <a:r>
              <a:rPr lang="en-US" altLang="zh-CN" dirty="0">
                <a:solidFill>
                  <a:schemeClr val="tx1"/>
                </a:solidFill>
                <a:latin typeface="Tahoma" panose="020B0604030504040204" pitchFamily="34" charset="0"/>
                <a:ea typeface="宋体" panose="02010600030101010101" pitchFamily="2" charset="-122"/>
              </a:rPr>
              <a:t>—</a:t>
            </a:r>
            <a:r>
              <a:rPr lang="en-US" altLang="zh-CN" dirty="0">
                <a:solidFill>
                  <a:schemeClr val="tx1"/>
                </a:solidFill>
                <a:latin typeface="微软雅黑" panose="020B0503020204020204" pitchFamily="34" charset="-122"/>
                <a:ea typeface="宋体" panose="02010600030101010101" pitchFamily="2" charset="-122"/>
              </a:rPr>
              <a:t>Han, Pei &amp; Yin @SIGMOD</a:t>
            </a:r>
            <a:r>
              <a:rPr lang="en-US" altLang="zh-CN" dirty="0">
                <a:solidFill>
                  <a:schemeClr val="tx1"/>
                </a:solidFill>
                <a:latin typeface="Tahoma" panose="020B0604030504040204" pitchFamily="34" charset="0"/>
                <a:ea typeface="宋体" panose="02010600030101010101" pitchFamily="2" charset="-122"/>
              </a:rPr>
              <a:t>’</a:t>
            </a:r>
            <a:r>
              <a:rPr lang="en-US" altLang="zh-CN" dirty="0">
                <a:solidFill>
                  <a:schemeClr val="tx1"/>
                </a:solidFill>
                <a:latin typeface="微软雅黑" panose="020B0503020204020204" pitchFamily="34" charset="-122"/>
                <a:ea typeface="宋体" panose="02010600030101010101" pitchFamily="2" charset="-122"/>
              </a:rPr>
              <a:t>00)</a:t>
            </a:r>
          </a:p>
          <a:p>
            <a:pPr eaLnBrk="1" hangingPunct="1"/>
            <a:r>
              <a:rPr lang="zh-CN" altLang="en-US" b="1" dirty="0">
                <a:latin typeface="微软雅黑" panose="020B0503020204020204" pitchFamily="34" charset="-122"/>
                <a:ea typeface="宋体" panose="02010600030101010101" pitchFamily="2" charset="-122"/>
              </a:rPr>
              <a:t>其他方法：</a:t>
            </a:r>
            <a:endParaRPr lang="en-US" altLang="zh-CN" b="1" dirty="0">
              <a:latin typeface="微软雅黑" panose="020B0503020204020204" pitchFamily="34" charset="-122"/>
              <a:ea typeface="宋体" panose="02010600030101010101" pitchFamily="2" charset="-122"/>
            </a:endParaRPr>
          </a:p>
          <a:p>
            <a:pPr lvl="1" eaLnBrk="1" hangingPunct="1"/>
            <a:r>
              <a:rPr lang="en-US" altLang="zh-CN" dirty="0">
                <a:solidFill>
                  <a:schemeClr val="tx1"/>
                </a:solidFill>
                <a:latin typeface="微软雅黑" panose="020B0503020204020204" pitchFamily="34" charset="-122"/>
                <a:ea typeface="宋体" panose="02010600030101010101" pitchFamily="2" charset="-122"/>
              </a:rPr>
              <a:t>Vertical data format approach (Charm</a:t>
            </a:r>
            <a:r>
              <a:rPr lang="en-US" altLang="zh-CN" dirty="0">
                <a:solidFill>
                  <a:schemeClr val="tx1"/>
                </a:solidFill>
                <a:latin typeface="Tahoma" panose="020B0604030504040204" pitchFamily="34" charset="0"/>
                <a:ea typeface="宋体" panose="02010600030101010101" pitchFamily="2" charset="-122"/>
              </a:rPr>
              <a:t>—</a:t>
            </a:r>
            <a:r>
              <a:rPr lang="en-US" altLang="zh-CN" dirty="0" err="1">
                <a:solidFill>
                  <a:schemeClr val="tx1"/>
                </a:solidFill>
                <a:latin typeface="微软雅黑" panose="020B0503020204020204" pitchFamily="34" charset="-122"/>
                <a:ea typeface="宋体" panose="02010600030101010101" pitchFamily="2" charset="-122"/>
              </a:rPr>
              <a:t>Zaki</a:t>
            </a:r>
            <a:r>
              <a:rPr lang="en-US" altLang="zh-CN" dirty="0">
                <a:solidFill>
                  <a:schemeClr val="tx1"/>
                </a:solidFill>
                <a:latin typeface="微软雅黑" panose="020B0503020204020204" pitchFamily="34" charset="-122"/>
                <a:ea typeface="宋体" panose="02010600030101010101" pitchFamily="2" charset="-122"/>
              </a:rPr>
              <a:t> &amp; Hsiao @SDM</a:t>
            </a:r>
            <a:r>
              <a:rPr lang="en-US" altLang="zh-CN" dirty="0">
                <a:solidFill>
                  <a:schemeClr val="tx1"/>
                </a:solidFill>
                <a:latin typeface="Tahoma" panose="020B0604030504040204" pitchFamily="34" charset="0"/>
                <a:ea typeface="宋体" panose="02010600030101010101" pitchFamily="2" charset="-122"/>
              </a:rPr>
              <a:t>’</a:t>
            </a:r>
            <a:r>
              <a:rPr lang="en-US" altLang="zh-CN" dirty="0">
                <a:solidFill>
                  <a:schemeClr val="tx1"/>
                </a:solidFill>
                <a:latin typeface="微软雅黑" panose="020B0503020204020204" pitchFamily="34" charset="-122"/>
                <a:ea typeface="宋体" panose="02010600030101010101" pitchFamily="2" charset="-122"/>
              </a:rPr>
              <a:t>02)</a:t>
            </a:r>
          </a:p>
          <a:p>
            <a:pPr lvl="1" eaLnBrk="1" hangingPunct="1"/>
            <a:r>
              <a:rPr lang="en-US" altLang="zh-CN" dirty="0">
                <a:solidFill>
                  <a:schemeClr val="tx1"/>
                </a:solidFill>
                <a:latin typeface="微软雅黑" panose="020B0503020204020204" pitchFamily="34" charset="-122"/>
                <a:ea typeface="宋体" panose="02010600030101010101" pitchFamily="2" charset="-122"/>
              </a:rPr>
              <a:t>High dimensional dataset: </a:t>
            </a:r>
            <a:r>
              <a:rPr lang="en-US" altLang="zh-CN" i="1" dirty="0">
                <a:solidFill>
                  <a:schemeClr val="tx1"/>
                </a:solidFill>
                <a:latin typeface="微软雅黑" panose="020B0503020204020204" pitchFamily="34" charset="-122"/>
                <a:ea typeface="宋体" panose="02010600030101010101" pitchFamily="2" charset="-122"/>
              </a:rPr>
              <a:t>TD-close</a:t>
            </a:r>
            <a:r>
              <a:rPr lang="en-US" altLang="zh-CN" dirty="0">
                <a:solidFill>
                  <a:schemeClr val="tx1"/>
                </a:solidFill>
                <a:latin typeface="微软雅黑" panose="020B0503020204020204" pitchFamily="34" charset="-122"/>
                <a:ea typeface="宋体" panose="02010600030101010101" pitchFamily="2" charset="-122"/>
              </a:rPr>
              <a:t> (Liu, Han, et al. @ICDE06)</a:t>
            </a:r>
          </a:p>
          <a:p>
            <a:pPr lvl="1" eaLnBrk="1" hangingPunct="1"/>
            <a:r>
              <a:rPr lang="en-US" altLang="zh-CN" sz="2800" dirty="0">
                <a:solidFill>
                  <a:schemeClr val="bg2"/>
                </a:solidFill>
                <a:latin typeface="Tahoma" panose="020B0604030504040204" pitchFamily="34" charset="0"/>
                <a:ea typeface="宋体" panose="02010600030101010101" pitchFamily="2" charset="-122"/>
              </a:rPr>
              <a:t>…</a:t>
            </a:r>
            <a:endParaRPr lang="en-US" altLang="zh-CN" sz="2800" dirty="0">
              <a:solidFill>
                <a:schemeClr val="bg2"/>
              </a:solidFill>
              <a:latin typeface="微软雅黑" panose="020B0503020204020204" pitchFamily="34" charset="-122"/>
              <a:ea typeface="宋体" panose="02010600030101010101" pitchFamily="2" charset="-122"/>
            </a:endParaRPr>
          </a:p>
          <a:p>
            <a:pPr eaLnBrk="1" hangingPunct="1"/>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a:extLst>
              <a:ext uri="{FF2B5EF4-FFF2-40B4-BE49-F238E27FC236}">
                <a16:creationId xmlns:a16="http://schemas.microsoft.com/office/drawing/2014/main" id="{E170C1A4-8B36-C440-8F47-BE81D33C7E56}"/>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3.2.1 </a:t>
            </a:r>
            <a:r>
              <a:rPr lang="zh-CN" altLang="zh-CN">
                <a:latin typeface="微软雅黑" panose="020B0503020204020204" pitchFamily="34" charset="-122"/>
                <a:ea typeface="微软雅黑" panose="020B0503020204020204" pitchFamily="34" charset="-122"/>
              </a:rPr>
              <a:t>逐层发现算法</a:t>
            </a:r>
            <a:r>
              <a:rPr lang="en-US" altLang="zh-CN">
                <a:latin typeface="微软雅黑" panose="020B0503020204020204" pitchFamily="34" charset="-122"/>
                <a:ea typeface="微软雅黑" panose="020B0503020204020204" pitchFamily="34" charset="-122"/>
              </a:rPr>
              <a:t>Apriori</a:t>
            </a:r>
            <a:endParaRPr lang="zh-CN" altLang="en-US">
              <a:latin typeface="微软雅黑" panose="020B0503020204020204" pitchFamily="34" charset="-122"/>
              <a:ea typeface="微软雅黑" panose="020B0503020204020204" pitchFamily="34" charset="-122"/>
            </a:endParaRPr>
          </a:p>
        </p:txBody>
      </p:sp>
      <p:sp>
        <p:nvSpPr>
          <p:cNvPr id="3" name="内容占位符 2">
            <a:extLst>
              <a:ext uri="{FF2B5EF4-FFF2-40B4-BE49-F238E27FC236}">
                <a16:creationId xmlns:a16="http://schemas.microsoft.com/office/drawing/2014/main" id="{A3C72F02-B63B-4647-8AC7-9BF02C7326C2}"/>
              </a:ext>
            </a:extLst>
          </p:cNvPr>
          <p:cNvSpPr>
            <a:spLocks noGrp="1"/>
          </p:cNvSpPr>
          <p:nvPr>
            <p:ph idx="1"/>
          </p:nvPr>
        </p:nvSpPr>
        <p:spPr/>
        <p:txBody>
          <a:bodyPr/>
          <a:lstStyle/>
          <a:p>
            <a:pPr eaLnBrk="1" hangingPunct="1"/>
            <a:r>
              <a:rPr lang="zh-CN" altLang="en-US">
                <a:latin typeface="微软雅黑" panose="020B0503020204020204" pitchFamily="34" charset="-122"/>
                <a:ea typeface="微软雅黑" panose="020B0503020204020204" pitchFamily="34" charset="-122"/>
              </a:rPr>
              <a:t>主要步骤</a:t>
            </a:r>
            <a:endParaRPr lang="en-US" altLang="zh-CN">
              <a:latin typeface="微软雅黑" panose="020B0503020204020204" pitchFamily="34" charset="-122"/>
              <a:ea typeface="微软雅黑" panose="020B0503020204020204" pitchFamily="34" charset="-122"/>
            </a:endParaRPr>
          </a:p>
          <a:p>
            <a:pPr marL="971550" lvl="1" indent="-514350" eaLnBrk="1" hangingPunct="1">
              <a:lnSpc>
                <a:spcPct val="120000"/>
              </a:lnSpc>
              <a:buFont typeface="Times New Roman" panose="02020603050405020304" pitchFamily="18" charset="0"/>
              <a:buAutoNum type="arabicPeriod"/>
            </a:pPr>
            <a:r>
              <a:rPr lang="en-US" altLang="zh-CN" sz="2800">
                <a:solidFill>
                  <a:schemeClr val="tx1"/>
                </a:solidFill>
                <a:latin typeface="微软雅黑" panose="020B0503020204020204" pitchFamily="34" charset="-122"/>
                <a:ea typeface="宋体" panose="02010600030101010101" pitchFamily="2" charset="-122"/>
              </a:rPr>
              <a:t>k=1</a:t>
            </a:r>
          </a:p>
          <a:p>
            <a:pPr marL="971550" lvl="1" indent="-514350" eaLnBrk="1" hangingPunct="1">
              <a:lnSpc>
                <a:spcPct val="120000"/>
              </a:lnSpc>
              <a:buFont typeface="Times New Roman" panose="02020603050405020304" pitchFamily="18" charset="0"/>
              <a:buAutoNum type="arabicPeriod"/>
            </a:pPr>
            <a:r>
              <a:rPr lang="zh-CN" altLang="en-US" sz="2800">
                <a:solidFill>
                  <a:schemeClr val="tx1"/>
                </a:solidFill>
                <a:latin typeface="微软雅黑" panose="020B0503020204020204" pitchFamily="34" charset="-122"/>
                <a:ea typeface="宋体" panose="02010600030101010101" pitchFamily="2" charset="-122"/>
              </a:rPr>
              <a:t>统计每个</a:t>
            </a:r>
            <a:r>
              <a:rPr lang="en-US" altLang="zh-CN" sz="2800">
                <a:solidFill>
                  <a:schemeClr val="tx1"/>
                </a:solidFill>
                <a:latin typeface="微软雅黑" panose="020B0503020204020204" pitchFamily="34" charset="-122"/>
                <a:ea typeface="宋体" panose="02010600030101010101" pitchFamily="2" charset="-122"/>
              </a:rPr>
              <a:t>k</a:t>
            </a:r>
            <a:r>
              <a:rPr lang="zh-CN" altLang="en-US" sz="2800">
                <a:solidFill>
                  <a:schemeClr val="tx1"/>
                </a:solidFill>
                <a:latin typeface="微软雅黑" panose="020B0503020204020204" pitchFamily="34" charset="-122"/>
                <a:ea typeface="宋体" panose="02010600030101010101" pitchFamily="2" charset="-122"/>
              </a:rPr>
              <a:t>项候选集的支持度，找出频繁的</a:t>
            </a:r>
            <a:r>
              <a:rPr lang="en-US" altLang="zh-CN" sz="2800">
                <a:solidFill>
                  <a:schemeClr val="tx1"/>
                </a:solidFill>
                <a:latin typeface="微软雅黑" panose="020B0503020204020204" pitchFamily="34" charset="-122"/>
                <a:ea typeface="宋体" panose="02010600030101010101" pitchFamily="2" charset="-122"/>
              </a:rPr>
              <a:t>k</a:t>
            </a:r>
            <a:r>
              <a:rPr lang="zh-CN" altLang="en-US" sz="2800">
                <a:solidFill>
                  <a:schemeClr val="tx1"/>
                </a:solidFill>
                <a:latin typeface="微软雅黑" panose="020B0503020204020204" pitchFamily="34" charset="-122"/>
                <a:ea typeface="宋体" panose="02010600030101010101" pitchFamily="2" charset="-122"/>
              </a:rPr>
              <a:t>项集：</a:t>
            </a:r>
            <a:r>
              <a:rPr lang="en-US" altLang="zh-CN" sz="3200">
                <a:solidFill>
                  <a:schemeClr val="tx1"/>
                </a:solidFill>
                <a:latin typeface="微软雅黑" panose="020B0503020204020204" pitchFamily="34" charset="-122"/>
                <a:ea typeface="宋体" panose="02010600030101010101" pitchFamily="2" charset="-122"/>
              </a:rPr>
              <a:t>L</a:t>
            </a:r>
            <a:r>
              <a:rPr lang="en-US" altLang="zh-CN" sz="3200" baseline="-25000">
                <a:solidFill>
                  <a:schemeClr val="tx1"/>
                </a:solidFill>
                <a:latin typeface="微软雅黑" panose="020B0503020204020204" pitchFamily="34" charset="-122"/>
                <a:ea typeface="宋体" panose="02010600030101010101" pitchFamily="2" charset="-122"/>
              </a:rPr>
              <a:t>k</a:t>
            </a:r>
            <a:endParaRPr lang="zh-CN" altLang="en-US" sz="2000">
              <a:solidFill>
                <a:schemeClr val="tx1"/>
              </a:solidFill>
              <a:latin typeface="微软雅黑" panose="020B0503020204020204" pitchFamily="34" charset="-122"/>
              <a:ea typeface="宋体" panose="02010600030101010101" pitchFamily="2" charset="-122"/>
            </a:endParaRPr>
          </a:p>
          <a:p>
            <a:pPr marL="971550" lvl="1" indent="-514350" eaLnBrk="1" hangingPunct="1">
              <a:lnSpc>
                <a:spcPct val="120000"/>
              </a:lnSpc>
              <a:buFont typeface="Times New Roman" panose="02020603050405020304" pitchFamily="18" charset="0"/>
              <a:buAutoNum type="arabicPeriod"/>
            </a:pPr>
            <a:r>
              <a:rPr lang="zh-CN" altLang="en-US" sz="2800">
                <a:solidFill>
                  <a:schemeClr val="tx1"/>
                </a:solidFill>
                <a:latin typeface="微软雅黑" panose="020B0503020204020204" pitchFamily="34" charset="-122"/>
                <a:ea typeface="宋体" panose="02010600030101010101" pitchFamily="2" charset="-122"/>
              </a:rPr>
              <a:t>利用频繁的</a:t>
            </a:r>
            <a:r>
              <a:rPr lang="en-US" altLang="zh-CN" sz="2800">
                <a:solidFill>
                  <a:schemeClr val="tx1"/>
                </a:solidFill>
                <a:latin typeface="微软雅黑" panose="020B0503020204020204" pitchFamily="34" charset="-122"/>
                <a:ea typeface="宋体" panose="02010600030101010101" pitchFamily="2" charset="-122"/>
              </a:rPr>
              <a:t>k</a:t>
            </a:r>
            <a:r>
              <a:rPr lang="zh-CN" altLang="en-US" sz="2800">
                <a:solidFill>
                  <a:schemeClr val="tx1"/>
                </a:solidFill>
                <a:latin typeface="微软雅黑" panose="020B0503020204020204" pitchFamily="34" charset="-122"/>
                <a:ea typeface="宋体" panose="02010600030101010101" pitchFamily="2" charset="-122"/>
              </a:rPr>
              <a:t>项集生成</a:t>
            </a:r>
            <a:r>
              <a:rPr lang="en-US" altLang="zh-CN" sz="2800">
                <a:solidFill>
                  <a:schemeClr val="tx1"/>
                </a:solidFill>
                <a:latin typeface="微软雅黑" panose="020B0503020204020204" pitchFamily="34" charset="-122"/>
                <a:ea typeface="宋体" panose="02010600030101010101" pitchFamily="2" charset="-122"/>
              </a:rPr>
              <a:t>k+1</a:t>
            </a:r>
            <a:r>
              <a:rPr lang="zh-CN" altLang="en-US" sz="2800">
                <a:solidFill>
                  <a:schemeClr val="tx1"/>
                </a:solidFill>
                <a:latin typeface="微软雅黑" panose="020B0503020204020204" pitchFamily="34" charset="-122"/>
                <a:ea typeface="宋体" panose="02010600030101010101" pitchFamily="2" charset="-122"/>
              </a:rPr>
              <a:t>项候选集(</a:t>
            </a:r>
            <a:r>
              <a:rPr lang="en-US" altLang="zh-CN">
                <a:solidFill>
                  <a:schemeClr val="tx1"/>
                </a:solidFill>
                <a:latin typeface="Tahoma" panose="020B0604030504040204" pitchFamily="34" charset="0"/>
                <a:ea typeface="宋体" panose="02010600030101010101" pitchFamily="2" charset="-122"/>
              </a:rPr>
              <a:t>Candidate itemset</a:t>
            </a:r>
            <a:r>
              <a:rPr lang="en-US" altLang="zh-CN" sz="2800">
                <a:solidFill>
                  <a:schemeClr val="tx1"/>
                </a:solidFill>
                <a:latin typeface="Tahoma" panose="020B0604030504040204" pitchFamily="34" charset="0"/>
                <a:ea typeface="宋体" panose="02010600030101010101" pitchFamily="2" charset="-122"/>
              </a:rPr>
              <a:t> </a:t>
            </a:r>
            <a:r>
              <a:rPr lang="en-US" altLang="zh-CN" sz="2000">
                <a:solidFill>
                  <a:schemeClr val="tx1"/>
                </a:solidFill>
                <a:latin typeface="Tahoma" panose="020B0604030504040204" pitchFamily="34" charset="0"/>
                <a:ea typeface="宋体" panose="02010600030101010101" pitchFamily="2" charset="-122"/>
              </a:rPr>
              <a:t>)</a:t>
            </a:r>
            <a:r>
              <a:rPr lang="zh-CN" altLang="en-US" sz="2000">
                <a:solidFill>
                  <a:schemeClr val="tx1"/>
                </a:solidFill>
                <a:latin typeface="Tahoma" panose="020B0604030504040204" pitchFamily="34" charset="0"/>
                <a:ea typeface="宋体" panose="02010600030101010101" pitchFamily="2" charset="-122"/>
              </a:rPr>
              <a:t>：</a:t>
            </a:r>
            <a:r>
              <a:rPr lang="en-US" altLang="zh-CN" sz="2800">
                <a:solidFill>
                  <a:schemeClr val="tx1"/>
                </a:solidFill>
                <a:latin typeface="Tahoma" panose="020B0604030504040204" pitchFamily="34" charset="0"/>
                <a:ea typeface="宋体" panose="02010600030101010101" pitchFamily="2" charset="-122"/>
              </a:rPr>
              <a:t>C</a:t>
            </a:r>
            <a:r>
              <a:rPr lang="en-US" altLang="zh-CN" sz="2800" baseline="-25000">
                <a:solidFill>
                  <a:schemeClr val="tx1"/>
                </a:solidFill>
                <a:latin typeface="Tahoma" panose="020B0604030504040204" pitchFamily="34" charset="0"/>
                <a:ea typeface="宋体" panose="02010600030101010101" pitchFamily="2" charset="-122"/>
              </a:rPr>
              <a:t>k+1</a:t>
            </a:r>
            <a:endParaRPr lang="en-US" altLang="zh-CN" sz="2800">
              <a:solidFill>
                <a:schemeClr val="tx1"/>
              </a:solidFill>
              <a:latin typeface="微软雅黑" panose="020B0503020204020204" pitchFamily="34" charset="-122"/>
              <a:ea typeface="宋体" panose="02010600030101010101" pitchFamily="2" charset="-122"/>
            </a:endParaRPr>
          </a:p>
          <a:p>
            <a:pPr marL="971550" lvl="1" indent="-514350" eaLnBrk="1" hangingPunct="1">
              <a:lnSpc>
                <a:spcPct val="120000"/>
              </a:lnSpc>
              <a:buFont typeface="Times New Roman" panose="02020603050405020304" pitchFamily="18" charset="0"/>
              <a:buAutoNum type="arabicPeriod"/>
            </a:pPr>
            <a:r>
              <a:rPr lang="en-US" altLang="zh-CN" sz="2800">
                <a:solidFill>
                  <a:schemeClr val="tx1"/>
                </a:solidFill>
                <a:latin typeface="微软雅黑" panose="020B0503020204020204" pitchFamily="34" charset="-122"/>
                <a:ea typeface="宋体" panose="02010600030101010101" pitchFamily="2" charset="-122"/>
              </a:rPr>
              <a:t>k=k+1; </a:t>
            </a:r>
            <a:r>
              <a:rPr lang="zh-CN" altLang="en-US" sz="2800">
                <a:solidFill>
                  <a:schemeClr val="tx1"/>
                </a:solidFill>
                <a:latin typeface="微软雅黑" panose="020B0503020204020204" pitchFamily="34" charset="-122"/>
                <a:ea typeface="宋体" panose="02010600030101010101" pitchFamily="2" charset="-122"/>
              </a:rPr>
              <a:t>转至步骤</a:t>
            </a:r>
            <a:r>
              <a:rPr lang="en-US" altLang="zh-CN" sz="2800">
                <a:solidFill>
                  <a:schemeClr val="tx1"/>
                </a:solidFill>
                <a:latin typeface="微软雅黑" panose="020B0503020204020204" pitchFamily="34" charset="-122"/>
                <a:ea typeface="宋体" panose="02010600030101010101" pitchFamily="2" charset="-122"/>
              </a:rPr>
              <a:t>2</a:t>
            </a:r>
          </a:p>
          <a:p>
            <a:pPr eaLnBrk="1" hangingPunct="1">
              <a:buFont typeface="Wingdings" pitchFamily="2" charset="2"/>
              <a:buNone/>
            </a:pP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12F07F83-8CE9-7C45-A3FA-1B29C3F55BE4}"/>
              </a:ext>
            </a:extLst>
          </p:cNvPr>
          <p:cNvSpPr>
            <a:spLocks noGrp="1"/>
          </p:cNvSpPr>
          <p:nvPr>
            <p:ph type="title"/>
          </p:nvPr>
        </p:nvSpPr>
        <p:spPr>
          <a:xfrm>
            <a:off x="406400" y="465926"/>
            <a:ext cx="8534400" cy="746125"/>
          </a:xfrm>
        </p:spPr>
        <p:txBody>
          <a:bodyPr/>
          <a:lstStyle/>
          <a:p>
            <a:pPr eaLnBrk="1" hangingPunct="1"/>
            <a:r>
              <a:rPr lang="zh-CN" altLang="en-US" dirty="0">
                <a:latin typeface="微软雅黑" panose="020B0503020204020204" pitchFamily="34" charset="-122"/>
                <a:ea typeface="微软雅黑" panose="020B0503020204020204" pitchFamily="34" charset="-122"/>
              </a:rPr>
              <a:t>示例</a:t>
            </a:r>
          </a:p>
        </p:txBody>
      </p:sp>
      <p:sp>
        <p:nvSpPr>
          <p:cNvPr id="4" name="Text Box 3">
            <a:extLst>
              <a:ext uri="{FF2B5EF4-FFF2-40B4-BE49-F238E27FC236}">
                <a16:creationId xmlns:a16="http://schemas.microsoft.com/office/drawing/2014/main" id="{BF29CD52-0058-E24C-A24F-399B25DD278F}"/>
              </a:ext>
            </a:extLst>
          </p:cNvPr>
          <p:cNvSpPr txBox="1">
            <a:spLocks noChangeArrowheads="1"/>
          </p:cNvSpPr>
          <p:nvPr/>
        </p:nvSpPr>
        <p:spPr bwMode="auto">
          <a:xfrm>
            <a:off x="933451" y="1336516"/>
            <a:ext cx="19859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dirty="0">
                <a:latin typeface="Times New Roman" panose="02020603050405020304" pitchFamily="18" charset="0"/>
                <a:ea typeface="宋体" panose="02010600030101010101" pitchFamily="2" charset="-122"/>
              </a:rPr>
              <a:t>Database TDB</a:t>
            </a:r>
          </a:p>
        </p:txBody>
      </p:sp>
      <p:sp>
        <p:nvSpPr>
          <p:cNvPr id="5" name="Text Box 4">
            <a:extLst>
              <a:ext uri="{FF2B5EF4-FFF2-40B4-BE49-F238E27FC236}">
                <a16:creationId xmlns:a16="http://schemas.microsoft.com/office/drawing/2014/main" id="{D7F6BA0B-D5A0-BD47-AE71-9CF96CDC2B4C}"/>
              </a:ext>
            </a:extLst>
          </p:cNvPr>
          <p:cNvSpPr txBox="1">
            <a:spLocks noChangeArrowheads="1"/>
          </p:cNvSpPr>
          <p:nvPr/>
        </p:nvSpPr>
        <p:spPr bwMode="auto">
          <a:xfrm>
            <a:off x="3550445" y="2085096"/>
            <a:ext cx="10906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1</a:t>
            </a:r>
            <a:r>
              <a:rPr kumimoji="0" lang="en-US" altLang="zh-CN" sz="2400" baseline="30000">
                <a:latin typeface="Times New Roman" panose="02020603050405020304" pitchFamily="18" charset="0"/>
                <a:ea typeface="宋体" panose="02010600030101010101" pitchFamily="2" charset="-122"/>
              </a:rPr>
              <a:t>st</a:t>
            </a:r>
            <a:r>
              <a:rPr kumimoji="0" lang="en-US" altLang="zh-CN" sz="2400">
                <a:latin typeface="Times New Roman" panose="02020603050405020304" pitchFamily="18" charset="0"/>
                <a:ea typeface="宋体" panose="02010600030101010101" pitchFamily="2" charset="-122"/>
              </a:rPr>
              <a:t> scan</a:t>
            </a:r>
          </a:p>
        </p:txBody>
      </p:sp>
      <p:sp>
        <p:nvSpPr>
          <p:cNvPr id="6" name="Line 5">
            <a:extLst>
              <a:ext uri="{FF2B5EF4-FFF2-40B4-BE49-F238E27FC236}">
                <a16:creationId xmlns:a16="http://schemas.microsoft.com/office/drawing/2014/main" id="{4E0D00E9-896E-DD47-A2D1-84017FA88F0F}"/>
              </a:ext>
            </a:extLst>
          </p:cNvPr>
          <p:cNvSpPr>
            <a:spLocks noChangeShapeType="1"/>
          </p:cNvSpPr>
          <p:nvPr/>
        </p:nvSpPr>
        <p:spPr bwMode="auto">
          <a:xfrm>
            <a:off x="3671095" y="2531183"/>
            <a:ext cx="831850" cy="0"/>
          </a:xfrm>
          <a:prstGeom prst="line">
            <a:avLst/>
          </a:prstGeom>
          <a:noFill/>
          <a:ln w="38100">
            <a:solidFill>
              <a:srgbClr val="00B05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zh" altLang="en-US"/>
          </a:p>
        </p:txBody>
      </p:sp>
      <p:sp>
        <p:nvSpPr>
          <p:cNvPr id="7" name="Text Box 6">
            <a:extLst>
              <a:ext uri="{FF2B5EF4-FFF2-40B4-BE49-F238E27FC236}">
                <a16:creationId xmlns:a16="http://schemas.microsoft.com/office/drawing/2014/main" id="{DCCB55C2-E315-184C-ADA6-77B154FFEB3C}"/>
              </a:ext>
            </a:extLst>
          </p:cNvPr>
          <p:cNvSpPr txBox="1">
            <a:spLocks noChangeArrowheads="1"/>
          </p:cNvSpPr>
          <p:nvPr/>
        </p:nvSpPr>
        <p:spPr bwMode="auto">
          <a:xfrm>
            <a:off x="4606925" y="1590675"/>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C</a:t>
            </a:r>
            <a:r>
              <a:rPr kumimoji="0" lang="en-US" altLang="zh-CN" sz="2400" i="1" baseline="-25000">
                <a:latin typeface="Times New Roman" panose="02020603050405020304" pitchFamily="18" charset="0"/>
                <a:ea typeface="宋体" panose="02010600030101010101" pitchFamily="2" charset="-122"/>
              </a:rPr>
              <a:t>1</a:t>
            </a:r>
          </a:p>
        </p:txBody>
      </p:sp>
      <p:sp>
        <p:nvSpPr>
          <p:cNvPr id="8" name="Text Box 7">
            <a:extLst>
              <a:ext uri="{FF2B5EF4-FFF2-40B4-BE49-F238E27FC236}">
                <a16:creationId xmlns:a16="http://schemas.microsoft.com/office/drawing/2014/main" id="{5D71DA07-5C76-7243-988A-930C610C7A1B}"/>
              </a:ext>
            </a:extLst>
          </p:cNvPr>
          <p:cNvSpPr txBox="1">
            <a:spLocks noChangeArrowheads="1"/>
          </p:cNvSpPr>
          <p:nvPr/>
        </p:nvSpPr>
        <p:spPr bwMode="auto">
          <a:xfrm>
            <a:off x="8235952" y="1708878"/>
            <a:ext cx="455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L</a:t>
            </a:r>
            <a:r>
              <a:rPr kumimoji="0" lang="en-US" altLang="zh-CN" sz="2400" i="1" baseline="-25000">
                <a:latin typeface="Times New Roman" panose="02020603050405020304" pitchFamily="18" charset="0"/>
                <a:ea typeface="宋体" panose="02010600030101010101" pitchFamily="2" charset="-122"/>
              </a:rPr>
              <a:t>1</a:t>
            </a:r>
          </a:p>
        </p:txBody>
      </p:sp>
      <p:sp>
        <p:nvSpPr>
          <p:cNvPr id="9" name="Text Box 8">
            <a:extLst>
              <a:ext uri="{FF2B5EF4-FFF2-40B4-BE49-F238E27FC236}">
                <a16:creationId xmlns:a16="http://schemas.microsoft.com/office/drawing/2014/main" id="{57647A4C-92B3-A247-B171-E86BB804CB90}"/>
              </a:ext>
            </a:extLst>
          </p:cNvPr>
          <p:cNvSpPr txBox="1">
            <a:spLocks noChangeArrowheads="1"/>
          </p:cNvSpPr>
          <p:nvPr/>
        </p:nvSpPr>
        <p:spPr bwMode="auto">
          <a:xfrm>
            <a:off x="1281113" y="3785535"/>
            <a:ext cx="455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L</a:t>
            </a:r>
            <a:r>
              <a:rPr kumimoji="0" lang="en-US" altLang="zh-CN" sz="2400" i="1" baseline="-25000">
                <a:latin typeface="Times New Roman" panose="02020603050405020304" pitchFamily="18" charset="0"/>
                <a:ea typeface="宋体" panose="02010600030101010101" pitchFamily="2" charset="-122"/>
              </a:rPr>
              <a:t>2</a:t>
            </a:r>
          </a:p>
        </p:txBody>
      </p:sp>
      <p:sp>
        <p:nvSpPr>
          <p:cNvPr id="10" name="Text Box 9">
            <a:extLst>
              <a:ext uri="{FF2B5EF4-FFF2-40B4-BE49-F238E27FC236}">
                <a16:creationId xmlns:a16="http://schemas.microsoft.com/office/drawing/2014/main" id="{8CADE844-9CD3-D14D-89F7-91F250A1F0AC}"/>
              </a:ext>
            </a:extLst>
          </p:cNvPr>
          <p:cNvSpPr txBox="1">
            <a:spLocks noChangeArrowheads="1"/>
          </p:cNvSpPr>
          <p:nvPr/>
        </p:nvSpPr>
        <p:spPr bwMode="auto">
          <a:xfrm>
            <a:off x="4819650" y="3645622"/>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C</a:t>
            </a:r>
            <a:r>
              <a:rPr kumimoji="0" lang="en-US" altLang="zh-CN" sz="2400" i="1" baseline="-25000">
                <a:latin typeface="Times New Roman" panose="02020603050405020304" pitchFamily="18" charset="0"/>
                <a:ea typeface="宋体" panose="02010600030101010101" pitchFamily="2" charset="-122"/>
              </a:rPr>
              <a:t>2</a:t>
            </a:r>
          </a:p>
        </p:txBody>
      </p:sp>
      <p:sp>
        <p:nvSpPr>
          <p:cNvPr id="11" name="Text Box 10">
            <a:extLst>
              <a:ext uri="{FF2B5EF4-FFF2-40B4-BE49-F238E27FC236}">
                <a16:creationId xmlns:a16="http://schemas.microsoft.com/office/drawing/2014/main" id="{F2862D6D-76CF-6A4F-92E5-BE559071F266}"/>
              </a:ext>
            </a:extLst>
          </p:cNvPr>
          <p:cNvSpPr txBox="1">
            <a:spLocks noChangeArrowheads="1"/>
          </p:cNvSpPr>
          <p:nvPr/>
        </p:nvSpPr>
        <p:spPr bwMode="auto">
          <a:xfrm>
            <a:off x="8697914" y="3681204"/>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C</a:t>
            </a:r>
            <a:r>
              <a:rPr kumimoji="0" lang="en-US" altLang="zh-CN" sz="2400" i="1" baseline="-25000">
                <a:latin typeface="Times New Roman" panose="02020603050405020304" pitchFamily="18" charset="0"/>
                <a:ea typeface="宋体" panose="02010600030101010101" pitchFamily="2" charset="-122"/>
              </a:rPr>
              <a:t>2</a:t>
            </a:r>
          </a:p>
        </p:txBody>
      </p:sp>
      <p:sp>
        <p:nvSpPr>
          <p:cNvPr id="12" name="Line 11">
            <a:extLst>
              <a:ext uri="{FF2B5EF4-FFF2-40B4-BE49-F238E27FC236}">
                <a16:creationId xmlns:a16="http://schemas.microsoft.com/office/drawing/2014/main" id="{C690EC7C-0799-D845-A4C7-EF7BA5903762}"/>
              </a:ext>
            </a:extLst>
          </p:cNvPr>
          <p:cNvSpPr>
            <a:spLocks noChangeShapeType="1"/>
          </p:cNvSpPr>
          <p:nvPr/>
        </p:nvSpPr>
        <p:spPr bwMode="auto">
          <a:xfrm flipH="1">
            <a:off x="7564438" y="4889353"/>
            <a:ext cx="1120775" cy="0"/>
          </a:xfrm>
          <a:prstGeom prst="line">
            <a:avLst/>
          </a:prstGeom>
          <a:noFill/>
          <a:ln w="38100">
            <a:solidFill>
              <a:srgbClr val="00B050"/>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13" name="Text Box 12">
            <a:extLst>
              <a:ext uri="{FF2B5EF4-FFF2-40B4-BE49-F238E27FC236}">
                <a16:creationId xmlns:a16="http://schemas.microsoft.com/office/drawing/2014/main" id="{937BDC9D-0450-3D4E-A7B0-46EE7C5379DE}"/>
              </a:ext>
            </a:extLst>
          </p:cNvPr>
          <p:cNvSpPr txBox="1">
            <a:spLocks noChangeArrowheads="1"/>
          </p:cNvSpPr>
          <p:nvPr/>
        </p:nvSpPr>
        <p:spPr bwMode="auto">
          <a:xfrm>
            <a:off x="7545387" y="4286103"/>
            <a:ext cx="11572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2</a:t>
            </a:r>
            <a:r>
              <a:rPr kumimoji="0" lang="en-US" altLang="zh-CN" sz="2400" baseline="30000">
                <a:latin typeface="Times New Roman" panose="02020603050405020304" pitchFamily="18" charset="0"/>
                <a:ea typeface="宋体" panose="02010600030101010101" pitchFamily="2" charset="-122"/>
              </a:rPr>
              <a:t>nd</a:t>
            </a:r>
            <a:r>
              <a:rPr kumimoji="0" lang="en-US" altLang="zh-CN" sz="2400">
                <a:latin typeface="Times New Roman" panose="02020603050405020304" pitchFamily="18" charset="0"/>
                <a:ea typeface="宋体" panose="02010600030101010101" pitchFamily="2" charset="-122"/>
              </a:rPr>
              <a:t> scan</a:t>
            </a:r>
          </a:p>
        </p:txBody>
      </p:sp>
      <p:sp>
        <p:nvSpPr>
          <p:cNvPr id="14" name="AutoShape 13">
            <a:extLst>
              <a:ext uri="{FF2B5EF4-FFF2-40B4-BE49-F238E27FC236}">
                <a16:creationId xmlns:a16="http://schemas.microsoft.com/office/drawing/2014/main" id="{9570CB76-64F9-5A47-9102-88E902B31405}"/>
              </a:ext>
            </a:extLst>
          </p:cNvPr>
          <p:cNvSpPr>
            <a:spLocks noChangeArrowheads="1"/>
          </p:cNvSpPr>
          <p:nvPr/>
        </p:nvSpPr>
        <p:spPr bwMode="auto">
          <a:xfrm>
            <a:off x="10792619" y="2967335"/>
            <a:ext cx="584998" cy="2048782"/>
          </a:xfrm>
          <a:prstGeom prst="curvedLeftArrow">
            <a:avLst>
              <a:gd name="adj1" fmla="val 27291"/>
              <a:gd name="adj2" fmla="val 31288"/>
              <a:gd name="adj3" fmla="val 33333"/>
            </a:avLst>
          </a:prstGeom>
          <a:solidFill>
            <a:srgbClr val="FFFFFF"/>
          </a:solidFill>
          <a:ln w="9525">
            <a:solidFill>
              <a:srgbClr val="000000"/>
            </a:solidFill>
            <a:miter lim="800000"/>
            <a:headEnd/>
            <a:tailEnd/>
          </a:ln>
        </p:spPr>
        <p:txBody>
          <a:bodyPr wrap="squar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dirty="0">
              <a:latin typeface="Times New Roman" panose="02020603050405020304" pitchFamily="18" charset="0"/>
              <a:ea typeface="宋体" panose="02010600030101010101" pitchFamily="2" charset="-122"/>
            </a:endParaRPr>
          </a:p>
        </p:txBody>
      </p:sp>
      <p:sp>
        <p:nvSpPr>
          <p:cNvPr id="15" name="Line 14">
            <a:extLst>
              <a:ext uri="{FF2B5EF4-FFF2-40B4-BE49-F238E27FC236}">
                <a16:creationId xmlns:a16="http://schemas.microsoft.com/office/drawing/2014/main" id="{B811960D-6748-8545-A300-19DD840D92B4}"/>
              </a:ext>
            </a:extLst>
          </p:cNvPr>
          <p:cNvSpPr>
            <a:spLocks noChangeShapeType="1"/>
          </p:cNvSpPr>
          <p:nvPr/>
        </p:nvSpPr>
        <p:spPr bwMode="auto">
          <a:xfrm>
            <a:off x="3811591" y="6444363"/>
            <a:ext cx="1692275" cy="0"/>
          </a:xfrm>
          <a:prstGeom prst="line">
            <a:avLst/>
          </a:prstGeom>
          <a:noFill/>
          <a:ln w="38100">
            <a:solidFill>
              <a:srgbClr val="00B050"/>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16" name="Text Box 15">
            <a:extLst>
              <a:ext uri="{FF2B5EF4-FFF2-40B4-BE49-F238E27FC236}">
                <a16:creationId xmlns:a16="http://schemas.microsoft.com/office/drawing/2014/main" id="{855989DD-E14F-CB4F-9E28-F86EAEBC009A}"/>
              </a:ext>
            </a:extLst>
          </p:cNvPr>
          <p:cNvSpPr txBox="1">
            <a:spLocks noChangeArrowheads="1"/>
          </p:cNvSpPr>
          <p:nvPr/>
        </p:nvSpPr>
        <p:spPr bwMode="auto">
          <a:xfrm>
            <a:off x="1787499" y="5880101"/>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C</a:t>
            </a:r>
            <a:r>
              <a:rPr kumimoji="0" lang="en-US" altLang="zh-CN" sz="2400" i="1" baseline="-25000">
                <a:latin typeface="Times New Roman" panose="02020603050405020304" pitchFamily="18" charset="0"/>
                <a:ea typeface="宋体" panose="02010600030101010101" pitchFamily="2" charset="-122"/>
              </a:rPr>
              <a:t>3</a:t>
            </a:r>
          </a:p>
        </p:txBody>
      </p:sp>
      <p:sp>
        <p:nvSpPr>
          <p:cNvPr id="17" name="Text Box 16">
            <a:extLst>
              <a:ext uri="{FF2B5EF4-FFF2-40B4-BE49-F238E27FC236}">
                <a16:creationId xmlns:a16="http://schemas.microsoft.com/office/drawing/2014/main" id="{4450FD4C-D218-7E49-98B1-E5F0FE4E416B}"/>
              </a:ext>
            </a:extLst>
          </p:cNvPr>
          <p:cNvSpPr txBox="1">
            <a:spLocks noChangeArrowheads="1"/>
          </p:cNvSpPr>
          <p:nvPr/>
        </p:nvSpPr>
        <p:spPr bwMode="auto">
          <a:xfrm>
            <a:off x="5595943" y="6006310"/>
            <a:ext cx="455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L</a:t>
            </a:r>
            <a:r>
              <a:rPr kumimoji="0" lang="en-US" altLang="zh-CN" sz="2400" i="1" baseline="-25000">
                <a:latin typeface="Times New Roman" panose="02020603050405020304" pitchFamily="18" charset="0"/>
                <a:ea typeface="宋体" panose="02010600030101010101" pitchFamily="2" charset="-122"/>
              </a:rPr>
              <a:t>3</a:t>
            </a:r>
          </a:p>
        </p:txBody>
      </p:sp>
      <p:sp>
        <p:nvSpPr>
          <p:cNvPr id="18" name="Text Box 17">
            <a:extLst>
              <a:ext uri="{FF2B5EF4-FFF2-40B4-BE49-F238E27FC236}">
                <a16:creationId xmlns:a16="http://schemas.microsoft.com/office/drawing/2014/main" id="{4D175369-B722-4843-B1F9-EED15F57038F}"/>
              </a:ext>
            </a:extLst>
          </p:cNvPr>
          <p:cNvSpPr txBox="1">
            <a:spLocks noChangeArrowheads="1"/>
          </p:cNvSpPr>
          <p:nvPr/>
        </p:nvSpPr>
        <p:spPr bwMode="auto">
          <a:xfrm>
            <a:off x="3984627" y="6026850"/>
            <a:ext cx="1123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3</a:t>
            </a:r>
            <a:r>
              <a:rPr kumimoji="0" lang="en-US" altLang="zh-CN" sz="2400" baseline="30000">
                <a:latin typeface="Times New Roman" panose="02020603050405020304" pitchFamily="18" charset="0"/>
                <a:ea typeface="宋体" panose="02010600030101010101" pitchFamily="2" charset="-122"/>
              </a:rPr>
              <a:t>rd</a:t>
            </a:r>
            <a:r>
              <a:rPr kumimoji="0" lang="en-US" altLang="zh-CN" sz="2400">
                <a:latin typeface="Times New Roman" panose="02020603050405020304" pitchFamily="18" charset="0"/>
                <a:ea typeface="宋体" panose="02010600030101010101" pitchFamily="2" charset="-122"/>
              </a:rPr>
              <a:t> scan</a:t>
            </a:r>
          </a:p>
        </p:txBody>
      </p:sp>
      <p:sp>
        <p:nvSpPr>
          <p:cNvPr id="19" name="AutoShape 18">
            <a:extLst>
              <a:ext uri="{FF2B5EF4-FFF2-40B4-BE49-F238E27FC236}">
                <a16:creationId xmlns:a16="http://schemas.microsoft.com/office/drawing/2014/main" id="{3E3F5B08-475C-A249-B948-7A106252CCAC}"/>
              </a:ext>
            </a:extLst>
          </p:cNvPr>
          <p:cNvSpPr>
            <a:spLocks noChangeArrowheads="1"/>
          </p:cNvSpPr>
          <p:nvPr/>
        </p:nvSpPr>
        <p:spPr bwMode="auto">
          <a:xfrm>
            <a:off x="1069103" y="5016117"/>
            <a:ext cx="604122" cy="1010733"/>
          </a:xfrm>
          <a:prstGeom prst="curvedRightArrow">
            <a:avLst>
              <a:gd name="adj1" fmla="val 56619"/>
              <a:gd name="adj2" fmla="val 113237"/>
              <a:gd name="adj3" fmla="val 9683"/>
            </a:avLst>
          </a:prstGeom>
          <a:solidFill>
            <a:srgbClr val="FFFFFF"/>
          </a:solidFill>
          <a:ln w="9525">
            <a:solidFill>
              <a:srgbClr val="000000"/>
            </a:solidFill>
            <a:miter lim="800000"/>
            <a:headEnd/>
            <a:tailEnd/>
          </a:ln>
        </p:spPr>
        <p:txBody>
          <a:bodyPr wrap="squar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sp>
        <p:nvSpPr>
          <p:cNvPr id="20" name="Line 19">
            <a:extLst>
              <a:ext uri="{FF2B5EF4-FFF2-40B4-BE49-F238E27FC236}">
                <a16:creationId xmlns:a16="http://schemas.microsoft.com/office/drawing/2014/main" id="{344726B2-627B-9B42-8DD1-674E27CC9F5D}"/>
              </a:ext>
            </a:extLst>
          </p:cNvPr>
          <p:cNvSpPr>
            <a:spLocks noChangeShapeType="1"/>
          </p:cNvSpPr>
          <p:nvPr/>
        </p:nvSpPr>
        <p:spPr bwMode="auto">
          <a:xfrm>
            <a:off x="7645400" y="2531183"/>
            <a:ext cx="980284" cy="0"/>
          </a:xfrm>
          <a:prstGeom prst="line">
            <a:avLst/>
          </a:prstGeom>
          <a:noFill/>
          <a:ln w="38100">
            <a:solidFill>
              <a:srgbClr val="00B050"/>
            </a:solidFill>
            <a:round/>
            <a:headEnd/>
            <a:tailEnd type="triangle" w="med" len="med"/>
          </a:ln>
          <a:extLst>
            <a:ext uri="{909E8E84-426E-40DD-AFC4-6F175D3DCCD1}">
              <a14:hiddenFill xmlns:a14="http://schemas.microsoft.com/office/drawing/2010/main">
                <a:noFill/>
              </a14:hiddenFill>
            </a:ext>
          </a:extLst>
        </p:spPr>
        <p:txBody>
          <a:bodyPr wrap="square" anchor="ctr">
            <a:spAutoFit/>
          </a:bodyPr>
          <a:lstStyle/>
          <a:p>
            <a:endParaRPr lang="zh" altLang="en-US"/>
          </a:p>
        </p:txBody>
      </p:sp>
      <p:sp>
        <p:nvSpPr>
          <p:cNvPr id="21" name="Line 20">
            <a:extLst>
              <a:ext uri="{FF2B5EF4-FFF2-40B4-BE49-F238E27FC236}">
                <a16:creationId xmlns:a16="http://schemas.microsoft.com/office/drawing/2014/main" id="{8FA287EB-0940-7744-B83E-FBA283C571D0}"/>
              </a:ext>
            </a:extLst>
          </p:cNvPr>
          <p:cNvSpPr>
            <a:spLocks noChangeShapeType="1"/>
          </p:cNvSpPr>
          <p:nvPr/>
        </p:nvSpPr>
        <p:spPr bwMode="auto">
          <a:xfrm flipH="1">
            <a:off x="3811591" y="4718625"/>
            <a:ext cx="977896" cy="0"/>
          </a:xfrm>
          <a:prstGeom prst="line">
            <a:avLst/>
          </a:prstGeom>
          <a:noFill/>
          <a:ln w="38100">
            <a:solidFill>
              <a:srgbClr val="00B050"/>
            </a:solidFill>
            <a:round/>
            <a:headEnd/>
            <a:tailEnd type="triangle" w="med" len="med"/>
          </a:ln>
          <a:extLst>
            <a:ext uri="{909E8E84-426E-40DD-AFC4-6F175D3DCCD1}">
              <a14:hiddenFill xmlns:a14="http://schemas.microsoft.com/office/drawing/2010/main">
                <a:noFill/>
              </a14:hiddenFill>
            </a:ext>
          </a:extLst>
        </p:spPr>
        <p:txBody>
          <a:bodyPr wrap="square" anchor="ctr">
            <a:spAutoFit/>
          </a:bodyPr>
          <a:lstStyle/>
          <a:p>
            <a:endParaRPr lang="zh" altLang="en-US" dirty="0"/>
          </a:p>
        </p:txBody>
      </p:sp>
      <p:graphicFrame>
        <p:nvGraphicFramePr>
          <p:cNvPr id="22" name="Group 170">
            <a:extLst>
              <a:ext uri="{FF2B5EF4-FFF2-40B4-BE49-F238E27FC236}">
                <a16:creationId xmlns:a16="http://schemas.microsoft.com/office/drawing/2014/main" id="{65A06229-9E3E-9C48-86A8-F5FCB58729F2}"/>
              </a:ext>
            </a:extLst>
          </p:cNvPr>
          <p:cNvGraphicFramePr>
            <a:graphicFrameLocks noGrp="1"/>
          </p:cNvGraphicFramePr>
          <p:nvPr>
            <p:extLst>
              <p:ext uri="{D42A27DB-BD31-4B8C-83A1-F6EECF244321}">
                <p14:modId xmlns:p14="http://schemas.microsoft.com/office/powerpoint/2010/main" val="2501520533"/>
              </p:ext>
            </p:extLst>
          </p:nvPr>
        </p:nvGraphicFramePr>
        <p:xfrm>
          <a:off x="1085850" y="1793716"/>
          <a:ext cx="1905000" cy="1663699"/>
        </p:xfrm>
        <a:graphic>
          <a:graphicData uri="http://schemas.openxmlformats.org/drawingml/2006/table">
            <a:tbl>
              <a:tblPr/>
              <a:tblGrid>
                <a:gridCol w="6858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tblGrid>
              <a:tr h="338189">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charset="-122"/>
                        </a:rPr>
                        <a:t>Tid</a:t>
                      </a:r>
                    </a:p>
                  </a:txBody>
                  <a:tcPr marT="45727" marB="45727"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charset="-122"/>
                        </a:rPr>
                        <a:t>Items</a:t>
                      </a:r>
                    </a:p>
                  </a:txBody>
                  <a:tcPr marT="45727" marB="45727"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0"/>
                  </a:ext>
                </a:extLst>
              </a:tr>
              <a:tr h="338189">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10</a:t>
                      </a:r>
                    </a:p>
                  </a:txBody>
                  <a:tcPr marT="45727" marB="45727"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A, C, D</a:t>
                      </a:r>
                    </a:p>
                  </a:txBody>
                  <a:tcPr marT="45727" marB="45727"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8189">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20</a:t>
                      </a:r>
                    </a:p>
                  </a:txBody>
                  <a:tcPr marT="45727" marB="45727"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B, C, E</a:t>
                      </a:r>
                    </a:p>
                  </a:txBody>
                  <a:tcPr marT="45727" marB="45727"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0943">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30</a:t>
                      </a:r>
                    </a:p>
                  </a:txBody>
                  <a:tcPr marT="45727" marB="45727"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A, B, C, E</a:t>
                      </a:r>
                    </a:p>
                  </a:txBody>
                  <a:tcPr marT="45727" marB="45727"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8189">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40</a:t>
                      </a:r>
                    </a:p>
                  </a:txBody>
                  <a:tcPr marT="45727" marB="45727"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dirty="0">
                          <a:ln>
                            <a:noFill/>
                          </a:ln>
                          <a:solidFill>
                            <a:srgbClr val="170981"/>
                          </a:solidFill>
                          <a:effectLst/>
                          <a:latin typeface="Times New Roman" pitchFamily="18" charset="0"/>
                          <a:ea typeface="宋体" charset="-122"/>
                        </a:rPr>
                        <a:t>B, E</a:t>
                      </a:r>
                    </a:p>
                  </a:txBody>
                  <a:tcPr marT="45727" marB="45727"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graphicFrame>
        <p:nvGraphicFramePr>
          <p:cNvPr id="23" name="Group 171">
            <a:extLst>
              <a:ext uri="{FF2B5EF4-FFF2-40B4-BE49-F238E27FC236}">
                <a16:creationId xmlns:a16="http://schemas.microsoft.com/office/drawing/2014/main" id="{35BB38A2-E886-F944-9510-9808A23FDBAA}"/>
              </a:ext>
            </a:extLst>
          </p:cNvPr>
          <p:cNvGraphicFramePr>
            <a:graphicFrameLocks noGrp="1"/>
          </p:cNvGraphicFramePr>
          <p:nvPr/>
        </p:nvGraphicFramePr>
        <p:xfrm>
          <a:off x="5276850" y="1503364"/>
          <a:ext cx="1752600" cy="2028828"/>
        </p:xfrm>
        <a:graphic>
          <a:graphicData uri="http://schemas.openxmlformats.org/drawingml/2006/table">
            <a:tbl>
              <a:tblPr/>
              <a:tblGrid>
                <a:gridCol w="1143000">
                  <a:extLst>
                    <a:ext uri="{9D8B030D-6E8A-4147-A177-3AD203B41FA5}">
                      <a16:colId xmlns:a16="http://schemas.microsoft.com/office/drawing/2014/main" val="20000"/>
                    </a:ext>
                  </a:extLst>
                </a:gridCol>
                <a:gridCol w="609600">
                  <a:extLst>
                    <a:ext uri="{9D8B030D-6E8A-4147-A177-3AD203B41FA5}">
                      <a16:colId xmlns:a16="http://schemas.microsoft.com/office/drawing/2014/main" val="20001"/>
                    </a:ext>
                  </a:extLst>
                </a:gridCol>
              </a:tblGrid>
              <a:tr h="338138">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Itemset</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sup</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extLst>
                  <a:ext uri="{0D108BD9-81ED-4DB2-BD59-A6C34878D82A}">
                    <a16:rowId xmlns:a16="http://schemas.microsoft.com/office/drawing/2014/main" val="10000"/>
                  </a:ext>
                </a:extLst>
              </a:tr>
              <a:tr h="338138">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{A}</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8138">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{B}</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3</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8138">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{C}</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3</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8138">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{D}</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33CCF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1</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33CCFF"/>
                    </a:solidFill>
                  </a:tcPr>
                </a:tc>
                <a:extLst>
                  <a:ext uri="{0D108BD9-81ED-4DB2-BD59-A6C34878D82A}">
                    <a16:rowId xmlns:a16="http://schemas.microsoft.com/office/drawing/2014/main" val="10004"/>
                  </a:ext>
                </a:extLst>
              </a:tr>
              <a:tr h="338138">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3</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graphicFrame>
        <p:nvGraphicFramePr>
          <p:cNvPr id="24" name="Group 64">
            <a:extLst>
              <a:ext uri="{FF2B5EF4-FFF2-40B4-BE49-F238E27FC236}">
                <a16:creationId xmlns:a16="http://schemas.microsoft.com/office/drawing/2014/main" id="{663CA446-567F-E44D-ADBC-299B6C068437}"/>
              </a:ext>
            </a:extLst>
          </p:cNvPr>
          <p:cNvGraphicFramePr>
            <a:graphicFrameLocks noGrp="1"/>
          </p:cNvGraphicFramePr>
          <p:nvPr>
            <p:extLst>
              <p:ext uri="{D42A27DB-BD31-4B8C-83A1-F6EECF244321}">
                <p14:modId xmlns:p14="http://schemas.microsoft.com/office/powerpoint/2010/main" val="657344636"/>
              </p:ext>
            </p:extLst>
          </p:nvPr>
        </p:nvGraphicFramePr>
        <p:xfrm>
          <a:off x="8832851" y="1516792"/>
          <a:ext cx="1752600" cy="1690685"/>
        </p:xfrm>
        <a:graphic>
          <a:graphicData uri="http://schemas.openxmlformats.org/drawingml/2006/table">
            <a:tbl>
              <a:tblPr/>
              <a:tblGrid>
                <a:gridCol w="1143000">
                  <a:extLst>
                    <a:ext uri="{9D8B030D-6E8A-4147-A177-3AD203B41FA5}">
                      <a16:colId xmlns:a16="http://schemas.microsoft.com/office/drawing/2014/main" val="20000"/>
                    </a:ext>
                  </a:extLst>
                </a:gridCol>
                <a:gridCol w="609600">
                  <a:extLst>
                    <a:ext uri="{9D8B030D-6E8A-4147-A177-3AD203B41FA5}">
                      <a16:colId xmlns:a16="http://schemas.microsoft.com/office/drawing/2014/main" val="20001"/>
                    </a:ext>
                  </a:extLst>
                </a:gridCol>
              </a:tblGrid>
              <a:tr h="338137">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Itemset</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sup</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extLst>
                  <a:ext uri="{0D108BD9-81ED-4DB2-BD59-A6C34878D82A}">
                    <a16:rowId xmlns:a16="http://schemas.microsoft.com/office/drawing/2014/main" val="10000"/>
                  </a:ext>
                </a:extLst>
              </a:tr>
              <a:tr h="338137">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{A}</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1"/>
                  </a:ext>
                </a:extLst>
              </a:tr>
              <a:tr h="338137">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{B}</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3</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2"/>
                  </a:ext>
                </a:extLst>
              </a:tr>
              <a:tr h="338137">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{C}</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3</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3"/>
                  </a:ext>
                </a:extLst>
              </a:tr>
              <a:tr h="338137">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3</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4"/>
                  </a:ext>
                </a:extLst>
              </a:tr>
            </a:tbl>
          </a:graphicData>
        </a:graphic>
      </p:graphicFrame>
      <p:graphicFrame>
        <p:nvGraphicFramePr>
          <p:cNvPr id="25" name="Group 84">
            <a:extLst>
              <a:ext uri="{FF2B5EF4-FFF2-40B4-BE49-F238E27FC236}">
                <a16:creationId xmlns:a16="http://schemas.microsoft.com/office/drawing/2014/main" id="{359AA0A4-7B33-6341-AD12-12035F6E8BEE}"/>
              </a:ext>
            </a:extLst>
          </p:cNvPr>
          <p:cNvGraphicFramePr>
            <a:graphicFrameLocks noGrp="1"/>
          </p:cNvGraphicFramePr>
          <p:nvPr>
            <p:extLst>
              <p:ext uri="{D42A27DB-BD31-4B8C-83A1-F6EECF244321}">
                <p14:modId xmlns:p14="http://schemas.microsoft.com/office/powerpoint/2010/main" val="1541502098"/>
              </p:ext>
            </p:extLst>
          </p:nvPr>
        </p:nvGraphicFramePr>
        <p:xfrm>
          <a:off x="9234489" y="3879642"/>
          <a:ext cx="1143000" cy="2366959"/>
        </p:xfrm>
        <a:graphic>
          <a:graphicData uri="http://schemas.openxmlformats.org/drawingml/2006/table">
            <a:tbl>
              <a:tblPr/>
              <a:tblGrid>
                <a:gridCol w="1143000">
                  <a:extLst>
                    <a:ext uri="{9D8B030D-6E8A-4147-A177-3AD203B41FA5}">
                      <a16:colId xmlns:a16="http://schemas.microsoft.com/office/drawing/2014/main" val="20000"/>
                    </a:ext>
                  </a:extLst>
                </a:gridCol>
              </a:tblGrid>
              <a:tr h="338137">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charset="-122"/>
                        </a:rPr>
                        <a:t>Itemset</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extLst>
                  <a:ext uri="{0D108BD9-81ED-4DB2-BD59-A6C34878D82A}">
                    <a16:rowId xmlns:a16="http://schemas.microsoft.com/office/drawing/2014/main" val="10000"/>
                  </a:ext>
                </a:extLst>
              </a:tr>
              <a:tr h="338137">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{A, B}</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8137">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{A, C}</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8137">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{A,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8137">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{B, C}</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8137">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{B,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8137">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{C,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graphicFrame>
        <p:nvGraphicFramePr>
          <p:cNvPr id="26" name="Group 173">
            <a:extLst>
              <a:ext uri="{FF2B5EF4-FFF2-40B4-BE49-F238E27FC236}">
                <a16:creationId xmlns:a16="http://schemas.microsoft.com/office/drawing/2014/main" id="{AE692589-AC06-0642-A4CF-14061D5E2188}"/>
              </a:ext>
            </a:extLst>
          </p:cNvPr>
          <p:cNvGraphicFramePr>
            <a:graphicFrameLocks noGrp="1"/>
          </p:cNvGraphicFramePr>
          <p:nvPr>
            <p:extLst>
              <p:ext uri="{D42A27DB-BD31-4B8C-83A1-F6EECF244321}">
                <p14:modId xmlns:p14="http://schemas.microsoft.com/office/powerpoint/2010/main" val="1115906152"/>
              </p:ext>
            </p:extLst>
          </p:nvPr>
        </p:nvGraphicFramePr>
        <p:xfrm>
          <a:off x="5291137" y="3742461"/>
          <a:ext cx="1752600" cy="2166934"/>
        </p:xfrm>
        <a:graphic>
          <a:graphicData uri="http://schemas.openxmlformats.org/drawingml/2006/table">
            <a:tbl>
              <a:tblPr/>
              <a:tblGrid>
                <a:gridCol w="1143000">
                  <a:extLst>
                    <a:ext uri="{9D8B030D-6E8A-4147-A177-3AD203B41FA5}">
                      <a16:colId xmlns:a16="http://schemas.microsoft.com/office/drawing/2014/main" val="20000"/>
                    </a:ext>
                  </a:extLst>
                </a:gridCol>
                <a:gridCol w="609600">
                  <a:extLst>
                    <a:ext uri="{9D8B030D-6E8A-4147-A177-3AD203B41FA5}">
                      <a16:colId xmlns:a16="http://schemas.microsoft.com/office/drawing/2014/main" val="20001"/>
                    </a:ext>
                  </a:extLst>
                </a:gridCol>
              </a:tblGrid>
              <a:tr h="30956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Itemset</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sup</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extLst>
                  <a:ext uri="{0D108BD9-81ED-4DB2-BD59-A6C34878D82A}">
                    <a16:rowId xmlns:a16="http://schemas.microsoft.com/office/drawing/2014/main" val="10000"/>
                  </a:ext>
                </a:extLst>
              </a:tr>
              <a:tr h="30956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{A, B}</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33CCF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1</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33CCFF"/>
                    </a:solidFill>
                  </a:tcPr>
                </a:tc>
                <a:extLst>
                  <a:ext uri="{0D108BD9-81ED-4DB2-BD59-A6C34878D82A}">
                    <a16:rowId xmlns:a16="http://schemas.microsoft.com/office/drawing/2014/main" val="10001"/>
                  </a:ext>
                </a:extLst>
              </a:tr>
              <a:tr h="30956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{A, C}</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956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{A,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33CCF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1</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33CCFF"/>
                    </a:solidFill>
                  </a:tcPr>
                </a:tc>
                <a:extLst>
                  <a:ext uri="{0D108BD9-81ED-4DB2-BD59-A6C34878D82A}">
                    <a16:rowId xmlns:a16="http://schemas.microsoft.com/office/drawing/2014/main" val="10003"/>
                  </a:ext>
                </a:extLst>
              </a:tr>
              <a:tr h="30956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{B, C}</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956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{B,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3</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956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dirty="0">
                          <a:ln>
                            <a:noFill/>
                          </a:ln>
                          <a:solidFill>
                            <a:srgbClr val="170981"/>
                          </a:solidFill>
                          <a:effectLst/>
                          <a:latin typeface="Times New Roman" pitchFamily="18" charset="0"/>
                          <a:ea typeface="宋体" pitchFamily="2" charset="-122"/>
                        </a:rPr>
                        <a:t>{C,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dirty="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graphicFrame>
        <p:nvGraphicFramePr>
          <p:cNvPr id="27" name="Group 128">
            <a:extLst>
              <a:ext uri="{FF2B5EF4-FFF2-40B4-BE49-F238E27FC236}">
                <a16:creationId xmlns:a16="http://schemas.microsoft.com/office/drawing/2014/main" id="{D4AB4A01-8C6C-564F-B007-DFFC5BE5FB3F}"/>
              </a:ext>
            </a:extLst>
          </p:cNvPr>
          <p:cNvGraphicFramePr>
            <a:graphicFrameLocks noGrp="1"/>
          </p:cNvGraphicFramePr>
          <p:nvPr>
            <p:extLst>
              <p:ext uri="{D42A27DB-BD31-4B8C-83A1-F6EECF244321}">
                <p14:modId xmlns:p14="http://schemas.microsoft.com/office/powerpoint/2010/main" val="406690643"/>
              </p:ext>
            </p:extLst>
          </p:nvPr>
        </p:nvGraphicFramePr>
        <p:xfrm>
          <a:off x="1741487" y="3918886"/>
          <a:ext cx="1752600" cy="1524764"/>
        </p:xfrm>
        <a:graphic>
          <a:graphicData uri="http://schemas.openxmlformats.org/drawingml/2006/table">
            <a:tbl>
              <a:tblPr/>
              <a:tblGrid>
                <a:gridCol w="1143000">
                  <a:extLst>
                    <a:ext uri="{9D8B030D-6E8A-4147-A177-3AD203B41FA5}">
                      <a16:colId xmlns:a16="http://schemas.microsoft.com/office/drawing/2014/main" val="20000"/>
                    </a:ext>
                  </a:extLst>
                </a:gridCol>
                <a:gridCol w="609600">
                  <a:extLst>
                    <a:ext uri="{9D8B030D-6E8A-4147-A177-3AD203B41FA5}">
                      <a16:colId xmlns:a16="http://schemas.microsoft.com/office/drawing/2014/main" val="20001"/>
                    </a:ext>
                  </a:extLst>
                </a:gridCol>
              </a:tblGrid>
              <a:tr h="309563">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Itemset</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sup</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extLst>
                  <a:ext uri="{0D108BD9-81ED-4DB2-BD59-A6C34878D82A}">
                    <a16:rowId xmlns:a16="http://schemas.microsoft.com/office/drawing/2014/main" val="10000"/>
                  </a:ext>
                </a:extLst>
              </a:tr>
              <a:tr h="309563">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{A, C}</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1"/>
                  </a:ext>
                </a:extLst>
              </a:tr>
              <a:tr h="309563">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{B, C}</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2"/>
                  </a:ext>
                </a:extLst>
              </a:tr>
              <a:tr h="309563">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{B,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3</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3"/>
                  </a:ext>
                </a:extLst>
              </a:tr>
              <a:tr h="144070">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{C,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dirty="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4"/>
                  </a:ext>
                </a:extLst>
              </a:tr>
            </a:tbl>
          </a:graphicData>
        </a:graphic>
      </p:graphicFrame>
      <p:graphicFrame>
        <p:nvGraphicFramePr>
          <p:cNvPr id="28" name="Group 148">
            <a:extLst>
              <a:ext uri="{FF2B5EF4-FFF2-40B4-BE49-F238E27FC236}">
                <a16:creationId xmlns:a16="http://schemas.microsoft.com/office/drawing/2014/main" id="{1C133F07-4997-8F42-8120-3139DD26E8E7}"/>
              </a:ext>
            </a:extLst>
          </p:cNvPr>
          <p:cNvGraphicFramePr>
            <a:graphicFrameLocks noGrp="1"/>
          </p:cNvGraphicFramePr>
          <p:nvPr>
            <p:extLst>
              <p:ext uri="{D42A27DB-BD31-4B8C-83A1-F6EECF244321}">
                <p14:modId xmlns:p14="http://schemas.microsoft.com/office/powerpoint/2010/main" val="2079944496"/>
              </p:ext>
            </p:extLst>
          </p:nvPr>
        </p:nvGraphicFramePr>
        <p:xfrm>
          <a:off x="2231999" y="5945189"/>
          <a:ext cx="1143000" cy="685800"/>
        </p:xfrm>
        <a:graphic>
          <a:graphicData uri="http://schemas.openxmlformats.org/drawingml/2006/table">
            <a:tbl>
              <a:tblPr/>
              <a:tblGrid>
                <a:gridCol w="1143000">
                  <a:extLst>
                    <a:ext uri="{9D8B030D-6E8A-4147-A177-3AD203B41FA5}">
                      <a16:colId xmlns:a16="http://schemas.microsoft.com/office/drawing/2014/main" val="20000"/>
                    </a:ext>
                  </a:extLst>
                </a:gridCol>
              </a:tblGrid>
              <a:tr h="338138">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charset="-122"/>
                        </a:rPr>
                        <a:t>Itemset</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extLst>
                  <a:ext uri="{0D108BD9-81ED-4DB2-BD59-A6C34878D82A}">
                    <a16:rowId xmlns:a16="http://schemas.microsoft.com/office/drawing/2014/main" val="10000"/>
                  </a:ext>
                </a:extLst>
              </a:tr>
              <a:tr h="347662">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{B, C,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9" name="Group 156">
            <a:extLst>
              <a:ext uri="{FF2B5EF4-FFF2-40B4-BE49-F238E27FC236}">
                <a16:creationId xmlns:a16="http://schemas.microsoft.com/office/drawing/2014/main" id="{7D11BCAD-6378-7146-9734-93AD9C3B40F8}"/>
              </a:ext>
            </a:extLst>
          </p:cNvPr>
          <p:cNvGraphicFramePr>
            <a:graphicFrameLocks noGrp="1"/>
          </p:cNvGraphicFramePr>
          <p:nvPr>
            <p:extLst>
              <p:ext uri="{D42A27DB-BD31-4B8C-83A1-F6EECF244321}">
                <p14:modId xmlns:p14="http://schemas.microsoft.com/office/powerpoint/2010/main" val="2496530183"/>
              </p:ext>
            </p:extLst>
          </p:nvPr>
        </p:nvGraphicFramePr>
        <p:xfrm>
          <a:off x="6053142" y="6082511"/>
          <a:ext cx="1752600" cy="619126"/>
        </p:xfrm>
        <a:graphic>
          <a:graphicData uri="http://schemas.openxmlformats.org/drawingml/2006/table">
            <a:tbl>
              <a:tblPr/>
              <a:tblGrid>
                <a:gridCol w="1143000">
                  <a:extLst>
                    <a:ext uri="{9D8B030D-6E8A-4147-A177-3AD203B41FA5}">
                      <a16:colId xmlns:a16="http://schemas.microsoft.com/office/drawing/2014/main" val="20000"/>
                    </a:ext>
                  </a:extLst>
                </a:gridCol>
                <a:gridCol w="609600">
                  <a:extLst>
                    <a:ext uri="{9D8B030D-6E8A-4147-A177-3AD203B41FA5}">
                      <a16:colId xmlns:a16="http://schemas.microsoft.com/office/drawing/2014/main" val="20001"/>
                    </a:ext>
                  </a:extLst>
                </a:gridCol>
              </a:tblGrid>
              <a:tr h="309563">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Itemset</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sup</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extLst>
                  <a:ext uri="{0D108BD9-81ED-4DB2-BD59-A6C34878D82A}">
                    <a16:rowId xmlns:a16="http://schemas.microsoft.com/office/drawing/2014/main" val="10000"/>
                  </a:ext>
                </a:extLst>
              </a:tr>
              <a:tr h="309563">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{B, C,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dirty="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1"/>
                  </a:ext>
                </a:extLst>
              </a:tr>
            </a:tbl>
          </a:graphicData>
        </a:graphic>
      </p:graphicFrame>
      <p:sp>
        <p:nvSpPr>
          <p:cNvPr id="24744" name="Text Box 167">
            <a:extLst>
              <a:ext uri="{FF2B5EF4-FFF2-40B4-BE49-F238E27FC236}">
                <a16:creationId xmlns:a16="http://schemas.microsoft.com/office/drawing/2014/main" id="{10A906DF-D1B1-354B-9BCA-DB14BE065B2B}"/>
              </a:ext>
            </a:extLst>
          </p:cNvPr>
          <p:cNvSpPr txBox="1">
            <a:spLocks noChangeArrowheads="1"/>
          </p:cNvSpPr>
          <p:nvPr/>
        </p:nvSpPr>
        <p:spPr bwMode="auto">
          <a:xfrm>
            <a:off x="5176838" y="658817"/>
            <a:ext cx="21764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eaLnBrk="1" hangingPunct="1">
              <a:spcBef>
                <a:spcPct val="50000"/>
              </a:spcBef>
              <a:buClrTx/>
              <a:buFontTx/>
              <a:buNone/>
            </a:pPr>
            <a:r>
              <a:rPr kumimoji="0" lang="en-US" altLang="zh-CN" sz="2400" dirty="0" err="1">
                <a:latin typeface="Tahoma" panose="020B0604030504040204" pitchFamily="34" charset="0"/>
                <a:ea typeface="宋体" panose="02010600030101010101" pitchFamily="2" charset="-122"/>
              </a:rPr>
              <a:t>minsup</a:t>
            </a:r>
            <a:r>
              <a:rPr kumimoji="0" lang="en-US" altLang="zh-CN" sz="2400" dirty="0">
                <a:latin typeface="Tahoma" panose="020B0604030504040204" pitchFamily="34" charset="0"/>
                <a:ea typeface="宋体" panose="02010600030101010101" pitchFamily="2" charset="-122"/>
              </a:rPr>
              <a:t> = 2/4</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horizontal)">
                                      <p:cBhvr>
                                        <p:cTn id="25" dur="500"/>
                                        <p:tgtEl>
                                          <p:spTgt spid="7"/>
                                        </p:tgtEl>
                                      </p:cBhvr>
                                    </p:animEffect>
                                  </p:childTnLst>
                                </p:cTn>
                              </p:par>
                              <p:par>
                                <p:cTn id="26" presetID="3" presetClass="entr" presetSubtype="1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linds(horizontal)">
                                      <p:cBhvr>
                                        <p:cTn id="28" dur="500"/>
                                        <p:tgtEl>
                                          <p:spTgt spid="2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blinds(horizontal)">
                                      <p:cBhvr>
                                        <p:cTn id="43" dur="500"/>
                                        <p:tgtEl>
                                          <p:spTgt spid="24"/>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box(in)">
                                      <p:cBhvr>
                                        <p:cTn id="48" dur="500"/>
                                        <p:tgtEl>
                                          <p:spTgt spid="1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blinds(horizontal)">
                                      <p:cBhvr>
                                        <p:cTn id="53" dur="500"/>
                                        <p:tgtEl>
                                          <p:spTgt spid="25"/>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blinds(horizontal)">
                                      <p:cBhvr>
                                        <p:cTn id="56" dur="500"/>
                                        <p:tgtEl>
                                          <p:spTgt spid="11"/>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additive="base">
                                        <p:cTn id="65" dur="500" fill="hold"/>
                                        <p:tgtEl>
                                          <p:spTgt spid="12"/>
                                        </p:tgtEl>
                                        <p:attrNameLst>
                                          <p:attrName>ppt_x</p:attrName>
                                        </p:attrNameLst>
                                      </p:cBhvr>
                                      <p:tavLst>
                                        <p:tav tm="0">
                                          <p:val>
                                            <p:strVal val="#ppt_x"/>
                                          </p:val>
                                        </p:tav>
                                        <p:tav tm="100000">
                                          <p:val>
                                            <p:strVal val="#ppt_x"/>
                                          </p:val>
                                        </p:tav>
                                      </p:tavLst>
                                    </p:anim>
                                    <p:anim calcmode="lin" valueType="num">
                                      <p:cBhvr additive="base">
                                        <p:cTn id="6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4" presetClass="entr" presetSubtype="16" fill="hold" grpId="0" nodeType="click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box(in)">
                                      <p:cBhvr>
                                        <p:cTn id="71" dur="500"/>
                                        <p:tgtEl>
                                          <p:spTgt spid="10"/>
                                        </p:tgtEl>
                                      </p:cBhvr>
                                    </p:animEffect>
                                  </p:childTnLst>
                                </p:cTn>
                              </p:par>
                              <p:par>
                                <p:cTn id="72" presetID="4" presetClass="entr" presetSubtype="16" fill="hold"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box(in)">
                                      <p:cBhvr>
                                        <p:cTn id="74" dur="500"/>
                                        <p:tgtEl>
                                          <p:spTgt spid="26"/>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4" presetClass="entr" presetSubtype="16" fill="hold" nodeType="click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box(in)">
                                      <p:cBhvr>
                                        <p:cTn id="79" dur="500"/>
                                        <p:tgtEl>
                                          <p:spTgt spid="27"/>
                                        </p:tgtEl>
                                      </p:cBhvr>
                                    </p:animEffect>
                                  </p:childTnLst>
                                </p:cTn>
                              </p:par>
                              <p:par>
                                <p:cTn id="80" presetID="4" presetClass="entr" presetSubtype="16" fill="hold"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box(in)">
                                      <p:cBhvr>
                                        <p:cTn id="82" dur="500"/>
                                        <p:tgtEl>
                                          <p:spTgt spid="21"/>
                                        </p:tgtEl>
                                      </p:cBhvr>
                                    </p:animEffect>
                                  </p:childTnLst>
                                </p:cTn>
                              </p:par>
                              <p:par>
                                <p:cTn id="83" presetID="4" presetClass="entr" presetSubtype="16" fill="hold" grpId="0" nodeType="with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box(in)">
                                      <p:cBhvr>
                                        <p:cTn id="85" dur="500"/>
                                        <p:tgtEl>
                                          <p:spTgt spid="9"/>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4" presetClass="entr" presetSubtype="16" fill="hold" grpId="0" nodeType="click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box(in)">
                                      <p:cBhvr>
                                        <p:cTn id="90" dur="500"/>
                                        <p:tgtEl>
                                          <p:spTgt spid="19"/>
                                        </p:tgtEl>
                                      </p:cBhvr>
                                    </p:animEffect>
                                  </p:childTnLst>
                                </p:cTn>
                              </p:par>
                              <p:par>
                                <p:cTn id="91" presetID="4" presetClass="entr" presetSubtype="16" fill="hold"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box(in)">
                                      <p:cBhvr>
                                        <p:cTn id="93" dur="500"/>
                                        <p:tgtEl>
                                          <p:spTgt spid="28"/>
                                        </p:tgtEl>
                                      </p:cBhvr>
                                    </p:animEffect>
                                  </p:childTnLst>
                                </p:cTn>
                              </p:par>
                              <p:par>
                                <p:cTn id="94" presetID="4" presetClass="entr" presetSubtype="16" fill="hold" grpId="0" nodeType="with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box(in)">
                                      <p:cBhvr>
                                        <p:cTn id="96" dur="500"/>
                                        <p:tgtEl>
                                          <p:spTgt spid="16"/>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2" presetClass="entr" presetSubtype="4" fill="hold" nodeType="clickEffect">
                                  <p:stCondLst>
                                    <p:cond delay="0"/>
                                  </p:stCondLst>
                                  <p:childTnLst>
                                    <p:set>
                                      <p:cBhvr>
                                        <p:cTn id="100" dur="1" fill="hold">
                                          <p:stCondLst>
                                            <p:cond delay="0"/>
                                          </p:stCondLst>
                                        </p:cTn>
                                        <p:tgtEl>
                                          <p:spTgt spid="15"/>
                                        </p:tgtEl>
                                        <p:attrNameLst>
                                          <p:attrName>style.visibility</p:attrName>
                                        </p:attrNameLst>
                                      </p:cBhvr>
                                      <p:to>
                                        <p:strVal val="visible"/>
                                      </p:to>
                                    </p:set>
                                    <p:anim calcmode="lin" valueType="num">
                                      <p:cBhvr additive="base">
                                        <p:cTn id="101" dur="500" fill="hold"/>
                                        <p:tgtEl>
                                          <p:spTgt spid="15"/>
                                        </p:tgtEl>
                                        <p:attrNameLst>
                                          <p:attrName>ppt_x</p:attrName>
                                        </p:attrNameLst>
                                      </p:cBhvr>
                                      <p:tavLst>
                                        <p:tav tm="0">
                                          <p:val>
                                            <p:strVal val="#ppt_x"/>
                                          </p:val>
                                        </p:tav>
                                        <p:tav tm="100000">
                                          <p:val>
                                            <p:strVal val="#ppt_x"/>
                                          </p:val>
                                        </p:tav>
                                      </p:tavLst>
                                    </p:anim>
                                    <p:anim calcmode="lin" valueType="num">
                                      <p:cBhvr additive="base">
                                        <p:cTn id="102" dur="500" fill="hold"/>
                                        <p:tgtEl>
                                          <p:spTgt spid="15"/>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18"/>
                                        </p:tgtEl>
                                        <p:attrNameLst>
                                          <p:attrName>style.visibility</p:attrName>
                                        </p:attrNameLst>
                                      </p:cBhvr>
                                      <p:to>
                                        <p:strVal val="visible"/>
                                      </p:to>
                                    </p:set>
                                    <p:anim calcmode="lin" valueType="num">
                                      <p:cBhvr additive="base">
                                        <p:cTn id="105" dur="500" fill="hold"/>
                                        <p:tgtEl>
                                          <p:spTgt spid="18"/>
                                        </p:tgtEl>
                                        <p:attrNameLst>
                                          <p:attrName>ppt_x</p:attrName>
                                        </p:attrNameLst>
                                      </p:cBhvr>
                                      <p:tavLst>
                                        <p:tav tm="0">
                                          <p:val>
                                            <p:strVal val="#ppt_x"/>
                                          </p:val>
                                        </p:tav>
                                        <p:tav tm="100000">
                                          <p:val>
                                            <p:strVal val="#ppt_x"/>
                                          </p:val>
                                        </p:tav>
                                      </p:tavLst>
                                    </p:anim>
                                    <p:anim calcmode="lin" valueType="num">
                                      <p:cBhvr additive="base">
                                        <p:cTn id="10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07" fill="hold" nodeType="clickPar">
                      <p:stCondLst>
                        <p:cond delay="indefinite"/>
                      </p:stCondLst>
                      <p:childTnLst>
                        <p:par>
                          <p:cTn id="108" fill="hold" nodeType="withGroup">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17"/>
                                        </p:tgtEl>
                                        <p:attrNameLst>
                                          <p:attrName>style.visibility</p:attrName>
                                        </p:attrNameLst>
                                      </p:cBhvr>
                                      <p:to>
                                        <p:strVal val="visible"/>
                                      </p:to>
                                    </p:set>
                                    <p:anim calcmode="lin" valueType="num">
                                      <p:cBhvr additive="base">
                                        <p:cTn id="111" dur="500" fill="hold"/>
                                        <p:tgtEl>
                                          <p:spTgt spid="17"/>
                                        </p:tgtEl>
                                        <p:attrNameLst>
                                          <p:attrName>ppt_x</p:attrName>
                                        </p:attrNameLst>
                                      </p:cBhvr>
                                      <p:tavLst>
                                        <p:tav tm="0">
                                          <p:val>
                                            <p:strVal val="#ppt_x"/>
                                          </p:val>
                                        </p:tav>
                                        <p:tav tm="100000">
                                          <p:val>
                                            <p:strVal val="#ppt_x"/>
                                          </p:val>
                                        </p:tav>
                                      </p:tavLst>
                                    </p:anim>
                                    <p:anim calcmode="lin" valueType="num">
                                      <p:cBhvr additive="base">
                                        <p:cTn id="112" dur="500" fill="hold"/>
                                        <p:tgtEl>
                                          <p:spTgt spid="17"/>
                                        </p:tgtEl>
                                        <p:attrNameLst>
                                          <p:attrName>ppt_y</p:attrName>
                                        </p:attrNameLst>
                                      </p:cBhvr>
                                      <p:tavLst>
                                        <p:tav tm="0">
                                          <p:val>
                                            <p:strVal val="1+#ppt_h/2"/>
                                          </p:val>
                                        </p:tav>
                                        <p:tav tm="100000">
                                          <p:val>
                                            <p:strVal val="#ppt_y"/>
                                          </p:val>
                                        </p:tav>
                                      </p:tavLst>
                                    </p:anim>
                                  </p:childTnLst>
                                </p:cTn>
                              </p:par>
                              <p:par>
                                <p:cTn id="113" presetID="2" presetClass="entr" presetSubtype="4" fill="hold" nodeType="withEffect">
                                  <p:stCondLst>
                                    <p:cond delay="0"/>
                                  </p:stCondLst>
                                  <p:childTnLst>
                                    <p:set>
                                      <p:cBhvr>
                                        <p:cTn id="114" dur="1" fill="hold">
                                          <p:stCondLst>
                                            <p:cond delay="0"/>
                                          </p:stCondLst>
                                        </p:cTn>
                                        <p:tgtEl>
                                          <p:spTgt spid="29"/>
                                        </p:tgtEl>
                                        <p:attrNameLst>
                                          <p:attrName>style.visibility</p:attrName>
                                        </p:attrNameLst>
                                      </p:cBhvr>
                                      <p:to>
                                        <p:strVal val="visible"/>
                                      </p:to>
                                    </p:set>
                                    <p:anim calcmode="lin" valueType="num">
                                      <p:cBhvr additive="base">
                                        <p:cTn id="115" dur="500" fill="hold"/>
                                        <p:tgtEl>
                                          <p:spTgt spid="29"/>
                                        </p:tgtEl>
                                        <p:attrNameLst>
                                          <p:attrName>ppt_x</p:attrName>
                                        </p:attrNameLst>
                                      </p:cBhvr>
                                      <p:tavLst>
                                        <p:tav tm="0">
                                          <p:val>
                                            <p:strVal val="#ppt_x"/>
                                          </p:val>
                                        </p:tav>
                                        <p:tav tm="100000">
                                          <p:val>
                                            <p:strVal val="#ppt_x"/>
                                          </p:val>
                                        </p:tav>
                                      </p:tavLst>
                                    </p:anim>
                                    <p:anim calcmode="lin" valueType="num">
                                      <p:cBhvr additive="base">
                                        <p:cTn id="11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P spid="10" grpId="0"/>
      <p:bldP spid="11" grpId="0"/>
      <p:bldP spid="13" grpId="0"/>
      <p:bldP spid="14" grpId="0" animBg="1"/>
      <p:bldP spid="16" grpId="0"/>
      <p:bldP spid="17" grpId="0"/>
      <p:bldP spid="18" grpId="0"/>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a:extLst>
              <a:ext uri="{FF2B5EF4-FFF2-40B4-BE49-F238E27FC236}">
                <a16:creationId xmlns:a16="http://schemas.microsoft.com/office/drawing/2014/main" id="{45FF3952-F841-454E-9D34-D7389DF5CCBB}"/>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如何生成候选项集？</a:t>
            </a:r>
          </a:p>
        </p:txBody>
      </p:sp>
      <p:sp>
        <p:nvSpPr>
          <p:cNvPr id="25603" name="内容占位符 2">
            <a:extLst>
              <a:ext uri="{FF2B5EF4-FFF2-40B4-BE49-F238E27FC236}">
                <a16:creationId xmlns:a16="http://schemas.microsoft.com/office/drawing/2014/main" id="{E4FE804B-CA57-CB4D-93BE-100D9FF1EB08}"/>
              </a:ext>
            </a:extLst>
          </p:cNvPr>
          <p:cNvSpPr>
            <a:spLocks noGrp="1"/>
          </p:cNvSpPr>
          <p:nvPr>
            <p:ph idx="1"/>
          </p:nvPr>
        </p:nvSpPr>
        <p:spPr/>
        <p:txBody>
          <a:bodyPr/>
          <a:lstStyle/>
          <a:p>
            <a:pPr eaLnBrk="1" hangingPunct="1"/>
            <a:r>
              <a:rPr lang="zh-CN" altLang="zh-CN" dirty="0">
                <a:latin typeface="Times New Roman" panose="02020603050405020304" pitchFamily="18" charset="0"/>
                <a:ea typeface="微软雅黑" panose="020B0503020204020204" pitchFamily="34" charset="-122"/>
              </a:rPr>
              <a:t>性质</a:t>
            </a:r>
            <a:r>
              <a:rPr lang="en-US" altLang="zh-CN" dirty="0">
                <a:latin typeface="Times New Roman" panose="02020603050405020304" pitchFamily="18" charset="0"/>
                <a:ea typeface="微软雅黑" panose="020B0503020204020204" pitchFamily="34" charset="-122"/>
              </a:rPr>
              <a:t>1</a:t>
            </a:r>
            <a:r>
              <a:rPr lang="zh-CN" altLang="zh-CN" dirty="0">
                <a:latin typeface="Times New Roman" panose="02020603050405020304" pitchFamily="18" charset="0"/>
                <a:ea typeface="微软雅黑" panose="020B0503020204020204" pitchFamily="34" charset="-122"/>
              </a:rPr>
              <a:t>： 给定最小支持度阈值</a:t>
            </a:r>
            <a:r>
              <a:rPr lang="en-US" altLang="zh-CN" i="1" dirty="0" err="1">
                <a:latin typeface="Times New Roman" panose="02020603050405020304" pitchFamily="18" charset="0"/>
                <a:ea typeface="微软雅黑" panose="020B0503020204020204" pitchFamily="34" charset="-122"/>
              </a:rPr>
              <a:t>minsup</a:t>
            </a:r>
            <a:r>
              <a:rPr lang="zh-CN" altLang="zh-CN" dirty="0">
                <a:latin typeface="Times New Roman" panose="02020603050405020304" pitchFamily="18" charset="0"/>
                <a:ea typeface="微软雅黑" panose="020B0503020204020204" pitchFamily="34" charset="-122"/>
              </a:rPr>
              <a:t>，一个频繁项集的所有非空子集都是频繁的。</a:t>
            </a:r>
          </a:p>
          <a:p>
            <a:pPr lvl="1" eaLnBrk="1" hangingPunct="1">
              <a:lnSpc>
                <a:spcPct val="90000"/>
              </a:lnSpc>
            </a:pPr>
            <a:r>
              <a:rPr lang="en-US" altLang="zh-CN" dirty="0">
                <a:solidFill>
                  <a:schemeClr val="tx1"/>
                </a:solidFill>
                <a:latin typeface="Times New Roman" panose="02020603050405020304" pitchFamily="18" charset="0"/>
                <a:ea typeface="微软雅黑" panose="020B0503020204020204" pitchFamily="34" charset="-122"/>
              </a:rPr>
              <a:t>if {beer, diaper} is frequent, so is {beer} and  {diaper}</a:t>
            </a:r>
          </a:p>
          <a:p>
            <a:pPr lvl="1" eaLnBrk="1" hangingPunct="1">
              <a:lnSpc>
                <a:spcPct val="90000"/>
              </a:lnSpc>
            </a:pPr>
            <a:r>
              <a:rPr lang="en-US" altLang="zh-CN" dirty="0">
                <a:solidFill>
                  <a:schemeClr val="tx1"/>
                </a:solidFill>
                <a:latin typeface="Times New Roman" panose="02020603050405020304" pitchFamily="18" charset="0"/>
                <a:ea typeface="微软雅黑" panose="020B0503020204020204" pitchFamily="34" charset="-122"/>
              </a:rPr>
              <a:t>If {beer} is not frequent, {beer, diaper} is not frequent</a:t>
            </a:r>
            <a:endParaRPr lang="en-US" altLang="zh-CN" dirty="0">
              <a:solidFill>
                <a:schemeClr val="bg2"/>
              </a:solidFill>
              <a:latin typeface="Times New Roman" panose="02020603050405020304" pitchFamily="18" charset="0"/>
              <a:ea typeface="微软雅黑" panose="020B0503020204020204" pitchFamily="34" charset="-122"/>
            </a:endParaRPr>
          </a:p>
          <a:p>
            <a:pPr eaLnBrk="1" hangingPunct="1">
              <a:lnSpc>
                <a:spcPct val="90000"/>
              </a:lnSpc>
            </a:pPr>
            <a:r>
              <a:rPr lang="en-US" altLang="zh-CN" u="sng" dirty="0" err="1">
                <a:solidFill>
                  <a:schemeClr val="hlink"/>
                </a:solidFill>
                <a:latin typeface="Times New Roman" panose="02020603050405020304" pitchFamily="18" charset="0"/>
                <a:ea typeface="微软雅黑" panose="020B0503020204020204" pitchFamily="34" charset="-122"/>
              </a:rPr>
              <a:t>Apriori</a:t>
            </a:r>
            <a:r>
              <a:rPr lang="en-US" altLang="zh-CN" u="sng" dirty="0">
                <a:solidFill>
                  <a:schemeClr val="hlink"/>
                </a:solidFill>
                <a:latin typeface="Times New Roman" panose="02020603050405020304" pitchFamily="18" charset="0"/>
                <a:ea typeface="微软雅黑" panose="020B0503020204020204" pitchFamily="34" charset="-122"/>
              </a:rPr>
              <a:t> </a:t>
            </a:r>
            <a:r>
              <a:rPr lang="zh-CN" altLang="en-US" u="sng" dirty="0">
                <a:solidFill>
                  <a:schemeClr val="hlink"/>
                </a:solidFill>
                <a:latin typeface="Times New Roman" panose="02020603050405020304" pitchFamily="18" charset="0"/>
                <a:ea typeface="微软雅黑" panose="020B0503020204020204" pitchFamily="34" charset="-122"/>
              </a:rPr>
              <a:t>剪裁规则</a:t>
            </a:r>
            <a:r>
              <a:rPr lang="zh-CN" altLang="en-US" dirty="0">
                <a:solidFill>
                  <a:schemeClr val="hlink"/>
                </a:solidFill>
                <a:latin typeface="Times New Roman" panose="02020603050405020304" pitchFamily="18" charset="0"/>
                <a:ea typeface="微软雅黑" panose="020B0503020204020204" pitchFamily="34" charset="-122"/>
              </a:rPr>
              <a:t>: </a:t>
            </a:r>
            <a:r>
              <a:rPr lang="zh-CN" altLang="en-US" dirty="0">
                <a:latin typeface="Times New Roman" panose="02020603050405020304" pitchFamily="18" charset="0"/>
                <a:ea typeface="微软雅黑" panose="020B0503020204020204" pitchFamily="34" charset="-122"/>
              </a:rPr>
              <a:t>若存在某些项集是不频繁的，则这些项集的任何超集都是不频繁的，因而无须生成和测试。</a:t>
            </a:r>
            <a:endParaRPr lang="en-US" altLang="zh-CN" dirty="0">
              <a:latin typeface="Times New Roman" panose="02020603050405020304" pitchFamily="18" charset="0"/>
              <a:ea typeface="微软雅黑" panose="020B0503020204020204" pitchFamily="34" charset="-122"/>
            </a:endParaRPr>
          </a:p>
          <a:p>
            <a:pPr eaLnBrk="1" hangingPunct="1"/>
            <a:endParaRPr lang="zh-CN" altLang="en-US" dirty="0">
              <a:latin typeface="Times New Roman" panose="02020603050405020304" pitchFamily="18" charset="0"/>
              <a:ea typeface="微软雅黑" panose="020B0503020204020204" pitchFamily="34" charset="-122"/>
            </a:endParaRPr>
          </a:p>
        </p:txBody>
      </p:sp>
      <p:graphicFrame>
        <p:nvGraphicFramePr>
          <p:cNvPr id="4" name="Object 4">
            <a:extLst>
              <a:ext uri="{FF2B5EF4-FFF2-40B4-BE49-F238E27FC236}">
                <a16:creationId xmlns:a16="http://schemas.microsoft.com/office/drawing/2014/main" id="{88991AEE-E33A-564A-8104-D760BF52EB8E}"/>
              </a:ext>
            </a:extLst>
          </p:cNvPr>
          <p:cNvGraphicFramePr>
            <a:graphicFrameLocks noChangeAspect="1"/>
          </p:cNvGraphicFramePr>
          <p:nvPr/>
        </p:nvGraphicFramePr>
        <p:xfrm>
          <a:off x="5951538" y="4562476"/>
          <a:ext cx="3638550" cy="1914525"/>
        </p:xfrm>
        <a:graphic>
          <a:graphicData uri="http://schemas.openxmlformats.org/presentationml/2006/ole">
            <mc:AlternateContent xmlns:mc="http://schemas.openxmlformats.org/markup-compatibility/2006">
              <mc:Choice xmlns:v="urn:schemas-microsoft-com:vml" Requires="v">
                <p:oleObj spid="_x0000_s25609" name="工作表" r:id="rId3" imgW="3644900" imgH="1930400" progId="Excel.Sheet.8">
                  <p:embed/>
                </p:oleObj>
              </mc:Choice>
              <mc:Fallback>
                <p:oleObj name="工作表" r:id="rId3" imgW="3644900" imgH="1930400" progId="Excel.Shee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1538" y="4562476"/>
                        <a:ext cx="3638550" cy="1914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4" presetClass="entr" presetSubtype="0" fill="hold" nodeType="clickEffect">
                                  <p:stCondLst>
                                    <p:cond delay="0"/>
                                  </p:stCondLst>
                                  <p:childTnLst>
                                    <p:set>
                                      <p:cBhvr>
                                        <p:cTn id="6" dur="0"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a:extLst>
              <a:ext uri="{FF2B5EF4-FFF2-40B4-BE49-F238E27FC236}">
                <a16:creationId xmlns:a16="http://schemas.microsoft.com/office/drawing/2014/main" id="{D2E6FE48-5BFC-A046-9E64-A7EEEF30FE2F}"/>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如何生成候选项集？</a:t>
            </a:r>
          </a:p>
        </p:txBody>
      </p:sp>
      <p:sp>
        <p:nvSpPr>
          <p:cNvPr id="26627" name="内容占位符 2">
            <a:extLst>
              <a:ext uri="{FF2B5EF4-FFF2-40B4-BE49-F238E27FC236}">
                <a16:creationId xmlns:a16="http://schemas.microsoft.com/office/drawing/2014/main" id="{682B4540-E4AF-AD42-BB31-2C5E7B61D099}"/>
              </a:ext>
            </a:extLst>
          </p:cNvPr>
          <p:cNvSpPr>
            <a:spLocks noGrp="1"/>
          </p:cNvSpPr>
          <p:nvPr>
            <p:ph idx="1"/>
          </p:nvPr>
        </p:nvSpPr>
        <p:spPr/>
        <p:txBody>
          <a:bodyPr/>
          <a:lstStyle/>
          <a:p>
            <a:pPr eaLnBrk="1" hangingPunct="1">
              <a:lnSpc>
                <a:spcPct val="110000"/>
              </a:lnSpc>
            </a:pPr>
            <a:r>
              <a:rPr lang="zh-CN" altLang="en-US">
                <a:latin typeface="Times New Roman" panose="02020603050405020304" pitchFamily="18" charset="0"/>
                <a:ea typeface="微软雅黑" panose="020B0503020204020204" pitchFamily="34" charset="-122"/>
              </a:rPr>
              <a:t>假设每个</a:t>
            </a:r>
            <a:r>
              <a:rPr lang="en-US" altLang="zh-CN" i="1">
                <a:latin typeface="Times New Roman" panose="02020603050405020304" pitchFamily="18" charset="0"/>
                <a:ea typeface="微软雅黑" panose="020B0503020204020204" pitchFamily="34" charset="-122"/>
              </a:rPr>
              <a:t>L</a:t>
            </a:r>
            <a:r>
              <a:rPr lang="en-US" altLang="zh-CN" i="1" baseline="-25000">
                <a:latin typeface="Times New Roman" panose="02020603050405020304" pitchFamily="18" charset="0"/>
                <a:ea typeface="微软雅黑" panose="020B0503020204020204" pitchFamily="34" charset="-122"/>
              </a:rPr>
              <a:t>k</a:t>
            </a:r>
            <a:r>
              <a:rPr lang="en-US" altLang="zh-CN">
                <a:latin typeface="Times New Roman" panose="02020603050405020304" pitchFamily="18" charset="0"/>
                <a:ea typeface="微软雅黑" panose="020B0503020204020204" pitchFamily="34" charset="-122"/>
              </a:rPr>
              <a:t> </a:t>
            </a:r>
            <a:r>
              <a:rPr lang="zh-CN" altLang="en-US">
                <a:latin typeface="Times New Roman" panose="02020603050405020304" pitchFamily="18" charset="0"/>
                <a:ea typeface="微软雅黑" panose="020B0503020204020204" pitchFamily="34" charset="-122"/>
              </a:rPr>
              <a:t>中的项集的项都是按顺序排列的</a:t>
            </a:r>
            <a:endParaRPr lang="en-US" altLang="zh-CN">
              <a:latin typeface="Times New Roman" panose="02020603050405020304" pitchFamily="18" charset="0"/>
              <a:ea typeface="微软雅黑" panose="020B0503020204020204" pitchFamily="34" charset="-122"/>
            </a:endParaRPr>
          </a:p>
          <a:p>
            <a:pPr eaLnBrk="1" hangingPunct="1">
              <a:lnSpc>
                <a:spcPct val="110000"/>
              </a:lnSpc>
            </a:pPr>
            <a:r>
              <a:rPr lang="zh-CN" altLang="en-US">
                <a:latin typeface="Times New Roman" panose="02020603050405020304" pitchFamily="18" charset="0"/>
                <a:ea typeface="微软雅黑" panose="020B0503020204020204" pitchFamily="34" charset="-122"/>
              </a:rPr>
              <a:t>步骤</a:t>
            </a:r>
            <a:r>
              <a:rPr lang="en-US" altLang="zh-CN">
                <a:latin typeface="Times New Roman" panose="02020603050405020304" pitchFamily="18" charset="0"/>
                <a:ea typeface="微软雅黑" panose="020B0503020204020204" pitchFamily="34" charset="-122"/>
              </a:rPr>
              <a:t>1: </a:t>
            </a:r>
            <a:r>
              <a:rPr lang="zh-CN" altLang="en-US">
                <a:latin typeface="Times New Roman" panose="02020603050405020304" pitchFamily="18" charset="0"/>
                <a:ea typeface="微软雅黑" panose="020B0503020204020204" pitchFamily="34" charset="-122"/>
              </a:rPr>
              <a:t>两两组合</a:t>
            </a:r>
            <a:r>
              <a:rPr lang="en-US" altLang="zh-CN">
                <a:latin typeface="Times New Roman" panose="02020603050405020304" pitchFamily="18" charset="0"/>
                <a:ea typeface="微软雅黑" panose="020B0503020204020204" pitchFamily="34" charset="-122"/>
              </a:rPr>
              <a:t> </a:t>
            </a:r>
            <a:r>
              <a:rPr lang="en-US" altLang="zh-CN" i="1">
                <a:latin typeface="Times New Roman" panose="02020603050405020304" pitchFamily="18" charset="0"/>
                <a:ea typeface="微软雅黑" panose="020B0503020204020204" pitchFamily="34" charset="-122"/>
              </a:rPr>
              <a:t>L</a:t>
            </a:r>
            <a:r>
              <a:rPr lang="en-US" altLang="zh-CN" i="1" baseline="-25000">
                <a:latin typeface="Times New Roman" panose="02020603050405020304" pitchFamily="18" charset="0"/>
                <a:ea typeface="微软雅黑" panose="020B0503020204020204" pitchFamily="34" charset="-122"/>
              </a:rPr>
              <a:t>k </a:t>
            </a:r>
            <a:r>
              <a:rPr lang="zh-CN" altLang="en-US">
                <a:latin typeface="Times New Roman" panose="02020603050405020304" pitchFamily="18" charset="0"/>
                <a:ea typeface="微软雅黑" panose="020B0503020204020204" pitchFamily="34" charset="-122"/>
              </a:rPr>
              <a:t>中项集生成</a:t>
            </a:r>
            <a:r>
              <a:rPr lang="zh-CN" altLang="en-US" i="1">
                <a:latin typeface="Times New Roman" panose="02020603050405020304" pitchFamily="18" charset="0"/>
                <a:ea typeface="微软雅黑" panose="020B0503020204020204" pitchFamily="34" charset="-122"/>
              </a:rPr>
              <a:t> </a:t>
            </a:r>
            <a:r>
              <a:rPr lang="en-US" altLang="zh-CN" i="1">
                <a:latin typeface="Times New Roman" panose="02020603050405020304" pitchFamily="18" charset="0"/>
                <a:ea typeface="微软雅黑" panose="020B0503020204020204" pitchFamily="34" charset="-122"/>
              </a:rPr>
              <a:t>C</a:t>
            </a:r>
            <a:r>
              <a:rPr lang="en-US" altLang="zh-CN" i="1" baseline="-25000">
                <a:latin typeface="Times New Roman" panose="02020603050405020304" pitchFamily="18" charset="0"/>
                <a:ea typeface="微软雅黑" panose="020B0503020204020204" pitchFamily="34" charset="-122"/>
              </a:rPr>
              <a:t>k+1</a:t>
            </a:r>
            <a:endParaRPr lang="en-US" altLang="zh-CN" baseline="-25000">
              <a:latin typeface="Times New Roman" panose="02020603050405020304" pitchFamily="18" charset="0"/>
              <a:ea typeface="微软雅黑" panose="020B0503020204020204" pitchFamily="34" charset="-122"/>
            </a:endParaRPr>
          </a:p>
          <a:p>
            <a:pPr eaLnBrk="1" hangingPunct="1">
              <a:lnSpc>
                <a:spcPct val="110000"/>
              </a:lnSpc>
            </a:pPr>
            <a:r>
              <a:rPr lang="zh-CN" altLang="en-US">
                <a:latin typeface="Times New Roman" panose="02020603050405020304" pitchFamily="18" charset="0"/>
                <a:ea typeface="微软雅黑" panose="020B0503020204020204" pitchFamily="34" charset="-122"/>
              </a:rPr>
              <a:t>步骤</a:t>
            </a:r>
            <a:r>
              <a:rPr lang="en-US" altLang="zh-CN">
                <a:latin typeface="Times New Roman" panose="02020603050405020304" pitchFamily="18" charset="0"/>
                <a:ea typeface="微软雅黑" panose="020B0503020204020204" pitchFamily="34" charset="-122"/>
              </a:rPr>
              <a:t>2: </a:t>
            </a:r>
            <a:r>
              <a:rPr lang="zh-CN" altLang="en-US">
                <a:latin typeface="Times New Roman" panose="02020603050405020304" pitchFamily="18" charset="0"/>
                <a:ea typeface="微软雅黑" panose="020B0503020204020204" pitchFamily="34" charset="-122"/>
              </a:rPr>
              <a:t>裁剪（</a:t>
            </a:r>
            <a:r>
              <a:rPr lang="en-US" altLang="zh-CN">
                <a:latin typeface="Times New Roman" panose="02020603050405020304" pitchFamily="18" charset="0"/>
                <a:ea typeface="微软雅黑" panose="020B0503020204020204" pitchFamily="34" charset="-122"/>
              </a:rPr>
              <a:t>pruning</a:t>
            </a:r>
            <a:r>
              <a:rPr lang="zh-CN" altLang="en-US">
                <a:latin typeface="Times New Roman" panose="02020603050405020304" pitchFamily="18" charset="0"/>
                <a:ea typeface="微软雅黑" panose="020B0503020204020204" pitchFamily="34" charset="-122"/>
              </a:rPr>
              <a:t>）</a:t>
            </a:r>
          </a:p>
          <a:p>
            <a:pPr eaLnBrk="1" hangingPunct="1"/>
            <a:endParaRPr lang="zh-CN" altLang="en-US">
              <a:latin typeface="Times New Roman" panose="02020603050405020304" pitchFamily="18" charset="0"/>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35586" name="Rectangle 2">
            <a:extLst>
              <a:ext uri="{FF2B5EF4-FFF2-40B4-BE49-F238E27FC236}">
                <a16:creationId xmlns:a16="http://schemas.microsoft.com/office/drawing/2014/main" id="{E270C59E-76E1-4B4A-AAAC-9EE2AACB8947}"/>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如何生成候选项集？</a:t>
            </a:r>
            <a:endParaRPr lang="en-US" altLang="zh-CN">
              <a:latin typeface="微软雅黑" panose="020B0503020204020204" pitchFamily="34" charset="-122"/>
              <a:ea typeface="宋体" panose="02010600030101010101" pitchFamily="2" charset="-122"/>
            </a:endParaRPr>
          </a:p>
        </p:txBody>
      </p:sp>
      <p:graphicFrame>
        <p:nvGraphicFramePr>
          <p:cNvPr id="835588" name="Object 4">
            <a:extLst>
              <a:ext uri="{FF2B5EF4-FFF2-40B4-BE49-F238E27FC236}">
                <a16:creationId xmlns:a16="http://schemas.microsoft.com/office/drawing/2014/main" id="{8FD3754B-FFA2-EC45-986C-06536813D1E0}"/>
              </a:ext>
            </a:extLst>
          </p:cNvPr>
          <p:cNvGraphicFramePr>
            <a:graphicFrameLocks noGrp="1" noChangeAspect="1"/>
          </p:cNvGraphicFramePr>
          <p:nvPr>
            <p:ph idx="1"/>
            <p:extLst>
              <p:ext uri="{D42A27DB-BD31-4B8C-83A1-F6EECF244321}">
                <p14:modId xmlns:p14="http://schemas.microsoft.com/office/powerpoint/2010/main" val="1710698195"/>
              </p:ext>
            </p:extLst>
          </p:nvPr>
        </p:nvGraphicFramePr>
        <p:xfrm>
          <a:off x="2003425" y="4138613"/>
          <a:ext cx="3614738" cy="1914525"/>
        </p:xfrm>
        <a:graphic>
          <a:graphicData uri="http://schemas.openxmlformats.org/presentationml/2006/ole">
            <mc:AlternateContent xmlns:mc="http://schemas.openxmlformats.org/markup-compatibility/2006">
              <mc:Choice xmlns:v="urn:schemas-microsoft-com:vml" Requires="v">
                <p:oleObj spid="_x0000_s27663" name="工作表" r:id="rId4" imgW="3644900" imgH="1930400" progId="Excel.Sheet.8">
                  <p:embed/>
                </p:oleObj>
              </mc:Choice>
              <mc:Fallback>
                <p:oleObj name="工作表" r:id="rId4" imgW="3644900" imgH="1930400" progId="Excel.Sheet.8">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3425" y="4138613"/>
                        <a:ext cx="3614738" cy="1914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149" name="Rectangle 3">
            <a:extLst>
              <a:ext uri="{FF2B5EF4-FFF2-40B4-BE49-F238E27FC236}">
                <a16:creationId xmlns:a16="http://schemas.microsoft.com/office/drawing/2014/main" id="{B7C60231-DFAA-0543-90F8-9E99C2FE136A}"/>
              </a:ext>
            </a:extLst>
          </p:cNvPr>
          <p:cNvSpPr>
            <a:spLocks noGrp="1" noChangeArrowheads="1"/>
          </p:cNvSpPr>
          <p:nvPr>
            <p:ph type="body" sz="half" idx="4294967295"/>
          </p:nvPr>
        </p:nvSpPr>
        <p:spPr>
          <a:xfrm>
            <a:off x="406400" y="1450975"/>
            <a:ext cx="8439150" cy="1978025"/>
          </a:xfrm>
        </p:spPr>
        <p:txBody>
          <a:bodyPr/>
          <a:lstStyle/>
          <a:p>
            <a:pPr eaLnBrk="1" hangingPunct="1">
              <a:lnSpc>
                <a:spcPct val="110000"/>
              </a:lnSpc>
            </a:pPr>
            <a:r>
              <a:rPr lang="zh-CN" altLang="en-US" sz="3200" dirty="0">
                <a:latin typeface="Times New Roman" panose="02020603050405020304" pitchFamily="18" charset="0"/>
                <a:ea typeface="微软雅黑" panose="020B0503020204020204" pitchFamily="34" charset="-122"/>
              </a:rPr>
              <a:t>假设项集的项按字母序排列：</a:t>
            </a:r>
            <a:endParaRPr lang="en-US" altLang="zh-CN" sz="3200" dirty="0">
              <a:latin typeface="Times New Roman" panose="02020603050405020304" pitchFamily="18" charset="0"/>
              <a:ea typeface="微软雅黑" panose="020B0503020204020204" pitchFamily="34" charset="-122"/>
            </a:endParaRPr>
          </a:p>
          <a:p>
            <a:pPr eaLnBrk="1" hangingPunct="1">
              <a:lnSpc>
                <a:spcPct val="110000"/>
              </a:lnSpc>
              <a:buFont typeface="Wingdings" pitchFamily="2" charset="2"/>
              <a:buNone/>
            </a:pPr>
            <a:r>
              <a:rPr lang="en-US" altLang="zh-CN" dirty="0">
                <a:solidFill>
                  <a:schemeClr val="folHlink"/>
                </a:solidFill>
                <a:latin typeface="Times New Roman" panose="02020603050405020304" pitchFamily="18" charset="0"/>
                <a:ea typeface="微软雅黑" panose="020B0503020204020204" pitchFamily="34" charset="-122"/>
              </a:rPr>
              <a:t>    beer&lt; bread&lt; butter&lt; cheese&lt; diaper&lt; nuts</a:t>
            </a:r>
          </a:p>
        </p:txBody>
      </p:sp>
      <p:graphicFrame>
        <p:nvGraphicFramePr>
          <p:cNvPr id="835589" name="Object 5">
            <a:extLst>
              <a:ext uri="{FF2B5EF4-FFF2-40B4-BE49-F238E27FC236}">
                <a16:creationId xmlns:a16="http://schemas.microsoft.com/office/drawing/2014/main" id="{11942392-01E6-744C-A041-DFEA42909EBC}"/>
              </a:ext>
            </a:extLst>
          </p:cNvPr>
          <p:cNvGraphicFramePr>
            <a:graphicFrameLocks noGrp="1" noChangeAspect="1"/>
          </p:cNvGraphicFramePr>
          <p:nvPr>
            <p:ph sz="quarter" idx="4294967295"/>
            <p:extLst>
              <p:ext uri="{D42A27DB-BD31-4B8C-83A1-F6EECF244321}">
                <p14:modId xmlns:p14="http://schemas.microsoft.com/office/powerpoint/2010/main" val="183269163"/>
              </p:ext>
            </p:extLst>
          </p:nvPr>
        </p:nvGraphicFramePr>
        <p:xfrm>
          <a:off x="6661149" y="4138613"/>
          <a:ext cx="3721100" cy="1951037"/>
        </p:xfrm>
        <a:graphic>
          <a:graphicData uri="http://schemas.openxmlformats.org/presentationml/2006/ole">
            <mc:AlternateContent xmlns:mc="http://schemas.openxmlformats.org/markup-compatibility/2006">
              <mc:Choice xmlns:v="urn:schemas-microsoft-com:vml" Requires="v">
                <p:oleObj spid="_x0000_s27664" name="工作表" r:id="rId6" imgW="3644900" imgH="1930400" progId="Excel.Sheet.8">
                  <p:embed/>
                </p:oleObj>
              </mc:Choice>
              <mc:Fallback>
                <p:oleObj name="工作表" r:id="rId6" imgW="3644900" imgH="1930400" progId="Excel.Sheet.8">
                  <p:embed/>
                  <p:pic>
                    <p:nvPicPr>
                      <p:cNvPr id="0" name="Object 5"/>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61149" y="4138613"/>
                        <a:ext cx="3721100" cy="1951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150" name="AutoShape 6">
            <a:extLst>
              <a:ext uri="{FF2B5EF4-FFF2-40B4-BE49-F238E27FC236}">
                <a16:creationId xmlns:a16="http://schemas.microsoft.com/office/drawing/2014/main" id="{9A5F73A6-83E3-2843-B11C-CCCF00A1ACB1}"/>
              </a:ext>
            </a:extLst>
          </p:cNvPr>
          <p:cNvSpPr>
            <a:spLocks noChangeArrowheads="1"/>
          </p:cNvSpPr>
          <p:nvPr/>
        </p:nvSpPr>
        <p:spPr bwMode="auto">
          <a:xfrm>
            <a:off x="5867400" y="4953000"/>
            <a:ext cx="457200" cy="228600"/>
          </a:xfrm>
          <a:prstGeom prst="rightArrow">
            <a:avLst>
              <a:gd name="adj1" fmla="val 50000"/>
              <a:gd name="adj2" fmla="val 50000"/>
            </a:avLst>
          </a:prstGeom>
          <a:solidFill>
            <a:schemeClr val="accent1"/>
          </a:solidFill>
          <a:ln w="9525">
            <a:solidFill>
              <a:schemeClr val="tx1"/>
            </a:solidFill>
            <a:miter lim="800000"/>
            <a:headEnd/>
            <a:tailEnd/>
          </a:ln>
        </p:spPr>
        <p:txBody>
          <a:bodyPr wrap="none" anchor="ct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835586"/>
                                        </p:tgtEl>
                                        <p:attrNameLst>
                                          <p:attrName>style.visibility</p:attrName>
                                        </p:attrNameLst>
                                      </p:cBhvr>
                                      <p:to>
                                        <p:strVal val="visible"/>
                                      </p:to>
                                    </p:set>
                                    <p:anim calcmode="lin" valueType="num">
                                      <p:cBhvr>
                                        <p:cTn id="7" dur="1000" fill="hold"/>
                                        <p:tgtEl>
                                          <p:spTgt spid="835586"/>
                                        </p:tgtEl>
                                        <p:attrNameLst>
                                          <p:attrName>ppt_x</p:attrName>
                                        </p:attrNameLst>
                                      </p:cBhvr>
                                      <p:tavLst>
                                        <p:tav tm="0">
                                          <p:val>
                                            <p:strVal val="#ppt_x-.2"/>
                                          </p:val>
                                        </p:tav>
                                        <p:tav tm="100000">
                                          <p:val>
                                            <p:strVal val="#ppt_x"/>
                                          </p:val>
                                        </p:tav>
                                      </p:tavLst>
                                    </p:anim>
                                    <p:anim calcmode="lin" valueType="num">
                                      <p:cBhvr>
                                        <p:cTn id="8" dur="1000" fill="hold"/>
                                        <p:tgtEl>
                                          <p:spTgt spid="835586"/>
                                        </p:tgtEl>
                                        <p:attrNameLst>
                                          <p:attrName>ppt_y</p:attrName>
                                        </p:attrNameLst>
                                      </p:cBhvr>
                                      <p:tavLst>
                                        <p:tav tm="0">
                                          <p:val>
                                            <p:strVal val="#ppt_y"/>
                                          </p:val>
                                        </p:tav>
                                        <p:tav tm="100000">
                                          <p:val>
                                            <p:strVal val="#ppt_y"/>
                                          </p:val>
                                        </p:tav>
                                      </p:tavLst>
                                    </p:anim>
                                    <p:animEffect transition="in" filter="wipe(right)" prLst="gradientSize: 0.1">
                                      <p:cBhvr>
                                        <p:cTn id="9" dur="1000"/>
                                        <p:tgtEl>
                                          <p:spTgt spid="83558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grpId="0" nodeType="clickEffect">
                                  <p:stCondLst>
                                    <p:cond delay="0"/>
                                  </p:stCondLst>
                                  <p:childTnLst>
                                    <p:set>
                                      <p:cBhvr>
                                        <p:cTn id="13" dur="0" fill="hold">
                                          <p:stCondLst>
                                            <p:cond delay="0"/>
                                          </p:stCondLst>
                                        </p:cTn>
                                        <p:tgtEl>
                                          <p:spTgt spid="6149">
                                            <p:txEl>
                                              <p:pRg st="0" end="0"/>
                                            </p:txEl>
                                          </p:spTgt>
                                        </p:tgtEl>
                                        <p:attrNameLst>
                                          <p:attrName>style.visibility</p:attrName>
                                        </p:attrNameLst>
                                      </p:cBhvr>
                                      <p:to>
                                        <p:strVal val="visible"/>
                                      </p:to>
                                    </p:set>
                                    <p:animEffect transition="in" filter="fade">
                                      <p:cBhvr>
                                        <p:cTn id="14" dur="500"/>
                                        <p:tgtEl>
                                          <p:spTgt spid="6149">
                                            <p:txEl>
                                              <p:pRg st="0" end="0"/>
                                            </p:txEl>
                                          </p:spTgt>
                                        </p:tgtEl>
                                      </p:cBhvr>
                                    </p:animEffect>
                                    <p:anim calcmode="lin" valueType="num">
                                      <p:cBhvr>
                                        <p:cTn id="15" dur="500" fill="hold"/>
                                        <p:tgtEl>
                                          <p:spTgt spid="6149">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6149">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4" presetClass="entr" presetSubtype="0" fill="hold" grpId="0" nodeType="clickEffect">
                                  <p:stCondLst>
                                    <p:cond delay="0"/>
                                  </p:stCondLst>
                                  <p:childTnLst>
                                    <p:set>
                                      <p:cBhvr>
                                        <p:cTn id="20" dur="0" fill="hold">
                                          <p:stCondLst>
                                            <p:cond delay="0"/>
                                          </p:stCondLst>
                                        </p:cTn>
                                        <p:tgtEl>
                                          <p:spTgt spid="6149">
                                            <p:txEl>
                                              <p:pRg st="1" end="1"/>
                                            </p:txEl>
                                          </p:spTgt>
                                        </p:tgtEl>
                                        <p:attrNameLst>
                                          <p:attrName>style.visibility</p:attrName>
                                        </p:attrNameLst>
                                      </p:cBhvr>
                                      <p:to>
                                        <p:strVal val="visible"/>
                                      </p:to>
                                    </p:set>
                                    <p:animEffect transition="in" filter="fade">
                                      <p:cBhvr>
                                        <p:cTn id="21" dur="500"/>
                                        <p:tgtEl>
                                          <p:spTgt spid="6149">
                                            <p:txEl>
                                              <p:pRg st="1" end="1"/>
                                            </p:txEl>
                                          </p:spTgt>
                                        </p:tgtEl>
                                      </p:cBhvr>
                                    </p:animEffect>
                                    <p:anim calcmode="lin" valueType="num">
                                      <p:cBhvr>
                                        <p:cTn id="22" dur="500" fill="hold"/>
                                        <p:tgtEl>
                                          <p:spTgt spid="6149">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6149">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4" presetClass="entr" presetSubtype="0" fill="hold" nodeType="clickEffect">
                                  <p:stCondLst>
                                    <p:cond delay="0"/>
                                  </p:stCondLst>
                                  <p:childTnLst>
                                    <p:set>
                                      <p:cBhvr>
                                        <p:cTn id="27" dur="0" fill="hold">
                                          <p:stCondLst>
                                            <p:cond delay="0"/>
                                          </p:stCondLst>
                                        </p:cTn>
                                        <p:tgtEl>
                                          <p:spTgt spid="835588"/>
                                        </p:tgtEl>
                                        <p:attrNameLst>
                                          <p:attrName>style.visibility</p:attrName>
                                        </p:attrNameLst>
                                      </p:cBhvr>
                                      <p:to>
                                        <p:strVal val="visible"/>
                                      </p:to>
                                    </p:set>
                                    <p:animEffect transition="in" filter="fade">
                                      <p:cBhvr>
                                        <p:cTn id="28" dur="500"/>
                                        <p:tgtEl>
                                          <p:spTgt spid="835588"/>
                                        </p:tgtEl>
                                      </p:cBhvr>
                                    </p:animEffect>
                                    <p:anim calcmode="lin" valueType="num">
                                      <p:cBhvr>
                                        <p:cTn id="29" dur="500" fill="hold"/>
                                        <p:tgtEl>
                                          <p:spTgt spid="835588"/>
                                        </p:tgtEl>
                                        <p:attrNameLst>
                                          <p:attrName>ppt_x</p:attrName>
                                        </p:attrNameLst>
                                      </p:cBhvr>
                                      <p:tavLst>
                                        <p:tav tm="0">
                                          <p:val>
                                            <p:strVal val="#ppt_x"/>
                                          </p:val>
                                        </p:tav>
                                        <p:tav tm="100000">
                                          <p:val>
                                            <p:strVal val="#ppt_x"/>
                                          </p:val>
                                        </p:tav>
                                      </p:tavLst>
                                    </p:anim>
                                    <p:anim calcmode="lin" valueType="num">
                                      <p:cBhvr>
                                        <p:cTn id="30" dur="500" fill="hold"/>
                                        <p:tgtEl>
                                          <p:spTgt spid="835588"/>
                                        </p:tgtEl>
                                        <p:attrNameLst>
                                          <p:attrName>ppt_y</p:attrName>
                                        </p:attrNameLst>
                                      </p:cBhvr>
                                      <p:tavLst>
                                        <p:tav tm="0">
                                          <p:val>
                                            <p:strVal val="#ppt_y+.05"/>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150"/>
                                        </p:tgtEl>
                                        <p:attrNameLst>
                                          <p:attrName>style.visibility</p:attrName>
                                        </p:attrNameLst>
                                      </p:cBhvr>
                                      <p:to>
                                        <p:strVal val="visible"/>
                                      </p:to>
                                    </p:set>
                                    <p:anim calcmode="lin" valueType="num">
                                      <p:cBhvr additive="base">
                                        <p:cTn id="35" dur="500" fill="hold"/>
                                        <p:tgtEl>
                                          <p:spTgt spid="6150"/>
                                        </p:tgtEl>
                                        <p:attrNameLst>
                                          <p:attrName>ppt_x</p:attrName>
                                        </p:attrNameLst>
                                      </p:cBhvr>
                                      <p:tavLst>
                                        <p:tav tm="0">
                                          <p:val>
                                            <p:strVal val="#ppt_x"/>
                                          </p:val>
                                        </p:tav>
                                        <p:tav tm="100000">
                                          <p:val>
                                            <p:strVal val="#ppt_x"/>
                                          </p:val>
                                        </p:tav>
                                      </p:tavLst>
                                    </p:anim>
                                    <p:anim calcmode="lin" valueType="num">
                                      <p:cBhvr additive="base">
                                        <p:cTn id="36" dur="500" fill="hold"/>
                                        <p:tgtEl>
                                          <p:spTgt spid="6150"/>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44" presetClass="entr" presetSubtype="0" fill="hold" nodeType="clickEffect">
                                  <p:stCondLst>
                                    <p:cond delay="0"/>
                                  </p:stCondLst>
                                  <p:childTnLst>
                                    <p:set>
                                      <p:cBhvr>
                                        <p:cTn id="40" dur="0" fill="hold">
                                          <p:stCondLst>
                                            <p:cond delay="0"/>
                                          </p:stCondLst>
                                        </p:cTn>
                                        <p:tgtEl>
                                          <p:spTgt spid="835589"/>
                                        </p:tgtEl>
                                        <p:attrNameLst>
                                          <p:attrName>style.visibility</p:attrName>
                                        </p:attrNameLst>
                                      </p:cBhvr>
                                      <p:to>
                                        <p:strVal val="visible"/>
                                      </p:to>
                                    </p:set>
                                    <p:animEffect transition="in" filter="fade">
                                      <p:cBhvr>
                                        <p:cTn id="41" dur="500"/>
                                        <p:tgtEl>
                                          <p:spTgt spid="835589"/>
                                        </p:tgtEl>
                                      </p:cBhvr>
                                    </p:animEffect>
                                    <p:anim calcmode="lin" valueType="num">
                                      <p:cBhvr>
                                        <p:cTn id="42" dur="500" fill="hold"/>
                                        <p:tgtEl>
                                          <p:spTgt spid="835589"/>
                                        </p:tgtEl>
                                        <p:attrNameLst>
                                          <p:attrName>ppt_x</p:attrName>
                                        </p:attrNameLst>
                                      </p:cBhvr>
                                      <p:tavLst>
                                        <p:tav tm="0">
                                          <p:val>
                                            <p:strVal val="#ppt_x"/>
                                          </p:val>
                                        </p:tav>
                                        <p:tav tm="100000">
                                          <p:val>
                                            <p:strVal val="#ppt_x"/>
                                          </p:val>
                                        </p:tav>
                                      </p:tavLst>
                                    </p:anim>
                                    <p:anim calcmode="lin" valueType="num">
                                      <p:cBhvr>
                                        <p:cTn id="43" dur="500" fill="hold"/>
                                        <p:tgtEl>
                                          <p:spTgt spid="835589"/>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5586" grpId="0"/>
      <p:bldP spid="6149" grpId="0" build="p"/>
      <p:bldP spid="6150"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36610" name="Rectangle 2">
            <a:extLst>
              <a:ext uri="{FF2B5EF4-FFF2-40B4-BE49-F238E27FC236}">
                <a16:creationId xmlns:a16="http://schemas.microsoft.com/office/drawing/2014/main" id="{BB918FD2-999A-5E49-A46D-CD9F06A1E586}"/>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如何生成候选项集？ 步骤</a:t>
            </a:r>
            <a:r>
              <a:rPr lang="en-US" altLang="zh-CN">
                <a:latin typeface="微软雅黑" panose="020B0503020204020204" pitchFamily="34" charset="-122"/>
                <a:ea typeface="微软雅黑" panose="020B0503020204020204" pitchFamily="34" charset="-122"/>
              </a:rPr>
              <a:t>1</a:t>
            </a:r>
            <a:endParaRPr lang="en-US" altLang="zh-CN">
              <a:solidFill>
                <a:srgbClr val="000099"/>
              </a:solidFill>
              <a:latin typeface="微软雅黑" panose="020B0503020204020204" pitchFamily="34" charset="-122"/>
              <a:ea typeface="宋体" panose="02010600030101010101" pitchFamily="2" charset="-122"/>
            </a:endParaRPr>
          </a:p>
        </p:txBody>
      </p:sp>
      <p:sp>
        <p:nvSpPr>
          <p:cNvPr id="34819" name="Rectangle 3">
            <a:extLst>
              <a:ext uri="{FF2B5EF4-FFF2-40B4-BE49-F238E27FC236}">
                <a16:creationId xmlns:a16="http://schemas.microsoft.com/office/drawing/2014/main" id="{7B24F477-46EB-1745-AA94-D7E4786D585F}"/>
              </a:ext>
            </a:extLst>
          </p:cNvPr>
          <p:cNvSpPr>
            <a:spLocks noGrp="1" noChangeArrowheads="1"/>
          </p:cNvSpPr>
          <p:nvPr>
            <p:ph type="body" idx="1"/>
          </p:nvPr>
        </p:nvSpPr>
        <p:spPr>
          <a:xfrm>
            <a:off x="406400" y="1298575"/>
            <a:ext cx="10217150" cy="4516438"/>
          </a:xfrm>
        </p:spPr>
        <p:txBody>
          <a:bodyPr/>
          <a:lstStyle/>
          <a:p>
            <a:pPr eaLnBrk="1" hangingPunct="1">
              <a:lnSpc>
                <a:spcPct val="120000"/>
              </a:lnSpc>
            </a:pPr>
            <a:r>
              <a:rPr lang="en-US" altLang="zh-CN" sz="3200" dirty="0">
                <a:latin typeface="Times New Roman" panose="02020603050405020304" pitchFamily="18" charset="0"/>
                <a:ea typeface="微软雅黑" panose="020B0503020204020204" pitchFamily="34" charset="-122"/>
              </a:rPr>
              <a:t>           </a:t>
            </a:r>
            <a:r>
              <a:rPr lang="en-US" altLang="zh-CN" dirty="0">
                <a:latin typeface="Times New Roman" panose="02020603050405020304" pitchFamily="18" charset="0"/>
                <a:ea typeface="微软雅黑" panose="020B0503020204020204" pitchFamily="34" charset="-122"/>
              </a:rPr>
              <a:t>a            b                    c              d</a:t>
            </a:r>
          </a:p>
          <a:p>
            <a:pPr eaLnBrk="1" hangingPunct="1">
              <a:lnSpc>
                <a:spcPct val="120000"/>
              </a:lnSpc>
            </a:pPr>
            <a:endParaRPr lang="en-US" altLang="zh-CN" sz="3200" dirty="0">
              <a:latin typeface="Times New Roman" panose="02020603050405020304" pitchFamily="18" charset="0"/>
              <a:ea typeface="微软雅黑" panose="020B0503020204020204" pitchFamily="34" charset="-122"/>
            </a:endParaRPr>
          </a:p>
          <a:p>
            <a:pPr eaLnBrk="1" hangingPunct="1">
              <a:lnSpc>
                <a:spcPct val="120000"/>
              </a:lnSpc>
            </a:pPr>
            <a:r>
              <a:rPr lang="en-US" altLang="zh-CN" sz="3200" dirty="0">
                <a:latin typeface="Times New Roman" panose="02020603050405020304" pitchFamily="18" charset="0"/>
                <a:ea typeface="微软雅黑" panose="020B0503020204020204" pitchFamily="34" charset="-122"/>
              </a:rPr>
              <a:t>           </a:t>
            </a:r>
            <a:r>
              <a:rPr lang="en-US" altLang="zh-CN" dirty="0">
                <a:latin typeface="Times New Roman" panose="02020603050405020304" pitchFamily="18" charset="0"/>
                <a:ea typeface="微软雅黑" panose="020B0503020204020204" pitchFamily="34" charset="-122"/>
              </a:rPr>
              <a:t>a            b                    c              e</a:t>
            </a:r>
          </a:p>
          <a:p>
            <a:pPr eaLnBrk="1" hangingPunct="1">
              <a:lnSpc>
                <a:spcPct val="120000"/>
              </a:lnSpc>
            </a:pPr>
            <a:r>
              <a:rPr lang="zh-CN" altLang="en-US" dirty="0">
                <a:latin typeface="Times New Roman" panose="02020603050405020304" pitchFamily="18" charset="0"/>
                <a:ea typeface="微软雅黑" panose="020B0503020204020204" pitchFamily="34" charset="-122"/>
              </a:rPr>
              <a:t>设</a:t>
            </a:r>
            <a:r>
              <a:rPr lang="en-US" altLang="zh-CN" dirty="0">
                <a:latin typeface="Times New Roman" panose="02020603050405020304" pitchFamily="18" charset="0"/>
                <a:ea typeface="微软雅黑" panose="020B0503020204020204" pitchFamily="34" charset="-122"/>
              </a:rPr>
              <a:t>p </a:t>
            </a:r>
            <a:r>
              <a:rPr lang="zh-CN" altLang="en-US" dirty="0">
                <a:latin typeface="Times New Roman" panose="02020603050405020304" pitchFamily="18" charset="0"/>
                <a:ea typeface="微软雅黑" panose="020B0503020204020204" pitchFamily="34" charset="-122"/>
              </a:rPr>
              <a:t>和</a:t>
            </a:r>
            <a:r>
              <a:rPr lang="en-US" altLang="zh-CN" dirty="0">
                <a:latin typeface="Times New Roman" panose="02020603050405020304" pitchFamily="18" charset="0"/>
                <a:ea typeface="微软雅黑" panose="020B0503020204020204" pitchFamily="34" charset="-122"/>
              </a:rPr>
              <a:t>q</a:t>
            </a:r>
            <a:r>
              <a:rPr lang="en-US" altLang="zh-CN" sz="2400" dirty="0">
                <a:latin typeface="Times New Roman" panose="02020603050405020304" pitchFamily="18" charset="0"/>
                <a:ea typeface="微软雅黑" panose="020B0503020204020204" pitchFamily="34" charset="-122"/>
              </a:rPr>
              <a:t> </a:t>
            </a:r>
            <a:r>
              <a:rPr lang="zh-CN" altLang="en-US" sz="2400" dirty="0">
                <a:latin typeface="Times New Roman" panose="02020603050405020304" pitchFamily="18" charset="0"/>
                <a:ea typeface="微软雅黑" panose="020B0503020204020204" pitchFamily="34" charset="-122"/>
              </a:rPr>
              <a:t>是</a:t>
            </a:r>
            <a:r>
              <a:rPr lang="en-US" altLang="zh-CN" i="1" dirty="0">
                <a:latin typeface="Times New Roman" panose="02020603050405020304" pitchFamily="18" charset="0"/>
                <a:ea typeface="微软雅黑" panose="020B0503020204020204" pitchFamily="34" charset="-122"/>
              </a:rPr>
              <a:t>L</a:t>
            </a:r>
            <a:r>
              <a:rPr lang="en-US" altLang="zh-CN" i="1" baseline="-25000" dirty="0">
                <a:latin typeface="Times New Roman" panose="02020603050405020304" pitchFamily="18" charset="0"/>
                <a:ea typeface="微软雅黑" panose="020B0503020204020204" pitchFamily="34" charset="-122"/>
              </a:rPr>
              <a:t>k</a:t>
            </a:r>
            <a:r>
              <a:rPr lang="en-US" altLang="zh-CN" dirty="0">
                <a:latin typeface="Times New Roman" panose="02020603050405020304" pitchFamily="18" charset="0"/>
                <a:ea typeface="微软雅黑" panose="020B0503020204020204" pitchFamily="34" charset="-122"/>
              </a:rPr>
              <a:t> </a:t>
            </a:r>
            <a:r>
              <a:rPr lang="zh-CN" altLang="en-US" dirty="0">
                <a:latin typeface="Times New Roman" panose="02020603050405020304" pitchFamily="18" charset="0"/>
                <a:ea typeface="微软雅黑" panose="020B0503020204020204" pitchFamily="34" charset="-122"/>
              </a:rPr>
              <a:t>中的两个项集</a:t>
            </a:r>
            <a:r>
              <a:rPr lang="en-US" altLang="zh-CN" dirty="0">
                <a:latin typeface="Times New Roman" panose="02020603050405020304" pitchFamily="18" charset="0"/>
                <a:ea typeface="微软雅黑" panose="020B0503020204020204" pitchFamily="34" charset="-122"/>
              </a:rPr>
              <a:t>, </a:t>
            </a:r>
            <a:r>
              <a:rPr lang="zh-CN" altLang="en-US" dirty="0">
                <a:latin typeface="Times New Roman" panose="02020603050405020304" pitchFamily="18" charset="0"/>
                <a:ea typeface="微软雅黑" panose="020B0503020204020204" pitchFamily="34" charset="-122"/>
              </a:rPr>
              <a:t>满足时生成</a:t>
            </a:r>
            <a:r>
              <a:rPr lang="en-US" altLang="zh-CN" dirty="0">
                <a:latin typeface="Times New Roman" panose="02020603050405020304" pitchFamily="18" charset="0"/>
                <a:ea typeface="微软雅黑" panose="020B0503020204020204" pitchFamily="34" charset="-122"/>
              </a:rPr>
              <a:t>(k+1)</a:t>
            </a:r>
            <a:r>
              <a:rPr lang="zh-CN" altLang="en-US" dirty="0">
                <a:latin typeface="Times New Roman" panose="02020603050405020304" pitchFamily="18" charset="0"/>
                <a:ea typeface="微软雅黑" panose="020B0503020204020204" pitchFamily="34" charset="-122"/>
              </a:rPr>
              <a:t> 项集：</a:t>
            </a:r>
            <a:endParaRPr lang="en-US" altLang="zh-CN" sz="2400" dirty="0">
              <a:latin typeface="Times New Roman" panose="02020603050405020304" pitchFamily="18" charset="0"/>
              <a:ea typeface="微软雅黑" panose="020B0503020204020204" pitchFamily="34" charset="-122"/>
            </a:endParaRPr>
          </a:p>
          <a:p>
            <a:pPr marL="0" indent="0" eaLnBrk="1" hangingPunct="1">
              <a:lnSpc>
                <a:spcPct val="120000"/>
              </a:lnSpc>
              <a:buNone/>
            </a:pPr>
            <a:r>
              <a:rPr lang="zh-CN" altLang="en-US" sz="2400" i="1" dirty="0">
                <a:solidFill>
                  <a:srgbClr val="000099"/>
                </a:solidFill>
                <a:latin typeface="Times New Roman" panose="02020603050405020304" pitchFamily="18" charset="0"/>
                <a:ea typeface="微软雅黑" panose="020B0503020204020204" pitchFamily="34" charset="-122"/>
              </a:rPr>
              <a:t>              </a:t>
            </a:r>
            <a:r>
              <a:rPr lang="en-US" altLang="zh-CN" sz="2400" i="1" dirty="0">
                <a:solidFill>
                  <a:srgbClr val="000099"/>
                </a:solidFill>
                <a:latin typeface="Times New Roman" panose="02020603050405020304" pitchFamily="18" charset="0"/>
                <a:ea typeface="微软雅黑" panose="020B0503020204020204" pitchFamily="34" charset="-122"/>
              </a:rPr>
              <a:t>p.item</a:t>
            </a:r>
            <a:r>
              <a:rPr lang="en-US" altLang="zh-CN" sz="2400" i="1" baseline="-25000" dirty="0">
                <a:solidFill>
                  <a:srgbClr val="000099"/>
                </a:solidFill>
                <a:latin typeface="Times New Roman" panose="02020603050405020304" pitchFamily="18" charset="0"/>
                <a:ea typeface="微软雅黑" panose="020B0503020204020204" pitchFamily="34" charset="-122"/>
              </a:rPr>
              <a:t>1</a:t>
            </a:r>
            <a:r>
              <a:rPr lang="en-US" altLang="zh-CN" sz="2400" i="1" dirty="0">
                <a:solidFill>
                  <a:srgbClr val="000099"/>
                </a:solidFill>
                <a:latin typeface="Times New Roman" panose="02020603050405020304" pitchFamily="18" charset="0"/>
                <a:ea typeface="微软雅黑" panose="020B0503020204020204" pitchFamily="34" charset="-122"/>
              </a:rPr>
              <a:t>=q.item</a:t>
            </a:r>
            <a:r>
              <a:rPr lang="en-US" altLang="zh-CN" sz="2400" i="1" baseline="-25000" dirty="0">
                <a:solidFill>
                  <a:srgbClr val="000099"/>
                </a:solidFill>
                <a:latin typeface="Times New Roman" panose="02020603050405020304" pitchFamily="18" charset="0"/>
                <a:ea typeface="微软雅黑" panose="020B0503020204020204" pitchFamily="34" charset="-122"/>
              </a:rPr>
              <a:t>1</a:t>
            </a:r>
            <a:r>
              <a:rPr lang="en-US" altLang="zh-CN" sz="2400" i="1" dirty="0">
                <a:solidFill>
                  <a:srgbClr val="000099"/>
                </a:solidFill>
                <a:latin typeface="Times New Roman" panose="02020603050405020304" pitchFamily="18" charset="0"/>
                <a:ea typeface="微软雅黑" panose="020B0503020204020204" pitchFamily="34" charset="-122"/>
              </a:rPr>
              <a:t>, …, p.item</a:t>
            </a:r>
            <a:r>
              <a:rPr lang="en-US" altLang="zh-CN" sz="2400" i="1" baseline="-25000" dirty="0">
                <a:solidFill>
                  <a:srgbClr val="000099"/>
                </a:solidFill>
                <a:latin typeface="Times New Roman" panose="02020603050405020304" pitchFamily="18" charset="0"/>
                <a:ea typeface="微软雅黑" panose="020B0503020204020204" pitchFamily="34" charset="-122"/>
              </a:rPr>
              <a:t>k-1</a:t>
            </a:r>
            <a:r>
              <a:rPr lang="en-US" altLang="zh-CN" sz="2400" i="1" dirty="0">
                <a:solidFill>
                  <a:srgbClr val="000099"/>
                </a:solidFill>
                <a:latin typeface="Times New Roman" panose="02020603050405020304" pitchFamily="18" charset="0"/>
                <a:ea typeface="微软雅黑" panose="020B0503020204020204" pitchFamily="34" charset="-122"/>
              </a:rPr>
              <a:t>=q.item</a:t>
            </a:r>
            <a:r>
              <a:rPr lang="en-US" altLang="zh-CN" sz="2400" i="1" baseline="-25000" dirty="0">
                <a:solidFill>
                  <a:srgbClr val="000099"/>
                </a:solidFill>
                <a:latin typeface="Times New Roman" panose="02020603050405020304" pitchFamily="18" charset="0"/>
                <a:ea typeface="微软雅黑" panose="020B0503020204020204" pitchFamily="34" charset="-122"/>
              </a:rPr>
              <a:t>k-1</a:t>
            </a:r>
            <a:r>
              <a:rPr lang="en-US" altLang="zh-CN" sz="2400" i="1" dirty="0">
                <a:solidFill>
                  <a:srgbClr val="000099"/>
                </a:solidFill>
                <a:latin typeface="Times New Roman" panose="02020603050405020304" pitchFamily="18" charset="0"/>
                <a:ea typeface="微软雅黑" panose="020B0503020204020204" pitchFamily="34" charset="-122"/>
              </a:rPr>
              <a:t>,</a:t>
            </a:r>
            <a:r>
              <a:rPr lang="en-US" altLang="zh-CN" sz="2400" i="1" dirty="0">
                <a:latin typeface="Times New Roman" panose="02020603050405020304" pitchFamily="18" charset="0"/>
                <a:ea typeface="微软雅黑" panose="020B0503020204020204" pitchFamily="34" charset="-122"/>
              </a:rPr>
              <a:t>  </a:t>
            </a:r>
            <a:r>
              <a:rPr lang="en-US" altLang="zh-CN" sz="2400" i="1" dirty="0" err="1">
                <a:solidFill>
                  <a:schemeClr val="folHlink"/>
                </a:solidFill>
                <a:latin typeface="Times New Roman" panose="02020603050405020304" pitchFamily="18" charset="0"/>
                <a:ea typeface="微软雅黑" panose="020B0503020204020204" pitchFamily="34" charset="-122"/>
              </a:rPr>
              <a:t>p.item</a:t>
            </a:r>
            <a:r>
              <a:rPr lang="en-US" altLang="zh-CN" sz="2400" i="1" baseline="-25000" dirty="0" err="1">
                <a:solidFill>
                  <a:schemeClr val="folHlink"/>
                </a:solidFill>
                <a:latin typeface="Times New Roman" panose="02020603050405020304" pitchFamily="18" charset="0"/>
                <a:ea typeface="微软雅黑" panose="020B0503020204020204" pitchFamily="34" charset="-122"/>
              </a:rPr>
              <a:t>k</a:t>
            </a:r>
            <a:r>
              <a:rPr lang="en-US" altLang="zh-CN" sz="2400" i="1" baseline="-25000" dirty="0">
                <a:solidFill>
                  <a:schemeClr val="folHlink"/>
                </a:solidFill>
                <a:latin typeface="Times New Roman" panose="02020603050405020304" pitchFamily="18" charset="0"/>
                <a:ea typeface="微软雅黑" panose="020B0503020204020204" pitchFamily="34" charset="-122"/>
              </a:rPr>
              <a:t> </a:t>
            </a:r>
            <a:r>
              <a:rPr lang="en-US" altLang="zh-CN" sz="2400" i="1" dirty="0">
                <a:solidFill>
                  <a:schemeClr val="folHlink"/>
                </a:solidFill>
                <a:latin typeface="Times New Roman" panose="02020603050405020304" pitchFamily="18" charset="0"/>
                <a:ea typeface="微软雅黑" panose="020B0503020204020204" pitchFamily="34" charset="-122"/>
              </a:rPr>
              <a:t>&lt; </a:t>
            </a:r>
            <a:r>
              <a:rPr lang="en-US" altLang="zh-CN" sz="2400" i="1" dirty="0" err="1">
                <a:solidFill>
                  <a:schemeClr val="folHlink"/>
                </a:solidFill>
                <a:latin typeface="Times New Roman" panose="02020603050405020304" pitchFamily="18" charset="0"/>
                <a:ea typeface="微软雅黑" panose="020B0503020204020204" pitchFamily="34" charset="-122"/>
              </a:rPr>
              <a:t>q.item</a:t>
            </a:r>
            <a:r>
              <a:rPr lang="en-US" altLang="zh-CN" sz="2400" i="1" baseline="-25000" dirty="0" err="1">
                <a:solidFill>
                  <a:schemeClr val="folHlink"/>
                </a:solidFill>
                <a:latin typeface="Times New Roman" panose="02020603050405020304" pitchFamily="18" charset="0"/>
                <a:ea typeface="微软雅黑" panose="020B0503020204020204" pitchFamily="34" charset="-122"/>
              </a:rPr>
              <a:t>k</a:t>
            </a:r>
            <a:endParaRPr lang="en-US" altLang="zh-CN" sz="2400" i="1" baseline="-25000" dirty="0">
              <a:solidFill>
                <a:schemeClr val="folHlink"/>
              </a:solidFill>
              <a:latin typeface="Times New Roman" panose="02020603050405020304" pitchFamily="18" charset="0"/>
              <a:ea typeface="微软雅黑" panose="020B0503020204020204" pitchFamily="34" charset="-122"/>
            </a:endParaRPr>
          </a:p>
        </p:txBody>
      </p:sp>
      <p:graphicFrame>
        <p:nvGraphicFramePr>
          <p:cNvPr id="836612" name="Group 4">
            <a:extLst>
              <a:ext uri="{FF2B5EF4-FFF2-40B4-BE49-F238E27FC236}">
                <a16:creationId xmlns:a16="http://schemas.microsoft.com/office/drawing/2014/main" id="{8E20D966-CF85-8D4E-A4FD-B6B321E4156A}"/>
              </a:ext>
            </a:extLst>
          </p:cNvPr>
          <p:cNvGraphicFramePr>
            <a:graphicFrameLocks noGrp="1"/>
          </p:cNvGraphicFramePr>
          <p:nvPr>
            <p:extLst>
              <p:ext uri="{D42A27DB-BD31-4B8C-83A1-F6EECF244321}">
                <p14:modId xmlns:p14="http://schemas.microsoft.com/office/powerpoint/2010/main" val="2474154589"/>
              </p:ext>
            </p:extLst>
          </p:nvPr>
        </p:nvGraphicFramePr>
        <p:xfrm>
          <a:off x="1271464" y="1875110"/>
          <a:ext cx="6400800" cy="995363"/>
        </p:xfrm>
        <a:graphic>
          <a:graphicData uri="http://schemas.openxmlformats.org/drawingml/2006/table">
            <a:tbl>
              <a:tblPr/>
              <a:tblGrid>
                <a:gridCol w="1398588">
                  <a:extLst>
                    <a:ext uri="{9D8B030D-6E8A-4147-A177-3AD203B41FA5}">
                      <a16:colId xmlns:a16="http://schemas.microsoft.com/office/drawing/2014/main" val="20000"/>
                    </a:ext>
                  </a:extLst>
                </a:gridCol>
                <a:gridCol w="1398587">
                  <a:extLst>
                    <a:ext uri="{9D8B030D-6E8A-4147-A177-3AD203B41FA5}">
                      <a16:colId xmlns:a16="http://schemas.microsoft.com/office/drawing/2014/main" val="20001"/>
                    </a:ext>
                  </a:extLst>
                </a:gridCol>
                <a:gridCol w="552450">
                  <a:extLst>
                    <a:ext uri="{9D8B030D-6E8A-4147-A177-3AD203B41FA5}">
                      <a16:colId xmlns:a16="http://schemas.microsoft.com/office/drawing/2014/main" val="20002"/>
                    </a:ext>
                  </a:extLst>
                </a:gridCol>
                <a:gridCol w="1643063">
                  <a:extLst>
                    <a:ext uri="{9D8B030D-6E8A-4147-A177-3AD203B41FA5}">
                      <a16:colId xmlns:a16="http://schemas.microsoft.com/office/drawing/2014/main" val="20003"/>
                    </a:ext>
                  </a:extLst>
                </a:gridCol>
                <a:gridCol w="1408112">
                  <a:extLst>
                    <a:ext uri="{9D8B030D-6E8A-4147-A177-3AD203B41FA5}">
                      <a16:colId xmlns:a16="http://schemas.microsoft.com/office/drawing/2014/main" val="20004"/>
                    </a:ext>
                  </a:extLst>
                </a:gridCol>
              </a:tblGrid>
              <a:tr h="452438">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a:ln>
                            <a:noFill/>
                          </a:ln>
                          <a:solidFill>
                            <a:srgbClr val="170981"/>
                          </a:solidFill>
                          <a:effectLst/>
                          <a:latin typeface="Times New Roman" pitchFamily="18" charset="0"/>
                          <a:ea typeface="宋体" charset="-122"/>
                        </a:rPr>
                        <a:t>p.item</a:t>
                      </a:r>
                      <a:r>
                        <a:rPr kumimoji="0" lang="en-US" altLang="zh-CN" sz="2400" b="1" i="0" u="none" strike="noStrike" cap="none" normalizeH="0" baseline="-25000" dirty="0">
                          <a:ln>
                            <a:noFill/>
                          </a:ln>
                          <a:solidFill>
                            <a:srgbClr val="170981"/>
                          </a:solidFill>
                          <a:effectLst/>
                          <a:latin typeface="Times New Roman" pitchFamily="18" charset="0"/>
                          <a:ea typeface="宋体" charset="-122"/>
                        </a:rPr>
                        <a:t>1</a:t>
                      </a:r>
                    </a:p>
                  </a:txBody>
                  <a:tcPr marL="38100" marR="381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p.item</a:t>
                      </a:r>
                      <a:r>
                        <a:rPr kumimoji="0" lang="en-US" altLang="zh-CN" sz="2400" b="1" i="0" u="none" strike="noStrike" cap="none" normalizeH="0" baseline="-25000">
                          <a:ln>
                            <a:noFill/>
                          </a:ln>
                          <a:solidFill>
                            <a:srgbClr val="170981"/>
                          </a:solidFill>
                          <a:effectLst/>
                          <a:latin typeface="Times New Roman" pitchFamily="18" charset="0"/>
                          <a:ea typeface="宋体" charset="-122"/>
                        </a:rPr>
                        <a:t>2</a:t>
                      </a:r>
                      <a:endParaRPr kumimoji="0" lang="zh-CN" altLang="en-US" sz="2400" b="1" i="0" u="none" strike="noStrike" cap="none" normalizeH="0" baseline="-25000">
                        <a:ln>
                          <a:noFill/>
                        </a:ln>
                        <a:solidFill>
                          <a:srgbClr val="170981"/>
                        </a:solidFill>
                        <a:effectLst/>
                        <a:latin typeface="Times New Roman" pitchFamily="18" charset="0"/>
                        <a:ea typeface="宋体" charset="-122"/>
                      </a:endParaRPr>
                    </a:p>
                  </a:txBody>
                  <a:tcPr marL="38100" marR="381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a:t>
                      </a:r>
                      <a:endParaRPr kumimoji="0" lang="zh-CN" altLang="en-US" sz="2400" b="1" i="0" u="none" strike="noStrike" cap="none" normalizeH="0" baseline="-25000">
                        <a:ln>
                          <a:noFill/>
                        </a:ln>
                        <a:solidFill>
                          <a:srgbClr val="170981"/>
                        </a:solidFill>
                        <a:effectLst/>
                        <a:latin typeface="Times New Roman" pitchFamily="18" charset="0"/>
                        <a:ea typeface="宋体" charset="-122"/>
                      </a:endParaRPr>
                    </a:p>
                  </a:txBody>
                  <a:tcPr marL="38100" marR="381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p.item</a:t>
                      </a:r>
                      <a:r>
                        <a:rPr kumimoji="0" lang="en-US" altLang="zh-CN" sz="2400" b="1" i="0" u="none" strike="noStrike" cap="none" normalizeH="0" baseline="-25000">
                          <a:ln>
                            <a:noFill/>
                          </a:ln>
                          <a:solidFill>
                            <a:srgbClr val="170981"/>
                          </a:solidFill>
                          <a:effectLst/>
                          <a:latin typeface="Times New Roman" pitchFamily="18" charset="0"/>
                          <a:ea typeface="宋体" charset="-122"/>
                        </a:rPr>
                        <a:t>k-1</a:t>
                      </a:r>
                      <a:endParaRPr kumimoji="0" lang="zh-CN" altLang="en-US" sz="2400" b="1" i="0" u="none" strike="noStrike" cap="none" normalizeH="0" baseline="-25000">
                        <a:ln>
                          <a:noFill/>
                        </a:ln>
                        <a:solidFill>
                          <a:srgbClr val="170981"/>
                        </a:solidFill>
                        <a:effectLst/>
                        <a:latin typeface="Times New Roman" pitchFamily="18" charset="0"/>
                        <a:ea typeface="宋体" charset="-122"/>
                      </a:endParaRPr>
                    </a:p>
                  </a:txBody>
                  <a:tcPr marL="38100" marR="381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err="1">
                          <a:ln>
                            <a:noFill/>
                          </a:ln>
                          <a:solidFill>
                            <a:schemeClr val="folHlink"/>
                          </a:solidFill>
                          <a:effectLst/>
                          <a:latin typeface="Times New Roman" pitchFamily="18" charset="0"/>
                          <a:ea typeface="宋体" charset="-122"/>
                        </a:rPr>
                        <a:t>p.item</a:t>
                      </a:r>
                      <a:r>
                        <a:rPr kumimoji="0" lang="en-US" altLang="zh-CN" sz="2400" b="1" i="0" u="none" strike="noStrike" cap="none" normalizeH="0" baseline="-25000" dirty="0" err="1">
                          <a:ln>
                            <a:noFill/>
                          </a:ln>
                          <a:solidFill>
                            <a:schemeClr val="folHlink"/>
                          </a:solidFill>
                          <a:effectLst/>
                          <a:latin typeface="Times New Roman" pitchFamily="18" charset="0"/>
                          <a:ea typeface="宋体" charset="-122"/>
                        </a:rPr>
                        <a:t>k</a:t>
                      </a:r>
                      <a:endParaRPr kumimoji="0" lang="zh-CN" altLang="en-US" sz="2400" b="1" i="0" u="none" strike="noStrike" cap="none" normalizeH="0" baseline="-25000" dirty="0">
                        <a:ln>
                          <a:noFill/>
                        </a:ln>
                        <a:solidFill>
                          <a:schemeClr val="folHlink"/>
                        </a:solidFill>
                        <a:effectLst/>
                        <a:latin typeface="Times New Roman" pitchFamily="18" charset="0"/>
                        <a:ea typeface="宋体" charset="-122"/>
                      </a:endParaRPr>
                    </a:p>
                  </a:txBody>
                  <a:tcPr marL="38100" marR="381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38163">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a:ln>
                            <a:noFill/>
                          </a:ln>
                          <a:solidFill>
                            <a:srgbClr val="170981"/>
                          </a:solidFill>
                          <a:effectLst/>
                          <a:latin typeface="Times New Roman" pitchFamily="18" charset="0"/>
                          <a:ea typeface="宋体" charset="-122"/>
                        </a:rPr>
                        <a:t>q.item</a:t>
                      </a:r>
                      <a:r>
                        <a:rPr kumimoji="0" lang="en-US" altLang="zh-CN" sz="2400" b="1" i="0" u="none" strike="noStrike" cap="none" normalizeH="0" baseline="-25000" dirty="0">
                          <a:ln>
                            <a:noFill/>
                          </a:ln>
                          <a:solidFill>
                            <a:srgbClr val="170981"/>
                          </a:solidFill>
                          <a:effectLst/>
                          <a:latin typeface="Times New Roman" pitchFamily="18" charset="0"/>
                          <a:ea typeface="宋体" charset="-122"/>
                        </a:rPr>
                        <a:t>1</a:t>
                      </a:r>
                    </a:p>
                  </a:txBody>
                  <a:tcPr marL="38100" marR="381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a:ln>
                            <a:noFill/>
                          </a:ln>
                          <a:solidFill>
                            <a:srgbClr val="170981"/>
                          </a:solidFill>
                          <a:effectLst/>
                          <a:latin typeface="Times New Roman" pitchFamily="18" charset="0"/>
                          <a:ea typeface="宋体" charset="-122"/>
                        </a:rPr>
                        <a:t>q.item</a:t>
                      </a:r>
                      <a:r>
                        <a:rPr kumimoji="0" lang="en-US" altLang="zh-CN" sz="2400" b="1" i="0" u="none" strike="noStrike" cap="none" normalizeH="0" baseline="-25000" dirty="0">
                          <a:ln>
                            <a:noFill/>
                          </a:ln>
                          <a:solidFill>
                            <a:srgbClr val="170981"/>
                          </a:solidFill>
                          <a:effectLst/>
                          <a:latin typeface="Times New Roman" pitchFamily="18" charset="0"/>
                          <a:ea typeface="宋体" charset="-122"/>
                        </a:rPr>
                        <a:t>2</a:t>
                      </a:r>
                      <a:endParaRPr kumimoji="0" lang="zh-CN" altLang="en-US" sz="2400" b="1" i="0" u="none" strike="noStrike" cap="none" normalizeH="0" baseline="-25000" dirty="0">
                        <a:ln>
                          <a:noFill/>
                        </a:ln>
                        <a:solidFill>
                          <a:srgbClr val="170981"/>
                        </a:solidFill>
                        <a:effectLst/>
                        <a:latin typeface="Times New Roman" pitchFamily="18" charset="0"/>
                        <a:ea typeface="宋体" charset="-122"/>
                      </a:endParaRPr>
                    </a:p>
                  </a:txBody>
                  <a:tcPr marL="38100" marR="381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a:t>
                      </a:r>
                      <a:endParaRPr kumimoji="0" lang="zh-CN" altLang="en-US" sz="2400" b="1" i="0" u="none" strike="noStrike" cap="none" normalizeH="0" baseline="-25000">
                        <a:ln>
                          <a:noFill/>
                        </a:ln>
                        <a:solidFill>
                          <a:srgbClr val="170981"/>
                        </a:solidFill>
                        <a:effectLst/>
                        <a:latin typeface="Times New Roman" pitchFamily="18" charset="0"/>
                        <a:ea typeface="宋体" charset="-122"/>
                      </a:endParaRPr>
                    </a:p>
                  </a:txBody>
                  <a:tcPr marL="38100" marR="381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a:ln>
                            <a:noFill/>
                          </a:ln>
                          <a:solidFill>
                            <a:srgbClr val="170981"/>
                          </a:solidFill>
                          <a:effectLst/>
                          <a:latin typeface="Times New Roman" pitchFamily="18" charset="0"/>
                          <a:ea typeface="宋体" charset="-122"/>
                        </a:rPr>
                        <a:t>q.item</a:t>
                      </a:r>
                      <a:r>
                        <a:rPr kumimoji="0" lang="en-US" altLang="zh-CN" sz="2400" b="1" i="0" u="none" strike="noStrike" cap="none" normalizeH="0" baseline="-25000" dirty="0">
                          <a:ln>
                            <a:noFill/>
                          </a:ln>
                          <a:solidFill>
                            <a:srgbClr val="170981"/>
                          </a:solidFill>
                          <a:effectLst/>
                          <a:latin typeface="Times New Roman" pitchFamily="18" charset="0"/>
                          <a:ea typeface="宋体" charset="-122"/>
                        </a:rPr>
                        <a:t>k-1</a:t>
                      </a:r>
                      <a:endParaRPr kumimoji="0" lang="zh-CN" altLang="en-US" sz="2400" b="1" i="0" u="none" strike="noStrike" cap="none" normalizeH="0" baseline="-25000" dirty="0">
                        <a:ln>
                          <a:noFill/>
                        </a:ln>
                        <a:solidFill>
                          <a:srgbClr val="170981"/>
                        </a:solidFill>
                        <a:effectLst/>
                        <a:latin typeface="Times New Roman" pitchFamily="18" charset="0"/>
                        <a:ea typeface="宋体" charset="-122"/>
                      </a:endParaRPr>
                    </a:p>
                  </a:txBody>
                  <a:tcPr marL="38100" marR="381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err="1">
                          <a:ln>
                            <a:noFill/>
                          </a:ln>
                          <a:solidFill>
                            <a:schemeClr val="folHlink"/>
                          </a:solidFill>
                          <a:effectLst/>
                          <a:latin typeface="Times New Roman" pitchFamily="18" charset="0"/>
                          <a:ea typeface="宋体" charset="-122"/>
                        </a:rPr>
                        <a:t>q.item</a:t>
                      </a:r>
                      <a:r>
                        <a:rPr kumimoji="0" lang="en-US" altLang="zh-CN" sz="2400" b="1" i="0" u="none" strike="noStrike" cap="none" normalizeH="0" baseline="-25000" dirty="0" err="1">
                          <a:ln>
                            <a:noFill/>
                          </a:ln>
                          <a:solidFill>
                            <a:schemeClr val="folHlink"/>
                          </a:solidFill>
                          <a:effectLst/>
                          <a:latin typeface="Times New Roman" pitchFamily="18" charset="0"/>
                          <a:ea typeface="宋体" charset="-122"/>
                        </a:rPr>
                        <a:t>k</a:t>
                      </a:r>
                      <a:endParaRPr kumimoji="0" lang="zh-CN" altLang="en-US" sz="2400" b="1" i="0" u="none" strike="noStrike" cap="none" normalizeH="0" baseline="-25000" dirty="0">
                        <a:ln>
                          <a:noFill/>
                        </a:ln>
                        <a:solidFill>
                          <a:schemeClr val="folHlink"/>
                        </a:solidFill>
                        <a:effectLst/>
                        <a:latin typeface="Times New Roman" pitchFamily="18" charset="0"/>
                        <a:ea typeface="宋体" charset="-122"/>
                      </a:endParaRPr>
                    </a:p>
                  </a:txBody>
                  <a:tcPr marL="38100" marR="381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836632" name="Group 24">
            <a:extLst>
              <a:ext uri="{FF2B5EF4-FFF2-40B4-BE49-F238E27FC236}">
                <a16:creationId xmlns:a16="http://schemas.microsoft.com/office/drawing/2014/main" id="{A0F4C33F-384D-8A48-90CE-7C7559DB7932}"/>
              </a:ext>
            </a:extLst>
          </p:cNvPr>
          <p:cNvGraphicFramePr>
            <a:graphicFrameLocks noGrp="1"/>
          </p:cNvGraphicFramePr>
          <p:nvPr>
            <p:extLst>
              <p:ext uri="{D42A27DB-BD31-4B8C-83A1-F6EECF244321}">
                <p14:modId xmlns:p14="http://schemas.microsoft.com/office/powerpoint/2010/main" val="2398436568"/>
              </p:ext>
            </p:extLst>
          </p:nvPr>
        </p:nvGraphicFramePr>
        <p:xfrm>
          <a:off x="1264444" y="4869160"/>
          <a:ext cx="7543800" cy="576262"/>
        </p:xfrm>
        <a:graphic>
          <a:graphicData uri="http://schemas.openxmlformats.org/drawingml/2006/table">
            <a:tbl>
              <a:tblPr/>
              <a:tblGrid>
                <a:gridCol w="1371600">
                  <a:extLst>
                    <a:ext uri="{9D8B030D-6E8A-4147-A177-3AD203B41FA5}">
                      <a16:colId xmlns:a16="http://schemas.microsoft.com/office/drawing/2014/main" val="20000"/>
                    </a:ext>
                  </a:extLst>
                </a:gridCol>
                <a:gridCol w="1331913">
                  <a:extLst>
                    <a:ext uri="{9D8B030D-6E8A-4147-A177-3AD203B41FA5}">
                      <a16:colId xmlns:a16="http://schemas.microsoft.com/office/drawing/2014/main" val="20001"/>
                    </a:ext>
                  </a:extLst>
                </a:gridCol>
                <a:gridCol w="420687">
                  <a:extLst>
                    <a:ext uri="{9D8B030D-6E8A-4147-A177-3AD203B41FA5}">
                      <a16:colId xmlns:a16="http://schemas.microsoft.com/office/drawing/2014/main" val="20002"/>
                    </a:ext>
                  </a:extLst>
                </a:gridCol>
                <a:gridCol w="16002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447800">
                  <a:extLst>
                    <a:ext uri="{9D8B030D-6E8A-4147-A177-3AD203B41FA5}">
                      <a16:colId xmlns:a16="http://schemas.microsoft.com/office/drawing/2014/main" val="20005"/>
                    </a:ext>
                  </a:extLst>
                </a:gridCol>
              </a:tblGrid>
              <a:tr h="576262">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a:ln>
                            <a:noFill/>
                          </a:ln>
                          <a:solidFill>
                            <a:srgbClr val="170981"/>
                          </a:solidFill>
                          <a:effectLst/>
                          <a:latin typeface="Times New Roman" pitchFamily="18" charset="0"/>
                          <a:ea typeface="宋体" charset="-122"/>
                        </a:rPr>
                        <a:t>p.item</a:t>
                      </a:r>
                      <a:r>
                        <a:rPr kumimoji="0" lang="en-US" altLang="zh-CN" sz="2400" b="1" i="0" u="none" strike="noStrike" cap="none" normalizeH="0" baseline="-25000" dirty="0">
                          <a:ln>
                            <a:noFill/>
                          </a:ln>
                          <a:solidFill>
                            <a:srgbClr val="170981"/>
                          </a:solidFill>
                          <a:effectLst/>
                          <a:latin typeface="Times New Roman" pitchFamily="18" charset="0"/>
                          <a:ea typeface="宋体" charset="-122"/>
                        </a:rPr>
                        <a:t>1</a:t>
                      </a:r>
                    </a:p>
                  </a:txBody>
                  <a:tcPr marL="38100" marR="38100" marT="45736" marB="4573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a:ln>
                            <a:noFill/>
                          </a:ln>
                          <a:solidFill>
                            <a:srgbClr val="170981"/>
                          </a:solidFill>
                          <a:effectLst/>
                          <a:latin typeface="Times New Roman" pitchFamily="18" charset="0"/>
                          <a:ea typeface="宋体" charset="-122"/>
                        </a:rPr>
                        <a:t>p.item</a:t>
                      </a:r>
                      <a:r>
                        <a:rPr kumimoji="0" lang="en-US" altLang="zh-CN" sz="2400" b="1" i="0" u="none" strike="noStrike" cap="none" normalizeH="0" baseline="-25000" dirty="0">
                          <a:ln>
                            <a:noFill/>
                          </a:ln>
                          <a:solidFill>
                            <a:srgbClr val="170981"/>
                          </a:solidFill>
                          <a:effectLst/>
                          <a:latin typeface="Times New Roman" pitchFamily="18" charset="0"/>
                          <a:ea typeface="宋体" charset="-122"/>
                        </a:rPr>
                        <a:t>2</a:t>
                      </a:r>
                      <a:endParaRPr kumimoji="0" lang="zh-CN" altLang="en-US" sz="2400" b="1" i="0" u="none" strike="noStrike" cap="none" normalizeH="0" baseline="-25000" dirty="0">
                        <a:ln>
                          <a:noFill/>
                        </a:ln>
                        <a:solidFill>
                          <a:srgbClr val="170981"/>
                        </a:solidFill>
                        <a:effectLst/>
                        <a:latin typeface="Times New Roman" pitchFamily="18" charset="0"/>
                        <a:ea typeface="宋体" charset="-122"/>
                      </a:endParaRPr>
                    </a:p>
                  </a:txBody>
                  <a:tcPr marL="38100" marR="38100" marT="45736" marB="4573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a:ln>
                            <a:noFill/>
                          </a:ln>
                          <a:solidFill>
                            <a:srgbClr val="170981"/>
                          </a:solidFill>
                          <a:effectLst/>
                          <a:latin typeface="Times New Roman" pitchFamily="18" charset="0"/>
                          <a:ea typeface="宋体" charset="-122"/>
                        </a:rPr>
                        <a:t>…</a:t>
                      </a:r>
                      <a:endParaRPr kumimoji="0" lang="zh-CN" altLang="en-US" sz="2400" b="1" i="0" u="none" strike="noStrike" cap="none" normalizeH="0" baseline="-25000" dirty="0">
                        <a:ln>
                          <a:noFill/>
                        </a:ln>
                        <a:solidFill>
                          <a:srgbClr val="170981"/>
                        </a:solidFill>
                        <a:effectLst/>
                        <a:latin typeface="Times New Roman" pitchFamily="18" charset="0"/>
                        <a:ea typeface="宋体" charset="-122"/>
                      </a:endParaRPr>
                    </a:p>
                  </a:txBody>
                  <a:tcPr marL="38100" marR="38100" marT="45736" marB="4573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p.item</a:t>
                      </a:r>
                      <a:r>
                        <a:rPr kumimoji="0" lang="en-US" altLang="zh-CN" sz="2400" b="1" i="0" u="none" strike="noStrike" cap="none" normalizeH="0" baseline="-25000">
                          <a:ln>
                            <a:noFill/>
                          </a:ln>
                          <a:solidFill>
                            <a:srgbClr val="170981"/>
                          </a:solidFill>
                          <a:effectLst/>
                          <a:latin typeface="Times New Roman" pitchFamily="18" charset="0"/>
                          <a:ea typeface="宋体" charset="-122"/>
                        </a:rPr>
                        <a:t>k-1</a:t>
                      </a:r>
                      <a:endParaRPr kumimoji="0" lang="zh-CN" altLang="en-US" sz="2400" b="1" i="0" u="none" strike="noStrike" cap="none" normalizeH="0" baseline="-25000">
                        <a:ln>
                          <a:noFill/>
                        </a:ln>
                        <a:solidFill>
                          <a:srgbClr val="170981"/>
                        </a:solidFill>
                        <a:effectLst/>
                        <a:latin typeface="Times New Roman" pitchFamily="18" charset="0"/>
                        <a:ea typeface="宋体" charset="-122"/>
                      </a:endParaRPr>
                    </a:p>
                  </a:txBody>
                  <a:tcPr marL="38100" marR="38100" marT="45736" marB="4573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chemeClr val="folHlink"/>
                          </a:solidFill>
                          <a:effectLst/>
                          <a:latin typeface="Times New Roman" pitchFamily="18" charset="0"/>
                          <a:ea typeface="宋体" charset="-122"/>
                        </a:rPr>
                        <a:t>p.item</a:t>
                      </a:r>
                      <a:r>
                        <a:rPr kumimoji="0" lang="en-US" altLang="zh-CN" sz="2400" b="1" i="0" u="none" strike="noStrike" cap="none" normalizeH="0" baseline="-25000">
                          <a:ln>
                            <a:noFill/>
                          </a:ln>
                          <a:solidFill>
                            <a:schemeClr val="folHlink"/>
                          </a:solidFill>
                          <a:effectLst/>
                          <a:latin typeface="Times New Roman" pitchFamily="18" charset="0"/>
                          <a:ea typeface="宋体" charset="-122"/>
                        </a:rPr>
                        <a:t>k</a:t>
                      </a:r>
                      <a:endParaRPr kumimoji="0" lang="zh-CN" altLang="en-US" sz="2400" b="1" i="0" u="none" strike="noStrike" cap="none" normalizeH="0" baseline="-25000">
                        <a:ln>
                          <a:noFill/>
                        </a:ln>
                        <a:solidFill>
                          <a:schemeClr val="folHlink"/>
                        </a:solidFill>
                        <a:effectLst/>
                        <a:latin typeface="Times New Roman" pitchFamily="18" charset="0"/>
                        <a:ea typeface="宋体" charset="-122"/>
                      </a:endParaRPr>
                    </a:p>
                  </a:txBody>
                  <a:tcPr marL="38100" marR="38100" marT="45736" marB="4573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err="1">
                          <a:ln>
                            <a:noFill/>
                          </a:ln>
                          <a:solidFill>
                            <a:schemeClr val="folHlink"/>
                          </a:solidFill>
                          <a:effectLst/>
                          <a:latin typeface="Times New Roman" pitchFamily="18" charset="0"/>
                          <a:ea typeface="宋体" charset="-122"/>
                        </a:rPr>
                        <a:t>q.item</a:t>
                      </a:r>
                      <a:r>
                        <a:rPr kumimoji="0" lang="en-US" altLang="zh-CN" sz="2400" b="1" i="0" u="none" strike="noStrike" cap="none" normalizeH="0" baseline="-25000" dirty="0" err="1">
                          <a:ln>
                            <a:noFill/>
                          </a:ln>
                          <a:solidFill>
                            <a:schemeClr val="folHlink"/>
                          </a:solidFill>
                          <a:effectLst/>
                          <a:latin typeface="Times New Roman" pitchFamily="18" charset="0"/>
                          <a:ea typeface="宋体" charset="-122"/>
                        </a:rPr>
                        <a:t>k</a:t>
                      </a:r>
                      <a:endParaRPr kumimoji="0" lang="zh-CN" altLang="en-US" sz="2400" b="1" i="0" u="none" strike="noStrike" cap="none" normalizeH="0" baseline="-25000" dirty="0">
                        <a:ln>
                          <a:noFill/>
                        </a:ln>
                        <a:solidFill>
                          <a:schemeClr val="folHlink"/>
                        </a:solidFill>
                        <a:effectLst/>
                        <a:latin typeface="Times New Roman" pitchFamily="18" charset="0"/>
                        <a:ea typeface="宋体" charset="-122"/>
                      </a:endParaRPr>
                    </a:p>
                  </a:txBody>
                  <a:tcPr marL="38100" marR="38100" marT="45736" marB="4573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836610"/>
                                        </p:tgtEl>
                                        <p:attrNameLst>
                                          <p:attrName>style.visibility</p:attrName>
                                        </p:attrNameLst>
                                      </p:cBhvr>
                                      <p:to>
                                        <p:strVal val="visible"/>
                                      </p:to>
                                    </p:set>
                                    <p:anim calcmode="lin" valueType="num">
                                      <p:cBhvr>
                                        <p:cTn id="7" dur="1000" fill="hold"/>
                                        <p:tgtEl>
                                          <p:spTgt spid="836610"/>
                                        </p:tgtEl>
                                        <p:attrNameLst>
                                          <p:attrName>ppt_x</p:attrName>
                                        </p:attrNameLst>
                                      </p:cBhvr>
                                      <p:tavLst>
                                        <p:tav tm="0">
                                          <p:val>
                                            <p:strVal val="#ppt_x-.2"/>
                                          </p:val>
                                        </p:tav>
                                        <p:tav tm="100000">
                                          <p:val>
                                            <p:strVal val="#ppt_x"/>
                                          </p:val>
                                        </p:tav>
                                      </p:tavLst>
                                    </p:anim>
                                    <p:anim calcmode="lin" valueType="num">
                                      <p:cBhvr>
                                        <p:cTn id="8" dur="1000" fill="hold"/>
                                        <p:tgtEl>
                                          <p:spTgt spid="8366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83661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grpId="0" nodeType="clickEffect">
                                  <p:stCondLst>
                                    <p:cond delay="0"/>
                                  </p:stCondLst>
                                  <p:childTnLst>
                                    <p:set>
                                      <p:cBhvr>
                                        <p:cTn id="13" dur="0" fill="hold">
                                          <p:stCondLst>
                                            <p:cond delay="0"/>
                                          </p:stCondLst>
                                        </p:cTn>
                                        <p:tgtEl>
                                          <p:spTgt spid="34819">
                                            <p:txEl>
                                              <p:pRg st="0" end="0"/>
                                            </p:txEl>
                                          </p:spTgt>
                                        </p:tgtEl>
                                        <p:attrNameLst>
                                          <p:attrName>style.visibility</p:attrName>
                                        </p:attrNameLst>
                                      </p:cBhvr>
                                      <p:to>
                                        <p:strVal val="visible"/>
                                      </p:to>
                                    </p:set>
                                    <p:animEffect transition="in" filter="fade">
                                      <p:cBhvr>
                                        <p:cTn id="14" dur="500"/>
                                        <p:tgtEl>
                                          <p:spTgt spid="34819">
                                            <p:txEl>
                                              <p:pRg st="0" end="0"/>
                                            </p:txEl>
                                          </p:spTgt>
                                        </p:tgtEl>
                                      </p:cBhvr>
                                    </p:animEffect>
                                    <p:anim calcmode="lin" valueType="num">
                                      <p:cBhvr>
                                        <p:cTn id="15" dur="5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34819">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4" presetClass="entr" presetSubtype="0" fill="hold" grpId="0" nodeType="clickEffect">
                                  <p:stCondLst>
                                    <p:cond delay="0"/>
                                  </p:stCondLst>
                                  <p:childTnLst>
                                    <p:set>
                                      <p:cBhvr>
                                        <p:cTn id="20" dur="0" fill="hold">
                                          <p:stCondLst>
                                            <p:cond delay="0"/>
                                          </p:stCondLst>
                                        </p:cTn>
                                        <p:tgtEl>
                                          <p:spTgt spid="34819">
                                            <p:txEl>
                                              <p:pRg st="2" end="2"/>
                                            </p:txEl>
                                          </p:spTgt>
                                        </p:tgtEl>
                                        <p:attrNameLst>
                                          <p:attrName>style.visibility</p:attrName>
                                        </p:attrNameLst>
                                      </p:cBhvr>
                                      <p:to>
                                        <p:strVal val="visible"/>
                                      </p:to>
                                    </p:set>
                                    <p:animEffect transition="in" filter="fade">
                                      <p:cBhvr>
                                        <p:cTn id="21" dur="500"/>
                                        <p:tgtEl>
                                          <p:spTgt spid="34819">
                                            <p:txEl>
                                              <p:pRg st="2" end="2"/>
                                            </p:txEl>
                                          </p:spTgt>
                                        </p:tgtEl>
                                      </p:cBhvr>
                                    </p:animEffect>
                                    <p:anim calcmode="lin" valueType="num">
                                      <p:cBhvr>
                                        <p:cTn id="22" dur="500" fill="hold"/>
                                        <p:tgtEl>
                                          <p:spTgt spid="34819">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34819">
                                            <p:txEl>
                                              <p:pRg st="2" end="2"/>
                                            </p:txEl>
                                          </p:spTgt>
                                        </p:tgtEl>
                                        <p:attrNameLst>
                                          <p:attrName>ppt_y</p:attrName>
                                        </p:attrNameLst>
                                      </p:cBhvr>
                                      <p:tavLst>
                                        <p:tav tm="0">
                                          <p:val>
                                            <p:strVal val="#ppt_y+.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4" presetClass="entr" presetSubtype="0" fill="hold" grpId="0" nodeType="clickEffect">
                                  <p:stCondLst>
                                    <p:cond delay="0"/>
                                  </p:stCondLst>
                                  <p:childTnLst>
                                    <p:set>
                                      <p:cBhvr>
                                        <p:cTn id="27" dur="0" fill="hold">
                                          <p:stCondLst>
                                            <p:cond delay="0"/>
                                          </p:stCondLst>
                                        </p:cTn>
                                        <p:tgtEl>
                                          <p:spTgt spid="34819">
                                            <p:txEl>
                                              <p:pRg st="3" end="3"/>
                                            </p:txEl>
                                          </p:spTgt>
                                        </p:tgtEl>
                                        <p:attrNameLst>
                                          <p:attrName>style.visibility</p:attrName>
                                        </p:attrNameLst>
                                      </p:cBhvr>
                                      <p:to>
                                        <p:strVal val="visible"/>
                                      </p:to>
                                    </p:set>
                                    <p:animEffect transition="in" filter="fade">
                                      <p:cBhvr>
                                        <p:cTn id="28" dur="500"/>
                                        <p:tgtEl>
                                          <p:spTgt spid="34819">
                                            <p:txEl>
                                              <p:pRg st="3" end="3"/>
                                            </p:txEl>
                                          </p:spTgt>
                                        </p:tgtEl>
                                      </p:cBhvr>
                                    </p:animEffect>
                                    <p:anim calcmode="lin" valueType="num">
                                      <p:cBhvr>
                                        <p:cTn id="29" dur="500" fill="hold"/>
                                        <p:tgtEl>
                                          <p:spTgt spid="34819">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34819">
                                            <p:txEl>
                                              <p:pRg st="3" end="3"/>
                                            </p:txEl>
                                          </p:spTgt>
                                        </p:tgtEl>
                                        <p:attrNameLst>
                                          <p:attrName>ppt_y</p:attrName>
                                        </p:attrNameLst>
                                      </p:cBhvr>
                                      <p:tavLst>
                                        <p:tav tm="0">
                                          <p:val>
                                            <p:strVal val="#ppt_y+.05"/>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4" presetClass="entr" presetSubtype="0" fill="hold" grpId="0" nodeType="clickEffect">
                                  <p:stCondLst>
                                    <p:cond delay="0"/>
                                  </p:stCondLst>
                                  <p:childTnLst>
                                    <p:set>
                                      <p:cBhvr>
                                        <p:cTn id="34" dur="0" fill="hold">
                                          <p:stCondLst>
                                            <p:cond delay="0"/>
                                          </p:stCondLst>
                                        </p:cTn>
                                        <p:tgtEl>
                                          <p:spTgt spid="34819">
                                            <p:txEl>
                                              <p:pRg st="4" end="4"/>
                                            </p:txEl>
                                          </p:spTgt>
                                        </p:tgtEl>
                                        <p:attrNameLst>
                                          <p:attrName>style.visibility</p:attrName>
                                        </p:attrNameLst>
                                      </p:cBhvr>
                                      <p:to>
                                        <p:strVal val="visible"/>
                                      </p:to>
                                    </p:set>
                                    <p:animEffect transition="in" filter="fade">
                                      <p:cBhvr>
                                        <p:cTn id="35" dur="500"/>
                                        <p:tgtEl>
                                          <p:spTgt spid="34819">
                                            <p:txEl>
                                              <p:pRg st="4" end="4"/>
                                            </p:txEl>
                                          </p:spTgt>
                                        </p:tgtEl>
                                      </p:cBhvr>
                                    </p:animEffect>
                                    <p:anim calcmode="lin" valueType="num">
                                      <p:cBhvr>
                                        <p:cTn id="36" dur="500" fill="hold"/>
                                        <p:tgtEl>
                                          <p:spTgt spid="34819">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34819">
                                            <p:txEl>
                                              <p:pRg st="4" end="4"/>
                                            </p:txEl>
                                          </p:spTgt>
                                        </p:tgtEl>
                                        <p:attrNameLst>
                                          <p:attrName>ppt_y</p:attrName>
                                        </p:attrNameLst>
                                      </p:cBhvr>
                                      <p:tavLst>
                                        <p:tav tm="0">
                                          <p:val>
                                            <p:strVal val="#ppt_y+.05"/>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nodeType="clickEffect">
                                  <p:stCondLst>
                                    <p:cond delay="0"/>
                                  </p:stCondLst>
                                  <p:childTnLst>
                                    <p:set>
                                      <p:cBhvr>
                                        <p:cTn id="41" dur="1" fill="hold">
                                          <p:stCondLst>
                                            <p:cond delay="0"/>
                                          </p:stCondLst>
                                        </p:cTn>
                                        <p:tgtEl>
                                          <p:spTgt spid="836632"/>
                                        </p:tgtEl>
                                        <p:attrNameLst>
                                          <p:attrName>style.visibility</p:attrName>
                                        </p:attrNameLst>
                                      </p:cBhvr>
                                      <p:to>
                                        <p:strVal val="visible"/>
                                      </p:to>
                                    </p:set>
                                    <p:anim calcmode="lin" valueType="num">
                                      <p:cBhvr additive="base">
                                        <p:cTn id="42" dur="500" fill="hold"/>
                                        <p:tgtEl>
                                          <p:spTgt spid="836632"/>
                                        </p:tgtEl>
                                        <p:attrNameLst>
                                          <p:attrName>ppt_x</p:attrName>
                                        </p:attrNameLst>
                                      </p:cBhvr>
                                      <p:tavLst>
                                        <p:tav tm="0">
                                          <p:val>
                                            <p:strVal val="#ppt_x"/>
                                          </p:val>
                                        </p:tav>
                                        <p:tav tm="100000">
                                          <p:val>
                                            <p:strVal val="#ppt_x"/>
                                          </p:val>
                                        </p:tav>
                                      </p:tavLst>
                                    </p:anim>
                                    <p:anim calcmode="lin" valueType="num">
                                      <p:cBhvr additive="base">
                                        <p:cTn id="43" dur="500" fill="hold"/>
                                        <p:tgtEl>
                                          <p:spTgt spid="8366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6610" grpId="0"/>
      <p:bldP spid="34819"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37AD6990-EE59-894F-93B0-EB23D37C27A5}"/>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如何生成候选项集？步骤</a:t>
            </a:r>
            <a:r>
              <a:rPr lang="en-US" altLang="zh-CN">
                <a:latin typeface="微软雅黑" panose="020B0503020204020204" pitchFamily="34" charset="-122"/>
                <a:ea typeface="微软雅黑" panose="020B0503020204020204" pitchFamily="34" charset="-122"/>
              </a:rPr>
              <a:t>1</a:t>
            </a:r>
            <a:endParaRPr lang="en-US" altLang="zh-CN">
              <a:latin typeface="微软雅黑" panose="020B0503020204020204" pitchFamily="34" charset="-122"/>
              <a:ea typeface="宋体" panose="02010600030101010101" pitchFamily="2" charset="-122"/>
            </a:endParaRPr>
          </a:p>
        </p:txBody>
      </p:sp>
      <p:sp>
        <p:nvSpPr>
          <p:cNvPr id="29699" name="Rectangle 3">
            <a:extLst>
              <a:ext uri="{FF2B5EF4-FFF2-40B4-BE49-F238E27FC236}">
                <a16:creationId xmlns:a16="http://schemas.microsoft.com/office/drawing/2014/main" id="{585D4968-66EF-1049-941B-2DCC8C299A27}"/>
              </a:ext>
            </a:extLst>
          </p:cNvPr>
          <p:cNvSpPr>
            <a:spLocks noGrp="1" noChangeArrowheads="1"/>
          </p:cNvSpPr>
          <p:nvPr>
            <p:ph idx="1"/>
          </p:nvPr>
        </p:nvSpPr>
        <p:spPr/>
        <p:txBody>
          <a:bodyPr/>
          <a:lstStyle/>
          <a:p>
            <a:pPr eaLnBrk="1" hangingPunct="1">
              <a:lnSpc>
                <a:spcPct val="140000"/>
              </a:lnSpc>
            </a:pPr>
            <a:r>
              <a:rPr lang="zh-CN" altLang="en-US" sz="3200">
                <a:solidFill>
                  <a:srgbClr val="FF0000"/>
                </a:solidFill>
                <a:latin typeface="Times New Roman" panose="02020603050405020304" pitchFamily="18" charset="0"/>
                <a:ea typeface="微软雅黑" panose="020B0503020204020204" pitchFamily="34" charset="-122"/>
              </a:rPr>
              <a:t>字母序：</a:t>
            </a:r>
            <a:r>
              <a:rPr lang="en-US" altLang="zh-CN" sz="3200">
                <a:solidFill>
                  <a:srgbClr val="FF0000"/>
                </a:solidFill>
                <a:latin typeface="Times New Roman" panose="02020603050405020304" pitchFamily="18" charset="0"/>
                <a:ea typeface="微软雅黑" panose="020B0503020204020204" pitchFamily="34" charset="-122"/>
              </a:rPr>
              <a:t>a&lt;b&lt;c&lt;d&lt;e</a:t>
            </a:r>
          </a:p>
          <a:p>
            <a:pPr eaLnBrk="1" hangingPunct="1">
              <a:lnSpc>
                <a:spcPct val="140000"/>
              </a:lnSpc>
            </a:pPr>
            <a:r>
              <a:rPr lang="en-US" altLang="zh-CN" sz="3200" i="1">
                <a:latin typeface="Times New Roman" panose="02020603050405020304" pitchFamily="18" charset="0"/>
                <a:ea typeface="微软雅黑" panose="020B0503020204020204" pitchFamily="34" charset="-122"/>
              </a:rPr>
              <a:t>L</a:t>
            </a:r>
            <a:r>
              <a:rPr lang="en-US" altLang="zh-CN" sz="3200" i="1" baseline="-25000">
                <a:latin typeface="Times New Roman" panose="02020603050405020304" pitchFamily="18" charset="0"/>
                <a:ea typeface="微软雅黑" panose="020B0503020204020204" pitchFamily="34" charset="-122"/>
              </a:rPr>
              <a:t>3</a:t>
            </a:r>
            <a:r>
              <a:rPr lang="en-US" altLang="zh-CN" sz="3200" i="1">
                <a:latin typeface="Times New Roman" panose="02020603050405020304" pitchFamily="18" charset="0"/>
                <a:ea typeface="微软雅黑" panose="020B0503020204020204" pitchFamily="34" charset="-122"/>
              </a:rPr>
              <a:t>=</a:t>
            </a:r>
            <a:r>
              <a:rPr lang="en-US" altLang="zh-CN" sz="3200">
                <a:latin typeface="Times New Roman" panose="02020603050405020304" pitchFamily="18" charset="0"/>
                <a:ea typeface="微软雅黑" panose="020B0503020204020204" pitchFamily="34" charset="-122"/>
              </a:rPr>
              <a:t>{</a:t>
            </a:r>
            <a:r>
              <a:rPr lang="en-US" altLang="zh-CN" sz="3200" i="1">
                <a:latin typeface="Times New Roman" panose="02020603050405020304" pitchFamily="18" charset="0"/>
                <a:ea typeface="微软雅黑" panose="020B0503020204020204" pitchFamily="34" charset="-122"/>
              </a:rPr>
              <a:t>abc, abd, acd, ace, bcd</a:t>
            </a:r>
            <a:r>
              <a:rPr lang="en-US" altLang="zh-CN" sz="3200">
                <a:latin typeface="Times New Roman" panose="02020603050405020304" pitchFamily="18" charset="0"/>
                <a:ea typeface="微软雅黑" panose="020B0503020204020204" pitchFamily="34" charset="-122"/>
              </a:rPr>
              <a:t>}</a:t>
            </a:r>
          </a:p>
          <a:p>
            <a:pPr lvl="1" eaLnBrk="1" hangingPunct="1">
              <a:lnSpc>
                <a:spcPct val="140000"/>
              </a:lnSpc>
            </a:pPr>
            <a:r>
              <a:rPr lang="en-US" altLang="zh-CN" i="1">
                <a:latin typeface="Times New Roman" panose="02020603050405020304" pitchFamily="18" charset="0"/>
                <a:ea typeface="微软雅黑" panose="020B0503020204020204" pitchFamily="34" charset="-122"/>
              </a:rPr>
              <a:t>abcd  </a:t>
            </a:r>
            <a:r>
              <a:rPr lang="en-US" altLang="zh-CN">
                <a:latin typeface="Times New Roman" panose="02020603050405020304" pitchFamily="18" charset="0"/>
                <a:ea typeface="微软雅黑" panose="020B0503020204020204" pitchFamily="34" charset="-122"/>
              </a:rPr>
              <a:t>from </a:t>
            </a:r>
            <a:r>
              <a:rPr lang="en-US" altLang="zh-CN" i="1">
                <a:latin typeface="Times New Roman" panose="02020603050405020304" pitchFamily="18" charset="0"/>
                <a:ea typeface="微软雅黑" panose="020B0503020204020204" pitchFamily="34" charset="-122"/>
              </a:rPr>
              <a:t>abc</a:t>
            </a:r>
            <a:r>
              <a:rPr lang="en-US" altLang="zh-CN">
                <a:latin typeface="Times New Roman" panose="02020603050405020304" pitchFamily="18" charset="0"/>
                <a:ea typeface="微软雅黑" panose="020B0503020204020204" pitchFamily="34" charset="-122"/>
              </a:rPr>
              <a:t> and </a:t>
            </a:r>
            <a:r>
              <a:rPr lang="en-US" altLang="zh-CN" i="1">
                <a:latin typeface="Times New Roman" panose="02020603050405020304" pitchFamily="18" charset="0"/>
                <a:ea typeface="微软雅黑" panose="020B0503020204020204" pitchFamily="34" charset="-122"/>
              </a:rPr>
              <a:t>abd</a:t>
            </a:r>
          </a:p>
          <a:p>
            <a:pPr lvl="1" eaLnBrk="1" hangingPunct="1">
              <a:lnSpc>
                <a:spcPct val="140000"/>
              </a:lnSpc>
            </a:pPr>
            <a:r>
              <a:rPr lang="en-US" altLang="zh-CN" i="1">
                <a:latin typeface="Times New Roman" panose="02020603050405020304" pitchFamily="18" charset="0"/>
                <a:ea typeface="微软雅黑" panose="020B0503020204020204" pitchFamily="34" charset="-122"/>
              </a:rPr>
              <a:t>acde</a:t>
            </a:r>
            <a:r>
              <a:rPr lang="en-US" altLang="zh-CN">
                <a:latin typeface="Times New Roman" panose="02020603050405020304" pitchFamily="18" charset="0"/>
                <a:ea typeface="微软雅黑" panose="020B0503020204020204" pitchFamily="34" charset="-122"/>
              </a:rPr>
              <a:t>  from </a:t>
            </a:r>
            <a:r>
              <a:rPr lang="en-US" altLang="zh-CN" i="1">
                <a:latin typeface="Times New Roman" panose="02020603050405020304" pitchFamily="18" charset="0"/>
                <a:ea typeface="微软雅黑" panose="020B0503020204020204" pitchFamily="34" charset="-122"/>
              </a:rPr>
              <a:t>acd</a:t>
            </a:r>
            <a:r>
              <a:rPr lang="en-US" altLang="zh-CN">
                <a:latin typeface="Times New Roman" panose="02020603050405020304" pitchFamily="18" charset="0"/>
                <a:ea typeface="微软雅黑" panose="020B0503020204020204" pitchFamily="34" charset="-122"/>
              </a:rPr>
              <a:t> and </a:t>
            </a:r>
            <a:r>
              <a:rPr lang="en-US" altLang="zh-CN" i="1">
                <a:latin typeface="Times New Roman" panose="02020603050405020304" pitchFamily="18" charset="0"/>
                <a:ea typeface="微软雅黑" panose="020B0503020204020204" pitchFamily="34" charset="-122"/>
              </a:rPr>
              <a:t>ace</a:t>
            </a:r>
          </a:p>
          <a:p>
            <a:pPr eaLnBrk="1" hangingPunct="1">
              <a:lnSpc>
                <a:spcPct val="140000"/>
              </a:lnSpc>
            </a:pPr>
            <a:r>
              <a:rPr lang="en-US" altLang="zh-CN" sz="3200" i="1">
                <a:latin typeface="Times New Roman" panose="02020603050405020304" pitchFamily="18" charset="0"/>
                <a:ea typeface="微软雅黑" panose="020B0503020204020204" pitchFamily="34" charset="-122"/>
              </a:rPr>
              <a:t>C</a:t>
            </a:r>
            <a:r>
              <a:rPr lang="en-US" altLang="zh-CN" sz="3200" i="1" baseline="-25000">
                <a:latin typeface="Times New Roman" panose="02020603050405020304" pitchFamily="18" charset="0"/>
                <a:ea typeface="微软雅黑" panose="020B0503020204020204" pitchFamily="34" charset="-122"/>
              </a:rPr>
              <a:t>4</a:t>
            </a:r>
            <a:r>
              <a:rPr lang="en-US" altLang="zh-CN" sz="3200">
                <a:latin typeface="Times New Roman" panose="02020603050405020304" pitchFamily="18" charset="0"/>
                <a:ea typeface="微软雅黑" panose="020B0503020204020204" pitchFamily="34" charset="-122"/>
              </a:rPr>
              <a:t>={</a:t>
            </a:r>
            <a:r>
              <a:rPr lang="en-US" altLang="zh-CN" sz="3200" i="1">
                <a:latin typeface="Times New Roman" panose="02020603050405020304" pitchFamily="18" charset="0"/>
                <a:ea typeface="微软雅黑" panose="020B0503020204020204" pitchFamily="34" charset="-122"/>
              </a:rPr>
              <a:t>abcd，acde</a:t>
            </a:r>
            <a:r>
              <a:rPr lang="en-US" altLang="zh-CN" sz="3200">
                <a:latin typeface="Times New Roman" panose="02020603050405020304" pitchFamily="18" charset="0"/>
                <a:ea typeface="微软雅黑" panose="020B0503020204020204" pitchFamily="34" charset="-122"/>
              </a:rPr>
              <a:t>}</a:t>
            </a:r>
          </a:p>
        </p:txBody>
      </p:sp>
      <p:graphicFrame>
        <p:nvGraphicFramePr>
          <p:cNvPr id="838692" name="Group 36">
            <a:extLst>
              <a:ext uri="{FF2B5EF4-FFF2-40B4-BE49-F238E27FC236}">
                <a16:creationId xmlns:a16="http://schemas.microsoft.com/office/drawing/2014/main" id="{F170CFB9-43C5-2A45-AFF3-1AC152E899D0}"/>
              </a:ext>
            </a:extLst>
          </p:cNvPr>
          <p:cNvGraphicFramePr>
            <a:graphicFrameLocks noGrp="1"/>
          </p:cNvGraphicFramePr>
          <p:nvPr/>
        </p:nvGraphicFramePr>
        <p:xfrm>
          <a:off x="7550150" y="1844675"/>
          <a:ext cx="2592388" cy="3568700"/>
        </p:xfrm>
        <a:graphic>
          <a:graphicData uri="http://schemas.openxmlformats.org/drawingml/2006/table">
            <a:tbl>
              <a:tblPr/>
              <a:tblGrid>
                <a:gridCol w="892175">
                  <a:extLst>
                    <a:ext uri="{9D8B030D-6E8A-4147-A177-3AD203B41FA5}">
                      <a16:colId xmlns:a16="http://schemas.microsoft.com/office/drawing/2014/main" val="20000"/>
                    </a:ext>
                  </a:extLst>
                </a:gridCol>
                <a:gridCol w="892175">
                  <a:extLst>
                    <a:ext uri="{9D8B030D-6E8A-4147-A177-3AD203B41FA5}">
                      <a16:colId xmlns:a16="http://schemas.microsoft.com/office/drawing/2014/main" val="20001"/>
                    </a:ext>
                  </a:extLst>
                </a:gridCol>
                <a:gridCol w="808038">
                  <a:extLst>
                    <a:ext uri="{9D8B030D-6E8A-4147-A177-3AD203B41FA5}">
                      <a16:colId xmlns:a16="http://schemas.microsoft.com/office/drawing/2014/main" val="20002"/>
                    </a:ext>
                  </a:extLst>
                </a:gridCol>
              </a:tblGrid>
              <a:tr h="518215">
                <a:tc gridSpan="3">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1" u="none" strike="noStrike" cap="none" normalizeH="0" baseline="0" dirty="0">
                          <a:ln>
                            <a:noFill/>
                          </a:ln>
                          <a:solidFill>
                            <a:srgbClr val="170981"/>
                          </a:solidFill>
                          <a:effectLst/>
                          <a:latin typeface="Times New Roman" pitchFamily="18" charset="0"/>
                          <a:ea typeface="宋体" pitchFamily="2" charset="-122"/>
                        </a:rPr>
                        <a:t>L</a:t>
                      </a:r>
                      <a:r>
                        <a:rPr kumimoji="0" lang="en-US" altLang="zh-CN" sz="2800" b="1" i="1" u="none" strike="noStrike" cap="none" normalizeH="0" baseline="-25000" dirty="0">
                          <a:ln>
                            <a:noFill/>
                          </a:ln>
                          <a:solidFill>
                            <a:srgbClr val="170981"/>
                          </a:solidFill>
                          <a:effectLst/>
                          <a:latin typeface="Times New Roman" pitchFamily="18" charset="0"/>
                          <a:ea typeface="宋体" pitchFamily="2" charset="-122"/>
                        </a:rPr>
                        <a:t>3</a:t>
                      </a:r>
                      <a:endParaRPr kumimoji="0" lang="en-US" altLang="zh-CN" sz="2800" b="1" i="1" u="none" strike="noStrike" cap="none" normalizeH="0" baseline="0" dirty="0">
                        <a:ln>
                          <a:noFill/>
                        </a:ln>
                        <a:solidFill>
                          <a:srgbClr val="170981"/>
                        </a:solidFill>
                        <a:effectLst/>
                        <a:latin typeface="Times New Roman" pitchFamily="18" charset="0"/>
                        <a:ea typeface="宋体" pitchFamily="2" charset="-122"/>
                      </a:endParaRPr>
                    </a:p>
                  </a:txBody>
                  <a:tcPr marT="45729" marB="45729"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459410">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pitchFamily="2" charset="-122"/>
                        </a:rPr>
                        <a:t>item</a:t>
                      </a:r>
                      <a:r>
                        <a:rPr kumimoji="0" lang="en-US" altLang="zh-CN" sz="2400" b="1" i="0" u="none" strike="noStrike" cap="none" normalizeH="0" baseline="-25000">
                          <a:ln>
                            <a:noFill/>
                          </a:ln>
                          <a:solidFill>
                            <a:srgbClr val="170981"/>
                          </a:solidFill>
                          <a:effectLst/>
                          <a:latin typeface="Times New Roman" pitchFamily="18" charset="0"/>
                          <a:ea typeface="宋体" pitchFamily="2" charset="-122"/>
                        </a:rPr>
                        <a:t>1</a:t>
                      </a:r>
                    </a:p>
                  </a:txBody>
                  <a:tcPr marL="54000" marR="54000" marT="46809" marB="4680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pitchFamily="2" charset="-122"/>
                        </a:rPr>
                        <a:t>item</a:t>
                      </a:r>
                      <a:r>
                        <a:rPr kumimoji="0" lang="en-US" altLang="zh-CN" sz="2400" b="1" i="0" u="none" strike="noStrike" cap="none" normalizeH="0" baseline="-25000">
                          <a:ln>
                            <a:noFill/>
                          </a:ln>
                          <a:solidFill>
                            <a:srgbClr val="170981"/>
                          </a:solidFill>
                          <a:effectLst/>
                          <a:latin typeface="Times New Roman" pitchFamily="18" charset="0"/>
                          <a:ea typeface="宋体" pitchFamily="2" charset="-122"/>
                        </a:rPr>
                        <a:t>2</a:t>
                      </a:r>
                      <a:endParaRPr kumimoji="0" lang="zh-CN" altLang="en-US" sz="2400" b="1" i="0" u="none" strike="noStrike" cap="none" normalizeH="0" baseline="-25000">
                        <a:ln>
                          <a:noFill/>
                        </a:ln>
                        <a:solidFill>
                          <a:srgbClr val="170981"/>
                        </a:solidFill>
                        <a:effectLst/>
                        <a:latin typeface="Times New Roman" pitchFamily="18" charset="0"/>
                        <a:ea typeface="宋体" pitchFamily="2" charset="-122"/>
                      </a:endParaRPr>
                    </a:p>
                  </a:txBody>
                  <a:tcPr marL="54000" marR="54000" marT="46809" marB="468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pitchFamily="2" charset="-122"/>
                        </a:rPr>
                        <a:t>item</a:t>
                      </a:r>
                      <a:r>
                        <a:rPr kumimoji="0" lang="en-US" altLang="zh-CN" sz="2400" b="1" i="0" u="none" strike="noStrike" cap="none" normalizeH="0" baseline="-25000">
                          <a:ln>
                            <a:noFill/>
                          </a:ln>
                          <a:solidFill>
                            <a:srgbClr val="170981"/>
                          </a:solidFill>
                          <a:effectLst/>
                          <a:latin typeface="Times New Roman" pitchFamily="18" charset="0"/>
                          <a:ea typeface="宋体" pitchFamily="2" charset="-122"/>
                        </a:rPr>
                        <a:t>3</a:t>
                      </a:r>
                      <a:endParaRPr kumimoji="0" lang="zh-CN" altLang="en-US" sz="2400" b="1" i="0" u="none" strike="noStrike" cap="none" normalizeH="0" baseline="-25000">
                        <a:ln>
                          <a:noFill/>
                        </a:ln>
                        <a:solidFill>
                          <a:srgbClr val="170981"/>
                        </a:solidFill>
                        <a:effectLst/>
                        <a:latin typeface="Times New Roman" pitchFamily="18" charset="0"/>
                        <a:ea typeface="宋体" pitchFamily="2" charset="-122"/>
                      </a:endParaRPr>
                    </a:p>
                  </a:txBody>
                  <a:tcPr marL="54000" marR="54000" marT="46809" marB="4680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518215">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a</a:t>
                      </a: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b</a:t>
                      </a: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c</a:t>
                      </a: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518215">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a</a:t>
                      </a: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b</a:t>
                      </a: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d</a:t>
                      </a: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r h="518215">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a</a:t>
                      </a: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c</a:t>
                      </a: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d</a:t>
                      </a: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4"/>
                  </a:ext>
                </a:extLst>
              </a:tr>
              <a:tr h="518215">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a</a:t>
                      </a: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c</a:t>
                      </a: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e</a:t>
                      </a: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5"/>
                  </a:ext>
                </a:extLst>
              </a:tr>
              <a:tr h="518215">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b</a:t>
                      </a: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c</a:t>
                      </a: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dirty="0">
                          <a:ln>
                            <a:noFill/>
                          </a:ln>
                          <a:solidFill>
                            <a:srgbClr val="170981"/>
                          </a:solidFill>
                          <a:effectLst/>
                          <a:latin typeface="Times New Roman" pitchFamily="18" charset="0"/>
                          <a:ea typeface="宋体" pitchFamily="2" charset="-122"/>
                        </a:rPr>
                        <a:t>d</a:t>
                      </a: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6"/>
                  </a:ext>
                </a:extLst>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838692"/>
                                        </p:tgtEl>
                                        <p:attrNameLst>
                                          <p:attrName>style.visibility</p:attrName>
                                        </p:attrNameLst>
                                      </p:cBhvr>
                                      <p:to>
                                        <p:strVal val="visible"/>
                                      </p:to>
                                    </p:set>
                                    <p:animEffect transition="in" filter="box(in)">
                                      <p:cBhvr>
                                        <p:cTn id="7" dur="500"/>
                                        <p:tgtEl>
                                          <p:spTgt spid="8386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05C55735-0640-1245-BEC9-E0AD4E0F55D3}"/>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如何生成候选项集？步骤</a:t>
            </a:r>
            <a:r>
              <a:rPr lang="en-US" altLang="zh-CN">
                <a:latin typeface="微软雅黑" panose="020B0503020204020204" pitchFamily="34" charset="-122"/>
                <a:ea typeface="微软雅黑" panose="020B0503020204020204" pitchFamily="34" charset="-122"/>
              </a:rPr>
              <a:t>2</a:t>
            </a:r>
            <a:endParaRPr lang="en-US" altLang="zh-CN">
              <a:solidFill>
                <a:srgbClr val="000099"/>
              </a:solidFill>
              <a:latin typeface="微软雅黑" panose="020B0503020204020204" pitchFamily="34" charset="-122"/>
              <a:ea typeface="宋体" panose="02010600030101010101" pitchFamily="2" charset="-122"/>
            </a:endParaRPr>
          </a:p>
        </p:txBody>
      </p:sp>
      <p:sp>
        <p:nvSpPr>
          <p:cNvPr id="30723" name="Rectangle 3">
            <a:extLst>
              <a:ext uri="{FF2B5EF4-FFF2-40B4-BE49-F238E27FC236}">
                <a16:creationId xmlns:a16="http://schemas.microsoft.com/office/drawing/2014/main" id="{B1944458-53C5-CB45-80FE-FB81C1F35CF5}"/>
              </a:ext>
            </a:extLst>
          </p:cNvPr>
          <p:cNvSpPr>
            <a:spLocks noGrp="1" noChangeArrowheads="1"/>
          </p:cNvSpPr>
          <p:nvPr>
            <p:ph idx="1"/>
          </p:nvPr>
        </p:nvSpPr>
        <p:spPr/>
        <p:txBody>
          <a:bodyPr/>
          <a:lstStyle/>
          <a:p>
            <a:pPr eaLnBrk="1" hangingPunct="1"/>
            <a:r>
              <a:rPr lang="zh-CN" altLang="en-US" sz="3200">
                <a:latin typeface="Times New Roman" panose="02020603050405020304" pitchFamily="18" charset="0"/>
                <a:ea typeface="微软雅黑" panose="020B0503020204020204" pitchFamily="34" charset="-122"/>
              </a:rPr>
              <a:t>删除那些包含非频繁</a:t>
            </a:r>
            <a:r>
              <a:rPr lang="en-US" altLang="zh-CN" sz="3200">
                <a:latin typeface="Times New Roman" panose="02020603050405020304" pitchFamily="18" charset="0"/>
                <a:ea typeface="微软雅黑" panose="020B0503020204020204" pitchFamily="34" charset="-122"/>
              </a:rPr>
              <a:t>k</a:t>
            </a:r>
            <a:r>
              <a:rPr lang="zh-CN" altLang="en-US" sz="3200">
                <a:latin typeface="Times New Roman" panose="02020603050405020304" pitchFamily="18" charset="0"/>
                <a:ea typeface="微软雅黑" panose="020B0503020204020204" pitchFamily="34" charset="-122"/>
              </a:rPr>
              <a:t>项集的</a:t>
            </a:r>
            <a:r>
              <a:rPr lang="en-US" altLang="zh-CN" sz="3200">
                <a:latin typeface="Times New Roman" panose="02020603050405020304" pitchFamily="18" charset="0"/>
                <a:ea typeface="微软雅黑" panose="020B0503020204020204" pitchFamily="34" charset="-122"/>
              </a:rPr>
              <a:t>(k+1) </a:t>
            </a:r>
            <a:r>
              <a:rPr lang="zh-CN" altLang="en-US" sz="3200">
                <a:latin typeface="Times New Roman" panose="02020603050405020304" pitchFamily="18" charset="0"/>
                <a:ea typeface="微软雅黑" panose="020B0503020204020204" pitchFamily="34" charset="-122"/>
              </a:rPr>
              <a:t>项集</a:t>
            </a:r>
            <a:endParaRPr lang="en-US" altLang="zh-CN" sz="3200">
              <a:solidFill>
                <a:srgbClr val="FF0000"/>
              </a:solidFill>
              <a:latin typeface="Times New Roman" panose="02020603050405020304" pitchFamily="18" charset="0"/>
              <a:ea typeface="微软雅黑" panose="020B0503020204020204" pitchFamily="34" charset="-122"/>
            </a:endParaRPr>
          </a:p>
        </p:txBody>
      </p:sp>
      <p:sp>
        <p:nvSpPr>
          <p:cNvPr id="839684" name="Rectangle 4">
            <a:extLst>
              <a:ext uri="{FF2B5EF4-FFF2-40B4-BE49-F238E27FC236}">
                <a16:creationId xmlns:a16="http://schemas.microsoft.com/office/drawing/2014/main" id="{7975E65E-4FD4-E247-97BA-307FE504E16D}"/>
              </a:ext>
            </a:extLst>
          </p:cNvPr>
          <p:cNvSpPr>
            <a:spLocks noChangeArrowheads="1"/>
          </p:cNvSpPr>
          <p:nvPr/>
        </p:nvSpPr>
        <p:spPr bwMode="auto">
          <a:xfrm>
            <a:off x="839416" y="2348880"/>
            <a:ext cx="10801200" cy="2593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nSpc>
                <a:spcPct val="140000"/>
              </a:lnSpc>
              <a:spcBef>
                <a:spcPct val="20000"/>
              </a:spcBef>
              <a:buClrTx/>
              <a:buSzPct val="90000"/>
              <a:buFont typeface="Monotype Sorts" pitchFamily="2" charset="2"/>
              <a:buNone/>
            </a:pPr>
            <a:r>
              <a:rPr kumimoji="0" lang="en-US" altLang="zh-CN" i="1" dirty="0" err="1">
                <a:solidFill>
                  <a:srgbClr val="170981"/>
                </a:solidFill>
                <a:latin typeface="Times New Roman" panose="02020603050405020304" pitchFamily="18" charset="0"/>
              </a:rPr>
              <a:t>E.g</a:t>
            </a:r>
            <a:r>
              <a:rPr kumimoji="0" lang="zh-CN" altLang="en-US" i="1" dirty="0">
                <a:solidFill>
                  <a:srgbClr val="170981"/>
                </a:solidFill>
                <a:latin typeface="Times New Roman" panose="02020603050405020304" pitchFamily="18" charset="0"/>
              </a:rPr>
              <a:t>：</a:t>
            </a:r>
            <a:r>
              <a:rPr kumimoji="0" lang="en-US" altLang="zh-CN" i="1" dirty="0">
                <a:solidFill>
                  <a:srgbClr val="170981"/>
                </a:solidFill>
                <a:latin typeface="Times New Roman" panose="02020603050405020304" pitchFamily="18" charset="0"/>
              </a:rPr>
              <a:t>L</a:t>
            </a:r>
            <a:r>
              <a:rPr kumimoji="0" lang="en-US" altLang="zh-CN" i="1" baseline="-25000" dirty="0">
                <a:solidFill>
                  <a:srgbClr val="170981"/>
                </a:solidFill>
                <a:latin typeface="Times New Roman" panose="02020603050405020304" pitchFamily="18" charset="0"/>
              </a:rPr>
              <a:t>3</a:t>
            </a:r>
            <a:r>
              <a:rPr kumimoji="0" lang="en-US" altLang="zh-CN" i="1" dirty="0">
                <a:solidFill>
                  <a:srgbClr val="170981"/>
                </a:solidFill>
                <a:latin typeface="Times New Roman" panose="02020603050405020304" pitchFamily="18" charset="0"/>
              </a:rPr>
              <a:t>=</a:t>
            </a:r>
            <a:r>
              <a:rPr kumimoji="0" lang="en-US" altLang="zh-CN" dirty="0">
                <a:solidFill>
                  <a:srgbClr val="170981"/>
                </a:solidFill>
                <a:latin typeface="Times New Roman" panose="02020603050405020304" pitchFamily="18" charset="0"/>
              </a:rPr>
              <a:t>{</a:t>
            </a:r>
            <a:r>
              <a:rPr kumimoji="0" lang="en-US" altLang="zh-CN" i="1" dirty="0" err="1">
                <a:solidFill>
                  <a:srgbClr val="170981"/>
                </a:solidFill>
                <a:latin typeface="Times New Roman" panose="02020603050405020304" pitchFamily="18" charset="0"/>
              </a:rPr>
              <a:t>abc</a:t>
            </a:r>
            <a:r>
              <a:rPr kumimoji="0" lang="en-US" altLang="zh-CN" i="1" dirty="0">
                <a:solidFill>
                  <a:srgbClr val="170981"/>
                </a:solidFill>
                <a:latin typeface="Times New Roman" panose="02020603050405020304" pitchFamily="18" charset="0"/>
              </a:rPr>
              <a:t>, </a:t>
            </a:r>
            <a:r>
              <a:rPr kumimoji="0" lang="en-US" altLang="zh-CN" i="1" dirty="0" err="1">
                <a:solidFill>
                  <a:srgbClr val="170981"/>
                </a:solidFill>
                <a:latin typeface="Times New Roman" panose="02020603050405020304" pitchFamily="18" charset="0"/>
              </a:rPr>
              <a:t>abd</a:t>
            </a:r>
            <a:r>
              <a:rPr kumimoji="0" lang="en-US" altLang="zh-CN" i="1" dirty="0">
                <a:solidFill>
                  <a:srgbClr val="170981"/>
                </a:solidFill>
                <a:latin typeface="Times New Roman" panose="02020603050405020304" pitchFamily="18" charset="0"/>
              </a:rPr>
              <a:t>, </a:t>
            </a:r>
            <a:r>
              <a:rPr kumimoji="0" lang="en-US" altLang="zh-CN" i="1" dirty="0" err="1">
                <a:solidFill>
                  <a:srgbClr val="170981"/>
                </a:solidFill>
                <a:latin typeface="Times New Roman" panose="02020603050405020304" pitchFamily="18" charset="0"/>
              </a:rPr>
              <a:t>acd</a:t>
            </a:r>
            <a:r>
              <a:rPr kumimoji="0" lang="en-US" altLang="zh-CN" i="1" dirty="0">
                <a:solidFill>
                  <a:srgbClr val="170981"/>
                </a:solidFill>
                <a:latin typeface="Times New Roman" panose="02020603050405020304" pitchFamily="18" charset="0"/>
              </a:rPr>
              <a:t>, ace, </a:t>
            </a:r>
            <a:r>
              <a:rPr kumimoji="0" lang="en-US" altLang="zh-CN" i="1" dirty="0" err="1">
                <a:solidFill>
                  <a:srgbClr val="170981"/>
                </a:solidFill>
                <a:latin typeface="Times New Roman" panose="02020603050405020304" pitchFamily="18" charset="0"/>
              </a:rPr>
              <a:t>bcd</a:t>
            </a:r>
            <a:r>
              <a:rPr kumimoji="0" lang="en-US" altLang="zh-CN" dirty="0">
                <a:solidFill>
                  <a:srgbClr val="170981"/>
                </a:solidFill>
                <a:latin typeface="Times New Roman" panose="02020603050405020304" pitchFamily="18" charset="0"/>
              </a:rPr>
              <a:t>}， </a:t>
            </a:r>
            <a:r>
              <a:rPr kumimoji="0" lang="en-US" altLang="zh-CN" i="1" dirty="0">
                <a:solidFill>
                  <a:srgbClr val="170981"/>
                </a:solidFill>
                <a:latin typeface="Times New Roman" panose="02020603050405020304" pitchFamily="18" charset="0"/>
              </a:rPr>
              <a:t>C</a:t>
            </a:r>
            <a:r>
              <a:rPr kumimoji="0" lang="en-US" altLang="zh-CN" i="1" baseline="-25000" dirty="0">
                <a:solidFill>
                  <a:srgbClr val="170981"/>
                </a:solidFill>
                <a:latin typeface="Times New Roman" panose="02020603050405020304" pitchFamily="18" charset="0"/>
              </a:rPr>
              <a:t>4</a:t>
            </a:r>
            <a:r>
              <a:rPr kumimoji="0" lang="en-US" altLang="zh-CN" dirty="0">
                <a:solidFill>
                  <a:srgbClr val="170981"/>
                </a:solidFill>
                <a:latin typeface="Times New Roman" panose="02020603050405020304" pitchFamily="18" charset="0"/>
              </a:rPr>
              <a:t>={</a:t>
            </a:r>
            <a:r>
              <a:rPr kumimoji="0" lang="en-US" altLang="zh-CN" i="1" dirty="0" err="1">
                <a:solidFill>
                  <a:srgbClr val="170981"/>
                </a:solidFill>
                <a:latin typeface="Times New Roman" panose="02020603050405020304" pitchFamily="18" charset="0"/>
              </a:rPr>
              <a:t>abcd，acde</a:t>
            </a:r>
            <a:r>
              <a:rPr kumimoji="0" lang="en-US" altLang="zh-CN" dirty="0">
                <a:solidFill>
                  <a:srgbClr val="170981"/>
                </a:solidFill>
                <a:latin typeface="Times New Roman" panose="02020603050405020304" pitchFamily="18" charset="0"/>
              </a:rPr>
              <a:t>}</a:t>
            </a:r>
          </a:p>
          <a:p>
            <a:pPr>
              <a:lnSpc>
                <a:spcPct val="140000"/>
              </a:lnSpc>
              <a:spcBef>
                <a:spcPct val="20000"/>
              </a:spcBef>
              <a:buClrTx/>
              <a:buSzPct val="90000"/>
              <a:buFont typeface="Monotype Sorts" pitchFamily="2" charset="2"/>
              <a:buNone/>
            </a:pPr>
            <a:r>
              <a:rPr kumimoji="0" lang="zh-CN" altLang="en-US" dirty="0">
                <a:solidFill>
                  <a:srgbClr val="170981"/>
                </a:solidFill>
                <a:latin typeface="Times New Roman" panose="02020603050405020304" pitchFamily="18" charset="0"/>
              </a:rPr>
              <a:t>  由于</a:t>
            </a:r>
            <a:r>
              <a:rPr kumimoji="0" lang="en-US" altLang="zh-CN" dirty="0">
                <a:solidFill>
                  <a:srgbClr val="170981"/>
                </a:solidFill>
                <a:latin typeface="Times New Roman" panose="02020603050405020304" pitchFamily="18" charset="0"/>
              </a:rPr>
              <a:t>{</a:t>
            </a:r>
            <a:r>
              <a:rPr kumimoji="0" lang="en-US" altLang="zh-CN" dirty="0" err="1">
                <a:solidFill>
                  <a:srgbClr val="170981"/>
                </a:solidFill>
                <a:latin typeface="Times New Roman" panose="02020603050405020304" pitchFamily="18" charset="0"/>
              </a:rPr>
              <a:t>cde</a:t>
            </a:r>
            <a:r>
              <a:rPr kumimoji="0" lang="en-US" altLang="zh-CN" dirty="0">
                <a:solidFill>
                  <a:srgbClr val="170981"/>
                </a:solidFill>
                <a:latin typeface="Times New Roman" panose="02020603050405020304" pitchFamily="18" charset="0"/>
              </a:rPr>
              <a:t>} </a:t>
            </a:r>
            <a:r>
              <a:rPr kumimoji="0" lang="zh-CN" altLang="en-US" dirty="0">
                <a:solidFill>
                  <a:srgbClr val="170981"/>
                </a:solidFill>
                <a:latin typeface="Times New Roman" panose="02020603050405020304" pitchFamily="18" charset="0"/>
              </a:rPr>
              <a:t>不频繁，所以</a:t>
            </a:r>
            <a:r>
              <a:rPr kumimoji="0" lang="en-US" altLang="zh-CN" dirty="0" err="1">
                <a:solidFill>
                  <a:srgbClr val="170981"/>
                </a:solidFill>
                <a:latin typeface="Times New Roman" panose="02020603050405020304" pitchFamily="18" charset="0"/>
              </a:rPr>
              <a:t>acde</a:t>
            </a:r>
            <a:r>
              <a:rPr kumimoji="0" lang="zh-CN" altLang="en-US" dirty="0">
                <a:solidFill>
                  <a:srgbClr val="170981"/>
                </a:solidFill>
                <a:latin typeface="Times New Roman" panose="02020603050405020304" pitchFamily="18" charset="0"/>
              </a:rPr>
              <a:t>不可能频繁</a:t>
            </a:r>
            <a:endParaRPr kumimoji="0" lang="en-US" altLang="zh-CN" dirty="0">
              <a:solidFill>
                <a:srgbClr val="170981"/>
              </a:solidFill>
              <a:latin typeface="Times New Roman" panose="02020603050405020304" pitchFamily="18" charset="0"/>
            </a:endParaRPr>
          </a:p>
          <a:p>
            <a:pPr>
              <a:lnSpc>
                <a:spcPct val="140000"/>
              </a:lnSpc>
              <a:spcBef>
                <a:spcPct val="20000"/>
              </a:spcBef>
              <a:buClrTx/>
              <a:buSzPct val="90000"/>
              <a:buFont typeface="Monotype Sorts" pitchFamily="2" charset="2"/>
              <a:buNone/>
            </a:pPr>
            <a:r>
              <a:rPr kumimoji="0" lang="zh-CN" altLang="en-US" dirty="0">
                <a:solidFill>
                  <a:srgbClr val="170981"/>
                </a:solidFill>
                <a:latin typeface="Times New Roman" panose="02020603050405020304" pitchFamily="18" charset="0"/>
              </a:rPr>
              <a:t> </a:t>
            </a:r>
            <a:r>
              <a:rPr kumimoji="0" lang="en-US" altLang="zh-CN" i="1" dirty="0">
                <a:solidFill>
                  <a:srgbClr val="170981"/>
                </a:solidFill>
                <a:latin typeface="Times New Roman" panose="02020603050405020304" pitchFamily="18" charset="0"/>
              </a:rPr>
              <a:t>C</a:t>
            </a:r>
            <a:r>
              <a:rPr kumimoji="0" lang="en-US" altLang="zh-CN" i="1" baseline="-25000" dirty="0">
                <a:solidFill>
                  <a:srgbClr val="170981"/>
                </a:solidFill>
                <a:latin typeface="Times New Roman" panose="02020603050405020304" pitchFamily="18" charset="0"/>
              </a:rPr>
              <a:t>4</a:t>
            </a:r>
            <a:r>
              <a:rPr kumimoji="0" lang="en-US" altLang="zh-CN" dirty="0">
                <a:solidFill>
                  <a:srgbClr val="170981"/>
                </a:solidFill>
                <a:latin typeface="Times New Roman" panose="02020603050405020304" pitchFamily="18" charset="0"/>
              </a:rPr>
              <a:t>={</a:t>
            </a:r>
            <a:r>
              <a:rPr kumimoji="0" lang="en-US" altLang="zh-CN" i="1" dirty="0" err="1">
                <a:solidFill>
                  <a:srgbClr val="170981"/>
                </a:solidFill>
                <a:latin typeface="Times New Roman" panose="02020603050405020304" pitchFamily="18" charset="0"/>
              </a:rPr>
              <a:t>abcd</a:t>
            </a:r>
            <a:r>
              <a:rPr kumimoji="0" lang="en-US" altLang="zh-CN" i="1" dirty="0">
                <a:solidFill>
                  <a:srgbClr val="170981"/>
                </a:solidFill>
                <a:latin typeface="Times New Roman" panose="02020603050405020304" pitchFamily="18" charset="0"/>
              </a:rPr>
              <a:t>}</a:t>
            </a:r>
            <a:endParaRPr kumimoji="0" lang="zh-CN" altLang="en-US" i="1" dirty="0">
              <a:solidFill>
                <a:srgbClr val="170981"/>
              </a:solidFill>
              <a:latin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39684">
                                            <p:txEl>
                                              <p:pRg st="0" end="0"/>
                                            </p:txEl>
                                          </p:spTgt>
                                        </p:tgtEl>
                                        <p:attrNameLst>
                                          <p:attrName>style.visibility</p:attrName>
                                        </p:attrNameLst>
                                      </p:cBhvr>
                                      <p:to>
                                        <p:strVal val="visible"/>
                                      </p:to>
                                    </p:set>
                                    <p:animEffect transition="in" filter="wipe(left)">
                                      <p:cBhvr>
                                        <p:cTn id="7" dur="500"/>
                                        <p:tgtEl>
                                          <p:spTgt spid="83968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39684">
                                            <p:txEl>
                                              <p:pRg st="1" end="1"/>
                                            </p:txEl>
                                          </p:spTgt>
                                        </p:tgtEl>
                                        <p:attrNameLst>
                                          <p:attrName>style.visibility</p:attrName>
                                        </p:attrNameLst>
                                      </p:cBhvr>
                                      <p:to>
                                        <p:strVal val="visible"/>
                                      </p:to>
                                    </p:set>
                                    <p:animEffect transition="in" filter="wipe(left)">
                                      <p:cBhvr>
                                        <p:cTn id="12" dur="500"/>
                                        <p:tgtEl>
                                          <p:spTgt spid="83968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39684">
                                            <p:txEl>
                                              <p:pRg st="2" end="2"/>
                                            </p:txEl>
                                          </p:spTgt>
                                        </p:tgtEl>
                                        <p:attrNameLst>
                                          <p:attrName>style.visibility</p:attrName>
                                        </p:attrNameLst>
                                      </p:cBhvr>
                                      <p:to>
                                        <p:strVal val="visible"/>
                                      </p:to>
                                    </p:set>
                                    <p:animEffect transition="in" filter="wipe(left)">
                                      <p:cBhvr>
                                        <p:cTn id="17" dur="500"/>
                                        <p:tgtEl>
                                          <p:spTgt spid="83968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684"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a:extLst>
              <a:ext uri="{FF2B5EF4-FFF2-40B4-BE49-F238E27FC236}">
                <a16:creationId xmlns:a16="http://schemas.microsoft.com/office/drawing/2014/main" id="{9173A9E6-484E-D94C-B177-5812D69BDFF0}"/>
              </a:ext>
            </a:extLst>
          </p:cNvPr>
          <p:cNvSpPr>
            <a:spLocks noGrp="1"/>
          </p:cNvSpPr>
          <p:nvPr>
            <p:ph type="title"/>
          </p:nvPr>
        </p:nvSpPr>
        <p:spPr/>
        <p:txBody>
          <a:bodyPr/>
          <a:lstStyle/>
          <a:p>
            <a:pPr eaLnBrk="1" hangingPunct="1"/>
            <a:r>
              <a:rPr kumimoji="0" lang="zh-CN" altLang="en-US">
                <a:latin typeface="微软雅黑" panose="020B0503020204020204" pitchFamily="34" charset="-122"/>
                <a:ea typeface="微软雅黑" panose="020B0503020204020204" pitchFamily="34" charset="-122"/>
              </a:rPr>
              <a:t>主要内容</a:t>
            </a:r>
            <a:endParaRPr kumimoji="0" lang="en-US" altLang="zh-CN">
              <a:latin typeface="微软雅黑" panose="020B0503020204020204" pitchFamily="34" charset="-122"/>
              <a:ea typeface="微软雅黑" panose="020B0503020204020204" pitchFamily="34" charset="-122"/>
            </a:endParaRPr>
          </a:p>
        </p:txBody>
      </p:sp>
      <p:sp>
        <p:nvSpPr>
          <p:cNvPr id="13315" name="内容占位符 2">
            <a:extLst>
              <a:ext uri="{FF2B5EF4-FFF2-40B4-BE49-F238E27FC236}">
                <a16:creationId xmlns:a16="http://schemas.microsoft.com/office/drawing/2014/main" id="{096252AC-E406-134A-8DD7-DDB997F99AB6}"/>
              </a:ext>
            </a:extLst>
          </p:cNvPr>
          <p:cNvSpPr>
            <a:spLocks noGrp="1"/>
          </p:cNvSpPr>
          <p:nvPr>
            <p:ph idx="1"/>
          </p:nvPr>
        </p:nvSpPr>
        <p:spPr/>
        <p:txBody>
          <a:bodyPr/>
          <a:lstStyle/>
          <a:p>
            <a:pPr marL="0" indent="0" eaLnBrk="1" hangingPunct="1">
              <a:buNone/>
            </a:pPr>
            <a:r>
              <a:rPr lang="en-US" altLang="zh-CN" dirty="0">
                <a:latin typeface="微软雅黑" panose="020B0503020204020204" pitchFamily="34" charset="-122"/>
                <a:ea typeface="微软雅黑" panose="020B0503020204020204" pitchFamily="34" charset="-122"/>
              </a:rPr>
              <a:t>3.1 </a:t>
            </a:r>
            <a:r>
              <a:rPr lang="zh-CN" altLang="zh-CN" dirty="0">
                <a:latin typeface="微软雅黑" panose="020B0503020204020204" pitchFamily="34" charset="-122"/>
                <a:ea typeface="微软雅黑" panose="020B0503020204020204" pitchFamily="34" charset="-122"/>
              </a:rPr>
              <a:t>频繁模式与关联规则</a:t>
            </a:r>
          </a:p>
          <a:p>
            <a:pPr marL="0" indent="0" eaLnBrk="1" hangingPunct="1">
              <a:buNone/>
            </a:pPr>
            <a:r>
              <a:rPr lang="en-US" altLang="zh-CN" dirty="0">
                <a:latin typeface="微软雅黑" panose="020B0503020204020204" pitchFamily="34" charset="-122"/>
                <a:ea typeface="微软雅黑" panose="020B0503020204020204" pitchFamily="34" charset="-122"/>
              </a:rPr>
              <a:t>3.2 </a:t>
            </a:r>
            <a:r>
              <a:rPr lang="zh-CN" altLang="zh-CN" dirty="0">
                <a:latin typeface="微软雅黑" panose="020B0503020204020204" pitchFamily="34" charset="-122"/>
                <a:ea typeface="微软雅黑" panose="020B0503020204020204" pitchFamily="34" charset="-122"/>
              </a:rPr>
              <a:t>频繁项集的典型挖掘方法</a:t>
            </a:r>
          </a:p>
          <a:p>
            <a:pPr marL="0" indent="0" eaLnBrk="1" hangingPunct="1">
              <a:buNone/>
            </a:pPr>
            <a:r>
              <a:rPr lang="en-US" altLang="zh-CN" dirty="0">
                <a:latin typeface="微软雅黑" panose="020B0503020204020204" pitchFamily="34" charset="-122"/>
                <a:ea typeface="微软雅黑" panose="020B0503020204020204" pitchFamily="34" charset="-122"/>
              </a:rPr>
              <a:t>3.3 </a:t>
            </a:r>
            <a:r>
              <a:rPr lang="zh-CN" altLang="zh-CN" dirty="0">
                <a:latin typeface="微软雅黑" panose="020B0503020204020204" pitchFamily="34" charset="-122"/>
                <a:ea typeface="微软雅黑" panose="020B0503020204020204" pitchFamily="34" charset="-122"/>
              </a:rPr>
              <a:t>关联规则的生成方法</a:t>
            </a:r>
          </a:p>
          <a:p>
            <a:pPr marL="0" indent="0" eaLnBrk="1" hangingPunct="1">
              <a:buNone/>
            </a:pPr>
            <a:r>
              <a:rPr lang="en-US" altLang="zh-CN" dirty="0">
                <a:latin typeface="微软雅黑" panose="020B0503020204020204" pitchFamily="34" charset="-122"/>
                <a:ea typeface="微软雅黑" panose="020B0503020204020204" pitchFamily="34" charset="-122"/>
              </a:rPr>
              <a:t>3.4 </a:t>
            </a:r>
            <a:r>
              <a:rPr lang="zh-CN" altLang="zh-CN" dirty="0">
                <a:latin typeface="微软雅黑" panose="020B0503020204020204" pitchFamily="34" charset="-122"/>
                <a:ea typeface="微软雅黑" panose="020B0503020204020204" pitchFamily="34" charset="-122"/>
              </a:rPr>
              <a:t>关联规则的其他类型</a:t>
            </a:r>
            <a:endParaRPr lang="en-US" altLang="zh-CN" dirty="0">
              <a:latin typeface="微软雅黑" panose="020B0503020204020204" pitchFamily="34" charset="-122"/>
              <a:ea typeface="微软雅黑" panose="020B0503020204020204" pitchFamily="34" charset="-122"/>
            </a:endParaRPr>
          </a:p>
          <a:p>
            <a:pPr marL="0" indent="0" eaLnBrk="1" hangingPunct="1">
              <a:buNone/>
            </a:pPr>
            <a:r>
              <a:rPr lang="en-US" altLang="zh-CN" dirty="0">
                <a:latin typeface="微软雅黑" panose="020B0503020204020204" pitchFamily="34" charset="-122"/>
                <a:ea typeface="微软雅黑" panose="020B0503020204020204" pitchFamily="34" charset="-122"/>
              </a:rPr>
              <a:t>3.5 </a:t>
            </a:r>
            <a:r>
              <a:rPr lang="zh-CN" altLang="zh-CN" dirty="0">
                <a:latin typeface="微软雅黑" panose="020B0503020204020204" pitchFamily="34" charset="-122"/>
                <a:ea typeface="微软雅黑" panose="020B0503020204020204" pitchFamily="34" charset="-122"/>
              </a:rPr>
              <a:t>关联规则的兴趣度的其他度量</a:t>
            </a:r>
          </a:p>
          <a:p>
            <a:pPr marL="0" indent="0" eaLnBrk="1" hangingPunct="1">
              <a:buNone/>
            </a:pPr>
            <a:endParaRPr lang="zh-CN" altLang="zh-CN" dirty="0">
              <a:latin typeface="微软雅黑" panose="020B0503020204020204" pitchFamily="34" charset="-122"/>
              <a:ea typeface="微软雅黑" panose="020B0503020204020204" pitchFamily="34" charset="-122"/>
            </a:endParaRPr>
          </a:p>
          <a:p>
            <a:pPr marL="0" indent="0" eaLnBrk="1" hangingPunct="1">
              <a:buNone/>
            </a:pP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3">
            <a:extLst>
              <a:ext uri="{FF2B5EF4-FFF2-40B4-BE49-F238E27FC236}">
                <a16:creationId xmlns:a16="http://schemas.microsoft.com/office/drawing/2014/main" id="{C81A90DE-47FF-A346-8AF4-64FC936F3A06}"/>
              </a:ext>
            </a:extLst>
          </p:cNvPr>
          <p:cNvSpPr txBox="1">
            <a:spLocks noChangeArrowheads="1"/>
          </p:cNvSpPr>
          <p:nvPr/>
        </p:nvSpPr>
        <p:spPr bwMode="auto">
          <a:xfrm>
            <a:off x="1274541" y="1302545"/>
            <a:ext cx="19859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Database TDB</a:t>
            </a:r>
          </a:p>
        </p:txBody>
      </p:sp>
      <p:grpSp>
        <p:nvGrpSpPr>
          <p:cNvPr id="2" name="Group 176">
            <a:extLst>
              <a:ext uri="{FF2B5EF4-FFF2-40B4-BE49-F238E27FC236}">
                <a16:creationId xmlns:a16="http://schemas.microsoft.com/office/drawing/2014/main" id="{87A17A2C-ADAF-544E-980E-460502380697}"/>
              </a:ext>
            </a:extLst>
          </p:cNvPr>
          <p:cNvGrpSpPr>
            <a:grpSpLocks/>
          </p:cNvGrpSpPr>
          <p:nvPr/>
        </p:nvGrpSpPr>
        <p:grpSpPr bwMode="auto">
          <a:xfrm>
            <a:off x="3821003" y="1343817"/>
            <a:ext cx="1582737" cy="1389063"/>
            <a:chOff x="1755" y="797"/>
            <a:chExt cx="997" cy="875"/>
          </a:xfrm>
        </p:grpSpPr>
        <p:grpSp>
          <p:nvGrpSpPr>
            <p:cNvPr id="31914" name="Group 174">
              <a:extLst>
                <a:ext uri="{FF2B5EF4-FFF2-40B4-BE49-F238E27FC236}">
                  <a16:creationId xmlns:a16="http://schemas.microsoft.com/office/drawing/2014/main" id="{EFC463DF-D9D6-A741-AA22-B752BB826775}"/>
                </a:ext>
              </a:extLst>
            </p:cNvPr>
            <p:cNvGrpSpPr>
              <a:grpSpLocks/>
            </p:cNvGrpSpPr>
            <p:nvPr/>
          </p:nvGrpSpPr>
          <p:grpSpPr bwMode="auto">
            <a:xfrm>
              <a:off x="1755" y="1384"/>
              <a:ext cx="687" cy="288"/>
              <a:chOff x="1755" y="1384"/>
              <a:chExt cx="687" cy="288"/>
            </a:xfrm>
          </p:grpSpPr>
          <p:sp>
            <p:nvSpPr>
              <p:cNvPr id="31916" name="Text Box 4">
                <a:extLst>
                  <a:ext uri="{FF2B5EF4-FFF2-40B4-BE49-F238E27FC236}">
                    <a16:creationId xmlns:a16="http://schemas.microsoft.com/office/drawing/2014/main" id="{0B08AC5F-6941-6B4E-8ECE-0F169923CA61}"/>
                  </a:ext>
                </a:extLst>
              </p:cNvPr>
              <p:cNvSpPr txBox="1">
                <a:spLocks noChangeArrowheads="1"/>
              </p:cNvSpPr>
              <p:nvPr/>
            </p:nvSpPr>
            <p:spPr bwMode="auto">
              <a:xfrm>
                <a:off x="1755" y="1384"/>
                <a:ext cx="68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1</a:t>
                </a:r>
                <a:r>
                  <a:rPr kumimoji="0" lang="en-US" altLang="zh-CN" sz="2400" baseline="30000">
                    <a:latin typeface="Times New Roman" panose="02020603050405020304" pitchFamily="18" charset="0"/>
                    <a:ea typeface="宋体" panose="02010600030101010101" pitchFamily="2" charset="-122"/>
                  </a:rPr>
                  <a:t>st</a:t>
                </a:r>
                <a:r>
                  <a:rPr kumimoji="0" lang="en-US" altLang="zh-CN" sz="2400">
                    <a:latin typeface="Times New Roman" panose="02020603050405020304" pitchFamily="18" charset="0"/>
                    <a:ea typeface="宋体" panose="02010600030101010101" pitchFamily="2" charset="-122"/>
                  </a:rPr>
                  <a:t> scan</a:t>
                </a:r>
              </a:p>
            </p:txBody>
          </p:sp>
          <p:sp>
            <p:nvSpPr>
              <p:cNvPr id="31917" name="Line 5">
                <a:extLst>
                  <a:ext uri="{FF2B5EF4-FFF2-40B4-BE49-F238E27FC236}">
                    <a16:creationId xmlns:a16="http://schemas.microsoft.com/office/drawing/2014/main" id="{5E383408-3397-764F-A926-F8E6AA1D714E}"/>
                  </a:ext>
                </a:extLst>
              </p:cNvPr>
              <p:cNvSpPr>
                <a:spLocks noChangeShapeType="1"/>
              </p:cNvSpPr>
              <p:nvPr/>
            </p:nvSpPr>
            <p:spPr bwMode="auto">
              <a:xfrm>
                <a:off x="1831" y="1665"/>
                <a:ext cx="524"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zh" altLang="en-US"/>
              </a:p>
            </p:txBody>
          </p:sp>
        </p:grpSp>
        <p:sp>
          <p:nvSpPr>
            <p:cNvPr id="31915" name="Text Box 6">
              <a:extLst>
                <a:ext uri="{FF2B5EF4-FFF2-40B4-BE49-F238E27FC236}">
                  <a16:creationId xmlns:a16="http://schemas.microsoft.com/office/drawing/2014/main" id="{1CF7673A-C346-9C4C-A85B-DD7005E82391}"/>
                </a:ext>
              </a:extLst>
            </p:cNvPr>
            <p:cNvSpPr txBox="1">
              <a:spLocks noChangeArrowheads="1"/>
            </p:cNvSpPr>
            <p:nvPr/>
          </p:nvSpPr>
          <p:spPr bwMode="auto">
            <a:xfrm>
              <a:off x="2444" y="797"/>
              <a:ext cx="3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dirty="0">
                  <a:latin typeface="Times New Roman" panose="02020603050405020304" pitchFamily="18" charset="0"/>
                  <a:ea typeface="宋体" panose="02010600030101010101" pitchFamily="2" charset="-122"/>
                </a:rPr>
                <a:t>C</a:t>
              </a:r>
              <a:r>
                <a:rPr kumimoji="0" lang="en-US" altLang="zh-CN" sz="2400" i="1" baseline="-25000" dirty="0">
                  <a:latin typeface="Times New Roman" panose="02020603050405020304" pitchFamily="18" charset="0"/>
                  <a:ea typeface="宋体" panose="02010600030101010101" pitchFamily="2" charset="-122"/>
                </a:rPr>
                <a:t>1</a:t>
              </a:r>
            </a:p>
          </p:txBody>
        </p:sp>
      </p:grpSp>
      <p:sp>
        <p:nvSpPr>
          <p:cNvPr id="842761" name="Text Box 9">
            <a:extLst>
              <a:ext uri="{FF2B5EF4-FFF2-40B4-BE49-F238E27FC236}">
                <a16:creationId xmlns:a16="http://schemas.microsoft.com/office/drawing/2014/main" id="{273770FC-766A-9A48-A549-40E88A44448E}"/>
              </a:ext>
            </a:extLst>
          </p:cNvPr>
          <p:cNvSpPr txBox="1">
            <a:spLocks noChangeArrowheads="1"/>
          </p:cNvSpPr>
          <p:nvPr/>
        </p:nvSpPr>
        <p:spPr bwMode="auto">
          <a:xfrm>
            <a:off x="4862513" y="3521075"/>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C</a:t>
            </a:r>
            <a:r>
              <a:rPr kumimoji="0" lang="en-US" altLang="zh-CN" sz="2400" i="1" baseline="-25000">
                <a:latin typeface="Times New Roman" panose="02020603050405020304" pitchFamily="18" charset="0"/>
                <a:ea typeface="宋体" panose="02010600030101010101" pitchFamily="2" charset="-122"/>
              </a:rPr>
              <a:t>2</a:t>
            </a:r>
          </a:p>
        </p:txBody>
      </p:sp>
      <p:sp>
        <p:nvSpPr>
          <p:cNvPr id="842762" name="Text Box 10">
            <a:extLst>
              <a:ext uri="{FF2B5EF4-FFF2-40B4-BE49-F238E27FC236}">
                <a16:creationId xmlns:a16="http://schemas.microsoft.com/office/drawing/2014/main" id="{EAA1EC8E-ECB3-D641-8EF5-EA128A95FD98}"/>
              </a:ext>
            </a:extLst>
          </p:cNvPr>
          <p:cNvSpPr txBox="1">
            <a:spLocks noChangeArrowheads="1"/>
          </p:cNvSpPr>
          <p:nvPr/>
        </p:nvSpPr>
        <p:spPr bwMode="auto">
          <a:xfrm>
            <a:off x="8731148" y="3740148"/>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dirty="0">
                <a:latin typeface="Times New Roman" panose="02020603050405020304" pitchFamily="18" charset="0"/>
                <a:ea typeface="宋体" panose="02010600030101010101" pitchFamily="2" charset="-122"/>
              </a:rPr>
              <a:t>C</a:t>
            </a:r>
            <a:r>
              <a:rPr kumimoji="0" lang="en-US" altLang="zh-CN" sz="2400" i="1" baseline="-25000" dirty="0">
                <a:latin typeface="Times New Roman" panose="02020603050405020304" pitchFamily="18" charset="0"/>
                <a:ea typeface="宋体" panose="02010600030101010101" pitchFamily="2" charset="-122"/>
              </a:rPr>
              <a:t>2</a:t>
            </a:r>
          </a:p>
        </p:txBody>
      </p:sp>
      <p:grpSp>
        <p:nvGrpSpPr>
          <p:cNvPr id="4" name="Group 177">
            <a:extLst>
              <a:ext uri="{FF2B5EF4-FFF2-40B4-BE49-F238E27FC236}">
                <a16:creationId xmlns:a16="http://schemas.microsoft.com/office/drawing/2014/main" id="{16397E39-4C09-CC4D-81BF-DA3BDDB0DF63}"/>
              </a:ext>
            </a:extLst>
          </p:cNvPr>
          <p:cNvGrpSpPr>
            <a:grpSpLocks/>
          </p:cNvGrpSpPr>
          <p:nvPr/>
        </p:nvGrpSpPr>
        <p:grpSpPr bwMode="auto">
          <a:xfrm>
            <a:off x="7624762" y="4375151"/>
            <a:ext cx="1157288" cy="501650"/>
            <a:chOff x="3602" y="2315"/>
            <a:chExt cx="729" cy="316"/>
          </a:xfrm>
        </p:grpSpPr>
        <p:sp>
          <p:nvSpPr>
            <p:cNvPr id="31912" name="Line 11">
              <a:extLst>
                <a:ext uri="{FF2B5EF4-FFF2-40B4-BE49-F238E27FC236}">
                  <a16:creationId xmlns:a16="http://schemas.microsoft.com/office/drawing/2014/main" id="{0AE9B814-B9B6-E542-8A5D-21F59EB7B6BC}"/>
                </a:ext>
              </a:extLst>
            </p:cNvPr>
            <p:cNvSpPr>
              <a:spLocks noChangeShapeType="1"/>
            </p:cNvSpPr>
            <p:nvPr/>
          </p:nvSpPr>
          <p:spPr bwMode="auto">
            <a:xfrm flipH="1">
              <a:off x="3614" y="2631"/>
              <a:ext cx="706"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31913" name="Text Box 12">
              <a:extLst>
                <a:ext uri="{FF2B5EF4-FFF2-40B4-BE49-F238E27FC236}">
                  <a16:creationId xmlns:a16="http://schemas.microsoft.com/office/drawing/2014/main" id="{F64BF804-655E-0D40-B7F8-725B80A7126F}"/>
                </a:ext>
              </a:extLst>
            </p:cNvPr>
            <p:cNvSpPr txBox="1">
              <a:spLocks noChangeArrowheads="1"/>
            </p:cNvSpPr>
            <p:nvPr/>
          </p:nvSpPr>
          <p:spPr bwMode="auto">
            <a:xfrm>
              <a:off x="3602" y="2315"/>
              <a:ext cx="72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2</a:t>
              </a:r>
              <a:r>
                <a:rPr kumimoji="0" lang="en-US" altLang="zh-CN" sz="2400" baseline="30000">
                  <a:latin typeface="Times New Roman" panose="02020603050405020304" pitchFamily="18" charset="0"/>
                  <a:ea typeface="宋体" panose="02010600030101010101" pitchFamily="2" charset="-122"/>
                </a:rPr>
                <a:t>nd</a:t>
              </a:r>
              <a:r>
                <a:rPr kumimoji="0" lang="en-US" altLang="zh-CN" sz="2400">
                  <a:latin typeface="Times New Roman" panose="02020603050405020304" pitchFamily="18" charset="0"/>
                  <a:ea typeface="宋体" panose="02010600030101010101" pitchFamily="2" charset="-122"/>
                </a:rPr>
                <a:t> scan</a:t>
              </a:r>
            </a:p>
          </p:txBody>
        </p:sp>
      </p:grpSp>
      <p:sp>
        <p:nvSpPr>
          <p:cNvPr id="842765" name="AutoShape 13">
            <a:extLst>
              <a:ext uri="{FF2B5EF4-FFF2-40B4-BE49-F238E27FC236}">
                <a16:creationId xmlns:a16="http://schemas.microsoft.com/office/drawing/2014/main" id="{A1B9D7FB-2F64-3A49-9C5F-442053D4FDD4}"/>
              </a:ext>
            </a:extLst>
          </p:cNvPr>
          <p:cNvSpPr>
            <a:spLocks noChangeArrowheads="1"/>
          </p:cNvSpPr>
          <p:nvPr/>
        </p:nvSpPr>
        <p:spPr bwMode="auto">
          <a:xfrm>
            <a:off x="10737949" y="3118789"/>
            <a:ext cx="405508" cy="2028828"/>
          </a:xfrm>
          <a:prstGeom prst="curvedLeftArrow">
            <a:avLst>
              <a:gd name="adj1" fmla="val 27291"/>
              <a:gd name="adj2" fmla="val 54582"/>
              <a:gd name="adj3" fmla="val 33333"/>
            </a:avLst>
          </a:prstGeom>
          <a:solidFill>
            <a:srgbClr val="FFFFFF"/>
          </a:solidFill>
          <a:ln w="9525">
            <a:solidFill>
              <a:srgbClr val="000000"/>
            </a:solidFill>
            <a:miter lim="800000"/>
            <a:headEnd/>
            <a:tailEnd/>
          </a:ln>
        </p:spPr>
        <p:txBody>
          <a:bodyPr wrap="squar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grpSp>
        <p:nvGrpSpPr>
          <p:cNvPr id="5" name="Group 178">
            <a:extLst>
              <a:ext uri="{FF2B5EF4-FFF2-40B4-BE49-F238E27FC236}">
                <a16:creationId xmlns:a16="http://schemas.microsoft.com/office/drawing/2014/main" id="{6553CD03-BC0C-C149-B18A-9625D5ABA32B}"/>
              </a:ext>
            </a:extLst>
          </p:cNvPr>
          <p:cNvGrpSpPr>
            <a:grpSpLocks/>
          </p:cNvGrpSpPr>
          <p:nvPr/>
        </p:nvGrpSpPr>
        <p:grpSpPr bwMode="auto">
          <a:xfrm>
            <a:off x="4668839" y="5980114"/>
            <a:ext cx="2035175" cy="547687"/>
            <a:chOff x="1981" y="3600"/>
            <a:chExt cx="1282" cy="345"/>
          </a:xfrm>
        </p:grpSpPr>
        <p:sp>
          <p:nvSpPr>
            <p:cNvPr id="31909" name="Line 14">
              <a:extLst>
                <a:ext uri="{FF2B5EF4-FFF2-40B4-BE49-F238E27FC236}">
                  <a16:creationId xmlns:a16="http://schemas.microsoft.com/office/drawing/2014/main" id="{E0F65817-1742-2647-ABF9-5EF36EA2B0C5}"/>
                </a:ext>
              </a:extLst>
            </p:cNvPr>
            <p:cNvSpPr>
              <a:spLocks noChangeShapeType="1"/>
            </p:cNvSpPr>
            <p:nvPr/>
          </p:nvSpPr>
          <p:spPr bwMode="auto">
            <a:xfrm>
              <a:off x="1981" y="3920"/>
              <a:ext cx="1066"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31910" name="Text Box 16">
              <a:extLst>
                <a:ext uri="{FF2B5EF4-FFF2-40B4-BE49-F238E27FC236}">
                  <a16:creationId xmlns:a16="http://schemas.microsoft.com/office/drawing/2014/main" id="{20935EA9-2B6B-C04F-9125-5957E0304D76}"/>
                </a:ext>
              </a:extLst>
            </p:cNvPr>
            <p:cNvSpPr txBox="1">
              <a:spLocks noChangeArrowheads="1"/>
            </p:cNvSpPr>
            <p:nvPr/>
          </p:nvSpPr>
          <p:spPr bwMode="auto">
            <a:xfrm>
              <a:off x="2976" y="3600"/>
              <a:ext cx="28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L</a:t>
              </a:r>
              <a:r>
                <a:rPr kumimoji="0" lang="en-US" altLang="zh-CN" sz="2400" i="1" baseline="-25000">
                  <a:latin typeface="Times New Roman" panose="02020603050405020304" pitchFamily="18" charset="0"/>
                  <a:ea typeface="宋体" panose="02010600030101010101" pitchFamily="2" charset="-122"/>
                </a:rPr>
                <a:t>3</a:t>
              </a:r>
            </a:p>
          </p:txBody>
        </p:sp>
        <p:sp>
          <p:nvSpPr>
            <p:cNvPr id="31911" name="Text Box 17">
              <a:extLst>
                <a:ext uri="{FF2B5EF4-FFF2-40B4-BE49-F238E27FC236}">
                  <a16:creationId xmlns:a16="http://schemas.microsoft.com/office/drawing/2014/main" id="{78276991-6B1B-3846-9AB8-0D5550657762}"/>
                </a:ext>
              </a:extLst>
            </p:cNvPr>
            <p:cNvSpPr txBox="1">
              <a:spLocks noChangeArrowheads="1"/>
            </p:cNvSpPr>
            <p:nvPr/>
          </p:nvSpPr>
          <p:spPr bwMode="auto">
            <a:xfrm>
              <a:off x="2090" y="3657"/>
              <a:ext cx="7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3</a:t>
              </a:r>
              <a:r>
                <a:rPr kumimoji="0" lang="en-US" altLang="zh-CN" sz="2400" baseline="30000">
                  <a:latin typeface="Times New Roman" panose="02020603050405020304" pitchFamily="18" charset="0"/>
                  <a:ea typeface="宋体" panose="02010600030101010101" pitchFamily="2" charset="-122"/>
                </a:rPr>
                <a:t>rd</a:t>
              </a:r>
              <a:r>
                <a:rPr kumimoji="0" lang="en-US" altLang="zh-CN" sz="2400">
                  <a:latin typeface="Times New Roman" panose="02020603050405020304" pitchFamily="18" charset="0"/>
                  <a:ea typeface="宋体" panose="02010600030101010101" pitchFamily="2" charset="-122"/>
                </a:rPr>
                <a:t> scan</a:t>
              </a:r>
            </a:p>
          </p:txBody>
        </p:sp>
      </p:grpSp>
      <p:grpSp>
        <p:nvGrpSpPr>
          <p:cNvPr id="6" name="Group 179">
            <a:extLst>
              <a:ext uri="{FF2B5EF4-FFF2-40B4-BE49-F238E27FC236}">
                <a16:creationId xmlns:a16="http://schemas.microsoft.com/office/drawing/2014/main" id="{660816EF-0377-1248-8789-58FF94D98360}"/>
              </a:ext>
            </a:extLst>
          </p:cNvPr>
          <p:cNvGrpSpPr>
            <a:grpSpLocks/>
          </p:cNvGrpSpPr>
          <p:nvPr/>
        </p:nvGrpSpPr>
        <p:grpSpPr bwMode="auto">
          <a:xfrm>
            <a:off x="2382839" y="5429251"/>
            <a:ext cx="681037" cy="898525"/>
            <a:chOff x="541" y="3253"/>
            <a:chExt cx="429" cy="566"/>
          </a:xfrm>
        </p:grpSpPr>
        <p:sp>
          <p:nvSpPr>
            <p:cNvPr id="31907" name="Text Box 15">
              <a:extLst>
                <a:ext uri="{FF2B5EF4-FFF2-40B4-BE49-F238E27FC236}">
                  <a16:creationId xmlns:a16="http://schemas.microsoft.com/office/drawing/2014/main" id="{12299610-1410-AF47-9795-856F1E61F11B}"/>
                </a:ext>
              </a:extLst>
            </p:cNvPr>
            <p:cNvSpPr txBox="1">
              <a:spLocks noChangeArrowheads="1"/>
            </p:cNvSpPr>
            <p:nvPr/>
          </p:nvSpPr>
          <p:spPr bwMode="auto">
            <a:xfrm>
              <a:off x="662" y="3531"/>
              <a:ext cx="3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dirty="0">
                  <a:latin typeface="Times New Roman" panose="02020603050405020304" pitchFamily="18" charset="0"/>
                  <a:ea typeface="宋体" panose="02010600030101010101" pitchFamily="2" charset="-122"/>
                </a:rPr>
                <a:t>C</a:t>
              </a:r>
              <a:r>
                <a:rPr kumimoji="0" lang="en-US" altLang="zh-CN" sz="2400" i="1" baseline="-25000" dirty="0">
                  <a:latin typeface="Times New Roman" panose="02020603050405020304" pitchFamily="18" charset="0"/>
                  <a:ea typeface="宋体" panose="02010600030101010101" pitchFamily="2" charset="-122"/>
                </a:rPr>
                <a:t>3</a:t>
              </a:r>
            </a:p>
          </p:txBody>
        </p:sp>
        <p:sp>
          <p:nvSpPr>
            <p:cNvPr id="31908" name="AutoShape 18">
              <a:extLst>
                <a:ext uri="{FF2B5EF4-FFF2-40B4-BE49-F238E27FC236}">
                  <a16:creationId xmlns:a16="http://schemas.microsoft.com/office/drawing/2014/main" id="{2FD1F003-C09D-524A-8B9D-506F5D262A70}"/>
                </a:ext>
              </a:extLst>
            </p:cNvPr>
            <p:cNvSpPr>
              <a:spLocks noChangeArrowheads="1"/>
            </p:cNvSpPr>
            <p:nvPr/>
          </p:nvSpPr>
          <p:spPr bwMode="auto">
            <a:xfrm>
              <a:off x="541" y="3253"/>
              <a:ext cx="86" cy="464"/>
            </a:xfrm>
            <a:prstGeom prst="curvedRightArrow">
              <a:avLst>
                <a:gd name="adj1" fmla="val 56619"/>
                <a:gd name="adj2" fmla="val 113237"/>
                <a:gd name="adj3" fmla="val 33333"/>
              </a:avLst>
            </a:prstGeom>
            <a:solidFill>
              <a:srgbClr val="FFFFFF"/>
            </a:solidFill>
            <a:ln w="9525">
              <a:solidFill>
                <a:srgbClr val="000000"/>
              </a:solidFill>
              <a:miter lim="800000"/>
              <a:headEnd/>
              <a:tailEnd/>
            </a:ln>
          </p:spPr>
          <p:txBody>
            <a:bodyPr wrap="squar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grpSp>
      <p:grpSp>
        <p:nvGrpSpPr>
          <p:cNvPr id="7" name="Group 175">
            <a:extLst>
              <a:ext uri="{FF2B5EF4-FFF2-40B4-BE49-F238E27FC236}">
                <a16:creationId xmlns:a16="http://schemas.microsoft.com/office/drawing/2014/main" id="{8466BD64-514E-E94B-A64C-BA89720BEC4F}"/>
              </a:ext>
            </a:extLst>
          </p:cNvPr>
          <p:cNvGrpSpPr>
            <a:grpSpLocks/>
          </p:cNvGrpSpPr>
          <p:nvPr/>
        </p:nvGrpSpPr>
        <p:grpSpPr bwMode="auto">
          <a:xfrm>
            <a:off x="7820822" y="1527971"/>
            <a:ext cx="1023938" cy="1171576"/>
            <a:chOff x="3744" y="750"/>
            <a:chExt cx="645" cy="738"/>
          </a:xfrm>
        </p:grpSpPr>
        <p:sp>
          <p:nvSpPr>
            <p:cNvPr id="31905" name="Text Box 7">
              <a:extLst>
                <a:ext uri="{FF2B5EF4-FFF2-40B4-BE49-F238E27FC236}">
                  <a16:creationId xmlns:a16="http://schemas.microsoft.com/office/drawing/2014/main" id="{6C788134-6960-EA4E-9442-F99EFEEDCC61}"/>
                </a:ext>
              </a:extLst>
            </p:cNvPr>
            <p:cNvSpPr txBox="1">
              <a:spLocks noChangeArrowheads="1"/>
            </p:cNvSpPr>
            <p:nvPr/>
          </p:nvSpPr>
          <p:spPr bwMode="auto">
            <a:xfrm>
              <a:off x="4102" y="750"/>
              <a:ext cx="28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L</a:t>
              </a:r>
              <a:r>
                <a:rPr kumimoji="0" lang="en-US" altLang="zh-CN" sz="2400" i="1" baseline="-25000">
                  <a:latin typeface="Times New Roman" panose="02020603050405020304" pitchFamily="18" charset="0"/>
                  <a:ea typeface="宋体" panose="02010600030101010101" pitchFamily="2" charset="-122"/>
                </a:rPr>
                <a:t>1</a:t>
              </a:r>
            </a:p>
          </p:txBody>
        </p:sp>
        <p:sp>
          <p:nvSpPr>
            <p:cNvPr id="31906" name="Line 19">
              <a:extLst>
                <a:ext uri="{FF2B5EF4-FFF2-40B4-BE49-F238E27FC236}">
                  <a16:creationId xmlns:a16="http://schemas.microsoft.com/office/drawing/2014/main" id="{B64E278A-797F-F94F-AC87-30D3A21D72A9}"/>
                </a:ext>
              </a:extLst>
            </p:cNvPr>
            <p:cNvSpPr>
              <a:spLocks noChangeShapeType="1"/>
            </p:cNvSpPr>
            <p:nvPr/>
          </p:nvSpPr>
          <p:spPr bwMode="auto">
            <a:xfrm>
              <a:off x="3744" y="1488"/>
              <a:ext cx="332"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zh" altLang="en-US"/>
            </a:p>
          </p:txBody>
        </p:sp>
      </p:grpSp>
      <p:grpSp>
        <p:nvGrpSpPr>
          <p:cNvPr id="8" name="Group 180">
            <a:extLst>
              <a:ext uri="{FF2B5EF4-FFF2-40B4-BE49-F238E27FC236}">
                <a16:creationId xmlns:a16="http://schemas.microsoft.com/office/drawing/2014/main" id="{E4FEB125-C1F2-DB4C-BFFA-C06A1309B6EB}"/>
              </a:ext>
            </a:extLst>
          </p:cNvPr>
          <p:cNvGrpSpPr>
            <a:grpSpLocks/>
          </p:cNvGrpSpPr>
          <p:nvPr/>
        </p:nvGrpSpPr>
        <p:grpSpPr bwMode="auto">
          <a:xfrm>
            <a:off x="1824832" y="3768869"/>
            <a:ext cx="3427413" cy="1054101"/>
            <a:chOff x="282" y="2216"/>
            <a:chExt cx="2159" cy="664"/>
          </a:xfrm>
        </p:grpSpPr>
        <p:sp>
          <p:nvSpPr>
            <p:cNvPr id="31903" name="Text Box 8">
              <a:extLst>
                <a:ext uri="{FF2B5EF4-FFF2-40B4-BE49-F238E27FC236}">
                  <a16:creationId xmlns:a16="http://schemas.microsoft.com/office/drawing/2014/main" id="{3CE23F5C-DED3-C342-A6DB-C369A69D1A48}"/>
                </a:ext>
              </a:extLst>
            </p:cNvPr>
            <p:cNvSpPr txBox="1">
              <a:spLocks noChangeArrowheads="1"/>
            </p:cNvSpPr>
            <p:nvPr/>
          </p:nvSpPr>
          <p:spPr bwMode="auto">
            <a:xfrm>
              <a:off x="282" y="2216"/>
              <a:ext cx="28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dirty="0">
                  <a:latin typeface="Times New Roman" panose="02020603050405020304" pitchFamily="18" charset="0"/>
                  <a:ea typeface="宋体" panose="02010600030101010101" pitchFamily="2" charset="-122"/>
                </a:rPr>
                <a:t>L</a:t>
              </a:r>
              <a:r>
                <a:rPr kumimoji="0" lang="en-US" altLang="zh-CN" sz="2400" i="1" baseline="-25000" dirty="0">
                  <a:latin typeface="Times New Roman" panose="02020603050405020304" pitchFamily="18" charset="0"/>
                  <a:ea typeface="宋体" panose="02010600030101010101" pitchFamily="2" charset="-122"/>
                </a:rPr>
                <a:t>2</a:t>
              </a:r>
            </a:p>
          </p:txBody>
        </p:sp>
        <p:sp>
          <p:nvSpPr>
            <p:cNvPr id="31904" name="Line 20">
              <a:extLst>
                <a:ext uri="{FF2B5EF4-FFF2-40B4-BE49-F238E27FC236}">
                  <a16:creationId xmlns:a16="http://schemas.microsoft.com/office/drawing/2014/main" id="{1D3300E1-6CD1-9D4F-9872-2A78B4D2A879}"/>
                </a:ext>
              </a:extLst>
            </p:cNvPr>
            <p:cNvSpPr>
              <a:spLocks noChangeShapeType="1"/>
            </p:cNvSpPr>
            <p:nvPr/>
          </p:nvSpPr>
          <p:spPr bwMode="auto">
            <a:xfrm flipH="1">
              <a:off x="2064" y="2880"/>
              <a:ext cx="377"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wrap="square" anchor="ctr">
              <a:spAutoFit/>
            </a:bodyPr>
            <a:lstStyle/>
            <a:p>
              <a:endParaRPr lang="zh" altLang="en-US"/>
            </a:p>
          </p:txBody>
        </p:sp>
      </p:grpSp>
      <p:graphicFrame>
        <p:nvGraphicFramePr>
          <p:cNvPr id="842933" name="Group 181">
            <a:extLst>
              <a:ext uri="{FF2B5EF4-FFF2-40B4-BE49-F238E27FC236}">
                <a16:creationId xmlns:a16="http://schemas.microsoft.com/office/drawing/2014/main" id="{1A001909-3984-2B46-9477-08CB5F84C3F2}"/>
              </a:ext>
            </a:extLst>
          </p:cNvPr>
          <p:cNvGraphicFramePr>
            <a:graphicFrameLocks noGrp="1"/>
          </p:cNvGraphicFramePr>
          <p:nvPr>
            <p:extLst>
              <p:ext uri="{D42A27DB-BD31-4B8C-83A1-F6EECF244321}">
                <p14:modId xmlns:p14="http://schemas.microsoft.com/office/powerpoint/2010/main" val="2074712361"/>
              </p:ext>
            </p:extLst>
          </p:nvPr>
        </p:nvGraphicFramePr>
        <p:xfrm>
          <a:off x="1426940" y="1780382"/>
          <a:ext cx="1905000" cy="1670052"/>
        </p:xfrm>
        <a:graphic>
          <a:graphicData uri="http://schemas.openxmlformats.org/drawingml/2006/table">
            <a:tbl>
              <a:tblPr/>
              <a:tblGrid>
                <a:gridCol w="6858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tblGrid>
              <a:tr h="317500">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charset="-122"/>
                        </a:rPr>
                        <a:t>Tid</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charset="-122"/>
                        </a:rPr>
                        <a:t>Items</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0"/>
                  </a:ext>
                </a:extLst>
              </a:tr>
              <a:tr h="338138">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10</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A, C, D</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8138">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20</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B, C,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8138">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30</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A, B, C,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8138">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40</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B,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graphicFrame>
        <p:nvGraphicFramePr>
          <p:cNvPr id="842922" name="Group 170">
            <a:extLst>
              <a:ext uri="{FF2B5EF4-FFF2-40B4-BE49-F238E27FC236}">
                <a16:creationId xmlns:a16="http://schemas.microsoft.com/office/drawing/2014/main" id="{88C548B1-3DFE-9648-8672-BDF6DBE52E8A}"/>
              </a:ext>
            </a:extLst>
          </p:cNvPr>
          <p:cNvGraphicFramePr>
            <a:graphicFrameLocks noGrp="1"/>
          </p:cNvGraphicFramePr>
          <p:nvPr/>
        </p:nvGraphicFramePr>
        <p:xfrm>
          <a:off x="5562600" y="1408114"/>
          <a:ext cx="1752600" cy="2028828"/>
        </p:xfrm>
        <a:graphic>
          <a:graphicData uri="http://schemas.openxmlformats.org/drawingml/2006/table">
            <a:tbl>
              <a:tblPr/>
              <a:tblGrid>
                <a:gridCol w="1143000">
                  <a:extLst>
                    <a:ext uri="{9D8B030D-6E8A-4147-A177-3AD203B41FA5}">
                      <a16:colId xmlns:a16="http://schemas.microsoft.com/office/drawing/2014/main" val="20000"/>
                    </a:ext>
                  </a:extLst>
                </a:gridCol>
                <a:gridCol w="609600">
                  <a:extLst>
                    <a:ext uri="{9D8B030D-6E8A-4147-A177-3AD203B41FA5}">
                      <a16:colId xmlns:a16="http://schemas.microsoft.com/office/drawing/2014/main" val="20001"/>
                    </a:ext>
                  </a:extLst>
                </a:gridCol>
              </a:tblGrid>
              <a:tr h="338138">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Itemset</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sup</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extLst>
                  <a:ext uri="{0D108BD9-81ED-4DB2-BD59-A6C34878D82A}">
                    <a16:rowId xmlns:a16="http://schemas.microsoft.com/office/drawing/2014/main" val="10000"/>
                  </a:ext>
                </a:extLst>
              </a:tr>
              <a:tr h="338138">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{A}</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8138">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{B}</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3</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8138">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{C}</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3</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8138">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{D}</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AE2F6"/>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1</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AE2F6"/>
                    </a:solidFill>
                  </a:tcPr>
                </a:tc>
                <a:extLst>
                  <a:ext uri="{0D108BD9-81ED-4DB2-BD59-A6C34878D82A}">
                    <a16:rowId xmlns:a16="http://schemas.microsoft.com/office/drawing/2014/main" val="10004"/>
                  </a:ext>
                </a:extLst>
              </a:tr>
              <a:tr h="338138">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3</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graphicFrame>
        <p:nvGraphicFramePr>
          <p:cNvPr id="842816" name="Group 64">
            <a:extLst>
              <a:ext uri="{FF2B5EF4-FFF2-40B4-BE49-F238E27FC236}">
                <a16:creationId xmlns:a16="http://schemas.microsoft.com/office/drawing/2014/main" id="{7A9B59C9-F0A7-D24A-B592-2F6AB60DD7B2}"/>
              </a:ext>
            </a:extLst>
          </p:cNvPr>
          <p:cNvGraphicFramePr>
            <a:graphicFrameLocks noGrp="1"/>
          </p:cNvGraphicFramePr>
          <p:nvPr>
            <p:extLst>
              <p:ext uri="{D42A27DB-BD31-4B8C-83A1-F6EECF244321}">
                <p14:modId xmlns:p14="http://schemas.microsoft.com/office/powerpoint/2010/main" val="1589323399"/>
              </p:ext>
            </p:extLst>
          </p:nvPr>
        </p:nvGraphicFramePr>
        <p:xfrm>
          <a:off x="8869364" y="1658937"/>
          <a:ext cx="1752600" cy="1690685"/>
        </p:xfrm>
        <a:graphic>
          <a:graphicData uri="http://schemas.openxmlformats.org/drawingml/2006/table">
            <a:tbl>
              <a:tblPr/>
              <a:tblGrid>
                <a:gridCol w="1143000">
                  <a:extLst>
                    <a:ext uri="{9D8B030D-6E8A-4147-A177-3AD203B41FA5}">
                      <a16:colId xmlns:a16="http://schemas.microsoft.com/office/drawing/2014/main" val="20000"/>
                    </a:ext>
                  </a:extLst>
                </a:gridCol>
                <a:gridCol w="609600">
                  <a:extLst>
                    <a:ext uri="{9D8B030D-6E8A-4147-A177-3AD203B41FA5}">
                      <a16:colId xmlns:a16="http://schemas.microsoft.com/office/drawing/2014/main" val="20001"/>
                    </a:ext>
                  </a:extLst>
                </a:gridCol>
              </a:tblGrid>
              <a:tr h="338137">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Itemset</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sup</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extLst>
                  <a:ext uri="{0D108BD9-81ED-4DB2-BD59-A6C34878D82A}">
                    <a16:rowId xmlns:a16="http://schemas.microsoft.com/office/drawing/2014/main" val="10000"/>
                  </a:ext>
                </a:extLst>
              </a:tr>
              <a:tr h="338137">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{A}</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1"/>
                  </a:ext>
                </a:extLst>
              </a:tr>
              <a:tr h="338137">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{B}</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3</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2"/>
                  </a:ext>
                </a:extLst>
              </a:tr>
              <a:tr h="338137">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{C}</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3</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3"/>
                  </a:ext>
                </a:extLst>
              </a:tr>
              <a:tr h="338137">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dirty="0">
                          <a:ln>
                            <a:noFill/>
                          </a:ln>
                          <a:solidFill>
                            <a:srgbClr val="170981"/>
                          </a:solidFill>
                          <a:effectLst/>
                          <a:latin typeface="Times New Roman" pitchFamily="18" charset="0"/>
                          <a:ea typeface="宋体" pitchFamily="2" charset="-122"/>
                        </a:rPr>
                        <a:t>3</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4"/>
                  </a:ext>
                </a:extLst>
              </a:tr>
            </a:tbl>
          </a:graphicData>
        </a:graphic>
      </p:graphicFrame>
      <p:graphicFrame>
        <p:nvGraphicFramePr>
          <p:cNvPr id="842836" name="Group 84">
            <a:extLst>
              <a:ext uri="{FF2B5EF4-FFF2-40B4-BE49-F238E27FC236}">
                <a16:creationId xmlns:a16="http://schemas.microsoft.com/office/drawing/2014/main" id="{0FC989EA-9357-1F45-BF96-4D0B69205549}"/>
              </a:ext>
            </a:extLst>
          </p:cNvPr>
          <p:cNvGraphicFramePr>
            <a:graphicFrameLocks noGrp="1"/>
          </p:cNvGraphicFramePr>
          <p:nvPr>
            <p:extLst>
              <p:ext uri="{D42A27DB-BD31-4B8C-83A1-F6EECF244321}">
                <p14:modId xmlns:p14="http://schemas.microsoft.com/office/powerpoint/2010/main" val="836569304"/>
              </p:ext>
            </p:extLst>
          </p:nvPr>
        </p:nvGraphicFramePr>
        <p:xfrm>
          <a:off x="9285286" y="3929064"/>
          <a:ext cx="1143000" cy="2366959"/>
        </p:xfrm>
        <a:graphic>
          <a:graphicData uri="http://schemas.openxmlformats.org/drawingml/2006/table">
            <a:tbl>
              <a:tblPr/>
              <a:tblGrid>
                <a:gridCol w="1143000">
                  <a:extLst>
                    <a:ext uri="{9D8B030D-6E8A-4147-A177-3AD203B41FA5}">
                      <a16:colId xmlns:a16="http://schemas.microsoft.com/office/drawing/2014/main" val="20000"/>
                    </a:ext>
                  </a:extLst>
                </a:gridCol>
              </a:tblGrid>
              <a:tr h="338137">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charset="-122"/>
                        </a:rPr>
                        <a:t>Itemset</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extLst>
                  <a:ext uri="{0D108BD9-81ED-4DB2-BD59-A6C34878D82A}">
                    <a16:rowId xmlns:a16="http://schemas.microsoft.com/office/drawing/2014/main" val="10000"/>
                  </a:ext>
                </a:extLst>
              </a:tr>
              <a:tr h="338137">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{A, B}</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8137">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{A, C}</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8137">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{A,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8137">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{B, C}</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8137">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charset="-122"/>
                        </a:rPr>
                        <a:t>{B,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8137">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dirty="0">
                          <a:ln>
                            <a:noFill/>
                          </a:ln>
                          <a:solidFill>
                            <a:srgbClr val="170981"/>
                          </a:solidFill>
                          <a:effectLst/>
                          <a:latin typeface="Times New Roman" pitchFamily="18" charset="0"/>
                          <a:ea typeface="宋体" charset="-122"/>
                        </a:rPr>
                        <a:t>{C,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graphicFrame>
        <p:nvGraphicFramePr>
          <p:cNvPr id="842924" name="Group 172">
            <a:extLst>
              <a:ext uri="{FF2B5EF4-FFF2-40B4-BE49-F238E27FC236}">
                <a16:creationId xmlns:a16="http://schemas.microsoft.com/office/drawing/2014/main" id="{4D1640B8-3C1C-A946-A41C-73142533CA1A}"/>
              </a:ext>
            </a:extLst>
          </p:cNvPr>
          <p:cNvGraphicFramePr>
            <a:graphicFrameLocks noGrp="1"/>
          </p:cNvGraphicFramePr>
          <p:nvPr>
            <p:extLst>
              <p:ext uri="{D42A27DB-BD31-4B8C-83A1-F6EECF244321}">
                <p14:modId xmlns:p14="http://schemas.microsoft.com/office/powerpoint/2010/main" val="432498836"/>
              </p:ext>
            </p:extLst>
          </p:nvPr>
        </p:nvGraphicFramePr>
        <p:xfrm>
          <a:off x="5562600" y="3748091"/>
          <a:ext cx="1752600" cy="2166934"/>
        </p:xfrm>
        <a:graphic>
          <a:graphicData uri="http://schemas.openxmlformats.org/drawingml/2006/table">
            <a:tbl>
              <a:tblPr/>
              <a:tblGrid>
                <a:gridCol w="1143000">
                  <a:extLst>
                    <a:ext uri="{9D8B030D-6E8A-4147-A177-3AD203B41FA5}">
                      <a16:colId xmlns:a16="http://schemas.microsoft.com/office/drawing/2014/main" val="20000"/>
                    </a:ext>
                  </a:extLst>
                </a:gridCol>
                <a:gridCol w="609600">
                  <a:extLst>
                    <a:ext uri="{9D8B030D-6E8A-4147-A177-3AD203B41FA5}">
                      <a16:colId xmlns:a16="http://schemas.microsoft.com/office/drawing/2014/main" val="20001"/>
                    </a:ext>
                  </a:extLst>
                </a:gridCol>
              </a:tblGrid>
              <a:tr h="30956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Itemset</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sup</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extLst>
                  <a:ext uri="{0D108BD9-81ED-4DB2-BD59-A6C34878D82A}">
                    <a16:rowId xmlns:a16="http://schemas.microsoft.com/office/drawing/2014/main" val="10000"/>
                  </a:ext>
                </a:extLst>
              </a:tr>
              <a:tr h="30956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{A, B}</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AE2F6"/>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1</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AE2F6"/>
                    </a:solidFill>
                  </a:tcPr>
                </a:tc>
                <a:extLst>
                  <a:ext uri="{0D108BD9-81ED-4DB2-BD59-A6C34878D82A}">
                    <a16:rowId xmlns:a16="http://schemas.microsoft.com/office/drawing/2014/main" val="10001"/>
                  </a:ext>
                </a:extLst>
              </a:tr>
              <a:tr h="30956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{A, C}</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956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{A,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AE2F6"/>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1</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AE2F6"/>
                    </a:solidFill>
                  </a:tcPr>
                </a:tc>
                <a:extLst>
                  <a:ext uri="{0D108BD9-81ED-4DB2-BD59-A6C34878D82A}">
                    <a16:rowId xmlns:a16="http://schemas.microsoft.com/office/drawing/2014/main" val="10003"/>
                  </a:ext>
                </a:extLst>
              </a:tr>
              <a:tr h="30956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{B, C}</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956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{B,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3</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956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{C,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dirty="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graphicFrame>
        <p:nvGraphicFramePr>
          <p:cNvPr id="842880" name="Group 128">
            <a:extLst>
              <a:ext uri="{FF2B5EF4-FFF2-40B4-BE49-F238E27FC236}">
                <a16:creationId xmlns:a16="http://schemas.microsoft.com/office/drawing/2014/main" id="{7195EFD3-92A4-3F4D-9048-C0472349710E}"/>
              </a:ext>
            </a:extLst>
          </p:cNvPr>
          <p:cNvGraphicFramePr>
            <a:graphicFrameLocks noGrp="1"/>
          </p:cNvGraphicFramePr>
          <p:nvPr>
            <p:extLst>
              <p:ext uri="{D42A27DB-BD31-4B8C-83A1-F6EECF244321}">
                <p14:modId xmlns:p14="http://schemas.microsoft.com/office/powerpoint/2010/main" val="3554320542"/>
              </p:ext>
            </p:extLst>
          </p:nvPr>
        </p:nvGraphicFramePr>
        <p:xfrm>
          <a:off x="2577408" y="4133203"/>
          <a:ext cx="1752600" cy="1547815"/>
        </p:xfrm>
        <a:graphic>
          <a:graphicData uri="http://schemas.openxmlformats.org/drawingml/2006/table">
            <a:tbl>
              <a:tblPr/>
              <a:tblGrid>
                <a:gridCol w="1143000">
                  <a:extLst>
                    <a:ext uri="{9D8B030D-6E8A-4147-A177-3AD203B41FA5}">
                      <a16:colId xmlns:a16="http://schemas.microsoft.com/office/drawing/2014/main" val="20000"/>
                    </a:ext>
                  </a:extLst>
                </a:gridCol>
                <a:gridCol w="609600">
                  <a:extLst>
                    <a:ext uri="{9D8B030D-6E8A-4147-A177-3AD203B41FA5}">
                      <a16:colId xmlns:a16="http://schemas.microsoft.com/office/drawing/2014/main" val="20001"/>
                    </a:ext>
                  </a:extLst>
                </a:gridCol>
              </a:tblGrid>
              <a:tr h="309563">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Itemset</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sup</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extLst>
                  <a:ext uri="{0D108BD9-81ED-4DB2-BD59-A6C34878D82A}">
                    <a16:rowId xmlns:a16="http://schemas.microsoft.com/office/drawing/2014/main" val="10000"/>
                  </a:ext>
                </a:extLst>
              </a:tr>
              <a:tr h="309563">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{A, C}</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1"/>
                  </a:ext>
                </a:extLst>
              </a:tr>
              <a:tr h="309563">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dirty="0">
                          <a:ln>
                            <a:noFill/>
                          </a:ln>
                          <a:solidFill>
                            <a:srgbClr val="170981"/>
                          </a:solidFill>
                          <a:effectLst/>
                          <a:latin typeface="Times New Roman" pitchFamily="18" charset="0"/>
                          <a:ea typeface="宋体" pitchFamily="2" charset="-122"/>
                        </a:rPr>
                        <a:t>{B, C}</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2"/>
                  </a:ext>
                </a:extLst>
              </a:tr>
              <a:tr h="309563">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{B,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3</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3"/>
                  </a:ext>
                </a:extLst>
              </a:tr>
              <a:tr h="309563">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{C,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dirty="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4"/>
                  </a:ext>
                </a:extLst>
              </a:tr>
            </a:tbl>
          </a:graphicData>
        </a:graphic>
      </p:graphicFrame>
      <p:graphicFrame>
        <p:nvGraphicFramePr>
          <p:cNvPr id="842900" name="Group 148">
            <a:extLst>
              <a:ext uri="{FF2B5EF4-FFF2-40B4-BE49-F238E27FC236}">
                <a16:creationId xmlns:a16="http://schemas.microsoft.com/office/drawing/2014/main" id="{2BD8790F-73EE-A848-9BF0-AE7DDAA35F65}"/>
              </a:ext>
            </a:extLst>
          </p:cNvPr>
          <p:cNvGraphicFramePr>
            <a:graphicFrameLocks noGrp="1"/>
          </p:cNvGraphicFramePr>
          <p:nvPr>
            <p:extLst>
              <p:ext uri="{D42A27DB-BD31-4B8C-83A1-F6EECF244321}">
                <p14:modId xmlns:p14="http://schemas.microsoft.com/office/powerpoint/2010/main" val="2582481888"/>
              </p:ext>
            </p:extLst>
          </p:nvPr>
        </p:nvGraphicFramePr>
        <p:xfrm>
          <a:off x="3040858" y="6020887"/>
          <a:ext cx="1143000" cy="685800"/>
        </p:xfrm>
        <a:graphic>
          <a:graphicData uri="http://schemas.openxmlformats.org/drawingml/2006/table">
            <a:tbl>
              <a:tblPr/>
              <a:tblGrid>
                <a:gridCol w="1143000">
                  <a:extLst>
                    <a:ext uri="{9D8B030D-6E8A-4147-A177-3AD203B41FA5}">
                      <a16:colId xmlns:a16="http://schemas.microsoft.com/office/drawing/2014/main" val="20000"/>
                    </a:ext>
                  </a:extLst>
                </a:gridCol>
              </a:tblGrid>
              <a:tr h="338138">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0" i="0" u="none" strike="noStrike" cap="none" normalizeH="0" baseline="0" dirty="0">
                          <a:ln>
                            <a:noFill/>
                          </a:ln>
                          <a:solidFill>
                            <a:srgbClr val="170981"/>
                          </a:solidFill>
                          <a:effectLst/>
                          <a:latin typeface="Times New Roman" pitchFamily="18" charset="0"/>
                          <a:ea typeface="宋体" charset="-122"/>
                        </a:rPr>
                        <a:t>Itemset</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extLst>
                  <a:ext uri="{0D108BD9-81ED-4DB2-BD59-A6C34878D82A}">
                    <a16:rowId xmlns:a16="http://schemas.microsoft.com/office/drawing/2014/main" val="10000"/>
                  </a:ext>
                </a:extLst>
              </a:tr>
              <a:tr h="347662">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1600" b="1" i="0" u="none" strike="noStrike" cap="none" normalizeH="0" baseline="0" dirty="0">
                          <a:ln>
                            <a:noFill/>
                          </a:ln>
                          <a:solidFill>
                            <a:srgbClr val="170981"/>
                          </a:solidFill>
                          <a:effectLst/>
                          <a:latin typeface="Times New Roman" pitchFamily="18" charset="0"/>
                          <a:ea typeface="宋体" charset="-122"/>
                        </a:rPr>
                        <a:t>{B, C,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842908" name="Group 156">
            <a:extLst>
              <a:ext uri="{FF2B5EF4-FFF2-40B4-BE49-F238E27FC236}">
                <a16:creationId xmlns:a16="http://schemas.microsoft.com/office/drawing/2014/main" id="{9F47307B-27D7-C74D-94A9-ADEF704F94C8}"/>
              </a:ext>
            </a:extLst>
          </p:cNvPr>
          <p:cNvGraphicFramePr>
            <a:graphicFrameLocks noGrp="1"/>
          </p:cNvGraphicFramePr>
          <p:nvPr/>
        </p:nvGraphicFramePr>
        <p:xfrm>
          <a:off x="6705600" y="6056314"/>
          <a:ext cx="1752600" cy="619126"/>
        </p:xfrm>
        <a:graphic>
          <a:graphicData uri="http://schemas.openxmlformats.org/drawingml/2006/table">
            <a:tbl>
              <a:tblPr/>
              <a:tblGrid>
                <a:gridCol w="1143000">
                  <a:extLst>
                    <a:ext uri="{9D8B030D-6E8A-4147-A177-3AD203B41FA5}">
                      <a16:colId xmlns:a16="http://schemas.microsoft.com/office/drawing/2014/main" val="20000"/>
                    </a:ext>
                  </a:extLst>
                </a:gridCol>
                <a:gridCol w="609600">
                  <a:extLst>
                    <a:ext uri="{9D8B030D-6E8A-4147-A177-3AD203B41FA5}">
                      <a16:colId xmlns:a16="http://schemas.microsoft.com/office/drawing/2014/main" val="20001"/>
                    </a:ext>
                  </a:extLst>
                </a:gridCol>
              </a:tblGrid>
              <a:tr h="309563">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Itemset</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0" i="0" u="none" strike="noStrike" cap="none" normalizeH="0" baseline="0">
                          <a:ln>
                            <a:noFill/>
                          </a:ln>
                          <a:solidFill>
                            <a:srgbClr val="170981"/>
                          </a:solidFill>
                          <a:effectLst/>
                          <a:latin typeface="Times New Roman" pitchFamily="18" charset="0"/>
                          <a:ea typeface="宋体" pitchFamily="2" charset="-122"/>
                        </a:rPr>
                        <a:t>sup</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CFC04"/>
                    </a:solidFill>
                  </a:tcPr>
                </a:tc>
                <a:extLst>
                  <a:ext uri="{0D108BD9-81ED-4DB2-BD59-A6C34878D82A}">
                    <a16:rowId xmlns:a16="http://schemas.microsoft.com/office/drawing/2014/main" val="10000"/>
                  </a:ext>
                </a:extLst>
              </a:tr>
              <a:tr h="309563">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{B, C, E}</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BC8F"/>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80000"/>
                        </a:lnSpc>
                        <a:spcBef>
                          <a:spcPct val="20000"/>
                        </a:spcBef>
                        <a:spcAft>
                          <a:spcPct val="0"/>
                        </a:spcAft>
                        <a:buClrTx/>
                        <a:buSzPct val="90000"/>
                        <a:buFont typeface="Monotype Sorts" pitchFamily="2" charset="2"/>
                        <a:buNone/>
                        <a:tabLst/>
                      </a:pPr>
                      <a:r>
                        <a:rPr kumimoji="0" lang="en-US" altLang="zh-CN" sz="1600" b="1" i="0" u="none" strike="noStrike" cap="none" normalizeH="0" baseline="0">
                          <a:ln>
                            <a:noFill/>
                          </a:ln>
                          <a:solidFill>
                            <a:srgbClr val="17098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BC8F"/>
                    </a:solidFill>
                  </a:tcPr>
                </a:tc>
                <a:extLst>
                  <a:ext uri="{0D108BD9-81ED-4DB2-BD59-A6C34878D82A}">
                    <a16:rowId xmlns:a16="http://schemas.microsoft.com/office/drawing/2014/main" val="10001"/>
                  </a:ext>
                </a:extLst>
              </a:tr>
            </a:tbl>
          </a:graphicData>
        </a:graphic>
      </p:graphicFrame>
      <p:sp>
        <p:nvSpPr>
          <p:cNvPr id="31902" name="Text Box 167">
            <a:extLst>
              <a:ext uri="{FF2B5EF4-FFF2-40B4-BE49-F238E27FC236}">
                <a16:creationId xmlns:a16="http://schemas.microsoft.com/office/drawing/2014/main" id="{D56CE21E-7DFB-BE4D-B85A-D999AC1D6710}"/>
              </a:ext>
            </a:extLst>
          </p:cNvPr>
          <p:cNvSpPr txBox="1">
            <a:spLocks noChangeArrowheads="1"/>
          </p:cNvSpPr>
          <p:nvPr/>
        </p:nvSpPr>
        <p:spPr bwMode="auto">
          <a:xfrm>
            <a:off x="1906589" y="549275"/>
            <a:ext cx="2339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eaLnBrk="1" hangingPunct="1">
              <a:spcBef>
                <a:spcPct val="50000"/>
              </a:spcBef>
              <a:buClrTx/>
              <a:buFontTx/>
              <a:buNone/>
            </a:pPr>
            <a:r>
              <a:rPr kumimoji="0" lang="en-US" altLang="zh-CN" sz="3200">
                <a:latin typeface="Tahoma" panose="020B0604030504040204" pitchFamily="34" charset="0"/>
                <a:ea typeface="宋体" panose="02010600030101010101" pitchFamily="2" charset="-122"/>
              </a:rPr>
              <a:t>Sup</a:t>
            </a:r>
            <a:r>
              <a:rPr kumimoji="0" lang="en-US" altLang="zh-CN" sz="3200" baseline="-25000">
                <a:latin typeface="Tahoma" panose="020B0604030504040204" pitchFamily="34" charset="0"/>
                <a:ea typeface="宋体" panose="02010600030101010101" pitchFamily="2" charset="-122"/>
              </a:rPr>
              <a:t>min</a:t>
            </a:r>
            <a:r>
              <a:rPr kumimoji="0" lang="en-US" altLang="zh-CN" sz="3200">
                <a:latin typeface="Tahoma" panose="020B0604030504040204" pitchFamily="34" charset="0"/>
                <a:ea typeface="宋体" panose="02010600030101010101" pitchFamily="2" charset="-122"/>
              </a:rPr>
              <a:t> = 2</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842922"/>
                                        </p:tgtEl>
                                        <p:attrNameLst>
                                          <p:attrName>style.visibility</p:attrName>
                                        </p:attrNameLst>
                                      </p:cBhvr>
                                      <p:to>
                                        <p:strVal val="visible"/>
                                      </p:to>
                                    </p:set>
                                    <p:animEffect transition="in" filter="box(in)">
                                      <p:cBhvr>
                                        <p:cTn id="13" dur="500"/>
                                        <p:tgtEl>
                                          <p:spTgt spid="84292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4" presetClass="entr" presetSubtype="16" fill="hold" nodeType="clickEffect">
                                  <p:stCondLst>
                                    <p:cond delay="0"/>
                                  </p:stCondLst>
                                  <p:childTnLst>
                                    <p:set>
                                      <p:cBhvr>
                                        <p:cTn id="23" dur="1" fill="hold">
                                          <p:stCondLst>
                                            <p:cond delay="0"/>
                                          </p:stCondLst>
                                        </p:cTn>
                                        <p:tgtEl>
                                          <p:spTgt spid="842816"/>
                                        </p:tgtEl>
                                        <p:attrNameLst>
                                          <p:attrName>style.visibility</p:attrName>
                                        </p:attrNameLst>
                                      </p:cBhvr>
                                      <p:to>
                                        <p:strVal val="visible"/>
                                      </p:to>
                                    </p:set>
                                    <p:animEffect transition="in" filter="box(in)">
                                      <p:cBhvr>
                                        <p:cTn id="24" dur="500"/>
                                        <p:tgtEl>
                                          <p:spTgt spid="84281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842765"/>
                                        </p:tgtEl>
                                        <p:attrNameLst>
                                          <p:attrName>style.visibility</p:attrName>
                                        </p:attrNameLst>
                                      </p:cBhvr>
                                      <p:to>
                                        <p:strVal val="visible"/>
                                      </p:to>
                                    </p:set>
                                    <p:animEffect transition="in" filter="slide(fromBottom)">
                                      <p:cBhvr>
                                        <p:cTn id="29" dur="500"/>
                                        <p:tgtEl>
                                          <p:spTgt spid="842765"/>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8" presetClass="entr" presetSubtype="16" fill="hold" nodeType="clickEffect">
                                  <p:stCondLst>
                                    <p:cond delay="0"/>
                                  </p:stCondLst>
                                  <p:childTnLst>
                                    <p:set>
                                      <p:cBhvr>
                                        <p:cTn id="33" dur="1" fill="hold">
                                          <p:stCondLst>
                                            <p:cond delay="0"/>
                                          </p:stCondLst>
                                        </p:cTn>
                                        <p:tgtEl>
                                          <p:spTgt spid="842836"/>
                                        </p:tgtEl>
                                        <p:attrNameLst>
                                          <p:attrName>style.visibility</p:attrName>
                                        </p:attrNameLst>
                                      </p:cBhvr>
                                      <p:to>
                                        <p:strVal val="visible"/>
                                      </p:to>
                                    </p:set>
                                    <p:animEffect transition="in" filter="diamond(in)">
                                      <p:cBhvr>
                                        <p:cTn id="34" dur="2000"/>
                                        <p:tgtEl>
                                          <p:spTgt spid="84283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842762"/>
                                        </p:tgtEl>
                                        <p:attrNameLst>
                                          <p:attrName>style.visibility</p:attrName>
                                        </p:attrNameLst>
                                      </p:cBhvr>
                                      <p:to>
                                        <p:strVal val="visible"/>
                                      </p:to>
                                    </p:set>
                                    <p:animEffect transition="in" filter="box(in)">
                                      <p:cBhvr>
                                        <p:cTn id="39" dur="500"/>
                                        <p:tgtEl>
                                          <p:spTgt spid="842762"/>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4"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additive="base">
                                        <p:cTn id="44" dur="500" fill="hold"/>
                                        <p:tgtEl>
                                          <p:spTgt spid="4"/>
                                        </p:tgtEl>
                                        <p:attrNameLst>
                                          <p:attrName>ppt_x</p:attrName>
                                        </p:attrNameLst>
                                      </p:cBhvr>
                                      <p:tavLst>
                                        <p:tav tm="0">
                                          <p:val>
                                            <p:strVal val="#ppt_x"/>
                                          </p:val>
                                        </p:tav>
                                        <p:tav tm="100000">
                                          <p:val>
                                            <p:strVal val="#ppt_x"/>
                                          </p:val>
                                        </p:tav>
                                      </p:tavLst>
                                    </p:anim>
                                    <p:anim calcmode="lin" valueType="num">
                                      <p:cBhvr additive="base">
                                        <p:cTn id="4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5" presetClass="entr" presetSubtype="10" fill="hold" nodeType="clickEffect">
                                  <p:stCondLst>
                                    <p:cond delay="0"/>
                                  </p:stCondLst>
                                  <p:childTnLst>
                                    <p:set>
                                      <p:cBhvr>
                                        <p:cTn id="49" dur="1" fill="hold">
                                          <p:stCondLst>
                                            <p:cond delay="0"/>
                                          </p:stCondLst>
                                        </p:cTn>
                                        <p:tgtEl>
                                          <p:spTgt spid="842924"/>
                                        </p:tgtEl>
                                        <p:attrNameLst>
                                          <p:attrName>style.visibility</p:attrName>
                                        </p:attrNameLst>
                                      </p:cBhvr>
                                      <p:to>
                                        <p:strVal val="visible"/>
                                      </p:to>
                                    </p:set>
                                    <p:animEffect transition="in" filter="checkerboard(across)">
                                      <p:cBhvr>
                                        <p:cTn id="50" dur="500"/>
                                        <p:tgtEl>
                                          <p:spTgt spid="842924"/>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842761"/>
                                        </p:tgtEl>
                                        <p:attrNameLst>
                                          <p:attrName>style.visibility</p:attrName>
                                        </p:attrNameLst>
                                      </p:cBhvr>
                                      <p:to>
                                        <p:strVal val="visible"/>
                                      </p:to>
                                    </p:set>
                                    <p:animEffect transition="in" filter="checkerboard(across)">
                                      <p:cBhvr>
                                        <p:cTn id="53" dur="500"/>
                                        <p:tgtEl>
                                          <p:spTgt spid="842761"/>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 presetClass="entr" presetSubtype="4" fill="hold" nodeType="click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500" fill="hold"/>
                                        <p:tgtEl>
                                          <p:spTgt spid="8"/>
                                        </p:tgtEl>
                                        <p:attrNameLst>
                                          <p:attrName>ppt_x</p:attrName>
                                        </p:attrNameLst>
                                      </p:cBhvr>
                                      <p:tavLst>
                                        <p:tav tm="0">
                                          <p:val>
                                            <p:strVal val="#ppt_x"/>
                                          </p:val>
                                        </p:tav>
                                        <p:tav tm="100000">
                                          <p:val>
                                            <p:strVal val="#ppt_x"/>
                                          </p:val>
                                        </p:tav>
                                      </p:tavLst>
                                    </p:anim>
                                    <p:anim calcmode="lin" valueType="num">
                                      <p:cBhvr additive="base">
                                        <p:cTn id="5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5" presetClass="entr" presetSubtype="10" fill="hold" nodeType="clickEffect">
                                  <p:stCondLst>
                                    <p:cond delay="0"/>
                                  </p:stCondLst>
                                  <p:childTnLst>
                                    <p:set>
                                      <p:cBhvr>
                                        <p:cTn id="63" dur="1" fill="hold">
                                          <p:stCondLst>
                                            <p:cond delay="0"/>
                                          </p:stCondLst>
                                        </p:cTn>
                                        <p:tgtEl>
                                          <p:spTgt spid="842880"/>
                                        </p:tgtEl>
                                        <p:attrNameLst>
                                          <p:attrName>style.visibility</p:attrName>
                                        </p:attrNameLst>
                                      </p:cBhvr>
                                      <p:to>
                                        <p:strVal val="visible"/>
                                      </p:to>
                                    </p:set>
                                    <p:animEffect transition="in" filter="checkerboard(across)">
                                      <p:cBhvr>
                                        <p:cTn id="64" dur="500"/>
                                        <p:tgtEl>
                                          <p:spTgt spid="842880"/>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12" presetClass="entr" presetSubtype="4" fill="hold" nodeType="click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slide(fromBottom)">
                                      <p:cBhvr>
                                        <p:cTn id="69" dur="500"/>
                                        <p:tgtEl>
                                          <p:spTgt spid="6"/>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5" presetClass="entr" presetSubtype="10" fill="hold" nodeType="clickEffect">
                                  <p:stCondLst>
                                    <p:cond delay="0"/>
                                  </p:stCondLst>
                                  <p:childTnLst>
                                    <p:set>
                                      <p:cBhvr>
                                        <p:cTn id="73" dur="1" fill="hold">
                                          <p:stCondLst>
                                            <p:cond delay="0"/>
                                          </p:stCondLst>
                                        </p:cTn>
                                        <p:tgtEl>
                                          <p:spTgt spid="842900"/>
                                        </p:tgtEl>
                                        <p:attrNameLst>
                                          <p:attrName>style.visibility</p:attrName>
                                        </p:attrNameLst>
                                      </p:cBhvr>
                                      <p:to>
                                        <p:strVal val="visible"/>
                                      </p:to>
                                    </p:set>
                                    <p:animEffect transition="in" filter="checkerboard(across)">
                                      <p:cBhvr>
                                        <p:cTn id="74" dur="500"/>
                                        <p:tgtEl>
                                          <p:spTgt spid="842900"/>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nodeType="clickEffect">
                                  <p:stCondLst>
                                    <p:cond delay="0"/>
                                  </p:stCondLst>
                                  <p:childTnLst>
                                    <p:set>
                                      <p:cBhvr>
                                        <p:cTn id="78" dur="1" fill="hold">
                                          <p:stCondLst>
                                            <p:cond delay="0"/>
                                          </p:stCondLst>
                                        </p:cTn>
                                        <p:tgtEl>
                                          <p:spTgt spid="5"/>
                                        </p:tgtEl>
                                        <p:attrNameLst>
                                          <p:attrName>style.visibility</p:attrName>
                                        </p:attrNameLst>
                                      </p:cBhvr>
                                      <p:to>
                                        <p:strVal val="visible"/>
                                      </p:to>
                                    </p:set>
                                    <p:anim calcmode="lin" valueType="num">
                                      <p:cBhvr additive="base">
                                        <p:cTn id="79" dur="500" fill="hold"/>
                                        <p:tgtEl>
                                          <p:spTgt spid="5"/>
                                        </p:tgtEl>
                                        <p:attrNameLst>
                                          <p:attrName>ppt_x</p:attrName>
                                        </p:attrNameLst>
                                      </p:cBhvr>
                                      <p:tavLst>
                                        <p:tav tm="0">
                                          <p:val>
                                            <p:strVal val="#ppt_x"/>
                                          </p:val>
                                        </p:tav>
                                        <p:tav tm="100000">
                                          <p:val>
                                            <p:strVal val="#ppt_x"/>
                                          </p:val>
                                        </p:tav>
                                      </p:tavLst>
                                    </p:anim>
                                    <p:anim calcmode="lin" valueType="num">
                                      <p:cBhvr additive="base">
                                        <p:cTn id="8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8" presetClass="entr" presetSubtype="16" fill="hold" nodeType="clickEffect">
                                  <p:stCondLst>
                                    <p:cond delay="0"/>
                                  </p:stCondLst>
                                  <p:childTnLst>
                                    <p:set>
                                      <p:cBhvr>
                                        <p:cTn id="84" dur="1" fill="hold">
                                          <p:stCondLst>
                                            <p:cond delay="0"/>
                                          </p:stCondLst>
                                        </p:cTn>
                                        <p:tgtEl>
                                          <p:spTgt spid="842908"/>
                                        </p:tgtEl>
                                        <p:attrNameLst>
                                          <p:attrName>style.visibility</p:attrName>
                                        </p:attrNameLst>
                                      </p:cBhvr>
                                      <p:to>
                                        <p:strVal val="visible"/>
                                      </p:to>
                                    </p:set>
                                    <p:animEffect transition="in" filter="diamond(in)">
                                      <p:cBhvr>
                                        <p:cTn id="85" dur="2000"/>
                                        <p:tgtEl>
                                          <p:spTgt spid="842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2761" grpId="0"/>
      <p:bldP spid="842762" grpId="0"/>
      <p:bldP spid="84276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a:extLst>
              <a:ext uri="{FF2B5EF4-FFF2-40B4-BE49-F238E27FC236}">
                <a16:creationId xmlns:a16="http://schemas.microsoft.com/office/drawing/2014/main" id="{C0DA885A-6CA8-F742-8721-D37E6ACC5BBA}"/>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3.2.2 </a:t>
            </a:r>
            <a:r>
              <a:rPr lang="zh-CN" altLang="zh-CN">
                <a:latin typeface="微软雅黑" panose="020B0503020204020204" pitchFamily="34" charset="-122"/>
                <a:ea typeface="微软雅黑" panose="020B0503020204020204" pitchFamily="34" charset="-122"/>
              </a:rPr>
              <a:t>无候选集发现算法</a:t>
            </a:r>
            <a:r>
              <a:rPr lang="en-US" altLang="zh-CN">
                <a:latin typeface="微软雅黑" panose="020B0503020204020204" pitchFamily="34" charset="-122"/>
                <a:ea typeface="微软雅黑" panose="020B0503020204020204" pitchFamily="34" charset="-122"/>
              </a:rPr>
              <a:t>FP-growth</a:t>
            </a:r>
            <a:endParaRPr lang="zh-CN" altLang="en-US">
              <a:latin typeface="微软雅黑" panose="020B0503020204020204" pitchFamily="34" charset="-122"/>
              <a:ea typeface="微软雅黑" panose="020B0503020204020204" pitchFamily="34" charset="-122"/>
            </a:endParaRPr>
          </a:p>
        </p:txBody>
      </p:sp>
      <p:sp>
        <p:nvSpPr>
          <p:cNvPr id="3" name="内容占位符 2">
            <a:extLst>
              <a:ext uri="{FF2B5EF4-FFF2-40B4-BE49-F238E27FC236}">
                <a16:creationId xmlns:a16="http://schemas.microsoft.com/office/drawing/2014/main" id="{CC5F3CA1-2983-6F4C-96D2-45184E4E7F6A}"/>
              </a:ext>
            </a:extLst>
          </p:cNvPr>
          <p:cNvSpPr>
            <a:spLocks noGrp="1"/>
          </p:cNvSpPr>
          <p:nvPr>
            <p:ph idx="1"/>
          </p:nvPr>
        </p:nvSpPr>
        <p:spPr/>
        <p:txBody>
          <a:bodyPr/>
          <a:lstStyle/>
          <a:p>
            <a:pPr marL="342900" lvl="1" indent="-342900" eaLnBrk="1" hangingPunct="1">
              <a:buClr>
                <a:srgbClr val="437085"/>
              </a:buClr>
              <a:buFont typeface="Wingdings" pitchFamily="2" charset="2"/>
              <a:buChar char="§"/>
            </a:pPr>
            <a:r>
              <a:rPr lang="en-US" altLang="zh-CN">
                <a:solidFill>
                  <a:schemeClr val="tx1"/>
                </a:solidFill>
                <a:latin typeface="Times New Roman" panose="02020603050405020304" pitchFamily="18" charset="0"/>
                <a:ea typeface="微软雅黑" panose="020B0503020204020204" pitchFamily="34" charset="-122"/>
              </a:rPr>
              <a:t>FPgrowth—Han, Pei &amp; Yin @SIGMOD’00</a:t>
            </a:r>
          </a:p>
          <a:p>
            <a:pPr eaLnBrk="1" hangingPunct="1"/>
            <a:r>
              <a:rPr lang="zh-CN" altLang="en-US">
                <a:latin typeface="Times New Roman" panose="02020603050405020304" pitchFamily="18" charset="0"/>
                <a:ea typeface="微软雅黑" panose="020B0503020204020204" pitchFamily="34" charset="-122"/>
              </a:rPr>
              <a:t>采用一种树的数据结构（</a:t>
            </a:r>
            <a:r>
              <a:rPr lang="en-US" altLang="zh-CN">
                <a:latin typeface="Times New Roman" panose="02020603050405020304" pitchFamily="18" charset="0"/>
                <a:ea typeface="微软雅黑" panose="020B0503020204020204" pitchFamily="34" charset="-122"/>
              </a:rPr>
              <a:t>FP-tree</a:t>
            </a:r>
            <a:r>
              <a:rPr lang="zh-CN" altLang="en-US">
                <a:latin typeface="Times New Roman" panose="02020603050405020304" pitchFamily="18" charset="0"/>
                <a:ea typeface="微软雅黑" panose="020B0503020204020204" pitchFamily="34" charset="-122"/>
              </a:rPr>
              <a:t>）来实现频繁项集的发现，不需要先生成候选项集</a:t>
            </a:r>
            <a:endParaRPr lang="en-US" altLang="zh-CN">
              <a:latin typeface="Times New Roman" panose="02020603050405020304" pitchFamily="18" charset="0"/>
              <a:ea typeface="微软雅黑" panose="020B0503020204020204" pitchFamily="34" charset="-122"/>
            </a:endParaRPr>
          </a:p>
          <a:p>
            <a:pPr eaLnBrk="1" hangingPunct="1"/>
            <a:r>
              <a:rPr lang="en-US" altLang="zh-CN">
                <a:latin typeface="Times New Roman" panose="02020603050405020304" pitchFamily="18" charset="0"/>
                <a:ea typeface="微软雅黑" panose="020B0503020204020204" pitchFamily="34" charset="-122"/>
              </a:rPr>
              <a:t>FP-tree</a:t>
            </a:r>
            <a:r>
              <a:rPr lang="zh-CN" altLang="en-US">
                <a:latin typeface="Times New Roman" panose="02020603050405020304" pitchFamily="18" charset="0"/>
                <a:ea typeface="微软雅黑" panose="020B0503020204020204" pitchFamily="34" charset="-122"/>
              </a:rPr>
              <a:t>的特点</a:t>
            </a:r>
            <a:endParaRPr lang="en-US" altLang="zh-CN">
              <a:latin typeface="Times New Roman" panose="02020603050405020304" pitchFamily="18" charset="0"/>
              <a:ea typeface="微软雅黑" panose="020B0503020204020204" pitchFamily="34" charset="-122"/>
            </a:endParaRPr>
          </a:p>
          <a:p>
            <a:pPr marL="342900" lvl="1" indent="-342900" eaLnBrk="1" hangingPunct="1">
              <a:lnSpc>
                <a:spcPct val="90000"/>
              </a:lnSpc>
            </a:pPr>
            <a:r>
              <a:rPr lang="zh-CN" altLang="en-US">
                <a:latin typeface="Times New Roman" panose="02020603050405020304" pitchFamily="18" charset="0"/>
                <a:ea typeface="微软雅黑" panose="020B0503020204020204" pitchFamily="34" charset="-122"/>
              </a:rPr>
              <a:t>完整性</a:t>
            </a:r>
            <a:endParaRPr lang="en-US" altLang="zh-CN">
              <a:latin typeface="Times New Roman" panose="02020603050405020304" pitchFamily="18" charset="0"/>
              <a:ea typeface="微软雅黑" panose="020B0503020204020204" pitchFamily="34" charset="-122"/>
            </a:endParaRPr>
          </a:p>
          <a:p>
            <a:pPr lvl="2" eaLnBrk="1" hangingPunct="1">
              <a:lnSpc>
                <a:spcPct val="90000"/>
              </a:lnSpc>
            </a:pPr>
            <a:r>
              <a:rPr lang="zh-CN" altLang="en-US">
                <a:latin typeface="Times New Roman" panose="02020603050405020304" pitchFamily="18" charset="0"/>
                <a:ea typeface="微软雅黑" panose="020B0503020204020204" pitchFamily="34" charset="-122"/>
              </a:rPr>
              <a:t>保留了用于挖掘频繁项集的所有信息</a:t>
            </a:r>
            <a:endParaRPr lang="en-US" altLang="zh-CN">
              <a:latin typeface="Times New Roman" panose="02020603050405020304" pitchFamily="18" charset="0"/>
              <a:ea typeface="微软雅黑" panose="020B0503020204020204" pitchFamily="34" charset="-122"/>
            </a:endParaRPr>
          </a:p>
          <a:p>
            <a:pPr marL="342900" lvl="1" indent="-342900" eaLnBrk="1" hangingPunct="1">
              <a:lnSpc>
                <a:spcPct val="90000"/>
              </a:lnSpc>
            </a:pPr>
            <a:r>
              <a:rPr lang="zh-CN" altLang="en-US">
                <a:latin typeface="Times New Roman" panose="02020603050405020304" pitchFamily="18" charset="0"/>
                <a:ea typeface="微软雅黑" panose="020B0503020204020204" pitchFamily="34" charset="-122"/>
              </a:rPr>
              <a:t>紧凑性</a:t>
            </a:r>
            <a:endParaRPr lang="en-US" altLang="zh-CN">
              <a:latin typeface="Times New Roman" panose="02020603050405020304" pitchFamily="18" charset="0"/>
              <a:ea typeface="微软雅黑" panose="020B0503020204020204" pitchFamily="34" charset="-122"/>
            </a:endParaRPr>
          </a:p>
          <a:p>
            <a:pPr lvl="2" eaLnBrk="1" hangingPunct="1">
              <a:lnSpc>
                <a:spcPct val="90000"/>
              </a:lnSpc>
            </a:pPr>
            <a:r>
              <a:rPr lang="zh-CN" altLang="en-US">
                <a:latin typeface="Times New Roman" panose="02020603050405020304" pitchFamily="18" charset="0"/>
                <a:ea typeface="微软雅黑" panose="020B0503020204020204" pitchFamily="34" charset="-122"/>
              </a:rPr>
              <a:t>减少了与频繁项集挖掘无关的信息，</a:t>
            </a:r>
            <a:endParaRPr lang="en-US" altLang="zh-CN">
              <a:latin typeface="Times New Roman" panose="02020603050405020304" pitchFamily="18" charset="0"/>
              <a:ea typeface="微软雅黑" panose="020B0503020204020204" pitchFamily="34" charset="-122"/>
            </a:endParaRPr>
          </a:p>
          <a:p>
            <a:pPr lvl="2" eaLnBrk="1" hangingPunct="1">
              <a:lnSpc>
                <a:spcPct val="90000"/>
              </a:lnSpc>
            </a:pPr>
            <a:r>
              <a:rPr lang="en-US" altLang="zh-CN">
                <a:latin typeface="Times New Roman" panose="02020603050405020304" pitchFamily="18" charset="0"/>
                <a:ea typeface="微软雅黑" panose="020B0503020204020204" pitchFamily="34" charset="-122"/>
              </a:rPr>
              <a:t>F-list: </a:t>
            </a:r>
            <a:r>
              <a:rPr lang="zh-CN" altLang="en-US">
                <a:latin typeface="Times New Roman" panose="02020603050405020304" pitchFamily="18" charset="0"/>
                <a:ea typeface="微软雅黑" panose="020B0503020204020204" pitchFamily="34" charset="-122"/>
              </a:rPr>
              <a:t>高频项更多机会被不同交易共享</a:t>
            </a:r>
            <a:endParaRPr lang="en-US" altLang="zh-CN">
              <a:latin typeface="Times New Roman" panose="02020603050405020304" pitchFamily="18" charset="0"/>
              <a:ea typeface="微软雅黑" panose="020B0503020204020204" pitchFamily="34" charset="-122"/>
            </a:endParaRPr>
          </a:p>
          <a:p>
            <a:pPr lvl="2" eaLnBrk="1" hangingPunct="1">
              <a:lnSpc>
                <a:spcPct val="90000"/>
              </a:lnSpc>
            </a:pPr>
            <a:r>
              <a:rPr lang="zh-CN" altLang="en-US">
                <a:latin typeface="Times New Roman" panose="02020603050405020304" pitchFamily="18" charset="0"/>
                <a:ea typeface="微软雅黑" panose="020B0503020204020204" pitchFamily="34" charset="-122"/>
              </a:rPr>
              <a:t>永远小于原来的交易数据库</a:t>
            </a:r>
            <a:endParaRPr lang="en-US" altLang="zh-CN">
              <a:latin typeface="Times New Roman" panose="02020603050405020304" pitchFamily="18" charset="0"/>
              <a:ea typeface="微软雅黑" panose="020B0503020204020204" pitchFamily="34" charset="-122"/>
            </a:endParaRPr>
          </a:p>
          <a:p>
            <a:pPr eaLnBrk="1" hangingPunct="1"/>
            <a:endParaRPr lang="zh-CN" altLang="en-US">
              <a:latin typeface="Times New Roman" panose="02020603050405020304" pitchFamily="18" charset="0"/>
              <a:ea typeface="微软雅黑" panose="020B0503020204020204" pitchFamily="34" charset="-122"/>
            </a:endParaRPr>
          </a:p>
        </p:txBody>
      </p:sp>
      <p:sp>
        <p:nvSpPr>
          <p:cNvPr id="32772" name="Rectangle 40">
            <a:extLst>
              <a:ext uri="{FF2B5EF4-FFF2-40B4-BE49-F238E27FC236}">
                <a16:creationId xmlns:a16="http://schemas.microsoft.com/office/drawing/2014/main" id="{ADE3A189-9FA6-7443-9F1F-739A4B7B0E23}"/>
              </a:ext>
            </a:extLst>
          </p:cNvPr>
          <p:cNvSpPr>
            <a:spLocks noChangeArrowheads="1"/>
          </p:cNvSpPr>
          <p:nvPr/>
        </p:nvSpPr>
        <p:spPr bwMode="auto">
          <a:xfrm>
            <a:off x="7464425" y="4149726"/>
            <a:ext cx="4103688" cy="181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2400">
                <a:solidFill>
                  <a:schemeClr val="tx1"/>
                </a:solidFill>
                <a:latin typeface="Lucida Sans" panose="020B0602030504020204" pitchFamily="34" charset="0"/>
                <a:ea typeface="宋体" panose="02010600030101010101" pitchFamily="2" charset="-122"/>
              </a:defRPr>
            </a:lvl1pPr>
            <a:lvl2pPr marL="914400" indent="-457200">
              <a:defRPr sz="2400">
                <a:solidFill>
                  <a:schemeClr val="tx1"/>
                </a:solidFill>
                <a:latin typeface="Lucida Sans" panose="020B0602030504020204" pitchFamily="34" charset="0"/>
                <a:ea typeface="宋体" panose="02010600030101010101" pitchFamily="2" charset="-122"/>
              </a:defRPr>
            </a:lvl2pPr>
            <a:lvl3pPr marL="1371600" indent="-457200">
              <a:defRPr sz="2400">
                <a:solidFill>
                  <a:schemeClr val="tx1"/>
                </a:solidFill>
                <a:latin typeface="Lucida Sans" panose="020B0602030504020204" pitchFamily="34" charset="0"/>
                <a:ea typeface="宋体" panose="02010600030101010101" pitchFamily="2" charset="-122"/>
              </a:defRPr>
            </a:lvl3pPr>
            <a:lvl4pPr marL="1828800" indent="-457200">
              <a:defRPr sz="2400">
                <a:solidFill>
                  <a:schemeClr val="tx1"/>
                </a:solidFill>
                <a:latin typeface="Lucida Sans" panose="020B0602030504020204" pitchFamily="34" charset="0"/>
                <a:ea typeface="宋体" panose="02010600030101010101" pitchFamily="2" charset="-122"/>
              </a:defRPr>
            </a:lvl4pPr>
            <a:lvl5pPr marL="2286000" indent="-457200">
              <a:defRPr sz="2400">
                <a:solidFill>
                  <a:schemeClr val="tx1"/>
                </a:solidFill>
                <a:latin typeface="Lucida Sans" panose="020B0602030504020204" pitchFamily="34" charset="0"/>
                <a:ea typeface="宋体" panose="02010600030101010101" pitchFamily="2" charset="-122"/>
              </a:defRPr>
            </a:lvl5pPr>
            <a:lvl6pPr marL="2743200" indent="-4572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3200400" indent="-4572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657600" indent="-4572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4114800" indent="-4572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spcBef>
                <a:spcPct val="10000"/>
              </a:spcBef>
            </a:pPr>
            <a:r>
              <a:rPr lang="en-US" altLang="zh-CN" sz="2000" i="1" u="sng">
                <a:latin typeface="Times New Roman" panose="02020603050405020304" pitchFamily="18" charset="0"/>
              </a:rPr>
              <a:t>TID		Items bought	              </a:t>
            </a:r>
            <a:endParaRPr lang="en-US" altLang="zh-CN" sz="2000" i="1" u="sng">
              <a:solidFill>
                <a:srgbClr val="F94107"/>
              </a:solidFill>
              <a:latin typeface="Times New Roman" panose="02020603050405020304" pitchFamily="18" charset="0"/>
            </a:endParaRPr>
          </a:p>
          <a:p>
            <a:pPr>
              <a:lnSpc>
                <a:spcPct val="40000"/>
              </a:lnSpc>
              <a:spcBef>
                <a:spcPct val="50000"/>
              </a:spcBef>
            </a:pPr>
            <a:r>
              <a:rPr lang="en-US" altLang="zh-CN" sz="2000">
                <a:latin typeface="Times New Roman" panose="02020603050405020304" pitchFamily="18" charset="0"/>
              </a:rPr>
              <a:t>100		{</a:t>
            </a:r>
            <a:r>
              <a:rPr lang="en-US" altLang="zh-CN" sz="2000" i="1">
                <a:latin typeface="Times New Roman" panose="02020603050405020304" pitchFamily="18" charset="0"/>
              </a:rPr>
              <a:t>f, a, c, d, g, i, m, p</a:t>
            </a:r>
            <a:r>
              <a:rPr lang="en-US" altLang="zh-CN" sz="2000">
                <a:latin typeface="Times New Roman" panose="02020603050405020304" pitchFamily="18" charset="0"/>
              </a:rPr>
              <a:t>}</a:t>
            </a:r>
            <a:r>
              <a:rPr lang="en-US" altLang="zh-CN" sz="2000" i="1">
                <a:latin typeface="Times New Roman" panose="02020603050405020304" pitchFamily="18" charset="0"/>
              </a:rPr>
              <a:t>	</a:t>
            </a:r>
            <a:endParaRPr lang="en-US" altLang="zh-CN" sz="2000">
              <a:solidFill>
                <a:srgbClr val="F94107"/>
              </a:solidFill>
              <a:latin typeface="Times New Roman" panose="02020603050405020304" pitchFamily="18" charset="0"/>
            </a:endParaRPr>
          </a:p>
          <a:p>
            <a:pPr>
              <a:lnSpc>
                <a:spcPct val="40000"/>
              </a:lnSpc>
              <a:spcBef>
                <a:spcPct val="50000"/>
              </a:spcBef>
            </a:pPr>
            <a:r>
              <a:rPr lang="en-US" altLang="zh-CN" sz="2000">
                <a:latin typeface="Times New Roman" panose="02020603050405020304" pitchFamily="18" charset="0"/>
              </a:rPr>
              <a:t>200		{</a:t>
            </a:r>
            <a:r>
              <a:rPr lang="en-US" altLang="zh-CN" sz="2000" i="1">
                <a:latin typeface="Times New Roman" panose="02020603050405020304" pitchFamily="18" charset="0"/>
              </a:rPr>
              <a:t>a, b, c, f, l, m, o</a:t>
            </a:r>
            <a:r>
              <a:rPr lang="en-US" altLang="zh-CN" sz="2000">
                <a:latin typeface="Times New Roman" panose="02020603050405020304" pitchFamily="18" charset="0"/>
              </a:rPr>
              <a:t>}</a:t>
            </a:r>
            <a:endParaRPr lang="en-US" altLang="zh-CN" sz="2000">
              <a:solidFill>
                <a:srgbClr val="F94107"/>
              </a:solidFill>
              <a:latin typeface="Times New Roman" panose="02020603050405020304" pitchFamily="18" charset="0"/>
            </a:endParaRPr>
          </a:p>
          <a:p>
            <a:pPr>
              <a:lnSpc>
                <a:spcPct val="40000"/>
              </a:lnSpc>
              <a:spcBef>
                <a:spcPct val="50000"/>
              </a:spcBef>
            </a:pPr>
            <a:r>
              <a:rPr lang="en-US" altLang="zh-CN" sz="2000">
                <a:latin typeface="Times New Roman" panose="02020603050405020304" pitchFamily="18" charset="0"/>
              </a:rPr>
              <a:t>300	</a:t>
            </a:r>
            <a:r>
              <a:rPr lang="en-US" altLang="zh-CN" sz="2000" i="1">
                <a:latin typeface="Times New Roman" panose="02020603050405020304" pitchFamily="18" charset="0"/>
              </a:rPr>
              <a:t> 	</a:t>
            </a:r>
            <a:r>
              <a:rPr lang="en-US" altLang="zh-CN" sz="2000">
                <a:latin typeface="Times New Roman" panose="02020603050405020304" pitchFamily="18" charset="0"/>
              </a:rPr>
              <a:t>{</a:t>
            </a:r>
            <a:r>
              <a:rPr lang="en-US" altLang="zh-CN" sz="2000" i="1">
                <a:latin typeface="Times New Roman" panose="02020603050405020304" pitchFamily="18" charset="0"/>
              </a:rPr>
              <a:t>b, f, h, j, o, w</a:t>
            </a:r>
            <a:r>
              <a:rPr lang="en-US" altLang="zh-CN" sz="2000">
                <a:latin typeface="Times New Roman" panose="02020603050405020304" pitchFamily="18" charset="0"/>
              </a:rPr>
              <a:t>}</a:t>
            </a:r>
            <a:r>
              <a:rPr lang="en-US" altLang="zh-CN" sz="2000" i="1">
                <a:latin typeface="Times New Roman" panose="02020603050405020304" pitchFamily="18" charset="0"/>
              </a:rPr>
              <a:t>		</a:t>
            </a:r>
            <a:endParaRPr lang="en-US" altLang="zh-CN" sz="2000">
              <a:solidFill>
                <a:srgbClr val="F94107"/>
              </a:solidFill>
              <a:latin typeface="Times New Roman" panose="02020603050405020304" pitchFamily="18" charset="0"/>
            </a:endParaRPr>
          </a:p>
          <a:p>
            <a:pPr>
              <a:lnSpc>
                <a:spcPct val="40000"/>
              </a:lnSpc>
              <a:spcBef>
                <a:spcPct val="50000"/>
              </a:spcBef>
            </a:pPr>
            <a:r>
              <a:rPr lang="en-US" altLang="zh-CN" sz="2000">
                <a:latin typeface="Times New Roman" panose="02020603050405020304" pitchFamily="18" charset="0"/>
              </a:rPr>
              <a:t>400	</a:t>
            </a:r>
            <a:r>
              <a:rPr lang="en-US" altLang="zh-CN" sz="2000" i="1">
                <a:latin typeface="Times New Roman" panose="02020603050405020304" pitchFamily="18" charset="0"/>
              </a:rPr>
              <a:t> 	</a:t>
            </a:r>
            <a:r>
              <a:rPr lang="en-US" altLang="zh-CN" sz="2000">
                <a:latin typeface="Times New Roman" panose="02020603050405020304" pitchFamily="18" charset="0"/>
              </a:rPr>
              <a:t>{</a:t>
            </a:r>
            <a:r>
              <a:rPr lang="en-US" altLang="zh-CN" sz="2000" i="1">
                <a:latin typeface="Times New Roman" panose="02020603050405020304" pitchFamily="18" charset="0"/>
              </a:rPr>
              <a:t>b, c, k, s, p</a:t>
            </a:r>
            <a:r>
              <a:rPr lang="en-US" altLang="zh-CN" sz="2000">
                <a:latin typeface="Times New Roman" panose="02020603050405020304" pitchFamily="18" charset="0"/>
              </a:rPr>
              <a:t>}</a:t>
            </a:r>
            <a:r>
              <a:rPr lang="en-US" altLang="zh-CN" sz="2000" i="1">
                <a:latin typeface="Times New Roman" panose="02020603050405020304" pitchFamily="18" charset="0"/>
              </a:rPr>
              <a:t>		</a:t>
            </a:r>
            <a:endParaRPr lang="en-US" altLang="zh-CN" sz="2000">
              <a:solidFill>
                <a:srgbClr val="F94107"/>
              </a:solidFill>
              <a:latin typeface="Times New Roman" panose="02020603050405020304" pitchFamily="18" charset="0"/>
            </a:endParaRPr>
          </a:p>
          <a:p>
            <a:pPr>
              <a:lnSpc>
                <a:spcPct val="40000"/>
              </a:lnSpc>
              <a:spcBef>
                <a:spcPct val="50000"/>
              </a:spcBef>
            </a:pPr>
            <a:r>
              <a:rPr lang="en-US" altLang="zh-CN" sz="2000">
                <a:latin typeface="Times New Roman" panose="02020603050405020304" pitchFamily="18" charset="0"/>
              </a:rPr>
              <a:t>500</a:t>
            </a:r>
            <a:r>
              <a:rPr lang="en-US" altLang="zh-CN" sz="2000" i="1">
                <a:latin typeface="Times New Roman" panose="02020603050405020304" pitchFamily="18" charset="0"/>
              </a:rPr>
              <a:t>	 	</a:t>
            </a:r>
            <a:r>
              <a:rPr lang="en-US" altLang="zh-CN" sz="2000">
                <a:latin typeface="Times New Roman" panose="02020603050405020304" pitchFamily="18" charset="0"/>
              </a:rPr>
              <a:t>{</a:t>
            </a:r>
            <a:r>
              <a:rPr lang="en-US" altLang="zh-CN" sz="2000" i="1">
                <a:latin typeface="Times New Roman" panose="02020603050405020304" pitchFamily="18" charset="0"/>
              </a:rPr>
              <a:t>a, f, c, e, l, p, m, n</a:t>
            </a:r>
            <a:r>
              <a:rPr lang="en-US" altLang="zh-CN" sz="2000">
                <a:latin typeface="Times New Roman" panose="02020603050405020304" pitchFamily="18" charset="0"/>
              </a:rPr>
              <a:t>}</a:t>
            </a:r>
            <a:r>
              <a:rPr lang="en-US" altLang="zh-CN" sz="2000" i="1">
                <a:latin typeface="Times New Roman" panose="02020603050405020304" pitchFamily="18" charset="0"/>
              </a:rPr>
              <a:t>	</a:t>
            </a:r>
            <a:r>
              <a:rPr lang="en-US" altLang="zh-CN" sz="2000">
                <a:solidFill>
                  <a:srgbClr val="F94107"/>
                </a:solidFill>
                <a:latin typeface="Times New Roman" panose="02020603050405020304" pitchFamily="18" charset="0"/>
              </a:rPr>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1F96E6F8-36F5-964F-A004-49FFB61803C1}"/>
              </a:ext>
            </a:extLst>
          </p:cNvPr>
          <p:cNvSpPr>
            <a:spLocks noGrp="1" noChangeArrowheads="1"/>
          </p:cNvSpPr>
          <p:nvPr>
            <p:ph type="title"/>
          </p:nvPr>
        </p:nvSpPr>
        <p:spPr>
          <a:xfrm>
            <a:off x="263352" y="488950"/>
            <a:ext cx="10276061" cy="685800"/>
          </a:xfrm>
        </p:spPr>
        <p:txBody>
          <a:bodyPr/>
          <a:lstStyle/>
          <a:p>
            <a:pPr eaLnBrk="1" hangingPunct="1"/>
            <a:r>
              <a:rPr lang="zh-CN" altLang="zh-CN" dirty="0">
                <a:latin typeface="微软雅黑" panose="020B0503020204020204" pitchFamily="34" charset="-122"/>
                <a:ea typeface="微软雅黑" panose="020B0503020204020204" pitchFamily="34" charset="-122"/>
              </a:rPr>
              <a:t>算法： </a:t>
            </a:r>
            <a:r>
              <a:rPr lang="en-US" altLang="zh-CN" dirty="0">
                <a:latin typeface="微软雅黑" panose="020B0503020204020204" pitchFamily="34" charset="-122"/>
                <a:ea typeface="微软雅黑" panose="020B0503020204020204" pitchFamily="34" charset="-122"/>
              </a:rPr>
              <a:t>FP-growth</a:t>
            </a:r>
            <a:endParaRPr lang="en-US" altLang="zh-CN" dirty="0">
              <a:latin typeface="微软雅黑" panose="020B0503020204020204" pitchFamily="34" charset="-122"/>
              <a:ea typeface="宋体" panose="02010600030101010101" pitchFamily="2" charset="-122"/>
            </a:endParaRPr>
          </a:p>
        </p:txBody>
      </p:sp>
      <p:sp>
        <p:nvSpPr>
          <p:cNvPr id="1708059" name="Text Box 27">
            <a:extLst>
              <a:ext uri="{FF2B5EF4-FFF2-40B4-BE49-F238E27FC236}">
                <a16:creationId xmlns:a16="http://schemas.microsoft.com/office/drawing/2014/main" id="{FF174E73-6BF8-5A49-BE48-F48EA319F576}"/>
              </a:ext>
            </a:extLst>
          </p:cNvPr>
          <p:cNvSpPr txBox="1">
            <a:spLocks noChangeArrowheads="1"/>
          </p:cNvSpPr>
          <p:nvPr/>
        </p:nvSpPr>
        <p:spPr bwMode="auto">
          <a:xfrm>
            <a:off x="5619751" y="2903538"/>
            <a:ext cx="2543175" cy="2576512"/>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nSpc>
                <a:spcPct val="90000"/>
              </a:lnSpc>
              <a:spcBef>
                <a:spcPct val="0"/>
              </a:spcBef>
              <a:buClrTx/>
              <a:buFontTx/>
              <a:buNone/>
            </a:pPr>
            <a:r>
              <a:rPr kumimoji="0" lang="en-US" altLang="zh-CN" sz="2000">
                <a:latin typeface="Times New Roman" panose="02020603050405020304" pitchFamily="18" charset="0"/>
                <a:ea typeface="宋体" panose="02010600030101010101" pitchFamily="2" charset="-122"/>
              </a:rPr>
              <a:t>Header Table</a:t>
            </a:r>
          </a:p>
          <a:p>
            <a:pPr>
              <a:lnSpc>
                <a:spcPct val="90000"/>
              </a:lnSpc>
              <a:spcBef>
                <a:spcPct val="0"/>
              </a:spcBef>
              <a:buClrTx/>
              <a:buFontTx/>
              <a:buNone/>
            </a:pPr>
            <a:endParaRPr kumimoji="0" lang="en-US" altLang="zh-CN" sz="2000">
              <a:latin typeface="Times New Roman" panose="02020603050405020304" pitchFamily="18" charset="0"/>
              <a:ea typeface="宋体" panose="02010600030101010101" pitchFamily="2" charset="-122"/>
            </a:endParaRPr>
          </a:p>
          <a:p>
            <a:pPr>
              <a:lnSpc>
                <a:spcPct val="90000"/>
              </a:lnSpc>
              <a:spcBef>
                <a:spcPct val="0"/>
              </a:spcBef>
              <a:buClrTx/>
              <a:buFontTx/>
              <a:buNone/>
            </a:pPr>
            <a:r>
              <a:rPr kumimoji="0" lang="en-US" altLang="zh-CN" sz="2000" i="1" u="sng">
                <a:latin typeface="Times New Roman" panose="02020603050405020304" pitchFamily="18" charset="0"/>
                <a:ea typeface="宋体" panose="02010600030101010101" pitchFamily="2" charset="-122"/>
              </a:rPr>
              <a:t>Item  frequency  head </a:t>
            </a:r>
          </a:p>
          <a:p>
            <a:pPr>
              <a:lnSpc>
                <a:spcPct val="90000"/>
              </a:lnSpc>
              <a:spcBef>
                <a:spcPct val="0"/>
              </a:spcBef>
              <a:buClrTx/>
              <a:buFontTx/>
              <a:buNone/>
            </a:pPr>
            <a:r>
              <a:rPr kumimoji="0" lang="en-US" altLang="zh-CN" sz="2000" i="1">
                <a:latin typeface="Times New Roman" panose="02020603050405020304" pitchFamily="18" charset="0"/>
                <a:ea typeface="宋体" panose="02010600030101010101" pitchFamily="2" charset="-122"/>
              </a:rPr>
              <a:t> f	4</a:t>
            </a:r>
          </a:p>
          <a:p>
            <a:pPr>
              <a:lnSpc>
                <a:spcPct val="90000"/>
              </a:lnSpc>
              <a:spcBef>
                <a:spcPct val="0"/>
              </a:spcBef>
              <a:buClrTx/>
              <a:buFontTx/>
              <a:buNone/>
            </a:pPr>
            <a:r>
              <a:rPr kumimoji="0" lang="en-US" altLang="zh-CN" sz="2000" i="1">
                <a:latin typeface="Times New Roman" panose="02020603050405020304" pitchFamily="18" charset="0"/>
                <a:ea typeface="宋体" panose="02010600030101010101" pitchFamily="2" charset="-122"/>
              </a:rPr>
              <a:t>c	4</a:t>
            </a:r>
          </a:p>
          <a:p>
            <a:pPr>
              <a:lnSpc>
                <a:spcPct val="90000"/>
              </a:lnSpc>
              <a:spcBef>
                <a:spcPct val="0"/>
              </a:spcBef>
              <a:buClrTx/>
              <a:buFontTx/>
              <a:buNone/>
            </a:pPr>
            <a:r>
              <a:rPr kumimoji="0" lang="en-US" altLang="zh-CN" sz="2000" i="1">
                <a:latin typeface="Times New Roman" panose="02020603050405020304" pitchFamily="18" charset="0"/>
                <a:ea typeface="宋体" panose="02010600030101010101" pitchFamily="2" charset="-122"/>
              </a:rPr>
              <a:t>a	3</a:t>
            </a:r>
          </a:p>
          <a:p>
            <a:pPr>
              <a:lnSpc>
                <a:spcPct val="90000"/>
              </a:lnSpc>
              <a:spcBef>
                <a:spcPct val="0"/>
              </a:spcBef>
              <a:buClrTx/>
              <a:buFontTx/>
              <a:buNone/>
            </a:pPr>
            <a:r>
              <a:rPr kumimoji="0" lang="en-US" altLang="zh-CN" sz="2000" i="1">
                <a:latin typeface="Times New Roman" panose="02020603050405020304" pitchFamily="18" charset="0"/>
                <a:ea typeface="宋体" panose="02010600030101010101" pitchFamily="2" charset="-122"/>
              </a:rPr>
              <a:t>b	3</a:t>
            </a:r>
          </a:p>
          <a:p>
            <a:pPr>
              <a:lnSpc>
                <a:spcPct val="90000"/>
              </a:lnSpc>
              <a:spcBef>
                <a:spcPct val="0"/>
              </a:spcBef>
              <a:buClrTx/>
              <a:buFontTx/>
              <a:buNone/>
            </a:pPr>
            <a:r>
              <a:rPr kumimoji="0" lang="en-US" altLang="zh-CN" sz="2000" i="1">
                <a:latin typeface="Times New Roman" panose="02020603050405020304" pitchFamily="18" charset="0"/>
                <a:ea typeface="宋体" panose="02010600030101010101" pitchFamily="2" charset="-122"/>
              </a:rPr>
              <a:t>m	3</a:t>
            </a:r>
          </a:p>
          <a:p>
            <a:pPr>
              <a:lnSpc>
                <a:spcPct val="90000"/>
              </a:lnSpc>
              <a:spcBef>
                <a:spcPct val="0"/>
              </a:spcBef>
              <a:buClrTx/>
              <a:buFontTx/>
              <a:buNone/>
            </a:pPr>
            <a:r>
              <a:rPr kumimoji="0" lang="en-US" altLang="zh-CN" sz="2000" i="1">
                <a:latin typeface="Times New Roman" panose="02020603050405020304" pitchFamily="18" charset="0"/>
                <a:ea typeface="宋体" panose="02010600030101010101" pitchFamily="2" charset="-122"/>
              </a:rPr>
              <a:t>p	3</a:t>
            </a:r>
            <a:endParaRPr kumimoji="0" lang="en-US" altLang="zh-CN" sz="2000">
              <a:latin typeface="Times New Roman" panose="02020603050405020304" pitchFamily="18" charset="0"/>
              <a:ea typeface="宋体" panose="02010600030101010101" pitchFamily="2" charset="-122"/>
            </a:endParaRPr>
          </a:p>
        </p:txBody>
      </p:sp>
      <p:sp>
        <p:nvSpPr>
          <p:cNvPr id="33796" name="Text Box 39">
            <a:extLst>
              <a:ext uri="{FF2B5EF4-FFF2-40B4-BE49-F238E27FC236}">
                <a16:creationId xmlns:a16="http://schemas.microsoft.com/office/drawing/2014/main" id="{C03BFB92-68C7-004D-8FB4-74FF802DD5B2}"/>
              </a:ext>
            </a:extLst>
          </p:cNvPr>
          <p:cNvSpPr txBox="1">
            <a:spLocks noChangeArrowheads="1"/>
          </p:cNvSpPr>
          <p:nvPr/>
        </p:nvSpPr>
        <p:spPr bwMode="auto">
          <a:xfrm>
            <a:off x="1830389" y="3665538"/>
            <a:ext cx="1800225"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nSpc>
                <a:spcPct val="60000"/>
              </a:lnSpc>
              <a:spcBef>
                <a:spcPct val="50000"/>
              </a:spcBef>
              <a:buClrTx/>
              <a:buFontTx/>
              <a:buNone/>
            </a:pPr>
            <a:r>
              <a:rPr kumimoji="0" lang="en-US" altLang="zh-CN" sz="2000" i="1">
                <a:latin typeface="Times New Roman" panose="02020603050405020304" pitchFamily="18" charset="0"/>
                <a:ea typeface="宋体" panose="02010600030101010101" pitchFamily="2" charset="-122"/>
              </a:rPr>
              <a:t>minsup </a:t>
            </a:r>
            <a:r>
              <a:rPr kumimoji="0" lang="en-US" altLang="zh-CN" sz="2000">
                <a:latin typeface="Times New Roman" panose="02020603050405020304" pitchFamily="18" charset="0"/>
                <a:ea typeface="宋体" panose="02010600030101010101" pitchFamily="2" charset="-122"/>
              </a:rPr>
              <a:t>= 3/5</a:t>
            </a:r>
            <a:endParaRPr kumimoji="0" lang="en-US" altLang="zh-CN" sz="2400" u="sng">
              <a:latin typeface="Times New Roman" panose="02020603050405020304" pitchFamily="18" charset="0"/>
              <a:ea typeface="宋体" panose="02010600030101010101" pitchFamily="2" charset="-122"/>
            </a:endParaRPr>
          </a:p>
        </p:txBody>
      </p:sp>
      <p:sp>
        <p:nvSpPr>
          <p:cNvPr id="1708073" name="Text Box 41">
            <a:extLst>
              <a:ext uri="{FF2B5EF4-FFF2-40B4-BE49-F238E27FC236}">
                <a16:creationId xmlns:a16="http://schemas.microsoft.com/office/drawing/2014/main" id="{3D45339C-B9CD-3D4E-A0D2-0F466AD46C79}"/>
              </a:ext>
            </a:extLst>
          </p:cNvPr>
          <p:cNvSpPr txBox="1">
            <a:spLocks noChangeArrowheads="1"/>
          </p:cNvSpPr>
          <p:nvPr/>
        </p:nvSpPr>
        <p:spPr bwMode="auto">
          <a:xfrm>
            <a:off x="407368" y="1484313"/>
            <a:ext cx="8355632"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defRPr sz="2400">
                <a:solidFill>
                  <a:schemeClr val="tx1"/>
                </a:solidFill>
                <a:latin typeface="Lucida Sans" panose="020B0602030504020204" pitchFamily="34" charset="0"/>
                <a:ea typeface="宋体" panose="02010600030101010101" pitchFamily="2" charset="-122"/>
              </a:defRPr>
            </a:lvl1pPr>
            <a:lvl2pPr marL="914400" indent="-457200">
              <a:defRPr sz="2400">
                <a:solidFill>
                  <a:schemeClr val="tx1"/>
                </a:solidFill>
                <a:latin typeface="Lucida Sans" panose="020B0602030504020204" pitchFamily="34" charset="0"/>
                <a:ea typeface="宋体" panose="02010600030101010101" pitchFamily="2" charset="-122"/>
              </a:defRPr>
            </a:lvl2pPr>
            <a:lvl3pPr marL="1371600" indent="-457200">
              <a:defRPr sz="2400">
                <a:solidFill>
                  <a:schemeClr val="tx1"/>
                </a:solidFill>
                <a:latin typeface="Lucida Sans" panose="020B0602030504020204" pitchFamily="34" charset="0"/>
                <a:ea typeface="宋体" panose="02010600030101010101" pitchFamily="2" charset="-122"/>
              </a:defRPr>
            </a:lvl3pPr>
            <a:lvl4pPr marL="1828800" indent="-457200">
              <a:defRPr sz="2400">
                <a:solidFill>
                  <a:schemeClr val="tx1"/>
                </a:solidFill>
                <a:latin typeface="Lucida Sans" panose="020B0602030504020204" pitchFamily="34" charset="0"/>
                <a:ea typeface="宋体" panose="02010600030101010101" pitchFamily="2" charset="-122"/>
              </a:defRPr>
            </a:lvl4pPr>
            <a:lvl5pPr marL="2286000" indent="-457200">
              <a:defRPr sz="2400">
                <a:solidFill>
                  <a:schemeClr val="tx1"/>
                </a:solidFill>
                <a:latin typeface="Lucida Sans" panose="020B0602030504020204" pitchFamily="34" charset="0"/>
                <a:ea typeface="宋体" panose="02010600030101010101" pitchFamily="2" charset="-122"/>
              </a:defRPr>
            </a:lvl5pPr>
            <a:lvl6pPr marL="2743200" indent="-4572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3200400" indent="-4572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657600" indent="-4572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4114800" indent="-4572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eaLnBrk="1" hangingPunct="1">
              <a:lnSpc>
                <a:spcPct val="80000"/>
              </a:lnSpc>
              <a:spcBef>
                <a:spcPct val="50000"/>
              </a:spcBef>
              <a:buFontTx/>
              <a:buAutoNum type="arabicPeriod"/>
            </a:pPr>
            <a:r>
              <a:rPr lang="zh-CN" altLang="en-US" dirty="0">
                <a:latin typeface="Times New Roman" panose="02020603050405020304" pitchFamily="18" charset="0"/>
                <a:ea typeface="微软雅黑" panose="020B0503020204020204" pitchFamily="34" charset="-122"/>
              </a:rPr>
              <a:t>扫描交易数据库，找出所有频繁单项</a:t>
            </a:r>
            <a:endParaRPr lang="en-US" altLang="zh-CN" dirty="0">
              <a:latin typeface="Times New Roman" panose="02020603050405020304" pitchFamily="18" charset="0"/>
              <a:ea typeface="微软雅黑" panose="020B0503020204020204" pitchFamily="34" charset="-122"/>
            </a:endParaRPr>
          </a:p>
          <a:p>
            <a:pPr eaLnBrk="1" hangingPunct="1">
              <a:lnSpc>
                <a:spcPct val="80000"/>
              </a:lnSpc>
              <a:spcBef>
                <a:spcPct val="50000"/>
              </a:spcBef>
              <a:buFontTx/>
              <a:buAutoNum type="arabicPeriod"/>
            </a:pPr>
            <a:r>
              <a:rPr lang="zh-CN" altLang="en-US" dirty="0">
                <a:latin typeface="Times New Roman" panose="02020603050405020304" pitchFamily="18" charset="0"/>
                <a:ea typeface="微软雅黑" panose="020B0503020204020204" pitchFamily="34" charset="-122"/>
              </a:rPr>
              <a:t>按照支持度降序排列所有频繁单项，得到</a:t>
            </a:r>
            <a:r>
              <a:rPr lang="en-US" altLang="zh-CN" dirty="0">
                <a:solidFill>
                  <a:srgbClr val="F94107"/>
                </a:solidFill>
                <a:latin typeface="Times New Roman" panose="02020603050405020304" pitchFamily="18" charset="0"/>
                <a:ea typeface="微软雅黑" panose="020B0503020204020204" pitchFamily="34" charset="-122"/>
              </a:rPr>
              <a:t>f-list</a:t>
            </a:r>
          </a:p>
          <a:p>
            <a:pPr eaLnBrk="1" hangingPunct="1">
              <a:lnSpc>
                <a:spcPct val="80000"/>
              </a:lnSpc>
              <a:spcBef>
                <a:spcPct val="50000"/>
              </a:spcBef>
              <a:buFontTx/>
              <a:buAutoNum type="arabicPeriod"/>
            </a:pPr>
            <a:r>
              <a:rPr lang="zh-CN" altLang="en-US" dirty="0">
                <a:latin typeface="Times New Roman" panose="02020603050405020304" pitchFamily="18" charset="0"/>
                <a:ea typeface="微软雅黑" panose="020B0503020204020204" pitchFamily="34" charset="-122"/>
              </a:rPr>
              <a:t>扫描交易数据库，构建</a:t>
            </a:r>
            <a:r>
              <a:rPr lang="en-US" altLang="zh-CN" dirty="0">
                <a:latin typeface="Times New Roman" panose="02020603050405020304" pitchFamily="18" charset="0"/>
                <a:ea typeface="微软雅黑" panose="020B0503020204020204" pitchFamily="34" charset="-122"/>
              </a:rPr>
              <a:t>FP-tree T</a:t>
            </a:r>
          </a:p>
          <a:p>
            <a:pPr eaLnBrk="1" hangingPunct="1">
              <a:lnSpc>
                <a:spcPct val="80000"/>
              </a:lnSpc>
              <a:spcBef>
                <a:spcPct val="50000"/>
              </a:spcBef>
              <a:buFontTx/>
              <a:buAutoNum type="arabicPeriod"/>
            </a:pPr>
            <a:r>
              <a:rPr lang="zh-CN" altLang="en-US" dirty="0">
                <a:latin typeface="Times New Roman" panose="02020603050405020304" pitchFamily="18" charset="0"/>
                <a:ea typeface="微软雅黑" panose="020B0503020204020204" pitchFamily="34" charset="-122"/>
              </a:rPr>
              <a:t>调用</a:t>
            </a:r>
            <a:r>
              <a:rPr lang="en-US" altLang="zh-CN" dirty="0" err="1">
                <a:latin typeface="Times New Roman" panose="02020603050405020304" pitchFamily="18" charset="0"/>
                <a:ea typeface="微软雅黑" panose="020B0503020204020204" pitchFamily="34" charset="-122"/>
              </a:rPr>
              <a:t>mineTree</a:t>
            </a:r>
            <a:r>
              <a:rPr lang="en-US" altLang="zh-CN" dirty="0">
                <a:latin typeface="Times New Roman" panose="02020603050405020304" pitchFamily="18" charset="0"/>
                <a:ea typeface="微软雅黑" panose="020B0503020204020204" pitchFamily="34" charset="-122"/>
              </a:rPr>
              <a:t>(T, </a:t>
            </a:r>
            <a:r>
              <a:rPr lang="en-US" altLang="zh-CN" dirty="0">
                <a:latin typeface="Times New Roman" panose="02020603050405020304" pitchFamily="18" charset="0"/>
                <a:ea typeface="微软雅黑" panose="020B0503020204020204" pitchFamily="34" charset="-122"/>
                <a:sym typeface="Symbol" pitchFamily="2" charset="2"/>
              </a:rPr>
              <a:t>}</a:t>
            </a:r>
            <a:endParaRPr lang="en-US" altLang="zh-CN" dirty="0">
              <a:latin typeface="Times New Roman" panose="02020603050405020304" pitchFamily="18" charset="0"/>
              <a:ea typeface="微软雅黑" panose="020B0503020204020204" pitchFamily="34" charset="-122"/>
            </a:endParaRPr>
          </a:p>
        </p:txBody>
      </p:sp>
      <p:sp>
        <p:nvSpPr>
          <p:cNvPr id="1708074" name="Text Box 42">
            <a:extLst>
              <a:ext uri="{FF2B5EF4-FFF2-40B4-BE49-F238E27FC236}">
                <a16:creationId xmlns:a16="http://schemas.microsoft.com/office/drawing/2014/main" id="{81CCEADA-6944-D34D-9552-58430B8B8F0A}"/>
              </a:ext>
            </a:extLst>
          </p:cNvPr>
          <p:cNvSpPr txBox="1">
            <a:spLocks noChangeArrowheads="1"/>
          </p:cNvSpPr>
          <p:nvPr/>
        </p:nvSpPr>
        <p:spPr bwMode="auto">
          <a:xfrm>
            <a:off x="1822451" y="4103689"/>
            <a:ext cx="237172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400">
                <a:solidFill>
                  <a:srgbClr val="FF0000"/>
                </a:solidFill>
                <a:latin typeface="Times New Roman" panose="02020603050405020304" pitchFamily="18" charset="0"/>
                <a:ea typeface="宋体" panose="02010600030101010101" pitchFamily="2" charset="-122"/>
              </a:rPr>
              <a:t>f-list</a:t>
            </a:r>
            <a:r>
              <a:rPr kumimoji="0" lang="en-US" altLang="zh-CN" sz="2400">
                <a:latin typeface="Times New Roman" panose="02020603050405020304" pitchFamily="18" charset="0"/>
                <a:ea typeface="宋体" panose="02010600030101010101" pitchFamily="2" charset="-122"/>
              </a:rPr>
              <a:t>=f-c-a-b-m-p</a:t>
            </a:r>
          </a:p>
        </p:txBody>
      </p:sp>
      <p:grpSp>
        <p:nvGrpSpPr>
          <p:cNvPr id="1708079" name="Group 47">
            <a:extLst>
              <a:ext uri="{FF2B5EF4-FFF2-40B4-BE49-F238E27FC236}">
                <a16:creationId xmlns:a16="http://schemas.microsoft.com/office/drawing/2014/main" id="{BC1008BC-11BA-A246-9D0B-046EB31A2D62}"/>
              </a:ext>
            </a:extLst>
          </p:cNvPr>
          <p:cNvGrpSpPr>
            <a:grpSpLocks/>
          </p:cNvGrpSpPr>
          <p:nvPr/>
        </p:nvGrpSpPr>
        <p:grpSpPr bwMode="auto">
          <a:xfrm>
            <a:off x="7785100" y="2636839"/>
            <a:ext cx="2414588" cy="4241799"/>
            <a:chOff x="4004" y="1824"/>
            <a:chExt cx="1521" cy="2672"/>
          </a:xfrm>
        </p:grpSpPr>
        <p:grpSp>
          <p:nvGrpSpPr>
            <p:cNvPr id="33801" name="Group 46">
              <a:extLst>
                <a:ext uri="{FF2B5EF4-FFF2-40B4-BE49-F238E27FC236}">
                  <a16:creationId xmlns:a16="http://schemas.microsoft.com/office/drawing/2014/main" id="{4B36A6F8-F526-0B48-98FA-30084D975753}"/>
                </a:ext>
              </a:extLst>
            </p:cNvPr>
            <p:cNvGrpSpPr>
              <a:grpSpLocks/>
            </p:cNvGrpSpPr>
            <p:nvPr/>
          </p:nvGrpSpPr>
          <p:grpSpPr bwMode="auto">
            <a:xfrm>
              <a:off x="4004" y="1824"/>
              <a:ext cx="1521" cy="2283"/>
              <a:chOff x="4004" y="1824"/>
              <a:chExt cx="1521" cy="2283"/>
            </a:xfrm>
          </p:grpSpPr>
          <p:sp>
            <p:nvSpPr>
              <p:cNvPr id="33803" name="Text Box 4">
                <a:extLst>
                  <a:ext uri="{FF2B5EF4-FFF2-40B4-BE49-F238E27FC236}">
                    <a16:creationId xmlns:a16="http://schemas.microsoft.com/office/drawing/2014/main" id="{D162B18E-0379-CE43-860D-0DC1ACB54B74}"/>
                  </a:ext>
                </a:extLst>
              </p:cNvPr>
              <p:cNvSpPr txBox="1">
                <a:spLocks noChangeArrowheads="1"/>
              </p:cNvSpPr>
              <p:nvPr/>
            </p:nvSpPr>
            <p:spPr bwMode="auto">
              <a:xfrm>
                <a:off x="4908" y="1824"/>
                <a:ext cx="278" cy="258"/>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a:latin typeface="Times New Roman" panose="02020603050405020304" pitchFamily="18" charset="0"/>
                    <a:ea typeface="宋体" panose="02010600030101010101" pitchFamily="2" charset="-122"/>
                  </a:rPr>
                  <a:t>{}</a:t>
                </a:r>
              </a:p>
            </p:txBody>
          </p:sp>
          <p:sp>
            <p:nvSpPr>
              <p:cNvPr id="33804" name="Text Box 5">
                <a:extLst>
                  <a:ext uri="{FF2B5EF4-FFF2-40B4-BE49-F238E27FC236}">
                    <a16:creationId xmlns:a16="http://schemas.microsoft.com/office/drawing/2014/main" id="{ADB096A3-C733-8548-A29F-43AD36E4A4B2}"/>
                  </a:ext>
                </a:extLst>
              </p:cNvPr>
              <p:cNvSpPr txBox="1">
                <a:spLocks noChangeArrowheads="1"/>
              </p:cNvSpPr>
              <p:nvPr/>
            </p:nvSpPr>
            <p:spPr bwMode="auto">
              <a:xfrm>
                <a:off x="4624" y="2270"/>
                <a:ext cx="301" cy="258"/>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f:4</a:t>
                </a:r>
              </a:p>
            </p:txBody>
          </p:sp>
          <p:sp>
            <p:nvSpPr>
              <p:cNvPr id="33805" name="Text Box 6">
                <a:extLst>
                  <a:ext uri="{FF2B5EF4-FFF2-40B4-BE49-F238E27FC236}">
                    <a16:creationId xmlns:a16="http://schemas.microsoft.com/office/drawing/2014/main" id="{6C90D382-E338-194B-B68F-E5B7316BA6C3}"/>
                  </a:ext>
                </a:extLst>
              </p:cNvPr>
              <p:cNvSpPr txBox="1">
                <a:spLocks noChangeArrowheads="1"/>
              </p:cNvSpPr>
              <p:nvPr/>
            </p:nvSpPr>
            <p:spPr bwMode="auto">
              <a:xfrm>
                <a:off x="5192" y="2270"/>
                <a:ext cx="328" cy="258"/>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c:1</a:t>
                </a:r>
              </a:p>
            </p:txBody>
          </p:sp>
          <p:sp>
            <p:nvSpPr>
              <p:cNvPr id="33806" name="Text Box 7">
                <a:extLst>
                  <a:ext uri="{FF2B5EF4-FFF2-40B4-BE49-F238E27FC236}">
                    <a16:creationId xmlns:a16="http://schemas.microsoft.com/office/drawing/2014/main" id="{8FE7B104-6375-6844-9B2A-93E52B353C0C}"/>
                  </a:ext>
                </a:extLst>
              </p:cNvPr>
              <p:cNvSpPr txBox="1">
                <a:spLocks noChangeArrowheads="1"/>
              </p:cNvSpPr>
              <p:nvPr/>
            </p:nvSpPr>
            <p:spPr bwMode="auto">
              <a:xfrm>
                <a:off x="5188" y="2664"/>
                <a:ext cx="337" cy="258"/>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b:1</a:t>
                </a:r>
              </a:p>
            </p:txBody>
          </p:sp>
          <p:sp>
            <p:nvSpPr>
              <p:cNvPr id="33807" name="Text Box 8">
                <a:extLst>
                  <a:ext uri="{FF2B5EF4-FFF2-40B4-BE49-F238E27FC236}">
                    <a16:creationId xmlns:a16="http://schemas.microsoft.com/office/drawing/2014/main" id="{BBFB27DB-E054-7644-996D-6DE344979F86}"/>
                  </a:ext>
                </a:extLst>
              </p:cNvPr>
              <p:cNvSpPr txBox="1">
                <a:spLocks noChangeArrowheads="1"/>
              </p:cNvSpPr>
              <p:nvPr/>
            </p:nvSpPr>
            <p:spPr bwMode="auto">
              <a:xfrm>
                <a:off x="5188" y="3058"/>
                <a:ext cx="337" cy="258"/>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p:1</a:t>
                </a:r>
              </a:p>
            </p:txBody>
          </p:sp>
          <p:cxnSp>
            <p:nvCxnSpPr>
              <p:cNvPr id="33808" name="AutoShape 9">
                <a:extLst>
                  <a:ext uri="{FF2B5EF4-FFF2-40B4-BE49-F238E27FC236}">
                    <a16:creationId xmlns:a16="http://schemas.microsoft.com/office/drawing/2014/main" id="{22EB0F49-4064-694A-AACF-052C6C6EF71F}"/>
                  </a:ext>
                </a:extLst>
              </p:cNvPr>
              <p:cNvCxnSpPr>
                <a:cxnSpLocks noChangeShapeType="1"/>
                <a:stCxn id="33805" idx="2"/>
                <a:endCxn id="33806" idx="0"/>
              </p:cNvCxnSpPr>
              <p:nvPr/>
            </p:nvCxnSpPr>
            <p:spPr bwMode="auto">
              <a:xfrm>
                <a:off x="5353" y="2530"/>
                <a:ext cx="1" cy="138"/>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09" name="AutoShape 10">
                <a:extLst>
                  <a:ext uri="{FF2B5EF4-FFF2-40B4-BE49-F238E27FC236}">
                    <a16:creationId xmlns:a16="http://schemas.microsoft.com/office/drawing/2014/main" id="{CDD156DE-9051-4A45-AEF5-398E1DFE8964}"/>
                  </a:ext>
                </a:extLst>
              </p:cNvPr>
              <p:cNvCxnSpPr>
                <a:cxnSpLocks noChangeShapeType="1"/>
                <a:stCxn id="33806" idx="2"/>
                <a:endCxn id="33807" idx="0"/>
              </p:cNvCxnSpPr>
              <p:nvPr/>
            </p:nvCxnSpPr>
            <p:spPr bwMode="auto">
              <a:xfrm>
                <a:off x="5354" y="2925"/>
                <a:ext cx="0" cy="138"/>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10" name="AutoShape 11">
                <a:extLst>
                  <a:ext uri="{FF2B5EF4-FFF2-40B4-BE49-F238E27FC236}">
                    <a16:creationId xmlns:a16="http://schemas.microsoft.com/office/drawing/2014/main" id="{8151CCAC-35EE-8347-A99A-DE21B74E69E4}"/>
                  </a:ext>
                </a:extLst>
              </p:cNvPr>
              <p:cNvCxnSpPr>
                <a:cxnSpLocks noChangeShapeType="1"/>
                <a:stCxn id="33803" idx="2"/>
                <a:endCxn id="33805" idx="0"/>
              </p:cNvCxnSpPr>
              <p:nvPr/>
            </p:nvCxnSpPr>
            <p:spPr bwMode="auto">
              <a:xfrm>
                <a:off x="5045" y="2085"/>
                <a:ext cx="308" cy="188"/>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11" name="AutoShape 12">
                <a:extLst>
                  <a:ext uri="{FF2B5EF4-FFF2-40B4-BE49-F238E27FC236}">
                    <a16:creationId xmlns:a16="http://schemas.microsoft.com/office/drawing/2014/main" id="{68F9C922-AD4E-674E-A88E-8CCFC1A87C11}"/>
                  </a:ext>
                </a:extLst>
              </p:cNvPr>
              <p:cNvCxnSpPr>
                <a:cxnSpLocks noChangeShapeType="1"/>
                <a:stCxn id="33803" idx="2"/>
                <a:endCxn id="33804" idx="0"/>
              </p:cNvCxnSpPr>
              <p:nvPr/>
            </p:nvCxnSpPr>
            <p:spPr bwMode="auto">
              <a:xfrm flipH="1">
                <a:off x="4773" y="2085"/>
                <a:ext cx="272" cy="188"/>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812" name="Text Box 13">
                <a:extLst>
                  <a:ext uri="{FF2B5EF4-FFF2-40B4-BE49-F238E27FC236}">
                    <a16:creationId xmlns:a16="http://schemas.microsoft.com/office/drawing/2014/main" id="{C4E08333-96D1-C64C-AF81-5890704EDEBB}"/>
                  </a:ext>
                </a:extLst>
              </p:cNvPr>
              <p:cNvSpPr txBox="1">
                <a:spLocks noChangeArrowheads="1"/>
              </p:cNvSpPr>
              <p:nvPr/>
            </p:nvSpPr>
            <p:spPr bwMode="auto">
              <a:xfrm>
                <a:off x="4813" y="2664"/>
                <a:ext cx="337" cy="258"/>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b:1</a:t>
                </a:r>
              </a:p>
            </p:txBody>
          </p:sp>
          <p:sp>
            <p:nvSpPr>
              <p:cNvPr id="33813" name="Text Box 14">
                <a:extLst>
                  <a:ext uri="{FF2B5EF4-FFF2-40B4-BE49-F238E27FC236}">
                    <a16:creationId xmlns:a16="http://schemas.microsoft.com/office/drawing/2014/main" id="{E330417B-00CB-8D4C-9A65-5A6142F51695}"/>
                  </a:ext>
                </a:extLst>
              </p:cNvPr>
              <p:cNvSpPr txBox="1">
                <a:spLocks noChangeArrowheads="1"/>
              </p:cNvSpPr>
              <p:nvPr/>
            </p:nvSpPr>
            <p:spPr bwMode="auto">
              <a:xfrm>
                <a:off x="4439" y="2664"/>
                <a:ext cx="328" cy="258"/>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c:3</a:t>
                </a:r>
              </a:p>
            </p:txBody>
          </p:sp>
          <p:cxnSp>
            <p:nvCxnSpPr>
              <p:cNvPr id="33814" name="AutoShape 15">
                <a:extLst>
                  <a:ext uri="{FF2B5EF4-FFF2-40B4-BE49-F238E27FC236}">
                    <a16:creationId xmlns:a16="http://schemas.microsoft.com/office/drawing/2014/main" id="{DB313816-1122-9745-99BB-072AC368D9E4}"/>
                  </a:ext>
                </a:extLst>
              </p:cNvPr>
              <p:cNvCxnSpPr>
                <a:cxnSpLocks noChangeShapeType="1"/>
                <a:stCxn id="33804" idx="2"/>
                <a:endCxn id="33813" idx="0"/>
              </p:cNvCxnSpPr>
              <p:nvPr/>
            </p:nvCxnSpPr>
            <p:spPr bwMode="auto">
              <a:xfrm flipH="1">
                <a:off x="4601" y="2530"/>
                <a:ext cx="172" cy="138"/>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15" name="AutoShape 16">
                <a:extLst>
                  <a:ext uri="{FF2B5EF4-FFF2-40B4-BE49-F238E27FC236}">
                    <a16:creationId xmlns:a16="http://schemas.microsoft.com/office/drawing/2014/main" id="{2943B0B4-62CA-1745-A158-7674538B3F25}"/>
                  </a:ext>
                </a:extLst>
              </p:cNvPr>
              <p:cNvCxnSpPr>
                <a:cxnSpLocks noChangeShapeType="1"/>
                <a:stCxn id="33804" idx="2"/>
                <a:endCxn id="33812" idx="0"/>
              </p:cNvCxnSpPr>
              <p:nvPr/>
            </p:nvCxnSpPr>
            <p:spPr bwMode="auto">
              <a:xfrm>
                <a:off x="4773" y="2530"/>
                <a:ext cx="207" cy="138"/>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816" name="Text Box 17">
                <a:extLst>
                  <a:ext uri="{FF2B5EF4-FFF2-40B4-BE49-F238E27FC236}">
                    <a16:creationId xmlns:a16="http://schemas.microsoft.com/office/drawing/2014/main" id="{A2643CA4-C6CD-0B44-91DE-84402F3507F6}"/>
                  </a:ext>
                </a:extLst>
              </p:cNvPr>
              <p:cNvSpPr txBox="1">
                <a:spLocks noChangeArrowheads="1"/>
              </p:cNvSpPr>
              <p:nvPr/>
            </p:nvSpPr>
            <p:spPr bwMode="auto">
              <a:xfrm>
                <a:off x="4434" y="3058"/>
                <a:ext cx="337" cy="258"/>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a:3</a:t>
                </a:r>
              </a:p>
            </p:txBody>
          </p:sp>
          <p:sp>
            <p:nvSpPr>
              <p:cNvPr id="33817" name="Text Box 18">
                <a:extLst>
                  <a:ext uri="{FF2B5EF4-FFF2-40B4-BE49-F238E27FC236}">
                    <a16:creationId xmlns:a16="http://schemas.microsoft.com/office/drawing/2014/main" id="{A8E21292-0E41-4D48-BC99-1BDFE9DDA557}"/>
                  </a:ext>
                </a:extLst>
              </p:cNvPr>
              <p:cNvSpPr txBox="1">
                <a:spLocks noChangeArrowheads="1"/>
              </p:cNvSpPr>
              <p:nvPr/>
            </p:nvSpPr>
            <p:spPr bwMode="auto">
              <a:xfrm>
                <a:off x="4671" y="3454"/>
                <a:ext cx="337" cy="258"/>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b:1</a:t>
                </a:r>
              </a:p>
            </p:txBody>
          </p:sp>
          <p:sp>
            <p:nvSpPr>
              <p:cNvPr id="33818" name="Text Box 19">
                <a:extLst>
                  <a:ext uri="{FF2B5EF4-FFF2-40B4-BE49-F238E27FC236}">
                    <a16:creationId xmlns:a16="http://schemas.microsoft.com/office/drawing/2014/main" id="{7B1B0E26-DA78-0540-819A-A1AA4DBAF920}"/>
                  </a:ext>
                </a:extLst>
              </p:cNvPr>
              <p:cNvSpPr txBox="1">
                <a:spLocks noChangeArrowheads="1"/>
              </p:cNvSpPr>
              <p:nvPr/>
            </p:nvSpPr>
            <p:spPr bwMode="auto">
              <a:xfrm>
                <a:off x="4251" y="3454"/>
                <a:ext cx="373" cy="258"/>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m:2</a:t>
                </a:r>
              </a:p>
            </p:txBody>
          </p:sp>
          <p:sp>
            <p:nvSpPr>
              <p:cNvPr id="33819" name="Text Box 20">
                <a:extLst>
                  <a:ext uri="{FF2B5EF4-FFF2-40B4-BE49-F238E27FC236}">
                    <a16:creationId xmlns:a16="http://schemas.microsoft.com/office/drawing/2014/main" id="{F1E5CEC5-307C-B542-9E7C-3DBC5E789FC6}"/>
                  </a:ext>
                </a:extLst>
              </p:cNvPr>
              <p:cNvSpPr txBox="1">
                <a:spLocks noChangeArrowheads="1"/>
              </p:cNvSpPr>
              <p:nvPr/>
            </p:nvSpPr>
            <p:spPr bwMode="auto">
              <a:xfrm>
                <a:off x="4269" y="3849"/>
                <a:ext cx="337" cy="258"/>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p:2</a:t>
                </a:r>
              </a:p>
            </p:txBody>
          </p:sp>
          <p:cxnSp>
            <p:nvCxnSpPr>
              <p:cNvPr id="33820" name="AutoShape 21">
                <a:extLst>
                  <a:ext uri="{FF2B5EF4-FFF2-40B4-BE49-F238E27FC236}">
                    <a16:creationId xmlns:a16="http://schemas.microsoft.com/office/drawing/2014/main" id="{2A4D26FA-E34F-C947-BAAE-97BAB8840DAB}"/>
                  </a:ext>
                </a:extLst>
              </p:cNvPr>
              <p:cNvCxnSpPr>
                <a:cxnSpLocks noChangeShapeType="1"/>
                <a:stCxn id="33813" idx="2"/>
                <a:endCxn id="33816" idx="0"/>
              </p:cNvCxnSpPr>
              <p:nvPr/>
            </p:nvCxnSpPr>
            <p:spPr bwMode="auto">
              <a:xfrm>
                <a:off x="4601" y="2925"/>
                <a:ext cx="0" cy="138"/>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21" name="AutoShape 22">
                <a:extLst>
                  <a:ext uri="{FF2B5EF4-FFF2-40B4-BE49-F238E27FC236}">
                    <a16:creationId xmlns:a16="http://schemas.microsoft.com/office/drawing/2014/main" id="{3F28564A-521C-544F-BE26-D263CA483315}"/>
                  </a:ext>
                </a:extLst>
              </p:cNvPr>
              <p:cNvCxnSpPr>
                <a:cxnSpLocks noChangeShapeType="1"/>
                <a:stCxn id="33816" idx="2"/>
                <a:endCxn id="33818" idx="0"/>
              </p:cNvCxnSpPr>
              <p:nvPr/>
            </p:nvCxnSpPr>
            <p:spPr bwMode="auto">
              <a:xfrm flipH="1">
                <a:off x="4435" y="3321"/>
                <a:ext cx="166" cy="138"/>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22" name="AutoShape 23">
                <a:extLst>
                  <a:ext uri="{FF2B5EF4-FFF2-40B4-BE49-F238E27FC236}">
                    <a16:creationId xmlns:a16="http://schemas.microsoft.com/office/drawing/2014/main" id="{7501432F-5218-8842-ADB5-459CA4D34A6B}"/>
                  </a:ext>
                </a:extLst>
              </p:cNvPr>
              <p:cNvCxnSpPr>
                <a:cxnSpLocks noChangeShapeType="1"/>
                <a:stCxn id="33816" idx="2"/>
                <a:endCxn id="33817" idx="0"/>
              </p:cNvCxnSpPr>
              <p:nvPr/>
            </p:nvCxnSpPr>
            <p:spPr bwMode="auto">
              <a:xfrm>
                <a:off x="4601" y="3321"/>
                <a:ext cx="237" cy="138"/>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23" name="AutoShape 24">
                <a:extLst>
                  <a:ext uri="{FF2B5EF4-FFF2-40B4-BE49-F238E27FC236}">
                    <a16:creationId xmlns:a16="http://schemas.microsoft.com/office/drawing/2014/main" id="{9A17F894-6A49-F34B-A935-021F125A8F75}"/>
                  </a:ext>
                </a:extLst>
              </p:cNvPr>
              <p:cNvCxnSpPr>
                <a:cxnSpLocks noChangeShapeType="1"/>
                <a:stCxn id="33818" idx="2"/>
                <a:endCxn id="33819" idx="0"/>
              </p:cNvCxnSpPr>
              <p:nvPr/>
            </p:nvCxnSpPr>
            <p:spPr bwMode="auto">
              <a:xfrm>
                <a:off x="4435" y="3716"/>
                <a:ext cx="0" cy="138"/>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824" name="Text Box 25">
                <a:extLst>
                  <a:ext uri="{FF2B5EF4-FFF2-40B4-BE49-F238E27FC236}">
                    <a16:creationId xmlns:a16="http://schemas.microsoft.com/office/drawing/2014/main" id="{8110B0EF-42DB-2046-88E4-069179BD6E82}"/>
                  </a:ext>
                </a:extLst>
              </p:cNvPr>
              <p:cNvSpPr txBox="1">
                <a:spLocks noChangeArrowheads="1"/>
              </p:cNvSpPr>
              <p:nvPr/>
            </p:nvSpPr>
            <p:spPr bwMode="auto">
              <a:xfrm>
                <a:off x="4653" y="3849"/>
                <a:ext cx="373" cy="258"/>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m:1</a:t>
                </a:r>
              </a:p>
            </p:txBody>
          </p:sp>
          <p:cxnSp>
            <p:nvCxnSpPr>
              <p:cNvPr id="33825" name="AutoShape 26">
                <a:extLst>
                  <a:ext uri="{FF2B5EF4-FFF2-40B4-BE49-F238E27FC236}">
                    <a16:creationId xmlns:a16="http://schemas.microsoft.com/office/drawing/2014/main" id="{58C0158A-7183-9C4A-B44D-FEBD49BFF54E}"/>
                  </a:ext>
                </a:extLst>
              </p:cNvPr>
              <p:cNvCxnSpPr>
                <a:cxnSpLocks noChangeShapeType="1"/>
                <a:stCxn id="33817" idx="2"/>
                <a:endCxn id="33824" idx="0"/>
              </p:cNvCxnSpPr>
              <p:nvPr/>
            </p:nvCxnSpPr>
            <p:spPr bwMode="auto">
              <a:xfrm>
                <a:off x="4838" y="3716"/>
                <a:ext cx="0" cy="138"/>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826" name="Freeform 28">
                <a:extLst>
                  <a:ext uri="{FF2B5EF4-FFF2-40B4-BE49-F238E27FC236}">
                    <a16:creationId xmlns:a16="http://schemas.microsoft.com/office/drawing/2014/main" id="{B566CFC7-0508-FA43-AD53-FC349A1379F4}"/>
                  </a:ext>
                </a:extLst>
              </p:cNvPr>
              <p:cNvSpPr>
                <a:spLocks/>
              </p:cNvSpPr>
              <p:nvPr/>
            </p:nvSpPr>
            <p:spPr bwMode="auto">
              <a:xfrm>
                <a:off x="4004" y="2410"/>
                <a:ext cx="662" cy="247"/>
              </a:xfrm>
              <a:custGeom>
                <a:avLst/>
                <a:gdLst>
                  <a:gd name="T0" fmla="*/ 0 w 672"/>
                  <a:gd name="T1" fmla="*/ 302 h 240"/>
                  <a:gd name="T2" fmla="*/ 256 w 672"/>
                  <a:gd name="T3" fmla="*/ 242 h 240"/>
                  <a:gd name="T4" fmla="*/ 384 w 672"/>
                  <a:gd name="T5" fmla="*/ 60 h 240"/>
                  <a:gd name="T6" fmla="*/ 596 w 672"/>
                  <a:gd name="T7" fmla="*/ 0 h 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72" h="240">
                    <a:moveTo>
                      <a:pt x="0" y="240"/>
                    </a:moveTo>
                    <a:cubicBezTo>
                      <a:pt x="108" y="232"/>
                      <a:pt x="216" y="224"/>
                      <a:pt x="288" y="192"/>
                    </a:cubicBezTo>
                    <a:cubicBezTo>
                      <a:pt x="360" y="160"/>
                      <a:pt x="368" y="80"/>
                      <a:pt x="432" y="48"/>
                    </a:cubicBezTo>
                    <a:cubicBezTo>
                      <a:pt x="496" y="16"/>
                      <a:pt x="584" y="8"/>
                      <a:pt x="672" y="0"/>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3827" name="Freeform 29">
                <a:extLst>
                  <a:ext uri="{FF2B5EF4-FFF2-40B4-BE49-F238E27FC236}">
                    <a16:creationId xmlns:a16="http://schemas.microsoft.com/office/drawing/2014/main" id="{37A4ABF9-311F-924C-8D58-6D714AC82A8F}"/>
                  </a:ext>
                </a:extLst>
              </p:cNvPr>
              <p:cNvSpPr>
                <a:spLocks/>
              </p:cNvSpPr>
              <p:nvPr/>
            </p:nvSpPr>
            <p:spPr bwMode="auto">
              <a:xfrm>
                <a:off x="4004" y="2805"/>
                <a:ext cx="426" cy="1"/>
              </a:xfrm>
              <a:custGeom>
                <a:avLst/>
                <a:gdLst>
                  <a:gd name="T0" fmla="*/ 0 w 432"/>
                  <a:gd name="T1" fmla="*/ 0 h 1"/>
                  <a:gd name="T2" fmla="*/ 386 w 432"/>
                  <a:gd name="T3" fmla="*/ 0 h 1"/>
                  <a:gd name="T4" fmla="*/ 0 60000 65536"/>
                  <a:gd name="T5" fmla="*/ 0 60000 65536"/>
                </a:gdLst>
                <a:ahLst/>
                <a:cxnLst>
                  <a:cxn ang="T4">
                    <a:pos x="T0" y="T1"/>
                  </a:cxn>
                  <a:cxn ang="T5">
                    <a:pos x="T2" y="T3"/>
                  </a:cxn>
                </a:cxnLst>
                <a:rect l="0" t="0" r="r" b="b"/>
                <a:pathLst>
                  <a:path w="432" h="1">
                    <a:moveTo>
                      <a:pt x="0" y="0"/>
                    </a:moveTo>
                    <a:cubicBezTo>
                      <a:pt x="0" y="0"/>
                      <a:pt x="216" y="0"/>
                      <a:pt x="432" y="0"/>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3828" name="Freeform 30">
                <a:extLst>
                  <a:ext uri="{FF2B5EF4-FFF2-40B4-BE49-F238E27FC236}">
                    <a16:creationId xmlns:a16="http://schemas.microsoft.com/office/drawing/2014/main" id="{E2AE8B59-1AD5-8B49-9DC2-0CDE30A7FF42}"/>
                  </a:ext>
                </a:extLst>
              </p:cNvPr>
              <p:cNvSpPr>
                <a:spLocks/>
              </p:cNvSpPr>
              <p:nvPr/>
            </p:nvSpPr>
            <p:spPr bwMode="auto">
              <a:xfrm>
                <a:off x="4714" y="2410"/>
                <a:ext cx="473" cy="395"/>
              </a:xfrm>
              <a:custGeom>
                <a:avLst/>
                <a:gdLst>
                  <a:gd name="T0" fmla="*/ 0 w 480"/>
                  <a:gd name="T1" fmla="*/ 481 h 384"/>
                  <a:gd name="T2" fmla="*/ 40 w 480"/>
                  <a:gd name="T3" fmla="*/ 421 h 384"/>
                  <a:gd name="T4" fmla="*/ 216 w 480"/>
                  <a:gd name="T5" fmla="*/ 120 h 384"/>
                  <a:gd name="T6" fmla="*/ 427 w 480"/>
                  <a:gd name="T7" fmla="*/ 0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80" h="384">
                    <a:moveTo>
                      <a:pt x="0" y="384"/>
                    </a:moveTo>
                    <a:cubicBezTo>
                      <a:pt x="4" y="384"/>
                      <a:pt x="8" y="384"/>
                      <a:pt x="48" y="336"/>
                    </a:cubicBezTo>
                    <a:cubicBezTo>
                      <a:pt x="88" y="288"/>
                      <a:pt x="168" y="152"/>
                      <a:pt x="240" y="96"/>
                    </a:cubicBezTo>
                    <a:cubicBezTo>
                      <a:pt x="312" y="40"/>
                      <a:pt x="396" y="20"/>
                      <a:pt x="480" y="0"/>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3829" name="Freeform 31">
                <a:extLst>
                  <a:ext uri="{FF2B5EF4-FFF2-40B4-BE49-F238E27FC236}">
                    <a16:creationId xmlns:a16="http://schemas.microsoft.com/office/drawing/2014/main" id="{EDE29578-2EB1-DE4F-968B-E1D4676666FC}"/>
                  </a:ext>
                </a:extLst>
              </p:cNvPr>
              <p:cNvSpPr>
                <a:spLocks/>
              </p:cNvSpPr>
              <p:nvPr/>
            </p:nvSpPr>
            <p:spPr bwMode="auto">
              <a:xfrm>
                <a:off x="4004" y="3014"/>
                <a:ext cx="426" cy="198"/>
              </a:xfrm>
              <a:custGeom>
                <a:avLst/>
                <a:gdLst>
                  <a:gd name="T0" fmla="*/ 0 w 432"/>
                  <a:gd name="T1" fmla="*/ 0 h 192"/>
                  <a:gd name="T2" fmla="*/ 128 w 432"/>
                  <a:gd name="T3" fmla="*/ 64 h 192"/>
                  <a:gd name="T4" fmla="*/ 256 w 432"/>
                  <a:gd name="T5" fmla="*/ 185 h 192"/>
                  <a:gd name="T6" fmla="*/ 386 w 432"/>
                  <a:gd name="T7" fmla="*/ 245 h 1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2" h="192">
                    <a:moveTo>
                      <a:pt x="0" y="0"/>
                    </a:moveTo>
                    <a:cubicBezTo>
                      <a:pt x="48" y="12"/>
                      <a:pt x="96" y="24"/>
                      <a:pt x="144" y="48"/>
                    </a:cubicBezTo>
                    <a:cubicBezTo>
                      <a:pt x="192" y="72"/>
                      <a:pt x="240" y="120"/>
                      <a:pt x="288" y="144"/>
                    </a:cubicBezTo>
                    <a:cubicBezTo>
                      <a:pt x="336" y="168"/>
                      <a:pt x="384" y="180"/>
                      <a:pt x="432" y="192"/>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3830" name="Freeform 32">
                <a:extLst>
                  <a:ext uri="{FF2B5EF4-FFF2-40B4-BE49-F238E27FC236}">
                    <a16:creationId xmlns:a16="http://schemas.microsoft.com/office/drawing/2014/main" id="{CF4F7C9F-CA9E-E448-9DBF-1DD375B41B1F}"/>
                  </a:ext>
                </a:extLst>
              </p:cNvPr>
              <p:cNvSpPr>
                <a:spLocks/>
              </p:cNvSpPr>
              <p:nvPr/>
            </p:nvSpPr>
            <p:spPr bwMode="auto">
              <a:xfrm>
                <a:off x="4012" y="3162"/>
                <a:ext cx="710" cy="395"/>
              </a:xfrm>
              <a:custGeom>
                <a:avLst/>
                <a:gdLst>
                  <a:gd name="T0" fmla="*/ 0 w 720"/>
                  <a:gd name="T1" fmla="*/ 0 h 384"/>
                  <a:gd name="T2" fmla="*/ 216 w 720"/>
                  <a:gd name="T3" fmla="*/ 59 h 384"/>
                  <a:gd name="T4" fmla="*/ 472 w 720"/>
                  <a:gd name="T5" fmla="*/ 360 h 384"/>
                  <a:gd name="T6" fmla="*/ 644 w 720"/>
                  <a:gd name="T7" fmla="*/ 481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0" h="384">
                    <a:moveTo>
                      <a:pt x="0" y="0"/>
                    </a:moveTo>
                    <a:cubicBezTo>
                      <a:pt x="76" y="0"/>
                      <a:pt x="152" y="0"/>
                      <a:pt x="240" y="48"/>
                    </a:cubicBezTo>
                    <a:cubicBezTo>
                      <a:pt x="328" y="96"/>
                      <a:pt x="448" y="232"/>
                      <a:pt x="528" y="288"/>
                    </a:cubicBezTo>
                    <a:cubicBezTo>
                      <a:pt x="608" y="344"/>
                      <a:pt x="664" y="364"/>
                      <a:pt x="720" y="384"/>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3831" name="Freeform 33">
                <a:extLst>
                  <a:ext uri="{FF2B5EF4-FFF2-40B4-BE49-F238E27FC236}">
                    <a16:creationId xmlns:a16="http://schemas.microsoft.com/office/drawing/2014/main" id="{5C923B67-3CA7-E441-AFED-CCCC52B3A36F}"/>
                  </a:ext>
                </a:extLst>
              </p:cNvPr>
              <p:cNvSpPr>
                <a:spLocks/>
              </p:cNvSpPr>
              <p:nvPr/>
            </p:nvSpPr>
            <p:spPr bwMode="auto">
              <a:xfrm>
                <a:off x="4959" y="2915"/>
                <a:ext cx="55" cy="692"/>
              </a:xfrm>
              <a:custGeom>
                <a:avLst/>
                <a:gdLst>
                  <a:gd name="T0" fmla="*/ 0 w 56"/>
                  <a:gd name="T1" fmla="*/ 850 h 672"/>
                  <a:gd name="T2" fmla="*/ 40 w 56"/>
                  <a:gd name="T3" fmla="*/ 546 h 672"/>
                  <a:gd name="T4" fmla="*/ 40 w 56"/>
                  <a:gd name="T5" fmla="*/ 0 h 672"/>
                  <a:gd name="T6" fmla="*/ 0 60000 65536"/>
                  <a:gd name="T7" fmla="*/ 0 60000 65536"/>
                  <a:gd name="T8" fmla="*/ 0 60000 65536"/>
                </a:gdLst>
                <a:ahLst/>
                <a:cxnLst>
                  <a:cxn ang="T6">
                    <a:pos x="T0" y="T1"/>
                  </a:cxn>
                  <a:cxn ang="T7">
                    <a:pos x="T2" y="T3"/>
                  </a:cxn>
                  <a:cxn ang="T8">
                    <a:pos x="T4" y="T5"/>
                  </a:cxn>
                </a:cxnLst>
                <a:rect l="0" t="0" r="r" b="b"/>
                <a:pathLst>
                  <a:path w="56" h="672">
                    <a:moveTo>
                      <a:pt x="0" y="672"/>
                    </a:moveTo>
                    <a:cubicBezTo>
                      <a:pt x="20" y="608"/>
                      <a:pt x="40" y="544"/>
                      <a:pt x="48" y="432"/>
                    </a:cubicBezTo>
                    <a:cubicBezTo>
                      <a:pt x="56" y="320"/>
                      <a:pt x="52" y="160"/>
                      <a:pt x="48" y="0"/>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3832" name="Line 34">
                <a:extLst>
                  <a:ext uri="{FF2B5EF4-FFF2-40B4-BE49-F238E27FC236}">
                    <a16:creationId xmlns:a16="http://schemas.microsoft.com/office/drawing/2014/main" id="{0D8A4D99-31B1-854F-8ECA-5D654D35C6E3}"/>
                  </a:ext>
                </a:extLst>
              </p:cNvPr>
              <p:cNvSpPr>
                <a:spLocks noChangeShapeType="1"/>
              </p:cNvSpPr>
              <p:nvPr/>
            </p:nvSpPr>
            <p:spPr bwMode="auto">
              <a:xfrm>
                <a:off x="5092" y="2805"/>
                <a:ext cx="95" cy="0"/>
              </a:xfrm>
              <a:prstGeom prst="line">
                <a:avLst/>
              </a:prstGeom>
              <a:noFill/>
              <a:ln w="12700">
                <a:solidFill>
                  <a:schemeClr val="tx2"/>
                </a:solidFill>
                <a:prstDash val="lgDash"/>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3833" name="Freeform 35">
                <a:extLst>
                  <a:ext uri="{FF2B5EF4-FFF2-40B4-BE49-F238E27FC236}">
                    <a16:creationId xmlns:a16="http://schemas.microsoft.com/office/drawing/2014/main" id="{0851FA26-65E6-6D4D-B1FA-7F2585AEEF0E}"/>
                  </a:ext>
                </a:extLst>
              </p:cNvPr>
              <p:cNvSpPr>
                <a:spLocks/>
              </p:cNvSpPr>
              <p:nvPr/>
            </p:nvSpPr>
            <p:spPr bwMode="auto">
              <a:xfrm>
                <a:off x="4012" y="3360"/>
                <a:ext cx="284" cy="247"/>
              </a:xfrm>
              <a:custGeom>
                <a:avLst/>
                <a:gdLst>
                  <a:gd name="T0" fmla="*/ 0 w 288"/>
                  <a:gd name="T1" fmla="*/ 0 h 240"/>
                  <a:gd name="T2" fmla="*/ 128 w 288"/>
                  <a:gd name="T3" fmla="*/ 60 h 240"/>
                  <a:gd name="T4" fmla="*/ 172 w 288"/>
                  <a:gd name="T5" fmla="*/ 242 h 240"/>
                  <a:gd name="T6" fmla="*/ 256 w 288"/>
                  <a:gd name="T7" fmla="*/ 302 h 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8" h="240">
                    <a:moveTo>
                      <a:pt x="0" y="0"/>
                    </a:moveTo>
                    <a:cubicBezTo>
                      <a:pt x="56" y="8"/>
                      <a:pt x="112" y="16"/>
                      <a:pt x="144" y="48"/>
                    </a:cubicBezTo>
                    <a:cubicBezTo>
                      <a:pt x="176" y="80"/>
                      <a:pt x="168" y="160"/>
                      <a:pt x="192" y="192"/>
                    </a:cubicBezTo>
                    <a:cubicBezTo>
                      <a:pt x="216" y="224"/>
                      <a:pt x="252" y="232"/>
                      <a:pt x="288" y="240"/>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3834" name="Freeform 36">
                <a:extLst>
                  <a:ext uri="{FF2B5EF4-FFF2-40B4-BE49-F238E27FC236}">
                    <a16:creationId xmlns:a16="http://schemas.microsoft.com/office/drawing/2014/main" id="{68F8121F-B7FA-0640-95E4-DAB7F7C4B4A8}"/>
                  </a:ext>
                </a:extLst>
              </p:cNvPr>
              <p:cNvSpPr>
                <a:spLocks/>
              </p:cNvSpPr>
              <p:nvPr/>
            </p:nvSpPr>
            <p:spPr bwMode="auto">
              <a:xfrm>
                <a:off x="4580" y="3607"/>
                <a:ext cx="95" cy="395"/>
              </a:xfrm>
              <a:custGeom>
                <a:avLst/>
                <a:gdLst>
                  <a:gd name="T0" fmla="*/ 0 w 96"/>
                  <a:gd name="T1" fmla="*/ 0 h 384"/>
                  <a:gd name="T2" fmla="*/ 48 w 96"/>
                  <a:gd name="T3" fmla="*/ 120 h 384"/>
                  <a:gd name="T4" fmla="*/ 48 w 96"/>
                  <a:gd name="T5" fmla="*/ 360 h 384"/>
                  <a:gd name="T6" fmla="*/ 88 w 96"/>
                  <a:gd name="T7" fmla="*/ 481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6" h="384">
                    <a:moveTo>
                      <a:pt x="0" y="0"/>
                    </a:moveTo>
                    <a:cubicBezTo>
                      <a:pt x="20" y="24"/>
                      <a:pt x="40" y="48"/>
                      <a:pt x="48" y="96"/>
                    </a:cubicBezTo>
                    <a:cubicBezTo>
                      <a:pt x="56" y="144"/>
                      <a:pt x="40" y="240"/>
                      <a:pt x="48" y="288"/>
                    </a:cubicBezTo>
                    <a:cubicBezTo>
                      <a:pt x="56" y="336"/>
                      <a:pt x="76" y="360"/>
                      <a:pt x="96" y="384"/>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3835" name="Freeform 37">
                <a:extLst>
                  <a:ext uri="{FF2B5EF4-FFF2-40B4-BE49-F238E27FC236}">
                    <a16:creationId xmlns:a16="http://schemas.microsoft.com/office/drawing/2014/main" id="{ED4FB0B8-E8F1-A74F-811D-FBAC1C41641F}"/>
                  </a:ext>
                </a:extLst>
              </p:cNvPr>
              <p:cNvSpPr>
                <a:spLocks/>
              </p:cNvSpPr>
              <p:nvPr/>
            </p:nvSpPr>
            <p:spPr bwMode="auto">
              <a:xfrm>
                <a:off x="4012" y="3557"/>
                <a:ext cx="284" cy="445"/>
              </a:xfrm>
              <a:custGeom>
                <a:avLst/>
                <a:gdLst>
                  <a:gd name="T0" fmla="*/ 0 w 288"/>
                  <a:gd name="T1" fmla="*/ 0 h 432"/>
                  <a:gd name="T2" fmla="*/ 88 w 288"/>
                  <a:gd name="T3" fmla="*/ 182 h 432"/>
                  <a:gd name="T4" fmla="*/ 128 w 288"/>
                  <a:gd name="T5" fmla="*/ 425 h 432"/>
                  <a:gd name="T6" fmla="*/ 256 w 288"/>
                  <a:gd name="T7" fmla="*/ 548 h 4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8" h="432">
                    <a:moveTo>
                      <a:pt x="0" y="0"/>
                    </a:moveTo>
                    <a:cubicBezTo>
                      <a:pt x="36" y="44"/>
                      <a:pt x="72" y="88"/>
                      <a:pt x="96" y="144"/>
                    </a:cubicBezTo>
                    <a:cubicBezTo>
                      <a:pt x="120" y="200"/>
                      <a:pt x="112" y="288"/>
                      <a:pt x="144" y="336"/>
                    </a:cubicBezTo>
                    <a:cubicBezTo>
                      <a:pt x="176" y="384"/>
                      <a:pt x="232" y="408"/>
                      <a:pt x="288" y="432"/>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3836" name="Freeform 38">
                <a:extLst>
                  <a:ext uri="{FF2B5EF4-FFF2-40B4-BE49-F238E27FC236}">
                    <a16:creationId xmlns:a16="http://schemas.microsoft.com/office/drawing/2014/main" id="{3067E22F-7250-0F4D-AAEA-20C264492135}"/>
                  </a:ext>
                </a:extLst>
              </p:cNvPr>
              <p:cNvSpPr>
                <a:spLocks/>
              </p:cNvSpPr>
              <p:nvPr/>
            </p:nvSpPr>
            <p:spPr bwMode="auto">
              <a:xfrm>
                <a:off x="4580" y="3310"/>
                <a:ext cx="758" cy="692"/>
              </a:xfrm>
              <a:custGeom>
                <a:avLst/>
                <a:gdLst>
                  <a:gd name="T0" fmla="*/ 0 w 768"/>
                  <a:gd name="T1" fmla="*/ 850 h 672"/>
                  <a:gd name="T2" fmla="*/ 88 w 768"/>
                  <a:gd name="T3" fmla="*/ 668 h 672"/>
                  <a:gd name="T4" fmla="*/ 475 w 768"/>
                  <a:gd name="T5" fmla="*/ 485 h 672"/>
                  <a:gd name="T6" fmla="*/ 692 w 768"/>
                  <a:gd name="T7" fmla="*/ 0 h 6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8" h="672">
                    <a:moveTo>
                      <a:pt x="0" y="672"/>
                    </a:moveTo>
                    <a:cubicBezTo>
                      <a:pt x="4" y="624"/>
                      <a:pt x="8" y="576"/>
                      <a:pt x="96" y="528"/>
                    </a:cubicBezTo>
                    <a:cubicBezTo>
                      <a:pt x="184" y="480"/>
                      <a:pt x="416" y="472"/>
                      <a:pt x="528" y="384"/>
                    </a:cubicBezTo>
                    <a:cubicBezTo>
                      <a:pt x="640" y="296"/>
                      <a:pt x="704" y="148"/>
                      <a:pt x="768" y="0"/>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grpSp>
        <p:sp>
          <p:nvSpPr>
            <p:cNvPr id="33802" name="Text Box 44">
              <a:extLst>
                <a:ext uri="{FF2B5EF4-FFF2-40B4-BE49-F238E27FC236}">
                  <a16:creationId xmlns:a16="http://schemas.microsoft.com/office/drawing/2014/main" id="{25C53781-574D-8045-989F-CC2BE17D8893}"/>
                </a:ext>
              </a:extLst>
            </p:cNvPr>
            <p:cNvSpPr txBox="1">
              <a:spLocks noChangeArrowheads="1"/>
            </p:cNvSpPr>
            <p:nvPr/>
          </p:nvSpPr>
          <p:spPr bwMode="auto">
            <a:xfrm>
              <a:off x="4335" y="4205"/>
              <a:ext cx="687"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400">
                  <a:solidFill>
                    <a:schemeClr val="hlink"/>
                  </a:solidFill>
                  <a:latin typeface="Times New Roman" panose="02020603050405020304" pitchFamily="18" charset="0"/>
                  <a:ea typeface="宋体" panose="02010600030101010101" pitchFamily="2" charset="-122"/>
                </a:rPr>
                <a:t>FP-tree</a:t>
              </a:r>
              <a:endParaRPr kumimoji="0" lang="en-US" altLang="zh-CN" sz="2400" baseline="-25000">
                <a:solidFill>
                  <a:schemeClr val="hlink"/>
                </a:solidFill>
                <a:latin typeface="Times New Roman" panose="02020603050405020304" pitchFamily="18" charset="0"/>
                <a:ea typeface="宋体" panose="02010600030101010101" pitchFamily="2" charset="-122"/>
                <a:sym typeface="Symbol" pitchFamily="2" charset="2"/>
              </a:endParaRPr>
            </a:p>
          </p:txBody>
        </p:sp>
      </p:grpSp>
      <p:sp>
        <p:nvSpPr>
          <p:cNvPr id="33800" name="Rectangle 40">
            <a:extLst>
              <a:ext uri="{FF2B5EF4-FFF2-40B4-BE49-F238E27FC236}">
                <a16:creationId xmlns:a16="http://schemas.microsoft.com/office/drawing/2014/main" id="{B5E63B97-C158-4F47-B2DE-973674757AE4}"/>
              </a:ext>
            </a:extLst>
          </p:cNvPr>
          <p:cNvSpPr>
            <a:spLocks noChangeArrowheads="1"/>
          </p:cNvSpPr>
          <p:nvPr/>
        </p:nvSpPr>
        <p:spPr bwMode="auto">
          <a:xfrm>
            <a:off x="1800225" y="4683126"/>
            <a:ext cx="3811588" cy="1814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2400">
                <a:solidFill>
                  <a:schemeClr val="tx1"/>
                </a:solidFill>
                <a:latin typeface="Lucida Sans" panose="020B0602030504020204" pitchFamily="34" charset="0"/>
                <a:ea typeface="宋体" panose="02010600030101010101" pitchFamily="2" charset="-122"/>
              </a:defRPr>
            </a:lvl1pPr>
            <a:lvl2pPr marL="914400" indent="-457200">
              <a:defRPr sz="2400">
                <a:solidFill>
                  <a:schemeClr val="tx1"/>
                </a:solidFill>
                <a:latin typeface="Lucida Sans" panose="020B0602030504020204" pitchFamily="34" charset="0"/>
                <a:ea typeface="宋体" panose="02010600030101010101" pitchFamily="2" charset="-122"/>
              </a:defRPr>
            </a:lvl2pPr>
            <a:lvl3pPr marL="1371600" indent="-457200">
              <a:defRPr sz="2400">
                <a:solidFill>
                  <a:schemeClr val="tx1"/>
                </a:solidFill>
                <a:latin typeface="Lucida Sans" panose="020B0602030504020204" pitchFamily="34" charset="0"/>
                <a:ea typeface="宋体" panose="02010600030101010101" pitchFamily="2" charset="-122"/>
              </a:defRPr>
            </a:lvl3pPr>
            <a:lvl4pPr marL="1828800" indent="-457200">
              <a:defRPr sz="2400">
                <a:solidFill>
                  <a:schemeClr val="tx1"/>
                </a:solidFill>
                <a:latin typeface="Lucida Sans" panose="020B0602030504020204" pitchFamily="34" charset="0"/>
                <a:ea typeface="宋体" panose="02010600030101010101" pitchFamily="2" charset="-122"/>
              </a:defRPr>
            </a:lvl4pPr>
            <a:lvl5pPr marL="2286000" indent="-457200">
              <a:defRPr sz="2400">
                <a:solidFill>
                  <a:schemeClr val="tx1"/>
                </a:solidFill>
                <a:latin typeface="Lucida Sans" panose="020B0602030504020204" pitchFamily="34" charset="0"/>
                <a:ea typeface="宋体" panose="02010600030101010101" pitchFamily="2" charset="-122"/>
              </a:defRPr>
            </a:lvl5pPr>
            <a:lvl6pPr marL="2743200" indent="-4572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3200400" indent="-4572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657600" indent="-4572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4114800" indent="-4572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spcBef>
                <a:spcPct val="10000"/>
              </a:spcBef>
            </a:pPr>
            <a:r>
              <a:rPr lang="en-US" altLang="zh-CN" sz="2000" i="1" u="sng">
                <a:latin typeface="Times New Roman" panose="02020603050405020304" pitchFamily="18" charset="0"/>
              </a:rPr>
              <a:t>TID		 </a:t>
            </a:r>
            <a:r>
              <a:rPr lang="en-US" altLang="zh-CN" sz="2000" i="1" u="sng">
                <a:solidFill>
                  <a:srgbClr val="F94107"/>
                </a:solidFill>
                <a:latin typeface="Times New Roman" panose="02020603050405020304" pitchFamily="18" charset="0"/>
              </a:rPr>
              <a:t>(ordered) frequent items</a:t>
            </a:r>
          </a:p>
          <a:p>
            <a:pPr>
              <a:lnSpc>
                <a:spcPct val="40000"/>
              </a:lnSpc>
              <a:spcBef>
                <a:spcPct val="50000"/>
              </a:spcBef>
            </a:pPr>
            <a:r>
              <a:rPr lang="en-US" altLang="zh-CN" sz="2000">
                <a:latin typeface="Times New Roman" panose="02020603050405020304" pitchFamily="18" charset="0"/>
              </a:rPr>
              <a:t>100		</a:t>
            </a:r>
            <a:r>
              <a:rPr lang="en-US" altLang="zh-CN" sz="2000" i="1">
                <a:latin typeface="Times New Roman" panose="02020603050405020304" pitchFamily="18" charset="0"/>
              </a:rPr>
              <a:t> </a:t>
            </a:r>
            <a:r>
              <a:rPr lang="en-US" altLang="zh-CN" sz="2000">
                <a:solidFill>
                  <a:srgbClr val="F94107"/>
                </a:solidFill>
                <a:latin typeface="Times New Roman" panose="02020603050405020304" pitchFamily="18" charset="0"/>
              </a:rPr>
              <a:t>{</a:t>
            </a:r>
            <a:r>
              <a:rPr lang="en-US" altLang="zh-CN" sz="2000" i="1">
                <a:solidFill>
                  <a:srgbClr val="F94107"/>
                </a:solidFill>
                <a:latin typeface="Times New Roman" panose="02020603050405020304" pitchFamily="18" charset="0"/>
              </a:rPr>
              <a:t>f, c, a, m, p</a:t>
            </a:r>
            <a:r>
              <a:rPr lang="en-US" altLang="zh-CN" sz="2000">
                <a:solidFill>
                  <a:srgbClr val="F94107"/>
                </a:solidFill>
                <a:latin typeface="Times New Roman" panose="02020603050405020304" pitchFamily="18" charset="0"/>
              </a:rPr>
              <a:t>}</a:t>
            </a:r>
          </a:p>
          <a:p>
            <a:pPr>
              <a:lnSpc>
                <a:spcPct val="40000"/>
              </a:lnSpc>
              <a:spcBef>
                <a:spcPct val="50000"/>
              </a:spcBef>
            </a:pPr>
            <a:r>
              <a:rPr lang="en-US" altLang="zh-CN" sz="2000">
                <a:latin typeface="Times New Roman" panose="02020603050405020304" pitchFamily="18" charset="0"/>
              </a:rPr>
              <a:t>200		 </a:t>
            </a:r>
            <a:r>
              <a:rPr lang="en-US" altLang="zh-CN" sz="2000">
                <a:solidFill>
                  <a:srgbClr val="F94107"/>
                </a:solidFill>
                <a:latin typeface="Times New Roman" panose="02020603050405020304" pitchFamily="18" charset="0"/>
              </a:rPr>
              <a:t>{</a:t>
            </a:r>
            <a:r>
              <a:rPr lang="en-US" altLang="zh-CN" sz="2000" i="1">
                <a:solidFill>
                  <a:srgbClr val="F94107"/>
                </a:solidFill>
                <a:latin typeface="Times New Roman" panose="02020603050405020304" pitchFamily="18" charset="0"/>
              </a:rPr>
              <a:t>f, c, a, b, m</a:t>
            </a:r>
            <a:r>
              <a:rPr lang="en-US" altLang="zh-CN" sz="2000">
                <a:solidFill>
                  <a:srgbClr val="F94107"/>
                </a:solidFill>
                <a:latin typeface="Times New Roman" panose="02020603050405020304" pitchFamily="18" charset="0"/>
              </a:rPr>
              <a:t>}</a:t>
            </a:r>
          </a:p>
          <a:p>
            <a:pPr>
              <a:lnSpc>
                <a:spcPct val="40000"/>
              </a:lnSpc>
              <a:spcBef>
                <a:spcPct val="50000"/>
              </a:spcBef>
            </a:pPr>
            <a:r>
              <a:rPr lang="en-US" altLang="zh-CN" sz="2000">
                <a:latin typeface="Times New Roman" panose="02020603050405020304" pitchFamily="18" charset="0"/>
              </a:rPr>
              <a:t>300	</a:t>
            </a:r>
            <a:r>
              <a:rPr lang="en-US" altLang="zh-CN" sz="2000" i="1">
                <a:latin typeface="Times New Roman" panose="02020603050405020304" pitchFamily="18" charset="0"/>
              </a:rPr>
              <a:t> 	 </a:t>
            </a:r>
            <a:r>
              <a:rPr lang="en-US" altLang="zh-CN" sz="2000">
                <a:solidFill>
                  <a:srgbClr val="F94107"/>
                </a:solidFill>
                <a:latin typeface="Times New Roman" panose="02020603050405020304" pitchFamily="18" charset="0"/>
              </a:rPr>
              <a:t>{</a:t>
            </a:r>
            <a:r>
              <a:rPr lang="en-US" altLang="zh-CN" sz="2000" i="1">
                <a:solidFill>
                  <a:srgbClr val="F94107"/>
                </a:solidFill>
                <a:latin typeface="Times New Roman" panose="02020603050405020304" pitchFamily="18" charset="0"/>
              </a:rPr>
              <a:t>f, b</a:t>
            </a:r>
            <a:r>
              <a:rPr lang="en-US" altLang="zh-CN" sz="2000">
                <a:solidFill>
                  <a:srgbClr val="F94107"/>
                </a:solidFill>
                <a:latin typeface="Times New Roman" panose="02020603050405020304" pitchFamily="18" charset="0"/>
              </a:rPr>
              <a:t>}</a:t>
            </a:r>
          </a:p>
          <a:p>
            <a:pPr>
              <a:lnSpc>
                <a:spcPct val="40000"/>
              </a:lnSpc>
              <a:spcBef>
                <a:spcPct val="50000"/>
              </a:spcBef>
            </a:pPr>
            <a:r>
              <a:rPr lang="en-US" altLang="zh-CN" sz="2000">
                <a:latin typeface="Times New Roman" panose="02020603050405020304" pitchFamily="18" charset="0"/>
              </a:rPr>
              <a:t>400	</a:t>
            </a:r>
            <a:r>
              <a:rPr lang="en-US" altLang="zh-CN" sz="2000" i="1">
                <a:latin typeface="Times New Roman" panose="02020603050405020304" pitchFamily="18" charset="0"/>
              </a:rPr>
              <a:t> 	 </a:t>
            </a:r>
            <a:r>
              <a:rPr lang="en-US" altLang="zh-CN" sz="2000">
                <a:solidFill>
                  <a:srgbClr val="F94107"/>
                </a:solidFill>
                <a:latin typeface="Times New Roman" panose="02020603050405020304" pitchFamily="18" charset="0"/>
              </a:rPr>
              <a:t>{</a:t>
            </a:r>
            <a:r>
              <a:rPr lang="en-US" altLang="zh-CN" sz="2000" i="1">
                <a:solidFill>
                  <a:srgbClr val="F94107"/>
                </a:solidFill>
                <a:latin typeface="Times New Roman" panose="02020603050405020304" pitchFamily="18" charset="0"/>
              </a:rPr>
              <a:t>c, b, p</a:t>
            </a:r>
            <a:r>
              <a:rPr lang="en-US" altLang="zh-CN" sz="2000">
                <a:solidFill>
                  <a:srgbClr val="F94107"/>
                </a:solidFill>
                <a:latin typeface="Times New Roman" panose="02020603050405020304" pitchFamily="18" charset="0"/>
              </a:rPr>
              <a:t>}</a:t>
            </a:r>
          </a:p>
          <a:p>
            <a:pPr>
              <a:lnSpc>
                <a:spcPct val="40000"/>
              </a:lnSpc>
              <a:spcBef>
                <a:spcPct val="50000"/>
              </a:spcBef>
            </a:pPr>
            <a:r>
              <a:rPr lang="en-US" altLang="zh-CN" sz="2000">
                <a:latin typeface="Times New Roman" panose="02020603050405020304" pitchFamily="18" charset="0"/>
              </a:rPr>
              <a:t>500</a:t>
            </a:r>
            <a:r>
              <a:rPr lang="en-US" altLang="zh-CN" sz="2000" i="1">
                <a:latin typeface="Times New Roman" panose="02020603050405020304" pitchFamily="18" charset="0"/>
              </a:rPr>
              <a:t>	 	</a:t>
            </a:r>
            <a:r>
              <a:rPr lang="en-US" altLang="zh-CN" sz="2000">
                <a:latin typeface="Times New Roman" panose="02020603050405020304" pitchFamily="18" charset="0"/>
              </a:rPr>
              <a:t> </a:t>
            </a:r>
            <a:r>
              <a:rPr lang="en-US" altLang="zh-CN" sz="2000">
                <a:solidFill>
                  <a:srgbClr val="F94107"/>
                </a:solidFill>
                <a:latin typeface="Times New Roman" panose="02020603050405020304" pitchFamily="18" charset="0"/>
              </a:rPr>
              <a:t>{</a:t>
            </a:r>
            <a:r>
              <a:rPr lang="en-US" altLang="zh-CN" sz="2000" i="1">
                <a:solidFill>
                  <a:srgbClr val="F94107"/>
                </a:solidFill>
                <a:latin typeface="Times New Roman" panose="02020603050405020304" pitchFamily="18" charset="0"/>
              </a:rPr>
              <a:t>f, c, a, m, p</a:t>
            </a:r>
            <a:r>
              <a:rPr lang="en-US" altLang="zh-CN" sz="2000">
                <a:solidFill>
                  <a:srgbClr val="F94107"/>
                </a:solidFill>
                <a:latin typeface="Times New Roman" panose="02020603050405020304" pitchFamily="18" charset="0"/>
              </a:rPr>
              <a:t>}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08059"/>
                                        </p:tgtEl>
                                        <p:attrNameLst>
                                          <p:attrName>style.visibility</p:attrName>
                                        </p:attrNameLst>
                                      </p:cBhvr>
                                      <p:to>
                                        <p:strVal val="visible"/>
                                      </p:to>
                                    </p:set>
                                    <p:animEffect transition="in" filter="diamond(in)">
                                      <p:cBhvr>
                                        <p:cTn id="7" dur="2000"/>
                                        <p:tgtEl>
                                          <p:spTgt spid="17080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708073">
                                            <p:txEl>
                                              <p:pRg st="1" end="1"/>
                                            </p:txEl>
                                          </p:spTgt>
                                        </p:tgtEl>
                                        <p:attrNameLst>
                                          <p:attrName>style.visibility</p:attrName>
                                        </p:attrNameLst>
                                      </p:cBhvr>
                                      <p:to>
                                        <p:strVal val="visible"/>
                                      </p:to>
                                    </p:set>
                                    <p:animEffect transition="in" filter="blinds(horizontal)">
                                      <p:cBhvr>
                                        <p:cTn id="12" dur="500"/>
                                        <p:tgtEl>
                                          <p:spTgt spid="170807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708073">
                                            <p:txEl>
                                              <p:pRg st="0" end="0"/>
                                            </p:txEl>
                                          </p:spTgt>
                                        </p:tgtEl>
                                        <p:attrNameLst>
                                          <p:attrName>style.visibility</p:attrName>
                                        </p:attrNameLst>
                                      </p:cBhvr>
                                      <p:to>
                                        <p:strVal val="visible"/>
                                      </p:to>
                                    </p:set>
                                    <p:animEffect transition="in" filter="blinds(horizontal)">
                                      <p:cBhvr>
                                        <p:cTn id="17" dur="500"/>
                                        <p:tgtEl>
                                          <p:spTgt spid="1708073">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708074"/>
                                        </p:tgtEl>
                                        <p:attrNameLst>
                                          <p:attrName>style.visibility</p:attrName>
                                        </p:attrNameLst>
                                      </p:cBhvr>
                                      <p:to>
                                        <p:strVal val="visible"/>
                                      </p:to>
                                    </p:set>
                                    <p:anim calcmode="lin" valueType="num">
                                      <p:cBhvr additive="base">
                                        <p:cTn id="22" dur="500" fill="hold"/>
                                        <p:tgtEl>
                                          <p:spTgt spid="1708074"/>
                                        </p:tgtEl>
                                        <p:attrNameLst>
                                          <p:attrName>ppt_x</p:attrName>
                                        </p:attrNameLst>
                                      </p:cBhvr>
                                      <p:tavLst>
                                        <p:tav tm="0">
                                          <p:val>
                                            <p:strVal val="#ppt_x"/>
                                          </p:val>
                                        </p:tav>
                                        <p:tav tm="100000">
                                          <p:val>
                                            <p:strVal val="#ppt_x"/>
                                          </p:val>
                                        </p:tav>
                                      </p:tavLst>
                                    </p:anim>
                                    <p:anim calcmode="lin" valueType="num">
                                      <p:cBhvr additive="base">
                                        <p:cTn id="23" dur="500" fill="hold"/>
                                        <p:tgtEl>
                                          <p:spTgt spid="1708074"/>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1708073">
                                            <p:txEl>
                                              <p:pRg st="2" end="2"/>
                                            </p:txEl>
                                          </p:spTgt>
                                        </p:tgtEl>
                                        <p:attrNameLst>
                                          <p:attrName>style.visibility</p:attrName>
                                        </p:attrNameLst>
                                      </p:cBhvr>
                                      <p:to>
                                        <p:strVal val="visible"/>
                                      </p:to>
                                    </p:set>
                                    <p:animEffect transition="in" filter="blinds(horizontal)">
                                      <p:cBhvr>
                                        <p:cTn id="28" dur="500"/>
                                        <p:tgtEl>
                                          <p:spTgt spid="1708073">
                                            <p:txEl>
                                              <p:pRg st="2" end="2"/>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1708073">
                                            <p:txEl>
                                              <p:pRg st="3" end="3"/>
                                            </p:txEl>
                                          </p:spTgt>
                                        </p:tgtEl>
                                        <p:attrNameLst>
                                          <p:attrName>style.visibility</p:attrName>
                                        </p:attrNameLst>
                                      </p:cBhvr>
                                      <p:to>
                                        <p:strVal val="visible"/>
                                      </p:to>
                                    </p:set>
                                    <p:animEffect transition="in" filter="blinds(horizontal)">
                                      <p:cBhvr>
                                        <p:cTn id="33" dur="500"/>
                                        <p:tgtEl>
                                          <p:spTgt spid="1708073">
                                            <p:txEl>
                                              <p:pRg st="3" end="3"/>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47" presetClass="entr" presetSubtype="0" fill="hold" nodeType="clickEffect">
                                  <p:stCondLst>
                                    <p:cond delay="0"/>
                                  </p:stCondLst>
                                  <p:childTnLst>
                                    <p:set>
                                      <p:cBhvr>
                                        <p:cTn id="37" dur="1" fill="hold">
                                          <p:stCondLst>
                                            <p:cond delay="0"/>
                                          </p:stCondLst>
                                        </p:cTn>
                                        <p:tgtEl>
                                          <p:spTgt spid="1708079"/>
                                        </p:tgtEl>
                                        <p:attrNameLst>
                                          <p:attrName>style.visibility</p:attrName>
                                        </p:attrNameLst>
                                      </p:cBhvr>
                                      <p:to>
                                        <p:strVal val="visible"/>
                                      </p:to>
                                    </p:set>
                                    <p:animEffect transition="in" filter="fade">
                                      <p:cBhvr>
                                        <p:cTn id="38" dur="1000"/>
                                        <p:tgtEl>
                                          <p:spTgt spid="1708079"/>
                                        </p:tgtEl>
                                      </p:cBhvr>
                                    </p:animEffect>
                                    <p:anim calcmode="lin" valueType="num">
                                      <p:cBhvr>
                                        <p:cTn id="39" dur="1000" fill="hold"/>
                                        <p:tgtEl>
                                          <p:spTgt spid="1708079"/>
                                        </p:tgtEl>
                                        <p:attrNameLst>
                                          <p:attrName>ppt_x</p:attrName>
                                        </p:attrNameLst>
                                      </p:cBhvr>
                                      <p:tavLst>
                                        <p:tav tm="0">
                                          <p:val>
                                            <p:strVal val="#ppt_x"/>
                                          </p:val>
                                        </p:tav>
                                        <p:tav tm="100000">
                                          <p:val>
                                            <p:strVal val="#ppt_x"/>
                                          </p:val>
                                        </p:tav>
                                      </p:tavLst>
                                    </p:anim>
                                    <p:anim calcmode="lin" valueType="num">
                                      <p:cBhvr>
                                        <p:cTn id="40" dur="1000" fill="hold"/>
                                        <p:tgtEl>
                                          <p:spTgt spid="17080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8059" grpId="0" animBg="1"/>
      <p:bldP spid="170807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C63441A4-5165-AB4F-99EA-717A36265E52}"/>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频繁项集的分割</a:t>
            </a:r>
            <a:endParaRPr lang="en-US" altLang="zh-CN">
              <a:latin typeface="微软雅黑" panose="020B0503020204020204" pitchFamily="34" charset="-122"/>
              <a:ea typeface="微软雅黑" panose="020B0503020204020204" pitchFamily="34" charset="-122"/>
            </a:endParaRPr>
          </a:p>
        </p:txBody>
      </p:sp>
      <p:sp>
        <p:nvSpPr>
          <p:cNvPr id="34819" name="Rectangle 3">
            <a:extLst>
              <a:ext uri="{FF2B5EF4-FFF2-40B4-BE49-F238E27FC236}">
                <a16:creationId xmlns:a16="http://schemas.microsoft.com/office/drawing/2014/main" id="{52F54C46-BE0D-614D-B9B4-0A73BB18B5B7}"/>
              </a:ext>
            </a:extLst>
          </p:cNvPr>
          <p:cNvSpPr>
            <a:spLocks noGrp="1" noChangeArrowheads="1"/>
          </p:cNvSpPr>
          <p:nvPr>
            <p:ph type="body" idx="1"/>
          </p:nvPr>
        </p:nvSpPr>
        <p:spPr>
          <a:xfrm>
            <a:off x="406400" y="1484313"/>
            <a:ext cx="11379200" cy="4953000"/>
          </a:xfrm>
        </p:spPr>
        <p:txBody>
          <a:bodyPr/>
          <a:lstStyle/>
          <a:p>
            <a:pPr eaLnBrk="1" hangingPunct="1"/>
            <a:r>
              <a:rPr lang="zh-CN" altLang="en-US" dirty="0">
                <a:latin typeface="Times New Roman" panose="02020603050405020304" pitchFamily="18" charset="0"/>
                <a:ea typeface="微软雅黑" panose="020B0503020204020204" pitchFamily="34" charset="-122"/>
              </a:rPr>
              <a:t>频繁项集的集合可以分为若干个不相交的子集</a:t>
            </a:r>
            <a:endParaRPr lang="en-US" altLang="zh-CN" dirty="0">
              <a:latin typeface="Times New Roman" panose="02020603050405020304" pitchFamily="18" charset="0"/>
              <a:ea typeface="微软雅黑" panose="020B0503020204020204" pitchFamily="34" charset="-122"/>
            </a:endParaRPr>
          </a:p>
          <a:p>
            <a:pPr eaLnBrk="1" hangingPunct="1"/>
            <a:r>
              <a:rPr lang="zh-CN" altLang="en-US" dirty="0">
                <a:latin typeface="Times New Roman" panose="02020603050405020304" pitchFamily="18" charset="0"/>
                <a:ea typeface="微软雅黑" panose="020B0503020204020204" pitchFamily="34" charset="-122"/>
              </a:rPr>
              <a:t>例如：</a:t>
            </a:r>
            <a:r>
              <a:rPr lang="en-US" altLang="zh-CN" dirty="0">
                <a:latin typeface="Times New Roman" panose="02020603050405020304" pitchFamily="18" charset="0"/>
                <a:ea typeface="微软雅黑" panose="020B0503020204020204" pitchFamily="34" charset="-122"/>
              </a:rPr>
              <a:t>F-list=f-c-a-b-m-p</a:t>
            </a:r>
          </a:p>
          <a:p>
            <a:pPr lvl="1" eaLnBrk="1" hangingPunct="1"/>
            <a:r>
              <a:rPr lang="zh-CN" altLang="en-US" dirty="0">
                <a:solidFill>
                  <a:schemeClr val="tx1"/>
                </a:solidFill>
                <a:latin typeface="Times New Roman" panose="02020603050405020304" pitchFamily="18" charset="0"/>
                <a:ea typeface="微软雅黑" panose="020B0503020204020204" pitchFamily="34" charset="-122"/>
              </a:rPr>
              <a:t>所有包含</a:t>
            </a:r>
            <a:r>
              <a:rPr lang="en-US" altLang="zh-CN" dirty="0">
                <a:solidFill>
                  <a:srgbClr val="F94107"/>
                </a:solidFill>
                <a:latin typeface="Times New Roman" panose="02020603050405020304" pitchFamily="18" charset="0"/>
                <a:ea typeface="微软雅黑" panose="020B0503020204020204" pitchFamily="34" charset="-122"/>
              </a:rPr>
              <a:t>p</a:t>
            </a:r>
            <a:r>
              <a:rPr lang="zh-CN" altLang="en-US" dirty="0">
                <a:solidFill>
                  <a:schemeClr val="tx1"/>
                </a:solidFill>
                <a:latin typeface="Times New Roman" panose="02020603050405020304" pitchFamily="18" charset="0"/>
                <a:ea typeface="微软雅黑" panose="020B0503020204020204" pitchFamily="34" charset="-122"/>
              </a:rPr>
              <a:t>的项集</a:t>
            </a:r>
            <a:endParaRPr lang="en-US" altLang="zh-CN" dirty="0">
              <a:solidFill>
                <a:schemeClr val="tx1"/>
              </a:solidFill>
              <a:latin typeface="Times New Roman" panose="02020603050405020304" pitchFamily="18" charset="0"/>
              <a:ea typeface="微软雅黑" panose="020B0503020204020204" pitchFamily="34" charset="-122"/>
            </a:endParaRPr>
          </a:p>
          <a:p>
            <a:pPr lvl="1" eaLnBrk="1" hangingPunct="1"/>
            <a:r>
              <a:rPr lang="zh-CN" altLang="en-US" dirty="0">
                <a:solidFill>
                  <a:schemeClr val="tx1"/>
                </a:solidFill>
                <a:latin typeface="Times New Roman" panose="02020603050405020304" pitchFamily="18" charset="0"/>
                <a:ea typeface="微软雅黑" panose="020B0503020204020204" pitchFamily="34" charset="-122"/>
              </a:rPr>
              <a:t>含有</a:t>
            </a:r>
            <a:r>
              <a:rPr lang="en-US" altLang="zh-CN" dirty="0">
                <a:solidFill>
                  <a:srgbClr val="FF0000"/>
                </a:solidFill>
                <a:latin typeface="Times New Roman" panose="02020603050405020304" pitchFamily="18" charset="0"/>
                <a:ea typeface="微软雅黑" panose="020B0503020204020204" pitchFamily="34" charset="-122"/>
              </a:rPr>
              <a:t>m</a:t>
            </a:r>
            <a:r>
              <a:rPr lang="zh-CN" altLang="en-US" dirty="0">
                <a:solidFill>
                  <a:schemeClr val="tx1"/>
                </a:solidFill>
                <a:latin typeface="Times New Roman" panose="02020603050405020304" pitchFamily="18" charset="0"/>
                <a:ea typeface="微软雅黑" panose="020B0503020204020204" pitchFamily="34" charset="-122"/>
              </a:rPr>
              <a:t>不包含</a:t>
            </a:r>
            <a:r>
              <a:rPr lang="en-US" altLang="zh-CN" dirty="0">
                <a:solidFill>
                  <a:srgbClr val="F94107"/>
                </a:solidFill>
                <a:latin typeface="Times New Roman" panose="02020603050405020304" pitchFamily="18" charset="0"/>
                <a:ea typeface="微软雅黑" panose="020B0503020204020204" pitchFamily="34" charset="-122"/>
              </a:rPr>
              <a:t>p</a:t>
            </a:r>
            <a:r>
              <a:rPr lang="zh-CN" altLang="en-US" dirty="0">
                <a:solidFill>
                  <a:schemeClr val="tx1"/>
                </a:solidFill>
                <a:latin typeface="Times New Roman" panose="02020603050405020304" pitchFamily="18" charset="0"/>
                <a:ea typeface="微软雅黑" panose="020B0503020204020204" pitchFamily="34" charset="-122"/>
              </a:rPr>
              <a:t>的项集</a:t>
            </a:r>
            <a:endParaRPr lang="en-US" altLang="zh-CN" dirty="0">
              <a:solidFill>
                <a:schemeClr val="tx1"/>
              </a:solidFill>
              <a:latin typeface="Times New Roman" panose="02020603050405020304" pitchFamily="18" charset="0"/>
              <a:ea typeface="微软雅黑" panose="020B0503020204020204" pitchFamily="34" charset="-122"/>
            </a:endParaRPr>
          </a:p>
          <a:p>
            <a:pPr lvl="1" eaLnBrk="1" hangingPunct="1"/>
            <a:r>
              <a:rPr lang="en-US" altLang="zh-CN" dirty="0">
                <a:latin typeface="Times New Roman" panose="02020603050405020304" pitchFamily="18" charset="0"/>
                <a:ea typeface="微软雅黑" panose="020B0503020204020204" pitchFamily="34" charset="-122"/>
              </a:rPr>
              <a:t>…</a:t>
            </a:r>
          </a:p>
          <a:p>
            <a:pPr lvl="1" eaLnBrk="1" hangingPunct="1"/>
            <a:r>
              <a:rPr lang="zh-CN" altLang="en-US" dirty="0">
                <a:solidFill>
                  <a:schemeClr val="tx1"/>
                </a:solidFill>
                <a:latin typeface="Times New Roman" panose="02020603050405020304" pitchFamily="18" charset="0"/>
                <a:ea typeface="微软雅黑" panose="020B0503020204020204" pitchFamily="34" charset="-122"/>
              </a:rPr>
              <a:t>含有</a:t>
            </a:r>
            <a:r>
              <a:rPr lang="en-US" altLang="zh-CN" dirty="0">
                <a:solidFill>
                  <a:srgbClr val="FF0000"/>
                </a:solidFill>
                <a:latin typeface="Times New Roman" panose="02020603050405020304" pitchFamily="18" charset="0"/>
                <a:ea typeface="微软雅黑" panose="020B0503020204020204" pitchFamily="34" charset="-122"/>
              </a:rPr>
              <a:t>c</a:t>
            </a:r>
            <a:r>
              <a:rPr lang="en-US" altLang="zh-CN" dirty="0">
                <a:latin typeface="Times New Roman" panose="02020603050405020304" pitchFamily="18" charset="0"/>
                <a:ea typeface="微软雅黑" panose="020B0503020204020204" pitchFamily="34" charset="-122"/>
              </a:rPr>
              <a:t> </a:t>
            </a:r>
            <a:r>
              <a:rPr lang="zh-CN" altLang="en-US" dirty="0">
                <a:solidFill>
                  <a:schemeClr val="tx1"/>
                </a:solidFill>
                <a:latin typeface="Times New Roman" panose="02020603050405020304" pitchFamily="18" charset="0"/>
                <a:ea typeface="微软雅黑" panose="020B0503020204020204" pitchFamily="34" charset="-122"/>
              </a:rPr>
              <a:t>不含</a:t>
            </a:r>
            <a:r>
              <a:rPr lang="en-US" altLang="zh-CN" dirty="0">
                <a:solidFill>
                  <a:srgbClr val="F94107"/>
                </a:solidFill>
                <a:latin typeface="Times New Roman" panose="02020603050405020304" pitchFamily="18" charset="0"/>
                <a:ea typeface="微软雅黑" panose="020B0503020204020204" pitchFamily="34" charset="-122"/>
              </a:rPr>
              <a:t>a, b, m, p</a:t>
            </a:r>
            <a:r>
              <a:rPr lang="zh-CN" altLang="en-US" dirty="0">
                <a:solidFill>
                  <a:schemeClr val="tx1"/>
                </a:solidFill>
                <a:latin typeface="Times New Roman" panose="02020603050405020304" pitchFamily="18" charset="0"/>
                <a:ea typeface="微软雅黑" panose="020B0503020204020204" pitchFamily="34" charset="-122"/>
              </a:rPr>
              <a:t>的项集</a:t>
            </a:r>
            <a:endParaRPr lang="en-US" altLang="zh-CN" dirty="0">
              <a:solidFill>
                <a:schemeClr val="tx1"/>
              </a:solidFill>
              <a:latin typeface="Times New Roman" panose="02020603050405020304" pitchFamily="18" charset="0"/>
              <a:ea typeface="微软雅黑" panose="020B0503020204020204" pitchFamily="34" charset="-122"/>
            </a:endParaRPr>
          </a:p>
          <a:p>
            <a:pPr lvl="1" eaLnBrk="1" hangingPunct="1"/>
            <a:r>
              <a:rPr lang="zh-CN" altLang="en-US" dirty="0">
                <a:solidFill>
                  <a:schemeClr val="tx1"/>
                </a:solidFill>
                <a:latin typeface="Times New Roman" panose="02020603050405020304" pitchFamily="18" charset="0"/>
                <a:ea typeface="微软雅黑" panose="020B0503020204020204" pitchFamily="34" charset="-122"/>
              </a:rPr>
              <a:t>项</a:t>
            </a:r>
            <a:r>
              <a:rPr lang="en-US" altLang="zh-CN" dirty="0">
                <a:solidFill>
                  <a:srgbClr val="FF0000"/>
                </a:solidFill>
                <a:latin typeface="Times New Roman" panose="02020603050405020304" pitchFamily="18" charset="0"/>
                <a:ea typeface="微软雅黑" panose="020B0503020204020204" pitchFamily="34" charset="-122"/>
              </a:rPr>
              <a:t>f</a:t>
            </a: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900CF17C-9EB0-3745-AEC0-E18B308CC61A}"/>
              </a:ext>
            </a:extLst>
          </p:cNvPr>
          <p:cNvSpPr>
            <a:spLocks noGrp="1" noChangeArrowheads="1"/>
          </p:cNvSpPr>
          <p:nvPr>
            <p:ph type="title"/>
          </p:nvPr>
        </p:nvSpPr>
        <p:spPr/>
        <p:txBody>
          <a:bodyPr/>
          <a:lstStyle/>
          <a:p>
            <a:pPr eaLnBrk="1" hangingPunct="1">
              <a:lnSpc>
                <a:spcPct val="90000"/>
              </a:lnSpc>
            </a:pPr>
            <a:r>
              <a:rPr lang="zh-CN" altLang="en-US" sz="3600">
                <a:latin typeface="微软雅黑" panose="020B0503020204020204" pitchFamily="34" charset="-122"/>
                <a:ea typeface="微软雅黑" panose="020B0503020204020204" pitchFamily="34" charset="-122"/>
              </a:rPr>
              <a:t>生成条件模式库</a:t>
            </a:r>
            <a:r>
              <a:rPr lang="en-US" altLang="zh-CN" sz="3600">
                <a:latin typeface="微软雅黑" panose="020B0503020204020204" pitchFamily="34" charset="-122"/>
                <a:ea typeface="微软雅黑" panose="020B0503020204020204" pitchFamily="34" charset="-122"/>
              </a:rPr>
              <a:t>(conditional pattern base)</a:t>
            </a:r>
          </a:p>
        </p:txBody>
      </p:sp>
      <p:sp>
        <p:nvSpPr>
          <p:cNvPr id="35843" name="Rectangle 3">
            <a:extLst>
              <a:ext uri="{FF2B5EF4-FFF2-40B4-BE49-F238E27FC236}">
                <a16:creationId xmlns:a16="http://schemas.microsoft.com/office/drawing/2014/main" id="{0C2BB327-89BE-8848-B3E4-A11352FF0686}"/>
              </a:ext>
            </a:extLst>
          </p:cNvPr>
          <p:cNvSpPr>
            <a:spLocks noGrp="1" noChangeArrowheads="1"/>
          </p:cNvSpPr>
          <p:nvPr>
            <p:ph idx="1"/>
          </p:nvPr>
        </p:nvSpPr>
        <p:spPr>
          <a:xfrm>
            <a:off x="406400" y="1371600"/>
            <a:ext cx="7777832" cy="1513467"/>
          </a:xfrm>
        </p:spPr>
        <p:txBody>
          <a:bodyPr/>
          <a:lstStyle/>
          <a:p>
            <a:pPr eaLnBrk="1" hangingPunct="1">
              <a:lnSpc>
                <a:spcPct val="80000"/>
              </a:lnSpc>
            </a:pPr>
            <a:r>
              <a:rPr lang="zh-CN" altLang="en-US" sz="2400" dirty="0">
                <a:latin typeface="Microsoft YaHei" panose="020B0503020204020204" pitchFamily="34" charset="-122"/>
                <a:ea typeface="Microsoft YaHei" panose="020B0503020204020204" pitchFamily="34" charset="-122"/>
                <a:cs typeface="Arial Unicode MS" panose="020B0604020202020204" pitchFamily="34" charset="-128"/>
              </a:rPr>
              <a:t>从头表</a:t>
            </a:r>
            <a:r>
              <a:rPr lang="en-US" altLang="zh-CN" sz="2400" dirty="0">
                <a:latin typeface="Microsoft YaHei" panose="020B0503020204020204" pitchFamily="34" charset="-122"/>
                <a:ea typeface="Microsoft YaHei" panose="020B0503020204020204" pitchFamily="34" charset="-122"/>
                <a:cs typeface="Arial Unicode MS" panose="020B0604020202020204" pitchFamily="34" charset="-128"/>
              </a:rPr>
              <a:t>(header table)</a:t>
            </a:r>
            <a:r>
              <a:rPr lang="zh-CN" altLang="en-US" sz="2400" dirty="0">
                <a:latin typeface="Microsoft YaHei" panose="020B0503020204020204" pitchFamily="34" charset="-122"/>
                <a:ea typeface="Microsoft YaHei" panose="020B0503020204020204" pitchFamily="34" charset="-122"/>
                <a:cs typeface="Arial Unicode MS" panose="020B0604020202020204" pitchFamily="34" charset="-128"/>
              </a:rPr>
              <a:t>开始</a:t>
            </a:r>
            <a:r>
              <a:rPr lang="en-US" altLang="zh-CN" sz="2400" dirty="0">
                <a:latin typeface="Microsoft YaHei" panose="020B0503020204020204" pitchFamily="34" charset="-122"/>
                <a:ea typeface="Microsoft YaHei" panose="020B0503020204020204" pitchFamily="34" charset="-122"/>
                <a:cs typeface="Arial Unicode MS" panose="020B0604020202020204" pitchFamily="34" charset="-128"/>
              </a:rPr>
              <a:t> </a:t>
            </a:r>
          </a:p>
          <a:p>
            <a:pPr eaLnBrk="1" hangingPunct="1">
              <a:lnSpc>
                <a:spcPct val="80000"/>
              </a:lnSpc>
            </a:pPr>
            <a:r>
              <a:rPr lang="zh-CN" altLang="en-US" sz="2400" dirty="0">
                <a:latin typeface="Microsoft YaHei" panose="020B0503020204020204" pitchFamily="34" charset="-122"/>
                <a:ea typeface="Microsoft YaHei" panose="020B0503020204020204" pitchFamily="34" charset="-122"/>
                <a:cs typeface="Arial Unicode MS" panose="020B0604020202020204" pitchFamily="34" charset="-128"/>
              </a:rPr>
              <a:t>通过指针链遍历</a:t>
            </a:r>
            <a:r>
              <a:rPr lang="en-US" altLang="zh-CN" sz="2400" dirty="0">
                <a:latin typeface="Microsoft YaHei" panose="020B0503020204020204" pitchFamily="34" charset="-122"/>
                <a:ea typeface="Microsoft YaHei" panose="020B0503020204020204" pitchFamily="34" charset="-122"/>
                <a:cs typeface="Arial Unicode MS" panose="020B0604020202020204" pitchFamily="34" charset="-128"/>
              </a:rPr>
              <a:t> FP-tree </a:t>
            </a:r>
            <a:r>
              <a:rPr lang="zh-CN" altLang="en-US" sz="2400" dirty="0">
                <a:latin typeface="Microsoft YaHei" panose="020B0503020204020204" pitchFamily="34" charset="-122"/>
                <a:ea typeface="Microsoft YaHei" panose="020B0503020204020204" pitchFamily="34" charset="-122"/>
                <a:cs typeface="Arial Unicode MS" panose="020B0604020202020204" pitchFamily="34" charset="-128"/>
              </a:rPr>
              <a:t>找到所有包含某项如</a:t>
            </a:r>
            <a:r>
              <a:rPr lang="en-US" altLang="zh-CN" sz="2400" i="1" dirty="0">
                <a:latin typeface="Microsoft YaHei" panose="020B0503020204020204" pitchFamily="34" charset="-122"/>
                <a:ea typeface="Microsoft YaHei" panose="020B0503020204020204" pitchFamily="34" charset="-122"/>
                <a:cs typeface="Arial Unicode MS" panose="020B0604020202020204" pitchFamily="34" charset="-128"/>
              </a:rPr>
              <a:t>p</a:t>
            </a:r>
            <a:r>
              <a:rPr lang="zh-CN" altLang="en-US" sz="2400" dirty="0">
                <a:latin typeface="Microsoft YaHei" panose="020B0503020204020204" pitchFamily="34" charset="-122"/>
                <a:ea typeface="Microsoft YaHei" panose="020B0503020204020204" pitchFamily="34" charset="-122"/>
                <a:cs typeface="Arial Unicode MS" panose="020B0604020202020204" pitchFamily="34" charset="-128"/>
              </a:rPr>
              <a:t>的分支</a:t>
            </a:r>
            <a:endParaRPr lang="en-US" altLang="zh-CN" sz="2400" dirty="0">
              <a:latin typeface="Microsoft YaHei" panose="020B0503020204020204" pitchFamily="34" charset="-122"/>
              <a:ea typeface="Microsoft YaHei" panose="020B0503020204020204" pitchFamily="34" charset="-122"/>
              <a:cs typeface="Arial Unicode MS" panose="020B0604020202020204" pitchFamily="34" charset="-128"/>
            </a:endParaRPr>
          </a:p>
          <a:p>
            <a:pPr eaLnBrk="1" hangingPunct="1">
              <a:lnSpc>
                <a:spcPct val="80000"/>
              </a:lnSpc>
            </a:pPr>
            <a:r>
              <a:rPr lang="zh-CN" altLang="en-US" sz="2400" dirty="0">
                <a:latin typeface="Microsoft YaHei" panose="020B0503020204020204" pitchFamily="34" charset="-122"/>
                <a:ea typeface="Microsoft YaHei" panose="020B0503020204020204" pitchFamily="34" charset="-122"/>
                <a:cs typeface="Arial Unicode MS" panose="020B0604020202020204" pitchFamily="34" charset="-128"/>
              </a:rPr>
              <a:t>合并相同前缀路径，构成</a:t>
            </a:r>
            <a:r>
              <a:rPr lang="en-US" altLang="zh-CN" sz="2400" dirty="0">
                <a:latin typeface="Microsoft YaHei" panose="020B0503020204020204" pitchFamily="34" charset="-122"/>
                <a:ea typeface="Microsoft YaHei" panose="020B0503020204020204" pitchFamily="34" charset="-122"/>
                <a:cs typeface="Arial Unicode MS" panose="020B0604020202020204" pitchFamily="34" charset="-128"/>
              </a:rPr>
              <a:t> </a:t>
            </a:r>
            <a:r>
              <a:rPr lang="en-US" altLang="zh-CN" sz="2400" i="1" dirty="0">
                <a:latin typeface="Microsoft YaHei" panose="020B0503020204020204" pitchFamily="34" charset="-122"/>
                <a:ea typeface="Microsoft YaHei" panose="020B0503020204020204" pitchFamily="34" charset="-122"/>
                <a:cs typeface="Arial Unicode MS" panose="020B0604020202020204" pitchFamily="34" charset="-128"/>
              </a:rPr>
              <a:t>p </a:t>
            </a:r>
            <a:r>
              <a:rPr lang="zh-CN" altLang="en-US" sz="2400" dirty="0">
                <a:latin typeface="Microsoft YaHei" panose="020B0503020204020204" pitchFamily="34" charset="-122"/>
                <a:ea typeface="Microsoft YaHei" panose="020B0503020204020204" pitchFamily="34" charset="-122"/>
                <a:cs typeface="Arial Unicode MS" panose="020B0604020202020204" pitchFamily="34" charset="-128"/>
              </a:rPr>
              <a:t>条件模式库</a:t>
            </a:r>
            <a:endParaRPr lang="en-US" altLang="zh-CN" sz="2400" dirty="0">
              <a:latin typeface="Microsoft YaHei" panose="020B0503020204020204" pitchFamily="34" charset="-122"/>
              <a:ea typeface="Microsoft YaHei" panose="020B0503020204020204" pitchFamily="34" charset="-122"/>
              <a:cs typeface="Arial Unicode MS" panose="020B0604020202020204" pitchFamily="34" charset="-128"/>
            </a:endParaRPr>
          </a:p>
        </p:txBody>
      </p:sp>
      <p:sp>
        <p:nvSpPr>
          <p:cNvPr id="1711108" name="Rectangle 4">
            <a:extLst>
              <a:ext uri="{FF2B5EF4-FFF2-40B4-BE49-F238E27FC236}">
                <a16:creationId xmlns:a16="http://schemas.microsoft.com/office/drawing/2014/main" id="{23F91611-4A9F-C94F-AF11-F9FE7873EFC6}"/>
              </a:ext>
            </a:extLst>
          </p:cNvPr>
          <p:cNvSpPr>
            <a:spLocks noChangeArrowheads="1"/>
          </p:cNvSpPr>
          <p:nvPr/>
        </p:nvSpPr>
        <p:spPr bwMode="auto">
          <a:xfrm>
            <a:off x="7035800" y="3524251"/>
            <a:ext cx="3327400" cy="293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50000"/>
              </a:spcBef>
              <a:buClrTx/>
              <a:buFontTx/>
              <a:buNone/>
            </a:pPr>
            <a:r>
              <a:rPr kumimoji="0" lang="en-US" altLang="zh-CN" sz="2000" i="1">
                <a:latin typeface="Times New Roman" panose="02020603050405020304" pitchFamily="18" charset="0"/>
                <a:ea typeface="宋体" panose="02010600030101010101" pitchFamily="2" charset="-122"/>
              </a:rPr>
              <a:t>Conditional </a:t>
            </a:r>
            <a:r>
              <a:rPr kumimoji="0" lang="en-US" altLang="zh-CN" sz="2000">
                <a:latin typeface="Times New Roman" panose="02020603050405020304" pitchFamily="18" charset="0"/>
                <a:ea typeface="宋体" panose="02010600030101010101" pitchFamily="2" charset="-122"/>
              </a:rPr>
              <a:t>pattern bases</a:t>
            </a:r>
          </a:p>
          <a:p>
            <a:pPr>
              <a:lnSpc>
                <a:spcPct val="80000"/>
              </a:lnSpc>
              <a:spcBef>
                <a:spcPct val="50000"/>
              </a:spcBef>
              <a:buClrTx/>
              <a:buFontTx/>
              <a:buNone/>
            </a:pPr>
            <a:r>
              <a:rPr kumimoji="0" lang="en-US" altLang="zh-CN" sz="2000" i="1" u="sng">
                <a:latin typeface="Times New Roman" panose="02020603050405020304" pitchFamily="18" charset="0"/>
                <a:ea typeface="宋体" panose="02010600030101010101" pitchFamily="2" charset="-122"/>
              </a:rPr>
              <a:t>item	cond. pattern base</a:t>
            </a:r>
          </a:p>
          <a:p>
            <a:pPr>
              <a:lnSpc>
                <a:spcPct val="80000"/>
              </a:lnSpc>
              <a:spcBef>
                <a:spcPct val="50000"/>
              </a:spcBef>
              <a:buClrTx/>
              <a:buFontTx/>
              <a:buNone/>
            </a:pPr>
            <a:r>
              <a:rPr kumimoji="0" lang="en-US" altLang="zh-CN" sz="2000" i="1">
                <a:latin typeface="Times New Roman" panose="02020603050405020304" pitchFamily="18" charset="0"/>
                <a:ea typeface="宋体" panose="02010600030101010101" pitchFamily="2" charset="-122"/>
              </a:rPr>
              <a:t>c	f:3</a:t>
            </a:r>
          </a:p>
          <a:p>
            <a:pPr>
              <a:lnSpc>
                <a:spcPct val="80000"/>
              </a:lnSpc>
              <a:spcBef>
                <a:spcPct val="50000"/>
              </a:spcBef>
              <a:buClrTx/>
              <a:buFontTx/>
              <a:buNone/>
            </a:pPr>
            <a:r>
              <a:rPr kumimoji="0" lang="en-US" altLang="zh-CN" sz="2000" i="1">
                <a:latin typeface="Times New Roman" panose="02020603050405020304" pitchFamily="18" charset="0"/>
                <a:ea typeface="宋体" panose="02010600030101010101" pitchFamily="2" charset="-122"/>
              </a:rPr>
              <a:t>a	fc:3</a:t>
            </a:r>
          </a:p>
          <a:p>
            <a:pPr>
              <a:lnSpc>
                <a:spcPct val="80000"/>
              </a:lnSpc>
              <a:spcBef>
                <a:spcPct val="50000"/>
              </a:spcBef>
              <a:buClrTx/>
              <a:buFontTx/>
              <a:buNone/>
            </a:pPr>
            <a:r>
              <a:rPr kumimoji="0" lang="en-US" altLang="zh-CN" sz="2000" i="1">
                <a:latin typeface="Times New Roman" panose="02020603050405020304" pitchFamily="18" charset="0"/>
                <a:ea typeface="宋体" panose="02010600030101010101" pitchFamily="2" charset="-122"/>
              </a:rPr>
              <a:t>b	fca:1, f:1, c:1</a:t>
            </a:r>
          </a:p>
          <a:p>
            <a:pPr>
              <a:lnSpc>
                <a:spcPct val="80000"/>
              </a:lnSpc>
              <a:spcBef>
                <a:spcPct val="50000"/>
              </a:spcBef>
              <a:buClrTx/>
              <a:buFontTx/>
              <a:buNone/>
            </a:pPr>
            <a:r>
              <a:rPr kumimoji="0" lang="en-US" altLang="zh-CN" sz="2000" i="1">
                <a:latin typeface="Times New Roman" panose="02020603050405020304" pitchFamily="18" charset="0"/>
                <a:ea typeface="宋体" panose="02010600030101010101" pitchFamily="2" charset="-122"/>
              </a:rPr>
              <a:t>m	fca:2, fcab:1</a:t>
            </a:r>
          </a:p>
          <a:p>
            <a:pPr>
              <a:lnSpc>
                <a:spcPct val="80000"/>
              </a:lnSpc>
              <a:spcBef>
                <a:spcPct val="50000"/>
              </a:spcBef>
              <a:buClrTx/>
              <a:buFontTx/>
              <a:buNone/>
            </a:pPr>
            <a:r>
              <a:rPr kumimoji="0" lang="en-US" altLang="zh-CN" i="1">
                <a:solidFill>
                  <a:srgbClr val="F94107"/>
                </a:solidFill>
                <a:latin typeface="Times New Roman" panose="02020603050405020304" pitchFamily="18" charset="0"/>
                <a:ea typeface="宋体" panose="02010600030101010101" pitchFamily="2" charset="-122"/>
              </a:rPr>
              <a:t>p	fcam:2, cb:1</a:t>
            </a:r>
          </a:p>
        </p:txBody>
      </p:sp>
      <p:grpSp>
        <p:nvGrpSpPr>
          <p:cNvPr id="35845" name="Group 5">
            <a:extLst>
              <a:ext uri="{FF2B5EF4-FFF2-40B4-BE49-F238E27FC236}">
                <a16:creationId xmlns:a16="http://schemas.microsoft.com/office/drawing/2014/main" id="{BF7DF828-1B37-4D4E-94F9-43AFC143AD76}"/>
              </a:ext>
            </a:extLst>
          </p:cNvPr>
          <p:cNvGrpSpPr>
            <a:grpSpLocks/>
          </p:cNvGrpSpPr>
          <p:nvPr/>
        </p:nvGrpSpPr>
        <p:grpSpPr bwMode="auto">
          <a:xfrm>
            <a:off x="1828800" y="3143250"/>
            <a:ext cx="4637088" cy="3525838"/>
            <a:chOff x="2496" y="1772"/>
            <a:chExt cx="2921" cy="2226"/>
          </a:xfrm>
        </p:grpSpPr>
        <p:sp>
          <p:nvSpPr>
            <p:cNvPr id="35848" name="Text Box 6">
              <a:extLst>
                <a:ext uri="{FF2B5EF4-FFF2-40B4-BE49-F238E27FC236}">
                  <a16:creationId xmlns:a16="http://schemas.microsoft.com/office/drawing/2014/main" id="{D954E3BD-CEC3-8A48-96E5-7937DF7EFC3A}"/>
                </a:ext>
              </a:extLst>
            </p:cNvPr>
            <p:cNvSpPr txBox="1">
              <a:spLocks noChangeArrowheads="1"/>
            </p:cNvSpPr>
            <p:nvPr/>
          </p:nvSpPr>
          <p:spPr bwMode="auto">
            <a:xfrm>
              <a:off x="4796" y="1772"/>
              <a:ext cx="278" cy="259"/>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a:latin typeface="Times New Roman" panose="02020603050405020304" pitchFamily="18" charset="0"/>
                  <a:ea typeface="宋体" panose="02010600030101010101" pitchFamily="2" charset="-122"/>
                </a:rPr>
                <a:t>{}</a:t>
              </a:r>
            </a:p>
          </p:txBody>
        </p:sp>
        <p:sp>
          <p:nvSpPr>
            <p:cNvPr id="35849" name="Text Box 7">
              <a:extLst>
                <a:ext uri="{FF2B5EF4-FFF2-40B4-BE49-F238E27FC236}">
                  <a16:creationId xmlns:a16="http://schemas.microsoft.com/office/drawing/2014/main" id="{9A67AFB6-536D-924B-8E6D-A766741E35FA}"/>
                </a:ext>
              </a:extLst>
            </p:cNvPr>
            <p:cNvSpPr txBox="1">
              <a:spLocks noChangeArrowheads="1"/>
            </p:cNvSpPr>
            <p:nvPr/>
          </p:nvSpPr>
          <p:spPr bwMode="auto">
            <a:xfrm>
              <a:off x="4508" y="2205"/>
              <a:ext cx="301" cy="259"/>
            </a:xfrm>
            <a:prstGeom prst="rect">
              <a:avLst/>
            </a:prstGeom>
            <a:noFill/>
            <a:ln w="12700">
              <a:solidFill>
                <a:schemeClr val="hlink"/>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f:4</a:t>
              </a:r>
            </a:p>
          </p:txBody>
        </p:sp>
        <p:sp>
          <p:nvSpPr>
            <p:cNvPr id="35850" name="Text Box 8">
              <a:extLst>
                <a:ext uri="{FF2B5EF4-FFF2-40B4-BE49-F238E27FC236}">
                  <a16:creationId xmlns:a16="http://schemas.microsoft.com/office/drawing/2014/main" id="{957DAA94-B8CA-084C-804C-AFEE4C1E0EFC}"/>
                </a:ext>
              </a:extLst>
            </p:cNvPr>
            <p:cNvSpPr txBox="1">
              <a:spLocks noChangeArrowheads="1"/>
            </p:cNvSpPr>
            <p:nvPr/>
          </p:nvSpPr>
          <p:spPr bwMode="auto">
            <a:xfrm>
              <a:off x="5084" y="2205"/>
              <a:ext cx="328" cy="259"/>
            </a:xfrm>
            <a:prstGeom prst="rect">
              <a:avLst/>
            </a:prstGeom>
            <a:noFill/>
            <a:ln w="12700">
              <a:solidFill>
                <a:schemeClr val="hlink"/>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c:1</a:t>
              </a:r>
            </a:p>
          </p:txBody>
        </p:sp>
        <p:sp>
          <p:nvSpPr>
            <p:cNvPr id="35851" name="Text Box 9">
              <a:extLst>
                <a:ext uri="{FF2B5EF4-FFF2-40B4-BE49-F238E27FC236}">
                  <a16:creationId xmlns:a16="http://schemas.microsoft.com/office/drawing/2014/main" id="{28AA9DFD-6E17-4243-83FD-78A57D71E195}"/>
                </a:ext>
              </a:extLst>
            </p:cNvPr>
            <p:cNvSpPr txBox="1">
              <a:spLocks noChangeArrowheads="1"/>
            </p:cNvSpPr>
            <p:nvPr/>
          </p:nvSpPr>
          <p:spPr bwMode="auto">
            <a:xfrm>
              <a:off x="5080" y="2588"/>
              <a:ext cx="337" cy="258"/>
            </a:xfrm>
            <a:prstGeom prst="rect">
              <a:avLst/>
            </a:prstGeom>
            <a:noFill/>
            <a:ln w="12700">
              <a:solidFill>
                <a:schemeClr val="hlink"/>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b:1</a:t>
              </a:r>
            </a:p>
          </p:txBody>
        </p:sp>
        <p:sp>
          <p:nvSpPr>
            <p:cNvPr id="35852" name="Text Box 10">
              <a:extLst>
                <a:ext uri="{FF2B5EF4-FFF2-40B4-BE49-F238E27FC236}">
                  <a16:creationId xmlns:a16="http://schemas.microsoft.com/office/drawing/2014/main" id="{89719B7E-2AEA-624E-B080-7095C727C9C5}"/>
                </a:ext>
              </a:extLst>
            </p:cNvPr>
            <p:cNvSpPr txBox="1">
              <a:spLocks noChangeArrowheads="1"/>
            </p:cNvSpPr>
            <p:nvPr/>
          </p:nvSpPr>
          <p:spPr bwMode="auto">
            <a:xfrm>
              <a:off x="5080" y="2971"/>
              <a:ext cx="337" cy="258"/>
            </a:xfrm>
            <a:prstGeom prst="rect">
              <a:avLst/>
            </a:prstGeom>
            <a:noFill/>
            <a:ln w="12700">
              <a:solidFill>
                <a:schemeClr val="hlink"/>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p:1</a:t>
              </a:r>
            </a:p>
          </p:txBody>
        </p:sp>
        <p:cxnSp>
          <p:nvCxnSpPr>
            <p:cNvPr id="35853" name="AutoShape 11">
              <a:extLst>
                <a:ext uri="{FF2B5EF4-FFF2-40B4-BE49-F238E27FC236}">
                  <a16:creationId xmlns:a16="http://schemas.microsoft.com/office/drawing/2014/main" id="{BE6C1A0E-C691-BA4C-BA7C-E953908F6B37}"/>
                </a:ext>
              </a:extLst>
            </p:cNvPr>
            <p:cNvCxnSpPr>
              <a:cxnSpLocks noChangeShapeType="1"/>
              <a:stCxn id="35850" idx="2"/>
              <a:endCxn id="35851" idx="0"/>
            </p:cNvCxnSpPr>
            <p:nvPr/>
          </p:nvCxnSpPr>
          <p:spPr bwMode="auto">
            <a:xfrm>
              <a:off x="5248" y="2458"/>
              <a:ext cx="1" cy="134"/>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854" name="AutoShape 12">
              <a:extLst>
                <a:ext uri="{FF2B5EF4-FFF2-40B4-BE49-F238E27FC236}">
                  <a16:creationId xmlns:a16="http://schemas.microsoft.com/office/drawing/2014/main" id="{C8892FD2-6BE9-FC4E-81A6-B7E1849E61FE}"/>
                </a:ext>
              </a:extLst>
            </p:cNvPr>
            <p:cNvCxnSpPr>
              <a:cxnSpLocks noChangeShapeType="1"/>
              <a:stCxn id="35851" idx="2"/>
              <a:endCxn id="35852" idx="0"/>
            </p:cNvCxnSpPr>
            <p:nvPr/>
          </p:nvCxnSpPr>
          <p:spPr bwMode="auto">
            <a:xfrm>
              <a:off x="5249" y="2842"/>
              <a:ext cx="0" cy="134"/>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855" name="AutoShape 13">
              <a:extLst>
                <a:ext uri="{FF2B5EF4-FFF2-40B4-BE49-F238E27FC236}">
                  <a16:creationId xmlns:a16="http://schemas.microsoft.com/office/drawing/2014/main" id="{678224BD-1B77-B04E-83EB-175216A8D664}"/>
                </a:ext>
              </a:extLst>
            </p:cNvPr>
            <p:cNvCxnSpPr>
              <a:cxnSpLocks noChangeShapeType="1"/>
              <a:stCxn id="35848" idx="2"/>
              <a:endCxn id="35850" idx="0"/>
            </p:cNvCxnSpPr>
            <p:nvPr/>
          </p:nvCxnSpPr>
          <p:spPr bwMode="auto">
            <a:xfrm>
              <a:off x="4935" y="2026"/>
              <a:ext cx="313" cy="182"/>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856" name="AutoShape 14">
              <a:extLst>
                <a:ext uri="{FF2B5EF4-FFF2-40B4-BE49-F238E27FC236}">
                  <a16:creationId xmlns:a16="http://schemas.microsoft.com/office/drawing/2014/main" id="{D659F6D1-D1DF-864D-B749-51A38C2D9EB8}"/>
                </a:ext>
              </a:extLst>
            </p:cNvPr>
            <p:cNvCxnSpPr>
              <a:cxnSpLocks noChangeShapeType="1"/>
              <a:stCxn id="35848" idx="2"/>
              <a:endCxn id="35849" idx="0"/>
            </p:cNvCxnSpPr>
            <p:nvPr/>
          </p:nvCxnSpPr>
          <p:spPr bwMode="auto">
            <a:xfrm flipH="1">
              <a:off x="4659" y="2026"/>
              <a:ext cx="276" cy="182"/>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857" name="Text Box 15">
              <a:extLst>
                <a:ext uri="{FF2B5EF4-FFF2-40B4-BE49-F238E27FC236}">
                  <a16:creationId xmlns:a16="http://schemas.microsoft.com/office/drawing/2014/main" id="{52F8D06A-922E-344C-BAA7-EB4CEA4FF449}"/>
                </a:ext>
              </a:extLst>
            </p:cNvPr>
            <p:cNvSpPr txBox="1">
              <a:spLocks noChangeArrowheads="1"/>
            </p:cNvSpPr>
            <p:nvPr/>
          </p:nvSpPr>
          <p:spPr bwMode="auto">
            <a:xfrm>
              <a:off x="4700" y="2588"/>
              <a:ext cx="337" cy="258"/>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b:1</a:t>
              </a:r>
            </a:p>
          </p:txBody>
        </p:sp>
        <p:sp>
          <p:nvSpPr>
            <p:cNvPr id="35858" name="Text Box 16">
              <a:extLst>
                <a:ext uri="{FF2B5EF4-FFF2-40B4-BE49-F238E27FC236}">
                  <a16:creationId xmlns:a16="http://schemas.microsoft.com/office/drawing/2014/main" id="{15591884-81CE-8D49-99DF-079902B54889}"/>
                </a:ext>
              </a:extLst>
            </p:cNvPr>
            <p:cNvSpPr txBox="1">
              <a:spLocks noChangeArrowheads="1"/>
            </p:cNvSpPr>
            <p:nvPr/>
          </p:nvSpPr>
          <p:spPr bwMode="auto">
            <a:xfrm>
              <a:off x="4321" y="2588"/>
              <a:ext cx="328" cy="258"/>
            </a:xfrm>
            <a:prstGeom prst="rect">
              <a:avLst/>
            </a:prstGeom>
            <a:noFill/>
            <a:ln w="12700">
              <a:solidFill>
                <a:schemeClr val="hlink"/>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c:3</a:t>
              </a:r>
            </a:p>
          </p:txBody>
        </p:sp>
        <p:cxnSp>
          <p:nvCxnSpPr>
            <p:cNvPr id="35859" name="AutoShape 17">
              <a:extLst>
                <a:ext uri="{FF2B5EF4-FFF2-40B4-BE49-F238E27FC236}">
                  <a16:creationId xmlns:a16="http://schemas.microsoft.com/office/drawing/2014/main" id="{2494C175-1B2C-4947-B6EA-EA4D3E093ACC}"/>
                </a:ext>
              </a:extLst>
            </p:cNvPr>
            <p:cNvCxnSpPr>
              <a:cxnSpLocks noChangeShapeType="1"/>
              <a:stCxn id="35849" idx="2"/>
              <a:endCxn id="35858" idx="0"/>
            </p:cNvCxnSpPr>
            <p:nvPr/>
          </p:nvCxnSpPr>
          <p:spPr bwMode="auto">
            <a:xfrm flipH="1">
              <a:off x="4485" y="2458"/>
              <a:ext cx="174" cy="134"/>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860" name="AutoShape 18">
              <a:extLst>
                <a:ext uri="{FF2B5EF4-FFF2-40B4-BE49-F238E27FC236}">
                  <a16:creationId xmlns:a16="http://schemas.microsoft.com/office/drawing/2014/main" id="{9F2DDDEA-C37E-344A-BDCB-04B9478A7168}"/>
                </a:ext>
              </a:extLst>
            </p:cNvPr>
            <p:cNvCxnSpPr>
              <a:cxnSpLocks noChangeShapeType="1"/>
              <a:stCxn id="35849" idx="2"/>
              <a:endCxn id="35857" idx="0"/>
            </p:cNvCxnSpPr>
            <p:nvPr/>
          </p:nvCxnSpPr>
          <p:spPr bwMode="auto">
            <a:xfrm>
              <a:off x="4659" y="2458"/>
              <a:ext cx="210" cy="134"/>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861" name="Text Box 19">
              <a:extLst>
                <a:ext uri="{FF2B5EF4-FFF2-40B4-BE49-F238E27FC236}">
                  <a16:creationId xmlns:a16="http://schemas.microsoft.com/office/drawing/2014/main" id="{1D1E0995-8DDA-A749-84B0-CA6B45521E3E}"/>
                </a:ext>
              </a:extLst>
            </p:cNvPr>
            <p:cNvSpPr txBox="1">
              <a:spLocks noChangeArrowheads="1"/>
            </p:cNvSpPr>
            <p:nvPr/>
          </p:nvSpPr>
          <p:spPr bwMode="auto">
            <a:xfrm>
              <a:off x="4316" y="2971"/>
              <a:ext cx="337" cy="258"/>
            </a:xfrm>
            <a:prstGeom prst="rect">
              <a:avLst/>
            </a:prstGeom>
            <a:noFill/>
            <a:ln w="12700">
              <a:solidFill>
                <a:schemeClr val="hlink"/>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a:3</a:t>
              </a:r>
            </a:p>
          </p:txBody>
        </p:sp>
        <p:sp>
          <p:nvSpPr>
            <p:cNvPr id="35862" name="Text Box 20">
              <a:extLst>
                <a:ext uri="{FF2B5EF4-FFF2-40B4-BE49-F238E27FC236}">
                  <a16:creationId xmlns:a16="http://schemas.microsoft.com/office/drawing/2014/main" id="{9ED59AF7-772E-724F-9EE7-3043296D9131}"/>
                </a:ext>
              </a:extLst>
            </p:cNvPr>
            <p:cNvSpPr txBox="1">
              <a:spLocks noChangeArrowheads="1"/>
            </p:cNvSpPr>
            <p:nvPr/>
          </p:nvSpPr>
          <p:spPr bwMode="auto">
            <a:xfrm>
              <a:off x="4556" y="3356"/>
              <a:ext cx="337" cy="258"/>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b:1</a:t>
              </a:r>
            </a:p>
          </p:txBody>
        </p:sp>
        <p:sp>
          <p:nvSpPr>
            <p:cNvPr id="35863" name="Text Box 21">
              <a:extLst>
                <a:ext uri="{FF2B5EF4-FFF2-40B4-BE49-F238E27FC236}">
                  <a16:creationId xmlns:a16="http://schemas.microsoft.com/office/drawing/2014/main" id="{48E2A215-9558-F44C-9220-2FFBE18CCFF8}"/>
                </a:ext>
              </a:extLst>
            </p:cNvPr>
            <p:cNvSpPr txBox="1">
              <a:spLocks noChangeArrowheads="1"/>
            </p:cNvSpPr>
            <p:nvPr/>
          </p:nvSpPr>
          <p:spPr bwMode="auto">
            <a:xfrm>
              <a:off x="4130" y="3356"/>
              <a:ext cx="373" cy="258"/>
            </a:xfrm>
            <a:prstGeom prst="rect">
              <a:avLst/>
            </a:prstGeom>
            <a:noFill/>
            <a:ln w="12700">
              <a:solidFill>
                <a:schemeClr val="hlink"/>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m:2</a:t>
              </a:r>
            </a:p>
          </p:txBody>
        </p:sp>
        <p:sp>
          <p:nvSpPr>
            <p:cNvPr id="35864" name="Text Box 22">
              <a:extLst>
                <a:ext uri="{FF2B5EF4-FFF2-40B4-BE49-F238E27FC236}">
                  <a16:creationId xmlns:a16="http://schemas.microsoft.com/office/drawing/2014/main" id="{F6FA8D75-14DD-FC41-A3B6-4B451DFCD7DB}"/>
                </a:ext>
              </a:extLst>
            </p:cNvPr>
            <p:cNvSpPr txBox="1">
              <a:spLocks noChangeArrowheads="1"/>
            </p:cNvSpPr>
            <p:nvPr/>
          </p:nvSpPr>
          <p:spPr bwMode="auto">
            <a:xfrm>
              <a:off x="4148" y="3739"/>
              <a:ext cx="337" cy="259"/>
            </a:xfrm>
            <a:prstGeom prst="rect">
              <a:avLst/>
            </a:prstGeom>
            <a:noFill/>
            <a:ln w="12700">
              <a:solidFill>
                <a:schemeClr val="hlink"/>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p:2</a:t>
              </a:r>
            </a:p>
          </p:txBody>
        </p:sp>
        <p:cxnSp>
          <p:nvCxnSpPr>
            <p:cNvPr id="35865" name="AutoShape 23">
              <a:extLst>
                <a:ext uri="{FF2B5EF4-FFF2-40B4-BE49-F238E27FC236}">
                  <a16:creationId xmlns:a16="http://schemas.microsoft.com/office/drawing/2014/main" id="{0ADD619C-39CF-334D-9B67-66F1BA6A366C}"/>
                </a:ext>
              </a:extLst>
            </p:cNvPr>
            <p:cNvCxnSpPr>
              <a:cxnSpLocks noChangeShapeType="1"/>
              <a:stCxn id="35858" idx="2"/>
              <a:endCxn id="35861" idx="0"/>
            </p:cNvCxnSpPr>
            <p:nvPr/>
          </p:nvCxnSpPr>
          <p:spPr bwMode="auto">
            <a:xfrm>
              <a:off x="4485" y="2842"/>
              <a:ext cx="0" cy="134"/>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866" name="AutoShape 24">
              <a:extLst>
                <a:ext uri="{FF2B5EF4-FFF2-40B4-BE49-F238E27FC236}">
                  <a16:creationId xmlns:a16="http://schemas.microsoft.com/office/drawing/2014/main" id="{42A57AA6-A9F5-1A40-86AD-67A3488DC45F}"/>
                </a:ext>
              </a:extLst>
            </p:cNvPr>
            <p:cNvCxnSpPr>
              <a:cxnSpLocks noChangeShapeType="1"/>
              <a:stCxn id="35861" idx="2"/>
              <a:endCxn id="35863" idx="0"/>
            </p:cNvCxnSpPr>
            <p:nvPr/>
          </p:nvCxnSpPr>
          <p:spPr bwMode="auto">
            <a:xfrm flipH="1">
              <a:off x="4317" y="3226"/>
              <a:ext cx="168" cy="134"/>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867" name="AutoShape 25">
              <a:extLst>
                <a:ext uri="{FF2B5EF4-FFF2-40B4-BE49-F238E27FC236}">
                  <a16:creationId xmlns:a16="http://schemas.microsoft.com/office/drawing/2014/main" id="{42F7BFA5-8D09-3A45-9E36-95B4A1DEEDC3}"/>
                </a:ext>
              </a:extLst>
            </p:cNvPr>
            <p:cNvCxnSpPr>
              <a:cxnSpLocks noChangeShapeType="1"/>
              <a:stCxn id="35861" idx="2"/>
              <a:endCxn id="35862" idx="0"/>
            </p:cNvCxnSpPr>
            <p:nvPr/>
          </p:nvCxnSpPr>
          <p:spPr bwMode="auto">
            <a:xfrm>
              <a:off x="4485" y="3226"/>
              <a:ext cx="240" cy="134"/>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868" name="AutoShape 26">
              <a:extLst>
                <a:ext uri="{FF2B5EF4-FFF2-40B4-BE49-F238E27FC236}">
                  <a16:creationId xmlns:a16="http://schemas.microsoft.com/office/drawing/2014/main" id="{5EF031C8-1121-5342-A0E4-6805071214B5}"/>
                </a:ext>
              </a:extLst>
            </p:cNvPr>
            <p:cNvCxnSpPr>
              <a:cxnSpLocks noChangeShapeType="1"/>
              <a:stCxn id="35863" idx="2"/>
              <a:endCxn id="35864" idx="0"/>
            </p:cNvCxnSpPr>
            <p:nvPr/>
          </p:nvCxnSpPr>
          <p:spPr bwMode="auto">
            <a:xfrm>
              <a:off x="4317" y="3610"/>
              <a:ext cx="0" cy="134"/>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869" name="Text Box 27">
              <a:extLst>
                <a:ext uri="{FF2B5EF4-FFF2-40B4-BE49-F238E27FC236}">
                  <a16:creationId xmlns:a16="http://schemas.microsoft.com/office/drawing/2014/main" id="{D78F492C-C320-3D40-A3F3-B89516F41F7C}"/>
                </a:ext>
              </a:extLst>
            </p:cNvPr>
            <p:cNvSpPr txBox="1">
              <a:spLocks noChangeArrowheads="1"/>
            </p:cNvSpPr>
            <p:nvPr/>
          </p:nvSpPr>
          <p:spPr bwMode="auto">
            <a:xfrm>
              <a:off x="4538" y="3739"/>
              <a:ext cx="373" cy="259"/>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m:1</a:t>
              </a:r>
            </a:p>
          </p:txBody>
        </p:sp>
        <p:cxnSp>
          <p:nvCxnSpPr>
            <p:cNvPr id="35870" name="AutoShape 28">
              <a:extLst>
                <a:ext uri="{FF2B5EF4-FFF2-40B4-BE49-F238E27FC236}">
                  <a16:creationId xmlns:a16="http://schemas.microsoft.com/office/drawing/2014/main" id="{32CFED36-6721-D744-BCBD-8D9174390A35}"/>
                </a:ext>
              </a:extLst>
            </p:cNvPr>
            <p:cNvCxnSpPr>
              <a:cxnSpLocks noChangeShapeType="1"/>
              <a:stCxn id="35862" idx="2"/>
              <a:endCxn id="35869" idx="0"/>
            </p:cNvCxnSpPr>
            <p:nvPr/>
          </p:nvCxnSpPr>
          <p:spPr bwMode="auto">
            <a:xfrm>
              <a:off x="4725" y="3610"/>
              <a:ext cx="0" cy="134"/>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871" name="Text Box 29">
              <a:extLst>
                <a:ext uri="{FF2B5EF4-FFF2-40B4-BE49-F238E27FC236}">
                  <a16:creationId xmlns:a16="http://schemas.microsoft.com/office/drawing/2014/main" id="{6F2988E0-6E81-394B-BEBC-AD539CBD6F8C}"/>
                </a:ext>
              </a:extLst>
            </p:cNvPr>
            <p:cNvSpPr txBox="1">
              <a:spLocks noChangeArrowheads="1"/>
            </p:cNvSpPr>
            <p:nvPr/>
          </p:nvSpPr>
          <p:spPr bwMode="auto">
            <a:xfrm>
              <a:off x="2496" y="1935"/>
              <a:ext cx="1602" cy="1627"/>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nSpc>
                  <a:spcPct val="90000"/>
                </a:lnSpc>
                <a:spcBef>
                  <a:spcPct val="0"/>
                </a:spcBef>
                <a:buClrTx/>
                <a:buFontTx/>
                <a:buNone/>
              </a:pPr>
              <a:r>
                <a:rPr kumimoji="0" lang="en-US" altLang="zh-CN" sz="2000">
                  <a:latin typeface="Times New Roman" panose="02020603050405020304" pitchFamily="18" charset="0"/>
                  <a:ea typeface="宋体" panose="02010600030101010101" pitchFamily="2" charset="-122"/>
                </a:rPr>
                <a:t>Header Table</a:t>
              </a:r>
            </a:p>
            <a:p>
              <a:pPr>
                <a:lnSpc>
                  <a:spcPct val="90000"/>
                </a:lnSpc>
                <a:spcBef>
                  <a:spcPct val="0"/>
                </a:spcBef>
                <a:buClrTx/>
                <a:buFontTx/>
                <a:buNone/>
              </a:pPr>
              <a:endParaRPr kumimoji="0" lang="en-US" altLang="zh-CN" sz="2000">
                <a:latin typeface="Times New Roman" panose="02020603050405020304" pitchFamily="18" charset="0"/>
                <a:ea typeface="宋体" panose="02010600030101010101" pitchFamily="2" charset="-122"/>
              </a:endParaRPr>
            </a:p>
            <a:p>
              <a:pPr>
                <a:lnSpc>
                  <a:spcPct val="90000"/>
                </a:lnSpc>
                <a:spcBef>
                  <a:spcPct val="0"/>
                </a:spcBef>
                <a:buClrTx/>
                <a:buFontTx/>
                <a:buNone/>
              </a:pPr>
              <a:r>
                <a:rPr kumimoji="0" lang="en-US" altLang="zh-CN" sz="2000" i="1" u="sng">
                  <a:latin typeface="Times New Roman" panose="02020603050405020304" pitchFamily="18" charset="0"/>
                  <a:ea typeface="宋体" panose="02010600030101010101" pitchFamily="2" charset="-122"/>
                </a:rPr>
                <a:t>Item  frequency  head </a:t>
              </a:r>
            </a:p>
            <a:p>
              <a:pPr>
                <a:lnSpc>
                  <a:spcPct val="90000"/>
                </a:lnSpc>
                <a:spcBef>
                  <a:spcPct val="0"/>
                </a:spcBef>
                <a:buClrTx/>
                <a:buFontTx/>
                <a:buNone/>
              </a:pPr>
              <a:r>
                <a:rPr kumimoji="0" lang="en-US" altLang="zh-CN" sz="2000" i="1">
                  <a:latin typeface="Times New Roman" panose="02020603050405020304" pitchFamily="18" charset="0"/>
                  <a:ea typeface="宋体" panose="02010600030101010101" pitchFamily="2" charset="-122"/>
                </a:rPr>
                <a:t> f	4</a:t>
              </a:r>
            </a:p>
            <a:p>
              <a:pPr>
                <a:lnSpc>
                  <a:spcPct val="90000"/>
                </a:lnSpc>
                <a:spcBef>
                  <a:spcPct val="0"/>
                </a:spcBef>
                <a:buClrTx/>
                <a:buFontTx/>
                <a:buNone/>
              </a:pPr>
              <a:r>
                <a:rPr kumimoji="0" lang="en-US" altLang="zh-CN" sz="2000" i="1">
                  <a:latin typeface="Times New Roman" panose="02020603050405020304" pitchFamily="18" charset="0"/>
                  <a:ea typeface="宋体" panose="02010600030101010101" pitchFamily="2" charset="-122"/>
                </a:rPr>
                <a:t>c	4</a:t>
              </a:r>
            </a:p>
            <a:p>
              <a:pPr>
                <a:lnSpc>
                  <a:spcPct val="90000"/>
                </a:lnSpc>
                <a:spcBef>
                  <a:spcPct val="0"/>
                </a:spcBef>
                <a:buClrTx/>
                <a:buFontTx/>
                <a:buNone/>
              </a:pPr>
              <a:r>
                <a:rPr kumimoji="0" lang="en-US" altLang="zh-CN" sz="2000" i="1">
                  <a:latin typeface="Times New Roman" panose="02020603050405020304" pitchFamily="18" charset="0"/>
                  <a:ea typeface="宋体" panose="02010600030101010101" pitchFamily="2" charset="-122"/>
                </a:rPr>
                <a:t>a	3</a:t>
              </a:r>
            </a:p>
            <a:p>
              <a:pPr>
                <a:lnSpc>
                  <a:spcPct val="90000"/>
                </a:lnSpc>
                <a:spcBef>
                  <a:spcPct val="0"/>
                </a:spcBef>
                <a:buClrTx/>
                <a:buFontTx/>
                <a:buNone/>
              </a:pPr>
              <a:r>
                <a:rPr kumimoji="0" lang="en-US" altLang="zh-CN" sz="2000" i="1">
                  <a:latin typeface="Times New Roman" panose="02020603050405020304" pitchFamily="18" charset="0"/>
                  <a:ea typeface="宋体" panose="02010600030101010101" pitchFamily="2" charset="-122"/>
                </a:rPr>
                <a:t>b	3</a:t>
              </a:r>
            </a:p>
            <a:p>
              <a:pPr>
                <a:lnSpc>
                  <a:spcPct val="90000"/>
                </a:lnSpc>
                <a:spcBef>
                  <a:spcPct val="0"/>
                </a:spcBef>
                <a:buClrTx/>
                <a:buFontTx/>
                <a:buNone/>
              </a:pPr>
              <a:r>
                <a:rPr kumimoji="0" lang="en-US" altLang="zh-CN" sz="2000" i="1">
                  <a:latin typeface="Times New Roman" panose="02020603050405020304" pitchFamily="18" charset="0"/>
                  <a:ea typeface="宋体" panose="02010600030101010101" pitchFamily="2" charset="-122"/>
                </a:rPr>
                <a:t>m	3</a:t>
              </a:r>
            </a:p>
            <a:p>
              <a:pPr>
                <a:lnSpc>
                  <a:spcPct val="90000"/>
                </a:lnSpc>
                <a:spcBef>
                  <a:spcPct val="0"/>
                </a:spcBef>
                <a:buClrTx/>
                <a:buFontTx/>
                <a:buNone/>
              </a:pPr>
              <a:r>
                <a:rPr kumimoji="0" lang="en-US" altLang="zh-CN" sz="2000" i="1">
                  <a:latin typeface="Times New Roman" panose="02020603050405020304" pitchFamily="18" charset="0"/>
                  <a:ea typeface="宋体" panose="02010600030101010101" pitchFamily="2" charset="-122"/>
                </a:rPr>
                <a:t>p	3</a:t>
              </a:r>
              <a:endParaRPr kumimoji="0" lang="en-US" altLang="zh-CN" sz="2000">
                <a:latin typeface="Times New Roman" panose="02020603050405020304" pitchFamily="18" charset="0"/>
                <a:ea typeface="宋体" panose="02010600030101010101" pitchFamily="2" charset="-122"/>
              </a:endParaRPr>
            </a:p>
          </p:txBody>
        </p:sp>
        <p:sp>
          <p:nvSpPr>
            <p:cNvPr id="35872" name="Freeform 30">
              <a:extLst>
                <a:ext uri="{FF2B5EF4-FFF2-40B4-BE49-F238E27FC236}">
                  <a16:creationId xmlns:a16="http://schemas.microsoft.com/office/drawing/2014/main" id="{8E21BB98-A32B-A046-9787-C71B13C44B66}"/>
                </a:ext>
              </a:extLst>
            </p:cNvPr>
            <p:cNvSpPr>
              <a:spLocks/>
            </p:cNvSpPr>
            <p:nvPr/>
          </p:nvSpPr>
          <p:spPr bwMode="auto">
            <a:xfrm>
              <a:off x="3879" y="2341"/>
              <a:ext cx="672" cy="240"/>
            </a:xfrm>
            <a:custGeom>
              <a:avLst/>
              <a:gdLst>
                <a:gd name="T0" fmla="*/ 0 w 672"/>
                <a:gd name="T1" fmla="*/ 240 h 240"/>
                <a:gd name="T2" fmla="*/ 288 w 672"/>
                <a:gd name="T3" fmla="*/ 192 h 240"/>
                <a:gd name="T4" fmla="*/ 432 w 672"/>
                <a:gd name="T5" fmla="*/ 48 h 240"/>
                <a:gd name="T6" fmla="*/ 672 w 672"/>
                <a:gd name="T7" fmla="*/ 0 h 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72" h="240">
                  <a:moveTo>
                    <a:pt x="0" y="240"/>
                  </a:moveTo>
                  <a:cubicBezTo>
                    <a:pt x="108" y="232"/>
                    <a:pt x="216" y="224"/>
                    <a:pt x="288" y="192"/>
                  </a:cubicBezTo>
                  <a:cubicBezTo>
                    <a:pt x="360" y="160"/>
                    <a:pt x="368" y="80"/>
                    <a:pt x="432" y="48"/>
                  </a:cubicBezTo>
                  <a:cubicBezTo>
                    <a:pt x="496" y="16"/>
                    <a:pt x="584" y="8"/>
                    <a:pt x="672" y="0"/>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5873" name="Freeform 31">
              <a:extLst>
                <a:ext uri="{FF2B5EF4-FFF2-40B4-BE49-F238E27FC236}">
                  <a16:creationId xmlns:a16="http://schemas.microsoft.com/office/drawing/2014/main" id="{7C75839C-DB31-E549-8FCA-F7320F0E8832}"/>
                </a:ext>
              </a:extLst>
            </p:cNvPr>
            <p:cNvSpPr>
              <a:spLocks/>
            </p:cNvSpPr>
            <p:nvPr/>
          </p:nvSpPr>
          <p:spPr bwMode="auto">
            <a:xfrm>
              <a:off x="3879" y="2725"/>
              <a:ext cx="432" cy="1"/>
            </a:xfrm>
            <a:custGeom>
              <a:avLst/>
              <a:gdLst>
                <a:gd name="T0" fmla="*/ 0 w 432"/>
                <a:gd name="T1" fmla="*/ 0 h 1"/>
                <a:gd name="T2" fmla="*/ 432 w 432"/>
                <a:gd name="T3" fmla="*/ 0 h 1"/>
                <a:gd name="T4" fmla="*/ 0 60000 65536"/>
                <a:gd name="T5" fmla="*/ 0 60000 65536"/>
              </a:gdLst>
              <a:ahLst/>
              <a:cxnLst>
                <a:cxn ang="T4">
                  <a:pos x="T0" y="T1"/>
                </a:cxn>
                <a:cxn ang="T5">
                  <a:pos x="T2" y="T3"/>
                </a:cxn>
              </a:cxnLst>
              <a:rect l="0" t="0" r="r" b="b"/>
              <a:pathLst>
                <a:path w="432" h="1">
                  <a:moveTo>
                    <a:pt x="0" y="0"/>
                  </a:moveTo>
                  <a:cubicBezTo>
                    <a:pt x="0" y="0"/>
                    <a:pt x="216" y="0"/>
                    <a:pt x="432" y="0"/>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5874" name="Freeform 32">
              <a:extLst>
                <a:ext uri="{FF2B5EF4-FFF2-40B4-BE49-F238E27FC236}">
                  <a16:creationId xmlns:a16="http://schemas.microsoft.com/office/drawing/2014/main" id="{AF76AF94-6C12-9B46-8E6C-2B113CF72552}"/>
                </a:ext>
              </a:extLst>
            </p:cNvPr>
            <p:cNvSpPr>
              <a:spLocks/>
            </p:cNvSpPr>
            <p:nvPr/>
          </p:nvSpPr>
          <p:spPr bwMode="auto">
            <a:xfrm>
              <a:off x="4599" y="2341"/>
              <a:ext cx="480" cy="384"/>
            </a:xfrm>
            <a:custGeom>
              <a:avLst/>
              <a:gdLst>
                <a:gd name="T0" fmla="*/ 0 w 480"/>
                <a:gd name="T1" fmla="*/ 384 h 384"/>
                <a:gd name="T2" fmla="*/ 48 w 480"/>
                <a:gd name="T3" fmla="*/ 336 h 384"/>
                <a:gd name="T4" fmla="*/ 240 w 480"/>
                <a:gd name="T5" fmla="*/ 96 h 384"/>
                <a:gd name="T6" fmla="*/ 480 w 480"/>
                <a:gd name="T7" fmla="*/ 0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80" h="384">
                  <a:moveTo>
                    <a:pt x="0" y="384"/>
                  </a:moveTo>
                  <a:cubicBezTo>
                    <a:pt x="4" y="384"/>
                    <a:pt x="8" y="384"/>
                    <a:pt x="48" y="336"/>
                  </a:cubicBezTo>
                  <a:cubicBezTo>
                    <a:pt x="88" y="288"/>
                    <a:pt x="168" y="152"/>
                    <a:pt x="240" y="96"/>
                  </a:cubicBezTo>
                  <a:cubicBezTo>
                    <a:pt x="312" y="40"/>
                    <a:pt x="396" y="20"/>
                    <a:pt x="480" y="0"/>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5875" name="Freeform 33">
              <a:extLst>
                <a:ext uri="{FF2B5EF4-FFF2-40B4-BE49-F238E27FC236}">
                  <a16:creationId xmlns:a16="http://schemas.microsoft.com/office/drawing/2014/main" id="{9351EF43-8117-F940-B685-C12CEBBCB82A}"/>
                </a:ext>
              </a:extLst>
            </p:cNvPr>
            <p:cNvSpPr>
              <a:spLocks/>
            </p:cNvSpPr>
            <p:nvPr/>
          </p:nvSpPr>
          <p:spPr bwMode="auto">
            <a:xfrm>
              <a:off x="3879" y="2928"/>
              <a:ext cx="432" cy="192"/>
            </a:xfrm>
            <a:custGeom>
              <a:avLst/>
              <a:gdLst>
                <a:gd name="T0" fmla="*/ 0 w 432"/>
                <a:gd name="T1" fmla="*/ 0 h 192"/>
                <a:gd name="T2" fmla="*/ 144 w 432"/>
                <a:gd name="T3" fmla="*/ 48 h 192"/>
                <a:gd name="T4" fmla="*/ 288 w 432"/>
                <a:gd name="T5" fmla="*/ 144 h 192"/>
                <a:gd name="T6" fmla="*/ 432 w 432"/>
                <a:gd name="T7" fmla="*/ 192 h 1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2" h="192">
                  <a:moveTo>
                    <a:pt x="0" y="0"/>
                  </a:moveTo>
                  <a:cubicBezTo>
                    <a:pt x="48" y="12"/>
                    <a:pt x="96" y="24"/>
                    <a:pt x="144" y="48"/>
                  </a:cubicBezTo>
                  <a:cubicBezTo>
                    <a:pt x="192" y="72"/>
                    <a:pt x="240" y="120"/>
                    <a:pt x="288" y="144"/>
                  </a:cubicBezTo>
                  <a:cubicBezTo>
                    <a:pt x="336" y="168"/>
                    <a:pt x="384" y="180"/>
                    <a:pt x="432" y="192"/>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5876" name="Freeform 34">
              <a:extLst>
                <a:ext uri="{FF2B5EF4-FFF2-40B4-BE49-F238E27FC236}">
                  <a16:creationId xmlns:a16="http://schemas.microsoft.com/office/drawing/2014/main" id="{EE59078D-DF67-BC43-8170-9BC4BA4AA3AE}"/>
                </a:ext>
              </a:extLst>
            </p:cNvPr>
            <p:cNvSpPr>
              <a:spLocks/>
            </p:cNvSpPr>
            <p:nvPr/>
          </p:nvSpPr>
          <p:spPr bwMode="auto">
            <a:xfrm>
              <a:off x="3888" y="3072"/>
              <a:ext cx="720" cy="384"/>
            </a:xfrm>
            <a:custGeom>
              <a:avLst/>
              <a:gdLst>
                <a:gd name="T0" fmla="*/ 0 w 720"/>
                <a:gd name="T1" fmla="*/ 0 h 384"/>
                <a:gd name="T2" fmla="*/ 240 w 720"/>
                <a:gd name="T3" fmla="*/ 48 h 384"/>
                <a:gd name="T4" fmla="*/ 528 w 720"/>
                <a:gd name="T5" fmla="*/ 288 h 384"/>
                <a:gd name="T6" fmla="*/ 720 w 720"/>
                <a:gd name="T7" fmla="*/ 384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0" h="384">
                  <a:moveTo>
                    <a:pt x="0" y="0"/>
                  </a:moveTo>
                  <a:cubicBezTo>
                    <a:pt x="76" y="0"/>
                    <a:pt x="152" y="0"/>
                    <a:pt x="240" y="48"/>
                  </a:cubicBezTo>
                  <a:cubicBezTo>
                    <a:pt x="328" y="96"/>
                    <a:pt x="448" y="232"/>
                    <a:pt x="528" y="288"/>
                  </a:cubicBezTo>
                  <a:cubicBezTo>
                    <a:pt x="608" y="344"/>
                    <a:pt x="664" y="364"/>
                    <a:pt x="720" y="384"/>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5877" name="Freeform 35">
              <a:extLst>
                <a:ext uri="{FF2B5EF4-FFF2-40B4-BE49-F238E27FC236}">
                  <a16:creationId xmlns:a16="http://schemas.microsoft.com/office/drawing/2014/main" id="{EC470548-EEDF-444E-AE93-DEBA4FCD2F34}"/>
                </a:ext>
              </a:extLst>
            </p:cNvPr>
            <p:cNvSpPr>
              <a:spLocks/>
            </p:cNvSpPr>
            <p:nvPr/>
          </p:nvSpPr>
          <p:spPr bwMode="auto">
            <a:xfrm>
              <a:off x="4848" y="2832"/>
              <a:ext cx="56" cy="672"/>
            </a:xfrm>
            <a:custGeom>
              <a:avLst/>
              <a:gdLst>
                <a:gd name="T0" fmla="*/ 0 w 56"/>
                <a:gd name="T1" fmla="*/ 672 h 672"/>
                <a:gd name="T2" fmla="*/ 48 w 56"/>
                <a:gd name="T3" fmla="*/ 432 h 672"/>
                <a:gd name="T4" fmla="*/ 48 w 56"/>
                <a:gd name="T5" fmla="*/ 0 h 672"/>
                <a:gd name="T6" fmla="*/ 0 60000 65536"/>
                <a:gd name="T7" fmla="*/ 0 60000 65536"/>
                <a:gd name="T8" fmla="*/ 0 60000 65536"/>
              </a:gdLst>
              <a:ahLst/>
              <a:cxnLst>
                <a:cxn ang="T6">
                  <a:pos x="T0" y="T1"/>
                </a:cxn>
                <a:cxn ang="T7">
                  <a:pos x="T2" y="T3"/>
                </a:cxn>
                <a:cxn ang="T8">
                  <a:pos x="T4" y="T5"/>
                </a:cxn>
              </a:cxnLst>
              <a:rect l="0" t="0" r="r" b="b"/>
              <a:pathLst>
                <a:path w="56" h="672">
                  <a:moveTo>
                    <a:pt x="0" y="672"/>
                  </a:moveTo>
                  <a:cubicBezTo>
                    <a:pt x="20" y="608"/>
                    <a:pt x="40" y="544"/>
                    <a:pt x="48" y="432"/>
                  </a:cubicBezTo>
                  <a:cubicBezTo>
                    <a:pt x="56" y="320"/>
                    <a:pt x="52" y="160"/>
                    <a:pt x="48" y="0"/>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5878" name="Line 36">
              <a:extLst>
                <a:ext uri="{FF2B5EF4-FFF2-40B4-BE49-F238E27FC236}">
                  <a16:creationId xmlns:a16="http://schemas.microsoft.com/office/drawing/2014/main" id="{DE38A9E9-93EB-854B-B584-4B7A75017C2E}"/>
                </a:ext>
              </a:extLst>
            </p:cNvPr>
            <p:cNvSpPr>
              <a:spLocks noChangeShapeType="1"/>
            </p:cNvSpPr>
            <p:nvPr/>
          </p:nvSpPr>
          <p:spPr bwMode="auto">
            <a:xfrm>
              <a:off x="4983" y="2725"/>
              <a:ext cx="96" cy="0"/>
            </a:xfrm>
            <a:prstGeom prst="line">
              <a:avLst/>
            </a:prstGeom>
            <a:noFill/>
            <a:ln w="12700">
              <a:solidFill>
                <a:schemeClr val="tx2"/>
              </a:solidFill>
              <a:prstDash val="lgDash"/>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5879" name="Freeform 37">
              <a:extLst>
                <a:ext uri="{FF2B5EF4-FFF2-40B4-BE49-F238E27FC236}">
                  <a16:creationId xmlns:a16="http://schemas.microsoft.com/office/drawing/2014/main" id="{A2341F4F-14B6-E249-B159-C3A7027B5261}"/>
                </a:ext>
              </a:extLst>
            </p:cNvPr>
            <p:cNvSpPr>
              <a:spLocks/>
            </p:cNvSpPr>
            <p:nvPr/>
          </p:nvSpPr>
          <p:spPr bwMode="auto">
            <a:xfrm>
              <a:off x="3888" y="3264"/>
              <a:ext cx="288" cy="240"/>
            </a:xfrm>
            <a:custGeom>
              <a:avLst/>
              <a:gdLst>
                <a:gd name="T0" fmla="*/ 0 w 288"/>
                <a:gd name="T1" fmla="*/ 0 h 240"/>
                <a:gd name="T2" fmla="*/ 144 w 288"/>
                <a:gd name="T3" fmla="*/ 48 h 240"/>
                <a:gd name="T4" fmla="*/ 192 w 288"/>
                <a:gd name="T5" fmla="*/ 192 h 240"/>
                <a:gd name="T6" fmla="*/ 288 w 288"/>
                <a:gd name="T7" fmla="*/ 240 h 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8" h="240">
                  <a:moveTo>
                    <a:pt x="0" y="0"/>
                  </a:moveTo>
                  <a:cubicBezTo>
                    <a:pt x="56" y="8"/>
                    <a:pt x="112" y="16"/>
                    <a:pt x="144" y="48"/>
                  </a:cubicBezTo>
                  <a:cubicBezTo>
                    <a:pt x="176" y="80"/>
                    <a:pt x="168" y="160"/>
                    <a:pt x="192" y="192"/>
                  </a:cubicBezTo>
                  <a:cubicBezTo>
                    <a:pt x="216" y="224"/>
                    <a:pt x="252" y="232"/>
                    <a:pt x="288" y="240"/>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5880" name="Freeform 38">
              <a:extLst>
                <a:ext uri="{FF2B5EF4-FFF2-40B4-BE49-F238E27FC236}">
                  <a16:creationId xmlns:a16="http://schemas.microsoft.com/office/drawing/2014/main" id="{59B7B338-492A-C24D-88DB-6B36BD84A01D}"/>
                </a:ext>
              </a:extLst>
            </p:cNvPr>
            <p:cNvSpPr>
              <a:spLocks/>
            </p:cNvSpPr>
            <p:nvPr/>
          </p:nvSpPr>
          <p:spPr bwMode="auto">
            <a:xfrm>
              <a:off x="4464" y="3504"/>
              <a:ext cx="96" cy="384"/>
            </a:xfrm>
            <a:custGeom>
              <a:avLst/>
              <a:gdLst>
                <a:gd name="T0" fmla="*/ 0 w 96"/>
                <a:gd name="T1" fmla="*/ 0 h 384"/>
                <a:gd name="T2" fmla="*/ 48 w 96"/>
                <a:gd name="T3" fmla="*/ 96 h 384"/>
                <a:gd name="T4" fmla="*/ 48 w 96"/>
                <a:gd name="T5" fmla="*/ 288 h 384"/>
                <a:gd name="T6" fmla="*/ 96 w 96"/>
                <a:gd name="T7" fmla="*/ 384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6" h="384">
                  <a:moveTo>
                    <a:pt x="0" y="0"/>
                  </a:moveTo>
                  <a:cubicBezTo>
                    <a:pt x="20" y="24"/>
                    <a:pt x="40" y="48"/>
                    <a:pt x="48" y="96"/>
                  </a:cubicBezTo>
                  <a:cubicBezTo>
                    <a:pt x="56" y="144"/>
                    <a:pt x="40" y="240"/>
                    <a:pt x="48" y="288"/>
                  </a:cubicBezTo>
                  <a:cubicBezTo>
                    <a:pt x="56" y="336"/>
                    <a:pt x="76" y="360"/>
                    <a:pt x="96" y="384"/>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5881" name="Freeform 39">
              <a:extLst>
                <a:ext uri="{FF2B5EF4-FFF2-40B4-BE49-F238E27FC236}">
                  <a16:creationId xmlns:a16="http://schemas.microsoft.com/office/drawing/2014/main" id="{0D079E58-8004-D941-830B-387F65485531}"/>
                </a:ext>
              </a:extLst>
            </p:cNvPr>
            <p:cNvSpPr>
              <a:spLocks/>
            </p:cNvSpPr>
            <p:nvPr/>
          </p:nvSpPr>
          <p:spPr bwMode="auto">
            <a:xfrm>
              <a:off x="3888" y="3456"/>
              <a:ext cx="288" cy="432"/>
            </a:xfrm>
            <a:custGeom>
              <a:avLst/>
              <a:gdLst>
                <a:gd name="T0" fmla="*/ 0 w 288"/>
                <a:gd name="T1" fmla="*/ 0 h 432"/>
                <a:gd name="T2" fmla="*/ 96 w 288"/>
                <a:gd name="T3" fmla="*/ 144 h 432"/>
                <a:gd name="T4" fmla="*/ 144 w 288"/>
                <a:gd name="T5" fmla="*/ 336 h 432"/>
                <a:gd name="T6" fmla="*/ 288 w 288"/>
                <a:gd name="T7" fmla="*/ 432 h 4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8" h="432">
                  <a:moveTo>
                    <a:pt x="0" y="0"/>
                  </a:moveTo>
                  <a:cubicBezTo>
                    <a:pt x="36" y="44"/>
                    <a:pt x="72" y="88"/>
                    <a:pt x="96" y="144"/>
                  </a:cubicBezTo>
                  <a:cubicBezTo>
                    <a:pt x="120" y="200"/>
                    <a:pt x="112" y="288"/>
                    <a:pt x="144" y="336"/>
                  </a:cubicBezTo>
                  <a:cubicBezTo>
                    <a:pt x="176" y="384"/>
                    <a:pt x="232" y="408"/>
                    <a:pt x="288" y="432"/>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5882" name="Freeform 40">
              <a:extLst>
                <a:ext uri="{FF2B5EF4-FFF2-40B4-BE49-F238E27FC236}">
                  <a16:creationId xmlns:a16="http://schemas.microsoft.com/office/drawing/2014/main" id="{84B7F627-B482-F54A-A18C-B81DC089290E}"/>
                </a:ext>
              </a:extLst>
            </p:cNvPr>
            <p:cNvSpPr>
              <a:spLocks/>
            </p:cNvSpPr>
            <p:nvPr/>
          </p:nvSpPr>
          <p:spPr bwMode="auto">
            <a:xfrm>
              <a:off x="4464" y="3216"/>
              <a:ext cx="768" cy="672"/>
            </a:xfrm>
            <a:custGeom>
              <a:avLst/>
              <a:gdLst>
                <a:gd name="T0" fmla="*/ 0 w 768"/>
                <a:gd name="T1" fmla="*/ 672 h 672"/>
                <a:gd name="T2" fmla="*/ 96 w 768"/>
                <a:gd name="T3" fmla="*/ 528 h 672"/>
                <a:gd name="T4" fmla="*/ 528 w 768"/>
                <a:gd name="T5" fmla="*/ 384 h 672"/>
                <a:gd name="T6" fmla="*/ 768 w 768"/>
                <a:gd name="T7" fmla="*/ 0 h 6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8" h="672">
                  <a:moveTo>
                    <a:pt x="0" y="672"/>
                  </a:moveTo>
                  <a:cubicBezTo>
                    <a:pt x="4" y="624"/>
                    <a:pt x="8" y="576"/>
                    <a:pt x="96" y="528"/>
                  </a:cubicBezTo>
                  <a:cubicBezTo>
                    <a:pt x="184" y="480"/>
                    <a:pt x="416" y="472"/>
                    <a:pt x="528" y="384"/>
                  </a:cubicBezTo>
                  <a:cubicBezTo>
                    <a:pt x="640" y="296"/>
                    <a:pt x="704" y="148"/>
                    <a:pt x="768" y="0"/>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grpSp>
      <p:sp>
        <p:nvSpPr>
          <p:cNvPr id="1711145" name="Text Box 41">
            <a:extLst>
              <a:ext uri="{FF2B5EF4-FFF2-40B4-BE49-F238E27FC236}">
                <a16:creationId xmlns:a16="http://schemas.microsoft.com/office/drawing/2014/main" id="{D528FB1A-7B34-004D-BC12-6767047BBE59}"/>
              </a:ext>
            </a:extLst>
          </p:cNvPr>
          <p:cNvSpPr txBox="1">
            <a:spLocks noChangeArrowheads="1"/>
          </p:cNvSpPr>
          <p:nvPr/>
        </p:nvSpPr>
        <p:spPr bwMode="auto">
          <a:xfrm>
            <a:off x="2590801" y="6191251"/>
            <a:ext cx="143351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400">
                <a:solidFill>
                  <a:schemeClr val="hlink"/>
                </a:solidFill>
                <a:latin typeface="Times New Roman" panose="02020603050405020304" pitchFamily="18" charset="0"/>
                <a:ea typeface="宋体" panose="02010600030101010101" pitchFamily="2" charset="-122"/>
              </a:rPr>
              <a:t>FP-tree: T</a:t>
            </a:r>
            <a:endParaRPr kumimoji="0" lang="en-US" altLang="zh-CN" sz="2400" baseline="-25000">
              <a:solidFill>
                <a:schemeClr val="hlink"/>
              </a:solidFill>
              <a:latin typeface="Times New Roman" panose="02020603050405020304" pitchFamily="18" charset="0"/>
              <a:ea typeface="宋体" panose="02010600030101010101" pitchFamily="2" charset="-122"/>
              <a:sym typeface="Symbol" pitchFamily="2" charset="2"/>
            </a:endParaRPr>
          </a:p>
        </p:txBody>
      </p:sp>
      <p:sp>
        <p:nvSpPr>
          <p:cNvPr id="35847" name="Rectangle 42">
            <a:extLst>
              <a:ext uri="{FF2B5EF4-FFF2-40B4-BE49-F238E27FC236}">
                <a16:creationId xmlns:a16="http://schemas.microsoft.com/office/drawing/2014/main" id="{3AC5289C-2F5F-7243-BCB5-F4751482760A}"/>
              </a:ext>
            </a:extLst>
          </p:cNvPr>
          <p:cNvSpPr>
            <a:spLocks noChangeArrowheads="1"/>
          </p:cNvSpPr>
          <p:nvPr/>
        </p:nvSpPr>
        <p:spPr bwMode="auto">
          <a:xfrm>
            <a:off x="8678688" y="1395411"/>
            <a:ext cx="2908300" cy="1938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400" dirty="0">
                <a:latin typeface="Times New Roman" panose="02020603050405020304" pitchFamily="18" charset="0"/>
                <a:ea typeface="宋体" panose="02010600030101010101" pitchFamily="2" charset="-122"/>
              </a:rPr>
              <a:t>100      </a:t>
            </a:r>
            <a:r>
              <a:rPr kumimoji="0" lang="en-US" altLang="zh-CN" sz="2400" dirty="0">
                <a:solidFill>
                  <a:srgbClr val="F94107"/>
                </a:solidFill>
                <a:latin typeface="Times New Roman" panose="02020603050405020304" pitchFamily="18" charset="0"/>
                <a:ea typeface="宋体" panose="02010600030101010101" pitchFamily="2" charset="-122"/>
              </a:rPr>
              <a:t>{</a:t>
            </a:r>
            <a:r>
              <a:rPr kumimoji="0" lang="en-US" altLang="zh-CN" sz="2400" i="1" dirty="0">
                <a:solidFill>
                  <a:srgbClr val="F94107"/>
                </a:solidFill>
                <a:latin typeface="Times New Roman" panose="02020603050405020304" pitchFamily="18" charset="0"/>
                <a:ea typeface="宋体" panose="02010600030101010101" pitchFamily="2" charset="-122"/>
              </a:rPr>
              <a:t>f, c, a, m, p</a:t>
            </a:r>
            <a:r>
              <a:rPr kumimoji="0" lang="en-US" altLang="zh-CN" sz="2400" dirty="0">
                <a:solidFill>
                  <a:srgbClr val="F94107"/>
                </a:solidFill>
                <a:latin typeface="Times New Roman" panose="02020603050405020304" pitchFamily="18" charset="0"/>
                <a:ea typeface="宋体" panose="02010600030101010101" pitchFamily="2" charset="-122"/>
              </a:rPr>
              <a:t>}</a:t>
            </a:r>
          </a:p>
          <a:p>
            <a:pPr>
              <a:spcBef>
                <a:spcPct val="0"/>
              </a:spcBef>
              <a:buClrTx/>
              <a:buFontTx/>
              <a:buNone/>
            </a:pPr>
            <a:r>
              <a:rPr kumimoji="0" lang="en-US" altLang="zh-CN" sz="2400" dirty="0">
                <a:latin typeface="Times New Roman" panose="02020603050405020304" pitchFamily="18" charset="0"/>
                <a:ea typeface="宋体" panose="02010600030101010101" pitchFamily="2" charset="-122"/>
              </a:rPr>
              <a:t>200	{</a:t>
            </a:r>
            <a:r>
              <a:rPr kumimoji="0" lang="en-US" altLang="zh-CN" sz="2400" i="1" dirty="0">
                <a:latin typeface="Times New Roman" panose="02020603050405020304" pitchFamily="18" charset="0"/>
                <a:ea typeface="宋体" panose="02010600030101010101" pitchFamily="2" charset="-122"/>
              </a:rPr>
              <a:t>f, c, a, b, m</a:t>
            </a:r>
            <a:r>
              <a:rPr kumimoji="0" lang="en-US" altLang="zh-CN" sz="2400" dirty="0">
                <a:latin typeface="Times New Roman" panose="02020603050405020304" pitchFamily="18" charset="0"/>
                <a:ea typeface="宋体" panose="02010600030101010101" pitchFamily="2" charset="-122"/>
              </a:rPr>
              <a:t>}</a:t>
            </a:r>
          </a:p>
          <a:p>
            <a:pPr>
              <a:spcBef>
                <a:spcPct val="0"/>
              </a:spcBef>
              <a:buClrTx/>
              <a:buFontTx/>
              <a:buNone/>
            </a:pPr>
            <a:r>
              <a:rPr kumimoji="0" lang="en-US" altLang="zh-CN" sz="2400" dirty="0">
                <a:latin typeface="Times New Roman" panose="02020603050405020304" pitchFamily="18" charset="0"/>
                <a:ea typeface="宋体" panose="02010600030101010101" pitchFamily="2" charset="-122"/>
              </a:rPr>
              <a:t>300</a:t>
            </a:r>
            <a:r>
              <a:rPr kumimoji="0" lang="en-US" altLang="zh-CN" sz="2400" i="1" dirty="0">
                <a:latin typeface="Times New Roman" panose="02020603050405020304" pitchFamily="18" charset="0"/>
                <a:ea typeface="宋体" panose="02010600030101010101" pitchFamily="2" charset="-122"/>
              </a:rPr>
              <a:t>	</a:t>
            </a:r>
            <a:r>
              <a:rPr kumimoji="0" lang="en-US" altLang="zh-CN" sz="2400" dirty="0">
                <a:latin typeface="Times New Roman" panose="02020603050405020304" pitchFamily="18" charset="0"/>
                <a:ea typeface="宋体" panose="02010600030101010101" pitchFamily="2" charset="-122"/>
              </a:rPr>
              <a:t>{</a:t>
            </a:r>
            <a:r>
              <a:rPr kumimoji="0" lang="en-US" altLang="zh-CN" sz="2400" i="1" dirty="0">
                <a:latin typeface="Times New Roman" panose="02020603050405020304" pitchFamily="18" charset="0"/>
                <a:ea typeface="宋体" panose="02010600030101010101" pitchFamily="2" charset="-122"/>
              </a:rPr>
              <a:t>f, b</a:t>
            </a:r>
            <a:r>
              <a:rPr kumimoji="0" lang="en-US" altLang="zh-CN" sz="2400" dirty="0">
                <a:latin typeface="Times New Roman" panose="02020603050405020304" pitchFamily="18" charset="0"/>
                <a:ea typeface="宋体" panose="02010600030101010101" pitchFamily="2" charset="-122"/>
              </a:rPr>
              <a:t>}</a:t>
            </a:r>
          </a:p>
          <a:p>
            <a:pPr>
              <a:spcBef>
                <a:spcPct val="0"/>
              </a:spcBef>
              <a:buClrTx/>
              <a:buFontTx/>
              <a:buNone/>
            </a:pPr>
            <a:r>
              <a:rPr kumimoji="0" lang="en-US" altLang="zh-CN" sz="2400" dirty="0">
                <a:latin typeface="Times New Roman" panose="02020603050405020304" pitchFamily="18" charset="0"/>
                <a:ea typeface="宋体" panose="02010600030101010101" pitchFamily="2" charset="-122"/>
              </a:rPr>
              <a:t>400</a:t>
            </a:r>
            <a:r>
              <a:rPr kumimoji="0" lang="en-US" altLang="zh-CN" sz="2400" i="1" dirty="0">
                <a:latin typeface="Times New Roman" panose="02020603050405020304" pitchFamily="18" charset="0"/>
                <a:ea typeface="宋体" panose="02010600030101010101" pitchFamily="2" charset="-122"/>
              </a:rPr>
              <a:t>	</a:t>
            </a:r>
            <a:r>
              <a:rPr kumimoji="0" lang="en-US" altLang="zh-CN" sz="2400" dirty="0">
                <a:solidFill>
                  <a:srgbClr val="F94107"/>
                </a:solidFill>
                <a:latin typeface="Times New Roman" panose="02020603050405020304" pitchFamily="18" charset="0"/>
                <a:ea typeface="宋体" panose="02010600030101010101" pitchFamily="2" charset="-122"/>
              </a:rPr>
              <a:t>{</a:t>
            </a:r>
            <a:r>
              <a:rPr kumimoji="0" lang="en-US" altLang="zh-CN" sz="2400" i="1" dirty="0">
                <a:solidFill>
                  <a:srgbClr val="F94107"/>
                </a:solidFill>
                <a:latin typeface="Times New Roman" panose="02020603050405020304" pitchFamily="18" charset="0"/>
                <a:ea typeface="宋体" panose="02010600030101010101" pitchFamily="2" charset="-122"/>
              </a:rPr>
              <a:t>c, b, p</a:t>
            </a:r>
            <a:r>
              <a:rPr kumimoji="0" lang="en-US" altLang="zh-CN" sz="2400" dirty="0">
                <a:solidFill>
                  <a:srgbClr val="F94107"/>
                </a:solidFill>
                <a:latin typeface="Times New Roman" panose="02020603050405020304" pitchFamily="18" charset="0"/>
                <a:ea typeface="宋体" panose="02010600030101010101" pitchFamily="2" charset="-122"/>
              </a:rPr>
              <a:t>}</a:t>
            </a:r>
          </a:p>
          <a:p>
            <a:pPr>
              <a:spcBef>
                <a:spcPct val="0"/>
              </a:spcBef>
              <a:buClrTx/>
              <a:buFontTx/>
              <a:buNone/>
            </a:pPr>
            <a:r>
              <a:rPr kumimoji="0" lang="en-US" altLang="zh-CN" sz="2400" dirty="0">
                <a:latin typeface="Times New Roman" panose="02020603050405020304" pitchFamily="18" charset="0"/>
                <a:ea typeface="宋体" panose="02010600030101010101" pitchFamily="2" charset="-122"/>
              </a:rPr>
              <a:t>500</a:t>
            </a:r>
            <a:r>
              <a:rPr kumimoji="0" lang="en-US" altLang="zh-CN" sz="2400" i="1" dirty="0">
                <a:latin typeface="Times New Roman" panose="02020603050405020304" pitchFamily="18" charset="0"/>
                <a:ea typeface="宋体" panose="02010600030101010101" pitchFamily="2" charset="-122"/>
              </a:rPr>
              <a:t>	</a:t>
            </a:r>
            <a:r>
              <a:rPr kumimoji="0" lang="en-US" altLang="zh-CN" sz="2400" dirty="0">
                <a:solidFill>
                  <a:srgbClr val="F94107"/>
                </a:solidFill>
                <a:latin typeface="Times New Roman" panose="02020603050405020304" pitchFamily="18" charset="0"/>
                <a:ea typeface="宋体" panose="02010600030101010101" pitchFamily="2" charset="-122"/>
              </a:rPr>
              <a:t>{</a:t>
            </a:r>
            <a:r>
              <a:rPr kumimoji="0" lang="en-US" altLang="zh-CN" sz="2400" i="1" dirty="0">
                <a:solidFill>
                  <a:srgbClr val="F94107"/>
                </a:solidFill>
                <a:latin typeface="Times New Roman" panose="02020603050405020304" pitchFamily="18" charset="0"/>
                <a:ea typeface="宋体" panose="02010600030101010101" pitchFamily="2" charset="-122"/>
              </a:rPr>
              <a:t>f, c, a, m, p</a:t>
            </a:r>
            <a:r>
              <a:rPr kumimoji="0" lang="en-US" altLang="zh-CN" sz="2400" dirty="0">
                <a:solidFill>
                  <a:srgbClr val="F94107"/>
                </a:solidFill>
                <a:latin typeface="Times New Roman" panose="02020603050405020304" pitchFamily="18" charset="0"/>
                <a:ea typeface="宋体" panose="02010600030101010101" pitchFamily="2" charset="-122"/>
              </a:rPr>
              <a:t>}</a:t>
            </a:r>
            <a:endParaRPr kumimoji="0" lang="zh-CN" altLang="en-US" sz="2400" dirty="0">
              <a:solidFill>
                <a:srgbClr val="F94107"/>
              </a:solidFill>
              <a:latin typeface="Times New Roman" panose="02020603050405020304" pitchFamily="18"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11108"/>
                                        </p:tgtEl>
                                        <p:attrNameLst>
                                          <p:attrName>style.visibility</p:attrName>
                                        </p:attrNameLst>
                                      </p:cBhvr>
                                      <p:to>
                                        <p:strVal val="visible"/>
                                      </p:to>
                                    </p:set>
                                    <p:animEffect transition="in" filter="box(in)">
                                      <p:cBhvr>
                                        <p:cTn id="7" dur="500"/>
                                        <p:tgtEl>
                                          <p:spTgt spid="17111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11145"/>
                                        </p:tgtEl>
                                        <p:attrNameLst>
                                          <p:attrName>style.visibility</p:attrName>
                                        </p:attrNameLst>
                                      </p:cBhvr>
                                      <p:to>
                                        <p:strVal val="visible"/>
                                      </p:to>
                                    </p:set>
                                    <p:anim calcmode="lin" valueType="num">
                                      <p:cBhvr additive="base">
                                        <p:cTn id="12" dur="500" fill="hold"/>
                                        <p:tgtEl>
                                          <p:spTgt spid="1711145"/>
                                        </p:tgtEl>
                                        <p:attrNameLst>
                                          <p:attrName>ppt_x</p:attrName>
                                        </p:attrNameLst>
                                      </p:cBhvr>
                                      <p:tavLst>
                                        <p:tav tm="0">
                                          <p:val>
                                            <p:strVal val="#ppt_x"/>
                                          </p:val>
                                        </p:tav>
                                        <p:tav tm="100000">
                                          <p:val>
                                            <p:strVal val="#ppt_x"/>
                                          </p:val>
                                        </p:tav>
                                      </p:tavLst>
                                    </p:anim>
                                    <p:anim calcmode="lin" valueType="num">
                                      <p:cBhvr additive="base">
                                        <p:cTn id="13" dur="500" fill="hold"/>
                                        <p:tgtEl>
                                          <p:spTgt spid="17111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1108" grpId="0"/>
      <p:bldP spid="171114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12130" name="Rectangle 2">
            <a:extLst>
              <a:ext uri="{FF2B5EF4-FFF2-40B4-BE49-F238E27FC236}">
                <a16:creationId xmlns:a16="http://schemas.microsoft.com/office/drawing/2014/main" id="{BF4208D2-0DC0-9840-A518-0FFB7B8436B9}"/>
              </a:ext>
            </a:extLst>
          </p:cNvPr>
          <p:cNvSpPr>
            <a:spLocks noGrp="1" noChangeArrowheads="1"/>
          </p:cNvSpPr>
          <p:nvPr>
            <p:ph type="title"/>
          </p:nvPr>
        </p:nvSpPr>
        <p:spPr/>
        <p:txBody>
          <a:bodyPr/>
          <a:lstStyle/>
          <a:p>
            <a:pPr eaLnBrk="1" hangingPunct="1">
              <a:lnSpc>
                <a:spcPct val="90000"/>
              </a:lnSpc>
            </a:pPr>
            <a:r>
              <a:rPr lang="en-US" altLang="zh-CN">
                <a:latin typeface="微软雅黑" panose="020B0503020204020204" pitchFamily="34" charset="-122"/>
                <a:ea typeface="微软雅黑" panose="020B0503020204020204" pitchFamily="34" charset="-122"/>
              </a:rPr>
              <a:t>mineTree(</a:t>
            </a:r>
            <a:r>
              <a:rPr lang="en-US" altLang="zh-CN" i="1">
                <a:latin typeface="微软雅黑" panose="020B0503020204020204" pitchFamily="34" charset="-122"/>
                <a:ea typeface="微软雅黑" panose="020B0503020204020204" pitchFamily="34" charset="-122"/>
              </a:rPr>
              <a:t>T</a:t>
            </a:r>
            <a:r>
              <a:rPr lang="en-US" altLang="zh-CN">
                <a:latin typeface="微软雅黑" panose="020B0503020204020204" pitchFamily="34" charset="-122"/>
                <a:ea typeface="微软雅黑" panose="020B0503020204020204" pitchFamily="34" charset="-122"/>
              </a:rPr>
              <a:t>, </a:t>
            </a:r>
            <a:r>
              <a:rPr lang="en-US" altLang="zh-CN" i="1">
                <a:latin typeface="微软雅黑" panose="020B0503020204020204" pitchFamily="34" charset="-122"/>
                <a:ea typeface="微软雅黑" panose="020B0503020204020204" pitchFamily="34" charset="-122"/>
              </a:rPr>
              <a:t>X</a:t>
            </a:r>
            <a:r>
              <a:rPr lang="en-US" altLang="zh-CN">
                <a:latin typeface="微软雅黑" panose="020B0503020204020204" pitchFamily="34" charset="-122"/>
                <a:ea typeface="微软雅黑" panose="020B0503020204020204" pitchFamily="34" charset="-122"/>
              </a:rPr>
              <a:t>)</a:t>
            </a:r>
            <a:endParaRPr lang="en-US" altLang="zh-CN" b="1">
              <a:latin typeface="Times New Roman" panose="02020603050405020304" pitchFamily="18" charset="0"/>
              <a:ea typeface="宋体" panose="02010600030101010101" pitchFamily="2" charset="-122"/>
              <a:cs typeface="Times New Roman" panose="02020603050405020304" pitchFamily="18" charset="0"/>
            </a:endParaRPr>
          </a:p>
        </p:txBody>
      </p:sp>
      <p:sp>
        <p:nvSpPr>
          <p:cNvPr id="1712184" name="Rectangle 56">
            <a:extLst>
              <a:ext uri="{FF2B5EF4-FFF2-40B4-BE49-F238E27FC236}">
                <a16:creationId xmlns:a16="http://schemas.microsoft.com/office/drawing/2014/main" id="{45A0A109-4B7C-9446-800E-3A9E1AAE5490}"/>
              </a:ext>
            </a:extLst>
          </p:cNvPr>
          <p:cNvSpPr>
            <a:spLocks noGrp="1" noChangeArrowheads="1"/>
          </p:cNvSpPr>
          <p:nvPr>
            <p:ph idx="1"/>
          </p:nvPr>
        </p:nvSpPr>
        <p:spPr/>
        <p:txBody>
          <a:bodyPr/>
          <a:lstStyle/>
          <a:p>
            <a:pPr marL="0" indent="0" eaLnBrk="1" hangingPunct="1">
              <a:buNone/>
            </a:pPr>
            <a:r>
              <a:rPr lang="zh-CN" altLang="en-US" dirty="0">
                <a:latin typeface="Times New Roman" panose="02020603050405020304" pitchFamily="18" charset="0"/>
                <a:ea typeface="微软雅黑" panose="020B0503020204020204" pitchFamily="34" charset="-122"/>
              </a:rPr>
              <a:t>以</a:t>
            </a:r>
            <a:r>
              <a:rPr lang="en-US" altLang="zh-CN" dirty="0">
                <a:latin typeface="Times New Roman" panose="02020603050405020304" pitchFamily="18" charset="0"/>
                <a:ea typeface="微软雅黑" panose="020B0503020204020204" pitchFamily="34" charset="-122"/>
              </a:rPr>
              <a:t>p</a:t>
            </a:r>
            <a:r>
              <a:rPr lang="zh-CN" altLang="en-US" dirty="0">
                <a:latin typeface="Times New Roman" panose="02020603050405020304" pitchFamily="18" charset="0"/>
                <a:ea typeface="微软雅黑" panose="020B0503020204020204" pitchFamily="34" charset="-122"/>
              </a:rPr>
              <a:t>为例：</a:t>
            </a:r>
            <a:r>
              <a:rPr lang="en-US" altLang="zh-CN" i="1" dirty="0">
                <a:latin typeface="Times New Roman" panose="02020603050405020304" pitchFamily="18" charset="0"/>
                <a:ea typeface="微软雅黑" panose="020B0503020204020204" pitchFamily="34" charset="-122"/>
              </a:rPr>
              <a:t>X</a:t>
            </a:r>
            <a:r>
              <a:rPr lang="en-US" altLang="zh-CN" dirty="0">
                <a:latin typeface="Times New Roman" panose="02020603050405020304" pitchFamily="18" charset="0"/>
                <a:ea typeface="微软雅黑" panose="020B0503020204020204" pitchFamily="34" charset="-122"/>
              </a:rPr>
              <a:t>=</a:t>
            </a:r>
            <a:r>
              <a:rPr lang="en-US" altLang="zh-CN" dirty="0">
                <a:latin typeface="Times New Roman" panose="02020603050405020304" pitchFamily="18" charset="0"/>
                <a:ea typeface="微软雅黑" panose="020B0503020204020204" pitchFamily="34" charset="-122"/>
                <a:sym typeface="Symbol" pitchFamily="2" charset="2"/>
              </a:rPr>
              <a:t></a:t>
            </a:r>
            <a:r>
              <a:rPr lang="en-US" altLang="zh-CN" dirty="0">
                <a:latin typeface="Times New Roman" panose="02020603050405020304" pitchFamily="18" charset="0"/>
                <a:ea typeface="微软雅黑" panose="020B0503020204020204" pitchFamily="34" charset="-122"/>
              </a:rPr>
              <a:t>;</a:t>
            </a:r>
            <a:endParaRPr lang="zh-CN" altLang="en-US" dirty="0">
              <a:latin typeface="Times New Roman" panose="02020603050405020304" pitchFamily="18" charset="0"/>
              <a:ea typeface="微软雅黑" panose="020B0503020204020204" pitchFamily="34" charset="-122"/>
            </a:endParaRPr>
          </a:p>
          <a:p>
            <a:pPr eaLnBrk="1" hangingPunct="1"/>
            <a:r>
              <a:rPr lang="zh-CN" altLang="en-US" dirty="0">
                <a:latin typeface="Times New Roman" panose="02020603050405020304" pitchFamily="18" charset="0"/>
                <a:ea typeface="微软雅黑" panose="020B0503020204020204" pitchFamily="34" charset="-122"/>
              </a:rPr>
              <a:t>生成并输出频繁项集</a:t>
            </a:r>
            <a:r>
              <a:rPr lang="en-US" altLang="zh-CN" i="1" dirty="0">
                <a:latin typeface="Times New Roman" panose="02020603050405020304" pitchFamily="18" charset="0"/>
                <a:ea typeface="微软雅黑" panose="020B0503020204020204" pitchFamily="34" charset="-122"/>
              </a:rPr>
              <a:t>X</a:t>
            </a:r>
            <a:r>
              <a:rPr lang="zh-CN" altLang="zh-CN" dirty="0">
                <a:latin typeface="Times New Roman" panose="02020603050405020304" pitchFamily="18" charset="0"/>
                <a:ea typeface="微软雅黑" panose="020B0503020204020204" pitchFamily="34" charset="-122"/>
              </a:rPr>
              <a:t>∪</a:t>
            </a:r>
            <a:r>
              <a:rPr lang="en-US" altLang="zh-CN" dirty="0">
                <a:solidFill>
                  <a:srgbClr val="FF0000"/>
                </a:solidFill>
                <a:latin typeface="Times New Roman" panose="02020603050405020304" pitchFamily="18" charset="0"/>
                <a:ea typeface="微软雅黑" panose="020B0503020204020204" pitchFamily="34" charset="-122"/>
              </a:rPr>
              <a:t>{p}=p</a:t>
            </a:r>
            <a:r>
              <a:rPr lang="en-US" altLang="zh-CN" dirty="0">
                <a:latin typeface="Times New Roman" panose="02020603050405020304" pitchFamily="18" charset="0"/>
                <a:ea typeface="微软雅黑" panose="020B0503020204020204" pitchFamily="34" charset="-122"/>
              </a:rPr>
              <a:t>, support=3</a:t>
            </a:r>
            <a:endParaRPr lang="en-US" altLang="zh-CN" dirty="0">
              <a:solidFill>
                <a:schemeClr val="hlink"/>
              </a:solidFill>
              <a:latin typeface="Times New Roman" panose="02020603050405020304" pitchFamily="18" charset="0"/>
              <a:ea typeface="微软雅黑" panose="020B0503020204020204" pitchFamily="34" charset="-122"/>
            </a:endParaRPr>
          </a:p>
          <a:p>
            <a:pPr eaLnBrk="1" hangingPunct="1"/>
            <a:r>
              <a:rPr lang="zh-CN" altLang="en-US" dirty="0">
                <a:latin typeface="Times New Roman" panose="02020603050405020304" pitchFamily="18" charset="0"/>
                <a:ea typeface="微软雅黑" panose="020B0503020204020204" pitchFamily="34" charset="-122"/>
              </a:rPr>
              <a:t>生成</a:t>
            </a:r>
            <a:r>
              <a:rPr lang="en-US" altLang="zh-CN" dirty="0">
                <a:latin typeface="Times New Roman" panose="02020603050405020304" pitchFamily="18" charset="0"/>
                <a:ea typeface="微软雅黑" panose="020B0503020204020204" pitchFamily="34" charset="-122"/>
              </a:rPr>
              <a:t>p</a:t>
            </a:r>
            <a:r>
              <a:rPr lang="zh-CN" altLang="en-US" dirty="0">
                <a:latin typeface="Times New Roman" panose="02020603050405020304" pitchFamily="18" charset="0"/>
                <a:ea typeface="微软雅黑" panose="020B0503020204020204" pitchFamily="34" charset="-122"/>
              </a:rPr>
              <a:t>的条件模式库</a:t>
            </a:r>
            <a:endParaRPr lang="en-US" altLang="zh-CN" dirty="0">
              <a:solidFill>
                <a:srgbClr val="FF0066"/>
              </a:solidFill>
              <a:latin typeface="Times New Roman" panose="02020603050405020304" pitchFamily="18" charset="0"/>
              <a:ea typeface="微软雅黑" panose="020B0503020204020204" pitchFamily="34" charset="-122"/>
            </a:endParaRPr>
          </a:p>
          <a:p>
            <a:pPr eaLnBrk="1" hangingPunct="1"/>
            <a:r>
              <a:rPr lang="zh-CN" altLang="en-US" dirty="0">
                <a:latin typeface="Times New Roman" panose="02020603050405020304" pitchFamily="18" charset="0"/>
                <a:ea typeface="微软雅黑" panose="020B0503020204020204" pitchFamily="34" charset="-122"/>
              </a:rPr>
              <a:t>统计单项频率：</a:t>
            </a:r>
            <a:r>
              <a:rPr lang="en-US" altLang="zh-CN" dirty="0">
                <a:solidFill>
                  <a:srgbClr val="FF0066"/>
                </a:solidFill>
                <a:latin typeface="Times New Roman" panose="02020603050405020304" pitchFamily="18" charset="0"/>
                <a:ea typeface="微软雅黑" panose="020B0503020204020204" pitchFamily="34" charset="-122"/>
              </a:rPr>
              <a:t>c:3</a:t>
            </a:r>
            <a:r>
              <a:rPr lang="en-US" altLang="zh-CN" dirty="0">
                <a:solidFill>
                  <a:schemeClr val="folHlink"/>
                </a:solidFill>
                <a:latin typeface="Times New Roman" panose="02020603050405020304" pitchFamily="18" charset="0"/>
                <a:ea typeface="微软雅黑" panose="020B0503020204020204" pitchFamily="34" charset="-122"/>
              </a:rPr>
              <a:t>, f:2, a:2, m:2,</a:t>
            </a:r>
            <a:r>
              <a:rPr lang="en-US" altLang="zh-CN" dirty="0">
                <a:solidFill>
                  <a:schemeClr val="hlink"/>
                </a:solidFill>
                <a:latin typeface="Times New Roman" panose="02020603050405020304" pitchFamily="18" charset="0"/>
                <a:ea typeface="微软雅黑" panose="020B0503020204020204" pitchFamily="34" charset="-122"/>
              </a:rPr>
              <a:t> </a:t>
            </a:r>
            <a:r>
              <a:rPr lang="en-US" altLang="zh-CN" dirty="0">
                <a:solidFill>
                  <a:schemeClr val="folHlink"/>
                </a:solidFill>
                <a:latin typeface="Times New Roman" panose="02020603050405020304" pitchFamily="18" charset="0"/>
                <a:ea typeface="微软雅黑" panose="020B0503020204020204" pitchFamily="34" charset="-122"/>
              </a:rPr>
              <a:t>b:1</a:t>
            </a:r>
          </a:p>
          <a:p>
            <a:pPr eaLnBrk="1" hangingPunct="1"/>
            <a:r>
              <a:rPr lang="zh-CN" altLang="en-US" dirty="0">
                <a:latin typeface="Times New Roman" panose="02020603050405020304" pitchFamily="18" charset="0"/>
                <a:ea typeface="微软雅黑" panose="020B0503020204020204" pitchFamily="34" charset="-122"/>
              </a:rPr>
              <a:t>为 条件模式库构建</a:t>
            </a:r>
            <a:r>
              <a:rPr lang="en-US" altLang="zh-CN" dirty="0">
                <a:latin typeface="Times New Roman" panose="02020603050405020304" pitchFamily="18" charset="0"/>
                <a:ea typeface="微软雅黑" panose="020B0503020204020204" pitchFamily="34" charset="-122"/>
              </a:rPr>
              <a:t>FP-tree:</a:t>
            </a:r>
            <a:r>
              <a:rPr lang="en-US" altLang="zh-CN" dirty="0">
                <a:solidFill>
                  <a:schemeClr val="hlink"/>
                </a:solidFill>
                <a:latin typeface="Times New Roman" panose="02020603050405020304" pitchFamily="18" charset="0"/>
                <a:ea typeface="微软雅黑" panose="020B0503020204020204" pitchFamily="34" charset="-122"/>
              </a:rPr>
              <a:t> </a:t>
            </a:r>
            <a:r>
              <a:rPr lang="en-US" altLang="zh-CN" dirty="0" err="1">
                <a:solidFill>
                  <a:srgbClr val="FF0066"/>
                </a:solidFill>
                <a:latin typeface="Times New Roman" panose="02020603050405020304" pitchFamily="18" charset="0"/>
                <a:ea typeface="微软雅黑" panose="020B0503020204020204" pitchFamily="34" charset="-122"/>
              </a:rPr>
              <a:t>T</a:t>
            </a:r>
            <a:r>
              <a:rPr lang="en-US" altLang="zh-CN" baseline="-25000" dirty="0" err="1">
                <a:solidFill>
                  <a:srgbClr val="FF0066"/>
                </a:solidFill>
                <a:latin typeface="Times New Roman" panose="02020603050405020304" pitchFamily="18" charset="0"/>
                <a:ea typeface="微软雅黑" panose="020B0503020204020204" pitchFamily="34" charset="-122"/>
                <a:sym typeface="Symbol" pitchFamily="2" charset="2"/>
              </a:rPr>
              <a:t>p</a:t>
            </a:r>
            <a:endParaRPr lang="en-US" altLang="zh-CN" baseline="-25000" dirty="0">
              <a:solidFill>
                <a:srgbClr val="FF0066"/>
              </a:solidFill>
              <a:latin typeface="Times New Roman" panose="02020603050405020304" pitchFamily="18" charset="0"/>
              <a:ea typeface="微软雅黑" panose="020B0503020204020204" pitchFamily="34" charset="-122"/>
            </a:endParaRPr>
          </a:p>
          <a:p>
            <a:pPr eaLnBrk="1" hangingPunct="1"/>
            <a:r>
              <a:rPr lang="en-US" altLang="zh-CN" i="1" dirty="0">
                <a:latin typeface="Times New Roman" panose="02020603050405020304" pitchFamily="18" charset="0"/>
                <a:ea typeface="微软雅黑" panose="020B0503020204020204" pitchFamily="34" charset="-122"/>
              </a:rPr>
              <a:t>X</a:t>
            </a:r>
            <a:r>
              <a:rPr lang="en-US" altLang="zh-CN" dirty="0">
                <a:latin typeface="Times New Roman" panose="02020603050405020304" pitchFamily="18" charset="0"/>
                <a:ea typeface="微软雅黑" panose="020B0503020204020204" pitchFamily="34" charset="-122"/>
              </a:rPr>
              <a:t>={p},</a:t>
            </a:r>
            <a:r>
              <a:rPr lang="zh-CN" altLang="en-US" dirty="0">
                <a:latin typeface="Times New Roman" panose="02020603050405020304" pitchFamily="18" charset="0"/>
                <a:ea typeface="微软雅黑" panose="020B0503020204020204" pitchFamily="34" charset="-122"/>
              </a:rPr>
              <a:t>调用</a:t>
            </a:r>
            <a:r>
              <a:rPr lang="en-US" altLang="zh-CN" dirty="0" err="1">
                <a:solidFill>
                  <a:srgbClr val="FF0066"/>
                </a:solidFill>
                <a:latin typeface="Times New Roman" panose="02020603050405020304" pitchFamily="18" charset="0"/>
                <a:ea typeface="微软雅黑" panose="020B0503020204020204" pitchFamily="34" charset="-122"/>
              </a:rPr>
              <a:t>mineTree</a:t>
            </a:r>
            <a:r>
              <a:rPr lang="en-US" altLang="zh-CN" dirty="0">
                <a:solidFill>
                  <a:srgbClr val="FF0066"/>
                </a:solidFill>
                <a:latin typeface="Times New Roman" panose="02020603050405020304" pitchFamily="18" charset="0"/>
                <a:ea typeface="微软雅黑" panose="020B0503020204020204" pitchFamily="34" charset="-122"/>
              </a:rPr>
              <a:t>(</a:t>
            </a:r>
            <a:r>
              <a:rPr lang="en-US" altLang="zh-CN" dirty="0" err="1">
                <a:solidFill>
                  <a:srgbClr val="FF0066"/>
                </a:solidFill>
                <a:latin typeface="Times New Roman" panose="02020603050405020304" pitchFamily="18" charset="0"/>
                <a:ea typeface="微软雅黑" panose="020B0503020204020204" pitchFamily="34" charset="-122"/>
              </a:rPr>
              <a:t>T</a:t>
            </a:r>
            <a:r>
              <a:rPr lang="en-US" altLang="zh-CN" baseline="-25000" dirty="0" err="1">
                <a:solidFill>
                  <a:srgbClr val="FF0066"/>
                </a:solidFill>
                <a:latin typeface="Times New Roman" panose="02020603050405020304" pitchFamily="18" charset="0"/>
                <a:ea typeface="微软雅黑" panose="020B0503020204020204" pitchFamily="34" charset="-122"/>
                <a:sym typeface="Symbol" pitchFamily="2" charset="2"/>
              </a:rPr>
              <a:t>p</a:t>
            </a:r>
            <a:r>
              <a:rPr lang="en-US" altLang="zh-CN" dirty="0">
                <a:solidFill>
                  <a:srgbClr val="FF0066"/>
                </a:solidFill>
                <a:latin typeface="Times New Roman" panose="02020603050405020304" pitchFamily="18" charset="0"/>
                <a:ea typeface="微软雅黑" panose="020B0503020204020204" pitchFamily="34" charset="-122"/>
                <a:sym typeface="Symbol" pitchFamily="2" charset="2"/>
              </a:rPr>
              <a:t>, X)</a:t>
            </a:r>
            <a:endParaRPr lang="zh-CN" altLang="en-US" dirty="0">
              <a:latin typeface="Times New Roman" panose="02020603050405020304" pitchFamily="18" charset="0"/>
              <a:ea typeface="微软雅黑" panose="020B0503020204020204" pitchFamily="34" charset="-122"/>
            </a:endParaRPr>
          </a:p>
        </p:txBody>
      </p:sp>
      <p:grpSp>
        <p:nvGrpSpPr>
          <p:cNvPr id="1712182" name="Group 54">
            <a:extLst>
              <a:ext uri="{FF2B5EF4-FFF2-40B4-BE49-F238E27FC236}">
                <a16:creationId xmlns:a16="http://schemas.microsoft.com/office/drawing/2014/main" id="{E0E751D3-97AF-5745-93BF-50C6D73BDD57}"/>
              </a:ext>
            </a:extLst>
          </p:cNvPr>
          <p:cNvGrpSpPr>
            <a:grpSpLocks/>
          </p:cNvGrpSpPr>
          <p:nvPr/>
        </p:nvGrpSpPr>
        <p:grpSpPr bwMode="auto">
          <a:xfrm>
            <a:off x="6672263" y="4711701"/>
            <a:ext cx="3814762" cy="1776413"/>
            <a:chOff x="2973" y="2196"/>
            <a:chExt cx="2403" cy="1119"/>
          </a:xfrm>
        </p:grpSpPr>
        <p:sp>
          <p:nvSpPr>
            <p:cNvPr id="36870" name="Text Box 18">
              <a:extLst>
                <a:ext uri="{FF2B5EF4-FFF2-40B4-BE49-F238E27FC236}">
                  <a16:creationId xmlns:a16="http://schemas.microsoft.com/office/drawing/2014/main" id="{A241F69B-A33D-CB4A-B82D-132B03295AAF}"/>
                </a:ext>
              </a:extLst>
            </p:cNvPr>
            <p:cNvSpPr txBox="1">
              <a:spLocks noChangeArrowheads="1"/>
            </p:cNvSpPr>
            <p:nvPr/>
          </p:nvSpPr>
          <p:spPr bwMode="auto">
            <a:xfrm>
              <a:off x="5098" y="2196"/>
              <a:ext cx="278" cy="258"/>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a:latin typeface="Times New Roman" panose="02020603050405020304" pitchFamily="18" charset="0"/>
                  <a:ea typeface="宋体" panose="02010600030101010101" pitchFamily="2" charset="-122"/>
                </a:rPr>
                <a:t>{}</a:t>
              </a:r>
            </a:p>
          </p:txBody>
        </p:sp>
        <p:sp>
          <p:nvSpPr>
            <p:cNvPr id="36871" name="Text Box 19">
              <a:extLst>
                <a:ext uri="{FF2B5EF4-FFF2-40B4-BE49-F238E27FC236}">
                  <a16:creationId xmlns:a16="http://schemas.microsoft.com/office/drawing/2014/main" id="{B1FCEBBE-7D7C-4246-8BEF-CFF9A9D301CC}"/>
                </a:ext>
              </a:extLst>
            </p:cNvPr>
            <p:cNvSpPr txBox="1">
              <a:spLocks noChangeArrowheads="1"/>
            </p:cNvSpPr>
            <p:nvPr/>
          </p:nvSpPr>
          <p:spPr bwMode="auto">
            <a:xfrm>
              <a:off x="5046" y="2622"/>
              <a:ext cx="328" cy="258"/>
            </a:xfrm>
            <a:prstGeom prst="rect">
              <a:avLst/>
            </a:prstGeom>
            <a:noFill/>
            <a:ln w="12700">
              <a:solidFill>
                <a:schemeClr val="folHlink"/>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000" i="1">
                  <a:latin typeface="Times New Roman" panose="02020603050405020304" pitchFamily="18" charset="0"/>
                  <a:ea typeface="宋体" panose="02010600030101010101" pitchFamily="2" charset="-122"/>
                </a:rPr>
                <a:t>c:3</a:t>
              </a:r>
            </a:p>
          </p:txBody>
        </p:sp>
        <p:cxnSp>
          <p:nvCxnSpPr>
            <p:cNvPr id="36872" name="AutoShape 26">
              <a:extLst>
                <a:ext uri="{FF2B5EF4-FFF2-40B4-BE49-F238E27FC236}">
                  <a16:creationId xmlns:a16="http://schemas.microsoft.com/office/drawing/2014/main" id="{53C5189C-E3BB-8B47-9E2B-FF058B0ECC66}"/>
                </a:ext>
              </a:extLst>
            </p:cNvPr>
            <p:cNvCxnSpPr>
              <a:cxnSpLocks noChangeShapeType="1"/>
              <a:stCxn id="36870" idx="2"/>
              <a:endCxn id="36871" idx="0"/>
            </p:cNvCxnSpPr>
            <p:nvPr/>
          </p:nvCxnSpPr>
          <p:spPr bwMode="auto">
            <a:xfrm flipH="1">
              <a:off x="5210" y="2454"/>
              <a:ext cx="27" cy="168"/>
            </a:xfrm>
            <a:prstGeom prst="straightConnector1">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873" name="Text Box 41">
              <a:extLst>
                <a:ext uri="{FF2B5EF4-FFF2-40B4-BE49-F238E27FC236}">
                  <a16:creationId xmlns:a16="http://schemas.microsoft.com/office/drawing/2014/main" id="{7A467605-BDF7-A948-B87D-E63EF41957AB}"/>
                </a:ext>
              </a:extLst>
            </p:cNvPr>
            <p:cNvSpPr txBox="1">
              <a:spLocks noChangeArrowheads="1"/>
            </p:cNvSpPr>
            <p:nvPr/>
          </p:nvSpPr>
          <p:spPr bwMode="auto">
            <a:xfrm>
              <a:off x="2973" y="2358"/>
              <a:ext cx="1602" cy="585"/>
            </a:xfrm>
            <a:prstGeom prst="rect">
              <a:avLst/>
            </a:prstGeom>
            <a:noFill/>
            <a:ln w="12700">
              <a:solidFill>
                <a:schemeClr val="tx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nSpc>
                  <a:spcPct val="90000"/>
                </a:lnSpc>
                <a:spcBef>
                  <a:spcPct val="0"/>
                </a:spcBef>
                <a:buClrTx/>
                <a:buFontTx/>
                <a:buNone/>
              </a:pPr>
              <a:r>
                <a:rPr kumimoji="0" lang="en-US" altLang="zh-CN" sz="2000">
                  <a:latin typeface="Times New Roman" panose="02020603050405020304" pitchFamily="18" charset="0"/>
                  <a:ea typeface="宋体" panose="02010600030101010101" pitchFamily="2" charset="-122"/>
                </a:rPr>
                <a:t>Header Table</a:t>
              </a:r>
            </a:p>
            <a:p>
              <a:pPr>
                <a:lnSpc>
                  <a:spcPct val="90000"/>
                </a:lnSpc>
                <a:spcBef>
                  <a:spcPct val="0"/>
                </a:spcBef>
                <a:buClrTx/>
                <a:buFontTx/>
                <a:buNone/>
              </a:pPr>
              <a:r>
                <a:rPr kumimoji="0" lang="en-US" altLang="zh-CN" sz="2000" i="1" u="sng">
                  <a:latin typeface="Times New Roman" panose="02020603050405020304" pitchFamily="18" charset="0"/>
                  <a:ea typeface="宋体" panose="02010600030101010101" pitchFamily="2" charset="-122"/>
                </a:rPr>
                <a:t>Item  frequency  head </a:t>
              </a:r>
            </a:p>
            <a:p>
              <a:pPr>
                <a:lnSpc>
                  <a:spcPct val="90000"/>
                </a:lnSpc>
                <a:spcBef>
                  <a:spcPct val="0"/>
                </a:spcBef>
                <a:buClrTx/>
                <a:buFontTx/>
                <a:buNone/>
              </a:pPr>
              <a:r>
                <a:rPr kumimoji="0" lang="en-US" altLang="zh-CN" sz="2000" i="1">
                  <a:latin typeface="Times New Roman" panose="02020603050405020304" pitchFamily="18" charset="0"/>
                  <a:ea typeface="宋体" panose="02010600030101010101" pitchFamily="2" charset="-122"/>
                </a:rPr>
                <a:t>c	3</a:t>
              </a:r>
            </a:p>
          </p:txBody>
        </p:sp>
        <p:sp>
          <p:nvSpPr>
            <p:cNvPr id="36874" name="Freeform 42">
              <a:extLst>
                <a:ext uri="{FF2B5EF4-FFF2-40B4-BE49-F238E27FC236}">
                  <a16:creationId xmlns:a16="http://schemas.microsoft.com/office/drawing/2014/main" id="{0180A781-E6D7-B74A-859A-600F4E76C3D1}"/>
                </a:ext>
              </a:extLst>
            </p:cNvPr>
            <p:cNvSpPr>
              <a:spLocks/>
            </p:cNvSpPr>
            <p:nvPr/>
          </p:nvSpPr>
          <p:spPr bwMode="auto">
            <a:xfrm>
              <a:off x="4365" y="2736"/>
              <a:ext cx="681" cy="119"/>
            </a:xfrm>
            <a:custGeom>
              <a:avLst/>
              <a:gdLst>
                <a:gd name="T0" fmla="*/ 0 w 672"/>
                <a:gd name="T1" fmla="*/ 0 h 240"/>
                <a:gd name="T2" fmla="*/ 320 w 672"/>
                <a:gd name="T3" fmla="*/ 0 h 240"/>
                <a:gd name="T4" fmla="*/ 480 w 672"/>
                <a:gd name="T5" fmla="*/ 0 h 240"/>
                <a:gd name="T6" fmla="*/ 747 w 672"/>
                <a:gd name="T7" fmla="*/ 0 h 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72" h="240">
                  <a:moveTo>
                    <a:pt x="0" y="240"/>
                  </a:moveTo>
                  <a:cubicBezTo>
                    <a:pt x="108" y="232"/>
                    <a:pt x="216" y="224"/>
                    <a:pt x="288" y="192"/>
                  </a:cubicBezTo>
                  <a:cubicBezTo>
                    <a:pt x="360" y="160"/>
                    <a:pt x="368" y="80"/>
                    <a:pt x="432" y="48"/>
                  </a:cubicBezTo>
                  <a:cubicBezTo>
                    <a:pt x="496" y="16"/>
                    <a:pt x="584" y="8"/>
                    <a:pt x="672" y="0"/>
                  </a:cubicBezTo>
                </a:path>
              </a:pathLst>
            </a:custGeom>
            <a:noFill/>
            <a:ln w="12700" cap="flat" cmpd="sng">
              <a:solidFill>
                <a:schemeClr val="tx2"/>
              </a:solidFill>
              <a:prstDash val="lgDash"/>
              <a:round/>
              <a:headEnd type="none" w="sm" len="sm"/>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 altLang="en-US"/>
            </a:p>
          </p:txBody>
        </p:sp>
        <p:sp>
          <p:nvSpPr>
            <p:cNvPr id="36875" name="Text Box 53">
              <a:extLst>
                <a:ext uri="{FF2B5EF4-FFF2-40B4-BE49-F238E27FC236}">
                  <a16:creationId xmlns:a16="http://schemas.microsoft.com/office/drawing/2014/main" id="{BF72D17F-12BA-4A4D-9DA6-49013D966CC6}"/>
                </a:ext>
              </a:extLst>
            </p:cNvPr>
            <p:cNvSpPr txBox="1">
              <a:spLocks noChangeArrowheads="1"/>
            </p:cNvSpPr>
            <p:nvPr/>
          </p:nvSpPr>
          <p:spPr bwMode="auto">
            <a:xfrm>
              <a:off x="4224" y="3024"/>
              <a:ext cx="299"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400">
                  <a:solidFill>
                    <a:srgbClr val="FF0066"/>
                  </a:solidFill>
                  <a:latin typeface="Times New Roman" panose="02020603050405020304" pitchFamily="18" charset="0"/>
                  <a:ea typeface="宋体" panose="02010600030101010101" pitchFamily="2" charset="-122"/>
                </a:rPr>
                <a:t>T</a:t>
              </a:r>
              <a:r>
                <a:rPr kumimoji="0" lang="en-US" altLang="zh-CN" sz="2400" baseline="-25000">
                  <a:solidFill>
                    <a:srgbClr val="FF0066"/>
                  </a:solidFill>
                  <a:latin typeface="Times New Roman" panose="02020603050405020304" pitchFamily="18" charset="0"/>
                  <a:ea typeface="宋体" panose="02010600030101010101" pitchFamily="2" charset="-122"/>
                  <a:sym typeface="Symbol" pitchFamily="2" charset="2"/>
                </a:rPr>
                <a:t>p</a:t>
              </a:r>
            </a:p>
          </p:txBody>
        </p:sp>
      </p:grpSp>
      <p:sp>
        <p:nvSpPr>
          <p:cNvPr id="1712183" name="Rectangle 55">
            <a:extLst>
              <a:ext uri="{FF2B5EF4-FFF2-40B4-BE49-F238E27FC236}">
                <a16:creationId xmlns:a16="http://schemas.microsoft.com/office/drawing/2014/main" id="{C4923A62-82BA-F341-8766-F9C141452AA1}"/>
              </a:ext>
            </a:extLst>
          </p:cNvPr>
          <p:cNvSpPr>
            <a:spLocks noChangeArrowheads="1"/>
          </p:cNvSpPr>
          <p:nvPr/>
        </p:nvSpPr>
        <p:spPr bwMode="auto">
          <a:xfrm>
            <a:off x="8399463" y="3052764"/>
            <a:ext cx="1676400" cy="9048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20000"/>
              </a:spcBef>
              <a:buClrTx/>
              <a:buFontTx/>
              <a:buNone/>
            </a:pPr>
            <a:r>
              <a:rPr kumimoji="0" lang="en-US" altLang="zh-CN" sz="2400">
                <a:solidFill>
                  <a:srgbClr val="F94107"/>
                </a:solidFill>
                <a:latin typeface="Times New Roman" panose="02020603050405020304" pitchFamily="18" charset="0"/>
                <a:ea typeface="宋体" panose="02010600030101010101" pitchFamily="2" charset="-122"/>
              </a:rPr>
              <a:t>fcam: 2</a:t>
            </a:r>
          </a:p>
          <a:p>
            <a:pPr>
              <a:spcBef>
                <a:spcPct val="20000"/>
              </a:spcBef>
              <a:buClrTx/>
              <a:buFontTx/>
              <a:buNone/>
            </a:pPr>
            <a:r>
              <a:rPr kumimoji="0" lang="en-US" altLang="zh-CN" sz="2400">
                <a:solidFill>
                  <a:srgbClr val="F94107"/>
                </a:solidFill>
                <a:latin typeface="Times New Roman" panose="02020603050405020304" pitchFamily="18" charset="0"/>
                <a:ea typeface="宋体" panose="02010600030101010101" pitchFamily="2" charset="-122"/>
              </a:rPr>
              <a:t>cb: 1</a:t>
            </a:r>
            <a:endParaRPr kumimoji="0" lang="zh-CN" altLang="en-US" sz="2400">
              <a:solidFill>
                <a:srgbClr val="F94107"/>
              </a:solidFill>
              <a:latin typeface="Times New Roman" panose="02020603050405020304" pitchFamily="18"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1712130"/>
                                        </p:tgtEl>
                                        <p:attrNameLst>
                                          <p:attrName>style.visibility</p:attrName>
                                        </p:attrNameLst>
                                      </p:cBhvr>
                                      <p:to>
                                        <p:strVal val="visible"/>
                                      </p:to>
                                    </p:set>
                                    <p:anim calcmode="lin" valueType="num">
                                      <p:cBhvr>
                                        <p:cTn id="7" dur="1000" fill="hold"/>
                                        <p:tgtEl>
                                          <p:spTgt spid="1712130"/>
                                        </p:tgtEl>
                                        <p:attrNameLst>
                                          <p:attrName>ppt_x</p:attrName>
                                        </p:attrNameLst>
                                      </p:cBhvr>
                                      <p:tavLst>
                                        <p:tav tm="0">
                                          <p:val>
                                            <p:strVal val="#ppt_x-.2"/>
                                          </p:val>
                                        </p:tav>
                                        <p:tav tm="100000">
                                          <p:val>
                                            <p:strVal val="#ppt_x"/>
                                          </p:val>
                                        </p:tav>
                                      </p:tavLst>
                                    </p:anim>
                                    <p:anim calcmode="lin" valueType="num">
                                      <p:cBhvr>
                                        <p:cTn id="8" dur="1000" fill="hold"/>
                                        <p:tgtEl>
                                          <p:spTgt spid="171213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1213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grpId="0" nodeType="clickEffect">
                                  <p:stCondLst>
                                    <p:cond delay="0"/>
                                  </p:stCondLst>
                                  <p:childTnLst>
                                    <p:set>
                                      <p:cBhvr>
                                        <p:cTn id="13" dur="0" fill="hold">
                                          <p:stCondLst>
                                            <p:cond delay="0"/>
                                          </p:stCondLst>
                                        </p:cTn>
                                        <p:tgtEl>
                                          <p:spTgt spid="1712184">
                                            <p:txEl>
                                              <p:pRg st="0" end="0"/>
                                            </p:txEl>
                                          </p:spTgt>
                                        </p:tgtEl>
                                        <p:attrNameLst>
                                          <p:attrName>style.visibility</p:attrName>
                                        </p:attrNameLst>
                                      </p:cBhvr>
                                      <p:to>
                                        <p:strVal val="visible"/>
                                      </p:to>
                                    </p:set>
                                    <p:animEffect transition="in" filter="fade">
                                      <p:cBhvr>
                                        <p:cTn id="14" dur="500"/>
                                        <p:tgtEl>
                                          <p:spTgt spid="1712184">
                                            <p:txEl>
                                              <p:pRg st="0" end="0"/>
                                            </p:txEl>
                                          </p:spTgt>
                                        </p:tgtEl>
                                      </p:cBhvr>
                                    </p:animEffect>
                                    <p:anim calcmode="lin" valueType="num">
                                      <p:cBhvr>
                                        <p:cTn id="15" dur="500" fill="hold"/>
                                        <p:tgtEl>
                                          <p:spTgt spid="1712184">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1712184">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4" presetClass="entr" presetSubtype="0" fill="hold" grpId="0" nodeType="clickEffect">
                                  <p:stCondLst>
                                    <p:cond delay="0"/>
                                  </p:stCondLst>
                                  <p:childTnLst>
                                    <p:set>
                                      <p:cBhvr>
                                        <p:cTn id="20" dur="0" fill="hold">
                                          <p:stCondLst>
                                            <p:cond delay="0"/>
                                          </p:stCondLst>
                                        </p:cTn>
                                        <p:tgtEl>
                                          <p:spTgt spid="1712184">
                                            <p:txEl>
                                              <p:pRg st="1" end="1"/>
                                            </p:txEl>
                                          </p:spTgt>
                                        </p:tgtEl>
                                        <p:attrNameLst>
                                          <p:attrName>style.visibility</p:attrName>
                                        </p:attrNameLst>
                                      </p:cBhvr>
                                      <p:to>
                                        <p:strVal val="visible"/>
                                      </p:to>
                                    </p:set>
                                    <p:animEffect transition="in" filter="fade">
                                      <p:cBhvr>
                                        <p:cTn id="21" dur="500"/>
                                        <p:tgtEl>
                                          <p:spTgt spid="1712184">
                                            <p:txEl>
                                              <p:pRg st="1" end="1"/>
                                            </p:txEl>
                                          </p:spTgt>
                                        </p:tgtEl>
                                      </p:cBhvr>
                                    </p:animEffect>
                                    <p:anim calcmode="lin" valueType="num">
                                      <p:cBhvr>
                                        <p:cTn id="22" dur="500" fill="hold"/>
                                        <p:tgtEl>
                                          <p:spTgt spid="1712184">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1712184">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4" presetClass="entr" presetSubtype="0" fill="hold" grpId="0" nodeType="clickEffect">
                                  <p:stCondLst>
                                    <p:cond delay="0"/>
                                  </p:stCondLst>
                                  <p:childTnLst>
                                    <p:set>
                                      <p:cBhvr>
                                        <p:cTn id="27" dur="0" fill="hold">
                                          <p:stCondLst>
                                            <p:cond delay="0"/>
                                          </p:stCondLst>
                                        </p:cTn>
                                        <p:tgtEl>
                                          <p:spTgt spid="1712184">
                                            <p:txEl>
                                              <p:pRg st="2" end="2"/>
                                            </p:txEl>
                                          </p:spTgt>
                                        </p:tgtEl>
                                        <p:attrNameLst>
                                          <p:attrName>style.visibility</p:attrName>
                                        </p:attrNameLst>
                                      </p:cBhvr>
                                      <p:to>
                                        <p:strVal val="visible"/>
                                      </p:to>
                                    </p:set>
                                    <p:animEffect transition="in" filter="fade">
                                      <p:cBhvr>
                                        <p:cTn id="28" dur="500"/>
                                        <p:tgtEl>
                                          <p:spTgt spid="1712184">
                                            <p:txEl>
                                              <p:pRg st="2" end="2"/>
                                            </p:txEl>
                                          </p:spTgt>
                                        </p:tgtEl>
                                      </p:cBhvr>
                                    </p:animEffect>
                                    <p:anim calcmode="lin" valueType="num">
                                      <p:cBhvr>
                                        <p:cTn id="29" dur="500" fill="hold"/>
                                        <p:tgtEl>
                                          <p:spTgt spid="1712184">
                                            <p:txEl>
                                              <p:pRg st="2" end="2"/>
                                            </p:txEl>
                                          </p:spTgt>
                                        </p:tgtEl>
                                        <p:attrNameLst>
                                          <p:attrName>ppt_x</p:attrName>
                                        </p:attrNameLst>
                                      </p:cBhvr>
                                      <p:tavLst>
                                        <p:tav tm="0">
                                          <p:val>
                                            <p:strVal val="#ppt_x"/>
                                          </p:val>
                                        </p:tav>
                                        <p:tav tm="100000">
                                          <p:val>
                                            <p:strVal val="#ppt_x"/>
                                          </p:val>
                                        </p:tav>
                                      </p:tavLst>
                                    </p:anim>
                                    <p:anim calcmode="lin" valueType="num">
                                      <p:cBhvr>
                                        <p:cTn id="30" dur="500" fill="hold"/>
                                        <p:tgtEl>
                                          <p:spTgt spid="1712184">
                                            <p:txEl>
                                              <p:pRg st="2" end="2"/>
                                            </p:txEl>
                                          </p:spTgt>
                                        </p:tgtEl>
                                        <p:attrNameLst>
                                          <p:attrName>ppt_y</p:attrName>
                                        </p:attrNameLst>
                                      </p:cBhvr>
                                      <p:tavLst>
                                        <p:tav tm="0">
                                          <p:val>
                                            <p:strVal val="#ppt_y+.05"/>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1712183"/>
                                        </p:tgtEl>
                                        <p:attrNameLst>
                                          <p:attrName>style.visibility</p:attrName>
                                        </p:attrNameLst>
                                      </p:cBhvr>
                                      <p:to>
                                        <p:strVal val="visible"/>
                                      </p:to>
                                    </p:set>
                                    <p:animEffect transition="in" filter="diamond(in)">
                                      <p:cBhvr>
                                        <p:cTn id="35" dur="2000"/>
                                        <p:tgtEl>
                                          <p:spTgt spid="1712183"/>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4" presetClass="entr" presetSubtype="0" fill="hold" grpId="0" nodeType="clickEffect">
                                  <p:stCondLst>
                                    <p:cond delay="0"/>
                                  </p:stCondLst>
                                  <p:childTnLst>
                                    <p:set>
                                      <p:cBhvr>
                                        <p:cTn id="39" dur="0" fill="hold">
                                          <p:stCondLst>
                                            <p:cond delay="0"/>
                                          </p:stCondLst>
                                        </p:cTn>
                                        <p:tgtEl>
                                          <p:spTgt spid="1712184">
                                            <p:txEl>
                                              <p:pRg st="3" end="3"/>
                                            </p:txEl>
                                          </p:spTgt>
                                        </p:tgtEl>
                                        <p:attrNameLst>
                                          <p:attrName>style.visibility</p:attrName>
                                        </p:attrNameLst>
                                      </p:cBhvr>
                                      <p:to>
                                        <p:strVal val="visible"/>
                                      </p:to>
                                    </p:set>
                                    <p:animEffect transition="in" filter="fade">
                                      <p:cBhvr>
                                        <p:cTn id="40" dur="500"/>
                                        <p:tgtEl>
                                          <p:spTgt spid="1712184">
                                            <p:txEl>
                                              <p:pRg st="3" end="3"/>
                                            </p:txEl>
                                          </p:spTgt>
                                        </p:tgtEl>
                                      </p:cBhvr>
                                    </p:animEffect>
                                    <p:anim calcmode="lin" valueType="num">
                                      <p:cBhvr>
                                        <p:cTn id="41" dur="500" fill="hold"/>
                                        <p:tgtEl>
                                          <p:spTgt spid="1712184">
                                            <p:txEl>
                                              <p:pRg st="3" end="3"/>
                                            </p:txEl>
                                          </p:spTgt>
                                        </p:tgtEl>
                                        <p:attrNameLst>
                                          <p:attrName>ppt_x</p:attrName>
                                        </p:attrNameLst>
                                      </p:cBhvr>
                                      <p:tavLst>
                                        <p:tav tm="0">
                                          <p:val>
                                            <p:strVal val="#ppt_x"/>
                                          </p:val>
                                        </p:tav>
                                        <p:tav tm="100000">
                                          <p:val>
                                            <p:strVal val="#ppt_x"/>
                                          </p:val>
                                        </p:tav>
                                      </p:tavLst>
                                    </p:anim>
                                    <p:anim calcmode="lin" valueType="num">
                                      <p:cBhvr>
                                        <p:cTn id="42" dur="500" fill="hold"/>
                                        <p:tgtEl>
                                          <p:spTgt spid="1712184">
                                            <p:txEl>
                                              <p:pRg st="3" end="3"/>
                                            </p:txEl>
                                          </p:spTgt>
                                        </p:tgtEl>
                                        <p:attrNameLst>
                                          <p:attrName>ppt_y</p:attrName>
                                        </p:attrNameLst>
                                      </p:cBhvr>
                                      <p:tavLst>
                                        <p:tav tm="0">
                                          <p:val>
                                            <p:strVal val="#ppt_y+.05"/>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44" presetClass="entr" presetSubtype="0" fill="hold" grpId="0" nodeType="clickEffect">
                                  <p:stCondLst>
                                    <p:cond delay="0"/>
                                  </p:stCondLst>
                                  <p:childTnLst>
                                    <p:set>
                                      <p:cBhvr>
                                        <p:cTn id="46" dur="0" fill="hold">
                                          <p:stCondLst>
                                            <p:cond delay="0"/>
                                          </p:stCondLst>
                                        </p:cTn>
                                        <p:tgtEl>
                                          <p:spTgt spid="1712184">
                                            <p:txEl>
                                              <p:pRg st="4" end="4"/>
                                            </p:txEl>
                                          </p:spTgt>
                                        </p:tgtEl>
                                        <p:attrNameLst>
                                          <p:attrName>style.visibility</p:attrName>
                                        </p:attrNameLst>
                                      </p:cBhvr>
                                      <p:to>
                                        <p:strVal val="visible"/>
                                      </p:to>
                                    </p:set>
                                    <p:animEffect transition="in" filter="fade">
                                      <p:cBhvr>
                                        <p:cTn id="47" dur="500"/>
                                        <p:tgtEl>
                                          <p:spTgt spid="1712184">
                                            <p:txEl>
                                              <p:pRg st="4" end="4"/>
                                            </p:txEl>
                                          </p:spTgt>
                                        </p:tgtEl>
                                      </p:cBhvr>
                                    </p:animEffect>
                                    <p:anim calcmode="lin" valueType="num">
                                      <p:cBhvr>
                                        <p:cTn id="48" dur="500" fill="hold"/>
                                        <p:tgtEl>
                                          <p:spTgt spid="1712184">
                                            <p:txEl>
                                              <p:pRg st="4" end="4"/>
                                            </p:txEl>
                                          </p:spTgt>
                                        </p:tgtEl>
                                        <p:attrNameLst>
                                          <p:attrName>ppt_x</p:attrName>
                                        </p:attrNameLst>
                                      </p:cBhvr>
                                      <p:tavLst>
                                        <p:tav tm="0">
                                          <p:val>
                                            <p:strVal val="#ppt_x"/>
                                          </p:val>
                                        </p:tav>
                                        <p:tav tm="100000">
                                          <p:val>
                                            <p:strVal val="#ppt_x"/>
                                          </p:val>
                                        </p:tav>
                                      </p:tavLst>
                                    </p:anim>
                                    <p:anim calcmode="lin" valueType="num">
                                      <p:cBhvr>
                                        <p:cTn id="49" dur="500" fill="hold"/>
                                        <p:tgtEl>
                                          <p:spTgt spid="1712184">
                                            <p:txEl>
                                              <p:pRg st="4" end="4"/>
                                            </p:txEl>
                                          </p:spTgt>
                                        </p:tgtEl>
                                        <p:attrNameLst>
                                          <p:attrName>ppt_y</p:attrName>
                                        </p:attrNameLst>
                                      </p:cBhvr>
                                      <p:tavLst>
                                        <p:tav tm="0">
                                          <p:val>
                                            <p:strVal val="#ppt_y+.05"/>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5" presetClass="entr" presetSubtype="10" fill="hold" nodeType="clickEffect">
                                  <p:stCondLst>
                                    <p:cond delay="0"/>
                                  </p:stCondLst>
                                  <p:childTnLst>
                                    <p:set>
                                      <p:cBhvr>
                                        <p:cTn id="53" dur="1" fill="hold">
                                          <p:stCondLst>
                                            <p:cond delay="0"/>
                                          </p:stCondLst>
                                        </p:cTn>
                                        <p:tgtEl>
                                          <p:spTgt spid="1712182"/>
                                        </p:tgtEl>
                                        <p:attrNameLst>
                                          <p:attrName>style.visibility</p:attrName>
                                        </p:attrNameLst>
                                      </p:cBhvr>
                                      <p:to>
                                        <p:strVal val="visible"/>
                                      </p:to>
                                    </p:set>
                                    <p:animEffect transition="in" filter="checkerboard(across)">
                                      <p:cBhvr>
                                        <p:cTn id="54" dur="500"/>
                                        <p:tgtEl>
                                          <p:spTgt spid="1712182"/>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44" presetClass="entr" presetSubtype="0" fill="hold" grpId="0" nodeType="clickEffect">
                                  <p:stCondLst>
                                    <p:cond delay="0"/>
                                  </p:stCondLst>
                                  <p:childTnLst>
                                    <p:set>
                                      <p:cBhvr>
                                        <p:cTn id="58" dur="0" fill="hold">
                                          <p:stCondLst>
                                            <p:cond delay="0"/>
                                          </p:stCondLst>
                                        </p:cTn>
                                        <p:tgtEl>
                                          <p:spTgt spid="1712184">
                                            <p:txEl>
                                              <p:pRg st="5" end="5"/>
                                            </p:txEl>
                                          </p:spTgt>
                                        </p:tgtEl>
                                        <p:attrNameLst>
                                          <p:attrName>style.visibility</p:attrName>
                                        </p:attrNameLst>
                                      </p:cBhvr>
                                      <p:to>
                                        <p:strVal val="visible"/>
                                      </p:to>
                                    </p:set>
                                    <p:animEffect transition="in" filter="fade">
                                      <p:cBhvr>
                                        <p:cTn id="59" dur="500"/>
                                        <p:tgtEl>
                                          <p:spTgt spid="1712184">
                                            <p:txEl>
                                              <p:pRg st="5" end="5"/>
                                            </p:txEl>
                                          </p:spTgt>
                                        </p:tgtEl>
                                      </p:cBhvr>
                                    </p:animEffect>
                                    <p:anim calcmode="lin" valueType="num">
                                      <p:cBhvr>
                                        <p:cTn id="60" dur="500" fill="hold"/>
                                        <p:tgtEl>
                                          <p:spTgt spid="1712184">
                                            <p:txEl>
                                              <p:pRg st="5" end="5"/>
                                            </p:txEl>
                                          </p:spTgt>
                                        </p:tgtEl>
                                        <p:attrNameLst>
                                          <p:attrName>ppt_x</p:attrName>
                                        </p:attrNameLst>
                                      </p:cBhvr>
                                      <p:tavLst>
                                        <p:tav tm="0">
                                          <p:val>
                                            <p:strVal val="#ppt_x"/>
                                          </p:val>
                                        </p:tav>
                                        <p:tav tm="100000">
                                          <p:val>
                                            <p:strVal val="#ppt_x"/>
                                          </p:val>
                                        </p:tav>
                                      </p:tavLst>
                                    </p:anim>
                                    <p:anim calcmode="lin" valueType="num">
                                      <p:cBhvr>
                                        <p:cTn id="61" dur="500" fill="hold"/>
                                        <p:tgtEl>
                                          <p:spTgt spid="1712184">
                                            <p:txEl>
                                              <p:pRg st="5" end="5"/>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2130" grpId="0"/>
      <p:bldP spid="1712184" grpId="0" build="p" bldLvl="2"/>
      <p:bldP spid="171218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a:extLst>
              <a:ext uri="{FF2B5EF4-FFF2-40B4-BE49-F238E27FC236}">
                <a16:creationId xmlns:a16="http://schemas.microsoft.com/office/drawing/2014/main" id="{4528AAE9-8CEA-594F-8475-2844FBCDAAD2}"/>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优化</a:t>
            </a:r>
          </a:p>
        </p:txBody>
      </p:sp>
      <p:sp>
        <p:nvSpPr>
          <p:cNvPr id="37891" name="内容占位符 2">
            <a:extLst>
              <a:ext uri="{FF2B5EF4-FFF2-40B4-BE49-F238E27FC236}">
                <a16:creationId xmlns:a16="http://schemas.microsoft.com/office/drawing/2014/main" id="{A468761B-DAA3-104A-BC0D-8AFF65ED2380}"/>
              </a:ext>
            </a:extLst>
          </p:cNvPr>
          <p:cNvSpPr>
            <a:spLocks noGrp="1"/>
          </p:cNvSpPr>
          <p:nvPr>
            <p:ph idx="1"/>
          </p:nvPr>
        </p:nvSpPr>
        <p:spPr/>
        <p:txBody>
          <a:bodyPr/>
          <a:lstStyle/>
          <a:p>
            <a:pPr eaLnBrk="1" hangingPunct="1"/>
            <a:r>
              <a:rPr lang="zh-CN" altLang="en-US">
                <a:latin typeface="微软雅黑" panose="020B0503020204020204" pitchFamily="34" charset="-122"/>
                <a:ea typeface="微软雅黑" panose="020B0503020204020204" pitchFamily="34" charset="-122"/>
              </a:rPr>
              <a:t>对</a:t>
            </a:r>
            <a:r>
              <a:rPr lang="zh-CN" altLang="zh-CN">
                <a:latin typeface="微软雅黑" panose="020B0503020204020204" pitchFamily="34" charset="-122"/>
                <a:ea typeface="微软雅黑" panose="020B0503020204020204" pitchFamily="34" charset="-122"/>
              </a:rPr>
              <a:t>单支前缀路径</a:t>
            </a:r>
            <a:r>
              <a:rPr lang="zh-CN" altLang="en-US">
                <a:latin typeface="微软雅黑" panose="020B0503020204020204" pitchFamily="34" charset="-122"/>
                <a:ea typeface="微软雅黑" panose="020B0503020204020204" pitchFamily="34" charset="-122"/>
              </a:rPr>
              <a:t>特殊处理，减少处理时间</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设</a:t>
            </a:r>
            <a:r>
              <a:rPr lang="en-US" altLang="zh-CN">
                <a:latin typeface="微软雅黑" panose="020B0503020204020204" pitchFamily="34" charset="-122"/>
                <a:ea typeface="微软雅黑" panose="020B0503020204020204" pitchFamily="34" charset="-122"/>
              </a:rPr>
              <a:t>minsup=2 </a:t>
            </a:r>
            <a:r>
              <a:rPr lang="zh-CN" altLang="en-US">
                <a:latin typeface="微软雅黑" panose="020B0503020204020204" pitchFamily="34" charset="-122"/>
                <a:ea typeface="微软雅黑" panose="020B0503020204020204" pitchFamily="34" charset="-122"/>
              </a:rPr>
              <a:t>（出现</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次）</a:t>
            </a:r>
          </a:p>
        </p:txBody>
      </p:sp>
      <p:pic>
        <p:nvPicPr>
          <p:cNvPr id="37892" name="图片 3">
            <a:extLst>
              <a:ext uri="{FF2B5EF4-FFF2-40B4-BE49-F238E27FC236}">
                <a16:creationId xmlns:a16="http://schemas.microsoft.com/office/drawing/2014/main" id="{0E28A62D-3E53-C342-B59C-120AE9EF2F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5189" y="2967038"/>
            <a:ext cx="3984625"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a:extLst>
              <a:ext uri="{FF2B5EF4-FFF2-40B4-BE49-F238E27FC236}">
                <a16:creationId xmlns:a16="http://schemas.microsoft.com/office/drawing/2014/main" id="{B510F499-1DA9-8745-814A-4106C372270A}"/>
              </a:ext>
            </a:extLst>
          </p:cNvPr>
          <p:cNvSpPr/>
          <p:nvPr/>
        </p:nvSpPr>
        <p:spPr>
          <a:xfrm>
            <a:off x="2351088" y="5559426"/>
            <a:ext cx="2735262" cy="461963"/>
          </a:xfrm>
          <a:prstGeom prst="rect">
            <a:avLst/>
          </a:prstGeom>
        </p:spPr>
        <p:txBody>
          <a:bodyPr wrap="none">
            <a:spAutoFit/>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r>
              <a:rPr lang="zh-CN" altLang="zh-CN">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a:latin typeface="微软雅黑" panose="020B0503020204020204" pitchFamily="34" charset="-122"/>
                <a:ea typeface="微软雅黑" panose="020B0503020204020204" pitchFamily="34" charset="-122"/>
                <a:cs typeface="Times New Roman" panose="02020603050405020304" pitchFamily="18" charset="0"/>
              </a:rPr>
              <a:t>3.2 </a:t>
            </a:r>
            <a:r>
              <a:rPr lang="zh-CN" altLang="zh-CN">
                <a:latin typeface="微软雅黑" panose="020B0503020204020204" pitchFamily="34" charset="-122"/>
                <a:ea typeface="微软雅黑" panose="020B0503020204020204" pitchFamily="34" charset="-122"/>
                <a:cs typeface="CMBX8"/>
              </a:rPr>
              <a:t>频繁模式树</a:t>
            </a:r>
            <a:r>
              <a:rPr lang="en-US" altLang="zh-CN" i="1">
                <a:latin typeface="微软雅黑" panose="020B0503020204020204" pitchFamily="34" charset="-122"/>
                <a:ea typeface="微软雅黑" panose="020B0503020204020204" pitchFamily="34" charset="-122"/>
                <a:cs typeface="CMBX8"/>
              </a:rPr>
              <a:t>T</a:t>
            </a:r>
            <a:endParaRPr lang="zh-CN" altLang="en-US">
              <a:latin typeface="微软雅黑" panose="020B0503020204020204" pitchFamily="34" charset="-122"/>
              <a:ea typeface="微软雅黑" panose="020B0503020204020204" pitchFamily="34" charset="-122"/>
            </a:endParaRPr>
          </a:p>
        </p:txBody>
      </p:sp>
      <p:graphicFrame>
        <p:nvGraphicFramePr>
          <p:cNvPr id="35" name="表格 34">
            <a:extLst>
              <a:ext uri="{FF2B5EF4-FFF2-40B4-BE49-F238E27FC236}">
                <a16:creationId xmlns:a16="http://schemas.microsoft.com/office/drawing/2014/main" id="{C14F5F62-519B-E840-AA7E-F738B8CA050D}"/>
              </a:ext>
            </a:extLst>
          </p:cNvPr>
          <p:cNvGraphicFramePr>
            <a:graphicFrameLocks noGrp="1"/>
          </p:cNvGraphicFramePr>
          <p:nvPr/>
        </p:nvGraphicFramePr>
        <p:xfrm>
          <a:off x="7391401" y="3933826"/>
          <a:ext cx="2030413" cy="1147764"/>
        </p:xfrm>
        <a:graphic>
          <a:graphicData uri="http://schemas.openxmlformats.org/drawingml/2006/table">
            <a:tbl>
              <a:tblPr/>
              <a:tblGrid>
                <a:gridCol w="1016000">
                  <a:extLst>
                    <a:ext uri="{9D8B030D-6E8A-4147-A177-3AD203B41FA5}">
                      <a16:colId xmlns:a16="http://schemas.microsoft.com/office/drawing/2014/main" val="164869099"/>
                    </a:ext>
                  </a:extLst>
                </a:gridCol>
                <a:gridCol w="1014413">
                  <a:extLst>
                    <a:ext uri="{9D8B030D-6E8A-4147-A177-3AD203B41FA5}">
                      <a16:colId xmlns:a16="http://schemas.microsoft.com/office/drawing/2014/main" val="2461840819"/>
                    </a:ext>
                  </a:extLst>
                </a:gridCol>
              </a:tblGrid>
              <a:tr h="38258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a:ln>
                            <a:noFill/>
                          </a:ln>
                          <a:solidFill>
                            <a:srgbClr val="FFFFFF"/>
                          </a:solidFill>
                          <a:effectLst/>
                          <a:latin typeface="Calibri" panose="020F0502020204030204" pitchFamily="34" charset="0"/>
                          <a:ea typeface="宋体" panose="02010600030101010101" pitchFamily="2" charset="-122"/>
                        </a:rPr>
                        <a:t>项集</a:t>
                      </a:r>
                      <a:endParaRPr kumimoji="0" lang="zh-CN" altLang="zh" sz="18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3" marR="6858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a:ln>
                            <a:noFill/>
                          </a:ln>
                          <a:solidFill>
                            <a:srgbClr val="FFFFFF"/>
                          </a:solidFill>
                          <a:effectLst/>
                          <a:latin typeface="Calibri" panose="020F0502020204030204" pitchFamily="34" charset="0"/>
                          <a:ea typeface="宋体" panose="02010600030101010101" pitchFamily="2" charset="-122"/>
                        </a:rPr>
                        <a:t>频数</a:t>
                      </a:r>
                      <a:endParaRPr kumimoji="0" lang="zh-CN" altLang="zh" sz="18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3" marR="6858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3444541787"/>
                  </a:ext>
                </a:extLst>
              </a:tr>
              <a:tr h="38258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rPr>
                        <a:t>abc</a:t>
                      </a:r>
                      <a:endParaRPr kumimoji="0" lang="zh-CN"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3" marR="6858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2</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3" marR="6858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316954592"/>
                  </a:ext>
                </a:extLst>
              </a:tr>
              <a:tr h="38258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rPr>
                        <a:t>abd</a:t>
                      </a:r>
                      <a:endParaRPr kumimoji="0" lang="zh-CN"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3" marR="6858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2</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3" marR="6858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985238531"/>
                  </a:ext>
                </a:extLst>
              </a:tr>
            </a:tbl>
          </a:graphicData>
        </a:graphic>
      </p:graphicFrame>
      <p:sp>
        <p:nvSpPr>
          <p:cNvPr id="36" name="矩形 35">
            <a:extLst>
              <a:ext uri="{FF2B5EF4-FFF2-40B4-BE49-F238E27FC236}">
                <a16:creationId xmlns:a16="http://schemas.microsoft.com/office/drawing/2014/main" id="{160B5DB6-6E53-CF46-9708-6AFA8FA2A8DD}"/>
              </a:ext>
            </a:extLst>
          </p:cNvPr>
          <p:cNvSpPr/>
          <p:nvPr/>
        </p:nvSpPr>
        <p:spPr>
          <a:xfrm>
            <a:off x="6770689" y="3284538"/>
            <a:ext cx="3348037" cy="461962"/>
          </a:xfrm>
          <a:prstGeom prst="rect">
            <a:avLst/>
          </a:prstGeom>
        </p:spPr>
        <p:txBody>
          <a:bodyPr wrap="none">
            <a:spAutoFit/>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ctr"/>
            <a:r>
              <a:rPr lang="zh-CN" altLang="zh-CN">
                <a:latin typeface="微软雅黑" panose="020B0503020204020204" pitchFamily="34" charset="-122"/>
                <a:ea typeface="微软雅黑" panose="020B0503020204020204" pitchFamily="34" charset="-122"/>
                <a:cs typeface="Times New Roman" panose="02020603050405020304" pitchFamily="18" charset="0"/>
              </a:rPr>
              <a:t>表</a:t>
            </a:r>
            <a:r>
              <a:rPr lang="en-US" altLang="zh-CN">
                <a:latin typeface="微软雅黑" panose="020B0503020204020204" pitchFamily="34" charset="-122"/>
                <a:ea typeface="微软雅黑" panose="020B0503020204020204" pitchFamily="34" charset="-122"/>
                <a:cs typeface="Times New Roman" panose="02020603050405020304" pitchFamily="18" charset="0"/>
              </a:rPr>
              <a:t>3.3 </a:t>
            </a:r>
            <a:r>
              <a:rPr lang="zh-CN" altLang="zh-CN">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a:latin typeface="微软雅黑" panose="020B0503020204020204" pitchFamily="34" charset="-122"/>
                <a:ea typeface="微软雅黑" panose="020B0503020204020204" pitchFamily="34" charset="-122"/>
                <a:cs typeface="Times New Roman" panose="02020603050405020304" pitchFamily="18" charset="0"/>
              </a:rPr>
              <a:t>e</a:t>
            </a:r>
            <a:r>
              <a:rPr lang="zh-CN" altLang="zh-CN">
                <a:latin typeface="微软雅黑" panose="020B0503020204020204" pitchFamily="34" charset="-122"/>
                <a:ea typeface="微软雅黑" panose="020B0503020204020204" pitchFamily="34" charset="-122"/>
                <a:cs typeface="Times New Roman" panose="02020603050405020304" pitchFamily="18" charset="0"/>
              </a:rPr>
              <a:t>的条件模式库</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a:extLst>
              <a:ext uri="{FF2B5EF4-FFF2-40B4-BE49-F238E27FC236}">
                <a16:creationId xmlns:a16="http://schemas.microsoft.com/office/drawing/2014/main" id="{7CD91DBB-E76A-7245-981A-EAF296223F4B}"/>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优化</a:t>
            </a:r>
          </a:p>
        </p:txBody>
      </p:sp>
      <p:pic>
        <p:nvPicPr>
          <p:cNvPr id="38915" name="内容占位符 5">
            <a:extLst>
              <a:ext uri="{FF2B5EF4-FFF2-40B4-BE49-F238E27FC236}">
                <a16:creationId xmlns:a16="http://schemas.microsoft.com/office/drawing/2014/main" id="{F6B58684-3721-F042-B779-DC2CD48DA6B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28801" y="1263922"/>
            <a:ext cx="3607731" cy="2087117"/>
          </a:xfrm>
        </p:spPr>
      </p:pic>
      <p:pic>
        <p:nvPicPr>
          <p:cNvPr id="38916" name="图片 6">
            <a:extLst>
              <a:ext uri="{FF2B5EF4-FFF2-40B4-BE49-F238E27FC236}">
                <a16:creationId xmlns:a16="http://schemas.microsoft.com/office/drawing/2014/main" id="{7BD037A4-8ED7-884F-A3E4-3BBF40672E2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48526" y="1411289"/>
            <a:ext cx="2087563" cy="163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7" name="Rectangle 12">
            <a:extLst>
              <a:ext uri="{FF2B5EF4-FFF2-40B4-BE49-F238E27FC236}">
                <a16:creationId xmlns:a16="http://schemas.microsoft.com/office/drawing/2014/main" id="{8D0DA900-778A-5948-9C12-72D1CDB48D27}"/>
              </a:ext>
            </a:extLst>
          </p:cNvPr>
          <p:cNvSpPr>
            <a:spLocks noChangeArrowheads="1"/>
          </p:cNvSpPr>
          <p:nvPr/>
        </p:nvSpPr>
        <p:spPr bwMode="auto">
          <a:xfrm>
            <a:off x="1828801" y="3317875"/>
            <a:ext cx="8443913"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zh-CN" sz="1400" dirty="0">
              <a:cs typeface="Times New Roman" panose="02020603050405020304" pitchFamily="18" charset="0"/>
            </a:endParaRPr>
          </a:p>
          <a:p>
            <a:pPr>
              <a:spcBef>
                <a:spcPct val="0"/>
              </a:spcBef>
              <a:buClrTx/>
              <a:buFontTx/>
              <a:buNone/>
            </a:pPr>
            <a:r>
              <a:rPr kumimoji="0" lang="en-US" altLang="zh-CN" sz="1400" dirty="0">
                <a:cs typeface="Times New Roman" panose="02020603050405020304" pitchFamily="18" charset="0"/>
              </a:rPr>
              <a:t>        </a:t>
            </a:r>
            <a:r>
              <a:rPr kumimoji="0" lang="zh-CN" altLang="zh-CN" sz="1400" dirty="0">
                <a:cs typeface="Times New Roman" panose="02020603050405020304" pitchFamily="18" charset="0"/>
              </a:rPr>
              <a:t>图</a:t>
            </a:r>
            <a:r>
              <a:rPr kumimoji="0" lang="en-US" altLang="zh-CN" sz="1400" dirty="0">
                <a:cs typeface="Times New Roman" panose="02020603050405020304" pitchFamily="18" charset="0"/>
              </a:rPr>
              <a:t>3.3 </a:t>
            </a:r>
            <a:r>
              <a:rPr kumimoji="0" lang="zh-CN" altLang="en-US" sz="1400" dirty="0">
                <a:cs typeface="Times New Roman" panose="02020603050405020304" pitchFamily="18" charset="0"/>
              </a:rPr>
              <a:t>项</a:t>
            </a:r>
            <a:r>
              <a:rPr kumimoji="0" lang="en-US" altLang="zh-CN" sz="1400" dirty="0">
                <a:cs typeface="Times New Roman" panose="02020603050405020304" pitchFamily="18" charset="0"/>
              </a:rPr>
              <a:t>e</a:t>
            </a:r>
            <a:r>
              <a:rPr kumimoji="0" lang="zh-CN" altLang="en-US" sz="1400" dirty="0">
                <a:cs typeface="Times New Roman" panose="02020603050405020304" pitchFamily="18" charset="0"/>
              </a:rPr>
              <a:t>的频繁模式树</a:t>
            </a:r>
            <a:r>
              <a:rPr kumimoji="0" lang="en-US" altLang="zh-CN" sz="1400" i="1" dirty="0" err="1">
                <a:ea typeface="CMTI8"/>
                <a:cs typeface="CMTI8"/>
              </a:rPr>
              <a:t>T</a:t>
            </a:r>
            <a:r>
              <a:rPr kumimoji="0" lang="en-US" altLang="zh-CN" sz="1400" i="1" baseline="-30000" dirty="0" err="1">
                <a:ea typeface="CMTI8"/>
                <a:cs typeface="CMTI8"/>
              </a:rPr>
              <a:t>e</a:t>
            </a:r>
            <a:r>
              <a:rPr kumimoji="0" lang="en-US" altLang="zh-CN" sz="1400" dirty="0">
                <a:ea typeface="CMTI8"/>
                <a:cs typeface="CMTI8"/>
              </a:rPr>
              <a:t>                                                    </a:t>
            </a:r>
            <a:r>
              <a:rPr kumimoji="0" lang="zh-CN" altLang="en-US" sz="1400" dirty="0">
                <a:ea typeface="CMTI8"/>
                <a:cs typeface="CMTI8"/>
              </a:rPr>
              <a:t>图</a:t>
            </a:r>
            <a:r>
              <a:rPr kumimoji="0" lang="en-US" altLang="zh-CN" sz="1400" dirty="0">
                <a:ea typeface="CMTI8"/>
                <a:cs typeface="CMTI8"/>
              </a:rPr>
              <a:t>3.4</a:t>
            </a:r>
            <a:r>
              <a:rPr kumimoji="0" lang="zh-CN" altLang="en-US" sz="1400" dirty="0">
                <a:cs typeface="Times New Roman" panose="02020603050405020304" pitchFamily="18" charset="0"/>
              </a:rPr>
              <a:t>频繁模式树</a:t>
            </a:r>
            <a:r>
              <a:rPr kumimoji="0" lang="en-US" altLang="zh-CN" sz="1400" i="1" dirty="0" err="1">
                <a:ea typeface="CMTI8"/>
                <a:cs typeface="CMTI8"/>
              </a:rPr>
              <a:t>T</a:t>
            </a:r>
            <a:r>
              <a:rPr kumimoji="0" lang="en-US" altLang="zh-CN" sz="1400" i="1" baseline="-30000" dirty="0" err="1">
                <a:ea typeface="CMTI8"/>
                <a:cs typeface="CMTI8"/>
              </a:rPr>
              <a:t>e</a:t>
            </a:r>
            <a:r>
              <a:rPr kumimoji="0" lang="zh-CN" altLang="en-US" sz="1400" dirty="0">
                <a:ea typeface="CMTI8"/>
                <a:cs typeface="CMTI8"/>
              </a:rPr>
              <a:t>的多分支部分</a:t>
            </a:r>
            <a:r>
              <a:rPr kumimoji="0" lang="en-US" altLang="zh-CN" sz="1400" i="1" dirty="0">
                <a:ea typeface="CMTI8"/>
                <a:cs typeface="CMTI8"/>
              </a:rPr>
              <a:t>Q</a:t>
            </a:r>
            <a:endParaRPr kumimoji="0" lang="en-US" altLang="zh-CN" sz="3200" dirty="0"/>
          </a:p>
        </p:txBody>
      </p:sp>
      <p:sp>
        <p:nvSpPr>
          <p:cNvPr id="38918" name="矩形 16">
            <a:extLst>
              <a:ext uri="{FF2B5EF4-FFF2-40B4-BE49-F238E27FC236}">
                <a16:creationId xmlns:a16="http://schemas.microsoft.com/office/drawing/2014/main" id="{9FD72F58-1FAC-EA47-9F71-04B66B35892F}"/>
              </a:ext>
            </a:extLst>
          </p:cNvPr>
          <p:cNvSpPr>
            <a:spLocks noChangeArrowheads="1"/>
          </p:cNvSpPr>
          <p:nvPr/>
        </p:nvSpPr>
        <p:spPr bwMode="auto">
          <a:xfrm>
            <a:off x="551384" y="4405418"/>
            <a:ext cx="1123421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 typeface="Arial" panose="020B0604020202020204" pitchFamily="34" charset="0"/>
              <a:buChar char="•"/>
            </a:pPr>
            <a:r>
              <a:rPr kumimoji="0" lang="zh-CN" altLang="zh-CN" sz="2400" dirty="0">
                <a:latin typeface="Times New Roman" panose="02020603050405020304" pitchFamily="18" charset="0"/>
                <a:ea typeface="CMR8"/>
                <a:cs typeface="CMR8"/>
              </a:rPr>
              <a:t>单支前缀路径</a:t>
            </a:r>
            <a:r>
              <a:rPr kumimoji="0" lang="en-US" altLang="zh-CN" sz="2400" dirty="0">
                <a:latin typeface="Times New Roman" panose="02020603050405020304" pitchFamily="18" charset="0"/>
                <a:ea typeface="CMR8"/>
                <a:cs typeface="CMR8"/>
              </a:rPr>
              <a:t>ab:5,</a:t>
            </a:r>
            <a:r>
              <a:rPr kumimoji="0" lang="zh-CN" altLang="zh-CN" sz="2400" dirty="0">
                <a:latin typeface="Times New Roman" panose="02020603050405020304" pitchFamily="18" charset="0"/>
              </a:rPr>
              <a:t>生成与</a:t>
            </a:r>
            <a:r>
              <a:rPr kumimoji="0" lang="en-US" altLang="zh-CN" sz="2400" dirty="0">
                <a:latin typeface="Times New Roman" panose="02020603050405020304" pitchFamily="18" charset="0"/>
              </a:rPr>
              <a:t>e</a:t>
            </a:r>
            <a:r>
              <a:rPr kumimoji="0" lang="zh-CN" altLang="zh-CN" sz="2400" dirty="0">
                <a:latin typeface="Times New Roman" panose="02020603050405020304" pitchFamily="18" charset="0"/>
              </a:rPr>
              <a:t>的所有组合，即</a:t>
            </a:r>
            <a:r>
              <a:rPr kumimoji="0" lang="en-US" altLang="zh-CN" sz="2400" dirty="0">
                <a:latin typeface="Times New Roman" panose="02020603050405020304" pitchFamily="18" charset="0"/>
              </a:rPr>
              <a:t>S={ae:4, be:4, abe:4}</a:t>
            </a:r>
          </a:p>
          <a:p>
            <a:pPr>
              <a:spcBef>
                <a:spcPct val="0"/>
              </a:spcBef>
              <a:buClrTx/>
              <a:buFont typeface="Arial" panose="020B0604020202020204" pitchFamily="34" charset="0"/>
              <a:buChar char="•"/>
            </a:pPr>
            <a:r>
              <a:rPr kumimoji="0" lang="zh-CN" altLang="zh-CN" sz="2400" dirty="0">
                <a:latin typeface="Times New Roman" panose="02020603050405020304" pitchFamily="18" charset="0"/>
              </a:rPr>
              <a:t>将此路径用一个空的根节点替换，生成树</a:t>
            </a:r>
            <a:r>
              <a:rPr kumimoji="0" lang="en-US" altLang="zh-CN" sz="2400" i="1" dirty="0">
                <a:latin typeface="Times New Roman" panose="02020603050405020304" pitchFamily="18" charset="0"/>
              </a:rPr>
              <a:t>Q</a:t>
            </a:r>
            <a:r>
              <a:rPr kumimoji="0" lang="zh-CN" altLang="zh-CN" sz="2400" dirty="0">
                <a:latin typeface="Times New Roman" panose="02020603050405020304" pitchFamily="18" charset="0"/>
              </a:rPr>
              <a:t>，</a:t>
            </a:r>
            <a:r>
              <a:rPr kumimoji="0" lang="zh-CN" altLang="en-US" sz="2400" dirty="0">
                <a:latin typeface="Times New Roman" panose="02020603050405020304" pitchFamily="18" charset="0"/>
              </a:rPr>
              <a:t>分别对</a:t>
            </a:r>
            <a:r>
              <a:rPr kumimoji="0" lang="zh-CN" altLang="zh-CN" sz="2400" dirty="0">
                <a:latin typeface="Times New Roman" panose="02020603050405020304" pitchFamily="18" charset="0"/>
              </a:rPr>
              <a:t>单项</a:t>
            </a:r>
            <a:r>
              <a:rPr kumimoji="0" lang="en-US" altLang="zh-CN" sz="2400" dirty="0">
                <a:latin typeface="Times New Roman" panose="02020603050405020304" pitchFamily="18" charset="0"/>
              </a:rPr>
              <a:t>c</a:t>
            </a:r>
            <a:r>
              <a:rPr kumimoji="0" lang="zh-CN" altLang="zh-CN" sz="2400" dirty="0">
                <a:latin typeface="Times New Roman" panose="02020603050405020304" pitchFamily="18" charset="0"/>
              </a:rPr>
              <a:t>和</a:t>
            </a:r>
            <a:r>
              <a:rPr kumimoji="0" lang="en-US" altLang="zh-CN" sz="2400" dirty="0">
                <a:latin typeface="Times New Roman" panose="02020603050405020304" pitchFamily="18" charset="0"/>
              </a:rPr>
              <a:t>d</a:t>
            </a:r>
            <a:r>
              <a:rPr kumimoji="0" lang="zh-CN" altLang="zh-CN" sz="2400" dirty="0">
                <a:latin typeface="Times New Roman" panose="02020603050405020304" pitchFamily="18" charset="0"/>
              </a:rPr>
              <a:t>处理，分别生成了</a:t>
            </a:r>
            <a:r>
              <a:rPr kumimoji="0" lang="en-US" altLang="zh-CN" sz="2400" dirty="0">
                <a:latin typeface="Times New Roman" panose="02020603050405020304" pitchFamily="18" charset="0"/>
              </a:rPr>
              <a:t>1</a:t>
            </a:r>
            <a:r>
              <a:rPr kumimoji="0" lang="zh-CN" altLang="zh-CN" sz="2400" dirty="0">
                <a:latin typeface="Times New Roman" panose="02020603050405020304" pitchFamily="18" charset="0"/>
              </a:rPr>
              <a:t>个项集，</a:t>
            </a:r>
            <a:r>
              <a:rPr kumimoji="0" lang="en-US" altLang="zh-CN" sz="2400" dirty="0" err="1">
                <a:latin typeface="Times New Roman" panose="02020603050405020304" pitchFamily="18" charset="0"/>
              </a:rPr>
              <a:t>ce</a:t>
            </a:r>
            <a:r>
              <a:rPr kumimoji="0" lang="zh-CN" altLang="zh-CN" sz="2400" dirty="0">
                <a:latin typeface="Times New Roman" panose="02020603050405020304" pitchFamily="18" charset="0"/>
              </a:rPr>
              <a:t>和</a:t>
            </a:r>
            <a:r>
              <a:rPr kumimoji="0" lang="en-US" altLang="zh-CN" sz="2400" dirty="0">
                <a:latin typeface="Times New Roman" panose="02020603050405020304" pitchFamily="18" charset="0"/>
              </a:rPr>
              <a:t>de</a:t>
            </a:r>
            <a:r>
              <a:rPr kumimoji="0" lang="zh-CN" altLang="zh-CN" sz="2400" dirty="0">
                <a:latin typeface="Times New Roman" panose="02020603050405020304" pitchFamily="18" charset="0"/>
              </a:rPr>
              <a:t>，构成集合</a:t>
            </a:r>
            <a:r>
              <a:rPr kumimoji="0" lang="en-US" altLang="zh-CN" sz="2400" dirty="0">
                <a:latin typeface="Times New Roman" panose="02020603050405020304" pitchFamily="18" charset="0"/>
              </a:rPr>
              <a:t>M={ce:2, de:2}</a:t>
            </a:r>
          </a:p>
          <a:p>
            <a:pPr>
              <a:spcBef>
                <a:spcPct val="0"/>
              </a:spcBef>
              <a:buClrTx/>
              <a:buFont typeface="Arial" panose="020B0604020202020204" pitchFamily="34" charset="0"/>
              <a:buChar char="•"/>
            </a:pPr>
            <a:r>
              <a:rPr kumimoji="0" lang="zh-CN" altLang="zh-CN" sz="2400" dirty="0">
                <a:latin typeface="Times New Roman" panose="02020603050405020304" pitchFamily="18" charset="0"/>
              </a:rPr>
              <a:t>返回</a:t>
            </a:r>
            <a:r>
              <a:rPr kumimoji="0" lang="en-US" altLang="zh-CN" sz="2400" i="1" dirty="0">
                <a:latin typeface="Times New Roman" panose="02020603050405020304" pitchFamily="18" charset="0"/>
              </a:rPr>
              <a:t>S</a:t>
            </a:r>
            <a:r>
              <a:rPr kumimoji="0" lang="zh-CN" altLang="zh-CN" sz="2400" i="1" dirty="0">
                <a:latin typeface="Times New Roman" panose="02020603050405020304" pitchFamily="18" charset="0"/>
              </a:rPr>
              <a:t>∪</a:t>
            </a:r>
            <a:r>
              <a:rPr kumimoji="0" lang="en-US" altLang="zh-CN" sz="2400" i="1" dirty="0">
                <a:latin typeface="Times New Roman" panose="02020603050405020304" pitchFamily="18" charset="0"/>
              </a:rPr>
              <a:t>M</a:t>
            </a:r>
            <a:r>
              <a:rPr kumimoji="0" lang="zh-CN" altLang="zh-CN" sz="2400" i="1" dirty="0">
                <a:latin typeface="Times New Roman" panose="02020603050405020304" pitchFamily="18" charset="0"/>
              </a:rPr>
              <a:t>∪</a:t>
            </a:r>
            <a:r>
              <a:rPr kumimoji="0" lang="en-US" altLang="zh-CN" sz="2400" dirty="0">
                <a:latin typeface="Times New Roman" panose="02020603050405020304" pitchFamily="18" charset="0"/>
              </a:rPr>
              <a:t>(</a:t>
            </a:r>
            <a:r>
              <a:rPr kumimoji="0" lang="en-US" altLang="zh-CN" sz="2400" i="1" dirty="0">
                <a:latin typeface="Times New Roman" panose="02020603050405020304" pitchFamily="18" charset="0"/>
              </a:rPr>
              <a:t>S</a:t>
            </a:r>
            <a:r>
              <a:rPr kumimoji="0" lang="en-US" altLang="zh-CN" sz="2400" dirty="0">
                <a:latin typeface="Times New Roman" panose="02020603050405020304" pitchFamily="18" charset="0"/>
                <a:sym typeface="Symbol" pitchFamily="2" charset="2"/>
              </a:rPr>
              <a:t></a:t>
            </a:r>
            <a:r>
              <a:rPr kumimoji="0" lang="en-US" altLang="zh-CN" sz="2400" i="1" dirty="0">
                <a:latin typeface="Times New Roman" panose="02020603050405020304" pitchFamily="18" charset="0"/>
              </a:rPr>
              <a:t>M</a:t>
            </a:r>
            <a:r>
              <a:rPr kumimoji="0" lang="en-US" altLang="zh-CN" sz="2400" dirty="0">
                <a:latin typeface="Times New Roman" panose="02020603050405020304" pitchFamily="18" charset="0"/>
              </a:rPr>
              <a:t>)</a:t>
            </a:r>
            <a:r>
              <a:rPr kumimoji="0" lang="zh-CN" altLang="zh-CN" sz="2400" dirty="0">
                <a:latin typeface="Times New Roman" panose="02020603050405020304" pitchFamily="18" charset="0"/>
              </a:rPr>
              <a:t>，</a:t>
            </a:r>
            <a:r>
              <a:rPr kumimoji="0" lang="en-US" altLang="zh-CN" sz="2400" i="1" dirty="0">
                <a:latin typeface="Times New Roman" panose="02020603050405020304" pitchFamily="18" charset="0"/>
              </a:rPr>
              <a:t>S</a:t>
            </a:r>
            <a:r>
              <a:rPr kumimoji="0" lang="en-US" altLang="zh-CN" sz="2400" dirty="0">
                <a:latin typeface="Times New Roman" panose="02020603050405020304" pitchFamily="18" charset="0"/>
                <a:sym typeface="Symbol" pitchFamily="2" charset="2"/>
              </a:rPr>
              <a:t></a:t>
            </a:r>
            <a:r>
              <a:rPr kumimoji="0" lang="en-US" altLang="zh-CN" sz="2400" i="1" dirty="0">
                <a:latin typeface="Times New Roman" panose="02020603050405020304" pitchFamily="18" charset="0"/>
              </a:rPr>
              <a:t>M</a:t>
            </a:r>
            <a:r>
              <a:rPr kumimoji="0" lang="en-US" altLang="zh-CN" sz="2400" dirty="0">
                <a:latin typeface="Times New Roman" panose="02020603050405020304" pitchFamily="18" charset="0"/>
              </a:rPr>
              <a:t>={ace:2, ade:2, bce:2,bde:2, abce:2, abde:2}</a:t>
            </a:r>
            <a:endParaRPr kumimoji="0" lang="zh-CN" altLang="en-US" sz="2400" dirty="0">
              <a:latin typeface="Times New Roman" panose="02020603050405020304"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E18E7D0B-8EE4-824C-B680-9FFDA37725E9}"/>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挖掘高维度数据集中的频繁项集</a:t>
            </a:r>
            <a:endParaRPr lang="en-US" altLang="zh-CN">
              <a:latin typeface="微软雅黑" panose="020B0503020204020204" pitchFamily="34" charset="-122"/>
              <a:ea typeface="微软雅黑" panose="020B0503020204020204" pitchFamily="34" charset="-122"/>
            </a:endParaRPr>
          </a:p>
        </p:txBody>
      </p:sp>
      <p:sp>
        <p:nvSpPr>
          <p:cNvPr id="39939" name="Rectangle 3">
            <a:extLst>
              <a:ext uri="{FF2B5EF4-FFF2-40B4-BE49-F238E27FC236}">
                <a16:creationId xmlns:a16="http://schemas.microsoft.com/office/drawing/2014/main" id="{B464F911-D64F-4246-B0B4-F1B308A5C6B2}"/>
              </a:ext>
            </a:extLst>
          </p:cNvPr>
          <p:cNvSpPr>
            <a:spLocks noGrp="1" noChangeArrowheads="1"/>
          </p:cNvSpPr>
          <p:nvPr>
            <p:ph idx="1"/>
          </p:nvPr>
        </p:nvSpPr>
        <p:spPr/>
        <p:txBody>
          <a:bodyPr/>
          <a:lstStyle/>
          <a:p>
            <a:pPr eaLnBrk="1" hangingPunct="1"/>
            <a:r>
              <a:rPr lang="en-US" altLang="zh-CN" i="1">
                <a:solidFill>
                  <a:srgbClr val="FF0066"/>
                </a:solidFill>
                <a:latin typeface="微软雅黑" panose="020B0503020204020204" pitchFamily="34" charset="-122"/>
                <a:ea typeface="宋体" panose="02010600030101010101" pitchFamily="2" charset="-122"/>
              </a:rPr>
              <a:t>Carpenter</a:t>
            </a:r>
            <a:r>
              <a:rPr lang="en-US" altLang="zh-CN">
                <a:latin typeface="微软雅黑" panose="020B0503020204020204" pitchFamily="34" charset="-122"/>
                <a:ea typeface="宋体" panose="02010600030101010101" pitchFamily="2" charset="-122"/>
              </a:rPr>
              <a:t> (Pan, et al. @ KDD’03)</a:t>
            </a:r>
          </a:p>
          <a:p>
            <a:pPr lvl="1" eaLnBrk="1" hangingPunct="1"/>
            <a:r>
              <a:rPr lang="en-US" altLang="zh-CN" sz="2800">
                <a:latin typeface="微软雅黑" panose="020B0503020204020204" pitchFamily="34" charset="-122"/>
                <a:ea typeface="宋体" panose="02010600030101010101" pitchFamily="2" charset="-122"/>
              </a:rPr>
              <a:t>Mine data sets with small rows but numerous columns</a:t>
            </a:r>
          </a:p>
          <a:p>
            <a:pPr lvl="1" eaLnBrk="1" hangingPunct="1"/>
            <a:r>
              <a:rPr lang="en-US" altLang="zh-CN" sz="2800">
                <a:latin typeface="微软雅黑" panose="020B0503020204020204" pitchFamily="34" charset="-122"/>
                <a:ea typeface="宋体" panose="02010600030101010101" pitchFamily="2" charset="-122"/>
              </a:rPr>
              <a:t>Construct a bottom-up row-enumeration tree for efficient mining</a:t>
            </a:r>
          </a:p>
          <a:p>
            <a:pPr eaLnBrk="1" hangingPunct="1"/>
            <a:r>
              <a:rPr lang="en-US" altLang="zh-CN" i="1">
                <a:solidFill>
                  <a:srgbClr val="FF0066"/>
                </a:solidFill>
                <a:latin typeface="微软雅黑" panose="020B0503020204020204" pitchFamily="34" charset="-122"/>
                <a:ea typeface="宋体" panose="02010600030101010101" pitchFamily="2" charset="-122"/>
              </a:rPr>
              <a:t>TD-close</a:t>
            </a:r>
            <a:r>
              <a:rPr lang="en-US" altLang="zh-CN">
                <a:latin typeface="微软雅黑" panose="020B0503020204020204" pitchFamily="34" charset="-122"/>
                <a:ea typeface="宋体" panose="02010600030101010101" pitchFamily="2" charset="-122"/>
              </a:rPr>
              <a:t> (Liu, Han, et al. @ICDE06)</a:t>
            </a:r>
          </a:p>
          <a:p>
            <a:pPr lvl="1" eaLnBrk="1" hangingPunct="1"/>
            <a:r>
              <a:rPr lang="en-US" altLang="zh-CN" sz="2800">
                <a:latin typeface="微软雅黑" panose="020B0503020204020204" pitchFamily="34" charset="-122"/>
                <a:ea typeface="宋体" panose="02010600030101010101" pitchFamily="2" charset="-122"/>
              </a:rPr>
              <a:t>Mine data sets with small rows but numerous columns</a:t>
            </a:r>
          </a:p>
          <a:p>
            <a:pPr lvl="1" eaLnBrk="1" hangingPunct="1"/>
            <a:r>
              <a:rPr lang="en-US" altLang="zh-CN" sz="2800">
                <a:latin typeface="微软雅黑" panose="020B0503020204020204" pitchFamily="34" charset="-122"/>
                <a:ea typeface="宋体" panose="02010600030101010101" pitchFamily="2" charset="-122"/>
              </a:rPr>
              <a:t>Construct a Top-down row-enumeration tree for efficient mining</a:t>
            </a: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a:extLst>
              <a:ext uri="{FF2B5EF4-FFF2-40B4-BE49-F238E27FC236}">
                <a16:creationId xmlns:a16="http://schemas.microsoft.com/office/drawing/2014/main" id="{987CFAEB-FC8C-5643-9BEB-33A1A45CAC18}"/>
              </a:ext>
            </a:extLst>
          </p:cNvPr>
          <p:cNvSpPr>
            <a:spLocks noGrp="1"/>
          </p:cNvSpPr>
          <p:nvPr>
            <p:ph type="ctrTitle"/>
          </p:nvPr>
        </p:nvSpPr>
        <p:spPr>
          <a:xfrm>
            <a:off x="1716088" y="2130426"/>
            <a:ext cx="8951912" cy="1470025"/>
          </a:xfrm>
        </p:spPr>
        <p:txBody>
          <a:bodyPr/>
          <a:lstStyle/>
          <a:p>
            <a:pPr eaLnBrk="1" hangingPunct="1"/>
            <a:r>
              <a:rPr lang="en-US" altLang="zh-CN" sz="3200">
                <a:latin typeface="Arial Narrow" panose="020B0604020202020204" pitchFamily="34" charset="0"/>
                <a:ea typeface="宋体" panose="02010600030101010101" pitchFamily="2" charset="-122"/>
              </a:rPr>
              <a:t>Mining Frequent Patterns from Very High Dimensional</a:t>
            </a:r>
            <a:br>
              <a:rPr lang="en-US" altLang="zh-CN" sz="3200">
                <a:latin typeface="Arial Narrow" panose="020B0604020202020204" pitchFamily="34" charset="0"/>
                <a:ea typeface="宋体" panose="02010600030101010101" pitchFamily="2" charset="-122"/>
              </a:rPr>
            </a:br>
            <a:r>
              <a:rPr lang="en-US" altLang="zh-CN" sz="3200">
                <a:latin typeface="Arial Narrow" panose="020B0604020202020204" pitchFamily="34" charset="0"/>
                <a:ea typeface="宋体" panose="02010600030101010101" pitchFamily="2" charset="-122"/>
              </a:rPr>
              <a:t> Data: A Top-Down Row Enumeration Approach </a:t>
            </a:r>
            <a:br>
              <a:rPr lang="en-US" altLang="zh-CN" sz="3200">
                <a:latin typeface="Arial Narrow" panose="020B0604020202020204" pitchFamily="34" charset="0"/>
                <a:ea typeface="宋体" panose="02010600030101010101" pitchFamily="2" charset="-122"/>
              </a:rPr>
            </a:br>
            <a:endParaRPr lang="zh-CN" altLang="en-US" sz="3200">
              <a:latin typeface="微软雅黑" panose="020B0503020204020204" pitchFamily="34" charset="-122"/>
              <a:ea typeface="宋体" panose="02010600030101010101" pitchFamily="2" charset="-122"/>
            </a:endParaRPr>
          </a:p>
        </p:txBody>
      </p:sp>
      <p:sp>
        <p:nvSpPr>
          <p:cNvPr id="40963" name="副标题 2">
            <a:extLst>
              <a:ext uri="{FF2B5EF4-FFF2-40B4-BE49-F238E27FC236}">
                <a16:creationId xmlns:a16="http://schemas.microsoft.com/office/drawing/2014/main" id="{AE570497-3092-074F-80C1-8CE3D7B9C0FC}"/>
              </a:ext>
            </a:extLst>
          </p:cNvPr>
          <p:cNvSpPr>
            <a:spLocks noGrp="1"/>
          </p:cNvSpPr>
          <p:nvPr>
            <p:ph type="subTitle" idx="1"/>
          </p:nvPr>
        </p:nvSpPr>
        <p:spPr>
          <a:xfrm>
            <a:off x="1860550" y="3886200"/>
            <a:ext cx="8389938" cy="2643188"/>
          </a:xfrm>
        </p:spPr>
        <p:txBody>
          <a:bodyPr/>
          <a:lstStyle/>
          <a:p>
            <a:pPr eaLnBrk="1" hangingPunct="1"/>
            <a:r>
              <a:rPr lang="en-US" altLang="zh-CN" sz="2400" dirty="0">
                <a:latin typeface="微软雅黑" panose="020B0503020204020204" pitchFamily="34" charset="-122"/>
                <a:ea typeface="宋体" panose="02010600030101010101" pitchFamily="2" charset="-122"/>
              </a:rPr>
              <a:t> </a:t>
            </a:r>
            <a:r>
              <a:rPr lang="en-US" altLang="zh-CN" dirty="0" err="1">
                <a:latin typeface="微软雅黑" panose="020B0503020204020204" pitchFamily="34" charset="-122"/>
                <a:ea typeface="宋体" panose="02010600030101010101" pitchFamily="2" charset="-122"/>
              </a:rPr>
              <a:t>Hongyan</a:t>
            </a:r>
            <a:r>
              <a:rPr lang="en-US" altLang="zh-CN" dirty="0">
                <a:latin typeface="微软雅黑" panose="020B0503020204020204" pitchFamily="34" charset="-122"/>
                <a:ea typeface="宋体" panose="02010600030101010101" pitchFamily="2" charset="-122"/>
              </a:rPr>
              <a:t> Liu</a:t>
            </a:r>
            <a:endParaRPr lang="en-US" altLang="zh-CN" baseline="30000" dirty="0">
              <a:latin typeface="微软雅黑" panose="020B0503020204020204" pitchFamily="34" charset="-122"/>
              <a:ea typeface="宋体" panose="02010600030101010101" pitchFamily="2" charset="-122"/>
            </a:endParaRPr>
          </a:p>
          <a:p>
            <a:pPr eaLnBrk="1" hangingPunct="1"/>
            <a:r>
              <a:rPr lang="en-US" altLang="zh-CN" i="1" dirty="0">
                <a:latin typeface="微软雅黑" panose="020B0503020204020204" pitchFamily="34" charset="-122"/>
                <a:ea typeface="宋体" panose="02010600030101010101" pitchFamily="2" charset="-122"/>
              </a:rPr>
              <a:t>Tsinghua University</a:t>
            </a:r>
          </a:p>
          <a:p>
            <a:pPr eaLnBrk="1" hangingPunct="1"/>
            <a:r>
              <a:rPr lang="en-US" altLang="zh-CN" dirty="0">
                <a:latin typeface="微软雅黑" panose="020B0503020204020204" pitchFamily="34" charset="-122"/>
                <a:ea typeface="宋体" panose="02010600030101010101" pitchFamily="2" charset="-122"/>
              </a:rPr>
              <a:t>Jiawei Han, Dong Xin, Zheng Shao</a:t>
            </a:r>
            <a:br>
              <a:rPr lang="en-US" altLang="zh-CN" dirty="0">
                <a:latin typeface="微软雅黑" panose="020B0503020204020204" pitchFamily="34" charset="-122"/>
                <a:ea typeface="宋体" panose="02010600030101010101" pitchFamily="2" charset="-122"/>
              </a:rPr>
            </a:br>
            <a:r>
              <a:rPr lang="en-US" altLang="zh-CN" i="1" dirty="0">
                <a:latin typeface="微软雅黑" panose="020B0503020204020204" pitchFamily="34" charset="-122"/>
                <a:ea typeface="宋体" panose="02010600030101010101" pitchFamily="2" charset="-122"/>
              </a:rPr>
              <a:t>University of Illinois at Urbana-Champaign</a:t>
            </a:r>
            <a:endParaRPr lang="en-US" altLang="zh-CN" baseline="30000" dirty="0">
              <a:latin typeface="微软雅黑" panose="020B0503020204020204" pitchFamily="34" charset="-122"/>
              <a:ea typeface="宋体" panose="02010600030101010101" pitchFamily="2" charset="-122"/>
            </a:endParaRPr>
          </a:p>
          <a:p>
            <a:pPr eaLnBrk="1" hangingPunct="1"/>
            <a:endParaRPr lang="zh-CN" altLang="en-US" dirty="0">
              <a:latin typeface="微软雅黑" panose="020B0503020204020204" pitchFamily="34" charset="-122"/>
              <a:ea typeface="宋体" panose="02010600030101010101" pitchFamily="2" charset="-122"/>
            </a:endParaRPr>
          </a:p>
        </p:txBody>
      </p:sp>
      <p:pic>
        <p:nvPicPr>
          <p:cNvPr id="40964" name="图片 4" descr="ICDE06banner.jpg">
            <a:extLst>
              <a:ext uri="{FF2B5EF4-FFF2-40B4-BE49-F238E27FC236}">
                <a16:creationId xmlns:a16="http://schemas.microsoft.com/office/drawing/2014/main" id="{D5EB0963-11AC-FD4A-921C-B0E9D0A2A61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623888"/>
            <a:ext cx="9144000" cy="98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22" name="Rectangle 2">
            <a:extLst>
              <a:ext uri="{FF2B5EF4-FFF2-40B4-BE49-F238E27FC236}">
                <a16:creationId xmlns:a16="http://schemas.microsoft.com/office/drawing/2014/main" id="{57341760-A133-8A45-8694-DE61E4C2C21E}"/>
              </a:ext>
            </a:extLst>
          </p:cNvPr>
          <p:cNvSpPr>
            <a:spLocks noGrp="1" noChangeArrowheads="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3.1 </a:t>
            </a:r>
            <a:r>
              <a:rPr lang="zh-CN" altLang="en-US">
                <a:latin typeface="微软雅黑" panose="020B0503020204020204" pitchFamily="34" charset="-122"/>
                <a:ea typeface="微软雅黑" panose="020B0503020204020204" pitchFamily="34" charset="-122"/>
              </a:rPr>
              <a:t>频繁模式与关联规则</a:t>
            </a:r>
            <a:endParaRPr lang="en-US" altLang="zh-CN">
              <a:latin typeface="微软雅黑" panose="020B0503020204020204" pitchFamily="34" charset="-122"/>
              <a:ea typeface="微软雅黑" panose="020B0503020204020204" pitchFamily="34" charset="-122"/>
            </a:endParaRPr>
          </a:p>
        </p:txBody>
      </p:sp>
      <p:sp>
        <p:nvSpPr>
          <p:cNvPr id="23555" name="Rectangle 3">
            <a:extLst>
              <a:ext uri="{FF2B5EF4-FFF2-40B4-BE49-F238E27FC236}">
                <a16:creationId xmlns:a16="http://schemas.microsoft.com/office/drawing/2014/main" id="{86DE0DCB-2FC7-4848-BA03-1B2CCC95662E}"/>
              </a:ext>
            </a:extLst>
          </p:cNvPr>
          <p:cNvSpPr>
            <a:spLocks noGrp="1" noChangeArrowheads="1"/>
          </p:cNvSpPr>
          <p:nvPr>
            <p:ph idx="1"/>
          </p:nvPr>
        </p:nvSpPr>
        <p:spPr/>
        <p:txBody>
          <a:bodyPr/>
          <a:lstStyle/>
          <a:p>
            <a:pPr eaLnBrk="1" hangingPunct="1">
              <a:buSzPct val="80000"/>
            </a:pPr>
            <a:r>
              <a:rPr lang="zh-CN" altLang="en-US">
                <a:latin typeface="微软雅黑" panose="020B0503020204020204" pitchFamily="34" charset="-122"/>
                <a:ea typeface="微软雅黑" panose="020B0503020204020204" pitchFamily="34" charset="-122"/>
              </a:rPr>
              <a:t>从交易数据库、关系数据库以及其他的数据集中发现项或对象的频繁模式（</a:t>
            </a:r>
            <a:r>
              <a:rPr lang="en-US" altLang="zh-CN">
                <a:latin typeface="微软雅黑" panose="020B0503020204020204" pitchFamily="34" charset="-122"/>
                <a:ea typeface="微软雅黑" panose="020B0503020204020204" pitchFamily="34" charset="-122"/>
              </a:rPr>
              <a:t>frequent patterns）、</a:t>
            </a:r>
            <a:r>
              <a:rPr lang="zh-CN" altLang="en-US">
                <a:latin typeface="微软雅黑" panose="020B0503020204020204" pitchFamily="34" charset="-122"/>
                <a:ea typeface="微软雅黑" panose="020B0503020204020204" pitchFamily="34" charset="-122"/>
              </a:rPr>
              <a:t>关联（ </a:t>
            </a:r>
            <a:r>
              <a:rPr lang="en-US" altLang="zh-CN">
                <a:latin typeface="微软雅黑" panose="020B0503020204020204" pitchFamily="34" charset="-122"/>
                <a:ea typeface="微软雅黑" panose="020B0503020204020204" pitchFamily="34" charset="-122"/>
              </a:rPr>
              <a:t>associations）</a:t>
            </a:r>
            <a:r>
              <a:rPr lang="zh-CN" altLang="en-US">
                <a:latin typeface="微软雅黑" panose="020B0503020204020204" pitchFamily="34" charset="-122"/>
                <a:ea typeface="微软雅黑" panose="020B0503020204020204" pitchFamily="34" charset="-122"/>
              </a:rPr>
              <a:t>的过程</a:t>
            </a:r>
          </a:p>
          <a:p>
            <a:pPr lvl="2" eaLnBrk="1" hangingPunct="1">
              <a:buSzPct val="80000"/>
            </a:pPr>
            <a:r>
              <a:rPr lang="en-US" altLang="zh-CN">
                <a:latin typeface="微软雅黑" panose="020B0503020204020204" pitchFamily="34" charset="-122"/>
                <a:ea typeface="微软雅黑" panose="020B0503020204020204" pitchFamily="34" charset="-122"/>
              </a:rPr>
              <a:t>buys(x, </a:t>
            </a:r>
            <a:r>
              <a:rPr lang="en-US" altLang="zh-CN">
                <a:latin typeface="Tahoma" panose="020B0604030504040204" pitchFamily="34" charset="0"/>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diapers</a:t>
            </a:r>
            <a:r>
              <a:rPr lang="en-US" altLang="zh-CN">
                <a:latin typeface="Tahoma" panose="020B0604030504040204" pitchFamily="34" charset="0"/>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 </a:t>
            </a:r>
            <a:r>
              <a:rPr lang="en-US" altLang="zh-CN">
                <a:latin typeface="Symbol" pitchFamily="2" charset="2"/>
                <a:ea typeface="微软雅黑" panose="020B0503020204020204" pitchFamily="34" charset="-122"/>
              </a:rPr>
              <a:t>® </a:t>
            </a:r>
            <a:r>
              <a:rPr lang="en-US" altLang="zh-CN">
                <a:latin typeface="微软雅黑" panose="020B0503020204020204" pitchFamily="34" charset="-122"/>
                <a:ea typeface="微软雅黑" panose="020B0503020204020204" pitchFamily="34" charset="-122"/>
              </a:rPr>
              <a:t> buys(x, </a:t>
            </a:r>
            <a:r>
              <a:rPr lang="en-US" altLang="zh-CN">
                <a:latin typeface="Tahoma" panose="020B0604030504040204" pitchFamily="34" charset="0"/>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beers</a:t>
            </a:r>
            <a:r>
              <a:rPr lang="en-US" altLang="zh-CN">
                <a:latin typeface="Tahoma" panose="020B0604030504040204" pitchFamily="34" charset="0"/>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 [0.5%, 60%]  </a:t>
            </a:r>
          </a:p>
          <a:p>
            <a:pPr lvl="2" eaLnBrk="1" hangingPunct="1">
              <a:buSzPct val="80000"/>
            </a:pPr>
            <a:r>
              <a:rPr lang="en-US" altLang="zh-CN">
                <a:latin typeface="微软雅黑" panose="020B0503020204020204" pitchFamily="34" charset="-122"/>
                <a:ea typeface="微软雅黑" panose="020B0503020204020204" pitchFamily="34" charset="-122"/>
              </a:rPr>
              <a:t>Rao, Srikumar S.  “Diaper-beer Syndrome,”  Forbes,  April 6, 1998. pp. 128–130</a:t>
            </a:r>
            <a:endParaRPr lang="en-US" altLang="zh-CN">
              <a:solidFill>
                <a:schemeClr val="hlink"/>
              </a:solidFill>
              <a:latin typeface="微软雅黑" panose="020B0503020204020204" pitchFamily="34" charset="-122"/>
              <a:ea typeface="微软雅黑" panose="020B0503020204020204" pitchFamily="34" charset="-122"/>
            </a:endParaRPr>
          </a:p>
        </p:txBody>
      </p:sp>
      <p:graphicFrame>
        <p:nvGraphicFramePr>
          <p:cNvPr id="5" name="表格 4">
            <a:extLst>
              <a:ext uri="{FF2B5EF4-FFF2-40B4-BE49-F238E27FC236}">
                <a16:creationId xmlns:a16="http://schemas.microsoft.com/office/drawing/2014/main" id="{330CD77F-8AB7-934C-991C-0A2F76926979}"/>
              </a:ext>
            </a:extLst>
          </p:cNvPr>
          <p:cNvGraphicFramePr>
            <a:graphicFrameLocks noGrp="1"/>
          </p:cNvGraphicFramePr>
          <p:nvPr/>
        </p:nvGraphicFramePr>
        <p:xfrm>
          <a:off x="5713414" y="4214814"/>
          <a:ext cx="4846637" cy="2160588"/>
        </p:xfrm>
        <a:graphic>
          <a:graphicData uri="http://schemas.openxmlformats.org/drawingml/2006/table">
            <a:tbl>
              <a:tblPr/>
              <a:tblGrid>
                <a:gridCol w="967243">
                  <a:extLst>
                    <a:ext uri="{9D8B030D-6E8A-4147-A177-3AD203B41FA5}">
                      <a16:colId xmlns:a16="http://schemas.microsoft.com/office/drawing/2014/main" val="20000"/>
                    </a:ext>
                  </a:extLst>
                </a:gridCol>
                <a:gridCol w="1348597">
                  <a:extLst>
                    <a:ext uri="{9D8B030D-6E8A-4147-A177-3AD203B41FA5}">
                      <a16:colId xmlns:a16="http://schemas.microsoft.com/office/drawing/2014/main" val="20001"/>
                    </a:ext>
                  </a:extLst>
                </a:gridCol>
                <a:gridCol w="1042279">
                  <a:extLst>
                    <a:ext uri="{9D8B030D-6E8A-4147-A177-3AD203B41FA5}">
                      <a16:colId xmlns:a16="http://schemas.microsoft.com/office/drawing/2014/main" val="20002"/>
                    </a:ext>
                  </a:extLst>
                </a:gridCol>
                <a:gridCol w="886676">
                  <a:extLst>
                    <a:ext uri="{9D8B030D-6E8A-4147-A177-3AD203B41FA5}">
                      <a16:colId xmlns:a16="http://schemas.microsoft.com/office/drawing/2014/main" val="20003"/>
                    </a:ext>
                  </a:extLst>
                </a:gridCol>
                <a:gridCol w="601842">
                  <a:extLst>
                    <a:ext uri="{9D8B030D-6E8A-4147-A177-3AD203B41FA5}">
                      <a16:colId xmlns:a16="http://schemas.microsoft.com/office/drawing/2014/main" val="20004"/>
                    </a:ext>
                  </a:extLst>
                </a:gridCol>
              </a:tblGrid>
              <a:tr h="360098">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宋体" charset="-122"/>
                          <a:cs typeface="Times New Roman" pitchFamily="18" charset="0"/>
                        </a:rPr>
                        <a:t>outlook</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10000"/>
                        <a:lumOff val="9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宋体" charset="-122"/>
                          <a:cs typeface="Times New Roman" pitchFamily="18" charset="0"/>
                        </a:rPr>
                        <a:t>temperature</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10000"/>
                        <a:lumOff val="90000"/>
                      </a:schemeClr>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宋体" charset="-122"/>
                          <a:cs typeface="Times New Roman" pitchFamily="18" charset="0"/>
                        </a:rPr>
                        <a:t>humidity</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10000"/>
                        <a:lumOff val="90000"/>
                      </a:schemeClr>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宋体" charset="-122"/>
                          <a:cs typeface="Times New Roman" pitchFamily="18" charset="0"/>
                        </a:rPr>
                        <a:t>windy</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10000"/>
                        <a:lumOff val="90000"/>
                      </a:schemeClr>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宋体" charset="-122"/>
                          <a:cs typeface="Times New Roman" pitchFamily="18" charset="0"/>
                        </a:rPr>
                        <a:t>play</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10000"/>
                        <a:lumOff val="90000"/>
                      </a:schemeClr>
                    </a:solidFill>
                  </a:tcPr>
                </a:tc>
                <a:extLst>
                  <a:ext uri="{0D108BD9-81ED-4DB2-BD59-A6C34878D82A}">
                    <a16:rowId xmlns:a16="http://schemas.microsoft.com/office/drawing/2014/main" val="10000"/>
                  </a:ext>
                </a:extLst>
              </a:tr>
              <a:tr h="360098">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Times New Roman" pitchFamily="18" charset="0"/>
                          <a:ea typeface="宋体" charset="-122"/>
                          <a:cs typeface="Times New Roman" pitchFamily="18" charset="0"/>
                        </a:rPr>
                        <a:t>sunny</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宋体" charset="-122"/>
                          <a:cs typeface="Times New Roman" pitchFamily="18" charset="0"/>
                        </a:rPr>
                        <a:t>hot</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宋体" charset="-122"/>
                          <a:cs typeface="Times New Roman" pitchFamily="18" charset="0"/>
                        </a:rPr>
                        <a:t>high</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Times New Roman" pitchFamily="18" charset="0"/>
                          <a:ea typeface="宋体" charset="-122"/>
                          <a:cs typeface="Times New Roman" pitchFamily="18" charset="0"/>
                        </a:rPr>
                        <a:t>FALSE</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Times New Roman" pitchFamily="18" charset="0"/>
                          <a:ea typeface="宋体" charset="-122"/>
                          <a:cs typeface="Times New Roman" pitchFamily="18" charset="0"/>
                        </a:rPr>
                        <a:t>no</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360098">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Times New Roman" pitchFamily="18" charset="0"/>
                          <a:ea typeface="宋体" charset="-122"/>
                          <a:cs typeface="Times New Roman" pitchFamily="18" charset="0"/>
                        </a:rPr>
                        <a:t>sunny</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宋体" charset="-122"/>
                          <a:cs typeface="Times New Roman" pitchFamily="18" charset="0"/>
                        </a:rPr>
                        <a:t>hot</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宋体" charset="-122"/>
                          <a:cs typeface="Times New Roman" pitchFamily="18" charset="0"/>
                        </a:rPr>
                        <a:t>high</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Times New Roman" pitchFamily="18" charset="0"/>
                          <a:ea typeface="宋体" charset="-122"/>
                          <a:cs typeface="Times New Roman" pitchFamily="18" charset="0"/>
                        </a:rPr>
                        <a:t>TRUE</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Times New Roman" pitchFamily="18" charset="0"/>
                          <a:ea typeface="宋体" charset="-122"/>
                          <a:cs typeface="Times New Roman" pitchFamily="18" charset="0"/>
                        </a:rPr>
                        <a:t>no</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60098">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Times New Roman" pitchFamily="18" charset="0"/>
                          <a:ea typeface="宋体" charset="-122"/>
                          <a:cs typeface="Times New Roman" pitchFamily="18" charset="0"/>
                        </a:rPr>
                        <a:t>overcast</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Times New Roman" pitchFamily="18" charset="0"/>
                          <a:ea typeface="宋体" charset="-122"/>
                          <a:cs typeface="Times New Roman" pitchFamily="18" charset="0"/>
                        </a:rPr>
                        <a:t>hot</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宋体" charset="-122"/>
                          <a:cs typeface="Times New Roman" pitchFamily="18" charset="0"/>
                        </a:rPr>
                        <a:t>high</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Times New Roman" pitchFamily="18" charset="0"/>
                          <a:ea typeface="宋体" charset="-122"/>
                          <a:cs typeface="Times New Roman" pitchFamily="18" charset="0"/>
                        </a:rPr>
                        <a:t>FALSE</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Times New Roman" pitchFamily="18" charset="0"/>
                          <a:ea typeface="宋体" charset="-122"/>
                          <a:cs typeface="Times New Roman" pitchFamily="18" charset="0"/>
                        </a:rPr>
                        <a:t>yes</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360098">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Times New Roman" pitchFamily="18" charset="0"/>
                          <a:ea typeface="宋体" charset="-122"/>
                          <a:cs typeface="Times New Roman" pitchFamily="18" charset="0"/>
                        </a:rPr>
                        <a:t>rainy</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宋体" charset="-122"/>
                          <a:cs typeface="Times New Roman" pitchFamily="18" charset="0"/>
                        </a:rPr>
                        <a:t>mild</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宋体" charset="-122"/>
                          <a:cs typeface="Times New Roman" pitchFamily="18" charset="0"/>
                        </a:rPr>
                        <a:t>high</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宋体" charset="-122"/>
                          <a:cs typeface="Times New Roman" pitchFamily="18" charset="0"/>
                        </a:rPr>
                        <a:t>FALSE</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Times New Roman" pitchFamily="18" charset="0"/>
                          <a:ea typeface="宋体" charset="-122"/>
                          <a:cs typeface="Times New Roman" pitchFamily="18" charset="0"/>
                        </a:rPr>
                        <a:t>yes</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360098">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Times New Roman" pitchFamily="18" charset="0"/>
                          <a:ea typeface="宋体" charset="-122"/>
                          <a:cs typeface="Times New Roman" pitchFamily="18" charset="0"/>
                        </a:rPr>
                        <a:t>rainy</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Times New Roman" pitchFamily="18" charset="0"/>
                          <a:ea typeface="宋体" charset="-122"/>
                          <a:cs typeface="Times New Roman" pitchFamily="18" charset="0"/>
                        </a:rPr>
                        <a:t>cool</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Times New Roman" pitchFamily="18" charset="0"/>
                          <a:ea typeface="宋体" charset="-122"/>
                          <a:cs typeface="Times New Roman" pitchFamily="18" charset="0"/>
                        </a:rPr>
                        <a:t>normal</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宋体" charset="-122"/>
                          <a:cs typeface="Times New Roman" pitchFamily="18" charset="0"/>
                        </a:rPr>
                        <a:t>FALSE</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宋体" charset="-122"/>
                          <a:cs typeface="Times New Roman" pitchFamily="18" charset="0"/>
                        </a:rPr>
                        <a:t>yes</a:t>
                      </a:r>
                    </a:p>
                  </a:txBody>
                  <a:tcPr marL="91446" marR="91446"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bl>
          </a:graphicData>
        </a:graphic>
      </p:graphicFrame>
      <p:graphicFrame>
        <p:nvGraphicFramePr>
          <p:cNvPr id="2" name="表格 1">
            <a:extLst>
              <a:ext uri="{FF2B5EF4-FFF2-40B4-BE49-F238E27FC236}">
                <a16:creationId xmlns:a16="http://schemas.microsoft.com/office/drawing/2014/main" id="{9D1A2354-DC6C-1347-A92F-B5DA75CF9E09}"/>
              </a:ext>
            </a:extLst>
          </p:cNvPr>
          <p:cNvGraphicFramePr>
            <a:graphicFrameLocks noGrp="1"/>
          </p:cNvGraphicFramePr>
          <p:nvPr/>
        </p:nvGraphicFramePr>
        <p:xfrm>
          <a:off x="1703388" y="4214814"/>
          <a:ext cx="3816350" cy="2166939"/>
        </p:xfrm>
        <a:graphic>
          <a:graphicData uri="http://schemas.openxmlformats.org/drawingml/2006/table">
            <a:tbl>
              <a:tblPr firstRow="1" firstCol="1" bandRow="1">
                <a:tableStyleId>{5C22544A-7EE6-4342-B048-85BDC9FD1C3A}</a:tableStyleId>
              </a:tblPr>
              <a:tblGrid>
                <a:gridCol w="864079">
                  <a:extLst>
                    <a:ext uri="{9D8B030D-6E8A-4147-A177-3AD203B41FA5}">
                      <a16:colId xmlns:a16="http://schemas.microsoft.com/office/drawing/2014/main" val="20000"/>
                    </a:ext>
                  </a:extLst>
                </a:gridCol>
                <a:gridCol w="2952271">
                  <a:extLst>
                    <a:ext uri="{9D8B030D-6E8A-4147-A177-3AD203B41FA5}">
                      <a16:colId xmlns:a16="http://schemas.microsoft.com/office/drawing/2014/main" val="20001"/>
                    </a:ext>
                  </a:extLst>
                </a:gridCol>
              </a:tblGrid>
              <a:tr h="497219">
                <a:tc>
                  <a:txBody>
                    <a:bodyPr/>
                    <a:lstStyle/>
                    <a:p>
                      <a:pPr algn="ctr">
                        <a:spcAft>
                          <a:spcPts val="0"/>
                        </a:spcAft>
                      </a:pPr>
                      <a:r>
                        <a:rPr lang="zh-CN" sz="1600" kern="100" dirty="0">
                          <a:effectLst/>
                        </a:rPr>
                        <a:t>交易号（</a:t>
                      </a:r>
                      <a:r>
                        <a:rPr lang="en-US" sz="1600" kern="100" dirty="0">
                          <a:effectLst/>
                        </a:rPr>
                        <a:t>TID</a:t>
                      </a:r>
                      <a:r>
                        <a:rPr lang="zh-CN" sz="1600" kern="100" dirty="0">
                          <a:effectLst/>
                        </a:rPr>
                        <a: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tc>
                <a:tc>
                  <a:txBody>
                    <a:bodyPr/>
                    <a:lstStyle/>
                    <a:p>
                      <a:pPr algn="ctr">
                        <a:spcAft>
                          <a:spcPts val="0"/>
                        </a:spcAft>
                      </a:pPr>
                      <a:r>
                        <a:rPr lang="zh-CN" sz="1600" kern="100" dirty="0">
                          <a:effectLst/>
                        </a:rPr>
                        <a:t>商品（</a:t>
                      </a:r>
                      <a:r>
                        <a:rPr lang="en-US" sz="1600" kern="100" dirty="0">
                          <a:effectLst/>
                        </a:rPr>
                        <a:t>Items</a:t>
                      </a:r>
                      <a:r>
                        <a:rPr lang="zh-CN" sz="1600" kern="100" dirty="0">
                          <a:effectLst/>
                        </a:rPr>
                        <a: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12700" anchor="ctr"/>
                </a:tc>
                <a:extLst>
                  <a:ext uri="{0D108BD9-81ED-4DB2-BD59-A6C34878D82A}">
                    <a16:rowId xmlns:a16="http://schemas.microsoft.com/office/drawing/2014/main" val="10000"/>
                  </a:ext>
                </a:extLst>
              </a:tr>
              <a:tr h="333944">
                <a:tc>
                  <a:txBody>
                    <a:bodyPr/>
                    <a:lstStyle/>
                    <a:p>
                      <a:pPr algn="ctr">
                        <a:spcAft>
                          <a:spcPts val="0"/>
                        </a:spcAft>
                      </a:pPr>
                      <a:r>
                        <a:rPr lang="en-US" sz="1600" kern="100" dirty="0">
                          <a:effectLst/>
                        </a:rPr>
                        <a:t>1</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tc>
                <a:tc>
                  <a:txBody>
                    <a:bodyPr/>
                    <a:lstStyle/>
                    <a:p>
                      <a:pPr algn="l">
                        <a:spcAft>
                          <a:spcPts val="0"/>
                        </a:spcAft>
                      </a:pPr>
                      <a:r>
                        <a:rPr lang="en-US" sz="1800" kern="100" dirty="0">
                          <a:effectLst/>
                        </a:rPr>
                        <a:t>beer, diaper, nuts</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8099" marR="38099" marT="9525" marB="12700" anchor="ctr"/>
                </a:tc>
                <a:extLst>
                  <a:ext uri="{0D108BD9-81ED-4DB2-BD59-A6C34878D82A}">
                    <a16:rowId xmlns:a16="http://schemas.microsoft.com/office/drawing/2014/main" val="10001"/>
                  </a:ext>
                </a:extLst>
              </a:tr>
              <a:tr h="333944">
                <a:tc>
                  <a:txBody>
                    <a:bodyPr/>
                    <a:lstStyle/>
                    <a:p>
                      <a:pPr algn="ctr">
                        <a:spcAft>
                          <a:spcPts val="0"/>
                        </a:spcAft>
                      </a:pPr>
                      <a:r>
                        <a:rPr lang="en-US" sz="1600" kern="100">
                          <a:effectLst/>
                        </a:rPr>
                        <a:t>2</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tc>
                <a:tc>
                  <a:txBody>
                    <a:bodyPr/>
                    <a:lstStyle/>
                    <a:p>
                      <a:pPr algn="l">
                        <a:spcAft>
                          <a:spcPts val="0"/>
                        </a:spcAft>
                      </a:pPr>
                      <a:r>
                        <a:rPr lang="en-US" sz="1800" kern="100" dirty="0">
                          <a:effectLst/>
                        </a:rPr>
                        <a:t>beer, biscuit, diaper</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8099" marR="38099" marT="9525" marB="12700" anchor="ctr"/>
                </a:tc>
                <a:extLst>
                  <a:ext uri="{0D108BD9-81ED-4DB2-BD59-A6C34878D82A}">
                    <a16:rowId xmlns:a16="http://schemas.microsoft.com/office/drawing/2014/main" val="10002"/>
                  </a:ext>
                </a:extLst>
              </a:tr>
              <a:tr h="333944">
                <a:tc>
                  <a:txBody>
                    <a:bodyPr/>
                    <a:lstStyle/>
                    <a:p>
                      <a:pPr algn="ctr">
                        <a:spcAft>
                          <a:spcPts val="0"/>
                        </a:spcAft>
                      </a:pPr>
                      <a:r>
                        <a:rPr lang="en-US" sz="1600" kern="100" dirty="0">
                          <a:effectLst/>
                        </a:rPr>
                        <a:t>3</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tc>
                <a:tc>
                  <a:txBody>
                    <a:bodyPr/>
                    <a:lstStyle/>
                    <a:p>
                      <a:pPr algn="l">
                        <a:spcAft>
                          <a:spcPts val="0"/>
                        </a:spcAft>
                      </a:pPr>
                      <a:r>
                        <a:rPr lang="en-US" sz="1800" kern="100" dirty="0">
                          <a:effectLst/>
                        </a:rPr>
                        <a:t>bread, butter, cheese</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8099" marR="38099" marT="9525" marB="12700" anchor="ctr"/>
                </a:tc>
                <a:extLst>
                  <a:ext uri="{0D108BD9-81ED-4DB2-BD59-A6C34878D82A}">
                    <a16:rowId xmlns:a16="http://schemas.microsoft.com/office/drawing/2014/main" val="10003"/>
                  </a:ext>
                </a:extLst>
              </a:tr>
              <a:tr h="333944">
                <a:tc>
                  <a:txBody>
                    <a:bodyPr/>
                    <a:lstStyle/>
                    <a:p>
                      <a:pPr algn="ctr">
                        <a:spcAft>
                          <a:spcPts val="0"/>
                        </a:spcAft>
                      </a:pPr>
                      <a:r>
                        <a:rPr lang="en-US" sz="1600" kern="100" dirty="0">
                          <a:effectLst/>
                        </a:rPr>
                        <a:t>4</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tc>
                <a:tc>
                  <a:txBody>
                    <a:bodyPr/>
                    <a:lstStyle/>
                    <a:p>
                      <a:pPr algn="l">
                        <a:spcAft>
                          <a:spcPts val="0"/>
                        </a:spcAft>
                      </a:pPr>
                      <a:r>
                        <a:rPr lang="en-US" sz="1800" kern="100" dirty="0">
                          <a:effectLst/>
                        </a:rPr>
                        <a:t>beer, cheese, diaper, nuts</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8099" marR="38099" marT="9525" marB="12700" anchor="ctr"/>
                </a:tc>
                <a:extLst>
                  <a:ext uri="{0D108BD9-81ED-4DB2-BD59-A6C34878D82A}">
                    <a16:rowId xmlns:a16="http://schemas.microsoft.com/office/drawing/2014/main" val="10004"/>
                  </a:ext>
                </a:extLst>
              </a:tr>
              <a:tr h="333944">
                <a:tc>
                  <a:txBody>
                    <a:bodyPr/>
                    <a:lstStyle/>
                    <a:p>
                      <a:pPr algn="ctr">
                        <a:spcAft>
                          <a:spcPts val="0"/>
                        </a:spcAft>
                      </a:pPr>
                      <a:r>
                        <a:rPr lang="en-US" sz="1600" kern="100" dirty="0">
                          <a:effectLst/>
                        </a:rPr>
                        <a:t>5</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tc>
                <a:tc>
                  <a:txBody>
                    <a:bodyPr/>
                    <a:lstStyle/>
                    <a:p>
                      <a:pPr algn="l">
                        <a:spcAft>
                          <a:spcPts val="0"/>
                        </a:spcAft>
                      </a:pPr>
                      <a:r>
                        <a:rPr lang="en-US" sz="1800" kern="100" dirty="0">
                          <a:effectLst/>
                        </a:rPr>
                        <a:t>beer, butter, cheese, nuts</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8099" marR="38099" marT="9525" marB="12700" anchor="ctr"/>
                </a:tc>
                <a:extLst>
                  <a:ext uri="{0D108BD9-81ED-4DB2-BD59-A6C34878D82A}">
                    <a16:rowId xmlns:a16="http://schemas.microsoft.com/office/drawing/2014/main" val="10005"/>
                  </a:ext>
                </a:extLst>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69632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3555">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3555">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355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5"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22" grpId="0" autoUpdateAnimBg="0"/>
      <p:bldP spid="23555"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a:extLst>
              <a:ext uri="{FF2B5EF4-FFF2-40B4-BE49-F238E27FC236}">
                <a16:creationId xmlns:a16="http://schemas.microsoft.com/office/drawing/2014/main" id="{BBCDB39B-A8B5-CD4D-A4F6-8200992B9117}"/>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低维度</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高维度</a:t>
            </a:r>
          </a:p>
        </p:txBody>
      </p:sp>
      <p:graphicFrame>
        <p:nvGraphicFramePr>
          <p:cNvPr id="8" name="Group 36">
            <a:extLst>
              <a:ext uri="{FF2B5EF4-FFF2-40B4-BE49-F238E27FC236}">
                <a16:creationId xmlns:a16="http://schemas.microsoft.com/office/drawing/2014/main" id="{9106ACB2-0C42-0045-8BD6-026B0C089BA9}"/>
              </a:ext>
            </a:extLst>
          </p:cNvPr>
          <p:cNvGraphicFramePr>
            <a:graphicFrameLocks noGrp="1"/>
          </p:cNvGraphicFramePr>
          <p:nvPr/>
        </p:nvGraphicFramePr>
        <p:xfrm>
          <a:off x="1919289" y="1628775"/>
          <a:ext cx="3309937" cy="4591050"/>
        </p:xfrm>
        <a:graphic>
          <a:graphicData uri="http://schemas.openxmlformats.org/drawingml/2006/table">
            <a:tbl>
              <a:tblPr/>
              <a:tblGrid>
                <a:gridCol w="1471613">
                  <a:extLst>
                    <a:ext uri="{9D8B030D-6E8A-4147-A177-3AD203B41FA5}">
                      <a16:colId xmlns:a16="http://schemas.microsoft.com/office/drawing/2014/main" val="20000"/>
                    </a:ext>
                  </a:extLst>
                </a:gridCol>
                <a:gridCol w="1838324">
                  <a:extLst>
                    <a:ext uri="{9D8B030D-6E8A-4147-A177-3AD203B41FA5}">
                      <a16:colId xmlns:a16="http://schemas.microsoft.com/office/drawing/2014/main" val="20001"/>
                    </a:ext>
                  </a:extLst>
                </a:gridCol>
              </a:tblGrid>
              <a:tr h="454025">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400" b="1" i="0" u="none" strike="noStrike" cap="none" normalizeH="0" baseline="0">
                          <a:ln>
                            <a:noFill/>
                          </a:ln>
                          <a:solidFill>
                            <a:schemeClr val="tx1"/>
                          </a:solidFill>
                          <a:effectLst/>
                          <a:latin typeface="Times New Roman" pitchFamily="18" charset="0"/>
                          <a:ea typeface="宋体" pitchFamily="2" charset="-122"/>
                        </a:rPr>
                        <a:t>TID</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400" b="1" i="0" u="none" strike="noStrike" cap="none" normalizeH="0" baseline="0">
                          <a:ln>
                            <a:noFill/>
                          </a:ln>
                          <a:solidFill>
                            <a:schemeClr val="tx1"/>
                          </a:solidFill>
                          <a:effectLst/>
                          <a:latin typeface="Times New Roman" pitchFamily="18" charset="0"/>
                          <a:ea typeface="宋体" pitchFamily="2" charset="-122"/>
                        </a:rPr>
                        <a:t>Items</a:t>
                      </a:r>
                      <a:endParaRPr kumimoji="0" lang="zh-CN" altLang="en-US" sz="2400" b="1" i="0" u="none" strike="noStrike" cap="none" normalizeH="0" baseline="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52438">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400" b="1" i="0" u="none" strike="noStrike" cap="none" normalizeH="0" baseline="0">
                          <a:ln>
                            <a:noFill/>
                          </a:ln>
                          <a:solidFill>
                            <a:schemeClr val="tx1"/>
                          </a:solidFill>
                          <a:effectLst/>
                          <a:latin typeface="Times New Roman" pitchFamily="18" charset="0"/>
                          <a:ea typeface="宋体" pitchFamily="2" charset="-122"/>
                        </a:rPr>
                        <a:t>1</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90000"/>
                        </a:lnSpc>
                        <a:spcBef>
                          <a:spcPct val="20000"/>
                        </a:spcBef>
                        <a:spcAft>
                          <a:spcPct val="0"/>
                        </a:spcAft>
                        <a:buClr>
                          <a:schemeClr val="folHlink"/>
                        </a:buClr>
                        <a:buSzPct val="60000"/>
                        <a:buFont typeface="Wingdings" pitchFamily="2" charset="2"/>
                        <a:buNone/>
                        <a:tabLst/>
                      </a:pPr>
                      <a:r>
                        <a:rPr kumimoji="0" lang="en-US" altLang="zh-CN" sz="2400" b="0" i="0" u="none" strike="noStrike" cap="none" normalizeH="0" baseline="0">
                          <a:ln>
                            <a:noFill/>
                          </a:ln>
                          <a:solidFill>
                            <a:schemeClr val="tx1"/>
                          </a:solidFill>
                          <a:effectLst/>
                          <a:latin typeface="Times New Roman" pitchFamily="18" charset="0"/>
                          <a:ea typeface="宋体" pitchFamily="2" charset="-122"/>
                        </a:rPr>
                        <a:t>A, C, D</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76250">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400" b="1" i="0" u="none" strike="noStrike" cap="none" normalizeH="0" baseline="0">
                          <a:ln>
                            <a:noFill/>
                          </a:ln>
                          <a:solidFill>
                            <a:schemeClr val="tx1"/>
                          </a:solidFill>
                          <a:effectLst/>
                          <a:latin typeface="Times New Roman" pitchFamily="18" charset="0"/>
                          <a:ea typeface="宋体" pitchFamily="2" charset="-122"/>
                        </a:rPr>
                        <a:t>2</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90000"/>
                        </a:lnSpc>
                        <a:spcBef>
                          <a:spcPct val="20000"/>
                        </a:spcBef>
                        <a:spcAft>
                          <a:spcPct val="0"/>
                        </a:spcAft>
                        <a:buClr>
                          <a:schemeClr val="folHlink"/>
                        </a:buClr>
                        <a:buSzPct val="60000"/>
                        <a:buFont typeface="Wingdings" pitchFamily="2" charset="2"/>
                        <a:buNone/>
                        <a:tabLst/>
                      </a:pPr>
                      <a:r>
                        <a:rPr kumimoji="0" lang="en-US" altLang="zh-CN" sz="2400" b="0" i="0" u="none" strike="noStrike" cap="none" normalizeH="0" baseline="0">
                          <a:ln>
                            <a:noFill/>
                          </a:ln>
                          <a:solidFill>
                            <a:schemeClr val="tx1"/>
                          </a:solidFill>
                          <a:effectLst/>
                          <a:latin typeface="Times New Roman" pitchFamily="18" charset="0"/>
                          <a:ea typeface="宋体" pitchFamily="2" charset="-122"/>
                        </a:rPr>
                        <a:t>B, C, E</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4025">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400" b="1" i="0" u="none" strike="noStrike" cap="none" normalizeH="0" baseline="0">
                          <a:ln>
                            <a:noFill/>
                          </a:ln>
                          <a:solidFill>
                            <a:schemeClr val="tx1"/>
                          </a:solidFill>
                          <a:effectLst/>
                          <a:latin typeface="Times New Roman" pitchFamily="18" charset="0"/>
                          <a:ea typeface="宋体" pitchFamily="2" charset="-122"/>
                        </a:rPr>
                        <a:t>3</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90000"/>
                        </a:lnSpc>
                        <a:spcBef>
                          <a:spcPct val="20000"/>
                        </a:spcBef>
                        <a:spcAft>
                          <a:spcPct val="0"/>
                        </a:spcAft>
                        <a:buClr>
                          <a:schemeClr val="folHlink"/>
                        </a:buClr>
                        <a:buSzPct val="60000"/>
                        <a:buFont typeface="Wingdings" pitchFamily="2" charset="2"/>
                        <a:buNone/>
                        <a:tabLst/>
                      </a:pPr>
                      <a:r>
                        <a:rPr kumimoji="0" lang="en-US" altLang="zh-CN" sz="2400" b="0" i="0" u="none" strike="noStrike" cap="none" normalizeH="0" baseline="0">
                          <a:ln>
                            <a:noFill/>
                          </a:ln>
                          <a:solidFill>
                            <a:schemeClr val="tx1"/>
                          </a:solidFill>
                          <a:effectLst/>
                          <a:latin typeface="Times New Roman" pitchFamily="18" charset="0"/>
                          <a:ea typeface="宋体" pitchFamily="2" charset="-122"/>
                        </a:rPr>
                        <a:t>A, B, C, E</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52438">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400" b="1" i="0" u="none" strike="noStrike" cap="none" normalizeH="0" baseline="0">
                          <a:ln>
                            <a:noFill/>
                          </a:ln>
                          <a:solidFill>
                            <a:schemeClr val="tx1"/>
                          </a:solidFill>
                          <a:effectLst/>
                          <a:latin typeface="Times New Roman" pitchFamily="18" charset="0"/>
                          <a:ea typeface="宋体" pitchFamily="2" charset="-122"/>
                        </a:rPr>
                        <a:t>4</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90000"/>
                        </a:lnSpc>
                        <a:spcBef>
                          <a:spcPct val="20000"/>
                        </a:spcBef>
                        <a:spcAft>
                          <a:spcPct val="0"/>
                        </a:spcAft>
                        <a:buClr>
                          <a:schemeClr val="folHlink"/>
                        </a:buClr>
                        <a:buSzPct val="60000"/>
                        <a:buFont typeface="Wingdings" pitchFamily="2" charset="2"/>
                        <a:buNone/>
                        <a:tabLst/>
                      </a:pPr>
                      <a:r>
                        <a:rPr kumimoji="0" lang="en-US" altLang="zh-CN" sz="2400" b="0" i="0" u="none" strike="noStrike" cap="none" normalizeH="0" baseline="0">
                          <a:ln>
                            <a:noFill/>
                          </a:ln>
                          <a:solidFill>
                            <a:schemeClr val="tx1"/>
                          </a:solidFill>
                          <a:effectLst/>
                          <a:latin typeface="Times New Roman" pitchFamily="18" charset="0"/>
                          <a:ea typeface="宋体" pitchFamily="2" charset="-122"/>
                        </a:rPr>
                        <a:t>B, E</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54025">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400" b="1" i="0" u="none" strike="noStrike" cap="none" normalizeH="0" baseline="0">
                          <a:ln>
                            <a:noFill/>
                          </a:ln>
                          <a:solidFill>
                            <a:schemeClr val="tx1"/>
                          </a:solidFill>
                          <a:effectLst/>
                          <a:latin typeface="Times New Roman" pitchFamily="18" charset="0"/>
                          <a:ea typeface="宋体" pitchFamily="2" charset="-122"/>
                        </a:rPr>
                        <a:t>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en-US" sz="2400" b="1" i="0" u="none" strike="noStrike" cap="none" normalizeH="0" baseline="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54025">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400" b="1" i="0" u="none" strike="noStrike" cap="none" normalizeH="0" baseline="0">
                          <a:ln>
                            <a:noFill/>
                          </a:ln>
                          <a:solidFill>
                            <a:schemeClr val="tx1"/>
                          </a:solidFill>
                          <a:effectLst/>
                          <a:latin typeface="Times New Roman" pitchFamily="18" charset="0"/>
                          <a:ea typeface="宋体" pitchFamily="2" charset="-122"/>
                        </a:rPr>
                        <a:t>6</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en-US" sz="2400" b="1" i="0" u="none" strike="noStrike" cap="none" normalizeH="0" baseline="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54025">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400" b="1" i="0" u="none" strike="noStrike" cap="none" normalizeH="0" baseline="0">
                          <a:ln>
                            <a:noFill/>
                          </a:ln>
                          <a:solidFill>
                            <a:schemeClr val="tx1"/>
                          </a:solidFill>
                          <a:effectLst/>
                          <a:latin typeface="Times New Roman" pitchFamily="18" charset="0"/>
                          <a:ea typeface="宋体" pitchFamily="2" charset="-122"/>
                        </a:rPr>
                        <a:t>7</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en-US" sz="2400" b="1" i="0" u="none" strike="noStrike" cap="none" normalizeH="0" baseline="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54025">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400" b="1" i="0" u="none" strike="noStrike" cap="none" normalizeH="0" baseline="0">
                          <a:ln>
                            <a:noFill/>
                          </a:ln>
                          <a:solidFill>
                            <a:schemeClr val="tx1"/>
                          </a:solidFill>
                          <a:effectLst/>
                          <a:latin typeface="Times New Roman" pitchFamily="18" charset="0"/>
                          <a:ea typeface="宋体" pitchFamily="2" charset="-122"/>
                        </a:rPr>
                        <a: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en-US" sz="2400" b="1" i="0" u="none" strike="noStrike" cap="none" normalizeH="0" baseline="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54025">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400" b="1" i="0" u="none" strike="noStrike" cap="none" normalizeH="0" baseline="0">
                          <a:ln>
                            <a:noFill/>
                          </a:ln>
                          <a:solidFill>
                            <a:schemeClr val="tx1"/>
                          </a:solidFill>
                          <a:effectLst/>
                          <a:latin typeface="Times New Roman" pitchFamily="18" charset="0"/>
                          <a:ea typeface="宋体" pitchFamily="2" charset="-122"/>
                        </a:rPr>
                        <a:t>100000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en-US" sz="2400" b="1" i="0" u="none" strike="noStrike" cap="none" normalizeH="0" baseline="0" dirty="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36">
            <a:extLst>
              <a:ext uri="{FF2B5EF4-FFF2-40B4-BE49-F238E27FC236}">
                <a16:creationId xmlns:a16="http://schemas.microsoft.com/office/drawing/2014/main" id="{9C38112C-22D1-5946-B2E2-D071C6A02907}"/>
              </a:ext>
            </a:extLst>
          </p:cNvPr>
          <p:cNvGraphicFramePr>
            <a:graphicFrameLocks noGrp="1"/>
          </p:cNvGraphicFramePr>
          <p:nvPr/>
        </p:nvGraphicFramePr>
        <p:xfrm>
          <a:off x="5827713" y="1925639"/>
          <a:ext cx="4597400" cy="3108372"/>
        </p:xfrm>
        <a:graphic>
          <a:graphicData uri="http://schemas.openxmlformats.org/drawingml/2006/table">
            <a:tbl>
              <a:tblPr/>
              <a:tblGrid>
                <a:gridCol w="854075">
                  <a:extLst>
                    <a:ext uri="{9D8B030D-6E8A-4147-A177-3AD203B41FA5}">
                      <a16:colId xmlns:a16="http://schemas.microsoft.com/office/drawing/2014/main" val="20000"/>
                    </a:ext>
                  </a:extLst>
                </a:gridCol>
                <a:gridCol w="3743325">
                  <a:extLst>
                    <a:ext uri="{9D8B030D-6E8A-4147-A177-3AD203B41FA5}">
                      <a16:colId xmlns:a16="http://schemas.microsoft.com/office/drawing/2014/main" val="20001"/>
                    </a:ext>
                  </a:extLst>
                </a:gridCol>
              </a:tblGrid>
              <a:tr h="518054">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800" b="1" i="0" u="none" strike="noStrike" cap="none" normalizeH="0" baseline="0">
                          <a:ln>
                            <a:noFill/>
                          </a:ln>
                          <a:solidFill>
                            <a:schemeClr val="tx1"/>
                          </a:solidFill>
                          <a:effectLst/>
                          <a:latin typeface="Times New Roman" pitchFamily="18" charset="0"/>
                          <a:ea typeface="宋体" pitchFamily="2" charset="-122"/>
                        </a:rPr>
                        <a:t>TID</a:t>
                      </a:r>
                    </a:p>
                  </a:txBody>
                  <a:tcPr marT="45671" marB="4567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800" b="1" i="0" u="none" strike="noStrike" cap="none" normalizeH="0" baseline="0">
                          <a:ln>
                            <a:noFill/>
                          </a:ln>
                          <a:solidFill>
                            <a:schemeClr val="tx1"/>
                          </a:solidFill>
                          <a:effectLst/>
                          <a:latin typeface="Times New Roman" pitchFamily="18" charset="0"/>
                          <a:ea typeface="宋体" pitchFamily="2" charset="-122"/>
                        </a:rPr>
                        <a:t>Items</a:t>
                      </a:r>
                      <a:endParaRPr kumimoji="0" lang="zh-CN" altLang="en-US" sz="2800" b="1" i="0" u="none" strike="noStrike" cap="none" normalizeH="0" baseline="0">
                        <a:ln>
                          <a:noFill/>
                        </a:ln>
                        <a:solidFill>
                          <a:schemeClr val="tx1"/>
                        </a:solidFill>
                        <a:effectLst/>
                        <a:latin typeface="Times New Roman" pitchFamily="18" charset="0"/>
                        <a:ea typeface="宋体" pitchFamily="2" charset="-122"/>
                      </a:endParaRPr>
                    </a:p>
                  </a:txBody>
                  <a:tcPr marT="45671" marB="4567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18054">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800" b="1" i="0" u="none" strike="noStrike" cap="none" normalizeH="0" baseline="0">
                          <a:ln>
                            <a:noFill/>
                          </a:ln>
                          <a:solidFill>
                            <a:schemeClr val="tx1"/>
                          </a:solidFill>
                          <a:effectLst/>
                          <a:latin typeface="Times New Roman" pitchFamily="18" charset="0"/>
                          <a:ea typeface="宋体" pitchFamily="2" charset="-122"/>
                        </a:rPr>
                        <a:t>1</a:t>
                      </a:r>
                    </a:p>
                  </a:txBody>
                  <a:tcPr marT="45671" marB="4567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90000"/>
                        </a:lnSpc>
                        <a:spcBef>
                          <a:spcPct val="20000"/>
                        </a:spcBef>
                        <a:spcAft>
                          <a:spcPct val="0"/>
                        </a:spcAft>
                        <a:buClr>
                          <a:schemeClr val="folHlink"/>
                        </a:buClr>
                        <a:buSzPct val="60000"/>
                        <a:buFont typeface="Wingdings" pitchFamily="2" charset="2"/>
                        <a:buNone/>
                        <a:tabLst/>
                      </a:pPr>
                      <a:r>
                        <a:rPr kumimoji="0" lang="en-US" altLang="zh-CN" sz="2800" b="0" i="0" u="none" strike="noStrike" cap="none" normalizeH="0" baseline="0">
                          <a:ln>
                            <a:noFill/>
                          </a:ln>
                          <a:solidFill>
                            <a:schemeClr val="tx1"/>
                          </a:solidFill>
                          <a:effectLst/>
                          <a:latin typeface="Times New Roman" pitchFamily="18" charset="0"/>
                          <a:ea typeface="宋体" pitchFamily="2" charset="-122"/>
                        </a:rPr>
                        <a:t>P</a:t>
                      </a:r>
                      <a:r>
                        <a:rPr kumimoji="0" lang="en-US" altLang="zh-CN" sz="2800" b="0" i="0" u="none" strike="noStrike" cap="none" normalizeH="0" baseline="-25000">
                          <a:ln>
                            <a:noFill/>
                          </a:ln>
                          <a:solidFill>
                            <a:schemeClr val="tx1"/>
                          </a:solidFill>
                          <a:effectLst/>
                          <a:latin typeface="Times New Roman" pitchFamily="18" charset="0"/>
                          <a:ea typeface="宋体" pitchFamily="2" charset="-122"/>
                        </a:rPr>
                        <a:t>j1</a:t>
                      </a:r>
                      <a:r>
                        <a:rPr kumimoji="0" lang="en-US" altLang="zh-CN" sz="2800" b="0" i="0" u="none" strike="noStrike" cap="none" normalizeH="0" baseline="0">
                          <a:ln>
                            <a:noFill/>
                          </a:ln>
                          <a:solidFill>
                            <a:schemeClr val="tx1"/>
                          </a:solidFill>
                          <a:effectLst/>
                          <a:latin typeface="Times New Roman" pitchFamily="18" charset="0"/>
                          <a:ea typeface="宋体" pitchFamily="2" charset="-122"/>
                        </a:rPr>
                        <a:t>, P</a:t>
                      </a:r>
                      <a:r>
                        <a:rPr kumimoji="0" lang="en-US" altLang="zh-CN" sz="2800" b="0" i="0" u="none" strike="noStrike" cap="none" normalizeH="0" baseline="-25000">
                          <a:ln>
                            <a:noFill/>
                          </a:ln>
                          <a:solidFill>
                            <a:schemeClr val="tx1"/>
                          </a:solidFill>
                          <a:effectLst/>
                          <a:latin typeface="Times New Roman" pitchFamily="18" charset="0"/>
                          <a:ea typeface="宋体" pitchFamily="2" charset="-122"/>
                        </a:rPr>
                        <a:t>j2</a:t>
                      </a:r>
                      <a:r>
                        <a:rPr kumimoji="0" lang="en-US" altLang="zh-CN" sz="2800" b="0" i="0" u="none" strike="noStrike" cap="none" normalizeH="0" baseline="0">
                          <a:ln>
                            <a:noFill/>
                          </a:ln>
                          <a:solidFill>
                            <a:schemeClr val="tx1"/>
                          </a:solidFill>
                          <a:effectLst/>
                          <a:latin typeface="Times New Roman" pitchFamily="18" charset="0"/>
                          <a:ea typeface="宋体" pitchFamily="2" charset="-122"/>
                        </a:rPr>
                        <a:t>, …, P</a:t>
                      </a:r>
                      <a:r>
                        <a:rPr kumimoji="0" lang="en-US" altLang="zh-CN" sz="2800" b="0" i="0" u="none" strike="noStrike" cap="none" normalizeH="0" baseline="-25000">
                          <a:ln>
                            <a:noFill/>
                          </a:ln>
                          <a:solidFill>
                            <a:schemeClr val="tx1"/>
                          </a:solidFill>
                          <a:effectLst/>
                          <a:latin typeface="Times New Roman" pitchFamily="18" charset="0"/>
                          <a:ea typeface="宋体" pitchFamily="2" charset="-122"/>
                        </a:rPr>
                        <a:t>j10000</a:t>
                      </a:r>
                    </a:p>
                  </a:txBody>
                  <a:tcPr marT="45671" marB="4567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18054">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800" b="1" i="0" u="none" strike="noStrike" cap="none" normalizeH="0" baseline="0">
                          <a:ln>
                            <a:noFill/>
                          </a:ln>
                          <a:solidFill>
                            <a:schemeClr val="tx1"/>
                          </a:solidFill>
                          <a:effectLst/>
                          <a:latin typeface="Times New Roman" pitchFamily="18" charset="0"/>
                          <a:ea typeface="宋体" pitchFamily="2" charset="-122"/>
                        </a:rPr>
                        <a:t>2</a:t>
                      </a:r>
                    </a:p>
                  </a:txBody>
                  <a:tcPr marT="45671" marB="4567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90000"/>
                        </a:lnSpc>
                        <a:spcBef>
                          <a:spcPct val="20000"/>
                        </a:spcBef>
                        <a:spcAft>
                          <a:spcPct val="0"/>
                        </a:spcAft>
                        <a:buClr>
                          <a:schemeClr val="folHlink"/>
                        </a:buClr>
                        <a:buSzPct val="60000"/>
                        <a:buFont typeface="Wingdings" pitchFamily="2" charset="2"/>
                        <a:buNone/>
                        <a:tabLst/>
                      </a:pPr>
                      <a:r>
                        <a:rPr kumimoji="0" lang="en-US" altLang="zh-CN" sz="2800" b="0" i="0" u="none" strike="noStrike" cap="none" normalizeH="0" baseline="0">
                          <a:ln>
                            <a:noFill/>
                          </a:ln>
                          <a:solidFill>
                            <a:schemeClr val="tx1"/>
                          </a:solidFill>
                          <a:effectLst/>
                          <a:latin typeface="Times New Roman" pitchFamily="18" charset="0"/>
                          <a:ea typeface="宋体" pitchFamily="2" charset="-122"/>
                        </a:rPr>
                        <a:t>P</a:t>
                      </a:r>
                      <a:r>
                        <a:rPr kumimoji="0" lang="en-US" altLang="zh-CN" sz="2800" b="0" i="0" u="none" strike="noStrike" cap="none" normalizeH="0" baseline="-25000">
                          <a:ln>
                            <a:noFill/>
                          </a:ln>
                          <a:solidFill>
                            <a:schemeClr val="tx1"/>
                          </a:solidFill>
                          <a:effectLst/>
                          <a:latin typeface="Times New Roman" pitchFamily="18" charset="0"/>
                          <a:ea typeface="宋体" pitchFamily="2" charset="-122"/>
                        </a:rPr>
                        <a:t>k1</a:t>
                      </a:r>
                      <a:r>
                        <a:rPr kumimoji="0" lang="en-US" altLang="zh-CN" sz="2800" b="0" i="0" u="none" strike="noStrike" cap="none" normalizeH="0" baseline="0">
                          <a:ln>
                            <a:noFill/>
                          </a:ln>
                          <a:solidFill>
                            <a:schemeClr val="tx1"/>
                          </a:solidFill>
                          <a:effectLst/>
                          <a:latin typeface="Times New Roman" pitchFamily="18" charset="0"/>
                          <a:ea typeface="宋体" pitchFamily="2" charset="-122"/>
                        </a:rPr>
                        <a:t>, P</a:t>
                      </a:r>
                      <a:r>
                        <a:rPr kumimoji="0" lang="en-US" altLang="zh-CN" sz="2800" b="0" i="0" u="none" strike="noStrike" cap="none" normalizeH="0" baseline="-25000">
                          <a:ln>
                            <a:noFill/>
                          </a:ln>
                          <a:solidFill>
                            <a:schemeClr val="tx1"/>
                          </a:solidFill>
                          <a:effectLst/>
                          <a:latin typeface="Times New Roman" pitchFamily="18" charset="0"/>
                          <a:ea typeface="宋体" pitchFamily="2" charset="-122"/>
                        </a:rPr>
                        <a:t>k2</a:t>
                      </a:r>
                      <a:r>
                        <a:rPr kumimoji="0" lang="en-US" altLang="zh-CN" sz="2800" b="0" i="0" u="none" strike="noStrike" cap="none" normalizeH="0" baseline="0">
                          <a:ln>
                            <a:noFill/>
                          </a:ln>
                          <a:solidFill>
                            <a:schemeClr val="tx1"/>
                          </a:solidFill>
                          <a:effectLst/>
                          <a:latin typeface="Times New Roman" pitchFamily="18" charset="0"/>
                          <a:ea typeface="宋体" pitchFamily="2" charset="-122"/>
                        </a:rPr>
                        <a:t>, …, P</a:t>
                      </a:r>
                      <a:r>
                        <a:rPr kumimoji="0" lang="en-US" altLang="zh-CN" sz="2800" b="0" i="0" u="none" strike="noStrike" cap="none" normalizeH="0" baseline="-25000">
                          <a:ln>
                            <a:noFill/>
                          </a:ln>
                          <a:solidFill>
                            <a:schemeClr val="tx1"/>
                          </a:solidFill>
                          <a:effectLst/>
                          <a:latin typeface="Times New Roman" pitchFamily="18" charset="0"/>
                          <a:ea typeface="宋体" pitchFamily="2" charset="-122"/>
                        </a:rPr>
                        <a:t>k999</a:t>
                      </a:r>
                    </a:p>
                  </a:txBody>
                  <a:tcPr marT="45671" marB="4567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18054">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800" b="1" i="0" u="none" strike="noStrike" cap="none" normalizeH="0" baseline="0">
                          <a:ln>
                            <a:noFill/>
                          </a:ln>
                          <a:solidFill>
                            <a:schemeClr val="tx1"/>
                          </a:solidFill>
                          <a:effectLst/>
                          <a:latin typeface="Times New Roman" pitchFamily="18" charset="0"/>
                          <a:ea typeface="宋体" pitchFamily="2" charset="-122"/>
                        </a:rPr>
                        <a:t>3</a:t>
                      </a:r>
                    </a:p>
                  </a:txBody>
                  <a:tcPr marT="45671" marB="4567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90000"/>
                        </a:lnSpc>
                        <a:spcBef>
                          <a:spcPct val="20000"/>
                        </a:spcBef>
                        <a:spcAft>
                          <a:spcPct val="0"/>
                        </a:spcAft>
                        <a:buClr>
                          <a:schemeClr val="folHlink"/>
                        </a:buClr>
                        <a:buSzPct val="60000"/>
                        <a:buFont typeface="Wingdings" pitchFamily="2" charset="2"/>
                        <a:buNone/>
                        <a:tabLst/>
                      </a:pPr>
                      <a:r>
                        <a:rPr kumimoji="0" lang="en-US" altLang="zh-CN" sz="2800" b="0" i="0" u="none" strike="noStrike" cap="none" normalizeH="0" baseline="0">
                          <a:ln>
                            <a:noFill/>
                          </a:ln>
                          <a:solidFill>
                            <a:schemeClr val="tx1"/>
                          </a:solidFill>
                          <a:effectLst/>
                          <a:latin typeface="Times New Roman" pitchFamily="18" charset="0"/>
                          <a:ea typeface="宋体" pitchFamily="2" charset="-122"/>
                        </a:rPr>
                        <a:t>P</a:t>
                      </a:r>
                      <a:r>
                        <a:rPr kumimoji="0" lang="en-US" altLang="zh-CN" sz="2800" b="0" i="0" u="none" strike="noStrike" cap="none" normalizeH="0" baseline="-25000">
                          <a:ln>
                            <a:noFill/>
                          </a:ln>
                          <a:solidFill>
                            <a:schemeClr val="tx1"/>
                          </a:solidFill>
                          <a:effectLst/>
                          <a:latin typeface="Times New Roman" pitchFamily="18" charset="0"/>
                          <a:ea typeface="宋体" pitchFamily="2" charset="-122"/>
                        </a:rPr>
                        <a:t>l1</a:t>
                      </a:r>
                      <a:r>
                        <a:rPr kumimoji="0" lang="en-US" altLang="zh-CN" sz="2800" b="0" i="0" u="none" strike="noStrike" cap="none" normalizeH="0" baseline="0">
                          <a:ln>
                            <a:noFill/>
                          </a:ln>
                          <a:solidFill>
                            <a:schemeClr val="tx1"/>
                          </a:solidFill>
                          <a:effectLst/>
                          <a:latin typeface="Times New Roman" pitchFamily="18" charset="0"/>
                          <a:ea typeface="宋体" pitchFamily="2" charset="-122"/>
                        </a:rPr>
                        <a:t>, P</a:t>
                      </a:r>
                      <a:r>
                        <a:rPr kumimoji="0" lang="en-US" altLang="zh-CN" sz="2800" b="0" i="0" u="none" strike="noStrike" cap="none" normalizeH="0" baseline="-25000">
                          <a:ln>
                            <a:noFill/>
                          </a:ln>
                          <a:solidFill>
                            <a:schemeClr val="tx1"/>
                          </a:solidFill>
                          <a:effectLst/>
                          <a:latin typeface="Times New Roman" pitchFamily="18" charset="0"/>
                          <a:ea typeface="宋体" pitchFamily="2" charset="-122"/>
                        </a:rPr>
                        <a:t>l2</a:t>
                      </a:r>
                      <a:r>
                        <a:rPr kumimoji="0" lang="en-US" altLang="zh-CN" sz="2800" b="0" i="0" u="none" strike="noStrike" cap="none" normalizeH="0" baseline="0">
                          <a:ln>
                            <a:noFill/>
                          </a:ln>
                          <a:solidFill>
                            <a:schemeClr val="tx1"/>
                          </a:solidFill>
                          <a:effectLst/>
                          <a:latin typeface="Times New Roman" pitchFamily="18" charset="0"/>
                          <a:ea typeface="宋体" pitchFamily="2" charset="-122"/>
                        </a:rPr>
                        <a:t>, …, P</a:t>
                      </a:r>
                      <a:r>
                        <a:rPr kumimoji="0" lang="en-US" altLang="zh-CN" sz="2800" b="0" i="0" u="none" strike="noStrike" cap="none" normalizeH="0" baseline="-25000">
                          <a:ln>
                            <a:noFill/>
                          </a:ln>
                          <a:solidFill>
                            <a:schemeClr val="tx1"/>
                          </a:solidFill>
                          <a:effectLst/>
                          <a:latin typeface="Times New Roman" pitchFamily="18" charset="0"/>
                          <a:ea typeface="宋体" pitchFamily="2" charset="-122"/>
                        </a:rPr>
                        <a:t>l2000</a:t>
                      </a:r>
                      <a:endParaRPr kumimoji="0" lang="en-US" altLang="zh-CN" sz="2800" b="0" i="0" u="none" strike="noStrike" cap="none" normalizeH="0" baseline="0">
                        <a:ln>
                          <a:noFill/>
                        </a:ln>
                        <a:solidFill>
                          <a:schemeClr val="tx1"/>
                        </a:solidFill>
                        <a:effectLst/>
                        <a:latin typeface="Times New Roman" pitchFamily="18" charset="0"/>
                        <a:ea typeface="宋体" pitchFamily="2" charset="-122"/>
                      </a:endParaRPr>
                    </a:p>
                  </a:txBody>
                  <a:tcPr marT="45671" marB="4567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18054">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800" b="1" i="0" u="none" strike="noStrike" cap="none" normalizeH="0" baseline="0">
                          <a:ln>
                            <a:noFill/>
                          </a:ln>
                          <a:solidFill>
                            <a:schemeClr val="tx1"/>
                          </a:solidFill>
                          <a:effectLst/>
                          <a:latin typeface="Times New Roman" pitchFamily="18" charset="0"/>
                          <a:ea typeface="宋体" pitchFamily="2" charset="-122"/>
                        </a:rPr>
                        <a:t>…</a:t>
                      </a:r>
                    </a:p>
                  </a:txBody>
                  <a:tcPr marT="45671" marB="4567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90000"/>
                        </a:lnSpc>
                        <a:spcBef>
                          <a:spcPct val="20000"/>
                        </a:spcBef>
                        <a:spcAft>
                          <a:spcPct val="0"/>
                        </a:spcAft>
                        <a:buClr>
                          <a:schemeClr val="folHlink"/>
                        </a:buClr>
                        <a:buSzPct val="60000"/>
                        <a:buFont typeface="Wingdings" pitchFamily="2" charset="2"/>
                        <a:buNone/>
                        <a:tabLst/>
                      </a:pPr>
                      <a:endParaRPr kumimoji="0" lang="en-US" altLang="zh-CN" sz="2800" b="0" i="0" u="none" strike="noStrike" cap="none" normalizeH="0" baseline="0">
                        <a:ln>
                          <a:noFill/>
                        </a:ln>
                        <a:solidFill>
                          <a:schemeClr val="tx1"/>
                        </a:solidFill>
                        <a:effectLst/>
                        <a:latin typeface="Times New Roman" pitchFamily="18" charset="0"/>
                        <a:ea typeface="宋体" pitchFamily="2" charset="-122"/>
                      </a:endParaRPr>
                    </a:p>
                  </a:txBody>
                  <a:tcPr marT="45671" marB="4567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18054">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800" b="1" i="0" u="none" strike="noStrike" cap="none" normalizeH="0" baseline="0">
                          <a:ln>
                            <a:noFill/>
                          </a:ln>
                          <a:solidFill>
                            <a:schemeClr val="tx1"/>
                          </a:solidFill>
                          <a:effectLst/>
                          <a:latin typeface="Times New Roman" pitchFamily="18" charset="0"/>
                          <a:ea typeface="宋体" pitchFamily="2" charset="-122"/>
                        </a:rPr>
                        <a:t>56</a:t>
                      </a:r>
                    </a:p>
                  </a:txBody>
                  <a:tcPr marT="45671" marB="4567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800" b="0" i="0" u="none" strike="noStrike" cap="none" normalizeH="0" baseline="0">
                          <a:ln>
                            <a:noFill/>
                          </a:ln>
                          <a:solidFill>
                            <a:schemeClr val="tx1"/>
                          </a:solidFill>
                          <a:effectLst/>
                          <a:latin typeface="Times New Roman" pitchFamily="18" charset="0"/>
                          <a:ea typeface="宋体" pitchFamily="2" charset="-122"/>
                        </a:rPr>
                        <a:t>P</a:t>
                      </a:r>
                      <a:r>
                        <a:rPr kumimoji="0" lang="en-US" altLang="zh-CN" sz="2800" b="0" i="0" u="none" strike="noStrike" cap="none" normalizeH="0" baseline="-25000">
                          <a:ln>
                            <a:noFill/>
                          </a:ln>
                          <a:solidFill>
                            <a:schemeClr val="tx1"/>
                          </a:solidFill>
                          <a:effectLst/>
                          <a:latin typeface="Times New Roman" pitchFamily="18" charset="0"/>
                          <a:ea typeface="宋体" pitchFamily="2" charset="-122"/>
                        </a:rPr>
                        <a:t>m1</a:t>
                      </a:r>
                      <a:r>
                        <a:rPr kumimoji="0" lang="en-US" altLang="zh-CN" sz="2800" b="0" i="0" u="none" strike="noStrike" cap="none" normalizeH="0" baseline="0">
                          <a:ln>
                            <a:noFill/>
                          </a:ln>
                          <a:solidFill>
                            <a:schemeClr val="tx1"/>
                          </a:solidFill>
                          <a:effectLst/>
                          <a:latin typeface="Times New Roman" pitchFamily="18" charset="0"/>
                          <a:ea typeface="宋体" pitchFamily="2" charset="-122"/>
                        </a:rPr>
                        <a:t>, P</a:t>
                      </a:r>
                      <a:r>
                        <a:rPr kumimoji="0" lang="en-US" altLang="zh-CN" sz="2800" b="0" i="0" u="none" strike="noStrike" cap="none" normalizeH="0" baseline="-25000">
                          <a:ln>
                            <a:noFill/>
                          </a:ln>
                          <a:solidFill>
                            <a:schemeClr val="tx1"/>
                          </a:solidFill>
                          <a:effectLst/>
                          <a:latin typeface="Times New Roman" pitchFamily="18" charset="0"/>
                          <a:ea typeface="宋体" pitchFamily="2" charset="-122"/>
                        </a:rPr>
                        <a:t>m2</a:t>
                      </a:r>
                      <a:r>
                        <a:rPr kumimoji="0" lang="en-US" altLang="zh-CN" sz="2800" b="0" i="0" u="none" strike="noStrike" cap="none" normalizeH="0" baseline="0">
                          <a:ln>
                            <a:noFill/>
                          </a:ln>
                          <a:solidFill>
                            <a:schemeClr val="tx1"/>
                          </a:solidFill>
                          <a:effectLst/>
                          <a:latin typeface="Times New Roman" pitchFamily="18" charset="0"/>
                          <a:ea typeface="宋体" pitchFamily="2" charset="-122"/>
                        </a:rPr>
                        <a:t>, …, P</a:t>
                      </a:r>
                      <a:r>
                        <a:rPr kumimoji="0" lang="en-US" altLang="zh-CN" sz="2800" b="0" i="0" u="none" strike="noStrike" cap="none" normalizeH="0" baseline="-25000">
                          <a:ln>
                            <a:noFill/>
                          </a:ln>
                          <a:solidFill>
                            <a:schemeClr val="tx1"/>
                          </a:solidFill>
                          <a:effectLst/>
                          <a:latin typeface="Times New Roman" pitchFamily="18" charset="0"/>
                          <a:ea typeface="宋体" pitchFamily="2" charset="-122"/>
                        </a:rPr>
                        <a:t>m6000</a:t>
                      </a:r>
                      <a:endParaRPr kumimoji="0" lang="zh-CN" altLang="en-US" sz="2800" b="1" i="0" u="none" strike="noStrike" cap="none" normalizeH="0" baseline="0">
                        <a:ln>
                          <a:noFill/>
                        </a:ln>
                        <a:solidFill>
                          <a:schemeClr val="tx1"/>
                        </a:solidFill>
                        <a:effectLst/>
                        <a:latin typeface="Times New Roman" pitchFamily="18" charset="0"/>
                        <a:ea typeface="宋体" pitchFamily="2" charset="-122"/>
                      </a:endParaRPr>
                    </a:p>
                  </a:txBody>
                  <a:tcPr marT="45671" marB="4567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94050" name="Rectangle 2">
            <a:extLst>
              <a:ext uri="{FF2B5EF4-FFF2-40B4-BE49-F238E27FC236}">
                <a16:creationId xmlns:a16="http://schemas.microsoft.com/office/drawing/2014/main" id="{C5ECAC7A-762B-2543-BFAE-CC7C150A78A5}"/>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行枚举方法</a:t>
            </a:r>
            <a:endParaRPr lang="en-US" altLang="zh-CN">
              <a:latin typeface="微软雅黑" panose="020B0503020204020204" pitchFamily="34" charset="-122"/>
              <a:ea typeface="微软雅黑" panose="020B0503020204020204" pitchFamily="34" charset="-122"/>
            </a:endParaRPr>
          </a:p>
        </p:txBody>
      </p:sp>
      <p:graphicFrame>
        <p:nvGraphicFramePr>
          <p:cNvPr id="1794135" name="Group 87">
            <a:extLst>
              <a:ext uri="{FF2B5EF4-FFF2-40B4-BE49-F238E27FC236}">
                <a16:creationId xmlns:a16="http://schemas.microsoft.com/office/drawing/2014/main" id="{CEB54CB4-626F-EA41-9CFA-69928937F408}"/>
              </a:ext>
            </a:extLst>
          </p:cNvPr>
          <p:cNvGraphicFramePr>
            <a:graphicFrameLocks noGrp="1"/>
          </p:cNvGraphicFramePr>
          <p:nvPr>
            <p:ph idx="1"/>
          </p:nvPr>
        </p:nvGraphicFramePr>
        <p:xfrm>
          <a:off x="1900238" y="2511426"/>
          <a:ext cx="4267200" cy="3654425"/>
        </p:xfrm>
        <a:graphic>
          <a:graphicData uri="http://schemas.openxmlformats.org/drawingml/2006/table">
            <a:tbl>
              <a:tblPr/>
              <a:tblGrid>
                <a:gridCol w="666800">
                  <a:extLst>
                    <a:ext uri="{9D8B030D-6E8A-4147-A177-3AD203B41FA5}">
                      <a16:colId xmlns:a16="http://schemas.microsoft.com/office/drawing/2014/main" val="20000"/>
                    </a:ext>
                  </a:extLst>
                </a:gridCol>
                <a:gridCol w="936104">
                  <a:extLst>
                    <a:ext uri="{9D8B030D-6E8A-4147-A177-3AD203B41FA5}">
                      <a16:colId xmlns:a16="http://schemas.microsoft.com/office/drawing/2014/main" val="20001"/>
                    </a:ext>
                  </a:extLst>
                </a:gridCol>
                <a:gridCol w="936104">
                  <a:extLst>
                    <a:ext uri="{9D8B030D-6E8A-4147-A177-3AD203B41FA5}">
                      <a16:colId xmlns:a16="http://schemas.microsoft.com/office/drawing/2014/main" val="20002"/>
                    </a:ext>
                  </a:extLst>
                </a:gridCol>
                <a:gridCol w="792088">
                  <a:extLst>
                    <a:ext uri="{9D8B030D-6E8A-4147-A177-3AD203B41FA5}">
                      <a16:colId xmlns:a16="http://schemas.microsoft.com/office/drawing/2014/main" val="20003"/>
                    </a:ext>
                  </a:extLst>
                </a:gridCol>
                <a:gridCol w="936104">
                  <a:extLst>
                    <a:ext uri="{9D8B030D-6E8A-4147-A177-3AD203B41FA5}">
                      <a16:colId xmlns:a16="http://schemas.microsoft.com/office/drawing/2014/main" val="20004"/>
                    </a:ext>
                  </a:extLst>
                </a:gridCol>
              </a:tblGrid>
              <a:tr h="587427">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r</a:t>
                      </a:r>
                      <a:r>
                        <a:rPr kumimoji="0" lang="en-US" altLang="zh-CN" sz="2800" b="1" i="0" u="none" strike="noStrike" cap="none" normalizeH="0" baseline="-30000">
                          <a:ln>
                            <a:noFill/>
                          </a:ln>
                          <a:solidFill>
                            <a:schemeClr val="tx1"/>
                          </a:solidFill>
                          <a:effectLst/>
                          <a:latin typeface="Tahoma" pitchFamily="34" charset="0"/>
                          <a:ea typeface="宋体" pitchFamily="2" charset="-122"/>
                        </a:rPr>
                        <a:t>i</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A</a:t>
                      </a: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B</a:t>
                      </a: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C</a:t>
                      </a: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D</a:t>
                      </a: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0"/>
                  </a:ext>
                </a:extLst>
              </a:tr>
              <a:tr h="61759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1</a:t>
                      </a: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7FDF9"/>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a</a:t>
                      </a:r>
                      <a:r>
                        <a:rPr kumimoji="0" lang="en-US" altLang="zh-CN" sz="2800" b="1" i="0" u="none" strike="noStrike" cap="none" normalizeH="0" baseline="-30000">
                          <a:ln>
                            <a:noFill/>
                          </a:ln>
                          <a:solidFill>
                            <a:schemeClr val="tx1"/>
                          </a:solidFill>
                          <a:effectLst/>
                          <a:latin typeface="Tahoma" pitchFamily="34" charset="0"/>
                          <a:ea typeface="宋体" pitchFamily="2" charset="-122"/>
                        </a:rPr>
                        <a:t>1</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b</a:t>
                      </a:r>
                      <a:r>
                        <a:rPr kumimoji="0" lang="en-US" altLang="zh-CN" sz="2800" b="1" i="0" u="none" strike="noStrike" cap="none" normalizeH="0" baseline="-30000">
                          <a:ln>
                            <a:noFill/>
                          </a:ln>
                          <a:solidFill>
                            <a:schemeClr val="tx1"/>
                          </a:solidFill>
                          <a:effectLst/>
                          <a:latin typeface="Tahoma" pitchFamily="34" charset="0"/>
                          <a:ea typeface="宋体" pitchFamily="2" charset="-122"/>
                        </a:rPr>
                        <a:t>1</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c</a:t>
                      </a:r>
                      <a:r>
                        <a:rPr kumimoji="0" lang="en-US" altLang="zh-CN" sz="2800" b="1" i="0" u="none" strike="noStrike" cap="none" normalizeH="0" baseline="-30000">
                          <a:ln>
                            <a:noFill/>
                          </a:ln>
                          <a:solidFill>
                            <a:schemeClr val="tx1"/>
                          </a:solidFill>
                          <a:effectLst/>
                          <a:latin typeface="Tahoma" pitchFamily="34" charset="0"/>
                          <a:ea typeface="宋体" pitchFamily="2" charset="-122"/>
                        </a:rPr>
                        <a:t>1</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d</a:t>
                      </a:r>
                      <a:r>
                        <a:rPr kumimoji="0" lang="en-US" altLang="zh-CN" sz="2800" b="1" i="0" u="none" strike="noStrike" cap="none" normalizeH="0" baseline="-30000">
                          <a:ln>
                            <a:noFill/>
                          </a:ln>
                          <a:solidFill>
                            <a:schemeClr val="tx1"/>
                          </a:solidFill>
                          <a:effectLst/>
                          <a:latin typeface="Tahoma" pitchFamily="34" charset="0"/>
                          <a:ea typeface="宋体" pitchFamily="2" charset="-122"/>
                        </a:rPr>
                        <a:t>1</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619180">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2</a:t>
                      </a: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7FDF9"/>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a</a:t>
                      </a:r>
                      <a:r>
                        <a:rPr kumimoji="0" lang="en-US" altLang="zh-CN" sz="2800" b="1" i="0" u="none" strike="noStrike" cap="none" normalizeH="0" baseline="-30000">
                          <a:ln>
                            <a:noFill/>
                          </a:ln>
                          <a:solidFill>
                            <a:schemeClr val="tx1"/>
                          </a:solidFill>
                          <a:effectLst/>
                          <a:latin typeface="Tahoma" pitchFamily="34" charset="0"/>
                          <a:ea typeface="宋体" pitchFamily="2" charset="-122"/>
                        </a:rPr>
                        <a:t>1</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b</a:t>
                      </a:r>
                      <a:r>
                        <a:rPr kumimoji="0" lang="en-US" altLang="zh-CN" sz="2800" b="1" i="0" u="none" strike="noStrike" cap="none" normalizeH="0" baseline="-30000">
                          <a:ln>
                            <a:noFill/>
                          </a:ln>
                          <a:solidFill>
                            <a:schemeClr val="tx1"/>
                          </a:solidFill>
                          <a:effectLst/>
                          <a:latin typeface="Tahoma" pitchFamily="34" charset="0"/>
                          <a:ea typeface="宋体" pitchFamily="2" charset="-122"/>
                        </a:rPr>
                        <a:t>1</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c</a:t>
                      </a:r>
                      <a:r>
                        <a:rPr kumimoji="0" lang="en-US" altLang="zh-CN" sz="2800" b="1" i="0" u="none" strike="noStrike" cap="none" normalizeH="0" baseline="-30000">
                          <a:ln>
                            <a:noFill/>
                          </a:ln>
                          <a:solidFill>
                            <a:schemeClr val="tx1"/>
                          </a:solidFill>
                          <a:effectLst/>
                          <a:latin typeface="Tahoma" pitchFamily="34" charset="0"/>
                          <a:ea typeface="宋体" pitchFamily="2" charset="-122"/>
                        </a:rPr>
                        <a:t>2</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d</a:t>
                      </a:r>
                      <a:r>
                        <a:rPr kumimoji="0" lang="en-US" altLang="zh-CN" sz="2800" b="1" i="0" u="none" strike="noStrike" cap="none" normalizeH="0" baseline="-30000">
                          <a:ln>
                            <a:noFill/>
                          </a:ln>
                          <a:solidFill>
                            <a:schemeClr val="tx1"/>
                          </a:solidFill>
                          <a:effectLst/>
                          <a:latin typeface="Tahoma" pitchFamily="34" charset="0"/>
                          <a:ea typeface="宋体" pitchFamily="2" charset="-122"/>
                        </a:rPr>
                        <a:t>2</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593454">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3</a:t>
                      </a: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7FDF9"/>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a</a:t>
                      </a:r>
                      <a:r>
                        <a:rPr kumimoji="0" lang="en-US" altLang="zh-CN" sz="2800" b="1" i="0" u="none" strike="noStrike" cap="none" normalizeH="0" baseline="-30000">
                          <a:ln>
                            <a:noFill/>
                          </a:ln>
                          <a:solidFill>
                            <a:schemeClr val="tx1"/>
                          </a:solidFill>
                          <a:effectLst/>
                          <a:latin typeface="Tahoma" pitchFamily="34" charset="0"/>
                          <a:ea typeface="宋体" pitchFamily="2" charset="-122"/>
                        </a:rPr>
                        <a:t>1</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b</a:t>
                      </a:r>
                      <a:r>
                        <a:rPr kumimoji="0" lang="en-US" altLang="zh-CN" sz="2800" b="1" i="0" u="none" strike="noStrike" cap="none" normalizeH="0" baseline="-30000">
                          <a:ln>
                            <a:noFill/>
                          </a:ln>
                          <a:solidFill>
                            <a:schemeClr val="tx1"/>
                          </a:solidFill>
                          <a:effectLst/>
                          <a:latin typeface="Tahoma" pitchFamily="34" charset="0"/>
                          <a:ea typeface="宋体" pitchFamily="2" charset="-122"/>
                        </a:rPr>
                        <a:t>1</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c</a:t>
                      </a:r>
                      <a:r>
                        <a:rPr kumimoji="0" lang="en-US" altLang="zh-CN" sz="2800" b="1" i="0" u="none" strike="noStrike" cap="none" normalizeH="0" baseline="-30000">
                          <a:ln>
                            <a:noFill/>
                          </a:ln>
                          <a:solidFill>
                            <a:schemeClr val="tx1"/>
                          </a:solidFill>
                          <a:effectLst/>
                          <a:latin typeface="Tahoma" pitchFamily="34" charset="0"/>
                          <a:ea typeface="宋体" pitchFamily="2" charset="-122"/>
                        </a:rPr>
                        <a:t>1</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d</a:t>
                      </a:r>
                      <a:r>
                        <a:rPr kumimoji="0" lang="en-US" altLang="zh-CN" sz="2800" b="1" i="0" u="none" strike="noStrike" cap="none" normalizeH="0" baseline="-30000">
                          <a:ln>
                            <a:noFill/>
                          </a:ln>
                          <a:solidFill>
                            <a:schemeClr val="tx1"/>
                          </a:solidFill>
                          <a:effectLst/>
                          <a:latin typeface="Tahoma" pitchFamily="34" charset="0"/>
                          <a:ea typeface="宋体" pitchFamily="2" charset="-122"/>
                        </a:rPr>
                        <a:t>2</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r h="61759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4</a:t>
                      </a: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7FDF9"/>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a</a:t>
                      </a:r>
                      <a:r>
                        <a:rPr kumimoji="0" lang="en-US" altLang="zh-CN" sz="2800" b="1" i="0" u="none" strike="noStrike" cap="none" normalizeH="0" baseline="-30000">
                          <a:ln>
                            <a:noFill/>
                          </a:ln>
                          <a:solidFill>
                            <a:schemeClr val="tx1"/>
                          </a:solidFill>
                          <a:effectLst/>
                          <a:latin typeface="Tahoma" pitchFamily="34" charset="0"/>
                          <a:ea typeface="宋体" pitchFamily="2" charset="-122"/>
                        </a:rPr>
                        <a:t>2</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b</a:t>
                      </a:r>
                      <a:r>
                        <a:rPr kumimoji="0" lang="en-US" altLang="zh-CN" sz="2800" b="1" i="0" u="none" strike="noStrike" cap="none" normalizeH="0" baseline="-30000">
                          <a:ln>
                            <a:noFill/>
                          </a:ln>
                          <a:solidFill>
                            <a:schemeClr val="tx1"/>
                          </a:solidFill>
                          <a:effectLst/>
                          <a:latin typeface="Tahoma" pitchFamily="34" charset="0"/>
                          <a:ea typeface="宋体" pitchFamily="2" charset="-122"/>
                        </a:rPr>
                        <a:t>1</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c</a:t>
                      </a:r>
                      <a:r>
                        <a:rPr kumimoji="0" lang="en-US" altLang="zh-CN" sz="2800" b="1" i="0" u="none" strike="noStrike" cap="none" normalizeH="0" baseline="-30000">
                          <a:ln>
                            <a:noFill/>
                          </a:ln>
                          <a:solidFill>
                            <a:schemeClr val="tx1"/>
                          </a:solidFill>
                          <a:effectLst/>
                          <a:latin typeface="Tahoma" pitchFamily="34" charset="0"/>
                          <a:ea typeface="宋体" pitchFamily="2" charset="-122"/>
                        </a:rPr>
                        <a:t>2</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d</a:t>
                      </a:r>
                      <a:r>
                        <a:rPr kumimoji="0" lang="en-US" altLang="zh-CN" sz="2800" b="1" i="0" u="none" strike="noStrike" cap="none" normalizeH="0" baseline="-30000">
                          <a:ln>
                            <a:noFill/>
                          </a:ln>
                          <a:solidFill>
                            <a:schemeClr val="tx1"/>
                          </a:solidFill>
                          <a:effectLst/>
                          <a:latin typeface="Tahoma" pitchFamily="34" charset="0"/>
                          <a:ea typeface="宋体" pitchFamily="2" charset="-122"/>
                        </a:rPr>
                        <a:t>2</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4"/>
                  </a:ext>
                </a:extLst>
              </a:tr>
              <a:tr h="619180">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5</a:t>
                      </a: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7FDF9"/>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a</a:t>
                      </a:r>
                      <a:r>
                        <a:rPr kumimoji="0" lang="en-US" altLang="zh-CN" sz="2800" b="1" i="0" u="none" strike="noStrike" cap="none" normalizeH="0" baseline="-30000">
                          <a:ln>
                            <a:noFill/>
                          </a:ln>
                          <a:solidFill>
                            <a:schemeClr val="tx1"/>
                          </a:solidFill>
                          <a:effectLst/>
                          <a:latin typeface="Tahoma" pitchFamily="34" charset="0"/>
                          <a:ea typeface="宋体" pitchFamily="2" charset="-122"/>
                        </a:rPr>
                        <a:t>2</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b</a:t>
                      </a:r>
                      <a:r>
                        <a:rPr kumimoji="0" lang="en-US" altLang="zh-CN" sz="2800" b="1" i="0" u="none" strike="noStrike" cap="none" normalizeH="0" baseline="-30000">
                          <a:ln>
                            <a:noFill/>
                          </a:ln>
                          <a:solidFill>
                            <a:schemeClr val="tx1"/>
                          </a:solidFill>
                          <a:effectLst/>
                          <a:latin typeface="Tahoma" pitchFamily="34" charset="0"/>
                          <a:ea typeface="宋体" pitchFamily="2" charset="-122"/>
                        </a:rPr>
                        <a:t>2</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c</a:t>
                      </a:r>
                      <a:r>
                        <a:rPr kumimoji="0" lang="en-US" altLang="zh-CN" sz="2800" b="1" i="0" u="none" strike="noStrike" cap="none" normalizeH="0" baseline="-30000">
                          <a:ln>
                            <a:noFill/>
                          </a:ln>
                          <a:solidFill>
                            <a:schemeClr val="tx1"/>
                          </a:solidFill>
                          <a:effectLst/>
                          <a:latin typeface="Tahoma" pitchFamily="34" charset="0"/>
                          <a:ea typeface="宋体" pitchFamily="2" charset="-122"/>
                        </a:rPr>
                        <a:t>2</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dirty="0">
                          <a:ln>
                            <a:noFill/>
                          </a:ln>
                          <a:solidFill>
                            <a:schemeClr val="tx1"/>
                          </a:solidFill>
                          <a:effectLst/>
                          <a:latin typeface="Tahoma" pitchFamily="34" charset="0"/>
                          <a:ea typeface="宋体" pitchFamily="2" charset="-122"/>
                        </a:rPr>
                        <a:t>d</a:t>
                      </a:r>
                      <a:r>
                        <a:rPr kumimoji="0" lang="en-US" altLang="zh-CN" sz="2800" b="1" i="0" u="none" strike="noStrike" cap="none" normalizeH="0" baseline="-30000" dirty="0">
                          <a:ln>
                            <a:noFill/>
                          </a:ln>
                          <a:solidFill>
                            <a:schemeClr val="tx1"/>
                          </a:solidFill>
                          <a:effectLst/>
                          <a:latin typeface="Tahoma" pitchFamily="34" charset="0"/>
                          <a:ea typeface="宋体" pitchFamily="2" charset="-122"/>
                        </a:rPr>
                        <a:t>3</a:t>
                      </a:r>
                      <a:endParaRPr kumimoji="0" lang="en-US" altLang="zh-CN" sz="2800" b="1" i="0" u="none" strike="noStrike" cap="none" normalizeH="0" baseline="0" dirty="0">
                        <a:ln>
                          <a:noFill/>
                        </a:ln>
                        <a:solidFill>
                          <a:schemeClr val="tx1"/>
                        </a:solidFill>
                        <a:effectLst/>
                        <a:latin typeface="Tahoma" pitchFamily="34" charset="0"/>
                        <a:ea typeface="宋体" pitchFamily="2" charset="-122"/>
                      </a:endParaRPr>
                    </a:p>
                  </a:txBody>
                  <a:tcPr marL="210078" marR="210078"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5"/>
                  </a:ext>
                </a:extLst>
              </a:tr>
            </a:tbl>
          </a:graphicData>
        </a:graphic>
      </p:graphicFrame>
      <p:sp>
        <p:nvSpPr>
          <p:cNvPr id="43055" name="日期占位符 5">
            <a:extLst>
              <a:ext uri="{FF2B5EF4-FFF2-40B4-BE49-F238E27FC236}">
                <a16:creationId xmlns:a16="http://schemas.microsoft.com/office/drawing/2014/main" id="{E5B27E86-855B-9C4B-991A-F4CA2EB0330E}"/>
              </a:ext>
            </a:extLst>
          </p:cNvPr>
          <p:cNvSpPr>
            <a:spLocks noGrp="1"/>
          </p:cNvSpPr>
          <p:nvPr>
            <p:ph type="dt" sz="quarter" idx="4294967295"/>
          </p:nvPr>
        </p:nvSpPr>
        <p:spPr bwMode="auto">
          <a:xfrm>
            <a:off x="1524000" y="64008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fld id="{23716264-4CF0-4E4E-B862-97ECF39A8A4A}" type="datetime1">
              <a:rPr kumimoji="0" lang="en-US" altLang="zh-CN" sz="1400">
                <a:latin typeface="Times New Roman" panose="02020603050405020304" pitchFamily="18" charset="0"/>
                <a:ea typeface="宋体" panose="02010600030101010101" pitchFamily="2" charset="-122"/>
              </a:rPr>
              <a:pPr>
                <a:spcBef>
                  <a:spcPct val="0"/>
                </a:spcBef>
                <a:buClrTx/>
                <a:buFontTx/>
                <a:buNone/>
              </a:pPr>
              <a:t>12/6/20</a:t>
            </a:fld>
            <a:endParaRPr kumimoji="0" lang="en-US" altLang="zh-CN" sz="1400">
              <a:latin typeface="Times New Roman" panose="02020603050405020304" pitchFamily="18" charset="0"/>
              <a:ea typeface="宋体" panose="02010600030101010101" pitchFamily="2" charset="-122"/>
            </a:endParaRPr>
          </a:p>
        </p:txBody>
      </p:sp>
      <p:sp>
        <p:nvSpPr>
          <p:cNvPr id="1794095" name="Rectangle 47">
            <a:extLst>
              <a:ext uri="{FF2B5EF4-FFF2-40B4-BE49-F238E27FC236}">
                <a16:creationId xmlns:a16="http://schemas.microsoft.com/office/drawing/2014/main" id="{6E9802F5-621C-784D-8203-F27F540B2C08}"/>
              </a:ext>
            </a:extLst>
          </p:cNvPr>
          <p:cNvSpPr>
            <a:spLocks noGrp="1" noChangeArrowheads="1"/>
          </p:cNvSpPr>
          <p:nvPr>
            <p:ph type="body" sz="half" idx="4294967295"/>
          </p:nvPr>
        </p:nvSpPr>
        <p:spPr>
          <a:xfrm>
            <a:off x="1735139" y="1368426"/>
            <a:ext cx="8682037" cy="1052513"/>
          </a:xfrm>
        </p:spPr>
        <p:txBody>
          <a:bodyPr/>
          <a:lstStyle/>
          <a:p>
            <a:pPr eaLnBrk="1" hangingPunct="1">
              <a:buFont typeface="Wingdings" pitchFamily="2" charset="2"/>
              <a:buNone/>
            </a:pPr>
            <a:r>
              <a:rPr lang="en-US" altLang="zh-CN">
                <a:latin typeface="微软雅黑" panose="020B0503020204020204" pitchFamily="34" charset="-122"/>
                <a:ea typeface="宋体" panose="02010600030101010101" pitchFamily="2" charset="-122"/>
              </a:rPr>
              <a:t>Minsup=2              </a:t>
            </a:r>
          </a:p>
          <a:p>
            <a:pPr algn="ctr" eaLnBrk="1" hangingPunct="1">
              <a:buFont typeface="Wingdings" pitchFamily="2" charset="2"/>
              <a:buNone/>
            </a:pPr>
            <a:r>
              <a:rPr lang="en-US" altLang="zh-CN">
                <a:latin typeface="微软雅黑" panose="020B0503020204020204" pitchFamily="34" charset="-122"/>
                <a:ea typeface="宋体" panose="02010600030101010101" pitchFamily="2" charset="-122"/>
              </a:rPr>
              <a:t>        Table T                      Transposed Table</a:t>
            </a:r>
          </a:p>
        </p:txBody>
      </p:sp>
      <p:graphicFrame>
        <p:nvGraphicFramePr>
          <p:cNvPr id="1794134" name="Group 86">
            <a:extLst>
              <a:ext uri="{FF2B5EF4-FFF2-40B4-BE49-F238E27FC236}">
                <a16:creationId xmlns:a16="http://schemas.microsoft.com/office/drawing/2014/main" id="{47046631-4531-3C4D-AAF5-A490F3684B04}"/>
              </a:ext>
            </a:extLst>
          </p:cNvPr>
          <p:cNvGraphicFramePr>
            <a:graphicFrameLocks noGrp="1"/>
          </p:cNvGraphicFramePr>
          <p:nvPr>
            <p:ph sz="quarter" idx="4294967295"/>
          </p:nvPr>
        </p:nvGraphicFramePr>
        <p:xfrm>
          <a:off x="6816726" y="2460625"/>
          <a:ext cx="3489325" cy="3722688"/>
        </p:xfrm>
        <a:graphic>
          <a:graphicData uri="http://schemas.openxmlformats.org/drawingml/2006/table">
            <a:tbl>
              <a:tblPr/>
              <a:tblGrid>
                <a:gridCol w="1531937">
                  <a:extLst>
                    <a:ext uri="{9D8B030D-6E8A-4147-A177-3AD203B41FA5}">
                      <a16:colId xmlns:a16="http://schemas.microsoft.com/office/drawing/2014/main" val="20000"/>
                    </a:ext>
                  </a:extLst>
                </a:gridCol>
                <a:gridCol w="1957388">
                  <a:extLst>
                    <a:ext uri="{9D8B030D-6E8A-4147-A177-3AD203B41FA5}">
                      <a16:colId xmlns:a16="http://schemas.microsoft.com/office/drawing/2014/main" val="20001"/>
                    </a:ext>
                  </a:extLst>
                </a:gridCol>
              </a:tblGrid>
              <a:tr h="538163">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dirty="0">
                          <a:ln>
                            <a:noFill/>
                          </a:ln>
                          <a:solidFill>
                            <a:schemeClr val="tx1"/>
                          </a:solidFill>
                          <a:effectLst/>
                          <a:latin typeface="Tahoma" pitchFamily="34" charset="0"/>
                          <a:ea typeface="宋体" pitchFamily="2" charset="-122"/>
                        </a:rPr>
                        <a:t>itemset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rowset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0"/>
                  </a:ext>
                </a:extLst>
              </a:tr>
              <a:tr h="331788">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a</a:t>
                      </a:r>
                      <a:r>
                        <a:rPr kumimoji="0" lang="en-US" altLang="zh-CN" sz="2800" b="1" i="0" u="none" strike="noStrike" cap="none" normalizeH="0" baseline="-30000">
                          <a:ln>
                            <a:noFill/>
                          </a:ln>
                          <a:solidFill>
                            <a:schemeClr val="tx1"/>
                          </a:solidFill>
                          <a:effectLst/>
                          <a:latin typeface="Tahoma" pitchFamily="34" charset="0"/>
                          <a:ea typeface="宋体" pitchFamily="2" charset="-122"/>
                        </a:rPr>
                        <a:t>1</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1, 2, 3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7FDF9"/>
                    </a:solidFill>
                  </a:tcPr>
                </a:tc>
                <a:extLst>
                  <a:ext uri="{0D108BD9-81ED-4DB2-BD59-A6C34878D82A}">
                    <a16:rowId xmlns:a16="http://schemas.microsoft.com/office/drawing/2014/main" val="10001"/>
                  </a:ext>
                </a:extLst>
              </a:tr>
              <a:tr h="331788">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a</a:t>
                      </a:r>
                      <a:r>
                        <a:rPr kumimoji="0" lang="en-US" altLang="zh-CN" sz="2800" b="1" i="0" u="none" strike="noStrike" cap="none" normalizeH="0" baseline="-30000">
                          <a:ln>
                            <a:noFill/>
                          </a:ln>
                          <a:solidFill>
                            <a:schemeClr val="tx1"/>
                          </a:solidFill>
                          <a:effectLst/>
                          <a:latin typeface="Tahoma" pitchFamily="34" charset="0"/>
                          <a:ea typeface="宋体" pitchFamily="2" charset="-122"/>
                        </a:rPr>
                        <a:t>2</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4, 5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7FDF9"/>
                    </a:solidFill>
                  </a:tcPr>
                </a:tc>
                <a:extLst>
                  <a:ext uri="{0D108BD9-81ED-4DB2-BD59-A6C34878D82A}">
                    <a16:rowId xmlns:a16="http://schemas.microsoft.com/office/drawing/2014/main" val="10002"/>
                  </a:ext>
                </a:extLst>
              </a:tr>
              <a:tr h="330200">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b</a:t>
                      </a:r>
                      <a:r>
                        <a:rPr kumimoji="0" lang="en-US" altLang="zh-CN" sz="2800" b="1" i="0" u="none" strike="noStrike" cap="none" normalizeH="0" baseline="-30000">
                          <a:ln>
                            <a:noFill/>
                          </a:ln>
                          <a:solidFill>
                            <a:schemeClr val="tx1"/>
                          </a:solidFill>
                          <a:effectLst/>
                          <a:latin typeface="Tahoma" pitchFamily="34" charset="0"/>
                          <a:ea typeface="宋体" pitchFamily="2" charset="-122"/>
                        </a:rPr>
                        <a:t>1</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1, 2, 3, 4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7FDF9"/>
                    </a:solidFill>
                  </a:tcPr>
                </a:tc>
                <a:extLst>
                  <a:ext uri="{0D108BD9-81ED-4DB2-BD59-A6C34878D82A}">
                    <a16:rowId xmlns:a16="http://schemas.microsoft.com/office/drawing/2014/main" val="10003"/>
                  </a:ext>
                </a:extLst>
              </a:tr>
              <a:tr h="331788">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c</a:t>
                      </a:r>
                      <a:r>
                        <a:rPr kumimoji="0" lang="en-US" altLang="zh-CN" sz="2800" b="1" i="0" u="none" strike="noStrike" cap="none" normalizeH="0" baseline="-30000">
                          <a:ln>
                            <a:noFill/>
                          </a:ln>
                          <a:solidFill>
                            <a:schemeClr val="tx1"/>
                          </a:solidFill>
                          <a:effectLst/>
                          <a:latin typeface="Tahoma" pitchFamily="34" charset="0"/>
                          <a:ea typeface="宋体" pitchFamily="2" charset="-122"/>
                        </a:rPr>
                        <a:t>1</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1, 3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7FDF9"/>
                    </a:solidFill>
                  </a:tcPr>
                </a:tc>
                <a:extLst>
                  <a:ext uri="{0D108BD9-81ED-4DB2-BD59-A6C34878D82A}">
                    <a16:rowId xmlns:a16="http://schemas.microsoft.com/office/drawing/2014/main" val="10004"/>
                  </a:ext>
                </a:extLst>
              </a:tr>
              <a:tr h="593725">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c</a:t>
                      </a:r>
                      <a:r>
                        <a:rPr kumimoji="0" lang="en-US" altLang="zh-CN" sz="2800" b="1" i="0" u="none" strike="noStrike" cap="none" normalizeH="0" baseline="-30000">
                          <a:ln>
                            <a:noFill/>
                          </a:ln>
                          <a:solidFill>
                            <a:schemeClr val="tx1"/>
                          </a:solidFill>
                          <a:effectLst/>
                          <a:latin typeface="Tahoma" pitchFamily="34" charset="0"/>
                          <a:ea typeface="宋体" pitchFamily="2" charset="-122"/>
                        </a:rPr>
                        <a:t>2</a:t>
                      </a:r>
                      <a:endParaRPr kumimoji="0" lang="en-US" altLang="zh-CN" sz="2800" b="1" i="0" u="none" strike="noStrike" cap="none" normalizeH="0" baseline="0">
                        <a:ln>
                          <a:noFill/>
                        </a:ln>
                        <a:solidFill>
                          <a:schemeClr val="tx1"/>
                        </a:solidFill>
                        <a:effectLst/>
                        <a:latin typeface="Tahom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a:ln>
                            <a:noFill/>
                          </a:ln>
                          <a:solidFill>
                            <a:schemeClr val="tx1"/>
                          </a:solidFill>
                          <a:effectLst/>
                          <a:latin typeface="Tahoma" pitchFamily="34" charset="0"/>
                          <a:ea typeface="宋体" pitchFamily="2" charset="-122"/>
                        </a:rPr>
                        <a:t>2, 4, 5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7FDF9"/>
                    </a:solidFill>
                  </a:tcPr>
                </a:tc>
                <a:extLst>
                  <a:ext uri="{0D108BD9-81ED-4DB2-BD59-A6C34878D82A}">
                    <a16:rowId xmlns:a16="http://schemas.microsoft.com/office/drawing/2014/main" val="10005"/>
                  </a:ext>
                </a:extLst>
              </a:tr>
              <a:tr h="331788">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dirty="0">
                          <a:ln>
                            <a:noFill/>
                          </a:ln>
                          <a:solidFill>
                            <a:schemeClr val="tx1"/>
                          </a:solidFill>
                          <a:effectLst/>
                          <a:latin typeface="Tahoma" pitchFamily="34" charset="0"/>
                          <a:ea typeface="宋体" pitchFamily="2" charset="-122"/>
                        </a:rPr>
                        <a:t>d</a:t>
                      </a:r>
                      <a:r>
                        <a:rPr kumimoji="0" lang="en-US" altLang="zh-CN" sz="2800" b="1" i="0" u="none" strike="noStrike" cap="none" normalizeH="0" baseline="-30000" dirty="0">
                          <a:ln>
                            <a:noFill/>
                          </a:ln>
                          <a:solidFill>
                            <a:schemeClr val="tx1"/>
                          </a:solidFill>
                          <a:effectLst/>
                          <a:latin typeface="Tahoma" pitchFamily="34" charset="0"/>
                          <a:ea typeface="宋体" pitchFamily="2" charset="-122"/>
                        </a:rPr>
                        <a:t>2</a:t>
                      </a:r>
                      <a:endParaRPr kumimoji="0" lang="en-US" altLang="zh-CN" sz="2800" b="1" i="0" u="none" strike="noStrike" cap="none" normalizeH="0" baseline="0" dirty="0">
                        <a:ln>
                          <a:noFill/>
                        </a:ln>
                        <a:solidFill>
                          <a:schemeClr val="tx1"/>
                        </a:solidFill>
                        <a:effectLst/>
                        <a:latin typeface="Tahom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altLang="zh-CN" sz="2800" b="1" i="0" u="none" strike="noStrike" cap="none" normalizeH="0" baseline="0" dirty="0">
                          <a:ln>
                            <a:noFill/>
                          </a:ln>
                          <a:solidFill>
                            <a:schemeClr val="tx1"/>
                          </a:solidFill>
                          <a:effectLst/>
                          <a:latin typeface="Tahoma" pitchFamily="34" charset="0"/>
                          <a:ea typeface="宋体" pitchFamily="2" charset="-122"/>
                        </a:rPr>
                        <a:t>2, 3, 4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7FDF9"/>
                    </a:solidFill>
                  </a:tcPr>
                </a:tc>
                <a:extLst>
                  <a:ext uri="{0D108BD9-81ED-4DB2-BD59-A6C34878D82A}">
                    <a16:rowId xmlns:a16="http://schemas.microsoft.com/office/drawing/2014/main" val="10006"/>
                  </a:ext>
                </a:extLst>
              </a:tr>
            </a:tbl>
          </a:graphicData>
        </a:graphic>
      </p:graphicFrame>
      <p:sp>
        <p:nvSpPr>
          <p:cNvPr id="1794136" name="AutoShape 88">
            <a:extLst>
              <a:ext uri="{FF2B5EF4-FFF2-40B4-BE49-F238E27FC236}">
                <a16:creationId xmlns:a16="http://schemas.microsoft.com/office/drawing/2014/main" id="{3F254278-1A95-3749-932E-B1942557F6B9}"/>
              </a:ext>
            </a:extLst>
          </p:cNvPr>
          <p:cNvSpPr>
            <a:spLocks noChangeArrowheads="1"/>
          </p:cNvSpPr>
          <p:nvPr/>
        </p:nvSpPr>
        <p:spPr bwMode="auto">
          <a:xfrm>
            <a:off x="6210300" y="4267200"/>
            <a:ext cx="533400" cy="381000"/>
          </a:xfrm>
          <a:prstGeom prst="rightArrow">
            <a:avLst>
              <a:gd name="adj1" fmla="val 50000"/>
              <a:gd name="adj2" fmla="val 35000"/>
            </a:avLst>
          </a:prstGeom>
          <a:solidFill>
            <a:schemeClr val="accent1"/>
          </a:solidFill>
          <a:ln w="9525">
            <a:solidFill>
              <a:schemeClr val="tx1"/>
            </a:solidFill>
            <a:miter lim="800000"/>
            <a:headEnd/>
            <a:tailEnd/>
          </a:ln>
        </p:spPr>
        <p:txBody>
          <a:bodyPr wrap="none" anchor="ct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1794050"/>
                                        </p:tgtEl>
                                        <p:attrNameLst>
                                          <p:attrName>style.visibility</p:attrName>
                                        </p:attrNameLst>
                                      </p:cBhvr>
                                      <p:to>
                                        <p:strVal val="visible"/>
                                      </p:to>
                                    </p:set>
                                    <p:anim calcmode="lin" valueType="num">
                                      <p:cBhvr>
                                        <p:cTn id="7" dur="1000" fill="hold"/>
                                        <p:tgtEl>
                                          <p:spTgt spid="1794050"/>
                                        </p:tgtEl>
                                        <p:attrNameLst>
                                          <p:attrName>ppt_x</p:attrName>
                                        </p:attrNameLst>
                                      </p:cBhvr>
                                      <p:tavLst>
                                        <p:tav tm="0">
                                          <p:val>
                                            <p:strVal val="#ppt_x-.2"/>
                                          </p:val>
                                        </p:tav>
                                        <p:tav tm="100000">
                                          <p:val>
                                            <p:strVal val="#ppt_x"/>
                                          </p:val>
                                        </p:tav>
                                      </p:tavLst>
                                    </p:anim>
                                    <p:anim calcmode="lin" valueType="num">
                                      <p:cBhvr>
                                        <p:cTn id="8" dur="1000" fill="hold"/>
                                        <p:tgtEl>
                                          <p:spTgt spid="179405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9405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grpId="0" nodeType="clickEffect">
                                  <p:stCondLst>
                                    <p:cond delay="0"/>
                                  </p:stCondLst>
                                  <p:childTnLst>
                                    <p:set>
                                      <p:cBhvr>
                                        <p:cTn id="13" dur="0" fill="hold">
                                          <p:stCondLst>
                                            <p:cond delay="0"/>
                                          </p:stCondLst>
                                        </p:cTn>
                                        <p:tgtEl>
                                          <p:spTgt spid="1794095">
                                            <p:txEl>
                                              <p:pRg st="0" end="0"/>
                                            </p:txEl>
                                          </p:spTgt>
                                        </p:tgtEl>
                                        <p:attrNameLst>
                                          <p:attrName>style.visibility</p:attrName>
                                        </p:attrNameLst>
                                      </p:cBhvr>
                                      <p:to>
                                        <p:strVal val="visible"/>
                                      </p:to>
                                    </p:set>
                                    <p:animEffect transition="in" filter="fade">
                                      <p:cBhvr>
                                        <p:cTn id="14" dur="500"/>
                                        <p:tgtEl>
                                          <p:spTgt spid="1794095">
                                            <p:txEl>
                                              <p:pRg st="0" end="0"/>
                                            </p:txEl>
                                          </p:spTgt>
                                        </p:tgtEl>
                                      </p:cBhvr>
                                    </p:animEffect>
                                    <p:anim calcmode="lin" valueType="num">
                                      <p:cBhvr>
                                        <p:cTn id="15" dur="500" fill="hold"/>
                                        <p:tgtEl>
                                          <p:spTgt spid="1794095">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1794095">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4" presetClass="entr" presetSubtype="0" fill="hold" grpId="0" nodeType="clickEffect">
                                  <p:stCondLst>
                                    <p:cond delay="0"/>
                                  </p:stCondLst>
                                  <p:childTnLst>
                                    <p:set>
                                      <p:cBhvr>
                                        <p:cTn id="20" dur="0" fill="hold">
                                          <p:stCondLst>
                                            <p:cond delay="0"/>
                                          </p:stCondLst>
                                        </p:cTn>
                                        <p:tgtEl>
                                          <p:spTgt spid="1794095">
                                            <p:txEl>
                                              <p:pRg st="1" end="1"/>
                                            </p:txEl>
                                          </p:spTgt>
                                        </p:tgtEl>
                                        <p:attrNameLst>
                                          <p:attrName>style.visibility</p:attrName>
                                        </p:attrNameLst>
                                      </p:cBhvr>
                                      <p:to>
                                        <p:strVal val="visible"/>
                                      </p:to>
                                    </p:set>
                                    <p:animEffect transition="in" filter="fade">
                                      <p:cBhvr>
                                        <p:cTn id="21" dur="500"/>
                                        <p:tgtEl>
                                          <p:spTgt spid="1794095">
                                            <p:txEl>
                                              <p:pRg st="1" end="1"/>
                                            </p:txEl>
                                          </p:spTgt>
                                        </p:tgtEl>
                                      </p:cBhvr>
                                    </p:animEffect>
                                    <p:anim calcmode="lin" valueType="num">
                                      <p:cBhvr>
                                        <p:cTn id="22" dur="500" fill="hold"/>
                                        <p:tgtEl>
                                          <p:spTgt spid="1794095">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1794095">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4" presetClass="entr" presetSubtype="0" fill="hold" nodeType="clickEffect">
                                  <p:stCondLst>
                                    <p:cond delay="0"/>
                                  </p:stCondLst>
                                  <p:childTnLst>
                                    <p:set>
                                      <p:cBhvr>
                                        <p:cTn id="27" dur="0" fill="hold">
                                          <p:stCondLst>
                                            <p:cond delay="0"/>
                                          </p:stCondLst>
                                        </p:cTn>
                                        <p:tgtEl>
                                          <p:spTgt spid="1794135"/>
                                        </p:tgtEl>
                                        <p:attrNameLst>
                                          <p:attrName>style.visibility</p:attrName>
                                        </p:attrNameLst>
                                      </p:cBhvr>
                                      <p:to>
                                        <p:strVal val="visible"/>
                                      </p:to>
                                    </p:set>
                                    <p:animEffect transition="in" filter="fade">
                                      <p:cBhvr>
                                        <p:cTn id="28" dur="500"/>
                                        <p:tgtEl>
                                          <p:spTgt spid="1794135"/>
                                        </p:tgtEl>
                                      </p:cBhvr>
                                    </p:animEffect>
                                    <p:anim calcmode="lin" valueType="num">
                                      <p:cBhvr>
                                        <p:cTn id="29" dur="500" fill="hold"/>
                                        <p:tgtEl>
                                          <p:spTgt spid="1794135"/>
                                        </p:tgtEl>
                                        <p:attrNameLst>
                                          <p:attrName>ppt_x</p:attrName>
                                        </p:attrNameLst>
                                      </p:cBhvr>
                                      <p:tavLst>
                                        <p:tav tm="0">
                                          <p:val>
                                            <p:strVal val="#ppt_x"/>
                                          </p:val>
                                        </p:tav>
                                        <p:tav tm="100000">
                                          <p:val>
                                            <p:strVal val="#ppt_x"/>
                                          </p:val>
                                        </p:tav>
                                      </p:tavLst>
                                    </p:anim>
                                    <p:anim calcmode="lin" valueType="num">
                                      <p:cBhvr>
                                        <p:cTn id="30" dur="500" fill="hold"/>
                                        <p:tgtEl>
                                          <p:spTgt spid="1794135"/>
                                        </p:tgtEl>
                                        <p:attrNameLst>
                                          <p:attrName>ppt_y</p:attrName>
                                        </p:attrNameLst>
                                      </p:cBhvr>
                                      <p:tavLst>
                                        <p:tav tm="0">
                                          <p:val>
                                            <p:strVal val="#ppt_y+.05"/>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794136"/>
                                        </p:tgtEl>
                                        <p:attrNameLst>
                                          <p:attrName>style.visibility</p:attrName>
                                        </p:attrNameLst>
                                      </p:cBhvr>
                                      <p:to>
                                        <p:strVal val="visible"/>
                                      </p:to>
                                    </p:set>
                                    <p:anim calcmode="lin" valueType="num">
                                      <p:cBhvr additive="base">
                                        <p:cTn id="35" dur="500" fill="hold"/>
                                        <p:tgtEl>
                                          <p:spTgt spid="1794136"/>
                                        </p:tgtEl>
                                        <p:attrNameLst>
                                          <p:attrName>ppt_x</p:attrName>
                                        </p:attrNameLst>
                                      </p:cBhvr>
                                      <p:tavLst>
                                        <p:tav tm="0">
                                          <p:val>
                                            <p:strVal val="#ppt_x"/>
                                          </p:val>
                                        </p:tav>
                                        <p:tav tm="100000">
                                          <p:val>
                                            <p:strVal val="#ppt_x"/>
                                          </p:val>
                                        </p:tav>
                                      </p:tavLst>
                                    </p:anim>
                                    <p:anim calcmode="lin" valueType="num">
                                      <p:cBhvr additive="base">
                                        <p:cTn id="36" dur="500" fill="hold"/>
                                        <p:tgtEl>
                                          <p:spTgt spid="1794136"/>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44" presetClass="entr" presetSubtype="0" fill="hold" nodeType="clickEffect">
                                  <p:stCondLst>
                                    <p:cond delay="0"/>
                                  </p:stCondLst>
                                  <p:childTnLst>
                                    <p:set>
                                      <p:cBhvr>
                                        <p:cTn id="40" dur="0" fill="hold">
                                          <p:stCondLst>
                                            <p:cond delay="0"/>
                                          </p:stCondLst>
                                        </p:cTn>
                                        <p:tgtEl>
                                          <p:spTgt spid="1794134"/>
                                        </p:tgtEl>
                                        <p:attrNameLst>
                                          <p:attrName>style.visibility</p:attrName>
                                        </p:attrNameLst>
                                      </p:cBhvr>
                                      <p:to>
                                        <p:strVal val="visible"/>
                                      </p:to>
                                    </p:set>
                                    <p:animEffect transition="in" filter="fade">
                                      <p:cBhvr>
                                        <p:cTn id="41" dur="500"/>
                                        <p:tgtEl>
                                          <p:spTgt spid="1794134"/>
                                        </p:tgtEl>
                                      </p:cBhvr>
                                    </p:animEffect>
                                    <p:anim calcmode="lin" valueType="num">
                                      <p:cBhvr>
                                        <p:cTn id="42" dur="500" fill="hold"/>
                                        <p:tgtEl>
                                          <p:spTgt spid="1794134"/>
                                        </p:tgtEl>
                                        <p:attrNameLst>
                                          <p:attrName>ppt_x</p:attrName>
                                        </p:attrNameLst>
                                      </p:cBhvr>
                                      <p:tavLst>
                                        <p:tav tm="0">
                                          <p:val>
                                            <p:strVal val="#ppt_x"/>
                                          </p:val>
                                        </p:tav>
                                        <p:tav tm="100000">
                                          <p:val>
                                            <p:strVal val="#ppt_x"/>
                                          </p:val>
                                        </p:tav>
                                      </p:tavLst>
                                    </p:anim>
                                    <p:anim calcmode="lin" valueType="num">
                                      <p:cBhvr>
                                        <p:cTn id="43" dur="500" fill="hold"/>
                                        <p:tgtEl>
                                          <p:spTgt spid="1794134"/>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4050" grpId="0"/>
      <p:bldP spid="1794095" grpId="0" build="p"/>
      <p:bldP spid="179413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日期占位符 3">
            <a:extLst>
              <a:ext uri="{FF2B5EF4-FFF2-40B4-BE49-F238E27FC236}">
                <a16:creationId xmlns:a16="http://schemas.microsoft.com/office/drawing/2014/main" id="{E5A57052-9776-704C-BA8F-5FA108865A48}"/>
              </a:ext>
            </a:extLst>
          </p:cNvPr>
          <p:cNvSpPr>
            <a:spLocks noGrp="1"/>
          </p:cNvSpPr>
          <p:nvPr>
            <p:ph type="dt" sz="quarter" idx="4294967295"/>
          </p:nvPr>
        </p:nvSpPr>
        <p:spPr bwMode="auto">
          <a:xfrm>
            <a:off x="2133600" y="64008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fld id="{F5FAE788-1511-8547-8500-DFCD1B40E031}" type="datetime1">
              <a:rPr kumimoji="0" lang="en-US" altLang="zh-CN" sz="1400">
                <a:latin typeface="Times New Roman" panose="02020603050405020304" pitchFamily="18" charset="0"/>
                <a:ea typeface="宋体" panose="02010600030101010101" pitchFamily="2" charset="-122"/>
              </a:rPr>
              <a:pPr>
                <a:spcBef>
                  <a:spcPct val="0"/>
                </a:spcBef>
                <a:buClrTx/>
                <a:buFontTx/>
                <a:buNone/>
              </a:pPr>
              <a:t>12/6/20</a:t>
            </a:fld>
            <a:endParaRPr kumimoji="0" lang="en-US" altLang="zh-CN" sz="1400">
              <a:latin typeface="Times New Roman" panose="02020603050405020304" pitchFamily="18" charset="0"/>
              <a:ea typeface="宋体" panose="02010600030101010101" pitchFamily="2" charset="-122"/>
            </a:endParaRPr>
          </a:p>
        </p:txBody>
      </p:sp>
      <p:sp>
        <p:nvSpPr>
          <p:cNvPr id="1796098" name="Line 2">
            <a:extLst>
              <a:ext uri="{FF2B5EF4-FFF2-40B4-BE49-F238E27FC236}">
                <a16:creationId xmlns:a16="http://schemas.microsoft.com/office/drawing/2014/main" id="{F322A0C9-0AE3-B04D-94DA-BE9F544C58D8}"/>
              </a:ext>
            </a:extLst>
          </p:cNvPr>
          <p:cNvSpPr>
            <a:spLocks noChangeShapeType="1"/>
          </p:cNvSpPr>
          <p:nvPr/>
        </p:nvSpPr>
        <p:spPr bwMode="auto">
          <a:xfrm flipH="1" flipV="1">
            <a:off x="2566988" y="4149725"/>
            <a:ext cx="144462" cy="50165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1796099" name="Line 3">
            <a:extLst>
              <a:ext uri="{FF2B5EF4-FFF2-40B4-BE49-F238E27FC236}">
                <a16:creationId xmlns:a16="http://schemas.microsoft.com/office/drawing/2014/main" id="{896D0605-73E6-A44B-9149-C5F1B70EA7C1}"/>
              </a:ext>
            </a:extLst>
          </p:cNvPr>
          <p:cNvSpPr>
            <a:spLocks noChangeShapeType="1"/>
          </p:cNvSpPr>
          <p:nvPr/>
        </p:nvSpPr>
        <p:spPr bwMode="auto">
          <a:xfrm flipH="1" flipV="1">
            <a:off x="6959601" y="4148139"/>
            <a:ext cx="792163" cy="503237"/>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1796100" name="Line 4">
            <a:extLst>
              <a:ext uri="{FF2B5EF4-FFF2-40B4-BE49-F238E27FC236}">
                <a16:creationId xmlns:a16="http://schemas.microsoft.com/office/drawing/2014/main" id="{BB51E61D-2477-2D41-AD2E-07FE33B00A2F}"/>
              </a:ext>
            </a:extLst>
          </p:cNvPr>
          <p:cNvSpPr>
            <a:spLocks noChangeShapeType="1"/>
          </p:cNvSpPr>
          <p:nvPr/>
        </p:nvSpPr>
        <p:spPr bwMode="auto">
          <a:xfrm>
            <a:off x="3646489" y="4219575"/>
            <a:ext cx="504825"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sp>
        <p:nvSpPr>
          <p:cNvPr id="1796101" name="Line 5">
            <a:extLst>
              <a:ext uri="{FF2B5EF4-FFF2-40B4-BE49-F238E27FC236}">
                <a16:creationId xmlns:a16="http://schemas.microsoft.com/office/drawing/2014/main" id="{08391C43-EA1E-1B4E-9EBA-C0E882B623ED}"/>
              </a:ext>
            </a:extLst>
          </p:cNvPr>
          <p:cNvSpPr>
            <a:spLocks noChangeShapeType="1"/>
          </p:cNvSpPr>
          <p:nvPr/>
        </p:nvSpPr>
        <p:spPr bwMode="auto">
          <a:xfrm flipV="1">
            <a:off x="5951538" y="3141663"/>
            <a:ext cx="144462" cy="4318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1796102" name="Line 6">
            <a:extLst>
              <a:ext uri="{FF2B5EF4-FFF2-40B4-BE49-F238E27FC236}">
                <a16:creationId xmlns:a16="http://schemas.microsoft.com/office/drawing/2014/main" id="{C8DA455D-978C-774D-9958-E68627CC1134}"/>
              </a:ext>
            </a:extLst>
          </p:cNvPr>
          <p:cNvSpPr>
            <a:spLocks noChangeShapeType="1"/>
          </p:cNvSpPr>
          <p:nvPr/>
        </p:nvSpPr>
        <p:spPr bwMode="auto">
          <a:xfrm flipV="1">
            <a:off x="3359150" y="3067051"/>
            <a:ext cx="215900" cy="504825"/>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1796103" name="Line 7">
            <a:extLst>
              <a:ext uri="{FF2B5EF4-FFF2-40B4-BE49-F238E27FC236}">
                <a16:creationId xmlns:a16="http://schemas.microsoft.com/office/drawing/2014/main" id="{2E6A0718-F3B5-6C42-900A-574758D7CF33}"/>
              </a:ext>
            </a:extLst>
          </p:cNvPr>
          <p:cNvSpPr>
            <a:spLocks noChangeShapeType="1"/>
          </p:cNvSpPr>
          <p:nvPr/>
        </p:nvSpPr>
        <p:spPr bwMode="auto">
          <a:xfrm flipH="1" flipV="1">
            <a:off x="7896225" y="2995613"/>
            <a:ext cx="1081088" cy="576262"/>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44041" name="Rectangle 8">
            <a:extLst>
              <a:ext uri="{FF2B5EF4-FFF2-40B4-BE49-F238E27FC236}">
                <a16:creationId xmlns:a16="http://schemas.microsoft.com/office/drawing/2014/main" id="{2309F8CE-51C7-AC4F-912C-1A488FD6FB27}"/>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自上而下的挖掘策略</a:t>
            </a:r>
            <a:endParaRPr lang="en-US" altLang="zh-CN">
              <a:latin typeface="微软雅黑" panose="020B0503020204020204" pitchFamily="34" charset="-122"/>
              <a:ea typeface="微软雅黑" panose="020B0503020204020204" pitchFamily="34" charset="-122"/>
            </a:endParaRPr>
          </a:p>
        </p:txBody>
      </p:sp>
      <p:grpSp>
        <p:nvGrpSpPr>
          <p:cNvPr id="2" name="Group 9">
            <a:extLst>
              <a:ext uri="{FF2B5EF4-FFF2-40B4-BE49-F238E27FC236}">
                <a16:creationId xmlns:a16="http://schemas.microsoft.com/office/drawing/2014/main" id="{5E025F5D-0C07-0E47-B163-A8C27808E4E1}"/>
              </a:ext>
            </a:extLst>
          </p:cNvPr>
          <p:cNvGrpSpPr>
            <a:grpSpLocks/>
          </p:cNvGrpSpPr>
          <p:nvPr/>
        </p:nvGrpSpPr>
        <p:grpSpPr bwMode="auto">
          <a:xfrm>
            <a:off x="1703388" y="5732463"/>
            <a:ext cx="684212" cy="647700"/>
            <a:chOff x="113" y="3611"/>
            <a:chExt cx="431" cy="408"/>
          </a:xfrm>
        </p:grpSpPr>
        <p:sp>
          <p:nvSpPr>
            <p:cNvPr id="44134" name="Oval 10">
              <a:extLst>
                <a:ext uri="{FF2B5EF4-FFF2-40B4-BE49-F238E27FC236}">
                  <a16:creationId xmlns:a16="http://schemas.microsoft.com/office/drawing/2014/main" id="{3B0C8FAA-0702-E543-A8B5-FBEF66CF402D}"/>
                </a:ext>
              </a:extLst>
            </p:cNvPr>
            <p:cNvSpPr>
              <a:spLocks noChangeArrowheads="1"/>
            </p:cNvSpPr>
            <p:nvPr/>
          </p:nvSpPr>
          <p:spPr bwMode="auto">
            <a:xfrm>
              <a:off x="113" y="3611"/>
              <a:ext cx="408" cy="408"/>
            </a:xfrm>
            <a:prstGeom prst="ellipse">
              <a:avLst/>
            </a:prstGeom>
            <a:solidFill>
              <a:srgbClr val="DDDDDD"/>
            </a:solidFill>
            <a:ln w="9525">
              <a:solidFill>
                <a:schemeClr val="tx1"/>
              </a:solidFill>
              <a:round/>
              <a:headEnd/>
              <a:tailEnd/>
            </a:ln>
          </p:spPr>
          <p:txBody>
            <a:bodyPr lIns="0" tIns="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a:t>
              </a:r>
            </a:p>
          </p:txBody>
        </p:sp>
        <p:sp>
          <p:nvSpPr>
            <p:cNvPr id="44135" name="Text Box 11">
              <a:extLst>
                <a:ext uri="{FF2B5EF4-FFF2-40B4-BE49-F238E27FC236}">
                  <a16:creationId xmlns:a16="http://schemas.microsoft.com/office/drawing/2014/main" id="{9EB0789D-0E7D-4B42-B0F2-478E1455112D}"/>
                </a:ext>
              </a:extLst>
            </p:cNvPr>
            <p:cNvSpPr txBox="1">
              <a:spLocks noChangeArrowheads="1"/>
            </p:cNvSpPr>
            <p:nvPr/>
          </p:nvSpPr>
          <p:spPr bwMode="auto">
            <a:xfrm>
              <a:off x="113" y="3793"/>
              <a:ext cx="43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1</a:t>
              </a:r>
              <a:endParaRPr kumimoji="0" lang="en-US" altLang="zh-CN" sz="4100">
                <a:latin typeface="Times New Roman" panose="02020603050405020304" pitchFamily="18" charset="0"/>
                <a:ea typeface="宋体" panose="02010600030101010101" pitchFamily="2" charset="-122"/>
              </a:endParaRPr>
            </a:p>
          </p:txBody>
        </p:sp>
      </p:grpSp>
      <p:grpSp>
        <p:nvGrpSpPr>
          <p:cNvPr id="3" name="Group 12">
            <a:extLst>
              <a:ext uri="{FF2B5EF4-FFF2-40B4-BE49-F238E27FC236}">
                <a16:creationId xmlns:a16="http://schemas.microsoft.com/office/drawing/2014/main" id="{8B57BE4C-6320-3441-B228-8B21506DB7D3}"/>
              </a:ext>
            </a:extLst>
          </p:cNvPr>
          <p:cNvGrpSpPr>
            <a:grpSpLocks/>
          </p:cNvGrpSpPr>
          <p:nvPr/>
        </p:nvGrpSpPr>
        <p:grpSpPr bwMode="auto">
          <a:xfrm>
            <a:off x="2495551" y="5732463"/>
            <a:ext cx="682625" cy="647700"/>
            <a:chOff x="612" y="3611"/>
            <a:chExt cx="430" cy="408"/>
          </a:xfrm>
        </p:grpSpPr>
        <p:sp>
          <p:nvSpPr>
            <p:cNvPr id="44132" name="Oval 13">
              <a:extLst>
                <a:ext uri="{FF2B5EF4-FFF2-40B4-BE49-F238E27FC236}">
                  <a16:creationId xmlns:a16="http://schemas.microsoft.com/office/drawing/2014/main" id="{677226CE-297C-B44D-934F-2066EB4DA2A0}"/>
                </a:ext>
              </a:extLst>
            </p:cNvPr>
            <p:cNvSpPr>
              <a:spLocks noChangeArrowheads="1"/>
            </p:cNvSpPr>
            <p:nvPr/>
          </p:nvSpPr>
          <p:spPr bwMode="auto">
            <a:xfrm>
              <a:off x="629" y="3611"/>
              <a:ext cx="408" cy="408"/>
            </a:xfrm>
            <a:prstGeom prst="ellipse">
              <a:avLst/>
            </a:prstGeom>
            <a:solidFill>
              <a:srgbClr val="DDDDD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2</a:t>
              </a:r>
            </a:p>
          </p:txBody>
        </p:sp>
        <p:sp>
          <p:nvSpPr>
            <p:cNvPr id="44133" name="Text Box 14">
              <a:extLst>
                <a:ext uri="{FF2B5EF4-FFF2-40B4-BE49-F238E27FC236}">
                  <a16:creationId xmlns:a16="http://schemas.microsoft.com/office/drawing/2014/main" id="{589BD011-DCB5-8D44-8F82-B9ADF044FFB3}"/>
                </a:ext>
              </a:extLst>
            </p:cNvPr>
            <p:cNvSpPr txBox="1">
              <a:spLocks noChangeArrowheads="1"/>
            </p:cNvSpPr>
            <p:nvPr/>
          </p:nvSpPr>
          <p:spPr bwMode="auto">
            <a:xfrm>
              <a:off x="612" y="3793"/>
              <a:ext cx="430"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2</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grpSp>
        <p:nvGrpSpPr>
          <p:cNvPr id="4" name="Group 15">
            <a:extLst>
              <a:ext uri="{FF2B5EF4-FFF2-40B4-BE49-F238E27FC236}">
                <a16:creationId xmlns:a16="http://schemas.microsoft.com/office/drawing/2014/main" id="{1840BE27-7A9F-BD46-8125-491391650FC8}"/>
              </a:ext>
            </a:extLst>
          </p:cNvPr>
          <p:cNvGrpSpPr>
            <a:grpSpLocks/>
          </p:cNvGrpSpPr>
          <p:nvPr/>
        </p:nvGrpSpPr>
        <p:grpSpPr bwMode="auto">
          <a:xfrm>
            <a:off x="3287714" y="5732463"/>
            <a:ext cx="701675" cy="647700"/>
            <a:chOff x="1111" y="3611"/>
            <a:chExt cx="442" cy="408"/>
          </a:xfrm>
        </p:grpSpPr>
        <p:sp>
          <p:nvSpPr>
            <p:cNvPr id="44130" name="Oval 16">
              <a:extLst>
                <a:ext uri="{FF2B5EF4-FFF2-40B4-BE49-F238E27FC236}">
                  <a16:creationId xmlns:a16="http://schemas.microsoft.com/office/drawing/2014/main" id="{A8ACDC2E-2FC9-8B42-8175-46515B80FF36}"/>
                </a:ext>
              </a:extLst>
            </p:cNvPr>
            <p:cNvSpPr>
              <a:spLocks noChangeArrowheads="1"/>
            </p:cNvSpPr>
            <p:nvPr/>
          </p:nvSpPr>
          <p:spPr bwMode="auto">
            <a:xfrm>
              <a:off x="1111" y="3611"/>
              <a:ext cx="408" cy="408"/>
            </a:xfrm>
            <a:prstGeom prst="ellipse">
              <a:avLst/>
            </a:prstGeom>
            <a:solidFill>
              <a:srgbClr val="DDDDD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3</a:t>
              </a:r>
            </a:p>
          </p:txBody>
        </p:sp>
        <p:sp>
          <p:nvSpPr>
            <p:cNvPr id="44131" name="Text Box 17">
              <a:extLst>
                <a:ext uri="{FF2B5EF4-FFF2-40B4-BE49-F238E27FC236}">
                  <a16:creationId xmlns:a16="http://schemas.microsoft.com/office/drawing/2014/main" id="{626CEAB2-61C4-2442-9BFA-AA4300230F5A}"/>
                </a:ext>
              </a:extLst>
            </p:cNvPr>
            <p:cNvSpPr txBox="1">
              <a:spLocks noChangeArrowheads="1"/>
            </p:cNvSpPr>
            <p:nvPr/>
          </p:nvSpPr>
          <p:spPr bwMode="auto">
            <a:xfrm>
              <a:off x="1123" y="3792"/>
              <a:ext cx="430"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grpSp>
        <p:nvGrpSpPr>
          <p:cNvPr id="5" name="Group 18">
            <a:extLst>
              <a:ext uri="{FF2B5EF4-FFF2-40B4-BE49-F238E27FC236}">
                <a16:creationId xmlns:a16="http://schemas.microsoft.com/office/drawing/2014/main" id="{7E486B43-E360-D14F-AD53-A5FDAA79EF4B}"/>
              </a:ext>
            </a:extLst>
          </p:cNvPr>
          <p:cNvGrpSpPr>
            <a:grpSpLocks/>
          </p:cNvGrpSpPr>
          <p:nvPr/>
        </p:nvGrpSpPr>
        <p:grpSpPr bwMode="auto">
          <a:xfrm>
            <a:off x="4117976" y="5732463"/>
            <a:ext cx="682625" cy="647700"/>
            <a:chOff x="1634" y="3611"/>
            <a:chExt cx="430" cy="408"/>
          </a:xfrm>
        </p:grpSpPr>
        <p:sp>
          <p:nvSpPr>
            <p:cNvPr id="44128" name="Oval 19">
              <a:extLst>
                <a:ext uri="{FF2B5EF4-FFF2-40B4-BE49-F238E27FC236}">
                  <a16:creationId xmlns:a16="http://schemas.microsoft.com/office/drawing/2014/main" id="{A905824E-1F3E-AE4D-AE36-E7A83878941A}"/>
                </a:ext>
              </a:extLst>
            </p:cNvPr>
            <p:cNvSpPr>
              <a:spLocks noChangeArrowheads="1"/>
            </p:cNvSpPr>
            <p:nvPr/>
          </p:nvSpPr>
          <p:spPr bwMode="auto">
            <a:xfrm>
              <a:off x="1639" y="3611"/>
              <a:ext cx="408" cy="408"/>
            </a:xfrm>
            <a:prstGeom prst="ellipse">
              <a:avLst/>
            </a:prstGeom>
            <a:solidFill>
              <a:srgbClr val="DDDDD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4</a:t>
              </a:r>
            </a:p>
          </p:txBody>
        </p:sp>
        <p:sp>
          <p:nvSpPr>
            <p:cNvPr id="44129" name="Text Box 20">
              <a:extLst>
                <a:ext uri="{FF2B5EF4-FFF2-40B4-BE49-F238E27FC236}">
                  <a16:creationId xmlns:a16="http://schemas.microsoft.com/office/drawing/2014/main" id="{D3B94756-738E-0A45-8FB4-CD0FE0533A30}"/>
                </a:ext>
              </a:extLst>
            </p:cNvPr>
            <p:cNvSpPr txBox="1">
              <a:spLocks noChangeArrowheads="1"/>
            </p:cNvSpPr>
            <p:nvPr/>
          </p:nvSpPr>
          <p:spPr bwMode="auto">
            <a:xfrm>
              <a:off x="1634" y="3793"/>
              <a:ext cx="430"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2</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2</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grpSp>
        <p:nvGrpSpPr>
          <p:cNvPr id="6" name="Group 21">
            <a:extLst>
              <a:ext uri="{FF2B5EF4-FFF2-40B4-BE49-F238E27FC236}">
                <a16:creationId xmlns:a16="http://schemas.microsoft.com/office/drawing/2014/main" id="{ADE18DCF-6265-D748-9A14-CB3BAD7C217E}"/>
              </a:ext>
            </a:extLst>
          </p:cNvPr>
          <p:cNvGrpSpPr>
            <a:grpSpLocks/>
          </p:cNvGrpSpPr>
          <p:nvPr/>
        </p:nvGrpSpPr>
        <p:grpSpPr bwMode="auto">
          <a:xfrm>
            <a:off x="6276976" y="5732463"/>
            <a:ext cx="682625" cy="647700"/>
            <a:chOff x="2994" y="3611"/>
            <a:chExt cx="430" cy="408"/>
          </a:xfrm>
        </p:grpSpPr>
        <p:sp>
          <p:nvSpPr>
            <p:cNvPr id="44126" name="Oval 22">
              <a:extLst>
                <a:ext uri="{FF2B5EF4-FFF2-40B4-BE49-F238E27FC236}">
                  <a16:creationId xmlns:a16="http://schemas.microsoft.com/office/drawing/2014/main" id="{B431B013-84DA-4745-A143-1477B0FDE628}"/>
                </a:ext>
              </a:extLst>
            </p:cNvPr>
            <p:cNvSpPr>
              <a:spLocks noChangeArrowheads="1"/>
            </p:cNvSpPr>
            <p:nvPr/>
          </p:nvSpPr>
          <p:spPr bwMode="auto">
            <a:xfrm>
              <a:off x="2995" y="3611"/>
              <a:ext cx="408" cy="408"/>
            </a:xfrm>
            <a:prstGeom prst="ellipse">
              <a:avLst/>
            </a:prstGeom>
            <a:solidFill>
              <a:srgbClr val="DDDDD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5</a:t>
              </a:r>
            </a:p>
          </p:txBody>
        </p:sp>
        <p:sp>
          <p:nvSpPr>
            <p:cNvPr id="44127" name="Text Box 23">
              <a:extLst>
                <a:ext uri="{FF2B5EF4-FFF2-40B4-BE49-F238E27FC236}">
                  <a16:creationId xmlns:a16="http://schemas.microsoft.com/office/drawing/2014/main" id="{6AEE646C-4828-1848-AE26-14AAF7ABE008}"/>
                </a:ext>
              </a:extLst>
            </p:cNvPr>
            <p:cNvSpPr txBox="1">
              <a:spLocks noChangeArrowheads="1"/>
            </p:cNvSpPr>
            <p:nvPr/>
          </p:nvSpPr>
          <p:spPr bwMode="auto">
            <a:xfrm>
              <a:off x="2994" y="3792"/>
              <a:ext cx="430"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2</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2</a:t>
              </a: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2</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3</a:t>
              </a:r>
              <a:endParaRPr kumimoji="0" lang="en-US" altLang="zh-CN" sz="4100">
                <a:latin typeface="Times New Roman" panose="02020603050405020304" pitchFamily="18" charset="0"/>
                <a:ea typeface="宋体" panose="02010600030101010101" pitchFamily="2" charset="-122"/>
              </a:endParaRPr>
            </a:p>
          </p:txBody>
        </p:sp>
      </p:grpSp>
      <p:sp>
        <p:nvSpPr>
          <p:cNvPr id="1796120" name="Line 24">
            <a:extLst>
              <a:ext uri="{FF2B5EF4-FFF2-40B4-BE49-F238E27FC236}">
                <a16:creationId xmlns:a16="http://schemas.microsoft.com/office/drawing/2014/main" id="{E154AFDB-535D-1A4E-914D-66851B98E1C2}"/>
              </a:ext>
            </a:extLst>
          </p:cNvPr>
          <p:cNvSpPr>
            <a:spLocks noChangeShapeType="1"/>
          </p:cNvSpPr>
          <p:nvPr/>
        </p:nvSpPr>
        <p:spPr bwMode="auto">
          <a:xfrm flipV="1">
            <a:off x="6311900" y="1989139"/>
            <a:ext cx="215900" cy="574675"/>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1796121" name="Line 25">
            <a:extLst>
              <a:ext uri="{FF2B5EF4-FFF2-40B4-BE49-F238E27FC236}">
                <a16:creationId xmlns:a16="http://schemas.microsoft.com/office/drawing/2014/main" id="{E108CC31-A5DB-3140-AD13-9AB98345CD33}"/>
              </a:ext>
            </a:extLst>
          </p:cNvPr>
          <p:cNvSpPr>
            <a:spLocks noChangeShapeType="1"/>
          </p:cNvSpPr>
          <p:nvPr/>
        </p:nvSpPr>
        <p:spPr bwMode="auto">
          <a:xfrm flipH="1" flipV="1">
            <a:off x="6816725" y="1989138"/>
            <a:ext cx="863600" cy="576262"/>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1796122" name="Line 26">
            <a:extLst>
              <a:ext uri="{FF2B5EF4-FFF2-40B4-BE49-F238E27FC236}">
                <a16:creationId xmlns:a16="http://schemas.microsoft.com/office/drawing/2014/main" id="{E238EE1D-A963-AC4C-AF98-63AFECE672C8}"/>
              </a:ext>
            </a:extLst>
          </p:cNvPr>
          <p:cNvSpPr>
            <a:spLocks noChangeShapeType="1"/>
          </p:cNvSpPr>
          <p:nvPr/>
        </p:nvSpPr>
        <p:spPr bwMode="auto">
          <a:xfrm flipH="1" flipV="1">
            <a:off x="6959601" y="1844676"/>
            <a:ext cx="1800225" cy="790575"/>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1796123" name="Line 27">
            <a:extLst>
              <a:ext uri="{FF2B5EF4-FFF2-40B4-BE49-F238E27FC236}">
                <a16:creationId xmlns:a16="http://schemas.microsoft.com/office/drawing/2014/main" id="{D2CA9FA2-39EE-2440-B4C3-78D186B310F6}"/>
              </a:ext>
            </a:extLst>
          </p:cNvPr>
          <p:cNvSpPr>
            <a:spLocks noChangeShapeType="1"/>
          </p:cNvSpPr>
          <p:nvPr/>
        </p:nvSpPr>
        <p:spPr bwMode="auto">
          <a:xfrm flipH="1" flipV="1">
            <a:off x="3863975" y="2995613"/>
            <a:ext cx="1079500" cy="576262"/>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1796124" name="Line 28">
            <a:extLst>
              <a:ext uri="{FF2B5EF4-FFF2-40B4-BE49-F238E27FC236}">
                <a16:creationId xmlns:a16="http://schemas.microsoft.com/office/drawing/2014/main" id="{7A79750A-B737-9E4C-8344-F999E3F030F1}"/>
              </a:ext>
            </a:extLst>
          </p:cNvPr>
          <p:cNvSpPr>
            <a:spLocks noChangeShapeType="1"/>
          </p:cNvSpPr>
          <p:nvPr/>
        </p:nvSpPr>
        <p:spPr bwMode="auto">
          <a:xfrm flipH="1" flipV="1">
            <a:off x="7032626" y="1773239"/>
            <a:ext cx="2879725" cy="790575"/>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grpSp>
        <p:nvGrpSpPr>
          <p:cNvPr id="7" name="Group 29">
            <a:extLst>
              <a:ext uri="{FF2B5EF4-FFF2-40B4-BE49-F238E27FC236}">
                <a16:creationId xmlns:a16="http://schemas.microsoft.com/office/drawing/2014/main" id="{3671E9CB-61FF-384B-9D91-6FFA3B4BE4BA}"/>
              </a:ext>
            </a:extLst>
          </p:cNvPr>
          <p:cNvGrpSpPr>
            <a:grpSpLocks/>
          </p:cNvGrpSpPr>
          <p:nvPr/>
        </p:nvGrpSpPr>
        <p:grpSpPr bwMode="auto">
          <a:xfrm>
            <a:off x="2424113" y="4651375"/>
            <a:ext cx="647700" cy="647700"/>
            <a:chOff x="567" y="2930"/>
            <a:chExt cx="408" cy="408"/>
          </a:xfrm>
        </p:grpSpPr>
        <p:sp>
          <p:nvSpPr>
            <p:cNvPr id="44124" name="Oval 30">
              <a:extLst>
                <a:ext uri="{FF2B5EF4-FFF2-40B4-BE49-F238E27FC236}">
                  <a16:creationId xmlns:a16="http://schemas.microsoft.com/office/drawing/2014/main" id="{46668C91-C12F-9B42-89E4-8B7C12A15CCC}"/>
                </a:ext>
              </a:extLst>
            </p:cNvPr>
            <p:cNvSpPr>
              <a:spLocks noChangeArrowheads="1"/>
            </p:cNvSpPr>
            <p:nvPr/>
          </p:nvSpPr>
          <p:spPr bwMode="auto">
            <a:xfrm>
              <a:off x="567" y="2930"/>
              <a:ext cx="408" cy="408"/>
            </a:xfrm>
            <a:prstGeom prst="ellipse">
              <a:avLst/>
            </a:prstGeom>
            <a:solidFill>
              <a:srgbClr val="DDDDD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13</a:t>
              </a:r>
            </a:p>
          </p:txBody>
        </p:sp>
        <p:sp>
          <p:nvSpPr>
            <p:cNvPr id="44125" name="Text Box 31">
              <a:extLst>
                <a:ext uri="{FF2B5EF4-FFF2-40B4-BE49-F238E27FC236}">
                  <a16:creationId xmlns:a16="http://schemas.microsoft.com/office/drawing/2014/main" id="{91EA6C49-3141-7E49-9C5B-1EA87107835A}"/>
                </a:ext>
              </a:extLst>
            </p:cNvPr>
            <p:cNvSpPr txBox="1">
              <a:spLocks noChangeArrowheads="1"/>
            </p:cNvSpPr>
            <p:nvPr/>
          </p:nvSpPr>
          <p:spPr bwMode="auto">
            <a:xfrm>
              <a:off x="576" y="3158"/>
              <a:ext cx="36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1</a:t>
              </a:r>
              <a:endParaRPr kumimoji="0" lang="en-US" altLang="zh-CN" sz="4100">
                <a:latin typeface="Times New Roman" panose="02020603050405020304" pitchFamily="18" charset="0"/>
                <a:ea typeface="宋体" panose="02010600030101010101" pitchFamily="2" charset="-122"/>
              </a:endParaRPr>
            </a:p>
          </p:txBody>
        </p:sp>
      </p:grpSp>
      <p:grpSp>
        <p:nvGrpSpPr>
          <p:cNvPr id="8" name="Group 32">
            <a:extLst>
              <a:ext uri="{FF2B5EF4-FFF2-40B4-BE49-F238E27FC236}">
                <a16:creationId xmlns:a16="http://schemas.microsoft.com/office/drawing/2014/main" id="{368FED9A-E32D-EE47-8702-DDBA4D691C6C}"/>
              </a:ext>
            </a:extLst>
          </p:cNvPr>
          <p:cNvGrpSpPr>
            <a:grpSpLocks/>
          </p:cNvGrpSpPr>
          <p:nvPr/>
        </p:nvGrpSpPr>
        <p:grpSpPr bwMode="auto">
          <a:xfrm>
            <a:off x="4656138" y="4651375"/>
            <a:ext cx="647700" cy="647700"/>
            <a:chOff x="1973" y="2930"/>
            <a:chExt cx="408" cy="408"/>
          </a:xfrm>
        </p:grpSpPr>
        <p:sp>
          <p:nvSpPr>
            <p:cNvPr id="44122" name="Oval 33">
              <a:extLst>
                <a:ext uri="{FF2B5EF4-FFF2-40B4-BE49-F238E27FC236}">
                  <a16:creationId xmlns:a16="http://schemas.microsoft.com/office/drawing/2014/main" id="{2F429D25-F362-384D-BBAD-9D85BDDCC11C}"/>
                </a:ext>
              </a:extLst>
            </p:cNvPr>
            <p:cNvSpPr>
              <a:spLocks noChangeArrowheads="1"/>
            </p:cNvSpPr>
            <p:nvPr/>
          </p:nvSpPr>
          <p:spPr bwMode="auto">
            <a:xfrm>
              <a:off x="1973" y="2930"/>
              <a:ext cx="408" cy="408"/>
            </a:xfrm>
            <a:prstGeom prst="ellipse">
              <a:avLst/>
            </a:prstGeom>
            <a:solidFill>
              <a:srgbClr val="DDDDD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24</a:t>
              </a:r>
            </a:p>
          </p:txBody>
        </p:sp>
        <p:sp>
          <p:nvSpPr>
            <p:cNvPr id="44123" name="Text Box 34">
              <a:extLst>
                <a:ext uri="{FF2B5EF4-FFF2-40B4-BE49-F238E27FC236}">
                  <a16:creationId xmlns:a16="http://schemas.microsoft.com/office/drawing/2014/main" id="{30467E7D-899D-2C4B-B036-892CB2851C5B}"/>
                </a:ext>
              </a:extLst>
            </p:cNvPr>
            <p:cNvSpPr txBox="1">
              <a:spLocks noChangeArrowheads="1"/>
            </p:cNvSpPr>
            <p:nvPr/>
          </p:nvSpPr>
          <p:spPr bwMode="auto">
            <a:xfrm>
              <a:off x="2055" y="3158"/>
              <a:ext cx="32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just">
                <a:spcBef>
                  <a:spcPct val="0"/>
                </a:spcBef>
                <a:buClrTx/>
                <a:buFontTx/>
                <a:buNone/>
              </a:pP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2</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grpSp>
        <p:nvGrpSpPr>
          <p:cNvPr id="9" name="Group 35">
            <a:extLst>
              <a:ext uri="{FF2B5EF4-FFF2-40B4-BE49-F238E27FC236}">
                <a16:creationId xmlns:a16="http://schemas.microsoft.com/office/drawing/2014/main" id="{0E500AED-F28E-9148-B72F-4CFFAD926EF0}"/>
              </a:ext>
            </a:extLst>
          </p:cNvPr>
          <p:cNvGrpSpPr>
            <a:grpSpLocks/>
          </p:cNvGrpSpPr>
          <p:nvPr/>
        </p:nvGrpSpPr>
        <p:grpSpPr bwMode="auto">
          <a:xfrm>
            <a:off x="6816725" y="4651375"/>
            <a:ext cx="647700" cy="647700"/>
            <a:chOff x="3334" y="2930"/>
            <a:chExt cx="408" cy="408"/>
          </a:xfrm>
        </p:grpSpPr>
        <p:sp>
          <p:nvSpPr>
            <p:cNvPr id="44120" name="Oval 36">
              <a:extLst>
                <a:ext uri="{FF2B5EF4-FFF2-40B4-BE49-F238E27FC236}">
                  <a16:creationId xmlns:a16="http://schemas.microsoft.com/office/drawing/2014/main" id="{28EEFC33-240E-EA48-90AD-CCF3414B25B5}"/>
                </a:ext>
              </a:extLst>
            </p:cNvPr>
            <p:cNvSpPr>
              <a:spLocks noChangeArrowheads="1"/>
            </p:cNvSpPr>
            <p:nvPr/>
          </p:nvSpPr>
          <p:spPr bwMode="auto">
            <a:xfrm>
              <a:off x="3334" y="2930"/>
              <a:ext cx="408" cy="408"/>
            </a:xfrm>
            <a:prstGeom prst="ellipse">
              <a:avLst/>
            </a:prstGeom>
            <a:solidFill>
              <a:srgbClr val="DDDDD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25</a:t>
              </a:r>
            </a:p>
          </p:txBody>
        </p:sp>
        <p:sp>
          <p:nvSpPr>
            <p:cNvPr id="44121" name="Text Box 37">
              <a:extLst>
                <a:ext uri="{FF2B5EF4-FFF2-40B4-BE49-F238E27FC236}">
                  <a16:creationId xmlns:a16="http://schemas.microsoft.com/office/drawing/2014/main" id="{5D3154D6-CBEE-E440-853A-BD9D496CAF61}"/>
                </a:ext>
              </a:extLst>
            </p:cNvPr>
            <p:cNvSpPr txBox="1">
              <a:spLocks noChangeArrowheads="1"/>
            </p:cNvSpPr>
            <p:nvPr/>
          </p:nvSpPr>
          <p:spPr bwMode="auto">
            <a:xfrm>
              <a:off x="3445" y="3158"/>
              <a:ext cx="16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grpSp>
        <p:nvGrpSpPr>
          <p:cNvPr id="10" name="Group 38">
            <a:extLst>
              <a:ext uri="{FF2B5EF4-FFF2-40B4-BE49-F238E27FC236}">
                <a16:creationId xmlns:a16="http://schemas.microsoft.com/office/drawing/2014/main" id="{CBD5E8E2-47B1-9240-85C3-B919CAF5113F}"/>
              </a:ext>
            </a:extLst>
          </p:cNvPr>
          <p:cNvGrpSpPr>
            <a:grpSpLocks/>
          </p:cNvGrpSpPr>
          <p:nvPr/>
        </p:nvGrpSpPr>
        <p:grpSpPr bwMode="auto">
          <a:xfrm>
            <a:off x="5375275" y="4651375"/>
            <a:ext cx="647700" cy="647700"/>
            <a:chOff x="2426" y="2930"/>
            <a:chExt cx="408" cy="408"/>
          </a:xfrm>
        </p:grpSpPr>
        <p:sp>
          <p:nvSpPr>
            <p:cNvPr id="44118" name="Oval 39">
              <a:extLst>
                <a:ext uri="{FF2B5EF4-FFF2-40B4-BE49-F238E27FC236}">
                  <a16:creationId xmlns:a16="http://schemas.microsoft.com/office/drawing/2014/main" id="{56753178-86E7-B940-A536-44B228D2ACCA}"/>
                </a:ext>
              </a:extLst>
            </p:cNvPr>
            <p:cNvSpPr>
              <a:spLocks noChangeArrowheads="1"/>
            </p:cNvSpPr>
            <p:nvPr/>
          </p:nvSpPr>
          <p:spPr bwMode="auto">
            <a:xfrm>
              <a:off x="2426" y="2930"/>
              <a:ext cx="408" cy="408"/>
            </a:xfrm>
            <a:prstGeom prst="ellipse">
              <a:avLst/>
            </a:prstGeom>
            <a:solidFill>
              <a:srgbClr val="DDDDD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34</a:t>
              </a:r>
            </a:p>
          </p:txBody>
        </p:sp>
        <p:sp>
          <p:nvSpPr>
            <p:cNvPr id="44119" name="Text Box 40">
              <a:extLst>
                <a:ext uri="{FF2B5EF4-FFF2-40B4-BE49-F238E27FC236}">
                  <a16:creationId xmlns:a16="http://schemas.microsoft.com/office/drawing/2014/main" id="{F5897C56-B20F-3E40-BA0E-9D7B7798E681}"/>
                </a:ext>
              </a:extLst>
            </p:cNvPr>
            <p:cNvSpPr txBox="1">
              <a:spLocks noChangeArrowheads="1"/>
            </p:cNvSpPr>
            <p:nvPr/>
          </p:nvSpPr>
          <p:spPr bwMode="auto">
            <a:xfrm>
              <a:off x="2517" y="3157"/>
              <a:ext cx="2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grpSp>
        <p:nvGrpSpPr>
          <p:cNvPr id="11" name="Group 41">
            <a:extLst>
              <a:ext uri="{FF2B5EF4-FFF2-40B4-BE49-F238E27FC236}">
                <a16:creationId xmlns:a16="http://schemas.microsoft.com/office/drawing/2014/main" id="{ED2768E8-3B8F-734B-83A1-EBE83B1FA69C}"/>
              </a:ext>
            </a:extLst>
          </p:cNvPr>
          <p:cNvGrpSpPr>
            <a:grpSpLocks/>
          </p:cNvGrpSpPr>
          <p:nvPr/>
        </p:nvGrpSpPr>
        <p:grpSpPr bwMode="auto">
          <a:xfrm>
            <a:off x="8543925" y="4651375"/>
            <a:ext cx="647700" cy="647700"/>
            <a:chOff x="4422" y="2930"/>
            <a:chExt cx="408" cy="408"/>
          </a:xfrm>
        </p:grpSpPr>
        <p:sp>
          <p:nvSpPr>
            <p:cNvPr id="44116" name="Oval 42">
              <a:extLst>
                <a:ext uri="{FF2B5EF4-FFF2-40B4-BE49-F238E27FC236}">
                  <a16:creationId xmlns:a16="http://schemas.microsoft.com/office/drawing/2014/main" id="{3E5F91F1-80C9-804F-9258-FB841F24DE6E}"/>
                </a:ext>
              </a:extLst>
            </p:cNvPr>
            <p:cNvSpPr>
              <a:spLocks noChangeArrowheads="1"/>
            </p:cNvSpPr>
            <p:nvPr/>
          </p:nvSpPr>
          <p:spPr bwMode="auto">
            <a:xfrm>
              <a:off x="4422" y="2930"/>
              <a:ext cx="408" cy="408"/>
            </a:xfrm>
            <a:prstGeom prst="ellipse">
              <a:avLst/>
            </a:prstGeom>
            <a:solidFill>
              <a:srgbClr val="DDDDD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45</a:t>
              </a:r>
            </a:p>
          </p:txBody>
        </p:sp>
        <p:sp>
          <p:nvSpPr>
            <p:cNvPr id="44117" name="Text Box 43">
              <a:extLst>
                <a:ext uri="{FF2B5EF4-FFF2-40B4-BE49-F238E27FC236}">
                  <a16:creationId xmlns:a16="http://schemas.microsoft.com/office/drawing/2014/main" id="{6E2E4D97-CD27-6D41-BC76-614D770A4529}"/>
                </a:ext>
              </a:extLst>
            </p:cNvPr>
            <p:cNvSpPr txBox="1">
              <a:spLocks noChangeArrowheads="1"/>
            </p:cNvSpPr>
            <p:nvPr/>
          </p:nvSpPr>
          <p:spPr bwMode="auto">
            <a:xfrm>
              <a:off x="4512" y="3157"/>
              <a:ext cx="24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2</a:t>
              </a: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sp>
        <p:nvSpPr>
          <p:cNvPr id="1796140" name="Oval 44">
            <a:extLst>
              <a:ext uri="{FF2B5EF4-FFF2-40B4-BE49-F238E27FC236}">
                <a16:creationId xmlns:a16="http://schemas.microsoft.com/office/drawing/2014/main" id="{C926E1DD-25DB-DD43-9047-1B3A8BF59F66}"/>
              </a:ext>
            </a:extLst>
          </p:cNvPr>
          <p:cNvSpPr>
            <a:spLocks noChangeArrowheads="1"/>
          </p:cNvSpPr>
          <p:nvPr/>
        </p:nvSpPr>
        <p:spPr bwMode="auto">
          <a:xfrm>
            <a:off x="7680325" y="4651375"/>
            <a:ext cx="647700" cy="647700"/>
          </a:xfrm>
          <a:prstGeom prst="ellipse">
            <a:avLst/>
          </a:prstGeom>
          <a:solidFill>
            <a:srgbClr val="DDDDD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35</a:t>
            </a:r>
          </a:p>
        </p:txBody>
      </p:sp>
      <p:sp>
        <p:nvSpPr>
          <p:cNvPr id="1796141" name="Oval 45">
            <a:extLst>
              <a:ext uri="{FF2B5EF4-FFF2-40B4-BE49-F238E27FC236}">
                <a16:creationId xmlns:a16="http://schemas.microsoft.com/office/drawing/2014/main" id="{DCA0CB3A-E4E3-2940-8FB0-DBE00A50D6AE}"/>
              </a:ext>
            </a:extLst>
          </p:cNvPr>
          <p:cNvSpPr>
            <a:spLocks noChangeArrowheads="1"/>
          </p:cNvSpPr>
          <p:nvPr/>
        </p:nvSpPr>
        <p:spPr bwMode="auto">
          <a:xfrm>
            <a:off x="6096000" y="4651375"/>
            <a:ext cx="647700" cy="647700"/>
          </a:xfrm>
          <a:prstGeom prst="ellipse">
            <a:avLst/>
          </a:prstGeom>
          <a:solidFill>
            <a:srgbClr val="DDDDD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15</a:t>
            </a:r>
          </a:p>
        </p:txBody>
      </p:sp>
      <p:sp>
        <p:nvSpPr>
          <p:cNvPr id="1796142" name="Line 46">
            <a:extLst>
              <a:ext uri="{FF2B5EF4-FFF2-40B4-BE49-F238E27FC236}">
                <a16:creationId xmlns:a16="http://schemas.microsoft.com/office/drawing/2014/main" id="{781DFD0A-E7FD-6347-B3EB-DF73913E7807}"/>
              </a:ext>
            </a:extLst>
          </p:cNvPr>
          <p:cNvSpPr>
            <a:spLocks noChangeShapeType="1"/>
          </p:cNvSpPr>
          <p:nvPr/>
        </p:nvSpPr>
        <p:spPr bwMode="auto">
          <a:xfrm flipH="1" flipV="1">
            <a:off x="6384925" y="3140075"/>
            <a:ext cx="215900" cy="4318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grpSp>
        <p:nvGrpSpPr>
          <p:cNvPr id="12" name="Group 47">
            <a:extLst>
              <a:ext uri="{FF2B5EF4-FFF2-40B4-BE49-F238E27FC236}">
                <a16:creationId xmlns:a16="http://schemas.microsoft.com/office/drawing/2014/main" id="{9B58734E-2282-7940-827D-A7D16CF0B608}"/>
              </a:ext>
            </a:extLst>
          </p:cNvPr>
          <p:cNvGrpSpPr>
            <a:grpSpLocks/>
          </p:cNvGrpSpPr>
          <p:nvPr/>
        </p:nvGrpSpPr>
        <p:grpSpPr bwMode="auto">
          <a:xfrm>
            <a:off x="3935413" y="4651375"/>
            <a:ext cx="647700" cy="647700"/>
            <a:chOff x="1519" y="2930"/>
            <a:chExt cx="408" cy="408"/>
          </a:xfrm>
        </p:grpSpPr>
        <p:sp>
          <p:nvSpPr>
            <p:cNvPr id="44114" name="Oval 48">
              <a:extLst>
                <a:ext uri="{FF2B5EF4-FFF2-40B4-BE49-F238E27FC236}">
                  <a16:creationId xmlns:a16="http://schemas.microsoft.com/office/drawing/2014/main" id="{B96B3A3B-63C2-0443-A3CB-76776B204BC6}"/>
                </a:ext>
              </a:extLst>
            </p:cNvPr>
            <p:cNvSpPr>
              <a:spLocks noChangeArrowheads="1"/>
            </p:cNvSpPr>
            <p:nvPr/>
          </p:nvSpPr>
          <p:spPr bwMode="auto">
            <a:xfrm>
              <a:off x="1519" y="2930"/>
              <a:ext cx="408" cy="408"/>
            </a:xfrm>
            <a:prstGeom prst="ellipse">
              <a:avLst/>
            </a:prstGeom>
            <a:solidFill>
              <a:srgbClr val="DDDDD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14</a:t>
              </a:r>
            </a:p>
          </p:txBody>
        </p:sp>
        <p:sp>
          <p:nvSpPr>
            <p:cNvPr id="44115" name="Text Box 49">
              <a:extLst>
                <a:ext uri="{FF2B5EF4-FFF2-40B4-BE49-F238E27FC236}">
                  <a16:creationId xmlns:a16="http://schemas.microsoft.com/office/drawing/2014/main" id="{60AA43BC-BB51-FE4C-94A8-524CDA143CD1}"/>
                </a:ext>
              </a:extLst>
            </p:cNvPr>
            <p:cNvSpPr txBox="1">
              <a:spLocks noChangeArrowheads="1"/>
            </p:cNvSpPr>
            <p:nvPr/>
          </p:nvSpPr>
          <p:spPr bwMode="auto">
            <a:xfrm>
              <a:off x="1628" y="3158"/>
              <a:ext cx="24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endParaRPr kumimoji="0" lang="en-US" altLang="zh-CN" sz="4100">
                <a:latin typeface="Times New Roman" panose="02020603050405020304" pitchFamily="18" charset="0"/>
                <a:ea typeface="宋体" panose="02010600030101010101" pitchFamily="2" charset="-122"/>
              </a:endParaRPr>
            </a:p>
          </p:txBody>
        </p:sp>
      </p:grpSp>
      <p:sp>
        <p:nvSpPr>
          <p:cNvPr id="1796146" name="Line 50">
            <a:extLst>
              <a:ext uri="{FF2B5EF4-FFF2-40B4-BE49-F238E27FC236}">
                <a16:creationId xmlns:a16="http://schemas.microsoft.com/office/drawing/2014/main" id="{548E41F4-5FA2-374D-87DD-BD871E5E013E}"/>
              </a:ext>
            </a:extLst>
          </p:cNvPr>
          <p:cNvSpPr>
            <a:spLocks noChangeShapeType="1"/>
          </p:cNvSpPr>
          <p:nvPr/>
        </p:nvSpPr>
        <p:spPr bwMode="auto">
          <a:xfrm flipH="1" flipV="1">
            <a:off x="4297364" y="5300663"/>
            <a:ext cx="142875" cy="4318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1796147" name="Line 51">
            <a:extLst>
              <a:ext uri="{FF2B5EF4-FFF2-40B4-BE49-F238E27FC236}">
                <a16:creationId xmlns:a16="http://schemas.microsoft.com/office/drawing/2014/main" id="{1BC2DF9A-31C5-4948-B708-6851AE75BB63}"/>
              </a:ext>
            </a:extLst>
          </p:cNvPr>
          <p:cNvSpPr>
            <a:spLocks noChangeShapeType="1"/>
          </p:cNvSpPr>
          <p:nvPr/>
        </p:nvSpPr>
        <p:spPr bwMode="auto">
          <a:xfrm flipH="1" flipV="1">
            <a:off x="2136776" y="5227639"/>
            <a:ext cx="574675" cy="504825"/>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1796148" name="Line 52">
            <a:extLst>
              <a:ext uri="{FF2B5EF4-FFF2-40B4-BE49-F238E27FC236}">
                <a16:creationId xmlns:a16="http://schemas.microsoft.com/office/drawing/2014/main" id="{981AD609-9FEF-6A47-B60D-411D240B194C}"/>
              </a:ext>
            </a:extLst>
          </p:cNvPr>
          <p:cNvSpPr>
            <a:spLocks noChangeShapeType="1"/>
          </p:cNvSpPr>
          <p:nvPr/>
        </p:nvSpPr>
        <p:spPr bwMode="auto">
          <a:xfrm flipH="1" flipV="1">
            <a:off x="1992313" y="5300663"/>
            <a:ext cx="0" cy="4318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grpSp>
        <p:nvGrpSpPr>
          <p:cNvPr id="13" name="Group 53">
            <a:extLst>
              <a:ext uri="{FF2B5EF4-FFF2-40B4-BE49-F238E27FC236}">
                <a16:creationId xmlns:a16="http://schemas.microsoft.com/office/drawing/2014/main" id="{64F759BD-708F-6F42-B36A-AF7FDA0D0982}"/>
              </a:ext>
            </a:extLst>
          </p:cNvPr>
          <p:cNvGrpSpPr>
            <a:grpSpLocks/>
          </p:cNvGrpSpPr>
          <p:nvPr/>
        </p:nvGrpSpPr>
        <p:grpSpPr bwMode="auto">
          <a:xfrm>
            <a:off x="3143250" y="4651375"/>
            <a:ext cx="647700" cy="647700"/>
            <a:chOff x="1020" y="2930"/>
            <a:chExt cx="408" cy="408"/>
          </a:xfrm>
        </p:grpSpPr>
        <p:sp>
          <p:nvSpPr>
            <p:cNvPr id="44112" name="Oval 54">
              <a:extLst>
                <a:ext uri="{FF2B5EF4-FFF2-40B4-BE49-F238E27FC236}">
                  <a16:creationId xmlns:a16="http://schemas.microsoft.com/office/drawing/2014/main" id="{53D68BAD-EE6C-1E4E-867E-187879C74BE4}"/>
                </a:ext>
              </a:extLst>
            </p:cNvPr>
            <p:cNvSpPr>
              <a:spLocks noChangeArrowheads="1"/>
            </p:cNvSpPr>
            <p:nvPr/>
          </p:nvSpPr>
          <p:spPr bwMode="auto">
            <a:xfrm>
              <a:off x="1020" y="2930"/>
              <a:ext cx="408" cy="408"/>
            </a:xfrm>
            <a:prstGeom prst="ellipse">
              <a:avLst/>
            </a:prstGeom>
            <a:solidFill>
              <a:srgbClr val="DDDDD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23</a:t>
              </a:r>
            </a:p>
          </p:txBody>
        </p:sp>
        <p:sp>
          <p:nvSpPr>
            <p:cNvPr id="44113" name="Text Box 55">
              <a:extLst>
                <a:ext uri="{FF2B5EF4-FFF2-40B4-BE49-F238E27FC236}">
                  <a16:creationId xmlns:a16="http://schemas.microsoft.com/office/drawing/2014/main" id="{EAF9E2D8-78A1-984D-A695-1BB3FE17ACB5}"/>
                </a:ext>
              </a:extLst>
            </p:cNvPr>
            <p:cNvSpPr txBox="1">
              <a:spLocks noChangeArrowheads="1"/>
            </p:cNvSpPr>
            <p:nvPr/>
          </p:nvSpPr>
          <p:spPr bwMode="auto">
            <a:xfrm>
              <a:off x="1047" y="3158"/>
              <a:ext cx="36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sp>
        <p:nvSpPr>
          <p:cNvPr id="1796152" name="Line 56">
            <a:extLst>
              <a:ext uri="{FF2B5EF4-FFF2-40B4-BE49-F238E27FC236}">
                <a16:creationId xmlns:a16="http://schemas.microsoft.com/office/drawing/2014/main" id="{540CB620-750B-1446-9ED3-3D6065930D86}"/>
              </a:ext>
            </a:extLst>
          </p:cNvPr>
          <p:cNvSpPr>
            <a:spLocks noChangeShapeType="1"/>
          </p:cNvSpPr>
          <p:nvPr/>
        </p:nvSpPr>
        <p:spPr bwMode="auto">
          <a:xfrm flipH="1" flipV="1">
            <a:off x="7897814" y="3140075"/>
            <a:ext cx="358775" cy="4318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1796153" name="Line 57">
            <a:extLst>
              <a:ext uri="{FF2B5EF4-FFF2-40B4-BE49-F238E27FC236}">
                <a16:creationId xmlns:a16="http://schemas.microsoft.com/office/drawing/2014/main" id="{EDF98BE9-D315-004F-9712-6161C42BFBBF}"/>
              </a:ext>
            </a:extLst>
          </p:cNvPr>
          <p:cNvSpPr>
            <a:spLocks noChangeShapeType="1"/>
          </p:cNvSpPr>
          <p:nvPr/>
        </p:nvSpPr>
        <p:spPr bwMode="auto">
          <a:xfrm flipH="1" flipV="1">
            <a:off x="9193213" y="3140075"/>
            <a:ext cx="647700" cy="4318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grpSp>
        <p:nvGrpSpPr>
          <p:cNvPr id="14" name="Group 58">
            <a:extLst>
              <a:ext uri="{FF2B5EF4-FFF2-40B4-BE49-F238E27FC236}">
                <a16:creationId xmlns:a16="http://schemas.microsoft.com/office/drawing/2014/main" id="{4F96C2F2-21AA-2346-B8DA-B69BD5301EBF}"/>
              </a:ext>
            </a:extLst>
          </p:cNvPr>
          <p:cNvGrpSpPr>
            <a:grpSpLocks/>
          </p:cNvGrpSpPr>
          <p:nvPr/>
        </p:nvGrpSpPr>
        <p:grpSpPr bwMode="auto">
          <a:xfrm>
            <a:off x="8832850" y="3571875"/>
            <a:ext cx="647700" cy="647700"/>
            <a:chOff x="4377" y="2024"/>
            <a:chExt cx="408" cy="408"/>
          </a:xfrm>
        </p:grpSpPr>
        <p:sp>
          <p:nvSpPr>
            <p:cNvPr id="44110" name="Oval 59">
              <a:extLst>
                <a:ext uri="{FF2B5EF4-FFF2-40B4-BE49-F238E27FC236}">
                  <a16:creationId xmlns:a16="http://schemas.microsoft.com/office/drawing/2014/main" id="{2F6C1EE4-3E6A-1149-B920-78F17A357EDC}"/>
                </a:ext>
              </a:extLst>
            </p:cNvPr>
            <p:cNvSpPr>
              <a:spLocks noChangeArrowheads="1"/>
            </p:cNvSpPr>
            <p:nvPr/>
          </p:nvSpPr>
          <p:spPr bwMode="auto">
            <a:xfrm>
              <a:off x="4377" y="2024"/>
              <a:ext cx="408" cy="408"/>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245</a:t>
              </a:r>
            </a:p>
          </p:txBody>
        </p:sp>
        <p:sp>
          <p:nvSpPr>
            <p:cNvPr id="44111" name="Text Box 60">
              <a:extLst>
                <a:ext uri="{FF2B5EF4-FFF2-40B4-BE49-F238E27FC236}">
                  <a16:creationId xmlns:a16="http://schemas.microsoft.com/office/drawing/2014/main" id="{06F3EEEA-5BF8-6E42-B00F-8CD4AE70F2E7}"/>
                </a:ext>
              </a:extLst>
            </p:cNvPr>
            <p:cNvSpPr txBox="1">
              <a:spLocks noChangeArrowheads="1"/>
            </p:cNvSpPr>
            <p:nvPr/>
          </p:nvSpPr>
          <p:spPr bwMode="auto">
            <a:xfrm>
              <a:off x="4468" y="2233"/>
              <a:ext cx="23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grpSp>
        <p:nvGrpSpPr>
          <p:cNvPr id="15" name="Group 61">
            <a:extLst>
              <a:ext uri="{FF2B5EF4-FFF2-40B4-BE49-F238E27FC236}">
                <a16:creationId xmlns:a16="http://schemas.microsoft.com/office/drawing/2014/main" id="{BA7CF870-0AEA-A244-B369-027A42C04CCA}"/>
              </a:ext>
            </a:extLst>
          </p:cNvPr>
          <p:cNvGrpSpPr>
            <a:grpSpLocks/>
          </p:cNvGrpSpPr>
          <p:nvPr/>
        </p:nvGrpSpPr>
        <p:grpSpPr bwMode="auto">
          <a:xfrm>
            <a:off x="4800600" y="3571875"/>
            <a:ext cx="647700" cy="647700"/>
            <a:chOff x="3334" y="2024"/>
            <a:chExt cx="408" cy="408"/>
          </a:xfrm>
        </p:grpSpPr>
        <p:sp>
          <p:nvSpPr>
            <p:cNvPr id="44108" name="Oval 62">
              <a:extLst>
                <a:ext uri="{FF2B5EF4-FFF2-40B4-BE49-F238E27FC236}">
                  <a16:creationId xmlns:a16="http://schemas.microsoft.com/office/drawing/2014/main" id="{16617259-99A9-8D4C-B6AA-4317C3CBD7BB}"/>
                </a:ext>
              </a:extLst>
            </p:cNvPr>
            <p:cNvSpPr>
              <a:spLocks noChangeArrowheads="1"/>
            </p:cNvSpPr>
            <p:nvPr/>
          </p:nvSpPr>
          <p:spPr bwMode="auto">
            <a:xfrm>
              <a:off x="3334" y="2024"/>
              <a:ext cx="408" cy="408"/>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234</a:t>
              </a:r>
            </a:p>
          </p:txBody>
        </p:sp>
        <p:sp>
          <p:nvSpPr>
            <p:cNvPr id="44109" name="Text Box 63">
              <a:extLst>
                <a:ext uri="{FF2B5EF4-FFF2-40B4-BE49-F238E27FC236}">
                  <a16:creationId xmlns:a16="http://schemas.microsoft.com/office/drawing/2014/main" id="{416F8A0E-C85C-F049-962E-039F64AA07F2}"/>
                </a:ext>
              </a:extLst>
            </p:cNvPr>
            <p:cNvSpPr txBox="1">
              <a:spLocks noChangeArrowheads="1"/>
            </p:cNvSpPr>
            <p:nvPr/>
          </p:nvSpPr>
          <p:spPr bwMode="auto">
            <a:xfrm>
              <a:off x="3425" y="2233"/>
              <a:ext cx="251"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grpSp>
        <p:nvGrpSpPr>
          <p:cNvPr id="16" name="Group 64">
            <a:extLst>
              <a:ext uri="{FF2B5EF4-FFF2-40B4-BE49-F238E27FC236}">
                <a16:creationId xmlns:a16="http://schemas.microsoft.com/office/drawing/2014/main" id="{8830B44A-29C7-C04B-AF93-4FCEA2098939}"/>
              </a:ext>
            </a:extLst>
          </p:cNvPr>
          <p:cNvGrpSpPr>
            <a:grpSpLocks/>
          </p:cNvGrpSpPr>
          <p:nvPr/>
        </p:nvGrpSpPr>
        <p:grpSpPr bwMode="auto">
          <a:xfrm>
            <a:off x="4008438" y="3571875"/>
            <a:ext cx="647700" cy="647700"/>
            <a:chOff x="1746" y="2024"/>
            <a:chExt cx="408" cy="408"/>
          </a:xfrm>
        </p:grpSpPr>
        <p:sp>
          <p:nvSpPr>
            <p:cNvPr id="44106" name="Oval 65">
              <a:extLst>
                <a:ext uri="{FF2B5EF4-FFF2-40B4-BE49-F238E27FC236}">
                  <a16:creationId xmlns:a16="http://schemas.microsoft.com/office/drawing/2014/main" id="{391F025B-35F3-7043-9E79-268955B361FA}"/>
                </a:ext>
              </a:extLst>
            </p:cNvPr>
            <p:cNvSpPr>
              <a:spLocks noChangeArrowheads="1"/>
            </p:cNvSpPr>
            <p:nvPr/>
          </p:nvSpPr>
          <p:spPr bwMode="auto">
            <a:xfrm>
              <a:off x="1746" y="2024"/>
              <a:ext cx="408" cy="408"/>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134</a:t>
              </a:r>
            </a:p>
          </p:txBody>
        </p:sp>
        <p:sp>
          <p:nvSpPr>
            <p:cNvPr id="44107" name="Text Box 66">
              <a:extLst>
                <a:ext uri="{FF2B5EF4-FFF2-40B4-BE49-F238E27FC236}">
                  <a16:creationId xmlns:a16="http://schemas.microsoft.com/office/drawing/2014/main" id="{B5EB09F2-1519-C942-B31B-8E410DEB17FF}"/>
                </a:ext>
              </a:extLst>
            </p:cNvPr>
            <p:cNvSpPr txBox="1">
              <a:spLocks noChangeArrowheads="1"/>
            </p:cNvSpPr>
            <p:nvPr/>
          </p:nvSpPr>
          <p:spPr bwMode="auto">
            <a:xfrm>
              <a:off x="1838" y="2233"/>
              <a:ext cx="23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endParaRPr kumimoji="0" lang="en-US" altLang="zh-CN" sz="4100">
                <a:latin typeface="Times New Roman" panose="02020603050405020304" pitchFamily="18" charset="0"/>
                <a:ea typeface="宋体" panose="02010600030101010101" pitchFamily="2" charset="-122"/>
              </a:endParaRPr>
            </a:p>
          </p:txBody>
        </p:sp>
      </p:grpSp>
      <p:grpSp>
        <p:nvGrpSpPr>
          <p:cNvPr id="17" name="Group 67">
            <a:extLst>
              <a:ext uri="{FF2B5EF4-FFF2-40B4-BE49-F238E27FC236}">
                <a16:creationId xmlns:a16="http://schemas.microsoft.com/office/drawing/2014/main" id="{7CEE6FBB-C2FF-7F45-8A70-3703E561F39D}"/>
              </a:ext>
            </a:extLst>
          </p:cNvPr>
          <p:cNvGrpSpPr>
            <a:grpSpLocks/>
          </p:cNvGrpSpPr>
          <p:nvPr/>
        </p:nvGrpSpPr>
        <p:grpSpPr bwMode="auto">
          <a:xfrm>
            <a:off x="3144838" y="3571875"/>
            <a:ext cx="647700" cy="647700"/>
            <a:chOff x="702" y="2024"/>
            <a:chExt cx="408" cy="408"/>
          </a:xfrm>
        </p:grpSpPr>
        <p:sp>
          <p:nvSpPr>
            <p:cNvPr id="44104" name="Oval 68">
              <a:extLst>
                <a:ext uri="{FF2B5EF4-FFF2-40B4-BE49-F238E27FC236}">
                  <a16:creationId xmlns:a16="http://schemas.microsoft.com/office/drawing/2014/main" id="{22700C08-6F6F-E34D-AF8F-1A52EC0C6CFE}"/>
                </a:ext>
              </a:extLst>
            </p:cNvPr>
            <p:cNvSpPr>
              <a:spLocks noChangeArrowheads="1"/>
            </p:cNvSpPr>
            <p:nvPr/>
          </p:nvSpPr>
          <p:spPr bwMode="auto">
            <a:xfrm>
              <a:off x="702" y="2024"/>
              <a:ext cx="408" cy="408"/>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124</a:t>
              </a:r>
            </a:p>
          </p:txBody>
        </p:sp>
        <p:sp>
          <p:nvSpPr>
            <p:cNvPr id="44105" name="Text Box 69">
              <a:extLst>
                <a:ext uri="{FF2B5EF4-FFF2-40B4-BE49-F238E27FC236}">
                  <a16:creationId xmlns:a16="http://schemas.microsoft.com/office/drawing/2014/main" id="{31119C03-9235-9943-9623-31E7915A1451}"/>
                </a:ext>
              </a:extLst>
            </p:cNvPr>
            <p:cNvSpPr txBox="1">
              <a:spLocks noChangeArrowheads="1"/>
            </p:cNvSpPr>
            <p:nvPr/>
          </p:nvSpPr>
          <p:spPr bwMode="auto">
            <a:xfrm>
              <a:off x="793" y="2233"/>
              <a:ext cx="232" cy="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endParaRPr kumimoji="0" lang="en-US" altLang="zh-CN" sz="4100">
                <a:latin typeface="Times New Roman" panose="02020603050405020304" pitchFamily="18" charset="0"/>
                <a:ea typeface="宋体" panose="02010600030101010101" pitchFamily="2" charset="-122"/>
              </a:endParaRPr>
            </a:p>
          </p:txBody>
        </p:sp>
      </p:grpSp>
      <p:grpSp>
        <p:nvGrpSpPr>
          <p:cNvPr id="18" name="Group 70">
            <a:extLst>
              <a:ext uri="{FF2B5EF4-FFF2-40B4-BE49-F238E27FC236}">
                <a16:creationId xmlns:a16="http://schemas.microsoft.com/office/drawing/2014/main" id="{50245E65-88A0-254F-8FDF-BC3DF4842E0E}"/>
              </a:ext>
            </a:extLst>
          </p:cNvPr>
          <p:cNvGrpSpPr>
            <a:grpSpLocks/>
          </p:cNvGrpSpPr>
          <p:nvPr/>
        </p:nvGrpSpPr>
        <p:grpSpPr bwMode="auto">
          <a:xfrm>
            <a:off x="2208213" y="3571875"/>
            <a:ext cx="647700" cy="647700"/>
            <a:chOff x="158" y="2024"/>
            <a:chExt cx="408" cy="408"/>
          </a:xfrm>
        </p:grpSpPr>
        <p:sp>
          <p:nvSpPr>
            <p:cNvPr id="44102" name="Oval 71">
              <a:extLst>
                <a:ext uri="{FF2B5EF4-FFF2-40B4-BE49-F238E27FC236}">
                  <a16:creationId xmlns:a16="http://schemas.microsoft.com/office/drawing/2014/main" id="{AC2B2FA6-95D4-624E-A595-A6518153C027}"/>
                </a:ext>
              </a:extLst>
            </p:cNvPr>
            <p:cNvSpPr>
              <a:spLocks noChangeArrowheads="1"/>
            </p:cNvSpPr>
            <p:nvPr/>
          </p:nvSpPr>
          <p:spPr bwMode="auto">
            <a:xfrm>
              <a:off x="158" y="2024"/>
              <a:ext cx="408" cy="408"/>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123</a:t>
              </a:r>
            </a:p>
          </p:txBody>
        </p:sp>
        <p:sp>
          <p:nvSpPr>
            <p:cNvPr id="44103" name="Text Box 72">
              <a:extLst>
                <a:ext uri="{FF2B5EF4-FFF2-40B4-BE49-F238E27FC236}">
                  <a16:creationId xmlns:a16="http://schemas.microsoft.com/office/drawing/2014/main" id="{56EEB450-D2D9-2D49-8D52-1B5D6C40C1F6}"/>
                </a:ext>
              </a:extLst>
            </p:cNvPr>
            <p:cNvSpPr txBox="1">
              <a:spLocks noChangeArrowheads="1"/>
            </p:cNvSpPr>
            <p:nvPr/>
          </p:nvSpPr>
          <p:spPr bwMode="auto">
            <a:xfrm>
              <a:off x="249" y="2233"/>
              <a:ext cx="242"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endParaRPr kumimoji="0" lang="en-US" altLang="zh-CN" sz="4100">
                <a:latin typeface="Times New Roman" panose="02020603050405020304" pitchFamily="18" charset="0"/>
                <a:ea typeface="宋体" panose="02010600030101010101" pitchFamily="2" charset="-122"/>
              </a:endParaRPr>
            </a:p>
          </p:txBody>
        </p:sp>
      </p:grpSp>
      <p:sp>
        <p:nvSpPr>
          <p:cNvPr id="1796169" name="Oval 73">
            <a:extLst>
              <a:ext uri="{FF2B5EF4-FFF2-40B4-BE49-F238E27FC236}">
                <a16:creationId xmlns:a16="http://schemas.microsoft.com/office/drawing/2014/main" id="{6F84CFCA-B0BA-BC4F-80AD-02F9CCF0213B}"/>
              </a:ext>
            </a:extLst>
          </p:cNvPr>
          <p:cNvSpPr>
            <a:spLocks noChangeArrowheads="1"/>
          </p:cNvSpPr>
          <p:nvPr/>
        </p:nvSpPr>
        <p:spPr bwMode="auto">
          <a:xfrm>
            <a:off x="6456363" y="3571875"/>
            <a:ext cx="647700" cy="647700"/>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135</a:t>
            </a:r>
          </a:p>
        </p:txBody>
      </p:sp>
      <p:sp>
        <p:nvSpPr>
          <p:cNvPr id="1796170" name="Oval 74">
            <a:extLst>
              <a:ext uri="{FF2B5EF4-FFF2-40B4-BE49-F238E27FC236}">
                <a16:creationId xmlns:a16="http://schemas.microsoft.com/office/drawing/2014/main" id="{8D362F94-CD52-1F44-8510-E506794D30A1}"/>
              </a:ext>
            </a:extLst>
          </p:cNvPr>
          <p:cNvSpPr>
            <a:spLocks noChangeArrowheads="1"/>
          </p:cNvSpPr>
          <p:nvPr/>
        </p:nvSpPr>
        <p:spPr bwMode="auto">
          <a:xfrm>
            <a:off x="5664200" y="3571875"/>
            <a:ext cx="647700" cy="647700"/>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125</a:t>
            </a:r>
          </a:p>
        </p:txBody>
      </p:sp>
      <p:sp>
        <p:nvSpPr>
          <p:cNvPr id="1796171" name="Oval 75">
            <a:extLst>
              <a:ext uri="{FF2B5EF4-FFF2-40B4-BE49-F238E27FC236}">
                <a16:creationId xmlns:a16="http://schemas.microsoft.com/office/drawing/2014/main" id="{DD9C38F6-48B7-B747-9E16-415E2079FB97}"/>
              </a:ext>
            </a:extLst>
          </p:cNvPr>
          <p:cNvSpPr>
            <a:spLocks noChangeArrowheads="1"/>
          </p:cNvSpPr>
          <p:nvPr/>
        </p:nvSpPr>
        <p:spPr bwMode="auto">
          <a:xfrm>
            <a:off x="8040688" y="3571875"/>
            <a:ext cx="647700" cy="647700"/>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145</a:t>
            </a:r>
          </a:p>
        </p:txBody>
      </p:sp>
      <p:sp>
        <p:nvSpPr>
          <p:cNvPr id="1796172" name="Oval 76">
            <a:extLst>
              <a:ext uri="{FF2B5EF4-FFF2-40B4-BE49-F238E27FC236}">
                <a16:creationId xmlns:a16="http://schemas.microsoft.com/office/drawing/2014/main" id="{A0B40EB6-41BE-944A-8D85-7A2880D45EB8}"/>
              </a:ext>
            </a:extLst>
          </p:cNvPr>
          <p:cNvSpPr>
            <a:spLocks noChangeArrowheads="1"/>
          </p:cNvSpPr>
          <p:nvPr/>
        </p:nvSpPr>
        <p:spPr bwMode="auto">
          <a:xfrm>
            <a:off x="7248525" y="3571875"/>
            <a:ext cx="647700" cy="647700"/>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235</a:t>
            </a:r>
          </a:p>
        </p:txBody>
      </p:sp>
      <p:sp>
        <p:nvSpPr>
          <p:cNvPr id="1796173" name="Oval 77">
            <a:extLst>
              <a:ext uri="{FF2B5EF4-FFF2-40B4-BE49-F238E27FC236}">
                <a16:creationId xmlns:a16="http://schemas.microsoft.com/office/drawing/2014/main" id="{208609A5-918C-9248-8C08-A6E7ACEBE89C}"/>
              </a:ext>
            </a:extLst>
          </p:cNvPr>
          <p:cNvSpPr>
            <a:spLocks noChangeArrowheads="1"/>
          </p:cNvSpPr>
          <p:nvPr/>
        </p:nvSpPr>
        <p:spPr bwMode="auto">
          <a:xfrm>
            <a:off x="9696450" y="3571875"/>
            <a:ext cx="647700" cy="647700"/>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345</a:t>
            </a:r>
          </a:p>
        </p:txBody>
      </p:sp>
      <p:sp>
        <p:nvSpPr>
          <p:cNvPr id="1796174" name="Line 78">
            <a:extLst>
              <a:ext uri="{FF2B5EF4-FFF2-40B4-BE49-F238E27FC236}">
                <a16:creationId xmlns:a16="http://schemas.microsoft.com/office/drawing/2014/main" id="{94068B75-3CC9-3242-9E42-FF42E14FEE05}"/>
              </a:ext>
            </a:extLst>
          </p:cNvPr>
          <p:cNvSpPr>
            <a:spLocks noChangeShapeType="1"/>
          </p:cNvSpPr>
          <p:nvPr/>
        </p:nvSpPr>
        <p:spPr bwMode="auto">
          <a:xfrm flipV="1">
            <a:off x="2063750" y="4148139"/>
            <a:ext cx="215900" cy="503237"/>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grpSp>
        <p:nvGrpSpPr>
          <p:cNvPr id="19" name="Group 79">
            <a:extLst>
              <a:ext uri="{FF2B5EF4-FFF2-40B4-BE49-F238E27FC236}">
                <a16:creationId xmlns:a16="http://schemas.microsoft.com/office/drawing/2014/main" id="{93E0CDAD-8850-564E-B6FA-CD302DA05080}"/>
              </a:ext>
            </a:extLst>
          </p:cNvPr>
          <p:cNvGrpSpPr>
            <a:grpSpLocks/>
          </p:cNvGrpSpPr>
          <p:nvPr/>
        </p:nvGrpSpPr>
        <p:grpSpPr bwMode="auto">
          <a:xfrm>
            <a:off x="1703388" y="4651375"/>
            <a:ext cx="647700" cy="647700"/>
            <a:chOff x="113" y="2930"/>
            <a:chExt cx="408" cy="408"/>
          </a:xfrm>
        </p:grpSpPr>
        <p:sp>
          <p:nvSpPr>
            <p:cNvPr id="44100" name="Oval 80">
              <a:extLst>
                <a:ext uri="{FF2B5EF4-FFF2-40B4-BE49-F238E27FC236}">
                  <a16:creationId xmlns:a16="http://schemas.microsoft.com/office/drawing/2014/main" id="{645CFAC7-0E0E-5545-82F1-84D06AD30EAE}"/>
                </a:ext>
              </a:extLst>
            </p:cNvPr>
            <p:cNvSpPr>
              <a:spLocks noChangeArrowheads="1"/>
            </p:cNvSpPr>
            <p:nvPr/>
          </p:nvSpPr>
          <p:spPr bwMode="auto">
            <a:xfrm>
              <a:off x="113" y="2930"/>
              <a:ext cx="408" cy="408"/>
            </a:xfrm>
            <a:prstGeom prst="ellipse">
              <a:avLst/>
            </a:prstGeom>
            <a:solidFill>
              <a:srgbClr val="DDDDD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12</a:t>
              </a:r>
            </a:p>
          </p:txBody>
        </p:sp>
        <p:sp>
          <p:nvSpPr>
            <p:cNvPr id="44101" name="Text Box 81">
              <a:extLst>
                <a:ext uri="{FF2B5EF4-FFF2-40B4-BE49-F238E27FC236}">
                  <a16:creationId xmlns:a16="http://schemas.microsoft.com/office/drawing/2014/main" id="{6156110A-5477-9E4E-9E29-EA1F8D1BC307}"/>
                </a:ext>
              </a:extLst>
            </p:cNvPr>
            <p:cNvSpPr txBox="1">
              <a:spLocks noChangeArrowheads="1"/>
            </p:cNvSpPr>
            <p:nvPr/>
          </p:nvSpPr>
          <p:spPr bwMode="auto">
            <a:xfrm>
              <a:off x="204" y="3158"/>
              <a:ext cx="24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endParaRPr kumimoji="0" lang="en-US" altLang="zh-CN" sz="4100">
                <a:latin typeface="Times New Roman" panose="02020603050405020304" pitchFamily="18" charset="0"/>
                <a:ea typeface="宋体" panose="02010600030101010101" pitchFamily="2" charset="-122"/>
              </a:endParaRPr>
            </a:p>
          </p:txBody>
        </p:sp>
      </p:grpSp>
      <p:sp>
        <p:nvSpPr>
          <p:cNvPr id="1796178" name="Line 82">
            <a:extLst>
              <a:ext uri="{FF2B5EF4-FFF2-40B4-BE49-F238E27FC236}">
                <a16:creationId xmlns:a16="http://schemas.microsoft.com/office/drawing/2014/main" id="{42AC9726-4EAF-5F46-B052-5F9141AA4F28}"/>
              </a:ext>
            </a:extLst>
          </p:cNvPr>
          <p:cNvSpPr>
            <a:spLocks noChangeShapeType="1"/>
          </p:cNvSpPr>
          <p:nvPr/>
        </p:nvSpPr>
        <p:spPr bwMode="auto">
          <a:xfrm flipH="1" flipV="1">
            <a:off x="2782889" y="4148139"/>
            <a:ext cx="649287" cy="503237"/>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1796179" name="Oval 83">
            <a:extLst>
              <a:ext uri="{FF2B5EF4-FFF2-40B4-BE49-F238E27FC236}">
                <a16:creationId xmlns:a16="http://schemas.microsoft.com/office/drawing/2014/main" id="{88721596-EE61-7B42-96AC-91BE01187D90}"/>
              </a:ext>
            </a:extLst>
          </p:cNvPr>
          <p:cNvSpPr>
            <a:spLocks noChangeArrowheads="1"/>
          </p:cNvSpPr>
          <p:nvPr/>
        </p:nvSpPr>
        <p:spPr bwMode="auto">
          <a:xfrm>
            <a:off x="7466014" y="2563813"/>
            <a:ext cx="719137" cy="647700"/>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Arial Narrow" panose="020B0604020202020204" pitchFamily="34" charset="0"/>
                <a:ea typeface="宋体" panose="02010600030101010101" pitchFamily="2" charset="-122"/>
              </a:rPr>
              <a:t>1245</a:t>
            </a:r>
          </a:p>
        </p:txBody>
      </p:sp>
      <p:sp>
        <p:nvSpPr>
          <p:cNvPr id="1796180" name="Oval 84">
            <a:extLst>
              <a:ext uri="{FF2B5EF4-FFF2-40B4-BE49-F238E27FC236}">
                <a16:creationId xmlns:a16="http://schemas.microsoft.com/office/drawing/2014/main" id="{82BEF2FE-A400-574E-B362-515583068BD7}"/>
              </a:ext>
            </a:extLst>
          </p:cNvPr>
          <p:cNvSpPr>
            <a:spLocks noChangeArrowheads="1"/>
          </p:cNvSpPr>
          <p:nvPr/>
        </p:nvSpPr>
        <p:spPr bwMode="auto">
          <a:xfrm>
            <a:off x="8689975" y="2563813"/>
            <a:ext cx="719138" cy="647700"/>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Arial Narrow" panose="020B0604020202020204" pitchFamily="34" charset="0"/>
                <a:ea typeface="宋体" panose="02010600030101010101" pitchFamily="2" charset="-122"/>
              </a:rPr>
              <a:t>1345</a:t>
            </a:r>
          </a:p>
        </p:txBody>
      </p:sp>
      <p:sp>
        <p:nvSpPr>
          <p:cNvPr id="1796181" name="Oval 85">
            <a:extLst>
              <a:ext uri="{FF2B5EF4-FFF2-40B4-BE49-F238E27FC236}">
                <a16:creationId xmlns:a16="http://schemas.microsoft.com/office/drawing/2014/main" id="{45F0FB73-2651-CB4A-AAF9-80DBD6DD701D}"/>
              </a:ext>
            </a:extLst>
          </p:cNvPr>
          <p:cNvSpPr>
            <a:spLocks noChangeArrowheads="1"/>
          </p:cNvSpPr>
          <p:nvPr/>
        </p:nvSpPr>
        <p:spPr bwMode="auto">
          <a:xfrm>
            <a:off x="9769475" y="2563813"/>
            <a:ext cx="719138" cy="647700"/>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Arial Narrow" panose="020B0604020202020204" pitchFamily="34" charset="0"/>
                <a:ea typeface="宋体" panose="02010600030101010101" pitchFamily="2" charset="-122"/>
              </a:rPr>
              <a:t>2345</a:t>
            </a:r>
          </a:p>
        </p:txBody>
      </p:sp>
      <p:grpSp>
        <p:nvGrpSpPr>
          <p:cNvPr id="20" name="Group 86">
            <a:extLst>
              <a:ext uri="{FF2B5EF4-FFF2-40B4-BE49-F238E27FC236}">
                <a16:creationId xmlns:a16="http://schemas.microsoft.com/office/drawing/2014/main" id="{10745C21-BF65-8A4F-A13D-4003FCE9A6FD}"/>
              </a:ext>
            </a:extLst>
          </p:cNvPr>
          <p:cNvGrpSpPr>
            <a:grpSpLocks/>
          </p:cNvGrpSpPr>
          <p:nvPr/>
        </p:nvGrpSpPr>
        <p:grpSpPr bwMode="auto">
          <a:xfrm>
            <a:off x="3216275" y="2563813"/>
            <a:ext cx="719138" cy="647700"/>
            <a:chOff x="476" y="1389"/>
            <a:chExt cx="453" cy="408"/>
          </a:xfrm>
        </p:grpSpPr>
        <p:sp>
          <p:nvSpPr>
            <p:cNvPr id="44098" name="Oval 87">
              <a:extLst>
                <a:ext uri="{FF2B5EF4-FFF2-40B4-BE49-F238E27FC236}">
                  <a16:creationId xmlns:a16="http://schemas.microsoft.com/office/drawing/2014/main" id="{FAECBA5E-336F-974B-BB5A-05DA20AEC6AB}"/>
                </a:ext>
              </a:extLst>
            </p:cNvPr>
            <p:cNvSpPr>
              <a:spLocks noChangeArrowheads="1"/>
            </p:cNvSpPr>
            <p:nvPr/>
          </p:nvSpPr>
          <p:spPr bwMode="auto">
            <a:xfrm>
              <a:off x="476" y="1389"/>
              <a:ext cx="453" cy="408"/>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Arial Narrow" panose="020B0604020202020204" pitchFamily="34" charset="0"/>
                  <a:ea typeface="宋体" panose="02010600030101010101" pitchFamily="2" charset="-122"/>
                </a:rPr>
                <a:t>1234</a:t>
              </a:r>
            </a:p>
          </p:txBody>
        </p:sp>
        <p:sp>
          <p:nvSpPr>
            <p:cNvPr id="44099" name="Text Box 88">
              <a:extLst>
                <a:ext uri="{FF2B5EF4-FFF2-40B4-BE49-F238E27FC236}">
                  <a16:creationId xmlns:a16="http://schemas.microsoft.com/office/drawing/2014/main" id="{C603106F-B1D3-674E-9CFE-FA702A668147}"/>
                </a:ext>
              </a:extLst>
            </p:cNvPr>
            <p:cNvSpPr txBox="1">
              <a:spLocks noChangeArrowheads="1"/>
            </p:cNvSpPr>
            <p:nvPr/>
          </p:nvSpPr>
          <p:spPr bwMode="auto">
            <a:xfrm>
              <a:off x="607" y="1616"/>
              <a:ext cx="232" cy="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endParaRPr kumimoji="0" lang="en-US" altLang="zh-CN" sz="4100">
                <a:latin typeface="Times New Roman" panose="02020603050405020304" pitchFamily="18" charset="0"/>
                <a:ea typeface="宋体" panose="02010600030101010101" pitchFamily="2" charset="-122"/>
              </a:endParaRPr>
            </a:p>
          </p:txBody>
        </p:sp>
      </p:grpSp>
      <p:sp>
        <p:nvSpPr>
          <p:cNvPr id="1796185" name="Line 89">
            <a:extLst>
              <a:ext uri="{FF2B5EF4-FFF2-40B4-BE49-F238E27FC236}">
                <a16:creationId xmlns:a16="http://schemas.microsoft.com/office/drawing/2014/main" id="{AAAFB412-4EFF-2E4A-8BC5-6CB9577E8456}"/>
              </a:ext>
            </a:extLst>
          </p:cNvPr>
          <p:cNvSpPr>
            <a:spLocks noChangeShapeType="1"/>
          </p:cNvSpPr>
          <p:nvPr/>
        </p:nvSpPr>
        <p:spPr bwMode="auto">
          <a:xfrm flipV="1">
            <a:off x="2566989" y="3067050"/>
            <a:ext cx="720725" cy="433388"/>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1796186" name="Oval 90">
            <a:extLst>
              <a:ext uri="{FF2B5EF4-FFF2-40B4-BE49-F238E27FC236}">
                <a16:creationId xmlns:a16="http://schemas.microsoft.com/office/drawing/2014/main" id="{4DCFAEEA-1F7E-1048-8CC0-EEE80484B721}"/>
              </a:ext>
            </a:extLst>
          </p:cNvPr>
          <p:cNvSpPr>
            <a:spLocks noChangeArrowheads="1"/>
          </p:cNvSpPr>
          <p:nvPr/>
        </p:nvSpPr>
        <p:spPr bwMode="auto">
          <a:xfrm>
            <a:off x="5951539" y="2563813"/>
            <a:ext cx="719137" cy="647700"/>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Arial Narrow" panose="020B0604020202020204" pitchFamily="34" charset="0"/>
                <a:ea typeface="宋体" panose="02010600030101010101" pitchFamily="2" charset="-122"/>
              </a:rPr>
              <a:t>1235</a:t>
            </a:r>
          </a:p>
        </p:txBody>
      </p:sp>
      <p:sp>
        <p:nvSpPr>
          <p:cNvPr id="1796187" name="Line 91">
            <a:extLst>
              <a:ext uri="{FF2B5EF4-FFF2-40B4-BE49-F238E27FC236}">
                <a16:creationId xmlns:a16="http://schemas.microsoft.com/office/drawing/2014/main" id="{2CC79FD7-D6C2-F843-958B-A89AB2ECEB62}"/>
              </a:ext>
            </a:extLst>
          </p:cNvPr>
          <p:cNvSpPr>
            <a:spLocks noChangeShapeType="1"/>
          </p:cNvSpPr>
          <p:nvPr/>
        </p:nvSpPr>
        <p:spPr bwMode="auto">
          <a:xfrm flipH="1" flipV="1">
            <a:off x="3792539" y="3140075"/>
            <a:ext cx="358775" cy="4318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1796188" name="Line 92">
            <a:extLst>
              <a:ext uri="{FF2B5EF4-FFF2-40B4-BE49-F238E27FC236}">
                <a16:creationId xmlns:a16="http://schemas.microsoft.com/office/drawing/2014/main" id="{9130C8F5-6084-6A47-8C28-C38006BB9CE2}"/>
              </a:ext>
            </a:extLst>
          </p:cNvPr>
          <p:cNvSpPr>
            <a:spLocks noChangeShapeType="1"/>
          </p:cNvSpPr>
          <p:nvPr/>
        </p:nvSpPr>
        <p:spPr bwMode="auto">
          <a:xfrm flipV="1">
            <a:off x="3719514" y="1844675"/>
            <a:ext cx="2447925" cy="719138"/>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44088" name="Text Box 93">
            <a:extLst>
              <a:ext uri="{FF2B5EF4-FFF2-40B4-BE49-F238E27FC236}">
                <a16:creationId xmlns:a16="http://schemas.microsoft.com/office/drawing/2014/main" id="{EDFF096C-A91A-6B47-B4EA-7616F0DEAC97}"/>
              </a:ext>
            </a:extLst>
          </p:cNvPr>
          <p:cNvSpPr txBox="1">
            <a:spLocks noChangeArrowheads="1"/>
          </p:cNvSpPr>
          <p:nvPr/>
        </p:nvSpPr>
        <p:spPr bwMode="auto">
          <a:xfrm rot="-5400000">
            <a:off x="9111040" y="612406"/>
            <a:ext cx="677108" cy="1783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3200">
                <a:solidFill>
                  <a:srgbClr val="6600CC"/>
                </a:solidFill>
                <a:latin typeface="Times New Roman" panose="02020603050405020304" pitchFamily="18" charset="0"/>
                <a:ea typeface="宋体" panose="02010600030101010101" pitchFamily="2" charset="-122"/>
              </a:rPr>
              <a:t>Minsup=3</a:t>
            </a:r>
          </a:p>
        </p:txBody>
      </p:sp>
      <p:sp>
        <p:nvSpPr>
          <p:cNvPr id="1796190" name="Oval 94">
            <a:extLst>
              <a:ext uri="{FF2B5EF4-FFF2-40B4-BE49-F238E27FC236}">
                <a16:creationId xmlns:a16="http://schemas.microsoft.com/office/drawing/2014/main" id="{6A2B9756-5D75-4B4B-AFAD-73AF65BBFF65}"/>
              </a:ext>
            </a:extLst>
          </p:cNvPr>
          <p:cNvSpPr>
            <a:spLocks noChangeArrowheads="1"/>
          </p:cNvSpPr>
          <p:nvPr/>
        </p:nvSpPr>
        <p:spPr bwMode="auto">
          <a:xfrm>
            <a:off x="6169025" y="1268414"/>
            <a:ext cx="863600" cy="790575"/>
          </a:xfrm>
          <a:prstGeom prst="ellipse">
            <a:avLst/>
          </a:prstGeom>
          <a:solidFill>
            <a:srgbClr val="FFFF99"/>
          </a:solidFill>
          <a:ln w="9525">
            <a:solidFill>
              <a:schemeClr val="tx1"/>
            </a:solidFill>
            <a:round/>
            <a:headEnd/>
            <a:tailEnd/>
          </a:ln>
        </p:spPr>
        <p:txBody>
          <a:bodyPr lIns="0" tIns="82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Arial Narrow" panose="020B0604020202020204" pitchFamily="34" charset="0"/>
                <a:ea typeface="宋体" panose="02010600030101010101" pitchFamily="2" charset="-122"/>
              </a:rPr>
              <a:t>12345</a:t>
            </a:r>
          </a:p>
        </p:txBody>
      </p:sp>
      <p:sp>
        <p:nvSpPr>
          <p:cNvPr id="1796191" name="Line 95">
            <a:extLst>
              <a:ext uri="{FF2B5EF4-FFF2-40B4-BE49-F238E27FC236}">
                <a16:creationId xmlns:a16="http://schemas.microsoft.com/office/drawing/2014/main" id="{98F304FA-F74D-D44E-B63E-F8B5FEB3CE1D}"/>
              </a:ext>
            </a:extLst>
          </p:cNvPr>
          <p:cNvSpPr>
            <a:spLocks noChangeShapeType="1"/>
          </p:cNvSpPr>
          <p:nvPr/>
        </p:nvSpPr>
        <p:spPr bwMode="auto">
          <a:xfrm>
            <a:off x="6600826" y="3068639"/>
            <a:ext cx="792163" cy="5032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sp>
        <p:nvSpPr>
          <p:cNvPr id="1796192" name="Line 96">
            <a:extLst>
              <a:ext uri="{FF2B5EF4-FFF2-40B4-BE49-F238E27FC236}">
                <a16:creationId xmlns:a16="http://schemas.microsoft.com/office/drawing/2014/main" id="{7079543E-4181-714D-835C-44889A9F7B3D}"/>
              </a:ext>
            </a:extLst>
          </p:cNvPr>
          <p:cNvSpPr>
            <a:spLocks noChangeShapeType="1"/>
          </p:cNvSpPr>
          <p:nvPr/>
        </p:nvSpPr>
        <p:spPr bwMode="auto">
          <a:xfrm>
            <a:off x="2927351" y="5300663"/>
            <a:ext cx="504825"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sp>
        <p:nvSpPr>
          <p:cNvPr id="1796193" name="Line 97">
            <a:extLst>
              <a:ext uri="{FF2B5EF4-FFF2-40B4-BE49-F238E27FC236}">
                <a16:creationId xmlns:a16="http://schemas.microsoft.com/office/drawing/2014/main" id="{F361B1C1-2228-F44D-BF4A-571C9BFF6CAA}"/>
              </a:ext>
            </a:extLst>
          </p:cNvPr>
          <p:cNvSpPr>
            <a:spLocks noChangeShapeType="1"/>
          </p:cNvSpPr>
          <p:nvPr/>
        </p:nvSpPr>
        <p:spPr bwMode="auto">
          <a:xfrm>
            <a:off x="3719513" y="4148139"/>
            <a:ext cx="1008062" cy="5032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sp>
        <p:nvSpPr>
          <p:cNvPr id="1796194" name="Line 98">
            <a:extLst>
              <a:ext uri="{FF2B5EF4-FFF2-40B4-BE49-F238E27FC236}">
                <a16:creationId xmlns:a16="http://schemas.microsoft.com/office/drawing/2014/main" id="{F83B077E-5E5B-594E-A6CD-DB892F3A20EE}"/>
              </a:ext>
            </a:extLst>
          </p:cNvPr>
          <p:cNvSpPr>
            <a:spLocks noChangeShapeType="1"/>
          </p:cNvSpPr>
          <p:nvPr/>
        </p:nvSpPr>
        <p:spPr bwMode="auto">
          <a:xfrm>
            <a:off x="4583114" y="4148139"/>
            <a:ext cx="865187" cy="5032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sp>
        <p:nvSpPr>
          <p:cNvPr id="1796195" name="Line 99">
            <a:extLst>
              <a:ext uri="{FF2B5EF4-FFF2-40B4-BE49-F238E27FC236}">
                <a16:creationId xmlns:a16="http://schemas.microsoft.com/office/drawing/2014/main" id="{AC4AC296-CC0C-5F4C-A4E6-735BC16D4C8E}"/>
              </a:ext>
            </a:extLst>
          </p:cNvPr>
          <p:cNvSpPr>
            <a:spLocks noChangeShapeType="1"/>
          </p:cNvSpPr>
          <p:nvPr/>
        </p:nvSpPr>
        <p:spPr bwMode="auto">
          <a:xfrm>
            <a:off x="8472489" y="4219575"/>
            <a:ext cx="287337"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sp>
        <p:nvSpPr>
          <p:cNvPr id="1796196" name="Line 100">
            <a:extLst>
              <a:ext uri="{FF2B5EF4-FFF2-40B4-BE49-F238E27FC236}">
                <a16:creationId xmlns:a16="http://schemas.microsoft.com/office/drawing/2014/main" id="{F7005E78-711F-5E4B-AAE5-BADD3300A779}"/>
              </a:ext>
            </a:extLst>
          </p:cNvPr>
          <p:cNvSpPr>
            <a:spLocks noChangeShapeType="1"/>
          </p:cNvSpPr>
          <p:nvPr/>
        </p:nvSpPr>
        <p:spPr bwMode="auto">
          <a:xfrm>
            <a:off x="6024564" y="4219575"/>
            <a:ext cx="287337"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sp>
        <p:nvSpPr>
          <p:cNvPr id="1796197" name="Line 101">
            <a:extLst>
              <a:ext uri="{FF2B5EF4-FFF2-40B4-BE49-F238E27FC236}">
                <a16:creationId xmlns:a16="http://schemas.microsoft.com/office/drawing/2014/main" id="{AE142792-95F3-CD40-B35C-3CF5EF01209E}"/>
              </a:ext>
            </a:extLst>
          </p:cNvPr>
          <p:cNvSpPr>
            <a:spLocks noChangeShapeType="1"/>
          </p:cNvSpPr>
          <p:nvPr/>
        </p:nvSpPr>
        <p:spPr bwMode="auto">
          <a:xfrm>
            <a:off x="6167439" y="4148139"/>
            <a:ext cx="720725" cy="504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sp>
        <p:nvSpPr>
          <p:cNvPr id="1796198" name="Line 102">
            <a:extLst>
              <a:ext uri="{FF2B5EF4-FFF2-40B4-BE49-F238E27FC236}">
                <a16:creationId xmlns:a16="http://schemas.microsoft.com/office/drawing/2014/main" id="{BD51CECB-E3C5-AC47-9AEF-11490ED20286}"/>
              </a:ext>
            </a:extLst>
          </p:cNvPr>
          <p:cNvSpPr>
            <a:spLocks noChangeShapeType="1"/>
          </p:cNvSpPr>
          <p:nvPr/>
        </p:nvSpPr>
        <p:spPr bwMode="auto">
          <a:xfrm>
            <a:off x="6456363" y="5300663"/>
            <a:ext cx="144462"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96190"/>
                                        </p:tgtEl>
                                        <p:attrNameLst>
                                          <p:attrName>style.visibility</p:attrName>
                                        </p:attrNameLst>
                                      </p:cBhvr>
                                      <p:to>
                                        <p:strVal val="visible"/>
                                      </p:to>
                                    </p:set>
                                    <p:anim calcmode="lin" valueType="num">
                                      <p:cBhvr additive="base">
                                        <p:cTn id="7" dur="500" fill="hold"/>
                                        <p:tgtEl>
                                          <p:spTgt spid="1796190"/>
                                        </p:tgtEl>
                                        <p:attrNameLst>
                                          <p:attrName>ppt_x</p:attrName>
                                        </p:attrNameLst>
                                      </p:cBhvr>
                                      <p:tavLst>
                                        <p:tav tm="0">
                                          <p:val>
                                            <p:strVal val="#ppt_x"/>
                                          </p:val>
                                        </p:tav>
                                        <p:tav tm="100000">
                                          <p:val>
                                            <p:strVal val="#ppt_x"/>
                                          </p:val>
                                        </p:tav>
                                      </p:tavLst>
                                    </p:anim>
                                    <p:anim calcmode="lin" valueType="num">
                                      <p:cBhvr additive="base">
                                        <p:cTn id="8" dur="500" fill="hold"/>
                                        <p:tgtEl>
                                          <p:spTgt spid="179619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96120"/>
                                        </p:tgtEl>
                                        <p:attrNameLst>
                                          <p:attrName>style.visibility</p:attrName>
                                        </p:attrNameLst>
                                      </p:cBhvr>
                                      <p:to>
                                        <p:strVal val="visible"/>
                                      </p:to>
                                    </p:set>
                                    <p:anim calcmode="lin" valueType="num">
                                      <p:cBhvr additive="base">
                                        <p:cTn id="13" dur="500" fill="hold"/>
                                        <p:tgtEl>
                                          <p:spTgt spid="1796120"/>
                                        </p:tgtEl>
                                        <p:attrNameLst>
                                          <p:attrName>ppt_x</p:attrName>
                                        </p:attrNameLst>
                                      </p:cBhvr>
                                      <p:tavLst>
                                        <p:tav tm="0">
                                          <p:val>
                                            <p:strVal val="#ppt_x"/>
                                          </p:val>
                                        </p:tav>
                                        <p:tav tm="100000">
                                          <p:val>
                                            <p:strVal val="#ppt_x"/>
                                          </p:val>
                                        </p:tav>
                                      </p:tavLst>
                                    </p:anim>
                                    <p:anim calcmode="lin" valueType="num">
                                      <p:cBhvr additive="base">
                                        <p:cTn id="14" dur="500" fill="hold"/>
                                        <p:tgtEl>
                                          <p:spTgt spid="1796120"/>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796121"/>
                                        </p:tgtEl>
                                        <p:attrNameLst>
                                          <p:attrName>style.visibility</p:attrName>
                                        </p:attrNameLst>
                                      </p:cBhvr>
                                      <p:to>
                                        <p:strVal val="visible"/>
                                      </p:to>
                                    </p:set>
                                    <p:anim calcmode="lin" valueType="num">
                                      <p:cBhvr additive="base">
                                        <p:cTn id="17" dur="500" fill="hold"/>
                                        <p:tgtEl>
                                          <p:spTgt spid="1796121"/>
                                        </p:tgtEl>
                                        <p:attrNameLst>
                                          <p:attrName>ppt_x</p:attrName>
                                        </p:attrNameLst>
                                      </p:cBhvr>
                                      <p:tavLst>
                                        <p:tav tm="0">
                                          <p:val>
                                            <p:strVal val="#ppt_x"/>
                                          </p:val>
                                        </p:tav>
                                        <p:tav tm="100000">
                                          <p:val>
                                            <p:strVal val="#ppt_x"/>
                                          </p:val>
                                        </p:tav>
                                      </p:tavLst>
                                    </p:anim>
                                    <p:anim calcmode="lin" valueType="num">
                                      <p:cBhvr additive="base">
                                        <p:cTn id="18" dur="500" fill="hold"/>
                                        <p:tgtEl>
                                          <p:spTgt spid="179612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796122"/>
                                        </p:tgtEl>
                                        <p:attrNameLst>
                                          <p:attrName>style.visibility</p:attrName>
                                        </p:attrNameLst>
                                      </p:cBhvr>
                                      <p:to>
                                        <p:strVal val="visible"/>
                                      </p:to>
                                    </p:set>
                                    <p:anim calcmode="lin" valueType="num">
                                      <p:cBhvr additive="base">
                                        <p:cTn id="21" dur="500" fill="hold"/>
                                        <p:tgtEl>
                                          <p:spTgt spid="1796122"/>
                                        </p:tgtEl>
                                        <p:attrNameLst>
                                          <p:attrName>ppt_x</p:attrName>
                                        </p:attrNameLst>
                                      </p:cBhvr>
                                      <p:tavLst>
                                        <p:tav tm="0">
                                          <p:val>
                                            <p:strVal val="#ppt_x"/>
                                          </p:val>
                                        </p:tav>
                                        <p:tav tm="100000">
                                          <p:val>
                                            <p:strVal val="#ppt_x"/>
                                          </p:val>
                                        </p:tav>
                                      </p:tavLst>
                                    </p:anim>
                                    <p:anim calcmode="lin" valueType="num">
                                      <p:cBhvr additive="base">
                                        <p:cTn id="22" dur="500" fill="hold"/>
                                        <p:tgtEl>
                                          <p:spTgt spid="1796122"/>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796124"/>
                                        </p:tgtEl>
                                        <p:attrNameLst>
                                          <p:attrName>style.visibility</p:attrName>
                                        </p:attrNameLst>
                                      </p:cBhvr>
                                      <p:to>
                                        <p:strVal val="visible"/>
                                      </p:to>
                                    </p:set>
                                    <p:anim calcmode="lin" valueType="num">
                                      <p:cBhvr additive="base">
                                        <p:cTn id="25" dur="500" fill="hold"/>
                                        <p:tgtEl>
                                          <p:spTgt spid="1796124"/>
                                        </p:tgtEl>
                                        <p:attrNameLst>
                                          <p:attrName>ppt_x</p:attrName>
                                        </p:attrNameLst>
                                      </p:cBhvr>
                                      <p:tavLst>
                                        <p:tav tm="0">
                                          <p:val>
                                            <p:strVal val="#ppt_x"/>
                                          </p:val>
                                        </p:tav>
                                        <p:tav tm="100000">
                                          <p:val>
                                            <p:strVal val="#ppt_x"/>
                                          </p:val>
                                        </p:tav>
                                      </p:tavLst>
                                    </p:anim>
                                    <p:anim calcmode="lin" valueType="num">
                                      <p:cBhvr additive="base">
                                        <p:cTn id="26" dur="500" fill="hold"/>
                                        <p:tgtEl>
                                          <p:spTgt spid="179612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96179"/>
                                        </p:tgtEl>
                                        <p:attrNameLst>
                                          <p:attrName>style.visibility</p:attrName>
                                        </p:attrNameLst>
                                      </p:cBhvr>
                                      <p:to>
                                        <p:strVal val="visible"/>
                                      </p:to>
                                    </p:set>
                                    <p:anim calcmode="lin" valueType="num">
                                      <p:cBhvr additive="base">
                                        <p:cTn id="29" dur="500" fill="hold"/>
                                        <p:tgtEl>
                                          <p:spTgt spid="1796179"/>
                                        </p:tgtEl>
                                        <p:attrNameLst>
                                          <p:attrName>ppt_x</p:attrName>
                                        </p:attrNameLst>
                                      </p:cBhvr>
                                      <p:tavLst>
                                        <p:tav tm="0">
                                          <p:val>
                                            <p:strVal val="#ppt_x"/>
                                          </p:val>
                                        </p:tav>
                                        <p:tav tm="100000">
                                          <p:val>
                                            <p:strVal val="#ppt_x"/>
                                          </p:val>
                                        </p:tav>
                                      </p:tavLst>
                                    </p:anim>
                                    <p:anim calcmode="lin" valueType="num">
                                      <p:cBhvr additive="base">
                                        <p:cTn id="30" dur="500" fill="hold"/>
                                        <p:tgtEl>
                                          <p:spTgt spid="179617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796180"/>
                                        </p:tgtEl>
                                        <p:attrNameLst>
                                          <p:attrName>style.visibility</p:attrName>
                                        </p:attrNameLst>
                                      </p:cBhvr>
                                      <p:to>
                                        <p:strVal val="visible"/>
                                      </p:to>
                                    </p:set>
                                    <p:anim calcmode="lin" valueType="num">
                                      <p:cBhvr additive="base">
                                        <p:cTn id="33" dur="500" fill="hold"/>
                                        <p:tgtEl>
                                          <p:spTgt spid="1796180"/>
                                        </p:tgtEl>
                                        <p:attrNameLst>
                                          <p:attrName>ppt_x</p:attrName>
                                        </p:attrNameLst>
                                      </p:cBhvr>
                                      <p:tavLst>
                                        <p:tav tm="0">
                                          <p:val>
                                            <p:strVal val="#ppt_x"/>
                                          </p:val>
                                        </p:tav>
                                        <p:tav tm="100000">
                                          <p:val>
                                            <p:strVal val="#ppt_x"/>
                                          </p:val>
                                        </p:tav>
                                      </p:tavLst>
                                    </p:anim>
                                    <p:anim calcmode="lin" valueType="num">
                                      <p:cBhvr additive="base">
                                        <p:cTn id="34" dur="500" fill="hold"/>
                                        <p:tgtEl>
                                          <p:spTgt spid="179618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796181"/>
                                        </p:tgtEl>
                                        <p:attrNameLst>
                                          <p:attrName>style.visibility</p:attrName>
                                        </p:attrNameLst>
                                      </p:cBhvr>
                                      <p:to>
                                        <p:strVal val="visible"/>
                                      </p:to>
                                    </p:set>
                                    <p:anim calcmode="lin" valueType="num">
                                      <p:cBhvr additive="base">
                                        <p:cTn id="37" dur="500" fill="hold"/>
                                        <p:tgtEl>
                                          <p:spTgt spid="1796181"/>
                                        </p:tgtEl>
                                        <p:attrNameLst>
                                          <p:attrName>ppt_x</p:attrName>
                                        </p:attrNameLst>
                                      </p:cBhvr>
                                      <p:tavLst>
                                        <p:tav tm="0">
                                          <p:val>
                                            <p:strVal val="#ppt_x"/>
                                          </p:val>
                                        </p:tav>
                                        <p:tav tm="100000">
                                          <p:val>
                                            <p:strVal val="#ppt_x"/>
                                          </p:val>
                                        </p:tav>
                                      </p:tavLst>
                                    </p:anim>
                                    <p:anim calcmode="lin" valueType="num">
                                      <p:cBhvr additive="base">
                                        <p:cTn id="38" dur="500" fill="hold"/>
                                        <p:tgtEl>
                                          <p:spTgt spid="1796181"/>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796186"/>
                                        </p:tgtEl>
                                        <p:attrNameLst>
                                          <p:attrName>style.visibility</p:attrName>
                                        </p:attrNameLst>
                                      </p:cBhvr>
                                      <p:to>
                                        <p:strVal val="visible"/>
                                      </p:to>
                                    </p:set>
                                    <p:anim calcmode="lin" valueType="num">
                                      <p:cBhvr additive="base">
                                        <p:cTn id="45" dur="500" fill="hold"/>
                                        <p:tgtEl>
                                          <p:spTgt spid="1796186"/>
                                        </p:tgtEl>
                                        <p:attrNameLst>
                                          <p:attrName>ppt_x</p:attrName>
                                        </p:attrNameLst>
                                      </p:cBhvr>
                                      <p:tavLst>
                                        <p:tav tm="0">
                                          <p:val>
                                            <p:strVal val="#ppt_x"/>
                                          </p:val>
                                        </p:tav>
                                        <p:tav tm="100000">
                                          <p:val>
                                            <p:strVal val="#ppt_x"/>
                                          </p:val>
                                        </p:tav>
                                      </p:tavLst>
                                    </p:anim>
                                    <p:anim calcmode="lin" valueType="num">
                                      <p:cBhvr additive="base">
                                        <p:cTn id="46" dur="500" fill="hold"/>
                                        <p:tgtEl>
                                          <p:spTgt spid="179618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796188"/>
                                        </p:tgtEl>
                                        <p:attrNameLst>
                                          <p:attrName>style.visibility</p:attrName>
                                        </p:attrNameLst>
                                      </p:cBhvr>
                                      <p:to>
                                        <p:strVal val="visible"/>
                                      </p:to>
                                    </p:set>
                                    <p:anim calcmode="lin" valueType="num">
                                      <p:cBhvr additive="base">
                                        <p:cTn id="49" dur="500" fill="hold"/>
                                        <p:tgtEl>
                                          <p:spTgt spid="1796188"/>
                                        </p:tgtEl>
                                        <p:attrNameLst>
                                          <p:attrName>ppt_x</p:attrName>
                                        </p:attrNameLst>
                                      </p:cBhvr>
                                      <p:tavLst>
                                        <p:tav tm="0">
                                          <p:val>
                                            <p:strVal val="#ppt_x"/>
                                          </p:val>
                                        </p:tav>
                                        <p:tav tm="100000">
                                          <p:val>
                                            <p:strVal val="#ppt_x"/>
                                          </p:val>
                                        </p:tav>
                                      </p:tavLst>
                                    </p:anim>
                                    <p:anim calcmode="lin" valueType="num">
                                      <p:cBhvr additive="base">
                                        <p:cTn id="50" dur="500" fill="hold"/>
                                        <p:tgtEl>
                                          <p:spTgt spid="179618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796101"/>
                                        </p:tgtEl>
                                        <p:attrNameLst>
                                          <p:attrName>style.visibility</p:attrName>
                                        </p:attrNameLst>
                                      </p:cBhvr>
                                      <p:to>
                                        <p:strVal val="visible"/>
                                      </p:to>
                                    </p:set>
                                    <p:anim calcmode="lin" valueType="num">
                                      <p:cBhvr additive="base">
                                        <p:cTn id="55" dur="500" fill="hold"/>
                                        <p:tgtEl>
                                          <p:spTgt spid="1796101"/>
                                        </p:tgtEl>
                                        <p:attrNameLst>
                                          <p:attrName>ppt_x</p:attrName>
                                        </p:attrNameLst>
                                      </p:cBhvr>
                                      <p:tavLst>
                                        <p:tav tm="0">
                                          <p:val>
                                            <p:strVal val="#ppt_x"/>
                                          </p:val>
                                        </p:tav>
                                        <p:tav tm="100000">
                                          <p:val>
                                            <p:strVal val="#ppt_x"/>
                                          </p:val>
                                        </p:tav>
                                      </p:tavLst>
                                    </p:anim>
                                    <p:anim calcmode="lin" valueType="num">
                                      <p:cBhvr additive="base">
                                        <p:cTn id="56" dur="500" fill="hold"/>
                                        <p:tgtEl>
                                          <p:spTgt spid="179610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796102"/>
                                        </p:tgtEl>
                                        <p:attrNameLst>
                                          <p:attrName>style.visibility</p:attrName>
                                        </p:attrNameLst>
                                      </p:cBhvr>
                                      <p:to>
                                        <p:strVal val="visible"/>
                                      </p:to>
                                    </p:set>
                                    <p:anim calcmode="lin" valueType="num">
                                      <p:cBhvr additive="base">
                                        <p:cTn id="59" dur="500" fill="hold"/>
                                        <p:tgtEl>
                                          <p:spTgt spid="1796102"/>
                                        </p:tgtEl>
                                        <p:attrNameLst>
                                          <p:attrName>ppt_x</p:attrName>
                                        </p:attrNameLst>
                                      </p:cBhvr>
                                      <p:tavLst>
                                        <p:tav tm="0">
                                          <p:val>
                                            <p:strVal val="#ppt_x"/>
                                          </p:val>
                                        </p:tav>
                                        <p:tav tm="100000">
                                          <p:val>
                                            <p:strVal val="#ppt_x"/>
                                          </p:val>
                                        </p:tav>
                                      </p:tavLst>
                                    </p:anim>
                                    <p:anim calcmode="lin" valueType="num">
                                      <p:cBhvr additive="base">
                                        <p:cTn id="60" dur="500" fill="hold"/>
                                        <p:tgtEl>
                                          <p:spTgt spid="1796102"/>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796103"/>
                                        </p:tgtEl>
                                        <p:attrNameLst>
                                          <p:attrName>style.visibility</p:attrName>
                                        </p:attrNameLst>
                                      </p:cBhvr>
                                      <p:to>
                                        <p:strVal val="visible"/>
                                      </p:to>
                                    </p:set>
                                    <p:anim calcmode="lin" valueType="num">
                                      <p:cBhvr additive="base">
                                        <p:cTn id="63" dur="500" fill="hold"/>
                                        <p:tgtEl>
                                          <p:spTgt spid="1796103"/>
                                        </p:tgtEl>
                                        <p:attrNameLst>
                                          <p:attrName>ppt_x</p:attrName>
                                        </p:attrNameLst>
                                      </p:cBhvr>
                                      <p:tavLst>
                                        <p:tav tm="0">
                                          <p:val>
                                            <p:strVal val="#ppt_x"/>
                                          </p:val>
                                        </p:tav>
                                        <p:tav tm="100000">
                                          <p:val>
                                            <p:strVal val="#ppt_x"/>
                                          </p:val>
                                        </p:tav>
                                      </p:tavLst>
                                    </p:anim>
                                    <p:anim calcmode="lin" valueType="num">
                                      <p:cBhvr additive="base">
                                        <p:cTn id="64" dur="500" fill="hold"/>
                                        <p:tgtEl>
                                          <p:spTgt spid="1796103"/>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796123"/>
                                        </p:tgtEl>
                                        <p:attrNameLst>
                                          <p:attrName>style.visibility</p:attrName>
                                        </p:attrNameLst>
                                      </p:cBhvr>
                                      <p:to>
                                        <p:strVal val="visible"/>
                                      </p:to>
                                    </p:set>
                                    <p:anim calcmode="lin" valueType="num">
                                      <p:cBhvr additive="base">
                                        <p:cTn id="67" dur="500" fill="hold"/>
                                        <p:tgtEl>
                                          <p:spTgt spid="1796123"/>
                                        </p:tgtEl>
                                        <p:attrNameLst>
                                          <p:attrName>ppt_x</p:attrName>
                                        </p:attrNameLst>
                                      </p:cBhvr>
                                      <p:tavLst>
                                        <p:tav tm="0">
                                          <p:val>
                                            <p:strVal val="#ppt_x"/>
                                          </p:val>
                                        </p:tav>
                                        <p:tav tm="100000">
                                          <p:val>
                                            <p:strVal val="#ppt_x"/>
                                          </p:val>
                                        </p:tav>
                                      </p:tavLst>
                                    </p:anim>
                                    <p:anim calcmode="lin" valueType="num">
                                      <p:cBhvr additive="base">
                                        <p:cTn id="68" dur="500" fill="hold"/>
                                        <p:tgtEl>
                                          <p:spTgt spid="1796123"/>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796142"/>
                                        </p:tgtEl>
                                        <p:attrNameLst>
                                          <p:attrName>style.visibility</p:attrName>
                                        </p:attrNameLst>
                                      </p:cBhvr>
                                      <p:to>
                                        <p:strVal val="visible"/>
                                      </p:to>
                                    </p:set>
                                    <p:anim calcmode="lin" valueType="num">
                                      <p:cBhvr additive="base">
                                        <p:cTn id="71" dur="500" fill="hold"/>
                                        <p:tgtEl>
                                          <p:spTgt spid="1796142"/>
                                        </p:tgtEl>
                                        <p:attrNameLst>
                                          <p:attrName>ppt_x</p:attrName>
                                        </p:attrNameLst>
                                      </p:cBhvr>
                                      <p:tavLst>
                                        <p:tav tm="0">
                                          <p:val>
                                            <p:strVal val="#ppt_x"/>
                                          </p:val>
                                        </p:tav>
                                        <p:tav tm="100000">
                                          <p:val>
                                            <p:strVal val="#ppt_x"/>
                                          </p:val>
                                        </p:tav>
                                      </p:tavLst>
                                    </p:anim>
                                    <p:anim calcmode="lin" valueType="num">
                                      <p:cBhvr additive="base">
                                        <p:cTn id="72" dur="500" fill="hold"/>
                                        <p:tgtEl>
                                          <p:spTgt spid="1796142"/>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796152"/>
                                        </p:tgtEl>
                                        <p:attrNameLst>
                                          <p:attrName>style.visibility</p:attrName>
                                        </p:attrNameLst>
                                      </p:cBhvr>
                                      <p:to>
                                        <p:strVal val="visible"/>
                                      </p:to>
                                    </p:set>
                                    <p:anim calcmode="lin" valueType="num">
                                      <p:cBhvr additive="base">
                                        <p:cTn id="75" dur="500" fill="hold"/>
                                        <p:tgtEl>
                                          <p:spTgt spid="1796152"/>
                                        </p:tgtEl>
                                        <p:attrNameLst>
                                          <p:attrName>ppt_x</p:attrName>
                                        </p:attrNameLst>
                                      </p:cBhvr>
                                      <p:tavLst>
                                        <p:tav tm="0">
                                          <p:val>
                                            <p:strVal val="#ppt_x"/>
                                          </p:val>
                                        </p:tav>
                                        <p:tav tm="100000">
                                          <p:val>
                                            <p:strVal val="#ppt_x"/>
                                          </p:val>
                                        </p:tav>
                                      </p:tavLst>
                                    </p:anim>
                                    <p:anim calcmode="lin" valueType="num">
                                      <p:cBhvr additive="base">
                                        <p:cTn id="76" dur="500" fill="hold"/>
                                        <p:tgtEl>
                                          <p:spTgt spid="1796152"/>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796153"/>
                                        </p:tgtEl>
                                        <p:attrNameLst>
                                          <p:attrName>style.visibility</p:attrName>
                                        </p:attrNameLst>
                                      </p:cBhvr>
                                      <p:to>
                                        <p:strVal val="visible"/>
                                      </p:to>
                                    </p:set>
                                    <p:anim calcmode="lin" valueType="num">
                                      <p:cBhvr additive="base">
                                        <p:cTn id="79" dur="500" fill="hold"/>
                                        <p:tgtEl>
                                          <p:spTgt spid="1796153"/>
                                        </p:tgtEl>
                                        <p:attrNameLst>
                                          <p:attrName>ppt_x</p:attrName>
                                        </p:attrNameLst>
                                      </p:cBhvr>
                                      <p:tavLst>
                                        <p:tav tm="0">
                                          <p:val>
                                            <p:strVal val="#ppt_x"/>
                                          </p:val>
                                        </p:tav>
                                        <p:tav tm="100000">
                                          <p:val>
                                            <p:strVal val="#ppt_x"/>
                                          </p:val>
                                        </p:tav>
                                      </p:tavLst>
                                    </p:anim>
                                    <p:anim calcmode="lin" valueType="num">
                                      <p:cBhvr additive="base">
                                        <p:cTn id="80" dur="500" fill="hold"/>
                                        <p:tgtEl>
                                          <p:spTgt spid="1796153"/>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additive="base">
                                        <p:cTn id="83" dur="500" fill="hold"/>
                                        <p:tgtEl>
                                          <p:spTgt spid="14"/>
                                        </p:tgtEl>
                                        <p:attrNameLst>
                                          <p:attrName>ppt_x</p:attrName>
                                        </p:attrNameLst>
                                      </p:cBhvr>
                                      <p:tavLst>
                                        <p:tav tm="0">
                                          <p:val>
                                            <p:strVal val="#ppt_x"/>
                                          </p:val>
                                        </p:tav>
                                        <p:tav tm="100000">
                                          <p:val>
                                            <p:strVal val="#ppt_x"/>
                                          </p:val>
                                        </p:tav>
                                      </p:tavLst>
                                    </p:anim>
                                    <p:anim calcmode="lin" valueType="num">
                                      <p:cBhvr additive="base">
                                        <p:cTn id="84" dur="500" fill="hold"/>
                                        <p:tgtEl>
                                          <p:spTgt spid="14"/>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additive="base">
                                        <p:cTn id="87" dur="500" fill="hold"/>
                                        <p:tgtEl>
                                          <p:spTgt spid="15"/>
                                        </p:tgtEl>
                                        <p:attrNameLst>
                                          <p:attrName>ppt_x</p:attrName>
                                        </p:attrNameLst>
                                      </p:cBhvr>
                                      <p:tavLst>
                                        <p:tav tm="0">
                                          <p:val>
                                            <p:strVal val="#ppt_x"/>
                                          </p:val>
                                        </p:tav>
                                        <p:tav tm="100000">
                                          <p:val>
                                            <p:strVal val="#ppt_x"/>
                                          </p:val>
                                        </p:tav>
                                      </p:tavLst>
                                    </p:anim>
                                    <p:anim calcmode="lin" valueType="num">
                                      <p:cBhvr additive="base">
                                        <p:cTn id="88" dur="500" fill="hold"/>
                                        <p:tgtEl>
                                          <p:spTgt spid="15"/>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additive="base">
                                        <p:cTn id="91" dur="500" fill="hold"/>
                                        <p:tgtEl>
                                          <p:spTgt spid="16"/>
                                        </p:tgtEl>
                                        <p:attrNameLst>
                                          <p:attrName>ppt_x</p:attrName>
                                        </p:attrNameLst>
                                      </p:cBhvr>
                                      <p:tavLst>
                                        <p:tav tm="0">
                                          <p:val>
                                            <p:strVal val="#ppt_x"/>
                                          </p:val>
                                        </p:tav>
                                        <p:tav tm="100000">
                                          <p:val>
                                            <p:strVal val="#ppt_x"/>
                                          </p:val>
                                        </p:tav>
                                      </p:tavLst>
                                    </p:anim>
                                    <p:anim calcmode="lin" valueType="num">
                                      <p:cBhvr additive="base">
                                        <p:cTn id="92" dur="500" fill="hold"/>
                                        <p:tgtEl>
                                          <p:spTgt spid="16"/>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17"/>
                                        </p:tgtEl>
                                        <p:attrNameLst>
                                          <p:attrName>style.visibility</p:attrName>
                                        </p:attrNameLst>
                                      </p:cBhvr>
                                      <p:to>
                                        <p:strVal val="visible"/>
                                      </p:to>
                                    </p:set>
                                    <p:anim calcmode="lin" valueType="num">
                                      <p:cBhvr additive="base">
                                        <p:cTn id="95" dur="500" fill="hold"/>
                                        <p:tgtEl>
                                          <p:spTgt spid="17"/>
                                        </p:tgtEl>
                                        <p:attrNameLst>
                                          <p:attrName>ppt_x</p:attrName>
                                        </p:attrNameLst>
                                      </p:cBhvr>
                                      <p:tavLst>
                                        <p:tav tm="0">
                                          <p:val>
                                            <p:strVal val="#ppt_x"/>
                                          </p:val>
                                        </p:tav>
                                        <p:tav tm="100000">
                                          <p:val>
                                            <p:strVal val="#ppt_x"/>
                                          </p:val>
                                        </p:tav>
                                      </p:tavLst>
                                    </p:anim>
                                    <p:anim calcmode="lin" valueType="num">
                                      <p:cBhvr additive="base">
                                        <p:cTn id="96" dur="500" fill="hold"/>
                                        <p:tgtEl>
                                          <p:spTgt spid="17"/>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18"/>
                                        </p:tgtEl>
                                        <p:attrNameLst>
                                          <p:attrName>style.visibility</p:attrName>
                                        </p:attrNameLst>
                                      </p:cBhvr>
                                      <p:to>
                                        <p:strVal val="visible"/>
                                      </p:to>
                                    </p:set>
                                    <p:anim calcmode="lin" valueType="num">
                                      <p:cBhvr additive="base">
                                        <p:cTn id="99" dur="500" fill="hold"/>
                                        <p:tgtEl>
                                          <p:spTgt spid="18"/>
                                        </p:tgtEl>
                                        <p:attrNameLst>
                                          <p:attrName>ppt_x</p:attrName>
                                        </p:attrNameLst>
                                      </p:cBhvr>
                                      <p:tavLst>
                                        <p:tav tm="0">
                                          <p:val>
                                            <p:strVal val="#ppt_x"/>
                                          </p:val>
                                        </p:tav>
                                        <p:tav tm="100000">
                                          <p:val>
                                            <p:strVal val="#ppt_x"/>
                                          </p:val>
                                        </p:tav>
                                      </p:tavLst>
                                    </p:anim>
                                    <p:anim calcmode="lin" valueType="num">
                                      <p:cBhvr additive="base">
                                        <p:cTn id="100" dur="500" fill="hold"/>
                                        <p:tgtEl>
                                          <p:spTgt spid="18"/>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1796169"/>
                                        </p:tgtEl>
                                        <p:attrNameLst>
                                          <p:attrName>style.visibility</p:attrName>
                                        </p:attrNameLst>
                                      </p:cBhvr>
                                      <p:to>
                                        <p:strVal val="visible"/>
                                      </p:to>
                                    </p:set>
                                    <p:anim calcmode="lin" valueType="num">
                                      <p:cBhvr additive="base">
                                        <p:cTn id="103" dur="500" fill="hold"/>
                                        <p:tgtEl>
                                          <p:spTgt spid="1796169"/>
                                        </p:tgtEl>
                                        <p:attrNameLst>
                                          <p:attrName>ppt_x</p:attrName>
                                        </p:attrNameLst>
                                      </p:cBhvr>
                                      <p:tavLst>
                                        <p:tav tm="0">
                                          <p:val>
                                            <p:strVal val="#ppt_x"/>
                                          </p:val>
                                        </p:tav>
                                        <p:tav tm="100000">
                                          <p:val>
                                            <p:strVal val="#ppt_x"/>
                                          </p:val>
                                        </p:tav>
                                      </p:tavLst>
                                    </p:anim>
                                    <p:anim calcmode="lin" valueType="num">
                                      <p:cBhvr additive="base">
                                        <p:cTn id="104" dur="500" fill="hold"/>
                                        <p:tgtEl>
                                          <p:spTgt spid="1796169"/>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1796170"/>
                                        </p:tgtEl>
                                        <p:attrNameLst>
                                          <p:attrName>style.visibility</p:attrName>
                                        </p:attrNameLst>
                                      </p:cBhvr>
                                      <p:to>
                                        <p:strVal val="visible"/>
                                      </p:to>
                                    </p:set>
                                    <p:anim calcmode="lin" valueType="num">
                                      <p:cBhvr additive="base">
                                        <p:cTn id="107" dur="500" fill="hold"/>
                                        <p:tgtEl>
                                          <p:spTgt spid="1796170"/>
                                        </p:tgtEl>
                                        <p:attrNameLst>
                                          <p:attrName>ppt_x</p:attrName>
                                        </p:attrNameLst>
                                      </p:cBhvr>
                                      <p:tavLst>
                                        <p:tav tm="0">
                                          <p:val>
                                            <p:strVal val="#ppt_x"/>
                                          </p:val>
                                        </p:tav>
                                        <p:tav tm="100000">
                                          <p:val>
                                            <p:strVal val="#ppt_x"/>
                                          </p:val>
                                        </p:tav>
                                      </p:tavLst>
                                    </p:anim>
                                    <p:anim calcmode="lin" valueType="num">
                                      <p:cBhvr additive="base">
                                        <p:cTn id="108" dur="500" fill="hold"/>
                                        <p:tgtEl>
                                          <p:spTgt spid="1796170"/>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1796171"/>
                                        </p:tgtEl>
                                        <p:attrNameLst>
                                          <p:attrName>style.visibility</p:attrName>
                                        </p:attrNameLst>
                                      </p:cBhvr>
                                      <p:to>
                                        <p:strVal val="visible"/>
                                      </p:to>
                                    </p:set>
                                    <p:anim calcmode="lin" valueType="num">
                                      <p:cBhvr additive="base">
                                        <p:cTn id="111" dur="500" fill="hold"/>
                                        <p:tgtEl>
                                          <p:spTgt spid="1796171"/>
                                        </p:tgtEl>
                                        <p:attrNameLst>
                                          <p:attrName>ppt_x</p:attrName>
                                        </p:attrNameLst>
                                      </p:cBhvr>
                                      <p:tavLst>
                                        <p:tav tm="0">
                                          <p:val>
                                            <p:strVal val="#ppt_x"/>
                                          </p:val>
                                        </p:tav>
                                        <p:tav tm="100000">
                                          <p:val>
                                            <p:strVal val="#ppt_x"/>
                                          </p:val>
                                        </p:tav>
                                      </p:tavLst>
                                    </p:anim>
                                    <p:anim calcmode="lin" valueType="num">
                                      <p:cBhvr additive="base">
                                        <p:cTn id="112" dur="500" fill="hold"/>
                                        <p:tgtEl>
                                          <p:spTgt spid="1796171"/>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1796172"/>
                                        </p:tgtEl>
                                        <p:attrNameLst>
                                          <p:attrName>style.visibility</p:attrName>
                                        </p:attrNameLst>
                                      </p:cBhvr>
                                      <p:to>
                                        <p:strVal val="visible"/>
                                      </p:to>
                                    </p:set>
                                    <p:anim calcmode="lin" valueType="num">
                                      <p:cBhvr additive="base">
                                        <p:cTn id="115" dur="500" fill="hold"/>
                                        <p:tgtEl>
                                          <p:spTgt spid="1796172"/>
                                        </p:tgtEl>
                                        <p:attrNameLst>
                                          <p:attrName>ppt_x</p:attrName>
                                        </p:attrNameLst>
                                      </p:cBhvr>
                                      <p:tavLst>
                                        <p:tav tm="0">
                                          <p:val>
                                            <p:strVal val="#ppt_x"/>
                                          </p:val>
                                        </p:tav>
                                        <p:tav tm="100000">
                                          <p:val>
                                            <p:strVal val="#ppt_x"/>
                                          </p:val>
                                        </p:tav>
                                      </p:tavLst>
                                    </p:anim>
                                    <p:anim calcmode="lin" valueType="num">
                                      <p:cBhvr additive="base">
                                        <p:cTn id="116" dur="500" fill="hold"/>
                                        <p:tgtEl>
                                          <p:spTgt spid="1796172"/>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1796173"/>
                                        </p:tgtEl>
                                        <p:attrNameLst>
                                          <p:attrName>style.visibility</p:attrName>
                                        </p:attrNameLst>
                                      </p:cBhvr>
                                      <p:to>
                                        <p:strVal val="visible"/>
                                      </p:to>
                                    </p:set>
                                    <p:anim calcmode="lin" valueType="num">
                                      <p:cBhvr additive="base">
                                        <p:cTn id="119" dur="500" fill="hold"/>
                                        <p:tgtEl>
                                          <p:spTgt spid="1796173"/>
                                        </p:tgtEl>
                                        <p:attrNameLst>
                                          <p:attrName>ppt_x</p:attrName>
                                        </p:attrNameLst>
                                      </p:cBhvr>
                                      <p:tavLst>
                                        <p:tav tm="0">
                                          <p:val>
                                            <p:strVal val="#ppt_x"/>
                                          </p:val>
                                        </p:tav>
                                        <p:tav tm="100000">
                                          <p:val>
                                            <p:strVal val="#ppt_x"/>
                                          </p:val>
                                        </p:tav>
                                      </p:tavLst>
                                    </p:anim>
                                    <p:anim calcmode="lin" valueType="num">
                                      <p:cBhvr additive="base">
                                        <p:cTn id="120" dur="500" fill="hold"/>
                                        <p:tgtEl>
                                          <p:spTgt spid="1796173"/>
                                        </p:tgtEl>
                                        <p:attrNameLst>
                                          <p:attrName>ppt_y</p:attrName>
                                        </p:attrNameLst>
                                      </p:cBhvr>
                                      <p:tavLst>
                                        <p:tav tm="0">
                                          <p:val>
                                            <p:strVal val="1+#ppt_h/2"/>
                                          </p:val>
                                        </p:tav>
                                        <p:tav tm="100000">
                                          <p:val>
                                            <p:strVal val="#ppt_y"/>
                                          </p:val>
                                        </p:tav>
                                      </p:tavLst>
                                    </p:anim>
                                  </p:childTnLst>
                                </p:cTn>
                              </p:par>
                              <p:par>
                                <p:cTn id="121" presetID="2" presetClass="entr" presetSubtype="4" fill="hold" nodeType="withEffect">
                                  <p:stCondLst>
                                    <p:cond delay="0"/>
                                  </p:stCondLst>
                                  <p:childTnLst>
                                    <p:set>
                                      <p:cBhvr>
                                        <p:cTn id="122" dur="1" fill="hold">
                                          <p:stCondLst>
                                            <p:cond delay="0"/>
                                          </p:stCondLst>
                                        </p:cTn>
                                        <p:tgtEl>
                                          <p:spTgt spid="1796185"/>
                                        </p:tgtEl>
                                        <p:attrNameLst>
                                          <p:attrName>style.visibility</p:attrName>
                                        </p:attrNameLst>
                                      </p:cBhvr>
                                      <p:to>
                                        <p:strVal val="visible"/>
                                      </p:to>
                                    </p:set>
                                    <p:anim calcmode="lin" valueType="num">
                                      <p:cBhvr additive="base">
                                        <p:cTn id="123" dur="500" fill="hold"/>
                                        <p:tgtEl>
                                          <p:spTgt spid="1796185"/>
                                        </p:tgtEl>
                                        <p:attrNameLst>
                                          <p:attrName>ppt_x</p:attrName>
                                        </p:attrNameLst>
                                      </p:cBhvr>
                                      <p:tavLst>
                                        <p:tav tm="0">
                                          <p:val>
                                            <p:strVal val="#ppt_x"/>
                                          </p:val>
                                        </p:tav>
                                        <p:tav tm="100000">
                                          <p:val>
                                            <p:strVal val="#ppt_x"/>
                                          </p:val>
                                        </p:tav>
                                      </p:tavLst>
                                    </p:anim>
                                    <p:anim calcmode="lin" valueType="num">
                                      <p:cBhvr additive="base">
                                        <p:cTn id="124" dur="500" fill="hold"/>
                                        <p:tgtEl>
                                          <p:spTgt spid="1796185"/>
                                        </p:tgtEl>
                                        <p:attrNameLst>
                                          <p:attrName>ppt_y</p:attrName>
                                        </p:attrNameLst>
                                      </p:cBhvr>
                                      <p:tavLst>
                                        <p:tav tm="0">
                                          <p:val>
                                            <p:strVal val="1+#ppt_h/2"/>
                                          </p:val>
                                        </p:tav>
                                        <p:tav tm="100000">
                                          <p:val>
                                            <p:strVal val="#ppt_y"/>
                                          </p:val>
                                        </p:tav>
                                      </p:tavLst>
                                    </p:anim>
                                  </p:childTnLst>
                                </p:cTn>
                              </p:par>
                              <p:par>
                                <p:cTn id="125" presetID="2" presetClass="entr" presetSubtype="4" fill="hold" nodeType="withEffect">
                                  <p:stCondLst>
                                    <p:cond delay="0"/>
                                  </p:stCondLst>
                                  <p:childTnLst>
                                    <p:set>
                                      <p:cBhvr>
                                        <p:cTn id="126" dur="1" fill="hold">
                                          <p:stCondLst>
                                            <p:cond delay="0"/>
                                          </p:stCondLst>
                                        </p:cTn>
                                        <p:tgtEl>
                                          <p:spTgt spid="1796187"/>
                                        </p:tgtEl>
                                        <p:attrNameLst>
                                          <p:attrName>style.visibility</p:attrName>
                                        </p:attrNameLst>
                                      </p:cBhvr>
                                      <p:to>
                                        <p:strVal val="visible"/>
                                      </p:to>
                                    </p:set>
                                    <p:anim calcmode="lin" valueType="num">
                                      <p:cBhvr additive="base">
                                        <p:cTn id="127" dur="500" fill="hold"/>
                                        <p:tgtEl>
                                          <p:spTgt spid="1796187"/>
                                        </p:tgtEl>
                                        <p:attrNameLst>
                                          <p:attrName>ppt_x</p:attrName>
                                        </p:attrNameLst>
                                      </p:cBhvr>
                                      <p:tavLst>
                                        <p:tav tm="0">
                                          <p:val>
                                            <p:strVal val="#ppt_x"/>
                                          </p:val>
                                        </p:tav>
                                        <p:tav tm="100000">
                                          <p:val>
                                            <p:strVal val="#ppt_x"/>
                                          </p:val>
                                        </p:tav>
                                      </p:tavLst>
                                    </p:anim>
                                    <p:anim calcmode="lin" valueType="num">
                                      <p:cBhvr additive="base">
                                        <p:cTn id="128" dur="500" fill="hold"/>
                                        <p:tgtEl>
                                          <p:spTgt spid="1796187"/>
                                        </p:tgtEl>
                                        <p:attrNameLst>
                                          <p:attrName>ppt_y</p:attrName>
                                        </p:attrNameLst>
                                      </p:cBhvr>
                                      <p:tavLst>
                                        <p:tav tm="0">
                                          <p:val>
                                            <p:strVal val="1+#ppt_h/2"/>
                                          </p:val>
                                        </p:tav>
                                        <p:tav tm="100000">
                                          <p:val>
                                            <p:strVal val="#ppt_y"/>
                                          </p:val>
                                        </p:tav>
                                      </p:tavLst>
                                    </p:anim>
                                  </p:childTnLst>
                                </p:cTn>
                              </p:par>
                              <p:par>
                                <p:cTn id="129" presetID="2" presetClass="entr" presetSubtype="4" fill="hold" nodeType="withEffect">
                                  <p:stCondLst>
                                    <p:cond delay="0"/>
                                  </p:stCondLst>
                                  <p:childTnLst>
                                    <p:set>
                                      <p:cBhvr>
                                        <p:cTn id="130" dur="1" fill="hold">
                                          <p:stCondLst>
                                            <p:cond delay="0"/>
                                          </p:stCondLst>
                                        </p:cTn>
                                        <p:tgtEl>
                                          <p:spTgt spid="1796191"/>
                                        </p:tgtEl>
                                        <p:attrNameLst>
                                          <p:attrName>style.visibility</p:attrName>
                                        </p:attrNameLst>
                                      </p:cBhvr>
                                      <p:to>
                                        <p:strVal val="visible"/>
                                      </p:to>
                                    </p:set>
                                    <p:anim calcmode="lin" valueType="num">
                                      <p:cBhvr additive="base">
                                        <p:cTn id="131" dur="500" fill="hold"/>
                                        <p:tgtEl>
                                          <p:spTgt spid="1796191"/>
                                        </p:tgtEl>
                                        <p:attrNameLst>
                                          <p:attrName>ppt_x</p:attrName>
                                        </p:attrNameLst>
                                      </p:cBhvr>
                                      <p:tavLst>
                                        <p:tav tm="0">
                                          <p:val>
                                            <p:strVal val="#ppt_x"/>
                                          </p:val>
                                        </p:tav>
                                        <p:tav tm="100000">
                                          <p:val>
                                            <p:strVal val="#ppt_x"/>
                                          </p:val>
                                        </p:tav>
                                      </p:tavLst>
                                    </p:anim>
                                    <p:anim calcmode="lin" valueType="num">
                                      <p:cBhvr additive="base">
                                        <p:cTn id="132" dur="500" fill="hold"/>
                                        <p:tgtEl>
                                          <p:spTgt spid="1796191"/>
                                        </p:tgtEl>
                                        <p:attrNameLst>
                                          <p:attrName>ppt_y</p:attrName>
                                        </p:attrNameLst>
                                      </p:cBhvr>
                                      <p:tavLst>
                                        <p:tav tm="0">
                                          <p:val>
                                            <p:strVal val="1+#ppt_h/2"/>
                                          </p:val>
                                        </p:tav>
                                        <p:tav tm="100000">
                                          <p:val>
                                            <p:strVal val="#ppt_y"/>
                                          </p:val>
                                        </p:tav>
                                      </p:tavLst>
                                    </p:anim>
                                  </p:childTnLst>
                                </p:cTn>
                              </p:par>
                            </p:childTnLst>
                          </p:cTn>
                        </p:par>
                      </p:childTnLst>
                    </p:cTn>
                  </p:par>
                  <p:par>
                    <p:cTn id="133" fill="hold" nodeType="clickPar">
                      <p:stCondLst>
                        <p:cond delay="indefinite"/>
                      </p:stCondLst>
                      <p:childTnLst>
                        <p:par>
                          <p:cTn id="134" fill="hold" nodeType="withGroup">
                            <p:stCondLst>
                              <p:cond delay="0"/>
                            </p:stCondLst>
                            <p:childTnLst>
                              <p:par>
                                <p:cTn id="135" presetID="2" presetClass="entr" presetSubtype="4" fill="hold" nodeType="clickEffect">
                                  <p:stCondLst>
                                    <p:cond delay="0"/>
                                  </p:stCondLst>
                                  <p:childTnLst>
                                    <p:set>
                                      <p:cBhvr>
                                        <p:cTn id="136" dur="1" fill="hold">
                                          <p:stCondLst>
                                            <p:cond delay="0"/>
                                          </p:stCondLst>
                                        </p:cTn>
                                        <p:tgtEl>
                                          <p:spTgt spid="1796098"/>
                                        </p:tgtEl>
                                        <p:attrNameLst>
                                          <p:attrName>style.visibility</p:attrName>
                                        </p:attrNameLst>
                                      </p:cBhvr>
                                      <p:to>
                                        <p:strVal val="visible"/>
                                      </p:to>
                                    </p:set>
                                    <p:anim calcmode="lin" valueType="num">
                                      <p:cBhvr additive="base">
                                        <p:cTn id="137" dur="500" fill="hold"/>
                                        <p:tgtEl>
                                          <p:spTgt spid="1796098"/>
                                        </p:tgtEl>
                                        <p:attrNameLst>
                                          <p:attrName>ppt_x</p:attrName>
                                        </p:attrNameLst>
                                      </p:cBhvr>
                                      <p:tavLst>
                                        <p:tav tm="0">
                                          <p:val>
                                            <p:strVal val="#ppt_x"/>
                                          </p:val>
                                        </p:tav>
                                        <p:tav tm="100000">
                                          <p:val>
                                            <p:strVal val="#ppt_x"/>
                                          </p:val>
                                        </p:tav>
                                      </p:tavLst>
                                    </p:anim>
                                    <p:anim calcmode="lin" valueType="num">
                                      <p:cBhvr additive="base">
                                        <p:cTn id="138" dur="500" fill="hold"/>
                                        <p:tgtEl>
                                          <p:spTgt spid="1796098"/>
                                        </p:tgtEl>
                                        <p:attrNameLst>
                                          <p:attrName>ppt_y</p:attrName>
                                        </p:attrNameLst>
                                      </p:cBhvr>
                                      <p:tavLst>
                                        <p:tav tm="0">
                                          <p:val>
                                            <p:strVal val="1+#ppt_h/2"/>
                                          </p:val>
                                        </p:tav>
                                        <p:tav tm="100000">
                                          <p:val>
                                            <p:strVal val="#ppt_y"/>
                                          </p:val>
                                        </p:tav>
                                      </p:tavLst>
                                    </p:anim>
                                  </p:childTnLst>
                                </p:cTn>
                              </p:par>
                              <p:par>
                                <p:cTn id="139" presetID="2" presetClass="entr" presetSubtype="4" fill="hold" nodeType="withEffect">
                                  <p:stCondLst>
                                    <p:cond delay="0"/>
                                  </p:stCondLst>
                                  <p:childTnLst>
                                    <p:set>
                                      <p:cBhvr>
                                        <p:cTn id="140" dur="1" fill="hold">
                                          <p:stCondLst>
                                            <p:cond delay="0"/>
                                          </p:stCondLst>
                                        </p:cTn>
                                        <p:tgtEl>
                                          <p:spTgt spid="1796099"/>
                                        </p:tgtEl>
                                        <p:attrNameLst>
                                          <p:attrName>style.visibility</p:attrName>
                                        </p:attrNameLst>
                                      </p:cBhvr>
                                      <p:to>
                                        <p:strVal val="visible"/>
                                      </p:to>
                                    </p:set>
                                    <p:anim calcmode="lin" valueType="num">
                                      <p:cBhvr additive="base">
                                        <p:cTn id="141" dur="500" fill="hold"/>
                                        <p:tgtEl>
                                          <p:spTgt spid="1796099"/>
                                        </p:tgtEl>
                                        <p:attrNameLst>
                                          <p:attrName>ppt_x</p:attrName>
                                        </p:attrNameLst>
                                      </p:cBhvr>
                                      <p:tavLst>
                                        <p:tav tm="0">
                                          <p:val>
                                            <p:strVal val="#ppt_x"/>
                                          </p:val>
                                        </p:tav>
                                        <p:tav tm="100000">
                                          <p:val>
                                            <p:strVal val="#ppt_x"/>
                                          </p:val>
                                        </p:tav>
                                      </p:tavLst>
                                    </p:anim>
                                    <p:anim calcmode="lin" valueType="num">
                                      <p:cBhvr additive="base">
                                        <p:cTn id="142" dur="500" fill="hold"/>
                                        <p:tgtEl>
                                          <p:spTgt spid="1796099"/>
                                        </p:tgtEl>
                                        <p:attrNameLst>
                                          <p:attrName>ppt_y</p:attrName>
                                        </p:attrNameLst>
                                      </p:cBhvr>
                                      <p:tavLst>
                                        <p:tav tm="0">
                                          <p:val>
                                            <p:strVal val="1+#ppt_h/2"/>
                                          </p:val>
                                        </p:tav>
                                        <p:tav tm="100000">
                                          <p:val>
                                            <p:strVal val="#ppt_y"/>
                                          </p:val>
                                        </p:tav>
                                      </p:tavLst>
                                    </p:anim>
                                  </p:childTnLst>
                                </p:cTn>
                              </p:par>
                              <p:par>
                                <p:cTn id="143" presetID="2" presetClass="entr" presetSubtype="4" fill="hold" nodeType="withEffect">
                                  <p:stCondLst>
                                    <p:cond delay="0"/>
                                  </p:stCondLst>
                                  <p:childTnLst>
                                    <p:set>
                                      <p:cBhvr>
                                        <p:cTn id="144" dur="1" fill="hold">
                                          <p:stCondLst>
                                            <p:cond delay="0"/>
                                          </p:stCondLst>
                                        </p:cTn>
                                        <p:tgtEl>
                                          <p:spTgt spid="1796100"/>
                                        </p:tgtEl>
                                        <p:attrNameLst>
                                          <p:attrName>style.visibility</p:attrName>
                                        </p:attrNameLst>
                                      </p:cBhvr>
                                      <p:to>
                                        <p:strVal val="visible"/>
                                      </p:to>
                                    </p:set>
                                    <p:anim calcmode="lin" valueType="num">
                                      <p:cBhvr additive="base">
                                        <p:cTn id="145" dur="500" fill="hold"/>
                                        <p:tgtEl>
                                          <p:spTgt spid="1796100"/>
                                        </p:tgtEl>
                                        <p:attrNameLst>
                                          <p:attrName>ppt_x</p:attrName>
                                        </p:attrNameLst>
                                      </p:cBhvr>
                                      <p:tavLst>
                                        <p:tav tm="0">
                                          <p:val>
                                            <p:strVal val="#ppt_x"/>
                                          </p:val>
                                        </p:tav>
                                        <p:tav tm="100000">
                                          <p:val>
                                            <p:strVal val="#ppt_x"/>
                                          </p:val>
                                        </p:tav>
                                      </p:tavLst>
                                    </p:anim>
                                    <p:anim calcmode="lin" valueType="num">
                                      <p:cBhvr additive="base">
                                        <p:cTn id="146" dur="500" fill="hold"/>
                                        <p:tgtEl>
                                          <p:spTgt spid="1796100"/>
                                        </p:tgtEl>
                                        <p:attrNameLst>
                                          <p:attrName>ppt_y</p:attrName>
                                        </p:attrNameLst>
                                      </p:cBhvr>
                                      <p:tavLst>
                                        <p:tav tm="0">
                                          <p:val>
                                            <p:strVal val="1+#ppt_h/2"/>
                                          </p:val>
                                        </p:tav>
                                        <p:tav tm="100000">
                                          <p:val>
                                            <p:strVal val="#ppt_y"/>
                                          </p:val>
                                        </p:tav>
                                      </p:tavLst>
                                    </p:anim>
                                  </p:childTnLst>
                                </p:cTn>
                              </p:par>
                              <p:par>
                                <p:cTn id="147" presetID="2" presetClass="entr" presetSubtype="4" fill="hold" nodeType="withEffect">
                                  <p:stCondLst>
                                    <p:cond delay="0"/>
                                  </p:stCondLst>
                                  <p:childTnLst>
                                    <p:set>
                                      <p:cBhvr>
                                        <p:cTn id="148" dur="1" fill="hold">
                                          <p:stCondLst>
                                            <p:cond delay="0"/>
                                          </p:stCondLst>
                                        </p:cTn>
                                        <p:tgtEl>
                                          <p:spTgt spid="7"/>
                                        </p:tgtEl>
                                        <p:attrNameLst>
                                          <p:attrName>style.visibility</p:attrName>
                                        </p:attrNameLst>
                                      </p:cBhvr>
                                      <p:to>
                                        <p:strVal val="visible"/>
                                      </p:to>
                                    </p:set>
                                    <p:anim calcmode="lin" valueType="num">
                                      <p:cBhvr additive="base">
                                        <p:cTn id="149" dur="500" fill="hold"/>
                                        <p:tgtEl>
                                          <p:spTgt spid="7"/>
                                        </p:tgtEl>
                                        <p:attrNameLst>
                                          <p:attrName>ppt_x</p:attrName>
                                        </p:attrNameLst>
                                      </p:cBhvr>
                                      <p:tavLst>
                                        <p:tav tm="0">
                                          <p:val>
                                            <p:strVal val="#ppt_x"/>
                                          </p:val>
                                        </p:tav>
                                        <p:tav tm="100000">
                                          <p:val>
                                            <p:strVal val="#ppt_x"/>
                                          </p:val>
                                        </p:tav>
                                      </p:tavLst>
                                    </p:anim>
                                    <p:anim calcmode="lin" valueType="num">
                                      <p:cBhvr additive="base">
                                        <p:cTn id="150" dur="500" fill="hold"/>
                                        <p:tgtEl>
                                          <p:spTgt spid="7"/>
                                        </p:tgtEl>
                                        <p:attrNameLst>
                                          <p:attrName>ppt_y</p:attrName>
                                        </p:attrNameLst>
                                      </p:cBhvr>
                                      <p:tavLst>
                                        <p:tav tm="0">
                                          <p:val>
                                            <p:strVal val="1+#ppt_h/2"/>
                                          </p:val>
                                        </p:tav>
                                        <p:tav tm="100000">
                                          <p:val>
                                            <p:strVal val="#ppt_y"/>
                                          </p:val>
                                        </p:tav>
                                      </p:tavLst>
                                    </p:anim>
                                  </p:childTnLst>
                                </p:cTn>
                              </p:par>
                              <p:par>
                                <p:cTn id="151" presetID="2" presetClass="entr" presetSubtype="4" fill="hold" nodeType="withEffect">
                                  <p:stCondLst>
                                    <p:cond delay="0"/>
                                  </p:stCondLst>
                                  <p:childTnLst>
                                    <p:set>
                                      <p:cBhvr>
                                        <p:cTn id="152" dur="1" fill="hold">
                                          <p:stCondLst>
                                            <p:cond delay="0"/>
                                          </p:stCondLst>
                                        </p:cTn>
                                        <p:tgtEl>
                                          <p:spTgt spid="8"/>
                                        </p:tgtEl>
                                        <p:attrNameLst>
                                          <p:attrName>style.visibility</p:attrName>
                                        </p:attrNameLst>
                                      </p:cBhvr>
                                      <p:to>
                                        <p:strVal val="visible"/>
                                      </p:to>
                                    </p:set>
                                    <p:anim calcmode="lin" valueType="num">
                                      <p:cBhvr additive="base">
                                        <p:cTn id="153" dur="500" fill="hold"/>
                                        <p:tgtEl>
                                          <p:spTgt spid="8"/>
                                        </p:tgtEl>
                                        <p:attrNameLst>
                                          <p:attrName>ppt_x</p:attrName>
                                        </p:attrNameLst>
                                      </p:cBhvr>
                                      <p:tavLst>
                                        <p:tav tm="0">
                                          <p:val>
                                            <p:strVal val="#ppt_x"/>
                                          </p:val>
                                        </p:tav>
                                        <p:tav tm="100000">
                                          <p:val>
                                            <p:strVal val="#ppt_x"/>
                                          </p:val>
                                        </p:tav>
                                      </p:tavLst>
                                    </p:anim>
                                    <p:anim calcmode="lin" valueType="num">
                                      <p:cBhvr additive="base">
                                        <p:cTn id="154" dur="500" fill="hold"/>
                                        <p:tgtEl>
                                          <p:spTgt spid="8"/>
                                        </p:tgtEl>
                                        <p:attrNameLst>
                                          <p:attrName>ppt_y</p:attrName>
                                        </p:attrNameLst>
                                      </p:cBhvr>
                                      <p:tavLst>
                                        <p:tav tm="0">
                                          <p:val>
                                            <p:strVal val="1+#ppt_h/2"/>
                                          </p:val>
                                        </p:tav>
                                        <p:tav tm="100000">
                                          <p:val>
                                            <p:strVal val="#ppt_y"/>
                                          </p:val>
                                        </p:tav>
                                      </p:tavLst>
                                    </p:anim>
                                  </p:childTnLst>
                                </p:cTn>
                              </p:par>
                              <p:par>
                                <p:cTn id="155" presetID="2" presetClass="entr" presetSubtype="4" fill="hold" nodeType="withEffect">
                                  <p:stCondLst>
                                    <p:cond delay="0"/>
                                  </p:stCondLst>
                                  <p:childTnLst>
                                    <p:set>
                                      <p:cBhvr>
                                        <p:cTn id="156" dur="1" fill="hold">
                                          <p:stCondLst>
                                            <p:cond delay="0"/>
                                          </p:stCondLst>
                                        </p:cTn>
                                        <p:tgtEl>
                                          <p:spTgt spid="9"/>
                                        </p:tgtEl>
                                        <p:attrNameLst>
                                          <p:attrName>style.visibility</p:attrName>
                                        </p:attrNameLst>
                                      </p:cBhvr>
                                      <p:to>
                                        <p:strVal val="visible"/>
                                      </p:to>
                                    </p:set>
                                    <p:anim calcmode="lin" valueType="num">
                                      <p:cBhvr additive="base">
                                        <p:cTn id="157" dur="500" fill="hold"/>
                                        <p:tgtEl>
                                          <p:spTgt spid="9"/>
                                        </p:tgtEl>
                                        <p:attrNameLst>
                                          <p:attrName>ppt_x</p:attrName>
                                        </p:attrNameLst>
                                      </p:cBhvr>
                                      <p:tavLst>
                                        <p:tav tm="0">
                                          <p:val>
                                            <p:strVal val="#ppt_x"/>
                                          </p:val>
                                        </p:tav>
                                        <p:tav tm="100000">
                                          <p:val>
                                            <p:strVal val="#ppt_x"/>
                                          </p:val>
                                        </p:tav>
                                      </p:tavLst>
                                    </p:anim>
                                    <p:anim calcmode="lin" valueType="num">
                                      <p:cBhvr additive="base">
                                        <p:cTn id="158" dur="500" fill="hold"/>
                                        <p:tgtEl>
                                          <p:spTgt spid="9"/>
                                        </p:tgtEl>
                                        <p:attrNameLst>
                                          <p:attrName>ppt_y</p:attrName>
                                        </p:attrNameLst>
                                      </p:cBhvr>
                                      <p:tavLst>
                                        <p:tav tm="0">
                                          <p:val>
                                            <p:strVal val="1+#ppt_h/2"/>
                                          </p:val>
                                        </p:tav>
                                        <p:tav tm="100000">
                                          <p:val>
                                            <p:strVal val="#ppt_y"/>
                                          </p:val>
                                        </p:tav>
                                      </p:tavLst>
                                    </p:anim>
                                  </p:childTnLst>
                                </p:cTn>
                              </p:par>
                              <p:par>
                                <p:cTn id="159" presetID="2" presetClass="entr" presetSubtype="4" fill="hold" nodeType="withEffect">
                                  <p:stCondLst>
                                    <p:cond delay="0"/>
                                  </p:stCondLst>
                                  <p:childTnLst>
                                    <p:set>
                                      <p:cBhvr>
                                        <p:cTn id="160" dur="1" fill="hold">
                                          <p:stCondLst>
                                            <p:cond delay="0"/>
                                          </p:stCondLst>
                                        </p:cTn>
                                        <p:tgtEl>
                                          <p:spTgt spid="10"/>
                                        </p:tgtEl>
                                        <p:attrNameLst>
                                          <p:attrName>style.visibility</p:attrName>
                                        </p:attrNameLst>
                                      </p:cBhvr>
                                      <p:to>
                                        <p:strVal val="visible"/>
                                      </p:to>
                                    </p:set>
                                    <p:anim calcmode="lin" valueType="num">
                                      <p:cBhvr additive="base">
                                        <p:cTn id="161" dur="500" fill="hold"/>
                                        <p:tgtEl>
                                          <p:spTgt spid="10"/>
                                        </p:tgtEl>
                                        <p:attrNameLst>
                                          <p:attrName>ppt_x</p:attrName>
                                        </p:attrNameLst>
                                      </p:cBhvr>
                                      <p:tavLst>
                                        <p:tav tm="0">
                                          <p:val>
                                            <p:strVal val="#ppt_x"/>
                                          </p:val>
                                        </p:tav>
                                        <p:tav tm="100000">
                                          <p:val>
                                            <p:strVal val="#ppt_x"/>
                                          </p:val>
                                        </p:tav>
                                      </p:tavLst>
                                    </p:anim>
                                    <p:anim calcmode="lin" valueType="num">
                                      <p:cBhvr additive="base">
                                        <p:cTn id="162" dur="500" fill="hold"/>
                                        <p:tgtEl>
                                          <p:spTgt spid="10"/>
                                        </p:tgtEl>
                                        <p:attrNameLst>
                                          <p:attrName>ppt_y</p:attrName>
                                        </p:attrNameLst>
                                      </p:cBhvr>
                                      <p:tavLst>
                                        <p:tav tm="0">
                                          <p:val>
                                            <p:strVal val="1+#ppt_h/2"/>
                                          </p:val>
                                        </p:tav>
                                        <p:tav tm="100000">
                                          <p:val>
                                            <p:strVal val="#ppt_y"/>
                                          </p:val>
                                        </p:tav>
                                      </p:tavLst>
                                    </p:anim>
                                  </p:childTnLst>
                                </p:cTn>
                              </p:par>
                              <p:par>
                                <p:cTn id="163" presetID="2" presetClass="entr" presetSubtype="4" fill="hold" nodeType="withEffect">
                                  <p:stCondLst>
                                    <p:cond delay="0"/>
                                  </p:stCondLst>
                                  <p:childTnLst>
                                    <p:set>
                                      <p:cBhvr>
                                        <p:cTn id="164" dur="1" fill="hold">
                                          <p:stCondLst>
                                            <p:cond delay="0"/>
                                          </p:stCondLst>
                                        </p:cTn>
                                        <p:tgtEl>
                                          <p:spTgt spid="11"/>
                                        </p:tgtEl>
                                        <p:attrNameLst>
                                          <p:attrName>style.visibility</p:attrName>
                                        </p:attrNameLst>
                                      </p:cBhvr>
                                      <p:to>
                                        <p:strVal val="visible"/>
                                      </p:to>
                                    </p:set>
                                    <p:anim calcmode="lin" valueType="num">
                                      <p:cBhvr additive="base">
                                        <p:cTn id="165" dur="500" fill="hold"/>
                                        <p:tgtEl>
                                          <p:spTgt spid="11"/>
                                        </p:tgtEl>
                                        <p:attrNameLst>
                                          <p:attrName>ppt_x</p:attrName>
                                        </p:attrNameLst>
                                      </p:cBhvr>
                                      <p:tavLst>
                                        <p:tav tm="0">
                                          <p:val>
                                            <p:strVal val="#ppt_x"/>
                                          </p:val>
                                        </p:tav>
                                        <p:tav tm="100000">
                                          <p:val>
                                            <p:strVal val="#ppt_x"/>
                                          </p:val>
                                        </p:tav>
                                      </p:tavLst>
                                    </p:anim>
                                    <p:anim calcmode="lin" valueType="num">
                                      <p:cBhvr additive="base">
                                        <p:cTn id="166" dur="500" fill="hold"/>
                                        <p:tgtEl>
                                          <p:spTgt spid="11"/>
                                        </p:tgtEl>
                                        <p:attrNameLst>
                                          <p:attrName>ppt_y</p:attrName>
                                        </p:attrNameLst>
                                      </p:cBhvr>
                                      <p:tavLst>
                                        <p:tav tm="0">
                                          <p:val>
                                            <p:strVal val="1+#ppt_h/2"/>
                                          </p:val>
                                        </p:tav>
                                        <p:tav tm="100000">
                                          <p:val>
                                            <p:strVal val="#ppt_y"/>
                                          </p:val>
                                        </p:tav>
                                      </p:tavLst>
                                    </p:anim>
                                  </p:childTnLst>
                                </p:cTn>
                              </p:par>
                              <p:par>
                                <p:cTn id="167" presetID="2" presetClass="entr" presetSubtype="4" fill="hold" grpId="0" nodeType="withEffect">
                                  <p:stCondLst>
                                    <p:cond delay="0"/>
                                  </p:stCondLst>
                                  <p:childTnLst>
                                    <p:set>
                                      <p:cBhvr>
                                        <p:cTn id="168" dur="1" fill="hold">
                                          <p:stCondLst>
                                            <p:cond delay="0"/>
                                          </p:stCondLst>
                                        </p:cTn>
                                        <p:tgtEl>
                                          <p:spTgt spid="1796140"/>
                                        </p:tgtEl>
                                        <p:attrNameLst>
                                          <p:attrName>style.visibility</p:attrName>
                                        </p:attrNameLst>
                                      </p:cBhvr>
                                      <p:to>
                                        <p:strVal val="visible"/>
                                      </p:to>
                                    </p:set>
                                    <p:anim calcmode="lin" valueType="num">
                                      <p:cBhvr additive="base">
                                        <p:cTn id="169" dur="500" fill="hold"/>
                                        <p:tgtEl>
                                          <p:spTgt spid="1796140"/>
                                        </p:tgtEl>
                                        <p:attrNameLst>
                                          <p:attrName>ppt_x</p:attrName>
                                        </p:attrNameLst>
                                      </p:cBhvr>
                                      <p:tavLst>
                                        <p:tav tm="0">
                                          <p:val>
                                            <p:strVal val="#ppt_x"/>
                                          </p:val>
                                        </p:tav>
                                        <p:tav tm="100000">
                                          <p:val>
                                            <p:strVal val="#ppt_x"/>
                                          </p:val>
                                        </p:tav>
                                      </p:tavLst>
                                    </p:anim>
                                    <p:anim calcmode="lin" valueType="num">
                                      <p:cBhvr additive="base">
                                        <p:cTn id="170" dur="500" fill="hold"/>
                                        <p:tgtEl>
                                          <p:spTgt spid="1796140"/>
                                        </p:tgtEl>
                                        <p:attrNameLst>
                                          <p:attrName>ppt_y</p:attrName>
                                        </p:attrNameLst>
                                      </p:cBhvr>
                                      <p:tavLst>
                                        <p:tav tm="0">
                                          <p:val>
                                            <p:strVal val="1+#ppt_h/2"/>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1796141"/>
                                        </p:tgtEl>
                                        <p:attrNameLst>
                                          <p:attrName>style.visibility</p:attrName>
                                        </p:attrNameLst>
                                      </p:cBhvr>
                                      <p:to>
                                        <p:strVal val="visible"/>
                                      </p:to>
                                    </p:set>
                                    <p:anim calcmode="lin" valueType="num">
                                      <p:cBhvr additive="base">
                                        <p:cTn id="173" dur="500" fill="hold"/>
                                        <p:tgtEl>
                                          <p:spTgt spid="1796141"/>
                                        </p:tgtEl>
                                        <p:attrNameLst>
                                          <p:attrName>ppt_x</p:attrName>
                                        </p:attrNameLst>
                                      </p:cBhvr>
                                      <p:tavLst>
                                        <p:tav tm="0">
                                          <p:val>
                                            <p:strVal val="#ppt_x"/>
                                          </p:val>
                                        </p:tav>
                                        <p:tav tm="100000">
                                          <p:val>
                                            <p:strVal val="#ppt_x"/>
                                          </p:val>
                                        </p:tav>
                                      </p:tavLst>
                                    </p:anim>
                                    <p:anim calcmode="lin" valueType="num">
                                      <p:cBhvr additive="base">
                                        <p:cTn id="174" dur="500" fill="hold"/>
                                        <p:tgtEl>
                                          <p:spTgt spid="1796141"/>
                                        </p:tgtEl>
                                        <p:attrNameLst>
                                          <p:attrName>ppt_y</p:attrName>
                                        </p:attrNameLst>
                                      </p:cBhvr>
                                      <p:tavLst>
                                        <p:tav tm="0">
                                          <p:val>
                                            <p:strVal val="1+#ppt_h/2"/>
                                          </p:val>
                                        </p:tav>
                                        <p:tav tm="100000">
                                          <p:val>
                                            <p:strVal val="#ppt_y"/>
                                          </p:val>
                                        </p:tav>
                                      </p:tavLst>
                                    </p:anim>
                                  </p:childTnLst>
                                </p:cTn>
                              </p:par>
                              <p:par>
                                <p:cTn id="175" presetID="2" presetClass="entr" presetSubtype="4" fill="hold" nodeType="withEffect">
                                  <p:stCondLst>
                                    <p:cond delay="0"/>
                                  </p:stCondLst>
                                  <p:childTnLst>
                                    <p:set>
                                      <p:cBhvr>
                                        <p:cTn id="176" dur="1" fill="hold">
                                          <p:stCondLst>
                                            <p:cond delay="0"/>
                                          </p:stCondLst>
                                        </p:cTn>
                                        <p:tgtEl>
                                          <p:spTgt spid="12"/>
                                        </p:tgtEl>
                                        <p:attrNameLst>
                                          <p:attrName>style.visibility</p:attrName>
                                        </p:attrNameLst>
                                      </p:cBhvr>
                                      <p:to>
                                        <p:strVal val="visible"/>
                                      </p:to>
                                    </p:set>
                                    <p:anim calcmode="lin" valueType="num">
                                      <p:cBhvr additive="base">
                                        <p:cTn id="177" dur="500" fill="hold"/>
                                        <p:tgtEl>
                                          <p:spTgt spid="12"/>
                                        </p:tgtEl>
                                        <p:attrNameLst>
                                          <p:attrName>ppt_x</p:attrName>
                                        </p:attrNameLst>
                                      </p:cBhvr>
                                      <p:tavLst>
                                        <p:tav tm="0">
                                          <p:val>
                                            <p:strVal val="#ppt_x"/>
                                          </p:val>
                                        </p:tav>
                                        <p:tav tm="100000">
                                          <p:val>
                                            <p:strVal val="#ppt_x"/>
                                          </p:val>
                                        </p:tav>
                                      </p:tavLst>
                                    </p:anim>
                                    <p:anim calcmode="lin" valueType="num">
                                      <p:cBhvr additive="base">
                                        <p:cTn id="178" dur="500" fill="hold"/>
                                        <p:tgtEl>
                                          <p:spTgt spid="12"/>
                                        </p:tgtEl>
                                        <p:attrNameLst>
                                          <p:attrName>ppt_y</p:attrName>
                                        </p:attrNameLst>
                                      </p:cBhvr>
                                      <p:tavLst>
                                        <p:tav tm="0">
                                          <p:val>
                                            <p:strVal val="1+#ppt_h/2"/>
                                          </p:val>
                                        </p:tav>
                                        <p:tav tm="100000">
                                          <p:val>
                                            <p:strVal val="#ppt_y"/>
                                          </p:val>
                                        </p:tav>
                                      </p:tavLst>
                                    </p:anim>
                                  </p:childTnLst>
                                </p:cTn>
                              </p:par>
                              <p:par>
                                <p:cTn id="179" presetID="2" presetClass="entr" presetSubtype="4" fill="hold" nodeType="withEffect">
                                  <p:stCondLst>
                                    <p:cond delay="0"/>
                                  </p:stCondLst>
                                  <p:childTnLst>
                                    <p:set>
                                      <p:cBhvr>
                                        <p:cTn id="180" dur="1" fill="hold">
                                          <p:stCondLst>
                                            <p:cond delay="0"/>
                                          </p:stCondLst>
                                        </p:cTn>
                                        <p:tgtEl>
                                          <p:spTgt spid="13"/>
                                        </p:tgtEl>
                                        <p:attrNameLst>
                                          <p:attrName>style.visibility</p:attrName>
                                        </p:attrNameLst>
                                      </p:cBhvr>
                                      <p:to>
                                        <p:strVal val="visible"/>
                                      </p:to>
                                    </p:set>
                                    <p:anim calcmode="lin" valueType="num">
                                      <p:cBhvr additive="base">
                                        <p:cTn id="181" dur="500" fill="hold"/>
                                        <p:tgtEl>
                                          <p:spTgt spid="13"/>
                                        </p:tgtEl>
                                        <p:attrNameLst>
                                          <p:attrName>ppt_x</p:attrName>
                                        </p:attrNameLst>
                                      </p:cBhvr>
                                      <p:tavLst>
                                        <p:tav tm="0">
                                          <p:val>
                                            <p:strVal val="#ppt_x"/>
                                          </p:val>
                                        </p:tav>
                                        <p:tav tm="100000">
                                          <p:val>
                                            <p:strVal val="#ppt_x"/>
                                          </p:val>
                                        </p:tav>
                                      </p:tavLst>
                                    </p:anim>
                                    <p:anim calcmode="lin" valueType="num">
                                      <p:cBhvr additive="base">
                                        <p:cTn id="182" dur="500" fill="hold"/>
                                        <p:tgtEl>
                                          <p:spTgt spid="13"/>
                                        </p:tgtEl>
                                        <p:attrNameLst>
                                          <p:attrName>ppt_y</p:attrName>
                                        </p:attrNameLst>
                                      </p:cBhvr>
                                      <p:tavLst>
                                        <p:tav tm="0">
                                          <p:val>
                                            <p:strVal val="1+#ppt_h/2"/>
                                          </p:val>
                                        </p:tav>
                                        <p:tav tm="100000">
                                          <p:val>
                                            <p:strVal val="#ppt_y"/>
                                          </p:val>
                                        </p:tav>
                                      </p:tavLst>
                                    </p:anim>
                                  </p:childTnLst>
                                </p:cTn>
                              </p:par>
                              <p:par>
                                <p:cTn id="183" presetID="2" presetClass="entr" presetSubtype="4" fill="hold" nodeType="withEffect">
                                  <p:stCondLst>
                                    <p:cond delay="0"/>
                                  </p:stCondLst>
                                  <p:childTnLst>
                                    <p:set>
                                      <p:cBhvr>
                                        <p:cTn id="184" dur="1" fill="hold">
                                          <p:stCondLst>
                                            <p:cond delay="0"/>
                                          </p:stCondLst>
                                        </p:cTn>
                                        <p:tgtEl>
                                          <p:spTgt spid="1796174"/>
                                        </p:tgtEl>
                                        <p:attrNameLst>
                                          <p:attrName>style.visibility</p:attrName>
                                        </p:attrNameLst>
                                      </p:cBhvr>
                                      <p:to>
                                        <p:strVal val="visible"/>
                                      </p:to>
                                    </p:set>
                                    <p:anim calcmode="lin" valueType="num">
                                      <p:cBhvr additive="base">
                                        <p:cTn id="185" dur="500" fill="hold"/>
                                        <p:tgtEl>
                                          <p:spTgt spid="1796174"/>
                                        </p:tgtEl>
                                        <p:attrNameLst>
                                          <p:attrName>ppt_x</p:attrName>
                                        </p:attrNameLst>
                                      </p:cBhvr>
                                      <p:tavLst>
                                        <p:tav tm="0">
                                          <p:val>
                                            <p:strVal val="#ppt_x"/>
                                          </p:val>
                                        </p:tav>
                                        <p:tav tm="100000">
                                          <p:val>
                                            <p:strVal val="#ppt_x"/>
                                          </p:val>
                                        </p:tav>
                                      </p:tavLst>
                                    </p:anim>
                                    <p:anim calcmode="lin" valueType="num">
                                      <p:cBhvr additive="base">
                                        <p:cTn id="186" dur="500" fill="hold"/>
                                        <p:tgtEl>
                                          <p:spTgt spid="1796174"/>
                                        </p:tgtEl>
                                        <p:attrNameLst>
                                          <p:attrName>ppt_y</p:attrName>
                                        </p:attrNameLst>
                                      </p:cBhvr>
                                      <p:tavLst>
                                        <p:tav tm="0">
                                          <p:val>
                                            <p:strVal val="1+#ppt_h/2"/>
                                          </p:val>
                                        </p:tav>
                                        <p:tav tm="100000">
                                          <p:val>
                                            <p:strVal val="#ppt_y"/>
                                          </p:val>
                                        </p:tav>
                                      </p:tavLst>
                                    </p:anim>
                                  </p:childTnLst>
                                </p:cTn>
                              </p:par>
                              <p:par>
                                <p:cTn id="187" presetID="2" presetClass="entr" presetSubtype="4" fill="hold" nodeType="withEffect">
                                  <p:stCondLst>
                                    <p:cond delay="0"/>
                                  </p:stCondLst>
                                  <p:childTnLst>
                                    <p:set>
                                      <p:cBhvr>
                                        <p:cTn id="188" dur="1" fill="hold">
                                          <p:stCondLst>
                                            <p:cond delay="0"/>
                                          </p:stCondLst>
                                        </p:cTn>
                                        <p:tgtEl>
                                          <p:spTgt spid="19"/>
                                        </p:tgtEl>
                                        <p:attrNameLst>
                                          <p:attrName>style.visibility</p:attrName>
                                        </p:attrNameLst>
                                      </p:cBhvr>
                                      <p:to>
                                        <p:strVal val="visible"/>
                                      </p:to>
                                    </p:set>
                                    <p:anim calcmode="lin" valueType="num">
                                      <p:cBhvr additive="base">
                                        <p:cTn id="189" dur="500" fill="hold"/>
                                        <p:tgtEl>
                                          <p:spTgt spid="19"/>
                                        </p:tgtEl>
                                        <p:attrNameLst>
                                          <p:attrName>ppt_x</p:attrName>
                                        </p:attrNameLst>
                                      </p:cBhvr>
                                      <p:tavLst>
                                        <p:tav tm="0">
                                          <p:val>
                                            <p:strVal val="#ppt_x"/>
                                          </p:val>
                                        </p:tav>
                                        <p:tav tm="100000">
                                          <p:val>
                                            <p:strVal val="#ppt_x"/>
                                          </p:val>
                                        </p:tav>
                                      </p:tavLst>
                                    </p:anim>
                                    <p:anim calcmode="lin" valueType="num">
                                      <p:cBhvr additive="base">
                                        <p:cTn id="190" dur="500" fill="hold"/>
                                        <p:tgtEl>
                                          <p:spTgt spid="19"/>
                                        </p:tgtEl>
                                        <p:attrNameLst>
                                          <p:attrName>ppt_y</p:attrName>
                                        </p:attrNameLst>
                                      </p:cBhvr>
                                      <p:tavLst>
                                        <p:tav tm="0">
                                          <p:val>
                                            <p:strVal val="1+#ppt_h/2"/>
                                          </p:val>
                                        </p:tav>
                                        <p:tav tm="100000">
                                          <p:val>
                                            <p:strVal val="#ppt_y"/>
                                          </p:val>
                                        </p:tav>
                                      </p:tavLst>
                                    </p:anim>
                                  </p:childTnLst>
                                </p:cTn>
                              </p:par>
                              <p:par>
                                <p:cTn id="191" presetID="2" presetClass="entr" presetSubtype="4" fill="hold" nodeType="withEffect">
                                  <p:stCondLst>
                                    <p:cond delay="0"/>
                                  </p:stCondLst>
                                  <p:childTnLst>
                                    <p:set>
                                      <p:cBhvr>
                                        <p:cTn id="192" dur="1" fill="hold">
                                          <p:stCondLst>
                                            <p:cond delay="0"/>
                                          </p:stCondLst>
                                        </p:cTn>
                                        <p:tgtEl>
                                          <p:spTgt spid="1796178"/>
                                        </p:tgtEl>
                                        <p:attrNameLst>
                                          <p:attrName>style.visibility</p:attrName>
                                        </p:attrNameLst>
                                      </p:cBhvr>
                                      <p:to>
                                        <p:strVal val="visible"/>
                                      </p:to>
                                    </p:set>
                                    <p:anim calcmode="lin" valueType="num">
                                      <p:cBhvr additive="base">
                                        <p:cTn id="193" dur="500" fill="hold"/>
                                        <p:tgtEl>
                                          <p:spTgt spid="1796178"/>
                                        </p:tgtEl>
                                        <p:attrNameLst>
                                          <p:attrName>ppt_x</p:attrName>
                                        </p:attrNameLst>
                                      </p:cBhvr>
                                      <p:tavLst>
                                        <p:tav tm="0">
                                          <p:val>
                                            <p:strVal val="#ppt_x"/>
                                          </p:val>
                                        </p:tav>
                                        <p:tav tm="100000">
                                          <p:val>
                                            <p:strVal val="#ppt_x"/>
                                          </p:val>
                                        </p:tav>
                                      </p:tavLst>
                                    </p:anim>
                                    <p:anim calcmode="lin" valueType="num">
                                      <p:cBhvr additive="base">
                                        <p:cTn id="194" dur="500" fill="hold"/>
                                        <p:tgtEl>
                                          <p:spTgt spid="1796178"/>
                                        </p:tgtEl>
                                        <p:attrNameLst>
                                          <p:attrName>ppt_y</p:attrName>
                                        </p:attrNameLst>
                                      </p:cBhvr>
                                      <p:tavLst>
                                        <p:tav tm="0">
                                          <p:val>
                                            <p:strVal val="1+#ppt_h/2"/>
                                          </p:val>
                                        </p:tav>
                                        <p:tav tm="100000">
                                          <p:val>
                                            <p:strVal val="#ppt_y"/>
                                          </p:val>
                                        </p:tav>
                                      </p:tavLst>
                                    </p:anim>
                                  </p:childTnLst>
                                </p:cTn>
                              </p:par>
                              <p:par>
                                <p:cTn id="195" presetID="2" presetClass="entr" presetSubtype="4" fill="hold" nodeType="withEffect">
                                  <p:stCondLst>
                                    <p:cond delay="0"/>
                                  </p:stCondLst>
                                  <p:childTnLst>
                                    <p:set>
                                      <p:cBhvr>
                                        <p:cTn id="196" dur="1" fill="hold">
                                          <p:stCondLst>
                                            <p:cond delay="0"/>
                                          </p:stCondLst>
                                        </p:cTn>
                                        <p:tgtEl>
                                          <p:spTgt spid="1796193"/>
                                        </p:tgtEl>
                                        <p:attrNameLst>
                                          <p:attrName>style.visibility</p:attrName>
                                        </p:attrNameLst>
                                      </p:cBhvr>
                                      <p:to>
                                        <p:strVal val="visible"/>
                                      </p:to>
                                    </p:set>
                                    <p:anim calcmode="lin" valueType="num">
                                      <p:cBhvr additive="base">
                                        <p:cTn id="197" dur="500" fill="hold"/>
                                        <p:tgtEl>
                                          <p:spTgt spid="1796193"/>
                                        </p:tgtEl>
                                        <p:attrNameLst>
                                          <p:attrName>ppt_x</p:attrName>
                                        </p:attrNameLst>
                                      </p:cBhvr>
                                      <p:tavLst>
                                        <p:tav tm="0">
                                          <p:val>
                                            <p:strVal val="#ppt_x"/>
                                          </p:val>
                                        </p:tav>
                                        <p:tav tm="100000">
                                          <p:val>
                                            <p:strVal val="#ppt_x"/>
                                          </p:val>
                                        </p:tav>
                                      </p:tavLst>
                                    </p:anim>
                                    <p:anim calcmode="lin" valueType="num">
                                      <p:cBhvr additive="base">
                                        <p:cTn id="198" dur="500" fill="hold"/>
                                        <p:tgtEl>
                                          <p:spTgt spid="1796193"/>
                                        </p:tgtEl>
                                        <p:attrNameLst>
                                          <p:attrName>ppt_y</p:attrName>
                                        </p:attrNameLst>
                                      </p:cBhvr>
                                      <p:tavLst>
                                        <p:tav tm="0">
                                          <p:val>
                                            <p:strVal val="1+#ppt_h/2"/>
                                          </p:val>
                                        </p:tav>
                                        <p:tav tm="100000">
                                          <p:val>
                                            <p:strVal val="#ppt_y"/>
                                          </p:val>
                                        </p:tav>
                                      </p:tavLst>
                                    </p:anim>
                                  </p:childTnLst>
                                </p:cTn>
                              </p:par>
                              <p:par>
                                <p:cTn id="199" presetID="2" presetClass="entr" presetSubtype="4" fill="hold" nodeType="withEffect">
                                  <p:stCondLst>
                                    <p:cond delay="0"/>
                                  </p:stCondLst>
                                  <p:childTnLst>
                                    <p:set>
                                      <p:cBhvr>
                                        <p:cTn id="200" dur="1" fill="hold">
                                          <p:stCondLst>
                                            <p:cond delay="0"/>
                                          </p:stCondLst>
                                        </p:cTn>
                                        <p:tgtEl>
                                          <p:spTgt spid="1796194"/>
                                        </p:tgtEl>
                                        <p:attrNameLst>
                                          <p:attrName>style.visibility</p:attrName>
                                        </p:attrNameLst>
                                      </p:cBhvr>
                                      <p:to>
                                        <p:strVal val="visible"/>
                                      </p:to>
                                    </p:set>
                                    <p:anim calcmode="lin" valueType="num">
                                      <p:cBhvr additive="base">
                                        <p:cTn id="201" dur="500" fill="hold"/>
                                        <p:tgtEl>
                                          <p:spTgt spid="1796194"/>
                                        </p:tgtEl>
                                        <p:attrNameLst>
                                          <p:attrName>ppt_x</p:attrName>
                                        </p:attrNameLst>
                                      </p:cBhvr>
                                      <p:tavLst>
                                        <p:tav tm="0">
                                          <p:val>
                                            <p:strVal val="#ppt_x"/>
                                          </p:val>
                                        </p:tav>
                                        <p:tav tm="100000">
                                          <p:val>
                                            <p:strVal val="#ppt_x"/>
                                          </p:val>
                                        </p:tav>
                                      </p:tavLst>
                                    </p:anim>
                                    <p:anim calcmode="lin" valueType="num">
                                      <p:cBhvr additive="base">
                                        <p:cTn id="202" dur="500" fill="hold"/>
                                        <p:tgtEl>
                                          <p:spTgt spid="1796194"/>
                                        </p:tgtEl>
                                        <p:attrNameLst>
                                          <p:attrName>ppt_y</p:attrName>
                                        </p:attrNameLst>
                                      </p:cBhvr>
                                      <p:tavLst>
                                        <p:tav tm="0">
                                          <p:val>
                                            <p:strVal val="1+#ppt_h/2"/>
                                          </p:val>
                                        </p:tav>
                                        <p:tav tm="100000">
                                          <p:val>
                                            <p:strVal val="#ppt_y"/>
                                          </p:val>
                                        </p:tav>
                                      </p:tavLst>
                                    </p:anim>
                                  </p:childTnLst>
                                </p:cTn>
                              </p:par>
                              <p:par>
                                <p:cTn id="203" presetID="2" presetClass="entr" presetSubtype="4" fill="hold" nodeType="withEffect">
                                  <p:stCondLst>
                                    <p:cond delay="0"/>
                                  </p:stCondLst>
                                  <p:childTnLst>
                                    <p:set>
                                      <p:cBhvr>
                                        <p:cTn id="204" dur="1" fill="hold">
                                          <p:stCondLst>
                                            <p:cond delay="0"/>
                                          </p:stCondLst>
                                        </p:cTn>
                                        <p:tgtEl>
                                          <p:spTgt spid="1796195"/>
                                        </p:tgtEl>
                                        <p:attrNameLst>
                                          <p:attrName>style.visibility</p:attrName>
                                        </p:attrNameLst>
                                      </p:cBhvr>
                                      <p:to>
                                        <p:strVal val="visible"/>
                                      </p:to>
                                    </p:set>
                                    <p:anim calcmode="lin" valueType="num">
                                      <p:cBhvr additive="base">
                                        <p:cTn id="205" dur="500" fill="hold"/>
                                        <p:tgtEl>
                                          <p:spTgt spid="1796195"/>
                                        </p:tgtEl>
                                        <p:attrNameLst>
                                          <p:attrName>ppt_x</p:attrName>
                                        </p:attrNameLst>
                                      </p:cBhvr>
                                      <p:tavLst>
                                        <p:tav tm="0">
                                          <p:val>
                                            <p:strVal val="#ppt_x"/>
                                          </p:val>
                                        </p:tav>
                                        <p:tav tm="100000">
                                          <p:val>
                                            <p:strVal val="#ppt_x"/>
                                          </p:val>
                                        </p:tav>
                                      </p:tavLst>
                                    </p:anim>
                                    <p:anim calcmode="lin" valueType="num">
                                      <p:cBhvr additive="base">
                                        <p:cTn id="206" dur="500" fill="hold"/>
                                        <p:tgtEl>
                                          <p:spTgt spid="1796195"/>
                                        </p:tgtEl>
                                        <p:attrNameLst>
                                          <p:attrName>ppt_y</p:attrName>
                                        </p:attrNameLst>
                                      </p:cBhvr>
                                      <p:tavLst>
                                        <p:tav tm="0">
                                          <p:val>
                                            <p:strVal val="1+#ppt_h/2"/>
                                          </p:val>
                                        </p:tav>
                                        <p:tav tm="100000">
                                          <p:val>
                                            <p:strVal val="#ppt_y"/>
                                          </p:val>
                                        </p:tav>
                                      </p:tavLst>
                                    </p:anim>
                                  </p:childTnLst>
                                </p:cTn>
                              </p:par>
                              <p:par>
                                <p:cTn id="207" presetID="2" presetClass="entr" presetSubtype="4" fill="hold" nodeType="withEffect">
                                  <p:stCondLst>
                                    <p:cond delay="0"/>
                                  </p:stCondLst>
                                  <p:childTnLst>
                                    <p:set>
                                      <p:cBhvr>
                                        <p:cTn id="208" dur="1" fill="hold">
                                          <p:stCondLst>
                                            <p:cond delay="0"/>
                                          </p:stCondLst>
                                        </p:cTn>
                                        <p:tgtEl>
                                          <p:spTgt spid="1796196"/>
                                        </p:tgtEl>
                                        <p:attrNameLst>
                                          <p:attrName>style.visibility</p:attrName>
                                        </p:attrNameLst>
                                      </p:cBhvr>
                                      <p:to>
                                        <p:strVal val="visible"/>
                                      </p:to>
                                    </p:set>
                                    <p:anim calcmode="lin" valueType="num">
                                      <p:cBhvr additive="base">
                                        <p:cTn id="209" dur="500" fill="hold"/>
                                        <p:tgtEl>
                                          <p:spTgt spid="1796196"/>
                                        </p:tgtEl>
                                        <p:attrNameLst>
                                          <p:attrName>ppt_x</p:attrName>
                                        </p:attrNameLst>
                                      </p:cBhvr>
                                      <p:tavLst>
                                        <p:tav tm="0">
                                          <p:val>
                                            <p:strVal val="#ppt_x"/>
                                          </p:val>
                                        </p:tav>
                                        <p:tav tm="100000">
                                          <p:val>
                                            <p:strVal val="#ppt_x"/>
                                          </p:val>
                                        </p:tav>
                                      </p:tavLst>
                                    </p:anim>
                                    <p:anim calcmode="lin" valueType="num">
                                      <p:cBhvr additive="base">
                                        <p:cTn id="210" dur="500" fill="hold"/>
                                        <p:tgtEl>
                                          <p:spTgt spid="1796196"/>
                                        </p:tgtEl>
                                        <p:attrNameLst>
                                          <p:attrName>ppt_y</p:attrName>
                                        </p:attrNameLst>
                                      </p:cBhvr>
                                      <p:tavLst>
                                        <p:tav tm="0">
                                          <p:val>
                                            <p:strVal val="1+#ppt_h/2"/>
                                          </p:val>
                                        </p:tav>
                                        <p:tav tm="100000">
                                          <p:val>
                                            <p:strVal val="#ppt_y"/>
                                          </p:val>
                                        </p:tav>
                                      </p:tavLst>
                                    </p:anim>
                                  </p:childTnLst>
                                </p:cTn>
                              </p:par>
                              <p:par>
                                <p:cTn id="211" presetID="2" presetClass="entr" presetSubtype="4" fill="hold" nodeType="withEffect">
                                  <p:stCondLst>
                                    <p:cond delay="0"/>
                                  </p:stCondLst>
                                  <p:childTnLst>
                                    <p:set>
                                      <p:cBhvr>
                                        <p:cTn id="212" dur="1" fill="hold">
                                          <p:stCondLst>
                                            <p:cond delay="0"/>
                                          </p:stCondLst>
                                        </p:cTn>
                                        <p:tgtEl>
                                          <p:spTgt spid="1796197"/>
                                        </p:tgtEl>
                                        <p:attrNameLst>
                                          <p:attrName>style.visibility</p:attrName>
                                        </p:attrNameLst>
                                      </p:cBhvr>
                                      <p:to>
                                        <p:strVal val="visible"/>
                                      </p:to>
                                    </p:set>
                                    <p:anim calcmode="lin" valueType="num">
                                      <p:cBhvr additive="base">
                                        <p:cTn id="213" dur="500" fill="hold"/>
                                        <p:tgtEl>
                                          <p:spTgt spid="1796197"/>
                                        </p:tgtEl>
                                        <p:attrNameLst>
                                          <p:attrName>ppt_x</p:attrName>
                                        </p:attrNameLst>
                                      </p:cBhvr>
                                      <p:tavLst>
                                        <p:tav tm="0">
                                          <p:val>
                                            <p:strVal val="#ppt_x"/>
                                          </p:val>
                                        </p:tav>
                                        <p:tav tm="100000">
                                          <p:val>
                                            <p:strVal val="#ppt_x"/>
                                          </p:val>
                                        </p:tav>
                                      </p:tavLst>
                                    </p:anim>
                                    <p:anim calcmode="lin" valueType="num">
                                      <p:cBhvr additive="base">
                                        <p:cTn id="214" dur="500" fill="hold"/>
                                        <p:tgtEl>
                                          <p:spTgt spid="1796197"/>
                                        </p:tgtEl>
                                        <p:attrNameLst>
                                          <p:attrName>ppt_y</p:attrName>
                                        </p:attrNameLst>
                                      </p:cBhvr>
                                      <p:tavLst>
                                        <p:tav tm="0">
                                          <p:val>
                                            <p:strVal val="1+#ppt_h/2"/>
                                          </p:val>
                                        </p:tav>
                                        <p:tav tm="100000">
                                          <p:val>
                                            <p:strVal val="#ppt_y"/>
                                          </p:val>
                                        </p:tav>
                                      </p:tavLst>
                                    </p:anim>
                                  </p:childTnLst>
                                </p:cTn>
                              </p:par>
                            </p:childTnLst>
                          </p:cTn>
                        </p:par>
                      </p:childTnLst>
                    </p:cTn>
                  </p:par>
                  <p:par>
                    <p:cTn id="215" fill="hold" nodeType="clickPar">
                      <p:stCondLst>
                        <p:cond delay="indefinite"/>
                      </p:stCondLst>
                      <p:childTnLst>
                        <p:par>
                          <p:cTn id="216" fill="hold" nodeType="withGroup">
                            <p:stCondLst>
                              <p:cond delay="0"/>
                            </p:stCondLst>
                            <p:childTnLst>
                              <p:par>
                                <p:cTn id="217" presetID="2" presetClass="entr" presetSubtype="4" fill="hold" nodeType="clickEffect">
                                  <p:stCondLst>
                                    <p:cond delay="0"/>
                                  </p:stCondLst>
                                  <p:childTnLst>
                                    <p:set>
                                      <p:cBhvr>
                                        <p:cTn id="218" dur="1" fill="hold">
                                          <p:stCondLst>
                                            <p:cond delay="0"/>
                                          </p:stCondLst>
                                        </p:cTn>
                                        <p:tgtEl>
                                          <p:spTgt spid="2"/>
                                        </p:tgtEl>
                                        <p:attrNameLst>
                                          <p:attrName>style.visibility</p:attrName>
                                        </p:attrNameLst>
                                      </p:cBhvr>
                                      <p:to>
                                        <p:strVal val="visible"/>
                                      </p:to>
                                    </p:set>
                                    <p:anim calcmode="lin" valueType="num">
                                      <p:cBhvr additive="base">
                                        <p:cTn id="219" dur="500" fill="hold"/>
                                        <p:tgtEl>
                                          <p:spTgt spid="2"/>
                                        </p:tgtEl>
                                        <p:attrNameLst>
                                          <p:attrName>ppt_x</p:attrName>
                                        </p:attrNameLst>
                                      </p:cBhvr>
                                      <p:tavLst>
                                        <p:tav tm="0">
                                          <p:val>
                                            <p:strVal val="#ppt_x"/>
                                          </p:val>
                                        </p:tav>
                                        <p:tav tm="100000">
                                          <p:val>
                                            <p:strVal val="#ppt_x"/>
                                          </p:val>
                                        </p:tav>
                                      </p:tavLst>
                                    </p:anim>
                                    <p:anim calcmode="lin" valueType="num">
                                      <p:cBhvr additive="base">
                                        <p:cTn id="220" dur="500" fill="hold"/>
                                        <p:tgtEl>
                                          <p:spTgt spid="2"/>
                                        </p:tgtEl>
                                        <p:attrNameLst>
                                          <p:attrName>ppt_y</p:attrName>
                                        </p:attrNameLst>
                                      </p:cBhvr>
                                      <p:tavLst>
                                        <p:tav tm="0">
                                          <p:val>
                                            <p:strVal val="1+#ppt_h/2"/>
                                          </p:val>
                                        </p:tav>
                                        <p:tav tm="100000">
                                          <p:val>
                                            <p:strVal val="#ppt_y"/>
                                          </p:val>
                                        </p:tav>
                                      </p:tavLst>
                                    </p:anim>
                                  </p:childTnLst>
                                </p:cTn>
                              </p:par>
                              <p:par>
                                <p:cTn id="221" presetID="2" presetClass="entr" presetSubtype="4" fill="hold" nodeType="withEffect">
                                  <p:stCondLst>
                                    <p:cond delay="0"/>
                                  </p:stCondLst>
                                  <p:childTnLst>
                                    <p:set>
                                      <p:cBhvr>
                                        <p:cTn id="222" dur="1" fill="hold">
                                          <p:stCondLst>
                                            <p:cond delay="0"/>
                                          </p:stCondLst>
                                        </p:cTn>
                                        <p:tgtEl>
                                          <p:spTgt spid="3"/>
                                        </p:tgtEl>
                                        <p:attrNameLst>
                                          <p:attrName>style.visibility</p:attrName>
                                        </p:attrNameLst>
                                      </p:cBhvr>
                                      <p:to>
                                        <p:strVal val="visible"/>
                                      </p:to>
                                    </p:set>
                                    <p:anim calcmode="lin" valueType="num">
                                      <p:cBhvr additive="base">
                                        <p:cTn id="223" dur="500" fill="hold"/>
                                        <p:tgtEl>
                                          <p:spTgt spid="3"/>
                                        </p:tgtEl>
                                        <p:attrNameLst>
                                          <p:attrName>ppt_x</p:attrName>
                                        </p:attrNameLst>
                                      </p:cBhvr>
                                      <p:tavLst>
                                        <p:tav tm="0">
                                          <p:val>
                                            <p:strVal val="#ppt_x"/>
                                          </p:val>
                                        </p:tav>
                                        <p:tav tm="100000">
                                          <p:val>
                                            <p:strVal val="#ppt_x"/>
                                          </p:val>
                                        </p:tav>
                                      </p:tavLst>
                                    </p:anim>
                                    <p:anim calcmode="lin" valueType="num">
                                      <p:cBhvr additive="base">
                                        <p:cTn id="224" dur="500" fill="hold"/>
                                        <p:tgtEl>
                                          <p:spTgt spid="3"/>
                                        </p:tgtEl>
                                        <p:attrNameLst>
                                          <p:attrName>ppt_y</p:attrName>
                                        </p:attrNameLst>
                                      </p:cBhvr>
                                      <p:tavLst>
                                        <p:tav tm="0">
                                          <p:val>
                                            <p:strVal val="1+#ppt_h/2"/>
                                          </p:val>
                                        </p:tav>
                                        <p:tav tm="100000">
                                          <p:val>
                                            <p:strVal val="#ppt_y"/>
                                          </p:val>
                                        </p:tav>
                                      </p:tavLst>
                                    </p:anim>
                                  </p:childTnLst>
                                </p:cTn>
                              </p:par>
                              <p:par>
                                <p:cTn id="225" presetID="2" presetClass="entr" presetSubtype="4" fill="hold" nodeType="withEffect">
                                  <p:stCondLst>
                                    <p:cond delay="0"/>
                                  </p:stCondLst>
                                  <p:childTnLst>
                                    <p:set>
                                      <p:cBhvr>
                                        <p:cTn id="226" dur="1" fill="hold">
                                          <p:stCondLst>
                                            <p:cond delay="0"/>
                                          </p:stCondLst>
                                        </p:cTn>
                                        <p:tgtEl>
                                          <p:spTgt spid="4"/>
                                        </p:tgtEl>
                                        <p:attrNameLst>
                                          <p:attrName>style.visibility</p:attrName>
                                        </p:attrNameLst>
                                      </p:cBhvr>
                                      <p:to>
                                        <p:strVal val="visible"/>
                                      </p:to>
                                    </p:set>
                                    <p:anim calcmode="lin" valueType="num">
                                      <p:cBhvr additive="base">
                                        <p:cTn id="227" dur="500" fill="hold"/>
                                        <p:tgtEl>
                                          <p:spTgt spid="4"/>
                                        </p:tgtEl>
                                        <p:attrNameLst>
                                          <p:attrName>ppt_x</p:attrName>
                                        </p:attrNameLst>
                                      </p:cBhvr>
                                      <p:tavLst>
                                        <p:tav tm="0">
                                          <p:val>
                                            <p:strVal val="#ppt_x"/>
                                          </p:val>
                                        </p:tav>
                                        <p:tav tm="100000">
                                          <p:val>
                                            <p:strVal val="#ppt_x"/>
                                          </p:val>
                                        </p:tav>
                                      </p:tavLst>
                                    </p:anim>
                                    <p:anim calcmode="lin" valueType="num">
                                      <p:cBhvr additive="base">
                                        <p:cTn id="228" dur="500" fill="hold"/>
                                        <p:tgtEl>
                                          <p:spTgt spid="4"/>
                                        </p:tgtEl>
                                        <p:attrNameLst>
                                          <p:attrName>ppt_y</p:attrName>
                                        </p:attrNameLst>
                                      </p:cBhvr>
                                      <p:tavLst>
                                        <p:tav tm="0">
                                          <p:val>
                                            <p:strVal val="1+#ppt_h/2"/>
                                          </p:val>
                                        </p:tav>
                                        <p:tav tm="100000">
                                          <p:val>
                                            <p:strVal val="#ppt_y"/>
                                          </p:val>
                                        </p:tav>
                                      </p:tavLst>
                                    </p:anim>
                                  </p:childTnLst>
                                </p:cTn>
                              </p:par>
                              <p:par>
                                <p:cTn id="229" presetID="2" presetClass="entr" presetSubtype="4" fill="hold" nodeType="withEffect">
                                  <p:stCondLst>
                                    <p:cond delay="0"/>
                                  </p:stCondLst>
                                  <p:childTnLst>
                                    <p:set>
                                      <p:cBhvr>
                                        <p:cTn id="230" dur="1" fill="hold">
                                          <p:stCondLst>
                                            <p:cond delay="0"/>
                                          </p:stCondLst>
                                        </p:cTn>
                                        <p:tgtEl>
                                          <p:spTgt spid="5"/>
                                        </p:tgtEl>
                                        <p:attrNameLst>
                                          <p:attrName>style.visibility</p:attrName>
                                        </p:attrNameLst>
                                      </p:cBhvr>
                                      <p:to>
                                        <p:strVal val="visible"/>
                                      </p:to>
                                    </p:set>
                                    <p:anim calcmode="lin" valueType="num">
                                      <p:cBhvr additive="base">
                                        <p:cTn id="231" dur="500" fill="hold"/>
                                        <p:tgtEl>
                                          <p:spTgt spid="5"/>
                                        </p:tgtEl>
                                        <p:attrNameLst>
                                          <p:attrName>ppt_x</p:attrName>
                                        </p:attrNameLst>
                                      </p:cBhvr>
                                      <p:tavLst>
                                        <p:tav tm="0">
                                          <p:val>
                                            <p:strVal val="#ppt_x"/>
                                          </p:val>
                                        </p:tav>
                                        <p:tav tm="100000">
                                          <p:val>
                                            <p:strVal val="#ppt_x"/>
                                          </p:val>
                                        </p:tav>
                                      </p:tavLst>
                                    </p:anim>
                                    <p:anim calcmode="lin" valueType="num">
                                      <p:cBhvr additive="base">
                                        <p:cTn id="232" dur="500" fill="hold"/>
                                        <p:tgtEl>
                                          <p:spTgt spid="5"/>
                                        </p:tgtEl>
                                        <p:attrNameLst>
                                          <p:attrName>ppt_y</p:attrName>
                                        </p:attrNameLst>
                                      </p:cBhvr>
                                      <p:tavLst>
                                        <p:tav tm="0">
                                          <p:val>
                                            <p:strVal val="1+#ppt_h/2"/>
                                          </p:val>
                                        </p:tav>
                                        <p:tav tm="100000">
                                          <p:val>
                                            <p:strVal val="#ppt_y"/>
                                          </p:val>
                                        </p:tav>
                                      </p:tavLst>
                                    </p:anim>
                                  </p:childTnLst>
                                </p:cTn>
                              </p:par>
                              <p:par>
                                <p:cTn id="233" presetID="2" presetClass="entr" presetSubtype="4"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 calcmode="lin" valueType="num">
                                      <p:cBhvr additive="base">
                                        <p:cTn id="235" dur="500" fill="hold"/>
                                        <p:tgtEl>
                                          <p:spTgt spid="6"/>
                                        </p:tgtEl>
                                        <p:attrNameLst>
                                          <p:attrName>ppt_x</p:attrName>
                                        </p:attrNameLst>
                                      </p:cBhvr>
                                      <p:tavLst>
                                        <p:tav tm="0">
                                          <p:val>
                                            <p:strVal val="#ppt_x"/>
                                          </p:val>
                                        </p:tav>
                                        <p:tav tm="100000">
                                          <p:val>
                                            <p:strVal val="#ppt_x"/>
                                          </p:val>
                                        </p:tav>
                                      </p:tavLst>
                                    </p:anim>
                                    <p:anim calcmode="lin" valueType="num">
                                      <p:cBhvr additive="base">
                                        <p:cTn id="236" dur="500" fill="hold"/>
                                        <p:tgtEl>
                                          <p:spTgt spid="6"/>
                                        </p:tgtEl>
                                        <p:attrNameLst>
                                          <p:attrName>ppt_y</p:attrName>
                                        </p:attrNameLst>
                                      </p:cBhvr>
                                      <p:tavLst>
                                        <p:tav tm="0">
                                          <p:val>
                                            <p:strVal val="1+#ppt_h/2"/>
                                          </p:val>
                                        </p:tav>
                                        <p:tav tm="100000">
                                          <p:val>
                                            <p:strVal val="#ppt_y"/>
                                          </p:val>
                                        </p:tav>
                                      </p:tavLst>
                                    </p:anim>
                                  </p:childTnLst>
                                </p:cTn>
                              </p:par>
                              <p:par>
                                <p:cTn id="237" presetID="2" presetClass="entr" presetSubtype="4" fill="hold" nodeType="withEffect">
                                  <p:stCondLst>
                                    <p:cond delay="0"/>
                                  </p:stCondLst>
                                  <p:childTnLst>
                                    <p:set>
                                      <p:cBhvr>
                                        <p:cTn id="238" dur="1" fill="hold">
                                          <p:stCondLst>
                                            <p:cond delay="0"/>
                                          </p:stCondLst>
                                        </p:cTn>
                                        <p:tgtEl>
                                          <p:spTgt spid="1796146"/>
                                        </p:tgtEl>
                                        <p:attrNameLst>
                                          <p:attrName>style.visibility</p:attrName>
                                        </p:attrNameLst>
                                      </p:cBhvr>
                                      <p:to>
                                        <p:strVal val="visible"/>
                                      </p:to>
                                    </p:set>
                                    <p:anim calcmode="lin" valueType="num">
                                      <p:cBhvr additive="base">
                                        <p:cTn id="239" dur="500" fill="hold"/>
                                        <p:tgtEl>
                                          <p:spTgt spid="1796146"/>
                                        </p:tgtEl>
                                        <p:attrNameLst>
                                          <p:attrName>ppt_x</p:attrName>
                                        </p:attrNameLst>
                                      </p:cBhvr>
                                      <p:tavLst>
                                        <p:tav tm="0">
                                          <p:val>
                                            <p:strVal val="#ppt_x"/>
                                          </p:val>
                                        </p:tav>
                                        <p:tav tm="100000">
                                          <p:val>
                                            <p:strVal val="#ppt_x"/>
                                          </p:val>
                                        </p:tav>
                                      </p:tavLst>
                                    </p:anim>
                                    <p:anim calcmode="lin" valueType="num">
                                      <p:cBhvr additive="base">
                                        <p:cTn id="240" dur="500" fill="hold"/>
                                        <p:tgtEl>
                                          <p:spTgt spid="1796146"/>
                                        </p:tgtEl>
                                        <p:attrNameLst>
                                          <p:attrName>ppt_y</p:attrName>
                                        </p:attrNameLst>
                                      </p:cBhvr>
                                      <p:tavLst>
                                        <p:tav tm="0">
                                          <p:val>
                                            <p:strVal val="1+#ppt_h/2"/>
                                          </p:val>
                                        </p:tav>
                                        <p:tav tm="100000">
                                          <p:val>
                                            <p:strVal val="#ppt_y"/>
                                          </p:val>
                                        </p:tav>
                                      </p:tavLst>
                                    </p:anim>
                                  </p:childTnLst>
                                </p:cTn>
                              </p:par>
                              <p:par>
                                <p:cTn id="241" presetID="2" presetClass="entr" presetSubtype="4" fill="hold" nodeType="withEffect">
                                  <p:stCondLst>
                                    <p:cond delay="0"/>
                                  </p:stCondLst>
                                  <p:childTnLst>
                                    <p:set>
                                      <p:cBhvr>
                                        <p:cTn id="242" dur="1" fill="hold">
                                          <p:stCondLst>
                                            <p:cond delay="0"/>
                                          </p:stCondLst>
                                        </p:cTn>
                                        <p:tgtEl>
                                          <p:spTgt spid="1796147"/>
                                        </p:tgtEl>
                                        <p:attrNameLst>
                                          <p:attrName>style.visibility</p:attrName>
                                        </p:attrNameLst>
                                      </p:cBhvr>
                                      <p:to>
                                        <p:strVal val="visible"/>
                                      </p:to>
                                    </p:set>
                                    <p:anim calcmode="lin" valueType="num">
                                      <p:cBhvr additive="base">
                                        <p:cTn id="243" dur="500" fill="hold"/>
                                        <p:tgtEl>
                                          <p:spTgt spid="1796147"/>
                                        </p:tgtEl>
                                        <p:attrNameLst>
                                          <p:attrName>ppt_x</p:attrName>
                                        </p:attrNameLst>
                                      </p:cBhvr>
                                      <p:tavLst>
                                        <p:tav tm="0">
                                          <p:val>
                                            <p:strVal val="#ppt_x"/>
                                          </p:val>
                                        </p:tav>
                                        <p:tav tm="100000">
                                          <p:val>
                                            <p:strVal val="#ppt_x"/>
                                          </p:val>
                                        </p:tav>
                                      </p:tavLst>
                                    </p:anim>
                                    <p:anim calcmode="lin" valueType="num">
                                      <p:cBhvr additive="base">
                                        <p:cTn id="244" dur="500" fill="hold"/>
                                        <p:tgtEl>
                                          <p:spTgt spid="1796147"/>
                                        </p:tgtEl>
                                        <p:attrNameLst>
                                          <p:attrName>ppt_y</p:attrName>
                                        </p:attrNameLst>
                                      </p:cBhvr>
                                      <p:tavLst>
                                        <p:tav tm="0">
                                          <p:val>
                                            <p:strVal val="1+#ppt_h/2"/>
                                          </p:val>
                                        </p:tav>
                                        <p:tav tm="100000">
                                          <p:val>
                                            <p:strVal val="#ppt_y"/>
                                          </p:val>
                                        </p:tav>
                                      </p:tavLst>
                                    </p:anim>
                                  </p:childTnLst>
                                </p:cTn>
                              </p:par>
                              <p:par>
                                <p:cTn id="245" presetID="2" presetClass="entr" presetSubtype="4" fill="hold" nodeType="withEffect">
                                  <p:stCondLst>
                                    <p:cond delay="0"/>
                                  </p:stCondLst>
                                  <p:childTnLst>
                                    <p:set>
                                      <p:cBhvr>
                                        <p:cTn id="246" dur="1" fill="hold">
                                          <p:stCondLst>
                                            <p:cond delay="0"/>
                                          </p:stCondLst>
                                        </p:cTn>
                                        <p:tgtEl>
                                          <p:spTgt spid="1796148"/>
                                        </p:tgtEl>
                                        <p:attrNameLst>
                                          <p:attrName>style.visibility</p:attrName>
                                        </p:attrNameLst>
                                      </p:cBhvr>
                                      <p:to>
                                        <p:strVal val="visible"/>
                                      </p:to>
                                    </p:set>
                                    <p:anim calcmode="lin" valueType="num">
                                      <p:cBhvr additive="base">
                                        <p:cTn id="247" dur="500" fill="hold"/>
                                        <p:tgtEl>
                                          <p:spTgt spid="1796148"/>
                                        </p:tgtEl>
                                        <p:attrNameLst>
                                          <p:attrName>ppt_x</p:attrName>
                                        </p:attrNameLst>
                                      </p:cBhvr>
                                      <p:tavLst>
                                        <p:tav tm="0">
                                          <p:val>
                                            <p:strVal val="#ppt_x"/>
                                          </p:val>
                                        </p:tav>
                                        <p:tav tm="100000">
                                          <p:val>
                                            <p:strVal val="#ppt_x"/>
                                          </p:val>
                                        </p:tav>
                                      </p:tavLst>
                                    </p:anim>
                                    <p:anim calcmode="lin" valueType="num">
                                      <p:cBhvr additive="base">
                                        <p:cTn id="248" dur="500" fill="hold"/>
                                        <p:tgtEl>
                                          <p:spTgt spid="1796148"/>
                                        </p:tgtEl>
                                        <p:attrNameLst>
                                          <p:attrName>ppt_y</p:attrName>
                                        </p:attrNameLst>
                                      </p:cBhvr>
                                      <p:tavLst>
                                        <p:tav tm="0">
                                          <p:val>
                                            <p:strVal val="1+#ppt_h/2"/>
                                          </p:val>
                                        </p:tav>
                                        <p:tav tm="100000">
                                          <p:val>
                                            <p:strVal val="#ppt_y"/>
                                          </p:val>
                                        </p:tav>
                                      </p:tavLst>
                                    </p:anim>
                                  </p:childTnLst>
                                </p:cTn>
                              </p:par>
                              <p:par>
                                <p:cTn id="249" presetID="2" presetClass="entr" presetSubtype="4" fill="hold" nodeType="withEffect">
                                  <p:stCondLst>
                                    <p:cond delay="0"/>
                                  </p:stCondLst>
                                  <p:childTnLst>
                                    <p:set>
                                      <p:cBhvr>
                                        <p:cTn id="250" dur="1" fill="hold">
                                          <p:stCondLst>
                                            <p:cond delay="0"/>
                                          </p:stCondLst>
                                        </p:cTn>
                                        <p:tgtEl>
                                          <p:spTgt spid="1796192"/>
                                        </p:tgtEl>
                                        <p:attrNameLst>
                                          <p:attrName>style.visibility</p:attrName>
                                        </p:attrNameLst>
                                      </p:cBhvr>
                                      <p:to>
                                        <p:strVal val="visible"/>
                                      </p:to>
                                    </p:set>
                                    <p:anim calcmode="lin" valueType="num">
                                      <p:cBhvr additive="base">
                                        <p:cTn id="251" dur="500" fill="hold"/>
                                        <p:tgtEl>
                                          <p:spTgt spid="1796192"/>
                                        </p:tgtEl>
                                        <p:attrNameLst>
                                          <p:attrName>ppt_x</p:attrName>
                                        </p:attrNameLst>
                                      </p:cBhvr>
                                      <p:tavLst>
                                        <p:tav tm="0">
                                          <p:val>
                                            <p:strVal val="#ppt_x"/>
                                          </p:val>
                                        </p:tav>
                                        <p:tav tm="100000">
                                          <p:val>
                                            <p:strVal val="#ppt_x"/>
                                          </p:val>
                                        </p:tav>
                                      </p:tavLst>
                                    </p:anim>
                                    <p:anim calcmode="lin" valueType="num">
                                      <p:cBhvr additive="base">
                                        <p:cTn id="252" dur="500" fill="hold"/>
                                        <p:tgtEl>
                                          <p:spTgt spid="1796192"/>
                                        </p:tgtEl>
                                        <p:attrNameLst>
                                          <p:attrName>ppt_y</p:attrName>
                                        </p:attrNameLst>
                                      </p:cBhvr>
                                      <p:tavLst>
                                        <p:tav tm="0">
                                          <p:val>
                                            <p:strVal val="1+#ppt_h/2"/>
                                          </p:val>
                                        </p:tav>
                                        <p:tav tm="100000">
                                          <p:val>
                                            <p:strVal val="#ppt_y"/>
                                          </p:val>
                                        </p:tav>
                                      </p:tavLst>
                                    </p:anim>
                                  </p:childTnLst>
                                </p:cTn>
                              </p:par>
                              <p:par>
                                <p:cTn id="253" presetID="2" presetClass="entr" presetSubtype="4" fill="hold" nodeType="withEffect">
                                  <p:stCondLst>
                                    <p:cond delay="0"/>
                                  </p:stCondLst>
                                  <p:childTnLst>
                                    <p:set>
                                      <p:cBhvr>
                                        <p:cTn id="254" dur="1" fill="hold">
                                          <p:stCondLst>
                                            <p:cond delay="0"/>
                                          </p:stCondLst>
                                        </p:cTn>
                                        <p:tgtEl>
                                          <p:spTgt spid="1796198"/>
                                        </p:tgtEl>
                                        <p:attrNameLst>
                                          <p:attrName>style.visibility</p:attrName>
                                        </p:attrNameLst>
                                      </p:cBhvr>
                                      <p:to>
                                        <p:strVal val="visible"/>
                                      </p:to>
                                    </p:set>
                                    <p:anim calcmode="lin" valueType="num">
                                      <p:cBhvr additive="base">
                                        <p:cTn id="255" dur="500" fill="hold"/>
                                        <p:tgtEl>
                                          <p:spTgt spid="1796198"/>
                                        </p:tgtEl>
                                        <p:attrNameLst>
                                          <p:attrName>ppt_x</p:attrName>
                                        </p:attrNameLst>
                                      </p:cBhvr>
                                      <p:tavLst>
                                        <p:tav tm="0">
                                          <p:val>
                                            <p:strVal val="#ppt_x"/>
                                          </p:val>
                                        </p:tav>
                                        <p:tav tm="100000">
                                          <p:val>
                                            <p:strVal val="#ppt_x"/>
                                          </p:val>
                                        </p:tav>
                                      </p:tavLst>
                                    </p:anim>
                                    <p:anim calcmode="lin" valueType="num">
                                      <p:cBhvr additive="base">
                                        <p:cTn id="256" dur="500" fill="hold"/>
                                        <p:tgtEl>
                                          <p:spTgt spid="17961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6140" grpId="0" animBg="1"/>
      <p:bldP spid="1796141" grpId="0" animBg="1"/>
      <p:bldP spid="1796169" grpId="0" animBg="1"/>
      <p:bldP spid="1796170" grpId="0" animBg="1"/>
      <p:bldP spid="1796171" grpId="0" animBg="1"/>
      <p:bldP spid="1796172" grpId="0" animBg="1"/>
      <p:bldP spid="1796173" grpId="0" animBg="1"/>
      <p:bldP spid="1796179" grpId="0" animBg="1"/>
      <p:bldP spid="1796180" grpId="0" animBg="1"/>
      <p:bldP spid="1796181" grpId="0" animBg="1"/>
      <p:bldP spid="1796186" grpId="0" animBg="1"/>
      <p:bldP spid="179619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日期占位符 3">
            <a:extLst>
              <a:ext uri="{FF2B5EF4-FFF2-40B4-BE49-F238E27FC236}">
                <a16:creationId xmlns:a16="http://schemas.microsoft.com/office/drawing/2014/main" id="{E7B069C7-F1FA-3B46-87F0-E32BAB360BF2}"/>
              </a:ext>
            </a:extLst>
          </p:cNvPr>
          <p:cNvSpPr>
            <a:spLocks noGrp="1"/>
          </p:cNvSpPr>
          <p:nvPr>
            <p:ph type="dt" sz="quarter" idx="4294967295"/>
          </p:nvPr>
        </p:nvSpPr>
        <p:spPr bwMode="auto">
          <a:xfrm>
            <a:off x="2133600" y="64008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fld id="{4DB24D50-9C74-B34A-8A97-44A0106F129E}" type="datetime1">
              <a:rPr kumimoji="0" lang="en-US" altLang="zh-CN" sz="1400">
                <a:latin typeface="Times New Roman" panose="02020603050405020304" pitchFamily="18" charset="0"/>
                <a:ea typeface="宋体" panose="02010600030101010101" pitchFamily="2" charset="-122"/>
              </a:rPr>
              <a:pPr>
                <a:spcBef>
                  <a:spcPct val="0"/>
                </a:spcBef>
                <a:buClrTx/>
                <a:buFontTx/>
                <a:buNone/>
              </a:pPr>
              <a:t>12/6/20</a:t>
            </a:fld>
            <a:endParaRPr kumimoji="0" lang="en-US" altLang="zh-CN" sz="1400">
              <a:latin typeface="Times New Roman" panose="02020603050405020304" pitchFamily="18" charset="0"/>
              <a:ea typeface="宋体" panose="02010600030101010101" pitchFamily="2" charset="-122"/>
            </a:endParaRPr>
          </a:p>
        </p:txBody>
      </p:sp>
      <p:sp>
        <p:nvSpPr>
          <p:cNvPr id="45059" name="Rectangle 2">
            <a:extLst>
              <a:ext uri="{FF2B5EF4-FFF2-40B4-BE49-F238E27FC236}">
                <a16:creationId xmlns:a16="http://schemas.microsoft.com/office/drawing/2014/main" id="{92706352-D089-234B-9444-947544653F69}"/>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自上而下、分而治之的递归挖掘</a:t>
            </a:r>
            <a:endParaRPr lang="en-US" altLang="zh-CN">
              <a:latin typeface="微软雅黑" panose="020B0503020204020204" pitchFamily="34" charset="-122"/>
              <a:ea typeface="微软雅黑" panose="020B0503020204020204" pitchFamily="34" charset="-122"/>
            </a:endParaRPr>
          </a:p>
        </p:txBody>
      </p:sp>
      <p:grpSp>
        <p:nvGrpSpPr>
          <p:cNvPr id="2" name="Group 3">
            <a:extLst>
              <a:ext uri="{FF2B5EF4-FFF2-40B4-BE49-F238E27FC236}">
                <a16:creationId xmlns:a16="http://schemas.microsoft.com/office/drawing/2014/main" id="{345ACB2B-D90F-7B4C-8387-A5CC45C577FC}"/>
              </a:ext>
            </a:extLst>
          </p:cNvPr>
          <p:cNvGrpSpPr>
            <a:grpSpLocks/>
          </p:cNvGrpSpPr>
          <p:nvPr/>
        </p:nvGrpSpPr>
        <p:grpSpPr bwMode="auto">
          <a:xfrm>
            <a:off x="6959600" y="1844675"/>
            <a:ext cx="3384550" cy="2374900"/>
            <a:chOff x="3424" y="1162"/>
            <a:chExt cx="2132" cy="1496"/>
          </a:xfrm>
        </p:grpSpPr>
        <p:sp>
          <p:nvSpPr>
            <p:cNvPr id="45166" name="Line 4">
              <a:extLst>
                <a:ext uri="{FF2B5EF4-FFF2-40B4-BE49-F238E27FC236}">
                  <a16:creationId xmlns:a16="http://schemas.microsoft.com/office/drawing/2014/main" id="{1DD04225-EC34-3346-8D56-DA416BA08F7D}"/>
                </a:ext>
              </a:extLst>
            </p:cNvPr>
            <p:cNvSpPr>
              <a:spLocks noChangeShapeType="1"/>
            </p:cNvSpPr>
            <p:nvPr/>
          </p:nvSpPr>
          <p:spPr bwMode="auto">
            <a:xfrm flipH="1" flipV="1">
              <a:off x="3424" y="1162"/>
              <a:ext cx="1134" cy="498"/>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45167" name="Line 5">
              <a:extLst>
                <a:ext uri="{FF2B5EF4-FFF2-40B4-BE49-F238E27FC236}">
                  <a16:creationId xmlns:a16="http://schemas.microsoft.com/office/drawing/2014/main" id="{392A6CEB-DE86-A848-84F5-1B93AE704F0E}"/>
                </a:ext>
              </a:extLst>
            </p:cNvPr>
            <p:cNvSpPr>
              <a:spLocks noChangeShapeType="1"/>
            </p:cNvSpPr>
            <p:nvPr/>
          </p:nvSpPr>
          <p:spPr bwMode="auto">
            <a:xfrm flipH="1" flipV="1">
              <a:off x="4831" y="1978"/>
              <a:ext cx="408" cy="272"/>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45168" name="Oval 6">
              <a:extLst>
                <a:ext uri="{FF2B5EF4-FFF2-40B4-BE49-F238E27FC236}">
                  <a16:creationId xmlns:a16="http://schemas.microsoft.com/office/drawing/2014/main" id="{9DA28961-DE8E-354B-8F07-8AE91245976A}"/>
                </a:ext>
              </a:extLst>
            </p:cNvPr>
            <p:cNvSpPr>
              <a:spLocks noChangeArrowheads="1"/>
            </p:cNvSpPr>
            <p:nvPr/>
          </p:nvSpPr>
          <p:spPr bwMode="auto">
            <a:xfrm>
              <a:off x="5148" y="2250"/>
              <a:ext cx="408" cy="408"/>
            </a:xfrm>
            <a:prstGeom prst="ellipse">
              <a:avLst/>
            </a:prstGeom>
            <a:solidFill>
              <a:srgbClr val="CC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345</a:t>
              </a:r>
            </a:p>
          </p:txBody>
        </p:sp>
        <p:sp>
          <p:nvSpPr>
            <p:cNvPr id="45169" name="Oval 7">
              <a:extLst>
                <a:ext uri="{FF2B5EF4-FFF2-40B4-BE49-F238E27FC236}">
                  <a16:creationId xmlns:a16="http://schemas.microsoft.com/office/drawing/2014/main" id="{3FF7DA81-38DB-1243-97C2-5CC85A012AFA}"/>
                </a:ext>
              </a:extLst>
            </p:cNvPr>
            <p:cNvSpPr>
              <a:spLocks noChangeArrowheads="1"/>
            </p:cNvSpPr>
            <p:nvPr/>
          </p:nvSpPr>
          <p:spPr bwMode="auto">
            <a:xfrm>
              <a:off x="4514" y="1615"/>
              <a:ext cx="453" cy="408"/>
            </a:xfrm>
            <a:prstGeom prst="ellipse">
              <a:avLst/>
            </a:prstGeom>
            <a:solidFill>
              <a:srgbClr val="CC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Arial Narrow" panose="020B0604020202020204" pitchFamily="34" charset="0"/>
                  <a:ea typeface="宋体" panose="02010600030101010101" pitchFamily="2" charset="-122"/>
                </a:rPr>
                <a:t>1345</a:t>
              </a:r>
            </a:p>
          </p:txBody>
        </p:sp>
      </p:grpSp>
      <p:grpSp>
        <p:nvGrpSpPr>
          <p:cNvPr id="3" name="Group 8">
            <a:extLst>
              <a:ext uri="{FF2B5EF4-FFF2-40B4-BE49-F238E27FC236}">
                <a16:creationId xmlns:a16="http://schemas.microsoft.com/office/drawing/2014/main" id="{90974930-BBB3-4842-9F19-3F13850B5D4F}"/>
              </a:ext>
            </a:extLst>
          </p:cNvPr>
          <p:cNvGrpSpPr>
            <a:grpSpLocks/>
          </p:cNvGrpSpPr>
          <p:nvPr/>
        </p:nvGrpSpPr>
        <p:grpSpPr bwMode="auto">
          <a:xfrm>
            <a:off x="7032625" y="1773239"/>
            <a:ext cx="3455988" cy="1438275"/>
            <a:chOff x="3470" y="1117"/>
            <a:chExt cx="2177" cy="906"/>
          </a:xfrm>
        </p:grpSpPr>
        <p:sp>
          <p:nvSpPr>
            <p:cNvPr id="45164" name="Line 9">
              <a:extLst>
                <a:ext uri="{FF2B5EF4-FFF2-40B4-BE49-F238E27FC236}">
                  <a16:creationId xmlns:a16="http://schemas.microsoft.com/office/drawing/2014/main" id="{6F4BF0A3-6E5E-A44D-AD34-C07B8E50A53D}"/>
                </a:ext>
              </a:extLst>
            </p:cNvPr>
            <p:cNvSpPr>
              <a:spLocks noChangeShapeType="1"/>
            </p:cNvSpPr>
            <p:nvPr/>
          </p:nvSpPr>
          <p:spPr bwMode="auto">
            <a:xfrm flipH="1" flipV="1">
              <a:off x="3470" y="1117"/>
              <a:ext cx="1814" cy="498"/>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45165" name="Oval 10">
              <a:extLst>
                <a:ext uri="{FF2B5EF4-FFF2-40B4-BE49-F238E27FC236}">
                  <a16:creationId xmlns:a16="http://schemas.microsoft.com/office/drawing/2014/main" id="{88B4AB2A-2A56-854B-9325-0FD487F31035}"/>
                </a:ext>
              </a:extLst>
            </p:cNvPr>
            <p:cNvSpPr>
              <a:spLocks noChangeArrowheads="1"/>
            </p:cNvSpPr>
            <p:nvPr/>
          </p:nvSpPr>
          <p:spPr bwMode="auto">
            <a:xfrm>
              <a:off x="5194" y="1615"/>
              <a:ext cx="453" cy="408"/>
            </a:xfrm>
            <a:prstGeom prst="ellipse">
              <a:avLst/>
            </a:prstGeom>
            <a:solidFill>
              <a:srgbClr val="CCFFCC"/>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Arial Narrow" panose="020B0604020202020204" pitchFamily="34" charset="0"/>
                  <a:ea typeface="宋体" panose="02010600030101010101" pitchFamily="2" charset="-122"/>
                </a:rPr>
                <a:t>2345</a:t>
              </a:r>
            </a:p>
          </p:txBody>
        </p:sp>
      </p:grpSp>
      <p:sp>
        <p:nvSpPr>
          <p:cNvPr id="45062" name="Oval 11">
            <a:extLst>
              <a:ext uri="{FF2B5EF4-FFF2-40B4-BE49-F238E27FC236}">
                <a16:creationId xmlns:a16="http://schemas.microsoft.com/office/drawing/2014/main" id="{40832840-0A79-6F4E-9AB9-4D960F47C57F}"/>
              </a:ext>
            </a:extLst>
          </p:cNvPr>
          <p:cNvSpPr>
            <a:spLocks noChangeArrowheads="1"/>
          </p:cNvSpPr>
          <p:nvPr/>
        </p:nvSpPr>
        <p:spPr bwMode="auto">
          <a:xfrm>
            <a:off x="6169025" y="1198564"/>
            <a:ext cx="863600" cy="790575"/>
          </a:xfrm>
          <a:prstGeom prst="ellipse">
            <a:avLst/>
          </a:prstGeom>
          <a:solidFill>
            <a:srgbClr val="FFCABD">
              <a:alpha val="43137"/>
            </a:srgbClr>
          </a:solidFill>
          <a:ln w="9525">
            <a:solidFill>
              <a:schemeClr val="tx1"/>
            </a:solidFill>
            <a:round/>
            <a:headEnd/>
            <a:tailEnd/>
          </a:ln>
        </p:spPr>
        <p:txBody>
          <a:bodyPr lIns="0" tIns="82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Arial Narrow" panose="020B0604020202020204" pitchFamily="34" charset="0"/>
                <a:ea typeface="宋体" panose="02010600030101010101" pitchFamily="2" charset="-122"/>
              </a:rPr>
              <a:t>12345</a:t>
            </a:r>
          </a:p>
        </p:txBody>
      </p:sp>
      <p:grpSp>
        <p:nvGrpSpPr>
          <p:cNvPr id="4" name="Group 12">
            <a:extLst>
              <a:ext uri="{FF2B5EF4-FFF2-40B4-BE49-F238E27FC236}">
                <a16:creationId xmlns:a16="http://schemas.microsoft.com/office/drawing/2014/main" id="{4EDCFD42-65FD-9B4C-88E4-B603CDB3959D}"/>
              </a:ext>
            </a:extLst>
          </p:cNvPr>
          <p:cNvGrpSpPr>
            <a:grpSpLocks/>
          </p:cNvGrpSpPr>
          <p:nvPr/>
        </p:nvGrpSpPr>
        <p:grpSpPr bwMode="auto">
          <a:xfrm>
            <a:off x="6816726" y="1989139"/>
            <a:ext cx="2663825" cy="3309937"/>
            <a:chOff x="3334" y="1253"/>
            <a:chExt cx="1678" cy="2085"/>
          </a:xfrm>
        </p:grpSpPr>
        <p:sp>
          <p:nvSpPr>
            <p:cNvPr id="45152" name="Line 13">
              <a:extLst>
                <a:ext uri="{FF2B5EF4-FFF2-40B4-BE49-F238E27FC236}">
                  <a16:creationId xmlns:a16="http://schemas.microsoft.com/office/drawing/2014/main" id="{663B4F9A-25B5-F340-95AC-F1C31637FEA9}"/>
                </a:ext>
              </a:extLst>
            </p:cNvPr>
            <p:cNvSpPr>
              <a:spLocks noChangeShapeType="1"/>
            </p:cNvSpPr>
            <p:nvPr/>
          </p:nvSpPr>
          <p:spPr bwMode="auto">
            <a:xfrm flipH="1" flipV="1">
              <a:off x="4014" y="1887"/>
              <a:ext cx="681" cy="363"/>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45153" name="Line 14">
              <a:extLst>
                <a:ext uri="{FF2B5EF4-FFF2-40B4-BE49-F238E27FC236}">
                  <a16:creationId xmlns:a16="http://schemas.microsoft.com/office/drawing/2014/main" id="{B1F03D67-6AEF-1F44-A94E-FEA44280C3B1}"/>
                </a:ext>
              </a:extLst>
            </p:cNvPr>
            <p:cNvSpPr>
              <a:spLocks noChangeShapeType="1"/>
            </p:cNvSpPr>
            <p:nvPr/>
          </p:nvSpPr>
          <p:spPr bwMode="auto">
            <a:xfrm flipH="1" flipV="1">
              <a:off x="3334" y="1253"/>
              <a:ext cx="544" cy="363"/>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grpSp>
          <p:nvGrpSpPr>
            <p:cNvPr id="45154" name="Group 15">
              <a:extLst>
                <a:ext uri="{FF2B5EF4-FFF2-40B4-BE49-F238E27FC236}">
                  <a16:creationId xmlns:a16="http://schemas.microsoft.com/office/drawing/2014/main" id="{ACEDE481-EA4E-3D4B-874E-930ADCD4B0DC}"/>
                </a:ext>
              </a:extLst>
            </p:cNvPr>
            <p:cNvGrpSpPr>
              <a:grpSpLocks/>
            </p:cNvGrpSpPr>
            <p:nvPr/>
          </p:nvGrpSpPr>
          <p:grpSpPr bwMode="auto">
            <a:xfrm>
              <a:off x="4422" y="2930"/>
              <a:ext cx="408" cy="408"/>
              <a:chOff x="4422" y="2930"/>
              <a:chExt cx="408" cy="408"/>
            </a:xfrm>
          </p:grpSpPr>
          <p:sp>
            <p:nvSpPr>
              <p:cNvPr id="45162" name="Oval 16">
                <a:extLst>
                  <a:ext uri="{FF2B5EF4-FFF2-40B4-BE49-F238E27FC236}">
                    <a16:creationId xmlns:a16="http://schemas.microsoft.com/office/drawing/2014/main" id="{C089B072-BB09-0741-B162-2FDE169C20F8}"/>
                  </a:ext>
                </a:extLst>
              </p:cNvPr>
              <p:cNvSpPr>
                <a:spLocks noChangeArrowheads="1"/>
              </p:cNvSpPr>
              <p:nvPr/>
            </p:nvSpPr>
            <p:spPr bwMode="auto">
              <a:xfrm>
                <a:off x="4422" y="2930"/>
                <a:ext cx="408" cy="408"/>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45</a:t>
                </a:r>
              </a:p>
            </p:txBody>
          </p:sp>
          <p:sp>
            <p:nvSpPr>
              <p:cNvPr id="45163" name="Text Box 17">
                <a:extLst>
                  <a:ext uri="{FF2B5EF4-FFF2-40B4-BE49-F238E27FC236}">
                    <a16:creationId xmlns:a16="http://schemas.microsoft.com/office/drawing/2014/main" id="{2FDB51AE-F6CE-F047-B263-464E9678890F}"/>
                  </a:ext>
                </a:extLst>
              </p:cNvPr>
              <p:cNvSpPr txBox="1">
                <a:spLocks noChangeArrowheads="1"/>
              </p:cNvSpPr>
              <p:nvPr/>
            </p:nvSpPr>
            <p:spPr bwMode="auto">
              <a:xfrm>
                <a:off x="4512" y="3157"/>
                <a:ext cx="24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2</a:t>
                </a: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sp>
          <p:nvSpPr>
            <p:cNvPr id="45155" name="Line 18">
              <a:extLst>
                <a:ext uri="{FF2B5EF4-FFF2-40B4-BE49-F238E27FC236}">
                  <a16:creationId xmlns:a16="http://schemas.microsoft.com/office/drawing/2014/main" id="{91BA1DC1-8FFF-AD41-98CE-BF83277268C2}"/>
                </a:ext>
              </a:extLst>
            </p:cNvPr>
            <p:cNvSpPr>
              <a:spLocks noChangeShapeType="1"/>
            </p:cNvSpPr>
            <p:nvPr/>
          </p:nvSpPr>
          <p:spPr bwMode="auto">
            <a:xfrm flipH="1" flipV="1">
              <a:off x="4015" y="1978"/>
              <a:ext cx="226" cy="272"/>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grpSp>
          <p:nvGrpSpPr>
            <p:cNvPr id="45156" name="Group 19">
              <a:extLst>
                <a:ext uri="{FF2B5EF4-FFF2-40B4-BE49-F238E27FC236}">
                  <a16:creationId xmlns:a16="http://schemas.microsoft.com/office/drawing/2014/main" id="{8D61A83C-D9E6-094B-A58B-E8160F7A5DEB}"/>
                </a:ext>
              </a:extLst>
            </p:cNvPr>
            <p:cNvGrpSpPr>
              <a:grpSpLocks/>
            </p:cNvGrpSpPr>
            <p:nvPr/>
          </p:nvGrpSpPr>
          <p:grpSpPr bwMode="auto">
            <a:xfrm>
              <a:off x="4604" y="2250"/>
              <a:ext cx="408" cy="408"/>
              <a:chOff x="4377" y="2024"/>
              <a:chExt cx="408" cy="408"/>
            </a:xfrm>
          </p:grpSpPr>
          <p:sp>
            <p:nvSpPr>
              <p:cNvPr id="45160" name="Oval 20">
                <a:extLst>
                  <a:ext uri="{FF2B5EF4-FFF2-40B4-BE49-F238E27FC236}">
                    <a16:creationId xmlns:a16="http://schemas.microsoft.com/office/drawing/2014/main" id="{D0CCD424-0CB9-9D42-8815-B78CF5A3D306}"/>
                  </a:ext>
                </a:extLst>
              </p:cNvPr>
              <p:cNvSpPr>
                <a:spLocks noChangeArrowheads="1"/>
              </p:cNvSpPr>
              <p:nvPr/>
            </p:nvSpPr>
            <p:spPr bwMode="auto">
              <a:xfrm>
                <a:off x="4377" y="2024"/>
                <a:ext cx="408" cy="408"/>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245</a:t>
                </a:r>
              </a:p>
            </p:txBody>
          </p:sp>
          <p:sp>
            <p:nvSpPr>
              <p:cNvPr id="45161" name="Text Box 21">
                <a:extLst>
                  <a:ext uri="{FF2B5EF4-FFF2-40B4-BE49-F238E27FC236}">
                    <a16:creationId xmlns:a16="http://schemas.microsoft.com/office/drawing/2014/main" id="{869E359F-A933-F845-A122-EA96C9EAD167}"/>
                  </a:ext>
                </a:extLst>
              </p:cNvPr>
              <p:cNvSpPr txBox="1">
                <a:spLocks noChangeArrowheads="1"/>
              </p:cNvSpPr>
              <p:nvPr/>
            </p:nvSpPr>
            <p:spPr bwMode="auto">
              <a:xfrm>
                <a:off x="4468" y="2233"/>
                <a:ext cx="23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sp>
          <p:nvSpPr>
            <p:cNvPr id="45157" name="Oval 22">
              <a:extLst>
                <a:ext uri="{FF2B5EF4-FFF2-40B4-BE49-F238E27FC236}">
                  <a16:creationId xmlns:a16="http://schemas.microsoft.com/office/drawing/2014/main" id="{D3CE7802-404A-844C-97A4-BF81A96B1569}"/>
                </a:ext>
              </a:extLst>
            </p:cNvPr>
            <p:cNvSpPr>
              <a:spLocks noChangeArrowheads="1"/>
            </p:cNvSpPr>
            <p:nvPr/>
          </p:nvSpPr>
          <p:spPr bwMode="auto">
            <a:xfrm>
              <a:off x="4105" y="2250"/>
              <a:ext cx="408" cy="408"/>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145</a:t>
              </a:r>
            </a:p>
          </p:txBody>
        </p:sp>
        <p:sp>
          <p:nvSpPr>
            <p:cNvPr id="45158" name="Oval 23">
              <a:extLst>
                <a:ext uri="{FF2B5EF4-FFF2-40B4-BE49-F238E27FC236}">
                  <a16:creationId xmlns:a16="http://schemas.microsoft.com/office/drawing/2014/main" id="{69D4802C-EC07-0349-837B-CEA3582B60FD}"/>
                </a:ext>
              </a:extLst>
            </p:cNvPr>
            <p:cNvSpPr>
              <a:spLocks noChangeArrowheads="1"/>
            </p:cNvSpPr>
            <p:nvPr/>
          </p:nvSpPr>
          <p:spPr bwMode="auto">
            <a:xfrm>
              <a:off x="3743" y="1615"/>
              <a:ext cx="453" cy="408"/>
            </a:xfrm>
            <a:prstGeom prst="ellipse">
              <a:avLst/>
            </a:prstGeom>
            <a:solidFill>
              <a:srgbClr val="FFFF99"/>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Arial Narrow" panose="020B0604020202020204" pitchFamily="34" charset="0"/>
                  <a:ea typeface="宋体" panose="02010600030101010101" pitchFamily="2" charset="-122"/>
                </a:rPr>
                <a:t>1245</a:t>
              </a:r>
            </a:p>
          </p:txBody>
        </p:sp>
        <p:sp>
          <p:nvSpPr>
            <p:cNvPr id="45159" name="Line 24">
              <a:extLst>
                <a:ext uri="{FF2B5EF4-FFF2-40B4-BE49-F238E27FC236}">
                  <a16:creationId xmlns:a16="http://schemas.microsoft.com/office/drawing/2014/main" id="{972D1EAD-EB31-C84D-A79C-CDB8F12CA563}"/>
                </a:ext>
              </a:extLst>
            </p:cNvPr>
            <p:cNvSpPr>
              <a:spLocks noChangeShapeType="1"/>
            </p:cNvSpPr>
            <p:nvPr/>
          </p:nvSpPr>
          <p:spPr bwMode="auto">
            <a:xfrm>
              <a:off x="4377" y="2658"/>
              <a:ext cx="181" cy="27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grpSp>
      <p:grpSp>
        <p:nvGrpSpPr>
          <p:cNvPr id="7" name="Group 25">
            <a:extLst>
              <a:ext uri="{FF2B5EF4-FFF2-40B4-BE49-F238E27FC236}">
                <a16:creationId xmlns:a16="http://schemas.microsoft.com/office/drawing/2014/main" id="{A66E8B90-01F8-3949-930D-4C8036F89FDC}"/>
              </a:ext>
            </a:extLst>
          </p:cNvPr>
          <p:cNvGrpSpPr>
            <a:grpSpLocks/>
          </p:cNvGrpSpPr>
          <p:nvPr/>
        </p:nvGrpSpPr>
        <p:grpSpPr bwMode="auto">
          <a:xfrm>
            <a:off x="5664201" y="1989139"/>
            <a:ext cx="2663825" cy="4391025"/>
            <a:chOff x="2608" y="1253"/>
            <a:chExt cx="1678" cy="2766"/>
          </a:xfrm>
        </p:grpSpPr>
        <p:sp>
          <p:nvSpPr>
            <p:cNvPr id="45132" name="Line 26">
              <a:extLst>
                <a:ext uri="{FF2B5EF4-FFF2-40B4-BE49-F238E27FC236}">
                  <a16:creationId xmlns:a16="http://schemas.microsoft.com/office/drawing/2014/main" id="{AE0BE848-3779-6B4B-8FF3-8013F1FAE0D9}"/>
                </a:ext>
              </a:extLst>
            </p:cNvPr>
            <p:cNvSpPr>
              <a:spLocks noChangeShapeType="1"/>
            </p:cNvSpPr>
            <p:nvPr/>
          </p:nvSpPr>
          <p:spPr bwMode="auto">
            <a:xfrm flipH="1" flipV="1">
              <a:off x="3424" y="2613"/>
              <a:ext cx="499" cy="317"/>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45133" name="Line 27">
              <a:extLst>
                <a:ext uri="{FF2B5EF4-FFF2-40B4-BE49-F238E27FC236}">
                  <a16:creationId xmlns:a16="http://schemas.microsoft.com/office/drawing/2014/main" id="{71E3F430-175A-9549-B4B0-E6AB20A55C9B}"/>
                </a:ext>
              </a:extLst>
            </p:cNvPr>
            <p:cNvSpPr>
              <a:spLocks noChangeShapeType="1"/>
            </p:cNvSpPr>
            <p:nvPr/>
          </p:nvSpPr>
          <p:spPr bwMode="auto">
            <a:xfrm flipV="1">
              <a:off x="2789" y="1979"/>
              <a:ext cx="91" cy="272"/>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grpSp>
          <p:nvGrpSpPr>
            <p:cNvPr id="45134" name="Group 28">
              <a:extLst>
                <a:ext uri="{FF2B5EF4-FFF2-40B4-BE49-F238E27FC236}">
                  <a16:creationId xmlns:a16="http://schemas.microsoft.com/office/drawing/2014/main" id="{88A1ABFA-4FDA-5246-914F-EC8D9E112BEC}"/>
                </a:ext>
              </a:extLst>
            </p:cNvPr>
            <p:cNvGrpSpPr>
              <a:grpSpLocks/>
            </p:cNvGrpSpPr>
            <p:nvPr/>
          </p:nvGrpSpPr>
          <p:grpSpPr bwMode="auto">
            <a:xfrm>
              <a:off x="2994" y="3611"/>
              <a:ext cx="430" cy="408"/>
              <a:chOff x="2994" y="3611"/>
              <a:chExt cx="430" cy="408"/>
            </a:xfrm>
          </p:grpSpPr>
          <p:sp>
            <p:nvSpPr>
              <p:cNvPr id="45150" name="Oval 29">
                <a:extLst>
                  <a:ext uri="{FF2B5EF4-FFF2-40B4-BE49-F238E27FC236}">
                    <a16:creationId xmlns:a16="http://schemas.microsoft.com/office/drawing/2014/main" id="{FAE991EF-8D90-F74E-AC25-5E6663DDF1FB}"/>
                  </a:ext>
                </a:extLst>
              </p:cNvPr>
              <p:cNvSpPr>
                <a:spLocks noChangeArrowheads="1"/>
              </p:cNvSpPr>
              <p:nvPr/>
            </p:nvSpPr>
            <p:spPr bwMode="auto">
              <a:xfrm>
                <a:off x="2995" y="3611"/>
                <a:ext cx="408" cy="408"/>
              </a:xfrm>
              <a:prstGeom prst="ellipse">
                <a:avLst/>
              </a:prstGeom>
              <a:solidFill>
                <a:srgbClr val="FFBA5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5</a:t>
                </a:r>
              </a:p>
            </p:txBody>
          </p:sp>
          <p:sp>
            <p:nvSpPr>
              <p:cNvPr id="45151" name="Text Box 30">
                <a:extLst>
                  <a:ext uri="{FF2B5EF4-FFF2-40B4-BE49-F238E27FC236}">
                    <a16:creationId xmlns:a16="http://schemas.microsoft.com/office/drawing/2014/main" id="{01D58005-4DD8-C24C-BE24-F97A9EBF73C3}"/>
                  </a:ext>
                </a:extLst>
              </p:cNvPr>
              <p:cNvSpPr txBox="1">
                <a:spLocks noChangeArrowheads="1"/>
              </p:cNvSpPr>
              <p:nvPr/>
            </p:nvSpPr>
            <p:spPr bwMode="auto">
              <a:xfrm>
                <a:off x="2994" y="3792"/>
                <a:ext cx="430"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2</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2</a:t>
                </a: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2</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3</a:t>
                </a:r>
                <a:endParaRPr kumimoji="0" lang="en-US" altLang="zh-CN" sz="4100">
                  <a:latin typeface="Times New Roman" panose="02020603050405020304" pitchFamily="18" charset="0"/>
                  <a:ea typeface="宋体" panose="02010600030101010101" pitchFamily="2" charset="-122"/>
                </a:endParaRPr>
              </a:p>
            </p:txBody>
          </p:sp>
        </p:grpSp>
        <p:sp>
          <p:nvSpPr>
            <p:cNvPr id="45135" name="Line 31">
              <a:extLst>
                <a:ext uri="{FF2B5EF4-FFF2-40B4-BE49-F238E27FC236}">
                  <a16:creationId xmlns:a16="http://schemas.microsoft.com/office/drawing/2014/main" id="{FFBB4B3F-10D3-4042-B1A5-3DAFC0C68162}"/>
                </a:ext>
              </a:extLst>
            </p:cNvPr>
            <p:cNvSpPr>
              <a:spLocks noChangeShapeType="1"/>
            </p:cNvSpPr>
            <p:nvPr/>
          </p:nvSpPr>
          <p:spPr bwMode="auto">
            <a:xfrm flipV="1">
              <a:off x="3016" y="1253"/>
              <a:ext cx="91" cy="362"/>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grpSp>
          <p:nvGrpSpPr>
            <p:cNvPr id="45136" name="Group 32">
              <a:extLst>
                <a:ext uri="{FF2B5EF4-FFF2-40B4-BE49-F238E27FC236}">
                  <a16:creationId xmlns:a16="http://schemas.microsoft.com/office/drawing/2014/main" id="{23CF6338-B6CB-9C4E-B8D7-A9C18D7158C3}"/>
                </a:ext>
              </a:extLst>
            </p:cNvPr>
            <p:cNvGrpSpPr>
              <a:grpSpLocks/>
            </p:cNvGrpSpPr>
            <p:nvPr/>
          </p:nvGrpSpPr>
          <p:grpSpPr bwMode="auto">
            <a:xfrm>
              <a:off x="3334" y="2930"/>
              <a:ext cx="408" cy="408"/>
              <a:chOff x="3334" y="2930"/>
              <a:chExt cx="408" cy="408"/>
            </a:xfrm>
          </p:grpSpPr>
          <p:sp>
            <p:nvSpPr>
              <p:cNvPr id="45148" name="Oval 33">
                <a:extLst>
                  <a:ext uri="{FF2B5EF4-FFF2-40B4-BE49-F238E27FC236}">
                    <a16:creationId xmlns:a16="http://schemas.microsoft.com/office/drawing/2014/main" id="{ECCC85CF-CEF7-A442-B064-92C2E8461631}"/>
                  </a:ext>
                </a:extLst>
              </p:cNvPr>
              <p:cNvSpPr>
                <a:spLocks noChangeArrowheads="1"/>
              </p:cNvSpPr>
              <p:nvPr/>
            </p:nvSpPr>
            <p:spPr bwMode="auto">
              <a:xfrm>
                <a:off x="3334" y="2930"/>
                <a:ext cx="408" cy="408"/>
              </a:xfrm>
              <a:prstGeom prst="ellipse">
                <a:avLst/>
              </a:prstGeom>
              <a:solidFill>
                <a:srgbClr val="FFBA5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25</a:t>
                </a:r>
              </a:p>
            </p:txBody>
          </p:sp>
          <p:sp>
            <p:nvSpPr>
              <p:cNvPr id="45149" name="Text Box 34">
                <a:extLst>
                  <a:ext uri="{FF2B5EF4-FFF2-40B4-BE49-F238E27FC236}">
                    <a16:creationId xmlns:a16="http://schemas.microsoft.com/office/drawing/2014/main" id="{8BAECAAB-259C-1E4D-81CC-3DA3B11C26EB}"/>
                  </a:ext>
                </a:extLst>
              </p:cNvPr>
              <p:cNvSpPr txBox="1">
                <a:spLocks noChangeArrowheads="1"/>
              </p:cNvSpPr>
              <p:nvPr/>
            </p:nvSpPr>
            <p:spPr bwMode="auto">
              <a:xfrm>
                <a:off x="3445" y="3158"/>
                <a:ext cx="161" cy="148"/>
              </a:xfrm>
              <a:prstGeom prst="rect">
                <a:avLst/>
              </a:prstGeom>
              <a:solidFill>
                <a:srgbClr val="FFBA5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sp>
          <p:nvSpPr>
            <p:cNvPr id="45137" name="Oval 35">
              <a:extLst>
                <a:ext uri="{FF2B5EF4-FFF2-40B4-BE49-F238E27FC236}">
                  <a16:creationId xmlns:a16="http://schemas.microsoft.com/office/drawing/2014/main" id="{17F8F812-7DAD-D240-BC30-DA2B8E894775}"/>
                </a:ext>
              </a:extLst>
            </p:cNvPr>
            <p:cNvSpPr>
              <a:spLocks noChangeArrowheads="1"/>
            </p:cNvSpPr>
            <p:nvPr/>
          </p:nvSpPr>
          <p:spPr bwMode="auto">
            <a:xfrm>
              <a:off x="3878" y="2930"/>
              <a:ext cx="408" cy="408"/>
            </a:xfrm>
            <a:prstGeom prst="ellipse">
              <a:avLst/>
            </a:prstGeom>
            <a:solidFill>
              <a:srgbClr val="FFBA5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35</a:t>
              </a:r>
            </a:p>
          </p:txBody>
        </p:sp>
        <p:sp>
          <p:nvSpPr>
            <p:cNvPr id="45138" name="Oval 36">
              <a:extLst>
                <a:ext uri="{FF2B5EF4-FFF2-40B4-BE49-F238E27FC236}">
                  <a16:creationId xmlns:a16="http://schemas.microsoft.com/office/drawing/2014/main" id="{E5D254E5-171C-974B-AAAB-16C510E8444A}"/>
                </a:ext>
              </a:extLst>
            </p:cNvPr>
            <p:cNvSpPr>
              <a:spLocks noChangeArrowheads="1"/>
            </p:cNvSpPr>
            <p:nvPr/>
          </p:nvSpPr>
          <p:spPr bwMode="auto">
            <a:xfrm>
              <a:off x="2880" y="2930"/>
              <a:ext cx="408" cy="408"/>
            </a:xfrm>
            <a:prstGeom prst="ellipse">
              <a:avLst/>
            </a:prstGeom>
            <a:solidFill>
              <a:srgbClr val="FFBA5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15</a:t>
              </a:r>
            </a:p>
          </p:txBody>
        </p:sp>
        <p:sp>
          <p:nvSpPr>
            <p:cNvPr id="45139" name="Line 37">
              <a:extLst>
                <a:ext uri="{FF2B5EF4-FFF2-40B4-BE49-F238E27FC236}">
                  <a16:creationId xmlns:a16="http://schemas.microsoft.com/office/drawing/2014/main" id="{F3D0B91C-C5CB-9B4F-87AA-B22176F8AA5C}"/>
                </a:ext>
              </a:extLst>
            </p:cNvPr>
            <p:cNvSpPr>
              <a:spLocks noChangeShapeType="1"/>
            </p:cNvSpPr>
            <p:nvPr/>
          </p:nvSpPr>
          <p:spPr bwMode="auto">
            <a:xfrm flipH="1" flipV="1">
              <a:off x="3062" y="1978"/>
              <a:ext cx="136" cy="272"/>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45140" name="Oval 38">
              <a:extLst>
                <a:ext uri="{FF2B5EF4-FFF2-40B4-BE49-F238E27FC236}">
                  <a16:creationId xmlns:a16="http://schemas.microsoft.com/office/drawing/2014/main" id="{BC30C1F6-D970-E543-8DF0-B524EFF15267}"/>
                </a:ext>
              </a:extLst>
            </p:cNvPr>
            <p:cNvSpPr>
              <a:spLocks noChangeArrowheads="1"/>
            </p:cNvSpPr>
            <p:nvPr/>
          </p:nvSpPr>
          <p:spPr bwMode="auto">
            <a:xfrm>
              <a:off x="3107" y="2250"/>
              <a:ext cx="408" cy="408"/>
            </a:xfrm>
            <a:prstGeom prst="ellipse">
              <a:avLst/>
            </a:prstGeom>
            <a:solidFill>
              <a:srgbClr val="FFBA5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135</a:t>
              </a:r>
            </a:p>
          </p:txBody>
        </p:sp>
        <p:sp>
          <p:nvSpPr>
            <p:cNvPr id="45141" name="Oval 39">
              <a:extLst>
                <a:ext uri="{FF2B5EF4-FFF2-40B4-BE49-F238E27FC236}">
                  <a16:creationId xmlns:a16="http://schemas.microsoft.com/office/drawing/2014/main" id="{CDCC85C8-1A97-BF4A-825B-953E718354FE}"/>
                </a:ext>
              </a:extLst>
            </p:cNvPr>
            <p:cNvSpPr>
              <a:spLocks noChangeArrowheads="1"/>
            </p:cNvSpPr>
            <p:nvPr/>
          </p:nvSpPr>
          <p:spPr bwMode="auto">
            <a:xfrm>
              <a:off x="2608" y="2250"/>
              <a:ext cx="408" cy="408"/>
            </a:xfrm>
            <a:prstGeom prst="ellipse">
              <a:avLst/>
            </a:prstGeom>
            <a:solidFill>
              <a:srgbClr val="FFBA5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125</a:t>
              </a:r>
            </a:p>
          </p:txBody>
        </p:sp>
        <p:sp>
          <p:nvSpPr>
            <p:cNvPr id="45142" name="Oval 40">
              <a:extLst>
                <a:ext uri="{FF2B5EF4-FFF2-40B4-BE49-F238E27FC236}">
                  <a16:creationId xmlns:a16="http://schemas.microsoft.com/office/drawing/2014/main" id="{D7B5B8BA-7A65-C74A-BAEB-81DC5323D62D}"/>
                </a:ext>
              </a:extLst>
            </p:cNvPr>
            <p:cNvSpPr>
              <a:spLocks noChangeArrowheads="1"/>
            </p:cNvSpPr>
            <p:nvPr/>
          </p:nvSpPr>
          <p:spPr bwMode="auto">
            <a:xfrm>
              <a:off x="3606" y="2250"/>
              <a:ext cx="408" cy="408"/>
            </a:xfrm>
            <a:prstGeom prst="ellipse">
              <a:avLst/>
            </a:prstGeom>
            <a:solidFill>
              <a:srgbClr val="FFBA5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235</a:t>
              </a:r>
            </a:p>
          </p:txBody>
        </p:sp>
        <p:sp>
          <p:nvSpPr>
            <p:cNvPr id="45143" name="Oval 41">
              <a:extLst>
                <a:ext uri="{FF2B5EF4-FFF2-40B4-BE49-F238E27FC236}">
                  <a16:creationId xmlns:a16="http://schemas.microsoft.com/office/drawing/2014/main" id="{9CFB8C09-B404-C542-98F2-6D3E510F9984}"/>
                </a:ext>
              </a:extLst>
            </p:cNvPr>
            <p:cNvSpPr>
              <a:spLocks noChangeArrowheads="1"/>
            </p:cNvSpPr>
            <p:nvPr/>
          </p:nvSpPr>
          <p:spPr bwMode="auto">
            <a:xfrm>
              <a:off x="2789" y="1615"/>
              <a:ext cx="453" cy="408"/>
            </a:xfrm>
            <a:prstGeom prst="ellipse">
              <a:avLst/>
            </a:prstGeom>
            <a:solidFill>
              <a:srgbClr val="FFBA5D"/>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Arial Narrow" panose="020B0604020202020204" pitchFamily="34" charset="0"/>
                  <a:ea typeface="宋体" panose="02010600030101010101" pitchFamily="2" charset="-122"/>
                </a:rPr>
                <a:t>1235</a:t>
              </a:r>
            </a:p>
          </p:txBody>
        </p:sp>
        <p:sp>
          <p:nvSpPr>
            <p:cNvPr id="45144" name="Line 42">
              <a:extLst>
                <a:ext uri="{FF2B5EF4-FFF2-40B4-BE49-F238E27FC236}">
                  <a16:creationId xmlns:a16="http://schemas.microsoft.com/office/drawing/2014/main" id="{AFF5A427-960A-CC4C-BAB1-64B123B442A3}"/>
                </a:ext>
              </a:extLst>
            </p:cNvPr>
            <p:cNvSpPr>
              <a:spLocks noChangeShapeType="1"/>
            </p:cNvSpPr>
            <p:nvPr/>
          </p:nvSpPr>
          <p:spPr bwMode="auto">
            <a:xfrm>
              <a:off x="3198" y="1933"/>
              <a:ext cx="499" cy="31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sp>
          <p:nvSpPr>
            <p:cNvPr id="45145" name="Line 43">
              <a:extLst>
                <a:ext uri="{FF2B5EF4-FFF2-40B4-BE49-F238E27FC236}">
                  <a16:creationId xmlns:a16="http://schemas.microsoft.com/office/drawing/2014/main" id="{C2D87F72-3137-2F49-8C2C-14BE2344152A}"/>
                </a:ext>
              </a:extLst>
            </p:cNvPr>
            <p:cNvSpPr>
              <a:spLocks noChangeShapeType="1"/>
            </p:cNvSpPr>
            <p:nvPr/>
          </p:nvSpPr>
          <p:spPr bwMode="auto">
            <a:xfrm>
              <a:off x="2835" y="2658"/>
              <a:ext cx="181" cy="27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sp>
          <p:nvSpPr>
            <p:cNvPr id="45146" name="Line 44">
              <a:extLst>
                <a:ext uri="{FF2B5EF4-FFF2-40B4-BE49-F238E27FC236}">
                  <a16:creationId xmlns:a16="http://schemas.microsoft.com/office/drawing/2014/main" id="{4EEC4F32-631A-7849-AE6C-76308AEFB1B4}"/>
                </a:ext>
              </a:extLst>
            </p:cNvPr>
            <p:cNvSpPr>
              <a:spLocks noChangeShapeType="1"/>
            </p:cNvSpPr>
            <p:nvPr/>
          </p:nvSpPr>
          <p:spPr bwMode="auto">
            <a:xfrm>
              <a:off x="2925" y="2613"/>
              <a:ext cx="454" cy="31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sp>
          <p:nvSpPr>
            <p:cNvPr id="45147" name="Line 45">
              <a:extLst>
                <a:ext uri="{FF2B5EF4-FFF2-40B4-BE49-F238E27FC236}">
                  <a16:creationId xmlns:a16="http://schemas.microsoft.com/office/drawing/2014/main" id="{CD1805CE-89B6-E54C-ABC8-AF06A6B77B01}"/>
                </a:ext>
              </a:extLst>
            </p:cNvPr>
            <p:cNvSpPr>
              <a:spLocks noChangeShapeType="1"/>
            </p:cNvSpPr>
            <p:nvPr/>
          </p:nvSpPr>
          <p:spPr bwMode="auto">
            <a:xfrm>
              <a:off x="3107" y="3339"/>
              <a:ext cx="91" cy="27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grpSp>
      <p:grpSp>
        <p:nvGrpSpPr>
          <p:cNvPr id="10" name="Group 46">
            <a:extLst>
              <a:ext uri="{FF2B5EF4-FFF2-40B4-BE49-F238E27FC236}">
                <a16:creationId xmlns:a16="http://schemas.microsoft.com/office/drawing/2014/main" id="{9915535F-967F-D84A-AC6F-3AED273257D4}"/>
              </a:ext>
            </a:extLst>
          </p:cNvPr>
          <p:cNvGrpSpPr>
            <a:grpSpLocks/>
          </p:cNvGrpSpPr>
          <p:nvPr/>
        </p:nvGrpSpPr>
        <p:grpSpPr bwMode="auto">
          <a:xfrm>
            <a:off x="1703388" y="1844675"/>
            <a:ext cx="4464050" cy="4535488"/>
            <a:chOff x="113" y="1162"/>
            <a:chExt cx="2812" cy="2857"/>
          </a:xfrm>
        </p:grpSpPr>
        <p:sp>
          <p:nvSpPr>
            <p:cNvPr id="45072" name="Line 47">
              <a:extLst>
                <a:ext uri="{FF2B5EF4-FFF2-40B4-BE49-F238E27FC236}">
                  <a16:creationId xmlns:a16="http://schemas.microsoft.com/office/drawing/2014/main" id="{A3B8DDD6-1DA5-BA43-AD75-4E7400FBCAB7}"/>
                </a:ext>
              </a:extLst>
            </p:cNvPr>
            <p:cNvSpPr>
              <a:spLocks noChangeShapeType="1"/>
            </p:cNvSpPr>
            <p:nvPr/>
          </p:nvSpPr>
          <p:spPr bwMode="auto">
            <a:xfrm flipV="1">
              <a:off x="1201" y="2024"/>
              <a:ext cx="46" cy="226"/>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45073" name="Line 48">
              <a:extLst>
                <a:ext uri="{FF2B5EF4-FFF2-40B4-BE49-F238E27FC236}">
                  <a16:creationId xmlns:a16="http://schemas.microsoft.com/office/drawing/2014/main" id="{BB39DD52-4C09-284F-8C72-736A2E83EEE1}"/>
                </a:ext>
              </a:extLst>
            </p:cNvPr>
            <p:cNvSpPr>
              <a:spLocks noChangeShapeType="1"/>
            </p:cNvSpPr>
            <p:nvPr/>
          </p:nvSpPr>
          <p:spPr bwMode="auto">
            <a:xfrm flipH="1" flipV="1">
              <a:off x="657" y="2659"/>
              <a:ext cx="91" cy="271"/>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45074" name="Line 49">
              <a:extLst>
                <a:ext uri="{FF2B5EF4-FFF2-40B4-BE49-F238E27FC236}">
                  <a16:creationId xmlns:a16="http://schemas.microsoft.com/office/drawing/2014/main" id="{F20CC644-B989-E140-9BBC-1A9A5F53F9FF}"/>
                </a:ext>
              </a:extLst>
            </p:cNvPr>
            <p:cNvSpPr>
              <a:spLocks noChangeShapeType="1"/>
            </p:cNvSpPr>
            <p:nvPr/>
          </p:nvSpPr>
          <p:spPr bwMode="auto">
            <a:xfrm>
              <a:off x="1337" y="2658"/>
              <a:ext cx="318" cy="27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grpSp>
          <p:nvGrpSpPr>
            <p:cNvPr id="45075" name="Group 50">
              <a:extLst>
                <a:ext uri="{FF2B5EF4-FFF2-40B4-BE49-F238E27FC236}">
                  <a16:creationId xmlns:a16="http://schemas.microsoft.com/office/drawing/2014/main" id="{B070CD56-62A9-5C47-A747-203E1ADB20E1}"/>
                </a:ext>
              </a:extLst>
            </p:cNvPr>
            <p:cNvGrpSpPr>
              <a:grpSpLocks/>
            </p:cNvGrpSpPr>
            <p:nvPr/>
          </p:nvGrpSpPr>
          <p:grpSpPr bwMode="auto">
            <a:xfrm>
              <a:off x="113" y="3611"/>
              <a:ext cx="431" cy="408"/>
              <a:chOff x="113" y="3611"/>
              <a:chExt cx="431" cy="408"/>
            </a:xfrm>
          </p:grpSpPr>
          <p:sp>
            <p:nvSpPr>
              <p:cNvPr id="45130" name="Oval 51">
                <a:extLst>
                  <a:ext uri="{FF2B5EF4-FFF2-40B4-BE49-F238E27FC236}">
                    <a16:creationId xmlns:a16="http://schemas.microsoft.com/office/drawing/2014/main" id="{6CF86CD3-5970-ED4E-ABBD-8C6D1BE4677C}"/>
                  </a:ext>
                </a:extLst>
              </p:cNvPr>
              <p:cNvSpPr>
                <a:spLocks noChangeArrowheads="1"/>
              </p:cNvSpPr>
              <p:nvPr/>
            </p:nvSpPr>
            <p:spPr bwMode="auto">
              <a:xfrm>
                <a:off x="113" y="3611"/>
                <a:ext cx="408" cy="408"/>
              </a:xfrm>
              <a:prstGeom prst="ellipse">
                <a:avLst/>
              </a:prstGeom>
              <a:solidFill>
                <a:srgbClr val="FF5050">
                  <a:alpha val="56862"/>
                </a:srgbClr>
              </a:solidFill>
              <a:ln w="9525">
                <a:solidFill>
                  <a:schemeClr val="tx1"/>
                </a:solidFill>
                <a:round/>
                <a:headEnd/>
                <a:tailEnd/>
              </a:ln>
            </p:spPr>
            <p:txBody>
              <a:bodyPr lIns="0" tIns="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a:t>
                </a:r>
              </a:p>
            </p:txBody>
          </p:sp>
          <p:sp>
            <p:nvSpPr>
              <p:cNvPr id="45131" name="Text Box 52">
                <a:extLst>
                  <a:ext uri="{FF2B5EF4-FFF2-40B4-BE49-F238E27FC236}">
                    <a16:creationId xmlns:a16="http://schemas.microsoft.com/office/drawing/2014/main" id="{9F3D3F78-7155-E349-B7AC-65305C87BF1B}"/>
                  </a:ext>
                </a:extLst>
              </p:cNvPr>
              <p:cNvSpPr txBox="1">
                <a:spLocks noChangeArrowheads="1"/>
              </p:cNvSpPr>
              <p:nvPr/>
            </p:nvSpPr>
            <p:spPr bwMode="auto">
              <a:xfrm>
                <a:off x="113" y="3793"/>
                <a:ext cx="43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1</a:t>
                </a:r>
                <a:endParaRPr kumimoji="0" lang="en-US" altLang="zh-CN" sz="4100">
                  <a:latin typeface="Times New Roman" panose="02020603050405020304" pitchFamily="18" charset="0"/>
                  <a:ea typeface="宋体" panose="02010600030101010101" pitchFamily="2" charset="-122"/>
                </a:endParaRPr>
              </a:p>
            </p:txBody>
          </p:sp>
        </p:grpSp>
        <p:grpSp>
          <p:nvGrpSpPr>
            <p:cNvPr id="45076" name="Group 53">
              <a:extLst>
                <a:ext uri="{FF2B5EF4-FFF2-40B4-BE49-F238E27FC236}">
                  <a16:creationId xmlns:a16="http://schemas.microsoft.com/office/drawing/2014/main" id="{137CC986-E96A-8848-AC10-C04BE02B44EF}"/>
                </a:ext>
              </a:extLst>
            </p:cNvPr>
            <p:cNvGrpSpPr>
              <a:grpSpLocks/>
            </p:cNvGrpSpPr>
            <p:nvPr/>
          </p:nvGrpSpPr>
          <p:grpSpPr bwMode="auto">
            <a:xfrm>
              <a:off x="612" y="3611"/>
              <a:ext cx="430" cy="408"/>
              <a:chOff x="612" y="3611"/>
              <a:chExt cx="430" cy="408"/>
            </a:xfrm>
          </p:grpSpPr>
          <p:sp>
            <p:nvSpPr>
              <p:cNvPr id="45128" name="Oval 54">
                <a:extLst>
                  <a:ext uri="{FF2B5EF4-FFF2-40B4-BE49-F238E27FC236}">
                    <a16:creationId xmlns:a16="http://schemas.microsoft.com/office/drawing/2014/main" id="{6A7A42AB-B068-D14B-8A3B-ACB0F95E23FB}"/>
                  </a:ext>
                </a:extLst>
              </p:cNvPr>
              <p:cNvSpPr>
                <a:spLocks noChangeArrowheads="1"/>
              </p:cNvSpPr>
              <p:nvPr/>
            </p:nvSpPr>
            <p:spPr bwMode="auto">
              <a:xfrm>
                <a:off x="629" y="3611"/>
                <a:ext cx="408" cy="408"/>
              </a:xfrm>
              <a:prstGeom prst="ellipse">
                <a:avLst/>
              </a:prstGeom>
              <a:solidFill>
                <a:srgbClr val="FF5050">
                  <a:alpha val="56862"/>
                </a:srgbClr>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2</a:t>
                </a:r>
              </a:p>
            </p:txBody>
          </p:sp>
          <p:sp>
            <p:nvSpPr>
              <p:cNvPr id="45129" name="Text Box 55">
                <a:extLst>
                  <a:ext uri="{FF2B5EF4-FFF2-40B4-BE49-F238E27FC236}">
                    <a16:creationId xmlns:a16="http://schemas.microsoft.com/office/drawing/2014/main" id="{A9F2BC20-3D61-D641-9482-16C16AD58C2B}"/>
                  </a:ext>
                </a:extLst>
              </p:cNvPr>
              <p:cNvSpPr txBox="1">
                <a:spLocks noChangeArrowheads="1"/>
              </p:cNvSpPr>
              <p:nvPr/>
            </p:nvSpPr>
            <p:spPr bwMode="auto">
              <a:xfrm>
                <a:off x="612" y="3793"/>
                <a:ext cx="430"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2</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grpSp>
          <p:nvGrpSpPr>
            <p:cNvPr id="45077" name="Group 56">
              <a:extLst>
                <a:ext uri="{FF2B5EF4-FFF2-40B4-BE49-F238E27FC236}">
                  <a16:creationId xmlns:a16="http://schemas.microsoft.com/office/drawing/2014/main" id="{5CCF81A3-9AB2-684B-A483-2596B446F28F}"/>
                </a:ext>
              </a:extLst>
            </p:cNvPr>
            <p:cNvGrpSpPr>
              <a:grpSpLocks/>
            </p:cNvGrpSpPr>
            <p:nvPr/>
          </p:nvGrpSpPr>
          <p:grpSpPr bwMode="auto">
            <a:xfrm>
              <a:off x="1111" y="3611"/>
              <a:ext cx="442" cy="408"/>
              <a:chOff x="1111" y="3611"/>
              <a:chExt cx="442" cy="408"/>
            </a:xfrm>
          </p:grpSpPr>
          <p:sp>
            <p:nvSpPr>
              <p:cNvPr id="45126" name="Oval 57">
                <a:extLst>
                  <a:ext uri="{FF2B5EF4-FFF2-40B4-BE49-F238E27FC236}">
                    <a16:creationId xmlns:a16="http://schemas.microsoft.com/office/drawing/2014/main" id="{0D1259D8-AD1F-EE46-8CA7-5D5B8138E8DC}"/>
                  </a:ext>
                </a:extLst>
              </p:cNvPr>
              <p:cNvSpPr>
                <a:spLocks noChangeArrowheads="1"/>
              </p:cNvSpPr>
              <p:nvPr/>
            </p:nvSpPr>
            <p:spPr bwMode="auto">
              <a:xfrm>
                <a:off x="1111" y="3611"/>
                <a:ext cx="408" cy="408"/>
              </a:xfrm>
              <a:prstGeom prst="ellipse">
                <a:avLst/>
              </a:prstGeom>
              <a:solidFill>
                <a:srgbClr val="FF5050">
                  <a:alpha val="56862"/>
                </a:srgbClr>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3</a:t>
                </a:r>
              </a:p>
            </p:txBody>
          </p:sp>
          <p:sp>
            <p:nvSpPr>
              <p:cNvPr id="45127" name="Text Box 58">
                <a:extLst>
                  <a:ext uri="{FF2B5EF4-FFF2-40B4-BE49-F238E27FC236}">
                    <a16:creationId xmlns:a16="http://schemas.microsoft.com/office/drawing/2014/main" id="{BF08891E-AC16-5C40-A6D8-3B747ADFA1F4}"/>
                  </a:ext>
                </a:extLst>
              </p:cNvPr>
              <p:cNvSpPr txBox="1">
                <a:spLocks noChangeArrowheads="1"/>
              </p:cNvSpPr>
              <p:nvPr/>
            </p:nvSpPr>
            <p:spPr bwMode="auto">
              <a:xfrm>
                <a:off x="1123" y="3792"/>
                <a:ext cx="430"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grpSp>
          <p:nvGrpSpPr>
            <p:cNvPr id="45078" name="Group 59">
              <a:extLst>
                <a:ext uri="{FF2B5EF4-FFF2-40B4-BE49-F238E27FC236}">
                  <a16:creationId xmlns:a16="http://schemas.microsoft.com/office/drawing/2014/main" id="{4E3274F8-05B9-964D-9531-293EE42B8A56}"/>
                </a:ext>
              </a:extLst>
            </p:cNvPr>
            <p:cNvGrpSpPr>
              <a:grpSpLocks/>
            </p:cNvGrpSpPr>
            <p:nvPr/>
          </p:nvGrpSpPr>
          <p:grpSpPr bwMode="auto">
            <a:xfrm>
              <a:off x="1634" y="3611"/>
              <a:ext cx="430" cy="408"/>
              <a:chOff x="1634" y="3611"/>
              <a:chExt cx="430" cy="408"/>
            </a:xfrm>
          </p:grpSpPr>
          <p:sp>
            <p:nvSpPr>
              <p:cNvPr id="45124" name="Oval 60">
                <a:extLst>
                  <a:ext uri="{FF2B5EF4-FFF2-40B4-BE49-F238E27FC236}">
                    <a16:creationId xmlns:a16="http://schemas.microsoft.com/office/drawing/2014/main" id="{12E9083B-A1AB-554A-ABC3-CDB6CA492C93}"/>
                  </a:ext>
                </a:extLst>
              </p:cNvPr>
              <p:cNvSpPr>
                <a:spLocks noChangeArrowheads="1"/>
              </p:cNvSpPr>
              <p:nvPr/>
            </p:nvSpPr>
            <p:spPr bwMode="auto">
              <a:xfrm>
                <a:off x="1639" y="3611"/>
                <a:ext cx="408" cy="408"/>
              </a:xfrm>
              <a:prstGeom prst="ellipse">
                <a:avLst/>
              </a:prstGeom>
              <a:solidFill>
                <a:srgbClr val="FF5050">
                  <a:alpha val="56862"/>
                </a:srgbClr>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4</a:t>
                </a:r>
              </a:p>
            </p:txBody>
          </p:sp>
          <p:sp>
            <p:nvSpPr>
              <p:cNvPr id="45125" name="Text Box 61">
                <a:extLst>
                  <a:ext uri="{FF2B5EF4-FFF2-40B4-BE49-F238E27FC236}">
                    <a16:creationId xmlns:a16="http://schemas.microsoft.com/office/drawing/2014/main" id="{17645382-1B9F-B342-9EBB-CF4ED049F05C}"/>
                  </a:ext>
                </a:extLst>
              </p:cNvPr>
              <p:cNvSpPr txBox="1">
                <a:spLocks noChangeArrowheads="1"/>
              </p:cNvSpPr>
              <p:nvPr/>
            </p:nvSpPr>
            <p:spPr bwMode="auto">
              <a:xfrm>
                <a:off x="1634" y="3793"/>
                <a:ext cx="430"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2</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2</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sp>
          <p:nvSpPr>
            <p:cNvPr id="45079" name="Line 62">
              <a:extLst>
                <a:ext uri="{FF2B5EF4-FFF2-40B4-BE49-F238E27FC236}">
                  <a16:creationId xmlns:a16="http://schemas.microsoft.com/office/drawing/2014/main" id="{F24887EA-199A-B241-96A0-2B7F488F2593}"/>
                </a:ext>
              </a:extLst>
            </p:cNvPr>
            <p:cNvSpPr>
              <a:spLocks noChangeShapeType="1"/>
            </p:cNvSpPr>
            <p:nvPr/>
          </p:nvSpPr>
          <p:spPr bwMode="auto">
            <a:xfrm flipH="1" flipV="1">
              <a:off x="1519" y="1888"/>
              <a:ext cx="635" cy="362"/>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grpSp>
          <p:nvGrpSpPr>
            <p:cNvPr id="45080" name="Group 63">
              <a:extLst>
                <a:ext uri="{FF2B5EF4-FFF2-40B4-BE49-F238E27FC236}">
                  <a16:creationId xmlns:a16="http://schemas.microsoft.com/office/drawing/2014/main" id="{C1503FFB-16A0-8A4A-A943-1B5893E67962}"/>
                </a:ext>
              </a:extLst>
            </p:cNvPr>
            <p:cNvGrpSpPr>
              <a:grpSpLocks/>
            </p:cNvGrpSpPr>
            <p:nvPr/>
          </p:nvGrpSpPr>
          <p:grpSpPr bwMode="auto">
            <a:xfrm>
              <a:off x="567" y="2930"/>
              <a:ext cx="408" cy="408"/>
              <a:chOff x="567" y="2930"/>
              <a:chExt cx="408" cy="408"/>
            </a:xfrm>
          </p:grpSpPr>
          <p:sp>
            <p:nvSpPr>
              <p:cNvPr id="45122" name="Oval 64">
                <a:extLst>
                  <a:ext uri="{FF2B5EF4-FFF2-40B4-BE49-F238E27FC236}">
                    <a16:creationId xmlns:a16="http://schemas.microsoft.com/office/drawing/2014/main" id="{AC118BA7-231B-124A-9E84-86E2F03CECD6}"/>
                  </a:ext>
                </a:extLst>
              </p:cNvPr>
              <p:cNvSpPr>
                <a:spLocks noChangeArrowheads="1"/>
              </p:cNvSpPr>
              <p:nvPr/>
            </p:nvSpPr>
            <p:spPr bwMode="auto">
              <a:xfrm>
                <a:off x="567" y="2930"/>
                <a:ext cx="408" cy="408"/>
              </a:xfrm>
              <a:prstGeom prst="ellipse">
                <a:avLst/>
              </a:prstGeom>
              <a:solidFill>
                <a:srgbClr val="FF5050">
                  <a:alpha val="56862"/>
                </a:srgbClr>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13</a:t>
                </a:r>
              </a:p>
            </p:txBody>
          </p:sp>
          <p:sp>
            <p:nvSpPr>
              <p:cNvPr id="45123" name="Text Box 65">
                <a:extLst>
                  <a:ext uri="{FF2B5EF4-FFF2-40B4-BE49-F238E27FC236}">
                    <a16:creationId xmlns:a16="http://schemas.microsoft.com/office/drawing/2014/main" id="{96751BC0-2CB9-454E-9405-6493FB29FDCF}"/>
                  </a:ext>
                </a:extLst>
              </p:cNvPr>
              <p:cNvSpPr txBox="1">
                <a:spLocks noChangeArrowheads="1"/>
              </p:cNvSpPr>
              <p:nvPr/>
            </p:nvSpPr>
            <p:spPr bwMode="auto">
              <a:xfrm>
                <a:off x="576" y="3158"/>
                <a:ext cx="36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1</a:t>
                </a:r>
                <a:endParaRPr kumimoji="0" lang="en-US" altLang="zh-CN" sz="4100">
                  <a:latin typeface="Times New Roman" panose="02020603050405020304" pitchFamily="18" charset="0"/>
                  <a:ea typeface="宋体" panose="02010600030101010101" pitchFamily="2" charset="-122"/>
                </a:endParaRPr>
              </a:p>
            </p:txBody>
          </p:sp>
        </p:grpSp>
        <p:grpSp>
          <p:nvGrpSpPr>
            <p:cNvPr id="45081" name="Group 66">
              <a:extLst>
                <a:ext uri="{FF2B5EF4-FFF2-40B4-BE49-F238E27FC236}">
                  <a16:creationId xmlns:a16="http://schemas.microsoft.com/office/drawing/2014/main" id="{18EDEC66-63A2-8D4D-9F4B-10AD85C0C6DD}"/>
                </a:ext>
              </a:extLst>
            </p:cNvPr>
            <p:cNvGrpSpPr>
              <a:grpSpLocks/>
            </p:cNvGrpSpPr>
            <p:nvPr/>
          </p:nvGrpSpPr>
          <p:grpSpPr bwMode="auto">
            <a:xfrm>
              <a:off x="1973" y="2930"/>
              <a:ext cx="408" cy="408"/>
              <a:chOff x="1973" y="2930"/>
              <a:chExt cx="408" cy="408"/>
            </a:xfrm>
          </p:grpSpPr>
          <p:sp>
            <p:nvSpPr>
              <p:cNvPr id="45120" name="Oval 67">
                <a:extLst>
                  <a:ext uri="{FF2B5EF4-FFF2-40B4-BE49-F238E27FC236}">
                    <a16:creationId xmlns:a16="http://schemas.microsoft.com/office/drawing/2014/main" id="{926104A8-FCF8-4446-9BCC-1E66242640A6}"/>
                  </a:ext>
                </a:extLst>
              </p:cNvPr>
              <p:cNvSpPr>
                <a:spLocks noChangeArrowheads="1"/>
              </p:cNvSpPr>
              <p:nvPr/>
            </p:nvSpPr>
            <p:spPr bwMode="auto">
              <a:xfrm>
                <a:off x="1973" y="2930"/>
                <a:ext cx="408" cy="408"/>
              </a:xfrm>
              <a:prstGeom prst="ellipse">
                <a:avLst/>
              </a:prstGeom>
              <a:solidFill>
                <a:srgbClr val="FF5050">
                  <a:alpha val="56862"/>
                </a:srgbClr>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24</a:t>
                </a:r>
              </a:p>
            </p:txBody>
          </p:sp>
          <p:sp>
            <p:nvSpPr>
              <p:cNvPr id="45121" name="Text Box 68">
                <a:extLst>
                  <a:ext uri="{FF2B5EF4-FFF2-40B4-BE49-F238E27FC236}">
                    <a16:creationId xmlns:a16="http://schemas.microsoft.com/office/drawing/2014/main" id="{E50CF2D9-CD67-3D4F-B73F-CC1FCA215D7A}"/>
                  </a:ext>
                </a:extLst>
              </p:cNvPr>
              <p:cNvSpPr txBox="1">
                <a:spLocks noChangeArrowheads="1"/>
              </p:cNvSpPr>
              <p:nvPr/>
            </p:nvSpPr>
            <p:spPr bwMode="auto">
              <a:xfrm>
                <a:off x="2055" y="3158"/>
                <a:ext cx="32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just">
                  <a:spcBef>
                    <a:spcPct val="0"/>
                  </a:spcBef>
                  <a:buClrTx/>
                  <a:buFontTx/>
                  <a:buNone/>
                </a:pP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c</a:t>
                </a:r>
                <a:r>
                  <a:rPr kumimoji="0" lang="en-US" altLang="zh-CN" sz="1400" i="1" baseline="-25000">
                    <a:latin typeface="Times New Roman" panose="02020603050405020304" pitchFamily="18" charset="0"/>
                    <a:ea typeface="宋体" panose="02010600030101010101" pitchFamily="2" charset="-122"/>
                  </a:rPr>
                  <a:t>2</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grpSp>
          <p:nvGrpSpPr>
            <p:cNvPr id="45082" name="Group 69">
              <a:extLst>
                <a:ext uri="{FF2B5EF4-FFF2-40B4-BE49-F238E27FC236}">
                  <a16:creationId xmlns:a16="http://schemas.microsoft.com/office/drawing/2014/main" id="{6BC6394C-BADB-EA4B-94D7-74340C250A59}"/>
                </a:ext>
              </a:extLst>
            </p:cNvPr>
            <p:cNvGrpSpPr>
              <a:grpSpLocks/>
            </p:cNvGrpSpPr>
            <p:nvPr/>
          </p:nvGrpSpPr>
          <p:grpSpPr bwMode="auto">
            <a:xfrm>
              <a:off x="2426" y="2930"/>
              <a:ext cx="408" cy="408"/>
              <a:chOff x="2426" y="2930"/>
              <a:chExt cx="408" cy="408"/>
            </a:xfrm>
          </p:grpSpPr>
          <p:sp>
            <p:nvSpPr>
              <p:cNvPr id="45118" name="Oval 70">
                <a:extLst>
                  <a:ext uri="{FF2B5EF4-FFF2-40B4-BE49-F238E27FC236}">
                    <a16:creationId xmlns:a16="http://schemas.microsoft.com/office/drawing/2014/main" id="{CCF8C366-2444-FC42-9B13-F6CC1EA1FADB}"/>
                  </a:ext>
                </a:extLst>
              </p:cNvPr>
              <p:cNvSpPr>
                <a:spLocks noChangeArrowheads="1"/>
              </p:cNvSpPr>
              <p:nvPr/>
            </p:nvSpPr>
            <p:spPr bwMode="auto">
              <a:xfrm>
                <a:off x="2426" y="2930"/>
                <a:ext cx="408" cy="408"/>
              </a:xfrm>
              <a:prstGeom prst="ellipse">
                <a:avLst/>
              </a:prstGeom>
              <a:solidFill>
                <a:srgbClr val="FF5050">
                  <a:alpha val="56862"/>
                </a:srgbClr>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34</a:t>
                </a:r>
              </a:p>
            </p:txBody>
          </p:sp>
          <p:sp>
            <p:nvSpPr>
              <p:cNvPr id="45119" name="Text Box 71">
                <a:extLst>
                  <a:ext uri="{FF2B5EF4-FFF2-40B4-BE49-F238E27FC236}">
                    <a16:creationId xmlns:a16="http://schemas.microsoft.com/office/drawing/2014/main" id="{B92A8405-1E10-7B4F-AB0E-12C9F32786DB}"/>
                  </a:ext>
                </a:extLst>
              </p:cNvPr>
              <p:cNvSpPr txBox="1">
                <a:spLocks noChangeArrowheads="1"/>
              </p:cNvSpPr>
              <p:nvPr/>
            </p:nvSpPr>
            <p:spPr bwMode="auto">
              <a:xfrm>
                <a:off x="2517" y="3157"/>
                <a:ext cx="2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grpSp>
          <p:nvGrpSpPr>
            <p:cNvPr id="45083" name="Group 72">
              <a:extLst>
                <a:ext uri="{FF2B5EF4-FFF2-40B4-BE49-F238E27FC236}">
                  <a16:creationId xmlns:a16="http://schemas.microsoft.com/office/drawing/2014/main" id="{17960B2D-EB13-7249-92D0-18ACF97BF140}"/>
                </a:ext>
              </a:extLst>
            </p:cNvPr>
            <p:cNvGrpSpPr>
              <a:grpSpLocks/>
            </p:cNvGrpSpPr>
            <p:nvPr/>
          </p:nvGrpSpPr>
          <p:grpSpPr bwMode="auto">
            <a:xfrm>
              <a:off x="1519" y="2930"/>
              <a:ext cx="408" cy="408"/>
              <a:chOff x="1519" y="2930"/>
              <a:chExt cx="408" cy="408"/>
            </a:xfrm>
          </p:grpSpPr>
          <p:sp>
            <p:nvSpPr>
              <p:cNvPr id="45116" name="Oval 73">
                <a:extLst>
                  <a:ext uri="{FF2B5EF4-FFF2-40B4-BE49-F238E27FC236}">
                    <a16:creationId xmlns:a16="http://schemas.microsoft.com/office/drawing/2014/main" id="{85420828-3B3D-F044-992A-57C692276C82}"/>
                  </a:ext>
                </a:extLst>
              </p:cNvPr>
              <p:cNvSpPr>
                <a:spLocks noChangeArrowheads="1"/>
              </p:cNvSpPr>
              <p:nvPr/>
            </p:nvSpPr>
            <p:spPr bwMode="auto">
              <a:xfrm>
                <a:off x="1519" y="2930"/>
                <a:ext cx="408" cy="408"/>
              </a:xfrm>
              <a:prstGeom prst="ellipse">
                <a:avLst/>
              </a:prstGeom>
              <a:solidFill>
                <a:srgbClr val="FF5050">
                  <a:alpha val="56862"/>
                </a:srgbClr>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14</a:t>
                </a:r>
              </a:p>
            </p:txBody>
          </p:sp>
          <p:sp>
            <p:nvSpPr>
              <p:cNvPr id="45117" name="Text Box 74">
                <a:extLst>
                  <a:ext uri="{FF2B5EF4-FFF2-40B4-BE49-F238E27FC236}">
                    <a16:creationId xmlns:a16="http://schemas.microsoft.com/office/drawing/2014/main" id="{AF20F4B7-33AF-5346-A544-EAB7D61D97ED}"/>
                  </a:ext>
                </a:extLst>
              </p:cNvPr>
              <p:cNvSpPr txBox="1">
                <a:spLocks noChangeArrowheads="1"/>
              </p:cNvSpPr>
              <p:nvPr/>
            </p:nvSpPr>
            <p:spPr bwMode="auto">
              <a:xfrm>
                <a:off x="1628" y="3158"/>
                <a:ext cx="24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endParaRPr kumimoji="0" lang="en-US" altLang="zh-CN" sz="4100">
                  <a:latin typeface="Times New Roman" panose="02020603050405020304" pitchFamily="18" charset="0"/>
                  <a:ea typeface="宋体" panose="02010600030101010101" pitchFamily="2" charset="-122"/>
                </a:endParaRPr>
              </a:p>
            </p:txBody>
          </p:sp>
        </p:grpSp>
        <p:sp>
          <p:nvSpPr>
            <p:cNvPr id="45084" name="Line 75">
              <a:extLst>
                <a:ext uri="{FF2B5EF4-FFF2-40B4-BE49-F238E27FC236}">
                  <a16:creationId xmlns:a16="http://schemas.microsoft.com/office/drawing/2014/main" id="{088D8186-7D37-7841-BFF1-832F0BB9CAC8}"/>
                </a:ext>
              </a:extLst>
            </p:cNvPr>
            <p:cNvSpPr>
              <a:spLocks noChangeShapeType="1"/>
            </p:cNvSpPr>
            <p:nvPr/>
          </p:nvSpPr>
          <p:spPr bwMode="auto">
            <a:xfrm flipH="1" flipV="1">
              <a:off x="1747" y="3339"/>
              <a:ext cx="90" cy="272"/>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45085" name="Line 76">
              <a:extLst>
                <a:ext uri="{FF2B5EF4-FFF2-40B4-BE49-F238E27FC236}">
                  <a16:creationId xmlns:a16="http://schemas.microsoft.com/office/drawing/2014/main" id="{14F5730C-623D-8E4A-A552-DB09E0618936}"/>
                </a:ext>
              </a:extLst>
            </p:cNvPr>
            <p:cNvSpPr>
              <a:spLocks noChangeShapeType="1"/>
            </p:cNvSpPr>
            <p:nvPr/>
          </p:nvSpPr>
          <p:spPr bwMode="auto">
            <a:xfrm flipH="1" flipV="1">
              <a:off x="431" y="3339"/>
              <a:ext cx="317" cy="272"/>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45086" name="Line 77">
              <a:extLst>
                <a:ext uri="{FF2B5EF4-FFF2-40B4-BE49-F238E27FC236}">
                  <a16:creationId xmlns:a16="http://schemas.microsoft.com/office/drawing/2014/main" id="{349F026C-E5A0-6B4E-8C68-673DA77EAE03}"/>
                </a:ext>
              </a:extLst>
            </p:cNvPr>
            <p:cNvSpPr>
              <a:spLocks noChangeShapeType="1"/>
            </p:cNvSpPr>
            <p:nvPr/>
          </p:nvSpPr>
          <p:spPr bwMode="auto">
            <a:xfrm flipH="1" flipV="1">
              <a:off x="295" y="3339"/>
              <a:ext cx="0" cy="272"/>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grpSp>
          <p:nvGrpSpPr>
            <p:cNvPr id="45087" name="Group 78">
              <a:extLst>
                <a:ext uri="{FF2B5EF4-FFF2-40B4-BE49-F238E27FC236}">
                  <a16:creationId xmlns:a16="http://schemas.microsoft.com/office/drawing/2014/main" id="{7B1EE5EF-4D90-A04B-A2ED-B9D7A36EEB9B}"/>
                </a:ext>
              </a:extLst>
            </p:cNvPr>
            <p:cNvGrpSpPr>
              <a:grpSpLocks/>
            </p:cNvGrpSpPr>
            <p:nvPr/>
          </p:nvGrpSpPr>
          <p:grpSpPr bwMode="auto">
            <a:xfrm>
              <a:off x="1020" y="2930"/>
              <a:ext cx="408" cy="408"/>
              <a:chOff x="1020" y="2930"/>
              <a:chExt cx="408" cy="408"/>
            </a:xfrm>
          </p:grpSpPr>
          <p:sp>
            <p:nvSpPr>
              <p:cNvPr id="45114" name="Oval 79">
                <a:extLst>
                  <a:ext uri="{FF2B5EF4-FFF2-40B4-BE49-F238E27FC236}">
                    <a16:creationId xmlns:a16="http://schemas.microsoft.com/office/drawing/2014/main" id="{B3DDF289-67C2-2E42-8199-F0A5C991A25A}"/>
                  </a:ext>
                </a:extLst>
              </p:cNvPr>
              <p:cNvSpPr>
                <a:spLocks noChangeArrowheads="1"/>
              </p:cNvSpPr>
              <p:nvPr/>
            </p:nvSpPr>
            <p:spPr bwMode="auto">
              <a:xfrm>
                <a:off x="1020" y="2930"/>
                <a:ext cx="408" cy="408"/>
              </a:xfrm>
              <a:prstGeom prst="ellipse">
                <a:avLst/>
              </a:prstGeom>
              <a:solidFill>
                <a:srgbClr val="FF5050">
                  <a:alpha val="56862"/>
                </a:srgbClr>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23</a:t>
                </a:r>
              </a:p>
            </p:txBody>
          </p:sp>
          <p:sp>
            <p:nvSpPr>
              <p:cNvPr id="45115" name="Text Box 80">
                <a:extLst>
                  <a:ext uri="{FF2B5EF4-FFF2-40B4-BE49-F238E27FC236}">
                    <a16:creationId xmlns:a16="http://schemas.microsoft.com/office/drawing/2014/main" id="{38C532D7-9298-B14B-89DA-35E370C2EFEB}"/>
                  </a:ext>
                </a:extLst>
              </p:cNvPr>
              <p:cNvSpPr txBox="1">
                <a:spLocks noChangeArrowheads="1"/>
              </p:cNvSpPr>
              <p:nvPr/>
            </p:nvSpPr>
            <p:spPr bwMode="auto">
              <a:xfrm>
                <a:off x="1047" y="3158"/>
                <a:ext cx="36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grpSp>
          <p:nvGrpSpPr>
            <p:cNvPr id="45088" name="Group 81">
              <a:extLst>
                <a:ext uri="{FF2B5EF4-FFF2-40B4-BE49-F238E27FC236}">
                  <a16:creationId xmlns:a16="http://schemas.microsoft.com/office/drawing/2014/main" id="{004BB8C1-7699-2D47-84E4-4A57D6906485}"/>
                </a:ext>
              </a:extLst>
            </p:cNvPr>
            <p:cNvGrpSpPr>
              <a:grpSpLocks/>
            </p:cNvGrpSpPr>
            <p:nvPr/>
          </p:nvGrpSpPr>
          <p:grpSpPr bwMode="auto">
            <a:xfrm>
              <a:off x="2064" y="2250"/>
              <a:ext cx="408" cy="408"/>
              <a:chOff x="3334" y="2024"/>
              <a:chExt cx="408" cy="408"/>
            </a:xfrm>
          </p:grpSpPr>
          <p:sp>
            <p:nvSpPr>
              <p:cNvPr id="45112" name="Oval 82">
                <a:extLst>
                  <a:ext uri="{FF2B5EF4-FFF2-40B4-BE49-F238E27FC236}">
                    <a16:creationId xmlns:a16="http://schemas.microsoft.com/office/drawing/2014/main" id="{7AABC700-7D73-D049-B116-3270E51B3585}"/>
                  </a:ext>
                </a:extLst>
              </p:cNvPr>
              <p:cNvSpPr>
                <a:spLocks noChangeArrowheads="1"/>
              </p:cNvSpPr>
              <p:nvPr/>
            </p:nvSpPr>
            <p:spPr bwMode="auto">
              <a:xfrm>
                <a:off x="3334" y="2024"/>
                <a:ext cx="408" cy="408"/>
              </a:xfrm>
              <a:prstGeom prst="ellipse">
                <a:avLst/>
              </a:prstGeom>
              <a:solidFill>
                <a:srgbClr val="FF5050">
                  <a:alpha val="56862"/>
                </a:srgbClr>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234</a:t>
                </a:r>
              </a:p>
            </p:txBody>
          </p:sp>
          <p:sp>
            <p:nvSpPr>
              <p:cNvPr id="45113" name="Text Box 83">
                <a:extLst>
                  <a:ext uri="{FF2B5EF4-FFF2-40B4-BE49-F238E27FC236}">
                    <a16:creationId xmlns:a16="http://schemas.microsoft.com/office/drawing/2014/main" id="{3E761C7A-83E1-E440-B5FA-801AD0041D79}"/>
                  </a:ext>
                </a:extLst>
              </p:cNvPr>
              <p:cNvSpPr txBox="1">
                <a:spLocks noChangeArrowheads="1"/>
              </p:cNvSpPr>
              <p:nvPr/>
            </p:nvSpPr>
            <p:spPr bwMode="auto">
              <a:xfrm>
                <a:off x="3425" y="2233"/>
                <a:ext cx="251"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d</a:t>
                </a:r>
                <a:r>
                  <a:rPr kumimoji="0" lang="en-US" altLang="zh-CN" sz="1400" i="1" baseline="-25000">
                    <a:latin typeface="Times New Roman" panose="02020603050405020304" pitchFamily="18" charset="0"/>
                    <a:ea typeface="宋体" panose="02010600030101010101" pitchFamily="2" charset="-122"/>
                  </a:rPr>
                  <a:t>2</a:t>
                </a:r>
                <a:endParaRPr kumimoji="0" lang="en-US" altLang="zh-CN" sz="4100">
                  <a:latin typeface="Times New Roman" panose="02020603050405020304" pitchFamily="18" charset="0"/>
                  <a:ea typeface="宋体" panose="02010600030101010101" pitchFamily="2" charset="-122"/>
                </a:endParaRPr>
              </a:p>
            </p:txBody>
          </p:sp>
        </p:grpSp>
        <p:grpSp>
          <p:nvGrpSpPr>
            <p:cNvPr id="45089" name="Group 84">
              <a:extLst>
                <a:ext uri="{FF2B5EF4-FFF2-40B4-BE49-F238E27FC236}">
                  <a16:creationId xmlns:a16="http://schemas.microsoft.com/office/drawing/2014/main" id="{3B68C4D8-280F-FF48-8F4E-1BAEBDB5783E}"/>
                </a:ext>
              </a:extLst>
            </p:cNvPr>
            <p:cNvGrpSpPr>
              <a:grpSpLocks/>
            </p:cNvGrpSpPr>
            <p:nvPr/>
          </p:nvGrpSpPr>
          <p:grpSpPr bwMode="auto">
            <a:xfrm>
              <a:off x="1565" y="2250"/>
              <a:ext cx="408" cy="408"/>
              <a:chOff x="1746" y="2024"/>
              <a:chExt cx="408" cy="408"/>
            </a:xfrm>
          </p:grpSpPr>
          <p:sp>
            <p:nvSpPr>
              <p:cNvPr id="45110" name="Oval 85">
                <a:extLst>
                  <a:ext uri="{FF2B5EF4-FFF2-40B4-BE49-F238E27FC236}">
                    <a16:creationId xmlns:a16="http://schemas.microsoft.com/office/drawing/2014/main" id="{755ABF9E-C717-664D-B473-07DECCCCC193}"/>
                  </a:ext>
                </a:extLst>
              </p:cNvPr>
              <p:cNvSpPr>
                <a:spLocks noChangeArrowheads="1"/>
              </p:cNvSpPr>
              <p:nvPr/>
            </p:nvSpPr>
            <p:spPr bwMode="auto">
              <a:xfrm>
                <a:off x="1746" y="2024"/>
                <a:ext cx="408" cy="408"/>
              </a:xfrm>
              <a:prstGeom prst="ellipse">
                <a:avLst/>
              </a:prstGeom>
              <a:solidFill>
                <a:srgbClr val="FF5050">
                  <a:alpha val="56862"/>
                </a:srgbClr>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134</a:t>
                </a:r>
              </a:p>
            </p:txBody>
          </p:sp>
          <p:sp>
            <p:nvSpPr>
              <p:cNvPr id="45111" name="Text Box 86">
                <a:extLst>
                  <a:ext uri="{FF2B5EF4-FFF2-40B4-BE49-F238E27FC236}">
                    <a16:creationId xmlns:a16="http://schemas.microsoft.com/office/drawing/2014/main" id="{489B8D94-72EB-8B4A-93A4-6BDAF11AE130}"/>
                  </a:ext>
                </a:extLst>
              </p:cNvPr>
              <p:cNvSpPr txBox="1">
                <a:spLocks noChangeArrowheads="1"/>
              </p:cNvSpPr>
              <p:nvPr/>
            </p:nvSpPr>
            <p:spPr bwMode="auto">
              <a:xfrm>
                <a:off x="1838" y="2233"/>
                <a:ext cx="23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endParaRPr kumimoji="0" lang="en-US" altLang="zh-CN" sz="4100">
                  <a:latin typeface="Times New Roman" panose="02020603050405020304" pitchFamily="18" charset="0"/>
                  <a:ea typeface="宋体" panose="02010600030101010101" pitchFamily="2" charset="-122"/>
                </a:endParaRPr>
              </a:p>
            </p:txBody>
          </p:sp>
        </p:grpSp>
        <p:grpSp>
          <p:nvGrpSpPr>
            <p:cNvPr id="45090" name="Group 87">
              <a:extLst>
                <a:ext uri="{FF2B5EF4-FFF2-40B4-BE49-F238E27FC236}">
                  <a16:creationId xmlns:a16="http://schemas.microsoft.com/office/drawing/2014/main" id="{AFF09B8F-0D15-7945-9885-FADB936AB681}"/>
                </a:ext>
              </a:extLst>
            </p:cNvPr>
            <p:cNvGrpSpPr>
              <a:grpSpLocks/>
            </p:cNvGrpSpPr>
            <p:nvPr/>
          </p:nvGrpSpPr>
          <p:grpSpPr bwMode="auto">
            <a:xfrm>
              <a:off x="1021" y="2250"/>
              <a:ext cx="408" cy="408"/>
              <a:chOff x="702" y="2024"/>
              <a:chExt cx="408" cy="408"/>
            </a:xfrm>
          </p:grpSpPr>
          <p:sp>
            <p:nvSpPr>
              <p:cNvPr id="45108" name="Oval 88">
                <a:extLst>
                  <a:ext uri="{FF2B5EF4-FFF2-40B4-BE49-F238E27FC236}">
                    <a16:creationId xmlns:a16="http://schemas.microsoft.com/office/drawing/2014/main" id="{F43EE052-5983-A84D-865D-765A8AEF8737}"/>
                  </a:ext>
                </a:extLst>
              </p:cNvPr>
              <p:cNvSpPr>
                <a:spLocks noChangeArrowheads="1"/>
              </p:cNvSpPr>
              <p:nvPr/>
            </p:nvSpPr>
            <p:spPr bwMode="auto">
              <a:xfrm>
                <a:off x="702" y="2024"/>
                <a:ext cx="408" cy="408"/>
              </a:xfrm>
              <a:prstGeom prst="ellipse">
                <a:avLst/>
              </a:prstGeom>
              <a:solidFill>
                <a:srgbClr val="FF5050">
                  <a:alpha val="56862"/>
                </a:srgbClr>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124</a:t>
                </a:r>
              </a:p>
            </p:txBody>
          </p:sp>
          <p:sp>
            <p:nvSpPr>
              <p:cNvPr id="45109" name="Text Box 89">
                <a:extLst>
                  <a:ext uri="{FF2B5EF4-FFF2-40B4-BE49-F238E27FC236}">
                    <a16:creationId xmlns:a16="http://schemas.microsoft.com/office/drawing/2014/main" id="{14E7764C-EF8E-6F48-A692-A18510079C0A}"/>
                  </a:ext>
                </a:extLst>
              </p:cNvPr>
              <p:cNvSpPr txBox="1">
                <a:spLocks noChangeArrowheads="1"/>
              </p:cNvSpPr>
              <p:nvPr/>
            </p:nvSpPr>
            <p:spPr bwMode="auto">
              <a:xfrm>
                <a:off x="793" y="2233"/>
                <a:ext cx="232" cy="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endParaRPr kumimoji="0" lang="en-US" altLang="zh-CN" sz="4100">
                  <a:latin typeface="Times New Roman" panose="02020603050405020304" pitchFamily="18" charset="0"/>
                  <a:ea typeface="宋体" panose="02010600030101010101" pitchFamily="2" charset="-122"/>
                </a:endParaRPr>
              </a:p>
            </p:txBody>
          </p:sp>
        </p:grpSp>
        <p:grpSp>
          <p:nvGrpSpPr>
            <p:cNvPr id="45091" name="Group 90">
              <a:extLst>
                <a:ext uri="{FF2B5EF4-FFF2-40B4-BE49-F238E27FC236}">
                  <a16:creationId xmlns:a16="http://schemas.microsoft.com/office/drawing/2014/main" id="{59CBA647-51C5-384E-97F1-488C47940535}"/>
                </a:ext>
              </a:extLst>
            </p:cNvPr>
            <p:cNvGrpSpPr>
              <a:grpSpLocks/>
            </p:cNvGrpSpPr>
            <p:nvPr/>
          </p:nvGrpSpPr>
          <p:grpSpPr bwMode="auto">
            <a:xfrm>
              <a:off x="431" y="2250"/>
              <a:ext cx="408" cy="408"/>
              <a:chOff x="158" y="2024"/>
              <a:chExt cx="408" cy="408"/>
            </a:xfrm>
          </p:grpSpPr>
          <p:sp>
            <p:nvSpPr>
              <p:cNvPr id="45106" name="Oval 91">
                <a:extLst>
                  <a:ext uri="{FF2B5EF4-FFF2-40B4-BE49-F238E27FC236}">
                    <a16:creationId xmlns:a16="http://schemas.microsoft.com/office/drawing/2014/main" id="{D84BD472-0D92-BA4D-97F2-92EC69807D9D}"/>
                  </a:ext>
                </a:extLst>
              </p:cNvPr>
              <p:cNvSpPr>
                <a:spLocks noChangeArrowheads="1"/>
              </p:cNvSpPr>
              <p:nvPr/>
            </p:nvSpPr>
            <p:spPr bwMode="auto">
              <a:xfrm>
                <a:off x="158" y="2024"/>
                <a:ext cx="408" cy="408"/>
              </a:xfrm>
              <a:prstGeom prst="ellipse">
                <a:avLst/>
              </a:prstGeom>
              <a:solidFill>
                <a:srgbClr val="FF5050">
                  <a:alpha val="56862"/>
                </a:srgbClr>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123</a:t>
                </a:r>
              </a:p>
            </p:txBody>
          </p:sp>
          <p:sp>
            <p:nvSpPr>
              <p:cNvPr id="45107" name="Text Box 92">
                <a:extLst>
                  <a:ext uri="{FF2B5EF4-FFF2-40B4-BE49-F238E27FC236}">
                    <a16:creationId xmlns:a16="http://schemas.microsoft.com/office/drawing/2014/main" id="{430FAA8B-DEDF-D545-8CA8-24D8B6126CCB}"/>
                  </a:ext>
                </a:extLst>
              </p:cNvPr>
              <p:cNvSpPr txBox="1">
                <a:spLocks noChangeArrowheads="1"/>
              </p:cNvSpPr>
              <p:nvPr/>
            </p:nvSpPr>
            <p:spPr bwMode="auto">
              <a:xfrm>
                <a:off x="249" y="2233"/>
                <a:ext cx="242"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endParaRPr kumimoji="0" lang="en-US" altLang="zh-CN" sz="4100">
                  <a:latin typeface="Times New Roman" panose="02020603050405020304" pitchFamily="18" charset="0"/>
                  <a:ea typeface="宋体" panose="02010600030101010101" pitchFamily="2" charset="-122"/>
                </a:endParaRPr>
              </a:p>
            </p:txBody>
          </p:sp>
        </p:grpSp>
        <p:sp>
          <p:nvSpPr>
            <p:cNvPr id="45092" name="Line 93">
              <a:extLst>
                <a:ext uri="{FF2B5EF4-FFF2-40B4-BE49-F238E27FC236}">
                  <a16:creationId xmlns:a16="http://schemas.microsoft.com/office/drawing/2014/main" id="{54B604FA-7F10-044D-970B-2E26B7EBD3D7}"/>
                </a:ext>
              </a:extLst>
            </p:cNvPr>
            <p:cNvSpPr>
              <a:spLocks noChangeShapeType="1"/>
            </p:cNvSpPr>
            <p:nvPr/>
          </p:nvSpPr>
          <p:spPr bwMode="auto">
            <a:xfrm flipV="1">
              <a:off x="340" y="2613"/>
              <a:ext cx="136" cy="317"/>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grpSp>
          <p:nvGrpSpPr>
            <p:cNvPr id="45093" name="Group 94">
              <a:extLst>
                <a:ext uri="{FF2B5EF4-FFF2-40B4-BE49-F238E27FC236}">
                  <a16:creationId xmlns:a16="http://schemas.microsoft.com/office/drawing/2014/main" id="{6BC76433-BE42-6842-9968-E776BE8111DE}"/>
                </a:ext>
              </a:extLst>
            </p:cNvPr>
            <p:cNvGrpSpPr>
              <a:grpSpLocks/>
            </p:cNvGrpSpPr>
            <p:nvPr/>
          </p:nvGrpSpPr>
          <p:grpSpPr bwMode="auto">
            <a:xfrm>
              <a:off x="113" y="2930"/>
              <a:ext cx="408" cy="408"/>
              <a:chOff x="113" y="2930"/>
              <a:chExt cx="408" cy="408"/>
            </a:xfrm>
          </p:grpSpPr>
          <p:sp>
            <p:nvSpPr>
              <p:cNvPr id="45104" name="Oval 95">
                <a:extLst>
                  <a:ext uri="{FF2B5EF4-FFF2-40B4-BE49-F238E27FC236}">
                    <a16:creationId xmlns:a16="http://schemas.microsoft.com/office/drawing/2014/main" id="{4B798F85-2AB6-D84F-85E4-56891269A40B}"/>
                  </a:ext>
                </a:extLst>
              </p:cNvPr>
              <p:cNvSpPr>
                <a:spLocks noChangeArrowheads="1"/>
              </p:cNvSpPr>
              <p:nvPr/>
            </p:nvSpPr>
            <p:spPr bwMode="auto">
              <a:xfrm>
                <a:off x="113" y="2930"/>
                <a:ext cx="408" cy="408"/>
              </a:xfrm>
              <a:prstGeom prst="ellipse">
                <a:avLst/>
              </a:prstGeom>
              <a:solidFill>
                <a:srgbClr val="FF5050">
                  <a:alpha val="56862"/>
                </a:srgbClr>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Times New Roman" panose="02020603050405020304" pitchFamily="18" charset="0"/>
                    <a:ea typeface="宋体" panose="02010600030101010101" pitchFamily="2" charset="-122"/>
                  </a:rPr>
                  <a:t>12</a:t>
                </a:r>
              </a:p>
            </p:txBody>
          </p:sp>
          <p:sp>
            <p:nvSpPr>
              <p:cNvPr id="45105" name="Text Box 96">
                <a:extLst>
                  <a:ext uri="{FF2B5EF4-FFF2-40B4-BE49-F238E27FC236}">
                    <a16:creationId xmlns:a16="http://schemas.microsoft.com/office/drawing/2014/main" id="{C222A5F0-0AF4-154C-BC05-A2131108722D}"/>
                  </a:ext>
                </a:extLst>
              </p:cNvPr>
              <p:cNvSpPr txBox="1">
                <a:spLocks noChangeArrowheads="1"/>
              </p:cNvSpPr>
              <p:nvPr/>
            </p:nvSpPr>
            <p:spPr bwMode="auto">
              <a:xfrm>
                <a:off x="204" y="3158"/>
                <a:ext cx="24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a</a:t>
                </a:r>
                <a:r>
                  <a:rPr kumimoji="0" lang="en-US" altLang="zh-CN" sz="1400" i="1" baseline="-25000">
                    <a:latin typeface="Times New Roman" panose="02020603050405020304" pitchFamily="18" charset="0"/>
                    <a:ea typeface="宋体" panose="02010600030101010101" pitchFamily="2" charset="-122"/>
                  </a:rPr>
                  <a:t>1</a:t>
                </a: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endParaRPr kumimoji="0" lang="en-US" altLang="zh-CN" sz="4100">
                  <a:latin typeface="Times New Roman" panose="02020603050405020304" pitchFamily="18" charset="0"/>
                  <a:ea typeface="宋体" panose="02010600030101010101" pitchFamily="2" charset="-122"/>
                </a:endParaRPr>
              </a:p>
            </p:txBody>
          </p:sp>
        </p:grpSp>
        <p:sp>
          <p:nvSpPr>
            <p:cNvPr id="45094" name="Line 97">
              <a:extLst>
                <a:ext uri="{FF2B5EF4-FFF2-40B4-BE49-F238E27FC236}">
                  <a16:creationId xmlns:a16="http://schemas.microsoft.com/office/drawing/2014/main" id="{964B2500-F5AE-3847-A8F1-85DF3FBBB6C2}"/>
                </a:ext>
              </a:extLst>
            </p:cNvPr>
            <p:cNvSpPr>
              <a:spLocks noChangeShapeType="1"/>
            </p:cNvSpPr>
            <p:nvPr/>
          </p:nvSpPr>
          <p:spPr bwMode="auto">
            <a:xfrm flipH="1" flipV="1">
              <a:off x="793" y="2613"/>
              <a:ext cx="409" cy="317"/>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grpSp>
          <p:nvGrpSpPr>
            <p:cNvPr id="45095" name="Group 98">
              <a:extLst>
                <a:ext uri="{FF2B5EF4-FFF2-40B4-BE49-F238E27FC236}">
                  <a16:creationId xmlns:a16="http://schemas.microsoft.com/office/drawing/2014/main" id="{2AA00DA0-F24B-714C-8E3B-33DD78E560B4}"/>
                </a:ext>
              </a:extLst>
            </p:cNvPr>
            <p:cNvGrpSpPr>
              <a:grpSpLocks/>
            </p:cNvGrpSpPr>
            <p:nvPr/>
          </p:nvGrpSpPr>
          <p:grpSpPr bwMode="auto">
            <a:xfrm>
              <a:off x="1066" y="1615"/>
              <a:ext cx="453" cy="408"/>
              <a:chOff x="476" y="1389"/>
              <a:chExt cx="453" cy="408"/>
            </a:xfrm>
          </p:grpSpPr>
          <p:sp>
            <p:nvSpPr>
              <p:cNvPr id="45102" name="Oval 99">
                <a:extLst>
                  <a:ext uri="{FF2B5EF4-FFF2-40B4-BE49-F238E27FC236}">
                    <a16:creationId xmlns:a16="http://schemas.microsoft.com/office/drawing/2014/main" id="{27F5B14A-B39A-574B-A9D7-B45D529C834F}"/>
                  </a:ext>
                </a:extLst>
              </p:cNvPr>
              <p:cNvSpPr>
                <a:spLocks noChangeArrowheads="1"/>
              </p:cNvSpPr>
              <p:nvPr/>
            </p:nvSpPr>
            <p:spPr bwMode="auto">
              <a:xfrm>
                <a:off x="476" y="1389"/>
                <a:ext cx="453" cy="408"/>
              </a:xfrm>
              <a:prstGeom prst="ellipse">
                <a:avLst/>
              </a:prstGeom>
              <a:solidFill>
                <a:srgbClr val="FF5050">
                  <a:alpha val="56862"/>
                </a:srgbClr>
              </a:solidFill>
              <a:ln w="9525">
                <a:solidFill>
                  <a:schemeClr val="tx1"/>
                </a:solidFill>
                <a:round/>
                <a:headEnd/>
                <a:tailEnd/>
              </a:ln>
            </p:spPr>
            <p:txBody>
              <a:bodyPr lIns="0" tIns="10800" rIns="0" bIns="1080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000">
                    <a:latin typeface="Arial Narrow" panose="020B0604020202020204" pitchFamily="34" charset="0"/>
                    <a:ea typeface="宋体" panose="02010600030101010101" pitchFamily="2" charset="-122"/>
                  </a:rPr>
                  <a:t>1234</a:t>
                </a:r>
              </a:p>
            </p:txBody>
          </p:sp>
          <p:sp>
            <p:nvSpPr>
              <p:cNvPr id="45103" name="Text Box 100">
                <a:extLst>
                  <a:ext uri="{FF2B5EF4-FFF2-40B4-BE49-F238E27FC236}">
                    <a16:creationId xmlns:a16="http://schemas.microsoft.com/office/drawing/2014/main" id="{1C242DCC-3C1F-664B-82E4-6BDF0780975F}"/>
                  </a:ext>
                </a:extLst>
              </p:cNvPr>
              <p:cNvSpPr txBox="1">
                <a:spLocks noChangeArrowheads="1"/>
              </p:cNvSpPr>
              <p:nvPr/>
            </p:nvSpPr>
            <p:spPr bwMode="auto">
              <a:xfrm>
                <a:off x="607" y="1616"/>
                <a:ext cx="232" cy="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57263">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defTabSz="957263">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defTabSz="957263">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defTabSz="957263">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defTabSz="957263">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defTabSz="957263"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1400" i="1">
                    <a:latin typeface="Times New Roman" panose="02020603050405020304" pitchFamily="18" charset="0"/>
                    <a:ea typeface="宋体" panose="02010600030101010101" pitchFamily="2" charset="-122"/>
                  </a:rPr>
                  <a:t>b</a:t>
                </a:r>
                <a:r>
                  <a:rPr kumimoji="0" lang="en-US" altLang="zh-CN" sz="1400" i="1" baseline="-25000">
                    <a:latin typeface="Times New Roman" panose="02020603050405020304" pitchFamily="18" charset="0"/>
                    <a:ea typeface="宋体" panose="02010600030101010101" pitchFamily="2" charset="-122"/>
                  </a:rPr>
                  <a:t>1</a:t>
                </a:r>
                <a:endParaRPr kumimoji="0" lang="en-US" altLang="zh-CN" sz="4100">
                  <a:latin typeface="Times New Roman" panose="02020603050405020304" pitchFamily="18" charset="0"/>
                  <a:ea typeface="宋体" panose="02010600030101010101" pitchFamily="2" charset="-122"/>
                </a:endParaRPr>
              </a:p>
            </p:txBody>
          </p:sp>
        </p:grpSp>
        <p:sp>
          <p:nvSpPr>
            <p:cNvPr id="45096" name="Line 101">
              <a:extLst>
                <a:ext uri="{FF2B5EF4-FFF2-40B4-BE49-F238E27FC236}">
                  <a16:creationId xmlns:a16="http://schemas.microsoft.com/office/drawing/2014/main" id="{AE551D09-2A92-ED44-9140-071F0B82F823}"/>
                </a:ext>
              </a:extLst>
            </p:cNvPr>
            <p:cNvSpPr>
              <a:spLocks noChangeShapeType="1"/>
            </p:cNvSpPr>
            <p:nvPr/>
          </p:nvSpPr>
          <p:spPr bwMode="auto">
            <a:xfrm flipV="1">
              <a:off x="657" y="1932"/>
              <a:ext cx="454" cy="273"/>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45097" name="Line 102">
              <a:extLst>
                <a:ext uri="{FF2B5EF4-FFF2-40B4-BE49-F238E27FC236}">
                  <a16:creationId xmlns:a16="http://schemas.microsoft.com/office/drawing/2014/main" id="{189535F1-0010-244F-921F-792847EF880D}"/>
                </a:ext>
              </a:extLst>
            </p:cNvPr>
            <p:cNvSpPr>
              <a:spLocks noChangeShapeType="1"/>
            </p:cNvSpPr>
            <p:nvPr/>
          </p:nvSpPr>
          <p:spPr bwMode="auto">
            <a:xfrm flipH="1" flipV="1">
              <a:off x="1429" y="1978"/>
              <a:ext cx="226" cy="272"/>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45098" name="Line 103">
              <a:extLst>
                <a:ext uri="{FF2B5EF4-FFF2-40B4-BE49-F238E27FC236}">
                  <a16:creationId xmlns:a16="http://schemas.microsoft.com/office/drawing/2014/main" id="{72D3B3D7-09B2-7642-A104-CDFEF2951584}"/>
                </a:ext>
              </a:extLst>
            </p:cNvPr>
            <p:cNvSpPr>
              <a:spLocks noChangeShapeType="1"/>
            </p:cNvSpPr>
            <p:nvPr/>
          </p:nvSpPr>
          <p:spPr bwMode="auto">
            <a:xfrm flipV="1">
              <a:off x="1383" y="1162"/>
              <a:ext cx="1542" cy="453"/>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 altLang="en-US"/>
            </a:p>
          </p:txBody>
        </p:sp>
        <p:sp>
          <p:nvSpPr>
            <p:cNvPr id="45099" name="Line 104">
              <a:extLst>
                <a:ext uri="{FF2B5EF4-FFF2-40B4-BE49-F238E27FC236}">
                  <a16:creationId xmlns:a16="http://schemas.microsoft.com/office/drawing/2014/main" id="{2339BF51-9444-DF4D-B712-0E4CAE3AD74B}"/>
                </a:ext>
              </a:extLst>
            </p:cNvPr>
            <p:cNvSpPr>
              <a:spLocks noChangeShapeType="1"/>
            </p:cNvSpPr>
            <p:nvPr/>
          </p:nvSpPr>
          <p:spPr bwMode="auto">
            <a:xfrm>
              <a:off x="884" y="3339"/>
              <a:ext cx="318" cy="27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sp>
          <p:nvSpPr>
            <p:cNvPr id="45100" name="Line 105">
              <a:extLst>
                <a:ext uri="{FF2B5EF4-FFF2-40B4-BE49-F238E27FC236}">
                  <a16:creationId xmlns:a16="http://schemas.microsoft.com/office/drawing/2014/main" id="{63F30D36-E568-2D4E-90E1-86F40F9DC5E2}"/>
                </a:ext>
              </a:extLst>
            </p:cNvPr>
            <p:cNvSpPr>
              <a:spLocks noChangeShapeType="1"/>
            </p:cNvSpPr>
            <p:nvPr/>
          </p:nvSpPr>
          <p:spPr bwMode="auto">
            <a:xfrm>
              <a:off x="1383" y="2613"/>
              <a:ext cx="635" cy="31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sp>
          <p:nvSpPr>
            <p:cNvPr id="45101" name="Line 106">
              <a:extLst>
                <a:ext uri="{FF2B5EF4-FFF2-40B4-BE49-F238E27FC236}">
                  <a16:creationId xmlns:a16="http://schemas.microsoft.com/office/drawing/2014/main" id="{7FA102B5-25C8-7343-AEAC-66BE7273D7D0}"/>
                </a:ext>
              </a:extLst>
            </p:cNvPr>
            <p:cNvSpPr>
              <a:spLocks noChangeShapeType="1"/>
            </p:cNvSpPr>
            <p:nvPr/>
          </p:nvSpPr>
          <p:spPr bwMode="auto">
            <a:xfrm>
              <a:off x="1927" y="2613"/>
              <a:ext cx="545" cy="31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 altLang="en-US"/>
            </a:p>
          </p:txBody>
        </p:sp>
      </p:grpSp>
      <p:sp>
        <p:nvSpPr>
          <p:cNvPr id="1797227" name="AutoShape 107">
            <a:extLst>
              <a:ext uri="{FF2B5EF4-FFF2-40B4-BE49-F238E27FC236}">
                <a16:creationId xmlns:a16="http://schemas.microsoft.com/office/drawing/2014/main" id="{F6E75602-AA79-344F-8CE1-C2A1F4CA149B}"/>
              </a:ext>
            </a:extLst>
          </p:cNvPr>
          <p:cNvSpPr>
            <a:spLocks noChangeArrowheads="1"/>
          </p:cNvSpPr>
          <p:nvPr/>
        </p:nvSpPr>
        <p:spPr bwMode="auto">
          <a:xfrm>
            <a:off x="1847851" y="1268413"/>
            <a:ext cx="1655763" cy="1511300"/>
          </a:xfrm>
          <a:prstGeom prst="irregularSeal1">
            <a:avLst/>
          </a:prstGeom>
          <a:solidFill>
            <a:srgbClr val="FFABAD"/>
          </a:solidFill>
          <a:ln w="9525">
            <a:solidFill>
              <a:schemeClr val="tx1"/>
            </a:solidFill>
            <a:miter lim="800000"/>
            <a:headEnd/>
            <a:tailEnd/>
          </a:ln>
        </p:spPr>
        <p:txBody>
          <a:bodyPr wrap="none" lIns="0" tIns="0" rIns="0" bIns="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lnSpc>
                <a:spcPct val="80000"/>
              </a:lnSpc>
              <a:spcBef>
                <a:spcPct val="0"/>
              </a:spcBef>
              <a:buClrTx/>
              <a:buFontTx/>
              <a:buNone/>
            </a:pPr>
            <a:r>
              <a:rPr kumimoji="0" lang="en-US" altLang="zh-CN" sz="2400">
                <a:latin typeface="Times New Roman" panose="02020603050405020304" pitchFamily="18" charset="0"/>
                <a:ea typeface="宋体" panose="02010600030101010101" pitchFamily="2" charset="-122"/>
              </a:rPr>
              <a:t>Without </a:t>
            </a:r>
          </a:p>
          <a:p>
            <a:pPr algn="ctr">
              <a:lnSpc>
                <a:spcPct val="80000"/>
              </a:lnSpc>
              <a:spcBef>
                <a:spcPct val="0"/>
              </a:spcBef>
              <a:buClrTx/>
              <a:buFontTx/>
              <a:buNone/>
            </a:pPr>
            <a:r>
              <a:rPr kumimoji="0" lang="en-US" altLang="zh-CN" sz="2400">
                <a:latin typeface="Times New Roman" panose="02020603050405020304" pitchFamily="18" charset="0"/>
                <a:ea typeface="宋体" panose="02010600030101010101" pitchFamily="2" charset="-122"/>
              </a:rPr>
              <a:t>5</a:t>
            </a:r>
          </a:p>
        </p:txBody>
      </p:sp>
      <p:sp>
        <p:nvSpPr>
          <p:cNvPr id="1797228" name="AutoShape 108">
            <a:extLst>
              <a:ext uri="{FF2B5EF4-FFF2-40B4-BE49-F238E27FC236}">
                <a16:creationId xmlns:a16="http://schemas.microsoft.com/office/drawing/2014/main" id="{65D3A18D-F2BC-8A44-862E-B042F4DA3CD8}"/>
              </a:ext>
            </a:extLst>
          </p:cNvPr>
          <p:cNvSpPr>
            <a:spLocks noChangeArrowheads="1"/>
          </p:cNvSpPr>
          <p:nvPr/>
        </p:nvSpPr>
        <p:spPr bwMode="auto">
          <a:xfrm>
            <a:off x="1847851" y="1268413"/>
            <a:ext cx="1655763" cy="1511300"/>
          </a:xfrm>
          <a:prstGeom prst="irregularSeal1">
            <a:avLst/>
          </a:prstGeom>
          <a:solidFill>
            <a:srgbClr val="FFBA5D"/>
          </a:solidFill>
          <a:ln w="9525">
            <a:solidFill>
              <a:schemeClr val="tx1"/>
            </a:solidFill>
            <a:miter lim="800000"/>
            <a:headEnd/>
            <a:tailEnd/>
          </a:ln>
        </p:spPr>
        <p:txBody>
          <a:bodyPr wrap="none" lIns="0" tIns="0" rIns="0" bIns="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lnSpc>
                <a:spcPct val="80000"/>
              </a:lnSpc>
              <a:spcBef>
                <a:spcPct val="0"/>
              </a:spcBef>
              <a:buClrTx/>
              <a:buFontTx/>
              <a:buNone/>
            </a:pPr>
            <a:r>
              <a:rPr kumimoji="0" lang="en-US" altLang="zh-CN" sz="2400">
                <a:latin typeface="Times New Roman" panose="02020603050405020304" pitchFamily="18" charset="0"/>
                <a:ea typeface="宋体" panose="02010600030101010101" pitchFamily="2" charset="-122"/>
              </a:rPr>
              <a:t>With 5</a:t>
            </a:r>
          </a:p>
          <a:p>
            <a:pPr algn="ctr">
              <a:lnSpc>
                <a:spcPct val="80000"/>
              </a:lnSpc>
              <a:spcBef>
                <a:spcPct val="0"/>
              </a:spcBef>
              <a:buClrTx/>
              <a:buFontTx/>
              <a:buNone/>
            </a:pPr>
            <a:r>
              <a:rPr kumimoji="0" lang="en-US" altLang="zh-CN" sz="2400">
                <a:latin typeface="Times New Roman" panose="02020603050405020304" pitchFamily="18" charset="0"/>
                <a:ea typeface="宋体" panose="02010600030101010101" pitchFamily="2" charset="-122"/>
              </a:rPr>
              <a:t>w/o 4</a:t>
            </a:r>
          </a:p>
        </p:txBody>
      </p:sp>
      <p:sp>
        <p:nvSpPr>
          <p:cNvPr id="1797229" name="AutoShape 109">
            <a:extLst>
              <a:ext uri="{FF2B5EF4-FFF2-40B4-BE49-F238E27FC236}">
                <a16:creationId xmlns:a16="http://schemas.microsoft.com/office/drawing/2014/main" id="{F28F4AD4-98AD-D744-B5C0-BBAAB9C3D826}"/>
              </a:ext>
            </a:extLst>
          </p:cNvPr>
          <p:cNvSpPr>
            <a:spLocks noChangeArrowheads="1"/>
          </p:cNvSpPr>
          <p:nvPr/>
        </p:nvSpPr>
        <p:spPr bwMode="auto">
          <a:xfrm>
            <a:off x="1847851" y="1270000"/>
            <a:ext cx="1655763" cy="1511300"/>
          </a:xfrm>
          <a:prstGeom prst="irregularSeal1">
            <a:avLst/>
          </a:prstGeom>
          <a:solidFill>
            <a:srgbClr val="FFFF99"/>
          </a:solidFill>
          <a:ln w="9525">
            <a:solidFill>
              <a:schemeClr val="tx1"/>
            </a:solidFill>
            <a:miter lim="800000"/>
            <a:headEnd/>
            <a:tailEnd/>
          </a:ln>
        </p:spPr>
        <p:txBody>
          <a:bodyPr wrap="none" lIns="0" tIns="0" rIns="0" bIns="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lnSpc>
                <a:spcPct val="80000"/>
              </a:lnSpc>
              <a:spcBef>
                <a:spcPct val="0"/>
              </a:spcBef>
              <a:buClrTx/>
              <a:buFontTx/>
              <a:buNone/>
            </a:pPr>
            <a:r>
              <a:rPr kumimoji="0" lang="en-US" altLang="zh-CN" sz="2400">
                <a:latin typeface="Times New Roman" panose="02020603050405020304" pitchFamily="18" charset="0"/>
                <a:ea typeface="宋体" panose="02010600030101010101" pitchFamily="2" charset="-122"/>
              </a:rPr>
              <a:t>With 45</a:t>
            </a:r>
          </a:p>
          <a:p>
            <a:pPr algn="ctr">
              <a:lnSpc>
                <a:spcPct val="80000"/>
              </a:lnSpc>
              <a:spcBef>
                <a:spcPct val="0"/>
              </a:spcBef>
              <a:buClrTx/>
              <a:buFontTx/>
              <a:buNone/>
            </a:pPr>
            <a:r>
              <a:rPr kumimoji="0" lang="en-US" altLang="zh-CN" sz="2400">
                <a:latin typeface="Times New Roman" panose="02020603050405020304" pitchFamily="18" charset="0"/>
                <a:ea typeface="宋体" panose="02010600030101010101" pitchFamily="2" charset="-122"/>
              </a:rPr>
              <a:t>w/o 3</a:t>
            </a:r>
          </a:p>
        </p:txBody>
      </p:sp>
      <p:sp>
        <p:nvSpPr>
          <p:cNvPr id="1797230" name="AutoShape 110">
            <a:extLst>
              <a:ext uri="{FF2B5EF4-FFF2-40B4-BE49-F238E27FC236}">
                <a16:creationId xmlns:a16="http://schemas.microsoft.com/office/drawing/2014/main" id="{84DCDFAA-848A-344B-BE20-C4C328CF715D}"/>
              </a:ext>
            </a:extLst>
          </p:cNvPr>
          <p:cNvSpPr>
            <a:spLocks noChangeArrowheads="1"/>
          </p:cNvSpPr>
          <p:nvPr/>
        </p:nvSpPr>
        <p:spPr bwMode="auto">
          <a:xfrm>
            <a:off x="1847851" y="1268413"/>
            <a:ext cx="1655763" cy="1511300"/>
          </a:xfrm>
          <a:prstGeom prst="irregularSeal1">
            <a:avLst/>
          </a:prstGeom>
          <a:solidFill>
            <a:srgbClr val="CCFF99"/>
          </a:solidFill>
          <a:ln w="9525">
            <a:solidFill>
              <a:schemeClr val="tx1"/>
            </a:solidFill>
            <a:miter lim="800000"/>
            <a:headEnd/>
            <a:tailEnd/>
          </a:ln>
        </p:spPr>
        <p:txBody>
          <a:bodyPr wrap="none" lIns="0" tIns="0" rIns="0" bIns="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lnSpc>
                <a:spcPct val="80000"/>
              </a:lnSpc>
              <a:spcBef>
                <a:spcPct val="0"/>
              </a:spcBef>
              <a:buClrTx/>
              <a:buFontTx/>
              <a:buNone/>
            </a:pPr>
            <a:r>
              <a:rPr kumimoji="0" lang="en-US" altLang="zh-CN" sz="2400">
                <a:latin typeface="Times New Roman" panose="02020603050405020304" pitchFamily="18" charset="0"/>
                <a:ea typeface="宋体" panose="02010600030101010101" pitchFamily="2" charset="-122"/>
              </a:rPr>
              <a:t>With 345</a:t>
            </a:r>
          </a:p>
          <a:p>
            <a:pPr algn="ctr">
              <a:lnSpc>
                <a:spcPct val="80000"/>
              </a:lnSpc>
              <a:spcBef>
                <a:spcPct val="0"/>
              </a:spcBef>
              <a:buClrTx/>
              <a:buFontTx/>
              <a:buNone/>
            </a:pPr>
            <a:r>
              <a:rPr kumimoji="0" lang="en-US" altLang="zh-CN" sz="2400">
                <a:latin typeface="Times New Roman" panose="02020603050405020304" pitchFamily="18" charset="0"/>
                <a:ea typeface="宋体" panose="02010600030101010101" pitchFamily="2" charset="-122"/>
              </a:rPr>
              <a:t>w/o 2</a:t>
            </a:r>
          </a:p>
        </p:txBody>
      </p:sp>
      <p:sp>
        <p:nvSpPr>
          <p:cNvPr id="1797231" name="AutoShape 111">
            <a:extLst>
              <a:ext uri="{FF2B5EF4-FFF2-40B4-BE49-F238E27FC236}">
                <a16:creationId xmlns:a16="http://schemas.microsoft.com/office/drawing/2014/main" id="{EF29B287-8D50-8240-A575-A67AD60F0D5D}"/>
              </a:ext>
            </a:extLst>
          </p:cNvPr>
          <p:cNvSpPr>
            <a:spLocks noChangeArrowheads="1"/>
          </p:cNvSpPr>
          <p:nvPr/>
        </p:nvSpPr>
        <p:spPr bwMode="auto">
          <a:xfrm>
            <a:off x="1847851" y="1268413"/>
            <a:ext cx="1655763" cy="1511300"/>
          </a:xfrm>
          <a:prstGeom prst="irregularSeal1">
            <a:avLst/>
          </a:prstGeom>
          <a:solidFill>
            <a:srgbClr val="CCFFCC"/>
          </a:solidFill>
          <a:ln w="9525">
            <a:solidFill>
              <a:schemeClr val="tx1"/>
            </a:solidFill>
            <a:miter lim="800000"/>
            <a:headEnd/>
            <a:tailEnd/>
          </a:ln>
        </p:spPr>
        <p:txBody>
          <a:bodyPr wrap="none" lIns="0" tIns="0" rIns="0" bIns="0"/>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lnSpc>
                <a:spcPct val="80000"/>
              </a:lnSpc>
              <a:spcBef>
                <a:spcPct val="0"/>
              </a:spcBef>
              <a:buClrTx/>
              <a:buFontTx/>
              <a:buNone/>
            </a:pPr>
            <a:r>
              <a:rPr kumimoji="0" lang="en-US" altLang="zh-CN" sz="2400">
                <a:latin typeface="Times New Roman" panose="02020603050405020304" pitchFamily="18" charset="0"/>
                <a:ea typeface="宋体" panose="02010600030101010101" pitchFamily="2" charset="-122"/>
              </a:rPr>
              <a:t>With 2345</a:t>
            </a:r>
          </a:p>
          <a:p>
            <a:pPr algn="ctr">
              <a:lnSpc>
                <a:spcPct val="80000"/>
              </a:lnSpc>
              <a:spcBef>
                <a:spcPct val="0"/>
              </a:spcBef>
              <a:buClrTx/>
              <a:buFontTx/>
              <a:buNone/>
            </a:pPr>
            <a:r>
              <a:rPr kumimoji="0" lang="en-US" altLang="zh-CN" sz="2400">
                <a:latin typeface="Times New Roman" panose="02020603050405020304" pitchFamily="18" charset="0"/>
                <a:ea typeface="宋体" panose="02010600030101010101" pitchFamily="2" charset="-122"/>
              </a:rPr>
              <a:t>w/o 1</a:t>
            </a:r>
          </a:p>
        </p:txBody>
      </p:sp>
      <p:sp>
        <p:nvSpPr>
          <p:cNvPr id="1797232" name="Text Box 112">
            <a:extLst>
              <a:ext uri="{FF2B5EF4-FFF2-40B4-BE49-F238E27FC236}">
                <a16:creationId xmlns:a16="http://schemas.microsoft.com/office/drawing/2014/main" id="{7D78EB61-5179-B447-AB52-0D3BD760E384}"/>
              </a:ext>
            </a:extLst>
          </p:cNvPr>
          <p:cNvSpPr txBox="1">
            <a:spLocks noChangeArrowheads="1"/>
          </p:cNvSpPr>
          <p:nvPr/>
        </p:nvSpPr>
        <p:spPr bwMode="auto">
          <a:xfrm>
            <a:off x="2566989" y="3576638"/>
            <a:ext cx="43172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4000">
                <a:solidFill>
                  <a:schemeClr val="tx2"/>
                </a:solidFill>
                <a:latin typeface="Times New Roman" panose="02020603050405020304" pitchFamily="18" charset="0"/>
                <a:ea typeface="宋体" panose="02010600030101010101" pitchFamily="2" charset="-122"/>
              </a:rPr>
              <a:t>Divide-and-conquer</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97227"/>
                                        </p:tgtEl>
                                        <p:attrNameLst>
                                          <p:attrName>style.visibility</p:attrName>
                                        </p:attrNameLst>
                                      </p:cBhvr>
                                      <p:to>
                                        <p:strVal val="visible"/>
                                      </p:to>
                                    </p:set>
                                    <p:anim calcmode="lin" valueType="num">
                                      <p:cBhvr additive="base">
                                        <p:cTn id="12" dur="500" fill="hold"/>
                                        <p:tgtEl>
                                          <p:spTgt spid="1797227"/>
                                        </p:tgtEl>
                                        <p:attrNameLst>
                                          <p:attrName>ppt_x</p:attrName>
                                        </p:attrNameLst>
                                      </p:cBhvr>
                                      <p:tavLst>
                                        <p:tav tm="0">
                                          <p:val>
                                            <p:strVal val="#ppt_x"/>
                                          </p:val>
                                        </p:tav>
                                        <p:tav tm="100000">
                                          <p:val>
                                            <p:strVal val="#ppt_x"/>
                                          </p:val>
                                        </p:tav>
                                      </p:tavLst>
                                    </p:anim>
                                    <p:anim calcmode="lin" valueType="num">
                                      <p:cBhvr additive="base">
                                        <p:cTn id="13" dur="500" fill="hold"/>
                                        <p:tgtEl>
                                          <p:spTgt spid="1797227"/>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ox(in)">
                                      <p:cBhvr>
                                        <p:cTn id="18" dur="500"/>
                                        <p:tgtEl>
                                          <p:spTgt spid="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797228"/>
                                        </p:tgtEl>
                                        <p:attrNameLst>
                                          <p:attrName>style.visibility</p:attrName>
                                        </p:attrNameLst>
                                      </p:cBhvr>
                                      <p:to>
                                        <p:strVal val="visible"/>
                                      </p:to>
                                    </p:set>
                                    <p:anim calcmode="lin" valueType="num">
                                      <p:cBhvr additive="base">
                                        <p:cTn id="23" dur="500" fill="hold"/>
                                        <p:tgtEl>
                                          <p:spTgt spid="1797228"/>
                                        </p:tgtEl>
                                        <p:attrNameLst>
                                          <p:attrName>ppt_x</p:attrName>
                                        </p:attrNameLst>
                                      </p:cBhvr>
                                      <p:tavLst>
                                        <p:tav tm="0">
                                          <p:val>
                                            <p:strVal val="#ppt_x"/>
                                          </p:val>
                                        </p:tav>
                                        <p:tav tm="100000">
                                          <p:val>
                                            <p:strVal val="#ppt_x"/>
                                          </p:val>
                                        </p:tav>
                                      </p:tavLst>
                                    </p:anim>
                                    <p:anim calcmode="lin" valueType="num">
                                      <p:cBhvr additive="base">
                                        <p:cTn id="24" dur="500" fill="hold"/>
                                        <p:tgtEl>
                                          <p:spTgt spid="1797228"/>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16"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ox(in)">
                                      <p:cBhvr>
                                        <p:cTn id="29" dur="500"/>
                                        <p:tgtEl>
                                          <p:spTgt spid="4"/>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797229"/>
                                        </p:tgtEl>
                                        <p:attrNameLst>
                                          <p:attrName>style.visibility</p:attrName>
                                        </p:attrNameLst>
                                      </p:cBhvr>
                                      <p:to>
                                        <p:strVal val="visible"/>
                                      </p:to>
                                    </p:set>
                                    <p:anim calcmode="lin" valueType="num">
                                      <p:cBhvr additive="base">
                                        <p:cTn id="34" dur="500" fill="hold"/>
                                        <p:tgtEl>
                                          <p:spTgt spid="1797229"/>
                                        </p:tgtEl>
                                        <p:attrNameLst>
                                          <p:attrName>ppt_x</p:attrName>
                                        </p:attrNameLst>
                                      </p:cBhvr>
                                      <p:tavLst>
                                        <p:tav tm="0">
                                          <p:val>
                                            <p:strVal val="#ppt_x"/>
                                          </p:val>
                                        </p:tav>
                                        <p:tav tm="100000">
                                          <p:val>
                                            <p:strVal val="#ppt_x"/>
                                          </p:val>
                                        </p:tav>
                                      </p:tavLst>
                                    </p:anim>
                                    <p:anim calcmode="lin" valueType="num">
                                      <p:cBhvr additive="base">
                                        <p:cTn id="35" dur="500" fill="hold"/>
                                        <p:tgtEl>
                                          <p:spTgt spid="1797229"/>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4" presetClass="entr" presetSubtype="16"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box(in)">
                                      <p:cBhvr>
                                        <p:cTn id="40" dur="500"/>
                                        <p:tgtEl>
                                          <p:spTgt spid="2"/>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797230"/>
                                        </p:tgtEl>
                                        <p:attrNameLst>
                                          <p:attrName>style.visibility</p:attrName>
                                        </p:attrNameLst>
                                      </p:cBhvr>
                                      <p:to>
                                        <p:strVal val="visible"/>
                                      </p:to>
                                    </p:set>
                                    <p:anim calcmode="lin" valueType="num">
                                      <p:cBhvr additive="base">
                                        <p:cTn id="45" dur="500" fill="hold"/>
                                        <p:tgtEl>
                                          <p:spTgt spid="1797230"/>
                                        </p:tgtEl>
                                        <p:attrNameLst>
                                          <p:attrName>ppt_x</p:attrName>
                                        </p:attrNameLst>
                                      </p:cBhvr>
                                      <p:tavLst>
                                        <p:tav tm="0">
                                          <p:val>
                                            <p:strVal val="#ppt_x"/>
                                          </p:val>
                                        </p:tav>
                                        <p:tav tm="100000">
                                          <p:val>
                                            <p:strVal val="#ppt_x"/>
                                          </p:val>
                                        </p:tav>
                                      </p:tavLst>
                                    </p:anim>
                                    <p:anim calcmode="lin" valueType="num">
                                      <p:cBhvr additive="base">
                                        <p:cTn id="46" dur="500" fill="hold"/>
                                        <p:tgtEl>
                                          <p:spTgt spid="1797230"/>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4" presetClass="entr" presetSubtype="16"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box(in)">
                                      <p:cBhvr>
                                        <p:cTn id="51" dur="500"/>
                                        <p:tgtEl>
                                          <p:spTgt spid="3"/>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797231"/>
                                        </p:tgtEl>
                                        <p:attrNameLst>
                                          <p:attrName>style.visibility</p:attrName>
                                        </p:attrNameLst>
                                      </p:cBhvr>
                                      <p:to>
                                        <p:strVal val="visible"/>
                                      </p:to>
                                    </p:set>
                                    <p:anim calcmode="lin" valueType="num">
                                      <p:cBhvr additive="base">
                                        <p:cTn id="56" dur="500" fill="hold"/>
                                        <p:tgtEl>
                                          <p:spTgt spid="1797231"/>
                                        </p:tgtEl>
                                        <p:attrNameLst>
                                          <p:attrName>ppt_x</p:attrName>
                                        </p:attrNameLst>
                                      </p:cBhvr>
                                      <p:tavLst>
                                        <p:tav tm="0">
                                          <p:val>
                                            <p:strVal val="#ppt_x"/>
                                          </p:val>
                                        </p:tav>
                                        <p:tav tm="100000">
                                          <p:val>
                                            <p:strVal val="#ppt_x"/>
                                          </p:val>
                                        </p:tav>
                                      </p:tavLst>
                                    </p:anim>
                                    <p:anim calcmode="lin" valueType="num">
                                      <p:cBhvr additive="base">
                                        <p:cTn id="57" dur="500" fill="hold"/>
                                        <p:tgtEl>
                                          <p:spTgt spid="1797231"/>
                                        </p:tgtEl>
                                        <p:attrNameLst>
                                          <p:attrName>ppt_y</p:attrName>
                                        </p:attrNameLst>
                                      </p:cBhvr>
                                      <p:tavLst>
                                        <p:tav tm="0">
                                          <p:val>
                                            <p:strVal val="1+#ppt_h/2"/>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8" presetClass="entr" presetSubtype="16" fill="hold" grpId="0" nodeType="clickEffect">
                                  <p:stCondLst>
                                    <p:cond delay="0"/>
                                  </p:stCondLst>
                                  <p:childTnLst>
                                    <p:set>
                                      <p:cBhvr>
                                        <p:cTn id="61" dur="1" fill="hold">
                                          <p:stCondLst>
                                            <p:cond delay="0"/>
                                          </p:stCondLst>
                                        </p:cTn>
                                        <p:tgtEl>
                                          <p:spTgt spid="1797232"/>
                                        </p:tgtEl>
                                        <p:attrNameLst>
                                          <p:attrName>style.visibility</p:attrName>
                                        </p:attrNameLst>
                                      </p:cBhvr>
                                      <p:to>
                                        <p:strVal val="visible"/>
                                      </p:to>
                                    </p:set>
                                    <p:animEffect transition="in" filter="diamond(in)">
                                      <p:cBhvr>
                                        <p:cTn id="62" dur="2000"/>
                                        <p:tgtEl>
                                          <p:spTgt spid="1797232"/>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4" presetClass="emph" presetSubtype="2" fill="hold" grpId="1" nodeType="clickEffect">
                                  <p:stCondLst>
                                    <p:cond delay="0"/>
                                  </p:stCondLst>
                                  <p:childTnLst>
                                    <p:anim to="1.5" calcmode="lin" valueType="num">
                                      <p:cBhvr override="childStyle">
                                        <p:cTn id="66" dur="2000" fill="hold"/>
                                        <p:tgtEl>
                                          <p:spTgt spid="1797232"/>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7227" grpId="0" animBg="1"/>
      <p:bldP spid="1797228" grpId="0" animBg="1"/>
      <p:bldP spid="1797229" grpId="0" animBg="1"/>
      <p:bldP spid="1797230" grpId="0" animBg="1"/>
      <p:bldP spid="1797231" grpId="0" animBg="1"/>
      <p:bldP spid="1797232" grpId="0"/>
      <p:bldP spid="1797232"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20B5DD-73BA-284E-9D89-034484AD4C7E}"/>
              </a:ext>
            </a:extLst>
          </p:cNvPr>
          <p:cNvSpPr>
            <a:spLocks noGrp="1"/>
          </p:cNvSpPr>
          <p:nvPr>
            <p:ph type="title"/>
          </p:nvPr>
        </p:nvSpPr>
        <p:spPr/>
        <p:txBody>
          <a:bodyPr/>
          <a:lstStyle/>
          <a:p>
            <a:pPr eaLnBrk="1" hangingPunct="1">
              <a:defRPr/>
            </a:pPr>
            <a:endParaRPr lang="zh-CN" altLang="en-US"/>
          </a:p>
        </p:txBody>
      </p:sp>
      <p:sp>
        <p:nvSpPr>
          <p:cNvPr id="3" name="文本占位符 2">
            <a:extLst>
              <a:ext uri="{FF2B5EF4-FFF2-40B4-BE49-F238E27FC236}">
                <a16:creationId xmlns:a16="http://schemas.microsoft.com/office/drawing/2014/main" id="{14B02361-F1F0-E94C-A6FE-5592B37C6E7D}"/>
              </a:ext>
            </a:extLst>
          </p:cNvPr>
          <p:cNvSpPr>
            <a:spLocks noGrp="1"/>
          </p:cNvSpPr>
          <p:nvPr>
            <p:ph type="body" idx="1"/>
          </p:nvPr>
        </p:nvSpPr>
        <p:spPr/>
        <p:txBody>
          <a:bodyPr/>
          <a:lstStyle/>
          <a:p>
            <a:r>
              <a:rPr lang="en-US" altLang="zh-CN" b="0" cap="none">
                <a:latin typeface="微软雅黑" panose="020B0503020204020204" pitchFamily="34" charset="-122"/>
                <a:ea typeface="微软雅黑" panose="020B0503020204020204" pitchFamily="34" charset="-122"/>
              </a:rPr>
              <a:t>3.3 </a:t>
            </a:r>
            <a:r>
              <a:rPr altLang="zh-CN" b="0" cap="none">
                <a:latin typeface="微软雅黑" panose="020B0503020204020204" pitchFamily="34" charset="-122"/>
                <a:ea typeface="微软雅黑" panose="020B0503020204020204" pitchFamily="34" charset="-122"/>
              </a:rPr>
              <a:t>关联规则的生成方法</a:t>
            </a:r>
          </a:p>
          <a:p>
            <a:endParaRPr b="0" cap="none">
              <a:latin typeface="微软雅黑" panose="020B0503020204020204" pitchFamily="34" charset="-122"/>
              <a:ea typeface="微软雅黑" panose="020B0503020204020204"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43778" name="Rectangle 2">
            <a:extLst>
              <a:ext uri="{FF2B5EF4-FFF2-40B4-BE49-F238E27FC236}">
                <a16:creationId xmlns:a16="http://schemas.microsoft.com/office/drawing/2014/main" id="{1085459A-6C96-E343-A821-20DCA71371F5}"/>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生成关联规则</a:t>
            </a:r>
            <a:endParaRPr lang="en-US" altLang="zh-CN">
              <a:latin typeface="微软雅黑" panose="020B0503020204020204" pitchFamily="34" charset="-122"/>
              <a:ea typeface="微软雅黑" panose="020B0503020204020204" pitchFamily="34" charset="-122"/>
            </a:endParaRPr>
          </a:p>
        </p:txBody>
      </p:sp>
      <p:graphicFrame>
        <p:nvGraphicFramePr>
          <p:cNvPr id="25605" name="Object 5">
            <a:extLst>
              <a:ext uri="{FF2B5EF4-FFF2-40B4-BE49-F238E27FC236}">
                <a16:creationId xmlns:a16="http://schemas.microsoft.com/office/drawing/2014/main" id="{750D90A6-F327-D943-8DD5-AD4DA6841936}"/>
              </a:ext>
            </a:extLst>
          </p:cNvPr>
          <p:cNvGraphicFramePr>
            <a:graphicFrameLocks noGrp="1" noChangeAspect="1"/>
          </p:cNvGraphicFramePr>
          <p:nvPr>
            <p:ph idx="1"/>
            <p:extLst>
              <p:ext uri="{D42A27DB-BD31-4B8C-83A1-F6EECF244321}">
                <p14:modId xmlns:p14="http://schemas.microsoft.com/office/powerpoint/2010/main" val="4179803083"/>
              </p:ext>
            </p:extLst>
          </p:nvPr>
        </p:nvGraphicFramePr>
        <p:xfrm>
          <a:off x="2782888" y="3213100"/>
          <a:ext cx="5888037" cy="844550"/>
        </p:xfrm>
        <a:graphic>
          <a:graphicData uri="http://schemas.openxmlformats.org/presentationml/2006/ole">
            <mc:AlternateContent xmlns:mc="http://schemas.openxmlformats.org/markup-compatibility/2006">
              <mc:Choice xmlns:v="urn:schemas-microsoft-com:vml" Requires="v">
                <p:oleObj spid="_x0000_s47118" name="公式" r:id="rId4" imgW="67297300" imgH="9652000" progId="Equation.3">
                  <p:embed/>
                </p:oleObj>
              </mc:Choice>
              <mc:Fallback>
                <p:oleObj name="公式" r:id="rId4" imgW="67297300" imgH="9652000" progId="Equation.3">
                  <p:embed/>
                  <p:pic>
                    <p:nvPicPr>
                      <p:cNvPr id="0" name="Object 5"/>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82888" y="3213100"/>
                        <a:ext cx="5888037"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603" name="Rectangle 3">
            <a:extLst>
              <a:ext uri="{FF2B5EF4-FFF2-40B4-BE49-F238E27FC236}">
                <a16:creationId xmlns:a16="http://schemas.microsoft.com/office/drawing/2014/main" id="{AEAC37D5-FB6C-394F-8AF6-825AEFE365B0}"/>
              </a:ext>
            </a:extLst>
          </p:cNvPr>
          <p:cNvSpPr>
            <a:spLocks noGrp="1" noChangeArrowheads="1"/>
          </p:cNvSpPr>
          <p:nvPr>
            <p:ph type="body" sz="half" idx="4294967295"/>
          </p:nvPr>
        </p:nvSpPr>
        <p:spPr>
          <a:xfrm>
            <a:off x="263352" y="2276475"/>
            <a:ext cx="11522248" cy="4392613"/>
          </a:xfrm>
        </p:spPr>
        <p:txBody>
          <a:bodyPr/>
          <a:lstStyle/>
          <a:p>
            <a:pPr eaLnBrk="1" hangingPunct="1"/>
            <a:r>
              <a:rPr lang="zh-CN" altLang="en-US" dirty="0">
                <a:latin typeface="Times New Roman" panose="02020603050405020304" pitchFamily="18" charset="0"/>
                <a:ea typeface="微软雅黑" panose="020B0503020204020204" pitchFamily="34" charset="-122"/>
                <a:sym typeface="Symbol" pitchFamily="2" charset="2"/>
              </a:rPr>
              <a:t>为每个频繁项集</a:t>
            </a:r>
            <a:r>
              <a:rPr lang="en-US" altLang="zh-CN" sz="3600" i="1" dirty="0">
                <a:solidFill>
                  <a:schemeClr val="folHlink"/>
                </a:solidFill>
                <a:latin typeface="Times New Roman" panose="02020603050405020304" pitchFamily="18" charset="0"/>
                <a:ea typeface="微软雅黑" panose="020B0503020204020204" pitchFamily="34" charset="-122"/>
                <a:sym typeface="Symbol" pitchFamily="2" charset="2"/>
              </a:rPr>
              <a:t>l</a:t>
            </a:r>
            <a:r>
              <a:rPr lang="en-US" altLang="zh-CN" i="1" dirty="0">
                <a:latin typeface="Times New Roman" panose="02020603050405020304" pitchFamily="18" charset="0"/>
                <a:ea typeface="微软雅黑" panose="020B0503020204020204" pitchFamily="34" charset="-122"/>
                <a:sym typeface="Symbol" pitchFamily="2" charset="2"/>
              </a:rPr>
              <a:t>, </a:t>
            </a:r>
            <a:r>
              <a:rPr lang="zh-CN" altLang="en-US" dirty="0">
                <a:latin typeface="Times New Roman" panose="02020603050405020304" pitchFamily="18" charset="0"/>
                <a:ea typeface="微软雅黑" panose="020B0503020204020204" pitchFamily="34" charset="-122"/>
                <a:sym typeface="Symbol" pitchFamily="2" charset="2"/>
              </a:rPr>
              <a:t>生成非空子集</a:t>
            </a:r>
            <a:r>
              <a:rPr lang="en-US" altLang="zh-CN" sz="4000" i="1" dirty="0">
                <a:solidFill>
                  <a:schemeClr val="folHlink"/>
                </a:solidFill>
                <a:latin typeface="Times New Roman" panose="02020603050405020304" pitchFamily="18" charset="0"/>
                <a:ea typeface="微软雅黑" panose="020B0503020204020204" pitchFamily="34" charset="-122"/>
                <a:sym typeface="Symbol" pitchFamily="2" charset="2"/>
              </a:rPr>
              <a:t>s</a:t>
            </a:r>
            <a:r>
              <a:rPr lang="en-US" altLang="zh-CN" dirty="0">
                <a:latin typeface="Times New Roman" panose="02020603050405020304" pitchFamily="18" charset="0"/>
                <a:ea typeface="微软雅黑" panose="020B0503020204020204" pitchFamily="34" charset="-122"/>
                <a:sym typeface="Symbol" pitchFamily="2" charset="2"/>
              </a:rPr>
              <a:t>;  </a:t>
            </a:r>
            <a:r>
              <a:rPr lang="zh-CN" altLang="en-US" dirty="0">
                <a:latin typeface="Times New Roman" panose="02020603050405020304" pitchFamily="18" charset="0"/>
                <a:ea typeface="微软雅黑" panose="020B0503020204020204" pitchFamily="34" charset="-122"/>
                <a:sym typeface="Symbol" pitchFamily="2" charset="2"/>
              </a:rPr>
              <a:t>若满足</a:t>
            </a:r>
            <a:endParaRPr lang="en-US" altLang="zh-CN" dirty="0">
              <a:latin typeface="Times New Roman" panose="02020603050405020304" pitchFamily="18" charset="0"/>
              <a:ea typeface="微软雅黑" panose="020B0503020204020204" pitchFamily="34" charset="-122"/>
              <a:sym typeface="Symbol" pitchFamily="2" charset="2"/>
            </a:endParaRPr>
          </a:p>
          <a:p>
            <a:pPr eaLnBrk="1" hangingPunct="1">
              <a:buFont typeface="Monotype Sorts" pitchFamily="2" charset="2"/>
              <a:buNone/>
            </a:pPr>
            <a:r>
              <a:rPr lang="en-US" altLang="zh-CN" dirty="0">
                <a:latin typeface="Times New Roman" panose="02020603050405020304" pitchFamily="18" charset="0"/>
                <a:ea typeface="微软雅黑" panose="020B0503020204020204" pitchFamily="34" charset="-122"/>
                <a:sym typeface="Symbol" pitchFamily="2" charset="2"/>
              </a:rPr>
              <a:t>  </a:t>
            </a:r>
          </a:p>
          <a:p>
            <a:pPr eaLnBrk="1" hangingPunct="1">
              <a:buFont typeface="Monotype Sorts" pitchFamily="2" charset="2"/>
              <a:buNone/>
            </a:pPr>
            <a:endParaRPr lang="en-US" altLang="zh-CN" dirty="0">
              <a:latin typeface="Times New Roman" panose="02020603050405020304" pitchFamily="18" charset="0"/>
              <a:ea typeface="微软雅黑" panose="020B0503020204020204" pitchFamily="34" charset="-122"/>
              <a:sym typeface="Symbol" pitchFamily="2" charset="2"/>
            </a:endParaRPr>
          </a:p>
          <a:p>
            <a:pPr eaLnBrk="1" hangingPunct="1">
              <a:buFont typeface="Monotype Sorts" pitchFamily="2" charset="2"/>
              <a:buNone/>
            </a:pPr>
            <a:r>
              <a:rPr lang="zh-CN" altLang="en-US" dirty="0">
                <a:latin typeface="Times New Roman" panose="02020603050405020304" pitchFamily="18" charset="0"/>
                <a:ea typeface="微软雅黑" panose="020B0503020204020204" pitchFamily="34" charset="-122"/>
                <a:sym typeface="Symbol" pitchFamily="2" charset="2"/>
              </a:rPr>
              <a:t>    则输出规则：</a:t>
            </a:r>
            <a:r>
              <a:rPr lang="en-US" altLang="zh-CN" sz="3600" i="1" dirty="0">
                <a:solidFill>
                  <a:schemeClr val="folHlink"/>
                </a:solidFill>
                <a:latin typeface="Times New Roman" panose="02020603050405020304" pitchFamily="18" charset="0"/>
                <a:ea typeface="微软雅黑" panose="020B0503020204020204" pitchFamily="34" charset="-122"/>
                <a:sym typeface="Symbol" pitchFamily="2" charset="2"/>
              </a:rPr>
              <a:t>(l-s)</a:t>
            </a:r>
            <a:r>
              <a:rPr lang="en-US" altLang="zh-CN" i="1" dirty="0">
                <a:solidFill>
                  <a:schemeClr val="folHlink"/>
                </a:solidFill>
                <a:latin typeface="Times New Roman" panose="02020603050405020304" pitchFamily="18" charset="0"/>
                <a:ea typeface="微软雅黑" panose="020B0503020204020204" pitchFamily="34" charset="-122"/>
                <a:sym typeface="Symbol" pitchFamily="2" charset="2"/>
              </a:rPr>
              <a:t> </a:t>
            </a:r>
            <a:r>
              <a:rPr lang="en-US" altLang="zh-CN" sz="3600" i="1" dirty="0">
                <a:solidFill>
                  <a:schemeClr val="folHlink"/>
                </a:solidFill>
                <a:latin typeface="Times New Roman" panose="02020603050405020304" pitchFamily="18" charset="0"/>
                <a:ea typeface="微软雅黑" panose="020B0503020204020204" pitchFamily="34" charset="-122"/>
                <a:sym typeface="Symbol" pitchFamily="2" charset="2"/>
              </a:rPr>
              <a:t></a:t>
            </a:r>
            <a:r>
              <a:rPr lang="en-US" altLang="zh-CN" i="1" dirty="0">
                <a:solidFill>
                  <a:schemeClr val="folHlink"/>
                </a:solidFill>
                <a:latin typeface="Times New Roman" panose="02020603050405020304" pitchFamily="18" charset="0"/>
                <a:ea typeface="微软雅黑" panose="020B0503020204020204" pitchFamily="34" charset="-122"/>
                <a:sym typeface="Symbol" pitchFamily="2" charset="2"/>
              </a:rPr>
              <a:t> </a:t>
            </a:r>
            <a:r>
              <a:rPr lang="en-US" altLang="zh-CN" sz="3600" i="1" dirty="0">
                <a:solidFill>
                  <a:schemeClr val="folHlink"/>
                </a:solidFill>
                <a:latin typeface="Times New Roman" panose="02020603050405020304" pitchFamily="18" charset="0"/>
                <a:ea typeface="微软雅黑" panose="020B0503020204020204" pitchFamily="34" charset="-122"/>
                <a:sym typeface="Symbol" pitchFamily="2" charset="2"/>
              </a:rPr>
              <a:t>s</a:t>
            </a:r>
            <a:endParaRPr lang="en-US" altLang="zh-CN" i="1" dirty="0">
              <a:solidFill>
                <a:schemeClr val="folHlink"/>
              </a:solidFill>
              <a:latin typeface="Times New Roman" panose="02020603050405020304" pitchFamily="18" charset="0"/>
              <a:ea typeface="微软雅黑" panose="020B0503020204020204" pitchFamily="34" charset="-122"/>
              <a:sym typeface="Symbol" pitchFamily="2" charset="2"/>
            </a:endParaRPr>
          </a:p>
          <a:p>
            <a:pPr eaLnBrk="1" hangingPunct="1">
              <a:buFont typeface="Monotype Sorts" pitchFamily="2" charset="2"/>
              <a:buNone/>
            </a:pPr>
            <a:endParaRPr lang="en-US" altLang="zh-CN" i="1" dirty="0">
              <a:latin typeface="Times New Roman" panose="02020603050405020304" pitchFamily="18" charset="0"/>
              <a:ea typeface="微软雅黑" panose="020B0503020204020204" pitchFamily="34" charset="-122"/>
              <a:sym typeface="Symbol" pitchFamily="2" charset="2"/>
            </a:endParaRPr>
          </a:p>
          <a:p>
            <a:pPr eaLnBrk="1" hangingPunct="1">
              <a:buFont typeface="Monotype Sorts" pitchFamily="2" charset="2"/>
              <a:buNone/>
            </a:pPr>
            <a:r>
              <a:rPr lang="en-US" altLang="zh-CN" i="1" dirty="0">
                <a:latin typeface="Times New Roman" panose="02020603050405020304" pitchFamily="18" charset="0"/>
                <a:ea typeface="微软雅黑" panose="020B0503020204020204" pitchFamily="34" charset="-122"/>
                <a:sym typeface="Symbol" pitchFamily="2" charset="2"/>
              </a:rPr>
              <a:t>    </a:t>
            </a:r>
            <a:r>
              <a:rPr lang="en-US" altLang="zh-CN" i="1" dirty="0" err="1">
                <a:latin typeface="Times New Roman" panose="02020603050405020304" pitchFamily="18" charset="0"/>
                <a:ea typeface="微软雅黑" panose="020B0503020204020204" pitchFamily="34" charset="-122"/>
                <a:sym typeface="Symbol" pitchFamily="2" charset="2"/>
              </a:rPr>
              <a:t>e.g</a:t>
            </a:r>
            <a:r>
              <a:rPr lang="zh-CN" altLang="en-US" i="1" dirty="0">
                <a:latin typeface="Times New Roman" panose="02020603050405020304" pitchFamily="18" charset="0"/>
                <a:ea typeface="微软雅黑" panose="020B0503020204020204" pitchFamily="34" charset="-122"/>
                <a:sym typeface="Symbol" pitchFamily="2" charset="2"/>
              </a:rPr>
              <a:t>： </a:t>
            </a:r>
            <a:r>
              <a:rPr lang="en-US" altLang="zh-CN" sz="2400" i="1" dirty="0">
                <a:latin typeface="Times New Roman" panose="02020603050405020304" pitchFamily="18" charset="0"/>
                <a:ea typeface="微软雅黑" panose="020B0503020204020204" pitchFamily="34" charset="-122"/>
                <a:sym typeface="Symbol" pitchFamily="2" charset="2"/>
              </a:rPr>
              <a:t>l=ABCD, s = D , (l-s)= ABC     </a:t>
            </a:r>
          </a:p>
          <a:p>
            <a:pPr eaLnBrk="1" hangingPunct="1">
              <a:buFont typeface="Monotype Sorts" pitchFamily="2" charset="2"/>
              <a:buNone/>
            </a:pPr>
            <a:r>
              <a:rPr lang="en-US" altLang="zh-CN" sz="2400" i="1" dirty="0">
                <a:latin typeface="Times New Roman" panose="02020603050405020304" pitchFamily="18" charset="0"/>
                <a:ea typeface="微软雅黑" panose="020B0503020204020204" pitchFamily="34" charset="-122"/>
                <a:sym typeface="Symbol" pitchFamily="2" charset="2"/>
              </a:rPr>
              <a:t>          confidence(ABC</a:t>
            </a:r>
            <a:r>
              <a:rPr lang="en-US" altLang="zh-CN" sz="3200" i="1" dirty="0">
                <a:latin typeface="Times New Roman" panose="02020603050405020304" pitchFamily="18" charset="0"/>
                <a:ea typeface="微软雅黑" panose="020B0503020204020204" pitchFamily="34" charset="-122"/>
                <a:sym typeface="Symbol" pitchFamily="2" charset="2"/>
              </a:rPr>
              <a:t></a:t>
            </a:r>
            <a:r>
              <a:rPr lang="en-US" altLang="zh-CN" sz="2400" i="1" dirty="0">
                <a:latin typeface="Times New Roman" panose="02020603050405020304" pitchFamily="18" charset="0"/>
                <a:ea typeface="微软雅黑" panose="020B0503020204020204" pitchFamily="34" charset="-122"/>
                <a:sym typeface="Symbol" pitchFamily="2" charset="2"/>
              </a:rPr>
              <a:t> D)=support(ABCD)/support(ABC)</a:t>
            </a:r>
          </a:p>
        </p:txBody>
      </p:sp>
      <p:graphicFrame>
        <p:nvGraphicFramePr>
          <p:cNvPr id="47109" name="Object 4">
            <a:extLst>
              <a:ext uri="{FF2B5EF4-FFF2-40B4-BE49-F238E27FC236}">
                <a16:creationId xmlns:a16="http://schemas.microsoft.com/office/drawing/2014/main" id="{1B6E46B9-05A6-6A41-80C8-42899474E016}"/>
              </a:ext>
            </a:extLst>
          </p:cNvPr>
          <p:cNvGraphicFramePr>
            <a:graphicFrameLocks noChangeAspect="1"/>
          </p:cNvGraphicFramePr>
          <p:nvPr/>
        </p:nvGraphicFramePr>
        <p:xfrm>
          <a:off x="2063751" y="1341439"/>
          <a:ext cx="6918325" cy="981075"/>
        </p:xfrm>
        <a:graphic>
          <a:graphicData uri="http://schemas.openxmlformats.org/presentationml/2006/ole">
            <mc:AlternateContent xmlns:mc="http://schemas.openxmlformats.org/markup-compatibility/2006">
              <mc:Choice xmlns:v="urn:schemas-microsoft-com:vml" Requires="v">
                <p:oleObj spid="_x0000_s47119" name="Equation" r:id="rId6" imgW="66408300" imgH="9652000" progId="Equation.3">
                  <p:embed/>
                </p:oleObj>
              </mc:Choice>
              <mc:Fallback>
                <p:oleObj name="Equation" r:id="rId6" imgW="66408300" imgH="9652000" progId="Equation.3">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63751" y="1341439"/>
                        <a:ext cx="6918325" cy="981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843778"/>
                                        </p:tgtEl>
                                        <p:attrNameLst>
                                          <p:attrName>style.visibility</p:attrName>
                                        </p:attrNameLst>
                                      </p:cBhvr>
                                      <p:to>
                                        <p:strVal val="visible"/>
                                      </p:to>
                                    </p:set>
                                    <p:anim calcmode="lin" valueType="num">
                                      <p:cBhvr>
                                        <p:cTn id="7" dur="1000" fill="hold"/>
                                        <p:tgtEl>
                                          <p:spTgt spid="843778"/>
                                        </p:tgtEl>
                                        <p:attrNameLst>
                                          <p:attrName>ppt_x</p:attrName>
                                        </p:attrNameLst>
                                      </p:cBhvr>
                                      <p:tavLst>
                                        <p:tav tm="0">
                                          <p:val>
                                            <p:strVal val="#ppt_x-.2"/>
                                          </p:val>
                                        </p:tav>
                                        <p:tav tm="100000">
                                          <p:val>
                                            <p:strVal val="#ppt_x"/>
                                          </p:val>
                                        </p:tav>
                                      </p:tavLst>
                                    </p:anim>
                                    <p:anim calcmode="lin" valueType="num">
                                      <p:cBhvr>
                                        <p:cTn id="8" dur="1000" fill="hold"/>
                                        <p:tgtEl>
                                          <p:spTgt spid="84377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4377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grpId="0" nodeType="clickEffect">
                                  <p:stCondLst>
                                    <p:cond delay="0"/>
                                  </p:stCondLst>
                                  <p:childTnLst>
                                    <p:set>
                                      <p:cBhvr>
                                        <p:cTn id="13" dur="0" fill="hold">
                                          <p:stCondLst>
                                            <p:cond delay="0"/>
                                          </p:stCondLst>
                                        </p:cTn>
                                        <p:tgtEl>
                                          <p:spTgt spid="25603">
                                            <p:txEl>
                                              <p:pRg st="0" end="0"/>
                                            </p:txEl>
                                          </p:spTgt>
                                        </p:tgtEl>
                                        <p:attrNameLst>
                                          <p:attrName>style.visibility</p:attrName>
                                        </p:attrNameLst>
                                      </p:cBhvr>
                                      <p:to>
                                        <p:strVal val="visible"/>
                                      </p:to>
                                    </p:set>
                                    <p:animEffect transition="in" filter="fade">
                                      <p:cBhvr>
                                        <p:cTn id="14" dur="500"/>
                                        <p:tgtEl>
                                          <p:spTgt spid="25603">
                                            <p:txEl>
                                              <p:pRg st="0" end="0"/>
                                            </p:txEl>
                                          </p:spTgt>
                                        </p:tgtEl>
                                      </p:cBhvr>
                                    </p:animEffect>
                                    <p:anim calcmode="lin" valueType="num">
                                      <p:cBhvr>
                                        <p:cTn id="15" dur="500" fill="hold"/>
                                        <p:tgtEl>
                                          <p:spTgt spid="25603">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25603">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4" presetClass="entr" presetSubtype="0" fill="hold" nodeType="clickEffect">
                                  <p:stCondLst>
                                    <p:cond delay="0"/>
                                  </p:stCondLst>
                                  <p:childTnLst>
                                    <p:set>
                                      <p:cBhvr>
                                        <p:cTn id="20" dur="0" fill="hold">
                                          <p:stCondLst>
                                            <p:cond delay="0"/>
                                          </p:stCondLst>
                                        </p:cTn>
                                        <p:tgtEl>
                                          <p:spTgt spid="25605"/>
                                        </p:tgtEl>
                                        <p:attrNameLst>
                                          <p:attrName>style.visibility</p:attrName>
                                        </p:attrNameLst>
                                      </p:cBhvr>
                                      <p:to>
                                        <p:strVal val="visible"/>
                                      </p:to>
                                    </p:set>
                                    <p:animEffect transition="in" filter="fade">
                                      <p:cBhvr>
                                        <p:cTn id="21" dur="500"/>
                                        <p:tgtEl>
                                          <p:spTgt spid="25605"/>
                                        </p:tgtEl>
                                      </p:cBhvr>
                                    </p:animEffect>
                                    <p:anim calcmode="lin" valueType="num">
                                      <p:cBhvr>
                                        <p:cTn id="22" dur="500" fill="hold"/>
                                        <p:tgtEl>
                                          <p:spTgt spid="25605"/>
                                        </p:tgtEl>
                                        <p:attrNameLst>
                                          <p:attrName>ppt_x</p:attrName>
                                        </p:attrNameLst>
                                      </p:cBhvr>
                                      <p:tavLst>
                                        <p:tav tm="0">
                                          <p:val>
                                            <p:strVal val="#ppt_x"/>
                                          </p:val>
                                        </p:tav>
                                        <p:tav tm="100000">
                                          <p:val>
                                            <p:strVal val="#ppt_x"/>
                                          </p:val>
                                        </p:tav>
                                      </p:tavLst>
                                    </p:anim>
                                    <p:anim calcmode="lin" valueType="num">
                                      <p:cBhvr>
                                        <p:cTn id="23" dur="500" fill="hold"/>
                                        <p:tgtEl>
                                          <p:spTgt spid="25605"/>
                                        </p:tgtEl>
                                        <p:attrNameLst>
                                          <p:attrName>ppt_y</p:attrName>
                                        </p:attrNameLst>
                                      </p:cBhvr>
                                      <p:tavLst>
                                        <p:tav tm="0">
                                          <p:val>
                                            <p:strVal val="#ppt_y+.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4" presetClass="entr" presetSubtype="0" fill="hold" grpId="0" nodeType="clickEffect">
                                  <p:stCondLst>
                                    <p:cond delay="0"/>
                                  </p:stCondLst>
                                  <p:childTnLst>
                                    <p:set>
                                      <p:cBhvr>
                                        <p:cTn id="27" dur="0" fill="hold">
                                          <p:stCondLst>
                                            <p:cond delay="0"/>
                                          </p:stCondLst>
                                        </p:cTn>
                                        <p:tgtEl>
                                          <p:spTgt spid="25603">
                                            <p:txEl>
                                              <p:pRg st="3" end="3"/>
                                            </p:txEl>
                                          </p:spTgt>
                                        </p:tgtEl>
                                        <p:attrNameLst>
                                          <p:attrName>style.visibility</p:attrName>
                                        </p:attrNameLst>
                                      </p:cBhvr>
                                      <p:to>
                                        <p:strVal val="visible"/>
                                      </p:to>
                                    </p:set>
                                    <p:animEffect transition="in" filter="fade">
                                      <p:cBhvr>
                                        <p:cTn id="28" dur="500"/>
                                        <p:tgtEl>
                                          <p:spTgt spid="25603">
                                            <p:txEl>
                                              <p:pRg st="3" end="3"/>
                                            </p:txEl>
                                          </p:spTgt>
                                        </p:tgtEl>
                                      </p:cBhvr>
                                    </p:animEffect>
                                    <p:anim calcmode="lin" valueType="num">
                                      <p:cBhvr>
                                        <p:cTn id="29" dur="5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25603">
                                            <p:txEl>
                                              <p:pRg st="3" end="3"/>
                                            </p:txEl>
                                          </p:spTgt>
                                        </p:tgtEl>
                                        <p:attrNameLst>
                                          <p:attrName>ppt_y</p:attrName>
                                        </p:attrNameLst>
                                      </p:cBhvr>
                                      <p:tavLst>
                                        <p:tav tm="0">
                                          <p:val>
                                            <p:strVal val="#ppt_y+.05"/>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4" presetClass="entr" presetSubtype="0" fill="hold" grpId="0" nodeType="clickEffect">
                                  <p:stCondLst>
                                    <p:cond delay="0"/>
                                  </p:stCondLst>
                                  <p:childTnLst>
                                    <p:set>
                                      <p:cBhvr>
                                        <p:cTn id="34" dur="0" fill="hold">
                                          <p:stCondLst>
                                            <p:cond delay="0"/>
                                          </p:stCondLst>
                                        </p:cTn>
                                        <p:tgtEl>
                                          <p:spTgt spid="25603">
                                            <p:txEl>
                                              <p:pRg st="5" end="5"/>
                                            </p:txEl>
                                          </p:spTgt>
                                        </p:tgtEl>
                                        <p:attrNameLst>
                                          <p:attrName>style.visibility</p:attrName>
                                        </p:attrNameLst>
                                      </p:cBhvr>
                                      <p:to>
                                        <p:strVal val="visible"/>
                                      </p:to>
                                    </p:set>
                                    <p:animEffect transition="in" filter="fade">
                                      <p:cBhvr>
                                        <p:cTn id="35" dur="500"/>
                                        <p:tgtEl>
                                          <p:spTgt spid="25603">
                                            <p:txEl>
                                              <p:pRg st="5" end="5"/>
                                            </p:txEl>
                                          </p:spTgt>
                                        </p:tgtEl>
                                      </p:cBhvr>
                                    </p:animEffect>
                                    <p:anim calcmode="lin" valueType="num">
                                      <p:cBhvr>
                                        <p:cTn id="36" dur="500" fill="hold"/>
                                        <p:tgtEl>
                                          <p:spTgt spid="25603">
                                            <p:txEl>
                                              <p:pRg st="5" end="5"/>
                                            </p:txEl>
                                          </p:spTgt>
                                        </p:tgtEl>
                                        <p:attrNameLst>
                                          <p:attrName>ppt_x</p:attrName>
                                        </p:attrNameLst>
                                      </p:cBhvr>
                                      <p:tavLst>
                                        <p:tav tm="0">
                                          <p:val>
                                            <p:strVal val="#ppt_x"/>
                                          </p:val>
                                        </p:tav>
                                        <p:tav tm="100000">
                                          <p:val>
                                            <p:strVal val="#ppt_x"/>
                                          </p:val>
                                        </p:tav>
                                      </p:tavLst>
                                    </p:anim>
                                    <p:anim calcmode="lin" valueType="num">
                                      <p:cBhvr>
                                        <p:cTn id="37" dur="500" fill="hold"/>
                                        <p:tgtEl>
                                          <p:spTgt spid="25603">
                                            <p:txEl>
                                              <p:pRg st="5" end="5"/>
                                            </p:txEl>
                                          </p:spTgt>
                                        </p:tgtEl>
                                        <p:attrNameLst>
                                          <p:attrName>ppt_y</p:attrName>
                                        </p:attrNameLst>
                                      </p:cBhvr>
                                      <p:tavLst>
                                        <p:tav tm="0">
                                          <p:val>
                                            <p:strVal val="#ppt_y+.05"/>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4" presetClass="entr" presetSubtype="0" fill="hold" grpId="0" nodeType="clickEffect">
                                  <p:stCondLst>
                                    <p:cond delay="0"/>
                                  </p:stCondLst>
                                  <p:childTnLst>
                                    <p:set>
                                      <p:cBhvr>
                                        <p:cTn id="41" dur="0" fill="hold">
                                          <p:stCondLst>
                                            <p:cond delay="0"/>
                                          </p:stCondLst>
                                        </p:cTn>
                                        <p:tgtEl>
                                          <p:spTgt spid="25603">
                                            <p:txEl>
                                              <p:pRg st="6" end="6"/>
                                            </p:txEl>
                                          </p:spTgt>
                                        </p:tgtEl>
                                        <p:attrNameLst>
                                          <p:attrName>style.visibility</p:attrName>
                                        </p:attrNameLst>
                                      </p:cBhvr>
                                      <p:to>
                                        <p:strVal val="visible"/>
                                      </p:to>
                                    </p:set>
                                    <p:animEffect transition="in" filter="fade">
                                      <p:cBhvr>
                                        <p:cTn id="42" dur="500"/>
                                        <p:tgtEl>
                                          <p:spTgt spid="25603">
                                            <p:txEl>
                                              <p:pRg st="6" end="6"/>
                                            </p:txEl>
                                          </p:spTgt>
                                        </p:tgtEl>
                                      </p:cBhvr>
                                    </p:animEffect>
                                    <p:anim calcmode="lin" valueType="num">
                                      <p:cBhvr>
                                        <p:cTn id="43" dur="500" fill="hold"/>
                                        <p:tgtEl>
                                          <p:spTgt spid="25603">
                                            <p:txEl>
                                              <p:pRg st="6" end="6"/>
                                            </p:txEl>
                                          </p:spTgt>
                                        </p:tgtEl>
                                        <p:attrNameLst>
                                          <p:attrName>ppt_x</p:attrName>
                                        </p:attrNameLst>
                                      </p:cBhvr>
                                      <p:tavLst>
                                        <p:tav tm="0">
                                          <p:val>
                                            <p:strVal val="#ppt_x"/>
                                          </p:val>
                                        </p:tav>
                                        <p:tav tm="100000">
                                          <p:val>
                                            <p:strVal val="#ppt_x"/>
                                          </p:val>
                                        </p:tav>
                                      </p:tavLst>
                                    </p:anim>
                                    <p:anim calcmode="lin" valueType="num">
                                      <p:cBhvr>
                                        <p:cTn id="44" dur="500" fill="hold"/>
                                        <p:tgtEl>
                                          <p:spTgt spid="25603">
                                            <p:txEl>
                                              <p:pRg st="6" end="6"/>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3778" grpId="0"/>
      <p:bldP spid="2560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BC8CDF6A-7F1A-7A49-9D46-BF1D048FF936}"/>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生成关联规则</a:t>
            </a:r>
          </a:p>
        </p:txBody>
      </p:sp>
      <p:sp>
        <p:nvSpPr>
          <p:cNvPr id="48131" name="Rectangle 3">
            <a:extLst>
              <a:ext uri="{FF2B5EF4-FFF2-40B4-BE49-F238E27FC236}">
                <a16:creationId xmlns:a16="http://schemas.microsoft.com/office/drawing/2014/main" id="{35007431-497F-D54D-927D-C702D562A8A9}"/>
              </a:ext>
            </a:extLst>
          </p:cNvPr>
          <p:cNvSpPr>
            <a:spLocks noGrp="1" noChangeArrowheads="1"/>
          </p:cNvSpPr>
          <p:nvPr>
            <p:ph idx="1"/>
          </p:nvPr>
        </p:nvSpPr>
        <p:spPr/>
        <p:txBody>
          <a:bodyPr/>
          <a:lstStyle/>
          <a:p>
            <a:pPr eaLnBrk="1" hangingPunct="1"/>
            <a:r>
              <a:rPr lang="en-US" altLang="zh-CN">
                <a:latin typeface="微软雅黑" panose="020B0503020204020204" pitchFamily="34" charset="-122"/>
                <a:ea typeface="宋体" panose="02010600030101010101" pitchFamily="2" charset="-122"/>
              </a:rPr>
              <a:t>minconf=80%</a:t>
            </a:r>
            <a:endParaRPr lang="zh-CN" altLang="en-US">
              <a:latin typeface="微软雅黑" panose="020B0503020204020204" pitchFamily="34" charset="-122"/>
              <a:ea typeface="宋体" panose="02010600030101010101" pitchFamily="2" charset="-122"/>
            </a:endParaRPr>
          </a:p>
        </p:txBody>
      </p:sp>
      <p:sp>
        <p:nvSpPr>
          <p:cNvPr id="844804" name="Rectangle 4">
            <a:extLst>
              <a:ext uri="{FF2B5EF4-FFF2-40B4-BE49-F238E27FC236}">
                <a16:creationId xmlns:a16="http://schemas.microsoft.com/office/drawing/2014/main" id="{B2704EC0-8648-AE42-9C12-419C53186C88}"/>
              </a:ext>
            </a:extLst>
          </p:cNvPr>
          <p:cNvSpPr>
            <a:spLocks noChangeArrowheads="1"/>
          </p:cNvSpPr>
          <p:nvPr/>
        </p:nvSpPr>
        <p:spPr bwMode="auto">
          <a:xfrm>
            <a:off x="1981200" y="3657600"/>
            <a:ext cx="76962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SzPct val="90000"/>
              <a:buFont typeface="Monotype Sorts" pitchFamily="2" charset="2"/>
              <a:buChar char="v"/>
            </a:pPr>
            <a:r>
              <a:rPr kumimoji="0" lang="en-US" altLang="zh-CN" b="1" dirty="0">
                <a:solidFill>
                  <a:srgbClr val="170981"/>
                </a:solidFill>
                <a:latin typeface="Times New Roman" panose="02020603050405020304" pitchFamily="18" charset="0"/>
                <a:ea typeface="宋体" panose="02010600030101010101" pitchFamily="2" charset="-122"/>
              </a:rPr>
              <a:t>For {BCE}</a:t>
            </a:r>
            <a:r>
              <a:rPr kumimoji="0" lang="zh-CN" altLang="en-US" b="1" dirty="0">
                <a:solidFill>
                  <a:srgbClr val="170981"/>
                </a:solidFill>
                <a:latin typeface="Times New Roman" panose="02020603050405020304" pitchFamily="18" charset="0"/>
                <a:ea typeface="宋体" panose="02010600030101010101" pitchFamily="2" charset="-122"/>
              </a:rPr>
              <a:t>：</a:t>
            </a:r>
            <a:r>
              <a:rPr kumimoji="0" lang="en-US" altLang="zh-CN" b="1" dirty="0">
                <a:solidFill>
                  <a:srgbClr val="FF0000"/>
                </a:solidFill>
                <a:latin typeface="Times New Roman" panose="02020603050405020304" pitchFamily="18" charset="0"/>
                <a:ea typeface="宋体" panose="02010600030101010101" pitchFamily="2" charset="-122"/>
              </a:rPr>
              <a:t>Confidence(BE</a:t>
            </a:r>
            <a:r>
              <a:rPr kumimoji="0" lang="en-US" altLang="zh-CN" sz="3200" b="1" i="1" dirty="0">
                <a:solidFill>
                  <a:srgbClr val="FF0000"/>
                </a:solidFill>
                <a:latin typeface="Times New Roman" panose="02020603050405020304" pitchFamily="18" charset="0"/>
                <a:ea typeface="宋体" panose="02010600030101010101" pitchFamily="2" charset="-122"/>
                <a:sym typeface="Symbol" pitchFamily="2" charset="2"/>
              </a:rPr>
              <a:t> </a:t>
            </a:r>
            <a:r>
              <a:rPr kumimoji="0" lang="en-US" altLang="zh-CN" b="1" dirty="0">
                <a:solidFill>
                  <a:srgbClr val="FF0000"/>
                </a:solidFill>
                <a:latin typeface="Times New Roman" panose="02020603050405020304" pitchFamily="18" charset="0"/>
                <a:ea typeface="宋体" panose="02010600030101010101" pitchFamily="2" charset="-122"/>
                <a:sym typeface="Symbol" pitchFamily="2" charset="2"/>
              </a:rPr>
              <a:t>C)&lt;80%, </a:t>
            </a:r>
          </a:p>
          <a:p>
            <a:pPr>
              <a:spcBef>
                <a:spcPct val="0"/>
              </a:spcBef>
              <a:buClrTx/>
              <a:buSzPct val="90000"/>
              <a:buFont typeface="Monotype Sorts" pitchFamily="2" charset="2"/>
              <a:buNone/>
            </a:pPr>
            <a:r>
              <a:rPr kumimoji="0" lang="en-US" altLang="zh-CN" b="1" dirty="0">
                <a:solidFill>
                  <a:srgbClr val="170981"/>
                </a:solidFill>
                <a:latin typeface="Times New Roman" panose="02020603050405020304" pitchFamily="18" charset="0"/>
                <a:ea typeface="宋体" panose="02010600030101010101" pitchFamily="2" charset="-122"/>
              </a:rPr>
              <a:t>                           Confidence(BC</a:t>
            </a:r>
            <a:r>
              <a:rPr kumimoji="0" lang="en-US" altLang="zh-CN" sz="3200" b="1" i="1" dirty="0">
                <a:solidFill>
                  <a:srgbClr val="170981"/>
                </a:solidFill>
                <a:latin typeface="Times New Roman" panose="02020603050405020304" pitchFamily="18" charset="0"/>
                <a:ea typeface="宋体" panose="02010600030101010101" pitchFamily="2" charset="-122"/>
                <a:sym typeface="Symbol" pitchFamily="2" charset="2"/>
              </a:rPr>
              <a:t> </a:t>
            </a:r>
            <a:r>
              <a:rPr kumimoji="0" lang="en-US" altLang="zh-CN" b="1" dirty="0">
                <a:solidFill>
                  <a:srgbClr val="170981"/>
                </a:solidFill>
                <a:latin typeface="Times New Roman" panose="02020603050405020304" pitchFamily="18" charset="0"/>
                <a:ea typeface="宋体" panose="02010600030101010101" pitchFamily="2" charset="-122"/>
                <a:sym typeface="Symbol" pitchFamily="2" charset="2"/>
              </a:rPr>
              <a:t>E)&gt;80%</a:t>
            </a:r>
          </a:p>
          <a:p>
            <a:pPr>
              <a:spcBef>
                <a:spcPct val="0"/>
              </a:spcBef>
              <a:buClrTx/>
              <a:buSzPct val="90000"/>
              <a:buFont typeface="Monotype Sorts" pitchFamily="2" charset="2"/>
              <a:buNone/>
            </a:pPr>
            <a:r>
              <a:rPr kumimoji="0" lang="en-US" altLang="zh-CN" b="1" dirty="0">
                <a:solidFill>
                  <a:srgbClr val="170981"/>
                </a:solidFill>
                <a:latin typeface="Times New Roman" panose="02020603050405020304" pitchFamily="18" charset="0"/>
                <a:ea typeface="宋体" panose="02010600030101010101" pitchFamily="2" charset="-122"/>
                <a:sym typeface="Symbol" pitchFamily="2" charset="2"/>
              </a:rPr>
              <a:t>     		      Confidence(CE</a:t>
            </a:r>
            <a:r>
              <a:rPr kumimoji="0" lang="en-US" altLang="zh-CN" sz="3200" b="1" i="1" dirty="0">
                <a:solidFill>
                  <a:srgbClr val="170981"/>
                </a:solidFill>
                <a:latin typeface="Times New Roman" panose="02020603050405020304" pitchFamily="18" charset="0"/>
                <a:ea typeface="宋体" panose="02010600030101010101" pitchFamily="2" charset="-122"/>
                <a:sym typeface="Symbol" pitchFamily="2" charset="2"/>
              </a:rPr>
              <a:t> </a:t>
            </a:r>
            <a:r>
              <a:rPr kumimoji="0" lang="en-US" altLang="zh-CN" b="1" dirty="0">
                <a:solidFill>
                  <a:srgbClr val="170981"/>
                </a:solidFill>
                <a:latin typeface="Times New Roman" panose="02020603050405020304" pitchFamily="18" charset="0"/>
                <a:ea typeface="宋体" panose="02010600030101010101" pitchFamily="2" charset="-122"/>
                <a:sym typeface="Symbol" pitchFamily="2" charset="2"/>
              </a:rPr>
              <a:t>B)&gt;80%</a:t>
            </a:r>
          </a:p>
          <a:p>
            <a:pPr eaLnBrk="1" hangingPunct="1">
              <a:spcBef>
                <a:spcPct val="0"/>
              </a:spcBef>
              <a:buClrTx/>
              <a:buFontTx/>
              <a:buNone/>
            </a:pPr>
            <a:r>
              <a:rPr kumimoji="0" lang="en-US" altLang="zh-CN" sz="2400" b="1" dirty="0">
                <a:solidFill>
                  <a:srgbClr val="170981"/>
                </a:solidFill>
                <a:latin typeface="Tahoma" panose="020B0604030504040204" pitchFamily="34" charset="0"/>
                <a:ea typeface="宋体" panose="02010600030101010101" pitchFamily="2" charset="-122"/>
              </a:rPr>
              <a:t>                           </a:t>
            </a:r>
            <a:r>
              <a:rPr kumimoji="0" lang="en-US" altLang="zh-CN" b="1" dirty="0">
                <a:solidFill>
                  <a:srgbClr val="FF0000"/>
                </a:solidFill>
                <a:latin typeface="Times New Roman" panose="02020603050405020304" pitchFamily="18" charset="0"/>
                <a:ea typeface="宋体" panose="02010600030101010101" pitchFamily="2" charset="-122"/>
              </a:rPr>
              <a:t>Confidence(B</a:t>
            </a:r>
            <a:r>
              <a:rPr kumimoji="0" lang="en-US" altLang="zh-CN" b="1" i="1" dirty="0">
                <a:solidFill>
                  <a:srgbClr val="FF0000"/>
                </a:solidFill>
                <a:latin typeface="Times New Roman" panose="02020603050405020304" pitchFamily="18" charset="0"/>
                <a:ea typeface="宋体" panose="02010600030101010101" pitchFamily="2" charset="-122"/>
                <a:sym typeface="Symbol" pitchFamily="2" charset="2"/>
              </a:rPr>
              <a:t> </a:t>
            </a:r>
            <a:r>
              <a:rPr kumimoji="0" lang="en-US" altLang="zh-CN" b="1" dirty="0">
                <a:solidFill>
                  <a:srgbClr val="FF0000"/>
                </a:solidFill>
                <a:latin typeface="Times New Roman" panose="02020603050405020304" pitchFamily="18" charset="0"/>
                <a:ea typeface="宋体" panose="02010600030101010101" pitchFamily="2" charset="-122"/>
                <a:sym typeface="Symbol" pitchFamily="2" charset="2"/>
              </a:rPr>
              <a:t>CE) </a:t>
            </a:r>
            <a:r>
              <a:rPr kumimoji="0" lang="en-US" altLang="zh-CN" sz="2400" b="1" dirty="0">
                <a:solidFill>
                  <a:srgbClr val="FF0000"/>
                </a:solidFill>
                <a:latin typeface="Tahoma" panose="020B0604030504040204" pitchFamily="34" charset="0"/>
                <a:ea typeface="宋体" panose="02010600030101010101" pitchFamily="2" charset="-122"/>
                <a:sym typeface="Symbol" pitchFamily="2" charset="2"/>
              </a:rPr>
              <a:t>&lt;80%</a:t>
            </a:r>
            <a:endParaRPr kumimoji="0" lang="en-US" altLang="zh-CN" b="1" dirty="0">
              <a:solidFill>
                <a:srgbClr val="FF0000"/>
              </a:solidFill>
              <a:latin typeface="Times New Roman" panose="02020603050405020304" pitchFamily="18" charset="0"/>
              <a:ea typeface="宋体" panose="02010600030101010101" pitchFamily="2" charset="-122"/>
              <a:sym typeface="Symbol" pitchFamily="2" charset="2"/>
            </a:endParaRPr>
          </a:p>
          <a:p>
            <a:pPr eaLnBrk="1" hangingPunct="1">
              <a:spcBef>
                <a:spcPct val="0"/>
              </a:spcBef>
              <a:buClrTx/>
              <a:buFontTx/>
              <a:buNone/>
            </a:pPr>
            <a:r>
              <a:rPr kumimoji="0" lang="en-US" altLang="zh-CN" b="1" dirty="0">
                <a:solidFill>
                  <a:srgbClr val="FF0000"/>
                </a:solidFill>
                <a:latin typeface="Times New Roman" panose="02020603050405020304" pitchFamily="18" charset="0"/>
                <a:ea typeface="宋体" panose="02010600030101010101" pitchFamily="2" charset="-122"/>
              </a:rPr>
              <a:t>                           </a:t>
            </a:r>
            <a:r>
              <a:rPr kumimoji="0" lang="en-US" altLang="zh-CN" b="1" dirty="0">
                <a:solidFill>
                  <a:srgbClr val="FF0000"/>
                </a:solidFill>
                <a:latin typeface="Times New Roman" panose="02020603050405020304" pitchFamily="18" charset="0"/>
                <a:ea typeface="宋体" panose="02010600030101010101" pitchFamily="2" charset="-122"/>
                <a:sym typeface="Symbol" pitchFamily="2" charset="2"/>
              </a:rPr>
              <a:t>Confidence(E</a:t>
            </a:r>
            <a:r>
              <a:rPr kumimoji="0" lang="en-US" altLang="zh-CN" b="1" i="1" dirty="0">
                <a:solidFill>
                  <a:srgbClr val="FF0000"/>
                </a:solidFill>
                <a:latin typeface="Times New Roman" panose="02020603050405020304" pitchFamily="18" charset="0"/>
                <a:ea typeface="宋体" panose="02010600030101010101" pitchFamily="2" charset="-122"/>
                <a:sym typeface="Symbol" pitchFamily="2" charset="2"/>
              </a:rPr>
              <a:t> </a:t>
            </a:r>
            <a:r>
              <a:rPr kumimoji="0" lang="en-US" altLang="zh-CN" b="1" dirty="0">
                <a:solidFill>
                  <a:srgbClr val="FF0000"/>
                </a:solidFill>
                <a:latin typeface="Times New Roman" panose="02020603050405020304" pitchFamily="18" charset="0"/>
                <a:ea typeface="宋体" panose="02010600030101010101" pitchFamily="2" charset="-122"/>
                <a:sym typeface="Symbol" pitchFamily="2" charset="2"/>
              </a:rPr>
              <a:t>BC) </a:t>
            </a:r>
            <a:r>
              <a:rPr kumimoji="0" lang="en-US" altLang="zh-CN" b="1" dirty="0">
                <a:solidFill>
                  <a:srgbClr val="FF0000"/>
                </a:solidFill>
                <a:latin typeface="Tahoma" panose="020B0604030504040204" pitchFamily="34" charset="0"/>
                <a:ea typeface="宋体" panose="02010600030101010101" pitchFamily="2" charset="-122"/>
                <a:sym typeface="Symbol" pitchFamily="2" charset="2"/>
              </a:rPr>
              <a:t>&lt;</a:t>
            </a:r>
            <a:r>
              <a:rPr kumimoji="0" lang="en-US" altLang="zh-CN" sz="2400" b="1" dirty="0">
                <a:solidFill>
                  <a:srgbClr val="FF0000"/>
                </a:solidFill>
                <a:latin typeface="Tahoma" panose="020B0604030504040204" pitchFamily="34" charset="0"/>
                <a:ea typeface="宋体" panose="02010600030101010101" pitchFamily="2" charset="-122"/>
                <a:sym typeface="Symbol" pitchFamily="2" charset="2"/>
              </a:rPr>
              <a:t>80%                         </a:t>
            </a:r>
            <a:endParaRPr kumimoji="0" lang="en-US" altLang="zh-CN" b="1" dirty="0">
              <a:solidFill>
                <a:srgbClr val="FF0000"/>
              </a:solidFill>
              <a:latin typeface="Tahoma" panose="020B0604030504040204" pitchFamily="34" charset="0"/>
              <a:ea typeface="宋体" panose="02010600030101010101" pitchFamily="2" charset="-122"/>
              <a:sym typeface="Symbol" pitchFamily="2" charset="2"/>
            </a:endParaRPr>
          </a:p>
          <a:p>
            <a:pPr eaLnBrk="1" hangingPunct="1">
              <a:spcBef>
                <a:spcPct val="0"/>
              </a:spcBef>
              <a:buClrTx/>
              <a:buFontTx/>
              <a:buNone/>
            </a:pPr>
            <a:r>
              <a:rPr kumimoji="0" lang="en-US" altLang="zh-CN" b="1" dirty="0">
                <a:solidFill>
                  <a:srgbClr val="170981"/>
                </a:solidFill>
                <a:latin typeface="Tahoma" panose="020B0604030504040204" pitchFamily="34" charset="0"/>
                <a:ea typeface="宋体" panose="02010600030101010101" pitchFamily="2" charset="-122"/>
                <a:sym typeface="Symbol" pitchFamily="2" charset="2"/>
              </a:rPr>
              <a:t>                       </a:t>
            </a:r>
            <a:r>
              <a:rPr kumimoji="0" lang="en-US" altLang="zh-CN" b="1" dirty="0">
                <a:solidFill>
                  <a:srgbClr val="170981"/>
                </a:solidFill>
                <a:latin typeface="Times New Roman" panose="02020603050405020304" pitchFamily="18" charset="0"/>
                <a:ea typeface="宋体" panose="02010600030101010101" pitchFamily="2" charset="-122"/>
              </a:rPr>
              <a:t>Confidence(C</a:t>
            </a:r>
            <a:r>
              <a:rPr kumimoji="0" lang="en-US" altLang="zh-CN" b="1" i="1" dirty="0">
                <a:solidFill>
                  <a:srgbClr val="170981"/>
                </a:solidFill>
                <a:latin typeface="Times New Roman" panose="02020603050405020304" pitchFamily="18" charset="0"/>
                <a:ea typeface="宋体" panose="02010600030101010101" pitchFamily="2" charset="-122"/>
                <a:sym typeface="Symbol" pitchFamily="2" charset="2"/>
              </a:rPr>
              <a:t> </a:t>
            </a:r>
            <a:r>
              <a:rPr kumimoji="0" lang="en-US" altLang="zh-CN" b="1" dirty="0">
                <a:solidFill>
                  <a:srgbClr val="170981"/>
                </a:solidFill>
                <a:latin typeface="Times New Roman" panose="02020603050405020304" pitchFamily="18" charset="0"/>
                <a:ea typeface="宋体" panose="02010600030101010101" pitchFamily="2" charset="-122"/>
                <a:sym typeface="Symbol" pitchFamily="2" charset="2"/>
              </a:rPr>
              <a:t>BE) </a:t>
            </a:r>
            <a:r>
              <a:rPr kumimoji="0" lang="en-US" altLang="zh-CN" sz="2400" b="1" dirty="0">
                <a:solidFill>
                  <a:srgbClr val="170981"/>
                </a:solidFill>
                <a:latin typeface="Tahoma" panose="020B0604030504040204" pitchFamily="34" charset="0"/>
                <a:ea typeface="宋体" panose="02010600030101010101" pitchFamily="2" charset="-122"/>
                <a:sym typeface="Symbol" pitchFamily="2" charset="2"/>
              </a:rPr>
              <a:t>&lt;80%</a:t>
            </a:r>
            <a:r>
              <a:rPr kumimoji="0" lang="en-US" altLang="zh-CN" sz="2400" b="1" dirty="0">
                <a:latin typeface="Tahoma" panose="020B0604030504040204" pitchFamily="34" charset="0"/>
                <a:ea typeface="宋体" panose="02010600030101010101" pitchFamily="2" charset="-122"/>
                <a:sym typeface="Symbol" pitchFamily="2" charset="2"/>
              </a:rPr>
              <a:t> </a:t>
            </a:r>
            <a:endParaRPr kumimoji="0" lang="en-US" altLang="zh-CN" b="1" dirty="0">
              <a:solidFill>
                <a:srgbClr val="170981"/>
              </a:solidFill>
              <a:latin typeface="Times New Roman" panose="02020603050405020304" pitchFamily="18" charset="0"/>
              <a:ea typeface="宋体" panose="02010600030101010101" pitchFamily="2" charset="-122"/>
              <a:sym typeface="Symbol" pitchFamily="2" charset="2"/>
            </a:endParaRPr>
          </a:p>
          <a:p>
            <a:pPr eaLnBrk="1" hangingPunct="1">
              <a:spcBef>
                <a:spcPct val="0"/>
              </a:spcBef>
              <a:buClrTx/>
              <a:buFontTx/>
              <a:buNone/>
            </a:pPr>
            <a:r>
              <a:rPr kumimoji="0" lang="en-US" altLang="zh-CN" b="1" dirty="0">
                <a:solidFill>
                  <a:srgbClr val="170981"/>
                </a:solidFill>
                <a:latin typeface="Times New Roman" panose="02020603050405020304" pitchFamily="18" charset="0"/>
                <a:ea typeface="宋体" panose="02010600030101010101" pitchFamily="2" charset="-122"/>
                <a:sym typeface="Symbol" pitchFamily="2" charset="2"/>
              </a:rPr>
              <a:t>     		</a:t>
            </a:r>
            <a:endParaRPr kumimoji="0" lang="en-US" altLang="zh-CN" sz="2400" b="1" dirty="0">
              <a:latin typeface="Tahoma" panose="020B0604030504040204" pitchFamily="34" charset="0"/>
              <a:ea typeface="宋体" panose="02010600030101010101" pitchFamily="2" charset="-122"/>
              <a:sym typeface="Symbol" pitchFamily="2" charset="2"/>
            </a:endParaRPr>
          </a:p>
        </p:txBody>
      </p:sp>
      <p:grpSp>
        <p:nvGrpSpPr>
          <p:cNvPr id="48133" name="Group 5">
            <a:extLst>
              <a:ext uri="{FF2B5EF4-FFF2-40B4-BE49-F238E27FC236}">
                <a16:creationId xmlns:a16="http://schemas.microsoft.com/office/drawing/2014/main" id="{0878C69F-E37A-2044-ADBA-4CF45609990F}"/>
              </a:ext>
            </a:extLst>
          </p:cNvPr>
          <p:cNvGrpSpPr>
            <a:grpSpLocks/>
          </p:cNvGrpSpPr>
          <p:nvPr/>
        </p:nvGrpSpPr>
        <p:grpSpPr bwMode="auto">
          <a:xfrm>
            <a:off x="2260574" y="1895004"/>
            <a:ext cx="2484438" cy="1662113"/>
            <a:chOff x="3541" y="983"/>
            <a:chExt cx="1565" cy="1047"/>
          </a:xfrm>
        </p:grpSpPr>
        <p:graphicFrame>
          <p:nvGraphicFramePr>
            <p:cNvPr id="48140" name="Object 6">
              <a:extLst>
                <a:ext uri="{FF2B5EF4-FFF2-40B4-BE49-F238E27FC236}">
                  <a16:creationId xmlns:a16="http://schemas.microsoft.com/office/drawing/2014/main" id="{3DE061F5-A068-CA4E-B194-A714A2793F5B}"/>
                </a:ext>
              </a:extLst>
            </p:cNvPr>
            <p:cNvGraphicFramePr>
              <a:graphicFrameLocks noChangeAspect="1"/>
            </p:cNvGraphicFramePr>
            <p:nvPr/>
          </p:nvGraphicFramePr>
          <p:xfrm>
            <a:off x="3817" y="983"/>
            <a:ext cx="1289" cy="1047"/>
          </p:xfrm>
          <a:graphic>
            <a:graphicData uri="http://schemas.openxmlformats.org/presentationml/2006/ole">
              <mc:AlternateContent xmlns:mc="http://schemas.openxmlformats.org/markup-compatibility/2006">
                <mc:Choice xmlns:v="urn:schemas-microsoft-com:vml" Requires="v">
                  <p:oleObj spid="_x0000_s48154" name="工作表" r:id="rId4" imgW="1625600" imgH="1752600" progId="Excel.Sheet.8">
                    <p:embed/>
                  </p:oleObj>
                </mc:Choice>
                <mc:Fallback>
                  <p:oleObj name="工作表" r:id="rId4" imgW="1625600" imgH="1752600" progId="Excel.Sheet.8">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7" y="983"/>
                          <a:ext cx="1289" cy="10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141" name="Text Box 7">
              <a:extLst>
                <a:ext uri="{FF2B5EF4-FFF2-40B4-BE49-F238E27FC236}">
                  <a16:creationId xmlns:a16="http://schemas.microsoft.com/office/drawing/2014/main" id="{819C81AC-E87F-1B4D-A894-A237CA88C4A7}"/>
                </a:ext>
              </a:extLst>
            </p:cNvPr>
            <p:cNvSpPr txBox="1">
              <a:spLocks noChangeArrowheads="1"/>
            </p:cNvSpPr>
            <p:nvPr/>
          </p:nvSpPr>
          <p:spPr bwMode="auto">
            <a:xfrm>
              <a:off x="3541" y="985"/>
              <a:ext cx="28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L</a:t>
              </a:r>
              <a:r>
                <a:rPr kumimoji="0" lang="en-US" altLang="zh-CN" sz="2400" i="1" baseline="-25000">
                  <a:latin typeface="Times New Roman" panose="02020603050405020304" pitchFamily="18" charset="0"/>
                  <a:ea typeface="宋体" panose="02010600030101010101" pitchFamily="2" charset="-122"/>
                </a:rPr>
                <a:t>1</a:t>
              </a:r>
            </a:p>
          </p:txBody>
        </p:sp>
      </p:grpSp>
      <p:grpSp>
        <p:nvGrpSpPr>
          <p:cNvPr id="48134" name="Group 8">
            <a:extLst>
              <a:ext uri="{FF2B5EF4-FFF2-40B4-BE49-F238E27FC236}">
                <a16:creationId xmlns:a16="http://schemas.microsoft.com/office/drawing/2014/main" id="{4A2ED4F4-4CBC-2A4F-B946-6169093ADAFC}"/>
              </a:ext>
            </a:extLst>
          </p:cNvPr>
          <p:cNvGrpSpPr>
            <a:grpSpLocks/>
          </p:cNvGrpSpPr>
          <p:nvPr/>
        </p:nvGrpSpPr>
        <p:grpSpPr bwMode="auto">
          <a:xfrm>
            <a:off x="5384351" y="1811660"/>
            <a:ext cx="2228850" cy="1828800"/>
            <a:chOff x="363" y="2349"/>
            <a:chExt cx="1404" cy="1152"/>
          </a:xfrm>
        </p:grpSpPr>
        <p:graphicFrame>
          <p:nvGraphicFramePr>
            <p:cNvPr id="48138" name="Object 9">
              <a:extLst>
                <a:ext uri="{FF2B5EF4-FFF2-40B4-BE49-F238E27FC236}">
                  <a16:creationId xmlns:a16="http://schemas.microsoft.com/office/drawing/2014/main" id="{B257BC8A-B059-FB41-919D-98F116A9FBD1}"/>
                </a:ext>
              </a:extLst>
            </p:cNvPr>
            <p:cNvGraphicFramePr>
              <a:graphicFrameLocks noChangeAspect="1"/>
            </p:cNvGraphicFramePr>
            <p:nvPr/>
          </p:nvGraphicFramePr>
          <p:xfrm>
            <a:off x="685" y="2366"/>
            <a:ext cx="1082" cy="1135"/>
          </p:xfrm>
          <a:graphic>
            <a:graphicData uri="http://schemas.openxmlformats.org/presentationml/2006/ole">
              <mc:AlternateContent xmlns:mc="http://schemas.openxmlformats.org/markup-compatibility/2006">
                <mc:Choice xmlns:v="urn:schemas-microsoft-com:vml" Requires="v">
                  <p:oleObj spid="_x0000_s48155" name="工作表" r:id="rId6" imgW="1587500" imgH="1752600" progId="Excel.Sheet.8">
                    <p:embed/>
                  </p:oleObj>
                </mc:Choice>
                <mc:Fallback>
                  <p:oleObj name="工作表" r:id="rId6" imgW="1587500" imgH="1752600" progId="Excel.Sheet.8">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 y="2366"/>
                          <a:ext cx="1082" cy="1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139" name="Text Box 10">
              <a:extLst>
                <a:ext uri="{FF2B5EF4-FFF2-40B4-BE49-F238E27FC236}">
                  <a16:creationId xmlns:a16="http://schemas.microsoft.com/office/drawing/2014/main" id="{44CF73BD-6555-594F-8190-04B3BB018A12}"/>
                </a:ext>
              </a:extLst>
            </p:cNvPr>
            <p:cNvSpPr txBox="1">
              <a:spLocks noChangeArrowheads="1"/>
            </p:cNvSpPr>
            <p:nvPr/>
          </p:nvSpPr>
          <p:spPr bwMode="auto">
            <a:xfrm>
              <a:off x="363" y="2349"/>
              <a:ext cx="28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L</a:t>
              </a:r>
              <a:r>
                <a:rPr kumimoji="0" lang="en-US" altLang="zh-CN" sz="2400" i="1" baseline="-25000">
                  <a:latin typeface="Times New Roman" panose="02020603050405020304" pitchFamily="18" charset="0"/>
                  <a:ea typeface="宋体" panose="02010600030101010101" pitchFamily="2" charset="-122"/>
                </a:rPr>
                <a:t>2</a:t>
              </a:r>
            </a:p>
          </p:txBody>
        </p:sp>
      </p:grpSp>
      <p:grpSp>
        <p:nvGrpSpPr>
          <p:cNvPr id="48135" name="Group 11">
            <a:extLst>
              <a:ext uri="{FF2B5EF4-FFF2-40B4-BE49-F238E27FC236}">
                <a16:creationId xmlns:a16="http://schemas.microsoft.com/office/drawing/2014/main" id="{0E0F65CC-A6A5-274A-901C-9AA4F57B7671}"/>
              </a:ext>
            </a:extLst>
          </p:cNvPr>
          <p:cNvGrpSpPr>
            <a:grpSpLocks/>
          </p:cNvGrpSpPr>
          <p:nvPr/>
        </p:nvGrpSpPr>
        <p:grpSpPr bwMode="auto">
          <a:xfrm>
            <a:off x="8252541" y="2286000"/>
            <a:ext cx="2208213" cy="855663"/>
            <a:chOff x="2765" y="3648"/>
            <a:chExt cx="1391" cy="539"/>
          </a:xfrm>
        </p:grpSpPr>
        <p:sp>
          <p:nvSpPr>
            <p:cNvPr id="48136" name="Text Box 12">
              <a:extLst>
                <a:ext uri="{FF2B5EF4-FFF2-40B4-BE49-F238E27FC236}">
                  <a16:creationId xmlns:a16="http://schemas.microsoft.com/office/drawing/2014/main" id="{76A6950F-881B-9340-B38A-92D3E9735C2F}"/>
                </a:ext>
              </a:extLst>
            </p:cNvPr>
            <p:cNvSpPr txBox="1">
              <a:spLocks noChangeArrowheads="1"/>
            </p:cNvSpPr>
            <p:nvPr/>
          </p:nvSpPr>
          <p:spPr bwMode="auto">
            <a:xfrm>
              <a:off x="2765" y="3648"/>
              <a:ext cx="28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L</a:t>
              </a:r>
              <a:r>
                <a:rPr kumimoji="0" lang="en-US" altLang="zh-CN" sz="2400" i="1" baseline="-25000">
                  <a:latin typeface="Times New Roman" panose="02020603050405020304" pitchFamily="18" charset="0"/>
                  <a:ea typeface="宋体" panose="02010600030101010101" pitchFamily="2" charset="-122"/>
                </a:rPr>
                <a:t>3</a:t>
              </a:r>
            </a:p>
          </p:txBody>
        </p:sp>
        <p:graphicFrame>
          <p:nvGraphicFramePr>
            <p:cNvPr id="48137" name="Object 13">
              <a:extLst>
                <a:ext uri="{FF2B5EF4-FFF2-40B4-BE49-F238E27FC236}">
                  <a16:creationId xmlns:a16="http://schemas.microsoft.com/office/drawing/2014/main" id="{C284AD7A-5BEC-BA46-8A5B-92F87ACA7890}"/>
                </a:ext>
              </a:extLst>
            </p:cNvPr>
            <p:cNvGraphicFramePr>
              <a:graphicFrameLocks noChangeAspect="1"/>
            </p:cNvGraphicFramePr>
            <p:nvPr/>
          </p:nvGraphicFramePr>
          <p:xfrm>
            <a:off x="3051" y="3676"/>
            <a:ext cx="1105" cy="511"/>
          </p:xfrm>
          <a:graphic>
            <a:graphicData uri="http://schemas.openxmlformats.org/presentationml/2006/ole">
              <mc:AlternateContent xmlns:mc="http://schemas.openxmlformats.org/markup-compatibility/2006">
                <mc:Choice xmlns:v="urn:schemas-microsoft-com:vml" Requires="v">
                  <p:oleObj spid="_x0000_s48156" name="工作表" r:id="rId8" imgW="1587500" imgH="711200" progId="Excel.Sheet.8">
                    <p:embed/>
                  </p:oleObj>
                </mc:Choice>
                <mc:Fallback>
                  <p:oleObj name="工作表" r:id="rId8" imgW="1587500" imgH="711200" progId="Excel.Sheet.8">
                    <p:embed/>
                    <p:pic>
                      <p:nvPicPr>
                        <p:cNvPr id="0" name="Object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51" y="3676"/>
                          <a:ext cx="1105" cy="5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4480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4480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44804">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844804">
                                            <p:txEl>
                                              <p:pRg st="3" end="3"/>
                                            </p:txEl>
                                          </p:spTgt>
                                        </p:tgtEl>
                                        <p:attrNameLst>
                                          <p:attrName>style.visibility</p:attrName>
                                        </p:attrNameLst>
                                      </p:cBhvr>
                                      <p:to>
                                        <p:strVal val="visible"/>
                                      </p:to>
                                    </p:set>
                                    <p:animEffect transition="in" filter="blinds(horizontal)">
                                      <p:cBhvr>
                                        <p:cTn id="15" dur="500"/>
                                        <p:tgtEl>
                                          <p:spTgt spid="844804">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844804">
                                            <p:txEl>
                                              <p:pRg st="4" end="4"/>
                                            </p:txEl>
                                          </p:spTgt>
                                        </p:tgtEl>
                                        <p:attrNameLst>
                                          <p:attrName>style.visibility</p:attrName>
                                        </p:attrNameLst>
                                      </p:cBhvr>
                                      <p:to>
                                        <p:strVal val="visible"/>
                                      </p:to>
                                    </p:set>
                                    <p:animEffect transition="in" filter="blinds(horizontal)">
                                      <p:cBhvr>
                                        <p:cTn id="18" dur="500"/>
                                        <p:tgtEl>
                                          <p:spTgt spid="844804">
                                            <p:txEl>
                                              <p:pRg st="4" end="4"/>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844804">
                                            <p:txEl>
                                              <p:pRg st="5" end="5"/>
                                            </p:txEl>
                                          </p:spTgt>
                                        </p:tgtEl>
                                        <p:attrNameLst>
                                          <p:attrName>style.visibility</p:attrName>
                                        </p:attrNameLst>
                                      </p:cBhvr>
                                      <p:to>
                                        <p:strVal val="visible"/>
                                      </p:to>
                                    </p:set>
                                    <p:animEffect transition="in" filter="blinds(horizontal)">
                                      <p:cBhvr>
                                        <p:cTn id="21" dur="500"/>
                                        <p:tgtEl>
                                          <p:spTgt spid="844804">
                                            <p:txEl>
                                              <p:pRg st="5" end="5"/>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844804">
                                            <p:txEl>
                                              <p:pRg st="6" end="6"/>
                                            </p:txEl>
                                          </p:spTgt>
                                        </p:tgtEl>
                                        <p:attrNameLst>
                                          <p:attrName>style.visibility</p:attrName>
                                        </p:attrNameLst>
                                      </p:cBhvr>
                                      <p:to>
                                        <p:strVal val="visible"/>
                                      </p:to>
                                    </p:set>
                                    <p:animEffect transition="in" filter="blinds(horizontal)">
                                      <p:cBhvr>
                                        <p:cTn id="24" dur="500"/>
                                        <p:tgtEl>
                                          <p:spTgt spid="84480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48898" name="Rectangle 2">
            <a:extLst>
              <a:ext uri="{FF2B5EF4-FFF2-40B4-BE49-F238E27FC236}">
                <a16:creationId xmlns:a16="http://schemas.microsoft.com/office/drawing/2014/main" id="{B948B7B2-E3BE-E54E-8EA1-B9C6303558D1}"/>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生成关联规则</a:t>
            </a:r>
          </a:p>
        </p:txBody>
      </p:sp>
      <p:sp>
        <p:nvSpPr>
          <p:cNvPr id="848899" name="Rectangle 3">
            <a:extLst>
              <a:ext uri="{FF2B5EF4-FFF2-40B4-BE49-F238E27FC236}">
                <a16:creationId xmlns:a16="http://schemas.microsoft.com/office/drawing/2014/main" id="{ECA953ED-5A7A-F246-AB56-849D97232E47}"/>
              </a:ext>
            </a:extLst>
          </p:cNvPr>
          <p:cNvSpPr>
            <a:spLocks noGrp="1" noChangeArrowheads="1"/>
          </p:cNvSpPr>
          <p:nvPr>
            <p:ph idx="1"/>
          </p:nvPr>
        </p:nvSpPr>
        <p:spPr/>
        <p:txBody>
          <a:bodyPr/>
          <a:lstStyle/>
          <a:p>
            <a:pPr eaLnBrk="1" hangingPunct="1"/>
            <a:r>
              <a:rPr lang="en-US" altLang="zh-CN">
                <a:latin typeface="微软雅黑" panose="020B0503020204020204" pitchFamily="34" charset="-122"/>
                <a:ea typeface="宋体" panose="02010600030101010101" pitchFamily="2" charset="-122"/>
              </a:rPr>
              <a:t>minconf=80%</a:t>
            </a:r>
            <a:endParaRPr lang="zh-CN" altLang="en-US">
              <a:latin typeface="微软雅黑" panose="020B0503020204020204" pitchFamily="34" charset="-122"/>
              <a:ea typeface="宋体" panose="02010600030101010101" pitchFamily="2" charset="-122"/>
            </a:endParaRPr>
          </a:p>
        </p:txBody>
      </p:sp>
      <p:sp>
        <p:nvSpPr>
          <p:cNvPr id="848900" name="Rectangle 4">
            <a:extLst>
              <a:ext uri="{FF2B5EF4-FFF2-40B4-BE49-F238E27FC236}">
                <a16:creationId xmlns:a16="http://schemas.microsoft.com/office/drawing/2014/main" id="{B851ECB8-B136-6E40-9CC6-D38345978C8B}"/>
              </a:ext>
            </a:extLst>
          </p:cNvPr>
          <p:cNvSpPr>
            <a:spLocks noChangeArrowheads="1"/>
          </p:cNvSpPr>
          <p:nvPr/>
        </p:nvSpPr>
        <p:spPr bwMode="auto">
          <a:xfrm>
            <a:off x="2007194" y="3899619"/>
            <a:ext cx="86868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20000"/>
              </a:spcBef>
              <a:buClrTx/>
              <a:buSzPct val="90000"/>
              <a:buFont typeface="Monotype Sorts" pitchFamily="2" charset="2"/>
              <a:buChar char="v"/>
            </a:pPr>
            <a:r>
              <a:rPr kumimoji="0" lang="en-US" altLang="zh-CN" b="1" dirty="0">
                <a:solidFill>
                  <a:srgbClr val="170981"/>
                </a:solidFill>
                <a:latin typeface="Times New Roman" panose="02020603050405020304" pitchFamily="18" charset="0"/>
                <a:ea typeface="宋体" panose="02010600030101010101" pitchFamily="2" charset="-122"/>
              </a:rPr>
              <a:t>For {BCE}</a:t>
            </a:r>
            <a:r>
              <a:rPr kumimoji="0" lang="zh-CN" altLang="en-US" b="1" dirty="0">
                <a:solidFill>
                  <a:srgbClr val="170981"/>
                </a:solidFill>
                <a:latin typeface="Times New Roman" panose="02020603050405020304" pitchFamily="18" charset="0"/>
                <a:ea typeface="宋体" panose="02010600030101010101" pitchFamily="2" charset="-122"/>
              </a:rPr>
              <a:t>：</a:t>
            </a:r>
            <a:r>
              <a:rPr kumimoji="0" lang="en-US" altLang="zh-CN" b="1" dirty="0">
                <a:solidFill>
                  <a:srgbClr val="170981"/>
                </a:solidFill>
                <a:latin typeface="Times New Roman" panose="02020603050405020304" pitchFamily="18" charset="0"/>
                <a:ea typeface="宋体" panose="02010600030101010101" pitchFamily="2" charset="-122"/>
              </a:rPr>
              <a:t>Confidence(BE</a:t>
            </a:r>
            <a:r>
              <a:rPr kumimoji="0" lang="en-US" altLang="zh-CN" sz="3200" b="1" dirty="0">
                <a:solidFill>
                  <a:srgbClr val="170981"/>
                </a:solidFill>
                <a:latin typeface="Times New Roman" panose="02020603050405020304" pitchFamily="18" charset="0"/>
                <a:ea typeface="宋体" panose="02010600030101010101" pitchFamily="2" charset="-122"/>
                <a:sym typeface="Symbol" pitchFamily="2" charset="2"/>
              </a:rPr>
              <a:t></a:t>
            </a:r>
            <a:r>
              <a:rPr kumimoji="0" lang="en-US" altLang="zh-CN" sz="3200" b="1" i="1" dirty="0">
                <a:solidFill>
                  <a:srgbClr val="170981"/>
                </a:solidFill>
                <a:latin typeface="Times New Roman" panose="02020603050405020304" pitchFamily="18" charset="0"/>
                <a:ea typeface="宋体" panose="02010600030101010101" pitchFamily="2" charset="-122"/>
                <a:sym typeface="Symbol" pitchFamily="2" charset="2"/>
              </a:rPr>
              <a:t> </a:t>
            </a:r>
            <a:r>
              <a:rPr kumimoji="0" lang="en-US" altLang="zh-CN" b="1" dirty="0">
                <a:solidFill>
                  <a:srgbClr val="170981"/>
                </a:solidFill>
                <a:latin typeface="Times New Roman" panose="02020603050405020304" pitchFamily="18" charset="0"/>
                <a:ea typeface="宋体" panose="02010600030101010101" pitchFamily="2" charset="-122"/>
                <a:sym typeface="Symbol" pitchFamily="2" charset="2"/>
              </a:rPr>
              <a:t>C)&lt;80%, </a:t>
            </a:r>
          </a:p>
          <a:p>
            <a:pPr>
              <a:spcBef>
                <a:spcPct val="20000"/>
              </a:spcBef>
              <a:buClrTx/>
              <a:buSzPct val="90000"/>
              <a:buFont typeface="Monotype Sorts" pitchFamily="2" charset="2"/>
              <a:buNone/>
            </a:pPr>
            <a:r>
              <a:rPr kumimoji="0" lang="en-US" altLang="zh-CN" b="1" dirty="0">
                <a:solidFill>
                  <a:srgbClr val="170981"/>
                </a:solidFill>
                <a:latin typeface="Times New Roman" panose="02020603050405020304" pitchFamily="18" charset="0"/>
                <a:ea typeface="宋体" panose="02010600030101010101" pitchFamily="2" charset="-122"/>
              </a:rPr>
              <a:t>                           Confidence(BC</a:t>
            </a:r>
            <a:r>
              <a:rPr kumimoji="0" lang="en-US" altLang="zh-CN" sz="3200" b="1" dirty="0">
                <a:solidFill>
                  <a:srgbClr val="170981"/>
                </a:solidFill>
                <a:latin typeface="Times New Roman" panose="02020603050405020304" pitchFamily="18" charset="0"/>
                <a:ea typeface="宋体" panose="02010600030101010101" pitchFamily="2" charset="-122"/>
                <a:sym typeface="Symbol" pitchFamily="2" charset="2"/>
              </a:rPr>
              <a:t> </a:t>
            </a:r>
            <a:r>
              <a:rPr kumimoji="0" lang="en-US" altLang="zh-CN" b="1" dirty="0">
                <a:solidFill>
                  <a:srgbClr val="170981"/>
                </a:solidFill>
                <a:latin typeface="Times New Roman" panose="02020603050405020304" pitchFamily="18" charset="0"/>
                <a:ea typeface="宋体" panose="02010600030101010101" pitchFamily="2" charset="-122"/>
                <a:sym typeface="Symbol" pitchFamily="2" charset="2"/>
              </a:rPr>
              <a:t>E)&gt;80%</a:t>
            </a:r>
          </a:p>
          <a:p>
            <a:pPr>
              <a:spcBef>
                <a:spcPct val="20000"/>
              </a:spcBef>
              <a:buClrTx/>
              <a:buSzPct val="90000"/>
              <a:buFont typeface="Monotype Sorts" pitchFamily="2" charset="2"/>
              <a:buNone/>
            </a:pPr>
            <a:r>
              <a:rPr kumimoji="0" lang="en-US" altLang="zh-CN" b="1" dirty="0">
                <a:solidFill>
                  <a:srgbClr val="170981"/>
                </a:solidFill>
                <a:latin typeface="Times New Roman" panose="02020603050405020304" pitchFamily="18" charset="0"/>
                <a:ea typeface="宋体" panose="02010600030101010101" pitchFamily="2" charset="-122"/>
                <a:sym typeface="Symbol" pitchFamily="2" charset="2"/>
              </a:rPr>
              <a:t>     		      Confidence(CE</a:t>
            </a:r>
            <a:r>
              <a:rPr kumimoji="0" lang="en-US" altLang="zh-CN" sz="3200" b="1" dirty="0">
                <a:solidFill>
                  <a:srgbClr val="170981"/>
                </a:solidFill>
                <a:latin typeface="Times New Roman" panose="02020603050405020304" pitchFamily="18" charset="0"/>
                <a:ea typeface="宋体" panose="02010600030101010101" pitchFamily="2" charset="-122"/>
                <a:sym typeface="Symbol" pitchFamily="2" charset="2"/>
              </a:rPr>
              <a:t></a:t>
            </a:r>
            <a:r>
              <a:rPr kumimoji="0" lang="en-US" altLang="zh-CN" sz="3200" b="1" i="1" dirty="0">
                <a:solidFill>
                  <a:srgbClr val="170981"/>
                </a:solidFill>
                <a:latin typeface="Times New Roman" panose="02020603050405020304" pitchFamily="18" charset="0"/>
                <a:ea typeface="宋体" panose="02010600030101010101" pitchFamily="2" charset="-122"/>
                <a:sym typeface="Symbol" pitchFamily="2" charset="2"/>
              </a:rPr>
              <a:t> </a:t>
            </a:r>
            <a:r>
              <a:rPr kumimoji="0" lang="en-US" altLang="zh-CN" b="1" dirty="0">
                <a:solidFill>
                  <a:srgbClr val="170981"/>
                </a:solidFill>
                <a:latin typeface="Times New Roman" panose="02020603050405020304" pitchFamily="18" charset="0"/>
                <a:ea typeface="宋体" panose="02010600030101010101" pitchFamily="2" charset="-122"/>
                <a:sym typeface="Symbol" pitchFamily="2" charset="2"/>
              </a:rPr>
              <a:t>B)&gt;80%</a:t>
            </a:r>
          </a:p>
          <a:p>
            <a:pPr>
              <a:spcBef>
                <a:spcPct val="20000"/>
              </a:spcBef>
              <a:buClrTx/>
              <a:buSzPct val="90000"/>
              <a:buFont typeface="Monotype Sorts" pitchFamily="2" charset="2"/>
              <a:buChar char="v"/>
            </a:pPr>
            <a:r>
              <a:rPr kumimoji="0" lang="en-US" altLang="zh-CN" b="1" dirty="0">
                <a:solidFill>
                  <a:srgbClr val="170981"/>
                </a:solidFill>
                <a:latin typeface="Times New Roman" panose="02020603050405020304" pitchFamily="18" charset="0"/>
                <a:ea typeface="宋体" panose="02010600030101010101" pitchFamily="2" charset="-122"/>
                <a:sym typeface="Symbol" pitchFamily="2" charset="2"/>
              </a:rPr>
              <a:t> confidence(C </a:t>
            </a:r>
            <a:r>
              <a:rPr kumimoji="0" lang="en-US" altLang="zh-CN" sz="3200" b="1" dirty="0">
                <a:solidFill>
                  <a:srgbClr val="170981"/>
                </a:solidFill>
                <a:latin typeface="Times New Roman" panose="02020603050405020304" pitchFamily="18" charset="0"/>
                <a:ea typeface="宋体" panose="02010600030101010101" pitchFamily="2" charset="-122"/>
                <a:sym typeface="Symbol" pitchFamily="2" charset="2"/>
              </a:rPr>
              <a:t></a:t>
            </a:r>
            <a:r>
              <a:rPr kumimoji="0" lang="en-US" altLang="zh-CN" b="1" dirty="0">
                <a:solidFill>
                  <a:srgbClr val="170981"/>
                </a:solidFill>
                <a:latin typeface="Times New Roman" panose="02020603050405020304" pitchFamily="18" charset="0"/>
                <a:ea typeface="宋体" panose="02010600030101010101" pitchFamily="2" charset="-122"/>
                <a:sym typeface="Symbol" pitchFamily="2" charset="2"/>
              </a:rPr>
              <a:t> BE): &lt;80%</a:t>
            </a:r>
          </a:p>
        </p:txBody>
      </p:sp>
      <p:grpSp>
        <p:nvGrpSpPr>
          <p:cNvPr id="2" name="Group 5">
            <a:extLst>
              <a:ext uri="{FF2B5EF4-FFF2-40B4-BE49-F238E27FC236}">
                <a16:creationId xmlns:a16="http://schemas.microsoft.com/office/drawing/2014/main" id="{6C5F9B47-D709-0E4D-9830-2F0D2A2618D1}"/>
              </a:ext>
            </a:extLst>
          </p:cNvPr>
          <p:cNvGrpSpPr>
            <a:grpSpLocks/>
          </p:cNvGrpSpPr>
          <p:nvPr/>
        </p:nvGrpSpPr>
        <p:grpSpPr bwMode="auto">
          <a:xfrm>
            <a:off x="2011361" y="1909291"/>
            <a:ext cx="2484438" cy="1662113"/>
            <a:chOff x="3541" y="983"/>
            <a:chExt cx="1565" cy="1047"/>
          </a:xfrm>
        </p:grpSpPr>
        <p:graphicFrame>
          <p:nvGraphicFramePr>
            <p:cNvPr id="49164" name="Object 6">
              <a:extLst>
                <a:ext uri="{FF2B5EF4-FFF2-40B4-BE49-F238E27FC236}">
                  <a16:creationId xmlns:a16="http://schemas.microsoft.com/office/drawing/2014/main" id="{D766D486-7BA2-BA45-A6A1-6BECE623F3AC}"/>
                </a:ext>
              </a:extLst>
            </p:cNvPr>
            <p:cNvGraphicFramePr>
              <a:graphicFrameLocks noChangeAspect="1"/>
            </p:cNvGraphicFramePr>
            <p:nvPr/>
          </p:nvGraphicFramePr>
          <p:xfrm>
            <a:off x="3817" y="983"/>
            <a:ext cx="1289" cy="1047"/>
          </p:xfrm>
          <a:graphic>
            <a:graphicData uri="http://schemas.openxmlformats.org/presentationml/2006/ole">
              <mc:AlternateContent xmlns:mc="http://schemas.openxmlformats.org/markup-compatibility/2006">
                <mc:Choice xmlns:v="urn:schemas-microsoft-com:vml" Requires="v">
                  <p:oleObj spid="_x0000_s49178" name="工作表" r:id="rId4" imgW="1625600" imgH="1752600" progId="Excel.Sheet.8">
                    <p:embed/>
                  </p:oleObj>
                </mc:Choice>
                <mc:Fallback>
                  <p:oleObj name="工作表" r:id="rId4" imgW="1625600" imgH="1752600" progId="Excel.Sheet.8">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7" y="983"/>
                          <a:ext cx="1289" cy="10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165" name="Text Box 7">
              <a:extLst>
                <a:ext uri="{FF2B5EF4-FFF2-40B4-BE49-F238E27FC236}">
                  <a16:creationId xmlns:a16="http://schemas.microsoft.com/office/drawing/2014/main" id="{CF1124C9-4142-CD42-B63E-19EB715EDE16}"/>
                </a:ext>
              </a:extLst>
            </p:cNvPr>
            <p:cNvSpPr txBox="1">
              <a:spLocks noChangeArrowheads="1"/>
            </p:cNvSpPr>
            <p:nvPr/>
          </p:nvSpPr>
          <p:spPr bwMode="auto">
            <a:xfrm>
              <a:off x="3541" y="985"/>
              <a:ext cx="28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L</a:t>
              </a:r>
              <a:r>
                <a:rPr kumimoji="0" lang="en-US" altLang="zh-CN" sz="2400" i="1" baseline="-25000">
                  <a:latin typeface="Times New Roman" panose="02020603050405020304" pitchFamily="18" charset="0"/>
                  <a:ea typeface="宋体" panose="02010600030101010101" pitchFamily="2" charset="-122"/>
                </a:rPr>
                <a:t>1</a:t>
              </a:r>
            </a:p>
          </p:txBody>
        </p:sp>
      </p:grpSp>
      <p:grpSp>
        <p:nvGrpSpPr>
          <p:cNvPr id="3" name="Group 8">
            <a:extLst>
              <a:ext uri="{FF2B5EF4-FFF2-40B4-BE49-F238E27FC236}">
                <a16:creationId xmlns:a16="http://schemas.microsoft.com/office/drawing/2014/main" id="{49C0F0DC-17C5-DD41-A967-7F1055DF8B7D}"/>
              </a:ext>
            </a:extLst>
          </p:cNvPr>
          <p:cNvGrpSpPr>
            <a:grpSpLocks/>
          </p:cNvGrpSpPr>
          <p:nvPr/>
        </p:nvGrpSpPr>
        <p:grpSpPr bwMode="auto">
          <a:xfrm>
            <a:off x="5210175" y="1912466"/>
            <a:ext cx="2228850" cy="1828800"/>
            <a:chOff x="363" y="2349"/>
            <a:chExt cx="1404" cy="1152"/>
          </a:xfrm>
        </p:grpSpPr>
        <p:graphicFrame>
          <p:nvGraphicFramePr>
            <p:cNvPr id="49162" name="Object 9">
              <a:extLst>
                <a:ext uri="{FF2B5EF4-FFF2-40B4-BE49-F238E27FC236}">
                  <a16:creationId xmlns:a16="http://schemas.microsoft.com/office/drawing/2014/main" id="{E4B63522-FE8C-D54B-9583-1231E1F3603F}"/>
                </a:ext>
              </a:extLst>
            </p:cNvPr>
            <p:cNvGraphicFramePr>
              <a:graphicFrameLocks noChangeAspect="1"/>
            </p:cNvGraphicFramePr>
            <p:nvPr/>
          </p:nvGraphicFramePr>
          <p:xfrm>
            <a:off x="685" y="2366"/>
            <a:ext cx="1082" cy="1135"/>
          </p:xfrm>
          <a:graphic>
            <a:graphicData uri="http://schemas.openxmlformats.org/presentationml/2006/ole">
              <mc:AlternateContent xmlns:mc="http://schemas.openxmlformats.org/markup-compatibility/2006">
                <mc:Choice xmlns:v="urn:schemas-microsoft-com:vml" Requires="v">
                  <p:oleObj spid="_x0000_s49179" name="工作表" r:id="rId6" imgW="1587500" imgH="1752600" progId="Excel.Sheet.8">
                    <p:embed/>
                  </p:oleObj>
                </mc:Choice>
                <mc:Fallback>
                  <p:oleObj name="工作表" r:id="rId6" imgW="1587500" imgH="1752600" progId="Excel.Sheet.8">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 y="2366"/>
                          <a:ext cx="1082" cy="1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163" name="Text Box 10">
              <a:extLst>
                <a:ext uri="{FF2B5EF4-FFF2-40B4-BE49-F238E27FC236}">
                  <a16:creationId xmlns:a16="http://schemas.microsoft.com/office/drawing/2014/main" id="{214C0AD4-0948-A047-9ACE-6F2FE0147395}"/>
                </a:ext>
              </a:extLst>
            </p:cNvPr>
            <p:cNvSpPr txBox="1">
              <a:spLocks noChangeArrowheads="1"/>
            </p:cNvSpPr>
            <p:nvPr/>
          </p:nvSpPr>
          <p:spPr bwMode="auto">
            <a:xfrm>
              <a:off x="363" y="2349"/>
              <a:ext cx="28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L</a:t>
              </a:r>
              <a:r>
                <a:rPr kumimoji="0" lang="en-US" altLang="zh-CN" sz="2400" i="1" baseline="-25000">
                  <a:latin typeface="Times New Roman" panose="02020603050405020304" pitchFamily="18" charset="0"/>
                  <a:ea typeface="宋体" panose="02010600030101010101" pitchFamily="2" charset="-122"/>
                </a:rPr>
                <a:t>2</a:t>
              </a:r>
            </a:p>
          </p:txBody>
        </p:sp>
      </p:grpSp>
      <p:grpSp>
        <p:nvGrpSpPr>
          <p:cNvPr id="4" name="Group 11">
            <a:extLst>
              <a:ext uri="{FF2B5EF4-FFF2-40B4-BE49-F238E27FC236}">
                <a16:creationId xmlns:a16="http://schemas.microsoft.com/office/drawing/2014/main" id="{C2238A1E-7875-F045-8458-54717E3B529C}"/>
              </a:ext>
            </a:extLst>
          </p:cNvPr>
          <p:cNvGrpSpPr>
            <a:grpSpLocks/>
          </p:cNvGrpSpPr>
          <p:nvPr/>
        </p:nvGrpSpPr>
        <p:grpSpPr bwMode="auto">
          <a:xfrm>
            <a:off x="8301831" y="2297906"/>
            <a:ext cx="2208213" cy="855663"/>
            <a:chOff x="2765" y="3648"/>
            <a:chExt cx="1391" cy="539"/>
          </a:xfrm>
        </p:grpSpPr>
        <p:sp>
          <p:nvSpPr>
            <p:cNvPr id="49160" name="Text Box 12">
              <a:extLst>
                <a:ext uri="{FF2B5EF4-FFF2-40B4-BE49-F238E27FC236}">
                  <a16:creationId xmlns:a16="http://schemas.microsoft.com/office/drawing/2014/main" id="{6F275FCA-0A2C-0F44-93E9-C2A491D78826}"/>
                </a:ext>
              </a:extLst>
            </p:cNvPr>
            <p:cNvSpPr txBox="1">
              <a:spLocks noChangeArrowheads="1"/>
            </p:cNvSpPr>
            <p:nvPr/>
          </p:nvSpPr>
          <p:spPr bwMode="auto">
            <a:xfrm>
              <a:off x="2765" y="3648"/>
              <a:ext cx="28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L</a:t>
              </a:r>
              <a:r>
                <a:rPr kumimoji="0" lang="en-US" altLang="zh-CN" sz="2400" i="1" baseline="-25000">
                  <a:latin typeface="Times New Roman" panose="02020603050405020304" pitchFamily="18" charset="0"/>
                  <a:ea typeface="宋体" panose="02010600030101010101" pitchFamily="2" charset="-122"/>
                </a:rPr>
                <a:t>3</a:t>
              </a:r>
            </a:p>
          </p:txBody>
        </p:sp>
        <p:graphicFrame>
          <p:nvGraphicFramePr>
            <p:cNvPr id="49161" name="Object 13">
              <a:extLst>
                <a:ext uri="{FF2B5EF4-FFF2-40B4-BE49-F238E27FC236}">
                  <a16:creationId xmlns:a16="http://schemas.microsoft.com/office/drawing/2014/main" id="{7381F0D0-82C4-294A-8BCB-CCDAECEA1585}"/>
                </a:ext>
              </a:extLst>
            </p:cNvPr>
            <p:cNvGraphicFramePr>
              <a:graphicFrameLocks noChangeAspect="1"/>
            </p:cNvGraphicFramePr>
            <p:nvPr/>
          </p:nvGraphicFramePr>
          <p:xfrm>
            <a:off x="3051" y="3676"/>
            <a:ext cx="1105" cy="511"/>
          </p:xfrm>
          <a:graphic>
            <a:graphicData uri="http://schemas.openxmlformats.org/presentationml/2006/ole">
              <mc:AlternateContent xmlns:mc="http://schemas.openxmlformats.org/markup-compatibility/2006">
                <mc:Choice xmlns:v="urn:schemas-microsoft-com:vml" Requires="v">
                  <p:oleObj spid="_x0000_s49180" name="工作表" r:id="rId8" imgW="1587500" imgH="711200" progId="Excel.Sheet.8">
                    <p:embed/>
                  </p:oleObj>
                </mc:Choice>
                <mc:Fallback>
                  <p:oleObj name="工作表" r:id="rId8" imgW="1587500" imgH="711200" progId="Excel.Sheet.8">
                    <p:embed/>
                    <p:pic>
                      <p:nvPicPr>
                        <p:cNvPr id="0" name="Object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51" y="3676"/>
                          <a:ext cx="1105" cy="5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848898"/>
                                        </p:tgtEl>
                                        <p:attrNameLst>
                                          <p:attrName>style.visibility</p:attrName>
                                        </p:attrNameLst>
                                      </p:cBhvr>
                                      <p:to>
                                        <p:strVal val="visible"/>
                                      </p:to>
                                    </p:set>
                                    <p:anim calcmode="lin" valueType="num">
                                      <p:cBhvr>
                                        <p:cTn id="7" dur="1000" fill="hold"/>
                                        <p:tgtEl>
                                          <p:spTgt spid="848898"/>
                                        </p:tgtEl>
                                        <p:attrNameLst>
                                          <p:attrName>ppt_x</p:attrName>
                                        </p:attrNameLst>
                                      </p:cBhvr>
                                      <p:tavLst>
                                        <p:tav tm="0">
                                          <p:val>
                                            <p:strVal val="#ppt_x-.2"/>
                                          </p:val>
                                        </p:tav>
                                        <p:tav tm="100000">
                                          <p:val>
                                            <p:strVal val="#ppt_x"/>
                                          </p:val>
                                        </p:tav>
                                      </p:tavLst>
                                    </p:anim>
                                    <p:anim calcmode="lin" valueType="num">
                                      <p:cBhvr>
                                        <p:cTn id="8" dur="1000" fill="hold"/>
                                        <p:tgtEl>
                                          <p:spTgt spid="84889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4889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8" presetClass="entr" presetSubtype="12"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strips(downLeft)">
                                      <p:cBhvr>
                                        <p:cTn id="14" dur="500"/>
                                        <p:tgtEl>
                                          <p:spTgt spid="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8" presetClass="entr" presetSubtype="12"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strips(downLeft)">
                                      <p:cBhvr>
                                        <p:cTn id="19" dur="500"/>
                                        <p:tgtEl>
                                          <p:spTgt spid="3"/>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8" presetClass="entr" presetSubtype="12"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strips(downLeft)">
                                      <p:cBhvr>
                                        <p:cTn id="24" dur="500"/>
                                        <p:tgtEl>
                                          <p:spTgt spid="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16" fill="hold" nodeType="clickEffect">
                                  <p:stCondLst>
                                    <p:cond delay="0"/>
                                  </p:stCondLst>
                                  <p:childTnLst>
                                    <p:set>
                                      <p:cBhvr>
                                        <p:cTn id="28" dur="1" fill="hold">
                                          <p:stCondLst>
                                            <p:cond delay="0"/>
                                          </p:stCondLst>
                                        </p:cTn>
                                        <p:tgtEl>
                                          <p:spTgt spid="848899">
                                            <p:txEl>
                                              <p:pRg st="0" end="0"/>
                                            </p:txEl>
                                          </p:spTgt>
                                        </p:tgtEl>
                                        <p:attrNameLst>
                                          <p:attrName>style.visibility</p:attrName>
                                        </p:attrNameLst>
                                      </p:cBhvr>
                                      <p:to>
                                        <p:strVal val="visible"/>
                                      </p:to>
                                    </p:set>
                                    <p:animEffect transition="in" filter="box(in)">
                                      <p:cBhvr>
                                        <p:cTn id="29" dur="500"/>
                                        <p:tgtEl>
                                          <p:spTgt spid="848899">
                                            <p:txEl>
                                              <p:pRg st="0" end="0"/>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848900">
                                            <p:txEl>
                                              <p:pRg st="0" end="0"/>
                                            </p:txEl>
                                          </p:spTgt>
                                        </p:tgtEl>
                                        <p:attrNameLst>
                                          <p:attrName>style.visibility</p:attrName>
                                        </p:attrNameLst>
                                      </p:cBhvr>
                                      <p:to>
                                        <p:strVal val="visible"/>
                                      </p:to>
                                    </p:set>
                                    <p:anim calcmode="lin" valueType="num">
                                      <p:cBhvr additive="base">
                                        <p:cTn id="34" dur="500" fill="hold"/>
                                        <p:tgtEl>
                                          <p:spTgt spid="848900">
                                            <p:txEl>
                                              <p:pRg st="0" end="0"/>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848900">
                                            <p:txEl>
                                              <p:pRg st="0" end="0"/>
                                            </p:txEl>
                                          </p:spTgt>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848900">
                                            <p:txEl>
                                              <p:pRg st="1" end="1"/>
                                            </p:txEl>
                                          </p:spTgt>
                                        </p:tgtEl>
                                        <p:attrNameLst>
                                          <p:attrName>style.visibility</p:attrName>
                                        </p:attrNameLst>
                                      </p:cBhvr>
                                      <p:to>
                                        <p:strVal val="visible"/>
                                      </p:to>
                                    </p:set>
                                    <p:anim calcmode="lin" valueType="num">
                                      <p:cBhvr additive="base">
                                        <p:cTn id="38" dur="500" fill="hold"/>
                                        <p:tgtEl>
                                          <p:spTgt spid="848900">
                                            <p:txEl>
                                              <p:pRg st="1" end="1"/>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848900">
                                            <p:txEl>
                                              <p:pRg st="1" end="1"/>
                                            </p:txEl>
                                          </p:spTgt>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848900">
                                            <p:txEl>
                                              <p:pRg st="2" end="2"/>
                                            </p:txEl>
                                          </p:spTgt>
                                        </p:tgtEl>
                                        <p:attrNameLst>
                                          <p:attrName>style.visibility</p:attrName>
                                        </p:attrNameLst>
                                      </p:cBhvr>
                                      <p:to>
                                        <p:strVal val="visible"/>
                                      </p:to>
                                    </p:set>
                                    <p:anim calcmode="lin" valueType="num">
                                      <p:cBhvr additive="base">
                                        <p:cTn id="42" dur="500" fill="hold"/>
                                        <p:tgtEl>
                                          <p:spTgt spid="848900">
                                            <p:txEl>
                                              <p:pRg st="2" end="2"/>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84890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8" presetClass="entr" presetSubtype="16" fill="hold" nodeType="clickEffect">
                                  <p:stCondLst>
                                    <p:cond delay="0"/>
                                  </p:stCondLst>
                                  <p:childTnLst>
                                    <p:set>
                                      <p:cBhvr>
                                        <p:cTn id="47" dur="1" fill="hold">
                                          <p:stCondLst>
                                            <p:cond delay="0"/>
                                          </p:stCondLst>
                                        </p:cTn>
                                        <p:tgtEl>
                                          <p:spTgt spid="848900">
                                            <p:txEl>
                                              <p:pRg st="3" end="3"/>
                                            </p:txEl>
                                          </p:spTgt>
                                        </p:tgtEl>
                                        <p:attrNameLst>
                                          <p:attrName>style.visibility</p:attrName>
                                        </p:attrNameLst>
                                      </p:cBhvr>
                                      <p:to>
                                        <p:strVal val="visible"/>
                                      </p:to>
                                    </p:set>
                                    <p:animEffect transition="in" filter="diamond(in)">
                                      <p:cBhvr>
                                        <p:cTn id="48" dur="2000"/>
                                        <p:tgtEl>
                                          <p:spTgt spid="8489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8898" grpId="0"/>
      <p:bldP spid="848900" grpId="0" build="allAtOnce"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A392EA4C-F3D2-F446-9B80-B4B3D5436D48}"/>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生成关联规则</a:t>
            </a:r>
          </a:p>
        </p:txBody>
      </p:sp>
      <p:sp>
        <p:nvSpPr>
          <p:cNvPr id="846851" name="Rectangle 3">
            <a:extLst>
              <a:ext uri="{FF2B5EF4-FFF2-40B4-BE49-F238E27FC236}">
                <a16:creationId xmlns:a16="http://schemas.microsoft.com/office/drawing/2014/main" id="{A722FB44-6B60-9743-B33E-07F2AE0E1215}"/>
              </a:ext>
            </a:extLst>
          </p:cNvPr>
          <p:cNvSpPr>
            <a:spLocks noGrp="1" noChangeArrowheads="1"/>
          </p:cNvSpPr>
          <p:nvPr>
            <p:ph idx="1"/>
          </p:nvPr>
        </p:nvSpPr>
        <p:spPr/>
        <p:txBody>
          <a:bodyPr/>
          <a:lstStyle/>
          <a:p>
            <a:pPr eaLnBrk="1" hangingPunct="1"/>
            <a:r>
              <a:rPr lang="en-US" altLang="zh-CN" sz="3200" i="1">
                <a:solidFill>
                  <a:schemeClr val="hlink"/>
                </a:solidFill>
                <a:latin typeface="微软雅黑" panose="020B0503020204020204" pitchFamily="34" charset="-122"/>
                <a:ea typeface="宋体" panose="02010600030101010101" pitchFamily="2" charset="-122"/>
                <a:sym typeface="Symbol" pitchFamily="2" charset="2"/>
              </a:rPr>
              <a:t>For </a:t>
            </a:r>
            <a:r>
              <a:rPr lang="en-US" altLang="zh-CN" sz="3200">
                <a:solidFill>
                  <a:schemeClr val="hlink"/>
                </a:solidFill>
                <a:latin typeface="微软雅黑" panose="020B0503020204020204" pitchFamily="34" charset="-122"/>
                <a:ea typeface="宋体" panose="02010600030101010101" pitchFamily="2" charset="-122"/>
                <a:sym typeface="Symbol" pitchFamily="2" charset="2"/>
              </a:rPr>
              <a:t>BCE</a:t>
            </a:r>
            <a:r>
              <a:rPr lang="zh-CN" altLang="en-US" sz="3200">
                <a:solidFill>
                  <a:schemeClr val="hlink"/>
                </a:solidFill>
                <a:latin typeface="微软雅黑" panose="020B0503020204020204" pitchFamily="34" charset="-122"/>
                <a:ea typeface="宋体" panose="02010600030101010101" pitchFamily="2" charset="-122"/>
                <a:sym typeface="Symbol" pitchFamily="2" charset="2"/>
              </a:rPr>
              <a:t>， </a:t>
            </a:r>
            <a:r>
              <a:rPr lang="en-US" altLang="zh-CN" sz="3200">
                <a:latin typeface="微软雅黑" panose="020B0503020204020204" pitchFamily="34" charset="-122"/>
                <a:ea typeface="宋体" panose="02010600030101010101" pitchFamily="2" charset="-122"/>
              </a:rPr>
              <a:t>Confidence(BE</a:t>
            </a:r>
            <a:r>
              <a:rPr lang="en-US" altLang="zh-CN" sz="3600" i="1">
                <a:latin typeface="微软雅黑" panose="020B0503020204020204" pitchFamily="34" charset="-122"/>
                <a:ea typeface="宋体" panose="02010600030101010101" pitchFamily="2" charset="-122"/>
                <a:sym typeface="Symbol" pitchFamily="2" charset="2"/>
              </a:rPr>
              <a:t> </a:t>
            </a:r>
            <a:r>
              <a:rPr lang="en-US" altLang="zh-CN" sz="3200">
                <a:latin typeface="微软雅黑" panose="020B0503020204020204" pitchFamily="34" charset="-122"/>
                <a:ea typeface="宋体" panose="02010600030101010101" pitchFamily="2" charset="-122"/>
                <a:sym typeface="Symbol" pitchFamily="2" charset="2"/>
              </a:rPr>
              <a:t>C) &lt; 80%, </a:t>
            </a:r>
          </a:p>
          <a:p>
            <a:pPr eaLnBrk="1" hangingPunct="1"/>
            <a:endParaRPr lang="en-US" altLang="zh-CN" sz="3600">
              <a:latin typeface="微软雅黑" panose="020B0503020204020204" pitchFamily="34" charset="-122"/>
              <a:ea typeface="宋体" panose="02010600030101010101" pitchFamily="2" charset="-122"/>
              <a:sym typeface="Symbol" pitchFamily="2" charset="2"/>
            </a:endParaRPr>
          </a:p>
          <a:p>
            <a:pPr eaLnBrk="1" hangingPunct="1"/>
            <a:endParaRPr lang="en-US" altLang="zh-CN" sz="3600">
              <a:latin typeface="微软雅黑" panose="020B0503020204020204" pitchFamily="34" charset="-122"/>
              <a:ea typeface="宋体" panose="02010600030101010101" pitchFamily="2" charset="-122"/>
              <a:sym typeface="Symbol" pitchFamily="2" charset="2"/>
            </a:endParaRPr>
          </a:p>
          <a:p>
            <a:pPr eaLnBrk="1" hangingPunct="1"/>
            <a:r>
              <a:rPr lang="en-US" altLang="zh-CN" sz="3200">
                <a:latin typeface="微软雅黑" panose="020B0503020204020204" pitchFamily="34" charset="-122"/>
                <a:ea typeface="宋体" panose="02010600030101010101" pitchFamily="2" charset="-122"/>
                <a:sym typeface="Symbol" pitchFamily="2" charset="2"/>
              </a:rPr>
              <a:t>How about </a:t>
            </a:r>
            <a:r>
              <a:rPr lang="en-US" altLang="zh-CN" sz="3200">
                <a:latin typeface="微软雅黑" panose="020B0503020204020204" pitchFamily="34" charset="-122"/>
                <a:ea typeface="宋体" panose="02010600030101010101" pitchFamily="2" charset="-122"/>
              </a:rPr>
              <a:t>B</a:t>
            </a:r>
            <a:r>
              <a:rPr lang="en-US" altLang="zh-CN" sz="3200" i="1">
                <a:latin typeface="微软雅黑" panose="020B0503020204020204" pitchFamily="34" charset="-122"/>
                <a:ea typeface="宋体" panose="02010600030101010101" pitchFamily="2" charset="-122"/>
                <a:sym typeface="Symbol" pitchFamily="2" charset="2"/>
              </a:rPr>
              <a:t></a:t>
            </a:r>
            <a:r>
              <a:rPr lang="en-US" altLang="zh-CN" sz="3200">
                <a:latin typeface="微软雅黑" panose="020B0503020204020204" pitchFamily="34" charset="-122"/>
                <a:ea typeface="宋体" panose="02010600030101010101" pitchFamily="2" charset="-122"/>
              </a:rPr>
              <a:t>E</a:t>
            </a:r>
            <a:r>
              <a:rPr lang="en-US" altLang="zh-CN" sz="3200">
                <a:latin typeface="微软雅黑" panose="020B0503020204020204" pitchFamily="34" charset="-122"/>
                <a:ea typeface="宋体" panose="02010600030101010101" pitchFamily="2" charset="-122"/>
                <a:sym typeface="Symbol" pitchFamily="2" charset="2"/>
              </a:rPr>
              <a:t>C and </a:t>
            </a:r>
            <a:r>
              <a:rPr lang="en-US" altLang="zh-CN" sz="3200">
                <a:latin typeface="微软雅黑" panose="020B0503020204020204" pitchFamily="34" charset="-122"/>
                <a:ea typeface="宋体" panose="02010600030101010101" pitchFamily="2" charset="-122"/>
              </a:rPr>
              <a:t>E</a:t>
            </a:r>
            <a:r>
              <a:rPr lang="en-US" altLang="zh-CN" sz="3200" i="1">
                <a:latin typeface="微软雅黑" panose="020B0503020204020204" pitchFamily="34" charset="-122"/>
                <a:ea typeface="宋体" panose="02010600030101010101" pitchFamily="2" charset="-122"/>
                <a:sym typeface="Symbol" pitchFamily="2" charset="2"/>
              </a:rPr>
              <a:t></a:t>
            </a:r>
            <a:r>
              <a:rPr lang="en-US" altLang="zh-CN" sz="3200">
                <a:latin typeface="微软雅黑" panose="020B0503020204020204" pitchFamily="34" charset="-122"/>
                <a:ea typeface="宋体" panose="02010600030101010101" pitchFamily="2" charset="-122"/>
                <a:sym typeface="Symbol" pitchFamily="2" charset="2"/>
              </a:rPr>
              <a:t>BC ?</a:t>
            </a:r>
          </a:p>
          <a:p>
            <a:pPr eaLnBrk="1" hangingPunct="1"/>
            <a:endParaRPr lang="en-US" altLang="zh-CN" sz="3600">
              <a:latin typeface="微软雅黑" panose="020B0503020204020204" pitchFamily="34" charset="-122"/>
              <a:ea typeface="宋体" panose="02010600030101010101" pitchFamily="2" charset="-122"/>
              <a:sym typeface="Symbol" pitchFamily="2" charset="2"/>
            </a:endParaRPr>
          </a:p>
        </p:txBody>
      </p:sp>
      <p:graphicFrame>
        <p:nvGraphicFramePr>
          <p:cNvPr id="50180" name="Object 6">
            <a:extLst>
              <a:ext uri="{FF2B5EF4-FFF2-40B4-BE49-F238E27FC236}">
                <a16:creationId xmlns:a16="http://schemas.microsoft.com/office/drawing/2014/main" id="{4B138DF7-CCEE-9F4F-AB89-6ED4BC7D95EC}"/>
              </a:ext>
            </a:extLst>
          </p:cNvPr>
          <p:cNvGraphicFramePr>
            <a:graphicFrameLocks noChangeAspect="1"/>
          </p:cNvGraphicFramePr>
          <p:nvPr/>
        </p:nvGraphicFramePr>
        <p:xfrm>
          <a:off x="2495551" y="2071689"/>
          <a:ext cx="6735763" cy="981075"/>
        </p:xfrm>
        <a:graphic>
          <a:graphicData uri="http://schemas.openxmlformats.org/presentationml/2006/ole">
            <mc:AlternateContent xmlns:mc="http://schemas.openxmlformats.org/markup-compatibility/2006">
              <mc:Choice xmlns:v="urn:schemas-microsoft-com:vml" Requires="v">
                <p:oleObj spid="_x0000_s50195" name="Equation" r:id="rId4" imgW="64655700" imgH="9652000" progId="Equation.DSMT4">
                  <p:embed/>
                </p:oleObj>
              </mc:Choice>
              <mc:Fallback>
                <p:oleObj name="Equation" r:id="rId4" imgW="64655700" imgH="9652000" progId="Equation.DSMT4">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5551" y="2071689"/>
                        <a:ext cx="6735763" cy="981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291" name="Object 7">
            <a:extLst>
              <a:ext uri="{FF2B5EF4-FFF2-40B4-BE49-F238E27FC236}">
                <a16:creationId xmlns:a16="http://schemas.microsoft.com/office/drawing/2014/main" id="{C92CE956-6294-834A-BCAE-0CE4D81EB0FB}"/>
              </a:ext>
            </a:extLst>
          </p:cNvPr>
          <p:cNvGraphicFramePr>
            <a:graphicFrameLocks noChangeAspect="1"/>
          </p:cNvGraphicFramePr>
          <p:nvPr/>
        </p:nvGraphicFramePr>
        <p:xfrm>
          <a:off x="3130551" y="4064001"/>
          <a:ext cx="5730875" cy="981075"/>
        </p:xfrm>
        <a:graphic>
          <a:graphicData uri="http://schemas.openxmlformats.org/presentationml/2006/ole">
            <mc:AlternateContent xmlns:mc="http://schemas.openxmlformats.org/markup-compatibility/2006">
              <mc:Choice xmlns:v="urn:schemas-microsoft-com:vml" Requires="v">
                <p:oleObj spid="_x0000_s50196" name="Equation" r:id="rId6" imgW="55003700" imgH="9652000" progId="Equation.DSMT4">
                  <p:embed/>
                </p:oleObj>
              </mc:Choice>
              <mc:Fallback>
                <p:oleObj name="Equation" r:id="rId6" imgW="55003700" imgH="9652000" progId="Equation.DSMT4">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30551" y="4064001"/>
                        <a:ext cx="5730875" cy="981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292" name="Object 8">
            <a:extLst>
              <a:ext uri="{FF2B5EF4-FFF2-40B4-BE49-F238E27FC236}">
                <a16:creationId xmlns:a16="http://schemas.microsoft.com/office/drawing/2014/main" id="{73E95E5B-EB8F-C84C-A688-E20215856C8C}"/>
              </a:ext>
            </a:extLst>
          </p:cNvPr>
          <p:cNvGraphicFramePr>
            <a:graphicFrameLocks noChangeAspect="1"/>
          </p:cNvGraphicFramePr>
          <p:nvPr/>
        </p:nvGraphicFramePr>
        <p:xfrm>
          <a:off x="3201989" y="5281614"/>
          <a:ext cx="5730875" cy="981075"/>
        </p:xfrm>
        <a:graphic>
          <a:graphicData uri="http://schemas.openxmlformats.org/presentationml/2006/ole">
            <mc:AlternateContent xmlns:mc="http://schemas.openxmlformats.org/markup-compatibility/2006">
              <mc:Choice xmlns:v="urn:schemas-microsoft-com:vml" Requires="v">
                <p:oleObj spid="_x0000_s50197" name="Equation" r:id="rId8" imgW="55003700" imgH="9652000" progId="Equation.DSMT4">
                  <p:embed/>
                </p:oleObj>
              </mc:Choice>
              <mc:Fallback>
                <p:oleObj name="Equation" r:id="rId8" imgW="55003700" imgH="9652000" progId="Equation.DSMT4">
                  <p:embed/>
                  <p:pic>
                    <p:nvPicPr>
                      <p:cNvPr id="0"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01989" y="5281614"/>
                        <a:ext cx="5730875" cy="981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846851">
                                            <p:txEl>
                                              <p:pRg st="3" end="3"/>
                                            </p:txEl>
                                          </p:spTgt>
                                        </p:tgtEl>
                                        <p:attrNameLst>
                                          <p:attrName>style.visibility</p:attrName>
                                        </p:attrNameLst>
                                      </p:cBhvr>
                                      <p:to>
                                        <p:strVal val="visible"/>
                                      </p:to>
                                    </p:set>
                                    <p:animEffect transition="in" filter="checkerboard(across)">
                                      <p:cBhvr>
                                        <p:cTn id="7" dur="500"/>
                                        <p:tgtEl>
                                          <p:spTgt spid="846851">
                                            <p:txEl>
                                              <p:pRg st="3" end="3"/>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diamond(in)">
                                      <p:cBhvr>
                                        <p:cTn id="12" dur="2000"/>
                                        <p:tgtEl>
                                          <p:spTgt spid="12291"/>
                                        </p:tgtEl>
                                      </p:cBhvr>
                                    </p:animEffect>
                                  </p:childTnLst>
                                </p:cTn>
                              </p:par>
                              <p:par>
                                <p:cTn id="13" presetID="8" presetClass="entr" presetSubtype="16" fill="hold" nodeType="withEffect">
                                  <p:stCondLst>
                                    <p:cond delay="0"/>
                                  </p:stCondLst>
                                  <p:childTnLst>
                                    <p:set>
                                      <p:cBhvr>
                                        <p:cTn id="14" dur="1" fill="hold">
                                          <p:stCondLst>
                                            <p:cond delay="0"/>
                                          </p:stCondLst>
                                        </p:cTn>
                                        <p:tgtEl>
                                          <p:spTgt spid="12292"/>
                                        </p:tgtEl>
                                        <p:attrNameLst>
                                          <p:attrName>style.visibility</p:attrName>
                                        </p:attrNameLst>
                                      </p:cBhvr>
                                      <p:to>
                                        <p:strVal val="visible"/>
                                      </p:to>
                                    </p:set>
                                    <p:animEffect transition="in" filter="diamond(in)">
                                      <p:cBhvr>
                                        <p:cTn id="15" dur="20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51970" name="Rectangle 2">
            <a:extLst>
              <a:ext uri="{FF2B5EF4-FFF2-40B4-BE49-F238E27FC236}">
                <a16:creationId xmlns:a16="http://schemas.microsoft.com/office/drawing/2014/main" id="{19D9098E-B630-A046-A98C-9A75A722B0CA}"/>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生成关联规则</a:t>
            </a:r>
          </a:p>
        </p:txBody>
      </p:sp>
      <p:sp>
        <p:nvSpPr>
          <p:cNvPr id="851971" name="Rectangle 3">
            <a:extLst>
              <a:ext uri="{FF2B5EF4-FFF2-40B4-BE49-F238E27FC236}">
                <a16:creationId xmlns:a16="http://schemas.microsoft.com/office/drawing/2014/main" id="{BA24E7BD-9227-1249-9CF7-13DE92AB59C0}"/>
              </a:ext>
            </a:extLst>
          </p:cNvPr>
          <p:cNvSpPr>
            <a:spLocks noGrp="1" noChangeArrowheads="1"/>
          </p:cNvSpPr>
          <p:nvPr>
            <p:ph idx="1"/>
          </p:nvPr>
        </p:nvSpPr>
        <p:spPr/>
        <p:txBody>
          <a:bodyPr/>
          <a:lstStyle/>
          <a:p>
            <a:pPr eaLnBrk="1" hangingPunct="1"/>
            <a:r>
              <a:rPr lang="zh-CN" altLang="en-US" sz="3200">
                <a:latin typeface="微软雅黑" panose="020B0503020204020204" pitchFamily="34" charset="-122"/>
                <a:ea typeface="微软雅黑" panose="020B0503020204020204" pitchFamily="34" charset="-122"/>
                <a:sym typeface="Symbol" pitchFamily="2" charset="2"/>
              </a:rPr>
              <a:t>对于频繁项集 </a:t>
            </a:r>
            <a:r>
              <a:rPr lang="en-US" altLang="zh-CN" sz="3200" i="1">
                <a:solidFill>
                  <a:schemeClr val="hlink"/>
                </a:solidFill>
                <a:latin typeface="微软雅黑" panose="020B0503020204020204" pitchFamily="34" charset="-122"/>
                <a:ea typeface="微软雅黑" panose="020B0503020204020204" pitchFamily="34" charset="-122"/>
                <a:sym typeface="Symbol" pitchFamily="2" charset="2"/>
              </a:rPr>
              <a:t>l </a:t>
            </a:r>
            <a:r>
              <a:rPr lang="en-US" altLang="zh-CN" sz="3200">
                <a:solidFill>
                  <a:schemeClr val="hlink"/>
                </a:solidFill>
                <a:latin typeface="微软雅黑" panose="020B0503020204020204" pitchFamily="34" charset="-122"/>
                <a:ea typeface="微软雅黑" panose="020B0503020204020204" pitchFamily="34" charset="-122"/>
                <a:sym typeface="Symbol" pitchFamily="2" charset="2"/>
              </a:rPr>
              <a:t>= ABCD</a:t>
            </a:r>
            <a:endParaRPr lang="en-US" altLang="zh-CN" sz="3200">
              <a:latin typeface="微软雅黑" panose="020B0503020204020204" pitchFamily="34" charset="-122"/>
              <a:ea typeface="微软雅黑" panose="020B0503020204020204" pitchFamily="34" charset="-122"/>
              <a:sym typeface="Symbol" pitchFamily="2" charset="2"/>
            </a:endParaRPr>
          </a:p>
          <a:p>
            <a:pPr eaLnBrk="1" hangingPunct="1"/>
            <a:r>
              <a:rPr lang="zh-CN" altLang="en-US" sz="3600">
                <a:latin typeface="微软雅黑" panose="020B0503020204020204" pitchFamily="34" charset="-122"/>
                <a:ea typeface="微软雅黑" panose="020B0503020204020204" pitchFamily="34" charset="-122"/>
                <a:sym typeface="Symbol" pitchFamily="2" charset="2"/>
              </a:rPr>
              <a:t>若</a:t>
            </a:r>
            <a:r>
              <a:rPr lang="en-US" altLang="zh-CN" sz="3200" i="1">
                <a:latin typeface="微软雅黑" panose="020B0503020204020204" pitchFamily="34" charset="-122"/>
                <a:ea typeface="微软雅黑" panose="020B0503020204020204" pitchFamily="34" charset="-122"/>
                <a:sym typeface="Symbol" pitchFamily="2" charset="2"/>
              </a:rPr>
              <a:t>BCD  </a:t>
            </a:r>
            <a:r>
              <a:rPr lang="en-US" altLang="zh-CN" sz="3200" i="1">
                <a:solidFill>
                  <a:schemeClr val="hlink"/>
                </a:solidFill>
                <a:latin typeface="微软雅黑" panose="020B0503020204020204" pitchFamily="34" charset="-122"/>
                <a:ea typeface="微软雅黑" panose="020B0503020204020204" pitchFamily="34" charset="-122"/>
                <a:sym typeface="Symbol" pitchFamily="2" charset="2"/>
              </a:rPr>
              <a:t>A </a:t>
            </a:r>
            <a:r>
              <a:rPr lang="zh-CN" altLang="en-US" sz="3200">
                <a:latin typeface="微软雅黑" panose="020B0503020204020204" pitchFamily="34" charset="-122"/>
                <a:ea typeface="微软雅黑" panose="020B0503020204020204" pitchFamily="34" charset="-122"/>
                <a:sym typeface="Symbol" pitchFamily="2" charset="2"/>
              </a:rPr>
              <a:t>和</a:t>
            </a:r>
            <a:r>
              <a:rPr lang="en-US" altLang="zh-CN" sz="3200" i="1">
                <a:latin typeface="微软雅黑" panose="020B0503020204020204" pitchFamily="34" charset="-122"/>
                <a:ea typeface="微软雅黑" panose="020B0503020204020204" pitchFamily="34" charset="-122"/>
                <a:sym typeface="Symbol" pitchFamily="2" charset="2"/>
              </a:rPr>
              <a:t>ACD  </a:t>
            </a:r>
            <a:r>
              <a:rPr lang="en-US" altLang="zh-CN" sz="3200" i="1">
                <a:solidFill>
                  <a:schemeClr val="hlink"/>
                </a:solidFill>
                <a:latin typeface="微软雅黑" panose="020B0503020204020204" pitchFamily="34" charset="-122"/>
                <a:ea typeface="微软雅黑" panose="020B0503020204020204" pitchFamily="34" charset="-122"/>
                <a:sym typeface="Symbol" pitchFamily="2" charset="2"/>
              </a:rPr>
              <a:t>B</a:t>
            </a:r>
            <a:r>
              <a:rPr lang="en-US" altLang="zh-CN" sz="3200" i="1">
                <a:latin typeface="微软雅黑" panose="020B0503020204020204" pitchFamily="34" charset="-122"/>
                <a:ea typeface="微软雅黑" panose="020B0503020204020204" pitchFamily="34" charset="-122"/>
                <a:sym typeface="Symbol" pitchFamily="2" charset="2"/>
              </a:rPr>
              <a:t> </a:t>
            </a:r>
            <a:r>
              <a:rPr lang="zh-CN" altLang="en-US" sz="3200">
                <a:latin typeface="微软雅黑" panose="020B0503020204020204" pitchFamily="34" charset="-122"/>
                <a:ea typeface="微软雅黑" panose="020B0503020204020204" pitchFamily="34" charset="-122"/>
                <a:sym typeface="Symbol" pitchFamily="2" charset="2"/>
              </a:rPr>
              <a:t>都成立</a:t>
            </a:r>
            <a:endParaRPr lang="en-US" altLang="zh-CN" sz="3200">
              <a:latin typeface="微软雅黑" panose="020B0503020204020204" pitchFamily="34" charset="-122"/>
              <a:ea typeface="微软雅黑" panose="020B0503020204020204" pitchFamily="34" charset="-122"/>
              <a:sym typeface="Symbol" pitchFamily="2" charset="2"/>
            </a:endParaRPr>
          </a:p>
          <a:p>
            <a:pPr eaLnBrk="1" hangingPunct="1">
              <a:buFont typeface="Monotype Sorts" pitchFamily="2" charset="2"/>
              <a:buNone/>
            </a:pPr>
            <a:r>
              <a:rPr lang="en-US" altLang="zh-CN" sz="3200" i="1">
                <a:latin typeface="微软雅黑" panose="020B0503020204020204" pitchFamily="34" charset="-122"/>
                <a:ea typeface="微软雅黑" panose="020B0503020204020204" pitchFamily="34" charset="-122"/>
                <a:sym typeface="Symbol" pitchFamily="2" charset="2"/>
              </a:rPr>
              <a:t>    </a:t>
            </a:r>
            <a:r>
              <a:rPr lang="zh-CN" altLang="en-US" sz="3200">
                <a:latin typeface="微软雅黑" panose="020B0503020204020204" pitchFamily="34" charset="-122"/>
                <a:ea typeface="微软雅黑" panose="020B0503020204020204" pitchFamily="34" charset="-122"/>
                <a:sym typeface="Symbol" pitchFamily="2" charset="2"/>
              </a:rPr>
              <a:t>则</a:t>
            </a:r>
            <a:r>
              <a:rPr lang="en-US" altLang="zh-CN" sz="3200" i="1">
                <a:latin typeface="微软雅黑" panose="020B0503020204020204" pitchFamily="34" charset="-122"/>
                <a:ea typeface="微软雅黑" panose="020B0503020204020204" pitchFamily="34" charset="-122"/>
                <a:sym typeface="Symbol" pitchFamily="2" charset="2"/>
              </a:rPr>
              <a:t>CD  </a:t>
            </a:r>
            <a:r>
              <a:rPr lang="en-US" altLang="zh-CN" sz="3200" i="1">
                <a:solidFill>
                  <a:schemeClr val="hlink"/>
                </a:solidFill>
                <a:latin typeface="微软雅黑" panose="020B0503020204020204" pitchFamily="34" charset="-122"/>
                <a:ea typeface="微软雅黑" panose="020B0503020204020204" pitchFamily="34" charset="-122"/>
                <a:sym typeface="Symbol" pitchFamily="2" charset="2"/>
              </a:rPr>
              <a:t>AB</a:t>
            </a:r>
            <a:r>
              <a:rPr lang="en-US" altLang="zh-CN" sz="3200">
                <a:latin typeface="微软雅黑" panose="020B0503020204020204" pitchFamily="34" charset="-122"/>
                <a:ea typeface="微软雅黑" panose="020B0503020204020204" pitchFamily="34" charset="-122"/>
                <a:sym typeface="Symbol" pitchFamily="2" charset="2"/>
              </a:rPr>
              <a:t>  </a:t>
            </a:r>
            <a:r>
              <a:rPr lang="zh-CN" altLang="en-US" sz="3200">
                <a:latin typeface="微软雅黑" panose="020B0503020204020204" pitchFamily="34" charset="-122"/>
                <a:ea typeface="微软雅黑" panose="020B0503020204020204" pitchFamily="34" charset="-122"/>
                <a:sym typeface="Symbol" pitchFamily="2" charset="2"/>
              </a:rPr>
              <a:t>有可能成立</a:t>
            </a:r>
            <a:r>
              <a:rPr lang="en-US" altLang="zh-CN" sz="3200">
                <a:latin typeface="微软雅黑" panose="020B0503020204020204" pitchFamily="34" charset="-122"/>
                <a:ea typeface="微软雅黑" panose="020B0503020204020204" pitchFamily="34" charset="-122"/>
                <a:sym typeface="Symbol" pitchFamily="2" charset="2"/>
              </a:rPr>
              <a:t>.</a:t>
            </a:r>
          </a:p>
          <a:p>
            <a:pPr eaLnBrk="1" hangingPunct="1"/>
            <a:r>
              <a:rPr lang="zh-CN" altLang="en-US" sz="3600">
                <a:latin typeface="微软雅黑" panose="020B0503020204020204" pitchFamily="34" charset="-122"/>
                <a:ea typeface="微软雅黑" panose="020B0503020204020204" pitchFamily="34" charset="-122"/>
                <a:sym typeface="Symbol" pitchFamily="2" charset="2"/>
              </a:rPr>
              <a:t>若 </a:t>
            </a:r>
            <a:r>
              <a:rPr lang="en-US" altLang="zh-CN" sz="3200" i="1">
                <a:latin typeface="微软雅黑" panose="020B0503020204020204" pitchFamily="34" charset="-122"/>
                <a:ea typeface="微软雅黑" panose="020B0503020204020204" pitchFamily="34" charset="-122"/>
                <a:sym typeface="Symbol" pitchFamily="2" charset="2"/>
              </a:rPr>
              <a:t>CD  </a:t>
            </a:r>
            <a:r>
              <a:rPr lang="en-US" altLang="zh-CN" sz="3200" i="1">
                <a:solidFill>
                  <a:schemeClr val="hlink"/>
                </a:solidFill>
                <a:latin typeface="微软雅黑" panose="020B0503020204020204" pitchFamily="34" charset="-122"/>
                <a:ea typeface="微软雅黑" panose="020B0503020204020204" pitchFamily="34" charset="-122"/>
                <a:sym typeface="Symbol" pitchFamily="2" charset="2"/>
              </a:rPr>
              <a:t>AB</a:t>
            </a:r>
            <a:r>
              <a:rPr lang="en-US" altLang="zh-CN" sz="3200" i="1">
                <a:latin typeface="微软雅黑" panose="020B0503020204020204" pitchFamily="34" charset="-122"/>
                <a:ea typeface="微软雅黑" panose="020B0503020204020204" pitchFamily="34" charset="-122"/>
                <a:sym typeface="Symbol" pitchFamily="2" charset="2"/>
              </a:rPr>
              <a:t>, BD </a:t>
            </a:r>
            <a:r>
              <a:rPr lang="en-US" altLang="zh-CN" sz="3200" i="1">
                <a:solidFill>
                  <a:schemeClr val="hlink"/>
                </a:solidFill>
                <a:latin typeface="微软雅黑" panose="020B0503020204020204" pitchFamily="34" charset="-122"/>
                <a:ea typeface="微软雅黑" panose="020B0503020204020204" pitchFamily="34" charset="-122"/>
                <a:sym typeface="Symbol" pitchFamily="2" charset="2"/>
              </a:rPr>
              <a:t>AC</a:t>
            </a:r>
            <a:r>
              <a:rPr lang="en-US" altLang="zh-CN" sz="3200" i="1">
                <a:latin typeface="微软雅黑" panose="020B0503020204020204" pitchFamily="34" charset="-122"/>
                <a:ea typeface="微软雅黑" panose="020B0503020204020204" pitchFamily="34" charset="-122"/>
                <a:sym typeface="Symbol" pitchFamily="2" charset="2"/>
              </a:rPr>
              <a:t>, </a:t>
            </a:r>
            <a:r>
              <a:rPr lang="zh-CN" altLang="en-US" sz="3200">
                <a:latin typeface="微软雅黑" panose="020B0503020204020204" pitchFamily="34" charset="-122"/>
                <a:ea typeface="微软雅黑" panose="020B0503020204020204" pitchFamily="34" charset="-122"/>
                <a:sym typeface="Symbol" pitchFamily="2" charset="2"/>
              </a:rPr>
              <a:t>和</a:t>
            </a:r>
            <a:r>
              <a:rPr lang="en-US" altLang="zh-CN" sz="3200" i="1">
                <a:latin typeface="微软雅黑" panose="020B0503020204020204" pitchFamily="34" charset="-122"/>
                <a:ea typeface="微软雅黑" panose="020B0503020204020204" pitchFamily="34" charset="-122"/>
                <a:sym typeface="Symbol" pitchFamily="2" charset="2"/>
              </a:rPr>
              <a:t>AD  </a:t>
            </a:r>
            <a:r>
              <a:rPr lang="en-US" altLang="zh-CN" sz="3200" i="1">
                <a:solidFill>
                  <a:schemeClr val="hlink"/>
                </a:solidFill>
                <a:latin typeface="微软雅黑" panose="020B0503020204020204" pitchFamily="34" charset="-122"/>
                <a:ea typeface="微软雅黑" panose="020B0503020204020204" pitchFamily="34" charset="-122"/>
                <a:sym typeface="Symbol" pitchFamily="2" charset="2"/>
              </a:rPr>
              <a:t>BC </a:t>
            </a:r>
            <a:r>
              <a:rPr lang="zh-CN" altLang="en-US" sz="3200">
                <a:latin typeface="微软雅黑" panose="020B0503020204020204" pitchFamily="34" charset="-122"/>
                <a:ea typeface="微软雅黑" panose="020B0503020204020204" pitchFamily="34" charset="-122"/>
                <a:sym typeface="Symbol" pitchFamily="2" charset="2"/>
              </a:rPr>
              <a:t>都成立</a:t>
            </a:r>
            <a:r>
              <a:rPr lang="en-US" altLang="zh-CN" sz="3200" i="1">
                <a:latin typeface="微软雅黑" panose="020B0503020204020204" pitchFamily="34" charset="-122"/>
                <a:ea typeface="微软雅黑" panose="020B0503020204020204" pitchFamily="34" charset="-122"/>
                <a:sym typeface="Symbol" pitchFamily="2" charset="2"/>
              </a:rPr>
              <a:t>, </a:t>
            </a:r>
          </a:p>
          <a:p>
            <a:pPr eaLnBrk="1" hangingPunct="1">
              <a:buFont typeface="Monotype Sorts" pitchFamily="2" charset="2"/>
              <a:buNone/>
            </a:pPr>
            <a:r>
              <a:rPr lang="en-US" altLang="zh-CN" sz="3200" i="1">
                <a:latin typeface="微软雅黑" panose="020B0503020204020204" pitchFamily="34" charset="-122"/>
                <a:ea typeface="微软雅黑" panose="020B0503020204020204" pitchFamily="34" charset="-122"/>
                <a:sym typeface="Symbol" pitchFamily="2" charset="2"/>
              </a:rPr>
              <a:t>    </a:t>
            </a:r>
            <a:r>
              <a:rPr lang="zh-CN" altLang="en-US" sz="3200">
                <a:latin typeface="微软雅黑" panose="020B0503020204020204" pitchFamily="34" charset="-122"/>
                <a:ea typeface="微软雅黑" panose="020B0503020204020204" pitchFamily="34" charset="-122"/>
                <a:sym typeface="Symbol" pitchFamily="2" charset="2"/>
              </a:rPr>
              <a:t>则 </a:t>
            </a:r>
            <a:r>
              <a:rPr lang="en-US" altLang="zh-CN" sz="3200" i="1">
                <a:latin typeface="微软雅黑" panose="020B0503020204020204" pitchFamily="34" charset="-122"/>
                <a:ea typeface="微软雅黑" panose="020B0503020204020204" pitchFamily="34" charset="-122"/>
                <a:sym typeface="Symbol" pitchFamily="2" charset="2"/>
              </a:rPr>
              <a:t>D  </a:t>
            </a:r>
            <a:r>
              <a:rPr lang="en-US" altLang="zh-CN" sz="3200" i="1">
                <a:solidFill>
                  <a:schemeClr val="hlink"/>
                </a:solidFill>
                <a:latin typeface="微软雅黑" panose="020B0503020204020204" pitchFamily="34" charset="-122"/>
                <a:ea typeface="微软雅黑" panose="020B0503020204020204" pitchFamily="34" charset="-122"/>
                <a:sym typeface="Symbol" pitchFamily="2" charset="2"/>
              </a:rPr>
              <a:t>ABC</a:t>
            </a:r>
            <a:r>
              <a:rPr lang="en-US" altLang="zh-CN" sz="3200">
                <a:latin typeface="微软雅黑" panose="020B0503020204020204" pitchFamily="34" charset="-122"/>
                <a:ea typeface="微软雅黑" panose="020B0503020204020204" pitchFamily="34" charset="-122"/>
                <a:sym typeface="Symbol" pitchFamily="2" charset="2"/>
              </a:rPr>
              <a:t>  </a:t>
            </a:r>
            <a:r>
              <a:rPr lang="zh-CN" altLang="en-US" sz="3200">
                <a:latin typeface="微软雅黑" panose="020B0503020204020204" pitchFamily="34" charset="-122"/>
                <a:ea typeface="微软雅黑" panose="020B0503020204020204" pitchFamily="34" charset="-122"/>
                <a:sym typeface="Symbol" pitchFamily="2" charset="2"/>
              </a:rPr>
              <a:t>有可能成立</a:t>
            </a:r>
            <a:endParaRPr lang="en-US" altLang="zh-CN" sz="3200">
              <a:latin typeface="微软雅黑" panose="020B0503020204020204" pitchFamily="34" charset="-122"/>
              <a:ea typeface="微软雅黑" panose="020B0503020204020204" pitchFamily="34" charset="-122"/>
              <a:sym typeface="Symbol" pitchFamily="2" charset="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851970"/>
                                        </p:tgtEl>
                                        <p:attrNameLst>
                                          <p:attrName>style.visibility</p:attrName>
                                        </p:attrNameLst>
                                      </p:cBhvr>
                                      <p:to>
                                        <p:strVal val="visible"/>
                                      </p:to>
                                    </p:set>
                                    <p:anim calcmode="lin" valueType="num">
                                      <p:cBhvr>
                                        <p:cTn id="7" dur="1000" fill="hold"/>
                                        <p:tgtEl>
                                          <p:spTgt spid="851970"/>
                                        </p:tgtEl>
                                        <p:attrNameLst>
                                          <p:attrName>ppt_x</p:attrName>
                                        </p:attrNameLst>
                                      </p:cBhvr>
                                      <p:tavLst>
                                        <p:tav tm="0">
                                          <p:val>
                                            <p:strVal val="#ppt_x-.2"/>
                                          </p:val>
                                        </p:tav>
                                        <p:tav tm="100000">
                                          <p:val>
                                            <p:strVal val="#ppt_x"/>
                                          </p:val>
                                        </p:tav>
                                      </p:tavLst>
                                    </p:anim>
                                    <p:anim calcmode="lin" valueType="num">
                                      <p:cBhvr>
                                        <p:cTn id="8" dur="1000" fill="hold"/>
                                        <p:tgtEl>
                                          <p:spTgt spid="851970"/>
                                        </p:tgtEl>
                                        <p:attrNameLst>
                                          <p:attrName>ppt_y</p:attrName>
                                        </p:attrNameLst>
                                      </p:cBhvr>
                                      <p:tavLst>
                                        <p:tav tm="0">
                                          <p:val>
                                            <p:strVal val="#ppt_y"/>
                                          </p:val>
                                        </p:tav>
                                        <p:tav tm="100000">
                                          <p:val>
                                            <p:strVal val="#ppt_y"/>
                                          </p:val>
                                        </p:tav>
                                      </p:tavLst>
                                    </p:anim>
                                    <p:animEffect transition="in" filter="wipe(right)" prLst="gradientSize: 0.1">
                                      <p:cBhvr>
                                        <p:cTn id="9" dur="1000"/>
                                        <p:tgtEl>
                                          <p:spTgt spid="85197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grpId="0" nodeType="clickEffect">
                                  <p:stCondLst>
                                    <p:cond delay="0"/>
                                  </p:stCondLst>
                                  <p:childTnLst>
                                    <p:set>
                                      <p:cBhvr>
                                        <p:cTn id="13" dur="0" fill="hold">
                                          <p:stCondLst>
                                            <p:cond delay="0"/>
                                          </p:stCondLst>
                                        </p:cTn>
                                        <p:tgtEl>
                                          <p:spTgt spid="851971">
                                            <p:txEl>
                                              <p:pRg st="0" end="0"/>
                                            </p:txEl>
                                          </p:spTgt>
                                        </p:tgtEl>
                                        <p:attrNameLst>
                                          <p:attrName>style.visibility</p:attrName>
                                        </p:attrNameLst>
                                      </p:cBhvr>
                                      <p:to>
                                        <p:strVal val="visible"/>
                                      </p:to>
                                    </p:set>
                                    <p:animEffect transition="in" filter="fade">
                                      <p:cBhvr>
                                        <p:cTn id="14" dur="500"/>
                                        <p:tgtEl>
                                          <p:spTgt spid="851971">
                                            <p:txEl>
                                              <p:pRg st="0" end="0"/>
                                            </p:txEl>
                                          </p:spTgt>
                                        </p:tgtEl>
                                      </p:cBhvr>
                                    </p:animEffect>
                                    <p:anim calcmode="lin" valueType="num">
                                      <p:cBhvr>
                                        <p:cTn id="15" dur="500" fill="hold"/>
                                        <p:tgtEl>
                                          <p:spTgt spid="851971">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851971">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4" presetClass="entr" presetSubtype="0" fill="hold" grpId="0" nodeType="clickEffect">
                                  <p:stCondLst>
                                    <p:cond delay="0"/>
                                  </p:stCondLst>
                                  <p:childTnLst>
                                    <p:set>
                                      <p:cBhvr>
                                        <p:cTn id="20" dur="0" fill="hold">
                                          <p:stCondLst>
                                            <p:cond delay="0"/>
                                          </p:stCondLst>
                                        </p:cTn>
                                        <p:tgtEl>
                                          <p:spTgt spid="851971">
                                            <p:txEl>
                                              <p:pRg st="1" end="1"/>
                                            </p:txEl>
                                          </p:spTgt>
                                        </p:tgtEl>
                                        <p:attrNameLst>
                                          <p:attrName>style.visibility</p:attrName>
                                        </p:attrNameLst>
                                      </p:cBhvr>
                                      <p:to>
                                        <p:strVal val="visible"/>
                                      </p:to>
                                    </p:set>
                                    <p:animEffect transition="in" filter="fade">
                                      <p:cBhvr>
                                        <p:cTn id="21" dur="500"/>
                                        <p:tgtEl>
                                          <p:spTgt spid="851971">
                                            <p:txEl>
                                              <p:pRg st="1" end="1"/>
                                            </p:txEl>
                                          </p:spTgt>
                                        </p:tgtEl>
                                      </p:cBhvr>
                                    </p:animEffect>
                                    <p:anim calcmode="lin" valueType="num">
                                      <p:cBhvr>
                                        <p:cTn id="22" dur="500" fill="hold"/>
                                        <p:tgtEl>
                                          <p:spTgt spid="851971">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851971">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4" presetClass="entr" presetSubtype="0" fill="hold" grpId="0" nodeType="clickEffect">
                                  <p:stCondLst>
                                    <p:cond delay="0"/>
                                  </p:stCondLst>
                                  <p:childTnLst>
                                    <p:set>
                                      <p:cBhvr>
                                        <p:cTn id="27" dur="0" fill="hold">
                                          <p:stCondLst>
                                            <p:cond delay="0"/>
                                          </p:stCondLst>
                                        </p:cTn>
                                        <p:tgtEl>
                                          <p:spTgt spid="851971">
                                            <p:txEl>
                                              <p:pRg st="2" end="2"/>
                                            </p:txEl>
                                          </p:spTgt>
                                        </p:tgtEl>
                                        <p:attrNameLst>
                                          <p:attrName>style.visibility</p:attrName>
                                        </p:attrNameLst>
                                      </p:cBhvr>
                                      <p:to>
                                        <p:strVal val="visible"/>
                                      </p:to>
                                    </p:set>
                                    <p:animEffect transition="in" filter="fade">
                                      <p:cBhvr>
                                        <p:cTn id="28" dur="500"/>
                                        <p:tgtEl>
                                          <p:spTgt spid="851971">
                                            <p:txEl>
                                              <p:pRg st="2" end="2"/>
                                            </p:txEl>
                                          </p:spTgt>
                                        </p:tgtEl>
                                      </p:cBhvr>
                                    </p:animEffect>
                                    <p:anim calcmode="lin" valueType="num">
                                      <p:cBhvr>
                                        <p:cTn id="29" dur="500" fill="hold"/>
                                        <p:tgtEl>
                                          <p:spTgt spid="851971">
                                            <p:txEl>
                                              <p:pRg st="2" end="2"/>
                                            </p:txEl>
                                          </p:spTgt>
                                        </p:tgtEl>
                                        <p:attrNameLst>
                                          <p:attrName>ppt_x</p:attrName>
                                        </p:attrNameLst>
                                      </p:cBhvr>
                                      <p:tavLst>
                                        <p:tav tm="0">
                                          <p:val>
                                            <p:strVal val="#ppt_x"/>
                                          </p:val>
                                        </p:tav>
                                        <p:tav tm="100000">
                                          <p:val>
                                            <p:strVal val="#ppt_x"/>
                                          </p:val>
                                        </p:tav>
                                      </p:tavLst>
                                    </p:anim>
                                    <p:anim calcmode="lin" valueType="num">
                                      <p:cBhvr>
                                        <p:cTn id="30" dur="500" fill="hold"/>
                                        <p:tgtEl>
                                          <p:spTgt spid="851971">
                                            <p:txEl>
                                              <p:pRg st="2" end="2"/>
                                            </p:txEl>
                                          </p:spTgt>
                                        </p:tgtEl>
                                        <p:attrNameLst>
                                          <p:attrName>ppt_y</p:attrName>
                                        </p:attrNameLst>
                                      </p:cBhvr>
                                      <p:tavLst>
                                        <p:tav tm="0">
                                          <p:val>
                                            <p:strVal val="#ppt_y+.05"/>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4" presetClass="entr" presetSubtype="0" fill="hold" grpId="0" nodeType="clickEffect">
                                  <p:stCondLst>
                                    <p:cond delay="0"/>
                                  </p:stCondLst>
                                  <p:childTnLst>
                                    <p:set>
                                      <p:cBhvr>
                                        <p:cTn id="34" dur="0" fill="hold">
                                          <p:stCondLst>
                                            <p:cond delay="0"/>
                                          </p:stCondLst>
                                        </p:cTn>
                                        <p:tgtEl>
                                          <p:spTgt spid="851971">
                                            <p:txEl>
                                              <p:pRg st="3" end="3"/>
                                            </p:txEl>
                                          </p:spTgt>
                                        </p:tgtEl>
                                        <p:attrNameLst>
                                          <p:attrName>style.visibility</p:attrName>
                                        </p:attrNameLst>
                                      </p:cBhvr>
                                      <p:to>
                                        <p:strVal val="visible"/>
                                      </p:to>
                                    </p:set>
                                    <p:animEffect transition="in" filter="fade">
                                      <p:cBhvr>
                                        <p:cTn id="35" dur="500"/>
                                        <p:tgtEl>
                                          <p:spTgt spid="851971">
                                            <p:txEl>
                                              <p:pRg st="3" end="3"/>
                                            </p:txEl>
                                          </p:spTgt>
                                        </p:tgtEl>
                                      </p:cBhvr>
                                    </p:animEffect>
                                    <p:anim calcmode="lin" valueType="num">
                                      <p:cBhvr>
                                        <p:cTn id="36" dur="500" fill="hold"/>
                                        <p:tgtEl>
                                          <p:spTgt spid="851971">
                                            <p:txEl>
                                              <p:pRg st="3" end="3"/>
                                            </p:txEl>
                                          </p:spTgt>
                                        </p:tgtEl>
                                        <p:attrNameLst>
                                          <p:attrName>ppt_x</p:attrName>
                                        </p:attrNameLst>
                                      </p:cBhvr>
                                      <p:tavLst>
                                        <p:tav tm="0">
                                          <p:val>
                                            <p:strVal val="#ppt_x"/>
                                          </p:val>
                                        </p:tav>
                                        <p:tav tm="100000">
                                          <p:val>
                                            <p:strVal val="#ppt_x"/>
                                          </p:val>
                                        </p:tav>
                                      </p:tavLst>
                                    </p:anim>
                                    <p:anim calcmode="lin" valueType="num">
                                      <p:cBhvr>
                                        <p:cTn id="37" dur="500" fill="hold"/>
                                        <p:tgtEl>
                                          <p:spTgt spid="851971">
                                            <p:txEl>
                                              <p:pRg st="3" end="3"/>
                                            </p:txEl>
                                          </p:spTgt>
                                        </p:tgtEl>
                                        <p:attrNameLst>
                                          <p:attrName>ppt_y</p:attrName>
                                        </p:attrNameLst>
                                      </p:cBhvr>
                                      <p:tavLst>
                                        <p:tav tm="0">
                                          <p:val>
                                            <p:strVal val="#ppt_y+.05"/>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4" presetClass="entr" presetSubtype="0" fill="hold" grpId="0" nodeType="clickEffect">
                                  <p:stCondLst>
                                    <p:cond delay="0"/>
                                  </p:stCondLst>
                                  <p:childTnLst>
                                    <p:set>
                                      <p:cBhvr>
                                        <p:cTn id="41" dur="0" fill="hold">
                                          <p:stCondLst>
                                            <p:cond delay="0"/>
                                          </p:stCondLst>
                                        </p:cTn>
                                        <p:tgtEl>
                                          <p:spTgt spid="851971">
                                            <p:txEl>
                                              <p:pRg st="4" end="4"/>
                                            </p:txEl>
                                          </p:spTgt>
                                        </p:tgtEl>
                                        <p:attrNameLst>
                                          <p:attrName>style.visibility</p:attrName>
                                        </p:attrNameLst>
                                      </p:cBhvr>
                                      <p:to>
                                        <p:strVal val="visible"/>
                                      </p:to>
                                    </p:set>
                                    <p:animEffect transition="in" filter="fade">
                                      <p:cBhvr>
                                        <p:cTn id="42" dur="500"/>
                                        <p:tgtEl>
                                          <p:spTgt spid="851971">
                                            <p:txEl>
                                              <p:pRg st="4" end="4"/>
                                            </p:txEl>
                                          </p:spTgt>
                                        </p:tgtEl>
                                      </p:cBhvr>
                                    </p:animEffect>
                                    <p:anim calcmode="lin" valueType="num">
                                      <p:cBhvr>
                                        <p:cTn id="43" dur="500" fill="hold"/>
                                        <p:tgtEl>
                                          <p:spTgt spid="851971">
                                            <p:txEl>
                                              <p:pRg st="4" end="4"/>
                                            </p:txEl>
                                          </p:spTgt>
                                        </p:tgtEl>
                                        <p:attrNameLst>
                                          <p:attrName>ppt_x</p:attrName>
                                        </p:attrNameLst>
                                      </p:cBhvr>
                                      <p:tavLst>
                                        <p:tav tm="0">
                                          <p:val>
                                            <p:strVal val="#ppt_x"/>
                                          </p:val>
                                        </p:tav>
                                        <p:tav tm="100000">
                                          <p:val>
                                            <p:strVal val="#ppt_x"/>
                                          </p:val>
                                        </p:tav>
                                      </p:tavLst>
                                    </p:anim>
                                    <p:anim calcmode="lin" valueType="num">
                                      <p:cBhvr>
                                        <p:cTn id="44" dur="500" fill="hold"/>
                                        <p:tgtEl>
                                          <p:spTgt spid="851971">
                                            <p:txEl>
                                              <p:pRg st="4" end="4"/>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1970" grpId="0"/>
      <p:bldP spid="851971"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标题 1">
            <a:extLst>
              <a:ext uri="{FF2B5EF4-FFF2-40B4-BE49-F238E27FC236}">
                <a16:creationId xmlns:a16="http://schemas.microsoft.com/office/drawing/2014/main" id="{F66E8352-7F57-F142-A10E-31FC6AE20CE3}"/>
              </a:ext>
            </a:extLst>
          </p:cNvPr>
          <p:cNvSpPr>
            <a:spLocks noGrp="1"/>
          </p:cNvSpPr>
          <p:nvPr>
            <p:ph type="title"/>
          </p:nvPr>
        </p:nvSpPr>
        <p:spPr/>
        <p:txBody>
          <a:bodyPr/>
          <a:lstStyle/>
          <a:p>
            <a:pPr eaLnBrk="1" hangingPunct="1"/>
            <a:r>
              <a:rPr lang="zh-CN" altLang="en-US">
                <a:solidFill>
                  <a:srgbClr val="170981"/>
                </a:solidFill>
                <a:latin typeface="微软雅黑" panose="020B0503020204020204" pitchFamily="34" charset="-122"/>
                <a:ea typeface="微软雅黑" panose="020B0503020204020204" pitchFamily="34" charset="-122"/>
              </a:rPr>
              <a:t>交易数据库</a:t>
            </a:r>
            <a:endParaRPr lang="zh-CN" altLang="en-US">
              <a:latin typeface="微软雅黑" panose="020B0503020204020204" pitchFamily="34" charset="-122"/>
              <a:ea typeface="微软雅黑" panose="020B0503020204020204" pitchFamily="34" charset="-122"/>
            </a:endParaRPr>
          </a:p>
        </p:txBody>
      </p:sp>
      <p:graphicFrame>
        <p:nvGraphicFramePr>
          <p:cNvPr id="2050" name="Object 28">
            <a:extLst>
              <a:ext uri="{FF2B5EF4-FFF2-40B4-BE49-F238E27FC236}">
                <a16:creationId xmlns:a16="http://schemas.microsoft.com/office/drawing/2014/main" id="{E6B99155-6E1B-784C-ABCC-DF5C0E91259D}"/>
              </a:ext>
            </a:extLst>
          </p:cNvPr>
          <p:cNvGraphicFramePr>
            <a:graphicFrameLocks noGrp="1" noChangeAspect="1"/>
          </p:cNvGraphicFramePr>
          <p:nvPr>
            <p:ph idx="1"/>
            <p:extLst>
              <p:ext uri="{D42A27DB-BD31-4B8C-83A1-F6EECF244321}">
                <p14:modId xmlns:p14="http://schemas.microsoft.com/office/powerpoint/2010/main" val="1052871035"/>
              </p:ext>
            </p:extLst>
          </p:nvPr>
        </p:nvGraphicFramePr>
        <p:xfrm>
          <a:off x="6312024" y="4624387"/>
          <a:ext cx="3946525" cy="1928813"/>
        </p:xfrm>
        <a:graphic>
          <a:graphicData uri="http://schemas.openxmlformats.org/presentationml/2006/ole">
            <mc:AlternateContent xmlns:mc="http://schemas.openxmlformats.org/markup-compatibility/2006">
              <mc:Choice xmlns:v="urn:schemas-microsoft-com:vml" Requires="v">
                <p:oleObj spid="_x0000_s15369" name="Worksheet" r:id="rId4" imgW="3949700" imgH="1930400" progId="Excel.Sheet.8">
                  <p:embed/>
                </p:oleObj>
              </mc:Choice>
              <mc:Fallback>
                <p:oleObj name="Worksheet" r:id="rId4" imgW="3949700" imgH="1930400" progId="Excel.Sheet.8">
                  <p:embed/>
                  <p:pic>
                    <p:nvPicPr>
                      <p:cNvPr id="0" name="Object 28"/>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2024" y="4624387"/>
                        <a:ext cx="3946525" cy="1928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53" name="Rectangle 30">
            <a:extLst>
              <a:ext uri="{FF2B5EF4-FFF2-40B4-BE49-F238E27FC236}">
                <a16:creationId xmlns:a16="http://schemas.microsoft.com/office/drawing/2014/main" id="{6EEB8C2D-ED52-174B-99D9-D885264BC3F2}"/>
              </a:ext>
            </a:extLst>
          </p:cNvPr>
          <p:cNvSpPr>
            <a:spLocks noGrp="1" noChangeArrowheads="1"/>
          </p:cNvSpPr>
          <p:nvPr>
            <p:ph type="body" sz="half" idx="4294967295"/>
          </p:nvPr>
        </p:nvSpPr>
        <p:spPr>
          <a:xfrm>
            <a:off x="406400" y="1484784"/>
            <a:ext cx="11405046" cy="1819275"/>
          </a:xfrm>
        </p:spPr>
        <p:txBody>
          <a:bodyPr/>
          <a:lstStyle/>
          <a:p>
            <a:pPr>
              <a:spcBef>
                <a:spcPct val="20000"/>
              </a:spcBef>
              <a:buClrTx/>
              <a:buSzPct val="90000"/>
            </a:pPr>
            <a:r>
              <a:rPr kumimoji="0" lang="en-US" altLang="zh-CN" dirty="0">
                <a:solidFill>
                  <a:srgbClr val="170981"/>
                </a:solidFill>
                <a:latin typeface="Lucida Sans" panose="020B0602030504020204" pitchFamily="34" charset="0"/>
              </a:rPr>
              <a:t>Transactional database</a:t>
            </a:r>
            <a:r>
              <a:rPr kumimoji="0" lang="en-US" altLang="zh-CN" sz="3200" dirty="0">
                <a:solidFill>
                  <a:srgbClr val="170981"/>
                </a:solidFill>
                <a:latin typeface="Lucida Sans" panose="020B0602030504020204" pitchFamily="34" charset="0"/>
              </a:rPr>
              <a:t> </a:t>
            </a:r>
            <a:endParaRPr kumimoji="0" lang="zh-CN" altLang="en-US" dirty="0">
              <a:solidFill>
                <a:srgbClr val="170981"/>
              </a:solidFill>
              <a:latin typeface="Lucida Sans" panose="020B0602030504020204" pitchFamily="34" charset="0"/>
            </a:endParaRPr>
          </a:p>
          <a:p>
            <a:pPr lvl="1">
              <a:spcBef>
                <a:spcPct val="20000"/>
              </a:spcBef>
              <a:buClr>
                <a:srgbClr val="000099"/>
              </a:buClr>
              <a:buSzPct val="90000"/>
            </a:pPr>
            <a:r>
              <a:rPr kumimoji="0" lang="en-US" altLang="zh-CN" sz="2800" dirty="0">
                <a:solidFill>
                  <a:schemeClr val="tx1"/>
                </a:solidFill>
                <a:latin typeface="Lucida Sans" panose="020B0602030504020204" pitchFamily="34" charset="0"/>
              </a:rPr>
              <a:t> </a:t>
            </a:r>
            <a:r>
              <a:rPr kumimoji="0" lang="zh-CN" altLang="en-US" sz="2800" dirty="0">
                <a:solidFill>
                  <a:schemeClr val="tx1"/>
                </a:solidFill>
                <a:latin typeface="Lucida Sans" panose="020B0602030504020204" pitchFamily="34" charset="0"/>
              </a:rPr>
              <a:t>每个交易：由顾客一次购买的商品（</a:t>
            </a:r>
            <a:r>
              <a:rPr kumimoji="0" lang="en-US" altLang="zh-CN" sz="2800" dirty="0">
                <a:solidFill>
                  <a:schemeClr val="hlink"/>
                </a:solidFill>
                <a:latin typeface="Lucida Sans" panose="020B0602030504020204" pitchFamily="34" charset="0"/>
              </a:rPr>
              <a:t>items</a:t>
            </a:r>
            <a:r>
              <a:rPr kumimoji="0" lang="zh-CN" altLang="en-US" sz="2800" dirty="0">
                <a:solidFill>
                  <a:schemeClr val="hlink"/>
                </a:solidFill>
                <a:latin typeface="Lucida Sans" panose="020B0602030504020204" pitchFamily="34" charset="0"/>
              </a:rPr>
              <a:t>）</a:t>
            </a:r>
            <a:r>
              <a:rPr kumimoji="0" lang="zh-CN" altLang="en-US" sz="2800" dirty="0">
                <a:solidFill>
                  <a:schemeClr val="tx1"/>
                </a:solidFill>
                <a:latin typeface="Lucida Sans" panose="020B0602030504020204" pitchFamily="34" charset="0"/>
              </a:rPr>
              <a:t>组成</a:t>
            </a:r>
            <a:endParaRPr kumimoji="0" lang="en-US" altLang="zh-CN" dirty="0">
              <a:solidFill>
                <a:schemeClr val="tx1"/>
              </a:solidFill>
              <a:latin typeface="Lucida Sans" panose="020B0602030504020204" pitchFamily="34" charset="0"/>
            </a:endParaRPr>
          </a:p>
          <a:p>
            <a:pPr lvl="1">
              <a:spcBef>
                <a:spcPct val="20000"/>
              </a:spcBef>
              <a:buClr>
                <a:srgbClr val="000099"/>
              </a:buClr>
              <a:buSzPct val="90000"/>
            </a:pPr>
            <a:r>
              <a:rPr kumimoji="0" lang="en-US" altLang="zh-CN" sz="2800" dirty="0">
                <a:solidFill>
                  <a:schemeClr val="tx1"/>
                </a:solidFill>
                <a:latin typeface="Lucida Sans" panose="020B0602030504020204" pitchFamily="34" charset="0"/>
              </a:rPr>
              <a:t>I={i</a:t>
            </a:r>
            <a:r>
              <a:rPr kumimoji="0" lang="en-US" altLang="zh-CN" sz="2800" baseline="-25000" dirty="0">
                <a:solidFill>
                  <a:schemeClr val="tx1"/>
                </a:solidFill>
                <a:latin typeface="Lucida Sans" panose="020B0602030504020204" pitchFamily="34" charset="0"/>
              </a:rPr>
              <a:t>1</a:t>
            </a:r>
            <a:r>
              <a:rPr kumimoji="0" lang="en-US" altLang="zh-CN" sz="2800" dirty="0">
                <a:solidFill>
                  <a:schemeClr val="tx1"/>
                </a:solidFill>
                <a:latin typeface="Lucida Sans" panose="020B0602030504020204" pitchFamily="34" charset="0"/>
              </a:rPr>
              <a:t>, i</a:t>
            </a:r>
            <a:r>
              <a:rPr kumimoji="0" lang="en-US" altLang="zh-CN" sz="2800" baseline="-25000" dirty="0">
                <a:solidFill>
                  <a:schemeClr val="tx1"/>
                </a:solidFill>
                <a:latin typeface="Lucida Sans" panose="020B0602030504020204" pitchFamily="34" charset="0"/>
              </a:rPr>
              <a:t>2</a:t>
            </a:r>
            <a:r>
              <a:rPr kumimoji="0" lang="en-US" altLang="zh-CN" sz="2800" dirty="0">
                <a:solidFill>
                  <a:schemeClr val="tx1"/>
                </a:solidFill>
                <a:latin typeface="Lucida Sans" panose="020B0602030504020204" pitchFamily="34" charset="0"/>
              </a:rPr>
              <a:t>, </a:t>
            </a:r>
            <a:r>
              <a:rPr kumimoji="0" lang="en-US" altLang="zh-CN" sz="2800" dirty="0">
                <a:solidFill>
                  <a:schemeClr val="tx1"/>
                </a:solidFill>
                <a:latin typeface="Tahoma" panose="020B0604030504040204" pitchFamily="34" charset="0"/>
              </a:rPr>
              <a:t>…</a:t>
            </a:r>
            <a:r>
              <a:rPr kumimoji="0" lang="en-US" altLang="zh-CN" sz="2800" dirty="0">
                <a:solidFill>
                  <a:schemeClr val="tx1"/>
                </a:solidFill>
                <a:latin typeface="Lucida Sans" panose="020B0602030504020204" pitchFamily="34" charset="0"/>
              </a:rPr>
              <a:t>, </a:t>
            </a:r>
            <a:r>
              <a:rPr kumimoji="0" lang="en-US" altLang="zh-CN" sz="2800" dirty="0" err="1">
                <a:solidFill>
                  <a:schemeClr val="tx1"/>
                </a:solidFill>
                <a:latin typeface="Lucida Sans" panose="020B0602030504020204" pitchFamily="34" charset="0"/>
              </a:rPr>
              <a:t>i</a:t>
            </a:r>
            <a:r>
              <a:rPr kumimoji="0" lang="en-US" altLang="zh-CN" sz="2800" baseline="-25000" dirty="0" err="1">
                <a:solidFill>
                  <a:schemeClr val="tx1"/>
                </a:solidFill>
                <a:latin typeface="Lucida Sans" panose="020B0602030504020204" pitchFamily="34" charset="0"/>
              </a:rPr>
              <a:t>m</a:t>
            </a:r>
            <a:r>
              <a:rPr kumimoji="0" lang="en-US" altLang="zh-CN" sz="2800" dirty="0">
                <a:solidFill>
                  <a:schemeClr val="tx1"/>
                </a:solidFill>
                <a:latin typeface="Lucida Sans" panose="020B0602030504020204" pitchFamily="34" charset="0"/>
              </a:rPr>
              <a:t>}</a:t>
            </a:r>
          </a:p>
          <a:p>
            <a:pPr lvl="1">
              <a:spcBef>
                <a:spcPct val="20000"/>
              </a:spcBef>
              <a:buClr>
                <a:srgbClr val="000099"/>
              </a:buClr>
              <a:buSzPct val="90000"/>
            </a:pPr>
            <a:r>
              <a:rPr kumimoji="0" lang="zh-CN" altLang="en-US" sz="2800" dirty="0">
                <a:solidFill>
                  <a:schemeClr val="hlink"/>
                </a:solidFill>
                <a:latin typeface="Lucida Sans" panose="020B0602030504020204" pitchFamily="34" charset="0"/>
              </a:rPr>
              <a:t>项集</a:t>
            </a:r>
            <a:r>
              <a:rPr kumimoji="0" lang="en-US" altLang="zh-CN" sz="2800" dirty="0">
                <a:solidFill>
                  <a:schemeClr val="tx1"/>
                </a:solidFill>
                <a:latin typeface="Lucida Sans" panose="020B0602030504020204" pitchFamily="34" charset="0"/>
              </a:rPr>
              <a:t>(Itemset): x={i</a:t>
            </a:r>
            <a:r>
              <a:rPr kumimoji="0" lang="en-US" altLang="zh-CN" sz="2800" baseline="-25000" dirty="0">
                <a:solidFill>
                  <a:schemeClr val="tx1"/>
                </a:solidFill>
                <a:latin typeface="Lucida Sans" panose="020B0602030504020204" pitchFamily="34" charset="0"/>
              </a:rPr>
              <a:t>j1</a:t>
            </a:r>
            <a:r>
              <a:rPr kumimoji="0" lang="en-US" altLang="zh-CN" sz="2800" dirty="0">
                <a:solidFill>
                  <a:schemeClr val="tx1"/>
                </a:solidFill>
                <a:latin typeface="Lucida Sans" panose="020B0602030504020204" pitchFamily="34" charset="0"/>
              </a:rPr>
              <a:t>,i</a:t>
            </a:r>
            <a:r>
              <a:rPr kumimoji="0" lang="en-US" altLang="zh-CN" sz="2800" baseline="-25000" dirty="0">
                <a:solidFill>
                  <a:schemeClr val="tx1"/>
                </a:solidFill>
                <a:latin typeface="Lucida Sans" panose="020B0602030504020204" pitchFamily="34" charset="0"/>
              </a:rPr>
              <a:t>j2</a:t>
            </a:r>
            <a:r>
              <a:rPr kumimoji="0" lang="en-US" altLang="zh-CN" sz="2800" dirty="0">
                <a:solidFill>
                  <a:schemeClr val="tx1"/>
                </a:solidFill>
                <a:latin typeface="Lucida Sans" panose="020B0602030504020204" pitchFamily="34" charset="0"/>
              </a:rPr>
              <a:t>,</a:t>
            </a:r>
            <a:r>
              <a:rPr kumimoji="0" lang="en-US" altLang="zh-CN" sz="2800" dirty="0">
                <a:solidFill>
                  <a:schemeClr val="tx1"/>
                </a:solidFill>
                <a:latin typeface="Tahoma" panose="020B0604030504040204" pitchFamily="34" charset="0"/>
              </a:rPr>
              <a:t>…</a:t>
            </a:r>
            <a:r>
              <a:rPr kumimoji="0" lang="en-US" altLang="zh-CN" sz="2800" dirty="0">
                <a:solidFill>
                  <a:schemeClr val="tx1"/>
                </a:solidFill>
                <a:latin typeface="Lucida Sans" panose="020B0602030504020204" pitchFamily="34" charset="0"/>
              </a:rPr>
              <a:t>,</a:t>
            </a:r>
            <a:r>
              <a:rPr kumimoji="0" lang="en-US" altLang="zh-CN" sz="2800" dirty="0" err="1">
                <a:solidFill>
                  <a:schemeClr val="tx1"/>
                </a:solidFill>
                <a:latin typeface="Lucida Sans" panose="020B0602030504020204" pitchFamily="34" charset="0"/>
              </a:rPr>
              <a:t>i</a:t>
            </a:r>
            <a:r>
              <a:rPr kumimoji="0" lang="en-US" altLang="zh-CN" sz="2800" baseline="-25000" dirty="0" err="1">
                <a:solidFill>
                  <a:schemeClr val="tx1"/>
                </a:solidFill>
                <a:latin typeface="Lucida Sans" panose="020B0602030504020204" pitchFamily="34" charset="0"/>
              </a:rPr>
              <a:t>jp</a:t>
            </a:r>
            <a:r>
              <a:rPr kumimoji="0" lang="en-US" altLang="zh-CN" sz="2800" dirty="0">
                <a:solidFill>
                  <a:schemeClr val="tx1"/>
                </a:solidFill>
                <a:latin typeface="Lucida Sans" panose="020B0602030504020204" pitchFamily="34" charset="0"/>
              </a:rPr>
              <a:t>}</a:t>
            </a:r>
            <a:r>
              <a:rPr kumimoji="0" lang="zh-CN" altLang="en-US" sz="2800" dirty="0">
                <a:solidFill>
                  <a:schemeClr val="tx1"/>
                </a:solidFill>
                <a:latin typeface="Lucida Sans" panose="020B0602030504020204" pitchFamily="34" charset="0"/>
              </a:rPr>
              <a:t>， </a:t>
            </a:r>
            <a:r>
              <a:rPr kumimoji="0" lang="en-US" altLang="zh-CN" sz="2800" dirty="0" err="1">
                <a:solidFill>
                  <a:schemeClr val="tx1"/>
                </a:solidFill>
                <a:latin typeface="Lucida Sans" panose="020B0602030504020204" pitchFamily="34" charset="0"/>
              </a:rPr>
              <a:t>i</a:t>
            </a:r>
            <a:r>
              <a:rPr kumimoji="0" lang="en-US" altLang="zh-CN" sz="2800" baseline="-25000" dirty="0" err="1">
                <a:solidFill>
                  <a:schemeClr val="tx1"/>
                </a:solidFill>
                <a:latin typeface="Lucida Sans" panose="020B0602030504020204" pitchFamily="34" charset="0"/>
              </a:rPr>
              <a:t>ji</a:t>
            </a:r>
            <a:r>
              <a:rPr kumimoji="0" lang="en-US" altLang="zh-CN" sz="2800" dirty="0" err="1">
                <a:solidFill>
                  <a:schemeClr val="tx1"/>
                </a:solidFill>
                <a:latin typeface="Lucida Sans" panose="020B0602030504020204" pitchFamily="34" charset="0"/>
                <a:sym typeface="Symbol" pitchFamily="2" charset="2"/>
              </a:rPr>
              <a:t>I</a:t>
            </a:r>
            <a:endParaRPr kumimoji="0" lang="en-US" altLang="zh-CN" sz="2800" dirty="0">
              <a:solidFill>
                <a:schemeClr val="tx1"/>
              </a:solidFill>
              <a:latin typeface="Lucida Sans" panose="020B0602030504020204" pitchFamily="34" charset="0"/>
            </a:endParaRPr>
          </a:p>
          <a:p>
            <a:pPr lvl="1">
              <a:spcBef>
                <a:spcPct val="20000"/>
              </a:spcBef>
              <a:buClr>
                <a:srgbClr val="000099"/>
              </a:buClr>
              <a:buSzPct val="90000"/>
            </a:pPr>
            <a:r>
              <a:rPr kumimoji="0" lang="zh-CN" altLang="en-US" sz="2800" dirty="0">
                <a:solidFill>
                  <a:schemeClr val="tx1"/>
                </a:solidFill>
                <a:latin typeface="Lucida Sans" panose="020B0602030504020204" pitchFamily="34" charset="0"/>
              </a:rPr>
              <a:t>每个项集包含的项的个数，称为项集的</a:t>
            </a:r>
            <a:r>
              <a:rPr kumimoji="0" lang="zh-CN" altLang="en-US" sz="2800" dirty="0">
                <a:solidFill>
                  <a:schemeClr val="hlink"/>
                </a:solidFill>
                <a:latin typeface="Lucida Sans" panose="020B0602030504020204" pitchFamily="34" charset="0"/>
              </a:rPr>
              <a:t>长度</a:t>
            </a:r>
            <a:r>
              <a:rPr kumimoji="0" lang="zh-CN" altLang="en-US" sz="2800" dirty="0">
                <a:solidFill>
                  <a:schemeClr val="tx1"/>
                </a:solidFill>
                <a:latin typeface="Lucida Sans" panose="020B0602030504020204" pitchFamily="34" charset="0"/>
              </a:rPr>
              <a:t>，一个长度为</a:t>
            </a:r>
            <a:r>
              <a:rPr kumimoji="0" lang="en-US" altLang="zh-CN" sz="2800" dirty="0">
                <a:solidFill>
                  <a:schemeClr val="tx1"/>
                </a:solidFill>
                <a:latin typeface="Lucida Sans" panose="020B0602030504020204" pitchFamily="34" charset="0"/>
              </a:rPr>
              <a:t>k</a:t>
            </a:r>
            <a:r>
              <a:rPr kumimoji="0" lang="zh-CN" altLang="en-US" sz="2800" dirty="0">
                <a:solidFill>
                  <a:schemeClr val="tx1"/>
                </a:solidFill>
                <a:latin typeface="Lucida Sans" panose="020B0602030504020204" pitchFamily="34" charset="0"/>
              </a:rPr>
              <a:t>的项集又称为</a:t>
            </a:r>
            <a:r>
              <a:rPr kumimoji="0" lang="en-US" altLang="zh-CN" sz="2800" dirty="0">
                <a:solidFill>
                  <a:schemeClr val="hlink"/>
                </a:solidFill>
                <a:latin typeface="Lucida Sans" panose="020B0602030504020204" pitchFamily="34" charset="0"/>
              </a:rPr>
              <a:t>k</a:t>
            </a:r>
            <a:r>
              <a:rPr kumimoji="0" lang="zh-CN" altLang="en-US" sz="2800" dirty="0">
                <a:solidFill>
                  <a:schemeClr val="hlink"/>
                </a:solidFill>
                <a:latin typeface="Lucida Sans" panose="020B0602030504020204" pitchFamily="34" charset="0"/>
              </a:rPr>
              <a:t>项集</a:t>
            </a:r>
            <a:r>
              <a:rPr kumimoji="0" lang="zh-CN" altLang="en-US" sz="2800" dirty="0">
                <a:solidFill>
                  <a:schemeClr val="tx1"/>
                </a:solidFill>
                <a:latin typeface="Lucida Sans" panose="020B0602030504020204" pitchFamily="34" charset="0"/>
              </a:rPr>
              <a:t>。</a:t>
            </a:r>
            <a:endParaRPr kumimoji="0" lang="en-US" altLang="zh-CN" sz="2800" dirty="0">
              <a:solidFill>
                <a:schemeClr val="tx1"/>
              </a:solidFill>
              <a:latin typeface="Lucida Sans" panose="020B0602030504020204" pitchFamily="34" charset="0"/>
            </a:endParaRPr>
          </a:p>
          <a:p>
            <a:pPr eaLnBrk="1" hangingPunct="1"/>
            <a:endParaRPr lang="en-US" altLang="zh-CN" sz="2400" dirty="0">
              <a:latin typeface="微软雅黑" panose="020B0503020204020204" pitchFamily="34" charset="-122"/>
              <a:ea typeface="宋体" panose="02010600030101010101" pitchFamily="2" charset="-122"/>
            </a:endParaRPr>
          </a:p>
        </p:txBody>
      </p:sp>
      <p:sp>
        <p:nvSpPr>
          <p:cNvPr id="2" name="矩形 1">
            <a:extLst>
              <a:ext uri="{FF2B5EF4-FFF2-40B4-BE49-F238E27FC236}">
                <a16:creationId xmlns:a16="http://schemas.microsoft.com/office/drawing/2014/main" id="{9AAF3250-F116-8A4A-89A7-9AD070DE5C62}"/>
              </a:ext>
            </a:extLst>
          </p:cNvPr>
          <p:cNvSpPr/>
          <p:nvPr/>
        </p:nvSpPr>
        <p:spPr>
          <a:xfrm>
            <a:off x="2711624" y="5173294"/>
            <a:ext cx="2543943" cy="830997"/>
          </a:xfrm>
          <a:prstGeom prst="rect">
            <a:avLst/>
          </a:prstGeom>
        </p:spPr>
        <p:txBody>
          <a:bodyPr wrap="square">
            <a:spAutoFit/>
          </a:bodyPr>
          <a:lstStyle/>
          <a:p>
            <a:pPr eaLnBrk="1" hangingPunct="1"/>
            <a:r>
              <a:rPr lang="en-US" altLang="zh-CN" dirty="0">
                <a:latin typeface="微软雅黑" panose="020B0503020204020204" pitchFamily="34" charset="-122"/>
              </a:rPr>
              <a:t>I={A,B,C,D,E,F}</a:t>
            </a:r>
          </a:p>
          <a:p>
            <a:pPr eaLnBrk="1" hangingPunct="1"/>
            <a:r>
              <a:rPr lang="en-US" altLang="zh-CN" dirty="0">
                <a:latin typeface="微软雅黑" panose="020B0503020204020204" pitchFamily="34" charset="-122"/>
              </a:rPr>
              <a:t>2</a:t>
            </a:r>
            <a:r>
              <a:rPr lang="zh-CN" altLang="en-US" dirty="0">
                <a:latin typeface="微软雅黑" panose="020B0503020204020204" pitchFamily="34" charset="-122"/>
              </a:rPr>
              <a:t>项集：</a:t>
            </a:r>
            <a:r>
              <a:rPr lang="en-US" altLang="zh-CN" dirty="0">
                <a:latin typeface="微软雅黑" panose="020B0503020204020204" pitchFamily="34" charset="-122"/>
              </a:rPr>
              <a:t>AC</a:t>
            </a:r>
            <a:r>
              <a:rPr lang="zh-CN" altLang="en-US" dirty="0">
                <a:latin typeface="微软雅黑" panose="020B0503020204020204" pitchFamily="34" charset="-122"/>
              </a:rPr>
              <a:t>，</a:t>
            </a:r>
            <a:r>
              <a:rPr lang="en-US" altLang="zh-CN" dirty="0">
                <a:latin typeface="微软雅黑" panose="020B0503020204020204" pitchFamily="34" charset="-122"/>
              </a:rPr>
              <a:t>AD</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5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5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5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5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5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4" presetClass="entr" presetSubtype="0" fill="hold" nodeType="clickEffect">
                                  <p:stCondLst>
                                    <p:cond delay="0"/>
                                  </p:stCondLst>
                                  <p:childTnLst>
                                    <p:set>
                                      <p:cBhvr>
                                        <p:cTn id="18" dur="0" fill="hold">
                                          <p:stCondLst>
                                            <p:cond delay="0"/>
                                          </p:stCondLst>
                                        </p:cTn>
                                        <p:tgtEl>
                                          <p:spTgt spid="2050"/>
                                        </p:tgtEl>
                                        <p:attrNameLst>
                                          <p:attrName>style.visibility</p:attrName>
                                        </p:attrNameLst>
                                      </p:cBhvr>
                                      <p:to>
                                        <p:strVal val="visible"/>
                                      </p:to>
                                    </p:set>
                                    <p:animEffect transition="in" filter="fade">
                                      <p:cBhvr>
                                        <p:cTn id="19" dur="500"/>
                                        <p:tgtEl>
                                          <p:spTgt spid="2050"/>
                                        </p:tgtEl>
                                      </p:cBhvr>
                                    </p:animEffect>
                                    <p:anim calcmode="lin" valueType="num">
                                      <p:cBhvr>
                                        <p:cTn id="20" dur="500" fill="hold"/>
                                        <p:tgtEl>
                                          <p:spTgt spid="2050"/>
                                        </p:tgtEl>
                                        <p:attrNameLst>
                                          <p:attrName>ppt_x</p:attrName>
                                        </p:attrNameLst>
                                      </p:cBhvr>
                                      <p:tavLst>
                                        <p:tav tm="0">
                                          <p:val>
                                            <p:strVal val="#ppt_x"/>
                                          </p:val>
                                        </p:tav>
                                        <p:tav tm="100000">
                                          <p:val>
                                            <p:strVal val="#ppt_x"/>
                                          </p:val>
                                        </p:tav>
                                      </p:tavLst>
                                    </p:anim>
                                    <p:anim calcmode="lin" valueType="num">
                                      <p:cBhvr>
                                        <p:cTn id="21" dur="500" fill="hold"/>
                                        <p:tgtEl>
                                          <p:spTgt spid="2050"/>
                                        </p:tgtEl>
                                        <p:attrNameLst>
                                          <p:attrName>ppt_y</p:attrName>
                                        </p:attrNameLst>
                                      </p:cBhvr>
                                      <p:tavLst>
                                        <p:tav tm="0">
                                          <p:val>
                                            <p:strVal val="#ppt_y+.05"/>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 grpId="0" build="p"/>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6184B7-E6B2-B748-837C-8DF12A2E1DD8}"/>
              </a:ext>
            </a:extLst>
          </p:cNvPr>
          <p:cNvSpPr>
            <a:spLocks noGrp="1"/>
          </p:cNvSpPr>
          <p:nvPr>
            <p:ph type="title"/>
          </p:nvPr>
        </p:nvSpPr>
        <p:spPr/>
        <p:txBody>
          <a:bodyPr/>
          <a:lstStyle/>
          <a:p>
            <a:pPr eaLnBrk="1" hangingPunct="1">
              <a:defRPr/>
            </a:pPr>
            <a:endParaRPr lang="zh-CN" altLang="en-US"/>
          </a:p>
        </p:txBody>
      </p:sp>
      <p:sp>
        <p:nvSpPr>
          <p:cNvPr id="3" name="文本占位符 2">
            <a:extLst>
              <a:ext uri="{FF2B5EF4-FFF2-40B4-BE49-F238E27FC236}">
                <a16:creationId xmlns:a16="http://schemas.microsoft.com/office/drawing/2014/main" id="{1E45BB7E-547C-024E-98F4-E644F9528706}"/>
              </a:ext>
            </a:extLst>
          </p:cNvPr>
          <p:cNvSpPr>
            <a:spLocks noGrp="1"/>
          </p:cNvSpPr>
          <p:nvPr>
            <p:ph type="body" idx="1"/>
          </p:nvPr>
        </p:nvSpPr>
        <p:spPr/>
        <p:txBody>
          <a:bodyPr/>
          <a:lstStyle/>
          <a:p>
            <a:r>
              <a:rPr lang="en-US" altLang="zh-CN" b="0" cap="none">
                <a:latin typeface="微软雅黑" panose="020B0503020204020204" pitchFamily="34" charset="-122"/>
                <a:ea typeface="微软雅黑" panose="020B0503020204020204" pitchFamily="34" charset="-122"/>
              </a:rPr>
              <a:t>3.4 </a:t>
            </a:r>
            <a:r>
              <a:rPr altLang="zh-CN" b="0" cap="none">
                <a:latin typeface="微软雅黑" panose="020B0503020204020204" pitchFamily="34" charset="-122"/>
                <a:ea typeface="微软雅黑" panose="020B0503020204020204" pitchFamily="34" charset="-122"/>
              </a:rPr>
              <a:t>关联规则的其他类型</a:t>
            </a:r>
            <a:endParaRPr lang="en-US" altLang="zh-CN" b="0" cap="none">
              <a:latin typeface="微软雅黑" panose="020B0503020204020204" pitchFamily="34" charset="-122"/>
              <a:ea typeface="微软雅黑" panose="020B0503020204020204" pitchFamily="34" charset="-122"/>
            </a:endParaRPr>
          </a:p>
          <a:p>
            <a:endParaRPr b="0" cap="none">
              <a:latin typeface="微软雅黑" panose="020B0503020204020204" pitchFamily="34" charset="-122"/>
              <a:ea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591AEAFA-B64B-0348-920D-75FCF4427990}"/>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关联规则的类型</a:t>
            </a:r>
            <a:endParaRPr lang="zh-CN" altLang="en-US" sz="4800">
              <a:latin typeface="微软雅黑" panose="020B0503020204020204" pitchFamily="34" charset="-122"/>
              <a:ea typeface="微软雅黑" panose="020B0503020204020204" pitchFamily="34" charset="-122"/>
            </a:endParaRPr>
          </a:p>
        </p:txBody>
      </p:sp>
      <p:sp>
        <p:nvSpPr>
          <p:cNvPr id="53251" name="Rectangle 3">
            <a:extLst>
              <a:ext uri="{FF2B5EF4-FFF2-40B4-BE49-F238E27FC236}">
                <a16:creationId xmlns:a16="http://schemas.microsoft.com/office/drawing/2014/main" id="{9C0BAF87-CF3C-974A-AC44-A4FB7123EFE7}"/>
              </a:ext>
            </a:extLst>
          </p:cNvPr>
          <p:cNvSpPr>
            <a:spLocks noGrp="1" noChangeArrowheads="1"/>
          </p:cNvSpPr>
          <p:nvPr>
            <p:ph idx="1"/>
          </p:nvPr>
        </p:nvSpPr>
        <p:spPr/>
        <p:txBody>
          <a:bodyPr/>
          <a:lstStyle/>
          <a:p>
            <a:pPr eaLnBrk="1" hangingPunct="1">
              <a:buSzPct val="80000"/>
            </a:pPr>
            <a:r>
              <a:rPr lang="zh-CN" altLang="en-US" sz="3200" dirty="0">
                <a:latin typeface="微软雅黑" panose="020B0503020204020204" pitchFamily="34" charset="-122"/>
                <a:ea typeface="微软雅黑" panose="020B0503020204020204" pitchFamily="34" charset="-122"/>
              </a:rPr>
              <a:t>多层次关联规则</a:t>
            </a:r>
            <a:endParaRPr lang="en-US" altLang="zh-CN" sz="3200" dirty="0">
              <a:latin typeface="微软雅黑" panose="020B0503020204020204" pitchFamily="34" charset="-122"/>
              <a:ea typeface="微软雅黑" panose="020B0503020204020204" pitchFamily="34" charset="-122"/>
            </a:endParaRPr>
          </a:p>
          <a:p>
            <a:pPr lvl="1" eaLnBrk="1" hangingPunct="1">
              <a:buSzPct val="80000"/>
            </a:pPr>
            <a:r>
              <a:rPr lang="zh-CN" altLang="en-US" sz="2800" dirty="0">
                <a:latin typeface="微软雅黑" panose="020B0503020204020204" pitchFamily="34" charset="-122"/>
                <a:ea typeface="微软雅黑" panose="020B0503020204020204" pitchFamily="34" charset="-122"/>
              </a:rPr>
              <a:t>什么品牌的啤酒和尿片 （</a:t>
            </a:r>
            <a:r>
              <a:rPr lang="en-US" altLang="zh-CN" sz="2800" dirty="0">
                <a:latin typeface="微软雅黑" panose="020B0503020204020204" pitchFamily="34" charset="-122"/>
                <a:ea typeface="微软雅黑" panose="020B0503020204020204" pitchFamily="34" charset="-122"/>
              </a:rPr>
              <a:t>diapers）</a:t>
            </a:r>
            <a:r>
              <a:rPr lang="zh-CN" altLang="en-US" sz="2800" dirty="0">
                <a:latin typeface="微软雅黑" panose="020B0503020204020204" pitchFamily="34" charset="-122"/>
                <a:ea typeface="微软雅黑" panose="020B0503020204020204" pitchFamily="34" charset="-122"/>
              </a:rPr>
              <a:t>有关联?</a:t>
            </a:r>
            <a:endParaRPr lang="en-US" altLang="zh-CN" sz="2800" dirty="0">
              <a:latin typeface="微软雅黑" panose="020B0503020204020204" pitchFamily="34" charset="-122"/>
              <a:ea typeface="微软雅黑" panose="020B0503020204020204" pitchFamily="34" charset="-122"/>
            </a:endParaRPr>
          </a:p>
          <a:p>
            <a:pPr eaLnBrk="1" hangingPunct="1">
              <a:buSzPct val="80000"/>
            </a:pPr>
            <a:r>
              <a:rPr lang="zh-CN" altLang="en-US" sz="3200" dirty="0">
                <a:latin typeface="微软雅黑" panose="020B0503020204020204" pitchFamily="34" charset="-122"/>
                <a:ea typeface="微软雅黑" panose="020B0503020204020204" pitchFamily="34" charset="-122"/>
              </a:rPr>
              <a:t>负关联规则、无关规则（</a:t>
            </a:r>
            <a:r>
              <a:rPr lang="en-US" altLang="zh-CN" sz="3200" dirty="0">
                <a:latin typeface="微软雅黑" panose="020B0503020204020204" pitchFamily="34" charset="-122"/>
                <a:ea typeface="微软雅黑" panose="020B0503020204020204" pitchFamily="34" charset="-122"/>
              </a:rPr>
              <a:t>dissociation rule) </a:t>
            </a:r>
          </a:p>
          <a:p>
            <a:pPr lvl="1" eaLnBrk="1" hangingPunct="1">
              <a:buSzPct val="80000"/>
            </a:pPr>
            <a:r>
              <a:rPr lang="en-US" altLang="zh-CN" i="1" dirty="0">
                <a:latin typeface="微软雅黑" panose="020B0503020204020204" pitchFamily="34" charset="-122"/>
                <a:ea typeface="微软雅黑" panose="020B0503020204020204" pitchFamily="34" charset="-122"/>
              </a:rPr>
              <a:t>play basketball</a:t>
            </a:r>
            <a:r>
              <a:rPr lang="en-US" altLang="zh-CN"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sym typeface="Symbol" pitchFamily="2" charset="2"/>
              </a:rPr>
              <a:t> </a:t>
            </a:r>
            <a:r>
              <a:rPr lang="en-US" altLang="zh-CN" i="1" dirty="0">
                <a:latin typeface="微软雅黑" panose="020B0503020204020204" pitchFamily="34" charset="-122"/>
                <a:ea typeface="微软雅黑" panose="020B0503020204020204" pitchFamily="34" charset="-122"/>
                <a:sym typeface="Symbol" pitchFamily="2" charset="2"/>
              </a:rPr>
              <a:t>not eat cereal</a:t>
            </a:r>
            <a:r>
              <a:rPr lang="en-US" altLang="zh-CN" dirty="0">
                <a:latin typeface="微软雅黑" panose="020B0503020204020204" pitchFamily="34" charset="-122"/>
                <a:ea typeface="微软雅黑" panose="020B0503020204020204" pitchFamily="34" charset="-122"/>
                <a:sym typeface="Symbol" pitchFamily="2" charset="2"/>
              </a:rPr>
              <a:t> [20%, 33.3%] </a:t>
            </a:r>
          </a:p>
          <a:p>
            <a:pPr lvl="1" eaLnBrk="1" hangingPunct="1">
              <a:buSzPct val="80000"/>
            </a:pPr>
            <a:endParaRPr lang="en-US" altLang="zh-CN" dirty="0">
              <a:latin typeface="微软雅黑" panose="020B0503020204020204" pitchFamily="34" charset="-122"/>
              <a:ea typeface="微软雅黑" panose="020B0503020204020204" pitchFamily="34" charset="-122"/>
              <a:sym typeface="Symbol" pitchFamily="2" charset="2"/>
            </a:endParaRPr>
          </a:p>
          <a:p>
            <a:pPr lvl="1" eaLnBrk="1" hangingPunct="1">
              <a:buSzPct val="80000"/>
            </a:pPr>
            <a:endParaRPr lang="en-US" altLang="zh-CN" dirty="0">
              <a:latin typeface="微软雅黑" panose="020B0503020204020204" pitchFamily="34" charset="-122"/>
              <a:ea typeface="微软雅黑" panose="020B0503020204020204" pitchFamily="34" charset="-122"/>
              <a:sym typeface="Symbol" pitchFamily="2" charset="2"/>
            </a:endParaRPr>
          </a:p>
          <a:p>
            <a:pPr eaLnBrk="1" hangingPunct="1">
              <a:buSzPct val="80000"/>
            </a:pPr>
            <a:r>
              <a:rPr lang="zh-CN" altLang="zh-CN" dirty="0">
                <a:latin typeface="微软雅黑" panose="020B0503020204020204" pitchFamily="34" charset="-122"/>
                <a:ea typeface="微软雅黑" panose="020B0503020204020204" pitchFamily="34" charset="-122"/>
              </a:rPr>
              <a:t>结构化数据中的关联分析</a:t>
            </a:r>
            <a:endParaRPr lang="en-US" altLang="zh-CN" dirty="0">
              <a:latin typeface="微软雅黑" panose="020B0503020204020204" pitchFamily="34" charset="-122"/>
              <a:ea typeface="微软雅黑" panose="020B0503020204020204" pitchFamily="34" charset="-122"/>
              <a:sym typeface="Symbol" pitchFamily="2" charset="2"/>
            </a:endParaRPr>
          </a:p>
          <a:p>
            <a:pPr lvl="1" eaLnBrk="1" hangingPunct="1">
              <a:buSzPct val="80000"/>
            </a:pPr>
            <a:endParaRPr lang="zh-CN" altLang="en-US" u="sng" dirty="0">
              <a:solidFill>
                <a:schemeClr val="hlink"/>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933110B2-7401-8B45-B120-FF23E14F47F5}"/>
              </a:ext>
            </a:extLst>
          </p:cNvPr>
          <p:cNvSpPr>
            <a:spLocks noGrp="1" noChangeArrowheads="1"/>
          </p:cNvSpPr>
          <p:nvPr>
            <p:ph type="title"/>
          </p:nvPr>
        </p:nvSpPr>
        <p:spPr/>
        <p:txBody>
          <a:bodyPr/>
          <a:lstStyle/>
          <a:p>
            <a:pPr eaLnBrk="1" hangingPunct="1">
              <a:buSzPct val="80000"/>
            </a:pPr>
            <a:r>
              <a:rPr lang="zh-CN" altLang="en-US">
                <a:latin typeface="微软雅黑" panose="020B0503020204020204" pitchFamily="34" charset="-122"/>
                <a:ea typeface="微软雅黑" panose="020B0503020204020204" pitchFamily="34" charset="-122"/>
              </a:rPr>
              <a:t>多层次关联规则</a:t>
            </a:r>
            <a:endParaRPr lang="en-US" altLang="zh-CN">
              <a:latin typeface="微软雅黑" panose="020B0503020204020204" pitchFamily="34" charset="-122"/>
              <a:ea typeface="微软雅黑" panose="020B0503020204020204" pitchFamily="34" charset="-122"/>
            </a:endParaRPr>
          </a:p>
        </p:txBody>
      </p:sp>
      <p:sp>
        <p:nvSpPr>
          <p:cNvPr id="54275" name="Rectangle 3">
            <a:extLst>
              <a:ext uri="{FF2B5EF4-FFF2-40B4-BE49-F238E27FC236}">
                <a16:creationId xmlns:a16="http://schemas.microsoft.com/office/drawing/2014/main" id="{BFC58817-9E0C-D84F-B264-2F1C69EC1E06}"/>
              </a:ext>
            </a:extLst>
          </p:cNvPr>
          <p:cNvSpPr>
            <a:spLocks noGrp="1" noChangeArrowheads="1"/>
          </p:cNvSpPr>
          <p:nvPr>
            <p:ph idx="1"/>
          </p:nvPr>
        </p:nvSpPr>
        <p:spPr/>
        <p:txBody>
          <a:bodyPr/>
          <a:lstStyle/>
          <a:p>
            <a:pPr eaLnBrk="1" hangingPunct="1"/>
            <a:r>
              <a:rPr lang="zh-CN" altLang="en-US">
                <a:latin typeface="微软雅黑" panose="020B0503020204020204" pitchFamily="34" charset="-122"/>
                <a:ea typeface="微软雅黑" panose="020B0503020204020204" pitchFamily="34" charset="-122"/>
              </a:rPr>
              <a:t>项有概念层次性</a:t>
            </a:r>
          </a:p>
          <a:p>
            <a:pPr eaLnBrk="1" hangingPunct="1"/>
            <a:r>
              <a:rPr lang="zh-CN" altLang="en-US">
                <a:latin typeface="微软雅黑" panose="020B0503020204020204" pitchFamily="34" charset="-122"/>
                <a:ea typeface="微软雅黑" panose="020B0503020204020204" pitchFamily="34" charset="-122"/>
              </a:rPr>
              <a:t>低层的项通常具有较低的支持度</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将项抽象到一定高的层次产生的规则更有意义</a:t>
            </a:r>
          </a:p>
          <a:p>
            <a:pPr eaLnBrk="1" hangingPunct="1"/>
            <a:r>
              <a:rPr lang="zh-CN" altLang="en-US">
                <a:latin typeface="微软雅黑" panose="020B0503020204020204" pitchFamily="34" charset="-122"/>
                <a:ea typeface="微软雅黑" panose="020B0503020204020204" pitchFamily="34" charset="-122"/>
              </a:rPr>
              <a:t>一个超市的库存中至少有</a:t>
            </a:r>
            <a:r>
              <a:rPr lang="en-US" altLang="zh-CN">
                <a:solidFill>
                  <a:schemeClr val="hlink"/>
                </a:solidFill>
                <a:latin typeface="微软雅黑" panose="020B0503020204020204" pitchFamily="34" charset="-122"/>
                <a:ea typeface="微软雅黑" panose="020B0503020204020204" pitchFamily="34" charset="-122"/>
              </a:rPr>
              <a:t>10000</a:t>
            </a:r>
            <a:r>
              <a:rPr lang="zh-CN" altLang="en-US">
                <a:latin typeface="微软雅黑" panose="020B0503020204020204" pitchFamily="34" charset="-122"/>
                <a:ea typeface="微软雅黑" panose="020B0503020204020204" pitchFamily="34" charset="-122"/>
              </a:rPr>
              <a:t>个项</a:t>
            </a:r>
          </a:p>
        </p:txBody>
      </p:sp>
      <p:grpSp>
        <p:nvGrpSpPr>
          <p:cNvPr id="54276" name="Group 4">
            <a:extLst>
              <a:ext uri="{FF2B5EF4-FFF2-40B4-BE49-F238E27FC236}">
                <a16:creationId xmlns:a16="http://schemas.microsoft.com/office/drawing/2014/main" id="{5F9A3E4B-6E2D-BB4F-AC0E-CE622E532AC8}"/>
              </a:ext>
            </a:extLst>
          </p:cNvPr>
          <p:cNvGrpSpPr>
            <a:grpSpLocks/>
          </p:cNvGrpSpPr>
          <p:nvPr/>
        </p:nvGrpSpPr>
        <p:grpSpPr bwMode="auto">
          <a:xfrm>
            <a:off x="7486808" y="2976285"/>
            <a:ext cx="4321175" cy="3089275"/>
            <a:chOff x="2870" y="1046"/>
            <a:chExt cx="2868" cy="2170"/>
          </a:xfrm>
        </p:grpSpPr>
        <p:sp>
          <p:nvSpPr>
            <p:cNvPr id="54278" name="Rectangle 5">
              <a:extLst>
                <a:ext uri="{FF2B5EF4-FFF2-40B4-BE49-F238E27FC236}">
                  <a16:creationId xmlns:a16="http://schemas.microsoft.com/office/drawing/2014/main" id="{416A28A9-1BA6-7145-BBFB-45041546D30C}"/>
                </a:ext>
              </a:extLst>
            </p:cNvPr>
            <p:cNvSpPr>
              <a:spLocks noChangeArrowheads="1"/>
            </p:cNvSpPr>
            <p:nvPr/>
          </p:nvSpPr>
          <p:spPr bwMode="auto">
            <a:xfrm>
              <a:off x="4079" y="1046"/>
              <a:ext cx="544" cy="328"/>
            </a:xfrm>
            <a:prstGeom prst="rect">
              <a:avLst/>
            </a:prstGeom>
            <a:solidFill>
              <a:srgbClr val="FFFFFF"/>
            </a:solidFill>
            <a:ln w="9525">
              <a:solidFill>
                <a:srgbClr val="000000"/>
              </a:solidFill>
              <a:miter lim="800000"/>
              <a:headEnd/>
              <a:tailEnd/>
            </a:ln>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Food</a:t>
              </a:r>
            </a:p>
          </p:txBody>
        </p:sp>
        <p:sp>
          <p:nvSpPr>
            <p:cNvPr id="54279" name="Rectangle 6">
              <a:extLst>
                <a:ext uri="{FF2B5EF4-FFF2-40B4-BE49-F238E27FC236}">
                  <a16:creationId xmlns:a16="http://schemas.microsoft.com/office/drawing/2014/main" id="{731F0068-89D5-194B-9AAE-018A2D3252BA}"/>
                </a:ext>
              </a:extLst>
            </p:cNvPr>
            <p:cNvSpPr>
              <a:spLocks noChangeArrowheads="1"/>
            </p:cNvSpPr>
            <p:nvPr/>
          </p:nvSpPr>
          <p:spPr bwMode="auto">
            <a:xfrm>
              <a:off x="4637" y="1594"/>
              <a:ext cx="577" cy="327"/>
            </a:xfrm>
            <a:prstGeom prst="rect">
              <a:avLst/>
            </a:prstGeom>
            <a:solidFill>
              <a:srgbClr val="FFFFFF"/>
            </a:solidFill>
            <a:ln w="9525">
              <a:solidFill>
                <a:srgbClr val="000000"/>
              </a:solidFill>
              <a:miter lim="800000"/>
              <a:headEnd/>
              <a:tailEnd/>
            </a:ln>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bread</a:t>
              </a:r>
            </a:p>
          </p:txBody>
        </p:sp>
        <p:sp>
          <p:nvSpPr>
            <p:cNvPr id="54280" name="Rectangle 7">
              <a:extLst>
                <a:ext uri="{FF2B5EF4-FFF2-40B4-BE49-F238E27FC236}">
                  <a16:creationId xmlns:a16="http://schemas.microsoft.com/office/drawing/2014/main" id="{30FFE4E1-3A0E-E64D-9A62-9BA367EF58B4}"/>
                </a:ext>
              </a:extLst>
            </p:cNvPr>
            <p:cNvSpPr>
              <a:spLocks noChangeArrowheads="1"/>
            </p:cNvSpPr>
            <p:nvPr/>
          </p:nvSpPr>
          <p:spPr bwMode="auto">
            <a:xfrm>
              <a:off x="3488" y="1604"/>
              <a:ext cx="499" cy="327"/>
            </a:xfrm>
            <a:prstGeom prst="rect">
              <a:avLst/>
            </a:prstGeom>
            <a:solidFill>
              <a:srgbClr val="FFFFFF"/>
            </a:solidFill>
            <a:ln w="9525">
              <a:solidFill>
                <a:srgbClr val="000000"/>
              </a:solidFill>
              <a:miter lim="800000"/>
              <a:headEnd/>
              <a:tailEnd/>
            </a:ln>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milk</a:t>
              </a:r>
            </a:p>
          </p:txBody>
        </p:sp>
        <p:sp>
          <p:nvSpPr>
            <p:cNvPr id="54281" name="Rectangle 8">
              <a:extLst>
                <a:ext uri="{FF2B5EF4-FFF2-40B4-BE49-F238E27FC236}">
                  <a16:creationId xmlns:a16="http://schemas.microsoft.com/office/drawing/2014/main" id="{738169CE-7677-9C48-9FAD-659C133F9A13}"/>
                </a:ext>
              </a:extLst>
            </p:cNvPr>
            <p:cNvSpPr>
              <a:spLocks noChangeArrowheads="1"/>
            </p:cNvSpPr>
            <p:nvPr/>
          </p:nvSpPr>
          <p:spPr bwMode="auto">
            <a:xfrm>
              <a:off x="2912" y="2112"/>
              <a:ext cx="522" cy="328"/>
            </a:xfrm>
            <a:prstGeom prst="rect">
              <a:avLst/>
            </a:prstGeom>
            <a:solidFill>
              <a:srgbClr val="FFFFFF"/>
            </a:solidFill>
            <a:ln w="9525">
              <a:solidFill>
                <a:srgbClr val="000000"/>
              </a:solidFill>
              <a:miter lim="800000"/>
              <a:headEnd/>
              <a:tailEnd/>
            </a:ln>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skim</a:t>
              </a:r>
            </a:p>
          </p:txBody>
        </p:sp>
        <p:sp>
          <p:nvSpPr>
            <p:cNvPr id="54282" name="Rectangle 9">
              <a:extLst>
                <a:ext uri="{FF2B5EF4-FFF2-40B4-BE49-F238E27FC236}">
                  <a16:creationId xmlns:a16="http://schemas.microsoft.com/office/drawing/2014/main" id="{69AA92D3-004C-6B48-99E3-8DC2B6D02CBA}"/>
                </a:ext>
              </a:extLst>
            </p:cNvPr>
            <p:cNvSpPr>
              <a:spLocks noChangeArrowheads="1"/>
            </p:cNvSpPr>
            <p:nvPr/>
          </p:nvSpPr>
          <p:spPr bwMode="auto">
            <a:xfrm>
              <a:off x="3993" y="2612"/>
              <a:ext cx="668" cy="327"/>
            </a:xfrm>
            <a:prstGeom prst="rect">
              <a:avLst/>
            </a:prstGeom>
            <a:solidFill>
              <a:srgbClr val="FFFFFF"/>
            </a:solidFill>
            <a:ln w="9525">
              <a:solidFill>
                <a:srgbClr val="000000"/>
              </a:solidFill>
              <a:miter lim="800000"/>
              <a:headEnd/>
              <a:tailEnd/>
            </a:ln>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Sunset</a:t>
              </a:r>
            </a:p>
          </p:txBody>
        </p:sp>
        <p:sp>
          <p:nvSpPr>
            <p:cNvPr id="54283" name="Rectangle 10">
              <a:extLst>
                <a:ext uri="{FF2B5EF4-FFF2-40B4-BE49-F238E27FC236}">
                  <a16:creationId xmlns:a16="http://schemas.microsoft.com/office/drawing/2014/main" id="{BC0C8464-DB13-984B-B1CF-77E1937F7CBD}"/>
                </a:ext>
              </a:extLst>
            </p:cNvPr>
            <p:cNvSpPr>
              <a:spLocks noChangeArrowheads="1"/>
            </p:cNvSpPr>
            <p:nvPr/>
          </p:nvSpPr>
          <p:spPr bwMode="auto">
            <a:xfrm>
              <a:off x="3240" y="2612"/>
              <a:ext cx="634" cy="327"/>
            </a:xfrm>
            <a:prstGeom prst="rect">
              <a:avLst/>
            </a:prstGeom>
            <a:solidFill>
              <a:srgbClr val="FFFFFF"/>
            </a:solidFill>
            <a:ln w="9525">
              <a:solidFill>
                <a:srgbClr val="000000"/>
              </a:solidFill>
              <a:miter lim="800000"/>
              <a:headEnd/>
              <a:tailEnd/>
            </a:ln>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Fraser</a:t>
              </a:r>
            </a:p>
          </p:txBody>
        </p:sp>
        <p:sp>
          <p:nvSpPr>
            <p:cNvPr id="54284" name="Rectangle 11">
              <a:extLst>
                <a:ext uri="{FF2B5EF4-FFF2-40B4-BE49-F238E27FC236}">
                  <a16:creationId xmlns:a16="http://schemas.microsoft.com/office/drawing/2014/main" id="{E4AB4F51-0E34-FE45-96EA-34CD6E1CEF5E}"/>
                </a:ext>
              </a:extLst>
            </p:cNvPr>
            <p:cNvSpPr>
              <a:spLocks noChangeArrowheads="1"/>
            </p:cNvSpPr>
            <p:nvPr/>
          </p:nvSpPr>
          <p:spPr bwMode="auto">
            <a:xfrm>
              <a:off x="3815" y="2093"/>
              <a:ext cx="398" cy="328"/>
            </a:xfrm>
            <a:prstGeom prst="rect">
              <a:avLst/>
            </a:prstGeom>
            <a:solidFill>
              <a:srgbClr val="FFFFFF"/>
            </a:solidFill>
            <a:ln w="9525">
              <a:solidFill>
                <a:srgbClr val="000000"/>
              </a:solidFill>
              <a:miter lim="800000"/>
              <a:headEnd/>
              <a:tailEnd/>
            </a:ln>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zh-CN" altLang="en-US" sz="2400">
                  <a:latin typeface="Times New Roman" panose="02020603050405020304" pitchFamily="18" charset="0"/>
                  <a:ea typeface="宋体" panose="02010600030101010101" pitchFamily="2" charset="-122"/>
                </a:rPr>
                <a:t>2%</a:t>
              </a:r>
            </a:p>
          </p:txBody>
        </p:sp>
        <p:sp>
          <p:nvSpPr>
            <p:cNvPr id="54285" name="Line 12">
              <a:extLst>
                <a:ext uri="{FF2B5EF4-FFF2-40B4-BE49-F238E27FC236}">
                  <a16:creationId xmlns:a16="http://schemas.microsoft.com/office/drawing/2014/main" id="{F07DCF96-4855-D540-A913-85AB7EAB3368}"/>
                </a:ext>
              </a:extLst>
            </p:cNvPr>
            <p:cNvSpPr>
              <a:spLocks noChangeShapeType="1"/>
            </p:cNvSpPr>
            <p:nvPr/>
          </p:nvSpPr>
          <p:spPr bwMode="auto">
            <a:xfrm flipH="1">
              <a:off x="3840" y="1344"/>
              <a:ext cx="307" cy="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54286" name="Line 13">
              <a:extLst>
                <a:ext uri="{FF2B5EF4-FFF2-40B4-BE49-F238E27FC236}">
                  <a16:creationId xmlns:a16="http://schemas.microsoft.com/office/drawing/2014/main" id="{357B6B92-1B53-C548-8230-26DC132207CA}"/>
                </a:ext>
              </a:extLst>
            </p:cNvPr>
            <p:cNvSpPr>
              <a:spLocks noChangeShapeType="1"/>
            </p:cNvSpPr>
            <p:nvPr/>
          </p:nvSpPr>
          <p:spPr bwMode="auto">
            <a:xfrm>
              <a:off x="4512" y="1363"/>
              <a:ext cx="355" cy="25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54287" name="Line 14">
              <a:extLst>
                <a:ext uri="{FF2B5EF4-FFF2-40B4-BE49-F238E27FC236}">
                  <a16:creationId xmlns:a16="http://schemas.microsoft.com/office/drawing/2014/main" id="{F9BB8B54-802B-4740-A23F-5AB080050E9B}"/>
                </a:ext>
              </a:extLst>
            </p:cNvPr>
            <p:cNvSpPr>
              <a:spLocks noChangeShapeType="1"/>
            </p:cNvSpPr>
            <p:nvPr/>
          </p:nvSpPr>
          <p:spPr bwMode="auto">
            <a:xfrm flipH="1">
              <a:off x="3350" y="1920"/>
              <a:ext cx="221" cy="22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54288" name="Line 15">
              <a:extLst>
                <a:ext uri="{FF2B5EF4-FFF2-40B4-BE49-F238E27FC236}">
                  <a16:creationId xmlns:a16="http://schemas.microsoft.com/office/drawing/2014/main" id="{9B11362E-E3D6-7B47-908F-0E670EACDE23}"/>
                </a:ext>
              </a:extLst>
            </p:cNvPr>
            <p:cNvSpPr>
              <a:spLocks noChangeShapeType="1"/>
            </p:cNvSpPr>
            <p:nvPr/>
          </p:nvSpPr>
          <p:spPr bwMode="auto">
            <a:xfrm>
              <a:off x="3907" y="1930"/>
              <a:ext cx="269" cy="19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54289" name="Line 16">
              <a:extLst>
                <a:ext uri="{FF2B5EF4-FFF2-40B4-BE49-F238E27FC236}">
                  <a16:creationId xmlns:a16="http://schemas.microsoft.com/office/drawing/2014/main" id="{D8EFCE7A-2E2A-7243-A029-08C80BAA1A0B}"/>
                </a:ext>
              </a:extLst>
            </p:cNvPr>
            <p:cNvSpPr>
              <a:spLocks noChangeShapeType="1"/>
            </p:cNvSpPr>
            <p:nvPr/>
          </p:nvSpPr>
          <p:spPr bwMode="auto">
            <a:xfrm flipH="1">
              <a:off x="3629" y="2400"/>
              <a:ext cx="153" cy="22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54290" name="Line 17">
              <a:extLst>
                <a:ext uri="{FF2B5EF4-FFF2-40B4-BE49-F238E27FC236}">
                  <a16:creationId xmlns:a16="http://schemas.microsoft.com/office/drawing/2014/main" id="{14EF0F7B-20EB-984E-83AE-7ED06998AEB7}"/>
                </a:ext>
              </a:extLst>
            </p:cNvPr>
            <p:cNvSpPr>
              <a:spLocks noChangeShapeType="1"/>
            </p:cNvSpPr>
            <p:nvPr/>
          </p:nvSpPr>
          <p:spPr bwMode="auto">
            <a:xfrm>
              <a:off x="4157" y="2409"/>
              <a:ext cx="211" cy="2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54291" name="Line 18">
              <a:extLst>
                <a:ext uri="{FF2B5EF4-FFF2-40B4-BE49-F238E27FC236}">
                  <a16:creationId xmlns:a16="http://schemas.microsoft.com/office/drawing/2014/main" id="{6FE2E411-A527-8747-BDF4-0F194E08F89E}"/>
                </a:ext>
              </a:extLst>
            </p:cNvPr>
            <p:cNvSpPr>
              <a:spLocks noChangeShapeType="1"/>
            </p:cNvSpPr>
            <p:nvPr/>
          </p:nvSpPr>
          <p:spPr bwMode="auto">
            <a:xfrm flipH="1">
              <a:off x="4685" y="1910"/>
              <a:ext cx="163" cy="19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54292" name="Rectangle 19">
              <a:extLst>
                <a:ext uri="{FF2B5EF4-FFF2-40B4-BE49-F238E27FC236}">
                  <a16:creationId xmlns:a16="http://schemas.microsoft.com/office/drawing/2014/main" id="{77666799-F3D8-F441-AF02-058F5825BDF1}"/>
                </a:ext>
              </a:extLst>
            </p:cNvPr>
            <p:cNvSpPr>
              <a:spLocks noChangeArrowheads="1"/>
            </p:cNvSpPr>
            <p:nvPr/>
          </p:nvSpPr>
          <p:spPr bwMode="auto">
            <a:xfrm>
              <a:off x="5161" y="2093"/>
              <a:ext cx="577" cy="328"/>
            </a:xfrm>
            <a:prstGeom prst="rect">
              <a:avLst/>
            </a:prstGeom>
            <a:solidFill>
              <a:srgbClr val="FFFFFF"/>
            </a:solidFill>
            <a:ln w="9525">
              <a:solidFill>
                <a:srgbClr val="000000"/>
              </a:solidFill>
              <a:miter lim="800000"/>
              <a:headEnd/>
              <a:tailEnd/>
            </a:ln>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white</a:t>
              </a:r>
            </a:p>
          </p:txBody>
        </p:sp>
        <p:sp>
          <p:nvSpPr>
            <p:cNvPr id="54293" name="Rectangle 20">
              <a:extLst>
                <a:ext uri="{FF2B5EF4-FFF2-40B4-BE49-F238E27FC236}">
                  <a16:creationId xmlns:a16="http://schemas.microsoft.com/office/drawing/2014/main" id="{7AFF1695-30B6-BD4D-BC0C-A65C18403C96}"/>
                </a:ext>
              </a:extLst>
            </p:cNvPr>
            <p:cNvSpPr>
              <a:spLocks noChangeArrowheads="1"/>
            </p:cNvSpPr>
            <p:nvPr/>
          </p:nvSpPr>
          <p:spPr bwMode="auto">
            <a:xfrm>
              <a:off x="4460" y="2102"/>
              <a:ext cx="611" cy="328"/>
            </a:xfrm>
            <a:prstGeom prst="rect">
              <a:avLst/>
            </a:prstGeom>
            <a:solidFill>
              <a:srgbClr val="FFFFFF"/>
            </a:solidFill>
            <a:ln w="9525">
              <a:solidFill>
                <a:srgbClr val="000000"/>
              </a:solidFill>
              <a:miter lim="800000"/>
              <a:headEnd/>
              <a:tailEnd/>
            </a:ln>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wheat</a:t>
              </a:r>
            </a:p>
          </p:txBody>
        </p:sp>
        <p:sp>
          <p:nvSpPr>
            <p:cNvPr id="54294" name="Line 21">
              <a:extLst>
                <a:ext uri="{FF2B5EF4-FFF2-40B4-BE49-F238E27FC236}">
                  <a16:creationId xmlns:a16="http://schemas.microsoft.com/office/drawing/2014/main" id="{E1AB19BA-1534-5F40-9F23-BC5C3B9E7F99}"/>
                </a:ext>
              </a:extLst>
            </p:cNvPr>
            <p:cNvSpPr>
              <a:spLocks noChangeShapeType="1"/>
            </p:cNvSpPr>
            <p:nvPr/>
          </p:nvSpPr>
          <p:spPr bwMode="auto">
            <a:xfrm>
              <a:off x="5126" y="1920"/>
              <a:ext cx="211" cy="18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a:p>
          </p:txBody>
        </p:sp>
        <p:sp>
          <p:nvSpPr>
            <p:cNvPr id="54295" name="Line 22">
              <a:extLst>
                <a:ext uri="{FF2B5EF4-FFF2-40B4-BE49-F238E27FC236}">
                  <a16:creationId xmlns:a16="http://schemas.microsoft.com/office/drawing/2014/main" id="{81C3E810-C2F9-0743-9AFE-A3B01E415307}"/>
                </a:ext>
              </a:extLst>
            </p:cNvPr>
            <p:cNvSpPr>
              <a:spLocks noChangeShapeType="1"/>
            </p:cNvSpPr>
            <p:nvPr/>
          </p:nvSpPr>
          <p:spPr bwMode="auto">
            <a:xfrm flipH="1">
              <a:off x="2870" y="2428"/>
              <a:ext cx="212" cy="27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a:p>
          </p:txBody>
        </p:sp>
        <p:sp>
          <p:nvSpPr>
            <p:cNvPr id="54296" name="Line 23">
              <a:extLst>
                <a:ext uri="{FF2B5EF4-FFF2-40B4-BE49-F238E27FC236}">
                  <a16:creationId xmlns:a16="http://schemas.microsoft.com/office/drawing/2014/main" id="{CBD03504-672E-E64E-B23F-9697E244B45C}"/>
                </a:ext>
              </a:extLst>
            </p:cNvPr>
            <p:cNvSpPr>
              <a:spLocks noChangeShapeType="1"/>
            </p:cNvSpPr>
            <p:nvPr/>
          </p:nvSpPr>
          <p:spPr bwMode="auto">
            <a:xfrm flipH="1">
              <a:off x="3274" y="2918"/>
              <a:ext cx="163" cy="29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54297" name="Line 24">
              <a:extLst>
                <a:ext uri="{FF2B5EF4-FFF2-40B4-BE49-F238E27FC236}">
                  <a16:creationId xmlns:a16="http://schemas.microsoft.com/office/drawing/2014/main" id="{D515396A-2B11-D64C-ABBB-C9BBD2342F52}"/>
                </a:ext>
              </a:extLst>
            </p:cNvPr>
            <p:cNvSpPr>
              <a:spLocks noChangeShapeType="1"/>
            </p:cNvSpPr>
            <p:nvPr/>
          </p:nvSpPr>
          <p:spPr bwMode="auto">
            <a:xfrm>
              <a:off x="3686" y="2947"/>
              <a:ext cx="144" cy="2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a:p>
          </p:txBody>
        </p:sp>
        <p:sp>
          <p:nvSpPr>
            <p:cNvPr id="54298" name="Line 25">
              <a:extLst>
                <a:ext uri="{FF2B5EF4-FFF2-40B4-BE49-F238E27FC236}">
                  <a16:creationId xmlns:a16="http://schemas.microsoft.com/office/drawing/2014/main" id="{97AD3A60-9D25-0A4B-85D3-4261D581B6AC}"/>
                </a:ext>
              </a:extLst>
            </p:cNvPr>
            <p:cNvSpPr>
              <a:spLocks noChangeShapeType="1"/>
            </p:cNvSpPr>
            <p:nvPr/>
          </p:nvSpPr>
          <p:spPr bwMode="auto">
            <a:xfrm flipH="1">
              <a:off x="4023" y="2918"/>
              <a:ext cx="125" cy="26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a:p>
          </p:txBody>
        </p:sp>
        <p:sp>
          <p:nvSpPr>
            <p:cNvPr id="54299" name="Line 26">
              <a:extLst>
                <a:ext uri="{FF2B5EF4-FFF2-40B4-BE49-F238E27FC236}">
                  <a16:creationId xmlns:a16="http://schemas.microsoft.com/office/drawing/2014/main" id="{FCB13C94-9838-E84E-B33E-43A036AE541F}"/>
                </a:ext>
              </a:extLst>
            </p:cNvPr>
            <p:cNvSpPr>
              <a:spLocks noChangeShapeType="1"/>
            </p:cNvSpPr>
            <p:nvPr/>
          </p:nvSpPr>
          <p:spPr bwMode="auto">
            <a:xfrm>
              <a:off x="4445" y="2928"/>
              <a:ext cx="125" cy="20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54300" name="Line 27">
              <a:extLst>
                <a:ext uri="{FF2B5EF4-FFF2-40B4-BE49-F238E27FC236}">
                  <a16:creationId xmlns:a16="http://schemas.microsoft.com/office/drawing/2014/main" id="{E672C71E-835D-BA41-91F7-54587BFB32FD}"/>
                </a:ext>
              </a:extLst>
            </p:cNvPr>
            <p:cNvSpPr>
              <a:spLocks noChangeShapeType="1"/>
            </p:cNvSpPr>
            <p:nvPr/>
          </p:nvSpPr>
          <p:spPr bwMode="auto">
            <a:xfrm flipH="1">
              <a:off x="4589" y="2410"/>
              <a:ext cx="57" cy="10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54301" name="Line 28">
              <a:extLst>
                <a:ext uri="{FF2B5EF4-FFF2-40B4-BE49-F238E27FC236}">
                  <a16:creationId xmlns:a16="http://schemas.microsoft.com/office/drawing/2014/main" id="{74E7D028-CAB1-B84F-B779-8CE5A400BEE7}"/>
                </a:ext>
              </a:extLst>
            </p:cNvPr>
            <p:cNvSpPr>
              <a:spLocks noChangeShapeType="1"/>
            </p:cNvSpPr>
            <p:nvPr/>
          </p:nvSpPr>
          <p:spPr bwMode="auto">
            <a:xfrm>
              <a:off x="4877" y="2410"/>
              <a:ext cx="57" cy="13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54302" name="Line 29">
              <a:extLst>
                <a:ext uri="{FF2B5EF4-FFF2-40B4-BE49-F238E27FC236}">
                  <a16:creationId xmlns:a16="http://schemas.microsoft.com/office/drawing/2014/main" id="{BE1F266C-3DB0-BB46-A666-E3DDBC2309C4}"/>
                </a:ext>
              </a:extLst>
            </p:cNvPr>
            <p:cNvSpPr>
              <a:spLocks noChangeShapeType="1"/>
            </p:cNvSpPr>
            <p:nvPr/>
          </p:nvSpPr>
          <p:spPr bwMode="auto">
            <a:xfrm flipH="1">
              <a:off x="5222" y="2410"/>
              <a:ext cx="116" cy="11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54303" name="Line 30">
              <a:extLst>
                <a:ext uri="{FF2B5EF4-FFF2-40B4-BE49-F238E27FC236}">
                  <a16:creationId xmlns:a16="http://schemas.microsoft.com/office/drawing/2014/main" id="{F849DFBB-4C0B-F646-B88C-B6661E5BC937}"/>
                </a:ext>
              </a:extLst>
            </p:cNvPr>
            <p:cNvSpPr>
              <a:spLocks noChangeShapeType="1"/>
            </p:cNvSpPr>
            <p:nvPr/>
          </p:nvSpPr>
          <p:spPr bwMode="auto">
            <a:xfrm>
              <a:off x="5482" y="2390"/>
              <a:ext cx="134" cy="16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a:p>
          </p:txBody>
        </p:sp>
      </p:grpSp>
      <p:sp>
        <p:nvSpPr>
          <p:cNvPr id="54277" name="Rectangle 31">
            <a:extLst>
              <a:ext uri="{FF2B5EF4-FFF2-40B4-BE49-F238E27FC236}">
                <a16:creationId xmlns:a16="http://schemas.microsoft.com/office/drawing/2014/main" id="{631363DB-FDC6-3344-BF99-29A30969A610}"/>
              </a:ext>
            </a:extLst>
          </p:cNvPr>
          <p:cNvSpPr>
            <a:spLocks noChangeArrowheads="1"/>
          </p:cNvSpPr>
          <p:nvPr/>
        </p:nvSpPr>
        <p:spPr bwMode="auto">
          <a:xfrm>
            <a:off x="927550" y="4289986"/>
            <a:ext cx="70897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dirty="0">
                <a:latin typeface="Times New Roman" panose="02020603050405020304" pitchFamily="18" charset="0"/>
                <a:ea typeface="宋体" panose="02010600030101010101" pitchFamily="2" charset="-122"/>
              </a:rPr>
              <a:t> </a:t>
            </a:r>
            <a:r>
              <a:rPr kumimoji="0" lang="en-US" altLang="zh-CN" b="1" dirty="0">
                <a:solidFill>
                  <a:srgbClr val="170981"/>
                </a:solidFill>
                <a:latin typeface="Times New Roman" panose="02020603050405020304" pitchFamily="18" charset="0"/>
                <a:ea typeface="宋体" panose="02010600030101010101" pitchFamily="2" charset="-122"/>
              </a:rPr>
              <a:t>milk </a:t>
            </a:r>
            <a:r>
              <a:rPr kumimoji="0" lang="en-US" altLang="zh-CN" b="1" i="1" dirty="0">
                <a:latin typeface="Times New Roman" panose="02020603050405020304" pitchFamily="18" charset="0"/>
                <a:ea typeface="宋体" panose="02010600030101010101" pitchFamily="2" charset="-122"/>
              </a:rPr>
              <a:t>→</a:t>
            </a:r>
            <a:r>
              <a:rPr kumimoji="0" lang="en-US" altLang="zh-CN" b="1" dirty="0">
                <a:solidFill>
                  <a:srgbClr val="170981"/>
                </a:solidFill>
                <a:latin typeface="Times New Roman" panose="02020603050405020304" pitchFamily="18" charset="0"/>
                <a:ea typeface="宋体" panose="02010600030101010101" pitchFamily="2" charset="-122"/>
              </a:rPr>
              <a:t> bread  [20%, 60%].</a:t>
            </a:r>
          </a:p>
          <a:p>
            <a:pPr>
              <a:spcBef>
                <a:spcPct val="0"/>
              </a:spcBef>
              <a:buClrTx/>
              <a:buFontTx/>
              <a:buNone/>
            </a:pPr>
            <a:r>
              <a:rPr kumimoji="0" lang="en-US" altLang="zh-CN" b="1" dirty="0">
                <a:solidFill>
                  <a:srgbClr val="170981"/>
                </a:solidFill>
                <a:latin typeface="Times New Roman" panose="02020603050405020304" pitchFamily="18" charset="0"/>
                <a:ea typeface="宋体" panose="02010600030101010101" pitchFamily="2" charset="-122"/>
              </a:rPr>
              <a:t>2% milk </a:t>
            </a:r>
            <a:r>
              <a:rPr kumimoji="0" lang="en-US" altLang="zh-CN" b="1" i="1" dirty="0">
                <a:latin typeface="Times New Roman" panose="02020603050405020304" pitchFamily="18" charset="0"/>
                <a:ea typeface="宋体" panose="02010600030101010101" pitchFamily="2" charset="-122"/>
              </a:rPr>
              <a:t>→</a:t>
            </a:r>
            <a:r>
              <a:rPr kumimoji="0" lang="en-US" altLang="zh-CN" b="1" dirty="0">
                <a:solidFill>
                  <a:srgbClr val="170981"/>
                </a:solidFill>
                <a:latin typeface="Times New Roman" panose="02020603050405020304" pitchFamily="18" charset="0"/>
                <a:ea typeface="宋体" panose="02010600030101010101" pitchFamily="2" charset="-122"/>
              </a:rPr>
              <a:t>wheat bread [6%, 50%].</a:t>
            </a:r>
          </a:p>
        </p:txBody>
      </p:sp>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69378" name="Rectangle 2">
            <a:extLst>
              <a:ext uri="{FF2B5EF4-FFF2-40B4-BE49-F238E27FC236}">
                <a16:creationId xmlns:a16="http://schemas.microsoft.com/office/drawing/2014/main" id="{16FBB8CA-1DC0-1D47-99D5-2B51E04BBC09}"/>
              </a:ext>
            </a:extLst>
          </p:cNvPr>
          <p:cNvSpPr>
            <a:spLocks noGrp="1" noChangeArrowheads="1"/>
          </p:cNvSpPr>
          <p:nvPr>
            <p:ph type="title"/>
          </p:nvPr>
        </p:nvSpPr>
        <p:spPr/>
        <p:txBody>
          <a:bodyPr/>
          <a:lstStyle/>
          <a:p>
            <a:pPr eaLnBrk="1" hangingPunct="1">
              <a:buSzPct val="80000"/>
            </a:pPr>
            <a:r>
              <a:rPr lang="zh-CN" altLang="en-US">
                <a:latin typeface="微软雅黑" panose="020B0503020204020204" pitchFamily="34" charset="-122"/>
                <a:ea typeface="微软雅黑" panose="020B0503020204020204" pitchFamily="34" charset="-122"/>
              </a:rPr>
              <a:t>多层次关联规则</a:t>
            </a:r>
            <a:endParaRPr lang="en-US" altLang="zh-CN">
              <a:latin typeface="微软雅黑" panose="020B0503020204020204" pitchFamily="34" charset="-122"/>
              <a:ea typeface="微软雅黑" panose="020B0503020204020204" pitchFamily="34" charset="-122"/>
            </a:endParaRPr>
          </a:p>
        </p:txBody>
      </p:sp>
      <p:sp>
        <p:nvSpPr>
          <p:cNvPr id="869379" name="Rectangle 3">
            <a:extLst>
              <a:ext uri="{FF2B5EF4-FFF2-40B4-BE49-F238E27FC236}">
                <a16:creationId xmlns:a16="http://schemas.microsoft.com/office/drawing/2014/main" id="{5B2C204F-0DF4-DE4C-B27D-E87244AF6658}"/>
              </a:ext>
            </a:extLst>
          </p:cNvPr>
          <p:cNvSpPr>
            <a:spLocks noGrp="1" noChangeArrowheads="1"/>
          </p:cNvSpPr>
          <p:nvPr>
            <p:ph idx="1"/>
          </p:nvPr>
        </p:nvSpPr>
        <p:spPr/>
        <p:txBody>
          <a:bodyPr/>
          <a:lstStyle/>
          <a:p>
            <a:pPr eaLnBrk="1" hangingPunct="1"/>
            <a:r>
              <a:rPr lang="zh-CN" altLang="en-US" sz="3600" dirty="0">
                <a:latin typeface="微软雅黑" panose="020B0503020204020204" pitchFamily="34" charset="-122"/>
                <a:ea typeface="微软雅黑" panose="020B0503020204020204" pitchFamily="34" charset="-122"/>
              </a:rPr>
              <a:t>两类</a:t>
            </a:r>
            <a:endParaRPr lang="en-US" altLang="zh-CN" sz="3600" dirty="0">
              <a:latin typeface="微软雅黑" panose="020B0503020204020204" pitchFamily="34" charset="-122"/>
              <a:ea typeface="微软雅黑" panose="020B0503020204020204" pitchFamily="34" charset="-122"/>
            </a:endParaRPr>
          </a:p>
          <a:p>
            <a:pPr lvl="1" eaLnBrk="1" hangingPunct="1"/>
            <a:r>
              <a:rPr lang="zh-CN" altLang="en-US" sz="2800" dirty="0">
                <a:solidFill>
                  <a:schemeClr val="tx1"/>
                </a:solidFill>
                <a:latin typeface="微软雅黑" panose="020B0503020204020204" pitchFamily="34" charset="-122"/>
                <a:ea typeface="微软雅黑" panose="020B0503020204020204" pitchFamily="34" charset="-122"/>
              </a:rPr>
              <a:t>单层</a:t>
            </a:r>
            <a:endParaRPr lang="en-US" altLang="zh-CN" sz="2800" dirty="0">
              <a:solidFill>
                <a:schemeClr val="tx1"/>
              </a:solidFill>
              <a:latin typeface="微软雅黑" panose="020B0503020204020204" pitchFamily="34" charset="-122"/>
              <a:ea typeface="微软雅黑" panose="020B0503020204020204" pitchFamily="34" charset="-122"/>
            </a:endParaRPr>
          </a:p>
          <a:p>
            <a:pPr lvl="1" eaLnBrk="1" hangingPunct="1">
              <a:buFont typeface="Symbol" pitchFamily="2" charset="2"/>
              <a:buNone/>
            </a:pPr>
            <a:r>
              <a:rPr lang="en-US" altLang="zh-CN" sz="3200" dirty="0">
                <a:latin typeface="微软雅黑" panose="020B0503020204020204" pitchFamily="34" charset="-122"/>
                <a:ea typeface="微软雅黑" panose="020B0503020204020204" pitchFamily="34" charset="-122"/>
              </a:rPr>
              <a:t>	F→G</a:t>
            </a:r>
          </a:p>
          <a:p>
            <a:pPr lvl="1" eaLnBrk="1" hangingPunct="1">
              <a:buFont typeface="Dixieland" pitchFamily="2" charset="2"/>
              <a:buNone/>
            </a:pPr>
            <a:r>
              <a:rPr lang="en-US" altLang="zh-CN" sz="3200" dirty="0">
                <a:latin typeface="微软雅黑" panose="020B0503020204020204" pitchFamily="34" charset="-122"/>
                <a:ea typeface="微软雅黑" panose="020B0503020204020204" pitchFamily="34" charset="-122"/>
              </a:rPr>
              <a:t>BC → E</a:t>
            </a:r>
          </a:p>
          <a:p>
            <a:pPr lvl="1" eaLnBrk="1" hangingPunct="1"/>
            <a:r>
              <a:rPr lang="zh-CN" altLang="en-US" sz="3200" dirty="0">
                <a:solidFill>
                  <a:schemeClr val="tx1"/>
                </a:solidFill>
                <a:latin typeface="微软雅黑" panose="020B0503020204020204" pitchFamily="34" charset="-122"/>
                <a:ea typeface="微软雅黑" panose="020B0503020204020204" pitchFamily="34" charset="-122"/>
              </a:rPr>
              <a:t>多层</a:t>
            </a:r>
            <a:endParaRPr lang="en-US" altLang="zh-CN" sz="3200" dirty="0">
              <a:solidFill>
                <a:schemeClr val="tx1"/>
              </a:solidFill>
              <a:latin typeface="微软雅黑" panose="020B0503020204020204" pitchFamily="34" charset="-122"/>
              <a:ea typeface="微软雅黑" panose="020B0503020204020204" pitchFamily="34" charset="-122"/>
            </a:endParaRPr>
          </a:p>
          <a:p>
            <a:pPr lvl="1" eaLnBrk="1" hangingPunct="1">
              <a:buFont typeface="Dixieland" pitchFamily="2" charset="2"/>
              <a:buNone/>
            </a:pPr>
            <a:r>
              <a:rPr lang="en-US" altLang="zh-CN" sz="3200" dirty="0">
                <a:latin typeface="微软雅黑" panose="020B0503020204020204" pitchFamily="34" charset="-122"/>
                <a:ea typeface="微软雅黑" panose="020B0503020204020204" pitchFamily="34" charset="-122"/>
              </a:rPr>
              <a:t>	FC → E</a:t>
            </a:r>
          </a:p>
          <a:p>
            <a:pPr lvl="1" eaLnBrk="1" hangingPunct="1"/>
            <a:endParaRPr lang="en-US" altLang="zh-CN" sz="3200" dirty="0">
              <a:latin typeface="微软雅黑" panose="020B0503020204020204" pitchFamily="34" charset="-122"/>
              <a:ea typeface="微软雅黑" panose="020B0503020204020204" pitchFamily="34" charset="-122"/>
            </a:endParaRPr>
          </a:p>
        </p:txBody>
      </p:sp>
      <p:graphicFrame>
        <p:nvGraphicFramePr>
          <p:cNvPr id="869460" name="Group 84">
            <a:extLst>
              <a:ext uri="{FF2B5EF4-FFF2-40B4-BE49-F238E27FC236}">
                <a16:creationId xmlns:a16="http://schemas.microsoft.com/office/drawing/2014/main" id="{FC09DD29-981D-3C47-9CA0-D4BD3222FD2C}"/>
              </a:ext>
            </a:extLst>
          </p:cNvPr>
          <p:cNvGraphicFramePr>
            <a:graphicFrameLocks noGrp="1"/>
          </p:cNvGraphicFramePr>
          <p:nvPr/>
        </p:nvGraphicFramePr>
        <p:xfrm>
          <a:off x="7377114" y="1612901"/>
          <a:ext cx="2606675" cy="2466975"/>
        </p:xfrm>
        <a:graphic>
          <a:graphicData uri="http://schemas.openxmlformats.org/drawingml/2006/table">
            <a:tbl>
              <a:tblPr/>
              <a:tblGrid>
                <a:gridCol w="883588">
                  <a:extLst>
                    <a:ext uri="{9D8B030D-6E8A-4147-A177-3AD203B41FA5}">
                      <a16:colId xmlns:a16="http://schemas.microsoft.com/office/drawing/2014/main" val="20000"/>
                    </a:ext>
                  </a:extLst>
                </a:gridCol>
                <a:gridCol w="1723087">
                  <a:extLst>
                    <a:ext uri="{9D8B030D-6E8A-4147-A177-3AD203B41FA5}">
                      <a16:colId xmlns:a16="http://schemas.microsoft.com/office/drawing/2014/main" val="20001"/>
                    </a:ext>
                  </a:extLst>
                </a:gridCol>
              </a:tblGrid>
              <a:tr h="493395">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0" i="0" u="none" strike="noStrike" cap="none" normalizeH="0" baseline="0" dirty="0" err="1">
                          <a:ln>
                            <a:noFill/>
                          </a:ln>
                          <a:solidFill>
                            <a:srgbClr val="170981"/>
                          </a:solidFill>
                          <a:effectLst/>
                          <a:latin typeface="Times New Roman" pitchFamily="18" charset="0"/>
                          <a:ea typeface="宋体" charset="-122"/>
                        </a:rPr>
                        <a:t>Tid</a:t>
                      </a:r>
                      <a:endParaRPr kumimoji="0" lang="en-US" altLang="zh-CN" sz="2400" b="0" i="0" u="none" strike="noStrike" cap="none" normalizeH="0" baseline="0" dirty="0">
                        <a:ln>
                          <a:noFill/>
                        </a:ln>
                        <a:solidFill>
                          <a:srgbClr val="170981"/>
                        </a:solidFill>
                        <a:effectLst/>
                        <a:latin typeface="Times New Roman" pitchFamily="18" charset="0"/>
                        <a:ea typeface="宋体" charset="-122"/>
                      </a:endParaRPr>
                    </a:p>
                  </a:txBody>
                  <a:tcPr marL="91419" marR="91419"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Items</a:t>
                      </a:r>
                    </a:p>
                  </a:txBody>
                  <a:tcPr marL="91419" marR="91419"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0"/>
                  </a:ext>
                </a:extLst>
              </a:tr>
              <a:tr h="493395">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10</a:t>
                      </a:r>
                    </a:p>
                  </a:txBody>
                  <a:tcPr marL="91419" marR="91419"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A, C, D</a:t>
                      </a:r>
                    </a:p>
                  </a:txBody>
                  <a:tcPr marL="91419" marR="91419"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3395">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a:ln>
                            <a:noFill/>
                          </a:ln>
                          <a:solidFill>
                            <a:srgbClr val="170981"/>
                          </a:solidFill>
                          <a:effectLst/>
                          <a:latin typeface="Times New Roman" pitchFamily="18" charset="0"/>
                          <a:ea typeface="宋体" charset="-122"/>
                        </a:rPr>
                        <a:t>20</a:t>
                      </a:r>
                    </a:p>
                  </a:txBody>
                  <a:tcPr marL="91419" marR="91419"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B, C, E</a:t>
                      </a:r>
                    </a:p>
                  </a:txBody>
                  <a:tcPr marL="91419" marR="91419"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3395">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30</a:t>
                      </a:r>
                    </a:p>
                  </a:txBody>
                  <a:tcPr marL="91419" marR="91419"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a:ln>
                            <a:noFill/>
                          </a:ln>
                          <a:solidFill>
                            <a:srgbClr val="170981"/>
                          </a:solidFill>
                          <a:effectLst/>
                          <a:latin typeface="Times New Roman" pitchFamily="18" charset="0"/>
                          <a:ea typeface="宋体" charset="-122"/>
                        </a:rPr>
                        <a:t>A, B, C, E</a:t>
                      </a:r>
                    </a:p>
                  </a:txBody>
                  <a:tcPr marL="91419" marR="91419"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93395">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40</a:t>
                      </a:r>
                    </a:p>
                  </a:txBody>
                  <a:tcPr marL="91419" marR="91419"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a:ln>
                            <a:noFill/>
                          </a:ln>
                          <a:solidFill>
                            <a:srgbClr val="170981"/>
                          </a:solidFill>
                          <a:effectLst/>
                          <a:latin typeface="Times New Roman" pitchFamily="18" charset="0"/>
                          <a:ea typeface="宋体" charset="-122"/>
                        </a:rPr>
                        <a:t>B, E</a:t>
                      </a:r>
                    </a:p>
                  </a:txBody>
                  <a:tcPr marL="91419" marR="91419"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grpSp>
        <p:nvGrpSpPr>
          <p:cNvPr id="55320" name="Group 79">
            <a:extLst>
              <a:ext uri="{FF2B5EF4-FFF2-40B4-BE49-F238E27FC236}">
                <a16:creationId xmlns:a16="http://schemas.microsoft.com/office/drawing/2014/main" id="{2FC75975-9ADF-6D46-B14F-702A840BAECA}"/>
              </a:ext>
            </a:extLst>
          </p:cNvPr>
          <p:cNvGrpSpPr>
            <a:grpSpLocks/>
          </p:cNvGrpSpPr>
          <p:nvPr/>
        </p:nvGrpSpPr>
        <p:grpSpPr bwMode="auto">
          <a:xfrm>
            <a:off x="7032626" y="4449764"/>
            <a:ext cx="3330575" cy="1978025"/>
            <a:chOff x="3470" y="346"/>
            <a:chExt cx="2098" cy="1246"/>
          </a:xfrm>
        </p:grpSpPr>
        <p:sp>
          <p:nvSpPr>
            <p:cNvPr id="55321" name="Rectangle 52">
              <a:extLst>
                <a:ext uri="{FF2B5EF4-FFF2-40B4-BE49-F238E27FC236}">
                  <a16:creationId xmlns:a16="http://schemas.microsoft.com/office/drawing/2014/main" id="{1F8A8A53-BCBC-E742-877B-9B5CC25EC4DC}"/>
                </a:ext>
              </a:extLst>
            </p:cNvPr>
            <p:cNvSpPr>
              <a:spLocks noChangeArrowheads="1"/>
            </p:cNvSpPr>
            <p:nvPr/>
          </p:nvSpPr>
          <p:spPr bwMode="auto">
            <a:xfrm>
              <a:off x="4313" y="346"/>
              <a:ext cx="261" cy="294"/>
            </a:xfrm>
            <a:prstGeom prst="rect">
              <a:avLst/>
            </a:prstGeom>
            <a:solidFill>
              <a:srgbClr val="FFFFFF"/>
            </a:solidFill>
            <a:ln w="9525">
              <a:solidFill>
                <a:srgbClr val="000000"/>
              </a:solidFill>
              <a:miter lim="800000"/>
              <a:headEnd/>
              <a:tailEnd/>
            </a:ln>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H</a:t>
              </a:r>
            </a:p>
          </p:txBody>
        </p:sp>
        <p:sp>
          <p:nvSpPr>
            <p:cNvPr id="55322" name="Rectangle 53">
              <a:extLst>
                <a:ext uri="{FF2B5EF4-FFF2-40B4-BE49-F238E27FC236}">
                  <a16:creationId xmlns:a16="http://schemas.microsoft.com/office/drawing/2014/main" id="{50B1590E-E502-9646-BA8D-568C35C697AF}"/>
                </a:ext>
              </a:extLst>
            </p:cNvPr>
            <p:cNvSpPr>
              <a:spLocks noChangeArrowheads="1"/>
            </p:cNvSpPr>
            <p:nvPr/>
          </p:nvSpPr>
          <p:spPr bwMode="auto">
            <a:xfrm>
              <a:off x="4858" y="837"/>
              <a:ext cx="261" cy="294"/>
            </a:xfrm>
            <a:prstGeom prst="rect">
              <a:avLst/>
            </a:prstGeom>
            <a:solidFill>
              <a:srgbClr val="FFFFFF"/>
            </a:solidFill>
            <a:ln w="9525">
              <a:solidFill>
                <a:srgbClr val="000000"/>
              </a:solidFill>
              <a:miter lim="800000"/>
              <a:headEnd/>
              <a:tailEnd/>
            </a:ln>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G</a:t>
              </a:r>
            </a:p>
          </p:txBody>
        </p:sp>
        <p:sp>
          <p:nvSpPr>
            <p:cNvPr id="55323" name="Rectangle 54">
              <a:extLst>
                <a:ext uri="{FF2B5EF4-FFF2-40B4-BE49-F238E27FC236}">
                  <a16:creationId xmlns:a16="http://schemas.microsoft.com/office/drawing/2014/main" id="{3BDF9058-206F-7C4D-8DA1-FDB3BA7F9C38}"/>
                </a:ext>
              </a:extLst>
            </p:cNvPr>
            <p:cNvSpPr>
              <a:spLocks noChangeArrowheads="1"/>
            </p:cNvSpPr>
            <p:nvPr/>
          </p:nvSpPr>
          <p:spPr bwMode="auto">
            <a:xfrm>
              <a:off x="3787" y="845"/>
              <a:ext cx="229" cy="294"/>
            </a:xfrm>
            <a:prstGeom prst="rect">
              <a:avLst/>
            </a:prstGeom>
            <a:solidFill>
              <a:srgbClr val="FFFFFF"/>
            </a:solidFill>
            <a:ln w="9525">
              <a:solidFill>
                <a:srgbClr val="000000"/>
              </a:solidFill>
              <a:miter lim="800000"/>
              <a:headEnd/>
              <a:tailEnd/>
            </a:ln>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F</a:t>
              </a:r>
            </a:p>
          </p:txBody>
        </p:sp>
        <p:sp>
          <p:nvSpPr>
            <p:cNvPr id="55324" name="Rectangle 55">
              <a:extLst>
                <a:ext uri="{FF2B5EF4-FFF2-40B4-BE49-F238E27FC236}">
                  <a16:creationId xmlns:a16="http://schemas.microsoft.com/office/drawing/2014/main" id="{89E5A632-F570-6C44-A904-B77D886962A7}"/>
                </a:ext>
              </a:extLst>
            </p:cNvPr>
            <p:cNvSpPr>
              <a:spLocks noChangeArrowheads="1"/>
            </p:cNvSpPr>
            <p:nvPr/>
          </p:nvSpPr>
          <p:spPr bwMode="auto">
            <a:xfrm>
              <a:off x="3470" y="1298"/>
              <a:ext cx="261" cy="294"/>
            </a:xfrm>
            <a:prstGeom prst="rect">
              <a:avLst/>
            </a:prstGeom>
            <a:solidFill>
              <a:srgbClr val="FFFFFF"/>
            </a:solidFill>
            <a:ln w="9525">
              <a:solidFill>
                <a:srgbClr val="000000"/>
              </a:solidFill>
              <a:miter lim="800000"/>
              <a:headEnd/>
              <a:tailEnd/>
            </a:ln>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A</a:t>
              </a:r>
            </a:p>
          </p:txBody>
        </p:sp>
        <p:sp>
          <p:nvSpPr>
            <p:cNvPr id="55325" name="Rectangle 57">
              <a:extLst>
                <a:ext uri="{FF2B5EF4-FFF2-40B4-BE49-F238E27FC236}">
                  <a16:creationId xmlns:a16="http://schemas.microsoft.com/office/drawing/2014/main" id="{0B0A28CD-C01E-FC4A-AAD8-4E5ECA503D5B}"/>
                </a:ext>
              </a:extLst>
            </p:cNvPr>
            <p:cNvSpPr>
              <a:spLocks noChangeArrowheads="1"/>
            </p:cNvSpPr>
            <p:nvPr/>
          </p:nvSpPr>
          <p:spPr bwMode="auto">
            <a:xfrm>
              <a:off x="5329" y="1276"/>
              <a:ext cx="239" cy="294"/>
            </a:xfrm>
            <a:prstGeom prst="rect">
              <a:avLst/>
            </a:prstGeom>
            <a:solidFill>
              <a:srgbClr val="FFFFFF"/>
            </a:solidFill>
            <a:ln w="9525">
              <a:solidFill>
                <a:srgbClr val="000000"/>
              </a:solidFill>
              <a:miter lim="800000"/>
              <a:headEnd/>
              <a:tailEnd/>
            </a:ln>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E</a:t>
              </a:r>
            </a:p>
          </p:txBody>
        </p:sp>
        <p:sp>
          <p:nvSpPr>
            <p:cNvPr id="55326" name="Rectangle 58">
              <a:extLst>
                <a:ext uri="{FF2B5EF4-FFF2-40B4-BE49-F238E27FC236}">
                  <a16:creationId xmlns:a16="http://schemas.microsoft.com/office/drawing/2014/main" id="{1D4F6606-3302-E740-B469-46D0CB2B3719}"/>
                </a:ext>
              </a:extLst>
            </p:cNvPr>
            <p:cNvSpPr>
              <a:spLocks noChangeArrowheads="1"/>
            </p:cNvSpPr>
            <p:nvPr/>
          </p:nvSpPr>
          <p:spPr bwMode="auto">
            <a:xfrm>
              <a:off x="3923" y="1298"/>
              <a:ext cx="250" cy="294"/>
            </a:xfrm>
            <a:prstGeom prst="rect">
              <a:avLst/>
            </a:prstGeom>
            <a:solidFill>
              <a:srgbClr val="FFFFFF"/>
            </a:solidFill>
            <a:ln w="9525">
              <a:solidFill>
                <a:srgbClr val="000000"/>
              </a:solidFill>
              <a:miter lim="800000"/>
              <a:headEnd/>
              <a:tailEnd/>
            </a:ln>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B</a:t>
              </a:r>
            </a:p>
          </p:txBody>
        </p:sp>
        <p:sp>
          <p:nvSpPr>
            <p:cNvPr id="55327" name="Line 59">
              <a:extLst>
                <a:ext uri="{FF2B5EF4-FFF2-40B4-BE49-F238E27FC236}">
                  <a16:creationId xmlns:a16="http://schemas.microsoft.com/office/drawing/2014/main" id="{8242290C-DB6E-BC40-B33E-ECA1F6F35119}"/>
                </a:ext>
              </a:extLst>
            </p:cNvPr>
            <p:cNvSpPr>
              <a:spLocks noChangeShapeType="1"/>
            </p:cNvSpPr>
            <p:nvPr/>
          </p:nvSpPr>
          <p:spPr bwMode="auto">
            <a:xfrm flipH="1">
              <a:off x="4014" y="618"/>
              <a:ext cx="291" cy="25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55328" name="Line 60">
              <a:extLst>
                <a:ext uri="{FF2B5EF4-FFF2-40B4-BE49-F238E27FC236}">
                  <a16:creationId xmlns:a16="http://schemas.microsoft.com/office/drawing/2014/main" id="{8B8AB169-1BBA-4C41-9BCA-88170644AA4E}"/>
                </a:ext>
              </a:extLst>
            </p:cNvPr>
            <p:cNvSpPr>
              <a:spLocks noChangeShapeType="1"/>
            </p:cNvSpPr>
            <p:nvPr/>
          </p:nvSpPr>
          <p:spPr bwMode="auto">
            <a:xfrm>
              <a:off x="4596" y="630"/>
              <a:ext cx="337" cy="23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55329" name="Line 61">
              <a:extLst>
                <a:ext uri="{FF2B5EF4-FFF2-40B4-BE49-F238E27FC236}">
                  <a16:creationId xmlns:a16="http://schemas.microsoft.com/office/drawing/2014/main" id="{2581AD0D-5DA4-6245-8EAA-845E2F37C4AE}"/>
                </a:ext>
              </a:extLst>
            </p:cNvPr>
            <p:cNvSpPr>
              <a:spLocks noChangeShapeType="1"/>
            </p:cNvSpPr>
            <p:nvPr/>
          </p:nvSpPr>
          <p:spPr bwMode="auto">
            <a:xfrm flipH="1">
              <a:off x="3651" y="1162"/>
              <a:ext cx="164" cy="13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a:p>
          </p:txBody>
        </p:sp>
        <p:sp>
          <p:nvSpPr>
            <p:cNvPr id="55330" name="Line 62">
              <a:extLst>
                <a:ext uri="{FF2B5EF4-FFF2-40B4-BE49-F238E27FC236}">
                  <a16:creationId xmlns:a16="http://schemas.microsoft.com/office/drawing/2014/main" id="{FCA0B624-BCA4-0542-97E4-BA25943038C7}"/>
                </a:ext>
              </a:extLst>
            </p:cNvPr>
            <p:cNvSpPr>
              <a:spLocks noChangeShapeType="1"/>
            </p:cNvSpPr>
            <p:nvPr/>
          </p:nvSpPr>
          <p:spPr bwMode="auto">
            <a:xfrm>
              <a:off x="3878" y="1162"/>
              <a:ext cx="227" cy="13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a:p>
          </p:txBody>
        </p:sp>
        <p:sp>
          <p:nvSpPr>
            <p:cNvPr id="55331" name="Line 65">
              <a:extLst>
                <a:ext uri="{FF2B5EF4-FFF2-40B4-BE49-F238E27FC236}">
                  <a16:creationId xmlns:a16="http://schemas.microsoft.com/office/drawing/2014/main" id="{B52AE6FD-9E52-F44A-8C37-B92ECFA5ECC9}"/>
                </a:ext>
              </a:extLst>
            </p:cNvPr>
            <p:cNvSpPr>
              <a:spLocks noChangeShapeType="1"/>
            </p:cNvSpPr>
            <p:nvPr/>
          </p:nvSpPr>
          <p:spPr bwMode="auto">
            <a:xfrm flipH="1">
              <a:off x="4694" y="1117"/>
              <a:ext cx="154" cy="17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55332" name="Rectangle 66">
              <a:extLst>
                <a:ext uri="{FF2B5EF4-FFF2-40B4-BE49-F238E27FC236}">
                  <a16:creationId xmlns:a16="http://schemas.microsoft.com/office/drawing/2014/main" id="{A883E490-5A66-C74E-A167-1E617004A250}"/>
                </a:ext>
              </a:extLst>
            </p:cNvPr>
            <p:cNvSpPr>
              <a:spLocks noChangeArrowheads="1"/>
            </p:cNvSpPr>
            <p:nvPr/>
          </p:nvSpPr>
          <p:spPr bwMode="auto">
            <a:xfrm>
              <a:off x="4921" y="1298"/>
              <a:ext cx="261" cy="294"/>
            </a:xfrm>
            <a:prstGeom prst="rect">
              <a:avLst/>
            </a:prstGeom>
            <a:solidFill>
              <a:srgbClr val="FFFFFF"/>
            </a:solidFill>
            <a:ln w="9525">
              <a:solidFill>
                <a:srgbClr val="000000"/>
              </a:solidFill>
              <a:miter lim="800000"/>
              <a:headEnd/>
              <a:tailEnd/>
            </a:ln>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D</a:t>
              </a:r>
            </a:p>
          </p:txBody>
        </p:sp>
        <p:sp>
          <p:nvSpPr>
            <p:cNvPr id="55333" name="Rectangle 67">
              <a:extLst>
                <a:ext uri="{FF2B5EF4-FFF2-40B4-BE49-F238E27FC236}">
                  <a16:creationId xmlns:a16="http://schemas.microsoft.com/office/drawing/2014/main" id="{BBFB91C2-3E38-3142-8124-C483F8B278D1}"/>
                </a:ext>
              </a:extLst>
            </p:cNvPr>
            <p:cNvSpPr>
              <a:spLocks noChangeArrowheads="1"/>
            </p:cNvSpPr>
            <p:nvPr/>
          </p:nvSpPr>
          <p:spPr bwMode="auto">
            <a:xfrm>
              <a:off x="4422" y="1298"/>
              <a:ext cx="250" cy="294"/>
            </a:xfrm>
            <a:prstGeom prst="rect">
              <a:avLst/>
            </a:prstGeom>
            <a:solidFill>
              <a:srgbClr val="FFFFFF"/>
            </a:solidFill>
            <a:ln w="9525">
              <a:solidFill>
                <a:srgbClr val="000000"/>
              </a:solidFill>
              <a:miter lim="800000"/>
              <a:headEnd/>
              <a:tailEnd/>
            </a:ln>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C</a:t>
              </a:r>
            </a:p>
          </p:txBody>
        </p:sp>
        <p:sp>
          <p:nvSpPr>
            <p:cNvPr id="55334" name="Line 68">
              <a:extLst>
                <a:ext uri="{FF2B5EF4-FFF2-40B4-BE49-F238E27FC236}">
                  <a16:creationId xmlns:a16="http://schemas.microsoft.com/office/drawing/2014/main" id="{D0819525-4402-E24C-A654-31D21AF1F306}"/>
                </a:ext>
              </a:extLst>
            </p:cNvPr>
            <p:cNvSpPr>
              <a:spLocks noChangeShapeType="1"/>
            </p:cNvSpPr>
            <p:nvPr/>
          </p:nvSpPr>
          <p:spPr bwMode="auto">
            <a:xfrm>
              <a:off x="5148" y="1117"/>
              <a:ext cx="200" cy="16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a:p>
          </p:txBody>
        </p:sp>
        <p:sp>
          <p:nvSpPr>
            <p:cNvPr id="55335" name="Line 78">
              <a:extLst>
                <a:ext uri="{FF2B5EF4-FFF2-40B4-BE49-F238E27FC236}">
                  <a16:creationId xmlns:a16="http://schemas.microsoft.com/office/drawing/2014/main" id="{35FCC959-7ACD-794C-8E81-25C68CF4EE2C}"/>
                </a:ext>
              </a:extLst>
            </p:cNvPr>
            <p:cNvSpPr>
              <a:spLocks noChangeShapeType="1"/>
            </p:cNvSpPr>
            <p:nvPr/>
          </p:nvSpPr>
          <p:spPr bwMode="auto">
            <a:xfrm>
              <a:off x="5012" y="1117"/>
              <a:ext cx="0" cy="18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 altLang="en-US"/>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869378"/>
                                        </p:tgtEl>
                                        <p:attrNameLst>
                                          <p:attrName>style.visibility</p:attrName>
                                        </p:attrNameLst>
                                      </p:cBhvr>
                                      <p:to>
                                        <p:strVal val="visible"/>
                                      </p:to>
                                    </p:set>
                                    <p:anim calcmode="lin" valueType="num">
                                      <p:cBhvr>
                                        <p:cTn id="7" dur="1000" fill="hold"/>
                                        <p:tgtEl>
                                          <p:spTgt spid="869378"/>
                                        </p:tgtEl>
                                        <p:attrNameLst>
                                          <p:attrName>ppt_x</p:attrName>
                                        </p:attrNameLst>
                                      </p:cBhvr>
                                      <p:tavLst>
                                        <p:tav tm="0">
                                          <p:val>
                                            <p:strVal val="#ppt_x-.2"/>
                                          </p:val>
                                        </p:tav>
                                        <p:tav tm="100000">
                                          <p:val>
                                            <p:strVal val="#ppt_x"/>
                                          </p:val>
                                        </p:tav>
                                      </p:tavLst>
                                    </p:anim>
                                    <p:anim calcmode="lin" valueType="num">
                                      <p:cBhvr>
                                        <p:cTn id="8" dur="1000" fill="hold"/>
                                        <p:tgtEl>
                                          <p:spTgt spid="86937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6937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grpId="0" nodeType="clickEffect">
                                  <p:stCondLst>
                                    <p:cond delay="0"/>
                                  </p:stCondLst>
                                  <p:childTnLst>
                                    <p:set>
                                      <p:cBhvr>
                                        <p:cTn id="13" dur="0" fill="hold">
                                          <p:stCondLst>
                                            <p:cond delay="0"/>
                                          </p:stCondLst>
                                        </p:cTn>
                                        <p:tgtEl>
                                          <p:spTgt spid="869379">
                                            <p:txEl>
                                              <p:pRg st="0" end="0"/>
                                            </p:txEl>
                                          </p:spTgt>
                                        </p:tgtEl>
                                        <p:attrNameLst>
                                          <p:attrName>style.visibility</p:attrName>
                                        </p:attrNameLst>
                                      </p:cBhvr>
                                      <p:to>
                                        <p:strVal val="visible"/>
                                      </p:to>
                                    </p:set>
                                    <p:animEffect transition="in" filter="fade">
                                      <p:cBhvr>
                                        <p:cTn id="14" dur="500"/>
                                        <p:tgtEl>
                                          <p:spTgt spid="869379">
                                            <p:txEl>
                                              <p:pRg st="0" end="0"/>
                                            </p:txEl>
                                          </p:spTgt>
                                        </p:tgtEl>
                                      </p:cBhvr>
                                    </p:animEffect>
                                    <p:anim calcmode="lin" valueType="num">
                                      <p:cBhvr>
                                        <p:cTn id="15" dur="500" fill="hold"/>
                                        <p:tgtEl>
                                          <p:spTgt spid="869379">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869379">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4" presetClass="entr" presetSubtype="0" fill="hold" grpId="0" nodeType="clickEffect">
                                  <p:stCondLst>
                                    <p:cond delay="0"/>
                                  </p:stCondLst>
                                  <p:childTnLst>
                                    <p:set>
                                      <p:cBhvr>
                                        <p:cTn id="20" dur="0" fill="hold">
                                          <p:stCondLst>
                                            <p:cond delay="0"/>
                                          </p:stCondLst>
                                        </p:cTn>
                                        <p:tgtEl>
                                          <p:spTgt spid="869379">
                                            <p:txEl>
                                              <p:pRg st="1" end="1"/>
                                            </p:txEl>
                                          </p:spTgt>
                                        </p:tgtEl>
                                        <p:attrNameLst>
                                          <p:attrName>style.visibility</p:attrName>
                                        </p:attrNameLst>
                                      </p:cBhvr>
                                      <p:to>
                                        <p:strVal val="visible"/>
                                      </p:to>
                                    </p:set>
                                    <p:animEffect transition="in" filter="fade">
                                      <p:cBhvr>
                                        <p:cTn id="21" dur="500"/>
                                        <p:tgtEl>
                                          <p:spTgt spid="869379">
                                            <p:txEl>
                                              <p:pRg st="1" end="1"/>
                                            </p:txEl>
                                          </p:spTgt>
                                        </p:tgtEl>
                                      </p:cBhvr>
                                    </p:animEffect>
                                    <p:anim calcmode="lin" valueType="num">
                                      <p:cBhvr>
                                        <p:cTn id="22" dur="500" fill="hold"/>
                                        <p:tgtEl>
                                          <p:spTgt spid="869379">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869379">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4" presetClass="entr" presetSubtype="0" fill="hold" grpId="0" nodeType="clickEffect">
                                  <p:stCondLst>
                                    <p:cond delay="0"/>
                                  </p:stCondLst>
                                  <p:childTnLst>
                                    <p:set>
                                      <p:cBhvr>
                                        <p:cTn id="27" dur="0" fill="hold">
                                          <p:stCondLst>
                                            <p:cond delay="0"/>
                                          </p:stCondLst>
                                        </p:cTn>
                                        <p:tgtEl>
                                          <p:spTgt spid="869379">
                                            <p:txEl>
                                              <p:pRg st="2" end="2"/>
                                            </p:txEl>
                                          </p:spTgt>
                                        </p:tgtEl>
                                        <p:attrNameLst>
                                          <p:attrName>style.visibility</p:attrName>
                                        </p:attrNameLst>
                                      </p:cBhvr>
                                      <p:to>
                                        <p:strVal val="visible"/>
                                      </p:to>
                                    </p:set>
                                    <p:animEffect transition="in" filter="fade">
                                      <p:cBhvr>
                                        <p:cTn id="28" dur="500"/>
                                        <p:tgtEl>
                                          <p:spTgt spid="869379">
                                            <p:txEl>
                                              <p:pRg st="2" end="2"/>
                                            </p:txEl>
                                          </p:spTgt>
                                        </p:tgtEl>
                                      </p:cBhvr>
                                    </p:animEffect>
                                    <p:anim calcmode="lin" valueType="num">
                                      <p:cBhvr>
                                        <p:cTn id="29" dur="500" fill="hold"/>
                                        <p:tgtEl>
                                          <p:spTgt spid="869379">
                                            <p:txEl>
                                              <p:pRg st="2" end="2"/>
                                            </p:txEl>
                                          </p:spTgt>
                                        </p:tgtEl>
                                        <p:attrNameLst>
                                          <p:attrName>ppt_x</p:attrName>
                                        </p:attrNameLst>
                                      </p:cBhvr>
                                      <p:tavLst>
                                        <p:tav tm="0">
                                          <p:val>
                                            <p:strVal val="#ppt_x"/>
                                          </p:val>
                                        </p:tav>
                                        <p:tav tm="100000">
                                          <p:val>
                                            <p:strVal val="#ppt_x"/>
                                          </p:val>
                                        </p:tav>
                                      </p:tavLst>
                                    </p:anim>
                                    <p:anim calcmode="lin" valueType="num">
                                      <p:cBhvr>
                                        <p:cTn id="30" dur="500" fill="hold"/>
                                        <p:tgtEl>
                                          <p:spTgt spid="869379">
                                            <p:txEl>
                                              <p:pRg st="2" end="2"/>
                                            </p:txEl>
                                          </p:spTgt>
                                        </p:tgtEl>
                                        <p:attrNameLst>
                                          <p:attrName>ppt_y</p:attrName>
                                        </p:attrNameLst>
                                      </p:cBhvr>
                                      <p:tavLst>
                                        <p:tav tm="0">
                                          <p:val>
                                            <p:strVal val="#ppt_y+.05"/>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4" presetClass="entr" presetSubtype="0" fill="hold" grpId="0" nodeType="clickEffect">
                                  <p:stCondLst>
                                    <p:cond delay="0"/>
                                  </p:stCondLst>
                                  <p:childTnLst>
                                    <p:set>
                                      <p:cBhvr>
                                        <p:cTn id="34" dur="0" fill="hold">
                                          <p:stCondLst>
                                            <p:cond delay="0"/>
                                          </p:stCondLst>
                                        </p:cTn>
                                        <p:tgtEl>
                                          <p:spTgt spid="869379">
                                            <p:txEl>
                                              <p:pRg st="3" end="3"/>
                                            </p:txEl>
                                          </p:spTgt>
                                        </p:tgtEl>
                                        <p:attrNameLst>
                                          <p:attrName>style.visibility</p:attrName>
                                        </p:attrNameLst>
                                      </p:cBhvr>
                                      <p:to>
                                        <p:strVal val="visible"/>
                                      </p:to>
                                    </p:set>
                                    <p:animEffect transition="in" filter="fade">
                                      <p:cBhvr>
                                        <p:cTn id="35" dur="500"/>
                                        <p:tgtEl>
                                          <p:spTgt spid="869379">
                                            <p:txEl>
                                              <p:pRg st="3" end="3"/>
                                            </p:txEl>
                                          </p:spTgt>
                                        </p:tgtEl>
                                      </p:cBhvr>
                                    </p:animEffect>
                                    <p:anim calcmode="lin" valueType="num">
                                      <p:cBhvr>
                                        <p:cTn id="36" dur="500" fill="hold"/>
                                        <p:tgtEl>
                                          <p:spTgt spid="869379">
                                            <p:txEl>
                                              <p:pRg st="3" end="3"/>
                                            </p:txEl>
                                          </p:spTgt>
                                        </p:tgtEl>
                                        <p:attrNameLst>
                                          <p:attrName>ppt_x</p:attrName>
                                        </p:attrNameLst>
                                      </p:cBhvr>
                                      <p:tavLst>
                                        <p:tav tm="0">
                                          <p:val>
                                            <p:strVal val="#ppt_x"/>
                                          </p:val>
                                        </p:tav>
                                        <p:tav tm="100000">
                                          <p:val>
                                            <p:strVal val="#ppt_x"/>
                                          </p:val>
                                        </p:tav>
                                      </p:tavLst>
                                    </p:anim>
                                    <p:anim calcmode="lin" valueType="num">
                                      <p:cBhvr>
                                        <p:cTn id="37" dur="500" fill="hold"/>
                                        <p:tgtEl>
                                          <p:spTgt spid="869379">
                                            <p:txEl>
                                              <p:pRg st="3" end="3"/>
                                            </p:txEl>
                                          </p:spTgt>
                                        </p:tgtEl>
                                        <p:attrNameLst>
                                          <p:attrName>ppt_y</p:attrName>
                                        </p:attrNameLst>
                                      </p:cBhvr>
                                      <p:tavLst>
                                        <p:tav tm="0">
                                          <p:val>
                                            <p:strVal val="#ppt_y+.05"/>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4" presetClass="entr" presetSubtype="0" fill="hold" grpId="0" nodeType="clickEffect">
                                  <p:stCondLst>
                                    <p:cond delay="0"/>
                                  </p:stCondLst>
                                  <p:childTnLst>
                                    <p:set>
                                      <p:cBhvr>
                                        <p:cTn id="41" dur="0" fill="hold">
                                          <p:stCondLst>
                                            <p:cond delay="0"/>
                                          </p:stCondLst>
                                        </p:cTn>
                                        <p:tgtEl>
                                          <p:spTgt spid="869379">
                                            <p:txEl>
                                              <p:pRg st="4" end="4"/>
                                            </p:txEl>
                                          </p:spTgt>
                                        </p:tgtEl>
                                        <p:attrNameLst>
                                          <p:attrName>style.visibility</p:attrName>
                                        </p:attrNameLst>
                                      </p:cBhvr>
                                      <p:to>
                                        <p:strVal val="visible"/>
                                      </p:to>
                                    </p:set>
                                    <p:animEffect transition="in" filter="fade">
                                      <p:cBhvr>
                                        <p:cTn id="42" dur="500"/>
                                        <p:tgtEl>
                                          <p:spTgt spid="869379">
                                            <p:txEl>
                                              <p:pRg st="4" end="4"/>
                                            </p:txEl>
                                          </p:spTgt>
                                        </p:tgtEl>
                                      </p:cBhvr>
                                    </p:animEffect>
                                    <p:anim calcmode="lin" valueType="num">
                                      <p:cBhvr>
                                        <p:cTn id="43" dur="500" fill="hold"/>
                                        <p:tgtEl>
                                          <p:spTgt spid="869379">
                                            <p:txEl>
                                              <p:pRg st="4" end="4"/>
                                            </p:txEl>
                                          </p:spTgt>
                                        </p:tgtEl>
                                        <p:attrNameLst>
                                          <p:attrName>ppt_x</p:attrName>
                                        </p:attrNameLst>
                                      </p:cBhvr>
                                      <p:tavLst>
                                        <p:tav tm="0">
                                          <p:val>
                                            <p:strVal val="#ppt_x"/>
                                          </p:val>
                                        </p:tav>
                                        <p:tav tm="100000">
                                          <p:val>
                                            <p:strVal val="#ppt_x"/>
                                          </p:val>
                                        </p:tav>
                                      </p:tavLst>
                                    </p:anim>
                                    <p:anim calcmode="lin" valueType="num">
                                      <p:cBhvr>
                                        <p:cTn id="44" dur="500" fill="hold"/>
                                        <p:tgtEl>
                                          <p:spTgt spid="869379">
                                            <p:txEl>
                                              <p:pRg st="4" end="4"/>
                                            </p:txEl>
                                          </p:spTgt>
                                        </p:tgtEl>
                                        <p:attrNameLst>
                                          <p:attrName>ppt_y</p:attrName>
                                        </p:attrNameLst>
                                      </p:cBhvr>
                                      <p:tavLst>
                                        <p:tav tm="0">
                                          <p:val>
                                            <p:strVal val="#ppt_y+.05"/>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44" presetClass="entr" presetSubtype="0" fill="hold" grpId="0" nodeType="clickEffect">
                                  <p:stCondLst>
                                    <p:cond delay="0"/>
                                  </p:stCondLst>
                                  <p:childTnLst>
                                    <p:set>
                                      <p:cBhvr>
                                        <p:cTn id="48" dur="0" fill="hold">
                                          <p:stCondLst>
                                            <p:cond delay="0"/>
                                          </p:stCondLst>
                                        </p:cTn>
                                        <p:tgtEl>
                                          <p:spTgt spid="869379">
                                            <p:txEl>
                                              <p:pRg st="5" end="5"/>
                                            </p:txEl>
                                          </p:spTgt>
                                        </p:tgtEl>
                                        <p:attrNameLst>
                                          <p:attrName>style.visibility</p:attrName>
                                        </p:attrNameLst>
                                      </p:cBhvr>
                                      <p:to>
                                        <p:strVal val="visible"/>
                                      </p:to>
                                    </p:set>
                                    <p:animEffect transition="in" filter="fade">
                                      <p:cBhvr>
                                        <p:cTn id="49" dur="500"/>
                                        <p:tgtEl>
                                          <p:spTgt spid="869379">
                                            <p:txEl>
                                              <p:pRg st="5" end="5"/>
                                            </p:txEl>
                                          </p:spTgt>
                                        </p:tgtEl>
                                      </p:cBhvr>
                                    </p:animEffect>
                                    <p:anim calcmode="lin" valueType="num">
                                      <p:cBhvr>
                                        <p:cTn id="50" dur="500" fill="hold"/>
                                        <p:tgtEl>
                                          <p:spTgt spid="869379">
                                            <p:txEl>
                                              <p:pRg st="5" end="5"/>
                                            </p:txEl>
                                          </p:spTgt>
                                        </p:tgtEl>
                                        <p:attrNameLst>
                                          <p:attrName>ppt_x</p:attrName>
                                        </p:attrNameLst>
                                      </p:cBhvr>
                                      <p:tavLst>
                                        <p:tav tm="0">
                                          <p:val>
                                            <p:strVal val="#ppt_x"/>
                                          </p:val>
                                        </p:tav>
                                        <p:tav tm="100000">
                                          <p:val>
                                            <p:strVal val="#ppt_x"/>
                                          </p:val>
                                        </p:tav>
                                      </p:tavLst>
                                    </p:anim>
                                    <p:anim calcmode="lin" valueType="num">
                                      <p:cBhvr>
                                        <p:cTn id="51" dur="500" fill="hold"/>
                                        <p:tgtEl>
                                          <p:spTgt spid="869379">
                                            <p:txEl>
                                              <p:pRg st="5" end="5"/>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9378" grpId="0"/>
      <p:bldP spid="869379" grpId="0" build="p" bldLvl="2"/>
    </p:bld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2" name="标题 1">
            <a:extLst>
              <a:ext uri="{FF2B5EF4-FFF2-40B4-BE49-F238E27FC236}">
                <a16:creationId xmlns:a16="http://schemas.microsoft.com/office/drawing/2014/main" id="{4387E4B7-6DA0-114C-982D-2F707A9CCA9D}"/>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负模式</a:t>
            </a:r>
          </a:p>
        </p:txBody>
      </p:sp>
      <p:sp>
        <p:nvSpPr>
          <p:cNvPr id="3" name="内容占位符 2">
            <a:extLst>
              <a:ext uri="{FF2B5EF4-FFF2-40B4-BE49-F238E27FC236}">
                <a16:creationId xmlns:a16="http://schemas.microsoft.com/office/drawing/2014/main" id="{B381614C-C0E2-0F40-AD58-1AD29315B9D2}"/>
              </a:ext>
            </a:extLst>
          </p:cNvPr>
          <p:cNvSpPr>
            <a:spLocks noGrp="1"/>
          </p:cNvSpPr>
          <p:nvPr>
            <p:ph idx="1"/>
          </p:nvPr>
        </p:nvSpPr>
        <p:spPr/>
        <p:txBody>
          <a:bodyPr/>
          <a:lstStyle/>
          <a:p>
            <a:pPr eaLnBrk="1" hangingPunct="1"/>
            <a:r>
              <a:rPr lang="zh-CN" altLang="en-US" dirty="0">
                <a:solidFill>
                  <a:srgbClr val="FF0000"/>
                </a:solidFill>
                <a:latin typeface="微软雅黑" panose="020B0503020204020204" pitchFamily="34" charset="-122"/>
                <a:ea typeface="微软雅黑" panose="020B0503020204020204" pitchFamily="34" charset="-122"/>
              </a:rPr>
              <a:t>负项与正项</a:t>
            </a:r>
            <a:endParaRPr lang="en-US" altLang="zh-CN" dirty="0">
              <a:solidFill>
                <a:srgbClr val="FF0000"/>
              </a:solidFill>
              <a:latin typeface="微软雅黑" panose="020B0503020204020204" pitchFamily="34" charset="-122"/>
              <a:ea typeface="微软雅黑" panose="020B0503020204020204" pitchFamily="34" charset="-122"/>
            </a:endParaRPr>
          </a:p>
          <a:p>
            <a:pPr eaLnBrk="1" hangingPunct="1">
              <a:buFont typeface="Monotype Sorts" pitchFamily="2" charset="2"/>
              <a:buNone/>
            </a:pPr>
            <a:r>
              <a:rPr lang="zh-CN" altLang="en-US" dirty="0">
                <a:latin typeface="微软雅黑" panose="020B0503020204020204" pitchFamily="34" charset="-122"/>
                <a:ea typeface="微软雅黑" panose="020B0503020204020204" pitchFamily="34" charset="-122"/>
              </a:rPr>
              <a:t>    </a:t>
            </a:r>
            <a:r>
              <a:rPr lang="zh-CN" altLang="zh-CN" dirty="0">
                <a:latin typeface="微软雅黑" panose="020B0503020204020204" pitchFamily="34" charset="-122"/>
                <a:ea typeface="微软雅黑" panose="020B0503020204020204" pitchFamily="34" charset="-122"/>
              </a:rPr>
              <a:t>当项</a:t>
            </a:r>
            <a:r>
              <a:rPr lang="en-US" altLang="zh-CN" i="1" dirty="0" err="1">
                <a:latin typeface="微软雅黑" panose="020B0503020204020204" pitchFamily="34" charset="-122"/>
                <a:ea typeface="微软雅黑" panose="020B0503020204020204" pitchFamily="34" charset="-122"/>
              </a:rPr>
              <a:t>i</a:t>
            </a:r>
            <a:r>
              <a:rPr lang="en-US" altLang="zh-CN" i="1" baseline="-25000" dirty="0" err="1">
                <a:latin typeface="微软雅黑" panose="020B0503020204020204" pitchFamily="34" charset="-122"/>
                <a:ea typeface="微软雅黑" panose="020B0503020204020204" pitchFamily="34" charset="-122"/>
              </a:rPr>
              <a:t>k</a:t>
            </a:r>
            <a:r>
              <a:rPr lang="zh-CN" altLang="en-US" i="1" baseline="-25000" dirty="0">
                <a:latin typeface="微软雅黑" panose="020B0503020204020204" pitchFamily="34" charset="-122"/>
                <a:ea typeface="微软雅黑" panose="020B0503020204020204" pitchFamily="34" charset="-122"/>
              </a:rPr>
              <a:t> </a:t>
            </a:r>
            <a:r>
              <a:rPr lang="zh-CN" altLang="zh-CN" dirty="0">
                <a:latin typeface="微软雅黑" panose="020B0503020204020204" pitchFamily="34" charset="-122"/>
                <a:ea typeface="微软雅黑" panose="020B0503020204020204" pitchFamily="34" charset="-122"/>
              </a:rPr>
              <a:t>没有出现在某个给定的交易中，称该项对于该交易是个负项，记为</a:t>
            </a:r>
            <a:r>
              <a:rPr lang="en-US" altLang="zh-CN" dirty="0">
                <a:latin typeface="微软雅黑" panose="020B0503020204020204" pitchFamily="34" charset="-122"/>
                <a:ea typeface="微软雅黑" panose="020B0503020204020204" pitchFamily="34" charset="-122"/>
              </a:rPr>
              <a:t>    </a:t>
            </a:r>
            <a:r>
              <a:rPr lang="zh-CN" altLang="zh-CN" dirty="0">
                <a:latin typeface="微软雅黑" panose="020B0503020204020204" pitchFamily="34" charset="-122"/>
                <a:ea typeface="微软雅黑" panose="020B0503020204020204" pitchFamily="34" charset="-122"/>
              </a:rPr>
              <a:t>，与此对应，出现在该交易中的每个项</a:t>
            </a:r>
            <a:r>
              <a:rPr lang="en-US" altLang="zh-CN" i="1" dirty="0">
                <a:latin typeface="微软雅黑" panose="020B0503020204020204" pitchFamily="34" charset="-122"/>
                <a:ea typeface="微软雅黑" panose="020B0503020204020204" pitchFamily="34" charset="-122"/>
              </a:rPr>
              <a:t>i</a:t>
            </a:r>
            <a:r>
              <a:rPr lang="en-US" altLang="zh-CN" i="1" baseline="-25000" dirty="0">
                <a:latin typeface="微软雅黑" panose="020B0503020204020204" pitchFamily="34" charset="-122"/>
                <a:ea typeface="微软雅黑" panose="020B0503020204020204" pitchFamily="34" charset="-122"/>
              </a:rPr>
              <a:t>d</a:t>
            </a:r>
            <a:r>
              <a:rPr lang="zh-CN" altLang="en-US" i="1" baseline="-25000" dirty="0">
                <a:latin typeface="微软雅黑" panose="020B0503020204020204" pitchFamily="34" charset="-122"/>
                <a:ea typeface="微软雅黑" panose="020B0503020204020204" pitchFamily="34" charset="-122"/>
              </a:rPr>
              <a:t> </a:t>
            </a:r>
            <a:r>
              <a:rPr lang="zh-CN" altLang="zh-CN" dirty="0">
                <a:latin typeface="微软雅黑" panose="020B0503020204020204" pitchFamily="34" charset="-122"/>
                <a:ea typeface="微软雅黑" panose="020B0503020204020204" pitchFamily="34" charset="-122"/>
              </a:rPr>
              <a:t>称为正项。</a:t>
            </a:r>
            <a:endParaRPr lang="en-US" altLang="zh-CN" dirty="0">
              <a:latin typeface="微软雅黑" panose="020B0503020204020204" pitchFamily="34" charset="-122"/>
              <a:ea typeface="微软雅黑" panose="020B0503020204020204" pitchFamily="34" charset="-122"/>
            </a:endParaRPr>
          </a:p>
          <a:p>
            <a:pPr eaLnBrk="1" hangingPunct="1"/>
            <a:r>
              <a:rPr lang="zh-CN" altLang="zh-CN" dirty="0">
                <a:solidFill>
                  <a:srgbClr val="FF0000"/>
                </a:solidFill>
                <a:latin typeface="微软雅黑" panose="020B0503020204020204" pitchFamily="34" charset="-122"/>
                <a:ea typeface="微软雅黑" panose="020B0503020204020204" pitchFamily="34" charset="-122"/>
              </a:rPr>
              <a:t>负项集</a:t>
            </a:r>
            <a:r>
              <a:rPr lang="zh-CN" altLang="en-US" dirty="0">
                <a:solidFill>
                  <a:srgbClr val="FF0000"/>
                </a:solidFill>
                <a:latin typeface="微软雅黑" panose="020B0503020204020204" pitchFamily="34" charset="-122"/>
                <a:ea typeface="微软雅黑" panose="020B0503020204020204" pitchFamily="34" charset="-122"/>
              </a:rPr>
              <a:t>与负关联规则</a:t>
            </a:r>
            <a:endParaRPr lang="en-US" altLang="zh-CN" dirty="0">
              <a:solidFill>
                <a:srgbClr val="FF0000"/>
              </a:solidFill>
              <a:latin typeface="微软雅黑" panose="020B0503020204020204" pitchFamily="34" charset="-122"/>
              <a:ea typeface="微软雅黑" panose="020B0503020204020204" pitchFamily="34" charset="-122"/>
            </a:endParaRPr>
          </a:p>
          <a:p>
            <a:pPr eaLnBrk="1" hangingPunct="1">
              <a:buFont typeface="Monotype Sorts" pitchFamily="2" charset="2"/>
              <a:buNone/>
            </a:pPr>
            <a:r>
              <a:rPr lang="zh-CN" altLang="en-US" dirty="0">
                <a:latin typeface="微软雅黑" panose="020B0503020204020204" pitchFamily="34" charset="-122"/>
                <a:ea typeface="微软雅黑" panose="020B0503020204020204" pitchFamily="34" charset="-122"/>
              </a:rPr>
              <a:t>    </a:t>
            </a:r>
            <a:r>
              <a:rPr lang="zh-CN" altLang="zh-CN" dirty="0">
                <a:latin typeface="微软雅黑" panose="020B0503020204020204" pitchFamily="34" charset="-122"/>
                <a:ea typeface="微软雅黑" panose="020B0503020204020204" pitchFamily="34" charset="-122"/>
              </a:rPr>
              <a:t>一个包含负项的项的集合称为负项集。一个负项集的支持度如果不小于用户给定的最小支持度，则称为频繁负项集</a:t>
            </a:r>
            <a:endParaRPr lang="en-US" altLang="zh-CN" dirty="0">
              <a:latin typeface="微软雅黑" panose="020B0503020204020204" pitchFamily="34" charset="-122"/>
              <a:ea typeface="微软雅黑" panose="020B0503020204020204" pitchFamily="34" charset="-122"/>
            </a:endParaRPr>
          </a:p>
          <a:p>
            <a:pPr eaLnBrk="1" hangingPunct="1">
              <a:buFont typeface="Monotype Sorts" pitchFamily="2" charset="2"/>
              <a:buNone/>
            </a:pPr>
            <a:r>
              <a:rPr lang="zh-CN" altLang="en-US" dirty="0">
                <a:latin typeface="微软雅黑" panose="020B0503020204020204" pitchFamily="34" charset="-122"/>
                <a:ea typeface="微软雅黑" panose="020B0503020204020204" pitchFamily="34" charset="-122"/>
              </a:rPr>
              <a:t>   </a:t>
            </a:r>
            <a:r>
              <a:rPr lang="zh-CN" altLang="zh-CN" dirty="0">
                <a:latin typeface="微软雅黑" panose="020B0503020204020204" pitchFamily="34" charset="-122"/>
                <a:ea typeface="微软雅黑" panose="020B0503020204020204" pitchFamily="34" charset="-122"/>
              </a:rPr>
              <a:t>负关联规则</a:t>
            </a:r>
            <a:r>
              <a:rPr lang="zh-CN" altLang="en-US" dirty="0">
                <a:latin typeface="微软雅黑" panose="020B0503020204020204" pitchFamily="34" charset="-122"/>
                <a:ea typeface="微软雅黑" panose="020B0503020204020204" pitchFamily="34" charset="-122"/>
              </a:rPr>
              <a:t>：包含负项的关联规则</a:t>
            </a:r>
            <a:r>
              <a:rPr lang="zh-CN" altLang="zh-CN"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eaLnBrk="1" hangingPunct="1"/>
            <a:r>
              <a:rPr lang="zh-CN" altLang="zh-CN" dirty="0">
                <a:latin typeface="微软雅黑" panose="020B0503020204020204" pitchFamily="34" charset="-122"/>
                <a:ea typeface="微软雅黑" panose="020B0503020204020204" pitchFamily="34" charset="-122"/>
              </a:rPr>
              <a:t>负项集和负关联规则统称为</a:t>
            </a:r>
            <a:r>
              <a:rPr lang="zh-CN" altLang="zh-CN" dirty="0">
                <a:solidFill>
                  <a:srgbClr val="FF0000"/>
                </a:solidFill>
                <a:latin typeface="微软雅黑" panose="020B0503020204020204" pitchFamily="34" charset="-122"/>
                <a:ea typeface="微软雅黑" panose="020B0503020204020204" pitchFamily="34" charset="-122"/>
              </a:rPr>
              <a:t>负模式</a:t>
            </a:r>
            <a:r>
              <a:rPr lang="zh-CN" altLang="zh-CN" dirty="0">
                <a:latin typeface="微软雅黑" panose="020B0503020204020204" pitchFamily="34" charset="-122"/>
                <a:ea typeface="微软雅黑" panose="020B0503020204020204" pitchFamily="34" charset="-122"/>
              </a:rPr>
              <a:t>。</a:t>
            </a:r>
          </a:p>
          <a:p>
            <a:pPr eaLnBrk="1" hangingPunct="1"/>
            <a:endParaRPr lang="zh-CN" altLang="en-US" dirty="0">
              <a:latin typeface="微软雅黑" panose="020B0503020204020204" pitchFamily="34" charset="-122"/>
              <a:ea typeface="微软雅黑" panose="020B0503020204020204" pitchFamily="34" charset="-122"/>
            </a:endParaRPr>
          </a:p>
        </p:txBody>
      </p:sp>
      <p:sp>
        <p:nvSpPr>
          <p:cNvPr id="56324" name="Rectangle 2">
            <a:extLst>
              <a:ext uri="{FF2B5EF4-FFF2-40B4-BE49-F238E27FC236}">
                <a16:creationId xmlns:a16="http://schemas.microsoft.com/office/drawing/2014/main" id="{FB6CEDE9-33D3-CE4E-AC0A-528A4978E862}"/>
              </a:ext>
            </a:extLst>
          </p:cNvPr>
          <p:cNvSpPr>
            <a:spLocks noChangeArrowheads="1"/>
          </p:cNvSpPr>
          <p:nvPr/>
        </p:nvSpPr>
        <p:spPr bwMode="auto">
          <a:xfrm>
            <a:off x="1524001" y="-230832"/>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sp>
        <p:nvSpPr>
          <p:cNvPr id="56325" name="Rectangle 4">
            <a:extLst>
              <a:ext uri="{FF2B5EF4-FFF2-40B4-BE49-F238E27FC236}">
                <a16:creationId xmlns:a16="http://schemas.microsoft.com/office/drawing/2014/main" id="{BD2BB557-BA39-D045-9C14-7EC6BC08F19A}"/>
              </a:ext>
            </a:extLst>
          </p:cNvPr>
          <p:cNvSpPr>
            <a:spLocks noChangeArrowheads="1"/>
          </p:cNvSpPr>
          <p:nvPr/>
        </p:nvSpPr>
        <p:spPr bwMode="auto">
          <a:xfrm>
            <a:off x="1676401" y="-78432"/>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graphicFrame>
        <p:nvGraphicFramePr>
          <p:cNvPr id="56326" name="对象 6">
            <a:extLst>
              <a:ext uri="{FF2B5EF4-FFF2-40B4-BE49-F238E27FC236}">
                <a16:creationId xmlns:a16="http://schemas.microsoft.com/office/drawing/2014/main" id="{82EBFAB1-4954-A04E-8D03-067309DA6338}"/>
              </a:ext>
            </a:extLst>
          </p:cNvPr>
          <p:cNvGraphicFramePr>
            <a:graphicFrameLocks noChangeAspect="1"/>
          </p:cNvGraphicFramePr>
          <p:nvPr>
            <p:extLst>
              <p:ext uri="{D42A27DB-BD31-4B8C-83A1-F6EECF244321}">
                <p14:modId xmlns:p14="http://schemas.microsoft.com/office/powerpoint/2010/main" val="2075544035"/>
              </p:ext>
            </p:extLst>
          </p:nvPr>
        </p:nvGraphicFramePr>
        <p:xfrm>
          <a:off x="1616366" y="2420888"/>
          <a:ext cx="503238" cy="482600"/>
        </p:xfrm>
        <a:graphic>
          <a:graphicData uri="http://schemas.openxmlformats.org/presentationml/2006/ole">
            <mc:AlternateContent xmlns:mc="http://schemas.openxmlformats.org/markup-compatibility/2006">
              <mc:Choice xmlns:v="urn:schemas-microsoft-com:vml" Requires="v">
                <p:oleObj spid="_x0000_s56331" name="Equation" r:id="rId4" imgW="3213100" imgH="5854700" progId="Equation.DSMT4">
                  <p:embed/>
                </p:oleObj>
              </mc:Choice>
              <mc:Fallback>
                <p:oleObj name="Equation" r:id="rId4" imgW="3213100" imgH="5854700" progId="Equation.DSMT4">
                  <p:embed/>
                  <p:pic>
                    <p:nvPicPr>
                      <p:cNvPr id="0" name="对象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6366" y="2420888"/>
                        <a:ext cx="503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4" presetClass="entr" presetSubtype="0" fill="hold" grpId="0" nodeType="clickEffect">
                                  <p:stCondLst>
                                    <p:cond delay="0"/>
                                  </p:stCondLst>
                                  <p:childTnLst>
                                    <p:set>
                                      <p:cBhvr>
                                        <p:cTn id="6" dur="0"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anim calcmode="lin" valueType="num">
                                      <p:cBhvr>
                                        <p:cTn id="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2" end="2"/>
                                            </p:txEl>
                                          </p:spTgt>
                                        </p:tgtEl>
                                        <p:attrNameLst>
                                          <p:attrName>ppt_y</p:attrName>
                                        </p:attrNameLst>
                                      </p:cBhvr>
                                      <p:tavLst>
                                        <p:tav tm="0">
                                          <p:val>
                                            <p:strVal val="#ppt_y+.05"/>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grpId="0" nodeType="clickEffect">
                                  <p:stCondLst>
                                    <p:cond delay="0"/>
                                  </p:stCondLst>
                                  <p:childTnLst>
                                    <p:set>
                                      <p:cBhvr>
                                        <p:cTn id="13" dur="0" fill="hold">
                                          <p:stCondLst>
                                            <p:cond delay="0"/>
                                          </p:stCondLst>
                                        </p:cTn>
                                        <p:tgtEl>
                                          <p:spTgt spid="3">
                                            <p:txEl>
                                              <p:pRg st="3" end="3"/>
                                            </p:txEl>
                                          </p:spTgt>
                                        </p:tgtEl>
                                        <p:attrNameLst>
                                          <p:attrName>style.visibility</p:attrName>
                                        </p:attrNameLst>
                                      </p:cBhvr>
                                      <p:to>
                                        <p:strVal val="visible"/>
                                      </p:to>
                                    </p:set>
                                    <p:animEffect transition="in" filter="fade">
                                      <p:cBhvr>
                                        <p:cTn id="14" dur="500"/>
                                        <p:tgtEl>
                                          <p:spTgt spid="3">
                                            <p:txEl>
                                              <p:pRg st="3" end="3"/>
                                            </p:txEl>
                                          </p:spTgt>
                                        </p:tgtEl>
                                      </p:cBhvr>
                                    </p:animEffect>
                                    <p:anim calcmode="lin" valueType="num">
                                      <p:cBhvr>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3" end="3"/>
                                            </p:txEl>
                                          </p:spTgt>
                                        </p:tgtEl>
                                        <p:attrNameLst>
                                          <p:attrName>ppt_y</p:attrName>
                                        </p:attrNameLst>
                                      </p:cBhvr>
                                      <p:tavLst>
                                        <p:tav tm="0">
                                          <p:val>
                                            <p:strVal val="#ppt_y+.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4" presetClass="entr" presetSubtype="0" fill="hold" grpId="0" nodeType="clickEffect">
                                  <p:stCondLst>
                                    <p:cond delay="0"/>
                                  </p:stCondLst>
                                  <p:childTnLst>
                                    <p:set>
                                      <p:cBhvr>
                                        <p:cTn id="20" dur="0"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anim calcmode="lin" valueType="num">
                                      <p:cBhvr>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500" fill="hold"/>
                                        <p:tgtEl>
                                          <p:spTgt spid="3">
                                            <p:txEl>
                                              <p:pRg st="4" end="4"/>
                                            </p:txEl>
                                          </p:spTgt>
                                        </p:tgtEl>
                                        <p:attrNameLst>
                                          <p:attrName>ppt_y</p:attrName>
                                        </p:attrNameLst>
                                      </p:cBhvr>
                                      <p:tavLst>
                                        <p:tav tm="0">
                                          <p:val>
                                            <p:strVal val="#ppt_y+.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4" presetClass="entr" presetSubtype="0" fill="hold" grpId="0" nodeType="clickEffect">
                                  <p:stCondLst>
                                    <p:cond delay="0"/>
                                  </p:stCondLst>
                                  <p:childTnLst>
                                    <p:set>
                                      <p:cBhvr>
                                        <p:cTn id="27" dur="0"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anim calcmode="lin" valueType="num">
                                      <p:cBhvr>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500" fill="hold"/>
                                        <p:tgtEl>
                                          <p:spTgt spid="3">
                                            <p:txEl>
                                              <p:pRg st="5" end="5"/>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64258" name="Rectangle 2">
            <a:extLst>
              <a:ext uri="{FF2B5EF4-FFF2-40B4-BE49-F238E27FC236}">
                <a16:creationId xmlns:a16="http://schemas.microsoft.com/office/drawing/2014/main" id="{5EA7A173-621F-D246-B26E-89A18C0731F9}"/>
              </a:ext>
            </a:extLst>
          </p:cNvPr>
          <p:cNvSpPr>
            <a:spLocks noGrp="1" noChangeArrowheads="1"/>
          </p:cNvSpPr>
          <p:nvPr>
            <p:ph type="title"/>
          </p:nvPr>
        </p:nvSpPr>
        <p:spPr/>
        <p:txBody>
          <a:bodyPr/>
          <a:lstStyle/>
          <a:p>
            <a:pPr eaLnBrk="1" hangingPunct="1"/>
            <a:r>
              <a:rPr lang="zh-CN" altLang="en-US" sz="3600">
                <a:latin typeface="微软雅黑" panose="020B0503020204020204" pitchFamily="34" charset="-122"/>
                <a:ea typeface="微软雅黑" panose="020B0503020204020204" pitchFamily="34" charset="-122"/>
              </a:rPr>
              <a:t>负关联规则、无关规则（</a:t>
            </a:r>
            <a:r>
              <a:rPr lang="en-US" altLang="zh-CN" sz="3600">
                <a:latin typeface="微软雅黑" panose="020B0503020204020204" pitchFamily="34" charset="-122"/>
                <a:ea typeface="微软雅黑" panose="020B0503020204020204" pitchFamily="34" charset="-122"/>
              </a:rPr>
              <a:t>dissociation rule) </a:t>
            </a:r>
          </a:p>
        </p:txBody>
      </p:sp>
      <p:graphicFrame>
        <p:nvGraphicFramePr>
          <p:cNvPr id="864363" name="Group 107">
            <a:extLst>
              <a:ext uri="{FF2B5EF4-FFF2-40B4-BE49-F238E27FC236}">
                <a16:creationId xmlns:a16="http://schemas.microsoft.com/office/drawing/2014/main" id="{058C2D15-6524-694E-B279-84B0C9FAE57E}"/>
              </a:ext>
            </a:extLst>
          </p:cNvPr>
          <p:cNvGraphicFramePr>
            <a:graphicFrameLocks noGrp="1"/>
          </p:cNvGraphicFramePr>
          <p:nvPr>
            <p:ph idx="1"/>
            <p:extLst>
              <p:ext uri="{D42A27DB-BD31-4B8C-83A1-F6EECF244321}">
                <p14:modId xmlns:p14="http://schemas.microsoft.com/office/powerpoint/2010/main" val="3563249004"/>
              </p:ext>
            </p:extLst>
          </p:nvPr>
        </p:nvGraphicFramePr>
        <p:xfrm>
          <a:off x="5784329" y="3385051"/>
          <a:ext cx="5977632" cy="2492860"/>
        </p:xfrm>
        <a:graphic>
          <a:graphicData uri="http://schemas.openxmlformats.org/drawingml/2006/table">
            <a:tbl>
              <a:tblPr/>
              <a:tblGrid>
                <a:gridCol w="2422956">
                  <a:extLst>
                    <a:ext uri="{9D8B030D-6E8A-4147-A177-3AD203B41FA5}">
                      <a16:colId xmlns:a16="http://schemas.microsoft.com/office/drawing/2014/main" val="20000"/>
                    </a:ext>
                  </a:extLst>
                </a:gridCol>
                <a:gridCol w="3554676">
                  <a:extLst>
                    <a:ext uri="{9D8B030D-6E8A-4147-A177-3AD203B41FA5}">
                      <a16:colId xmlns:a16="http://schemas.microsoft.com/office/drawing/2014/main" val="20001"/>
                    </a:ext>
                  </a:extLst>
                </a:gridCol>
              </a:tblGrid>
              <a:tr h="498475">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dirty="0">
                          <a:ln>
                            <a:noFill/>
                          </a:ln>
                          <a:solidFill>
                            <a:srgbClr val="170981"/>
                          </a:solidFill>
                          <a:effectLst/>
                          <a:latin typeface="Times New Roman" pitchFamily="18" charset="0"/>
                          <a:ea typeface="宋体" pitchFamily="2" charset="-122"/>
                        </a:rPr>
                        <a:t>TID</a:t>
                      </a:r>
                    </a:p>
                  </a:txBody>
                  <a:tcPr marL="79009" marR="79009" marT="35926" marB="3592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dirty="0">
                          <a:ln>
                            <a:noFill/>
                          </a:ln>
                          <a:solidFill>
                            <a:srgbClr val="170981"/>
                          </a:solidFill>
                          <a:effectLst/>
                          <a:latin typeface="Times New Roman" pitchFamily="18" charset="0"/>
                          <a:ea typeface="宋体" pitchFamily="2" charset="-122"/>
                        </a:rPr>
                        <a:t>Items</a:t>
                      </a:r>
                    </a:p>
                  </a:txBody>
                  <a:tcPr marL="79009" marR="79009" marT="35926" marB="3592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98475">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dirty="0">
                          <a:ln>
                            <a:noFill/>
                          </a:ln>
                          <a:solidFill>
                            <a:srgbClr val="170981"/>
                          </a:solidFill>
                          <a:effectLst/>
                          <a:latin typeface="Times New Roman" pitchFamily="18" charset="0"/>
                          <a:ea typeface="宋体" pitchFamily="2" charset="-122"/>
                        </a:rPr>
                        <a:t>1</a:t>
                      </a:r>
                    </a:p>
                  </a:txBody>
                  <a:tcPr marL="79009" marR="79009" marT="35926" marB="3592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dirty="0">
                          <a:ln>
                            <a:noFill/>
                          </a:ln>
                          <a:solidFill>
                            <a:srgbClr val="000099"/>
                          </a:solidFill>
                          <a:effectLst/>
                          <a:latin typeface="Times New Roman" pitchFamily="18" charset="0"/>
                          <a:ea typeface="宋体" pitchFamily="2" charset="-122"/>
                        </a:rPr>
                        <a:t>A, B, </a:t>
                      </a:r>
                      <a:r>
                        <a:rPr kumimoji="0" lang="en-US" altLang="zh-CN" sz="2800" b="1" i="0" u="none" strike="noStrike" cap="none" normalizeH="0" baseline="0" dirty="0">
                          <a:ln>
                            <a:noFill/>
                          </a:ln>
                          <a:solidFill>
                            <a:schemeClr val="hlink"/>
                          </a:solidFill>
                          <a:effectLst/>
                          <a:latin typeface="Times New Roman" pitchFamily="18" charset="0"/>
                          <a:ea typeface="宋体" pitchFamily="2" charset="-122"/>
                          <a:sym typeface="Symbol" pitchFamily="18" charset="2"/>
                        </a:rPr>
                        <a:t></a:t>
                      </a:r>
                      <a:r>
                        <a:rPr kumimoji="0" lang="en-US" altLang="zh-CN" sz="2800" b="1" i="0" u="none" strike="noStrike" cap="none" normalizeH="0" baseline="0" dirty="0">
                          <a:ln>
                            <a:noFill/>
                          </a:ln>
                          <a:solidFill>
                            <a:schemeClr val="hlink"/>
                          </a:solidFill>
                          <a:effectLst/>
                          <a:latin typeface="Times New Roman" pitchFamily="18" charset="0"/>
                          <a:ea typeface="宋体" pitchFamily="2" charset="-122"/>
                        </a:rPr>
                        <a:t>C</a:t>
                      </a:r>
                      <a:r>
                        <a:rPr kumimoji="0" lang="en-US" altLang="zh-CN" sz="2800" b="1" i="0" u="none" strike="noStrike" cap="none" normalizeH="0" baseline="0" dirty="0">
                          <a:ln>
                            <a:noFill/>
                          </a:ln>
                          <a:solidFill>
                            <a:schemeClr val="tx1"/>
                          </a:solidFill>
                          <a:effectLst/>
                          <a:latin typeface="Times New Roman" pitchFamily="18" charset="0"/>
                          <a:ea typeface="宋体" pitchFamily="2" charset="-122"/>
                        </a:rPr>
                        <a:t>, </a:t>
                      </a:r>
                      <a:r>
                        <a:rPr kumimoji="0" lang="en-US" altLang="zh-CN" sz="2800" b="1" i="0" u="none" strike="noStrike" cap="none" normalizeH="0" baseline="0" dirty="0">
                          <a:ln>
                            <a:noFill/>
                          </a:ln>
                          <a:solidFill>
                            <a:srgbClr val="FF0000"/>
                          </a:solidFill>
                          <a:effectLst/>
                          <a:latin typeface="Times New Roman" pitchFamily="18" charset="0"/>
                          <a:ea typeface="宋体" pitchFamily="2" charset="-122"/>
                          <a:sym typeface="Symbol" pitchFamily="18" charset="2"/>
                        </a:rPr>
                        <a:t>D</a:t>
                      </a:r>
                      <a:r>
                        <a:rPr kumimoji="0" lang="en-US" altLang="zh-CN" sz="2800" b="1" i="0" u="none" strike="noStrike" cap="none" normalizeH="0" baseline="0" dirty="0">
                          <a:ln>
                            <a:noFill/>
                          </a:ln>
                          <a:solidFill>
                            <a:schemeClr val="tx1"/>
                          </a:solidFill>
                          <a:effectLst/>
                          <a:latin typeface="Times New Roman" pitchFamily="18" charset="0"/>
                          <a:ea typeface="宋体" pitchFamily="2" charset="-122"/>
                        </a:rPr>
                        <a:t> </a:t>
                      </a:r>
                      <a:endParaRPr kumimoji="0" lang="zh-CN" altLang="en-US" sz="2800" b="1" i="0" u="none" strike="noStrike" cap="none" normalizeH="0" baseline="0" dirty="0">
                        <a:ln>
                          <a:noFill/>
                        </a:ln>
                        <a:solidFill>
                          <a:schemeClr val="tx1"/>
                        </a:solidFill>
                        <a:effectLst/>
                        <a:latin typeface="Times New Roman" pitchFamily="18" charset="0"/>
                        <a:ea typeface="宋体" pitchFamily="2" charset="-122"/>
                      </a:endParaRPr>
                    </a:p>
                  </a:txBody>
                  <a:tcPr marL="79009" marR="79009" marT="35926" marB="3592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475">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2</a:t>
                      </a:r>
                    </a:p>
                  </a:txBody>
                  <a:tcPr marL="79009" marR="79009" marT="35926" marB="3592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dirty="0">
                          <a:ln>
                            <a:noFill/>
                          </a:ln>
                          <a:solidFill>
                            <a:srgbClr val="FF0000"/>
                          </a:solidFill>
                          <a:effectLst/>
                          <a:latin typeface="Times New Roman" pitchFamily="18" charset="0"/>
                          <a:ea typeface="宋体" pitchFamily="2" charset="-122"/>
                          <a:sym typeface="Symbol" pitchFamily="18" charset="2"/>
                        </a:rPr>
                        <a:t></a:t>
                      </a:r>
                      <a:r>
                        <a:rPr kumimoji="0" lang="en-US" altLang="zh-CN" sz="2800" b="1" i="0" u="none" strike="noStrike" cap="none" normalizeH="0" baseline="0" dirty="0">
                          <a:ln>
                            <a:noFill/>
                          </a:ln>
                          <a:solidFill>
                            <a:srgbClr val="FF0000"/>
                          </a:solidFill>
                          <a:effectLst/>
                          <a:latin typeface="Times New Roman" pitchFamily="18" charset="0"/>
                          <a:ea typeface="宋体" pitchFamily="2" charset="-122"/>
                        </a:rPr>
                        <a:t>A</a:t>
                      </a:r>
                      <a:r>
                        <a:rPr kumimoji="0" lang="en-US" altLang="zh-CN" sz="2800" b="1" i="0" u="none" strike="noStrike" cap="none" normalizeH="0" baseline="0" dirty="0">
                          <a:ln>
                            <a:noFill/>
                          </a:ln>
                          <a:solidFill>
                            <a:srgbClr val="000099"/>
                          </a:solidFill>
                          <a:effectLst/>
                          <a:latin typeface="Times New Roman" pitchFamily="18" charset="0"/>
                          <a:ea typeface="宋体" pitchFamily="2" charset="-122"/>
                        </a:rPr>
                        <a:t>, B, C </a:t>
                      </a:r>
                      <a:r>
                        <a:rPr kumimoji="0" lang="en-US" altLang="zh-CN" sz="2800" b="1" i="0" u="none" strike="noStrike" cap="none" normalizeH="0" baseline="0" dirty="0">
                          <a:ln>
                            <a:noFill/>
                          </a:ln>
                          <a:solidFill>
                            <a:srgbClr val="FF0000"/>
                          </a:solidFill>
                          <a:effectLst/>
                          <a:latin typeface="Times New Roman" pitchFamily="18" charset="0"/>
                          <a:ea typeface="宋体" pitchFamily="2" charset="-122"/>
                        </a:rPr>
                        <a:t>, </a:t>
                      </a:r>
                      <a:r>
                        <a:rPr kumimoji="0" lang="en-US" altLang="zh-CN" sz="2800" b="1" i="0" u="none" strike="noStrike" cap="none" normalizeH="0" baseline="0" dirty="0">
                          <a:ln>
                            <a:noFill/>
                          </a:ln>
                          <a:solidFill>
                            <a:srgbClr val="FF0000"/>
                          </a:solidFill>
                          <a:effectLst/>
                          <a:latin typeface="Times New Roman" pitchFamily="18" charset="0"/>
                          <a:ea typeface="宋体" pitchFamily="2" charset="-122"/>
                          <a:sym typeface="Symbol" pitchFamily="18" charset="2"/>
                        </a:rPr>
                        <a:t>D</a:t>
                      </a:r>
                      <a:r>
                        <a:rPr kumimoji="0" lang="en-US" altLang="zh-CN" sz="2800" b="1" i="0" u="none" strike="noStrike" cap="none" normalizeH="0" baseline="0" dirty="0">
                          <a:ln>
                            <a:noFill/>
                          </a:ln>
                          <a:solidFill>
                            <a:schemeClr val="tx1"/>
                          </a:solidFill>
                          <a:effectLst/>
                          <a:latin typeface="Times New Roman" pitchFamily="18" charset="0"/>
                          <a:ea typeface="宋体" pitchFamily="2" charset="-122"/>
                        </a:rPr>
                        <a:t> </a:t>
                      </a:r>
                      <a:endParaRPr kumimoji="0" lang="zh-CN" altLang="en-US" sz="2800" b="1" i="0" u="none" strike="noStrike" cap="none" normalizeH="0" baseline="0" dirty="0">
                        <a:ln>
                          <a:noFill/>
                        </a:ln>
                        <a:solidFill>
                          <a:schemeClr val="tx1"/>
                        </a:solidFill>
                        <a:effectLst/>
                        <a:latin typeface="Times New Roman" pitchFamily="18" charset="0"/>
                        <a:ea typeface="宋体" pitchFamily="2" charset="-122"/>
                      </a:endParaRPr>
                    </a:p>
                  </a:txBody>
                  <a:tcPr marL="79009" marR="79009" marT="35926" marB="3592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8475">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3</a:t>
                      </a:r>
                    </a:p>
                  </a:txBody>
                  <a:tcPr marL="79009" marR="79009" marT="35926" marB="3592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dirty="0">
                          <a:ln>
                            <a:noFill/>
                          </a:ln>
                          <a:solidFill>
                            <a:srgbClr val="000099"/>
                          </a:solidFill>
                          <a:effectLst/>
                          <a:latin typeface="Times New Roman" pitchFamily="18" charset="0"/>
                          <a:ea typeface="宋体" pitchFamily="2" charset="-122"/>
                        </a:rPr>
                        <a:t>A, </a:t>
                      </a:r>
                      <a:r>
                        <a:rPr kumimoji="0" lang="en-US" altLang="zh-CN" sz="2800" b="1" i="0" u="none" strike="noStrike" cap="none" normalizeH="0" baseline="0" dirty="0">
                          <a:ln>
                            <a:noFill/>
                          </a:ln>
                          <a:solidFill>
                            <a:srgbClr val="FF0000"/>
                          </a:solidFill>
                          <a:effectLst/>
                          <a:latin typeface="Times New Roman" pitchFamily="18" charset="0"/>
                          <a:ea typeface="宋体" pitchFamily="2" charset="-122"/>
                          <a:sym typeface="Symbol" pitchFamily="18" charset="2"/>
                        </a:rPr>
                        <a:t>B</a:t>
                      </a:r>
                      <a:r>
                        <a:rPr kumimoji="0" lang="en-US" altLang="zh-CN" sz="2800" b="1" i="0" u="none" strike="noStrike" cap="none" normalizeH="0" baseline="0" dirty="0">
                          <a:ln>
                            <a:noFill/>
                          </a:ln>
                          <a:solidFill>
                            <a:schemeClr val="tx1"/>
                          </a:solidFill>
                          <a:effectLst/>
                          <a:latin typeface="Times New Roman" pitchFamily="18" charset="0"/>
                          <a:ea typeface="宋体" pitchFamily="2" charset="-122"/>
                          <a:sym typeface="Symbol" pitchFamily="18" charset="2"/>
                        </a:rPr>
                        <a:t>,</a:t>
                      </a:r>
                      <a:r>
                        <a:rPr kumimoji="0" lang="en-US" altLang="zh-CN" sz="2800" b="1" i="0" u="none" strike="noStrike" cap="none" normalizeH="0" baseline="0" dirty="0">
                          <a:ln>
                            <a:noFill/>
                          </a:ln>
                          <a:solidFill>
                            <a:schemeClr val="tx1"/>
                          </a:solidFill>
                          <a:effectLst/>
                          <a:latin typeface="Times New Roman" pitchFamily="18" charset="0"/>
                          <a:ea typeface="宋体" pitchFamily="2" charset="-122"/>
                        </a:rPr>
                        <a:t> </a:t>
                      </a:r>
                      <a:r>
                        <a:rPr kumimoji="0" lang="en-US" altLang="zh-CN" sz="2800" b="1" i="0" u="none" strike="noStrike" cap="none" normalizeH="0" baseline="0" dirty="0">
                          <a:ln>
                            <a:noFill/>
                          </a:ln>
                          <a:solidFill>
                            <a:srgbClr val="000099"/>
                          </a:solidFill>
                          <a:effectLst/>
                          <a:latin typeface="Times New Roman" pitchFamily="18" charset="0"/>
                          <a:ea typeface="宋体" pitchFamily="2" charset="-122"/>
                        </a:rPr>
                        <a:t>C </a:t>
                      </a:r>
                      <a:r>
                        <a:rPr kumimoji="0" lang="en-US" altLang="zh-CN" sz="2800" b="1" i="0" u="none" strike="noStrike" cap="none" normalizeH="0" baseline="0" dirty="0">
                          <a:ln>
                            <a:noFill/>
                          </a:ln>
                          <a:solidFill>
                            <a:schemeClr val="tx1"/>
                          </a:solidFill>
                          <a:effectLst/>
                          <a:latin typeface="Times New Roman" pitchFamily="18" charset="0"/>
                          <a:ea typeface="宋体" pitchFamily="2" charset="-122"/>
                        </a:rPr>
                        <a:t>, </a:t>
                      </a:r>
                      <a:r>
                        <a:rPr kumimoji="0" lang="en-US" altLang="zh-CN" sz="2800" b="1" i="0" u="none" strike="noStrike" cap="none" normalizeH="0" baseline="0" dirty="0">
                          <a:ln>
                            <a:noFill/>
                          </a:ln>
                          <a:solidFill>
                            <a:srgbClr val="FF0000"/>
                          </a:solidFill>
                          <a:effectLst/>
                          <a:latin typeface="Times New Roman" pitchFamily="18" charset="0"/>
                          <a:ea typeface="宋体" pitchFamily="2" charset="-122"/>
                          <a:sym typeface="Symbol" pitchFamily="18" charset="2"/>
                        </a:rPr>
                        <a:t>D</a:t>
                      </a:r>
                      <a:r>
                        <a:rPr kumimoji="0" lang="en-US" altLang="zh-CN" sz="2800" b="1" i="0" u="none" strike="noStrike" cap="none" normalizeH="0" baseline="0" dirty="0">
                          <a:ln>
                            <a:noFill/>
                          </a:ln>
                          <a:solidFill>
                            <a:schemeClr val="tx1"/>
                          </a:solidFill>
                          <a:effectLst/>
                          <a:latin typeface="Times New Roman" pitchFamily="18" charset="0"/>
                          <a:ea typeface="宋体" pitchFamily="2" charset="-122"/>
                        </a:rPr>
                        <a:t> </a:t>
                      </a:r>
                    </a:p>
                  </a:txBody>
                  <a:tcPr marL="79009" marR="79009" marT="35926" marB="3592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98475">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4</a:t>
                      </a:r>
                    </a:p>
                  </a:txBody>
                  <a:tcPr marL="79009" marR="79009" marT="35926" marB="3592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dirty="0">
                          <a:ln>
                            <a:noFill/>
                          </a:ln>
                          <a:solidFill>
                            <a:srgbClr val="000099"/>
                          </a:solidFill>
                          <a:effectLst/>
                          <a:latin typeface="Times New Roman" pitchFamily="18" charset="0"/>
                          <a:ea typeface="宋体" pitchFamily="2" charset="-122"/>
                        </a:rPr>
                        <a:t>A, C, D, </a:t>
                      </a:r>
                      <a:r>
                        <a:rPr kumimoji="0" lang="en-US" altLang="zh-CN" sz="2800" b="1" i="0" u="none" strike="noStrike" cap="none" normalizeH="0" baseline="0" dirty="0">
                          <a:ln>
                            <a:noFill/>
                          </a:ln>
                          <a:solidFill>
                            <a:srgbClr val="FF0000"/>
                          </a:solidFill>
                          <a:effectLst/>
                          <a:latin typeface="Times New Roman" pitchFamily="18" charset="0"/>
                          <a:ea typeface="宋体" pitchFamily="2" charset="-122"/>
                          <a:sym typeface="Symbol" pitchFamily="18" charset="2"/>
                        </a:rPr>
                        <a:t>B</a:t>
                      </a:r>
                      <a:r>
                        <a:rPr kumimoji="0" lang="en-US" altLang="zh-CN" sz="2800" b="1" i="0" u="none" strike="noStrike" cap="none" normalizeH="0" baseline="0" dirty="0">
                          <a:ln>
                            <a:noFill/>
                          </a:ln>
                          <a:solidFill>
                            <a:srgbClr val="FF0000"/>
                          </a:solidFill>
                          <a:effectLst/>
                          <a:latin typeface="Times New Roman" pitchFamily="18" charset="0"/>
                          <a:ea typeface="宋体" pitchFamily="2" charset="-122"/>
                        </a:rPr>
                        <a:t> </a:t>
                      </a:r>
                    </a:p>
                  </a:txBody>
                  <a:tcPr marL="79009" marR="79009" marT="35926" marB="3592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47107" name="Rectangle 3">
            <a:extLst>
              <a:ext uri="{FF2B5EF4-FFF2-40B4-BE49-F238E27FC236}">
                <a16:creationId xmlns:a16="http://schemas.microsoft.com/office/drawing/2014/main" id="{FD11C0D2-8C1C-7B47-B4D1-71BE992EFF15}"/>
              </a:ext>
            </a:extLst>
          </p:cNvPr>
          <p:cNvSpPr>
            <a:spLocks noGrp="1" noChangeArrowheads="1"/>
          </p:cNvSpPr>
          <p:nvPr>
            <p:ph type="body" sz="half" idx="4294967295"/>
          </p:nvPr>
        </p:nvSpPr>
        <p:spPr>
          <a:xfrm>
            <a:off x="406400" y="1570248"/>
            <a:ext cx="6769100" cy="1439862"/>
          </a:xfrm>
        </p:spPr>
        <p:txBody>
          <a:bodyPr/>
          <a:lstStyle/>
          <a:p>
            <a:pPr eaLnBrk="1" hangingPunct="1"/>
            <a:r>
              <a:rPr lang="zh-CN" altLang="en-US" sz="3200" dirty="0">
                <a:solidFill>
                  <a:schemeClr val="hlink"/>
                </a:solidFill>
                <a:latin typeface="微软雅黑" panose="020B0503020204020204" pitchFamily="34" charset="-122"/>
                <a:ea typeface="微软雅黑" panose="020B0503020204020204" pitchFamily="34" charset="-122"/>
                <a:sym typeface="Symbol" pitchFamily="2" charset="2"/>
              </a:rPr>
              <a:t>发现带有</a:t>
            </a:r>
            <a:r>
              <a:rPr lang="zh-CN" altLang="en-US" sz="3200" dirty="0">
                <a:solidFill>
                  <a:schemeClr val="hlink"/>
                </a:solidFill>
                <a:latin typeface="Tahoma" panose="020B0604030504040204" pitchFamily="34" charset="0"/>
                <a:ea typeface="微软雅黑" panose="020B0503020204020204" pitchFamily="34" charset="-122"/>
                <a:sym typeface="Symbol" pitchFamily="2" charset="2"/>
              </a:rPr>
              <a:t>“</a:t>
            </a:r>
            <a:r>
              <a:rPr lang="zh-CN" altLang="en-US" sz="3200" dirty="0">
                <a:solidFill>
                  <a:schemeClr val="hlink"/>
                </a:solidFill>
                <a:latin typeface="微软雅黑" panose="020B0503020204020204" pitchFamily="34" charset="-122"/>
                <a:ea typeface="微软雅黑" panose="020B0503020204020204" pitchFamily="34" charset="-122"/>
                <a:sym typeface="Symbol" pitchFamily="2" charset="2"/>
              </a:rPr>
              <a:t>非</a:t>
            </a:r>
            <a:r>
              <a:rPr lang="en-US" altLang="zh-CN" sz="3200" dirty="0" err="1">
                <a:solidFill>
                  <a:schemeClr val="hlink"/>
                </a:solidFill>
                <a:latin typeface="微软雅黑" panose="020B0503020204020204" pitchFamily="34" charset="-122"/>
                <a:ea typeface="微软雅黑" panose="020B0503020204020204" pitchFamily="34" charset="-122"/>
                <a:sym typeface="Symbol" pitchFamily="2" charset="2"/>
              </a:rPr>
              <a:t>I</a:t>
            </a:r>
            <a:r>
              <a:rPr lang="en-US" altLang="zh-CN" sz="3200" baseline="-25000" dirty="0" err="1">
                <a:solidFill>
                  <a:schemeClr val="hlink"/>
                </a:solidFill>
                <a:latin typeface="微软雅黑" panose="020B0503020204020204" pitchFamily="34" charset="-122"/>
                <a:ea typeface="微软雅黑" panose="020B0503020204020204" pitchFamily="34" charset="-122"/>
                <a:sym typeface="Symbol" pitchFamily="2" charset="2"/>
              </a:rPr>
              <a:t>i</a:t>
            </a:r>
            <a:r>
              <a:rPr lang="en-US" altLang="zh-CN" sz="3200" dirty="0">
                <a:solidFill>
                  <a:schemeClr val="hlink"/>
                </a:solidFill>
                <a:latin typeface="Tahoma" panose="020B0604030504040204" pitchFamily="34" charset="0"/>
                <a:ea typeface="微软雅黑" panose="020B0503020204020204" pitchFamily="34" charset="-122"/>
                <a:sym typeface="Symbol" pitchFamily="2" charset="2"/>
              </a:rPr>
              <a:t>”</a:t>
            </a:r>
            <a:r>
              <a:rPr lang="zh-CN" altLang="en-US" sz="3200" dirty="0">
                <a:solidFill>
                  <a:schemeClr val="hlink"/>
                </a:solidFill>
                <a:latin typeface="微软雅黑" panose="020B0503020204020204" pitchFamily="34" charset="-122"/>
                <a:ea typeface="微软雅黑" panose="020B0503020204020204" pitchFamily="34" charset="-122"/>
                <a:sym typeface="Symbol" pitchFamily="2" charset="2"/>
              </a:rPr>
              <a:t>的规则：</a:t>
            </a:r>
          </a:p>
          <a:p>
            <a:pPr eaLnBrk="1" hangingPunct="1">
              <a:lnSpc>
                <a:spcPct val="120000"/>
              </a:lnSpc>
              <a:spcBef>
                <a:spcPct val="0"/>
              </a:spcBef>
              <a:buFontTx/>
              <a:buNone/>
            </a:pPr>
            <a:r>
              <a:rPr lang="zh-CN" altLang="en-US" sz="3200" dirty="0">
                <a:latin typeface="微软雅黑" panose="020B0503020204020204" pitchFamily="34" charset="-122"/>
                <a:ea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rPr>
              <a:t>A, </a:t>
            </a:r>
            <a:r>
              <a:rPr lang="en-US" altLang="zh-CN" sz="3200" dirty="0">
                <a:latin typeface="微软雅黑" panose="020B0503020204020204" pitchFamily="34" charset="-122"/>
                <a:ea typeface="微软雅黑" panose="020B0503020204020204" pitchFamily="34" charset="-122"/>
                <a:sym typeface="Symbol" pitchFamily="2" charset="2"/>
              </a:rPr>
              <a:t></a:t>
            </a:r>
            <a:r>
              <a:rPr lang="en-US" altLang="zh-CN" sz="3200" dirty="0">
                <a:latin typeface="微软雅黑" panose="020B0503020204020204" pitchFamily="34" charset="-122"/>
                <a:ea typeface="微软雅黑" panose="020B0503020204020204" pitchFamily="34" charset="-122"/>
              </a:rPr>
              <a:t> B</a:t>
            </a:r>
            <a:r>
              <a:rPr lang="zh-CN" altLang="en-US" sz="3200" dirty="0">
                <a:latin typeface="微软雅黑" panose="020B0503020204020204" pitchFamily="34" charset="-122"/>
                <a:ea typeface="微软雅黑" panose="020B0503020204020204" pitchFamily="34" charset="-122"/>
              </a:rPr>
              <a:t>） → </a:t>
            </a:r>
            <a:r>
              <a:rPr lang="en-US" altLang="zh-CN" sz="3200" dirty="0">
                <a:latin typeface="微软雅黑" panose="020B0503020204020204" pitchFamily="34" charset="-122"/>
                <a:ea typeface="微软雅黑" panose="020B0503020204020204" pitchFamily="34" charset="-122"/>
              </a:rPr>
              <a:t>C</a:t>
            </a:r>
            <a:endParaRPr lang="zh-CN" altLang="en-US" sz="4000" dirty="0">
              <a:solidFill>
                <a:schemeClr val="hlink"/>
              </a:solidFill>
              <a:latin typeface="微软雅黑" panose="020B0503020204020204" pitchFamily="34" charset="-122"/>
              <a:ea typeface="微软雅黑" panose="020B0503020204020204" pitchFamily="34" charset="-122"/>
              <a:sym typeface="Symbol" pitchFamily="2" charset="2"/>
            </a:endParaRPr>
          </a:p>
        </p:txBody>
      </p:sp>
      <p:graphicFrame>
        <p:nvGraphicFramePr>
          <p:cNvPr id="864338" name="Group 82">
            <a:extLst>
              <a:ext uri="{FF2B5EF4-FFF2-40B4-BE49-F238E27FC236}">
                <a16:creationId xmlns:a16="http://schemas.microsoft.com/office/drawing/2014/main" id="{C12BA5CB-A056-614C-8B2C-D8D116A8C269}"/>
              </a:ext>
            </a:extLst>
          </p:cNvPr>
          <p:cNvGraphicFramePr>
            <a:graphicFrameLocks noGrp="1"/>
          </p:cNvGraphicFramePr>
          <p:nvPr>
            <p:extLst>
              <p:ext uri="{D42A27DB-BD31-4B8C-83A1-F6EECF244321}">
                <p14:modId xmlns:p14="http://schemas.microsoft.com/office/powerpoint/2010/main" val="1471773125"/>
              </p:ext>
            </p:extLst>
          </p:nvPr>
        </p:nvGraphicFramePr>
        <p:xfrm>
          <a:off x="1764506" y="3373104"/>
          <a:ext cx="3240087" cy="2503720"/>
        </p:xfrm>
        <a:graphic>
          <a:graphicData uri="http://schemas.openxmlformats.org/drawingml/2006/table">
            <a:tbl>
              <a:tblPr/>
              <a:tblGrid>
                <a:gridCol w="1368425">
                  <a:extLst>
                    <a:ext uri="{9D8B030D-6E8A-4147-A177-3AD203B41FA5}">
                      <a16:colId xmlns:a16="http://schemas.microsoft.com/office/drawing/2014/main" val="20000"/>
                    </a:ext>
                  </a:extLst>
                </a:gridCol>
                <a:gridCol w="1871662">
                  <a:extLst>
                    <a:ext uri="{9D8B030D-6E8A-4147-A177-3AD203B41FA5}">
                      <a16:colId xmlns:a16="http://schemas.microsoft.com/office/drawing/2014/main" val="20001"/>
                    </a:ext>
                  </a:extLst>
                </a:gridCol>
              </a:tblGrid>
              <a:tr h="508880">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dirty="0">
                          <a:ln>
                            <a:noFill/>
                          </a:ln>
                          <a:solidFill>
                            <a:srgbClr val="170981"/>
                          </a:solidFill>
                          <a:effectLst/>
                          <a:latin typeface="Times New Roman" pitchFamily="18" charset="0"/>
                          <a:ea typeface="宋体" pitchFamily="2" charset="-122"/>
                        </a:rPr>
                        <a:t>TID</a:t>
                      </a:r>
                    </a:p>
                  </a:txBody>
                  <a:tcPr marL="36000" marR="36000" marT="35995" marB="35995"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Items</a:t>
                      </a:r>
                    </a:p>
                  </a:txBody>
                  <a:tcPr marL="36000" marR="36000" marT="35995" marB="35995"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9865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dirty="0">
                          <a:ln>
                            <a:noFill/>
                          </a:ln>
                          <a:solidFill>
                            <a:srgbClr val="170981"/>
                          </a:solidFill>
                          <a:effectLst/>
                          <a:latin typeface="Times New Roman" pitchFamily="18" charset="0"/>
                          <a:ea typeface="宋体" pitchFamily="2" charset="-122"/>
                        </a:rPr>
                        <a:t>1</a:t>
                      </a:r>
                    </a:p>
                  </a:txBody>
                  <a:tcPr marL="36000" marR="36000" marT="35995" marB="35995"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dirty="0">
                          <a:ln>
                            <a:noFill/>
                          </a:ln>
                          <a:solidFill>
                            <a:srgbClr val="000099"/>
                          </a:solidFill>
                          <a:effectLst/>
                          <a:latin typeface="Times New Roman" pitchFamily="18" charset="0"/>
                          <a:ea typeface="宋体" pitchFamily="2" charset="-122"/>
                        </a:rPr>
                        <a:t>A, B</a:t>
                      </a:r>
                    </a:p>
                  </a:txBody>
                  <a:tcPr marL="36000" marR="36000" marT="35995" marB="35995"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65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2</a:t>
                      </a:r>
                    </a:p>
                  </a:txBody>
                  <a:tcPr marL="36000" marR="36000" marT="35995" marB="35995"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000099"/>
                          </a:solidFill>
                          <a:effectLst/>
                          <a:latin typeface="Times New Roman" pitchFamily="18" charset="0"/>
                          <a:ea typeface="宋体" pitchFamily="2" charset="-122"/>
                        </a:rPr>
                        <a:t>B, C</a:t>
                      </a:r>
                    </a:p>
                  </a:txBody>
                  <a:tcPr marL="36000" marR="36000" marT="35995" marB="35995"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865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3</a:t>
                      </a:r>
                    </a:p>
                  </a:txBody>
                  <a:tcPr marL="36000" marR="36000" marT="35995" marB="35995"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000099"/>
                          </a:solidFill>
                          <a:effectLst/>
                          <a:latin typeface="Times New Roman" pitchFamily="18" charset="0"/>
                          <a:ea typeface="宋体" pitchFamily="2" charset="-122"/>
                        </a:rPr>
                        <a:t>A, C</a:t>
                      </a:r>
                    </a:p>
                  </a:txBody>
                  <a:tcPr marL="36000" marR="36000" marT="35995" marB="35995"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98652">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a:ln>
                            <a:noFill/>
                          </a:ln>
                          <a:solidFill>
                            <a:srgbClr val="170981"/>
                          </a:solidFill>
                          <a:effectLst/>
                          <a:latin typeface="Times New Roman" pitchFamily="18" charset="0"/>
                          <a:ea typeface="宋体" pitchFamily="2" charset="-122"/>
                        </a:rPr>
                        <a:t>4</a:t>
                      </a:r>
                    </a:p>
                  </a:txBody>
                  <a:tcPr marL="36000" marR="36000" marT="35995" marB="35995"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SzPct val="90000"/>
                        <a:buFont typeface="Monotype Sorts" pitchFamily="2" charset="2"/>
                        <a:defRPr sz="2400" b="1">
                          <a:solidFill>
                            <a:srgbClr val="170981"/>
                          </a:solidFill>
                          <a:latin typeface="Times New Roman" pitchFamily="18" charset="0"/>
                        </a:defRPr>
                      </a:lvl1pPr>
                      <a:lvl2pPr marL="742950" indent="-285750">
                        <a:spcBef>
                          <a:spcPct val="20000"/>
                        </a:spcBef>
                        <a:buClr>
                          <a:srgbClr val="000099"/>
                        </a:buClr>
                        <a:buSzPct val="90000"/>
                        <a:buFont typeface="Dixieland" pitchFamily="2" charset="2"/>
                        <a:defRPr sz="2000" b="1">
                          <a:solidFill>
                            <a:schemeClr val="tx1"/>
                          </a:solidFill>
                          <a:latin typeface="Times New Roman" pitchFamily="18" charset="0"/>
                        </a:defRPr>
                      </a:lvl2pPr>
                      <a:lvl3pPr marL="1143000" indent="-228600">
                        <a:spcBef>
                          <a:spcPct val="20000"/>
                        </a:spcBef>
                        <a:buClr>
                          <a:schemeClr val="accent2"/>
                        </a:buClr>
                        <a:defRPr b="1">
                          <a:solidFill>
                            <a:schemeClr val="tx1"/>
                          </a:solidFill>
                          <a:latin typeface="Times New Roman" pitchFamily="18" charset="0"/>
                        </a:defRPr>
                      </a:lvl3pPr>
                      <a:lvl4pPr marL="1600200" indent="-228600">
                        <a:spcBef>
                          <a:spcPct val="20000"/>
                        </a:spcBef>
                        <a:buClr>
                          <a:srgbClr val="000099"/>
                        </a:buClr>
                        <a:buSzPct val="90000"/>
                        <a:buFont typeface="Dixieland" pitchFamily="2" charset="2"/>
                        <a:defRPr>
                          <a:solidFill>
                            <a:schemeClr val="tx1"/>
                          </a:solidFill>
                          <a:latin typeface="Times New Roman" pitchFamily="18" charset="0"/>
                        </a:defRPr>
                      </a:lvl4pPr>
                      <a:lvl5pPr marL="2057400" indent="-228600">
                        <a:spcBef>
                          <a:spcPct val="20000"/>
                        </a:spcBef>
                        <a:defRPr>
                          <a:solidFill>
                            <a:schemeClr val="tx1"/>
                          </a:solidFill>
                          <a:latin typeface="Times New Roman" pitchFamily="18" charset="0"/>
                        </a:defRPr>
                      </a:lvl5pPr>
                      <a:lvl6pPr marL="2514600" indent="-228600" eaLnBrk="0" fontAlgn="base" hangingPunct="0">
                        <a:spcBef>
                          <a:spcPct val="20000"/>
                        </a:spcBef>
                        <a:spcAft>
                          <a:spcPct val="0"/>
                        </a:spcAft>
                        <a:defRPr>
                          <a:solidFill>
                            <a:schemeClr val="tx1"/>
                          </a:solidFill>
                          <a:latin typeface="Times New Roman" pitchFamily="18" charset="0"/>
                        </a:defRPr>
                      </a:lvl6pPr>
                      <a:lvl7pPr marL="2971800" indent="-228600" eaLnBrk="0" fontAlgn="base" hangingPunct="0">
                        <a:spcBef>
                          <a:spcPct val="20000"/>
                        </a:spcBef>
                        <a:spcAft>
                          <a:spcPct val="0"/>
                        </a:spcAft>
                        <a:defRPr>
                          <a:solidFill>
                            <a:schemeClr val="tx1"/>
                          </a:solidFill>
                          <a:latin typeface="Times New Roman" pitchFamily="18" charset="0"/>
                        </a:defRPr>
                      </a:lvl7pPr>
                      <a:lvl8pPr marL="3429000" indent="-228600" eaLnBrk="0" fontAlgn="base" hangingPunct="0">
                        <a:spcBef>
                          <a:spcPct val="20000"/>
                        </a:spcBef>
                        <a:spcAft>
                          <a:spcPct val="0"/>
                        </a:spcAft>
                        <a:defRPr>
                          <a:solidFill>
                            <a:schemeClr val="tx1"/>
                          </a:solidFill>
                          <a:latin typeface="Times New Roman" pitchFamily="18" charset="0"/>
                        </a:defRPr>
                      </a:lvl8pPr>
                      <a:lvl9pPr marL="3886200" indent="-228600"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800" b="1" i="0" u="none" strike="noStrike" cap="none" normalizeH="0" baseline="0" dirty="0">
                          <a:ln>
                            <a:noFill/>
                          </a:ln>
                          <a:solidFill>
                            <a:srgbClr val="000099"/>
                          </a:solidFill>
                          <a:effectLst/>
                          <a:latin typeface="Times New Roman" pitchFamily="18" charset="0"/>
                          <a:ea typeface="宋体" pitchFamily="2" charset="-122"/>
                        </a:rPr>
                        <a:t>A, C, D</a:t>
                      </a:r>
                    </a:p>
                  </a:txBody>
                  <a:tcPr marL="36000" marR="36000" marT="35995" marB="35995"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864258"/>
                                        </p:tgtEl>
                                        <p:attrNameLst>
                                          <p:attrName>style.visibility</p:attrName>
                                        </p:attrNameLst>
                                      </p:cBhvr>
                                      <p:to>
                                        <p:strVal val="visible"/>
                                      </p:to>
                                    </p:set>
                                    <p:anim calcmode="lin" valueType="num">
                                      <p:cBhvr>
                                        <p:cTn id="7" dur="1000" fill="hold"/>
                                        <p:tgtEl>
                                          <p:spTgt spid="864258"/>
                                        </p:tgtEl>
                                        <p:attrNameLst>
                                          <p:attrName>ppt_x</p:attrName>
                                        </p:attrNameLst>
                                      </p:cBhvr>
                                      <p:tavLst>
                                        <p:tav tm="0">
                                          <p:val>
                                            <p:strVal val="#ppt_x-.2"/>
                                          </p:val>
                                        </p:tav>
                                        <p:tav tm="100000">
                                          <p:val>
                                            <p:strVal val="#ppt_x"/>
                                          </p:val>
                                        </p:tav>
                                      </p:tavLst>
                                    </p:anim>
                                    <p:anim calcmode="lin" valueType="num">
                                      <p:cBhvr>
                                        <p:cTn id="8" dur="1000" fill="hold"/>
                                        <p:tgtEl>
                                          <p:spTgt spid="86425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6425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grpId="0" nodeType="clickEffect">
                                  <p:stCondLst>
                                    <p:cond delay="0"/>
                                  </p:stCondLst>
                                  <p:childTnLst>
                                    <p:set>
                                      <p:cBhvr>
                                        <p:cTn id="13" dur="0" fill="hold">
                                          <p:stCondLst>
                                            <p:cond delay="0"/>
                                          </p:stCondLst>
                                        </p:cTn>
                                        <p:tgtEl>
                                          <p:spTgt spid="47107">
                                            <p:txEl>
                                              <p:pRg st="0" end="0"/>
                                            </p:txEl>
                                          </p:spTgt>
                                        </p:tgtEl>
                                        <p:attrNameLst>
                                          <p:attrName>style.visibility</p:attrName>
                                        </p:attrNameLst>
                                      </p:cBhvr>
                                      <p:to>
                                        <p:strVal val="visible"/>
                                      </p:to>
                                    </p:set>
                                    <p:animEffect transition="in" filter="fade">
                                      <p:cBhvr>
                                        <p:cTn id="14" dur="500"/>
                                        <p:tgtEl>
                                          <p:spTgt spid="47107">
                                            <p:txEl>
                                              <p:pRg st="0" end="0"/>
                                            </p:txEl>
                                          </p:spTgt>
                                        </p:tgtEl>
                                      </p:cBhvr>
                                    </p:animEffect>
                                    <p:anim calcmode="lin" valueType="num">
                                      <p:cBhvr>
                                        <p:cTn id="15" dur="500" fill="hold"/>
                                        <p:tgtEl>
                                          <p:spTgt spid="47107">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47107">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4" presetClass="entr" presetSubtype="0" fill="hold" grpId="0" nodeType="clickEffect">
                                  <p:stCondLst>
                                    <p:cond delay="0"/>
                                  </p:stCondLst>
                                  <p:childTnLst>
                                    <p:set>
                                      <p:cBhvr>
                                        <p:cTn id="20" dur="0" fill="hold">
                                          <p:stCondLst>
                                            <p:cond delay="0"/>
                                          </p:stCondLst>
                                        </p:cTn>
                                        <p:tgtEl>
                                          <p:spTgt spid="47107">
                                            <p:txEl>
                                              <p:pRg st="1" end="1"/>
                                            </p:txEl>
                                          </p:spTgt>
                                        </p:tgtEl>
                                        <p:attrNameLst>
                                          <p:attrName>style.visibility</p:attrName>
                                        </p:attrNameLst>
                                      </p:cBhvr>
                                      <p:to>
                                        <p:strVal val="visible"/>
                                      </p:to>
                                    </p:set>
                                    <p:animEffect transition="in" filter="fade">
                                      <p:cBhvr>
                                        <p:cTn id="21" dur="500"/>
                                        <p:tgtEl>
                                          <p:spTgt spid="47107">
                                            <p:txEl>
                                              <p:pRg st="1" end="1"/>
                                            </p:txEl>
                                          </p:spTgt>
                                        </p:tgtEl>
                                      </p:cBhvr>
                                    </p:animEffect>
                                    <p:anim calcmode="lin" valueType="num">
                                      <p:cBhvr>
                                        <p:cTn id="22" dur="500" fill="hold"/>
                                        <p:tgtEl>
                                          <p:spTgt spid="47107">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47107">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16" fill="hold" nodeType="clickEffect">
                                  <p:stCondLst>
                                    <p:cond delay="0"/>
                                  </p:stCondLst>
                                  <p:childTnLst>
                                    <p:set>
                                      <p:cBhvr>
                                        <p:cTn id="27" dur="1" fill="hold">
                                          <p:stCondLst>
                                            <p:cond delay="0"/>
                                          </p:stCondLst>
                                        </p:cTn>
                                        <p:tgtEl>
                                          <p:spTgt spid="864338"/>
                                        </p:tgtEl>
                                        <p:attrNameLst>
                                          <p:attrName>style.visibility</p:attrName>
                                        </p:attrNameLst>
                                      </p:cBhvr>
                                      <p:to>
                                        <p:strVal val="visible"/>
                                      </p:to>
                                    </p:set>
                                    <p:animEffect transition="in" filter="box(in)">
                                      <p:cBhvr>
                                        <p:cTn id="28" dur="500"/>
                                        <p:tgtEl>
                                          <p:spTgt spid="86433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44" presetClass="entr" presetSubtype="0" fill="hold" nodeType="clickEffect">
                                  <p:stCondLst>
                                    <p:cond delay="0"/>
                                  </p:stCondLst>
                                  <p:childTnLst>
                                    <p:set>
                                      <p:cBhvr>
                                        <p:cTn id="32" dur="0" fill="hold">
                                          <p:stCondLst>
                                            <p:cond delay="0"/>
                                          </p:stCondLst>
                                        </p:cTn>
                                        <p:tgtEl>
                                          <p:spTgt spid="864363"/>
                                        </p:tgtEl>
                                        <p:attrNameLst>
                                          <p:attrName>style.visibility</p:attrName>
                                        </p:attrNameLst>
                                      </p:cBhvr>
                                      <p:to>
                                        <p:strVal val="visible"/>
                                      </p:to>
                                    </p:set>
                                    <p:animEffect transition="in" filter="fade">
                                      <p:cBhvr>
                                        <p:cTn id="33" dur="500"/>
                                        <p:tgtEl>
                                          <p:spTgt spid="864363"/>
                                        </p:tgtEl>
                                      </p:cBhvr>
                                    </p:animEffect>
                                    <p:anim calcmode="lin" valueType="num">
                                      <p:cBhvr>
                                        <p:cTn id="34" dur="500" fill="hold"/>
                                        <p:tgtEl>
                                          <p:spTgt spid="864363"/>
                                        </p:tgtEl>
                                        <p:attrNameLst>
                                          <p:attrName>ppt_x</p:attrName>
                                        </p:attrNameLst>
                                      </p:cBhvr>
                                      <p:tavLst>
                                        <p:tav tm="0">
                                          <p:val>
                                            <p:strVal val="#ppt_x"/>
                                          </p:val>
                                        </p:tav>
                                        <p:tav tm="100000">
                                          <p:val>
                                            <p:strVal val="#ppt_x"/>
                                          </p:val>
                                        </p:tav>
                                      </p:tavLst>
                                    </p:anim>
                                    <p:anim calcmode="lin" valueType="num">
                                      <p:cBhvr>
                                        <p:cTn id="35" dur="500" fill="hold"/>
                                        <p:tgtEl>
                                          <p:spTgt spid="864363"/>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4258" grpId="0"/>
      <p:bldP spid="47107" grpId="0" build="p"/>
    </p:bld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58370" name="Object 4">
            <a:extLst>
              <a:ext uri="{FF2B5EF4-FFF2-40B4-BE49-F238E27FC236}">
                <a16:creationId xmlns:a16="http://schemas.microsoft.com/office/drawing/2014/main" id="{CF82B16E-ACFD-4A4F-9B7C-36D5313DD85F}"/>
              </a:ext>
            </a:extLst>
          </p:cNvPr>
          <p:cNvGraphicFramePr>
            <a:graphicFrameLocks/>
          </p:cNvGraphicFramePr>
          <p:nvPr>
            <p:extLst>
              <p:ext uri="{D42A27DB-BD31-4B8C-83A1-F6EECF244321}">
                <p14:modId xmlns:p14="http://schemas.microsoft.com/office/powerpoint/2010/main" val="296282096"/>
              </p:ext>
            </p:extLst>
          </p:nvPr>
        </p:nvGraphicFramePr>
        <p:xfrm>
          <a:off x="8256240" y="1949240"/>
          <a:ext cx="3813077" cy="3880273"/>
        </p:xfrm>
        <a:graphic>
          <a:graphicData uri="http://schemas.openxmlformats.org/presentationml/2006/ole">
            <mc:AlternateContent xmlns:mc="http://schemas.openxmlformats.org/markup-compatibility/2006">
              <mc:Choice xmlns:v="urn:schemas-microsoft-com:vml" Requires="v">
                <p:oleObj spid="_x0000_s58405" name="Worksheet" r:id="rId4" imgW="4737100" imgH="4013200" progId="Excel.Sheet.8">
                  <p:embed/>
                </p:oleObj>
              </mc:Choice>
              <mc:Fallback>
                <p:oleObj name="Worksheet" r:id="rId4" imgW="4737100" imgH="4013200" progId="Excel.Sheet.8">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56240" y="1949240"/>
                        <a:ext cx="3813077" cy="3880273"/>
                      </a:xfrm>
                      <a:prstGeom prst="rect">
                        <a:avLst/>
                      </a:prstGeom>
                      <a:noFill/>
                      <a:ln>
                        <a:noFill/>
                      </a:ln>
                    </p:spPr>
                  </p:pic>
                </p:oleObj>
              </mc:Fallback>
            </mc:AlternateContent>
          </a:graphicData>
        </a:graphic>
      </p:graphicFrame>
      <p:graphicFrame>
        <p:nvGraphicFramePr>
          <p:cNvPr id="6" name="内容占位符 5">
            <a:extLst>
              <a:ext uri="{FF2B5EF4-FFF2-40B4-BE49-F238E27FC236}">
                <a16:creationId xmlns:a16="http://schemas.microsoft.com/office/drawing/2014/main" id="{0D31936D-6673-774A-BC94-7EB28C56CECB}"/>
              </a:ext>
            </a:extLst>
          </p:cNvPr>
          <p:cNvGraphicFramePr>
            <a:graphicFrameLocks noGrp="1"/>
          </p:cNvGraphicFramePr>
          <p:nvPr>
            <p:ph idx="1"/>
            <p:extLst>
              <p:ext uri="{D42A27DB-BD31-4B8C-83A1-F6EECF244321}">
                <p14:modId xmlns:p14="http://schemas.microsoft.com/office/powerpoint/2010/main" val="709203708"/>
              </p:ext>
            </p:extLst>
          </p:nvPr>
        </p:nvGraphicFramePr>
        <p:xfrm>
          <a:off x="119336" y="2426449"/>
          <a:ext cx="7996235" cy="2925856"/>
        </p:xfrm>
        <a:graphic>
          <a:graphicData uri="http://schemas.openxmlformats.org/drawingml/2006/table">
            <a:tbl>
              <a:tblPr/>
              <a:tblGrid>
                <a:gridCol w="621112">
                  <a:extLst>
                    <a:ext uri="{9D8B030D-6E8A-4147-A177-3AD203B41FA5}">
                      <a16:colId xmlns:a16="http://schemas.microsoft.com/office/drawing/2014/main" val="20000"/>
                    </a:ext>
                  </a:extLst>
                </a:gridCol>
                <a:gridCol w="7375123">
                  <a:extLst>
                    <a:ext uri="{9D8B030D-6E8A-4147-A177-3AD203B41FA5}">
                      <a16:colId xmlns:a16="http://schemas.microsoft.com/office/drawing/2014/main" val="20001"/>
                    </a:ext>
                  </a:extLst>
                </a:gridCol>
              </a:tblGrid>
              <a:tr h="3657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a:ln>
                            <a:noFill/>
                          </a:ln>
                          <a:solidFill>
                            <a:srgbClr val="FDFCDF"/>
                          </a:solidFill>
                          <a:effectLst/>
                          <a:latin typeface="Times New Roman" pitchFamily="18" charset="0"/>
                          <a:ea typeface="宋体" charset="-122"/>
                        </a:rPr>
                        <a:t>TID</a:t>
                      </a:r>
                      <a:endParaRPr kumimoji="0" lang="zh-CN" altLang="en-US" sz="1800" b="1" i="0" u="none" strike="noStrike" cap="none" normalizeH="0" baseline="0" dirty="0">
                        <a:ln>
                          <a:noFill/>
                        </a:ln>
                        <a:solidFill>
                          <a:srgbClr val="FDFCDF"/>
                        </a:solidFill>
                        <a:effectLst/>
                        <a:latin typeface="Times New Roman" pitchFamily="18" charset="0"/>
                        <a:ea typeface="宋体" charset="-122"/>
                      </a:endParaRPr>
                    </a:p>
                  </a:txBody>
                  <a:tcPr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a:ln>
                            <a:noFill/>
                          </a:ln>
                          <a:solidFill>
                            <a:srgbClr val="FDFCDF"/>
                          </a:solidFill>
                          <a:effectLst/>
                          <a:latin typeface="Times New Roman" pitchFamily="18" charset="0"/>
                          <a:ea typeface="宋体" charset="-122"/>
                        </a:rPr>
                        <a:t>ITEMS</a:t>
                      </a:r>
                      <a:endParaRPr kumimoji="0" lang="zh-CN" altLang="en-US" sz="1800" b="1" i="0" u="none" strike="noStrike" cap="none" normalizeH="0" baseline="0" dirty="0">
                        <a:ln>
                          <a:noFill/>
                        </a:ln>
                        <a:solidFill>
                          <a:srgbClr val="FDFCDF"/>
                        </a:solidFill>
                        <a:effectLst/>
                        <a:latin typeface="Times New Roman" pitchFamily="18" charset="0"/>
                        <a:ea typeface="宋体" charset="-122"/>
                      </a:endParaRPr>
                    </a:p>
                  </a:txBody>
                  <a:tcPr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657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Times New Roman" pitchFamily="18" charset="0"/>
                          <a:ea typeface="宋体" charset="-122"/>
                        </a:rPr>
                        <a:t>1</a:t>
                      </a:r>
                      <a:endParaRPr kumimoji="0" lang="zh-CN" altLang="en-US" sz="1800" b="0" i="0" u="none" strike="noStrike" cap="none" normalizeH="0" baseline="0">
                        <a:ln>
                          <a:noFill/>
                        </a:ln>
                        <a:solidFill>
                          <a:srgbClr val="000000"/>
                        </a:solidFill>
                        <a:effectLst/>
                        <a:latin typeface="Times New Roman" pitchFamily="18" charset="0"/>
                        <a:ea typeface="宋体" charset="-122"/>
                      </a:endParaRPr>
                    </a:p>
                  </a:txBody>
                  <a:tcPr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CB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a:ln>
                            <a:noFill/>
                          </a:ln>
                          <a:solidFill>
                            <a:srgbClr val="000000"/>
                          </a:solidFill>
                          <a:effectLst/>
                          <a:latin typeface="Times New Roman" pitchFamily="18" charset="0"/>
                          <a:ea typeface="宋体" charset="-122"/>
                        </a:rPr>
                        <a:t>age</a:t>
                      </a:r>
                      <a:r>
                        <a:rPr kumimoji="0" lang="en-US" altLang="zh-CN" sz="1800" b="0" i="0" u="none" strike="noStrike" cap="none" normalizeH="0" baseline="0" dirty="0">
                          <a:ln>
                            <a:noFill/>
                          </a:ln>
                          <a:solidFill>
                            <a:srgbClr val="000000"/>
                          </a:solidFill>
                          <a:effectLst/>
                          <a:latin typeface="Times New Roman" pitchFamily="18" charset="0"/>
                          <a:ea typeface="宋体" charset="-122"/>
                          <a:sym typeface="Symbol" pitchFamily="18" charset="2"/>
                        </a:rPr>
                        <a:t>30, income=high, student=no, </a:t>
                      </a:r>
                      <a:r>
                        <a:rPr kumimoji="0" lang="en-US" altLang="zh-CN" sz="1800" b="0" i="0" u="none" strike="noStrike" cap="none" normalizeH="0" baseline="0" dirty="0" err="1">
                          <a:ln>
                            <a:noFill/>
                          </a:ln>
                          <a:solidFill>
                            <a:srgbClr val="000000"/>
                          </a:solidFill>
                          <a:effectLst/>
                          <a:latin typeface="Times New Roman" pitchFamily="18" charset="0"/>
                          <a:ea typeface="宋体" charset="-122"/>
                          <a:sym typeface="Symbol" pitchFamily="18" charset="2"/>
                        </a:rPr>
                        <a:t>credit_rating</a:t>
                      </a:r>
                      <a:r>
                        <a:rPr kumimoji="0" lang="en-US" altLang="zh-CN" sz="1800" b="0" i="0" u="none" strike="noStrike" cap="none" normalizeH="0" baseline="0" dirty="0">
                          <a:ln>
                            <a:noFill/>
                          </a:ln>
                          <a:solidFill>
                            <a:srgbClr val="000000"/>
                          </a:solidFill>
                          <a:effectLst/>
                          <a:latin typeface="Times New Roman" pitchFamily="18" charset="0"/>
                          <a:ea typeface="宋体" charset="-122"/>
                          <a:sym typeface="Symbol" pitchFamily="18" charset="2"/>
                        </a:rPr>
                        <a:t>=fair, </a:t>
                      </a:r>
                      <a:r>
                        <a:rPr kumimoji="0" lang="en-US" altLang="zh-CN" sz="1800" b="0" i="0" u="none" strike="noStrike" cap="none" normalizeH="0" baseline="0" dirty="0" err="1">
                          <a:ln>
                            <a:noFill/>
                          </a:ln>
                          <a:solidFill>
                            <a:srgbClr val="000000"/>
                          </a:solidFill>
                          <a:effectLst/>
                          <a:latin typeface="Times New Roman" pitchFamily="18" charset="0"/>
                          <a:ea typeface="宋体" charset="-122"/>
                          <a:sym typeface="Symbol" pitchFamily="18" charset="2"/>
                        </a:rPr>
                        <a:t>buys_PC</a:t>
                      </a:r>
                      <a:r>
                        <a:rPr kumimoji="0" lang="en-US" altLang="zh-CN" sz="1800" b="0" i="0" u="none" strike="noStrike" cap="none" normalizeH="0" baseline="0" dirty="0">
                          <a:ln>
                            <a:noFill/>
                          </a:ln>
                          <a:solidFill>
                            <a:srgbClr val="000000"/>
                          </a:solidFill>
                          <a:effectLst/>
                          <a:latin typeface="Times New Roman" pitchFamily="18" charset="0"/>
                          <a:ea typeface="宋体" charset="-122"/>
                          <a:sym typeface="Symbol" pitchFamily="18" charset="2"/>
                        </a:rPr>
                        <a:t>=no</a:t>
                      </a:r>
                      <a:endParaRPr kumimoji="0" lang="zh-CN" altLang="en-US" sz="1800" b="0" i="0" u="none" strike="noStrike" cap="none" normalizeH="0" baseline="0" dirty="0">
                        <a:ln>
                          <a:noFill/>
                        </a:ln>
                        <a:solidFill>
                          <a:srgbClr val="000000"/>
                        </a:solidFill>
                        <a:effectLst/>
                        <a:latin typeface="Times New Roman" pitchFamily="18" charset="0"/>
                        <a:ea typeface="宋体" charset="-122"/>
                      </a:endParaRPr>
                    </a:p>
                  </a:txBody>
                  <a:tcPr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CBDE"/>
                    </a:solidFill>
                  </a:tcPr>
                </a:tc>
                <a:extLst>
                  <a:ext uri="{0D108BD9-81ED-4DB2-BD59-A6C34878D82A}">
                    <a16:rowId xmlns:a16="http://schemas.microsoft.com/office/drawing/2014/main" val="10001"/>
                  </a:ext>
                </a:extLst>
              </a:tr>
              <a:tr h="3657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Times New Roman" pitchFamily="18" charset="0"/>
                          <a:ea typeface="宋体" charset="-122"/>
                        </a:rPr>
                        <a:t>2</a:t>
                      </a:r>
                      <a:endParaRPr kumimoji="0" lang="zh-CN" altLang="en-US" sz="1800" b="0" i="0" u="none" strike="noStrike" cap="none" normalizeH="0" baseline="0">
                        <a:ln>
                          <a:noFill/>
                        </a:ln>
                        <a:solidFill>
                          <a:srgbClr val="000000"/>
                        </a:solidFill>
                        <a:effectLst/>
                        <a:latin typeface="Times New Roman" pitchFamily="18" charset="0"/>
                        <a:ea typeface="宋体" charset="-122"/>
                      </a:endParaRPr>
                    </a:p>
                  </a:txBody>
                  <a:tcPr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E7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Times New Roman" pitchFamily="18" charset="0"/>
                          <a:ea typeface="宋体" charset="-122"/>
                        </a:rPr>
                        <a:t>age</a:t>
                      </a:r>
                      <a:r>
                        <a:rPr kumimoji="0" lang="en-US" altLang="zh-CN" sz="1800" b="0" i="0" u="none" strike="noStrike" cap="none" normalizeH="0" baseline="0">
                          <a:ln>
                            <a:noFill/>
                          </a:ln>
                          <a:solidFill>
                            <a:srgbClr val="000000"/>
                          </a:solidFill>
                          <a:effectLst/>
                          <a:latin typeface="Times New Roman" pitchFamily="18" charset="0"/>
                          <a:ea typeface="宋体" charset="-122"/>
                          <a:sym typeface="Symbol" pitchFamily="18" charset="2"/>
                        </a:rPr>
                        <a:t>30, income=high, student=no, credit_rating=excellent, buys_PC=no</a:t>
                      </a:r>
                      <a:endParaRPr kumimoji="0" lang="zh-CN" altLang="en-US" sz="1800" b="0" i="0" u="none" strike="noStrike" cap="none" normalizeH="0" baseline="0">
                        <a:ln>
                          <a:noFill/>
                        </a:ln>
                        <a:solidFill>
                          <a:srgbClr val="000000"/>
                        </a:solidFill>
                        <a:effectLst/>
                        <a:latin typeface="Times New Roman" pitchFamily="18" charset="0"/>
                        <a:ea typeface="宋体" charset="-122"/>
                      </a:endParaRPr>
                    </a:p>
                  </a:txBody>
                  <a:tcPr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E7EF"/>
                    </a:solidFill>
                  </a:tcPr>
                </a:tc>
                <a:extLst>
                  <a:ext uri="{0D108BD9-81ED-4DB2-BD59-A6C34878D82A}">
                    <a16:rowId xmlns:a16="http://schemas.microsoft.com/office/drawing/2014/main" val="10002"/>
                  </a:ext>
                </a:extLst>
              </a:tr>
              <a:tr h="3657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Times New Roman" pitchFamily="18" charset="0"/>
                          <a:ea typeface="宋体" charset="-122"/>
                        </a:rPr>
                        <a:t>3</a:t>
                      </a:r>
                      <a:endParaRPr kumimoji="0" lang="zh-CN" altLang="en-US" sz="1800" b="0" i="0" u="none" strike="noStrike" cap="none" normalizeH="0" baseline="0">
                        <a:ln>
                          <a:noFill/>
                        </a:ln>
                        <a:solidFill>
                          <a:srgbClr val="000000"/>
                        </a:solidFill>
                        <a:effectLst/>
                        <a:latin typeface="Times New Roman" pitchFamily="18" charset="0"/>
                        <a:ea typeface="宋体" charset="-122"/>
                      </a:endParaRPr>
                    </a:p>
                  </a:txBody>
                  <a:tcPr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CB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Times New Roman" pitchFamily="18" charset="0"/>
                          <a:ea typeface="宋体" charset="-122"/>
                        </a:rPr>
                        <a:t>age</a:t>
                      </a:r>
                      <a:r>
                        <a:rPr kumimoji="0" lang="en-US" altLang="zh-CN" sz="1800" b="0" i="0" u="none" strike="noStrike" cap="none" normalizeH="0" baseline="0">
                          <a:ln>
                            <a:noFill/>
                          </a:ln>
                          <a:solidFill>
                            <a:srgbClr val="000000"/>
                          </a:solidFill>
                          <a:effectLst/>
                          <a:latin typeface="Times New Roman" pitchFamily="18" charset="0"/>
                          <a:ea typeface="宋体" charset="-122"/>
                          <a:sym typeface="Symbol" pitchFamily="18" charset="2"/>
                        </a:rPr>
                        <a:t>30, income=medim, student=no, credit_rating=fair, buys_PC=no</a:t>
                      </a:r>
                      <a:endParaRPr kumimoji="0" lang="zh-CN" altLang="en-US" sz="1800" b="0" i="0" u="none" strike="noStrike" cap="none" normalizeH="0" baseline="0">
                        <a:ln>
                          <a:noFill/>
                        </a:ln>
                        <a:solidFill>
                          <a:srgbClr val="000000"/>
                        </a:solidFill>
                        <a:effectLst/>
                        <a:latin typeface="Times New Roman" pitchFamily="18" charset="0"/>
                        <a:ea typeface="宋体" charset="-122"/>
                      </a:endParaRPr>
                    </a:p>
                  </a:txBody>
                  <a:tcPr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CBDE"/>
                    </a:solidFill>
                  </a:tcPr>
                </a:tc>
                <a:extLst>
                  <a:ext uri="{0D108BD9-81ED-4DB2-BD59-A6C34878D82A}">
                    <a16:rowId xmlns:a16="http://schemas.microsoft.com/office/drawing/2014/main" val="10003"/>
                  </a:ext>
                </a:extLst>
              </a:tr>
              <a:tr h="3657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Times New Roman" pitchFamily="18" charset="0"/>
                          <a:ea typeface="宋体" charset="-122"/>
                        </a:rPr>
                        <a:t>4</a:t>
                      </a:r>
                      <a:endParaRPr kumimoji="0" lang="zh-CN" altLang="en-US" sz="1800" b="0" i="0" u="none" strike="noStrike" cap="none" normalizeH="0" baseline="0">
                        <a:ln>
                          <a:noFill/>
                        </a:ln>
                        <a:solidFill>
                          <a:srgbClr val="000000"/>
                        </a:solidFill>
                        <a:effectLst/>
                        <a:latin typeface="Times New Roman" pitchFamily="18" charset="0"/>
                        <a:ea typeface="宋体" charset="-122"/>
                      </a:endParaRPr>
                    </a:p>
                  </a:txBody>
                  <a:tcPr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E7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Times New Roman" pitchFamily="18" charset="0"/>
                          <a:ea typeface="宋体" charset="-122"/>
                        </a:rPr>
                        <a:t>age</a:t>
                      </a:r>
                      <a:r>
                        <a:rPr kumimoji="0" lang="en-US" altLang="zh-CN" sz="1800" b="0" i="0" u="none" strike="noStrike" cap="none" normalizeH="0" baseline="0">
                          <a:ln>
                            <a:noFill/>
                          </a:ln>
                          <a:solidFill>
                            <a:srgbClr val="000000"/>
                          </a:solidFill>
                          <a:effectLst/>
                          <a:latin typeface="Times New Roman" pitchFamily="18" charset="0"/>
                          <a:ea typeface="宋体" charset="-122"/>
                          <a:sym typeface="Symbol" pitchFamily="18" charset="2"/>
                        </a:rPr>
                        <a:t>30, income=low, student=yes, credit_rating=fair, buys_PC=yes</a:t>
                      </a:r>
                      <a:endParaRPr kumimoji="0" lang="zh-CN" altLang="en-US" sz="1800" b="0" i="0" u="none" strike="noStrike" cap="none" normalizeH="0" baseline="0">
                        <a:ln>
                          <a:noFill/>
                        </a:ln>
                        <a:solidFill>
                          <a:srgbClr val="000000"/>
                        </a:solidFill>
                        <a:effectLst/>
                        <a:latin typeface="Times New Roman" pitchFamily="18" charset="0"/>
                        <a:ea typeface="宋体" charset="-122"/>
                      </a:endParaRPr>
                    </a:p>
                  </a:txBody>
                  <a:tcPr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E7EF"/>
                    </a:solidFill>
                  </a:tcPr>
                </a:tc>
                <a:extLst>
                  <a:ext uri="{0D108BD9-81ED-4DB2-BD59-A6C34878D82A}">
                    <a16:rowId xmlns:a16="http://schemas.microsoft.com/office/drawing/2014/main" val="10004"/>
                  </a:ext>
                </a:extLst>
              </a:tr>
              <a:tr h="3657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Times New Roman" pitchFamily="18" charset="0"/>
                          <a:ea typeface="宋体" charset="-122"/>
                        </a:rPr>
                        <a:t>5</a:t>
                      </a:r>
                      <a:endParaRPr kumimoji="0" lang="zh-CN" altLang="en-US" sz="1800" b="0" i="0" u="none" strike="noStrike" cap="none" normalizeH="0" baseline="0">
                        <a:ln>
                          <a:noFill/>
                        </a:ln>
                        <a:solidFill>
                          <a:srgbClr val="000000"/>
                        </a:solidFill>
                        <a:effectLst/>
                        <a:latin typeface="Times New Roman" pitchFamily="18" charset="0"/>
                        <a:ea typeface="宋体" charset="-122"/>
                      </a:endParaRPr>
                    </a:p>
                  </a:txBody>
                  <a:tcPr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CB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Times New Roman" pitchFamily="18" charset="0"/>
                          <a:ea typeface="宋体" charset="-122"/>
                        </a:rPr>
                        <a:t>age</a:t>
                      </a:r>
                      <a:r>
                        <a:rPr kumimoji="0" lang="en-US" altLang="zh-CN" sz="1800" b="0" i="0" u="none" strike="noStrike" cap="none" normalizeH="0" baseline="0">
                          <a:ln>
                            <a:noFill/>
                          </a:ln>
                          <a:solidFill>
                            <a:srgbClr val="000000"/>
                          </a:solidFill>
                          <a:effectLst/>
                          <a:latin typeface="Times New Roman" pitchFamily="18" charset="0"/>
                          <a:ea typeface="宋体" charset="-122"/>
                          <a:sym typeface="Symbol" pitchFamily="18" charset="2"/>
                        </a:rPr>
                        <a:t>30, income=medium, student=yes, credit_rating=excellent, buys_PC=yes</a:t>
                      </a:r>
                      <a:endParaRPr kumimoji="0" lang="zh-CN" altLang="en-US" sz="1800" b="0" i="0" u="none" strike="noStrike" cap="none" normalizeH="0" baseline="0">
                        <a:ln>
                          <a:noFill/>
                        </a:ln>
                        <a:solidFill>
                          <a:srgbClr val="000000"/>
                        </a:solidFill>
                        <a:effectLst/>
                        <a:latin typeface="Times New Roman" pitchFamily="18" charset="0"/>
                        <a:ea typeface="宋体" charset="-122"/>
                      </a:endParaRPr>
                    </a:p>
                  </a:txBody>
                  <a:tcPr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CBDE"/>
                    </a:solidFill>
                  </a:tcPr>
                </a:tc>
                <a:extLst>
                  <a:ext uri="{0D108BD9-81ED-4DB2-BD59-A6C34878D82A}">
                    <a16:rowId xmlns:a16="http://schemas.microsoft.com/office/drawing/2014/main" val="10005"/>
                  </a:ext>
                </a:extLst>
              </a:tr>
              <a:tr h="36572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rgbClr val="000000"/>
                        </a:solidFill>
                        <a:effectLst/>
                        <a:latin typeface="Times New Roman" pitchFamily="18" charset="0"/>
                        <a:ea typeface="宋体" charset="-122"/>
                      </a:endParaRPr>
                    </a:p>
                  </a:txBody>
                  <a:tcPr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E7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Times New Roman" pitchFamily="18" charset="0"/>
                          <a:ea typeface="宋体" charset="-122"/>
                        </a:rPr>
                        <a:t>…</a:t>
                      </a:r>
                      <a:endParaRPr kumimoji="0" lang="zh-CN" altLang="en-US" sz="1800" b="0" i="0" u="none" strike="noStrike" cap="none" normalizeH="0" baseline="0">
                        <a:ln>
                          <a:noFill/>
                        </a:ln>
                        <a:solidFill>
                          <a:srgbClr val="000000"/>
                        </a:solidFill>
                        <a:effectLst/>
                        <a:latin typeface="Times New Roman" pitchFamily="18" charset="0"/>
                        <a:ea typeface="宋体" charset="-122"/>
                      </a:endParaRPr>
                    </a:p>
                  </a:txBody>
                  <a:tcPr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E7EF"/>
                    </a:solidFill>
                  </a:tcPr>
                </a:tc>
                <a:extLst>
                  <a:ext uri="{0D108BD9-81ED-4DB2-BD59-A6C34878D82A}">
                    <a16:rowId xmlns:a16="http://schemas.microsoft.com/office/drawing/2014/main" val="10006"/>
                  </a:ext>
                </a:extLst>
              </a:tr>
              <a:tr h="3657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Times New Roman" pitchFamily="18" charset="0"/>
                          <a:ea typeface="宋体" charset="-122"/>
                        </a:rPr>
                        <a:t>14</a:t>
                      </a:r>
                      <a:endParaRPr kumimoji="0" lang="zh-CN" altLang="en-US" sz="1800" b="0" i="0" u="none" strike="noStrike" cap="none" normalizeH="0" baseline="0">
                        <a:ln>
                          <a:noFill/>
                        </a:ln>
                        <a:solidFill>
                          <a:srgbClr val="000000"/>
                        </a:solidFill>
                        <a:effectLst/>
                        <a:latin typeface="Times New Roman" pitchFamily="18" charset="0"/>
                        <a:ea typeface="宋体" charset="-122"/>
                      </a:endParaRPr>
                    </a:p>
                  </a:txBody>
                  <a:tcPr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CB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a:ln>
                            <a:noFill/>
                          </a:ln>
                          <a:solidFill>
                            <a:srgbClr val="000000"/>
                          </a:solidFill>
                          <a:effectLst/>
                          <a:latin typeface="Times New Roman" pitchFamily="18" charset="0"/>
                          <a:ea typeface="宋体" charset="-122"/>
                        </a:rPr>
                        <a:t>Age</a:t>
                      </a:r>
                      <a:r>
                        <a:rPr kumimoji="0" lang="en-US" altLang="zh-CN" sz="1800" b="0" i="0" u="none" strike="noStrike" cap="none" normalizeH="0" baseline="0" dirty="0">
                          <a:ln>
                            <a:noFill/>
                          </a:ln>
                          <a:solidFill>
                            <a:srgbClr val="000000"/>
                          </a:solidFill>
                          <a:effectLst/>
                          <a:latin typeface="Times New Roman" pitchFamily="18" charset="0"/>
                          <a:ea typeface="宋体" charset="-122"/>
                          <a:sym typeface="Symbol" pitchFamily="18" charset="2"/>
                        </a:rPr>
                        <a:t>40, income=medium, student=no, </a:t>
                      </a:r>
                      <a:r>
                        <a:rPr kumimoji="0" lang="en-US" altLang="zh-CN" sz="1800" b="0" i="0" u="none" strike="noStrike" cap="none" normalizeH="0" baseline="0" dirty="0" err="1">
                          <a:ln>
                            <a:noFill/>
                          </a:ln>
                          <a:solidFill>
                            <a:srgbClr val="000000"/>
                          </a:solidFill>
                          <a:effectLst/>
                          <a:latin typeface="Times New Roman" pitchFamily="18" charset="0"/>
                          <a:ea typeface="宋体" charset="-122"/>
                          <a:sym typeface="Symbol" pitchFamily="18" charset="2"/>
                        </a:rPr>
                        <a:t>credit_rating</a:t>
                      </a:r>
                      <a:r>
                        <a:rPr kumimoji="0" lang="en-US" altLang="zh-CN" sz="1800" b="0" i="0" u="none" strike="noStrike" cap="none" normalizeH="0" baseline="0" dirty="0">
                          <a:ln>
                            <a:noFill/>
                          </a:ln>
                          <a:solidFill>
                            <a:srgbClr val="000000"/>
                          </a:solidFill>
                          <a:effectLst/>
                          <a:latin typeface="Times New Roman" pitchFamily="18" charset="0"/>
                          <a:ea typeface="宋体" charset="-122"/>
                          <a:sym typeface="Symbol" pitchFamily="18" charset="2"/>
                        </a:rPr>
                        <a:t>=excellent, </a:t>
                      </a:r>
                      <a:r>
                        <a:rPr kumimoji="0" lang="en-US" altLang="zh-CN" sz="1800" b="0" i="0" u="none" strike="noStrike" cap="none" normalizeH="0" baseline="0" dirty="0" err="1">
                          <a:ln>
                            <a:noFill/>
                          </a:ln>
                          <a:solidFill>
                            <a:srgbClr val="000000"/>
                          </a:solidFill>
                          <a:effectLst/>
                          <a:latin typeface="Times New Roman" pitchFamily="18" charset="0"/>
                          <a:ea typeface="宋体" charset="-122"/>
                          <a:sym typeface="Symbol" pitchFamily="18" charset="2"/>
                        </a:rPr>
                        <a:t>buys_PC</a:t>
                      </a:r>
                      <a:r>
                        <a:rPr kumimoji="0" lang="en-US" altLang="zh-CN" sz="1800" b="0" i="0" u="none" strike="noStrike" cap="none" normalizeH="0" baseline="0" dirty="0">
                          <a:ln>
                            <a:noFill/>
                          </a:ln>
                          <a:solidFill>
                            <a:srgbClr val="000000"/>
                          </a:solidFill>
                          <a:effectLst/>
                          <a:latin typeface="Times New Roman" pitchFamily="18" charset="0"/>
                          <a:ea typeface="宋体" charset="-122"/>
                          <a:sym typeface="Symbol" pitchFamily="18" charset="2"/>
                        </a:rPr>
                        <a:t>=no</a:t>
                      </a:r>
                      <a:endParaRPr kumimoji="0" lang="zh-CN" altLang="en-US" sz="1800" b="0" i="0" u="none" strike="noStrike" cap="none" normalizeH="0" baseline="0" dirty="0">
                        <a:ln>
                          <a:noFill/>
                        </a:ln>
                        <a:solidFill>
                          <a:srgbClr val="000000"/>
                        </a:solidFill>
                        <a:effectLst/>
                        <a:latin typeface="Times New Roman" pitchFamily="18" charset="0"/>
                        <a:ea typeface="宋体" charset="-122"/>
                      </a:endParaRPr>
                    </a:p>
                  </a:txBody>
                  <a:tcPr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CBDE"/>
                    </a:solidFill>
                  </a:tcPr>
                </a:tc>
                <a:extLst>
                  <a:ext uri="{0D108BD9-81ED-4DB2-BD59-A6C34878D82A}">
                    <a16:rowId xmlns:a16="http://schemas.microsoft.com/office/drawing/2014/main" val="10007"/>
                  </a:ext>
                </a:extLst>
              </a:tr>
            </a:tbl>
          </a:graphicData>
        </a:graphic>
      </p:graphicFrame>
      <p:sp>
        <p:nvSpPr>
          <p:cNvPr id="2" name="标题 1">
            <a:extLst>
              <a:ext uri="{FF2B5EF4-FFF2-40B4-BE49-F238E27FC236}">
                <a16:creationId xmlns:a16="http://schemas.microsoft.com/office/drawing/2014/main" id="{7F2B82D3-78DB-7346-8A1E-FE519F7FC890}"/>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结构化数据集</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0156F8-5A8D-D941-B22A-08897D843533}"/>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非结构化转化为结构化</a:t>
            </a:r>
          </a:p>
        </p:txBody>
      </p:sp>
      <p:graphicFrame>
        <p:nvGraphicFramePr>
          <p:cNvPr id="4" name="内容占位符 3">
            <a:extLst>
              <a:ext uri="{FF2B5EF4-FFF2-40B4-BE49-F238E27FC236}">
                <a16:creationId xmlns:a16="http://schemas.microsoft.com/office/drawing/2014/main" id="{561CEB7F-BDD0-C745-B76D-B8C8A14604D5}"/>
              </a:ext>
            </a:extLst>
          </p:cNvPr>
          <p:cNvGraphicFramePr>
            <a:graphicFrameLocks noGrp="1"/>
          </p:cNvGraphicFramePr>
          <p:nvPr>
            <p:ph idx="1"/>
          </p:nvPr>
        </p:nvGraphicFramePr>
        <p:xfrm>
          <a:off x="3362326" y="3789364"/>
          <a:ext cx="7000872" cy="2460626"/>
        </p:xfrm>
        <a:graphic>
          <a:graphicData uri="http://schemas.openxmlformats.org/drawingml/2006/table">
            <a:tbl>
              <a:tblPr firstRow="1" firstCol="1" bandRow="1">
                <a:tableStyleId>{5C22544A-7EE6-4342-B048-85BDC9FD1C3A}</a:tableStyleId>
              </a:tblPr>
              <a:tblGrid>
                <a:gridCol w="875109">
                  <a:extLst>
                    <a:ext uri="{9D8B030D-6E8A-4147-A177-3AD203B41FA5}">
                      <a16:colId xmlns:a16="http://schemas.microsoft.com/office/drawing/2014/main" val="20000"/>
                    </a:ext>
                  </a:extLst>
                </a:gridCol>
                <a:gridCol w="875109">
                  <a:extLst>
                    <a:ext uri="{9D8B030D-6E8A-4147-A177-3AD203B41FA5}">
                      <a16:colId xmlns:a16="http://schemas.microsoft.com/office/drawing/2014/main" val="20001"/>
                    </a:ext>
                  </a:extLst>
                </a:gridCol>
                <a:gridCol w="875109">
                  <a:extLst>
                    <a:ext uri="{9D8B030D-6E8A-4147-A177-3AD203B41FA5}">
                      <a16:colId xmlns:a16="http://schemas.microsoft.com/office/drawing/2014/main" val="20002"/>
                    </a:ext>
                  </a:extLst>
                </a:gridCol>
                <a:gridCol w="875109">
                  <a:extLst>
                    <a:ext uri="{9D8B030D-6E8A-4147-A177-3AD203B41FA5}">
                      <a16:colId xmlns:a16="http://schemas.microsoft.com/office/drawing/2014/main" val="20003"/>
                    </a:ext>
                  </a:extLst>
                </a:gridCol>
                <a:gridCol w="875109">
                  <a:extLst>
                    <a:ext uri="{9D8B030D-6E8A-4147-A177-3AD203B41FA5}">
                      <a16:colId xmlns:a16="http://schemas.microsoft.com/office/drawing/2014/main" val="20004"/>
                    </a:ext>
                  </a:extLst>
                </a:gridCol>
                <a:gridCol w="875109">
                  <a:extLst>
                    <a:ext uri="{9D8B030D-6E8A-4147-A177-3AD203B41FA5}">
                      <a16:colId xmlns:a16="http://schemas.microsoft.com/office/drawing/2014/main" val="20005"/>
                    </a:ext>
                  </a:extLst>
                </a:gridCol>
                <a:gridCol w="875109">
                  <a:extLst>
                    <a:ext uri="{9D8B030D-6E8A-4147-A177-3AD203B41FA5}">
                      <a16:colId xmlns:a16="http://schemas.microsoft.com/office/drawing/2014/main" val="20006"/>
                    </a:ext>
                  </a:extLst>
                </a:gridCol>
                <a:gridCol w="875109">
                  <a:extLst>
                    <a:ext uri="{9D8B030D-6E8A-4147-A177-3AD203B41FA5}">
                      <a16:colId xmlns:a16="http://schemas.microsoft.com/office/drawing/2014/main" val="20007"/>
                    </a:ext>
                  </a:extLst>
                </a:gridCol>
              </a:tblGrid>
              <a:tr h="703036">
                <a:tc>
                  <a:txBody>
                    <a:bodyPr/>
                    <a:lstStyle/>
                    <a:p>
                      <a:pPr algn="ctr">
                        <a:spcAft>
                          <a:spcPts val="0"/>
                        </a:spcAft>
                      </a:pPr>
                      <a:r>
                        <a:rPr lang="zh-CN" sz="1800" kern="100">
                          <a:effectLst/>
                        </a:rPr>
                        <a:t>交易号（</a:t>
                      </a:r>
                      <a:r>
                        <a:rPr lang="en-US" sz="1800" kern="100">
                          <a:effectLst/>
                        </a:rPr>
                        <a:t>TID</a:t>
                      </a:r>
                      <a:r>
                        <a:rPr lang="zh-CN" sz="18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Beer</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diaper</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nuts</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biscuit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bread</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butter</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cheese</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351518">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351518">
                <a:tc>
                  <a:txBody>
                    <a:bodyPr/>
                    <a:lstStyle/>
                    <a:p>
                      <a:pPr algn="ctr">
                        <a:spcAft>
                          <a:spcPts val="0"/>
                        </a:spcAft>
                      </a:pPr>
                      <a:r>
                        <a:rPr lang="en-US" sz="1800" kern="100">
                          <a:effectLst/>
                        </a:rPr>
                        <a:t>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351518">
                <a:tc>
                  <a:txBody>
                    <a:bodyPr/>
                    <a:lstStyle/>
                    <a:p>
                      <a:pPr algn="ctr">
                        <a:spcAft>
                          <a:spcPts val="0"/>
                        </a:spcAft>
                      </a:pPr>
                      <a:r>
                        <a:rPr lang="en-US" sz="1800" kern="100">
                          <a:effectLst/>
                        </a:rPr>
                        <a:t>3</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351518">
                <a:tc>
                  <a:txBody>
                    <a:bodyPr/>
                    <a:lstStyle/>
                    <a:p>
                      <a:pPr algn="ctr">
                        <a:spcAft>
                          <a:spcPts val="0"/>
                        </a:spcAft>
                      </a:pPr>
                      <a:r>
                        <a:rPr lang="en-US" sz="1800" kern="100">
                          <a:effectLst/>
                        </a:rPr>
                        <a:t>4</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351518">
                <a:tc>
                  <a:txBody>
                    <a:bodyPr/>
                    <a:lstStyle/>
                    <a:p>
                      <a:pPr algn="ctr">
                        <a:spcAft>
                          <a:spcPts val="0"/>
                        </a:spcAft>
                      </a:pPr>
                      <a:r>
                        <a:rPr lang="en-US" sz="1800" kern="100">
                          <a:effectLst/>
                        </a:rPr>
                        <a:t>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800" kern="100" dirty="0">
                          <a:effectLst/>
                        </a:rPr>
                        <a:t>1</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bl>
          </a:graphicData>
        </a:graphic>
      </p:graphicFrame>
      <p:graphicFrame>
        <p:nvGraphicFramePr>
          <p:cNvPr id="5" name="表格 4">
            <a:extLst>
              <a:ext uri="{FF2B5EF4-FFF2-40B4-BE49-F238E27FC236}">
                <a16:creationId xmlns:a16="http://schemas.microsoft.com/office/drawing/2014/main" id="{325E81DB-0555-6244-9034-4FE583221D56}"/>
              </a:ext>
            </a:extLst>
          </p:cNvPr>
          <p:cNvGraphicFramePr>
            <a:graphicFrameLocks noGrp="1"/>
          </p:cNvGraphicFramePr>
          <p:nvPr/>
        </p:nvGraphicFramePr>
        <p:xfrm>
          <a:off x="5735638" y="1484314"/>
          <a:ext cx="4248150" cy="1944690"/>
        </p:xfrm>
        <a:graphic>
          <a:graphicData uri="http://schemas.openxmlformats.org/drawingml/2006/table">
            <a:tbl>
              <a:tblPr firstRow="1" firstCol="1" bandRow="1">
                <a:tableStyleId>{5C22544A-7EE6-4342-B048-85BDC9FD1C3A}</a:tableStyleId>
              </a:tblPr>
              <a:tblGrid>
                <a:gridCol w="1542904">
                  <a:extLst>
                    <a:ext uri="{9D8B030D-6E8A-4147-A177-3AD203B41FA5}">
                      <a16:colId xmlns:a16="http://schemas.microsoft.com/office/drawing/2014/main" val="20000"/>
                    </a:ext>
                  </a:extLst>
                </a:gridCol>
                <a:gridCol w="2705246">
                  <a:extLst>
                    <a:ext uri="{9D8B030D-6E8A-4147-A177-3AD203B41FA5}">
                      <a16:colId xmlns:a16="http://schemas.microsoft.com/office/drawing/2014/main" val="20001"/>
                    </a:ext>
                  </a:extLst>
                </a:gridCol>
              </a:tblGrid>
              <a:tr h="324115">
                <a:tc>
                  <a:txBody>
                    <a:bodyPr/>
                    <a:lstStyle/>
                    <a:p>
                      <a:pPr algn="ctr">
                        <a:spcAft>
                          <a:spcPts val="0"/>
                        </a:spcAft>
                      </a:pPr>
                      <a:r>
                        <a:rPr lang="zh-CN" sz="1800" kern="100">
                          <a:effectLst/>
                        </a:rPr>
                        <a:t>交易号（</a:t>
                      </a:r>
                      <a:r>
                        <a:rPr lang="en-US" sz="1800" kern="100">
                          <a:effectLst/>
                        </a:rPr>
                        <a:t>TID</a:t>
                      </a:r>
                      <a:r>
                        <a:rPr lang="zh-CN" sz="18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9524" marR="9524" marT="9527" marB="0" anchor="ctr"/>
                </a:tc>
                <a:tc>
                  <a:txBody>
                    <a:bodyPr/>
                    <a:lstStyle/>
                    <a:p>
                      <a:pPr algn="ctr">
                        <a:spcAft>
                          <a:spcPts val="0"/>
                        </a:spcAft>
                      </a:pPr>
                      <a:r>
                        <a:rPr lang="zh-CN" sz="1800" kern="100">
                          <a:effectLst/>
                        </a:rPr>
                        <a:t>商品（</a:t>
                      </a:r>
                      <a:r>
                        <a:rPr lang="en-US" sz="1800" kern="100">
                          <a:effectLst/>
                        </a:rPr>
                        <a:t>Items</a:t>
                      </a:r>
                      <a:r>
                        <a:rPr lang="zh-CN" sz="18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9524" marR="9524" marT="9527" marB="12703" anchor="ctr"/>
                </a:tc>
                <a:extLst>
                  <a:ext uri="{0D108BD9-81ED-4DB2-BD59-A6C34878D82A}">
                    <a16:rowId xmlns:a16="http://schemas.microsoft.com/office/drawing/2014/main" val="10000"/>
                  </a:ext>
                </a:extLst>
              </a:tr>
              <a:tr h="324115">
                <a:tc>
                  <a:txBody>
                    <a:bodyPr/>
                    <a:lstStyle/>
                    <a:p>
                      <a:pPr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9524" marR="9524" marT="9527" marB="0" anchor="ctr"/>
                </a:tc>
                <a:tc>
                  <a:txBody>
                    <a:bodyPr/>
                    <a:lstStyle/>
                    <a:p>
                      <a:pPr algn="l">
                        <a:spcAft>
                          <a:spcPts val="0"/>
                        </a:spcAft>
                      </a:pPr>
                      <a:r>
                        <a:rPr lang="en-US" sz="1800" kern="100">
                          <a:effectLst/>
                        </a:rPr>
                        <a:t>beer, diaper, nuts</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38097" marR="38097" marT="9527" marB="12703" anchor="ctr"/>
                </a:tc>
                <a:extLst>
                  <a:ext uri="{0D108BD9-81ED-4DB2-BD59-A6C34878D82A}">
                    <a16:rowId xmlns:a16="http://schemas.microsoft.com/office/drawing/2014/main" val="10001"/>
                  </a:ext>
                </a:extLst>
              </a:tr>
              <a:tr h="324115">
                <a:tc>
                  <a:txBody>
                    <a:bodyPr/>
                    <a:lstStyle/>
                    <a:p>
                      <a:pPr algn="ctr">
                        <a:spcAft>
                          <a:spcPts val="0"/>
                        </a:spcAft>
                      </a:pPr>
                      <a:r>
                        <a:rPr lang="en-US" sz="1800" kern="100">
                          <a:effectLst/>
                        </a:rPr>
                        <a:t>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9524" marR="9524" marT="9527" marB="0" anchor="ctr"/>
                </a:tc>
                <a:tc>
                  <a:txBody>
                    <a:bodyPr/>
                    <a:lstStyle/>
                    <a:p>
                      <a:pPr algn="l">
                        <a:spcAft>
                          <a:spcPts val="0"/>
                        </a:spcAft>
                      </a:pPr>
                      <a:r>
                        <a:rPr lang="en-US" sz="1800" kern="100">
                          <a:effectLst/>
                        </a:rPr>
                        <a:t>beer, biscuit, diaper</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38097" marR="38097" marT="9527" marB="12703" anchor="ctr"/>
                </a:tc>
                <a:extLst>
                  <a:ext uri="{0D108BD9-81ED-4DB2-BD59-A6C34878D82A}">
                    <a16:rowId xmlns:a16="http://schemas.microsoft.com/office/drawing/2014/main" val="10002"/>
                  </a:ext>
                </a:extLst>
              </a:tr>
              <a:tr h="324115">
                <a:tc>
                  <a:txBody>
                    <a:bodyPr/>
                    <a:lstStyle/>
                    <a:p>
                      <a:pPr algn="ctr">
                        <a:spcAft>
                          <a:spcPts val="0"/>
                        </a:spcAft>
                      </a:pPr>
                      <a:r>
                        <a:rPr lang="en-US" sz="1800" kern="100">
                          <a:effectLst/>
                        </a:rPr>
                        <a:t>3</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9524" marR="9524" marT="9527" marB="0" anchor="ctr"/>
                </a:tc>
                <a:tc>
                  <a:txBody>
                    <a:bodyPr/>
                    <a:lstStyle/>
                    <a:p>
                      <a:pPr algn="l">
                        <a:spcAft>
                          <a:spcPts val="0"/>
                        </a:spcAft>
                      </a:pPr>
                      <a:r>
                        <a:rPr lang="en-US" sz="1800" kern="100">
                          <a:effectLst/>
                        </a:rPr>
                        <a:t>bread, butter, cheese</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38097" marR="38097" marT="9527" marB="12703" anchor="ctr"/>
                </a:tc>
                <a:extLst>
                  <a:ext uri="{0D108BD9-81ED-4DB2-BD59-A6C34878D82A}">
                    <a16:rowId xmlns:a16="http://schemas.microsoft.com/office/drawing/2014/main" val="10003"/>
                  </a:ext>
                </a:extLst>
              </a:tr>
              <a:tr h="324115">
                <a:tc>
                  <a:txBody>
                    <a:bodyPr/>
                    <a:lstStyle/>
                    <a:p>
                      <a:pPr algn="ctr">
                        <a:spcAft>
                          <a:spcPts val="0"/>
                        </a:spcAft>
                      </a:pPr>
                      <a:r>
                        <a:rPr lang="en-US" sz="1800" kern="100">
                          <a:effectLst/>
                        </a:rPr>
                        <a:t>4</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9524" marR="9524" marT="9527" marB="0" anchor="ctr"/>
                </a:tc>
                <a:tc>
                  <a:txBody>
                    <a:bodyPr/>
                    <a:lstStyle/>
                    <a:p>
                      <a:pPr algn="l">
                        <a:spcAft>
                          <a:spcPts val="0"/>
                        </a:spcAft>
                      </a:pPr>
                      <a:r>
                        <a:rPr lang="en-US" sz="1800" kern="100">
                          <a:effectLst/>
                        </a:rPr>
                        <a:t>beer, cheese, diaper, nuts</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38097" marR="38097" marT="9527" marB="12703" anchor="ctr"/>
                </a:tc>
                <a:extLst>
                  <a:ext uri="{0D108BD9-81ED-4DB2-BD59-A6C34878D82A}">
                    <a16:rowId xmlns:a16="http://schemas.microsoft.com/office/drawing/2014/main" val="10004"/>
                  </a:ext>
                </a:extLst>
              </a:tr>
              <a:tr h="324115">
                <a:tc>
                  <a:txBody>
                    <a:bodyPr/>
                    <a:lstStyle/>
                    <a:p>
                      <a:pPr algn="ctr">
                        <a:spcAft>
                          <a:spcPts val="0"/>
                        </a:spcAft>
                      </a:pPr>
                      <a:r>
                        <a:rPr lang="en-US" sz="1800" kern="100">
                          <a:effectLst/>
                        </a:rPr>
                        <a:t>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9524" marR="9524" marT="9527" marB="0" anchor="ctr"/>
                </a:tc>
                <a:tc>
                  <a:txBody>
                    <a:bodyPr/>
                    <a:lstStyle/>
                    <a:p>
                      <a:pPr algn="l">
                        <a:spcAft>
                          <a:spcPts val="0"/>
                        </a:spcAft>
                      </a:pPr>
                      <a:r>
                        <a:rPr lang="en-US" sz="1800" kern="100" dirty="0">
                          <a:effectLst/>
                        </a:rPr>
                        <a:t>beer, butter, cheese, nuts</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8097" marR="38097" marT="9527" marB="12703" anchor="ctr"/>
                </a:tc>
                <a:extLst>
                  <a:ext uri="{0D108BD9-81ED-4DB2-BD59-A6C34878D82A}">
                    <a16:rowId xmlns:a16="http://schemas.microsoft.com/office/drawing/2014/main" val="10005"/>
                  </a:ext>
                </a:extLst>
              </a:tr>
            </a:tbl>
          </a:graphicData>
        </a:graphic>
      </p:graphicFrame>
      <p:sp>
        <p:nvSpPr>
          <p:cNvPr id="59483" name="文本框 6">
            <a:extLst>
              <a:ext uri="{FF2B5EF4-FFF2-40B4-BE49-F238E27FC236}">
                <a16:creationId xmlns:a16="http://schemas.microsoft.com/office/drawing/2014/main" id="{AA506A4A-F723-F94D-8557-EFBC62637147}"/>
              </a:ext>
            </a:extLst>
          </p:cNvPr>
          <p:cNvSpPr txBox="1">
            <a:spLocks noChangeArrowheads="1"/>
          </p:cNvSpPr>
          <p:nvPr/>
        </p:nvSpPr>
        <p:spPr bwMode="auto">
          <a:xfrm>
            <a:off x="623392" y="1579560"/>
            <a:ext cx="35687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zh-CN" altLang="en-US" sz="2400"/>
              <a:t>有些数据挖掘软件使用</a:t>
            </a:r>
            <a:endParaRPr kumimoji="0" lang="en-US" altLang="zh-CN" sz="2400"/>
          </a:p>
          <a:p>
            <a:pPr>
              <a:spcBef>
                <a:spcPct val="0"/>
              </a:spcBef>
              <a:buClrTx/>
              <a:buFontTx/>
              <a:buNone/>
            </a:pPr>
            <a:r>
              <a:rPr kumimoji="0" lang="zh-CN" altLang="en-US" sz="2400"/>
              <a:t>结构化的数据集作为输入</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06044B-7D15-534D-AF99-A4243BC09AA2}"/>
              </a:ext>
            </a:extLst>
          </p:cNvPr>
          <p:cNvSpPr>
            <a:spLocks noGrp="1"/>
          </p:cNvSpPr>
          <p:nvPr>
            <p:ph type="title"/>
          </p:nvPr>
        </p:nvSpPr>
        <p:spPr/>
        <p:txBody>
          <a:bodyPr/>
          <a:lstStyle/>
          <a:p>
            <a:pPr eaLnBrk="1" hangingPunct="1">
              <a:defRPr/>
            </a:pPr>
            <a:endParaRPr lang="zh-CN" altLang="en-US"/>
          </a:p>
        </p:txBody>
      </p:sp>
      <p:sp>
        <p:nvSpPr>
          <p:cNvPr id="3" name="文本占位符 2">
            <a:extLst>
              <a:ext uri="{FF2B5EF4-FFF2-40B4-BE49-F238E27FC236}">
                <a16:creationId xmlns:a16="http://schemas.microsoft.com/office/drawing/2014/main" id="{80A1C991-6ECB-EE40-8FC3-9A9D809D9CDC}"/>
              </a:ext>
            </a:extLst>
          </p:cNvPr>
          <p:cNvSpPr>
            <a:spLocks noGrp="1"/>
          </p:cNvSpPr>
          <p:nvPr>
            <p:ph type="body" idx="1"/>
          </p:nvPr>
        </p:nvSpPr>
        <p:spPr/>
        <p:txBody>
          <a:bodyPr/>
          <a:lstStyle/>
          <a:p>
            <a:r>
              <a:rPr lang="en-US" altLang="zh-CN" b="0" cap="none">
                <a:latin typeface="微软雅黑" panose="020B0503020204020204" pitchFamily="34" charset="-122"/>
                <a:ea typeface="微软雅黑" panose="020B0503020204020204" pitchFamily="34" charset="-122"/>
              </a:rPr>
              <a:t>3.5</a:t>
            </a:r>
            <a:r>
              <a:rPr altLang="zh-CN" b="0" cap="none">
                <a:latin typeface="微软雅黑" panose="020B0503020204020204" pitchFamily="34" charset="-122"/>
                <a:ea typeface="微软雅黑" panose="020B0503020204020204" pitchFamily="34" charset="-122"/>
              </a:rPr>
              <a:t>关联规则的兴趣度的其他度量</a:t>
            </a:r>
          </a:p>
          <a:p>
            <a:endParaRPr b="0" cap="none">
              <a:latin typeface="微软雅黑" panose="020B0503020204020204" pitchFamily="34" charset="-122"/>
              <a:ea typeface="微软雅黑" panose="020B0503020204020204" pitchFamily="3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673D55F9-AA27-B04F-B648-75D481487CE4}"/>
              </a:ext>
            </a:extLst>
          </p:cNvPr>
          <p:cNvSpPr>
            <a:spLocks noGrp="1" noChangeArrowheads="1"/>
          </p:cNvSpPr>
          <p:nvPr>
            <p:ph type="title"/>
          </p:nvPr>
        </p:nvSpPr>
        <p:spPr/>
        <p:txBody>
          <a:bodyPr/>
          <a:lstStyle/>
          <a:p>
            <a:pPr eaLnBrk="1" hangingPunct="1"/>
            <a:r>
              <a:rPr lang="en-US" altLang="zh-CN" sz="3600">
                <a:latin typeface="微软雅黑" panose="020B0503020204020204" pitchFamily="34" charset="-122"/>
                <a:ea typeface="宋体" panose="02010600030101010101" pitchFamily="2" charset="-122"/>
              </a:rPr>
              <a:t>Is support and confidence sufficient?</a:t>
            </a:r>
          </a:p>
        </p:txBody>
      </p:sp>
      <p:sp>
        <p:nvSpPr>
          <p:cNvPr id="61443" name="Rectangle 3">
            <a:extLst>
              <a:ext uri="{FF2B5EF4-FFF2-40B4-BE49-F238E27FC236}">
                <a16:creationId xmlns:a16="http://schemas.microsoft.com/office/drawing/2014/main" id="{489F1C1D-D93E-4E47-A62E-5AE14E60E493}"/>
              </a:ext>
            </a:extLst>
          </p:cNvPr>
          <p:cNvSpPr>
            <a:spLocks noGrp="1" noChangeArrowheads="1"/>
          </p:cNvSpPr>
          <p:nvPr>
            <p:ph idx="1"/>
          </p:nvPr>
        </p:nvSpPr>
        <p:spPr/>
        <p:txBody>
          <a:bodyPr/>
          <a:lstStyle/>
          <a:p>
            <a:pPr eaLnBrk="1" hangingPunct="1">
              <a:lnSpc>
                <a:spcPct val="130000"/>
              </a:lnSpc>
            </a:pPr>
            <a:r>
              <a:rPr lang="zh-CN" altLang="en-US" sz="3200">
                <a:latin typeface="微软雅黑" panose="020B0503020204020204" pitchFamily="34" charset="-122"/>
                <a:ea typeface="微软雅黑" panose="020B0503020204020204" pitchFamily="34" charset="-122"/>
                <a:sym typeface="Symbol" pitchFamily="2" charset="2"/>
              </a:rPr>
              <a:t>令人误解的关联规则</a:t>
            </a:r>
            <a:endParaRPr lang="en-US" altLang="zh-CN" sz="3200">
              <a:latin typeface="微软雅黑" panose="020B0503020204020204" pitchFamily="34" charset="-122"/>
              <a:ea typeface="微软雅黑" panose="020B0503020204020204" pitchFamily="34" charset="-122"/>
              <a:sym typeface="Symbol" pitchFamily="2" charset="2"/>
            </a:endParaRPr>
          </a:p>
          <a:p>
            <a:pPr eaLnBrk="1" hangingPunct="1">
              <a:lnSpc>
                <a:spcPct val="130000"/>
              </a:lnSpc>
            </a:pPr>
            <a:r>
              <a:rPr lang="en-US" altLang="zh-CN" sz="3200" i="1">
                <a:solidFill>
                  <a:schemeClr val="hlink"/>
                </a:solidFill>
                <a:latin typeface="微软雅黑" panose="020B0503020204020204" pitchFamily="34" charset="-122"/>
                <a:ea typeface="微软雅黑" panose="020B0503020204020204" pitchFamily="34" charset="-122"/>
              </a:rPr>
              <a:t>play basketball</a:t>
            </a:r>
            <a:r>
              <a:rPr lang="en-US" altLang="zh-CN" sz="3200">
                <a:solidFill>
                  <a:schemeClr val="hlink"/>
                </a:solidFill>
                <a:latin typeface="微软雅黑" panose="020B0503020204020204" pitchFamily="34" charset="-122"/>
                <a:ea typeface="微软雅黑" panose="020B0503020204020204" pitchFamily="34" charset="-122"/>
              </a:rPr>
              <a:t>  </a:t>
            </a:r>
            <a:r>
              <a:rPr lang="en-US" altLang="zh-CN" sz="3200">
                <a:latin typeface="微软雅黑" panose="020B0503020204020204" pitchFamily="34" charset="-122"/>
                <a:ea typeface="微软雅黑" panose="020B0503020204020204" pitchFamily="34" charset="-122"/>
                <a:sym typeface="Symbol" pitchFamily="2" charset="2"/>
              </a:rPr>
              <a:t>  </a:t>
            </a:r>
            <a:r>
              <a:rPr lang="en-US" altLang="zh-CN" sz="3200" i="1">
                <a:solidFill>
                  <a:schemeClr val="hlink"/>
                </a:solidFill>
                <a:latin typeface="微软雅黑" panose="020B0503020204020204" pitchFamily="34" charset="-122"/>
                <a:ea typeface="微软雅黑" panose="020B0503020204020204" pitchFamily="34" charset="-122"/>
                <a:sym typeface="Symbol" pitchFamily="2" charset="2"/>
              </a:rPr>
              <a:t>eat cereal</a:t>
            </a:r>
            <a:r>
              <a:rPr lang="en-US" altLang="zh-CN" sz="3200">
                <a:solidFill>
                  <a:schemeClr val="hlink"/>
                </a:solidFill>
                <a:latin typeface="微软雅黑" panose="020B0503020204020204" pitchFamily="34" charset="-122"/>
                <a:ea typeface="微软雅黑" panose="020B0503020204020204" pitchFamily="34" charset="-122"/>
                <a:sym typeface="Symbol" pitchFamily="2" charset="2"/>
              </a:rPr>
              <a:t> [40%, 66.7%]</a:t>
            </a:r>
            <a:r>
              <a:rPr lang="en-US" altLang="zh-CN" sz="3200">
                <a:latin typeface="微软雅黑" panose="020B0503020204020204" pitchFamily="34" charset="-122"/>
                <a:ea typeface="微软雅黑" panose="020B0503020204020204" pitchFamily="34" charset="-122"/>
                <a:sym typeface="Symbol" pitchFamily="2" charset="2"/>
              </a:rPr>
              <a:t> </a:t>
            </a:r>
          </a:p>
          <a:p>
            <a:pPr eaLnBrk="1" hangingPunct="1">
              <a:lnSpc>
                <a:spcPct val="130000"/>
              </a:lnSpc>
            </a:pPr>
            <a:r>
              <a:rPr lang="zh-CN" altLang="en-US">
                <a:latin typeface="微软雅黑" panose="020B0503020204020204" pitchFamily="34" charset="-122"/>
                <a:ea typeface="微软雅黑" panose="020B0503020204020204" pitchFamily="34" charset="-122"/>
                <a:sym typeface="Symbol" pitchFamily="2" charset="2"/>
              </a:rPr>
              <a:t>学生总人群中</a:t>
            </a:r>
            <a:r>
              <a:rPr lang="en-US" altLang="zh-CN">
                <a:latin typeface="微软雅黑" panose="020B0503020204020204" pitchFamily="34" charset="-122"/>
                <a:ea typeface="微软雅黑" panose="020B0503020204020204" pitchFamily="34" charset="-122"/>
                <a:sym typeface="Symbol" pitchFamily="2" charset="2"/>
              </a:rPr>
              <a:t>eating cereal is 75% &gt;66.7%.</a:t>
            </a:r>
          </a:p>
          <a:p>
            <a:pPr eaLnBrk="1" hangingPunct="1">
              <a:lnSpc>
                <a:spcPct val="130000"/>
              </a:lnSpc>
            </a:pPr>
            <a:r>
              <a:rPr lang="en-US" altLang="zh-CN" sz="3200" i="1">
                <a:solidFill>
                  <a:schemeClr val="hlink"/>
                </a:solidFill>
                <a:latin typeface="微软雅黑" panose="020B0503020204020204" pitchFamily="34" charset="-122"/>
                <a:ea typeface="微软雅黑" panose="020B0503020204020204" pitchFamily="34" charset="-122"/>
              </a:rPr>
              <a:t>play basketball</a:t>
            </a:r>
            <a:r>
              <a:rPr lang="en-US" altLang="zh-CN" sz="3200">
                <a:solidFill>
                  <a:schemeClr val="hlink"/>
                </a:solidFill>
                <a:latin typeface="微软雅黑" panose="020B0503020204020204" pitchFamily="34" charset="-122"/>
                <a:ea typeface="微软雅黑" panose="020B0503020204020204" pitchFamily="34" charset="-122"/>
              </a:rPr>
              <a:t> </a:t>
            </a:r>
            <a:r>
              <a:rPr lang="en-US" altLang="zh-CN" sz="3200">
                <a:latin typeface="微软雅黑" panose="020B0503020204020204" pitchFamily="34" charset="-122"/>
                <a:ea typeface="微软雅黑" panose="020B0503020204020204" pitchFamily="34" charset="-122"/>
                <a:sym typeface="Symbol" pitchFamily="2" charset="2"/>
              </a:rPr>
              <a:t></a:t>
            </a:r>
            <a:r>
              <a:rPr lang="en-US" altLang="zh-CN" sz="3200">
                <a:solidFill>
                  <a:schemeClr val="hlink"/>
                </a:solidFill>
                <a:latin typeface="微软雅黑" panose="020B0503020204020204" pitchFamily="34" charset="-122"/>
                <a:ea typeface="微软雅黑" panose="020B0503020204020204" pitchFamily="34" charset="-122"/>
                <a:sym typeface="Symbol" pitchFamily="2" charset="2"/>
              </a:rPr>
              <a:t> </a:t>
            </a:r>
            <a:r>
              <a:rPr lang="en-US" altLang="zh-CN" sz="3200" i="1">
                <a:solidFill>
                  <a:schemeClr val="hlink"/>
                </a:solidFill>
                <a:latin typeface="微软雅黑" panose="020B0503020204020204" pitchFamily="34" charset="-122"/>
                <a:ea typeface="微软雅黑" panose="020B0503020204020204" pitchFamily="34" charset="-122"/>
                <a:sym typeface="Symbol" pitchFamily="2" charset="2"/>
              </a:rPr>
              <a:t>not eat cereal</a:t>
            </a:r>
            <a:r>
              <a:rPr lang="en-US" altLang="zh-CN" sz="3200">
                <a:solidFill>
                  <a:schemeClr val="hlink"/>
                </a:solidFill>
                <a:latin typeface="微软雅黑" panose="020B0503020204020204" pitchFamily="34" charset="-122"/>
                <a:ea typeface="微软雅黑" panose="020B0503020204020204" pitchFamily="34" charset="-122"/>
                <a:sym typeface="Symbol" pitchFamily="2" charset="2"/>
              </a:rPr>
              <a:t> [20%, 33.3%]</a:t>
            </a:r>
            <a:r>
              <a:rPr lang="en-US" altLang="zh-CN" sz="3200">
                <a:latin typeface="微软雅黑" panose="020B0503020204020204" pitchFamily="34" charset="-122"/>
                <a:ea typeface="微软雅黑" panose="020B0503020204020204" pitchFamily="34" charset="-122"/>
                <a:sym typeface="Symbol" pitchFamily="2" charset="2"/>
              </a:rPr>
              <a:t> </a:t>
            </a:r>
          </a:p>
          <a:p>
            <a:pPr eaLnBrk="1" hangingPunct="1">
              <a:lnSpc>
                <a:spcPct val="130000"/>
              </a:lnSpc>
              <a:buFont typeface="Monotype Sorts" pitchFamily="2" charset="2"/>
              <a:buNone/>
            </a:pPr>
            <a:r>
              <a:rPr lang="zh-CN" altLang="en-US" sz="3200">
                <a:latin typeface="微软雅黑" panose="020B0503020204020204" pitchFamily="34" charset="-122"/>
                <a:ea typeface="微软雅黑" panose="020B0503020204020204" pitchFamily="34" charset="-122"/>
                <a:sym typeface="Symbol" pitchFamily="2" charset="2"/>
              </a:rPr>
              <a:t>更准确</a:t>
            </a:r>
            <a:endParaRPr lang="en-US" altLang="zh-CN" sz="3200">
              <a:latin typeface="微软雅黑" panose="020B0503020204020204" pitchFamily="34" charset="-122"/>
              <a:ea typeface="微软雅黑" panose="020B0503020204020204" pitchFamily="34" charset="-122"/>
              <a:sym typeface="Symbol" pitchFamily="2" charset="2"/>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4E49E9D6-CD64-664F-8C5D-2E70239BE23F}"/>
              </a:ext>
            </a:extLst>
          </p:cNvPr>
          <p:cNvSpPr>
            <a:spLocks noGrp="1" noChangeArrowheads="1"/>
          </p:cNvSpPr>
          <p:nvPr>
            <p:ph type="title"/>
          </p:nvPr>
        </p:nvSpPr>
        <p:spPr/>
        <p:txBody>
          <a:bodyPr/>
          <a:lstStyle/>
          <a:p>
            <a:pPr eaLnBrk="1" hangingPunct="1"/>
            <a:r>
              <a:rPr lang="zh-CN" altLang="en-US">
                <a:solidFill>
                  <a:srgbClr val="003366"/>
                </a:solidFill>
                <a:latin typeface="微软雅黑" panose="020B0503020204020204" pitchFamily="34" charset="-122"/>
                <a:ea typeface="微软雅黑" panose="020B0503020204020204" pitchFamily="34" charset="-122"/>
                <a:sym typeface="Symbol" pitchFamily="2" charset="2"/>
              </a:rPr>
              <a:t>支持度（</a:t>
            </a:r>
            <a:r>
              <a:rPr lang="en-US" altLang="zh-CN">
                <a:latin typeface="微软雅黑" panose="020B0503020204020204" pitchFamily="34" charset="-122"/>
                <a:ea typeface="微软雅黑" panose="020B0503020204020204" pitchFamily="34" charset="-122"/>
              </a:rPr>
              <a:t>Support</a:t>
            </a:r>
            <a:r>
              <a:rPr lang="zh-CN" altLang="en-US">
                <a:latin typeface="微软雅黑" panose="020B0503020204020204" pitchFamily="34" charset="-122"/>
                <a:ea typeface="微软雅黑" panose="020B0503020204020204" pitchFamily="34" charset="-122"/>
              </a:rPr>
              <a:t>）</a:t>
            </a:r>
            <a:endParaRPr lang="en-US" altLang="zh-CN">
              <a:latin typeface="微软雅黑" panose="020B0503020204020204" pitchFamily="34" charset="-122"/>
              <a:ea typeface="微软雅黑" panose="020B0503020204020204" pitchFamily="34" charset="-122"/>
            </a:endParaRPr>
          </a:p>
        </p:txBody>
      </p:sp>
      <p:sp>
        <p:nvSpPr>
          <p:cNvPr id="16387" name="Rectangle 3">
            <a:extLst>
              <a:ext uri="{FF2B5EF4-FFF2-40B4-BE49-F238E27FC236}">
                <a16:creationId xmlns:a16="http://schemas.microsoft.com/office/drawing/2014/main" id="{0C876C6D-BEF4-9B45-BC48-F6A3ADF6A212}"/>
              </a:ext>
            </a:extLst>
          </p:cNvPr>
          <p:cNvSpPr>
            <a:spLocks noGrp="1" noChangeArrowheads="1"/>
          </p:cNvSpPr>
          <p:nvPr>
            <p:ph idx="1"/>
          </p:nvPr>
        </p:nvSpPr>
        <p:spPr/>
        <p:txBody>
          <a:bodyPr/>
          <a:lstStyle/>
          <a:p>
            <a:pPr eaLnBrk="1" hangingPunct="1"/>
            <a:r>
              <a:rPr lang="zh-CN" altLang="en-US" sz="3200" dirty="0">
                <a:solidFill>
                  <a:srgbClr val="003366"/>
                </a:solidFill>
                <a:latin typeface="微软雅黑" panose="020B0503020204020204" pitchFamily="34" charset="-122"/>
                <a:ea typeface="微软雅黑" panose="020B0503020204020204" pitchFamily="34" charset="-122"/>
                <a:sym typeface="Symbol" pitchFamily="2" charset="2"/>
              </a:rPr>
              <a:t>交易包含项集</a:t>
            </a:r>
            <a:r>
              <a:rPr lang="en-US" altLang="zh-CN" sz="3200" dirty="0">
                <a:solidFill>
                  <a:srgbClr val="003366"/>
                </a:solidFill>
                <a:latin typeface="微软雅黑" panose="020B0503020204020204" pitchFamily="34" charset="-122"/>
                <a:ea typeface="微软雅黑" panose="020B0503020204020204" pitchFamily="34" charset="-122"/>
                <a:sym typeface="Symbol" pitchFamily="2" charset="2"/>
              </a:rPr>
              <a:t>X</a:t>
            </a:r>
            <a:r>
              <a:rPr lang="zh-CN" altLang="en-US" sz="3200" dirty="0">
                <a:solidFill>
                  <a:srgbClr val="003366"/>
                </a:solidFill>
                <a:latin typeface="微软雅黑" panose="020B0503020204020204" pitchFamily="34" charset="-122"/>
                <a:ea typeface="微软雅黑" panose="020B0503020204020204" pitchFamily="34" charset="-122"/>
                <a:sym typeface="Symbol" pitchFamily="2" charset="2"/>
              </a:rPr>
              <a:t>的概率</a:t>
            </a:r>
            <a:endParaRPr lang="en-US" altLang="zh-CN" sz="3200" dirty="0">
              <a:solidFill>
                <a:srgbClr val="003366"/>
              </a:solidFill>
              <a:latin typeface="微软雅黑" panose="020B0503020204020204" pitchFamily="34" charset="-122"/>
              <a:ea typeface="微软雅黑" panose="020B0503020204020204" pitchFamily="34" charset="-122"/>
              <a:sym typeface="Symbol" pitchFamily="2" charset="2"/>
            </a:endParaRPr>
          </a:p>
          <a:p>
            <a:pPr eaLnBrk="1" hangingPunct="1">
              <a:buFont typeface="Monotype Sorts" pitchFamily="2" charset="2"/>
              <a:buNone/>
            </a:pPr>
            <a:endParaRPr lang="en-US" altLang="zh-CN" dirty="0">
              <a:solidFill>
                <a:srgbClr val="003366"/>
              </a:solidFill>
              <a:latin typeface="微软雅黑" panose="020B0503020204020204" pitchFamily="34" charset="-122"/>
              <a:ea typeface="微软雅黑" panose="020B0503020204020204" pitchFamily="34" charset="-122"/>
              <a:sym typeface="Symbol" pitchFamily="2" charset="2"/>
            </a:endParaRPr>
          </a:p>
          <a:p>
            <a:pPr eaLnBrk="1" hangingPunct="1">
              <a:buFont typeface="Monotype Sorts" pitchFamily="2" charset="2"/>
              <a:buNone/>
            </a:pPr>
            <a:endParaRPr lang="en-US" altLang="zh-CN" dirty="0">
              <a:solidFill>
                <a:srgbClr val="003366"/>
              </a:solidFill>
              <a:latin typeface="微软雅黑" panose="020B0503020204020204" pitchFamily="34" charset="-122"/>
              <a:ea typeface="微软雅黑" panose="020B0503020204020204" pitchFamily="34" charset="-122"/>
              <a:sym typeface="Symbol" pitchFamily="2" charset="2"/>
            </a:endParaRPr>
          </a:p>
          <a:p>
            <a:pPr eaLnBrk="1" hangingPunct="1">
              <a:buFont typeface="Monotype Sorts" pitchFamily="2" charset="2"/>
              <a:buNone/>
            </a:pPr>
            <a:r>
              <a:rPr lang="zh-CN" altLang="en-US" dirty="0">
                <a:solidFill>
                  <a:srgbClr val="003366"/>
                </a:solidFill>
                <a:latin typeface="微软雅黑" panose="020B0503020204020204" pitchFamily="34" charset="-122"/>
                <a:ea typeface="微软雅黑" panose="020B0503020204020204" pitchFamily="34" charset="-122"/>
                <a:sym typeface="Symbol" pitchFamily="2" charset="2"/>
              </a:rPr>
              <a:t>    </a:t>
            </a:r>
            <a:r>
              <a:rPr lang="en-US" altLang="zh-CN" dirty="0">
                <a:solidFill>
                  <a:srgbClr val="003366"/>
                </a:solidFill>
                <a:latin typeface="微软雅黑" panose="020B0503020204020204" pitchFamily="34" charset="-122"/>
                <a:ea typeface="微软雅黑" panose="020B0503020204020204" pitchFamily="34" charset="-122"/>
                <a:sym typeface="Symbol" pitchFamily="2" charset="2"/>
              </a:rPr>
              <a:t>E.g. </a:t>
            </a:r>
            <a:r>
              <a:rPr lang="en-US" altLang="zh-CN" dirty="0">
                <a:latin typeface="微软雅黑" panose="020B0503020204020204" pitchFamily="34" charset="-122"/>
                <a:ea typeface="微软雅黑" panose="020B0503020204020204" pitchFamily="34" charset="-122"/>
                <a:sym typeface="Symbol" pitchFamily="2" charset="2"/>
              </a:rPr>
              <a:t>X={A} , Y={A,B}=</a:t>
            </a:r>
            <a:r>
              <a:rPr lang="en-US" altLang="zh-CN" dirty="0">
                <a:solidFill>
                  <a:schemeClr val="tx2"/>
                </a:solidFill>
                <a:latin typeface="微软雅黑" panose="020B0503020204020204" pitchFamily="34" charset="-122"/>
                <a:ea typeface="微软雅黑" panose="020B0503020204020204" pitchFamily="34" charset="-122"/>
                <a:sym typeface="Symbol" pitchFamily="2" charset="2"/>
              </a:rPr>
              <a:t>AB</a:t>
            </a:r>
          </a:p>
        </p:txBody>
      </p:sp>
      <p:sp>
        <p:nvSpPr>
          <p:cNvPr id="25604" name="Rectangle 4">
            <a:extLst>
              <a:ext uri="{FF2B5EF4-FFF2-40B4-BE49-F238E27FC236}">
                <a16:creationId xmlns:a16="http://schemas.microsoft.com/office/drawing/2014/main" id="{77A1CDBC-C9D1-A341-9A72-41D1E4C0061A}"/>
              </a:ext>
            </a:extLst>
          </p:cNvPr>
          <p:cNvSpPr>
            <a:spLocks noChangeArrowheads="1"/>
          </p:cNvSpPr>
          <p:nvPr/>
        </p:nvSpPr>
        <p:spPr bwMode="auto">
          <a:xfrm>
            <a:off x="435397" y="4359175"/>
            <a:ext cx="8228013"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marL="457200" indent="-457200">
              <a:spcBef>
                <a:spcPct val="20000"/>
              </a:spcBef>
              <a:buClrTx/>
              <a:buSzPct val="90000"/>
            </a:pPr>
            <a:r>
              <a:rPr kumimoji="0" lang="zh-CN" altLang="en-US" dirty="0">
                <a:solidFill>
                  <a:srgbClr val="170981"/>
                </a:solidFill>
                <a:latin typeface="Times New Roman" panose="02020603050405020304" pitchFamily="18" charset="0"/>
              </a:rPr>
              <a:t>若</a:t>
            </a:r>
            <a:r>
              <a:rPr kumimoji="0" lang="en-US" altLang="zh-CN" dirty="0">
                <a:solidFill>
                  <a:srgbClr val="170981"/>
                </a:solidFill>
                <a:latin typeface="Times New Roman" panose="02020603050405020304" pitchFamily="18" charset="0"/>
              </a:rPr>
              <a:t>support(</a:t>
            </a:r>
            <a:r>
              <a:rPr kumimoji="0" lang="en-US" altLang="zh-CN" i="1" dirty="0">
                <a:solidFill>
                  <a:srgbClr val="170981"/>
                </a:solidFill>
                <a:latin typeface="Times New Roman" panose="02020603050405020304" pitchFamily="18" charset="0"/>
              </a:rPr>
              <a:t>X</a:t>
            </a:r>
            <a:r>
              <a:rPr kumimoji="0" lang="en-US" altLang="zh-CN" dirty="0">
                <a:solidFill>
                  <a:srgbClr val="170981"/>
                </a:solidFill>
                <a:latin typeface="Times New Roman" panose="02020603050405020304" pitchFamily="18" charset="0"/>
              </a:rPr>
              <a:t>) &gt;=</a:t>
            </a:r>
            <a:r>
              <a:rPr kumimoji="0" lang="en-US" altLang="zh-CN" dirty="0" err="1">
                <a:solidFill>
                  <a:schemeClr val="hlink"/>
                </a:solidFill>
                <a:latin typeface="Times New Roman" panose="02020603050405020304" pitchFamily="18" charset="0"/>
              </a:rPr>
              <a:t>minsup</a:t>
            </a:r>
            <a:r>
              <a:rPr kumimoji="0" lang="en-US" altLang="zh-CN" dirty="0">
                <a:solidFill>
                  <a:srgbClr val="170981"/>
                </a:solidFill>
                <a:latin typeface="Times New Roman" panose="02020603050405020304" pitchFamily="18" charset="0"/>
              </a:rPr>
              <a:t> ，</a:t>
            </a:r>
            <a:r>
              <a:rPr kumimoji="0" lang="zh-CN" altLang="en-US" dirty="0">
                <a:solidFill>
                  <a:srgbClr val="170981"/>
                </a:solidFill>
                <a:latin typeface="Times New Roman" panose="02020603050405020304" pitchFamily="18" charset="0"/>
              </a:rPr>
              <a:t>则</a:t>
            </a:r>
            <a:r>
              <a:rPr kumimoji="0" lang="en-US" altLang="zh-CN" dirty="0">
                <a:solidFill>
                  <a:srgbClr val="170981"/>
                </a:solidFill>
                <a:latin typeface="Times New Roman" panose="02020603050405020304" pitchFamily="18" charset="0"/>
              </a:rPr>
              <a:t>X</a:t>
            </a:r>
            <a:r>
              <a:rPr kumimoji="0" lang="zh-CN" altLang="en-US" dirty="0">
                <a:solidFill>
                  <a:srgbClr val="170981"/>
                </a:solidFill>
                <a:latin typeface="Times New Roman" panose="02020603050405020304" pitchFamily="18" charset="0"/>
              </a:rPr>
              <a:t>称为</a:t>
            </a:r>
            <a:r>
              <a:rPr kumimoji="0" lang="zh-CN" altLang="en-US" u="sng" dirty="0">
                <a:solidFill>
                  <a:schemeClr val="hlink"/>
                </a:solidFill>
                <a:latin typeface="Times New Roman" panose="02020603050405020304" pitchFamily="18" charset="0"/>
              </a:rPr>
              <a:t>频繁项集</a:t>
            </a:r>
            <a:r>
              <a:rPr kumimoji="0" lang="zh-CN" altLang="en-US" dirty="0">
                <a:solidFill>
                  <a:srgbClr val="170981"/>
                </a:solidFill>
                <a:latin typeface="Times New Roman" panose="02020603050405020304" pitchFamily="18" charset="0"/>
              </a:rPr>
              <a:t>(</a:t>
            </a:r>
            <a:r>
              <a:rPr kumimoji="0" lang="en-US" altLang="zh-CN" dirty="0">
                <a:solidFill>
                  <a:srgbClr val="170981"/>
                </a:solidFill>
                <a:latin typeface="Times New Roman" panose="02020603050405020304" pitchFamily="18" charset="0"/>
              </a:rPr>
              <a:t>frequent itemset)，</a:t>
            </a:r>
            <a:r>
              <a:rPr kumimoji="0" lang="zh-CN" altLang="en-US" dirty="0">
                <a:solidFill>
                  <a:srgbClr val="170981"/>
                </a:solidFill>
                <a:latin typeface="Times New Roman" panose="02020603050405020304" pitchFamily="18" charset="0"/>
              </a:rPr>
              <a:t>也可以说</a:t>
            </a:r>
            <a:r>
              <a:rPr kumimoji="0" lang="en-US" altLang="zh-CN" dirty="0">
                <a:solidFill>
                  <a:schemeClr val="hlink"/>
                </a:solidFill>
                <a:latin typeface="Times New Roman" panose="02020603050405020304" pitchFamily="18" charset="0"/>
              </a:rPr>
              <a:t>X</a:t>
            </a:r>
            <a:r>
              <a:rPr kumimoji="0" lang="zh-CN" altLang="en-US" dirty="0">
                <a:solidFill>
                  <a:schemeClr val="hlink"/>
                </a:solidFill>
                <a:latin typeface="Times New Roman" panose="02020603050405020304" pitchFamily="18" charset="0"/>
              </a:rPr>
              <a:t>是频繁的</a:t>
            </a:r>
            <a:r>
              <a:rPr kumimoji="0" lang="en-US" altLang="zh-CN" dirty="0">
                <a:solidFill>
                  <a:schemeClr val="hlink"/>
                </a:solidFill>
                <a:latin typeface="Times New Roman" panose="02020603050405020304" pitchFamily="18" charset="0"/>
              </a:rPr>
              <a:t>.</a:t>
            </a:r>
            <a:endParaRPr kumimoji="0" lang="en-US" altLang="zh-CN" sz="3600" i="1" dirty="0">
              <a:latin typeface="Tahoma" panose="020B0604030504040204" pitchFamily="34" charset="0"/>
            </a:endParaRPr>
          </a:p>
          <a:p>
            <a:pPr marL="457200" indent="-457200" eaLnBrk="1" hangingPunct="1">
              <a:lnSpc>
                <a:spcPct val="110000"/>
              </a:lnSpc>
              <a:spcBef>
                <a:spcPct val="0"/>
              </a:spcBef>
              <a:buClr>
                <a:schemeClr val="folHlink"/>
              </a:buClr>
              <a:buSzPct val="80000"/>
            </a:pPr>
            <a:r>
              <a:rPr kumimoji="0" lang="zh-CN" altLang="en-US" dirty="0">
                <a:latin typeface="Tahoma" panose="020B0604030504040204" pitchFamily="34" charset="0"/>
              </a:rPr>
              <a:t>设</a:t>
            </a:r>
            <a:r>
              <a:rPr kumimoji="0" lang="en-US" altLang="zh-CN" i="1" dirty="0" err="1">
                <a:latin typeface="Tahoma" panose="020B0604030504040204" pitchFamily="34" charset="0"/>
              </a:rPr>
              <a:t>minsup</a:t>
            </a:r>
            <a:r>
              <a:rPr kumimoji="0" lang="en-US" altLang="zh-CN" i="1" dirty="0">
                <a:latin typeface="Tahoma" panose="020B0604030504040204" pitchFamily="34" charset="0"/>
              </a:rPr>
              <a:t> </a:t>
            </a:r>
            <a:r>
              <a:rPr kumimoji="0" lang="en-US" altLang="zh-CN" dirty="0">
                <a:latin typeface="Tahoma" panose="020B0604030504040204" pitchFamily="34" charset="0"/>
              </a:rPr>
              <a:t>= 50%</a:t>
            </a:r>
          </a:p>
          <a:p>
            <a:pPr eaLnBrk="1" hangingPunct="1">
              <a:lnSpc>
                <a:spcPct val="110000"/>
              </a:lnSpc>
              <a:spcBef>
                <a:spcPct val="0"/>
              </a:spcBef>
              <a:buClrTx/>
              <a:buFont typeface="Wingdings" pitchFamily="2" charset="2"/>
              <a:buNone/>
            </a:pPr>
            <a:r>
              <a:rPr kumimoji="0" lang="zh-CN" altLang="en-US" dirty="0">
                <a:latin typeface="Tahoma" panose="020B0604030504040204" pitchFamily="34" charset="0"/>
              </a:rPr>
              <a:t>    </a:t>
            </a:r>
            <a:r>
              <a:rPr kumimoji="0" lang="en-US" altLang="zh-CN" dirty="0">
                <a:latin typeface="Tahoma" panose="020B0604030504040204" pitchFamily="34" charset="0"/>
              </a:rPr>
              <a:t>{A:3, B:3, D:4, E:3, AD:3}</a:t>
            </a:r>
            <a:endParaRPr kumimoji="0" lang="zh-CN" altLang="en-US" dirty="0">
              <a:latin typeface="Tahoma" panose="020B0604030504040204" pitchFamily="34" charset="0"/>
              <a:sym typeface="Symbol" pitchFamily="2" charset="2"/>
            </a:endParaRPr>
          </a:p>
        </p:txBody>
      </p:sp>
      <p:graphicFrame>
        <p:nvGraphicFramePr>
          <p:cNvPr id="784418" name="Group 34">
            <a:extLst>
              <a:ext uri="{FF2B5EF4-FFF2-40B4-BE49-F238E27FC236}">
                <a16:creationId xmlns:a16="http://schemas.microsoft.com/office/drawing/2014/main" id="{5A18D2C7-DAD3-644F-8CCD-D814908BE485}"/>
              </a:ext>
            </a:extLst>
          </p:cNvPr>
          <p:cNvGraphicFramePr>
            <a:graphicFrameLocks noGrp="1"/>
          </p:cNvGraphicFramePr>
          <p:nvPr>
            <p:extLst>
              <p:ext uri="{D42A27DB-BD31-4B8C-83A1-F6EECF244321}">
                <p14:modId xmlns:p14="http://schemas.microsoft.com/office/powerpoint/2010/main" val="3476842855"/>
              </p:ext>
            </p:extLst>
          </p:nvPr>
        </p:nvGraphicFramePr>
        <p:xfrm>
          <a:off x="8654282" y="1556792"/>
          <a:ext cx="2413000" cy="2682873"/>
        </p:xfrm>
        <a:graphic>
          <a:graphicData uri="http://schemas.openxmlformats.org/drawingml/2006/table">
            <a:tbl>
              <a:tblPr/>
              <a:tblGrid>
                <a:gridCol w="636587">
                  <a:extLst>
                    <a:ext uri="{9D8B030D-6E8A-4147-A177-3AD203B41FA5}">
                      <a16:colId xmlns:a16="http://schemas.microsoft.com/office/drawing/2014/main" val="20000"/>
                    </a:ext>
                  </a:extLst>
                </a:gridCol>
                <a:gridCol w="1776413">
                  <a:extLst>
                    <a:ext uri="{9D8B030D-6E8A-4147-A177-3AD203B41FA5}">
                      <a16:colId xmlns:a16="http://schemas.microsoft.com/office/drawing/2014/main" val="20001"/>
                    </a:ext>
                  </a:extLst>
                </a:gridCol>
              </a:tblGrid>
              <a:tr h="396273">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dirty="0">
                          <a:ln>
                            <a:noFill/>
                          </a:ln>
                          <a:solidFill>
                            <a:schemeClr val="hlink"/>
                          </a:solidFill>
                          <a:effectLst/>
                          <a:latin typeface="Times New Roman" pitchFamily="18" charset="0"/>
                          <a:ea typeface="宋体" charset="-122"/>
                        </a:rPr>
                        <a:t>TID</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AE2F6"/>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chemeClr val="hlink"/>
                          </a:solidFill>
                          <a:effectLst/>
                          <a:latin typeface="Times New Roman" pitchFamily="18" charset="0"/>
                          <a:ea typeface="宋体" charset="-122"/>
                        </a:rPr>
                        <a:t>Items bought</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AE2F6"/>
                    </a:solidFill>
                  </a:tcPr>
                </a:tc>
                <a:extLst>
                  <a:ext uri="{0D108BD9-81ED-4DB2-BD59-A6C34878D82A}">
                    <a16:rowId xmlns:a16="http://schemas.microsoft.com/office/drawing/2014/main" val="10000"/>
                  </a:ext>
                </a:extLst>
              </a:tr>
              <a:tr h="457320">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dirty="0">
                          <a:ln>
                            <a:noFill/>
                          </a:ln>
                          <a:solidFill>
                            <a:srgbClr val="170981"/>
                          </a:solidFill>
                          <a:effectLst/>
                          <a:latin typeface="Times New Roman" pitchFamily="18" charset="0"/>
                          <a:ea typeface="宋体" charset="-122"/>
                        </a:rPr>
                        <a:t>10</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A, B, D</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320">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dirty="0">
                          <a:ln>
                            <a:noFill/>
                          </a:ln>
                          <a:solidFill>
                            <a:srgbClr val="170981"/>
                          </a:solidFill>
                          <a:effectLst/>
                          <a:latin typeface="Times New Roman" pitchFamily="18" charset="0"/>
                          <a:ea typeface="宋体" charset="-122"/>
                        </a:rPr>
                        <a:t>20</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A, C, D</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320">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30</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A, D, E</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57320">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40</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B, E, F</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57320">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50</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dirty="0">
                          <a:ln>
                            <a:noFill/>
                          </a:ln>
                          <a:solidFill>
                            <a:srgbClr val="170981"/>
                          </a:solidFill>
                          <a:effectLst/>
                          <a:latin typeface="Times New Roman" pitchFamily="18" charset="0"/>
                          <a:ea typeface="宋体" charset="-122"/>
                        </a:rPr>
                        <a:t>B, C, D, E, F</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graphicFrame>
        <p:nvGraphicFramePr>
          <p:cNvPr id="16412" name="对象 2">
            <a:extLst>
              <a:ext uri="{FF2B5EF4-FFF2-40B4-BE49-F238E27FC236}">
                <a16:creationId xmlns:a16="http://schemas.microsoft.com/office/drawing/2014/main" id="{9C09C40F-4654-D946-A262-FF3AB1716E40}"/>
              </a:ext>
            </a:extLst>
          </p:cNvPr>
          <p:cNvGraphicFramePr>
            <a:graphicFrameLocks noChangeAspect="1"/>
          </p:cNvGraphicFramePr>
          <p:nvPr>
            <p:extLst>
              <p:ext uri="{D42A27DB-BD31-4B8C-83A1-F6EECF244321}">
                <p14:modId xmlns:p14="http://schemas.microsoft.com/office/powerpoint/2010/main" val="4018324137"/>
              </p:ext>
            </p:extLst>
          </p:nvPr>
        </p:nvGraphicFramePr>
        <p:xfrm>
          <a:off x="2063552" y="1887091"/>
          <a:ext cx="3884613" cy="900112"/>
        </p:xfrm>
        <a:graphic>
          <a:graphicData uri="http://schemas.openxmlformats.org/presentationml/2006/ole">
            <mc:AlternateContent xmlns:mc="http://schemas.openxmlformats.org/markup-compatibility/2006">
              <mc:Choice xmlns:v="urn:schemas-microsoft-com:vml" Requires="v">
                <p:oleObj spid="_x0000_s16416" r:id="rId4" imgW="30429200" imgH="7023100" progId="Equation.DSMT4">
                  <p:embed/>
                </p:oleObj>
              </mc:Choice>
              <mc:Fallback>
                <p:oleObj r:id="rId4" imgW="30429200" imgH="7023100" progId="Equation.DSMT4">
                  <p:embed/>
                  <p:pic>
                    <p:nvPicPr>
                      <p:cNvPr id="0" name="对象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3552" y="1887091"/>
                        <a:ext cx="3884613"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blinds(horizontal)">
                                      <p:cBhvr>
                                        <p:cTn id="7" dur="5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D2A6791E-F3C6-814B-B09A-670DF3FCF4A1}"/>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相关性度量</a:t>
            </a:r>
            <a:endParaRPr lang="en-US" altLang="zh-CN">
              <a:latin typeface="微软雅黑" panose="020B0503020204020204" pitchFamily="34" charset="-122"/>
              <a:ea typeface="微软雅黑" panose="020B0503020204020204" pitchFamily="34" charset="-122"/>
            </a:endParaRPr>
          </a:p>
        </p:txBody>
      </p:sp>
      <p:sp>
        <p:nvSpPr>
          <p:cNvPr id="35843" name="Rectangle 3">
            <a:extLst>
              <a:ext uri="{FF2B5EF4-FFF2-40B4-BE49-F238E27FC236}">
                <a16:creationId xmlns:a16="http://schemas.microsoft.com/office/drawing/2014/main" id="{B25ED4F1-5809-6544-A6C5-29FA0F18DF83}"/>
              </a:ext>
            </a:extLst>
          </p:cNvPr>
          <p:cNvSpPr>
            <a:spLocks noGrp="1" noChangeArrowheads="1"/>
          </p:cNvSpPr>
          <p:nvPr>
            <p:ph idx="1"/>
          </p:nvPr>
        </p:nvSpPr>
        <p:spPr/>
        <p:txBody>
          <a:bodyPr/>
          <a:lstStyle/>
          <a:p>
            <a:pPr eaLnBrk="1" hangingPunct="1">
              <a:lnSpc>
                <a:spcPct val="130000"/>
              </a:lnSpc>
            </a:pPr>
            <a:r>
              <a:rPr lang="zh-CN" altLang="en-US" sz="3200">
                <a:latin typeface="微软雅黑" panose="020B0503020204020204" pitchFamily="34" charset="-122"/>
                <a:ea typeface="微软雅黑" panose="020B0503020204020204" pitchFamily="34" charset="-122"/>
                <a:sym typeface="Symbol" pitchFamily="2" charset="2"/>
              </a:rPr>
              <a:t>支持度、置信度之外</a:t>
            </a:r>
            <a:endParaRPr lang="en-US" altLang="zh-CN" sz="3200">
              <a:latin typeface="微软雅黑" panose="020B0503020204020204" pitchFamily="34" charset="-122"/>
              <a:ea typeface="微软雅黑" panose="020B0503020204020204" pitchFamily="34" charset="-122"/>
              <a:sym typeface="Symbol" pitchFamily="2" charset="2"/>
            </a:endParaRPr>
          </a:p>
          <a:p>
            <a:pPr algn="ctr" eaLnBrk="1" hangingPunct="1">
              <a:lnSpc>
                <a:spcPct val="130000"/>
              </a:lnSpc>
              <a:buFont typeface="Wingdings" pitchFamily="2" charset="2"/>
              <a:buNone/>
            </a:pPr>
            <a:r>
              <a:rPr lang="en-US" altLang="zh-CN" sz="3200">
                <a:latin typeface="微软雅黑" panose="020B0503020204020204" pitchFamily="34" charset="-122"/>
                <a:ea typeface="微软雅黑" panose="020B0503020204020204" pitchFamily="34" charset="-122"/>
                <a:sym typeface="Symbol" pitchFamily="2" charset="2"/>
              </a:rPr>
              <a:t> </a:t>
            </a:r>
            <a:r>
              <a:rPr lang="en-US" altLang="zh-CN" sz="3200">
                <a:solidFill>
                  <a:schemeClr val="folHlink"/>
                </a:solidFill>
                <a:latin typeface="微软雅黑" panose="020B0503020204020204" pitchFamily="34" charset="-122"/>
                <a:ea typeface="微软雅黑" panose="020B0503020204020204" pitchFamily="34" charset="-122"/>
                <a:sym typeface="Symbol" pitchFamily="2" charset="2"/>
              </a:rPr>
              <a:t>A→B (support, confidence, correlation)</a:t>
            </a:r>
          </a:p>
          <a:p>
            <a:pPr eaLnBrk="1" hangingPunct="1">
              <a:lnSpc>
                <a:spcPct val="130000"/>
              </a:lnSpc>
            </a:pPr>
            <a:r>
              <a:rPr lang="zh-CN" altLang="en-US" sz="3200">
                <a:latin typeface="微软雅黑" panose="020B0503020204020204" pitchFamily="34" charset="-122"/>
                <a:ea typeface="微软雅黑" panose="020B0503020204020204" pitchFamily="34" charset="-122"/>
                <a:sym typeface="Symbol" pitchFamily="2" charset="2"/>
              </a:rPr>
              <a:t>相关性度量</a:t>
            </a:r>
            <a:endParaRPr lang="en-US" altLang="zh-CN" sz="3200">
              <a:latin typeface="微软雅黑" panose="020B0503020204020204" pitchFamily="34" charset="-122"/>
              <a:ea typeface="微软雅黑" panose="020B0503020204020204" pitchFamily="34" charset="-122"/>
              <a:sym typeface="Symbol" pitchFamily="2" charset="2"/>
            </a:endParaRPr>
          </a:p>
          <a:p>
            <a:pPr lvl="1" eaLnBrk="1" hangingPunct="1">
              <a:lnSpc>
                <a:spcPct val="130000"/>
              </a:lnSpc>
            </a:pPr>
            <a:r>
              <a:rPr lang="en-US" altLang="zh-CN">
                <a:solidFill>
                  <a:srgbClr val="FF0000"/>
                </a:solidFill>
                <a:latin typeface="微软雅黑" panose="020B0503020204020204" pitchFamily="34" charset="-122"/>
                <a:ea typeface="微软雅黑" panose="020B0503020204020204" pitchFamily="34" charset="-122"/>
                <a:sym typeface="Symbol" pitchFamily="2" charset="2"/>
              </a:rPr>
              <a:t>lift, cosine, </a:t>
            </a:r>
            <a:r>
              <a:rPr lang="zh-CN" altLang="en-US">
                <a:solidFill>
                  <a:schemeClr val="tx1"/>
                </a:solidFill>
                <a:latin typeface="微软雅黑" panose="020B0503020204020204" pitchFamily="34" charset="-122"/>
                <a:ea typeface="微软雅黑" panose="020B0503020204020204" pitchFamily="34" charset="-122"/>
                <a:sym typeface="Symbol" pitchFamily="2" charset="2"/>
              </a:rPr>
              <a:t></a:t>
            </a:r>
            <a:r>
              <a:rPr lang="en-US" altLang="zh-CN">
                <a:solidFill>
                  <a:schemeClr val="tx1"/>
                </a:solidFill>
                <a:latin typeface="微软雅黑" panose="020B0503020204020204" pitchFamily="34" charset="-122"/>
                <a:ea typeface="微软雅黑" panose="020B0503020204020204" pitchFamily="34" charset="-122"/>
                <a:sym typeface="Symbol" pitchFamily="2" charset="2"/>
              </a:rPr>
              <a:t>2, all_conf, coherence</a:t>
            </a:r>
          </a:p>
        </p:txBody>
      </p:sp>
    </p:spTree>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466B7D8E-3965-8F4A-971F-C07105CE8606}"/>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相关性度量：</a:t>
            </a:r>
            <a:r>
              <a:rPr lang="en-US" altLang="zh-CN" i="1">
                <a:latin typeface="微软雅黑" panose="020B0503020204020204" pitchFamily="34" charset="-122"/>
                <a:ea typeface="微软雅黑" panose="020B0503020204020204" pitchFamily="34" charset="-122"/>
              </a:rPr>
              <a:t>Lift</a:t>
            </a:r>
            <a:endParaRPr lang="en-US" altLang="zh-CN">
              <a:latin typeface="微软雅黑" panose="020B0503020204020204" pitchFamily="34" charset="-122"/>
              <a:ea typeface="微软雅黑" panose="020B0503020204020204" pitchFamily="34" charset="-122"/>
            </a:endParaRPr>
          </a:p>
        </p:txBody>
      </p:sp>
      <p:sp>
        <p:nvSpPr>
          <p:cNvPr id="63491" name="Rectangle 3">
            <a:extLst>
              <a:ext uri="{FF2B5EF4-FFF2-40B4-BE49-F238E27FC236}">
                <a16:creationId xmlns:a16="http://schemas.microsoft.com/office/drawing/2014/main" id="{6B62D39C-17A0-904B-9EF8-6F8A1F5913E4}"/>
              </a:ext>
            </a:extLst>
          </p:cNvPr>
          <p:cNvSpPr>
            <a:spLocks noGrp="1" noChangeArrowheads="1"/>
          </p:cNvSpPr>
          <p:nvPr>
            <p:ph idx="1"/>
          </p:nvPr>
        </p:nvSpPr>
        <p:spPr/>
        <p:txBody>
          <a:bodyPr/>
          <a:lstStyle/>
          <a:p>
            <a:pPr eaLnBrk="1" hangingPunct="1"/>
            <a:r>
              <a:rPr lang="en-US" altLang="zh-CN" sz="3600">
                <a:solidFill>
                  <a:schemeClr val="hlink"/>
                </a:solidFill>
                <a:latin typeface="微软雅黑" panose="020B0503020204020204" pitchFamily="34" charset="-122"/>
                <a:ea typeface="微软雅黑" panose="020B0503020204020204" pitchFamily="34" charset="-122"/>
                <a:sym typeface="Symbol" pitchFamily="2" charset="2"/>
              </a:rPr>
              <a:t>Lift</a:t>
            </a:r>
          </a:p>
          <a:p>
            <a:pPr eaLnBrk="1" hangingPunct="1">
              <a:buFont typeface="Monotype Sorts" pitchFamily="2" charset="2"/>
              <a:buNone/>
            </a:pPr>
            <a:r>
              <a:rPr lang="en-US" altLang="zh-CN">
                <a:solidFill>
                  <a:schemeClr val="hlink"/>
                </a:solidFill>
                <a:latin typeface="微软雅黑" panose="020B0503020204020204" pitchFamily="34" charset="-122"/>
                <a:ea typeface="微软雅黑" panose="020B0503020204020204" pitchFamily="34" charset="-122"/>
                <a:sym typeface="Symbol" pitchFamily="2" charset="2"/>
              </a:rPr>
              <a:t>(</a:t>
            </a:r>
            <a:r>
              <a:rPr lang="zh-CN" altLang="en-US">
                <a:solidFill>
                  <a:schemeClr val="hlink"/>
                </a:solidFill>
                <a:latin typeface="微软雅黑" panose="020B0503020204020204" pitchFamily="34" charset="-122"/>
                <a:ea typeface="微软雅黑" panose="020B0503020204020204" pitchFamily="34" charset="-122"/>
                <a:sym typeface="Symbol" pitchFamily="2" charset="2"/>
              </a:rPr>
              <a:t>增益</a:t>
            </a:r>
            <a:r>
              <a:rPr lang="en-US" altLang="zh-CN">
                <a:solidFill>
                  <a:schemeClr val="hlink"/>
                </a:solidFill>
                <a:latin typeface="微软雅黑" panose="020B0503020204020204" pitchFamily="34" charset="-122"/>
                <a:ea typeface="微软雅黑" panose="020B0503020204020204" pitchFamily="34" charset="-122"/>
                <a:sym typeface="Symbol" pitchFamily="2" charset="2"/>
              </a:rPr>
              <a:t>,</a:t>
            </a:r>
            <a:r>
              <a:rPr lang="zh-CN" altLang="en-US">
                <a:solidFill>
                  <a:schemeClr val="hlink"/>
                </a:solidFill>
                <a:latin typeface="微软雅黑" panose="020B0503020204020204" pitchFamily="34" charset="-122"/>
                <a:ea typeface="微软雅黑" panose="020B0503020204020204" pitchFamily="34" charset="-122"/>
                <a:sym typeface="Symbol" pitchFamily="2" charset="2"/>
              </a:rPr>
              <a:t>提升度</a:t>
            </a:r>
            <a:r>
              <a:rPr lang="en-US" altLang="zh-CN">
                <a:solidFill>
                  <a:schemeClr val="hlink"/>
                </a:solidFill>
                <a:latin typeface="微软雅黑" panose="020B0503020204020204" pitchFamily="34" charset="-122"/>
                <a:ea typeface="微软雅黑" panose="020B0503020204020204" pitchFamily="34" charset="-122"/>
                <a:sym typeface="Symbol" pitchFamily="2" charset="2"/>
              </a:rPr>
              <a:t>)</a:t>
            </a:r>
          </a:p>
        </p:txBody>
      </p:sp>
      <p:graphicFrame>
        <p:nvGraphicFramePr>
          <p:cNvPr id="824351" name="Object 2">
            <a:extLst>
              <a:ext uri="{FF2B5EF4-FFF2-40B4-BE49-F238E27FC236}">
                <a16:creationId xmlns:a16="http://schemas.microsoft.com/office/drawing/2014/main" id="{A5DA86B0-33C4-3B49-AC6F-AC2876C9D85D}"/>
              </a:ext>
            </a:extLst>
          </p:cNvPr>
          <p:cNvGraphicFramePr>
            <a:graphicFrameLocks noChangeAspect="1"/>
          </p:cNvGraphicFramePr>
          <p:nvPr/>
        </p:nvGraphicFramePr>
        <p:xfrm>
          <a:off x="4441825" y="1700213"/>
          <a:ext cx="4967288" cy="2544762"/>
        </p:xfrm>
        <a:graphic>
          <a:graphicData uri="http://schemas.openxmlformats.org/presentationml/2006/ole">
            <mc:AlternateContent xmlns:mc="http://schemas.openxmlformats.org/markup-compatibility/2006">
              <mc:Choice xmlns:v="urn:schemas-microsoft-com:vml" Requires="v">
                <p:oleObj spid="_x0000_s63498" name="Equation" r:id="rId4" imgW="46812200" imgH="24866600" progId="Equation.DSMT4">
                  <p:embed/>
                </p:oleObj>
              </mc:Choice>
              <mc:Fallback>
                <p:oleObj name="Equation" r:id="rId4" imgW="46812200" imgH="24866600" progId="Equation.DSMT4">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1825" y="1700213"/>
                        <a:ext cx="4967288" cy="2544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4352" name="Text Box 32">
            <a:extLst>
              <a:ext uri="{FF2B5EF4-FFF2-40B4-BE49-F238E27FC236}">
                <a16:creationId xmlns:a16="http://schemas.microsoft.com/office/drawing/2014/main" id="{CD19CBBA-35A3-1C45-BC04-2828356ABB29}"/>
              </a:ext>
            </a:extLst>
          </p:cNvPr>
          <p:cNvSpPr txBox="1">
            <a:spLocks noChangeArrowheads="1"/>
          </p:cNvSpPr>
          <p:nvPr/>
        </p:nvSpPr>
        <p:spPr bwMode="auto">
          <a:xfrm>
            <a:off x="4683126" y="4638675"/>
            <a:ext cx="4151313"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eaLnBrk="1" hangingPunct="1">
              <a:spcBef>
                <a:spcPct val="0"/>
              </a:spcBef>
              <a:buClrTx/>
              <a:buFontTx/>
              <a:buNone/>
            </a:pPr>
            <a:r>
              <a:rPr kumimoji="0" lang="en-US" altLang="zh-CN">
                <a:solidFill>
                  <a:schemeClr val="hlink"/>
                </a:solidFill>
                <a:latin typeface="Tahoma" panose="020B0604030504040204" pitchFamily="34" charset="0"/>
                <a:ea typeface="宋体" panose="02010600030101010101" pitchFamily="2" charset="-122"/>
              </a:rPr>
              <a:t>&gt;1: positively correlated</a:t>
            </a:r>
          </a:p>
          <a:p>
            <a:pPr eaLnBrk="1" hangingPunct="1">
              <a:spcBef>
                <a:spcPct val="0"/>
              </a:spcBef>
              <a:buClrTx/>
              <a:buFontTx/>
              <a:buNone/>
            </a:pPr>
            <a:r>
              <a:rPr kumimoji="0" lang="en-US" altLang="zh-CN">
                <a:solidFill>
                  <a:schemeClr val="hlink"/>
                </a:solidFill>
                <a:latin typeface="Tahoma" panose="020B0604030504040204" pitchFamily="34" charset="0"/>
                <a:ea typeface="宋体" panose="02010600030101010101" pitchFamily="2" charset="-122"/>
              </a:rPr>
              <a:t>=1: independent</a:t>
            </a:r>
          </a:p>
          <a:p>
            <a:pPr eaLnBrk="1" hangingPunct="1">
              <a:spcBef>
                <a:spcPct val="0"/>
              </a:spcBef>
              <a:buClrTx/>
              <a:buFontTx/>
              <a:buNone/>
            </a:pPr>
            <a:r>
              <a:rPr kumimoji="0" lang="en-US" altLang="zh-CN">
                <a:solidFill>
                  <a:schemeClr val="hlink"/>
                </a:solidFill>
                <a:latin typeface="Tahoma" panose="020B0604030504040204" pitchFamily="34" charset="0"/>
                <a:ea typeface="宋体" panose="02010600030101010101" pitchFamily="2" charset="-122"/>
              </a:rPr>
              <a:t>&lt;1: negatively correlated</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824351"/>
                                        </p:tgtEl>
                                        <p:attrNameLst>
                                          <p:attrName>style.visibility</p:attrName>
                                        </p:attrNameLst>
                                      </p:cBhvr>
                                      <p:to>
                                        <p:strVal val="visible"/>
                                      </p:to>
                                    </p:set>
                                    <p:animEffect transition="in" filter="diamond(in)">
                                      <p:cBhvr>
                                        <p:cTn id="7" dur="2000"/>
                                        <p:tgtEl>
                                          <p:spTgt spid="8243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24352"/>
                                        </p:tgtEl>
                                        <p:attrNameLst>
                                          <p:attrName>style.visibility</p:attrName>
                                        </p:attrNameLst>
                                      </p:cBhvr>
                                      <p:to>
                                        <p:strVal val="visible"/>
                                      </p:to>
                                    </p:set>
                                    <p:animEffect transition="in" filter="checkerboard(across)">
                                      <p:cBhvr>
                                        <p:cTn id="12" dur="500"/>
                                        <p:tgtEl>
                                          <p:spTgt spid="824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435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DE0979-4C8D-C441-8BBF-D1DCC873D00C}"/>
              </a:ext>
            </a:extLst>
          </p:cNvPr>
          <p:cNvSpPr>
            <a:spLocks noGrp="1"/>
          </p:cNvSpPr>
          <p:nvPr>
            <p:ph type="title"/>
          </p:nvPr>
        </p:nvSpPr>
        <p:spPr>
          <a:xfrm>
            <a:off x="349250" y="354360"/>
            <a:ext cx="11379200" cy="914400"/>
          </a:xfrm>
        </p:spPr>
        <p:txBody>
          <a:bodyPr/>
          <a:lstStyle/>
          <a:p>
            <a:r>
              <a:rPr lang="zh-CN" altLang="en-US" dirty="0"/>
              <a:t>相关性度量：</a:t>
            </a:r>
            <a:r>
              <a:rPr lang="en-US" altLang="zh-CN" i="1" dirty="0"/>
              <a:t>Lift</a:t>
            </a:r>
            <a:endParaRPr lang="zh-CN" altLang="en-US" dirty="0"/>
          </a:p>
        </p:txBody>
      </p:sp>
      <p:sp>
        <p:nvSpPr>
          <p:cNvPr id="64514" name="Rectangle 3">
            <a:extLst>
              <a:ext uri="{FF2B5EF4-FFF2-40B4-BE49-F238E27FC236}">
                <a16:creationId xmlns:a16="http://schemas.microsoft.com/office/drawing/2014/main" id="{EE173F67-85F0-2C48-A54F-FDEECE3AFEA3}"/>
              </a:ext>
            </a:extLst>
          </p:cNvPr>
          <p:cNvSpPr>
            <a:spLocks noGrp="1" noChangeArrowheads="1"/>
          </p:cNvSpPr>
          <p:nvPr>
            <p:ph idx="1"/>
          </p:nvPr>
        </p:nvSpPr>
        <p:spPr/>
        <p:txBody>
          <a:bodyPr/>
          <a:lstStyle/>
          <a:p>
            <a:pPr eaLnBrk="1" hangingPunct="1"/>
            <a:r>
              <a:rPr lang="en-US" altLang="zh-CN" sz="3600">
                <a:solidFill>
                  <a:schemeClr val="hlink"/>
                </a:solidFill>
                <a:latin typeface="微软雅黑" panose="020B0503020204020204" pitchFamily="34" charset="-122"/>
                <a:ea typeface="微软雅黑" panose="020B0503020204020204" pitchFamily="34" charset="-122"/>
                <a:sym typeface="Symbol" pitchFamily="2" charset="2"/>
              </a:rPr>
              <a:t>Lift</a:t>
            </a:r>
          </a:p>
          <a:p>
            <a:pPr eaLnBrk="1" hangingPunct="1">
              <a:buFont typeface="Monotype Sorts" pitchFamily="2" charset="2"/>
              <a:buNone/>
            </a:pPr>
            <a:r>
              <a:rPr lang="en-US" altLang="zh-CN">
                <a:solidFill>
                  <a:schemeClr val="hlink"/>
                </a:solidFill>
                <a:latin typeface="微软雅黑" panose="020B0503020204020204" pitchFamily="34" charset="-122"/>
                <a:ea typeface="微软雅黑" panose="020B0503020204020204" pitchFamily="34" charset="-122"/>
                <a:sym typeface="Symbol" pitchFamily="2" charset="2"/>
              </a:rPr>
              <a:t>(</a:t>
            </a:r>
            <a:r>
              <a:rPr lang="zh-CN" altLang="en-US">
                <a:solidFill>
                  <a:schemeClr val="hlink"/>
                </a:solidFill>
                <a:latin typeface="微软雅黑" panose="020B0503020204020204" pitchFamily="34" charset="-122"/>
                <a:ea typeface="微软雅黑" panose="020B0503020204020204" pitchFamily="34" charset="-122"/>
                <a:sym typeface="Symbol" pitchFamily="2" charset="2"/>
              </a:rPr>
              <a:t>增益</a:t>
            </a:r>
            <a:r>
              <a:rPr lang="en-US" altLang="zh-CN">
                <a:solidFill>
                  <a:schemeClr val="hlink"/>
                </a:solidFill>
                <a:latin typeface="微软雅黑" panose="020B0503020204020204" pitchFamily="34" charset="-122"/>
                <a:ea typeface="微软雅黑" panose="020B0503020204020204" pitchFamily="34" charset="-122"/>
                <a:sym typeface="Symbol" pitchFamily="2" charset="2"/>
              </a:rPr>
              <a:t>,</a:t>
            </a:r>
            <a:r>
              <a:rPr lang="zh-CN" altLang="en-US">
                <a:solidFill>
                  <a:schemeClr val="hlink"/>
                </a:solidFill>
                <a:latin typeface="微软雅黑" panose="020B0503020204020204" pitchFamily="34" charset="-122"/>
                <a:ea typeface="微软雅黑" panose="020B0503020204020204" pitchFamily="34" charset="-122"/>
                <a:sym typeface="Symbol" pitchFamily="2" charset="2"/>
              </a:rPr>
              <a:t>提升度</a:t>
            </a:r>
            <a:r>
              <a:rPr lang="en-US" altLang="zh-CN">
                <a:solidFill>
                  <a:schemeClr val="hlink"/>
                </a:solidFill>
                <a:latin typeface="微软雅黑" panose="020B0503020204020204" pitchFamily="34" charset="-122"/>
                <a:ea typeface="微软雅黑" panose="020B0503020204020204" pitchFamily="34" charset="-122"/>
                <a:sym typeface="Symbol" pitchFamily="2" charset="2"/>
              </a:rPr>
              <a:t>)</a:t>
            </a:r>
          </a:p>
        </p:txBody>
      </p:sp>
      <p:graphicFrame>
        <p:nvGraphicFramePr>
          <p:cNvPr id="824354" name="Group 34">
            <a:extLst>
              <a:ext uri="{FF2B5EF4-FFF2-40B4-BE49-F238E27FC236}">
                <a16:creationId xmlns:a16="http://schemas.microsoft.com/office/drawing/2014/main" id="{2B72CF19-1ADA-7748-8B57-24C0A55837F8}"/>
              </a:ext>
            </a:extLst>
          </p:cNvPr>
          <p:cNvGraphicFramePr>
            <a:graphicFrameLocks noGrp="1"/>
          </p:cNvGraphicFramePr>
          <p:nvPr/>
        </p:nvGraphicFramePr>
        <p:xfrm>
          <a:off x="2495550" y="3360739"/>
          <a:ext cx="7086600" cy="1654176"/>
        </p:xfrm>
        <a:graphic>
          <a:graphicData uri="http://schemas.openxmlformats.org/drawingml/2006/table">
            <a:tbl>
              <a:tblPr/>
              <a:tblGrid>
                <a:gridCol w="1827213">
                  <a:extLst>
                    <a:ext uri="{9D8B030D-6E8A-4147-A177-3AD203B41FA5}">
                      <a16:colId xmlns:a16="http://schemas.microsoft.com/office/drawing/2014/main" val="20000"/>
                    </a:ext>
                  </a:extLst>
                </a:gridCol>
                <a:gridCol w="1862137">
                  <a:extLst>
                    <a:ext uri="{9D8B030D-6E8A-4147-A177-3AD203B41FA5}">
                      <a16:colId xmlns:a16="http://schemas.microsoft.com/office/drawing/2014/main" val="20001"/>
                    </a:ext>
                  </a:extLst>
                </a:gridCol>
                <a:gridCol w="2454275">
                  <a:extLst>
                    <a:ext uri="{9D8B030D-6E8A-4147-A177-3AD203B41FA5}">
                      <a16:colId xmlns:a16="http://schemas.microsoft.com/office/drawing/2014/main" val="20002"/>
                    </a:ext>
                  </a:extLst>
                </a:gridCol>
                <a:gridCol w="942975">
                  <a:extLst>
                    <a:ext uri="{9D8B030D-6E8A-4147-A177-3AD203B41FA5}">
                      <a16:colId xmlns:a16="http://schemas.microsoft.com/office/drawing/2014/main" val="20003"/>
                    </a:ext>
                  </a:extLst>
                </a:gridCol>
              </a:tblGrid>
              <a:tr h="523800">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endParaRPr kumimoji="0" lang="zh-CN" altLang="en-US" sz="2000" b="1" i="0" u="none" strike="noStrike" cap="none" normalizeH="0" baseline="0" dirty="0">
                        <a:ln>
                          <a:noFill/>
                        </a:ln>
                        <a:solidFill>
                          <a:srgbClr val="170981"/>
                        </a:solidFill>
                        <a:effectLst/>
                        <a:latin typeface="Times New Roman" pitchFamily="18" charset="0"/>
                        <a:ea typeface="宋体" charset="-122"/>
                      </a:endParaRPr>
                    </a:p>
                  </a:txBody>
                  <a:tcPr marL="36000" marR="36000" marT="35996" marB="3599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charset="-122"/>
                        </a:rPr>
                        <a:t>Basketball</a:t>
                      </a:r>
                    </a:p>
                  </a:txBody>
                  <a:tcPr marL="36000" marR="36000" marT="35996" marB="35996"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dirty="0">
                          <a:ln>
                            <a:noFill/>
                          </a:ln>
                          <a:solidFill>
                            <a:srgbClr val="170981"/>
                          </a:solidFill>
                          <a:effectLst/>
                          <a:latin typeface="Times New Roman" pitchFamily="18" charset="0"/>
                          <a:ea typeface="宋体" charset="-122"/>
                        </a:rPr>
                        <a:t>Not basketball</a:t>
                      </a:r>
                    </a:p>
                  </a:txBody>
                  <a:tcPr marL="36000" marR="36000" marT="35996" marB="35996"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charset="-122"/>
                        </a:rPr>
                        <a:t>Sum</a:t>
                      </a:r>
                    </a:p>
                  </a:txBody>
                  <a:tcPr marL="36000" marR="36000" marT="35996" marB="3599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76792">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charset="-122"/>
                        </a:rPr>
                        <a:t>Cereal</a:t>
                      </a:r>
                    </a:p>
                  </a:txBody>
                  <a:tcPr marL="36000" marR="36000" marT="35996" marB="3599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chemeClr val="tx2"/>
                          </a:solidFill>
                          <a:effectLst/>
                          <a:latin typeface="Times New Roman" pitchFamily="18" charset="0"/>
                          <a:ea typeface="宋体" charset="-122"/>
                        </a:rPr>
                        <a:t>2000</a:t>
                      </a:r>
                    </a:p>
                  </a:txBody>
                  <a:tcPr marL="36000" marR="36000" marT="35996" marB="35996"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charset="-122"/>
                        </a:rPr>
                        <a:t>1750</a:t>
                      </a:r>
                    </a:p>
                  </a:txBody>
                  <a:tcPr marL="36000" marR="36000" marT="35996" marB="35996"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chemeClr val="folHlink"/>
                          </a:solidFill>
                          <a:effectLst/>
                          <a:latin typeface="Times New Roman" pitchFamily="18" charset="0"/>
                          <a:ea typeface="宋体" charset="-122"/>
                        </a:rPr>
                        <a:t>3750</a:t>
                      </a:r>
                    </a:p>
                  </a:txBody>
                  <a:tcPr marL="36000" marR="36000" marT="35996" marB="3599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76792">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charset="-122"/>
                        </a:rPr>
                        <a:t>Not cereal</a:t>
                      </a:r>
                    </a:p>
                  </a:txBody>
                  <a:tcPr marL="36000" marR="36000" marT="35996" marB="3599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charset="-122"/>
                        </a:rPr>
                        <a:t>1000</a:t>
                      </a:r>
                    </a:p>
                  </a:txBody>
                  <a:tcPr marL="36000" marR="36000" marT="35996" marB="35996"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charset="-122"/>
                        </a:rPr>
                        <a:t>250</a:t>
                      </a:r>
                    </a:p>
                  </a:txBody>
                  <a:tcPr marL="36000" marR="36000" marT="35996" marB="35996"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charset="-122"/>
                        </a:rPr>
                        <a:t>1250</a:t>
                      </a:r>
                    </a:p>
                  </a:txBody>
                  <a:tcPr marL="36000" marR="36000" marT="35996" marB="3599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76792">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charset="-122"/>
                        </a:rPr>
                        <a:t>Sum(col.)</a:t>
                      </a:r>
                    </a:p>
                  </a:txBody>
                  <a:tcPr marL="36000" marR="36000" marT="35996" marB="3599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chemeClr val="tx2"/>
                          </a:solidFill>
                          <a:effectLst/>
                          <a:latin typeface="Times New Roman" pitchFamily="18" charset="0"/>
                          <a:ea typeface="宋体" charset="-122"/>
                        </a:rPr>
                        <a:t>3000</a:t>
                      </a:r>
                    </a:p>
                  </a:txBody>
                  <a:tcPr marL="36000" marR="36000" marT="35996" marB="35996"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charset="-122"/>
                        </a:rPr>
                        <a:t>2000</a:t>
                      </a:r>
                    </a:p>
                  </a:txBody>
                  <a:tcPr marL="36000" marR="36000" marT="35996" marB="35996"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chemeClr val="folHlink"/>
                          </a:solidFill>
                          <a:effectLst/>
                          <a:latin typeface="Times New Roman" pitchFamily="18" charset="0"/>
                          <a:ea typeface="宋体" charset="-122"/>
                        </a:rPr>
                        <a:t>5000</a:t>
                      </a:r>
                    </a:p>
                  </a:txBody>
                  <a:tcPr marL="36000" marR="36000" marT="35996" marB="3599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824353" name="Text Box 33">
            <a:extLst>
              <a:ext uri="{FF2B5EF4-FFF2-40B4-BE49-F238E27FC236}">
                <a16:creationId xmlns:a16="http://schemas.microsoft.com/office/drawing/2014/main" id="{AB71367C-CC4D-1E43-9F5E-7673250BB4EA}"/>
              </a:ext>
            </a:extLst>
          </p:cNvPr>
          <p:cNvSpPr txBox="1">
            <a:spLocks noChangeArrowheads="1"/>
          </p:cNvSpPr>
          <p:nvPr/>
        </p:nvSpPr>
        <p:spPr bwMode="auto">
          <a:xfrm>
            <a:off x="1069975" y="5356506"/>
            <a:ext cx="9937750" cy="1070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marL="457200" indent="-457200" eaLnBrk="1" hangingPunct="1">
              <a:lnSpc>
                <a:spcPct val="120000"/>
              </a:lnSpc>
              <a:spcBef>
                <a:spcPct val="0"/>
              </a:spcBef>
              <a:buClrTx/>
            </a:pPr>
            <a:r>
              <a:rPr kumimoji="0" lang="en-US" altLang="zh-CN" dirty="0">
                <a:latin typeface="Times New Roman" panose="02020603050405020304" pitchFamily="18" charset="0"/>
                <a:ea typeface="宋体" panose="02010600030101010101" pitchFamily="2" charset="-122"/>
                <a:cs typeface="Times New Roman" panose="02020603050405020304" pitchFamily="18" charset="0"/>
              </a:rPr>
              <a:t>Lift(basketball, cereal)= </a:t>
            </a:r>
            <a:r>
              <a:rPr kumimoji="0" lang="en-US" altLang="zh-CN" sz="2400" dirty="0">
                <a:latin typeface="Times New Roman" panose="02020603050405020304" pitchFamily="18" charset="0"/>
                <a:ea typeface="宋体" panose="02010600030101010101" pitchFamily="2" charset="-122"/>
                <a:cs typeface="Times New Roman" panose="02020603050405020304" pitchFamily="18" charset="0"/>
              </a:rPr>
              <a:t>2000*5000/(3750*3000)= </a:t>
            </a:r>
            <a:r>
              <a:rPr kumimoji="0" lang="en-US" altLang="zh-CN" dirty="0">
                <a:latin typeface="Times New Roman" panose="02020603050405020304" pitchFamily="18" charset="0"/>
                <a:ea typeface="宋体" panose="02010600030101010101" pitchFamily="2" charset="-122"/>
                <a:cs typeface="Times New Roman" panose="02020603050405020304" pitchFamily="18" charset="0"/>
              </a:rPr>
              <a:t>0.889</a:t>
            </a:r>
          </a:p>
          <a:p>
            <a:pPr marL="457200" indent="-457200" eaLnBrk="1" hangingPunct="1">
              <a:lnSpc>
                <a:spcPct val="120000"/>
              </a:lnSpc>
              <a:spcBef>
                <a:spcPct val="0"/>
              </a:spcBef>
              <a:buClrTx/>
            </a:pPr>
            <a:r>
              <a:rPr kumimoji="0" lang="en-US" altLang="zh-CN" dirty="0">
                <a:latin typeface="Times New Roman" panose="02020603050405020304" pitchFamily="18" charset="0"/>
                <a:ea typeface="宋体" panose="02010600030101010101" pitchFamily="2" charset="-122"/>
                <a:cs typeface="Times New Roman" panose="02020603050405020304" pitchFamily="18" charset="0"/>
              </a:rPr>
              <a:t>Lift(basketball, </a:t>
            </a:r>
            <a:r>
              <a:rPr kumimoji="0" lang="en-US" altLang="zh-CN" dirty="0" err="1">
                <a:latin typeface="Times New Roman" panose="02020603050405020304" pitchFamily="18" charset="0"/>
                <a:ea typeface="宋体" panose="02010600030101010101" pitchFamily="2" charset="-122"/>
                <a:cs typeface="Times New Roman" panose="02020603050405020304" pitchFamily="18" charset="0"/>
              </a:rPr>
              <a:t>notCereal</a:t>
            </a:r>
            <a:r>
              <a:rPr kumimoji="0" lang="en-US" altLang="zh-CN" dirty="0">
                <a:latin typeface="Times New Roman" panose="02020603050405020304" pitchFamily="18" charset="0"/>
                <a:ea typeface="宋体" panose="02010600030101010101" pitchFamily="2" charset="-122"/>
                <a:cs typeface="Times New Roman" panose="02020603050405020304" pitchFamily="18" charset="0"/>
              </a:rPr>
              <a:t>)=1.333</a:t>
            </a:r>
            <a:endParaRPr kumimoji="0" lang="zh-CN" altLang="en-US" dirty="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64543" name="Object 2">
            <a:extLst>
              <a:ext uri="{FF2B5EF4-FFF2-40B4-BE49-F238E27FC236}">
                <a16:creationId xmlns:a16="http://schemas.microsoft.com/office/drawing/2014/main" id="{70072811-00DA-1C4D-9565-C843EDB39641}"/>
              </a:ext>
            </a:extLst>
          </p:cNvPr>
          <p:cNvGraphicFramePr>
            <a:graphicFrameLocks noChangeAspect="1"/>
          </p:cNvGraphicFramePr>
          <p:nvPr/>
        </p:nvGraphicFramePr>
        <p:xfrm>
          <a:off x="4905375" y="1476376"/>
          <a:ext cx="4376738" cy="987425"/>
        </p:xfrm>
        <a:graphic>
          <a:graphicData uri="http://schemas.openxmlformats.org/presentationml/2006/ole">
            <mc:AlternateContent xmlns:mc="http://schemas.openxmlformats.org/markup-compatibility/2006">
              <mc:Choice xmlns:v="urn:schemas-microsoft-com:vml" Requires="v">
                <p:oleObj spid="_x0000_s64549" name="Equation" r:id="rId4" imgW="41249600" imgH="9652000" progId="Equation.DSMT4">
                  <p:embed/>
                </p:oleObj>
              </mc:Choice>
              <mc:Fallback>
                <p:oleObj name="Equation" r:id="rId4" imgW="41249600" imgH="9652000" progId="Equation.DSMT4">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05375" y="1476376"/>
                        <a:ext cx="4376738" cy="987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24354"/>
                                        </p:tgtEl>
                                        <p:attrNameLst>
                                          <p:attrName>style.visibility</p:attrName>
                                        </p:attrNameLst>
                                      </p:cBhvr>
                                      <p:to>
                                        <p:strVal val="visible"/>
                                      </p:to>
                                    </p:set>
                                    <p:animEffect transition="in" filter="blinds(horizontal)">
                                      <p:cBhvr>
                                        <p:cTn id="7" dur="500"/>
                                        <p:tgtEl>
                                          <p:spTgt spid="8243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24353"/>
                                        </p:tgtEl>
                                        <p:attrNameLst>
                                          <p:attrName>style.visibility</p:attrName>
                                        </p:attrNameLst>
                                      </p:cBhvr>
                                      <p:to>
                                        <p:strVal val="visible"/>
                                      </p:to>
                                    </p:set>
                                    <p:animEffect transition="in" filter="box(in)">
                                      <p:cBhvr>
                                        <p:cTn id="12" dur="500"/>
                                        <p:tgtEl>
                                          <p:spTgt spid="824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4353" grpId="0"/>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0770" name="Rectangle 2">
            <a:extLst>
              <a:ext uri="{FF2B5EF4-FFF2-40B4-BE49-F238E27FC236}">
                <a16:creationId xmlns:a16="http://schemas.microsoft.com/office/drawing/2014/main" id="{54C65BC6-4EDC-4948-8778-5FAD2094094F}"/>
              </a:ext>
            </a:extLst>
          </p:cNvPr>
          <p:cNvSpPr>
            <a:spLocks noGrp="1" noChangeArrowheads="1"/>
          </p:cNvSpPr>
          <p:nvPr>
            <p:ph type="title"/>
          </p:nvPr>
        </p:nvSpPr>
        <p:spPr/>
        <p:txBody>
          <a:bodyPr/>
          <a:lstStyle/>
          <a:p>
            <a:pPr eaLnBrk="1" hangingPunct="1"/>
            <a:r>
              <a:rPr lang="en-US" altLang="zh-CN">
                <a:latin typeface="微软雅黑" panose="020B0503020204020204" pitchFamily="34" charset="-122"/>
                <a:ea typeface="宋体" panose="02010600030101010101" pitchFamily="2" charset="-122"/>
              </a:rPr>
              <a:t>Lift</a:t>
            </a:r>
          </a:p>
        </p:txBody>
      </p:sp>
      <p:graphicFrame>
        <p:nvGraphicFramePr>
          <p:cNvPr id="14338" name="Object 2">
            <a:extLst>
              <a:ext uri="{FF2B5EF4-FFF2-40B4-BE49-F238E27FC236}">
                <a16:creationId xmlns:a16="http://schemas.microsoft.com/office/drawing/2014/main" id="{68CCD6A0-5736-4248-B49D-B56346194827}"/>
              </a:ext>
            </a:extLst>
          </p:cNvPr>
          <p:cNvGraphicFramePr>
            <a:graphicFrameLocks noGrp="1" noChangeAspect="1"/>
          </p:cNvGraphicFramePr>
          <p:nvPr>
            <p:ph idx="1"/>
            <p:extLst>
              <p:ext uri="{D42A27DB-BD31-4B8C-83A1-F6EECF244321}">
                <p14:modId xmlns:p14="http://schemas.microsoft.com/office/powerpoint/2010/main" val="751808918"/>
              </p:ext>
            </p:extLst>
          </p:nvPr>
        </p:nvGraphicFramePr>
        <p:xfrm>
          <a:off x="2076038" y="3308350"/>
          <a:ext cx="3851687" cy="914400"/>
        </p:xfrm>
        <a:graphic>
          <a:graphicData uri="http://schemas.openxmlformats.org/presentationml/2006/ole">
            <mc:AlternateContent xmlns:mc="http://schemas.openxmlformats.org/markup-compatibility/2006">
              <mc:Choice xmlns:v="urn:schemas-microsoft-com:vml" Requires="v">
                <p:oleObj spid="_x0000_s65579" name="Equation" r:id="rId4" imgW="40665400" imgH="9652000" progId="Equation.DSMT4">
                  <p:embed/>
                </p:oleObj>
              </mc:Choice>
              <mc:Fallback>
                <p:oleObj name="Equation" r:id="rId4" imgW="40665400" imgH="9652000" progId="Equation.DSMT4">
                  <p:embed/>
                  <p:pic>
                    <p:nvPicPr>
                      <p:cNvPr id="0" name="Object 2"/>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76038" y="3308350"/>
                        <a:ext cx="3851687" cy="914400"/>
                      </a:xfrm>
                      <a:prstGeom prst="rect">
                        <a:avLst/>
                      </a:prstGeom>
                      <a:noFill/>
                      <a:ln>
                        <a:noFill/>
                      </a:ln>
                    </p:spPr>
                  </p:pic>
                </p:oleObj>
              </mc:Fallback>
            </mc:AlternateContent>
          </a:graphicData>
        </a:graphic>
      </p:graphicFrame>
      <p:sp>
        <p:nvSpPr>
          <p:cNvPr id="14342" name="Rectangle 536">
            <a:extLst>
              <a:ext uri="{FF2B5EF4-FFF2-40B4-BE49-F238E27FC236}">
                <a16:creationId xmlns:a16="http://schemas.microsoft.com/office/drawing/2014/main" id="{8E4D9334-16C1-1D4E-A7B9-C301C2FFD50B}"/>
              </a:ext>
            </a:extLst>
          </p:cNvPr>
          <p:cNvSpPr>
            <a:spLocks noGrp="1" noChangeArrowheads="1"/>
          </p:cNvSpPr>
          <p:nvPr>
            <p:ph type="body" sz="half" idx="4294967295"/>
          </p:nvPr>
        </p:nvSpPr>
        <p:spPr>
          <a:xfrm>
            <a:off x="454025" y="3429000"/>
            <a:ext cx="5473700" cy="3240087"/>
          </a:xfrm>
        </p:spPr>
        <p:txBody>
          <a:bodyPr/>
          <a:lstStyle/>
          <a:p>
            <a:pPr eaLnBrk="1" hangingPunct="1"/>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Lift</a:t>
            </a:r>
            <a:r>
              <a:rPr lang="zh-CN" altLang="en-US" sz="32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dirty="0">
              <a:latin typeface="Times New Roman" panose="02020603050405020304" pitchFamily="18" charset="0"/>
              <a:ea typeface="宋体" panose="02010600030101010101" pitchFamily="2" charset="-122"/>
              <a:cs typeface="Times New Roman" panose="02020603050405020304" pitchFamily="18" charset="0"/>
            </a:endParaRPr>
          </a:p>
          <a:p>
            <a:pPr eaLnBrk="1" hangingPunct="1"/>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Conf (BE</a:t>
            </a:r>
            <a:r>
              <a:rPr lang="en-US" altLang="zh-CN" sz="2400" i="1" dirty="0">
                <a:latin typeface="Times New Roman" panose="02020603050405020304" pitchFamily="18" charset="0"/>
                <a:ea typeface="宋体" panose="02010600030101010101" pitchFamily="2" charset="-122"/>
                <a:cs typeface="Times New Roman" panose="02020603050405020304" pitchFamily="18" charset="0"/>
                <a:sym typeface="Symbol" pitchFamily="2" charset="2"/>
              </a:rPr>
              <a:t> </a:t>
            </a:r>
            <a:r>
              <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Symbol" pitchFamily="2" charset="2"/>
              </a:rPr>
              <a:t>C)=2/3</a:t>
            </a:r>
          </a:p>
          <a:p>
            <a:pPr eaLnBrk="1" hangingPunct="1">
              <a:buFont typeface="Monotype Sorts" pitchFamily="2" charset="2"/>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Symbol" pitchFamily="2" charset="2"/>
              </a:rPr>
              <a:t>     Sup(C)=3/4</a:t>
            </a:r>
          </a:p>
          <a:p>
            <a:pPr eaLnBrk="1" hangingPunct="1">
              <a:buFont typeface="Monotype Sorts" pitchFamily="2" charset="2"/>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Symbol" pitchFamily="2" charset="2"/>
              </a:rPr>
              <a:t>     Lift(</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BE</a:t>
            </a:r>
            <a:r>
              <a:rPr lang="en-US" altLang="zh-CN" sz="2400" i="1" dirty="0">
                <a:latin typeface="Times New Roman" panose="02020603050405020304" pitchFamily="18" charset="0"/>
                <a:ea typeface="宋体" panose="02010600030101010101" pitchFamily="2" charset="-122"/>
                <a:cs typeface="Times New Roman" panose="02020603050405020304" pitchFamily="18" charset="0"/>
                <a:sym typeface="Symbol" pitchFamily="2" charset="2"/>
              </a:rPr>
              <a:t> </a:t>
            </a:r>
            <a:r>
              <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Symbol" pitchFamily="2" charset="2"/>
              </a:rPr>
              <a:t>C)=(2/3) / (3/4) = 8/9</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a:p>
            <a:pPr eaLnBrk="1" hangingPunct="1"/>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Confidence(BC</a:t>
            </a:r>
            <a:r>
              <a:rPr lang="en-US" altLang="zh-CN" sz="2400" i="1" dirty="0">
                <a:latin typeface="Times New Roman" panose="02020603050405020304" pitchFamily="18" charset="0"/>
                <a:ea typeface="宋体" panose="02010600030101010101" pitchFamily="2" charset="-122"/>
                <a:cs typeface="Times New Roman" panose="02020603050405020304" pitchFamily="18" charset="0"/>
                <a:sym typeface="Symbol" pitchFamily="2" charset="2"/>
              </a:rPr>
              <a:t> </a:t>
            </a:r>
            <a:r>
              <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Symbol" pitchFamily="2" charset="2"/>
              </a:rPr>
              <a:t>E)=1</a:t>
            </a:r>
          </a:p>
          <a:p>
            <a:pPr eaLnBrk="1" hangingPunct="1">
              <a:buFont typeface="Monotype Sorts" pitchFamily="2" charset="2"/>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Lift (BC</a:t>
            </a:r>
            <a:r>
              <a:rPr lang="en-US" altLang="zh-CN" sz="2400" i="1" dirty="0">
                <a:latin typeface="Times New Roman" panose="02020603050405020304" pitchFamily="18" charset="0"/>
                <a:ea typeface="宋体" panose="02010600030101010101" pitchFamily="2" charset="-122"/>
                <a:cs typeface="Times New Roman" panose="02020603050405020304" pitchFamily="18" charset="0"/>
                <a:sym typeface="Symbol" pitchFamily="2" charset="2"/>
              </a:rPr>
              <a:t> </a:t>
            </a:r>
            <a:r>
              <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Symbol" pitchFamily="2" charset="2"/>
              </a:rPr>
              <a:t>E)=</a:t>
            </a:r>
          </a:p>
        </p:txBody>
      </p:sp>
      <p:graphicFrame>
        <p:nvGraphicFramePr>
          <p:cNvPr id="801301" name="Group 533">
            <a:extLst>
              <a:ext uri="{FF2B5EF4-FFF2-40B4-BE49-F238E27FC236}">
                <a16:creationId xmlns:a16="http://schemas.microsoft.com/office/drawing/2014/main" id="{D91EF19C-87FC-F54C-B999-D6CA5892949A}"/>
              </a:ext>
            </a:extLst>
          </p:cNvPr>
          <p:cNvGraphicFramePr>
            <a:graphicFrameLocks noGrp="1"/>
          </p:cNvGraphicFramePr>
          <p:nvPr>
            <p:ph sz="half" idx="4294967295"/>
            <p:extLst>
              <p:ext uri="{D42A27DB-BD31-4B8C-83A1-F6EECF244321}">
                <p14:modId xmlns:p14="http://schemas.microsoft.com/office/powerpoint/2010/main" val="773706416"/>
              </p:ext>
            </p:extLst>
          </p:nvPr>
        </p:nvGraphicFramePr>
        <p:xfrm>
          <a:off x="8040216" y="1439863"/>
          <a:ext cx="2252662" cy="2235201"/>
        </p:xfrm>
        <a:graphic>
          <a:graphicData uri="http://schemas.openxmlformats.org/drawingml/2006/table">
            <a:tbl>
              <a:tblPr/>
              <a:tblGrid>
                <a:gridCol w="763588">
                  <a:extLst>
                    <a:ext uri="{9D8B030D-6E8A-4147-A177-3AD203B41FA5}">
                      <a16:colId xmlns:a16="http://schemas.microsoft.com/office/drawing/2014/main" val="20000"/>
                    </a:ext>
                  </a:extLst>
                </a:gridCol>
                <a:gridCol w="1489074">
                  <a:extLst>
                    <a:ext uri="{9D8B030D-6E8A-4147-A177-3AD203B41FA5}">
                      <a16:colId xmlns:a16="http://schemas.microsoft.com/office/drawing/2014/main" val="20001"/>
                    </a:ext>
                  </a:extLst>
                </a:gridCol>
              </a:tblGrid>
              <a:tr h="454038">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Tid</a:t>
                      </a:r>
                    </a:p>
                  </a:txBody>
                  <a:tcPr marT="45721" marB="457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Items</a:t>
                      </a:r>
                    </a:p>
                  </a:txBody>
                  <a:tcPr marT="45721" marB="457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0"/>
                  </a:ext>
                </a:extLst>
              </a:tr>
              <a:tr h="454038">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10</a:t>
                      </a:r>
                    </a:p>
                  </a:txBody>
                  <a:tcPr marT="45721" marB="457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A, C, D</a:t>
                      </a:r>
                    </a:p>
                  </a:txBody>
                  <a:tcPr marT="45721" marB="457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2451">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20</a:t>
                      </a:r>
                    </a:p>
                  </a:txBody>
                  <a:tcPr marT="45721" marB="457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B, C, E</a:t>
                      </a:r>
                    </a:p>
                  </a:txBody>
                  <a:tcPr marT="45721" marB="457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20636">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30</a:t>
                      </a:r>
                    </a:p>
                  </a:txBody>
                  <a:tcPr marT="45721" marB="457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A, B, C, E</a:t>
                      </a:r>
                    </a:p>
                  </a:txBody>
                  <a:tcPr marT="45721" marB="457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54038">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40</a:t>
                      </a:r>
                    </a:p>
                  </a:txBody>
                  <a:tcPr marT="45721" marB="457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a:ln>
                            <a:noFill/>
                          </a:ln>
                          <a:solidFill>
                            <a:srgbClr val="170981"/>
                          </a:solidFill>
                          <a:effectLst/>
                          <a:latin typeface="Times New Roman" pitchFamily="18" charset="0"/>
                          <a:ea typeface="宋体" charset="-122"/>
                        </a:rPr>
                        <a:t>B, E</a:t>
                      </a:r>
                    </a:p>
                  </a:txBody>
                  <a:tcPr marT="45721" marB="457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grpSp>
        <p:nvGrpSpPr>
          <p:cNvPr id="65561" name="Group 560">
            <a:extLst>
              <a:ext uri="{FF2B5EF4-FFF2-40B4-BE49-F238E27FC236}">
                <a16:creationId xmlns:a16="http://schemas.microsoft.com/office/drawing/2014/main" id="{211447CF-E2EB-7A44-A7F1-4F582BD54D96}"/>
              </a:ext>
            </a:extLst>
          </p:cNvPr>
          <p:cNvGrpSpPr>
            <a:grpSpLocks/>
          </p:cNvGrpSpPr>
          <p:nvPr/>
        </p:nvGrpSpPr>
        <p:grpSpPr bwMode="auto">
          <a:xfrm>
            <a:off x="1709739" y="1489076"/>
            <a:ext cx="2484437" cy="1662113"/>
            <a:chOff x="3541" y="983"/>
            <a:chExt cx="1565" cy="1047"/>
          </a:xfrm>
        </p:grpSpPr>
        <p:graphicFrame>
          <p:nvGraphicFramePr>
            <p:cNvPr id="65565" name="Object 4">
              <a:extLst>
                <a:ext uri="{FF2B5EF4-FFF2-40B4-BE49-F238E27FC236}">
                  <a16:creationId xmlns:a16="http://schemas.microsoft.com/office/drawing/2014/main" id="{19E9284A-A058-FD44-8699-0147A28AAB38}"/>
                </a:ext>
              </a:extLst>
            </p:cNvPr>
            <p:cNvGraphicFramePr>
              <a:graphicFrameLocks noChangeAspect="1"/>
            </p:cNvGraphicFramePr>
            <p:nvPr/>
          </p:nvGraphicFramePr>
          <p:xfrm>
            <a:off x="3817" y="983"/>
            <a:ext cx="1289" cy="1047"/>
          </p:xfrm>
          <a:graphic>
            <a:graphicData uri="http://schemas.openxmlformats.org/presentationml/2006/ole">
              <mc:AlternateContent xmlns:mc="http://schemas.openxmlformats.org/markup-compatibility/2006">
                <mc:Choice xmlns:v="urn:schemas-microsoft-com:vml" Requires="v">
                  <p:oleObj spid="_x0000_s65580" name="工作表" r:id="rId6" imgW="1625600" imgH="1752600" progId="Excel.Sheet.8">
                    <p:embed/>
                  </p:oleObj>
                </mc:Choice>
                <mc:Fallback>
                  <p:oleObj name="工作表" r:id="rId6" imgW="1625600" imgH="1752600" progId="Excel.Sheet.8">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17" y="983"/>
                          <a:ext cx="1289" cy="10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5566" name="Text Box 562">
              <a:extLst>
                <a:ext uri="{FF2B5EF4-FFF2-40B4-BE49-F238E27FC236}">
                  <a16:creationId xmlns:a16="http://schemas.microsoft.com/office/drawing/2014/main" id="{0CED235A-0489-214B-9793-9D75E53CCF68}"/>
                </a:ext>
              </a:extLst>
            </p:cNvPr>
            <p:cNvSpPr txBox="1">
              <a:spLocks noChangeArrowheads="1"/>
            </p:cNvSpPr>
            <p:nvPr/>
          </p:nvSpPr>
          <p:spPr bwMode="auto">
            <a:xfrm>
              <a:off x="3541" y="985"/>
              <a:ext cx="28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L</a:t>
              </a:r>
              <a:r>
                <a:rPr kumimoji="0" lang="en-US" altLang="zh-CN" sz="2400" i="1" baseline="-25000">
                  <a:latin typeface="Times New Roman" panose="02020603050405020304" pitchFamily="18" charset="0"/>
                  <a:ea typeface="宋体" panose="02010600030101010101" pitchFamily="2" charset="-122"/>
                </a:rPr>
                <a:t>1</a:t>
              </a:r>
            </a:p>
          </p:txBody>
        </p:sp>
      </p:grpSp>
      <p:grpSp>
        <p:nvGrpSpPr>
          <p:cNvPr id="65562" name="Group 563">
            <a:extLst>
              <a:ext uri="{FF2B5EF4-FFF2-40B4-BE49-F238E27FC236}">
                <a16:creationId xmlns:a16="http://schemas.microsoft.com/office/drawing/2014/main" id="{176E4656-E2A5-914B-8966-3E00DEB92F09}"/>
              </a:ext>
            </a:extLst>
          </p:cNvPr>
          <p:cNvGrpSpPr>
            <a:grpSpLocks/>
          </p:cNvGrpSpPr>
          <p:nvPr/>
        </p:nvGrpSpPr>
        <p:grpSpPr bwMode="auto">
          <a:xfrm>
            <a:off x="4557713" y="1412875"/>
            <a:ext cx="2228850" cy="1828800"/>
            <a:chOff x="363" y="2349"/>
            <a:chExt cx="1404" cy="1152"/>
          </a:xfrm>
        </p:grpSpPr>
        <p:graphicFrame>
          <p:nvGraphicFramePr>
            <p:cNvPr id="65563" name="Object 3">
              <a:extLst>
                <a:ext uri="{FF2B5EF4-FFF2-40B4-BE49-F238E27FC236}">
                  <a16:creationId xmlns:a16="http://schemas.microsoft.com/office/drawing/2014/main" id="{E270BEB4-A7BB-1546-9868-2D7951CDB4A6}"/>
                </a:ext>
              </a:extLst>
            </p:cNvPr>
            <p:cNvGraphicFramePr>
              <a:graphicFrameLocks noChangeAspect="1"/>
            </p:cNvGraphicFramePr>
            <p:nvPr/>
          </p:nvGraphicFramePr>
          <p:xfrm>
            <a:off x="685" y="2366"/>
            <a:ext cx="1082" cy="1135"/>
          </p:xfrm>
          <a:graphic>
            <a:graphicData uri="http://schemas.openxmlformats.org/presentationml/2006/ole">
              <mc:AlternateContent xmlns:mc="http://schemas.openxmlformats.org/markup-compatibility/2006">
                <mc:Choice xmlns:v="urn:schemas-microsoft-com:vml" Requires="v">
                  <p:oleObj spid="_x0000_s65581" name="工作表" r:id="rId8" imgW="1587500" imgH="1752600" progId="Excel.Sheet.8">
                    <p:embed/>
                  </p:oleObj>
                </mc:Choice>
                <mc:Fallback>
                  <p:oleObj name="工作表" r:id="rId8" imgW="1587500" imgH="1752600" progId="Excel.Sheet.8">
                    <p:embed/>
                    <p:pic>
                      <p:nvPicPr>
                        <p:cNvPr id="0" name="Object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5" y="2366"/>
                          <a:ext cx="1082" cy="1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5564" name="Text Box 565">
              <a:extLst>
                <a:ext uri="{FF2B5EF4-FFF2-40B4-BE49-F238E27FC236}">
                  <a16:creationId xmlns:a16="http://schemas.microsoft.com/office/drawing/2014/main" id="{B10A3829-4B6B-F84D-AFF1-FFBDFE46CE09}"/>
                </a:ext>
              </a:extLst>
            </p:cNvPr>
            <p:cNvSpPr txBox="1">
              <a:spLocks noChangeArrowheads="1"/>
            </p:cNvSpPr>
            <p:nvPr/>
          </p:nvSpPr>
          <p:spPr bwMode="auto">
            <a:xfrm>
              <a:off x="363" y="2349"/>
              <a:ext cx="28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i="1">
                  <a:latin typeface="Times New Roman" panose="02020603050405020304" pitchFamily="18" charset="0"/>
                  <a:ea typeface="宋体" panose="02010600030101010101" pitchFamily="2" charset="-122"/>
                </a:rPr>
                <a:t>L</a:t>
              </a:r>
              <a:r>
                <a:rPr kumimoji="0" lang="en-US" altLang="zh-CN" sz="2400" i="1" baseline="-25000">
                  <a:latin typeface="Times New Roman" panose="02020603050405020304" pitchFamily="18" charset="0"/>
                  <a:ea typeface="宋体" panose="02010600030101010101" pitchFamily="2" charset="-122"/>
                </a:rPr>
                <a:t>2</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800770"/>
                                        </p:tgtEl>
                                        <p:attrNameLst>
                                          <p:attrName>style.visibility</p:attrName>
                                        </p:attrNameLst>
                                      </p:cBhvr>
                                      <p:to>
                                        <p:strVal val="visible"/>
                                      </p:to>
                                    </p:set>
                                    <p:anim calcmode="lin" valueType="num">
                                      <p:cBhvr>
                                        <p:cTn id="7" dur="1000" fill="hold"/>
                                        <p:tgtEl>
                                          <p:spTgt spid="800770"/>
                                        </p:tgtEl>
                                        <p:attrNameLst>
                                          <p:attrName>ppt_x</p:attrName>
                                        </p:attrNameLst>
                                      </p:cBhvr>
                                      <p:tavLst>
                                        <p:tav tm="0">
                                          <p:val>
                                            <p:strVal val="#ppt_x-.2"/>
                                          </p:val>
                                        </p:tav>
                                        <p:tav tm="100000">
                                          <p:val>
                                            <p:strVal val="#ppt_x"/>
                                          </p:val>
                                        </p:tav>
                                      </p:tavLst>
                                    </p:anim>
                                    <p:anim calcmode="lin" valueType="num">
                                      <p:cBhvr>
                                        <p:cTn id="8" dur="1000" fill="hold"/>
                                        <p:tgtEl>
                                          <p:spTgt spid="800770"/>
                                        </p:tgtEl>
                                        <p:attrNameLst>
                                          <p:attrName>ppt_y</p:attrName>
                                        </p:attrNameLst>
                                      </p:cBhvr>
                                      <p:tavLst>
                                        <p:tav tm="0">
                                          <p:val>
                                            <p:strVal val="#ppt_y"/>
                                          </p:val>
                                        </p:tav>
                                        <p:tav tm="100000">
                                          <p:val>
                                            <p:strVal val="#ppt_y"/>
                                          </p:val>
                                        </p:tav>
                                      </p:tavLst>
                                    </p:anim>
                                    <p:animEffect transition="in" filter="wipe(right)" prLst="gradientSize: 0.1">
                                      <p:cBhvr>
                                        <p:cTn id="9" dur="1000"/>
                                        <p:tgtEl>
                                          <p:spTgt spid="80077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nodeType="clickEffect">
                                  <p:stCondLst>
                                    <p:cond delay="0"/>
                                  </p:stCondLst>
                                  <p:childTnLst>
                                    <p:set>
                                      <p:cBhvr>
                                        <p:cTn id="13" dur="0" fill="hold">
                                          <p:stCondLst>
                                            <p:cond delay="0"/>
                                          </p:stCondLst>
                                        </p:cTn>
                                        <p:tgtEl>
                                          <p:spTgt spid="14338"/>
                                        </p:tgtEl>
                                        <p:attrNameLst>
                                          <p:attrName>style.visibility</p:attrName>
                                        </p:attrNameLst>
                                      </p:cBhvr>
                                      <p:to>
                                        <p:strVal val="visible"/>
                                      </p:to>
                                    </p:set>
                                    <p:animEffect transition="in" filter="fade">
                                      <p:cBhvr>
                                        <p:cTn id="14" dur="500"/>
                                        <p:tgtEl>
                                          <p:spTgt spid="14338"/>
                                        </p:tgtEl>
                                      </p:cBhvr>
                                    </p:animEffect>
                                    <p:anim calcmode="lin" valueType="num">
                                      <p:cBhvr>
                                        <p:cTn id="15" dur="500" fill="hold"/>
                                        <p:tgtEl>
                                          <p:spTgt spid="14338"/>
                                        </p:tgtEl>
                                        <p:attrNameLst>
                                          <p:attrName>ppt_x</p:attrName>
                                        </p:attrNameLst>
                                      </p:cBhvr>
                                      <p:tavLst>
                                        <p:tav tm="0">
                                          <p:val>
                                            <p:strVal val="#ppt_x"/>
                                          </p:val>
                                        </p:tav>
                                        <p:tav tm="100000">
                                          <p:val>
                                            <p:strVal val="#ppt_x"/>
                                          </p:val>
                                        </p:tav>
                                      </p:tavLst>
                                    </p:anim>
                                    <p:anim calcmode="lin" valueType="num">
                                      <p:cBhvr>
                                        <p:cTn id="16" dur="500" fill="hold"/>
                                        <p:tgtEl>
                                          <p:spTgt spid="14338"/>
                                        </p:tgtEl>
                                        <p:attrNameLst>
                                          <p:attrName>ppt_y</p:attrName>
                                        </p:attrNameLst>
                                      </p:cBhvr>
                                      <p:tavLst>
                                        <p:tav tm="0">
                                          <p:val>
                                            <p:strVal val="#ppt_y+.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4" presetClass="entr" presetSubtype="0" fill="hold" grpId="0" nodeType="clickEffect">
                                  <p:stCondLst>
                                    <p:cond delay="0"/>
                                  </p:stCondLst>
                                  <p:childTnLst>
                                    <p:set>
                                      <p:cBhvr>
                                        <p:cTn id="20" dur="0" fill="hold">
                                          <p:stCondLst>
                                            <p:cond delay="0"/>
                                          </p:stCondLst>
                                        </p:cTn>
                                        <p:tgtEl>
                                          <p:spTgt spid="14342">
                                            <p:txEl>
                                              <p:pRg st="0" end="0"/>
                                            </p:txEl>
                                          </p:spTgt>
                                        </p:tgtEl>
                                        <p:attrNameLst>
                                          <p:attrName>style.visibility</p:attrName>
                                        </p:attrNameLst>
                                      </p:cBhvr>
                                      <p:to>
                                        <p:strVal val="visible"/>
                                      </p:to>
                                    </p:set>
                                    <p:animEffect transition="in" filter="fade">
                                      <p:cBhvr>
                                        <p:cTn id="21" dur="500"/>
                                        <p:tgtEl>
                                          <p:spTgt spid="14342">
                                            <p:txEl>
                                              <p:pRg st="0" end="0"/>
                                            </p:txEl>
                                          </p:spTgt>
                                        </p:tgtEl>
                                      </p:cBhvr>
                                    </p:animEffect>
                                    <p:anim calcmode="lin" valueType="num">
                                      <p:cBhvr>
                                        <p:cTn id="22" dur="500" fill="hold"/>
                                        <p:tgtEl>
                                          <p:spTgt spid="14342">
                                            <p:txEl>
                                              <p:pRg st="0" end="0"/>
                                            </p:txEl>
                                          </p:spTgt>
                                        </p:tgtEl>
                                        <p:attrNameLst>
                                          <p:attrName>ppt_x</p:attrName>
                                        </p:attrNameLst>
                                      </p:cBhvr>
                                      <p:tavLst>
                                        <p:tav tm="0">
                                          <p:val>
                                            <p:strVal val="#ppt_x"/>
                                          </p:val>
                                        </p:tav>
                                        <p:tav tm="100000">
                                          <p:val>
                                            <p:strVal val="#ppt_x"/>
                                          </p:val>
                                        </p:tav>
                                      </p:tavLst>
                                    </p:anim>
                                    <p:anim calcmode="lin" valueType="num">
                                      <p:cBhvr>
                                        <p:cTn id="23" dur="500" fill="hold"/>
                                        <p:tgtEl>
                                          <p:spTgt spid="14342">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4" presetClass="entr" presetSubtype="0" fill="hold" grpId="0" nodeType="clickEffect">
                                  <p:stCondLst>
                                    <p:cond delay="0"/>
                                  </p:stCondLst>
                                  <p:childTnLst>
                                    <p:set>
                                      <p:cBhvr>
                                        <p:cTn id="27" dur="0" fill="hold">
                                          <p:stCondLst>
                                            <p:cond delay="0"/>
                                          </p:stCondLst>
                                        </p:cTn>
                                        <p:tgtEl>
                                          <p:spTgt spid="14342">
                                            <p:txEl>
                                              <p:pRg st="1" end="1"/>
                                            </p:txEl>
                                          </p:spTgt>
                                        </p:tgtEl>
                                        <p:attrNameLst>
                                          <p:attrName>style.visibility</p:attrName>
                                        </p:attrNameLst>
                                      </p:cBhvr>
                                      <p:to>
                                        <p:strVal val="visible"/>
                                      </p:to>
                                    </p:set>
                                    <p:animEffect transition="in" filter="fade">
                                      <p:cBhvr>
                                        <p:cTn id="28" dur="500"/>
                                        <p:tgtEl>
                                          <p:spTgt spid="14342">
                                            <p:txEl>
                                              <p:pRg st="1" end="1"/>
                                            </p:txEl>
                                          </p:spTgt>
                                        </p:tgtEl>
                                      </p:cBhvr>
                                    </p:animEffect>
                                    <p:anim calcmode="lin" valueType="num">
                                      <p:cBhvr>
                                        <p:cTn id="29" dur="500" fill="hold"/>
                                        <p:tgtEl>
                                          <p:spTgt spid="14342">
                                            <p:txEl>
                                              <p:pRg st="1" end="1"/>
                                            </p:txEl>
                                          </p:spTgt>
                                        </p:tgtEl>
                                        <p:attrNameLst>
                                          <p:attrName>ppt_x</p:attrName>
                                        </p:attrNameLst>
                                      </p:cBhvr>
                                      <p:tavLst>
                                        <p:tav tm="0">
                                          <p:val>
                                            <p:strVal val="#ppt_x"/>
                                          </p:val>
                                        </p:tav>
                                        <p:tav tm="100000">
                                          <p:val>
                                            <p:strVal val="#ppt_x"/>
                                          </p:val>
                                        </p:tav>
                                      </p:tavLst>
                                    </p:anim>
                                    <p:anim calcmode="lin" valueType="num">
                                      <p:cBhvr>
                                        <p:cTn id="30" dur="500" fill="hold"/>
                                        <p:tgtEl>
                                          <p:spTgt spid="14342">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4" presetClass="entr" presetSubtype="0" fill="hold" grpId="0" nodeType="clickEffect">
                                  <p:stCondLst>
                                    <p:cond delay="0"/>
                                  </p:stCondLst>
                                  <p:childTnLst>
                                    <p:set>
                                      <p:cBhvr>
                                        <p:cTn id="34" dur="0" fill="hold">
                                          <p:stCondLst>
                                            <p:cond delay="0"/>
                                          </p:stCondLst>
                                        </p:cTn>
                                        <p:tgtEl>
                                          <p:spTgt spid="14342">
                                            <p:txEl>
                                              <p:pRg st="2" end="2"/>
                                            </p:txEl>
                                          </p:spTgt>
                                        </p:tgtEl>
                                        <p:attrNameLst>
                                          <p:attrName>style.visibility</p:attrName>
                                        </p:attrNameLst>
                                      </p:cBhvr>
                                      <p:to>
                                        <p:strVal val="visible"/>
                                      </p:to>
                                    </p:set>
                                    <p:animEffect transition="in" filter="fade">
                                      <p:cBhvr>
                                        <p:cTn id="35" dur="500"/>
                                        <p:tgtEl>
                                          <p:spTgt spid="14342">
                                            <p:txEl>
                                              <p:pRg st="2" end="2"/>
                                            </p:txEl>
                                          </p:spTgt>
                                        </p:tgtEl>
                                      </p:cBhvr>
                                    </p:animEffect>
                                    <p:anim calcmode="lin" valueType="num">
                                      <p:cBhvr>
                                        <p:cTn id="36" dur="500" fill="hold"/>
                                        <p:tgtEl>
                                          <p:spTgt spid="14342">
                                            <p:txEl>
                                              <p:pRg st="2" end="2"/>
                                            </p:txEl>
                                          </p:spTgt>
                                        </p:tgtEl>
                                        <p:attrNameLst>
                                          <p:attrName>ppt_x</p:attrName>
                                        </p:attrNameLst>
                                      </p:cBhvr>
                                      <p:tavLst>
                                        <p:tav tm="0">
                                          <p:val>
                                            <p:strVal val="#ppt_x"/>
                                          </p:val>
                                        </p:tav>
                                        <p:tav tm="100000">
                                          <p:val>
                                            <p:strVal val="#ppt_x"/>
                                          </p:val>
                                        </p:tav>
                                      </p:tavLst>
                                    </p:anim>
                                    <p:anim calcmode="lin" valueType="num">
                                      <p:cBhvr>
                                        <p:cTn id="37" dur="500" fill="hold"/>
                                        <p:tgtEl>
                                          <p:spTgt spid="14342">
                                            <p:txEl>
                                              <p:pRg st="2" end="2"/>
                                            </p:txEl>
                                          </p:spTgt>
                                        </p:tgtEl>
                                        <p:attrNameLst>
                                          <p:attrName>ppt_y</p:attrName>
                                        </p:attrNameLst>
                                      </p:cBhvr>
                                      <p:tavLst>
                                        <p:tav tm="0">
                                          <p:val>
                                            <p:strVal val="#ppt_y+.05"/>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4" presetClass="entr" presetSubtype="0" fill="hold" grpId="0" nodeType="clickEffect">
                                  <p:stCondLst>
                                    <p:cond delay="0"/>
                                  </p:stCondLst>
                                  <p:childTnLst>
                                    <p:set>
                                      <p:cBhvr>
                                        <p:cTn id="41" dur="0" fill="hold">
                                          <p:stCondLst>
                                            <p:cond delay="0"/>
                                          </p:stCondLst>
                                        </p:cTn>
                                        <p:tgtEl>
                                          <p:spTgt spid="14342">
                                            <p:txEl>
                                              <p:pRg st="3" end="3"/>
                                            </p:txEl>
                                          </p:spTgt>
                                        </p:tgtEl>
                                        <p:attrNameLst>
                                          <p:attrName>style.visibility</p:attrName>
                                        </p:attrNameLst>
                                      </p:cBhvr>
                                      <p:to>
                                        <p:strVal val="visible"/>
                                      </p:to>
                                    </p:set>
                                    <p:animEffect transition="in" filter="fade">
                                      <p:cBhvr>
                                        <p:cTn id="42" dur="500"/>
                                        <p:tgtEl>
                                          <p:spTgt spid="14342">
                                            <p:txEl>
                                              <p:pRg st="3" end="3"/>
                                            </p:txEl>
                                          </p:spTgt>
                                        </p:tgtEl>
                                      </p:cBhvr>
                                    </p:animEffect>
                                    <p:anim calcmode="lin" valueType="num">
                                      <p:cBhvr>
                                        <p:cTn id="43" dur="500" fill="hold"/>
                                        <p:tgtEl>
                                          <p:spTgt spid="14342">
                                            <p:txEl>
                                              <p:pRg st="3" end="3"/>
                                            </p:txEl>
                                          </p:spTgt>
                                        </p:tgtEl>
                                        <p:attrNameLst>
                                          <p:attrName>ppt_x</p:attrName>
                                        </p:attrNameLst>
                                      </p:cBhvr>
                                      <p:tavLst>
                                        <p:tav tm="0">
                                          <p:val>
                                            <p:strVal val="#ppt_x"/>
                                          </p:val>
                                        </p:tav>
                                        <p:tav tm="100000">
                                          <p:val>
                                            <p:strVal val="#ppt_x"/>
                                          </p:val>
                                        </p:tav>
                                      </p:tavLst>
                                    </p:anim>
                                    <p:anim calcmode="lin" valueType="num">
                                      <p:cBhvr>
                                        <p:cTn id="44" dur="500" fill="hold"/>
                                        <p:tgtEl>
                                          <p:spTgt spid="14342">
                                            <p:txEl>
                                              <p:pRg st="3" end="3"/>
                                            </p:txEl>
                                          </p:spTgt>
                                        </p:tgtEl>
                                        <p:attrNameLst>
                                          <p:attrName>ppt_y</p:attrName>
                                        </p:attrNameLst>
                                      </p:cBhvr>
                                      <p:tavLst>
                                        <p:tav tm="0">
                                          <p:val>
                                            <p:strVal val="#ppt_y+.05"/>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44" presetClass="entr" presetSubtype="0" fill="hold" grpId="0" nodeType="clickEffect">
                                  <p:stCondLst>
                                    <p:cond delay="0"/>
                                  </p:stCondLst>
                                  <p:childTnLst>
                                    <p:set>
                                      <p:cBhvr>
                                        <p:cTn id="48" dur="0" fill="hold">
                                          <p:stCondLst>
                                            <p:cond delay="0"/>
                                          </p:stCondLst>
                                        </p:cTn>
                                        <p:tgtEl>
                                          <p:spTgt spid="14342">
                                            <p:txEl>
                                              <p:pRg st="4" end="4"/>
                                            </p:txEl>
                                          </p:spTgt>
                                        </p:tgtEl>
                                        <p:attrNameLst>
                                          <p:attrName>style.visibility</p:attrName>
                                        </p:attrNameLst>
                                      </p:cBhvr>
                                      <p:to>
                                        <p:strVal val="visible"/>
                                      </p:to>
                                    </p:set>
                                    <p:animEffect transition="in" filter="fade">
                                      <p:cBhvr>
                                        <p:cTn id="49" dur="500"/>
                                        <p:tgtEl>
                                          <p:spTgt spid="14342">
                                            <p:txEl>
                                              <p:pRg st="4" end="4"/>
                                            </p:txEl>
                                          </p:spTgt>
                                        </p:tgtEl>
                                      </p:cBhvr>
                                    </p:animEffect>
                                    <p:anim calcmode="lin" valueType="num">
                                      <p:cBhvr>
                                        <p:cTn id="50" dur="500" fill="hold"/>
                                        <p:tgtEl>
                                          <p:spTgt spid="14342">
                                            <p:txEl>
                                              <p:pRg st="4" end="4"/>
                                            </p:txEl>
                                          </p:spTgt>
                                        </p:tgtEl>
                                        <p:attrNameLst>
                                          <p:attrName>ppt_x</p:attrName>
                                        </p:attrNameLst>
                                      </p:cBhvr>
                                      <p:tavLst>
                                        <p:tav tm="0">
                                          <p:val>
                                            <p:strVal val="#ppt_x"/>
                                          </p:val>
                                        </p:tav>
                                        <p:tav tm="100000">
                                          <p:val>
                                            <p:strVal val="#ppt_x"/>
                                          </p:val>
                                        </p:tav>
                                      </p:tavLst>
                                    </p:anim>
                                    <p:anim calcmode="lin" valueType="num">
                                      <p:cBhvr>
                                        <p:cTn id="51" dur="500" fill="hold"/>
                                        <p:tgtEl>
                                          <p:spTgt spid="14342">
                                            <p:txEl>
                                              <p:pRg st="4" end="4"/>
                                            </p:txEl>
                                          </p:spTgt>
                                        </p:tgtEl>
                                        <p:attrNameLst>
                                          <p:attrName>ppt_y</p:attrName>
                                        </p:attrNameLst>
                                      </p:cBhvr>
                                      <p:tavLst>
                                        <p:tav tm="0">
                                          <p:val>
                                            <p:strVal val="#ppt_y+.05"/>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44" presetClass="entr" presetSubtype="0" fill="hold" grpId="0" nodeType="clickEffect">
                                  <p:stCondLst>
                                    <p:cond delay="0"/>
                                  </p:stCondLst>
                                  <p:childTnLst>
                                    <p:set>
                                      <p:cBhvr>
                                        <p:cTn id="55" dur="0" fill="hold">
                                          <p:stCondLst>
                                            <p:cond delay="0"/>
                                          </p:stCondLst>
                                        </p:cTn>
                                        <p:tgtEl>
                                          <p:spTgt spid="14342">
                                            <p:txEl>
                                              <p:pRg st="5" end="5"/>
                                            </p:txEl>
                                          </p:spTgt>
                                        </p:tgtEl>
                                        <p:attrNameLst>
                                          <p:attrName>style.visibility</p:attrName>
                                        </p:attrNameLst>
                                      </p:cBhvr>
                                      <p:to>
                                        <p:strVal val="visible"/>
                                      </p:to>
                                    </p:set>
                                    <p:animEffect transition="in" filter="fade">
                                      <p:cBhvr>
                                        <p:cTn id="56" dur="500"/>
                                        <p:tgtEl>
                                          <p:spTgt spid="14342">
                                            <p:txEl>
                                              <p:pRg st="5" end="5"/>
                                            </p:txEl>
                                          </p:spTgt>
                                        </p:tgtEl>
                                      </p:cBhvr>
                                    </p:animEffect>
                                    <p:anim calcmode="lin" valueType="num">
                                      <p:cBhvr>
                                        <p:cTn id="57" dur="500" fill="hold"/>
                                        <p:tgtEl>
                                          <p:spTgt spid="14342">
                                            <p:txEl>
                                              <p:pRg st="5" end="5"/>
                                            </p:txEl>
                                          </p:spTgt>
                                        </p:tgtEl>
                                        <p:attrNameLst>
                                          <p:attrName>ppt_x</p:attrName>
                                        </p:attrNameLst>
                                      </p:cBhvr>
                                      <p:tavLst>
                                        <p:tav tm="0">
                                          <p:val>
                                            <p:strVal val="#ppt_x"/>
                                          </p:val>
                                        </p:tav>
                                        <p:tav tm="100000">
                                          <p:val>
                                            <p:strVal val="#ppt_x"/>
                                          </p:val>
                                        </p:tav>
                                      </p:tavLst>
                                    </p:anim>
                                    <p:anim calcmode="lin" valueType="num">
                                      <p:cBhvr>
                                        <p:cTn id="58" dur="500" fill="hold"/>
                                        <p:tgtEl>
                                          <p:spTgt spid="14342">
                                            <p:txEl>
                                              <p:pRg st="5" end="5"/>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0770" grpId="0"/>
      <p:bldP spid="14342"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标题 1">
            <a:extLst>
              <a:ext uri="{FF2B5EF4-FFF2-40B4-BE49-F238E27FC236}">
                <a16:creationId xmlns:a16="http://schemas.microsoft.com/office/drawing/2014/main" id="{2D0CE0CF-B233-F649-BDE4-89C32D8E7D35}"/>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度量</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cosine</a:t>
            </a:r>
            <a:endParaRPr lang="zh-CN" altLang="en-US">
              <a:latin typeface="微软雅黑" panose="020B0503020204020204" pitchFamily="34" charset="-122"/>
              <a:ea typeface="微软雅黑" panose="020B0503020204020204" pitchFamily="34" charset="-122"/>
            </a:endParaRPr>
          </a:p>
        </p:txBody>
      </p:sp>
      <p:sp>
        <p:nvSpPr>
          <p:cNvPr id="3" name="内容占位符 2">
            <a:extLst>
              <a:ext uri="{FF2B5EF4-FFF2-40B4-BE49-F238E27FC236}">
                <a16:creationId xmlns:a16="http://schemas.microsoft.com/office/drawing/2014/main" id="{72D49B01-2B69-0B49-B83A-A072A2C06FE1}"/>
              </a:ext>
            </a:extLst>
          </p:cNvPr>
          <p:cNvSpPr>
            <a:spLocks noGrp="1"/>
          </p:cNvSpPr>
          <p:nvPr>
            <p:ph idx="1"/>
          </p:nvPr>
        </p:nvSpPr>
        <p:spPr>
          <a:xfrm>
            <a:off x="88900" y="1798641"/>
            <a:ext cx="6264696" cy="461962"/>
          </a:xfrm>
        </p:spPr>
        <p:txBody>
          <a:bodyPr/>
          <a:lstStyle/>
          <a:p>
            <a:pPr marL="0" indent="0" eaLnBrk="1" hangingPunct="1">
              <a:buNone/>
            </a:pPr>
            <a:r>
              <a:rPr lang="zh-CN" altLang="zh-CN" sz="2400" dirty="0">
                <a:latin typeface="Times New Roman" panose="02020603050405020304" pitchFamily="18" charset="0"/>
                <a:ea typeface="微软雅黑" panose="020B0503020204020204" pitchFamily="34" charset="-122"/>
                <a:cs typeface="Times New Roman" panose="02020603050405020304" pitchFamily="18" charset="0"/>
              </a:rPr>
              <a:t>表</a:t>
            </a: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3.9 </a:t>
            </a:r>
            <a:r>
              <a:rPr lang="zh-CN" altLang="zh-CN" sz="2400" dirty="0">
                <a:latin typeface="Times New Roman" panose="02020603050405020304" pitchFamily="18" charset="0"/>
                <a:ea typeface="微软雅黑" panose="020B0503020204020204" pitchFamily="34" charset="-122"/>
                <a:cs typeface="Times New Roman" panose="02020603050405020304" pitchFamily="18" charset="0"/>
              </a:rPr>
              <a:t>计算机专业与修商务智能课的列联表</a:t>
            </a: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1</a:t>
            </a:r>
            <a:endParaRPr lang="zh-CN" altLang="zh-CN" sz="2400" dirty="0">
              <a:latin typeface="Times New Roman" panose="02020603050405020304" pitchFamily="18" charset="0"/>
              <a:ea typeface="微软雅黑" panose="020B0503020204020204" pitchFamily="34" charset="-122"/>
              <a:cs typeface="Times New Roman" panose="02020603050405020304" pitchFamily="18" charset="0"/>
            </a:endParaRPr>
          </a:p>
          <a:p>
            <a:pPr marL="0" indent="0" eaLnBrk="1" hangingPunct="1"/>
            <a:endParaRPr lang="zh-CN" altLang="en-US" sz="2400" dirty="0">
              <a:latin typeface="微软雅黑" panose="020B0503020204020204" pitchFamily="34" charset="-122"/>
              <a:ea typeface="微软雅黑" panose="020B0503020204020204" pitchFamily="34" charset="-122"/>
            </a:endParaRPr>
          </a:p>
        </p:txBody>
      </p:sp>
      <p:sp>
        <p:nvSpPr>
          <p:cNvPr id="66564" name="文本占位符 3">
            <a:extLst>
              <a:ext uri="{FF2B5EF4-FFF2-40B4-BE49-F238E27FC236}">
                <a16:creationId xmlns:a16="http://schemas.microsoft.com/office/drawing/2014/main" id="{96E2D1C4-CD4C-A64E-92C3-C56371BC0A33}"/>
              </a:ext>
            </a:extLst>
          </p:cNvPr>
          <p:cNvSpPr>
            <a:spLocks noGrp="1"/>
          </p:cNvSpPr>
          <p:nvPr>
            <p:ph type="body" sz="half" idx="4294967295"/>
          </p:nvPr>
        </p:nvSpPr>
        <p:spPr>
          <a:xfrm>
            <a:off x="6168407" y="1798640"/>
            <a:ext cx="6192289" cy="461962"/>
          </a:xfrm>
        </p:spPr>
        <p:txBody>
          <a:bodyPr/>
          <a:lstStyle/>
          <a:p>
            <a:pPr marL="0" indent="0" eaLnBrk="1" hangingPunct="1">
              <a:buNone/>
            </a:pPr>
            <a:r>
              <a:rPr lang="zh-CN" altLang="zh-CN" sz="2400" dirty="0">
                <a:latin typeface="Times New Roman" panose="02020603050405020304" pitchFamily="18" charset="0"/>
                <a:ea typeface="微软雅黑" panose="020B0503020204020204" pitchFamily="34" charset="-122"/>
                <a:cs typeface="Times New Roman" panose="02020603050405020304" pitchFamily="18" charset="0"/>
              </a:rPr>
              <a:t>表</a:t>
            </a: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3.10</a:t>
            </a:r>
            <a:r>
              <a:rPr lang="zh-CN" altLang="zh-CN" sz="2400" dirty="0">
                <a:latin typeface="Times New Roman" panose="02020603050405020304" pitchFamily="18" charset="0"/>
                <a:ea typeface="微软雅黑" panose="020B0503020204020204" pitchFamily="34" charset="-122"/>
                <a:cs typeface="Times New Roman" panose="02020603050405020304" pitchFamily="18" charset="0"/>
              </a:rPr>
              <a:t>计算机专业与修商务智能课的列联表</a:t>
            </a: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2</a:t>
            </a:r>
            <a:endParaRPr lang="zh-CN" altLang="zh-CN" sz="2400" dirty="0">
              <a:latin typeface="Times New Roman" panose="02020603050405020304" pitchFamily="18" charset="0"/>
              <a:ea typeface="微软雅黑" panose="020B0503020204020204" pitchFamily="34" charset="-122"/>
              <a:cs typeface="Times New Roman" panose="02020603050405020304" pitchFamily="18" charset="0"/>
            </a:endParaRPr>
          </a:p>
        </p:txBody>
      </p:sp>
      <p:graphicFrame>
        <p:nvGraphicFramePr>
          <p:cNvPr id="6" name="表格 5">
            <a:extLst>
              <a:ext uri="{FF2B5EF4-FFF2-40B4-BE49-F238E27FC236}">
                <a16:creationId xmlns:a16="http://schemas.microsoft.com/office/drawing/2014/main" id="{499CDA8D-555E-4343-8F1D-71F421E4E990}"/>
              </a:ext>
            </a:extLst>
          </p:cNvPr>
          <p:cNvGraphicFramePr>
            <a:graphicFrameLocks noGrp="1"/>
          </p:cNvGraphicFramePr>
          <p:nvPr>
            <p:extLst>
              <p:ext uri="{D42A27DB-BD31-4B8C-83A1-F6EECF244321}">
                <p14:modId xmlns:p14="http://schemas.microsoft.com/office/powerpoint/2010/main" val="943270576"/>
              </p:ext>
            </p:extLst>
          </p:nvPr>
        </p:nvGraphicFramePr>
        <p:xfrm>
          <a:off x="263352" y="2471738"/>
          <a:ext cx="5545310" cy="1774825"/>
        </p:xfrm>
        <a:graphic>
          <a:graphicData uri="http://schemas.openxmlformats.org/drawingml/2006/table">
            <a:tbl>
              <a:tblPr/>
              <a:tblGrid>
                <a:gridCol w="1088985">
                  <a:extLst>
                    <a:ext uri="{9D8B030D-6E8A-4147-A177-3AD203B41FA5}">
                      <a16:colId xmlns:a16="http://schemas.microsoft.com/office/drawing/2014/main" val="267701306"/>
                    </a:ext>
                  </a:extLst>
                </a:gridCol>
                <a:gridCol w="1542909">
                  <a:extLst>
                    <a:ext uri="{9D8B030D-6E8A-4147-A177-3AD203B41FA5}">
                      <a16:colId xmlns:a16="http://schemas.microsoft.com/office/drawing/2014/main" val="644959320"/>
                    </a:ext>
                  </a:extLst>
                </a:gridCol>
                <a:gridCol w="1878990">
                  <a:extLst>
                    <a:ext uri="{9D8B030D-6E8A-4147-A177-3AD203B41FA5}">
                      <a16:colId xmlns:a16="http://schemas.microsoft.com/office/drawing/2014/main" val="3791479936"/>
                    </a:ext>
                  </a:extLst>
                </a:gridCol>
                <a:gridCol w="1034426">
                  <a:extLst>
                    <a:ext uri="{9D8B030D-6E8A-4147-A177-3AD203B41FA5}">
                      <a16:colId xmlns:a16="http://schemas.microsoft.com/office/drawing/2014/main" val="1201862003"/>
                    </a:ext>
                  </a:extLst>
                </a:gridCol>
              </a:tblGrid>
              <a:tr h="650875">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rPr>
                        <a:t> </a:t>
                      </a:r>
                      <a:endParaRPr kumimoji="0" lang="zh-CN" altLang="zh-CN"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92" marR="68592"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1" i="0" u="none" strike="noStrike" cap="none" normalizeH="0" baseline="0">
                          <a:ln>
                            <a:noFill/>
                          </a:ln>
                          <a:solidFill>
                            <a:srgbClr val="FFFFFF"/>
                          </a:solidFill>
                          <a:effectLst/>
                          <a:latin typeface="Times New Roman" panose="02020603050405020304" pitchFamily="18" charset="0"/>
                          <a:ea typeface="微软雅黑" panose="020B0503020204020204" pitchFamily="34" charset="-122"/>
                        </a:rPr>
                        <a:t>计算机</a:t>
                      </a:r>
                      <a:r>
                        <a:rPr kumimoji="0" lang="en-US" altLang="zh-CN" sz="1600" b="1" i="0" u="none" strike="noStrike" cap="none" normalizeH="0" baseline="0">
                          <a:ln>
                            <a:noFill/>
                          </a:ln>
                          <a:solidFill>
                            <a:srgbClr val="FFFFFF"/>
                          </a:solidFill>
                          <a:effectLst/>
                          <a:latin typeface="Times New Roman" panose="02020603050405020304" pitchFamily="18" charset="0"/>
                          <a:ea typeface="微软雅黑" panose="020B0503020204020204" pitchFamily="34" charset="-122"/>
                        </a:rPr>
                        <a:t>C</a:t>
                      </a:r>
                      <a:endParaRPr kumimoji="0" lang="zh-CN" altLang="zh-CN" sz="1600" b="1" i="0" u="none" strike="noStrike" cap="none" normalizeH="0" baseline="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92" marR="68592"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1" i="0" u="none" strike="noStrike" cap="none" normalizeH="0" baseline="0">
                          <a:ln>
                            <a:noFill/>
                          </a:ln>
                          <a:solidFill>
                            <a:srgbClr val="FFFFFF"/>
                          </a:solidFill>
                          <a:effectLst/>
                          <a:latin typeface="Times New Roman" panose="02020603050405020304" pitchFamily="18" charset="0"/>
                          <a:ea typeface="微软雅黑" panose="020B0503020204020204" pitchFamily="34" charset="-122"/>
                        </a:rPr>
                        <a:t>非计算机</a:t>
                      </a:r>
                    </a:p>
                  </a:txBody>
                  <a:tcPr marL="68592" marR="68592"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zh-CN" altLang="zh" sz="1600" b="1" i="0" u="none" strike="noStrike" cap="none" normalizeH="0" baseline="0">
                          <a:ln>
                            <a:noFill/>
                          </a:ln>
                          <a:solidFill>
                            <a:srgbClr val="FFFFFF"/>
                          </a:solidFill>
                          <a:effectLst/>
                          <a:latin typeface="Times New Roman" panose="02020603050405020304" pitchFamily="18" charset="0"/>
                          <a:ea typeface="微软雅黑" panose="020B0503020204020204" pitchFamily="34" charset="-122"/>
                        </a:rPr>
                        <a:t>合计</a:t>
                      </a:r>
                      <a:endParaRPr kumimoji="0" lang="zh-CN" altLang="zh" sz="1600" b="1" i="0" u="none" strike="noStrike" cap="none" normalizeH="0" baseline="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92" marR="68592"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717608957"/>
                  </a:ext>
                </a:extLst>
              </a:tr>
              <a:tr h="37465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rPr>
                        <a:t> </a:t>
                      </a:r>
                      <a:r>
                        <a:rPr kumimoji="0" lang="zh-CN" altLang="zh"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rPr>
                        <a:t>选</a:t>
                      </a:r>
                      <a:r>
                        <a:rPr kumimoji="0" lang="en-US" altLang="zh-CN"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rPr>
                        <a:t>A</a:t>
                      </a:r>
                      <a:endParaRPr kumimoji="0" lang="zh-CN" altLang="zh-CN"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92" marR="68592"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80</a:t>
                      </a:r>
                      <a:endParaRPr kumimoji="0" lang="zh-CN" altLang="zh-CN" sz="16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92" marR="68592"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20</a:t>
                      </a:r>
                      <a:endParaRPr kumimoji="0" lang="zh-CN" altLang="zh-CN" sz="16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92" marR="68592"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100</a:t>
                      </a:r>
                      <a:endParaRPr kumimoji="0" lang="zh-CN" altLang="zh-CN" sz="16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92" marR="68592"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4285723029"/>
                  </a:ext>
                </a:extLst>
              </a:tr>
              <a:tr h="37465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zh-CN" altLang="zh"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rPr>
                        <a:t>没选</a:t>
                      </a:r>
                      <a:r>
                        <a:rPr kumimoji="0" lang="zh" altLang="en-US"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rPr>
                        <a:t> </a:t>
                      </a:r>
                      <a:endParaRPr kumimoji="0" lang="zh-CN" altLang="zh"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92" marR="68592"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20</a:t>
                      </a:r>
                      <a:endParaRPr kumimoji="0" lang="zh-CN" altLang="zh-CN" sz="16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92" marR="68592"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180</a:t>
                      </a:r>
                      <a:endParaRPr kumimoji="0" lang="zh-CN" altLang="zh-CN" sz="16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92" marR="68592"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200</a:t>
                      </a:r>
                      <a:endParaRPr kumimoji="0" lang="zh-CN" altLang="zh-CN" sz="16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92" marR="68592"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612079678"/>
                  </a:ext>
                </a:extLst>
              </a:tr>
              <a:tr h="37465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zh-CN" altLang="zh"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rPr>
                        <a:t>合计</a:t>
                      </a:r>
                      <a:endParaRPr kumimoji="0" lang="zh-CN" altLang="zh"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92" marR="68592"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100</a:t>
                      </a:r>
                      <a:endParaRPr kumimoji="0" lang="zh-CN" altLang="zh-CN" sz="16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92" marR="68592"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200</a:t>
                      </a:r>
                      <a:endParaRPr kumimoji="0" lang="zh-CN" altLang="zh-CN" sz="16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92" marR="68592"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dirty="0">
                          <a:ln>
                            <a:noFill/>
                          </a:ln>
                          <a:solidFill>
                            <a:srgbClr val="000000"/>
                          </a:solidFill>
                          <a:effectLst/>
                          <a:latin typeface="Times New Roman" panose="02020603050405020304" pitchFamily="18" charset="0"/>
                          <a:ea typeface="微软雅黑" panose="020B0503020204020204" pitchFamily="34" charset="-122"/>
                        </a:rPr>
                        <a:t>300</a:t>
                      </a:r>
                      <a:endParaRPr kumimoji="0" lang="zh-CN" altLang="zh-CN" sz="1600" b="0" i="0" u="none" strike="noStrike" cap="none" normalizeH="0" baseline="0" dirty="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92" marR="68592"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2448565517"/>
                  </a:ext>
                </a:extLst>
              </a:tr>
            </a:tbl>
          </a:graphicData>
        </a:graphic>
      </p:graphicFrame>
      <p:graphicFrame>
        <p:nvGraphicFramePr>
          <p:cNvPr id="66592" name="对象 6">
            <a:extLst>
              <a:ext uri="{FF2B5EF4-FFF2-40B4-BE49-F238E27FC236}">
                <a16:creationId xmlns:a16="http://schemas.microsoft.com/office/drawing/2014/main" id="{AF6596FB-0070-3E48-9F42-454FB3ED358C}"/>
              </a:ext>
            </a:extLst>
          </p:cNvPr>
          <p:cNvGraphicFramePr>
            <a:graphicFrameLocks noChangeAspect="1"/>
          </p:cNvGraphicFramePr>
          <p:nvPr>
            <p:extLst>
              <p:ext uri="{D42A27DB-BD31-4B8C-83A1-F6EECF244321}">
                <p14:modId xmlns:p14="http://schemas.microsoft.com/office/powerpoint/2010/main" val="837610380"/>
              </p:ext>
            </p:extLst>
          </p:nvPr>
        </p:nvGraphicFramePr>
        <p:xfrm>
          <a:off x="4223792" y="2636838"/>
          <a:ext cx="217488" cy="304800"/>
        </p:xfrm>
        <a:graphic>
          <a:graphicData uri="http://schemas.openxmlformats.org/presentationml/2006/ole">
            <mc:AlternateContent xmlns:mc="http://schemas.openxmlformats.org/markup-compatibility/2006">
              <mc:Choice xmlns:v="urn:schemas-microsoft-com:vml" Requires="v">
                <p:oleObj spid="_x0000_s66642" r:id="rId4" imgW="3505200" imgH="4978400" progId="Equation.DSMT4">
                  <p:embed/>
                </p:oleObj>
              </mc:Choice>
              <mc:Fallback>
                <p:oleObj r:id="rId4" imgW="3505200" imgH="4978400" progId="Equation.DSMT4">
                  <p:embed/>
                  <p:pic>
                    <p:nvPicPr>
                      <p:cNvPr id="0" name="对象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3792" y="2636838"/>
                        <a:ext cx="2174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6593" name="对象 7">
            <a:extLst>
              <a:ext uri="{FF2B5EF4-FFF2-40B4-BE49-F238E27FC236}">
                <a16:creationId xmlns:a16="http://schemas.microsoft.com/office/drawing/2014/main" id="{0335C7CA-403B-F44A-BCDB-397549A02E59}"/>
              </a:ext>
            </a:extLst>
          </p:cNvPr>
          <p:cNvGraphicFramePr>
            <a:graphicFrameLocks noChangeAspect="1"/>
          </p:cNvGraphicFramePr>
          <p:nvPr>
            <p:extLst>
              <p:ext uri="{D42A27DB-BD31-4B8C-83A1-F6EECF244321}">
                <p14:modId xmlns:p14="http://schemas.microsoft.com/office/powerpoint/2010/main" val="967268069"/>
              </p:ext>
            </p:extLst>
          </p:nvPr>
        </p:nvGraphicFramePr>
        <p:xfrm>
          <a:off x="764357" y="3501008"/>
          <a:ext cx="219075" cy="288925"/>
        </p:xfrm>
        <a:graphic>
          <a:graphicData uri="http://schemas.openxmlformats.org/presentationml/2006/ole">
            <mc:AlternateContent xmlns:mc="http://schemas.openxmlformats.org/markup-compatibility/2006">
              <mc:Choice xmlns:v="urn:schemas-microsoft-com:vml" Requires="v">
                <p:oleObj spid="_x0000_s66643" r:id="rId6" imgW="3505200" imgH="4686300" progId="Equation.DSMT4">
                  <p:embed/>
                </p:oleObj>
              </mc:Choice>
              <mc:Fallback>
                <p:oleObj r:id="rId6" imgW="3505200" imgH="4686300" progId="Equation.DSMT4">
                  <p:embed/>
                  <p:pic>
                    <p:nvPicPr>
                      <p:cNvPr id="0" name="对象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4357" y="3501008"/>
                        <a:ext cx="2190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表格 8">
            <a:extLst>
              <a:ext uri="{FF2B5EF4-FFF2-40B4-BE49-F238E27FC236}">
                <a16:creationId xmlns:a16="http://schemas.microsoft.com/office/drawing/2014/main" id="{0EFADDF5-28DA-554C-AEF2-8BE98CC9D8A7}"/>
              </a:ext>
            </a:extLst>
          </p:cNvPr>
          <p:cNvGraphicFramePr>
            <a:graphicFrameLocks noGrp="1"/>
          </p:cNvGraphicFramePr>
          <p:nvPr>
            <p:extLst>
              <p:ext uri="{D42A27DB-BD31-4B8C-83A1-F6EECF244321}">
                <p14:modId xmlns:p14="http://schemas.microsoft.com/office/powerpoint/2010/main" val="791930236"/>
              </p:ext>
            </p:extLst>
          </p:nvPr>
        </p:nvGraphicFramePr>
        <p:xfrm>
          <a:off x="6168407" y="2492376"/>
          <a:ext cx="5760240" cy="1744664"/>
        </p:xfrm>
        <a:graphic>
          <a:graphicData uri="http://schemas.openxmlformats.org/drawingml/2006/table">
            <a:tbl>
              <a:tblPr/>
              <a:tblGrid>
                <a:gridCol w="1266765">
                  <a:extLst>
                    <a:ext uri="{9D8B030D-6E8A-4147-A177-3AD203B41FA5}">
                      <a16:colId xmlns:a16="http://schemas.microsoft.com/office/drawing/2014/main" val="1580545284"/>
                    </a:ext>
                  </a:extLst>
                </a:gridCol>
                <a:gridCol w="1468297">
                  <a:extLst>
                    <a:ext uri="{9D8B030D-6E8A-4147-A177-3AD203B41FA5}">
                      <a16:colId xmlns:a16="http://schemas.microsoft.com/office/drawing/2014/main" val="2738606699"/>
                    </a:ext>
                  </a:extLst>
                </a:gridCol>
                <a:gridCol w="1951084">
                  <a:extLst>
                    <a:ext uri="{9D8B030D-6E8A-4147-A177-3AD203B41FA5}">
                      <a16:colId xmlns:a16="http://schemas.microsoft.com/office/drawing/2014/main" val="4034825144"/>
                    </a:ext>
                  </a:extLst>
                </a:gridCol>
                <a:gridCol w="1074094">
                  <a:extLst>
                    <a:ext uri="{9D8B030D-6E8A-4147-A177-3AD203B41FA5}">
                      <a16:colId xmlns:a16="http://schemas.microsoft.com/office/drawing/2014/main" val="2007575470"/>
                    </a:ext>
                  </a:extLst>
                </a:gridCol>
              </a:tblGrid>
              <a:tr h="5969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rPr>
                        <a:t> </a:t>
                      </a:r>
                      <a:endParaRPr kumimoji="0" lang="zh-CN" altLang="zh-CN"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66" marR="6856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1" i="0" u="none" strike="noStrike" cap="none" normalizeH="0" baseline="0">
                          <a:ln>
                            <a:noFill/>
                          </a:ln>
                          <a:solidFill>
                            <a:srgbClr val="FFFFFF"/>
                          </a:solidFill>
                          <a:effectLst/>
                          <a:latin typeface="Times New Roman" panose="02020603050405020304" pitchFamily="18" charset="0"/>
                          <a:ea typeface="微软雅黑" panose="020B0503020204020204" pitchFamily="34" charset="-122"/>
                        </a:rPr>
                        <a:t>计算机</a:t>
                      </a:r>
                      <a:r>
                        <a:rPr kumimoji="0" lang="en-US" altLang="zh-CN" sz="1600" b="1" i="0" u="none" strike="noStrike" cap="none" normalizeH="0" baseline="0">
                          <a:ln>
                            <a:noFill/>
                          </a:ln>
                          <a:solidFill>
                            <a:srgbClr val="FFFFFF"/>
                          </a:solidFill>
                          <a:effectLst/>
                          <a:latin typeface="Times New Roman" panose="02020603050405020304" pitchFamily="18" charset="0"/>
                          <a:ea typeface="微软雅黑" panose="020B0503020204020204" pitchFamily="34" charset="-122"/>
                        </a:rPr>
                        <a:t>C</a:t>
                      </a:r>
                      <a:endParaRPr kumimoji="0" lang="zh-CN" altLang="zh-CN" sz="1600" b="1" i="0" u="none" strike="noStrike" cap="none" normalizeH="0" baseline="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66" marR="6856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1" i="0" u="none" strike="noStrike" cap="none" normalizeH="0" baseline="0">
                          <a:ln>
                            <a:noFill/>
                          </a:ln>
                          <a:solidFill>
                            <a:srgbClr val="FFFFFF"/>
                          </a:solidFill>
                          <a:effectLst/>
                          <a:latin typeface="Times New Roman" panose="02020603050405020304" pitchFamily="18" charset="0"/>
                          <a:ea typeface="微软雅黑" panose="020B0503020204020204" pitchFamily="34" charset="-122"/>
                        </a:rPr>
                        <a:t>非计算机</a:t>
                      </a:r>
                    </a:p>
                  </a:txBody>
                  <a:tcPr marL="68566" marR="6856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zh-CN" altLang="zh" sz="1600" b="1" i="0" u="none" strike="noStrike" cap="none" normalizeH="0" baseline="0">
                          <a:ln>
                            <a:noFill/>
                          </a:ln>
                          <a:solidFill>
                            <a:srgbClr val="FFFFFF"/>
                          </a:solidFill>
                          <a:effectLst/>
                          <a:latin typeface="Times New Roman" panose="02020603050405020304" pitchFamily="18" charset="0"/>
                          <a:ea typeface="微软雅黑" panose="020B0503020204020204" pitchFamily="34" charset="-122"/>
                        </a:rPr>
                        <a:t>合计</a:t>
                      </a:r>
                      <a:endParaRPr kumimoji="0" lang="zh-CN" altLang="zh" sz="1600" b="1" i="0" u="none" strike="noStrike" cap="none" normalizeH="0" baseline="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66" marR="6856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408702919"/>
                  </a:ext>
                </a:extLst>
              </a:tr>
              <a:tr h="38258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rPr>
                        <a:t> </a:t>
                      </a:r>
                      <a:r>
                        <a:rPr kumimoji="0" lang="zh-CN" altLang="zh"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rPr>
                        <a:t>选</a:t>
                      </a:r>
                      <a:r>
                        <a:rPr kumimoji="0" lang="en-US" altLang="zh-CN"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rPr>
                        <a:t>A</a:t>
                      </a:r>
                      <a:endParaRPr kumimoji="0" lang="zh-CN" altLang="zh-CN"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66" marR="6856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80</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66" marR="6856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20</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66" marR="6856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100</a:t>
                      </a:r>
                      <a:endParaRPr kumimoji="0" lang="zh-CN" altLang="zh-CN"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66" marR="6856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2723364932"/>
                  </a:ext>
                </a:extLst>
              </a:tr>
              <a:tr h="38258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zh-CN" altLang="zh"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rPr>
                        <a:t>没选</a:t>
                      </a:r>
                      <a:r>
                        <a:rPr kumimoji="0" lang="zh" altLang="en-US"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rPr>
                        <a:t> </a:t>
                      </a:r>
                      <a:endParaRPr kumimoji="0" lang="zh-CN" altLang="zh"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66" marR="6856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20</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66" marR="6856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10</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66" marR="6856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30</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66" marR="6856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901818249"/>
                  </a:ext>
                </a:extLst>
              </a:tr>
              <a:tr h="38258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zh-CN" altLang="zh"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rPr>
                        <a:t>合计</a:t>
                      </a:r>
                      <a:endParaRPr kumimoji="0" lang="zh-CN" altLang="zh" sz="16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66" marR="6856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100</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66" marR="6856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30</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66" marR="6856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130</a:t>
                      </a:r>
                      <a:endParaRPr kumimoji="0" lang="zh-CN" altLang="zh-CN"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66" marR="6856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2718924145"/>
                  </a:ext>
                </a:extLst>
              </a:tr>
            </a:tbl>
          </a:graphicData>
        </a:graphic>
      </p:graphicFrame>
      <p:graphicFrame>
        <p:nvGraphicFramePr>
          <p:cNvPr id="66621" name="对象 9">
            <a:extLst>
              <a:ext uri="{FF2B5EF4-FFF2-40B4-BE49-F238E27FC236}">
                <a16:creationId xmlns:a16="http://schemas.microsoft.com/office/drawing/2014/main" id="{60B8D699-C216-5B4D-9D9F-C25F5D5EC465}"/>
              </a:ext>
            </a:extLst>
          </p:cNvPr>
          <p:cNvGraphicFramePr>
            <a:graphicFrameLocks noChangeAspect="1"/>
          </p:cNvGraphicFramePr>
          <p:nvPr>
            <p:extLst>
              <p:ext uri="{D42A27DB-BD31-4B8C-83A1-F6EECF244321}">
                <p14:modId xmlns:p14="http://schemas.microsoft.com/office/powerpoint/2010/main" val="3913192730"/>
              </p:ext>
            </p:extLst>
          </p:nvPr>
        </p:nvGraphicFramePr>
        <p:xfrm>
          <a:off x="10339833" y="2616201"/>
          <a:ext cx="220663" cy="307975"/>
        </p:xfrm>
        <a:graphic>
          <a:graphicData uri="http://schemas.openxmlformats.org/presentationml/2006/ole">
            <mc:AlternateContent xmlns:mc="http://schemas.openxmlformats.org/markup-compatibility/2006">
              <mc:Choice xmlns:v="urn:schemas-microsoft-com:vml" Requires="v">
                <p:oleObj spid="_x0000_s66644" r:id="rId8" imgW="3505200" imgH="4978400" progId="Equation.DSMT4">
                  <p:embed/>
                </p:oleObj>
              </mc:Choice>
              <mc:Fallback>
                <p:oleObj r:id="rId8" imgW="3505200" imgH="4978400" progId="Equation.DSMT4">
                  <p:embed/>
                  <p:pic>
                    <p:nvPicPr>
                      <p:cNvPr id="0" name="对象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39833" y="2616201"/>
                        <a:ext cx="220663" cy="307975"/>
                      </a:xfrm>
                      <a:prstGeom prst="rect">
                        <a:avLst/>
                      </a:prstGeom>
                      <a:noFill/>
                      <a:ln>
                        <a:noFill/>
                      </a:ln>
                    </p:spPr>
                  </p:pic>
                </p:oleObj>
              </mc:Fallback>
            </mc:AlternateContent>
          </a:graphicData>
        </a:graphic>
      </p:graphicFrame>
      <p:graphicFrame>
        <p:nvGraphicFramePr>
          <p:cNvPr id="66622" name="对象 10">
            <a:extLst>
              <a:ext uri="{FF2B5EF4-FFF2-40B4-BE49-F238E27FC236}">
                <a16:creationId xmlns:a16="http://schemas.microsoft.com/office/drawing/2014/main" id="{600B156E-7B41-5143-B50C-ED939DBF9911}"/>
              </a:ext>
            </a:extLst>
          </p:cNvPr>
          <p:cNvGraphicFramePr>
            <a:graphicFrameLocks noChangeAspect="1"/>
          </p:cNvGraphicFramePr>
          <p:nvPr/>
        </p:nvGraphicFramePr>
        <p:xfrm>
          <a:off x="6672263" y="3503613"/>
          <a:ext cx="215900" cy="285750"/>
        </p:xfrm>
        <a:graphic>
          <a:graphicData uri="http://schemas.openxmlformats.org/presentationml/2006/ole">
            <mc:AlternateContent xmlns:mc="http://schemas.openxmlformats.org/markup-compatibility/2006">
              <mc:Choice xmlns:v="urn:schemas-microsoft-com:vml" Requires="v">
                <p:oleObj spid="_x0000_s66645" r:id="rId9" imgW="3505200" imgH="4686300" progId="Equation.DSMT4">
                  <p:embed/>
                </p:oleObj>
              </mc:Choice>
              <mc:Fallback>
                <p:oleObj r:id="rId9" imgW="3505200" imgH="4686300" progId="Equation.DSMT4">
                  <p:embed/>
                  <p:pic>
                    <p:nvPicPr>
                      <p:cNvPr id="0" name="对象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72263" y="3503613"/>
                        <a:ext cx="2159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a:extLst>
              <a:ext uri="{FF2B5EF4-FFF2-40B4-BE49-F238E27FC236}">
                <a16:creationId xmlns:a16="http://schemas.microsoft.com/office/drawing/2014/main" id="{208048D9-352E-E443-92EE-1E550BD04FB4}"/>
              </a:ext>
            </a:extLst>
          </p:cNvPr>
          <p:cNvSpPr/>
          <p:nvPr/>
        </p:nvSpPr>
        <p:spPr>
          <a:xfrm>
            <a:off x="2061282" y="4624388"/>
            <a:ext cx="1949450" cy="461963"/>
          </a:xfrm>
          <a:prstGeom prst="rect">
            <a:avLst/>
          </a:prstGeom>
        </p:spPr>
        <p:txBody>
          <a:bodyPr wrap="none">
            <a:spAutoFit/>
          </a:bodyPr>
          <a:lstStyle/>
          <a:p>
            <a:pPr>
              <a:defRPr/>
            </a:pPr>
            <a:r>
              <a:rPr lang="en-US" altLang="zh-CN" kern="100" dirty="0">
                <a:latin typeface="Times New Roman" panose="02020603050405020304" pitchFamily="18" charset="0"/>
              </a:rPr>
              <a:t>Lift(</a:t>
            </a:r>
            <a:r>
              <a:rPr lang="en-US" altLang="zh-CN" i="1" kern="100" dirty="0">
                <a:latin typeface="Times New Roman" panose="02020603050405020304" pitchFamily="18" charset="0"/>
              </a:rPr>
              <a:t>C</a:t>
            </a:r>
            <a:r>
              <a:rPr lang="en-US" altLang="zh-CN" kern="100" dirty="0">
                <a:latin typeface="Times New Roman" panose="02020603050405020304" pitchFamily="18" charset="0"/>
              </a:rPr>
              <a:t>,</a:t>
            </a:r>
            <a:r>
              <a:rPr lang="en-US" altLang="zh-CN" i="1" kern="100" dirty="0">
                <a:latin typeface="Times New Roman" panose="02020603050405020304" pitchFamily="18" charset="0"/>
              </a:rPr>
              <a:t> A</a:t>
            </a:r>
            <a:r>
              <a:rPr lang="en-US" altLang="zh-CN" kern="100" dirty="0">
                <a:latin typeface="Times New Roman" panose="02020603050405020304" pitchFamily="18" charset="0"/>
              </a:rPr>
              <a:t>)=2.4</a:t>
            </a:r>
            <a:endParaRPr lang="zh-CN" altLang="en-US" dirty="0"/>
          </a:p>
        </p:txBody>
      </p:sp>
      <p:sp>
        <p:nvSpPr>
          <p:cNvPr id="13" name="矩形 12">
            <a:extLst>
              <a:ext uri="{FF2B5EF4-FFF2-40B4-BE49-F238E27FC236}">
                <a16:creationId xmlns:a16="http://schemas.microsoft.com/office/drawing/2014/main" id="{33FF4675-6E50-EB4E-B11A-04D2AA7FDB87}"/>
              </a:ext>
            </a:extLst>
          </p:cNvPr>
          <p:cNvSpPr/>
          <p:nvPr/>
        </p:nvSpPr>
        <p:spPr>
          <a:xfrm>
            <a:off x="7997602" y="4444207"/>
            <a:ext cx="2101850" cy="461963"/>
          </a:xfrm>
          <a:prstGeom prst="rect">
            <a:avLst/>
          </a:prstGeom>
        </p:spPr>
        <p:txBody>
          <a:bodyPr wrap="none">
            <a:spAutoFit/>
          </a:bodyPr>
          <a:lstStyle/>
          <a:p>
            <a:pPr>
              <a:defRPr/>
            </a:pPr>
            <a:r>
              <a:rPr lang="en-US" altLang="zh-CN" kern="100" dirty="0">
                <a:latin typeface="Times New Roman" panose="02020603050405020304" pitchFamily="18" charset="0"/>
              </a:rPr>
              <a:t>Lift(</a:t>
            </a:r>
            <a:r>
              <a:rPr lang="en-US" altLang="zh-CN" i="1" kern="100" dirty="0">
                <a:latin typeface="Times New Roman" panose="02020603050405020304" pitchFamily="18" charset="0"/>
              </a:rPr>
              <a:t>C</a:t>
            </a:r>
            <a:r>
              <a:rPr lang="en-US" altLang="zh-CN" kern="100" dirty="0">
                <a:latin typeface="Times New Roman" panose="02020603050405020304" pitchFamily="18" charset="0"/>
              </a:rPr>
              <a:t>,</a:t>
            </a:r>
            <a:r>
              <a:rPr lang="en-US" altLang="zh-CN" i="1" kern="100" dirty="0">
                <a:latin typeface="Times New Roman" panose="02020603050405020304" pitchFamily="18" charset="0"/>
              </a:rPr>
              <a:t> A</a:t>
            </a:r>
            <a:r>
              <a:rPr lang="en-US" altLang="zh-CN" kern="100" dirty="0">
                <a:latin typeface="Times New Roman" panose="02020603050405020304" pitchFamily="18" charset="0"/>
              </a:rPr>
              <a:t>)=1.04</a:t>
            </a:r>
            <a:endParaRPr lang="zh-CN" altLang="en-US" dirty="0"/>
          </a:p>
        </p:txBody>
      </p:sp>
      <p:sp>
        <p:nvSpPr>
          <p:cNvPr id="66625" name="矩形 13">
            <a:extLst>
              <a:ext uri="{FF2B5EF4-FFF2-40B4-BE49-F238E27FC236}">
                <a16:creationId xmlns:a16="http://schemas.microsoft.com/office/drawing/2014/main" id="{CEBF4FC9-8F2A-7C4C-B37C-AD6A2845FA77}"/>
              </a:ext>
            </a:extLst>
          </p:cNvPr>
          <p:cNvSpPr>
            <a:spLocks noChangeArrowheads="1"/>
          </p:cNvSpPr>
          <p:nvPr/>
        </p:nvSpPr>
        <p:spPr bwMode="auto">
          <a:xfrm>
            <a:off x="381707" y="5464176"/>
            <a:ext cx="97177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 typeface="Arial" panose="020B0604020202020204" pitchFamily="34" charset="0"/>
              <a:buChar char="•"/>
            </a:pPr>
            <a:r>
              <a:rPr lang="zh-CN" altLang="zh-CN" dirty="0">
                <a:latin typeface="Times New Roman" panose="02020603050405020304" pitchFamily="18" charset="0"/>
                <a:ea typeface="Microsoft YaHei" panose="020B0503020204020204" pitchFamily="34" charset="-122"/>
                <a:cs typeface="Times New Roman" panose="02020603050405020304" pitchFamily="18" charset="0"/>
              </a:rPr>
              <a:t>度量</a:t>
            </a:r>
            <a:r>
              <a:rPr lang="en-US" altLang="zh-CN" dirty="0">
                <a:latin typeface="Times New Roman" panose="02020603050405020304" pitchFamily="18" charset="0"/>
                <a:ea typeface="Microsoft YaHei" panose="020B0503020204020204" pitchFamily="34" charset="-122"/>
                <a:cs typeface="Times New Roman" panose="02020603050405020304" pitchFamily="18" charset="0"/>
              </a:rPr>
              <a:t>lift</a:t>
            </a:r>
            <a:r>
              <a:rPr lang="zh-CN" altLang="zh-CN" dirty="0">
                <a:latin typeface="Times New Roman" panose="02020603050405020304" pitchFamily="18" charset="0"/>
                <a:ea typeface="Microsoft YaHei" panose="020B0503020204020204" pitchFamily="34" charset="-122"/>
                <a:cs typeface="Times New Roman" panose="02020603050405020304" pitchFamily="18" charset="0"/>
              </a:rPr>
              <a:t>对于两个项集同时不出现的情况是敏感的</a:t>
            </a:r>
            <a:endParaRPr kumimoji="0" lang="zh-CN" altLang="en-US" dirty="0">
              <a:latin typeface="Times New Roman" panose="02020603050405020304" pitchFamily="18" charset="0"/>
              <a:ea typeface="Microsoft YaHei" panose="020B0503020204020204" pitchFamily="34" charset="-122"/>
              <a:cs typeface="Times New Roman" panose="02020603050405020304" pitchFamily="18" charset="0"/>
            </a:endParaRPr>
          </a:p>
        </p:txBody>
      </p:sp>
    </p:spTree>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5">
            <a:extLst>
              <a:ext uri="{FF2B5EF4-FFF2-40B4-BE49-F238E27FC236}">
                <a16:creationId xmlns:a16="http://schemas.microsoft.com/office/drawing/2014/main" id="{A42212AD-6260-D844-9393-2DC4D11B87FD}"/>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度量</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cosine</a:t>
            </a:r>
            <a:endParaRPr lang="zh-CN" altLang="en-US">
              <a:latin typeface="微软雅黑" panose="020B0503020204020204" pitchFamily="34" charset="-122"/>
              <a:ea typeface="微软雅黑" panose="020B0503020204020204" pitchFamily="34" charset="-122"/>
            </a:endParaRPr>
          </a:p>
        </p:txBody>
      </p:sp>
      <p:sp>
        <p:nvSpPr>
          <p:cNvPr id="67587" name="内容占位符 6">
            <a:extLst>
              <a:ext uri="{FF2B5EF4-FFF2-40B4-BE49-F238E27FC236}">
                <a16:creationId xmlns:a16="http://schemas.microsoft.com/office/drawing/2014/main" id="{1B71620D-300A-E348-A3AB-D38B789A6148}"/>
              </a:ext>
            </a:extLst>
          </p:cNvPr>
          <p:cNvSpPr>
            <a:spLocks noGrp="1"/>
          </p:cNvSpPr>
          <p:nvPr>
            <p:ph idx="1"/>
          </p:nvPr>
        </p:nvSpPr>
        <p:spPr/>
        <p:txBody>
          <a:bodyPr/>
          <a:lstStyle/>
          <a:p>
            <a:pPr eaLnBrk="1" hangingPunct="1"/>
            <a:r>
              <a:rPr lang="zh-CN" altLang="zh-CN">
                <a:latin typeface="微软雅黑" panose="020B0503020204020204" pitchFamily="34" charset="-122"/>
                <a:ea typeface="微软雅黑" panose="020B0503020204020204" pitchFamily="34" charset="-122"/>
              </a:rPr>
              <a:t>对于关联规则</a:t>
            </a:r>
            <a:r>
              <a:rPr lang="en-US" altLang="zh-CN" i="1">
                <a:latin typeface="微软雅黑" panose="020B0503020204020204" pitchFamily="34" charset="-122"/>
                <a:ea typeface="微软雅黑" panose="020B0503020204020204" pitchFamily="34" charset="-122"/>
              </a:rPr>
              <a:t>X</a:t>
            </a:r>
            <a:r>
              <a:rPr lang="en-US" altLang="zh-CN">
                <a:latin typeface="微软雅黑" panose="020B0503020204020204" pitchFamily="34" charset="-122"/>
                <a:ea typeface="微软雅黑" panose="020B0503020204020204" pitchFamily="34" charset="-122"/>
              </a:rPr>
              <a:t>→</a:t>
            </a:r>
            <a:r>
              <a:rPr lang="en-US" altLang="zh-CN" i="1">
                <a:latin typeface="微软雅黑" panose="020B0503020204020204" pitchFamily="34" charset="-122"/>
                <a:ea typeface="微软雅黑" panose="020B0503020204020204" pitchFamily="34" charset="-122"/>
              </a:rPr>
              <a:t>Y</a:t>
            </a:r>
          </a:p>
          <a:p>
            <a:pPr eaLnBrk="1" hangingPunct="1"/>
            <a:r>
              <a:rPr lang="zh-CN" altLang="zh-CN">
                <a:latin typeface="微软雅黑" panose="020B0503020204020204" pitchFamily="34" charset="-122"/>
                <a:ea typeface="微软雅黑" panose="020B0503020204020204" pitchFamily="34" charset="-122"/>
              </a:rPr>
              <a:t>它适用于变量不对称的情况，即项集的同时出现相比于同时不出现更重要的情况</a:t>
            </a:r>
            <a:endParaRPr lang="zh-CN" altLang="en-US">
              <a:latin typeface="微软雅黑" panose="020B0503020204020204" pitchFamily="34" charset="-122"/>
              <a:ea typeface="微软雅黑" panose="020B0503020204020204" pitchFamily="34" charset="-122"/>
            </a:endParaRPr>
          </a:p>
        </p:txBody>
      </p:sp>
      <p:graphicFrame>
        <p:nvGraphicFramePr>
          <p:cNvPr id="67588" name="对象 8">
            <a:extLst>
              <a:ext uri="{FF2B5EF4-FFF2-40B4-BE49-F238E27FC236}">
                <a16:creationId xmlns:a16="http://schemas.microsoft.com/office/drawing/2014/main" id="{CC30844A-05F8-5F49-91EB-322309C42F99}"/>
              </a:ext>
            </a:extLst>
          </p:cNvPr>
          <p:cNvGraphicFramePr>
            <a:graphicFrameLocks noChangeAspect="1"/>
          </p:cNvGraphicFramePr>
          <p:nvPr>
            <p:extLst>
              <p:ext uri="{D42A27DB-BD31-4B8C-83A1-F6EECF244321}">
                <p14:modId xmlns:p14="http://schemas.microsoft.com/office/powerpoint/2010/main" val="637889167"/>
              </p:ext>
            </p:extLst>
          </p:nvPr>
        </p:nvGraphicFramePr>
        <p:xfrm>
          <a:off x="296049" y="3279901"/>
          <a:ext cx="11599902" cy="820614"/>
        </p:xfrm>
        <a:graphic>
          <a:graphicData uri="http://schemas.openxmlformats.org/presentationml/2006/ole">
            <mc:AlternateContent xmlns:mc="http://schemas.openxmlformats.org/markup-compatibility/2006">
              <mc:Choice xmlns:v="urn:schemas-microsoft-com:vml" Requires="v">
                <p:oleObj spid="_x0000_s67593" r:id="rId3" imgW="143649700" imgH="10236200" progId="Equation.DSMT4">
                  <p:embed/>
                </p:oleObj>
              </mc:Choice>
              <mc:Fallback>
                <p:oleObj r:id="rId3" imgW="143649700" imgH="10236200" progId="Equation.DSMT4">
                  <p:embed/>
                  <p:pic>
                    <p:nvPicPr>
                      <p:cNvPr id="0" name="对象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049" y="3279901"/>
                        <a:ext cx="11599902" cy="820614"/>
                      </a:xfrm>
                      <a:prstGeom prst="rect">
                        <a:avLst/>
                      </a:prstGeom>
                      <a:noFill/>
                      <a:ln>
                        <a:noFill/>
                      </a:ln>
                    </p:spPr>
                  </p:pic>
                </p:oleObj>
              </mc:Fallback>
            </mc:AlternateContent>
          </a:graphicData>
        </a:graphic>
      </p:graphicFrame>
      <p:sp>
        <p:nvSpPr>
          <p:cNvPr id="10" name="矩形 9">
            <a:extLst>
              <a:ext uri="{FF2B5EF4-FFF2-40B4-BE49-F238E27FC236}">
                <a16:creationId xmlns:a16="http://schemas.microsoft.com/office/drawing/2014/main" id="{9A5F09E2-41A3-734A-AB21-9AF9E21F209D}"/>
              </a:ext>
            </a:extLst>
          </p:cNvPr>
          <p:cNvSpPr/>
          <p:nvPr/>
        </p:nvSpPr>
        <p:spPr>
          <a:xfrm>
            <a:off x="767408" y="4654676"/>
            <a:ext cx="4044305" cy="461665"/>
          </a:xfrm>
          <a:prstGeom prst="rect">
            <a:avLst/>
          </a:prstGeom>
        </p:spPr>
        <p:txBody>
          <a:bodyPr wrap="square">
            <a:spAutoFit/>
          </a:bodyPr>
          <a:lstStyle/>
          <a:p>
            <a:pPr>
              <a:defRPr/>
            </a:pPr>
            <a:r>
              <a:rPr lang="en-US" altLang="zh-CN" kern="100" dirty="0" err="1">
                <a:latin typeface="Times New Roman" panose="02020603050405020304" pitchFamily="18" charset="0"/>
              </a:rPr>
              <a:t>cosine</a:t>
            </a:r>
            <a:r>
              <a:rPr lang="en-US" altLang="zh-CN" i="1" kern="100" dirty="0" err="1">
                <a:latin typeface="Times New Roman" panose="02020603050405020304" pitchFamily="18" charset="0"/>
              </a:rPr>
              <a:t>C</a:t>
            </a:r>
            <a:r>
              <a:rPr lang="en-US" altLang="zh-CN" kern="100" dirty="0">
                <a:latin typeface="Times New Roman" panose="02020603050405020304" pitchFamily="18" charset="0"/>
              </a:rPr>
              <a:t>,</a:t>
            </a:r>
            <a:r>
              <a:rPr lang="en-US" altLang="zh-CN" i="1" kern="100" dirty="0">
                <a:latin typeface="Times New Roman" panose="02020603050405020304" pitchFamily="18" charset="0"/>
              </a:rPr>
              <a:t> A</a:t>
            </a:r>
            <a:r>
              <a:rPr lang="en-US" altLang="zh-CN" kern="100" dirty="0">
                <a:latin typeface="Times New Roman" panose="02020603050405020304" pitchFamily="18" charset="0"/>
              </a:rPr>
              <a:t>)=0.8</a:t>
            </a:r>
            <a:endParaRPr lang="zh-CN" altLang="en-US" dirty="0"/>
          </a:p>
        </p:txBody>
      </p:sp>
    </p:spTree>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图片 1">
            <a:extLst>
              <a:ext uri="{FF2B5EF4-FFF2-40B4-BE49-F238E27FC236}">
                <a16:creationId xmlns:a16="http://schemas.microsoft.com/office/drawing/2014/main" id="{4C1D7CA0-768D-CD48-80D1-A2ACDEE6788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27575" y="1773238"/>
            <a:ext cx="32258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a:extLst>
              <a:ext uri="{FF2B5EF4-FFF2-40B4-BE49-F238E27FC236}">
                <a16:creationId xmlns:a16="http://schemas.microsoft.com/office/drawing/2014/main" id="{215CF777-764E-FC42-8EFE-8D4E74782E0C}"/>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闭合频繁项集</a:t>
            </a:r>
            <a:endParaRPr lang="zh-CN" altLang="en-US">
              <a:latin typeface="微软雅黑" panose="020B0503020204020204" pitchFamily="34" charset="-122"/>
              <a:ea typeface="微软雅黑" panose="020B0503020204020204" pitchFamily="34" charset="-122"/>
            </a:endParaRPr>
          </a:p>
        </p:txBody>
      </p:sp>
      <p:sp>
        <p:nvSpPr>
          <p:cNvPr id="3" name="内容占位符 2">
            <a:extLst>
              <a:ext uri="{FF2B5EF4-FFF2-40B4-BE49-F238E27FC236}">
                <a16:creationId xmlns:a16="http://schemas.microsoft.com/office/drawing/2014/main" id="{8F6A6F23-F09C-FF42-956C-5D5C7EA33742}"/>
              </a:ext>
            </a:extLst>
          </p:cNvPr>
          <p:cNvSpPr>
            <a:spLocks noGrp="1"/>
          </p:cNvSpPr>
          <p:nvPr>
            <p:ph idx="1"/>
          </p:nvPr>
        </p:nvSpPr>
        <p:spPr/>
        <p:txBody>
          <a:bodyPr/>
          <a:lstStyle/>
          <a:p>
            <a:pPr eaLnBrk="1" hangingPunct="1"/>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一个频繁项集</a:t>
            </a:r>
            <a:r>
              <a:rPr lang="en-US" altLang="zh-CN" i="1" dirty="0">
                <a:latin typeface="Times New Roman" panose="02020603050405020304" pitchFamily="18" charset="0"/>
                <a:ea typeface="微软雅黑" panose="020B0503020204020204" pitchFamily="34" charset="-122"/>
                <a:cs typeface="Times New Roman" panose="02020603050405020304" pitchFamily="18" charset="0"/>
              </a:rPr>
              <a:t>X</a:t>
            </a:r>
            <a:r>
              <a:rPr lang="zh-CN" altLang="en-US" i="1"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被称为</a:t>
            </a:r>
            <a:r>
              <a:rPr lang="zh-CN" altLang="zh-CN"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闭合频繁项集</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closed frequent itemset</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）当且仅当不存在任一个项集</a:t>
            </a:r>
            <a:r>
              <a:rPr lang="en-US" altLang="zh-CN" i="1" dirty="0">
                <a:latin typeface="Times New Roman" panose="02020603050405020304" pitchFamily="18" charset="0"/>
                <a:ea typeface="微软雅黑" panose="020B0503020204020204" pitchFamily="34" charset="-122"/>
                <a:cs typeface="Times New Roman" panose="02020603050405020304" pitchFamily="18" charset="0"/>
              </a:rPr>
              <a:t>Y</a:t>
            </a:r>
            <a:r>
              <a:rPr lang="zh-CN" altLang="en-US" i="1"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满足</a:t>
            </a:r>
            <a:r>
              <a:rPr lang="en-US" altLang="zh-CN" i="1" dirty="0">
                <a:latin typeface="Times New Roman" panose="02020603050405020304" pitchFamily="18" charset="0"/>
                <a:ea typeface="微软雅黑" panose="020B0503020204020204" pitchFamily="34" charset="-122"/>
                <a:cs typeface="Times New Roman" panose="02020603050405020304" pitchFamily="18" charset="0"/>
              </a:rPr>
              <a:t>X</a:t>
            </a:r>
            <a:r>
              <a:rPr lang="en-US" altLang="zh-CN" dirty="0">
                <a:latin typeface="Times New Roman" panose="02020603050405020304" pitchFamily="18" charset="0"/>
                <a:ea typeface="微软雅黑" panose="020B0503020204020204" pitchFamily="34" charset="-122"/>
                <a:cs typeface="Times New Roman" panose="02020603050405020304" pitchFamily="18" charset="0"/>
                <a:sym typeface="Symbol" pitchFamily="2" charset="2"/>
              </a:rPr>
              <a:t></a:t>
            </a:r>
            <a:r>
              <a:rPr lang="en-US" altLang="zh-CN" i="1" dirty="0">
                <a:latin typeface="Times New Roman" panose="02020603050405020304" pitchFamily="18" charset="0"/>
                <a:ea typeface="微软雅黑" panose="020B0503020204020204" pitchFamily="34" charset="-122"/>
                <a:cs typeface="Times New Roman" panose="02020603050405020304" pitchFamily="18" charset="0"/>
              </a:rPr>
              <a:t>Y</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且</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support(</a:t>
            </a:r>
            <a:r>
              <a:rPr lang="en-US" altLang="zh-CN" i="1" dirty="0">
                <a:latin typeface="Times New Roman" panose="02020603050405020304" pitchFamily="18" charset="0"/>
                <a:ea typeface="微软雅黑" panose="020B0503020204020204" pitchFamily="34" charset="-122"/>
                <a:cs typeface="Times New Roman" panose="02020603050405020304" pitchFamily="18" charset="0"/>
              </a:rPr>
              <a:t>Y</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)=support(</a:t>
            </a:r>
            <a:r>
              <a:rPr lang="en-US" altLang="zh-CN" i="1" dirty="0">
                <a:latin typeface="Times New Roman" panose="02020603050405020304" pitchFamily="18" charset="0"/>
                <a:ea typeface="微软雅黑" panose="020B0503020204020204" pitchFamily="34" charset="-122"/>
                <a:cs typeface="Times New Roman" panose="02020603050405020304" pitchFamily="18" charset="0"/>
              </a:rPr>
              <a:t>X</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。闭合频繁项集</a:t>
            </a:r>
            <a:r>
              <a:rPr lang="en-US" altLang="zh-CN" i="1" dirty="0">
                <a:latin typeface="Times New Roman" panose="02020603050405020304" pitchFamily="18" charset="0"/>
                <a:ea typeface="微软雅黑" panose="020B0503020204020204" pitchFamily="34" charset="-122"/>
                <a:cs typeface="Times New Roman" panose="02020603050405020304" pitchFamily="18" charset="0"/>
              </a:rPr>
              <a:t>X</a:t>
            </a:r>
            <a:r>
              <a:rPr lang="zh-CN" altLang="en-US" i="1"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被称为是</a:t>
            </a:r>
            <a:r>
              <a:rPr lang="zh-CN" altLang="zh-CN"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闭合</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的。</a:t>
            </a:r>
          </a:p>
          <a:p>
            <a:pPr eaLnBrk="1" hangingPunct="1"/>
            <a:r>
              <a:rPr lang="zh-CN" altLang="en-US" dirty="0">
                <a:latin typeface="Times New Roman" panose="02020603050405020304" pitchFamily="18" charset="0"/>
                <a:ea typeface="微软雅黑" panose="020B0503020204020204" pitchFamily="34" charset="-122"/>
                <a:cs typeface="Times New Roman" panose="02020603050405020304" pitchFamily="18" charset="0"/>
              </a:rPr>
              <a:t>例如：</a:t>
            </a:r>
            <a:endParaRPr lang="en-US" altLang="zh-CN" dirty="0">
              <a:latin typeface="Times New Roman" panose="02020603050405020304" pitchFamily="18" charset="0"/>
              <a:ea typeface="微软雅黑" panose="020B0503020204020204" pitchFamily="34" charset="-122"/>
              <a:cs typeface="Times New Roman" panose="02020603050405020304" pitchFamily="18" charset="0"/>
            </a:endParaRPr>
          </a:p>
          <a:p>
            <a:pPr lvl="1" eaLnBrk="1" hangingPunct="1"/>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dirty="0">
                <a:latin typeface="Times New Roman" panose="02020603050405020304" pitchFamily="18" charset="0"/>
                <a:ea typeface="微软雅黑" panose="020B0503020204020204" pitchFamily="34" charset="-122"/>
                <a:cs typeface="Times New Roman" panose="02020603050405020304" pitchFamily="18" charset="0"/>
              </a:rPr>
              <a:t>是频繁的，但不是闭合的，</a:t>
            </a:r>
            <a:endParaRPr lang="en-US" altLang="zh-CN" dirty="0">
              <a:latin typeface="Times New Roman" panose="02020603050405020304" pitchFamily="18" charset="0"/>
              <a:ea typeface="微软雅黑" panose="020B0503020204020204" pitchFamily="34" charset="-122"/>
              <a:cs typeface="Times New Roman" panose="02020603050405020304" pitchFamily="18" charset="0"/>
            </a:endParaRPr>
          </a:p>
          <a:p>
            <a:pPr lvl="1" eaLnBrk="1" hangingPunct="1">
              <a:buFont typeface="Symbol" pitchFamily="2" charset="2"/>
              <a:buNone/>
            </a:pPr>
            <a:r>
              <a:rPr lang="zh-CN" altLang="en-US" dirty="0">
                <a:latin typeface="Times New Roman" panose="02020603050405020304" pitchFamily="18" charset="0"/>
                <a:ea typeface="微软雅黑" panose="020B0503020204020204" pitchFamily="34" charset="-122"/>
                <a:cs typeface="Times New Roman" panose="02020603050405020304" pitchFamily="18" charset="0"/>
              </a:rPr>
              <a:t>   因为</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support(AD)=support(A)</a:t>
            </a:r>
            <a:r>
              <a:rPr lang="zh-CN" altLang="en-US" dirty="0">
                <a:latin typeface="Times New Roman" panose="02020603050405020304" pitchFamily="18" charset="0"/>
                <a:ea typeface="微软雅黑" panose="020B0503020204020204" pitchFamily="34" charset="-122"/>
                <a:cs typeface="Times New Roman" panose="02020603050405020304" pitchFamily="18" charset="0"/>
              </a:rPr>
              <a:t>，且</a:t>
            </a:r>
            <a:endParaRPr lang="en-US" altLang="zh-CN" dirty="0">
              <a:latin typeface="Times New Roman" panose="02020603050405020304" pitchFamily="18" charset="0"/>
              <a:ea typeface="微软雅黑" panose="020B0503020204020204" pitchFamily="34" charset="-122"/>
              <a:cs typeface="Times New Roman" panose="02020603050405020304" pitchFamily="18" charset="0"/>
            </a:endParaRPr>
          </a:p>
          <a:p>
            <a:pPr lvl="1" eaLnBrk="1" hangingPunct="1">
              <a:buFont typeface="Symbol" pitchFamily="2" charset="2"/>
              <a:buNone/>
            </a:pPr>
            <a:r>
              <a:rPr lang="zh-CN" altLang="en-US"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A</a:t>
            </a:r>
            <a:r>
              <a:rPr lang="en-US" altLang="zh-CN" dirty="0">
                <a:latin typeface="Times New Roman" panose="02020603050405020304" pitchFamily="18" charset="0"/>
                <a:ea typeface="微软雅黑" panose="020B0503020204020204" pitchFamily="34" charset="-122"/>
                <a:cs typeface="Times New Roman" panose="02020603050405020304" pitchFamily="18" charset="0"/>
                <a:sym typeface="Symbol" pitchFamily="2" charset="2"/>
              </a:rPr>
              <a:t> AD</a:t>
            </a:r>
          </a:p>
          <a:p>
            <a:pPr lvl="1" eaLnBrk="1" hangingPunct="1"/>
            <a:endParaRPr lang="zh-CN" altLang="en-US" dirty="0">
              <a:latin typeface="微软雅黑" panose="020B0503020204020204" pitchFamily="34" charset="-122"/>
              <a:ea typeface="微软雅黑" panose="020B0503020204020204" pitchFamily="34" charset="-122"/>
            </a:endParaRPr>
          </a:p>
        </p:txBody>
      </p:sp>
      <p:graphicFrame>
        <p:nvGraphicFramePr>
          <p:cNvPr id="4" name="Group 34">
            <a:extLst>
              <a:ext uri="{FF2B5EF4-FFF2-40B4-BE49-F238E27FC236}">
                <a16:creationId xmlns:a16="http://schemas.microsoft.com/office/drawing/2014/main" id="{5F1B9E78-1654-1242-9D47-17185A08F704}"/>
              </a:ext>
            </a:extLst>
          </p:cNvPr>
          <p:cNvGraphicFramePr>
            <a:graphicFrameLocks noGrp="1"/>
          </p:cNvGraphicFramePr>
          <p:nvPr/>
        </p:nvGraphicFramePr>
        <p:xfrm>
          <a:off x="7824788" y="3213101"/>
          <a:ext cx="2413000" cy="2682873"/>
        </p:xfrm>
        <a:graphic>
          <a:graphicData uri="http://schemas.openxmlformats.org/drawingml/2006/table">
            <a:tbl>
              <a:tblPr/>
              <a:tblGrid>
                <a:gridCol w="636587">
                  <a:extLst>
                    <a:ext uri="{9D8B030D-6E8A-4147-A177-3AD203B41FA5}">
                      <a16:colId xmlns:a16="http://schemas.microsoft.com/office/drawing/2014/main" val="20000"/>
                    </a:ext>
                  </a:extLst>
                </a:gridCol>
                <a:gridCol w="1776413">
                  <a:extLst>
                    <a:ext uri="{9D8B030D-6E8A-4147-A177-3AD203B41FA5}">
                      <a16:colId xmlns:a16="http://schemas.microsoft.com/office/drawing/2014/main" val="20001"/>
                    </a:ext>
                  </a:extLst>
                </a:gridCol>
              </a:tblGrid>
              <a:tr h="396273">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dirty="0">
                          <a:ln>
                            <a:noFill/>
                          </a:ln>
                          <a:solidFill>
                            <a:schemeClr val="hlink"/>
                          </a:solidFill>
                          <a:effectLst/>
                          <a:latin typeface="Times New Roman" pitchFamily="18" charset="0"/>
                          <a:ea typeface="宋体" charset="-122"/>
                        </a:rPr>
                        <a:t>TID</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AE2F6"/>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chemeClr val="hlink"/>
                          </a:solidFill>
                          <a:effectLst/>
                          <a:latin typeface="Times New Roman" pitchFamily="18" charset="0"/>
                          <a:ea typeface="宋体" charset="-122"/>
                        </a:rPr>
                        <a:t>Items bought</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AE2F6"/>
                    </a:solidFill>
                  </a:tcPr>
                </a:tc>
                <a:extLst>
                  <a:ext uri="{0D108BD9-81ED-4DB2-BD59-A6C34878D82A}">
                    <a16:rowId xmlns:a16="http://schemas.microsoft.com/office/drawing/2014/main" val="10000"/>
                  </a:ext>
                </a:extLst>
              </a:tr>
              <a:tr h="457320">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dirty="0">
                          <a:ln>
                            <a:noFill/>
                          </a:ln>
                          <a:solidFill>
                            <a:srgbClr val="170981"/>
                          </a:solidFill>
                          <a:effectLst/>
                          <a:latin typeface="Times New Roman" pitchFamily="18" charset="0"/>
                          <a:ea typeface="宋体" charset="-122"/>
                        </a:rPr>
                        <a:t>10</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A, B, D</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320">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20</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A, C, D</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320">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30</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A, D, E</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57320">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40</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B, E, F</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57320">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rgbClr val="170981"/>
                          </a:solidFill>
                          <a:effectLst/>
                          <a:latin typeface="Times New Roman" pitchFamily="18" charset="0"/>
                          <a:ea typeface="宋体" charset="-122"/>
                        </a:rPr>
                        <a:t>50</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dirty="0">
                          <a:ln>
                            <a:noFill/>
                          </a:ln>
                          <a:solidFill>
                            <a:srgbClr val="170981"/>
                          </a:solidFill>
                          <a:effectLst/>
                          <a:latin typeface="Times New Roman" pitchFamily="18" charset="0"/>
                          <a:ea typeface="宋体" charset="-122"/>
                        </a:rPr>
                        <a:t>B, C, D, E, F</a:t>
                      </a:r>
                    </a:p>
                  </a:txBody>
                  <a:tcPr marT="45732" marB="45732"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6112DEF4-174C-F246-840F-0ED9BBBFAC90}"/>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关联规则</a:t>
            </a:r>
            <a:endParaRPr lang="en-US" altLang="zh-CN">
              <a:latin typeface="微软雅黑" panose="020B0503020204020204" pitchFamily="34" charset="-122"/>
              <a:ea typeface="微软雅黑" panose="020B0503020204020204" pitchFamily="34" charset="-122"/>
            </a:endParaRPr>
          </a:p>
        </p:txBody>
      </p:sp>
      <p:sp>
        <p:nvSpPr>
          <p:cNvPr id="11267" name="Rectangle 3">
            <a:extLst>
              <a:ext uri="{FF2B5EF4-FFF2-40B4-BE49-F238E27FC236}">
                <a16:creationId xmlns:a16="http://schemas.microsoft.com/office/drawing/2014/main" id="{D4EE5CF2-BE44-3D4C-881D-86412B08BDAE}"/>
              </a:ext>
            </a:extLst>
          </p:cNvPr>
          <p:cNvSpPr>
            <a:spLocks noGrp="1" noChangeArrowheads="1"/>
          </p:cNvSpPr>
          <p:nvPr>
            <p:ph idx="1"/>
          </p:nvPr>
        </p:nvSpPr>
        <p:spPr/>
        <p:txBody>
          <a:bodyPr/>
          <a:lstStyle/>
          <a:p>
            <a:pPr eaLnBrk="1" hangingPunct="1"/>
            <a:r>
              <a:rPr lang="zh-CN" altLang="zh-CN" sz="3200" dirty="0">
                <a:latin typeface="Times New Roman" panose="02020603050405020304" pitchFamily="18" charset="0"/>
                <a:ea typeface="微软雅黑" panose="020B0503020204020204" pitchFamily="34" charset="-122"/>
              </a:rPr>
              <a:t>给定两个项集</a:t>
            </a:r>
            <a:r>
              <a:rPr lang="en-US" altLang="zh-CN" sz="3200" i="1" dirty="0">
                <a:latin typeface="Times New Roman" panose="02020603050405020304" pitchFamily="18" charset="0"/>
                <a:ea typeface="微软雅黑" panose="020B0503020204020204" pitchFamily="34" charset="-122"/>
              </a:rPr>
              <a:t>X </a:t>
            </a:r>
            <a:r>
              <a:rPr lang="zh-CN" altLang="zh-CN" sz="3200" dirty="0">
                <a:latin typeface="Times New Roman" panose="02020603050405020304" pitchFamily="18" charset="0"/>
                <a:ea typeface="微软雅黑" panose="020B0503020204020204" pitchFamily="34" charset="-122"/>
              </a:rPr>
              <a:t>和</a:t>
            </a:r>
            <a:r>
              <a:rPr lang="en-US" altLang="zh-CN" sz="3200" i="1" dirty="0">
                <a:latin typeface="Times New Roman" panose="02020603050405020304" pitchFamily="18" charset="0"/>
                <a:ea typeface="微软雅黑" panose="020B0503020204020204" pitchFamily="34" charset="-122"/>
              </a:rPr>
              <a:t>Y</a:t>
            </a:r>
            <a:r>
              <a:rPr lang="zh-CN" altLang="zh-CN" sz="3200" dirty="0">
                <a:latin typeface="Times New Roman" panose="02020603050405020304" pitchFamily="18" charset="0"/>
                <a:ea typeface="微软雅黑" panose="020B0503020204020204" pitchFamily="34" charset="-122"/>
              </a:rPr>
              <a:t>，关联规则是形如</a:t>
            </a:r>
            <a:r>
              <a:rPr lang="en-US" altLang="zh-CN" sz="3200" i="1" dirty="0">
                <a:latin typeface="Times New Roman" panose="02020603050405020304" pitchFamily="18" charset="0"/>
                <a:ea typeface="微软雅黑" panose="020B0503020204020204" pitchFamily="34" charset="-122"/>
              </a:rPr>
              <a:t>X</a:t>
            </a:r>
            <a:r>
              <a:rPr lang="en-US" altLang="zh-CN" sz="3200" dirty="0">
                <a:latin typeface="Times New Roman" panose="02020603050405020304" pitchFamily="18" charset="0"/>
                <a:ea typeface="微软雅黑" panose="020B0503020204020204" pitchFamily="34" charset="-122"/>
              </a:rPr>
              <a:t>→</a:t>
            </a:r>
            <a:r>
              <a:rPr lang="en-US" altLang="zh-CN" sz="3200" i="1" dirty="0">
                <a:latin typeface="Times New Roman" panose="02020603050405020304" pitchFamily="18" charset="0"/>
                <a:ea typeface="微软雅黑" panose="020B0503020204020204" pitchFamily="34" charset="-122"/>
              </a:rPr>
              <a:t>Y </a:t>
            </a:r>
            <a:r>
              <a:rPr lang="zh-CN" altLang="zh-CN" sz="3200" dirty="0">
                <a:latin typeface="Times New Roman" panose="02020603050405020304" pitchFamily="18" charset="0"/>
                <a:ea typeface="微软雅黑" panose="020B0503020204020204" pitchFamily="34" charset="-122"/>
              </a:rPr>
              <a:t>的蕴含式</a:t>
            </a:r>
            <a:endParaRPr lang="en-US" altLang="zh-CN" sz="3200" dirty="0">
              <a:latin typeface="Times New Roman" panose="02020603050405020304" pitchFamily="18" charset="0"/>
              <a:ea typeface="微软雅黑" panose="020B0503020204020204" pitchFamily="34" charset="-122"/>
            </a:endParaRPr>
          </a:p>
          <a:p>
            <a:pPr lvl="1" eaLnBrk="1" hangingPunct="1"/>
            <a:r>
              <a:rPr lang="en-US" altLang="zh-CN" sz="2800" i="1" dirty="0">
                <a:latin typeface="Times New Roman" panose="02020603050405020304" pitchFamily="18" charset="0"/>
                <a:ea typeface="微软雅黑" panose="020B0503020204020204" pitchFamily="34" charset="-122"/>
              </a:rPr>
              <a:t>X</a:t>
            </a:r>
            <a:r>
              <a:rPr lang="en-US" altLang="zh-CN" sz="2800" dirty="0">
                <a:latin typeface="Times New Roman" panose="02020603050405020304" pitchFamily="18" charset="0"/>
                <a:ea typeface="微软雅黑" panose="020B0503020204020204" pitchFamily="34" charset="-122"/>
                <a:sym typeface="Symbol" pitchFamily="2" charset="2"/>
              </a:rPr>
              <a:t></a:t>
            </a:r>
            <a:r>
              <a:rPr lang="en-US" altLang="zh-CN" sz="2800" i="1" dirty="0">
                <a:latin typeface="Times New Roman" panose="02020603050405020304" pitchFamily="18" charset="0"/>
                <a:ea typeface="微软雅黑" panose="020B0503020204020204" pitchFamily="34" charset="-122"/>
              </a:rPr>
              <a:t>I </a:t>
            </a:r>
            <a:r>
              <a:rPr lang="zh-CN" altLang="zh-CN" sz="2800" dirty="0">
                <a:latin typeface="Times New Roman" panose="02020603050405020304" pitchFamily="18" charset="0"/>
                <a:ea typeface="微软雅黑" panose="020B0503020204020204" pitchFamily="34" charset="-122"/>
              </a:rPr>
              <a:t>称为规则的前件， </a:t>
            </a:r>
            <a:r>
              <a:rPr lang="en-US" altLang="zh-CN" sz="2800" i="1" dirty="0">
                <a:latin typeface="Times New Roman" panose="02020603050405020304" pitchFamily="18" charset="0"/>
                <a:ea typeface="微软雅黑" panose="020B0503020204020204" pitchFamily="34" charset="-122"/>
              </a:rPr>
              <a:t>Y</a:t>
            </a:r>
            <a:r>
              <a:rPr lang="en-US" altLang="zh-CN" sz="2800" dirty="0">
                <a:latin typeface="Times New Roman" panose="02020603050405020304" pitchFamily="18" charset="0"/>
                <a:ea typeface="微软雅黑" panose="020B0503020204020204" pitchFamily="34" charset="-122"/>
                <a:sym typeface="Symbol" pitchFamily="2" charset="2"/>
              </a:rPr>
              <a:t></a:t>
            </a:r>
            <a:r>
              <a:rPr lang="en-US" altLang="zh-CN" sz="2800" i="1" dirty="0">
                <a:latin typeface="Times New Roman" panose="02020603050405020304" pitchFamily="18" charset="0"/>
                <a:ea typeface="微软雅黑" panose="020B0503020204020204" pitchFamily="34" charset="-122"/>
              </a:rPr>
              <a:t>I </a:t>
            </a:r>
            <a:r>
              <a:rPr lang="zh-CN" altLang="zh-CN" sz="2800" dirty="0">
                <a:latin typeface="Times New Roman" panose="02020603050405020304" pitchFamily="18" charset="0"/>
                <a:ea typeface="微软雅黑" panose="020B0503020204020204" pitchFamily="34" charset="-122"/>
              </a:rPr>
              <a:t>称为规则的后件，</a:t>
            </a:r>
            <a:r>
              <a:rPr lang="en-US" altLang="zh-CN" sz="2800" dirty="0">
                <a:latin typeface="Times New Roman" panose="02020603050405020304" pitchFamily="18" charset="0"/>
                <a:ea typeface="微软雅黑" panose="020B0503020204020204" pitchFamily="34" charset="-122"/>
              </a:rPr>
              <a:t>X∩Y=</a:t>
            </a:r>
            <a:r>
              <a:rPr lang="en-US" altLang="zh-CN" sz="2800" dirty="0">
                <a:latin typeface="Times New Roman" panose="02020603050405020304" pitchFamily="18" charset="0"/>
                <a:ea typeface="微软雅黑" panose="020B0503020204020204" pitchFamily="34" charset="-122"/>
                <a:sym typeface="Symbol" pitchFamily="2" charset="2"/>
              </a:rPr>
              <a:t></a:t>
            </a:r>
            <a:endParaRPr lang="en-US" altLang="zh-CN" sz="2800" dirty="0">
              <a:latin typeface="Times New Roman" panose="02020603050405020304" pitchFamily="18" charset="0"/>
              <a:ea typeface="微软雅黑" panose="020B0503020204020204" pitchFamily="34" charset="-122"/>
            </a:endParaRPr>
          </a:p>
          <a:p>
            <a:pPr eaLnBrk="1" hangingPunct="1"/>
            <a:r>
              <a:rPr lang="zh-CN" altLang="zh-CN" sz="3200" dirty="0">
                <a:latin typeface="Times New Roman" panose="02020603050405020304" pitchFamily="18" charset="0"/>
                <a:ea typeface="微软雅黑" panose="020B0503020204020204" pitchFamily="34" charset="-122"/>
              </a:rPr>
              <a:t>规则</a:t>
            </a:r>
            <a:r>
              <a:rPr lang="en-US" altLang="zh-CN" sz="3200" i="1" dirty="0">
                <a:latin typeface="Times New Roman" panose="02020603050405020304" pitchFamily="18" charset="0"/>
                <a:ea typeface="微软雅黑" panose="020B0503020204020204" pitchFamily="34" charset="-122"/>
              </a:rPr>
              <a:t>X</a:t>
            </a:r>
            <a:r>
              <a:rPr lang="en-US" altLang="zh-CN" sz="3200" dirty="0">
                <a:latin typeface="Times New Roman" panose="02020603050405020304" pitchFamily="18" charset="0"/>
                <a:ea typeface="微软雅黑" panose="020B0503020204020204" pitchFamily="34" charset="-122"/>
              </a:rPr>
              <a:t>→</a:t>
            </a:r>
            <a:r>
              <a:rPr lang="en-US" altLang="zh-CN" sz="3200" i="1" dirty="0">
                <a:latin typeface="Times New Roman" panose="02020603050405020304" pitchFamily="18" charset="0"/>
                <a:ea typeface="微软雅黑" panose="020B0503020204020204" pitchFamily="34" charset="-122"/>
              </a:rPr>
              <a:t>Y</a:t>
            </a:r>
            <a:r>
              <a:rPr lang="zh-CN" altLang="en-US" sz="3200" i="1" dirty="0">
                <a:latin typeface="Times New Roman" panose="02020603050405020304" pitchFamily="18" charset="0"/>
                <a:ea typeface="微软雅黑" panose="020B0503020204020204" pitchFamily="34" charset="-122"/>
              </a:rPr>
              <a:t> </a:t>
            </a:r>
            <a:r>
              <a:rPr lang="zh-CN" altLang="zh-CN" sz="3200" dirty="0">
                <a:latin typeface="Times New Roman" panose="02020603050405020304" pitchFamily="18" charset="0"/>
                <a:ea typeface="微软雅黑" panose="020B0503020204020204" pitchFamily="34" charset="-122"/>
              </a:rPr>
              <a:t>的</a:t>
            </a:r>
            <a:r>
              <a:rPr lang="zh-CN" altLang="zh-CN" sz="3200" b="1" dirty="0">
                <a:latin typeface="Times New Roman" panose="02020603050405020304" pitchFamily="18" charset="0"/>
                <a:ea typeface="微软雅黑" panose="020B0503020204020204" pitchFamily="34" charset="-122"/>
              </a:rPr>
              <a:t>支持度</a:t>
            </a:r>
            <a:r>
              <a:rPr lang="en-US" altLang="zh-CN" sz="3200" b="1" dirty="0">
                <a:latin typeface="Times New Roman" panose="02020603050405020304" pitchFamily="18" charset="0"/>
                <a:ea typeface="微软雅黑" panose="020B0503020204020204" pitchFamily="34" charset="-122"/>
              </a:rPr>
              <a:t>(support)</a:t>
            </a:r>
            <a:endParaRPr lang="en-US" altLang="zh-CN" sz="3200" dirty="0">
              <a:latin typeface="Times New Roman" panose="02020603050405020304" pitchFamily="18" charset="0"/>
              <a:ea typeface="微软雅黑" panose="020B0503020204020204" pitchFamily="34" charset="-122"/>
            </a:endParaRPr>
          </a:p>
          <a:p>
            <a:pPr algn="ctr" eaLnBrk="1" hangingPunct="1">
              <a:buFont typeface="Wingdings" pitchFamily="2" charset="2"/>
              <a:buNone/>
            </a:pPr>
            <a:r>
              <a:rPr lang="en-US" altLang="zh-CN" sz="3200" dirty="0">
                <a:latin typeface="Times New Roman" panose="02020603050405020304" pitchFamily="18" charset="0"/>
                <a:ea typeface="微软雅黑" panose="020B0503020204020204" pitchFamily="34" charset="-122"/>
              </a:rPr>
              <a:t>support(</a:t>
            </a:r>
            <a:r>
              <a:rPr lang="en-US" altLang="zh-CN" sz="3200" i="1" dirty="0">
                <a:latin typeface="Times New Roman" panose="02020603050405020304" pitchFamily="18" charset="0"/>
                <a:ea typeface="微软雅黑" panose="020B0503020204020204" pitchFamily="34" charset="-122"/>
              </a:rPr>
              <a:t>X</a:t>
            </a:r>
            <a:r>
              <a:rPr lang="en-US" altLang="zh-CN" sz="3200" dirty="0">
                <a:latin typeface="Times New Roman" panose="02020603050405020304" pitchFamily="18" charset="0"/>
                <a:ea typeface="微软雅黑" panose="020B0503020204020204" pitchFamily="34" charset="-122"/>
              </a:rPr>
              <a:t>→</a:t>
            </a:r>
            <a:r>
              <a:rPr lang="en-US" altLang="zh-CN" sz="3200" i="1" dirty="0">
                <a:latin typeface="Times New Roman" panose="02020603050405020304" pitchFamily="18" charset="0"/>
                <a:ea typeface="微软雅黑" panose="020B0503020204020204" pitchFamily="34" charset="-122"/>
              </a:rPr>
              <a:t>Y</a:t>
            </a:r>
            <a:r>
              <a:rPr lang="zh-CN" altLang="en-US" sz="3200" dirty="0">
                <a:latin typeface="Times New Roman" panose="02020603050405020304" pitchFamily="18" charset="0"/>
                <a:ea typeface="微软雅黑" panose="020B0503020204020204" pitchFamily="34" charset="-122"/>
              </a:rPr>
              <a:t>）</a:t>
            </a:r>
            <a:r>
              <a:rPr lang="en-US" altLang="zh-CN" sz="3200" dirty="0">
                <a:latin typeface="Times New Roman" panose="02020603050405020304" pitchFamily="18" charset="0"/>
                <a:ea typeface="微软雅黑" panose="020B0503020204020204" pitchFamily="34" charset="-122"/>
              </a:rPr>
              <a:t>=support(</a:t>
            </a:r>
            <a:r>
              <a:rPr lang="en-US" altLang="zh-CN" sz="3200" i="1" dirty="0">
                <a:latin typeface="Times New Roman" panose="02020603050405020304" pitchFamily="18" charset="0"/>
                <a:ea typeface="微软雅黑" panose="020B0503020204020204" pitchFamily="34" charset="-122"/>
              </a:rPr>
              <a:t>X</a:t>
            </a:r>
            <a:r>
              <a:rPr lang="zh-CN" altLang="zh-CN" sz="3200" dirty="0">
                <a:latin typeface="Times New Roman" panose="02020603050405020304" pitchFamily="18" charset="0"/>
                <a:ea typeface="微软雅黑" panose="020B0503020204020204" pitchFamily="34" charset="-122"/>
              </a:rPr>
              <a:t>∪</a:t>
            </a:r>
            <a:r>
              <a:rPr lang="en-US" altLang="zh-CN" sz="3200" i="1" dirty="0">
                <a:latin typeface="Times New Roman" panose="02020603050405020304" pitchFamily="18" charset="0"/>
                <a:ea typeface="微软雅黑" panose="020B0503020204020204" pitchFamily="34" charset="-122"/>
              </a:rPr>
              <a:t>Y</a:t>
            </a:r>
            <a:r>
              <a:rPr lang="en-US" altLang="zh-CN" sz="3200" dirty="0">
                <a:latin typeface="Times New Roman" panose="02020603050405020304" pitchFamily="18" charset="0"/>
                <a:ea typeface="微软雅黑" panose="020B0503020204020204" pitchFamily="34" charset="-122"/>
              </a:rPr>
              <a:t>)</a:t>
            </a:r>
          </a:p>
          <a:p>
            <a:pPr eaLnBrk="1" hangingPunct="1"/>
            <a:r>
              <a:rPr lang="zh-CN" altLang="zh-CN" sz="3200" dirty="0">
                <a:latin typeface="Times New Roman" panose="02020603050405020304" pitchFamily="18" charset="0"/>
                <a:ea typeface="微软雅黑" panose="020B0503020204020204" pitchFamily="34" charset="-122"/>
              </a:rPr>
              <a:t>规则</a:t>
            </a:r>
            <a:r>
              <a:rPr lang="en-US" altLang="zh-CN" sz="3200" i="1" dirty="0">
                <a:latin typeface="Times New Roman" panose="02020603050405020304" pitchFamily="18" charset="0"/>
                <a:ea typeface="微软雅黑" panose="020B0503020204020204" pitchFamily="34" charset="-122"/>
              </a:rPr>
              <a:t>X</a:t>
            </a:r>
            <a:r>
              <a:rPr lang="en-US" altLang="zh-CN" sz="3200" dirty="0">
                <a:latin typeface="Times New Roman" panose="02020603050405020304" pitchFamily="18" charset="0"/>
                <a:ea typeface="微软雅黑" panose="020B0503020204020204" pitchFamily="34" charset="-122"/>
              </a:rPr>
              <a:t>→</a:t>
            </a:r>
            <a:r>
              <a:rPr lang="en-US" altLang="zh-CN" sz="3200" i="1" dirty="0">
                <a:latin typeface="Times New Roman" panose="02020603050405020304" pitchFamily="18" charset="0"/>
                <a:ea typeface="微软雅黑" panose="020B0503020204020204" pitchFamily="34" charset="-122"/>
              </a:rPr>
              <a:t>Y</a:t>
            </a:r>
            <a:r>
              <a:rPr lang="zh-CN" altLang="en-US" sz="3200" i="1" dirty="0">
                <a:latin typeface="Times New Roman" panose="02020603050405020304" pitchFamily="18" charset="0"/>
                <a:ea typeface="微软雅黑" panose="020B0503020204020204" pitchFamily="34" charset="-122"/>
              </a:rPr>
              <a:t> </a:t>
            </a:r>
            <a:r>
              <a:rPr lang="zh-CN" altLang="zh-CN" sz="3200" dirty="0">
                <a:latin typeface="Times New Roman" panose="02020603050405020304" pitchFamily="18" charset="0"/>
                <a:ea typeface="微软雅黑" panose="020B0503020204020204" pitchFamily="34" charset="-122"/>
              </a:rPr>
              <a:t>的</a:t>
            </a:r>
            <a:r>
              <a:rPr lang="zh-CN" altLang="zh-CN" sz="3200" b="1" dirty="0">
                <a:latin typeface="Times New Roman" panose="02020603050405020304" pitchFamily="18" charset="0"/>
                <a:ea typeface="微软雅黑" panose="020B0503020204020204" pitchFamily="34" charset="-122"/>
              </a:rPr>
              <a:t>置信度</a:t>
            </a:r>
            <a:r>
              <a:rPr lang="en-US" altLang="zh-CN" sz="3200" b="1" dirty="0">
                <a:latin typeface="Times New Roman" panose="02020603050405020304" pitchFamily="18" charset="0"/>
                <a:ea typeface="微软雅黑" panose="020B0503020204020204" pitchFamily="34" charset="-122"/>
              </a:rPr>
              <a:t>(confidence)</a:t>
            </a:r>
            <a:endParaRPr lang="en-US" altLang="zh-CN" sz="3200" dirty="0">
              <a:latin typeface="Times New Roman" panose="02020603050405020304" pitchFamily="18" charset="0"/>
              <a:ea typeface="微软雅黑" panose="020B0503020204020204" pitchFamily="34" charset="-122"/>
            </a:endParaRPr>
          </a:p>
        </p:txBody>
      </p:sp>
      <p:sp>
        <p:nvSpPr>
          <p:cNvPr id="18436" name="Rectangle 2">
            <a:extLst>
              <a:ext uri="{FF2B5EF4-FFF2-40B4-BE49-F238E27FC236}">
                <a16:creationId xmlns:a16="http://schemas.microsoft.com/office/drawing/2014/main" id="{CDE0C18B-06E1-3E4C-BD69-5B98FB47386B}"/>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gradFill rotWithShape="0">
                  <a:gsLst>
                    <a:gs pos="0">
                      <a:schemeClr val="bg1"/>
                    </a:gs>
                    <a:gs pos="100000">
                      <a:schemeClr val="accent1"/>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18437" name="对象 2">
            <a:extLst>
              <a:ext uri="{FF2B5EF4-FFF2-40B4-BE49-F238E27FC236}">
                <a16:creationId xmlns:a16="http://schemas.microsoft.com/office/drawing/2014/main" id="{343BF9A1-5DFD-EA40-8184-D8D60948A0E1}"/>
              </a:ext>
            </a:extLst>
          </p:cNvPr>
          <p:cNvGraphicFramePr>
            <a:graphicFrameLocks noChangeAspect="1"/>
          </p:cNvGraphicFramePr>
          <p:nvPr>
            <p:extLst>
              <p:ext uri="{D42A27DB-BD31-4B8C-83A1-F6EECF244321}">
                <p14:modId xmlns:p14="http://schemas.microsoft.com/office/powerpoint/2010/main" val="1245108510"/>
              </p:ext>
            </p:extLst>
          </p:nvPr>
        </p:nvGraphicFramePr>
        <p:xfrm>
          <a:off x="2639616" y="4653136"/>
          <a:ext cx="7264400" cy="1152525"/>
        </p:xfrm>
        <a:graphic>
          <a:graphicData uri="http://schemas.openxmlformats.org/presentationml/2006/ole">
            <mc:AlternateContent xmlns:mc="http://schemas.openxmlformats.org/markup-compatibility/2006">
              <mc:Choice xmlns:v="urn:schemas-microsoft-com:vml" Requires="v">
                <p:oleObj spid="_x0000_s18441" r:id="rId4" imgW="45059600" imgH="7023100" progId="Equation.DSMT4">
                  <p:embed/>
                </p:oleObj>
              </mc:Choice>
              <mc:Fallback>
                <p:oleObj r:id="rId4" imgW="45059600" imgH="7023100" progId="Equation.DSMT4">
                  <p:embed/>
                  <p:pic>
                    <p:nvPicPr>
                      <p:cNvPr id="0" name="对象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39616" y="4653136"/>
                        <a:ext cx="72644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86434" name="Rectangle 2">
            <a:extLst>
              <a:ext uri="{FF2B5EF4-FFF2-40B4-BE49-F238E27FC236}">
                <a16:creationId xmlns:a16="http://schemas.microsoft.com/office/drawing/2014/main" id="{D7E0099C-3128-ED4B-BC9F-916EFFBF8E79}"/>
              </a:ext>
            </a:extLst>
          </p:cNvPr>
          <p:cNvSpPr>
            <a:spLocks noGrp="1" noChangeArrowheads="1"/>
          </p:cNvSpPr>
          <p:nvPr>
            <p:ph type="title"/>
          </p:nvPr>
        </p:nvSpPr>
        <p:spPr/>
        <p:txBody>
          <a:bodyPr/>
          <a:lstStyle/>
          <a:p>
            <a:pPr eaLnBrk="1" hangingPunct="1"/>
            <a:r>
              <a:rPr lang="en-US" altLang="zh-CN">
                <a:latin typeface="微软雅黑" panose="020B0503020204020204" pitchFamily="34" charset="-122"/>
                <a:ea typeface="宋体" panose="02010600030101010101" pitchFamily="2" charset="-122"/>
              </a:rPr>
              <a:t>Support and confidence</a:t>
            </a:r>
          </a:p>
        </p:txBody>
      </p:sp>
      <p:graphicFrame>
        <p:nvGraphicFramePr>
          <p:cNvPr id="786461" name="Group 29">
            <a:extLst>
              <a:ext uri="{FF2B5EF4-FFF2-40B4-BE49-F238E27FC236}">
                <a16:creationId xmlns:a16="http://schemas.microsoft.com/office/drawing/2014/main" id="{5BCFFF8B-1A35-814D-A022-38FE26927161}"/>
              </a:ext>
            </a:extLst>
          </p:cNvPr>
          <p:cNvGraphicFramePr>
            <a:graphicFrameLocks noGrp="1"/>
          </p:cNvGraphicFramePr>
          <p:nvPr>
            <p:ph idx="1"/>
            <p:extLst>
              <p:ext uri="{D42A27DB-BD31-4B8C-83A1-F6EECF244321}">
                <p14:modId xmlns:p14="http://schemas.microsoft.com/office/powerpoint/2010/main" val="3930984054"/>
              </p:ext>
            </p:extLst>
          </p:nvPr>
        </p:nvGraphicFramePr>
        <p:xfrm>
          <a:off x="5585308" y="3068960"/>
          <a:ext cx="6200292" cy="2952330"/>
        </p:xfrm>
        <a:graphic>
          <a:graphicData uri="http://schemas.openxmlformats.org/drawingml/2006/table">
            <a:tbl>
              <a:tblPr/>
              <a:tblGrid>
                <a:gridCol w="3055216">
                  <a:extLst>
                    <a:ext uri="{9D8B030D-6E8A-4147-A177-3AD203B41FA5}">
                      <a16:colId xmlns:a16="http://schemas.microsoft.com/office/drawing/2014/main" val="20000"/>
                    </a:ext>
                  </a:extLst>
                </a:gridCol>
                <a:gridCol w="3145076">
                  <a:extLst>
                    <a:ext uri="{9D8B030D-6E8A-4147-A177-3AD203B41FA5}">
                      <a16:colId xmlns:a16="http://schemas.microsoft.com/office/drawing/2014/main" val="20001"/>
                    </a:ext>
                  </a:extLst>
                </a:gridCol>
              </a:tblGrid>
              <a:tr h="492055">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dirty="0">
                          <a:ln>
                            <a:noFill/>
                          </a:ln>
                          <a:solidFill>
                            <a:schemeClr val="hlink"/>
                          </a:solidFill>
                          <a:effectLst/>
                          <a:latin typeface="Times New Roman" pitchFamily="18" charset="0"/>
                          <a:ea typeface="宋体" charset="-122"/>
                        </a:rPr>
                        <a:t>Transaction-id</a:t>
                      </a:r>
                    </a:p>
                  </a:txBody>
                  <a:tcPr marL="182620" marR="182620"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99FFCC">
                        <a:alpha val="50000"/>
                      </a:srgbClr>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dirty="0">
                          <a:ln>
                            <a:noFill/>
                          </a:ln>
                          <a:solidFill>
                            <a:schemeClr val="hlink"/>
                          </a:solidFill>
                          <a:effectLst/>
                          <a:latin typeface="Times New Roman" pitchFamily="18" charset="0"/>
                          <a:ea typeface="宋体" charset="-122"/>
                        </a:rPr>
                        <a:t>Items bought</a:t>
                      </a:r>
                    </a:p>
                  </a:txBody>
                  <a:tcPr marL="182620" marR="182620"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99FFCC">
                        <a:alpha val="50000"/>
                      </a:srgbClr>
                    </a:solidFill>
                  </a:tcPr>
                </a:tc>
                <a:extLst>
                  <a:ext uri="{0D108BD9-81ED-4DB2-BD59-A6C34878D82A}">
                    <a16:rowId xmlns:a16="http://schemas.microsoft.com/office/drawing/2014/main" val="10000"/>
                  </a:ext>
                </a:extLst>
              </a:tr>
              <a:tr h="492055">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10</a:t>
                      </a:r>
                    </a:p>
                  </a:txBody>
                  <a:tcPr marL="182620" marR="182620"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A, B, D</a:t>
                      </a:r>
                    </a:p>
                  </a:txBody>
                  <a:tcPr marL="182620" marR="182620"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2055">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20</a:t>
                      </a:r>
                    </a:p>
                  </a:txBody>
                  <a:tcPr marL="182620" marR="182620"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A, C, D</a:t>
                      </a:r>
                    </a:p>
                  </a:txBody>
                  <a:tcPr marL="182620" marR="182620"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2055">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30</a:t>
                      </a:r>
                    </a:p>
                  </a:txBody>
                  <a:tcPr marL="182620" marR="182620"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a:ln>
                            <a:noFill/>
                          </a:ln>
                          <a:solidFill>
                            <a:srgbClr val="170981"/>
                          </a:solidFill>
                          <a:effectLst/>
                          <a:latin typeface="Times New Roman" pitchFamily="18" charset="0"/>
                          <a:ea typeface="宋体" charset="-122"/>
                        </a:rPr>
                        <a:t>A, E</a:t>
                      </a:r>
                    </a:p>
                  </a:txBody>
                  <a:tcPr marL="182620" marR="182620"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92055">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40</a:t>
                      </a:r>
                    </a:p>
                  </a:txBody>
                  <a:tcPr marL="182620" marR="182620"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B, E, F</a:t>
                      </a:r>
                    </a:p>
                  </a:txBody>
                  <a:tcPr marL="182620" marR="182620"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92055">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50</a:t>
                      </a:r>
                    </a:p>
                  </a:txBody>
                  <a:tcPr marL="182620" marR="182620"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a:ln>
                            <a:noFill/>
                          </a:ln>
                          <a:solidFill>
                            <a:srgbClr val="170981"/>
                          </a:solidFill>
                          <a:effectLst/>
                          <a:latin typeface="Times New Roman" pitchFamily="18" charset="0"/>
                          <a:ea typeface="宋体" charset="-122"/>
                        </a:rPr>
                        <a:t>B, C, D, E, F</a:t>
                      </a:r>
                    </a:p>
                  </a:txBody>
                  <a:tcPr marL="182620" marR="182620"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786435" name="Rectangle 3">
            <a:extLst>
              <a:ext uri="{FF2B5EF4-FFF2-40B4-BE49-F238E27FC236}">
                <a16:creationId xmlns:a16="http://schemas.microsoft.com/office/drawing/2014/main" id="{E481CE2A-31F4-5B48-9E0B-309D4AF037E4}"/>
              </a:ext>
            </a:extLst>
          </p:cNvPr>
          <p:cNvSpPr>
            <a:spLocks noGrp="1" noChangeArrowheads="1"/>
          </p:cNvSpPr>
          <p:nvPr>
            <p:ph type="body" sz="half" idx="4294967295"/>
          </p:nvPr>
        </p:nvSpPr>
        <p:spPr>
          <a:xfrm>
            <a:off x="406400" y="1371600"/>
            <a:ext cx="8023225" cy="5040313"/>
          </a:xfrm>
        </p:spPr>
        <p:txBody>
          <a:bodyPr/>
          <a:lstStyle/>
          <a:p>
            <a:pPr eaLnBrk="1" hangingPunct="1"/>
            <a:r>
              <a:rPr lang="zh-CN" altLang="en-US" dirty="0">
                <a:latin typeface="Times New Roman" panose="02020603050405020304" pitchFamily="18" charset="0"/>
                <a:ea typeface="微软雅黑" panose="020B0503020204020204" pitchFamily="34" charset="-122"/>
              </a:rPr>
              <a:t>关联规则：</a:t>
            </a:r>
            <a:r>
              <a:rPr lang="en-US" altLang="zh-CN" i="1" dirty="0">
                <a:latin typeface="Times New Roman" panose="02020603050405020304" pitchFamily="18" charset="0"/>
                <a:ea typeface="微软雅黑" panose="020B0503020204020204" pitchFamily="34" charset="-122"/>
              </a:rPr>
              <a:t>X </a:t>
            </a:r>
            <a:r>
              <a:rPr lang="en-US" altLang="zh-CN" i="1" dirty="0">
                <a:latin typeface="Times New Roman" panose="02020603050405020304" pitchFamily="18" charset="0"/>
                <a:ea typeface="微软雅黑" panose="020B0503020204020204" pitchFamily="34" charset="-122"/>
                <a:sym typeface="Symbol" pitchFamily="2" charset="2"/>
              </a:rPr>
              <a:t> </a:t>
            </a:r>
            <a:r>
              <a:rPr lang="en-US" altLang="zh-CN" i="1" dirty="0">
                <a:latin typeface="Times New Roman" panose="02020603050405020304" pitchFamily="18" charset="0"/>
                <a:ea typeface="微软雅黑" panose="020B0503020204020204" pitchFamily="34" charset="-122"/>
              </a:rPr>
              <a:t>Y</a:t>
            </a:r>
            <a:endParaRPr lang="en-US" altLang="zh-CN" dirty="0">
              <a:latin typeface="Times New Roman" panose="02020603050405020304" pitchFamily="18" charset="0"/>
              <a:ea typeface="微软雅黑" panose="020B0503020204020204" pitchFamily="34" charset="-122"/>
              <a:sym typeface="Symbol" pitchFamily="2" charset="2"/>
            </a:endParaRPr>
          </a:p>
          <a:p>
            <a:pPr eaLnBrk="1" hangingPunct="1">
              <a:buFont typeface="Monotype Sorts" pitchFamily="2" charset="2"/>
              <a:buNone/>
            </a:pPr>
            <a:r>
              <a:rPr lang="en-US" altLang="zh-CN" dirty="0">
                <a:solidFill>
                  <a:schemeClr val="hlink"/>
                </a:solidFill>
                <a:latin typeface="Times New Roman" panose="02020603050405020304" pitchFamily="18" charset="0"/>
                <a:ea typeface="微软雅黑" panose="020B0503020204020204" pitchFamily="34" charset="-122"/>
                <a:sym typeface="Symbol" pitchFamily="2" charset="2"/>
              </a:rPr>
              <a:t>   support( </a:t>
            </a:r>
            <a:r>
              <a:rPr lang="en-US" altLang="zh-CN" i="1" dirty="0">
                <a:solidFill>
                  <a:schemeClr val="hlink"/>
                </a:solidFill>
                <a:latin typeface="Times New Roman" panose="02020603050405020304" pitchFamily="18" charset="0"/>
                <a:ea typeface="微软雅黑" panose="020B0503020204020204" pitchFamily="34" charset="-122"/>
              </a:rPr>
              <a:t>X </a:t>
            </a:r>
            <a:r>
              <a:rPr lang="en-US" altLang="zh-CN" i="1" dirty="0">
                <a:solidFill>
                  <a:schemeClr val="hlink"/>
                </a:solidFill>
                <a:latin typeface="Times New Roman" panose="02020603050405020304" pitchFamily="18" charset="0"/>
                <a:ea typeface="微软雅黑" panose="020B0503020204020204" pitchFamily="34" charset="-122"/>
                <a:sym typeface="Symbol" pitchFamily="2" charset="2"/>
              </a:rPr>
              <a:t> </a:t>
            </a:r>
            <a:r>
              <a:rPr lang="en-US" altLang="zh-CN" i="1" dirty="0">
                <a:solidFill>
                  <a:schemeClr val="hlink"/>
                </a:solidFill>
                <a:latin typeface="Times New Roman" panose="02020603050405020304" pitchFamily="18" charset="0"/>
                <a:ea typeface="微软雅黑" panose="020B0503020204020204" pitchFamily="34" charset="-122"/>
              </a:rPr>
              <a:t>Y</a:t>
            </a:r>
            <a:r>
              <a:rPr lang="en-US" altLang="zh-CN" i="1" dirty="0">
                <a:solidFill>
                  <a:schemeClr val="hlink"/>
                </a:solidFill>
                <a:latin typeface="Times New Roman" panose="02020603050405020304" pitchFamily="18" charset="0"/>
                <a:ea typeface="微软雅黑" panose="020B0503020204020204" pitchFamily="34" charset="-122"/>
                <a:sym typeface="Symbol" pitchFamily="2" charset="2"/>
              </a:rPr>
              <a:t> ) </a:t>
            </a:r>
            <a:r>
              <a:rPr lang="zh-CN" altLang="en-US" dirty="0">
                <a:solidFill>
                  <a:schemeClr val="hlink"/>
                </a:solidFill>
                <a:latin typeface="Times New Roman" panose="02020603050405020304" pitchFamily="18" charset="0"/>
                <a:ea typeface="微软雅黑" panose="020B0503020204020204" pitchFamily="34" charset="-122"/>
                <a:sym typeface="Symbol" pitchFamily="2" charset="2"/>
              </a:rPr>
              <a:t>=</a:t>
            </a:r>
            <a:r>
              <a:rPr lang="en-US" altLang="zh-CN" dirty="0">
                <a:solidFill>
                  <a:schemeClr val="hlink"/>
                </a:solidFill>
                <a:latin typeface="Times New Roman" panose="02020603050405020304" pitchFamily="18" charset="0"/>
                <a:ea typeface="微软雅黑" panose="020B0503020204020204" pitchFamily="34" charset="-122"/>
                <a:sym typeface="Symbol" pitchFamily="2" charset="2"/>
              </a:rPr>
              <a:t>support(X ∪ Y)</a:t>
            </a:r>
            <a:r>
              <a:rPr lang="en-US" altLang="zh-CN" i="1" dirty="0">
                <a:solidFill>
                  <a:schemeClr val="hlink"/>
                </a:solidFill>
                <a:latin typeface="Times New Roman" panose="02020603050405020304" pitchFamily="18" charset="0"/>
                <a:ea typeface="微软雅黑" panose="020B0503020204020204" pitchFamily="34" charset="-122"/>
                <a:sym typeface="Symbol" pitchFamily="2" charset="2"/>
              </a:rPr>
              <a:t>=</a:t>
            </a:r>
            <a:r>
              <a:rPr lang="en-US" altLang="zh-CN" dirty="0">
                <a:solidFill>
                  <a:schemeClr val="hlink"/>
                </a:solidFill>
                <a:latin typeface="Times New Roman" panose="02020603050405020304" pitchFamily="18" charset="0"/>
                <a:ea typeface="微软雅黑" panose="020B0503020204020204" pitchFamily="34" charset="-122"/>
                <a:sym typeface="Symbol" pitchFamily="2" charset="2"/>
              </a:rPr>
              <a:t>|T</a:t>
            </a:r>
            <a:r>
              <a:rPr lang="en-US" altLang="zh-CN" baseline="-25000" dirty="0">
                <a:solidFill>
                  <a:schemeClr val="hlink"/>
                </a:solidFill>
                <a:latin typeface="Times New Roman" panose="02020603050405020304" pitchFamily="18" charset="0"/>
                <a:ea typeface="微软雅黑" panose="020B0503020204020204" pitchFamily="34" charset="-122"/>
                <a:sym typeface="Symbol" pitchFamily="2" charset="2"/>
              </a:rPr>
              <a:t>XY</a:t>
            </a:r>
            <a:r>
              <a:rPr lang="en-US" altLang="zh-CN" dirty="0">
                <a:solidFill>
                  <a:schemeClr val="hlink"/>
                </a:solidFill>
                <a:latin typeface="Times New Roman" panose="02020603050405020304" pitchFamily="18" charset="0"/>
                <a:ea typeface="微软雅黑" panose="020B0503020204020204" pitchFamily="34" charset="-122"/>
                <a:sym typeface="Symbol" pitchFamily="2" charset="2"/>
              </a:rPr>
              <a:t>| </a:t>
            </a:r>
            <a:r>
              <a:rPr lang="en-US" altLang="zh-CN" i="1" dirty="0">
                <a:solidFill>
                  <a:schemeClr val="hlink"/>
                </a:solidFill>
                <a:latin typeface="Times New Roman" panose="02020603050405020304" pitchFamily="18" charset="0"/>
                <a:ea typeface="微软雅黑" panose="020B0503020204020204" pitchFamily="34" charset="-122"/>
                <a:sym typeface="Symbol" pitchFamily="2" charset="2"/>
              </a:rPr>
              <a:t>/ </a:t>
            </a:r>
            <a:r>
              <a:rPr lang="en-US" altLang="zh-CN" dirty="0">
                <a:solidFill>
                  <a:schemeClr val="hlink"/>
                </a:solidFill>
                <a:latin typeface="Times New Roman" panose="02020603050405020304" pitchFamily="18" charset="0"/>
                <a:ea typeface="微软雅黑" panose="020B0503020204020204" pitchFamily="34" charset="-122"/>
                <a:sym typeface="Symbol" pitchFamily="2" charset="2"/>
              </a:rPr>
              <a:t>n</a:t>
            </a:r>
          </a:p>
          <a:p>
            <a:pPr eaLnBrk="1" hangingPunct="1">
              <a:buFont typeface="Monotype Sorts" pitchFamily="2" charset="2"/>
              <a:buNone/>
            </a:pPr>
            <a:r>
              <a:rPr lang="en-US" altLang="zh-CN" dirty="0" err="1">
                <a:latin typeface="Times New Roman" panose="02020603050405020304" pitchFamily="18" charset="0"/>
                <a:ea typeface="微软雅黑" panose="020B0503020204020204" pitchFamily="34" charset="-122"/>
                <a:sym typeface="Symbol" pitchFamily="2" charset="2"/>
              </a:rPr>
              <a:t>E.g</a:t>
            </a:r>
            <a:r>
              <a:rPr lang="en-US" altLang="zh-CN" dirty="0">
                <a:latin typeface="Times New Roman" panose="02020603050405020304" pitchFamily="18" charset="0"/>
                <a:ea typeface="微软雅黑" panose="020B0503020204020204" pitchFamily="34" charset="-122"/>
                <a:sym typeface="Symbol" pitchFamily="2" charset="2"/>
              </a:rPr>
              <a:t>:</a:t>
            </a:r>
          </a:p>
          <a:p>
            <a:pPr eaLnBrk="1" hangingPunct="1">
              <a:buFont typeface="Monotype Sorts" pitchFamily="2" charset="2"/>
              <a:buNone/>
            </a:pPr>
            <a:r>
              <a:rPr lang="en-US" altLang="zh-CN" dirty="0">
                <a:latin typeface="Times New Roman" panose="02020603050405020304" pitchFamily="18" charset="0"/>
                <a:ea typeface="微软雅黑" panose="020B0503020204020204" pitchFamily="34" charset="-122"/>
                <a:sym typeface="Symbol" pitchFamily="2" charset="2"/>
              </a:rPr>
              <a:t>     X={A} Y={C}</a:t>
            </a:r>
          </a:p>
          <a:p>
            <a:pPr eaLnBrk="1" hangingPunct="1">
              <a:buFont typeface="Monotype Sorts" pitchFamily="2" charset="2"/>
              <a:buNone/>
            </a:pPr>
            <a:r>
              <a:rPr lang="en-US" altLang="zh-CN" sz="2400" i="1" dirty="0">
                <a:solidFill>
                  <a:schemeClr val="hlink"/>
                </a:solidFill>
                <a:latin typeface="Times New Roman" panose="02020603050405020304" pitchFamily="18" charset="0"/>
                <a:ea typeface="微软雅黑" panose="020B0503020204020204" pitchFamily="34" charset="-122"/>
                <a:sym typeface="Symbol" pitchFamily="2" charset="2"/>
              </a:rPr>
              <a:t>support(</a:t>
            </a:r>
            <a:r>
              <a:rPr lang="en-US" altLang="zh-CN" sz="2400" i="1" dirty="0">
                <a:solidFill>
                  <a:schemeClr val="hlink"/>
                </a:solidFill>
                <a:latin typeface="Times New Roman" panose="02020603050405020304" pitchFamily="18" charset="0"/>
                <a:ea typeface="微软雅黑" panose="020B0503020204020204" pitchFamily="34" charset="-122"/>
              </a:rPr>
              <a:t>A </a:t>
            </a:r>
            <a:r>
              <a:rPr lang="en-US" altLang="zh-CN" sz="2400" i="1" dirty="0">
                <a:solidFill>
                  <a:schemeClr val="hlink"/>
                </a:solidFill>
                <a:latin typeface="Times New Roman" panose="02020603050405020304" pitchFamily="18" charset="0"/>
                <a:ea typeface="微软雅黑" panose="020B0503020204020204" pitchFamily="34" charset="-122"/>
                <a:sym typeface="Symbol" pitchFamily="2" charset="2"/>
              </a:rPr>
              <a:t> </a:t>
            </a:r>
            <a:r>
              <a:rPr lang="en-US" altLang="zh-CN" sz="2400" i="1" dirty="0">
                <a:solidFill>
                  <a:schemeClr val="hlink"/>
                </a:solidFill>
                <a:latin typeface="Times New Roman" panose="02020603050405020304" pitchFamily="18" charset="0"/>
                <a:ea typeface="微软雅黑" panose="020B0503020204020204" pitchFamily="34" charset="-122"/>
              </a:rPr>
              <a:t>C</a:t>
            </a:r>
            <a:r>
              <a:rPr lang="en-US" altLang="zh-CN" sz="2400" i="1" dirty="0">
                <a:solidFill>
                  <a:schemeClr val="hlink"/>
                </a:solidFill>
                <a:latin typeface="Times New Roman" panose="02020603050405020304" pitchFamily="18" charset="0"/>
                <a:ea typeface="微软雅黑" panose="020B0503020204020204" pitchFamily="34" charset="-122"/>
                <a:sym typeface="Symbol" pitchFamily="2" charset="2"/>
              </a:rPr>
              <a:t> )</a:t>
            </a:r>
          </a:p>
          <a:p>
            <a:pPr eaLnBrk="1" hangingPunct="1">
              <a:buFont typeface="Monotype Sorts" pitchFamily="2" charset="2"/>
              <a:buNone/>
            </a:pPr>
            <a:r>
              <a:rPr lang="en-US" altLang="zh-CN" sz="2400" i="1" dirty="0">
                <a:solidFill>
                  <a:schemeClr val="hlink"/>
                </a:solidFill>
                <a:latin typeface="Times New Roman" panose="02020603050405020304" pitchFamily="18" charset="0"/>
                <a:ea typeface="微软雅黑" panose="020B0503020204020204" pitchFamily="34" charset="-122"/>
                <a:sym typeface="Symbol" pitchFamily="2" charset="2"/>
              </a:rPr>
              <a:t>=support(AC)=0.2</a:t>
            </a:r>
            <a:endParaRPr lang="en-US" altLang="zh-CN" sz="2400" dirty="0">
              <a:latin typeface="Times New Roman" panose="02020603050405020304" pitchFamily="18" charset="0"/>
              <a:ea typeface="微软雅黑" panose="020B0503020204020204" pitchFamily="34" charset="-122"/>
              <a:sym typeface="Symbol" pitchFamily="2" charset="2"/>
            </a:endParaRPr>
          </a:p>
          <a:p>
            <a:pPr lvl="1" eaLnBrk="1" hangingPunct="1">
              <a:buFont typeface="Dixieland" pitchFamily="2" charset="2"/>
              <a:buNone/>
            </a:pPr>
            <a:r>
              <a:rPr lang="en-US" altLang="zh-CN" sz="2800" dirty="0">
                <a:solidFill>
                  <a:schemeClr val="tx1"/>
                </a:solidFill>
                <a:latin typeface="Times New Roman" panose="02020603050405020304" pitchFamily="18" charset="0"/>
                <a:ea typeface="微软雅黑" panose="020B0503020204020204" pitchFamily="34" charset="-122"/>
                <a:sym typeface="Symbol" pitchFamily="2" charset="2"/>
              </a:rPr>
              <a:t>X={A,D}=AD  Y=C</a:t>
            </a:r>
          </a:p>
          <a:p>
            <a:pPr eaLnBrk="1" hangingPunct="1">
              <a:buFont typeface="Dixieland" pitchFamily="2" charset="2"/>
              <a:buNone/>
            </a:pPr>
            <a:r>
              <a:rPr lang="en-US" altLang="zh-CN" i="1" dirty="0">
                <a:solidFill>
                  <a:schemeClr val="hlink"/>
                </a:solidFill>
                <a:latin typeface="Times New Roman" panose="02020603050405020304" pitchFamily="18" charset="0"/>
                <a:ea typeface="微软雅黑" panose="020B0503020204020204" pitchFamily="34" charset="-122"/>
                <a:sym typeface="Symbol" pitchFamily="2" charset="2"/>
              </a:rPr>
              <a:t>support(</a:t>
            </a:r>
            <a:r>
              <a:rPr lang="en-US" altLang="zh-CN" i="1" dirty="0">
                <a:solidFill>
                  <a:schemeClr val="hlink"/>
                </a:solidFill>
                <a:latin typeface="Times New Roman" panose="02020603050405020304" pitchFamily="18" charset="0"/>
                <a:ea typeface="微软雅黑" panose="020B0503020204020204" pitchFamily="34" charset="-122"/>
              </a:rPr>
              <a:t>AD</a:t>
            </a:r>
            <a:r>
              <a:rPr lang="en-US" altLang="zh-CN" i="1" dirty="0">
                <a:solidFill>
                  <a:schemeClr val="hlink"/>
                </a:solidFill>
                <a:latin typeface="Times New Roman" panose="02020603050405020304" pitchFamily="18" charset="0"/>
                <a:ea typeface="微软雅黑" panose="020B0503020204020204" pitchFamily="34" charset="-122"/>
                <a:sym typeface="Symbol" pitchFamily="2" charset="2"/>
              </a:rPr>
              <a:t> </a:t>
            </a:r>
            <a:r>
              <a:rPr lang="en-US" altLang="zh-CN" i="1" dirty="0">
                <a:solidFill>
                  <a:schemeClr val="hlink"/>
                </a:solidFill>
                <a:latin typeface="Times New Roman" panose="02020603050405020304" pitchFamily="18" charset="0"/>
                <a:ea typeface="微软雅黑" panose="020B0503020204020204" pitchFamily="34" charset="-122"/>
              </a:rPr>
              <a:t>C</a:t>
            </a:r>
            <a:r>
              <a:rPr lang="en-US" altLang="zh-CN" i="1" dirty="0">
                <a:solidFill>
                  <a:schemeClr val="hlink"/>
                </a:solidFill>
                <a:latin typeface="Times New Roman" panose="02020603050405020304" pitchFamily="18" charset="0"/>
                <a:ea typeface="微软雅黑" panose="020B0503020204020204" pitchFamily="34" charset="-122"/>
                <a:sym typeface="Symbol" pitchFamily="2" charset="2"/>
              </a:rPr>
              <a:t> )</a:t>
            </a:r>
          </a:p>
          <a:p>
            <a:pPr eaLnBrk="1" hangingPunct="1">
              <a:buFont typeface="Dixieland" pitchFamily="2" charset="2"/>
              <a:buNone/>
            </a:pPr>
            <a:r>
              <a:rPr lang="en-US" altLang="zh-CN" i="1" dirty="0">
                <a:solidFill>
                  <a:schemeClr val="hlink"/>
                </a:solidFill>
                <a:latin typeface="Times New Roman" panose="02020603050405020304" pitchFamily="18" charset="0"/>
                <a:ea typeface="微软雅黑" panose="020B0503020204020204" pitchFamily="34" charset="-122"/>
                <a:sym typeface="Symbol" pitchFamily="2" charset="2"/>
              </a:rPr>
              <a:t>=support=(ADC)=0.2</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786434"/>
                                        </p:tgtEl>
                                        <p:attrNameLst>
                                          <p:attrName>style.visibility</p:attrName>
                                        </p:attrNameLst>
                                      </p:cBhvr>
                                      <p:to>
                                        <p:strVal val="visible"/>
                                      </p:to>
                                    </p:set>
                                    <p:anim calcmode="lin" valueType="num">
                                      <p:cBhvr>
                                        <p:cTn id="7" dur="1000" fill="hold"/>
                                        <p:tgtEl>
                                          <p:spTgt spid="786434"/>
                                        </p:tgtEl>
                                        <p:attrNameLst>
                                          <p:attrName>ppt_x</p:attrName>
                                        </p:attrNameLst>
                                      </p:cBhvr>
                                      <p:tavLst>
                                        <p:tav tm="0">
                                          <p:val>
                                            <p:strVal val="#ppt_x-.2"/>
                                          </p:val>
                                        </p:tav>
                                        <p:tav tm="100000">
                                          <p:val>
                                            <p:strVal val="#ppt_x"/>
                                          </p:val>
                                        </p:tav>
                                      </p:tavLst>
                                    </p:anim>
                                    <p:anim calcmode="lin" valueType="num">
                                      <p:cBhvr>
                                        <p:cTn id="8" dur="1000" fill="hold"/>
                                        <p:tgtEl>
                                          <p:spTgt spid="786434"/>
                                        </p:tgtEl>
                                        <p:attrNameLst>
                                          <p:attrName>ppt_y</p:attrName>
                                        </p:attrNameLst>
                                      </p:cBhvr>
                                      <p:tavLst>
                                        <p:tav tm="0">
                                          <p:val>
                                            <p:strVal val="#ppt_y"/>
                                          </p:val>
                                        </p:tav>
                                        <p:tav tm="100000">
                                          <p:val>
                                            <p:strVal val="#ppt_y"/>
                                          </p:val>
                                        </p:tav>
                                      </p:tavLst>
                                    </p:anim>
                                    <p:animEffect transition="in" filter="wipe(right)" prLst="gradientSize: 0.1">
                                      <p:cBhvr>
                                        <p:cTn id="9" dur="1000"/>
                                        <p:tgtEl>
                                          <p:spTgt spid="78643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grpId="0" nodeType="clickEffect">
                                  <p:stCondLst>
                                    <p:cond delay="0"/>
                                  </p:stCondLst>
                                  <p:childTnLst>
                                    <p:set>
                                      <p:cBhvr>
                                        <p:cTn id="13" dur="0" fill="hold">
                                          <p:stCondLst>
                                            <p:cond delay="0"/>
                                          </p:stCondLst>
                                        </p:cTn>
                                        <p:tgtEl>
                                          <p:spTgt spid="786435">
                                            <p:txEl>
                                              <p:pRg st="0" end="0"/>
                                            </p:txEl>
                                          </p:spTgt>
                                        </p:tgtEl>
                                        <p:attrNameLst>
                                          <p:attrName>style.visibility</p:attrName>
                                        </p:attrNameLst>
                                      </p:cBhvr>
                                      <p:to>
                                        <p:strVal val="visible"/>
                                      </p:to>
                                    </p:set>
                                    <p:animEffect transition="in" filter="fade">
                                      <p:cBhvr>
                                        <p:cTn id="14" dur="500"/>
                                        <p:tgtEl>
                                          <p:spTgt spid="786435">
                                            <p:txEl>
                                              <p:pRg st="0" end="0"/>
                                            </p:txEl>
                                          </p:spTgt>
                                        </p:tgtEl>
                                      </p:cBhvr>
                                    </p:animEffect>
                                    <p:anim calcmode="lin" valueType="num">
                                      <p:cBhvr>
                                        <p:cTn id="15" dur="500" fill="hold"/>
                                        <p:tgtEl>
                                          <p:spTgt spid="786435">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786435">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4" presetClass="entr" presetSubtype="0" fill="hold" grpId="0" nodeType="clickEffect">
                                  <p:stCondLst>
                                    <p:cond delay="0"/>
                                  </p:stCondLst>
                                  <p:childTnLst>
                                    <p:set>
                                      <p:cBhvr>
                                        <p:cTn id="20" dur="0" fill="hold">
                                          <p:stCondLst>
                                            <p:cond delay="0"/>
                                          </p:stCondLst>
                                        </p:cTn>
                                        <p:tgtEl>
                                          <p:spTgt spid="786435">
                                            <p:txEl>
                                              <p:pRg st="1" end="1"/>
                                            </p:txEl>
                                          </p:spTgt>
                                        </p:tgtEl>
                                        <p:attrNameLst>
                                          <p:attrName>style.visibility</p:attrName>
                                        </p:attrNameLst>
                                      </p:cBhvr>
                                      <p:to>
                                        <p:strVal val="visible"/>
                                      </p:to>
                                    </p:set>
                                    <p:animEffect transition="in" filter="fade">
                                      <p:cBhvr>
                                        <p:cTn id="21" dur="500"/>
                                        <p:tgtEl>
                                          <p:spTgt spid="786435">
                                            <p:txEl>
                                              <p:pRg st="1" end="1"/>
                                            </p:txEl>
                                          </p:spTgt>
                                        </p:tgtEl>
                                      </p:cBhvr>
                                    </p:animEffect>
                                    <p:anim calcmode="lin" valueType="num">
                                      <p:cBhvr>
                                        <p:cTn id="22" dur="500" fill="hold"/>
                                        <p:tgtEl>
                                          <p:spTgt spid="786435">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786435">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4" presetClass="entr" presetSubtype="0" fill="hold" grpId="0" nodeType="clickEffect">
                                  <p:stCondLst>
                                    <p:cond delay="0"/>
                                  </p:stCondLst>
                                  <p:childTnLst>
                                    <p:set>
                                      <p:cBhvr>
                                        <p:cTn id="27" dur="0" fill="hold">
                                          <p:stCondLst>
                                            <p:cond delay="0"/>
                                          </p:stCondLst>
                                        </p:cTn>
                                        <p:tgtEl>
                                          <p:spTgt spid="786435">
                                            <p:txEl>
                                              <p:pRg st="2" end="2"/>
                                            </p:txEl>
                                          </p:spTgt>
                                        </p:tgtEl>
                                        <p:attrNameLst>
                                          <p:attrName>style.visibility</p:attrName>
                                        </p:attrNameLst>
                                      </p:cBhvr>
                                      <p:to>
                                        <p:strVal val="visible"/>
                                      </p:to>
                                    </p:set>
                                    <p:animEffect transition="in" filter="fade">
                                      <p:cBhvr>
                                        <p:cTn id="28" dur="500"/>
                                        <p:tgtEl>
                                          <p:spTgt spid="786435">
                                            <p:txEl>
                                              <p:pRg st="2" end="2"/>
                                            </p:txEl>
                                          </p:spTgt>
                                        </p:tgtEl>
                                      </p:cBhvr>
                                    </p:animEffect>
                                    <p:anim calcmode="lin" valueType="num">
                                      <p:cBhvr>
                                        <p:cTn id="29" dur="500" fill="hold"/>
                                        <p:tgtEl>
                                          <p:spTgt spid="786435">
                                            <p:txEl>
                                              <p:pRg st="2" end="2"/>
                                            </p:txEl>
                                          </p:spTgt>
                                        </p:tgtEl>
                                        <p:attrNameLst>
                                          <p:attrName>ppt_x</p:attrName>
                                        </p:attrNameLst>
                                      </p:cBhvr>
                                      <p:tavLst>
                                        <p:tav tm="0">
                                          <p:val>
                                            <p:strVal val="#ppt_x"/>
                                          </p:val>
                                        </p:tav>
                                        <p:tav tm="100000">
                                          <p:val>
                                            <p:strVal val="#ppt_x"/>
                                          </p:val>
                                        </p:tav>
                                      </p:tavLst>
                                    </p:anim>
                                    <p:anim calcmode="lin" valueType="num">
                                      <p:cBhvr>
                                        <p:cTn id="30" dur="500" fill="hold"/>
                                        <p:tgtEl>
                                          <p:spTgt spid="786435">
                                            <p:txEl>
                                              <p:pRg st="2" end="2"/>
                                            </p:txEl>
                                          </p:spTgt>
                                        </p:tgtEl>
                                        <p:attrNameLst>
                                          <p:attrName>ppt_y</p:attrName>
                                        </p:attrNameLst>
                                      </p:cBhvr>
                                      <p:tavLst>
                                        <p:tav tm="0">
                                          <p:val>
                                            <p:strVal val="#ppt_y+.05"/>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4" presetClass="entr" presetSubtype="0" fill="hold" nodeType="clickEffect">
                                  <p:stCondLst>
                                    <p:cond delay="0"/>
                                  </p:stCondLst>
                                  <p:childTnLst>
                                    <p:set>
                                      <p:cBhvr>
                                        <p:cTn id="34" dur="0" fill="hold">
                                          <p:stCondLst>
                                            <p:cond delay="0"/>
                                          </p:stCondLst>
                                        </p:cTn>
                                        <p:tgtEl>
                                          <p:spTgt spid="786461"/>
                                        </p:tgtEl>
                                        <p:attrNameLst>
                                          <p:attrName>style.visibility</p:attrName>
                                        </p:attrNameLst>
                                      </p:cBhvr>
                                      <p:to>
                                        <p:strVal val="visible"/>
                                      </p:to>
                                    </p:set>
                                    <p:animEffect transition="in" filter="fade">
                                      <p:cBhvr>
                                        <p:cTn id="35" dur="500"/>
                                        <p:tgtEl>
                                          <p:spTgt spid="786461"/>
                                        </p:tgtEl>
                                      </p:cBhvr>
                                    </p:animEffect>
                                    <p:anim calcmode="lin" valueType="num">
                                      <p:cBhvr>
                                        <p:cTn id="36" dur="500" fill="hold"/>
                                        <p:tgtEl>
                                          <p:spTgt spid="786461"/>
                                        </p:tgtEl>
                                        <p:attrNameLst>
                                          <p:attrName>ppt_x</p:attrName>
                                        </p:attrNameLst>
                                      </p:cBhvr>
                                      <p:tavLst>
                                        <p:tav tm="0">
                                          <p:val>
                                            <p:strVal val="#ppt_x"/>
                                          </p:val>
                                        </p:tav>
                                        <p:tav tm="100000">
                                          <p:val>
                                            <p:strVal val="#ppt_x"/>
                                          </p:val>
                                        </p:tav>
                                      </p:tavLst>
                                    </p:anim>
                                    <p:anim calcmode="lin" valueType="num">
                                      <p:cBhvr>
                                        <p:cTn id="37" dur="500" fill="hold"/>
                                        <p:tgtEl>
                                          <p:spTgt spid="786461"/>
                                        </p:tgtEl>
                                        <p:attrNameLst>
                                          <p:attrName>ppt_y</p:attrName>
                                        </p:attrNameLst>
                                      </p:cBhvr>
                                      <p:tavLst>
                                        <p:tav tm="0">
                                          <p:val>
                                            <p:strVal val="#ppt_y+.05"/>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4" presetClass="entr" presetSubtype="0" fill="hold" grpId="0" nodeType="clickEffect">
                                  <p:stCondLst>
                                    <p:cond delay="0"/>
                                  </p:stCondLst>
                                  <p:childTnLst>
                                    <p:set>
                                      <p:cBhvr>
                                        <p:cTn id="41" dur="0" fill="hold">
                                          <p:stCondLst>
                                            <p:cond delay="0"/>
                                          </p:stCondLst>
                                        </p:cTn>
                                        <p:tgtEl>
                                          <p:spTgt spid="786435">
                                            <p:txEl>
                                              <p:pRg st="3" end="3"/>
                                            </p:txEl>
                                          </p:spTgt>
                                        </p:tgtEl>
                                        <p:attrNameLst>
                                          <p:attrName>style.visibility</p:attrName>
                                        </p:attrNameLst>
                                      </p:cBhvr>
                                      <p:to>
                                        <p:strVal val="visible"/>
                                      </p:to>
                                    </p:set>
                                    <p:animEffect transition="in" filter="fade">
                                      <p:cBhvr>
                                        <p:cTn id="42" dur="500"/>
                                        <p:tgtEl>
                                          <p:spTgt spid="786435">
                                            <p:txEl>
                                              <p:pRg st="3" end="3"/>
                                            </p:txEl>
                                          </p:spTgt>
                                        </p:tgtEl>
                                      </p:cBhvr>
                                    </p:animEffect>
                                    <p:anim calcmode="lin" valueType="num">
                                      <p:cBhvr>
                                        <p:cTn id="43" dur="500" fill="hold"/>
                                        <p:tgtEl>
                                          <p:spTgt spid="786435">
                                            <p:txEl>
                                              <p:pRg st="3" end="3"/>
                                            </p:txEl>
                                          </p:spTgt>
                                        </p:tgtEl>
                                        <p:attrNameLst>
                                          <p:attrName>ppt_x</p:attrName>
                                        </p:attrNameLst>
                                      </p:cBhvr>
                                      <p:tavLst>
                                        <p:tav tm="0">
                                          <p:val>
                                            <p:strVal val="#ppt_x"/>
                                          </p:val>
                                        </p:tav>
                                        <p:tav tm="100000">
                                          <p:val>
                                            <p:strVal val="#ppt_x"/>
                                          </p:val>
                                        </p:tav>
                                      </p:tavLst>
                                    </p:anim>
                                    <p:anim calcmode="lin" valueType="num">
                                      <p:cBhvr>
                                        <p:cTn id="44" dur="500" fill="hold"/>
                                        <p:tgtEl>
                                          <p:spTgt spid="786435">
                                            <p:txEl>
                                              <p:pRg st="3" end="3"/>
                                            </p:txEl>
                                          </p:spTgt>
                                        </p:tgtEl>
                                        <p:attrNameLst>
                                          <p:attrName>ppt_y</p:attrName>
                                        </p:attrNameLst>
                                      </p:cBhvr>
                                      <p:tavLst>
                                        <p:tav tm="0">
                                          <p:val>
                                            <p:strVal val="#ppt_y+.05"/>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44" presetClass="entr" presetSubtype="0" fill="hold" grpId="0" nodeType="clickEffect">
                                  <p:stCondLst>
                                    <p:cond delay="0"/>
                                  </p:stCondLst>
                                  <p:childTnLst>
                                    <p:set>
                                      <p:cBhvr>
                                        <p:cTn id="48" dur="0" fill="hold">
                                          <p:stCondLst>
                                            <p:cond delay="0"/>
                                          </p:stCondLst>
                                        </p:cTn>
                                        <p:tgtEl>
                                          <p:spTgt spid="786435">
                                            <p:txEl>
                                              <p:pRg st="4" end="4"/>
                                            </p:txEl>
                                          </p:spTgt>
                                        </p:tgtEl>
                                        <p:attrNameLst>
                                          <p:attrName>style.visibility</p:attrName>
                                        </p:attrNameLst>
                                      </p:cBhvr>
                                      <p:to>
                                        <p:strVal val="visible"/>
                                      </p:to>
                                    </p:set>
                                    <p:animEffect transition="in" filter="fade">
                                      <p:cBhvr>
                                        <p:cTn id="49" dur="500"/>
                                        <p:tgtEl>
                                          <p:spTgt spid="786435">
                                            <p:txEl>
                                              <p:pRg st="4" end="4"/>
                                            </p:txEl>
                                          </p:spTgt>
                                        </p:tgtEl>
                                      </p:cBhvr>
                                    </p:animEffect>
                                    <p:anim calcmode="lin" valueType="num">
                                      <p:cBhvr>
                                        <p:cTn id="50" dur="500" fill="hold"/>
                                        <p:tgtEl>
                                          <p:spTgt spid="786435">
                                            <p:txEl>
                                              <p:pRg st="4" end="4"/>
                                            </p:txEl>
                                          </p:spTgt>
                                        </p:tgtEl>
                                        <p:attrNameLst>
                                          <p:attrName>ppt_x</p:attrName>
                                        </p:attrNameLst>
                                      </p:cBhvr>
                                      <p:tavLst>
                                        <p:tav tm="0">
                                          <p:val>
                                            <p:strVal val="#ppt_x"/>
                                          </p:val>
                                        </p:tav>
                                        <p:tav tm="100000">
                                          <p:val>
                                            <p:strVal val="#ppt_x"/>
                                          </p:val>
                                        </p:tav>
                                      </p:tavLst>
                                    </p:anim>
                                    <p:anim calcmode="lin" valueType="num">
                                      <p:cBhvr>
                                        <p:cTn id="51" dur="500" fill="hold"/>
                                        <p:tgtEl>
                                          <p:spTgt spid="786435">
                                            <p:txEl>
                                              <p:pRg st="4" end="4"/>
                                            </p:txEl>
                                          </p:spTgt>
                                        </p:tgtEl>
                                        <p:attrNameLst>
                                          <p:attrName>ppt_y</p:attrName>
                                        </p:attrNameLst>
                                      </p:cBhvr>
                                      <p:tavLst>
                                        <p:tav tm="0">
                                          <p:val>
                                            <p:strVal val="#ppt_y+.05"/>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44" presetClass="entr" presetSubtype="0" fill="hold" grpId="0" nodeType="clickEffect">
                                  <p:stCondLst>
                                    <p:cond delay="0"/>
                                  </p:stCondLst>
                                  <p:childTnLst>
                                    <p:set>
                                      <p:cBhvr>
                                        <p:cTn id="55" dur="0" fill="hold">
                                          <p:stCondLst>
                                            <p:cond delay="0"/>
                                          </p:stCondLst>
                                        </p:cTn>
                                        <p:tgtEl>
                                          <p:spTgt spid="786435">
                                            <p:txEl>
                                              <p:pRg st="5" end="5"/>
                                            </p:txEl>
                                          </p:spTgt>
                                        </p:tgtEl>
                                        <p:attrNameLst>
                                          <p:attrName>style.visibility</p:attrName>
                                        </p:attrNameLst>
                                      </p:cBhvr>
                                      <p:to>
                                        <p:strVal val="visible"/>
                                      </p:to>
                                    </p:set>
                                    <p:animEffect transition="in" filter="fade">
                                      <p:cBhvr>
                                        <p:cTn id="56" dur="500"/>
                                        <p:tgtEl>
                                          <p:spTgt spid="786435">
                                            <p:txEl>
                                              <p:pRg st="5" end="5"/>
                                            </p:txEl>
                                          </p:spTgt>
                                        </p:tgtEl>
                                      </p:cBhvr>
                                    </p:animEffect>
                                    <p:anim calcmode="lin" valueType="num">
                                      <p:cBhvr>
                                        <p:cTn id="57" dur="500" fill="hold"/>
                                        <p:tgtEl>
                                          <p:spTgt spid="786435">
                                            <p:txEl>
                                              <p:pRg st="5" end="5"/>
                                            </p:txEl>
                                          </p:spTgt>
                                        </p:tgtEl>
                                        <p:attrNameLst>
                                          <p:attrName>ppt_x</p:attrName>
                                        </p:attrNameLst>
                                      </p:cBhvr>
                                      <p:tavLst>
                                        <p:tav tm="0">
                                          <p:val>
                                            <p:strVal val="#ppt_x"/>
                                          </p:val>
                                        </p:tav>
                                        <p:tav tm="100000">
                                          <p:val>
                                            <p:strVal val="#ppt_x"/>
                                          </p:val>
                                        </p:tav>
                                      </p:tavLst>
                                    </p:anim>
                                    <p:anim calcmode="lin" valueType="num">
                                      <p:cBhvr>
                                        <p:cTn id="58" dur="500" fill="hold"/>
                                        <p:tgtEl>
                                          <p:spTgt spid="786435">
                                            <p:txEl>
                                              <p:pRg st="5" end="5"/>
                                            </p:txEl>
                                          </p:spTgt>
                                        </p:tgtEl>
                                        <p:attrNameLst>
                                          <p:attrName>ppt_y</p:attrName>
                                        </p:attrNameLst>
                                      </p:cBhvr>
                                      <p:tavLst>
                                        <p:tav tm="0">
                                          <p:val>
                                            <p:strVal val="#ppt_y+.05"/>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3" presetClass="entr" presetSubtype="10" fill="hold" nodeType="clickEffect">
                                  <p:stCondLst>
                                    <p:cond delay="0"/>
                                  </p:stCondLst>
                                  <p:childTnLst>
                                    <p:set>
                                      <p:cBhvr>
                                        <p:cTn id="62" dur="1" fill="hold">
                                          <p:stCondLst>
                                            <p:cond delay="0"/>
                                          </p:stCondLst>
                                        </p:cTn>
                                        <p:tgtEl>
                                          <p:spTgt spid="786435">
                                            <p:txEl>
                                              <p:pRg st="6" end="6"/>
                                            </p:txEl>
                                          </p:spTgt>
                                        </p:tgtEl>
                                        <p:attrNameLst>
                                          <p:attrName>style.visibility</p:attrName>
                                        </p:attrNameLst>
                                      </p:cBhvr>
                                      <p:to>
                                        <p:strVal val="visible"/>
                                      </p:to>
                                    </p:set>
                                    <p:animEffect transition="in" filter="blinds(horizontal)">
                                      <p:cBhvr>
                                        <p:cTn id="63" dur="500"/>
                                        <p:tgtEl>
                                          <p:spTgt spid="786435">
                                            <p:txEl>
                                              <p:pRg st="6" end="6"/>
                                            </p:txEl>
                                          </p:spTgt>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3" presetClass="entr" presetSubtype="10" fill="hold" nodeType="clickEffect">
                                  <p:stCondLst>
                                    <p:cond delay="0"/>
                                  </p:stCondLst>
                                  <p:childTnLst>
                                    <p:set>
                                      <p:cBhvr>
                                        <p:cTn id="67" dur="1" fill="hold">
                                          <p:stCondLst>
                                            <p:cond delay="0"/>
                                          </p:stCondLst>
                                        </p:cTn>
                                        <p:tgtEl>
                                          <p:spTgt spid="786435">
                                            <p:txEl>
                                              <p:pRg st="7" end="7"/>
                                            </p:txEl>
                                          </p:spTgt>
                                        </p:tgtEl>
                                        <p:attrNameLst>
                                          <p:attrName>style.visibility</p:attrName>
                                        </p:attrNameLst>
                                      </p:cBhvr>
                                      <p:to>
                                        <p:strVal val="visible"/>
                                      </p:to>
                                    </p:set>
                                    <p:animEffect transition="in" filter="blinds(horizontal)">
                                      <p:cBhvr>
                                        <p:cTn id="68" dur="500"/>
                                        <p:tgtEl>
                                          <p:spTgt spid="786435">
                                            <p:txEl>
                                              <p:pRg st="7" end="7"/>
                                            </p:txEl>
                                          </p:spTgt>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3" presetClass="entr" presetSubtype="10" fill="hold" nodeType="clickEffect">
                                  <p:stCondLst>
                                    <p:cond delay="0"/>
                                  </p:stCondLst>
                                  <p:childTnLst>
                                    <p:set>
                                      <p:cBhvr>
                                        <p:cTn id="72" dur="1" fill="hold">
                                          <p:stCondLst>
                                            <p:cond delay="0"/>
                                          </p:stCondLst>
                                        </p:cTn>
                                        <p:tgtEl>
                                          <p:spTgt spid="786435">
                                            <p:txEl>
                                              <p:pRg st="8" end="8"/>
                                            </p:txEl>
                                          </p:spTgt>
                                        </p:tgtEl>
                                        <p:attrNameLst>
                                          <p:attrName>style.visibility</p:attrName>
                                        </p:attrNameLst>
                                      </p:cBhvr>
                                      <p:to>
                                        <p:strVal val="visible"/>
                                      </p:to>
                                    </p:set>
                                    <p:animEffect transition="in" filter="blinds(horizontal)">
                                      <p:cBhvr>
                                        <p:cTn id="73" dur="500"/>
                                        <p:tgtEl>
                                          <p:spTgt spid="78643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6434" grpId="0"/>
      <p:bldP spid="786435"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20F76EA9-ECC6-404B-AAE3-65C2963CE7BD}"/>
              </a:ext>
            </a:extLst>
          </p:cNvPr>
          <p:cNvSpPr>
            <a:spLocks noGrp="1" noChangeArrowheads="1"/>
          </p:cNvSpPr>
          <p:nvPr>
            <p:ph type="title"/>
          </p:nvPr>
        </p:nvSpPr>
        <p:spPr/>
        <p:txBody>
          <a:bodyPr/>
          <a:lstStyle/>
          <a:p>
            <a:pPr eaLnBrk="1" hangingPunct="1"/>
            <a:r>
              <a:rPr lang="en-US" altLang="zh-CN">
                <a:latin typeface="微软雅黑" panose="020B0503020204020204" pitchFamily="34" charset="-122"/>
                <a:ea typeface="宋体" panose="02010600030101010101" pitchFamily="2" charset="-122"/>
              </a:rPr>
              <a:t>Support and confidence</a:t>
            </a:r>
          </a:p>
        </p:txBody>
      </p:sp>
      <p:graphicFrame>
        <p:nvGraphicFramePr>
          <p:cNvPr id="787506" name="Group 50">
            <a:extLst>
              <a:ext uri="{FF2B5EF4-FFF2-40B4-BE49-F238E27FC236}">
                <a16:creationId xmlns:a16="http://schemas.microsoft.com/office/drawing/2014/main" id="{794078BF-B445-5140-B033-6AE5E86CCC5B}"/>
              </a:ext>
            </a:extLst>
          </p:cNvPr>
          <p:cNvGraphicFramePr>
            <a:graphicFrameLocks noGrp="1"/>
          </p:cNvGraphicFramePr>
          <p:nvPr>
            <p:ph idx="1"/>
            <p:extLst>
              <p:ext uri="{D42A27DB-BD31-4B8C-83A1-F6EECF244321}">
                <p14:modId xmlns:p14="http://schemas.microsoft.com/office/powerpoint/2010/main" val="163717137"/>
              </p:ext>
            </p:extLst>
          </p:nvPr>
        </p:nvGraphicFramePr>
        <p:xfrm>
          <a:off x="6281738" y="2743200"/>
          <a:ext cx="5736012" cy="2743200"/>
        </p:xfrm>
        <a:graphic>
          <a:graphicData uri="http://schemas.openxmlformats.org/drawingml/2006/table">
            <a:tbl>
              <a:tblPr/>
              <a:tblGrid>
                <a:gridCol w="1575867">
                  <a:extLst>
                    <a:ext uri="{9D8B030D-6E8A-4147-A177-3AD203B41FA5}">
                      <a16:colId xmlns:a16="http://schemas.microsoft.com/office/drawing/2014/main" val="20000"/>
                    </a:ext>
                  </a:extLst>
                </a:gridCol>
                <a:gridCol w="4160145">
                  <a:extLst>
                    <a:ext uri="{9D8B030D-6E8A-4147-A177-3AD203B41FA5}">
                      <a16:colId xmlns:a16="http://schemas.microsoft.com/office/drawing/2014/main" val="20001"/>
                    </a:ext>
                  </a:extLst>
                </a:gridCol>
              </a:tblGrid>
              <a:tr h="0">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dirty="0">
                          <a:ln>
                            <a:noFill/>
                          </a:ln>
                          <a:solidFill>
                            <a:schemeClr val="hlink"/>
                          </a:solidFill>
                          <a:effectLst/>
                          <a:latin typeface="Times New Roman" pitchFamily="18" charset="0"/>
                          <a:ea typeface="宋体" charset="-122"/>
                        </a:rPr>
                        <a:t>TID</a:t>
                      </a:r>
                    </a:p>
                  </a:txBody>
                  <a:tcPr marL="309821" marR="3098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99FFCC">
                        <a:alpha val="50000"/>
                      </a:srgbClr>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0" i="0" u="none" strike="noStrike" cap="none" normalizeH="0" baseline="0">
                          <a:ln>
                            <a:noFill/>
                          </a:ln>
                          <a:solidFill>
                            <a:schemeClr val="hlink"/>
                          </a:solidFill>
                          <a:effectLst/>
                          <a:latin typeface="Times New Roman" pitchFamily="18" charset="0"/>
                          <a:ea typeface="宋体" charset="-122"/>
                        </a:rPr>
                        <a:t>Items bought</a:t>
                      </a:r>
                    </a:p>
                  </a:txBody>
                  <a:tcPr marL="309821" marR="3098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99FFCC">
                        <a:alpha val="50000"/>
                      </a:srgbClr>
                    </a:solidFill>
                  </a:tcPr>
                </a:tc>
                <a:extLst>
                  <a:ext uri="{0D108BD9-81ED-4DB2-BD59-A6C34878D82A}">
                    <a16:rowId xmlns:a16="http://schemas.microsoft.com/office/drawing/2014/main" val="10000"/>
                  </a:ext>
                </a:extLst>
              </a:tr>
              <a:tr h="352425">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10</a:t>
                      </a:r>
                    </a:p>
                  </a:txBody>
                  <a:tcPr marL="309821" marR="3098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A, B, D</a:t>
                      </a:r>
                    </a:p>
                  </a:txBody>
                  <a:tcPr marL="309821" marR="3098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52425">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20</a:t>
                      </a:r>
                    </a:p>
                  </a:txBody>
                  <a:tcPr marL="309821" marR="3098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a:ln>
                            <a:noFill/>
                          </a:ln>
                          <a:solidFill>
                            <a:srgbClr val="170981"/>
                          </a:solidFill>
                          <a:effectLst/>
                          <a:latin typeface="Times New Roman" pitchFamily="18" charset="0"/>
                          <a:ea typeface="宋体" charset="-122"/>
                        </a:rPr>
                        <a:t>A, C, D</a:t>
                      </a:r>
                    </a:p>
                  </a:txBody>
                  <a:tcPr marL="309821" marR="3098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4013">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30</a:t>
                      </a:r>
                    </a:p>
                  </a:txBody>
                  <a:tcPr marL="309821" marR="3098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a:ln>
                            <a:noFill/>
                          </a:ln>
                          <a:solidFill>
                            <a:srgbClr val="170981"/>
                          </a:solidFill>
                          <a:effectLst/>
                          <a:latin typeface="Times New Roman" pitchFamily="18" charset="0"/>
                          <a:ea typeface="宋体" charset="-122"/>
                        </a:rPr>
                        <a:t>A, E</a:t>
                      </a:r>
                    </a:p>
                  </a:txBody>
                  <a:tcPr marL="309821" marR="3098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52425">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40</a:t>
                      </a:r>
                    </a:p>
                  </a:txBody>
                  <a:tcPr marL="309821" marR="3098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B, E, F</a:t>
                      </a:r>
                    </a:p>
                  </a:txBody>
                  <a:tcPr marL="309821" marR="3098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92100">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a:ln>
                            <a:noFill/>
                          </a:ln>
                          <a:solidFill>
                            <a:srgbClr val="170981"/>
                          </a:solidFill>
                          <a:effectLst/>
                          <a:latin typeface="Times New Roman" pitchFamily="18" charset="0"/>
                          <a:ea typeface="宋体" charset="-122"/>
                        </a:rPr>
                        <a:t>50</a:t>
                      </a:r>
                    </a:p>
                  </a:txBody>
                  <a:tcPr marL="309821" marR="3098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400" b="1" i="0" u="none" strike="noStrike" cap="none" normalizeH="0" baseline="0" dirty="0">
                          <a:ln>
                            <a:noFill/>
                          </a:ln>
                          <a:solidFill>
                            <a:srgbClr val="170981"/>
                          </a:solidFill>
                          <a:effectLst/>
                          <a:latin typeface="Times New Roman" pitchFamily="18" charset="0"/>
                          <a:ea typeface="宋体" charset="-122"/>
                        </a:rPr>
                        <a:t>B, C, D, E, F</a:t>
                      </a:r>
                    </a:p>
                  </a:txBody>
                  <a:tcPr marL="309821" marR="309821"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20506" name="Rectangle 3">
            <a:extLst>
              <a:ext uri="{FF2B5EF4-FFF2-40B4-BE49-F238E27FC236}">
                <a16:creationId xmlns:a16="http://schemas.microsoft.com/office/drawing/2014/main" id="{293D2D88-C78C-9C42-9490-41A112D07A64}"/>
              </a:ext>
            </a:extLst>
          </p:cNvPr>
          <p:cNvSpPr>
            <a:spLocks noGrp="1" noChangeArrowheads="1"/>
          </p:cNvSpPr>
          <p:nvPr>
            <p:ph type="body" sz="half" idx="4294967295"/>
          </p:nvPr>
        </p:nvSpPr>
        <p:spPr>
          <a:xfrm>
            <a:off x="290325" y="1355726"/>
            <a:ext cx="11611350" cy="1187449"/>
          </a:xfrm>
        </p:spPr>
        <p:txBody>
          <a:bodyPr/>
          <a:lstStyle/>
          <a:p>
            <a:pPr eaLnBrk="1" hangingPunct="1"/>
            <a:r>
              <a:rPr lang="zh-CN" altLang="en-US" sz="3200" dirty="0">
                <a:solidFill>
                  <a:srgbClr val="003366"/>
                </a:solidFill>
                <a:latin typeface="Times New Roman" panose="02020603050405020304" pitchFamily="18" charset="0"/>
                <a:ea typeface="微软雅黑" panose="020B0503020204020204" pitchFamily="34" charset="-122"/>
                <a:sym typeface="Symbol" pitchFamily="2" charset="2"/>
              </a:rPr>
              <a:t>置信度（</a:t>
            </a:r>
            <a:r>
              <a:rPr lang="en-US" altLang="zh-CN" sz="3200" dirty="0">
                <a:solidFill>
                  <a:srgbClr val="003366"/>
                </a:solidFill>
                <a:latin typeface="Times New Roman" panose="02020603050405020304" pitchFamily="18" charset="0"/>
                <a:ea typeface="微软雅黑" panose="020B0503020204020204" pitchFamily="34" charset="-122"/>
                <a:sym typeface="Symbol" pitchFamily="2" charset="2"/>
              </a:rPr>
              <a:t>confidence </a:t>
            </a:r>
            <a:r>
              <a:rPr lang="zh-CN" altLang="en-US" sz="3200" dirty="0">
                <a:solidFill>
                  <a:srgbClr val="003366"/>
                </a:solidFill>
                <a:latin typeface="Times New Roman" panose="02020603050405020304" pitchFamily="18" charset="0"/>
                <a:ea typeface="微软雅黑" panose="020B0503020204020204" pitchFamily="34" charset="-122"/>
                <a:sym typeface="Symbol" pitchFamily="2" charset="2"/>
              </a:rPr>
              <a:t>）</a:t>
            </a:r>
          </a:p>
          <a:p>
            <a:pPr algn="ctr" eaLnBrk="1" hangingPunct="1">
              <a:buFont typeface="Monotype Sorts" pitchFamily="2" charset="2"/>
              <a:buNone/>
            </a:pPr>
            <a:r>
              <a:rPr lang="en-US" altLang="zh-CN" dirty="0">
                <a:solidFill>
                  <a:schemeClr val="hlink"/>
                </a:solidFill>
                <a:latin typeface="Times New Roman" panose="02020603050405020304" pitchFamily="18" charset="0"/>
                <a:ea typeface="微软雅黑" panose="020B0503020204020204" pitchFamily="34" charset="-122"/>
                <a:sym typeface="Symbol" pitchFamily="2" charset="2"/>
              </a:rPr>
              <a:t>Confidence(</a:t>
            </a:r>
            <a:r>
              <a:rPr lang="en-US" altLang="zh-CN" dirty="0">
                <a:solidFill>
                  <a:schemeClr val="hlink"/>
                </a:solidFill>
                <a:latin typeface="Times New Roman" panose="02020603050405020304" pitchFamily="18" charset="0"/>
                <a:ea typeface="微软雅黑" panose="020B0503020204020204" pitchFamily="34" charset="-122"/>
              </a:rPr>
              <a:t>X </a:t>
            </a:r>
            <a:r>
              <a:rPr lang="en-US" altLang="zh-CN" dirty="0">
                <a:solidFill>
                  <a:schemeClr val="hlink"/>
                </a:solidFill>
                <a:latin typeface="Times New Roman" panose="02020603050405020304" pitchFamily="18" charset="0"/>
                <a:ea typeface="微软雅黑" panose="020B0503020204020204" pitchFamily="34" charset="-122"/>
                <a:sym typeface="Symbol" pitchFamily="2" charset="2"/>
              </a:rPr>
              <a:t> </a:t>
            </a:r>
            <a:r>
              <a:rPr lang="en-US" altLang="zh-CN" dirty="0">
                <a:solidFill>
                  <a:schemeClr val="hlink"/>
                </a:solidFill>
                <a:latin typeface="Times New Roman" panose="02020603050405020304" pitchFamily="18" charset="0"/>
                <a:ea typeface="微软雅黑" panose="020B0503020204020204" pitchFamily="34" charset="-122"/>
              </a:rPr>
              <a:t>Y</a:t>
            </a:r>
            <a:r>
              <a:rPr lang="en-US" altLang="zh-CN" dirty="0">
                <a:solidFill>
                  <a:schemeClr val="hlink"/>
                </a:solidFill>
                <a:latin typeface="Times New Roman" panose="02020603050405020304" pitchFamily="18" charset="0"/>
                <a:ea typeface="微软雅黑" panose="020B0503020204020204" pitchFamily="34" charset="-122"/>
                <a:sym typeface="Symbol" pitchFamily="2" charset="2"/>
              </a:rPr>
              <a:t> )=|T</a:t>
            </a:r>
            <a:r>
              <a:rPr lang="en-US" altLang="zh-CN" baseline="-25000" dirty="0">
                <a:solidFill>
                  <a:schemeClr val="hlink"/>
                </a:solidFill>
                <a:latin typeface="Times New Roman" panose="02020603050405020304" pitchFamily="18" charset="0"/>
                <a:ea typeface="微软雅黑" panose="020B0503020204020204" pitchFamily="34" charset="-122"/>
                <a:sym typeface="Symbol" pitchFamily="2" charset="2"/>
              </a:rPr>
              <a:t>XY</a:t>
            </a:r>
            <a:r>
              <a:rPr lang="en-US" altLang="zh-CN" dirty="0">
                <a:solidFill>
                  <a:schemeClr val="hlink"/>
                </a:solidFill>
                <a:latin typeface="Times New Roman" panose="02020603050405020304" pitchFamily="18" charset="0"/>
                <a:ea typeface="微软雅黑" panose="020B0503020204020204" pitchFamily="34" charset="-122"/>
                <a:sym typeface="Symbol" pitchFamily="2" charset="2"/>
              </a:rPr>
              <a:t>| / |T</a:t>
            </a:r>
            <a:r>
              <a:rPr lang="en-US" altLang="zh-CN" baseline="-25000" dirty="0">
                <a:solidFill>
                  <a:schemeClr val="hlink"/>
                </a:solidFill>
                <a:latin typeface="Times New Roman" panose="02020603050405020304" pitchFamily="18" charset="0"/>
                <a:ea typeface="微软雅黑" panose="020B0503020204020204" pitchFamily="34" charset="-122"/>
                <a:sym typeface="Symbol" pitchFamily="2" charset="2"/>
              </a:rPr>
              <a:t>X</a:t>
            </a:r>
            <a:r>
              <a:rPr lang="en-US" altLang="zh-CN" dirty="0">
                <a:solidFill>
                  <a:schemeClr val="hlink"/>
                </a:solidFill>
                <a:latin typeface="Times New Roman" panose="02020603050405020304" pitchFamily="18" charset="0"/>
                <a:ea typeface="微软雅黑" panose="020B0503020204020204" pitchFamily="34" charset="-122"/>
                <a:sym typeface="Symbol" pitchFamily="2" charset="2"/>
              </a:rPr>
              <a:t>|=sup(XY) / sup(X)</a:t>
            </a:r>
          </a:p>
        </p:txBody>
      </p:sp>
      <p:sp>
        <p:nvSpPr>
          <p:cNvPr id="15387" name="Rectangle 27">
            <a:extLst>
              <a:ext uri="{FF2B5EF4-FFF2-40B4-BE49-F238E27FC236}">
                <a16:creationId xmlns:a16="http://schemas.microsoft.com/office/drawing/2014/main" id="{C7E58DB5-A527-D24E-A604-D6824FB19C58}"/>
              </a:ext>
            </a:extLst>
          </p:cNvPr>
          <p:cNvSpPr>
            <a:spLocks noChangeArrowheads="1"/>
          </p:cNvSpPr>
          <p:nvPr/>
        </p:nvSpPr>
        <p:spPr bwMode="auto">
          <a:xfrm>
            <a:off x="1422401" y="5143500"/>
            <a:ext cx="452437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lvl="1" eaLnBrk="1" hangingPunct="1">
              <a:spcBef>
                <a:spcPct val="0"/>
              </a:spcBef>
              <a:buClrTx/>
              <a:buFontTx/>
              <a:buNone/>
            </a:pPr>
            <a:endParaRPr kumimoji="0" lang="en-US" altLang="zh-CN" sz="2800" i="1" dirty="0">
              <a:solidFill>
                <a:schemeClr val="tx1"/>
              </a:solidFill>
              <a:latin typeface="Tahoma" panose="020B0604030504040204" pitchFamily="34" charset="0"/>
              <a:ea typeface="宋体" panose="02010600030101010101" pitchFamily="2" charset="-122"/>
            </a:endParaRPr>
          </a:p>
          <a:p>
            <a:pPr lvl="1" eaLnBrk="1" hangingPunct="1">
              <a:spcBef>
                <a:spcPct val="0"/>
              </a:spcBef>
              <a:buClrTx/>
              <a:buFontTx/>
              <a:buNone/>
            </a:pPr>
            <a:r>
              <a:rPr kumimoji="0" lang="en-US" altLang="zh-CN" sz="2800" i="1" dirty="0">
                <a:solidFill>
                  <a:schemeClr val="tx1"/>
                </a:solidFill>
                <a:latin typeface="Tahoma" panose="020B0604030504040204" pitchFamily="34" charset="0"/>
                <a:ea typeface="宋体" panose="02010600030101010101" pitchFamily="2" charset="-122"/>
              </a:rPr>
              <a:t>A</a:t>
            </a:r>
            <a:r>
              <a:rPr kumimoji="0" lang="en-US" altLang="zh-CN" sz="2800" dirty="0">
                <a:solidFill>
                  <a:schemeClr val="tx1"/>
                </a:solidFill>
                <a:latin typeface="Tahoma" panose="020B0604030504040204" pitchFamily="34" charset="0"/>
                <a:ea typeface="宋体" panose="02010600030101010101" pitchFamily="2" charset="-122"/>
                <a:sym typeface="Wingdings" pitchFamily="2" charset="2"/>
              </a:rPr>
              <a:t></a:t>
            </a:r>
            <a:r>
              <a:rPr kumimoji="0" lang="en-US" altLang="zh-CN" sz="2800" i="1" dirty="0">
                <a:solidFill>
                  <a:schemeClr val="tx1"/>
                </a:solidFill>
                <a:latin typeface="Tahoma" panose="020B0604030504040204" pitchFamily="34" charset="0"/>
                <a:ea typeface="宋体" panose="02010600030101010101" pitchFamily="2" charset="-122"/>
                <a:sym typeface="Symbol" pitchFamily="2" charset="2"/>
              </a:rPr>
              <a:t> C  </a:t>
            </a:r>
            <a:r>
              <a:rPr kumimoji="0" lang="en-US" altLang="zh-CN" sz="2800" dirty="0">
                <a:solidFill>
                  <a:schemeClr val="tx1"/>
                </a:solidFill>
                <a:latin typeface="Tahoma" panose="020B0604030504040204" pitchFamily="34" charset="0"/>
                <a:ea typeface="宋体" panose="02010600030101010101" pitchFamily="2" charset="-122"/>
                <a:sym typeface="Symbol" pitchFamily="2" charset="2"/>
              </a:rPr>
              <a:t>(20%, 33%)</a:t>
            </a:r>
          </a:p>
          <a:p>
            <a:pPr lvl="1" eaLnBrk="1" hangingPunct="1">
              <a:spcBef>
                <a:spcPct val="0"/>
              </a:spcBef>
              <a:buClrTx/>
              <a:buFontTx/>
              <a:buNone/>
            </a:pPr>
            <a:r>
              <a:rPr kumimoji="0" lang="en-US" altLang="zh-CN" sz="2800" i="1" dirty="0">
                <a:solidFill>
                  <a:schemeClr val="tx1"/>
                </a:solidFill>
                <a:latin typeface="Tahoma" panose="020B0604030504040204" pitchFamily="34" charset="0"/>
                <a:ea typeface="宋体" panose="02010600030101010101" pitchFamily="2" charset="-122"/>
              </a:rPr>
              <a:t>AD </a:t>
            </a:r>
            <a:r>
              <a:rPr kumimoji="0" lang="en-US" altLang="zh-CN" sz="2800" dirty="0">
                <a:solidFill>
                  <a:schemeClr val="tx1"/>
                </a:solidFill>
                <a:latin typeface="Tahoma" panose="020B0604030504040204" pitchFamily="34" charset="0"/>
                <a:ea typeface="宋体" panose="02010600030101010101" pitchFamily="2" charset="-122"/>
                <a:sym typeface="Wingdings" pitchFamily="2" charset="2"/>
              </a:rPr>
              <a:t></a:t>
            </a:r>
            <a:r>
              <a:rPr kumimoji="0" lang="en-US" altLang="zh-CN" sz="2800" i="1" dirty="0">
                <a:solidFill>
                  <a:schemeClr val="tx1"/>
                </a:solidFill>
                <a:latin typeface="Tahoma" panose="020B0604030504040204" pitchFamily="34" charset="0"/>
                <a:ea typeface="宋体" panose="02010600030101010101" pitchFamily="2" charset="-122"/>
                <a:sym typeface="Symbol" pitchFamily="2" charset="2"/>
              </a:rPr>
              <a:t> C  </a:t>
            </a:r>
            <a:r>
              <a:rPr kumimoji="0" lang="en-US" altLang="zh-CN" sz="2800" dirty="0">
                <a:solidFill>
                  <a:schemeClr val="tx1"/>
                </a:solidFill>
                <a:latin typeface="Tahoma" panose="020B0604030504040204" pitchFamily="34" charset="0"/>
                <a:ea typeface="宋体" panose="02010600030101010101" pitchFamily="2" charset="-122"/>
                <a:sym typeface="Symbol" pitchFamily="2" charset="2"/>
              </a:rPr>
              <a:t>(20%, 50%)</a:t>
            </a:r>
          </a:p>
        </p:txBody>
      </p:sp>
      <p:grpSp>
        <p:nvGrpSpPr>
          <p:cNvPr id="20508" name="Group 31">
            <a:extLst>
              <a:ext uri="{FF2B5EF4-FFF2-40B4-BE49-F238E27FC236}">
                <a16:creationId xmlns:a16="http://schemas.microsoft.com/office/drawing/2014/main" id="{1E8A0976-67F5-0B48-B3B0-35AC9CFC086B}"/>
              </a:ext>
            </a:extLst>
          </p:cNvPr>
          <p:cNvGrpSpPr>
            <a:grpSpLocks/>
          </p:cNvGrpSpPr>
          <p:nvPr/>
        </p:nvGrpSpPr>
        <p:grpSpPr bwMode="auto">
          <a:xfrm>
            <a:off x="1703512" y="2886075"/>
            <a:ext cx="3505200" cy="2457450"/>
            <a:chOff x="3360" y="1296"/>
            <a:chExt cx="2208" cy="1548"/>
          </a:xfrm>
        </p:grpSpPr>
        <p:sp>
          <p:nvSpPr>
            <p:cNvPr id="20509" name="Oval 32">
              <a:extLst>
                <a:ext uri="{FF2B5EF4-FFF2-40B4-BE49-F238E27FC236}">
                  <a16:creationId xmlns:a16="http://schemas.microsoft.com/office/drawing/2014/main" id="{5387DB39-5156-9342-8246-7FA90B1F93E1}"/>
                </a:ext>
              </a:extLst>
            </p:cNvPr>
            <p:cNvSpPr>
              <a:spLocks noChangeArrowheads="1"/>
            </p:cNvSpPr>
            <p:nvPr/>
          </p:nvSpPr>
          <p:spPr bwMode="auto">
            <a:xfrm>
              <a:off x="3595" y="1704"/>
              <a:ext cx="1200" cy="864"/>
            </a:xfrm>
            <a:prstGeom prst="ellipse">
              <a:avLst/>
            </a:prstGeom>
            <a:noFill/>
            <a:ln w="254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sp>
          <p:nvSpPr>
            <p:cNvPr id="20510" name="Oval 33">
              <a:extLst>
                <a:ext uri="{FF2B5EF4-FFF2-40B4-BE49-F238E27FC236}">
                  <a16:creationId xmlns:a16="http://schemas.microsoft.com/office/drawing/2014/main" id="{AA7B9F07-BC7F-B44B-80FF-EE1D4214F265}"/>
                </a:ext>
              </a:extLst>
            </p:cNvPr>
            <p:cNvSpPr>
              <a:spLocks noChangeArrowheads="1"/>
            </p:cNvSpPr>
            <p:nvPr/>
          </p:nvSpPr>
          <p:spPr bwMode="auto">
            <a:xfrm>
              <a:off x="4027" y="1704"/>
              <a:ext cx="1200" cy="960"/>
            </a:xfrm>
            <a:prstGeom prst="ellipse">
              <a:avLst/>
            </a:prstGeom>
            <a:noFill/>
            <a:ln w="2540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sp>
          <p:nvSpPr>
            <p:cNvPr id="20511" name="Line 34">
              <a:extLst>
                <a:ext uri="{FF2B5EF4-FFF2-40B4-BE49-F238E27FC236}">
                  <a16:creationId xmlns:a16="http://schemas.microsoft.com/office/drawing/2014/main" id="{CD51C25A-30B0-2C4F-A9B6-B83EE8A68B49}"/>
                </a:ext>
              </a:extLst>
            </p:cNvPr>
            <p:cNvSpPr>
              <a:spLocks noChangeShapeType="1"/>
            </p:cNvSpPr>
            <p:nvPr/>
          </p:nvSpPr>
          <p:spPr bwMode="auto">
            <a:xfrm flipH="1">
              <a:off x="3739" y="2136"/>
              <a:ext cx="144" cy="48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0512" name="Line 35">
              <a:extLst>
                <a:ext uri="{FF2B5EF4-FFF2-40B4-BE49-F238E27FC236}">
                  <a16:creationId xmlns:a16="http://schemas.microsoft.com/office/drawing/2014/main" id="{59937153-479B-4845-B3F7-D2A93813F629}"/>
                </a:ext>
              </a:extLst>
            </p:cNvPr>
            <p:cNvSpPr>
              <a:spLocks noChangeShapeType="1"/>
            </p:cNvSpPr>
            <p:nvPr/>
          </p:nvSpPr>
          <p:spPr bwMode="auto">
            <a:xfrm flipV="1">
              <a:off x="4939" y="1752"/>
              <a:ext cx="144" cy="43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0513" name="Line 36">
              <a:extLst>
                <a:ext uri="{FF2B5EF4-FFF2-40B4-BE49-F238E27FC236}">
                  <a16:creationId xmlns:a16="http://schemas.microsoft.com/office/drawing/2014/main" id="{9135F755-40F3-1247-95B3-B67FA5548AE4}"/>
                </a:ext>
              </a:extLst>
            </p:cNvPr>
            <p:cNvSpPr>
              <a:spLocks noChangeShapeType="1"/>
            </p:cNvSpPr>
            <p:nvPr/>
          </p:nvSpPr>
          <p:spPr bwMode="auto">
            <a:xfrm flipH="1" flipV="1">
              <a:off x="4363" y="1608"/>
              <a:ext cx="48" cy="57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0514" name="Text Box 37">
              <a:extLst>
                <a:ext uri="{FF2B5EF4-FFF2-40B4-BE49-F238E27FC236}">
                  <a16:creationId xmlns:a16="http://schemas.microsoft.com/office/drawing/2014/main" id="{3345CBA1-7EB4-EA4B-B516-489416C311A8}"/>
                </a:ext>
              </a:extLst>
            </p:cNvPr>
            <p:cNvSpPr txBox="1">
              <a:spLocks noChangeArrowheads="1"/>
            </p:cNvSpPr>
            <p:nvPr/>
          </p:nvSpPr>
          <p:spPr bwMode="auto">
            <a:xfrm>
              <a:off x="4896" y="1416"/>
              <a:ext cx="667"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nSpc>
                  <a:spcPct val="110000"/>
                </a:lnSpc>
                <a:spcBef>
                  <a:spcPct val="0"/>
                </a:spcBef>
                <a:buClrTx/>
                <a:buFontTx/>
                <a:buNone/>
              </a:pPr>
              <a:r>
                <a:rPr kumimoji="0" lang="zh-CN" altLang="en-US" sz="1600" b="1">
                  <a:solidFill>
                    <a:schemeClr val="hlink"/>
                  </a:solidFill>
                  <a:latin typeface="Times New Roman" panose="02020603050405020304" pitchFamily="18" charset="0"/>
                  <a:ea typeface="宋体" panose="02010600030101010101" pitchFamily="2" charset="-122"/>
                </a:rPr>
                <a:t>买尿片的交易</a:t>
              </a:r>
              <a:endParaRPr kumimoji="0" lang="zh-CN" altLang="en-US" sz="1800" b="1" u="sng">
                <a:latin typeface="Times New Roman" panose="02020603050405020304" pitchFamily="18" charset="0"/>
                <a:ea typeface="宋体" panose="02010600030101010101" pitchFamily="2" charset="-122"/>
              </a:endParaRPr>
            </a:p>
          </p:txBody>
        </p:sp>
        <p:sp>
          <p:nvSpPr>
            <p:cNvPr id="20515" name="Text Box 38">
              <a:extLst>
                <a:ext uri="{FF2B5EF4-FFF2-40B4-BE49-F238E27FC236}">
                  <a16:creationId xmlns:a16="http://schemas.microsoft.com/office/drawing/2014/main" id="{6C415B16-588E-914C-AC9E-4FF87C95B521}"/>
                </a:ext>
              </a:extLst>
            </p:cNvPr>
            <p:cNvSpPr txBox="1">
              <a:spLocks noChangeArrowheads="1"/>
            </p:cNvSpPr>
            <p:nvPr/>
          </p:nvSpPr>
          <p:spPr bwMode="auto">
            <a:xfrm>
              <a:off x="3764" y="1332"/>
              <a:ext cx="940"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nSpc>
                  <a:spcPct val="110000"/>
                </a:lnSpc>
                <a:spcBef>
                  <a:spcPct val="0"/>
                </a:spcBef>
                <a:buClrTx/>
                <a:buFontTx/>
                <a:buNone/>
              </a:pPr>
              <a:r>
                <a:rPr kumimoji="0" lang="zh-CN" altLang="en-US" sz="1600" b="1">
                  <a:latin typeface="Times New Roman" panose="02020603050405020304" pitchFamily="18" charset="0"/>
                  <a:ea typeface="宋体" panose="02010600030101010101" pitchFamily="2" charset="-122"/>
                </a:rPr>
                <a:t>同时买啤酒和尿片的交易</a:t>
              </a:r>
              <a:endParaRPr kumimoji="0" lang="zh-CN" altLang="en-US" sz="1800" b="1" u="sng">
                <a:latin typeface="Times New Roman" panose="02020603050405020304" pitchFamily="18" charset="0"/>
                <a:ea typeface="宋体" panose="02010600030101010101" pitchFamily="2" charset="-122"/>
              </a:endParaRPr>
            </a:p>
          </p:txBody>
        </p:sp>
        <p:sp>
          <p:nvSpPr>
            <p:cNvPr id="20516" name="Text Box 39">
              <a:extLst>
                <a:ext uri="{FF2B5EF4-FFF2-40B4-BE49-F238E27FC236}">
                  <a16:creationId xmlns:a16="http://schemas.microsoft.com/office/drawing/2014/main" id="{DFA24C99-88C7-944B-BA57-1763B6FCB4C3}"/>
                </a:ext>
              </a:extLst>
            </p:cNvPr>
            <p:cNvSpPr txBox="1">
              <a:spLocks noChangeArrowheads="1"/>
            </p:cNvSpPr>
            <p:nvPr/>
          </p:nvSpPr>
          <p:spPr bwMode="auto">
            <a:xfrm>
              <a:off x="3499" y="2523"/>
              <a:ext cx="898" cy="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nSpc>
                  <a:spcPct val="110000"/>
                </a:lnSpc>
                <a:spcBef>
                  <a:spcPct val="0"/>
                </a:spcBef>
                <a:buClrTx/>
                <a:buFontTx/>
                <a:buNone/>
              </a:pPr>
              <a:r>
                <a:rPr kumimoji="0" lang="zh-CN" altLang="en-US" sz="1600" b="1">
                  <a:solidFill>
                    <a:schemeClr val="tx2"/>
                  </a:solidFill>
                  <a:latin typeface="Times New Roman" panose="02020603050405020304" pitchFamily="18" charset="0"/>
                  <a:ea typeface="宋体" panose="02010600030101010101" pitchFamily="2" charset="-122"/>
                </a:rPr>
                <a:t>买啤酒的交易</a:t>
              </a:r>
              <a:endParaRPr kumimoji="0" lang="zh-CN" altLang="en-US" sz="1800" b="1" u="sng">
                <a:latin typeface="Times New Roman" panose="02020603050405020304" pitchFamily="18" charset="0"/>
                <a:ea typeface="宋体" panose="02010600030101010101" pitchFamily="2" charset="-122"/>
              </a:endParaRPr>
            </a:p>
          </p:txBody>
        </p:sp>
        <p:sp>
          <p:nvSpPr>
            <p:cNvPr id="20517" name="Rectangle 40">
              <a:extLst>
                <a:ext uri="{FF2B5EF4-FFF2-40B4-BE49-F238E27FC236}">
                  <a16:creationId xmlns:a16="http://schemas.microsoft.com/office/drawing/2014/main" id="{75D624DB-D6D6-F545-94D7-47F327614E38}"/>
                </a:ext>
              </a:extLst>
            </p:cNvPr>
            <p:cNvSpPr>
              <a:spLocks noChangeArrowheads="1"/>
            </p:cNvSpPr>
            <p:nvPr/>
          </p:nvSpPr>
          <p:spPr bwMode="auto">
            <a:xfrm>
              <a:off x="3360" y="1296"/>
              <a:ext cx="2208" cy="154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sp>
          <p:nvSpPr>
            <p:cNvPr id="20518" name="Line 41">
              <a:extLst>
                <a:ext uri="{FF2B5EF4-FFF2-40B4-BE49-F238E27FC236}">
                  <a16:creationId xmlns:a16="http://schemas.microsoft.com/office/drawing/2014/main" id="{062A6F84-AE5C-9244-A309-7BE6D4214C7D}"/>
                </a:ext>
              </a:extLst>
            </p:cNvPr>
            <p:cNvSpPr>
              <a:spLocks noChangeShapeType="1"/>
            </p:cNvSpPr>
            <p:nvPr/>
          </p:nvSpPr>
          <p:spPr bwMode="auto">
            <a:xfrm flipV="1">
              <a:off x="4171" y="2472"/>
              <a:ext cx="384"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20519" name="Line 42">
              <a:extLst>
                <a:ext uri="{FF2B5EF4-FFF2-40B4-BE49-F238E27FC236}">
                  <a16:creationId xmlns:a16="http://schemas.microsoft.com/office/drawing/2014/main" id="{8643A0E7-6F7F-CC4D-8A00-F8E66666DEAE}"/>
                </a:ext>
              </a:extLst>
            </p:cNvPr>
            <p:cNvSpPr>
              <a:spLocks noChangeShapeType="1"/>
            </p:cNvSpPr>
            <p:nvPr/>
          </p:nvSpPr>
          <p:spPr bwMode="auto">
            <a:xfrm flipV="1">
              <a:off x="4123" y="2376"/>
              <a:ext cx="576"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20520" name="Line 43">
              <a:extLst>
                <a:ext uri="{FF2B5EF4-FFF2-40B4-BE49-F238E27FC236}">
                  <a16:creationId xmlns:a16="http://schemas.microsoft.com/office/drawing/2014/main" id="{47D862F1-2B92-814F-B8F3-44F06C5F23CD}"/>
                </a:ext>
              </a:extLst>
            </p:cNvPr>
            <p:cNvSpPr>
              <a:spLocks noChangeShapeType="1"/>
            </p:cNvSpPr>
            <p:nvPr/>
          </p:nvSpPr>
          <p:spPr bwMode="auto">
            <a:xfrm flipV="1">
              <a:off x="4075" y="2280"/>
              <a:ext cx="672"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20521" name="Line 44">
              <a:extLst>
                <a:ext uri="{FF2B5EF4-FFF2-40B4-BE49-F238E27FC236}">
                  <a16:creationId xmlns:a16="http://schemas.microsoft.com/office/drawing/2014/main" id="{8F09D286-743E-844B-A62F-3416AE0F7C1B}"/>
                </a:ext>
              </a:extLst>
            </p:cNvPr>
            <p:cNvSpPr>
              <a:spLocks noChangeShapeType="1"/>
            </p:cNvSpPr>
            <p:nvPr/>
          </p:nvSpPr>
          <p:spPr bwMode="auto">
            <a:xfrm flipV="1">
              <a:off x="4027" y="2136"/>
              <a:ext cx="768"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20522" name="Line 45">
              <a:extLst>
                <a:ext uri="{FF2B5EF4-FFF2-40B4-BE49-F238E27FC236}">
                  <a16:creationId xmlns:a16="http://schemas.microsoft.com/office/drawing/2014/main" id="{99442B69-00CE-0B47-A226-78713A159724}"/>
                </a:ext>
              </a:extLst>
            </p:cNvPr>
            <p:cNvSpPr>
              <a:spLocks noChangeShapeType="1"/>
            </p:cNvSpPr>
            <p:nvPr/>
          </p:nvSpPr>
          <p:spPr bwMode="auto">
            <a:xfrm>
              <a:off x="4075" y="2040"/>
              <a:ext cx="72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20523" name="Line 46">
              <a:extLst>
                <a:ext uri="{FF2B5EF4-FFF2-40B4-BE49-F238E27FC236}">
                  <a16:creationId xmlns:a16="http://schemas.microsoft.com/office/drawing/2014/main" id="{E0431FDF-2131-164A-9769-7F0977D4F223}"/>
                </a:ext>
              </a:extLst>
            </p:cNvPr>
            <p:cNvSpPr>
              <a:spLocks noChangeShapeType="1"/>
            </p:cNvSpPr>
            <p:nvPr/>
          </p:nvSpPr>
          <p:spPr bwMode="auto">
            <a:xfrm>
              <a:off x="4123" y="1944"/>
              <a:ext cx="57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20524" name="Line 47">
              <a:extLst>
                <a:ext uri="{FF2B5EF4-FFF2-40B4-BE49-F238E27FC236}">
                  <a16:creationId xmlns:a16="http://schemas.microsoft.com/office/drawing/2014/main" id="{1862ECD2-3A1E-BB46-AE15-117D1068BE07}"/>
                </a:ext>
              </a:extLst>
            </p:cNvPr>
            <p:cNvSpPr>
              <a:spLocks noChangeShapeType="1"/>
            </p:cNvSpPr>
            <p:nvPr/>
          </p:nvSpPr>
          <p:spPr bwMode="auto">
            <a:xfrm>
              <a:off x="4219" y="1848"/>
              <a:ext cx="43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20525" name="Line 48">
              <a:extLst>
                <a:ext uri="{FF2B5EF4-FFF2-40B4-BE49-F238E27FC236}">
                  <a16:creationId xmlns:a16="http://schemas.microsoft.com/office/drawing/2014/main" id="{21F58B9C-8FDE-554E-97E6-944E52989253}"/>
                </a:ext>
              </a:extLst>
            </p:cNvPr>
            <p:cNvSpPr>
              <a:spLocks noChangeShapeType="1"/>
            </p:cNvSpPr>
            <p:nvPr/>
          </p:nvSpPr>
          <p:spPr bwMode="auto">
            <a:xfrm>
              <a:off x="4363" y="175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 altLang="en-US"/>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4" presetClass="entr" presetSubtype="0" fill="hold" nodeType="clickEffect">
                                  <p:stCondLst>
                                    <p:cond delay="0"/>
                                  </p:stCondLst>
                                  <p:childTnLst>
                                    <p:set>
                                      <p:cBhvr>
                                        <p:cTn id="6" dur="0" fill="hold">
                                          <p:stCondLst>
                                            <p:cond delay="0"/>
                                          </p:stCondLst>
                                        </p:cTn>
                                        <p:tgtEl>
                                          <p:spTgt spid="787506"/>
                                        </p:tgtEl>
                                        <p:attrNameLst>
                                          <p:attrName>style.visibility</p:attrName>
                                        </p:attrNameLst>
                                      </p:cBhvr>
                                      <p:to>
                                        <p:strVal val="visible"/>
                                      </p:to>
                                    </p:set>
                                    <p:animEffect transition="in" filter="fade">
                                      <p:cBhvr>
                                        <p:cTn id="7" dur="500"/>
                                        <p:tgtEl>
                                          <p:spTgt spid="787506"/>
                                        </p:tgtEl>
                                      </p:cBhvr>
                                    </p:animEffect>
                                    <p:anim calcmode="lin" valueType="num">
                                      <p:cBhvr>
                                        <p:cTn id="8" dur="500" fill="hold"/>
                                        <p:tgtEl>
                                          <p:spTgt spid="787506"/>
                                        </p:tgtEl>
                                        <p:attrNameLst>
                                          <p:attrName>ppt_x</p:attrName>
                                        </p:attrNameLst>
                                      </p:cBhvr>
                                      <p:tavLst>
                                        <p:tav tm="0">
                                          <p:val>
                                            <p:strVal val="#ppt_x"/>
                                          </p:val>
                                        </p:tav>
                                        <p:tav tm="100000">
                                          <p:val>
                                            <p:strVal val="#ppt_x"/>
                                          </p:val>
                                        </p:tav>
                                      </p:tavLst>
                                    </p:anim>
                                    <p:anim calcmode="lin" valueType="num">
                                      <p:cBhvr>
                                        <p:cTn id="9" dur="500" fill="hold"/>
                                        <p:tgtEl>
                                          <p:spTgt spid="787506"/>
                                        </p:tgtEl>
                                        <p:attrNameLst>
                                          <p:attrName>ppt_y</p:attrName>
                                        </p:attrNameLst>
                                      </p:cBhvr>
                                      <p:tavLst>
                                        <p:tav tm="0">
                                          <p:val>
                                            <p:strVal val="#ppt_y+.05"/>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387"/>
                                        </p:tgtEl>
                                        <p:attrNameLst>
                                          <p:attrName>style.visibility</p:attrName>
                                        </p:attrNameLst>
                                      </p:cBhvr>
                                      <p:to>
                                        <p:strVal val="visible"/>
                                      </p:to>
                                    </p:set>
                                    <p:animEffect transition="in" filter="fade">
                                      <p:cBhvr>
                                        <p:cTn id="14" dur="1000"/>
                                        <p:tgtEl>
                                          <p:spTgt spid="15387"/>
                                        </p:tgtEl>
                                      </p:cBhvr>
                                    </p:animEffect>
                                    <p:anim calcmode="lin" valueType="num">
                                      <p:cBhvr>
                                        <p:cTn id="15" dur="1000" fill="hold"/>
                                        <p:tgtEl>
                                          <p:spTgt spid="15387"/>
                                        </p:tgtEl>
                                        <p:attrNameLst>
                                          <p:attrName>ppt_x</p:attrName>
                                        </p:attrNameLst>
                                      </p:cBhvr>
                                      <p:tavLst>
                                        <p:tav tm="0">
                                          <p:val>
                                            <p:strVal val="#ppt_x"/>
                                          </p:val>
                                        </p:tav>
                                        <p:tav tm="100000">
                                          <p:val>
                                            <p:strVal val="#ppt_x"/>
                                          </p:val>
                                        </p:tav>
                                      </p:tavLst>
                                    </p:anim>
                                    <p:anim calcmode="lin" valueType="num">
                                      <p:cBhvr>
                                        <p:cTn id="16" dur="1000" fill="hold"/>
                                        <p:tgtEl>
                                          <p:spTgt spid="153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87" grpId="0"/>
    </p:bldLst>
  </p:timing>
</p:sld>
</file>

<file path=ppt/theme/theme1.xml><?xml version="1.0" encoding="utf-8"?>
<a:theme xmlns:a="http://schemas.openxmlformats.org/drawingml/2006/main" name="IIR-slides">
  <a:themeElements>
    <a:clrScheme name="IIR Book">
      <a:dk1>
        <a:sysClr val="windowText" lastClr="000000"/>
      </a:dk1>
      <a:lt1>
        <a:sysClr val="window" lastClr="FFFFFF"/>
      </a:lt1>
      <a:dk2>
        <a:srgbClr val="1F497D"/>
      </a:dk2>
      <a:lt2>
        <a:srgbClr val="EEECE1"/>
      </a:lt2>
      <a:accent1>
        <a:srgbClr val="437085"/>
      </a:accent1>
      <a:accent2>
        <a:srgbClr val="C0504D"/>
      </a:accent2>
      <a:accent3>
        <a:srgbClr val="357E69"/>
      </a:accent3>
      <a:accent4>
        <a:srgbClr val="918BA3"/>
      </a:accent4>
      <a:accent5>
        <a:srgbClr val="139CB7"/>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演示文稿1" id="{7B9FE63A-C28F-427D-BAC9-FECB8E3A49CB}" vid="{00B55EE4-98D9-4456-B7C3-DC112281C90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BI-book</Template>
  <TotalTime>104</TotalTime>
  <Words>5339</Words>
  <Application>Microsoft Macintosh PowerPoint</Application>
  <PresentationFormat>宽屏</PresentationFormat>
  <Paragraphs>1120</Paragraphs>
  <Slides>56</Slides>
  <Notes>39</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5</vt:i4>
      </vt:variant>
      <vt:variant>
        <vt:lpstr>幻灯片标题</vt:lpstr>
      </vt:variant>
      <vt:variant>
        <vt:i4>56</vt:i4>
      </vt:variant>
    </vt:vector>
  </HeadingPairs>
  <TitlesOfParts>
    <vt:vector size="75" baseType="lpstr">
      <vt:lpstr>微软雅黑</vt:lpstr>
      <vt:lpstr>微软雅黑</vt:lpstr>
      <vt:lpstr>Dixieland</vt:lpstr>
      <vt:lpstr>Kaiti SC</vt:lpstr>
      <vt:lpstr>Arial</vt:lpstr>
      <vt:lpstr>Arial Narrow</vt:lpstr>
      <vt:lpstr>Calibri</vt:lpstr>
      <vt:lpstr>Lucida Sans</vt:lpstr>
      <vt:lpstr>Monotype Sorts</vt:lpstr>
      <vt:lpstr>Symbol</vt:lpstr>
      <vt:lpstr>Tahoma</vt:lpstr>
      <vt:lpstr>Times New Roman</vt:lpstr>
      <vt:lpstr>Wingdings</vt:lpstr>
      <vt:lpstr>IIR-slides</vt:lpstr>
      <vt:lpstr>Worksheet</vt:lpstr>
      <vt:lpstr>Equation.DSMT4</vt:lpstr>
      <vt:lpstr>工作表</vt:lpstr>
      <vt:lpstr>公式</vt:lpstr>
      <vt:lpstr>Equation</vt:lpstr>
      <vt:lpstr>PowerPoint 演示文稿</vt:lpstr>
      <vt:lpstr>主要内容</vt:lpstr>
      <vt:lpstr>3.1 频繁模式与关联规则</vt:lpstr>
      <vt:lpstr>交易数据库</vt:lpstr>
      <vt:lpstr>支持度（Support）</vt:lpstr>
      <vt:lpstr>闭合频繁项集</vt:lpstr>
      <vt:lpstr>关联规则</vt:lpstr>
      <vt:lpstr>Support and confidence</vt:lpstr>
      <vt:lpstr>Support and confidence</vt:lpstr>
      <vt:lpstr>关联规则的挖掘</vt:lpstr>
      <vt:lpstr>3.2 频繁项集的典型挖掘方法</vt:lpstr>
      <vt:lpstr>3.2.1 逐层发现算法Apriori</vt:lpstr>
      <vt:lpstr>示例</vt:lpstr>
      <vt:lpstr>如何生成候选项集？</vt:lpstr>
      <vt:lpstr>如何生成候选项集？</vt:lpstr>
      <vt:lpstr>如何生成候选项集？</vt:lpstr>
      <vt:lpstr>如何生成候选项集？ 步骤1</vt:lpstr>
      <vt:lpstr>如何生成候选项集？步骤1</vt:lpstr>
      <vt:lpstr>如何生成候选项集？步骤2</vt:lpstr>
      <vt:lpstr>PowerPoint 演示文稿</vt:lpstr>
      <vt:lpstr>3.2.2 无候选集发现算法FP-growth</vt:lpstr>
      <vt:lpstr>算法： FP-growth</vt:lpstr>
      <vt:lpstr>频繁项集的分割</vt:lpstr>
      <vt:lpstr>生成条件模式库(conditional pattern base)</vt:lpstr>
      <vt:lpstr>mineTree(T, X)</vt:lpstr>
      <vt:lpstr>优化</vt:lpstr>
      <vt:lpstr>优化</vt:lpstr>
      <vt:lpstr>挖掘高维度数据集中的频繁项集</vt:lpstr>
      <vt:lpstr>Mining Frequent Patterns from Very High Dimensional  Data: A Top-Down Row Enumeration Approach  </vt:lpstr>
      <vt:lpstr>低维度--高维度</vt:lpstr>
      <vt:lpstr>行枚举方法</vt:lpstr>
      <vt:lpstr>自上而下的挖掘策略</vt:lpstr>
      <vt:lpstr>自上而下、分而治之的递归挖掘</vt:lpstr>
      <vt:lpstr>PowerPoint 演示文稿</vt:lpstr>
      <vt:lpstr>生成关联规则</vt:lpstr>
      <vt:lpstr>生成关联规则</vt:lpstr>
      <vt:lpstr>生成关联规则</vt:lpstr>
      <vt:lpstr>生成关联规则</vt:lpstr>
      <vt:lpstr>生成关联规则</vt:lpstr>
      <vt:lpstr>PowerPoint 演示文稿</vt:lpstr>
      <vt:lpstr>关联规则的类型</vt:lpstr>
      <vt:lpstr>多层次关联规则</vt:lpstr>
      <vt:lpstr>多层次关联规则</vt:lpstr>
      <vt:lpstr>负模式</vt:lpstr>
      <vt:lpstr>负关联规则、无关规则（dissociation rule) </vt:lpstr>
      <vt:lpstr>结构化数据集</vt:lpstr>
      <vt:lpstr>非结构化转化为结构化</vt:lpstr>
      <vt:lpstr>PowerPoint 演示文稿</vt:lpstr>
      <vt:lpstr>Is support and confidence sufficient?</vt:lpstr>
      <vt:lpstr>相关性度量</vt:lpstr>
      <vt:lpstr>相关性度量：Lift</vt:lpstr>
      <vt:lpstr>相关性度量：Lift</vt:lpstr>
      <vt:lpstr>Lift</vt:lpstr>
      <vt:lpstr>度量：cosine</vt:lpstr>
      <vt:lpstr>度量：cosine</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Connie Liu</dc:creator>
  <cp:lastModifiedBy>Jun He</cp:lastModifiedBy>
  <cp:revision>14</cp:revision>
  <cp:lastPrinted>2009-03-27T02:28:50Z</cp:lastPrinted>
  <dcterms:created xsi:type="dcterms:W3CDTF">2014-03-21T08:28:49Z</dcterms:created>
  <dcterms:modified xsi:type="dcterms:W3CDTF">2020-12-06T03:05:58Z</dcterms:modified>
</cp:coreProperties>
</file>