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notesMasterIdLst>
    <p:notesMasterId r:id="rId23"/>
  </p:notesMasterIdLst>
  <p:handoutMasterIdLst>
    <p:handoutMasterId r:id="rId24"/>
  </p:handoutMasterIdLst>
  <p:sldIdLst>
    <p:sldId id="258" r:id="rId2"/>
    <p:sldId id="350" r:id="rId3"/>
    <p:sldId id="355" r:id="rId4"/>
    <p:sldId id="356" r:id="rId5"/>
    <p:sldId id="359" r:id="rId6"/>
    <p:sldId id="363" r:id="rId7"/>
    <p:sldId id="360" r:id="rId8"/>
    <p:sldId id="361" r:id="rId9"/>
    <p:sldId id="362" r:id="rId10"/>
    <p:sldId id="357" r:id="rId11"/>
    <p:sldId id="364" r:id="rId12"/>
    <p:sldId id="365" r:id="rId13"/>
    <p:sldId id="352" r:id="rId14"/>
    <p:sldId id="366" r:id="rId15"/>
    <p:sldId id="367" r:id="rId16"/>
    <p:sldId id="351" r:id="rId17"/>
    <p:sldId id="349" r:id="rId18"/>
    <p:sldId id="368" r:id="rId19"/>
    <p:sldId id="369" r:id="rId20"/>
    <p:sldId id="370" r:id="rId21"/>
    <p:sldId id="371" r:id="rId22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Lucida Sans" panose="020B0602030504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6" autoAdjust="0"/>
    <p:restoredTop sz="86337" autoAdjust="0"/>
  </p:normalViewPr>
  <p:slideViewPr>
    <p:cSldViewPr>
      <p:cViewPr>
        <p:scale>
          <a:sx n="93" d="100"/>
          <a:sy n="93" d="100"/>
        </p:scale>
        <p:origin x="496" y="4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34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18E632A6-391B-364C-AAA1-065B888F756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panose="020B060403050404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FEDE2779-AB6F-534F-BD7C-FA8AD59907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panose="020B060403050404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4" name="Rectangle 4">
            <a:extLst>
              <a:ext uri="{FF2B5EF4-FFF2-40B4-BE49-F238E27FC236}">
                <a16:creationId xmlns:a16="http://schemas.microsoft.com/office/drawing/2014/main" id="{9864BDEC-47C0-D847-821B-A2D4EA3CA47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ahoma" panose="020B060403050404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5" name="Rectangle 5">
            <a:extLst>
              <a:ext uri="{FF2B5EF4-FFF2-40B4-BE49-F238E27FC236}">
                <a16:creationId xmlns:a16="http://schemas.microsoft.com/office/drawing/2014/main" id="{E7E618FD-32AC-F241-AAA5-EE01B2E3419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panose="020B0604030504040204" pitchFamily="34" charset="0"/>
              </a:defRPr>
            </a:lvl1pPr>
          </a:lstStyle>
          <a:p>
            <a:fld id="{85E5A7A6-5B00-C944-B5FD-9F1FC78A90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041EBA5C-3910-F142-97E9-BD14A86DE8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A696E314-4A14-3E4C-A62C-CAA2A028A5D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00F75245-F0B1-6C47-A212-D375AC5A49D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>
            <a:extLst>
              <a:ext uri="{FF2B5EF4-FFF2-40B4-BE49-F238E27FC236}">
                <a16:creationId xmlns:a16="http://schemas.microsoft.com/office/drawing/2014/main" id="{B44097AC-A3FC-0D4A-ACC1-40C5CBC7847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1382" name="Rectangle 6">
            <a:extLst>
              <a:ext uri="{FF2B5EF4-FFF2-40B4-BE49-F238E27FC236}">
                <a16:creationId xmlns:a16="http://schemas.microsoft.com/office/drawing/2014/main" id="{7A1E6C4E-C480-8441-858C-82BB4AA3775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383" name="Rectangle 7">
            <a:extLst>
              <a:ext uri="{FF2B5EF4-FFF2-40B4-BE49-F238E27FC236}">
                <a16:creationId xmlns:a16="http://schemas.microsoft.com/office/drawing/2014/main" id="{C457238E-85C9-1F48-A555-0FABC3CA8E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35" tIns="47617" rIns="95235" bIns="476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8D5DA63-A690-254C-9288-DC56696C46C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panose="020B0600070205080204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panose="020B0600070205080204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panose="020B0600070205080204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panose="020B0600070205080204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search?hl=zh-CN&amp;tbo=p&amp;tbm=bks&amp;q=inauthor:%22Ralph+H.+Sprague%22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google.com.hk/search?hl=zh-CN&amp;tbo=p&amp;tbm=bks&amp;q=inauthor:%22Eric+D.+Carlson%22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>
            <a:extLst>
              <a:ext uri="{FF2B5EF4-FFF2-40B4-BE49-F238E27FC236}">
                <a16:creationId xmlns:a16="http://schemas.microsoft.com/office/drawing/2014/main" id="{6344170B-DE4F-F94C-AC1D-52F557A363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30723" name="备注占位符 2">
            <a:extLst>
              <a:ext uri="{FF2B5EF4-FFF2-40B4-BE49-F238E27FC236}">
                <a16:creationId xmlns:a16="http://schemas.microsoft.com/office/drawing/2014/main" id="{D970975E-5935-5148-BE55-C497CF9B7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/>
            <a:r>
              <a:rPr lang="zh-CN" altLang="zh-CN">
                <a:latin typeface="Arial" panose="020B0604020202020204" pitchFamily="34" charset="0"/>
              </a:rPr>
              <a:t>对于每类需求，对其重要性和实现的难易程度进行分析</a:t>
            </a:r>
            <a:endParaRPr lang="en-US" altLang="zh-CN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24" name="灯片编号占位符 3">
            <a:extLst>
              <a:ext uri="{FF2B5EF4-FFF2-40B4-BE49-F238E27FC236}">
                <a16:creationId xmlns:a16="http://schemas.microsoft.com/office/drawing/2014/main" id="{A183316A-01C9-7D49-B2E1-4596F6BD3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fld id="{9A0F60CE-D424-1741-8AD9-FC5EB9D97F74}" type="slidenum">
              <a:rPr lang="en-US" altLang="zh-CN" sz="1200"/>
              <a:pPr/>
              <a:t>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943ADF0A-C5A7-2B4D-81A3-DB3D6E9EE0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945F0481-C6B9-CF4C-BC76-CB821A6CF0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>
                <a:latin typeface="Arial" panose="020B0604020202020204" pitchFamily="34" charset="0"/>
              </a:rPr>
              <a:t>既有联系又有区别</a:t>
            </a:r>
            <a:endParaRPr lang="en-US" altLang="zh-CN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9AAB5C2B-EE79-9E48-8D62-41BA2CF130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fld id="{92A94EBF-01B9-6748-ADB4-C77F1030C7DE}" type="slidenum">
              <a:rPr lang="en-US" altLang="zh-CN" sz="1200"/>
              <a:pPr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>
            <a:extLst>
              <a:ext uri="{FF2B5EF4-FFF2-40B4-BE49-F238E27FC236}">
                <a16:creationId xmlns:a16="http://schemas.microsoft.com/office/drawing/2014/main" id="{0E5D4D72-B7FC-2446-8B89-8A779C8B18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32771" name="备注占位符 2">
            <a:extLst>
              <a:ext uri="{FF2B5EF4-FFF2-40B4-BE49-F238E27FC236}">
                <a16:creationId xmlns:a16="http://schemas.microsoft.com/office/drawing/2014/main" id="{34D7C48F-244B-2847-9BB7-A409910D2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>
                <a:latin typeface="Arial" panose="020B0604020202020204" pitchFamily="34" charset="0"/>
              </a:rPr>
              <a:t>既有联系又有区别</a:t>
            </a:r>
            <a:endParaRPr lang="en-US" altLang="zh-CN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2772" name="灯片编号占位符 3">
            <a:extLst>
              <a:ext uri="{FF2B5EF4-FFF2-40B4-BE49-F238E27FC236}">
                <a16:creationId xmlns:a16="http://schemas.microsoft.com/office/drawing/2014/main" id="{7942485D-54FC-F84D-9F8C-A991F10272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fld id="{C08AB808-4D4F-924D-A43F-274A519537BF}" type="slidenum">
              <a:rPr lang="en-US" altLang="zh-CN" sz="1200"/>
              <a:pPr/>
              <a:t>12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>
            <a:extLst>
              <a:ext uri="{FF2B5EF4-FFF2-40B4-BE49-F238E27FC236}">
                <a16:creationId xmlns:a16="http://schemas.microsoft.com/office/drawing/2014/main" id="{E34A66CF-8DCE-5046-A91D-74DFA97888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33795" name="备注占位符 2">
            <a:extLst>
              <a:ext uri="{FF2B5EF4-FFF2-40B4-BE49-F238E27FC236}">
                <a16:creationId xmlns:a16="http://schemas.microsoft.com/office/drawing/2014/main" id="{70B78DDA-F30D-A24E-A983-829CCBE7D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>
                <a:latin typeface="Arial" panose="020B0604020202020204" pitchFamily="34" charset="0"/>
              </a:rPr>
              <a:t>被广泛接受的决策支持系统的系统架构是</a:t>
            </a:r>
            <a:r>
              <a:rPr lang="en-US" altLang="zh-CN">
                <a:latin typeface="Arial" panose="020B0604020202020204" pitchFamily="34" charset="0"/>
                <a:hlinkClick r:id="rId3"/>
              </a:rPr>
              <a:t>Ralph H. Sprague</a:t>
            </a:r>
            <a:r>
              <a:rPr lang="zh-CN" altLang="zh-CN">
                <a:latin typeface="Arial" panose="020B0604020202020204" pitchFamily="34" charset="0"/>
              </a:rPr>
              <a:t>和 </a:t>
            </a:r>
            <a:r>
              <a:rPr lang="en-US" altLang="zh-CN">
                <a:latin typeface="Arial" panose="020B0604020202020204" pitchFamily="34" charset="0"/>
                <a:hlinkClick r:id="rId4"/>
              </a:rPr>
              <a:t>Eric D. Carlson</a:t>
            </a:r>
            <a:r>
              <a:rPr lang="zh-CN" altLang="zh-CN">
                <a:latin typeface="Arial" panose="020B0604020202020204" pitchFamily="34" charset="0"/>
              </a:rPr>
              <a:t>提出的对话</a:t>
            </a:r>
            <a:r>
              <a:rPr lang="en-US" altLang="zh-CN">
                <a:latin typeface="Arial" panose="020B0604020202020204" pitchFamily="34" charset="0"/>
              </a:rPr>
              <a:t>-</a:t>
            </a:r>
            <a:r>
              <a:rPr lang="zh-CN" altLang="zh-CN">
                <a:latin typeface="Arial" panose="020B0604020202020204" pitchFamily="34" charset="0"/>
              </a:rPr>
              <a:t>数据</a:t>
            </a:r>
            <a:r>
              <a:rPr lang="en-US" altLang="zh-CN">
                <a:latin typeface="Arial" panose="020B0604020202020204" pitchFamily="34" charset="0"/>
              </a:rPr>
              <a:t>-</a:t>
            </a:r>
            <a:r>
              <a:rPr lang="zh-CN" altLang="zh-CN">
                <a:latin typeface="Arial" panose="020B0604020202020204" pitchFamily="34" charset="0"/>
              </a:rPr>
              <a:t>模型架构（</a:t>
            </a:r>
            <a:r>
              <a:rPr lang="en-US" altLang="zh-CN">
                <a:latin typeface="Arial" panose="020B0604020202020204" pitchFamily="34" charset="0"/>
              </a:rPr>
              <a:t>Dialog-Data-Modeling</a:t>
            </a:r>
            <a:r>
              <a:rPr lang="zh-CN" altLang="zh-CN">
                <a:latin typeface="Arial" panose="020B0604020202020204" pitchFamily="34" charset="0"/>
              </a:rPr>
              <a:t>，</a:t>
            </a:r>
            <a:r>
              <a:rPr lang="en-US" altLang="zh-CN">
                <a:latin typeface="Arial" panose="020B0604020202020204" pitchFamily="34" charset="0"/>
              </a:rPr>
              <a:t>DDM</a:t>
            </a:r>
            <a:r>
              <a:rPr lang="zh-CN" altLang="zh-CN">
                <a:latin typeface="Arial" panose="020B0604020202020204" pitchFamily="34" charset="0"/>
              </a:rPr>
              <a:t>），即，决策支持系统由数据库管理系统、模型库管理系统和对话产生与管理系统三部分组成。后来，随着人工智能的发展，在此基础架构的基础上又引入了知识库管理系统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796" name="灯片编号占位符 3">
            <a:extLst>
              <a:ext uri="{FF2B5EF4-FFF2-40B4-BE49-F238E27FC236}">
                <a16:creationId xmlns:a16="http://schemas.microsoft.com/office/drawing/2014/main" id="{8EF367AC-E956-5942-BCC4-02D9C4126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fld id="{BE4660D5-D0FF-DC4D-9CAC-45FEB2557CD5}" type="slidenum">
              <a:rPr lang="en-US" altLang="zh-CN" sz="1200"/>
              <a:pPr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:a16="http://schemas.microsoft.com/office/drawing/2014/main" id="{767F52F1-57AC-9B49-A932-538625A22F2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34819" name="备注占位符 2">
            <a:extLst>
              <a:ext uri="{FF2B5EF4-FFF2-40B4-BE49-F238E27FC236}">
                <a16:creationId xmlns:a16="http://schemas.microsoft.com/office/drawing/2014/main" id="{2E9D62F4-F995-C142-9AA6-F641E560B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820" name="灯片编号占位符 3">
            <a:extLst>
              <a:ext uri="{FF2B5EF4-FFF2-40B4-BE49-F238E27FC236}">
                <a16:creationId xmlns:a16="http://schemas.microsoft.com/office/drawing/2014/main" id="{B465FC37-9869-3B4E-A6BC-DE27C087D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fld id="{F815B49D-3431-7244-B982-D5F7A5EBDC7C}" type="slidenum">
              <a:rPr lang="en-US" altLang="zh-CN" sz="1200"/>
              <a:pPr/>
              <a:t>19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>
            <a:extLst>
              <a:ext uri="{FF2B5EF4-FFF2-40B4-BE49-F238E27FC236}">
                <a16:creationId xmlns:a16="http://schemas.microsoft.com/office/drawing/2014/main" id="{AC9AF44C-4D85-0140-AE30-D133BF9A1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304800"/>
          </a:xfrm>
          <a:prstGeom prst="rect">
            <a:avLst/>
          </a:prstGeom>
          <a:solidFill>
            <a:srgbClr val="0E7589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0" lang="zh-CN" altLang="en-US" sz="160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1167E7C-2162-0042-AFBF-21607F9E67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9376" y="1703047"/>
            <a:ext cx="1200065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Lucida Sans" charset="0"/>
                <a:ea typeface="宋体" charset="0"/>
                <a:cs typeface="Arial Unicode MS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charset="0"/>
                <a:ea typeface="Arial Unicode MS" charset="0"/>
                <a:cs typeface="Arial Unicode MS" charset="0"/>
              </a:defRPr>
            </a:lvl9pPr>
          </a:lstStyle>
          <a:p>
            <a:pPr eaLnBrk="1" hangingPunct="1">
              <a:defRPr/>
            </a:pP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Principles</a:t>
            </a:r>
            <a:r>
              <a:rPr kumimoji="1" lang="zh-CN" altLang="en-US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and</a:t>
            </a:r>
            <a:r>
              <a:rPr kumimoji="1" lang="zh-CN" altLang="en-US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Applications</a:t>
            </a:r>
            <a:r>
              <a:rPr kumimoji="1" lang="zh-CN" altLang="en-US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of</a:t>
            </a:r>
            <a:r>
              <a:rPr kumimoji="1" lang="zh-CN" altLang="en-US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Business</a:t>
            </a:r>
            <a:r>
              <a:rPr kumimoji="1" lang="zh-CN" altLang="en-US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1" lang="en-US" altLang="zh-CN" sz="3600" i="1" kern="1200" dirty="0">
                <a:solidFill>
                  <a:srgbClr val="FAFAFA"/>
                </a:solidFill>
                <a:latin typeface="Lucida Sans" charset="0"/>
                <a:ea typeface="ＭＳ Ｐゴシック" charset="-128"/>
                <a:cs typeface="ＭＳ Ｐゴシック" charset="-128"/>
              </a:rPr>
              <a:t>Intelligence</a:t>
            </a: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35288A16-B42C-954F-BD01-905EBC6998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11624" y="2424870"/>
            <a:ext cx="7924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solidFill>
                  <a:srgbClr val="139C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商务智能方法与应用</a:t>
            </a:r>
            <a:r>
              <a:rPr lang="zh-CN" altLang="en-US" sz="3600" b="1" dirty="0">
                <a:solidFill>
                  <a:srgbClr val="139C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  <a:endParaRPr lang="en-US" altLang="zh-CN" sz="3200" b="1" dirty="0">
              <a:solidFill>
                <a:srgbClr val="139C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F27C576-6638-B240-AF03-549F9D176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552" y="3383394"/>
            <a:ext cx="8331200" cy="838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437085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2B2413-0C58-F142-901C-ADC58F2FA47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6400" y="4762865"/>
            <a:ext cx="11379200" cy="7841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0" lang="zh-CN" altLang="en-US" sz="2800" b="1" i="0" dirty="0">
                <a:solidFill>
                  <a:srgbClr val="002060"/>
                </a:solidFill>
                <a:latin typeface="Kaiti SC" panose="02010600040101010101" pitchFamily="2" charset="-122"/>
                <a:ea typeface="Kaiti SC" panose="02010600040101010101" pitchFamily="2" charset="-122"/>
                <a:cs typeface="Times New Roman" panose="02020603050405020304" pitchFamily="18" charset="0"/>
              </a:rPr>
              <a:t>刘红岩</a:t>
            </a:r>
            <a:endParaRPr kumimoji="0" lang="en-US" altLang="zh-CN" sz="2800" b="1" i="0" dirty="0">
              <a:solidFill>
                <a:srgbClr val="002060"/>
              </a:solidFill>
              <a:latin typeface="Kaiti SC" panose="02010600040101010101" pitchFamily="2" charset="-122"/>
              <a:ea typeface="Kaiti SC" panose="0201060004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kumimoji="0" lang="zh-CN" altLang="en-US" sz="2800" b="1" i="0" dirty="0">
                <a:solidFill>
                  <a:srgbClr val="002060"/>
                </a:solidFill>
                <a:latin typeface="Kaiti SC" panose="02010600040101010101" pitchFamily="2" charset="-122"/>
                <a:ea typeface="Kaiti SC" panose="02010600040101010101" pitchFamily="2" charset="-122"/>
                <a:cs typeface="Times New Roman" panose="02020603050405020304" pitchFamily="18" charset="0"/>
              </a:rPr>
              <a:t>清华大学经济管理学院</a:t>
            </a:r>
            <a:endParaRPr kumimoji="0" lang="en-US" altLang="zh-CN" sz="2800" b="1" i="0" dirty="0">
              <a:solidFill>
                <a:srgbClr val="002060"/>
              </a:solidFill>
              <a:latin typeface="Kaiti SC" panose="02010600040101010101" pitchFamily="2" charset="-122"/>
              <a:ea typeface="Kaiti SC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8383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F6D34A71-0D70-B646-879B-A3470D0B9F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0" y="1447800"/>
            <a:ext cx="11582400" cy="1588"/>
          </a:xfrm>
          <a:prstGeom prst="line">
            <a:avLst/>
          </a:prstGeom>
          <a:noFill/>
          <a:ln w="38100">
            <a:solidFill>
              <a:srgbClr val="139CB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304800"/>
            <a:ext cx="113792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7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2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7A8CB6FB-EF68-064A-91D5-EF9B3BBE60B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0" y="1295400"/>
            <a:ext cx="11582400" cy="1588"/>
          </a:xfrm>
          <a:prstGeom prst="line">
            <a:avLst/>
          </a:prstGeom>
          <a:noFill/>
          <a:ln w="38100">
            <a:solidFill>
              <a:srgbClr val="139CB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304800"/>
            <a:ext cx="113792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484784"/>
            <a:ext cx="11258219" cy="4839816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43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2000" b="0" cap="all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kumimoji="1" lang="zh-CN" altLang="en-US" sz="4000" b="1" kern="1200" cap="all" dirty="0" smtClean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8771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C9A94BB9-4E94-EB41-8389-F3B6E9CA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0" y="1447800"/>
            <a:ext cx="11582400" cy="1588"/>
          </a:xfrm>
          <a:prstGeom prst="line">
            <a:avLst/>
          </a:prstGeom>
          <a:noFill/>
          <a:ln w="38100">
            <a:solidFill>
              <a:srgbClr val="139CB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304800"/>
            <a:ext cx="113792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2800"/>
            </a:lvl1pPr>
            <a:lvl2pPr>
              <a:spcBef>
                <a:spcPts val="1200"/>
              </a:spcBef>
              <a:defRPr sz="2400"/>
            </a:lvl2pPr>
            <a:lvl3pPr>
              <a:spcBef>
                <a:spcPts val="1200"/>
              </a:spcBef>
              <a:defRPr sz="2000"/>
            </a:lvl3pPr>
            <a:lvl4pPr>
              <a:spcBef>
                <a:spcPts val="1200"/>
              </a:spcBef>
              <a:defRPr sz="1800"/>
            </a:lvl4pPr>
            <a:lvl5pPr>
              <a:spcBef>
                <a:spcPts val="12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2800"/>
            </a:lvl1pPr>
            <a:lvl2pPr>
              <a:spcBef>
                <a:spcPts val="1200"/>
              </a:spcBef>
              <a:defRPr sz="2400"/>
            </a:lvl2pPr>
            <a:lvl3pPr>
              <a:spcBef>
                <a:spcPts val="1200"/>
              </a:spcBef>
              <a:defRPr sz="2000"/>
            </a:lvl3pPr>
            <a:lvl4pPr>
              <a:spcBef>
                <a:spcPts val="1200"/>
              </a:spcBef>
              <a:defRPr sz="1800"/>
            </a:lvl4pPr>
            <a:lvl5pPr>
              <a:spcBef>
                <a:spcPts val="12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17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id="{422F91E3-9E49-1845-B6AE-A7632D705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0" y="1447800"/>
            <a:ext cx="11582400" cy="1588"/>
          </a:xfrm>
          <a:prstGeom prst="line">
            <a:avLst/>
          </a:prstGeom>
          <a:noFill/>
          <a:ln w="38100">
            <a:solidFill>
              <a:srgbClr val="139CB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304800"/>
            <a:ext cx="11379200" cy="914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spcBef>
                <a:spcPts val="1200"/>
              </a:spcBef>
              <a:defRPr sz="2000"/>
            </a:lvl2pPr>
            <a:lvl3pPr>
              <a:spcBef>
                <a:spcPts val="1200"/>
              </a:spcBef>
              <a:defRPr sz="1800"/>
            </a:lvl3pPr>
            <a:lvl4pPr>
              <a:spcBef>
                <a:spcPts val="1200"/>
              </a:spcBef>
              <a:defRPr sz="1600"/>
            </a:lvl4pPr>
            <a:lvl5pPr>
              <a:spcBef>
                <a:spcPts val="1200"/>
              </a:spcBef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spcBef>
                <a:spcPts val="1200"/>
              </a:spcBef>
              <a:defRPr sz="2000"/>
            </a:lvl2pPr>
            <a:lvl3pPr>
              <a:spcBef>
                <a:spcPts val="1200"/>
              </a:spcBef>
              <a:defRPr sz="1800"/>
            </a:lvl3pPr>
            <a:lvl4pPr>
              <a:spcBef>
                <a:spcPts val="1200"/>
              </a:spcBef>
              <a:defRPr sz="1600"/>
            </a:lvl4pPr>
            <a:lvl5pPr>
              <a:spcBef>
                <a:spcPts val="1200"/>
              </a:spcBef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89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C3A5DB68-18E7-D249-89E4-94E3B0DE80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0" y="1447800"/>
            <a:ext cx="11582400" cy="1588"/>
          </a:xfrm>
          <a:prstGeom prst="line">
            <a:avLst/>
          </a:prstGeom>
          <a:noFill/>
          <a:ln w="38100">
            <a:solidFill>
              <a:srgbClr val="139CB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304800"/>
            <a:ext cx="113792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8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80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200"/>
            </a:lvl1pPr>
            <a:lvl2pPr>
              <a:spcBef>
                <a:spcPts val="1200"/>
              </a:spcBef>
              <a:defRPr sz="2800"/>
            </a:lvl2pPr>
            <a:lvl3pPr>
              <a:spcBef>
                <a:spcPts val="1200"/>
              </a:spcBef>
              <a:defRPr sz="2400"/>
            </a:lvl3pPr>
            <a:lvl4pPr>
              <a:spcBef>
                <a:spcPts val="1200"/>
              </a:spcBef>
              <a:defRPr sz="2000"/>
            </a:lvl4pPr>
            <a:lvl5pPr>
              <a:spcBef>
                <a:spcPts val="1200"/>
              </a:spcBef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8289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5798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9E6643-8F80-1848-A5EB-FC42E4D39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686800" cy="304800"/>
          </a:xfrm>
          <a:prstGeom prst="rect">
            <a:avLst/>
          </a:prstGeom>
          <a:solidFill>
            <a:srgbClr val="0E7589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P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rinciples</a:t>
            </a:r>
            <a:r>
              <a:rPr lang="zh-CN" alt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and</a:t>
            </a:r>
            <a:r>
              <a:rPr lang="zh-CN" alt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Applications</a:t>
            </a:r>
            <a:r>
              <a:rPr lang="zh-CN" alt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of</a:t>
            </a:r>
            <a:r>
              <a:rPr lang="zh-CN" alt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Business</a:t>
            </a:r>
            <a:r>
              <a:rPr lang="zh-CN" altLang="en-US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altLang="zh-CN" sz="1600" i="1" dirty="0">
                <a:solidFill>
                  <a:srgbClr val="FFFFFF"/>
                </a:solidFill>
                <a:latin typeface="+mn-lt"/>
                <a:ea typeface="ＭＳ Ｐゴシック" charset="-128"/>
                <a:cs typeface="ＭＳ Ｐゴシック" charset="-128"/>
              </a:rPr>
              <a:t>Intelligence</a:t>
            </a:r>
            <a:endParaRPr lang="en-US" sz="1600" i="1" dirty="0">
              <a:solidFill>
                <a:srgbClr val="FFFFFF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D7DEFF-1AD9-7443-BB9F-98D3AE06A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6000" y="0"/>
            <a:ext cx="3583517" cy="304800"/>
          </a:xfrm>
          <a:prstGeom prst="rect">
            <a:avLst/>
          </a:prstGeom>
          <a:solidFill>
            <a:srgbClr val="139CB7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i="1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Chap</a:t>
            </a:r>
            <a:r>
              <a:rPr lang="zh-CN" altLang="en-US" sz="160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： 商务智能过程</a:t>
            </a:r>
            <a:endParaRPr lang="en-US" altLang="zh-CN" sz="160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1BFD5EB-07A9-3F4E-BC7F-514B9B2F634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06400" y="304800"/>
            <a:ext cx="1137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0FEAE8F-267D-6C4E-B6FF-6E0A589BC0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06400" y="1371600"/>
            <a:ext cx="11379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58FD445F-3C8D-064D-B64B-E01F6C8C2C2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352583" y="6489701"/>
            <a:ext cx="85211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en-US" altLang="zh-CN" sz="1800" dirty="0"/>
              <a:t> </a:t>
            </a:r>
            <a:fld id="{6E98F8CD-D64F-8D44-8C52-BE6231F50121}" type="slidenum">
              <a:rPr lang="en-US" altLang="zh-CN" sz="1800"/>
              <a:pPr algn="ctr" eaLnBrk="1" hangingPunct="1">
                <a:lnSpc>
                  <a:spcPts val="2000"/>
                </a:lnSpc>
              </a:pPr>
              <a:t>‹#›</a:t>
            </a:fld>
            <a:endParaRPr lang="en-US" altLang="zh-CN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53" r:id="rId3"/>
    <p:sldLayoutId id="2147483960" r:id="rId4"/>
    <p:sldLayoutId id="2147483961" r:id="rId5"/>
    <p:sldLayoutId id="2147483962" r:id="rId6"/>
    <p:sldLayoutId id="2147483954" r:id="rId7"/>
    <p:sldLayoutId id="2147483955" r:id="rId8"/>
    <p:sldLayoutId id="2147483956" r:id="rId9"/>
    <p:sldLayoutId id="2147483963" r:id="rId10"/>
    <p:sldLayoutId id="2147483957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sz="4000" kern="1200" baseline="0">
          <a:solidFill>
            <a:schemeClr val="tx1"/>
          </a:solidFill>
          <a:latin typeface="Times New Roman" panose="02020603050405020304" pitchFamily="18" charset="0"/>
          <a:ea typeface="微软雅黑"/>
          <a:cs typeface="微软雅黑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437085"/>
        </a:buClr>
        <a:buFont typeface="Wingdings" pitchFamily="2" charset="2"/>
        <a:buChar char="§"/>
        <a:defRPr kumimoji="1" sz="2800" kern="1200" baseline="0">
          <a:solidFill>
            <a:schemeClr val="tx1"/>
          </a:solidFill>
          <a:latin typeface="Times New Roman" panose="02020603050405020304" pitchFamily="18" charset="0"/>
          <a:ea typeface="微软雅黑"/>
          <a:cs typeface="微软雅黑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357E69"/>
        </a:buClr>
        <a:buFont typeface="Symbol" pitchFamily="2" charset="2"/>
        <a:buChar char="-"/>
        <a:defRPr kumimoji="1" sz="2400" kern="1200" baseline="0">
          <a:solidFill>
            <a:srgbClr val="800000"/>
          </a:solidFill>
          <a:latin typeface="Times New Roman" panose="02020603050405020304" pitchFamily="18" charset="0"/>
          <a:ea typeface="微软雅黑"/>
          <a:cs typeface="微软雅黑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918BA3"/>
        </a:buClr>
        <a:buFont typeface="Wingdings" pitchFamily="2" charset="2"/>
        <a:buChar char="Ø"/>
        <a:defRPr kumimoji="1" sz="2000" kern="1200" baseline="0">
          <a:solidFill>
            <a:srgbClr val="0000FF"/>
          </a:solidFill>
          <a:latin typeface="Times New Roman" panose="02020603050405020304" pitchFamily="18" charset="0"/>
          <a:ea typeface="微软雅黑"/>
          <a:cs typeface="微软雅黑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2F6E7E"/>
        </a:buClr>
        <a:buFont typeface="Wingdings" pitchFamily="2" charset="2"/>
        <a:buChar char="ü"/>
        <a:defRPr kumimoji="1" sz="2000" kern="1200" baseline="0">
          <a:solidFill>
            <a:schemeClr val="tx1"/>
          </a:solidFill>
          <a:latin typeface="Times New Roman" panose="02020603050405020304" pitchFamily="18" charset="0"/>
          <a:ea typeface="微软雅黑"/>
          <a:cs typeface="微软雅黑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233337"/>
        </a:buClr>
        <a:buFont typeface="Wingdings" pitchFamily="2" charset="2"/>
        <a:buChar char="§"/>
        <a:defRPr kumimoji="1" sz="2000" kern="1200" baseline="0">
          <a:solidFill>
            <a:schemeClr val="tx1"/>
          </a:solidFill>
          <a:latin typeface="Times New Roman" panose="02020603050405020304" pitchFamily="18" charset="0"/>
          <a:ea typeface="微软雅黑"/>
          <a:cs typeface="微软雅黑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search?hl=zh-CN&amp;tbo=p&amp;tbm=bks&amp;q=inauthor:%22Ralph+H.+Sprague%22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ogle.com.hk/search?hl=zh-CN&amp;tbo=p&amp;tbm=bks&amp;q=inauthor:%22Eric+D.+Carlson%22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7">
            <a:extLst>
              <a:ext uri="{FF2B5EF4-FFF2-40B4-BE49-F238E27FC236}">
                <a16:creationId xmlns:a16="http://schemas.microsoft.com/office/drawing/2014/main" id="{8018D376-4AEF-2844-8C45-8D21226B9A4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章 商务智能过程</a:t>
            </a:r>
            <a:endParaRPr kumimoji="0" lang="en-US" altLang="zh-CN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eaLnBrk="1" hangingPunct="1"/>
            <a:r>
              <a:rPr kumimoji="0" lang="en-US" altLang="zh-CN">
                <a:latin typeface="Calibri" panose="020F0502020204030204" pitchFamily="34" charset="0"/>
                <a:ea typeface="MS PGothic" panose="020B0600070205080204" pitchFamily="34" charset="-128"/>
              </a:rPr>
              <a:t>Lecture 2: Developing BI applications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>
            <a:extLst>
              <a:ext uri="{FF2B5EF4-FFF2-40B4-BE49-F238E27FC236}">
                <a16:creationId xmlns:a16="http://schemas.microsoft.com/office/drawing/2014/main" id="{782EDC46-916F-1740-A8F5-A85B983D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2.1.2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商务智能系统成功的关键因素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内容占位符 2">
            <a:extLst>
              <a:ext uri="{FF2B5EF4-FFF2-40B4-BE49-F238E27FC236}">
                <a16:creationId xmlns:a16="http://schemas.microsoft.com/office/drawing/2014/main" id="{301DF372-9942-F343-9DAA-F132F0AA8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业务驱动</a:t>
            </a: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高层支持</a:t>
            </a: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业务人员和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人员的合作</a:t>
            </a: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循序渐进</a:t>
            </a: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>
            <a:extLst>
              <a:ext uri="{FF2B5EF4-FFF2-40B4-BE49-F238E27FC236}">
                <a16:creationId xmlns:a16="http://schemas.microsoft.com/office/drawing/2014/main" id="{420F186C-D85F-8443-81DD-8DE3DFCE6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数据仓库与数据库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内容占位符 2">
            <a:extLst>
              <a:ext uri="{FF2B5EF4-FFF2-40B4-BE49-F238E27FC236}">
                <a16:creationId xmlns:a16="http://schemas.microsoft.com/office/drawing/2014/main" id="{B9425B45-FEA4-E54F-B853-FA14C4A5B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联系表现在两个方面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数据仓库中的大部分数据来自于业务系统的数据库中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当前绝大多数数据仓库都是利用数据库系统来管理的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区别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构建目的、管理的数据、管理方法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数据库主要用于实现企业的日常业务运营，提高业务运营的效率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数据仓库的构建主要用于集成多个数据源的数据，这些数据最终用于分析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数据库通常只包含当前数据，数据的存储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尽量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避免冗余，数据的组织按照业务过程涉及的数据实现，是应用驱动的。数据仓库中的数据是按照主题组织的，将某一主题的所有数据集成在一起，数据存在冗余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>
            <a:extLst>
              <a:ext uri="{FF2B5EF4-FFF2-40B4-BE49-F238E27FC236}">
                <a16:creationId xmlns:a16="http://schemas.microsoft.com/office/drawing/2014/main" id="{7BEEEAFA-A48E-FE42-AF4A-5B0F795C2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数据仓库与数据库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内容占位符 2">
            <a:extLst>
              <a:ext uri="{FF2B5EF4-FFF2-40B4-BE49-F238E27FC236}">
                <a16:creationId xmlns:a16="http://schemas.microsoft.com/office/drawing/2014/main" id="{0A438579-1041-2240-85F4-F76453E3F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区别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构建目的、管理的数据、管理方法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数据库中的数据需要进行频繁的插入、删除、修改等更新操作，需要复杂的并发控制机制保证事务运行的隔离性。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数据仓库中的数据主要用于分析处理，除了初始的导入和成批的数据清除操作之外，数据很少需要更新操作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库中数据的更新操作的时效性很强，事务的吞吐率是个非常重要的指标。而数据仓库的数据量十分庞大，分析时通常涉及大量数据，时效性不是最关键的。数据仓库中的数据质量非常关键，不正确的数据将导致错误的分析结果。</a:t>
            </a:r>
          </a:p>
          <a:p>
            <a:pPr lvl="1"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820BC9-F0F2-BB4A-9790-B947B559E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2B3036-DA56-2D41-83B6-48E44F456E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altLang="zh-CN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在线分析处理与在线事务处理</a:t>
            </a:r>
          </a:p>
          <a:p>
            <a:endParaRPr b="0" cap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3">
            <a:extLst>
              <a:ext uri="{FF2B5EF4-FFF2-40B4-BE49-F238E27FC236}">
                <a16:creationId xmlns:a16="http://schemas.microsoft.com/office/drawing/2014/main" id="{903BA5F5-5760-BE40-A52F-BEA3FE651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OLTP vs. OLAP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内容占位符 4">
            <a:extLst>
              <a:ext uri="{FF2B5EF4-FFF2-40B4-BE49-F238E27FC236}">
                <a16:creationId xmlns:a16="http://schemas.microsoft.com/office/drawing/2014/main" id="{E6CA6B61-3E33-C145-B962-BA85DA45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在线事务处理（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online transaction processing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），简称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OLTP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，是数据库管理系统的主要功能，用于完成企业内部各个部门的日常业务操作。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在线分析处理（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online analytical processing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），简称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OLAP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，是数据仓库系统的主要应用，提供数据的多维分析以支持决策过程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>
            <a:extLst>
              <a:ext uri="{FF2B5EF4-FFF2-40B4-BE49-F238E27FC236}">
                <a16:creationId xmlns:a16="http://schemas.microsoft.com/office/drawing/2014/main" id="{D5F2EACF-7579-1646-B0F4-10413B54A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OLTP vs. OLAP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4604136F-D6DA-A443-B8C4-4E8D7BBDE9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35188" y="1844676"/>
          <a:ext cx="7777162" cy="4314830"/>
        </p:xfrm>
        <a:graphic>
          <a:graphicData uri="http://schemas.openxmlformats.org/drawingml/2006/table">
            <a:tbl>
              <a:tblPr/>
              <a:tblGrid>
                <a:gridCol w="1649412">
                  <a:extLst>
                    <a:ext uri="{9D8B030D-6E8A-4147-A177-3AD203B41FA5}">
                      <a16:colId xmlns:a16="http://schemas.microsoft.com/office/drawing/2014/main" val="1456407310"/>
                    </a:ext>
                  </a:extLst>
                </a:gridCol>
                <a:gridCol w="3051175">
                  <a:extLst>
                    <a:ext uri="{9D8B030D-6E8A-4147-A177-3AD203B41FA5}">
                      <a16:colId xmlns:a16="http://schemas.microsoft.com/office/drawing/2014/main" val="1980479656"/>
                    </a:ext>
                  </a:extLst>
                </a:gridCol>
                <a:gridCol w="3076575">
                  <a:extLst>
                    <a:ext uri="{9D8B030D-6E8A-4147-A177-3AD203B41FA5}">
                      <a16:colId xmlns:a16="http://schemas.microsoft.com/office/drawing/2014/main" val="3402630139"/>
                    </a:ext>
                  </a:extLst>
                </a:gridCol>
              </a:tblGrid>
              <a:tr h="7858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在线事务处理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OLTP</a:t>
                      </a: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在线分析处理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OLAP</a:t>
                      </a: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929293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用户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普通职员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管理人员，分析人员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352682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功能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日常业务处理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决策支持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544992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数据库设计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高度规范化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非规范化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334871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数据处理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在线插入、删除、修改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批量加载和删除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980505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使用方式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重复操作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即时的图表形式的交互查询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578397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执行单元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短的事务处理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复杂的查询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043250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数据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当前、细节数据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历史的汇总数据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460692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性能指标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事务吞吐量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查询响应时间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943969"/>
                  </a:ext>
                </a:extLst>
              </a:tr>
              <a:tr h="39211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事务特性</a:t>
                      </a:r>
                      <a:endParaRPr kumimoji="0" lang="zh-CN" altLang="zh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并发控制和事务恢复很重要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Clr>
                          <a:srgbClr val="437085"/>
                        </a:buClr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Clr>
                          <a:srgbClr val="357E69"/>
                        </a:buClr>
                        <a:buFont typeface="Symbol" pitchFamily="2" charset="2"/>
                        <a:defRPr kumimoji="1" sz="2000">
                          <a:solidFill>
                            <a:srgbClr val="8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Clr>
                          <a:srgbClr val="918BA3"/>
                        </a:buClr>
                        <a:buFont typeface="Wingdings" pitchFamily="2" charset="2"/>
                        <a:defRPr kumimoji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Clr>
                          <a:srgbClr val="2F6E7E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3337"/>
                        </a:buClr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并发控制和事务恢复不重要</a:t>
                      </a:r>
                      <a:endParaRPr kumimoji="0" lang="zh-CN" altLang="zh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95817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12103E-836C-E14C-9AC0-24412BDEC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2D4E9C-61E0-D042-8FA4-A84A137CAF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cap="none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altLang="zh-CN" b="0" cap="none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商务智能与决策支持系统</a:t>
            </a:r>
          </a:p>
          <a:p>
            <a:endParaRPr b="0" cap="none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>
            <a:extLst>
              <a:ext uri="{FF2B5EF4-FFF2-40B4-BE49-F238E27FC236}">
                <a16:creationId xmlns:a16="http://schemas.microsoft.com/office/drawing/2014/main" id="{F20F90A7-36E4-5447-809F-42A588D6C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DSS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内容占位符 2">
            <a:extLst>
              <a:ext uri="{FF2B5EF4-FFF2-40B4-BE49-F238E27FC236}">
                <a16:creationId xmlns:a16="http://schemas.microsoft.com/office/drawing/2014/main" id="{A62DD95D-6807-874A-8FB8-0EA696229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决策支持系统（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decision support system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）的概念最早由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Scott Morton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年代初提出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“一种交互式的基于计算机的系统，用于协助决策者使用数据和模型解决非结构化的问题”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决策支持系统的用户主要是管理人员和业务分析人员，主要目的是辅助决策者进行科学决策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>
            <a:extLst>
              <a:ext uri="{FF2B5EF4-FFF2-40B4-BE49-F238E27FC236}">
                <a16:creationId xmlns:a16="http://schemas.microsoft.com/office/drawing/2014/main" id="{F3B72339-0801-C742-97AE-30D96802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DSS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的系统架构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内容占位符 2">
            <a:extLst>
              <a:ext uri="{FF2B5EF4-FFF2-40B4-BE49-F238E27FC236}">
                <a16:creationId xmlns:a16="http://schemas.microsoft.com/office/drawing/2014/main" id="{90ECA52F-1DDF-3046-AFE6-8C922C3F3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Ralph H. Sprague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Eric D. Carlson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对话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模型架构（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Dialog-Data-Modeling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DDM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决策支持系统由数据库管理系统、模型库管理系统和对话产生与管理系统三部分组成。后来又引入了知识库管理系统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04" name="画布 8">
            <a:extLst>
              <a:ext uri="{FF2B5EF4-FFF2-40B4-BE49-F238E27FC236}">
                <a16:creationId xmlns:a16="http://schemas.microsoft.com/office/drawing/2014/main" id="{976FF8B8-A45E-A043-81A2-15968D1E83A1}"/>
              </a:ext>
            </a:extLst>
          </p:cNvPr>
          <p:cNvGrpSpPr>
            <a:grpSpLocks/>
          </p:cNvGrpSpPr>
          <p:nvPr/>
        </p:nvGrpSpPr>
        <p:grpSpPr bwMode="auto">
          <a:xfrm>
            <a:off x="3780619" y="3212976"/>
            <a:ext cx="4630761" cy="3500436"/>
            <a:chOff x="0" y="0"/>
            <a:chExt cx="3500120" cy="2480945"/>
          </a:xfrm>
        </p:grpSpPr>
        <p:sp>
          <p:nvSpPr>
            <p:cNvPr id="25605" name="矩形 4">
              <a:extLst>
                <a:ext uri="{FF2B5EF4-FFF2-40B4-BE49-F238E27FC236}">
                  <a16:creationId xmlns:a16="http://schemas.microsoft.com/office/drawing/2014/main" id="{8942C779-E1E1-3B4E-9198-67DEEC8F6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500120" cy="248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rgbClr val="437085"/>
                </a:buClr>
                <a:buFont typeface="Wingdings" pitchFamily="2" charset="2"/>
                <a:buChar char="§"/>
                <a:defRPr kumimoji="1"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357E69"/>
                </a:buClr>
                <a:buFont typeface="Symbol" pitchFamily="2" charset="2"/>
                <a:buChar char="-"/>
                <a:defRPr kumimoji="1" sz="240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lr>
                  <a:srgbClr val="918BA3"/>
                </a:buClr>
                <a:buFont typeface="Wingdings" pitchFamily="2" charset="2"/>
                <a:buChar char="Ø"/>
                <a:defRPr kumimoji="1" sz="20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lr>
                  <a:srgbClr val="2F6E7E"/>
                </a:buClr>
                <a:buFont typeface="Wingdings" pitchFamily="2" charset="2"/>
                <a:buChar char="ü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zh-CN" altLang="en-US" sz="2400">
                <a:latin typeface="Lucida Sans" panose="020B0602030504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id="{1F713AC4-4F1B-0547-B9F2-5BF304F03C8F}"/>
                </a:ext>
              </a:extLst>
            </p:cNvPr>
            <p:cNvSpPr txBox="1"/>
            <p:nvPr/>
          </p:nvSpPr>
          <p:spPr>
            <a:xfrm>
              <a:off x="862011" y="1918669"/>
              <a:ext cx="500212" cy="401055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51">
              <a:extLst>
                <a:ext uri="{FF2B5EF4-FFF2-40B4-BE49-F238E27FC236}">
                  <a16:creationId xmlns:a16="http://schemas.microsoft.com/office/drawing/2014/main" id="{128ECB79-26C8-0941-84A8-B0CC8533438E}"/>
                </a:ext>
              </a:extLst>
            </p:cNvPr>
            <p:cNvSpPr txBox="1"/>
            <p:nvPr/>
          </p:nvSpPr>
          <p:spPr>
            <a:xfrm>
              <a:off x="1966591" y="1923998"/>
              <a:ext cx="500212" cy="399723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模型库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52">
              <a:extLst>
                <a:ext uri="{FF2B5EF4-FFF2-40B4-BE49-F238E27FC236}">
                  <a16:creationId xmlns:a16="http://schemas.microsoft.com/office/drawing/2014/main" id="{585CCE6B-F69D-8F41-A572-91C273FA0F1C}"/>
                </a:ext>
              </a:extLst>
            </p:cNvPr>
            <p:cNvSpPr txBox="1"/>
            <p:nvPr/>
          </p:nvSpPr>
          <p:spPr>
            <a:xfrm>
              <a:off x="2590144" y="976655"/>
              <a:ext cx="500213" cy="323776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知识库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53">
              <a:extLst>
                <a:ext uri="{FF2B5EF4-FFF2-40B4-BE49-F238E27FC236}">
                  <a16:creationId xmlns:a16="http://schemas.microsoft.com/office/drawing/2014/main" id="{EA7D3B90-4D6A-AC44-9DEB-C09A12297879}"/>
                </a:ext>
              </a:extLst>
            </p:cNvPr>
            <p:cNvSpPr txBox="1"/>
            <p:nvPr/>
          </p:nvSpPr>
          <p:spPr>
            <a:xfrm>
              <a:off x="633146" y="1476309"/>
              <a:ext cx="957942" cy="227841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数据库管理系统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54">
              <a:extLst>
                <a:ext uri="{FF2B5EF4-FFF2-40B4-BE49-F238E27FC236}">
                  <a16:creationId xmlns:a16="http://schemas.microsoft.com/office/drawing/2014/main" id="{F8AADB76-49D5-E342-BAD6-380546EDEFAB}"/>
                </a:ext>
              </a:extLst>
            </p:cNvPr>
            <p:cNvSpPr txBox="1"/>
            <p:nvPr/>
          </p:nvSpPr>
          <p:spPr>
            <a:xfrm>
              <a:off x="1737726" y="1476309"/>
              <a:ext cx="957942" cy="227841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模型库管理系统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55">
              <a:extLst>
                <a:ext uri="{FF2B5EF4-FFF2-40B4-BE49-F238E27FC236}">
                  <a16:creationId xmlns:a16="http://schemas.microsoft.com/office/drawing/2014/main" id="{84E93453-F64E-3543-93E6-CDFD0CE24DEF}"/>
                </a:ext>
              </a:extLst>
            </p:cNvPr>
            <p:cNvSpPr txBox="1"/>
            <p:nvPr/>
          </p:nvSpPr>
          <p:spPr>
            <a:xfrm>
              <a:off x="1210105" y="1032616"/>
              <a:ext cx="956572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知识库管理系统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56">
              <a:extLst>
                <a:ext uri="{FF2B5EF4-FFF2-40B4-BE49-F238E27FC236}">
                  <a16:creationId xmlns:a16="http://schemas.microsoft.com/office/drawing/2014/main" id="{61CEB580-0D60-A94A-BA62-20716C44D3C9}"/>
                </a:ext>
              </a:extLst>
            </p:cNvPr>
            <p:cNvSpPr txBox="1"/>
            <p:nvPr/>
          </p:nvSpPr>
          <p:spPr>
            <a:xfrm>
              <a:off x="1147064" y="560944"/>
              <a:ext cx="1086764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对话产生与管理系统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57">
              <a:extLst>
                <a:ext uri="{FF2B5EF4-FFF2-40B4-BE49-F238E27FC236}">
                  <a16:creationId xmlns:a16="http://schemas.microsoft.com/office/drawing/2014/main" id="{217CE099-F990-6F44-848A-01793912E227}"/>
                </a:ext>
              </a:extLst>
            </p:cNvPr>
            <p:cNvSpPr txBox="1"/>
            <p:nvPr/>
          </p:nvSpPr>
          <p:spPr>
            <a:xfrm>
              <a:off x="1210105" y="94601"/>
              <a:ext cx="956572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用户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49E03C7B-6FCD-434F-96EB-80B92B58D37B}"/>
                </a:ext>
              </a:extLst>
            </p:cNvPr>
            <p:cNvCxnSpPr>
              <a:stCxn id="6" idx="1"/>
              <a:endCxn id="9" idx="2"/>
            </p:cNvCxnSpPr>
            <p:nvPr/>
          </p:nvCxnSpPr>
          <p:spPr>
            <a:xfrm flipV="1">
              <a:off x="1111432" y="1704150"/>
              <a:ext cx="0" cy="21451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00774360-153D-1D47-99D4-83836346C99E}"/>
                </a:ext>
              </a:extLst>
            </p:cNvPr>
            <p:cNvCxnSpPr>
              <a:stCxn id="7" idx="1"/>
              <a:endCxn id="10" idx="2"/>
            </p:cNvCxnSpPr>
            <p:nvPr/>
          </p:nvCxnSpPr>
          <p:spPr>
            <a:xfrm flipV="1">
              <a:off x="2217382" y="1704150"/>
              <a:ext cx="0" cy="21984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F2C84A81-FB7E-FA40-874E-D5967D3FB6D2}"/>
                </a:ext>
              </a:extLst>
            </p:cNvPr>
            <p:cNvCxnSpPr>
              <a:stCxn id="9" idx="0"/>
              <a:endCxn id="11" idx="2"/>
            </p:cNvCxnSpPr>
            <p:nvPr/>
          </p:nvCxnSpPr>
          <p:spPr>
            <a:xfrm flipV="1">
              <a:off x="1111432" y="1261791"/>
              <a:ext cx="576957" cy="21451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079052DC-AAD7-D745-99CD-515F36B87DE4}"/>
                </a:ext>
              </a:extLst>
            </p:cNvPr>
            <p:cNvCxnSpPr>
              <a:stCxn id="10" idx="0"/>
              <a:endCxn id="11" idx="2"/>
            </p:cNvCxnSpPr>
            <p:nvPr/>
          </p:nvCxnSpPr>
          <p:spPr>
            <a:xfrm flipH="1" flipV="1">
              <a:off x="1688390" y="1261791"/>
              <a:ext cx="528992" cy="21451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2CA93D36-FB8E-1B4D-8DBE-93454BA08E8A}"/>
                </a:ext>
              </a:extLst>
            </p:cNvPr>
            <p:cNvCxnSpPr>
              <a:stCxn id="11" idx="0"/>
              <a:endCxn id="12" idx="2"/>
            </p:cNvCxnSpPr>
            <p:nvPr/>
          </p:nvCxnSpPr>
          <p:spPr>
            <a:xfrm flipV="1">
              <a:off x="1688390" y="790118"/>
              <a:ext cx="2741" cy="24249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33E8A23A-E935-0948-A8FA-40370300A4F8}"/>
                </a:ext>
              </a:extLst>
            </p:cNvPr>
            <p:cNvCxnSpPr>
              <a:stCxn id="12" idx="0"/>
              <a:endCxn id="13" idx="2"/>
            </p:cNvCxnSpPr>
            <p:nvPr/>
          </p:nvCxnSpPr>
          <p:spPr>
            <a:xfrm flipH="1" flipV="1">
              <a:off x="1688390" y="323775"/>
              <a:ext cx="2741" cy="237169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D96D78B7-E4CF-BB42-B4D8-97CAB3A88ACF}"/>
                </a:ext>
              </a:extLst>
            </p:cNvPr>
            <p:cNvCxnSpPr>
              <a:stCxn id="8" idx="2"/>
              <a:endCxn id="11" idx="3"/>
            </p:cNvCxnSpPr>
            <p:nvPr/>
          </p:nvCxnSpPr>
          <p:spPr>
            <a:xfrm flipH="1">
              <a:off x="2166676" y="1137877"/>
              <a:ext cx="423467" cy="9326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>
            <a:extLst>
              <a:ext uri="{FF2B5EF4-FFF2-40B4-BE49-F238E27FC236}">
                <a16:creationId xmlns:a16="http://schemas.microsoft.com/office/drawing/2014/main" id="{13A4D088-9746-3946-8BB0-6ABFBF66D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DSS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内容占位符 2">
            <a:extLst>
              <a:ext uri="{FF2B5EF4-FFF2-40B4-BE49-F238E27FC236}">
                <a16:creationId xmlns:a16="http://schemas.microsoft.com/office/drawing/2014/main" id="{D2780292-ED12-9245-AEE3-FA315683C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81" y="1484784"/>
            <a:ext cx="6586209" cy="4839816"/>
          </a:xfrm>
        </p:spPr>
        <p:txBody>
          <a:bodyPr/>
          <a:lstStyle/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数据库管理系统用于抽取、存储、更新决策所需的数据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模型库管理系统主要用于管理决策所需的各种模型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知识库管理系统提供知识的表示、存储和管理，用于支持定量模型无法解决的决策过程，帮助用户建立、应用和管理描述性、过程性和推理性知识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对话产生与管理系统主要负责用户与系统的交互。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28" name="画布 8">
            <a:extLst>
              <a:ext uri="{FF2B5EF4-FFF2-40B4-BE49-F238E27FC236}">
                <a16:creationId xmlns:a16="http://schemas.microsoft.com/office/drawing/2014/main" id="{3CF4F58D-ACE1-1541-98E9-1870B7C373F6}"/>
              </a:ext>
            </a:extLst>
          </p:cNvPr>
          <p:cNvGrpSpPr>
            <a:grpSpLocks/>
          </p:cNvGrpSpPr>
          <p:nvPr/>
        </p:nvGrpSpPr>
        <p:grpSpPr bwMode="auto">
          <a:xfrm>
            <a:off x="7731125" y="2060848"/>
            <a:ext cx="4054475" cy="2955925"/>
            <a:chOff x="0" y="0"/>
            <a:chExt cx="3500120" cy="2480945"/>
          </a:xfrm>
        </p:grpSpPr>
        <p:sp>
          <p:nvSpPr>
            <p:cNvPr id="26629" name="矩形 4">
              <a:extLst>
                <a:ext uri="{FF2B5EF4-FFF2-40B4-BE49-F238E27FC236}">
                  <a16:creationId xmlns:a16="http://schemas.microsoft.com/office/drawing/2014/main" id="{93978A9E-F1B9-5C42-8A01-E42CD8367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500120" cy="248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rgbClr val="437085"/>
                </a:buClr>
                <a:buFont typeface="Wingdings" pitchFamily="2" charset="2"/>
                <a:buChar char="§"/>
                <a:defRPr kumimoji="1"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357E69"/>
                </a:buClr>
                <a:buFont typeface="Symbol" pitchFamily="2" charset="2"/>
                <a:buChar char="-"/>
                <a:defRPr kumimoji="1" sz="240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lr>
                  <a:srgbClr val="918BA3"/>
                </a:buClr>
                <a:buFont typeface="Wingdings" pitchFamily="2" charset="2"/>
                <a:buChar char="Ø"/>
                <a:defRPr kumimoji="1" sz="20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lr>
                  <a:srgbClr val="2F6E7E"/>
                </a:buClr>
                <a:buFont typeface="Wingdings" pitchFamily="2" charset="2"/>
                <a:buChar char="ü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zh-CN" altLang="en-US" sz="2400">
                <a:latin typeface="Lucida Sans" panose="020B0602030504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id="{A0401B82-A535-3346-9787-9E652E01A4B7}"/>
                </a:ext>
              </a:extLst>
            </p:cNvPr>
            <p:cNvSpPr txBox="1"/>
            <p:nvPr/>
          </p:nvSpPr>
          <p:spPr>
            <a:xfrm>
              <a:off x="862011" y="1918669"/>
              <a:ext cx="500212" cy="401055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51">
              <a:extLst>
                <a:ext uri="{FF2B5EF4-FFF2-40B4-BE49-F238E27FC236}">
                  <a16:creationId xmlns:a16="http://schemas.microsoft.com/office/drawing/2014/main" id="{90C1EFFB-9F8E-B845-B6C0-DCB4212600DF}"/>
                </a:ext>
              </a:extLst>
            </p:cNvPr>
            <p:cNvSpPr txBox="1"/>
            <p:nvPr/>
          </p:nvSpPr>
          <p:spPr>
            <a:xfrm>
              <a:off x="1966591" y="1923998"/>
              <a:ext cx="500212" cy="399723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模型库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52">
              <a:extLst>
                <a:ext uri="{FF2B5EF4-FFF2-40B4-BE49-F238E27FC236}">
                  <a16:creationId xmlns:a16="http://schemas.microsoft.com/office/drawing/2014/main" id="{E638A358-869A-0549-BFCF-AB231E17A557}"/>
                </a:ext>
              </a:extLst>
            </p:cNvPr>
            <p:cNvSpPr txBox="1"/>
            <p:nvPr/>
          </p:nvSpPr>
          <p:spPr>
            <a:xfrm>
              <a:off x="2590144" y="976656"/>
              <a:ext cx="500213" cy="323775"/>
            </a:xfrm>
            <a:prstGeom prst="flowChartMagneticDisk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知识库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53">
              <a:extLst>
                <a:ext uri="{FF2B5EF4-FFF2-40B4-BE49-F238E27FC236}">
                  <a16:creationId xmlns:a16="http://schemas.microsoft.com/office/drawing/2014/main" id="{C75C11FD-B633-3840-B723-EDAECADA14AC}"/>
                </a:ext>
              </a:extLst>
            </p:cNvPr>
            <p:cNvSpPr txBox="1"/>
            <p:nvPr/>
          </p:nvSpPr>
          <p:spPr>
            <a:xfrm>
              <a:off x="633146" y="1476309"/>
              <a:ext cx="957942" cy="227842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 dirty="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数据库管理系统</a:t>
              </a:r>
              <a:endParaRPr lang="zh-CN" altLang="zh" sz="1100" b="1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54">
              <a:extLst>
                <a:ext uri="{FF2B5EF4-FFF2-40B4-BE49-F238E27FC236}">
                  <a16:creationId xmlns:a16="http://schemas.microsoft.com/office/drawing/2014/main" id="{0AAE84A6-E4FB-CC44-A5D8-85F26CCA4DFF}"/>
                </a:ext>
              </a:extLst>
            </p:cNvPr>
            <p:cNvSpPr txBox="1"/>
            <p:nvPr/>
          </p:nvSpPr>
          <p:spPr>
            <a:xfrm>
              <a:off x="1737726" y="1476309"/>
              <a:ext cx="957942" cy="227842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模型库管理系统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55">
              <a:extLst>
                <a:ext uri="{FF2B5EF4-FFF2-40B4-BE49-F238E27FC236}">
                  <a16:creationId xmlns:a16="http://schemas.microsoft.com/office/drawing/2014/main" id="{C42FE342-5AB9-054B-887B-C2A337FF0D3A}"/>
                </a:ext>
              </a:extLst>
            </p:cNvPr>
            <p:cNvSpPr txBox="1"/>
            <p:nvPr/>
          </p:nvSpPr>
          <p:spPr>
            <a:xfrm>
              <a:off x="1210105" y="1032617"/>
              <a:ext cx="956572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知识库管理系统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56">
              <a:extLst>
                <a:ext uri="{FF2B5EF4-FFF2-40B4-BE49-F238E27FC236}">
                  <a16:creationId xmlns:a16="http://schemas.microsoft.com/office/drawing/2014/main" id="{9D3FC36D-8151-D043-9245-19BA389912E5}"/>
                </a:ext>
              </a:extLst>
            </p:cNvPr>
            <p:cNvSpPr txBox="1"/>
            <p:nvPr/>
          </p:nvSpPr>
          <p:spPr>
            <a:xfrm>
              <a:off x="1147064" y="560944"/>
              <a:ext cx="1086764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对话产生与管理系统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57">
              <a:extLst>
                <a:ext uri="{FF2B5EF4-FFF2-40B4-BE49-F238E27FC236}">
                  <a16:creationId xmlns:a16="http://schemas.microsoft.com/office/drawing/2014/main" id="{A15F7378-BCFC-3346-88F0-663BEC6A952B}"/>
                </a:ext>
              </a:extLst>
            </p:cNvPr>
            <p:cNvSpPr txBox="1"/>
            <p:nvPr/>
          </p:nvSpPr>
          <p:spPr>
            <a:xfrm>
              <a:off x="1210105" y="94601"/>
              <a:ext cx="956572" cy="229174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用户</a:t>
              </a:r>
              <a:endParaRPr lang="zh-CN" altLang="zh" sz="11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93CD49BE-7A38-2F42-94E4-903C1F5FA26D}"/>
                </a:ext>
              </a:extLst>
            </p:cNvPr>
            <p:cNvCxnSpPr>
              <a:stCxn id="6" idx="1"/>
              <a:endCxn id="9" idx="2"/>
            </p:cNvCxnSpPr>
            <p:nvPr/>
          </p:nvCxnSpPr>
          <p:spPr>
            <a:xfrm flipV="1">
              <a:off x="1111432" y="1704151"/>
              <a:ext cx="0" cy="214517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90FED081-4412-B946-8C8D-22FD26B3EE18}"/>
                </a:ext>
              </a:extLst>
            </p:cNvPr>
            <p:cNvCxnSpPr>
              <a:stCxn id="7" idx="1"/>
              <a:endCxn id="10" idx="2"/>
            </p:cNvCxnSpPr>
            <p:nvPr/>
          </p:nvCxnSpPr>
          <p:spPr>
            <a:xfrm flipV="1">
              <a:off x="2217382" y="1704151"/>
              <a:ext cx="0" cy="219847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4BE21A51-C1A7-D148-BDD3-40D734FA709B}"/>
                </a:ext>
              </a:extLst>
            </p:cNvPr>
            <p:cNvCxnSpPr>
              <a:stCxn id="9" idx="0"/>
              <a:endCxn id="11" idx="2"/>
            </p:cNvCxnSpPr>
            <p:nvPr/>
          </p:nvCxnSpPr>
          <p:spPr>
            <a:xfrm flipV="1">
              <a:off x="1111432" y="1261791"/>
              <a:ext cx="576957" cy="214517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28452D80-A119-0943-8769-DB42A49E0376}"/>
                </a:ext>
              </a:extLst>
            </p:cNvPr>
            <p:cNvCxnSpPr>
              <a:stCxn id="10" idx="0"/>
              <a:endCxn id="11" idx="2"/>
            </p:cNvCxnSpPr>
            <p:nvPr/>
          </p:nvCxnSpPr>
          <p:spPr>
            <a:xfrm flipH="1" flipV="1">
              <a:off x="1688390" y="1261791"/>
              <a:ext cx="528992" cy="214517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4B42FC96-99FB-8E4D-9626-DB7A0E7F22D7}"/>
                </a:ext>
              </a:extLst>
            </p:cNvPr>
            <p:cNvCxnSpPr>
              <a:stCxn id="11" idx="0"/>
              <a:endCxn id="12" idx="2"/>
            </p:cNvCxnSpPr>
            <p:nvPr/>
          </p:nvCxnSpPr>
          <p:spPr>
            <a:xfrm flipV="1">
              <a:off x="1688390" y="790119"/>
              <a:ext cx="2741" cy="242498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81BE9BAF-0491-634F-989F-596FA747C878}"/>
                </a:ext>
              </a:extLst>
            </p:cNvPr>
            <p:cNvCxnSpPr>
              <a:stCxn id="12" idx="0"/>
              <a:endCxn id="13" idx="2"/>
            </p:cNvCxnSpPr>
            <p:nvPr/>
          </p:nvCxnSpPr>
          <p:spPr>
            <a:xfrm flipH="1" flipV="1">
              <a:off x="1688390" y="323776"/>
              <a:ext cx="2741" cy="237169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02D139C7-2AB5-7A42-9A9E-11C45C7F4B48}"/>
                </a:ext>
              </a:extLst>
            </p:cNvPr>
            <p:cNvCxnSpPr>
              <a:stCxn id="8" idx="2"/>
              <a:endCxn id="11" idx="3"/>
            </p:cNvCxnSpPr>
            <p:nvPr/>
          </p:nvCxnSpPr>
          <p:spPr>
            <a:xfrm flipH="1">
              <a:off x="2166676" y="1137877"/>
              <a:ext cx="423467" cy="9327"/>
            </a:xfrm>
            <a:prstGeom prst="straightConnector1">
              <a:avLst/>
            </a:prstGeom>
            <a:ln>
              <a:headEnd type="triangle" w="sm" len="sm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>
            <a:extLst>
              <a:ext uri="{FF2B5EF4-FFF2-40B4-BE49-F238E27FC236}">
                <a16:creationId xmlns:a16="http://schemas.microsoft.com/office/drawing/2014/main" id="{C55332B9-E8C9-7644-B7DD-C63634E5D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9219" name="内容占位符 2">
            <a:extLst>
              <a:ext uri="{FF2B5EF4-FFF2-40B4-BE49-F238E27FC236}">
                <a16:creationId xmlns:a16="http://schemas.microsoft.com/office/drawing/2014/main" id="{E869BD6C-82EE-FE46-8700-A229D9154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412776"/>
            <a:ext cx="11522248" cy="483981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商务智能系统的开发方法</a:t>
            </a:r>
          </a:p>
          <a:p>
            <a:pPr marL="0" indent="0" eaLnBrk="1" hangingPunct="1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数据仓库与数据库</a:t>
            </a:r>
          </a:p>
          <a:p>
            <a:pPr marL="0" indent="0" eaLnBrk="1" hangingPunct="1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在线分析处理与在线事务处理</a:t>
            </a:r>
          </a:p>
          <a:p>
            <a:pPr marL="0" indent="0" eaLnBrk="1" hangingPunct="1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商务智能与决策支持系统</a:t>
            </a:r>
          </a:p>
          <a:p>
            <a:pPr eaLnBrk="1" hangingPunct="1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>
            <a:extLst>
              <a:ext uri="{FF2B5EF4-FFF2-40B4-BE49-F238E27FC236}">
                <a16:creationId xmlns:a16="http://schemas.microsoft.com/office/drawing/2014/main" id="{2455931B-2DF8-B84B-838A-AB785070E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DSS &amp; BI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内容占位符 2">
            <a:extLst>
              <a:ext uri="{FF2B5EF4-FFF2-40B4-BE49-F238E27FC236}">
                <a16:creationId xmlns:a16="http://schemas.microsoft.com/office/drawing/2014/main" id="{BCA53281-34E4-3141-A352-986CACE7B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DSS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数据库的数据集成功能较弱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，而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数据仓库技术，具有良好的数据集成、转换等功能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决策支持系统的知识库通常是设置好的，知识很少发生变化，知识的类型和范围很窄。商务智能系统则能从大量的数据中发现新颖有用的知识，提供更加灵活的查询和报表功能以及多维分析功能，可以对决策支持系统的知识库进行动态更新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商务智能系统与决策支持系统相比，在数据分析和知识发现方面具有更强的功能，但是它只提供对决策有帮助的信息，并不提供可能的决策方案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">
            <a:extLst>
              <a:ext uri="{FF2B5EF4-FFF2-40B4-BE49-F238E27FC236}">
                <a16:creationId xmlns:a16="http://schemas.microsoft.com/office/drawing/2014/main" id="{DEE3AB13-154F-AB4D-A7C3-B213F55E7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1773238"/>
            <a:ext cx="3225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>
            <a:extLst>
              <a:ext uri="{FF2B5EF4-FFF2-40B4-BE49-F238E27FC236}">
                <a16:creationId xmlns:a16="http://schemas.microsoft.com/office/drawing/2014/main" id="{CCACCACC-CD1E-9547-A8A0-C2AFEF307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商务智能系统的开发方法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内容占位符 2">
            <a:extLst>
              <a:ext uri="{FF2B5EF4-FFF2-40B4-BE49-F238E27FC236}">
                <a16:creationId xmlns:a16="http://schemas.microsoft.com/office/drawing/2014/main" id="{E13880D3-A58A-BC4F-B1F0-EF649859E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商务智能系统成功的关键因素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>
            <a:extLst>
              <a:ext uri="{FF2B5EF4-FFF2-40B4-BE49-F238E27FC236}">
                <a16:creationId xmlns:a16="http://schemas.microsoft.com/office/drawing/2014/main" id="{75AD8FA4-E205-1C46-B517-03249FE97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2.1.1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内容占位符 2">
            <a:extLst>
              <a:ext uri="{FF2B5EF4-FFF2-40B4-BE49-F238E27FC236}">
                <a16:creationId xmlns:a16="http://schemas.microsoft.com/office/drawing/2014/main" id="{9DF4F3EB-16B1-7D42-874E-36515416F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8" name="画布 2">
            <a:extLst>
              <a:ext uri="{FF2B5EF4-FFF2-40B4-BE49-F238E27FC236}">
                <a16:creationId xmlns:a16="http://schemas.microsoft.com/office/drawing/2014/main" id="{4D860160-66DF-E241-B2F1-4838D647D2C7}"/>
              </a:ext>
            </a:extLst>
          </p:cNvPr>
          <p:cNvGrpSpPr>
            <a:grpSpLocks/>
          </p:cNvGrpSpPr>
          <p:nvPr/>
        </p:nvGrpSpPr>
        <p:grpSpPr bwMode="auto">
          <a:xfrm>
            <a:off x="4440238" y="1268238"/>
            <a:ext cx="5472112" cy="5545138"/>
            <a:chOff x="0" y="0"/>
            <a:chExt cx="4519295" cy="4714875"/>
          </a:xfrm>
        </p:grpSpPr>
        <p:sp>
          <p:nvSpPr>
            <p:cNvPr id="11269" name="矩形 4">
              <a:extLst>
                <a:ext uri="{FF2B5EF4-FFF2-40B4-BE49-F238E27FC236}">
                  <a16:creationId xmlns:a16="http://schemas.microsoft.com/office/drawing/2014/main" id="{EF9A10DB-E28E-7D48-9F9E-F12830992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19295" cy="471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437085"/>
                </a:buClr>
                <a:buFont typeface="Wingdings" pitchFamily="2" charset="2"/>
                <a:buChar char="§"/>
                <a:defRPr kumimoji="1"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357E69"/>
                </a:buClr>
                <a:buFont typeface="Symbol" pitchFamily="2" charset="2"/>
                <a:buChar char="-"/>
                <a:defRPr kumimoji="1" sz="2400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Clr>
                  <a:srgbClr val="918BA3"/>
                </a:buClr>
                <a:buFont typeface="Wingdings" pitchFamily="2" charset="2"/>
                <a:buChar char="Ø"/>
                <a:defRPr kumimoji="1" sz="20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Clr>
                  <a:srgbClr val="2F6E7E"/>
                </a:buClr>
                <a:buFont typeface="Wingdings" pitchFamily="2" charset="2"/>
                <a:buChar char="ü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233337"/>
                </a:buClr>
                <a:buFont typeface="Wingdings" pitchFamily="2" charset="2"/>
                <a:buChar char="§"/>
                <a:defRPr kumimoji="1"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zh-CN" altLang="en-US" sz="2400">
                <a:latin typeface="Lucida Sans" panose="020B0602030504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3">
              <a:extLst>
                <a:ext uri="{FF2B5EF4-FFF2-40B4-BE49-F238E27FC236}">
                  <a16:creationId xmlns:a16="http://schemas.microsoft.com/office/drawing/2014/main" id="{F3B84D7A-836B-AF44-AE9C-CA8FE982E88F}"/>
                </a:ext>
              </a:extLst>
            </p:cNvPr>
            <p:cNvSpPr txBox="1"/>
            <p:nvPr/>
          </p:nvSpPr>
          <p:spPr>
            <a:xfrm>
              <a:off x="1889267" y="161977"/>
              <a:ext cx="940045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识别业务需求</a:t>
              </a:r>
            </a:p>
          </p:txBody>
        </p:sp>
        <p:sp>
          <p:nvSpPr>
            <p:cNvPr id="7" name="文本框 3">
              <a:extLst>
                <a:ext uri="{FF2B5EF4-FFF2-40B4-BE49-F238E27FC236}">
                  <a16:creationId xmlns:a16="http://schemas.microsoft.com/office/drawing/2014/main" id="{23AD4565-A825-1E44-A8A1-42EE902268A0}"/>
                </a:ext>
              </a:extLst>
            </p:cNvPr>
            <p:cNvSpPr txBox="1"/>
            <p:nvPr/>
          </p:nvSpPr>
          <p:spPr>
            <a:xfrm>
              <a:off x="1889267" y="508878"/>
              <a:ext cx="938734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识别信息需求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" name="文本框 3">
              <a:extLst>
                <a:ext uri="{FF2B5EF4-FFF2-40B4-BE49-F238E27FC236}">
                  <a16:creationId xmlns:a16="http://schemas.microsoft.com/office/drawing/2014/main" id="{66286AFA-079F-5449-A161-D34E775B9395}"/>
                </a:ext>
              </a:extLst>
            </p:cNvPr>
            <p:cNvSpPr txBox="1"/>
            <p:nvPr/>
          </p:nvSpPr>
          <p:spPr>
            <a:xfrm>
              <a:off x="1884023" y="859827"/>
              <a:ext cx="938734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</a:rPr>
                <a:t>时间成本规划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A42E2D5-B3D7-AE45-9CCD-684C8EB5C5C0}"/>
                </a:ext>
              </a:extLst>
            </p:cNvPr>
            <p:cNvSpPr/>
            <p:nvPr/>
          </p:nvSpPr>
          <p:spPr>
            <a:xfrm>
              <a:off x="461500" y="109335"/>
              <a:ext cx="3777223" cy="1071746"/>
            </a:xfrm>
            <a:prstGeom prst="rect">
              <a:avLst/>
            </a:prstGeom>
            <a:noFill/>
            <a:ln w="31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" name="文本框 3">
              <a:extLst>
                <a:ext uri="{FF2B5EF4-FFF2-40B4-BE49-F238E27FC236}">
                  <a16:creationId xmlns:a16="http://schemas.microsoft.com/office/drawing/2014/main" id="{FDE5576B-1436-EE40-BDFF-03B63A0A3090}"/>
                </a:ext>
              </a:extLst>
            </p:cNvPr>
            <p:cNvSpPr txBox="1"/>
            <p:nvPr/>
          </p:nvSpPr>
          <p:spPr>
            <a:xfrm>
              <a:off x="489033" y="141730"/>
              <a:ext cx="415613" cy="206520"/>
            </a:xfrm>
            <a:prstGeom prst="round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规划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" name="文本框 3">
              <a:extLst>
                <a:ext uri="{FF2B5EF4-FFF2-40B4-BE49-F238E27FC236}">
                  <a16:creationId xmlns:a16="http://schemas.microsoft.com/office/drawing/2014/main" id="{96223B7C-A717-3A41-A51F-715C22E1B80C}"/>
                </a:ext>
              </a:extLst>
            </p:cNvPr>
            <p:cNvSpPr txBox="1"/>
            <p:nvPr/>
          </p:nvSpPr>
          <p:spPr>
            <a:xfrm>
              <a:off x="1836824" y="1332260"/>
              <a:ext cx="1054109" cy="211919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详细的需求分析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2" name="文本框 3">
              <a:extLst>
                <a:ext uri="{FF2B5EF4-FFF2-40B4-BE49-F238E27FC236}">
                  <a16:creationId xmlns:a16="http://schemas.microsoft.com/office/drawing/2014/main" id="{99D5AE43-3032-C643-853A-05DFC56FEF29}"/>
                </a:ext>
              </a:extLst>
            </p:cNvPr>
            <p:cNvSpPr txBox="1"/>
            <p:nvPr/>
          </p:nvSpPr>
          <p:spPr>
            <a:xfrm>
              <a:off x="1903689" y="1683209"/>
              <a:ext cx="937422" cy="195722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</a:rPr>
                <a:t>数据定义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" name="文本框 3">
              <a:extLst>
                <a:ext uri="{FF2B5EF4-FFF2-40B4-BE49-F238E27FC236}">
                  <a16:creationId xmlns:a16="http://schemas.microsoft.com/office/drawing/2014/main" id="{5AEEF925-8284-1D4E-B55F-680A11E12EFA}"/>
                </a:ext>
              </a:extLst>
            </p:cNvPr>
            <p:cNvSpPr txBox="1"/>
            <p:nvPr/>
          </p:nvSpPr>
          <p:spPr>
            <a:xfrm>
              <a:off x="517876" y="1359256"/>
              <a:ext cx="444457" cy="205171"/>
            </a:xfrm>
            <a:prstGeom prst="round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/>
            <a:lstStyle/>
            <a:p>
              <a:pPr algn="just" eaLnBrk="1" hangingPunct="1">
                <a:spcAft>
                  <a:spcPts val="0"/>
                </a:spcAft>
                <a:defRPr/>
              </a:pPr>
              <a:r>
                <a:rPr lang="zh-CN" altLang="en-US" sz="1050">
                  <a:latin typeface="宋体" panose="02010600030101010101" pitchFamily="2" charset="-122"/>
                  <a:cs typeface="Times New Roman" panose="02020603050405020304" pitchFamily="18" charset="0"/>
                </a:rPr>
                <a:t>分析</a:t>
              </a:r>
              <a:endParaRPr lang="zh-CN" altLang="en-US" sz="12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文本框 3">
              <a:extLst>
                <a:ext uri="{FF2B5EF4-FFF2-40B4-BE49-F238E27FC236}">
                  <a16:creationId xmlns:a16="http://schemas.microsoft.com/office/drawing/2014/main" id="{59C59E45-02AB-DA44-94A0-8DBE90F57508}"/>
                </a:ext>
              </a:extLst>
            </p:cNvPr>
            <p:cNvSpPr txBox="1"/>
            <p:nvPr/>
          </p:nvSpPr>
          <p:spPr>
            <a:xfrm>
              <a:off x="1905000" y="2032809"/>
              <a:ext cx="936112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</a:rPr>
                <a:t>技术选择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3E40D15-9DF5-114F-A344-277C33FD15F9}"/>
                </a:ext>
              </a:extLst>
            </p:cNvPr>
            <p:cNvSpPr/>
            <p:nvPr/>
          </p:nvSpPr>
          <p:spPr>
            <a:xfrm>
              <a:off x="461500" y="1305263"/>
              <a:ext cx="3777223" cy="1013704"/>
            </a:xfrm>
            <a:prstGeom prst="rect">
              <a:avLst/>
            </a:prstGeom>
            <a:noFill/>
            <a:ln w="31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AB2E4A0-BD1A-B744-8CCC-1D12F66D07FE}"/>
                </a:ext>
              </a:extLst>
            </p:cNvPr>
            <p:cNvSpPr/>
            <p:nvPr/>
          </p:nvSpPr>
          <p:spPr>
            <a:xfrm>
              <a:off x="457567" y="2448549"/>
              <a:ext cx="3775913" cy="757242"/>
            </a:xfrm>
            <a:prstGeom prst="rect">
              <a:avLst/>
            </a:prstGeom>
            <a:noFill/>
            <a:ln w="31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7" name="文本框 3">
              <a:extLst>
                <a:ext uri="{FF2B5EF4-FFF2-40B4-BE49-F238E27FC236}">
                  <a16:creationId xmlns:a16="http://schemas.microsoft.com/office/drawing/2014/main" id="{F45E10A5-144B-054E-A0D0-A118F89E9351}"/>
                </a:ext>
              </a:extLst>
            </p:cNvPr>
            <p:cNvSpPr txBox="1"/>
            <p:nvPr/>
          </p:nvSpPr>
          <p:spPr>
            <a:xfrm>
              <a:off x="513944" y="2494443"/>
              <a:ext cx="904646" cy="205171"/>
            </a:xfrm>
            <a:prstGeom prst="round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/>
            <a:lstStyle/>
            <a:p>
              <a:pPr algn="just" eaLnBrk="1" hangingPunct="1">
                <a:spcAft>
                  <a:spcPts val="0"/>
                </a:spcAft>
                <a:defRPr/>
              </a:pPr>
              <a:r>
                <a:rPr lang="zh-CN" altLang="en-US" sz="1050">
                  <a:latin typeface="宋体" panose="02010600030101010101" pitchFamily="2" charset="-122"/>
                  <a:cs typeface="Times New Roman" panose="02020603050405020304" pitchFamily="18" charset="0"/>
                </a:rPr>
                <a:t>设计</a:t>
              </a:r>
              <a:endParaRPr lang="zh-CN" altLang="en-US" sz="12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22CCA4F-C76F-7C4F-9A7B-D9AF201D704A}"/>
                </a:ext>
              </a:extLst>
            </p:cNvPr>
            <p:cNvSpPr/>
            <p:nvPr/>
          </p:nvSpPr>
          <p:spPr>
            <a:xfrm>
              <a:off x="461500" y="3319175"/>
              <a:ext cx="3777223" cy="1333609"/>
            </a:xfrm>
            <a:prstGeom prst="rect">
              <a:avLst/>
            </a:prstGeom>
            <a:noFill/>
            <a:ln w="31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文本框 3">
              <a:extLst>
                <a:ext uri="{FF2B5EF4-FFF2-40B4-BE49-F238E27FC236}">
                  <a16:creationId xmlns:a16="http://schemas.microsoft.com/office/drawing/2014/main" id="{34CF53A2-28EB-204D-A125-BD96591101E9}"/>
                </a:ext>
              </a:extLst>
            </p:cNvPr>
            <p:cNvSpPr txBox="1"/>
            <p:nvPr/>
          </p:nvSpPr>
          <p:spPr>
            <a:xfrm>
              <a:off x="513944" y="3417710"/>
              <a:ext cx="904646" cy="206521"/>
            </a:xfrm>
            <a:prstGeom prst="round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/>
            <a:lstStyle/>
            <a:p>
              <a:pPr algn="just" eaLnBrk="1" hangingPunct="1">
                <a:spcAft>
                  <a:spcPts val="0"/>
                </a:spcAft>
                <a:defRPr/>
              </a:pPr>
              <a:r>
                <a:rPr lang="zh-CN" altLang="en-US" sz="1050">
                  <a:latin typeface="宋体" panose="02010600030101010101" pitchFamily="2" charset="-122"/>
                  <a:cs typeface="Times New Roman" panose="02020603050405020304" pitchFamily="18" charset="0"/>
                </a:rPr>
                <a:t>实现</a:t>
              </a:r>
              <a:endParaRPr lang="zh-CN" altLang="en-US" sz="12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EE54D5F-DD2E-9848-BC0D-F3FB08986783}"/>
                </a:ext>
              </a:extLst>
            </p:cNvPr>
            <p:cNvSpPr txBox="1"/>
            <p:nvPr/>
          </p:nvSpPr>
          <p:spPr>
            <a:xfrm>
              <a:off x="1636229" y="2518739"/>
              <a:ext cx="650296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数据仓库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1C4018-959C-704A-B0DE-1240A1EB5C7F}"/>
                </a:ext>
              </a:extLst>
            </p:cNvPr>
            <p:cNvSpPr txBox="1"/>
            <p:nvPr/>
          </p:nvSpPr>
          <p:spPr>
            <a:xfrm>
              <a:off x="1342547" y="2898035"/>
              <a:ext cx="940044" cy="211919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sz="1050" kern="100">
                  <a:ea typeface="宋体" panose="02010600030101010101" pitchFamily="2" charset="-122"/>
                  <a:cs typeface="Times New Roman" panose="02020603050405020304" pitchFamily="18" charset="0"/>
                </a:rPr>
                <a:t>OLAP</a:t>
              </a:r>
              <a:r>
                <a:rPr lang="zh-CN" altLang="en-US" sz="1050" kern="100">
                  <a:cs typeface="Times New Roman" panose="02020603050405020304" pitchFamily="18" charset="0"/>
                </a:rPr>
                <a:t>设计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B939DA-EF98-4C44-BBB6-F87236C97018}"/>
                </a:ext>
              </a:extLst>
            </p:cNvPr>
            <p:cNvSpPr txBox="1"/>
            <p:nvPr/>
          </p:nvSpPr>
          <p:spPr>
            <a:xfrm>
              <a:off x="2474009" y="2895336"/>
              <a:ext cx="940045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数据挖掘设计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3FDB11-0F4F-B044-B3A9-B9AF7C097668}"/>
                </a:ext>
              </a:extLst>
            </p:cNvPr>
            <p:cNvSpPr txBox="1"/>
            <p:nvPr/>
          </p:nvSpPr>
          <p:spPr>
            <a:xfrm>
              <a:off x="2479253" y="2513340"/>
              <a:ext cx="677829" cy="21057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/>
            <a:p>
              <a:pPr algn="ctr" eaLnBrk="1" hangingPunct="1">
                <a:spcAft>
                  <a:spcPts val="0"/>
                </a:spcAft>
                <a:defRPr/>
              </a:pPr>
              <a:r>
                <a:rPr lang="zh-CN" altLang="en-US" sz="1050" kern="100">
                  <a:cs typeface="Times New Roman" panose="02020603050405020304" pitchFamily="18" charset="0"/>
                </a:rPr>
                <a:t>数据集市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61EDD9-E9E8-6140-B1F2-48B55713C2A3}"/>
                </a:ext>
              </a:extLst>
            </p:cNvPr>
            <p:cNvSpPr txBox="1"/>
            <p:nvPr/>
          </p:nvSpPr>
          <p:spPr>
            <a:xfrm>
              <a:off x="1346480" y="3425809"/>
              <a:ext cx="1005599" cy="21192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构建数据仓库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215A9A-270E-B546-86E7-6784F8016AD7}"/>
                </a:ext>
              </a:extLst>
            </p:cNvPr>
            <p:cNvSpPr txBox="1"/>
            <p:nvPr/>
          </p:nvSpPr>
          <p:spPr>
            <a:xfrm>
              <a:off x="2525142" y="3425809"/>
              <a:ext cx="1005599" cy="21192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构建数据集市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A2E977-8E1F-D442-B16D-548B811E174A}"/>
                </a:ext>
              </a:extLst>
            </p:cNvPr>
            <p:cNvSpPr txBox="1"/>
            <p:nvPr/>
          </p:nvSpPr>
          <p:spPr>
            <a:xfrm>
              <a:off x="1849935" y="3880694"/>
              <a:ext cx="430034" cy="633059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在线分析处理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A7A6073-CCE8-464C-BF52-03D4762E00A2}"/>
                </a:ext>
              </a:extLst>
            </p:cNvPr>
            <p:cNvSpPr txBox="1"/>
            <p:nvPr/>
          </p:nvSpPr>
          <p:spPr>
            <a:xfrm>
              <a:off x="2542185" y="3884743"/>
              <a:ext cx="395946" cy="633060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数据挖掘算法</a:t>
              </a:r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EB17757E-B893-D04A-A389-0471025D1A1F}"/>
                </a:ext>
              </a:extLst>
            </p:cNvPr>
            <p:cNvCxnSpPr/>
            <p:nvPr/>
          </p:nvCxnSpPr>
          <p:spPr>
            <a:xfrm flipH="1">
              <a:off x="2349457" y="375246"/>
              <a:ext cx="0" cy="14173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1C12B8A4-6548-B84B-86CC-07F630C641E7}"/>
                </a:ext>
              </a:extLst>
            </p:cNvPr>
            <p:cNvCxnSpPr/>
            <p:nvPr/>
          </p:nvCxnSpPr>
          <p:spPr>
            <a:xfrm flipH="1">
              <a:off x="2349457" y="719447"/>
              <a:ext cx="0" cy="14038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E33D2E14-5976-4B4E-B8C0-A0425BC22B59}"/>
                </a:ext>
              </a:extLst>
            </p:cNvPr>
            <p:cNvCxnSpPr/>
            <p:nvPr/>
          </p:nvCxnSpPr>
          <p:spPr>
            <a:xfrm flipH="1">
              <a:off x="2356012" y="1541479"/>
              <a:ext cx="0" cy="14443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>
              <a:extLst>
                <a:ext uri="{FF2B5EF4-FFF2-40B4-BE49-F238E27FC236}">
                  <a16:creationId xmlns:a16="http://schemas.microsoft.com/office/drawing/2014/main" id="{A89B4C35-AAFD-E54B-A63B-82BD1DB07BBE}"/>
                </a:ext>
              </a:extLst>
            </p:cNvPr>
            <p:cNvCxnSpPr/>
            <p:nvPr/>
          </p:nvCxnSpPr>
          <p:spPr>
            <a:xfrm flipH="1">
              <a:off x="2352079" y="1888380"/>
              <a:ext cx="0" cy="144429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2AE80943-375B-A24B-B5E4-A192981DE36D}"/>
                </a:ext>
              </a:extLst>
            </p:cNvPr>
            <p:cNvCxnSpPr/>
            <p:nvPr/>
          </p:nvCxnSpPr>
          <p:spPr>
            <a:xfrm flipH="1">
              <a:off x="1869601" y="2744157"/>
              <a:ext cx="0" cy="144429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>
              <a:extLst>
                <a:ext uri="{FF2B5EF4-FFF2-40B4-BE49-F238E27FC236}">
                  <a16:creationId xmlns:a16="http://schemas.microsoft.com/office/drawing/2014/main" id="{D0AE77A5-6A91-B945-B002-97D21F8508D4}"/>
                </a:ext>
              </a:extLst>
            </p:cNvPr>
            <p:cNvCxnSpPr/>
            <p:nvPr/>
          </p:nvCxnSpPr>
          <p:spPr>
            <a:xfrm flipH="1">
              <a:off x="2407144" y="3683623"/>
              <a:ext cx="0" cy="144429"/>
            </a:xfrm>
            <a:prstGeom prst="straightConnector1">
              <a:avLst/>
            </a:prstGeom>
            <a:ln w="381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9588BA04-6C89-514D-B16B-1885B28162A7}"/>
                </a:ext>
              </a:extLst>
            </p:cNvPr>
            <p:cNvCxnSpPr/>
            <p:nvPr/>
          </p:nvCxnSpPr>
          <p:spPr>
            <a:xfrm flipH="1">
              <a:off x="2829312" y="2738758"/>
              <a:ext cx="0" cy="144429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>
              <a:extLst>
                <a:ext uri="{FF2B5EF4-FFF2-40B4-BE49-F238E27FC236}">
                  <a16:creationId xmlns:a16="http://schemas.microsoft.com/office/drawing/2014/main" id="{B2379E51-D39D-FC4B-AC34-EAF1A38D2F4C}"/>
                </a:ext>
              </a:extLst>
            </p:cNvPr>
            <p:cNvCxnSpPr/>
            <p:nvPr/>
          </p:nvCxnSpPr>
          <p:spPr>
            <a:xfrm rot="16200000" flipH="1">
              <a:off x="2435988" y="3453585"/>
              <a:ext cx="0" cy="144219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670085EC-521A-6947-B832-ACBDE91B0AD6}"/>
                </a:ext>
              </a:extLst>
            </p:cNvPr>
            <p:cNvCxnSpPr/>
            <p:nvPr/>
          </p:nvCxnSpPr>
          <p:spPr>
            <a:xfrm flipH="1">
              <a:off x="2404522" y="3205791"/>
              <a:ext cx="0" cy="144429"/>
            </a:xfrm>
            <a:prstGeom prst="straightConnector1">
              <a:avLst/>
            </a:prstGeom>
            <a:ln w="381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CF42AC40-1F92-E84E-AAF9-DFF49BE7D642}"/>
                </a:ext>
              </a:extLst>
            </p:cNvPr>
            <p:cNvCxnSpPr/>
            <p:nvPr/>
          </p:nvCxnSpPr>
          <p:spPr>
            <a:xfrm flipH="1">
              <a:off x="2363878" y="2318968"/>
              <a:ext cx="0" cy="144430"/>
            </a:xfrm>
            <a:prstGeom prst="straightConnector1">
              <a:avLst/>
            </a:prstGeom>
            <a:ln w="381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>
              <a:extLst>
                <a:ext uri="{FF2B5EF4-FFF2-40B4-BE49-F238E27FC236}">
                  <a16:creationId xmlns:a16="http://schemas.microsoft.com/office/drawing/2014/main" id="{9E456CFF-DA66-2941-95A3-2E942804C528}"/>
                </a:ext>
              </a:extLst>
            </p:cNvPr>
            <p:cNvCxnSpPr/>
            <p:nvPr/>
          </p:nvCxnSpPr>
          <p:spPr>
            <a:xfrm flipH="1">
              <a:off x="2338968" y="1137887"/>
              <a:ext cx="0" cy="179524"/>
            </a:xfrm>
            <a:prstGeom prst="straightConnector1">
              <a:avLst/>
            </a:prstGeom>
            <a:ln w="381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A9A7EC97-F4A5-5244-BF95-56B7114F60E0}"/>
                </a:ext>
              </a:extLst>
            </p:cNvPr>
            <p:cNvCxnSpPr/>
            <p:nvPr/>
          </p:nvCxnSpPr>
          <p:spPr>
            <a:xfrm rot="16200000" flipH="1">
              <a:off x="2380267" y="2531515"/>
              <a:ext cx="0" cy="179618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25">
              <a:extLst>
                <a:ext uri="{FF2B5EF4-FFF2-40B4-BE49-F238E27FC236}">
                  <a16:creationId xmlns:a16="http://schemas.microsoft.com/office/drawing/2014/main" id="{28F95222-F96B-D946-A594-E79A87628EB9}"/>
                </a:ext>
              </a:extLst>
            </p:cNvPr>
            <p:cNvSpPr txBox="1"/>
            <p:nvPr/>
          </p:nvSpPr>
          <p:spPr>
            <a:xfrm>
              <a:off x="1156373" y="3883394"/>
              <a:ext cx="430034" cy="634409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增强查询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报表</a:t>
              </a:r>
              <a:endParaRPr lang="zh-CN" altLang="zh" sz="12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1" name="文本框 48">
              <a:extLst>
                <a:ext uri="{FF2B5EF4-FFF2-40B4-BE49-F238E27FC236}">
                  <a16:creationId xmlns:a16="http://schemas.microsoft.com/office/drawing/2014/main" id="{0D03BD04-FDD2-BF4C-8C36-185E8062B7A2}"/>
                </a:ext>
              </a:extLst>
            </p:cNvPr>
            <p:cNvSpPr txBox="1"/>
            <p:nvPr/>
          </p:nvSpPr>
          <p:spPr>
            <a:xfrm>
              <a:off x="3237058" y="3891493"/>
              <a:ext cx="397258" cy="633059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tIns="0" rIns="36000" bIns="0" anchor="ctr"/>
            <a:lstStyle>
              <a:lvl1pPr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Lucida Sans" panose="020B0602030504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" sz="1000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企业绩效管理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23629C8-66B3-F141-BA53-579B3461A245}"/>
                </a:ext>
              </a:extLst>
            </p:cNvPr>
            <p:cNvSpPr/>
            <p:nvPr/>
          </p:nvSpPr>
          <p:spPr>
            <a:xfrm>
              <a:off x="1275681" y="3388015"/>
              <a:ext cx="2315369" cy="287509"/>
            </a:xfrm>
            <a:prstGeom prst="rect">
              <a:avLst/>
            </a:prstGeom>
            <a:noFill/>
            <a:ln w="3175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CFC805F-EA1C-6B4C-B5CF-4CC487C3555C}"/>
                </a:ext>
              </a:extLst>
            </p:cNvPr>
            <p:cNvSpPr/>
            <p:nvPr/>
          </p:nvSpPr>
          <p:spPr>
            <a:xfrm>
              <a:off x="1098686" y="3828052"/>
              <a:ext cx="2577585" cy="730246"/>
            </a:xfrm>
            <a:prstGeom prst="rect">
              <a:avLst/>
            </a:prstGeom>
            <a:noFill/>
            <a:ln w="3175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>
            <a:extLst>
              <a:ext uri="{FF2B5EF4-FFF2-40B4-BE49-F238E27FC236}">
                <a16:creationId xmlns:a16="http://schemas.microsoft.com/office/drawing/2014/main" id="{5893BA5C-5867-114B-A8B5-13FA34314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2.1.1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054511-0FF2-684F-BC56-058E14320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内容占位符 3">
            <a:extLst>
              <a:ext uri="{FF2B5EF4-FFF2-40B4-BE49-F238E27FC236}">
                <a16:creationId xmlns:a16="http://schemas.microsoft.com/office/drawing/2014/main" id="{977D5C37-24F5-3647-B60B-8B1607D3A1F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079777" y="1455762"/>
            <a:ext cx="8112224" cy="47815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在规划阶段，主要目标是选择要实施商务智能的业务部门或业务领域，从而解决企业的关键业务决策问题，识别使用商务智能系统的人员以及相应的信息需求，规划项目的时间、成本、资源的使用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了解每个业务部门或业务领域的需求，收集他们当前急需解决的问题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企业中哪些业务环节的支出费用太高？哪些过程耗用时间太长？哪些环节的决策质量不高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>
            <a:extLst>
              <a:ext uri="{FF2B5EF4-FFF2-40B4-BE49-F238E27FC236}">
                <a16:creationId xmlns:a16="http://schemas.microsoft.com/office/drawing/2014/main" id="{92676C4B-46A7-8643-B809-43446E270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2.1.1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DA5F0E-95D4-E84B-821B-93E989E57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内容占位符 3">
            <a:extLst>
              <a:ext uri="{FF2B5EF4-FFF2-40B4-BE49-F238E27FC236}">
                <a16:creationId xmlns:a16="http://schemas.microsoft.com/office/drawing/2014/main" id="{4F0F284C-7375-6B4C-93E3-54AA169BB50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791745" y="1484313"/>
            <a:ext cx="8400256" cy="4781550"/>
          </a:xfrm>
          <a:prstGeom prst="rect">
            <a:avLst/>
          </a:prstGeom>
        </p:spPr>
        <p:txBody>
          <a:bodyPr/>
          <a:lstStyle/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每类需求，重要性和实现的难易程度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重要性方面，可以从三个方面进行衡量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衡量商务智能提供的信息的可操作性；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衡量实施商务智能可能给企业带来的回报，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衡量实施商务智能可以帮助企业实现短期目标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实现的难易程度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商务智能的实现需要涉及的范围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衡量数据的可获取性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eaLnBrk="1" hangingPunct="1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>
            <a:extLst>
              <a:ext uri="{FF2B5EF4-FFF2-40B4-BE49-F238E27FC236}">
                <a16:creationId xmlns:a16="http://schemas.microsoft.com/office/drawing/2014/main" id="{A6D087A1-3D48-FF48-8040-06629F396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2.1.1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0EB6FB-401D-2545-B372-45E0FBA38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内容占位符 3">
            <a:extLst>
              <a:ext uri="{FF2B5EF4-FFF2-40B4-BE49-F238E27FC236}">
                <a16:creationId xmlns:a16="http://schemas.microsoft.com/office/drawing/2014/main" id="{7D8D8F3C-72F4-1947-A6E3-41F59C2367F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23792" y="2064222"/>
            <a:ext cx="7704856" cy="4525962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分析阶段，针对在规划阶段最终选择要实现商务智能的业务部门或业务领域，进行详细的需求分析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收集需要的各类数据，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选择需要的商务智能支撑技术，如数据仓库、在线分析数据或者数据挖掘等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>
            <a:extLst>
              <a:ext uri="{FF2B5EF4-FFF2-40B4-BE49-F238E27FC236}">
                <a16:creationId xmlns:a16="http://schemas.microsoft.com/office/drawing/2014/main" id="{5501773A-F62F-EA46-8FCF-AC9B3B3ED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2.1.1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5226BE-BCC2-D24A-B68B-9787D9FC6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 dirty="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 dirty="0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dirty="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 dirty="0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dirty="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 dirty="0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内容占位符 3">
            <a:extLst>
              <a:ext uri="{FF2B5EF4-FFF2-40B4-BE49-F238E27FC236}">
                <a16:creationId xmlns:a16="http://schemas.microsoft.com/office/drawing/2014/main" id="{0BD45EB7-821C-314A-9E54-B86D4545B12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23792" y="1557338"/>
            <a:ext cx="7704856" cy="45688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如果要创建数据仓库，则进行数据仓库的模型设计，常用的是多维数据模型。数据集市可以从数据仓库中抽取数据进行构建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在不构建数据仓库的情况下，也可以直接为某个业务部门设计和实现数据集市。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如果要实现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OLAP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解决问题，则要设计多维分析的聚集操作类型。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如果要借助数据挖掘技术，则需要选择具体的算法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>
            <a:extLst>
              <a:ext uri="{FF2B5EF4-FFF2-40B4-BE49-F238E27FC236}">
                <a16:creationId xmlns:a16="http://schemas.microsoft.com/office/drawing/2014/main" id="{30EF0CB3-283F-BC43-AFA0-4E5A7E94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2.1.1 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商务智能系统的开发过程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DECB4B-5D10-9949-AC4B-F02EFFBF5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>
              <a:solidFill>
                <a:srgbClr val="D9D9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内容占位符 3">
            <a:extLst>
              <a:ext uri="{FF2B5EF4-FFF2-40B4-BE49-F238E27FC236}">
                <a16:creationId xmlns:a16="http://schemas.microsoft.com/office/drawing/2014/main" id="{E75076EF-F4B9-5741-A689-8800D7D62D9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37929" y="1620279"/>
            <a:ext cx="7790719" cy="45688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实现阶段，选择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ETL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工具实现源数据的抽取，构建数据仓库和（或）数据集市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对数据仓库或数据集市的数据，选取并应用相应的查询或分析工具，包括增强型的查询、报表工具、在线分析处理工具、数据挖掘系统以及企业绩效管理工具等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在具体应用该系统之前，需要完成对系统的数据加载和应用测试，设计系统的访问控制和安全管理方法。</a:t>
            </a:r>
          </a:p>
          <a:p>
            <a:pPr eaLnBrk="1" hangingPunct="1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IR-slides">
  <a:themeElements>
    <a:clrScheme name="IIR Book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37085"/>
      </a:accent1>
      <a:accent2>
        <a:srgbClr val="C0504D"/>
      </a:accent2>
      <a:accent3>
        <a:srgbClr val="357E69"/>
      </a:accent3>
      <a:accent4>
        <a:srgbClr val="918BA3"/>
      </a:accent4>
      <a:accent5>
        <a:srgbClr val="139CB7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lecture1-intro</Template>
  <TotalTime>106</TotalTime>
  <Words>1523</Words>
  <Application>Microsoft Macintosh PowerPoint</Application>
  <PresentationFormat>宽屏</PresentationFormat>
  <Paragraphs>179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宋体</vt:lpstr>
      <vt:lpstr>微软雅黑</vt:lpstr>
      <vt:lpstr>Kaiti SC</vt:lpstr>
      <vt:lpstr>Arial</vt:lpstr>
      <vt:lpstr>Calibri</vt:lpstr>
      <vt:lpstr>Lucida Sans</vt:lpstr>
      <vt:lpstr>Symbol</vt:lpstr>
      <vt:lpstr>Tahoma</vt:lpstr>
      <vt:lpstr>Times New Roman</vt:lpstr>
      <vt:lpstr>Wingdings</vt:lpstr>
      <vt:lpstr>IIR-slides</vt:lpstr>
      <vt:lpstr>PowerPoint 演示文稿</vt:lpstr>
      <vt:lpstr>主要内容</vt:lpstr>
      <vt:lpstr>2.1 商务智能系统的开发方法</vt:lpstr>
      <vt:lpstr>2.1.1 商务智能系统的开发过程</vt:lpstr>
      <vt:lpstr>2.1.1商务智能系统的开发过程</vt:lpstr>
      <vt:lpstr>2.1.1 商务智能系统的开发过程</vt:lpstr>
      <vt:lpstr>2.1.1 商务智能系统的开发过程</vt:lpstr>
      <vt:lpstr>2.1.1 商务智能系统的开发过程</vt:lpstr>
      <vt:lpstr>2.1.1 商务智能系统的开发过程</vt:lpstr>
      <vt:lpstr>2.1.2 商务智能系统成功的关键因素</vt:lpstr>
      <vt:lpstr>2.2 数据仓库与数据库</vt:lpstr>
      <vt:lpstr>2.2 数据仓库与数据库</vt:lpstr>
      <vt:lpstr>PowerPoint 演示文稿</vt:lpstr>
      <vt:lpstr>OLTP vs. OLAP</vt:lpstr>
      <vt:lpstr>OLTP vs. OLAP</vt:lpstr>
      <vt:lpstr>PowerPoint 演示文稿</vt:lpstr>
      <vt:lpstr> DSS</vt:lpstr>
      <vt:lpstr>DSS的系统架构</vt:lpstr>
      <vt:lpstr>DSS</vt:lpstr>
      <vt:lpstr>DSS &amp; BI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Connie Liu</dc:creator>
  <cp:lastModifiedBy>Jun He</cp:lastModifiedBy>
  <cp:revision>15</cp:revision>
  <cp:lastPrinted>2009-03-27T02:28:50Z</cp:lastPrinted>
  <dcterms:created xsi:type="dcterms:W3CDTF">2014-03-08T01:24:25Z</dcterms:created>
  <dcterms:modified xsi:type="dcterms:W3CDTF">2020-12-06T02:25:05Z</dcterms:modified>
</cp:coreProperties>
</file>