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1" r:id="rId1"/>
  </p:sldMasterIdLst>
  <p:notesMasterIdLst>
    <p:notesMasterId r:id="rId31"/>
  </p:notesMasterIdLst>
  <p:handoutMasterIdLst>
    <p:handoutMasterId r:id="rId32"/>
  </p:handoutMasterIdLst>
  <p:sldIdLst>
    <p:sldId id="258" r:id="rId2"/>
    <p:sldId id="350" r:id="rId3"/>
    <p:sldId id="349" r:id="rId4"/>
    <p:sldId id="352" r:id="rId5"/>
    <p:sldId id="353" r:id="rId6"/>
    <p:sldId id="354" r:id="rId7"/>
    <p:sldId id="355" r:id="rId8"/>
    <p:sldId id="356" r:id="rId9"/>
    <p:sldId id="357" r:id="rId10"/>
    <p:sldId id="358" r:id="rId11"/>
    <p:sldId id="359" r:id="rId12"/>
    <p:sldId id="362" r:id="rId13"/>
    <p:sldId id="363" r:id="rId14"/>
    <p:sldId id="364" r:id="rId15"/>
    <p:sldId id="365" r:id="rId16"/>
    <p:sldId id="366" r:id="rId17"/>
    <p:sldId id="367" r:id="rId18"/>
    <p:sldId id="368" r:id="rId19"/>
    <p:sldId id="369" r:id="rId20"/>
    <p:sldId id="370" r:id="rId21"/>
    <p:sldId id="371" r:id="rId22"/>
    <p:sldId id="372" r:id="rId23"/>
    <p:sldId id="373" r:id="rId24"/>
    <p:sldId id="374" r:id="rId25"/>
    <p:sldId id="375" r:id="rId26"/>
    <p:sldId id="376" r:id="rId27"/>
    <p:sldId id="377" r:id="rId28"/>
    <p:sldId id="378" r:id="rId29"/>
    <p:sldId id="379" r:id="rId30"/>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4F4F4"/>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3" autoAdjust="0"/>
    <p:restoredTop sz="80905" autoAdjust="0"/>
  </p:normalViewPr>
  <p:slideViewPr>
    <p:cSldViewPr>
      <p:cViewPr varScale="1">
        <p:scale>
          <a:sx n="104" d="100"/>
          <a:sy n="104" d="100"/>
        </p:scale>
        <p:origin x="280" y="200"/>
      </p:cViewPr>
      <p:guideLst>
        <p:guide orient="horz" pos="2160"/>
        <p:guide pos="384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B03EEA1A-46A7-404A-AD81-8B9BF65E2C6A}"/>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3" name="Rectangle 3">
            <a:extLst>
              <a:ext uri="{FF2B5EF4-FFF2-40B4-BE49-F238E27FC236}">
                <a16:creationId xmlns:a16="http://schemas.microsoft.com/office/drawing/2014/main" id="{8BBCA446-EF86-9943-ABC2-965627F1E0D6}"/>
              </a:ext>
            </a:extLst>
          </p:cNvPr>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4" name="Rectangle 4">
            <a:extLst>
              <a:ext uri="{FF2B5EF4-FFF2-40B4-BE49-F238E27FC236}">
                <a16:creationId xmlns:a16="http://schemas.microsoft.com/office/drawing/2014/main" id="{480247CE-1F98-474D-A05E-7B2FBCE5921E}"/>
              </a:ext>
            </a:extLst>
          </p:cNvPr>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5" name="Rectangle 5">
            <a:extLst>
              <a:ext uri="{FF2B5EF4-FFF2-40B4-BE49-F238E27FC236}">
                <a16:creationId xmlns:a16="http://schemas.microsoft.com/office/drawing/2014/main" id="{94BF7C34-2B09-A347-AAB4-4D8C6A663828}"/>
              </a:ext>
            </a:extLst>
          </p:cNvPr>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atin typeface="Tahoma" panose="020B0604030504040204" pitchFamily="34" charset="0"/>
              </a:defRPr>
            </a:lvl1pPr>
          </a:lstStyle>
          <a:p>
            <a:fld id="{52DE4E43-47A5-0440-BDEA-7EE2CE3AA25B}" type="slidenum">
              <a:rPr lang="en-US" altLang="zh-CN"/>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F3C50DFB-362A-EA47-8647-74BCC06FD0E0}"/>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79" name="Rectangle 3">
            <a:extLst>
              <a:ext uri="{FF2B5EF4-FFF2-40B4-BE49-F238E27FC236}">
                <a16:creationId xmlns:a16="http://schemas.microsoft.com/office/drawing/2014/main" id="{CE68BD55-633E-E546-8A06-DC4EC38DAA60}"/>
              </a:ext>
            </a:extLst>
          </p:cNvPr>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37892" name="Rectangle 4">
            <a:extLst>
              <a:ext uri="{FF2B5EF4-FFF2-40B4-BE49-F238E27FC236}">
                <a16:creationId xmlns:a16="http://schemas.microsoft.com/office/drawing/2014/main" id="{6653C104-F855-BB4C-93F5-C7BEBAA0CA26}"/>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EEC27D49-C159-A543-B451-C7CCC85A9505}"/>
              </a:ext>
            </a:extLst>
          </p:cNvPr>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C479DD45-D6C0-584F-8816-1C5BA7642F68}"/>
              </a:ext>
            </a:extLst>
          </p:cNvPr>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83" name="Rectangle 7">
            <a:extLst>
              <a:ext uri="{FF2B5EF4-FFF2-40B4-BE49-F238E27FC236}">
                <a16:creationId xmlns:a16="http://schemas.microsoft.com/office/drawing/2014/main" id="{B59F736B-2F23-7D41-99A2-FBE324B5EDD5}"/>
              </a:ext>
            </a:extLst>
          </p:cNvPr>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vl1pPr>
          </a:lstStyle>
          <a:p>
            <a:fld id="{2F4C9DAC-662B-A740-BC95-06C947533FE0}"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2pPr>
    <a:lvl3pPr marL="9144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3pPr>
    <a:lvl4pPr marL="13716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4pPr>
    <a:lvl5pPr marL="18288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a:extLst>
              <a:ext uri="{FF2B5EF4-FFF2-40B4-BE49-F238E27FC236}">
                <a16:creationId xmlns:a16="http://schemas.microsoft.com/office/drawing/2014/main" id="{A8579D4F-502A-CF44-8856-0D8EBC8237E0}"/>
              </a:ext>
            </a:extLst>
          </p:cNvPr>
          <p:cNvSpPr>
            <a:spLocks noGrp="1" noRot="1" noChangeAspect="1" noTextEdit="1"/>
          </p:cNvSpPr>
          <p:nvPr>
            <p:ph type="sldImg"/>
          </p:nvPr>
        </p:nvSpPr>
        <p:spPr>
          <a:xfrm>
            <a:off x="457200" y="720725"/>
            <a:ext cx="6400800" cy="3600450"/>
          </a:xfrm>
          <a:ln/>
        </p:spPr>
      </p:sp>
      <p:sp>
        <p:nvSpPr>
          <p:cNvPr id="38915" name="备注占位符 2">
            <a:extLst>
              <a:ext uri="{FF2B5EF4-FFF2-40B4-BE49-F238E27FC236}">
                <a16:creationId xmlns:a16="http://schemas.microsoft.com/office/drawing/2014/main" id="{CF0CE70C-8C69-E046-9C0C-249A8093C5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这个术语最早由</a:t>
            </a:r>
            <a:r>
              <a:rPr lang="en-US" altLang="zh-CN">
                <a:latin typeface="Arial" panose="020B0604020202020204" pitchFamily="34" charset="0"/>
              </a:rPr>
              <a:t>Gartner Group</a:t>
            </a:r>
            <a:r>
              <a:rPr lang="zh-CN" altLang="zh-CN">
                <a:latin typeface="Arial" panose="020B0604020202020204" pitchFamily="34" charset="0"/>
              </a:rPr>
              <a:t>的分析师</a:t>
            </a:r>
            <a:r>
              <a:rPr lang="en-US" altLang="zh-CN">
                <a:latin typeface="Arial" panose="020B0604020202020204" pitchFamily="34" charset="0"/>
              </a:rPr>
              <a:t> Howard Dresner</a:t>
            </a:r>
            <a:r>
              <a:rPr lang="zh-CN" altLang="zh-CN">
                <a:latin typeface="Arial" panose="020B0604020202020204" pitchFamily="34" charset="0"/>
              </a:rPr>
              <a:t>提出。在</a:t>
            </a:r>
            <a:r>
              <a:rPr lang="en-US" altLang="zh-CN">
                <a:latin typeface="Arial" panose="020B0604020202020204" pitchFamily="34" charset="0"/>
              </a:rPr>
              <a:t>1996</a:t>
            </a:r>
            <a:r>
              <a:rPr lang="zh-CN" altLang="zh-CN">
                <a:latin typeface="Arial" panose="020B0604020202020204" pitchFamily="34" charset="0"/>
              </a:rPr>
              <a:t>年，他将商务智能定义为由数据仓库（或数据集市）、查询报表、数据分析、数据挖掘、数据备份和恢复等部分组成的、以辅助企业决策为目的一类技术及其应用</a:t>
            </a:r>
            <a:endParaRPr lang="zh-CN" altLang="en-US">
              <a:latin typeface="Arial" panose="020B0604020202020204" pitchFamily="34" charset="0"/>
            </a:endParaRPr>
          </a:p>
          <a:p>
            <a:endParaRPr lang="zh-CN" altLang="en-US">
              <a:latin typeface="Arial" panose="020B0604020202020204" pitchFamily="34" charset="0"/>
            </a:endParaRPr>
          </a:p>
        </p:txBody>
      </p:sp>
      <p:sp>
        <p:nvSpPr>
          <p:cNvPr id="38916" name="灯片编号占位符 3">
            <a:extLst>
              <a:ext uri="{FF2B5EF4-FFF2-40B4-BE49-F238E27FC236}">
                <a16:creationId xmlns:a16="http://schemas.microsoft.com/office/drawing/2014/main" id="{F949B54F-219B-4643-96D0-2E0D15B760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F6788AF4-5BB8-9643-8A1A-3FD51394A5AE}" type="slidenum">
              <a:rPr lang="en-US" altLang="zh-CN" sz="1200"/>
              <a:pPr/>
              <a:t>4</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a:extLst>
              <a:ext uri="{FF2B5EF4-FFF2-40B4-BE49-F238E27FC236}">
                <a16:creationId xmlns:a16="http://schemas.microsoft.com/office/drawing/2014/main" id="{F6E21BA7-9A83-0D41-A64A-05C0FCF4745D}"/>
              </a:ext>
            </a:extLst>
          </p:cNvPr>
          <p:cNvSpPr>
            <a:spLocks noGrp="1" noRot="1" noChangeAspect="1" noTextEdit="1"/>
          </p:cNvSpPr>
          <p:nvPr>
            <p:ph type="sldImg"/>
          </p:nvPr>
        </p:nvSpPr>
        <p:spPr>
          <a:xfrm>
            <a:off x="457200" y="720725"/>
            <a:ext cx="6400800" cy="3600450"/>
          </a:xfrm>
          <a:ln/>
        </p:spPr>
      </p:sp>
      <p:sp>
        <p:nvSpPr>
          <p:cNvPr id="39939" name="备注占位符 2">
            <a:extLst>
              <a:ext uri="{FF2B5EF4-FFF2-40B4-BE49-F238E27FC236}">
                <a16:creationId xmlns:a16="http://schemas.microsoft.com/office/drawing/2014/main" id="{482DDC4B-33BB-4E40-B4DD-57444493B9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这个术语最早由</a:t>
            </a:r>
            <a:r>
              <a:rPr lang="en-US" altLang="zh-CN">
                <a:latin typeface="Arial" panose="020B0604020202020204" pitchFamily="34" charset="0"/>
              </a:rPr>
              <a:t>Gartner Group</a:t>
            </a:r>
            <a:r>
              <a:rPr lang="zh-CN" altLang="zh-CN">
                <a:latin typeface="Arial" panose="020B0604020202020204" pitchFamily="34" charset="0"/>
              </a:rPr>
              <a:t>的分析师</a:t>
            </a:r>
            <a:r>
              <a:rPr lang="en-US" altLang="zh-CN">
                <a:latin typeface="Arial" panose="020B0604020202020204" pitchFamily="34" charset="0"/>
              </a:rPr>
              <a:t> Howard Dresner</a:t>
            </a:r>
            <a:r>
              <a:rPr lang="zh-CN" altLang="zh-CN">
                <a:latin typeface="Arial" panose="020B0604020202020204" pitchFamily="34" charset="0"/>
              </a:rPr>
              <a:t>提出。在</a:t>
            </a:r>
            <a:r>
              <a:rPr lang="en-US" altLang="zh-CN">
                <a:latin typeface="Arial" panose="020B0604020202020204" pitchFamily="34" charset="0"/>
              </a:rPr>
              <a:t>1996</a:t>
            </a:r>
            <a:r>
              <a:rPr lang="zh-CN" altLang="zh-CN">
                <a:latin typeface="Arial" panose="020B0604020202020204" pitchFamily="34" charset="0"/>
              </a:rPr>
              <a:t>年，他将商务智能定义为由数据仓库（或数据集市）、查询报表、数据分析、数据挖掘、数据备份和恢复等部分组成的、以辅助企业决策为目的一类技术及其应用</a:t>
            </a:r>
            <a:endParaRPr lang="zh-CN" altLang="en-US">
              <a:latin typeface="Arial" panose="020B0604020202020204" pitchFamily="34" charset="0"/>
            </a:endParaRPr>
          </a:p>
          <a:p>
            <a:endParaRPr lang="zh-CN" altLang="en-US">
              <a:latin typeface="Arial" panose="020B0604020202020204" pitchFamily="34" charset="0"/>
            </a:endParaRPr>
          </a:p>
        </p:txBody>
      </p:sp>
      <p:sp>
        <p:nvSpPr>
          <p:cNvPr id="39940" name="灯片编号占位符 3">
            <a:extLst>
              <a:ext uri="{FF2B5EF4-FFF2-40B4-BE49-F238E27FC236}">
                <a16:creationId xmlns:a16="http://schemas.microsoft.com/office/drawing/2014/main" id="{AE98CE95-3CAF-E442-AB6E-D36466DF32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8FAA84C-7A83-2E47-B319-7BAE35648ABE}" type="slidenum">
              <a:rPr lang="en-US" altLang="zh-CN" sz="1200"/>
              <a:pPr/>
              <a:t>5</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a:extLst>
              <a:ext uri="{FF2B5EF4-FFF2-40B4-BE49-F238E27FC236}">
                <a16:creationId xmlns:a16="http://schemas.microsoft.com/office/drawing/2014/main" id="{BC2E62B4-FAAB-914F-B812-0DD9F51DCC96}"/>
              </a:ext>
            </a:extLst>
          </p:cNvPr>
          <p:cNvSpPr>
            <a:spLocks noGrp="1" noRot="1" noChangeAspect="1" noTextEdit="1"/>
          </p:cNvSpPr>
          <p:nvPr>
            <p:ph type="sldImg"/>
          </p:nvPr>
        </p:nvSpPr>
        <p:spPr>
          <a:xfrm>
            <a:off x="457200" y="720725"/>
            <a:ext cx="6400800" cy="3600450"/>
          </a:xfrm>
          <a:ln/>
        </p:spPr>
      </p:sp>
      <p:sp>
        <p:nvSpPr>
          <p:cNvPr id="40963" name="备注占位符 2">
            <a:extLst>
              <a:ext uri="{FF2B5EF4-FFF2-40B4-BE49-F238E27FC236}">
                <a16:creationId xmlns:a16="http://schemas.microsoft.com/office/drawing/2014/main" id="{D27CF046-64C9-6B4F-99EB-D8B8761152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40964" name="灯片编号占位符 3">
            <a:extLst>
              <a:ext uri="{FF2B5EF4-FFF2-40B4-BE49-F238E27FC236}">
                <a16:creationId xmlns:a16="http://schemas.microsoft.com/office/drawing/2014/main" id="{2707766C-CC67-0549-9173-8B93F72DFE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E682BD8B-403A-474C-BDE4-377A58F6D718}" type="slidenum">
              <a:rPr lang="en-US" altLang="zh-CN" sz="1200"/>
              <a:pPr/>
              <a:t>8</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a:extLst>
              <a:ext uri="{FF2B5EF4-FFF2-40B4-BE49-F238E27FC236}">
                <a16:creationId xmlns:a16="http://schemas.microsoft.com/office/drawing/2014/main" id="{5226EB23-5367-8E4C-B55E-8B2428F2CC9B}"/>
              </a:ext>
            </a:extLst>
          </p:cNvPr>
          <p:cNvSpPr>
            <a:spLocks noGrp="1" noRot="1" noChangeAspect="1" noTextEdit="1"/>
          </p:cNvSpPr>
          <p:nvPr>
            <p:ph type="sldImg"/>
          </p:nvPr>
        </p:nvSpPr>
        <p:spPr>
          <a:xfrm>
            <a:off x="457200" y="720725"/>
            <a:ext cx="6400800" cy="3600450"/>
          </a:xfrm>
          <a:ln/>
        </p:spPr>
      </p:sp>
      <p:sp>
        <p:nvSpPr>
          <p:cNvPr id="41987" name="备注占位符 2">
            <a:extLst>
              <a:ext uri="{FF2B5EF4-FFF2-40B4-BE49-F238E27FC236}">
                <a16:creationId xmlns:a16="http://schemas.microsoft.com/office/drawing/2014/main" id="{2A15D8E1-1F36-E644-B776-D7086DE170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数据可以看作是未经加工的原料，</a:t>
            </a:r>
            <a:endParaRPr lang="en-US" altLang="zh-CN">
              <a:latin typeface="Arial" panose="020B0604020202020204" pitchFamily="34" charset="0"/>
            </a:endParaRPr>
          </a:p>
          <a:p>
            <a:endParaRPr lang="en-US" altLang="zh-CN">
              <a:latin typeface="Arial" panose="020B0604020202020204" pitchFamily="34" charset="0"/>
            </a:endParaRPr>
          </a:p>
          <a:p>
            <a:r>
              <a:rPr lang="zh-CN" altLang="zh-CN">
                <a:latin typeface="Arial" panose="020B0604020202020204" pitchFamily="34" charset="0"/>
              </a:rPr>
              <a:t>客户群的这些特征对于销售管理人员来说是非常有意义的，因此，可以称为信息，有别于原始的销售交易记录和客户的基本特征方面的数据。</a:t>
            </a:r>
            <a:endParaRPr lang="zh-CN" altLang="en-US">
              <a:latin typeface="Arial" panose="020B0604020202020204" pitchFamily="34" charset="0"/>
            </a:endParaRPr>
          </a:p>
        </p:txBody>
      </p:sp>
      <p:sp>
        <p:nvSpPr>
          <p:cNvPr id="41988" name="灯片编号占位符 3">
            <a:extLst>
              <a:ext uri="{FF2B5EF4-FFF2-40B4-BE49-F238E27FC236}">
                <a16:creationId xmlns:a16="http://schemas.microsoft.com/office/drawing/2014/main" id="{4C1F25F9-D9DB-6645-A8CE-C216E94CBC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C171BAE1-0286-5A47-9C88-82DFFFFEB173}" type="slidenum">
              <a:rPr lang="en-US" altLang="zh-CN" sz="1200"/>
              <a:pPr/>
              <a:t>9</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id="{112242C3-CD14-1B47-864B-92E8E3D7FF4B}"/>
              </a:ext>
            </a:extLst>
          </p:cNvPr>
          <p:cNvSpPr>
            <a:spLocks noGrp="1" noRot="1" noChangeAspect="1" noTextEdit="1"/>
          </p:cNvSpPr>
          <p:nvPr>
            <p:ph type="sldImg"/>
          </p:nvPr>
        </p:nvSpPr>
        <p:spPr>
          <a:xfrm>
            <a:off x="457200" y="720725"/>
            <a:ext cx="6400800" cy="3600450"/>
          </a:xfrm>
          <a:ln/>
        </p:spPr>
      </p:sp>
      <p:sp>
        <p:nvSpPr>
          <p:cNvPr id="43011" name="备注占位符 2">
            <a:extLst>
              <a:ext uri="{FF2B5EF4-FFF2-40B4-BE49-F238E27FC236}">
                <a16:creationId xmlns:a16="http://schemas.microsoft.com/office/drawing/2014/main" id="{6BAA069D-E8B8-B143-98D7-9C2D7B7FFC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从用户租借电影</a:t>
            </a:r>
            <a:r>
              <a:rPr lang="en-US" altLang="zh-CN">
                <a:latin typeface="Arial" panose="020B0604020202020204" pitchFamily="34" charset="0"/>
              </a:rPr>
              <a:t>VCD</a:t>
            </a:r>
            <a:r>
              <a:rPr lang="zh-CN" altLang="zh-CN">
                <a:latin typeface="Arial" panose="020B0604020202020204" pitchFamily="34" charset="0"/>
              </a:rPr>
              <a:t>的序列数据中可以发现一种频繁存在的序列模式</a:t>
            </a:r>
            <a:endParaRPr lang="zh-CN" altLang="en-US">
              <a:latin typeface="Arial" panose="020B0604020202020204" pitchFamily="34" charset="0"/>
            </a:endParaRPr>
          </a:p>
        </p:txBody>
      </p:sp>
      <p:sp>
        <p:nvSpPr>
          <p:cNvPr id="43012" name="灯片编号占位符 3">
            <a:extLst>
              <a:ext uri="{FF2B5EF4-FFF2-40B4-BE49-F238E27FC236}">
                <a16:creationId xmlns:a16="http://schemas.microsoft.com/office/drawing/2014/main" id="{3D0DAD41-7C00-B246-82A7-EF3B7651D4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CE86703-E64F-144E-A5D6-EC8EE2A6727B}" type="slidenum">
              <a:rPr lang="en-US" altLang="zh-CN" sz="1200"/>
              <a:pPr/>
              <a:t>21</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a:extLst>
              <a:ext uri="{FF2B5EF4-FFF2-40B4-BE49-F238E27FC236}">
                <a16:creationId xmlns:a16="http://schemas.microsoft.com/office/drawing/2014/main" id="{B48F269D-19E6-8C41-BDFE-703187CC71F5}"/>
              </a:ext>
            </a:extLst>
          </p:cNvPr>
          <p:cNvSpPr>
            <a:spLocks noGrp="1" noRot="1" noChangeAspect="1" noTextEdit="1"/>
          </p:cNvSpPr>
          <p:nvPr>
            <p:ph type="sldImg"/>
          </p:nvPr>
        </p:nvSpPr>
        <p:spPr>
          <a:xfrm>
            <a:off x="457200" y="720725"/>
            <a:ext cx="6400800" cy="3600450"/>
          </a:xfrm>
          <a:ln/>
        </p:spPr>
      </p:sp>
      <p:sp>
        <p:nvSpPr>
          <p:cNvPr id="44035" name="备注占位符 2">
            <a:extLst>
              <a:ext uri="{FF2B5EF4-FFF2-40B4-BE49-F238E27FC236}">
                <a16:creationId xmlns:a16="http://schemas.microsoft.com/office/drawing/2014/main" id="{328769B5-D879-6743-9E4E-FBD225B8E8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商务智能这个术语的出现虽然是上世纪九十年代中期的事情，但是其产生也是经历了多种信息系统的演化，其主要思想可以最早追溯到管理信息系统。</a:t>
            </a:r>
          </a:p>
          <a:p>
            <a:endParaRPr lang="zh-CN" altLang="en-US">
              <a:latin typeface="Arial" panose="020B0604020202020204" pitchFamily="34" charset="0"/>
            </a:endParaRPr>
          </a:p>
        </p:txBody>
      </p:sp>
      <p:sp>
        <p:nvSpPr>
          <p:cNvPr id="44036" name="灯片编号占位符 3">
            <a:extLst>
              <a:ext uri="{FF2B5EF4-FFF2-40B4-BE49-F238E27FC236}">
                <a16:creationId xmlns:a16="http://schemas.microsoft.com/office/drawing/2014/main" id="{A49EFA49-ABC4-814E-877A-144392F340B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2178A6D-6D00-0448-B931-B3C905CEC892}" type="slidenum">
              <a:rPr lang="en-US" altLang="zh-CN" sz="1200"/>
              <a:pPr/>
              <a:t>24</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TextBox 9">
            <a:extLst>
              <a:ext uri="{FF2B5EF4-FFF2-40B4-BE49-F238E27FC236}">
                <a16:creationId xmlns:a16="http://schemas.microsoft.com/office/drawing/2014/main" id="{EA53F17C-281E-0E49-9494-D0A2A0F3E798}"/>
              </a:ext>
            </a:extLst>
          </p:cNvPr>
          <p:cNvSpPr txBox="1">
            <a:spLocks noChangeArrowheads="1"/>
          </p:cNvSpPr>
          <p:nvPr/>
        </p:nvSpPr>
        <p:spPr bwMode="auto">
          <a:xfrm>
            <a:off x="479376" y="1703047"/>
            <a:ext cx="12000656" cy="646331"/>
          </a:xfrm>
          <a:prstGeom prst="rect">
            <a:avLst/>
          </a:prstGeom>
          <a:noFill/>
          <a:ln>
            <a:noFill/>
          </a:ln>
        </p:spPr>
        <p:txBody>
          <a:bodyPr wrap="square">
            <a:spAutoFit/>
          </a:bodyPr>
          <a:lstStyle>
            <a:lvl1pPr>
              <a:defRPr kumimoji="1" sz="2400">
                <a:solidFill>
                  <a:schemeClr val="tx1"/>
                </a:solidFill>
                <a:latin typeface="Lucida Sans" charset="0"/>
                <a:ea typeface="宋体" charset="0"/>
                <a:cs typeface="Arial Unicode MS" charset="0"/>
              </a:defRPr>
            </a:lvl1pPr>
            <a:lvl2pPr marL="742950" indent="-285750">
              <a:defRPr kumimoji="1" sz="2400">
                <a:solidFill>
                  <a:schemeClr val="tx1"/>
                </a:solidFill>
                <a:latin typeface="Lucida Sans" charset="0"/>
                <a:ea typeface="Arial Unicode MS" charset="0"/>
                <a:cs typeface="Arial Unicode MS" charset="0"/>
              </a:defRPr>
            </a:lvl2pPr>
            <a:lvl3pPr marL="1143000" indent="-228600">
              <a:defRPr kumimoji="1" sz="2400">
                <a:solidFill>
                  <a:schemeClr val="tx1"/>
                </a:solidFill>
                <a:latin typeface="Lucida Sans" charset="0"/>
                <a:ea typeface="Arial Unicode MS" charset="0"/>
                <a:cs typeface="Arial Unicode MS" charset="0"/>
              </a:defRPr>
            </a:lvl3pPr>
            <a:lvl4pPr marL="1600200" indent="-228600">
              <a:defRPr kumimoji="1" sz="2400">
                <a:solidFill>
                  <a:schemeClr val="tx1"/>
                </a:solidFill>
                <a:latin typeface="Lucida Sans" charset="0"/>
                <a:ea typeface="Arial Unicode MS" charset="0"/>
                <a:cs typeface="Arial Unicode MS" charset="0"/>
              </a:defRPr>
            </a:lvl4pPr>
            <a:lvl5pPr marL="2057400" indent="-228600">
              <a:defRPr kumimoji="1" sz="2400">
                <a:solidFill>
                  <a:schemeClr val="tx1"/>
                </a:solidFill>
                <a:latin typeface="Lucida Sans" charset="0"/>
                <a:ea typeface="Arial Unicode MS" charset="0"/>
                <a:cs typeface="Arial Unicode MS" charset="0"/>
              </a:defRPr>
            </a:lvl5pPr>
            <a:lvl6pPr marL="2514600" indent="-228600" fontAlgn="base">
              <a:spcBef>
                <a:spcPct val="0"/>
              </a:spcBef>
              <a:spcAft>
                <a:spcPct val="0"/>
              </a:spcAft>
              <a:defRPr kumimoji="1" sz="2400">
                <a:solidFill>
                  <a:schemeClr val="tx1"/>
                </a:solidFill>
                <a:latin typeface="Lucida Sans" charset="0"/>
                <a:ea typeface="Arial Unicode MS" charset="0"/>
                <a:cs typeface="Arial Unicode MS" charset="0"/>
              </a:defRPr>
            </a:lvl6pPr>
            <a:lvl7pPr marL="2971800" indent="-228600" fontAlgn="base">
              <a:spcBef>
                <a:spcPct val="0"/>
              </a:spcBef>
              <a:spcAft>
                <a:spcPct val="0"/>
              </a:spcAft>
              <a:defRPr kumimoji="1" sz="2400">
                <a:solidFill>
                  <a:schemeClr val="tx1"/>
                </a:solidFill>
                <a:latin typeface="Lucida Sans" charset="0"/>
                <a:ea typeface="Arial Unicode MS" charset="0"/>
                <a:cs typeface="Arial Unicode MS" charset="0"/>
              </a:defRPr>
            </a:lvl7pPr>
            <a:lvl8pPr marL="3429000" indent="-228600" fontAlgn="base">
              <a:spcBef>
                <a:spcPct val="0"/>
              </a:spcBef>
              <a:spcAft>
                <a:spcPct val="0"/>
              </a:spcAft>
              <a:defRPr kumimoji="1" sz="2400">
                <a:solidFill>
                  <a:schemeClr val="tx1"/>
                </a:solidFill>
                <a:latin typeface="Lucida Sans" charset="0"/>
                <a:ea typeface="Arial Unicode MS" charset="0"/>
                <a:cs typeface="Arial Unicode MS" charset="0"/>
              </a:defRPr>
            </a:lvl8pPr>
            <a:lvl9pPr marL="3886200" indent="-228600" fontAlgn="base">
              <a:spcBef>
                <a:spcPct val="0"/>
              </a:spcBef>
              <a:spcAft>
                <a:spcPct val="0"/>
              </a:spcAft>
              <a:defRPr kumimoji="1" sz="2400">
                <a:solidFill>
                  <a:schemeClr val="tx1"/>
                </a:solidFill>
                <a:latin typeface="Lucida Sans" charset="0"/>
                <a:ea typeface="Arial Unicode MS" charset="0"/>
                <a:cs typeface="Arial Unicode MS" charset="0"/>
              </a:defRPr>
            </a:lvl9pPr>
          </a:lstStyle>
          <a:p>
            <a:pPr eaLnBrk="1" hangingPunct="1">
              <a:defRPr/>
            </a:pPr>
            <a:r>
              <a:rPr kumimoji="1" lang="en-US" altLang="zh-CN" sz="3600" i="1" kern="1200" dirty="0">
                <a:solidFill>
                  <a:srgbClr val="FAFAFA"/>
                </a:solidFill>
                <a:latin typeface="Lucida Sans" charset="0"/>
                <a:ea typeface="ＭＳ Ｐゴシック" charset="-128"/>
                <a:cs typeface="ＭＳ Ｐゴシック" charset="-128"/>
              </a:rPr>
              <a:t>Principles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and</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Applications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of</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Business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Intelligence</a:t>
            </a:r>
          </a:p>
        </p:txBody>
      </p:sp>
      <p:sp>
        <p:nvSpPr>
          <p:cNvPr id="5" name="Rectangle 10">
            <a:extLst>
              <a:ext uri="{FF2B5EF4-FFF2-40B4-BE49-F238E27FC236}">
                <a16:creationId xmlns:a16="http://schemas.microsoft.com/office/drawing/2014/main" id="{55A982F1-0D5B-7E46-A716-7269A8533944}"/>
              </a:ext>
            </a:extLst>
          </p:cNvPr>
          <p:cNvSpPr>
            <a:spLocks noChangeArrowheads="1"/>
          </p:cNvSpPr>
          <p:nvPr/>
        </p:nvSpPr>
        <p:spPr bwMode="auto">
          <a:xfrm>
            <a:off x="0" y="0"/>
            <a:ext cx="121920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eaLnBrk="1" hangingPunct="1">
              <a:defRPr/>
            </a:pPr>
            <a:endParaRPr kumimoji="0" lang="zh-CN" altLang="en-US" sz="1600">
              <a:solidFill>
                <a:srgbClr val="FFFFFF"/>
              </a:solidFill>
              <a:latin typeface="Calibri" panose="020F0502020204030204" pitchFamily="34" charset="0"/>
              <a:ea typeface="MS PGothic" panose="020B0600070205080204" pitchFamily="34" charset="-128"/>
            </a:endParaRPr>
          </a:p>
        </p:txBody>
      </p:sp>
      <p:sp>
        <p:nvSpPr>
          <p:cNvPr id="6" name="Rectangle 11">
            <a:extLst>
              <a:ext uri="{FF2B5EF4-FFF2-40B4-BE49-F238E27FC236}">
                <a16:creationId xmlns:a16="http://schemas.microsoft.com/office/drawing/2014/main" id="{EDC14DE2-1794-5349-89CA-4F21F7EE582F}"/>
              </a:ext>
            </a:extLst>
          </p:cNvPr>
          <p:cNvSpPr>
            <a:spLocks noChangeArrowheads="1"/>
          </p:cNvSpPr>
          <p:nvPr/>
        </p:nvSpPr>
        <p:spPr bwMode="auto">
          <a:xfrm>
            <a:off x="2711624" y="242487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r>
              <a:rPr lang="zh-CN" altLang="en-US" sz="4400" b="1" dirty="0">
                <a:solidFill>
                  <a:srgbClr val="139CB7"/>
                </a:solidFill>
                <a:latin typeface="微软雅黑" panose="020B0503020204020204" pitchFamily="34" charset="-122"/>
                <a:ea typeface="微软雅黑" panose="020B0503020204020204" pitchFamily="34" charset="-122"/>
              </a:rPr>
              <a:t>商务智能方法与应用</a:t>
            </a:r>
            <a:r>
              <a:rPr lang="zh-CN" altLang="en-US" sz="3600" b="1" dirty="0">
                <a:solidFill>
                  <a:srgbClr val="139CB7"/>
                </a:solidFill>
                <a:latin typeface="微软雅黑" panose="020B0503020204020204" pitchFamily="34" charset="-122"/>
                <a:ea typeface="微软雅黑" panose="020B0503020204020204" pitchFamily="34" charset="-122"/>
              </a:rPr>
              <a:t>（第二版）</a:t>
            </a:r>
            <a:endParaRPr lang="en-US" altLang="zh-CN" sz="3200" b="1" dirty="0">
              <a:solidFill>
                <a:srgbClr val="139CB7"/>
              </a:solidFill>
              <a:latin typeface="微软雅黑" panose="020B0503020204020204" pitchFamily="34" charset="-122"/>
              <a:ea typeface="微软雅黑" panose="020B0503020204020204" pitchFamily="34" charset="-122"/>
            </a:endParaRPr>
          </a:p>
        </p:txBody>
      </p:sp>
      <p:sp>
        <p:nvSpPr>
          <p:cNvPr id="3" name="Subtitle 2"/>
          <p:cNvSpPr>
            <a:spLocks noGrp="1"/>
          </p:cNvSpPr>
          <p:nvPr>
            <p:ph type="subTitle" idx="1"/>
          </p:nvPr>
        </p:nvSpPr>
        <p:spPr>
          <a:xfrm>
            <a:off x="2063552" y="3383394"/>
            <a:ext cx="8331200" cy="838200"/>
          </a:xfrm>
        </p:spPr>
        <p:txBody>
          <a:bodyPr/>
          <a:lstStyle>
            <a:lvl1pPr marL="0" indent="0" algn="ctr">
              <a:buNone/>
              <a:defRPr>
                <a:solidFill>
                  <a:srgbClr val="437085"/>
                </a:solidFill>
                <a:latin typeface="微软雅黑"/>
                <a:ea typeface="微软雅黑"/>
                <a:cs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8" name="Rectangle 14">
            <a:extLst>
              <a:ext uri="{FF2B5EF4-FFF2-40B4-BE49-F238E27FC236}">
                <a16:creationId xmlns:a16="http://schemas.microsoft.com/office/drawing/2014/main" id="{84B6DF6E-F394-B943-B5BA-77D36F588CF8}"/>
              </a:ext>
            </a:extLst>
          </p:cNvPr>
          <p:cNvSpPr>
            <a:spLocks noChangeArrowheads="1"/>
          </p:cNvSpPr>
          <p:nvPr userDrawn="1"/>
        </p:nvSpPr>
        <p:spPr bwMode="auto">
          <a:xfrm>
            <a:off x="406400" y="4762865"/>
            <a:ext cx="11379200" cy="784175"/>
          </a:xfrm>
          <a:prstGeom prst="rect">
            <a:avLst/>
          </a:prstGeom>
          <a:solidFill>
            <a:schemeClr val="bg1"/>
          </a:solidFill>
          <a:ln w="12700">
            <a:noFill/>
            <a:miter lim="800000"/>
            <a:headEnd/>
            <a:tailEnd/>
          </a:ln>
          <a:effectLst/>
        </p:spPr>
        <p:txBody>
          <a:bodyPr wrap="none"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刘红岩</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清华大学经济管理学院</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81251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F9971F5E-4C8B-DC4B-BA28-5C7B7450DBC2}"/>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778629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Tree>
    <p:extLst>
      <p:ext uri="{BB962C8B-B14F-4D97-AF65-F5344CB8AC3E}">
        <p14:creationId xmlns:p14="http://schemas.microsoft.com/office/powerpoint/2010/main" val="1787879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Straight Connector 9">
            <a:extLst>
              <a:ext uri="{FF2B5EF4-FFF2-40B4-BE49-F238E27FC236}">
                <a16:creationId xmlns:a16="http://schemas.microsoft.com/office/drawing/2014/main" id="{09C15C44-99A4-EB4B-B328-642DB72F8AF3}"/>
              </a:ext>
            </a:extLst>
          </p:cNvPr>
          <p:cNvCxnSpPr>
            <a:cxnSpLocks noChangeShapeType="1"/>
          </p:cNvCxnSpPr>
          <p:nvPr/>
        </p:nvCxnSpPr>
        <p:spPr bwMode="auto">
          <a:xfrm>
            <a:off x="304800" y="12954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335360" y="304800"/>
            <a:ext cx="11551840" cy="91440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335360" y="1447800"/>
            <a:ext cx="11551840" cy="4876800"/>
          </a:xfrm>
        </p:spPr>
        <p:txBody>
          <a:bodyPr/>
          <a:lstStyle>
            <a:lvl1pPr>
              <a:spcBef>
                <a:spcPts val="1000"/>
              </a:spcBef>
              <a:defRPr/>
            </a:lvl1pPr>
            <a:lvl2pPr>
              <a:spcBef>
                <a:spcPts val="1000"/>
              </a:spcBef>
              <a:defRPr/>
            </a:lvl2pPr>
            <a:lvl3pPr>
              <a:spcBef>
                <a:spcPts val="1000"/>
              </a:spcBef>
              <a:defRPr/>
            </a:lvl3pPr>
            <a:lvl4pPr>
              <a:spcBef>
                <a:spcPts val="1000"/>
              </a:spcBef>
              <a:defRPr/>
            </a:lvl4pPr>
            <a:lvl5pPr>
              <a:spcBef>
                <a:spcPts val="1000"/>
              </a:spcBef>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1438082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14400" y="2590801"/>
            <a:ext cx="10363200" cy="1362075"/>
          </a:xfrm>
        </p:spPr>
        <p:txBody>
          <a:bodyPr anchor="t"/>
          <a:lstStyle>
            <a:lvl1pPr algn="l">
              <a:defRPr sz="4000" b="1" cap="all"/>
            </a:lvl1pPr>
          </a:lstStyle>
          <a:p>
            <a:r>
              <a:rPr lang="zh-CN" altLang="en-US"/>
              <a:t>单击此处编辑母版标题样式</a:t>
            </a:r>
            <a:endParaRPr lang="en-US" dirty="0"/>
          </a:p>
        </p:txBody>
      </p:sp>
      <p:sp>
        <p:nvSpPr>
          <p:cNvPr id="3" name="Text Placeholder 2"/>
          <p:cNvSpPr>
            <a:spLocks noGrp="1"/>
          </p:cNvSpPr>
          <p:nvPr>
            <p:ph type="body" idx="1"/>
          </p:nvPr>
        </p:nvSpPr>
        <p:spPr>
          <a:xfrm>
            <a:off x="914400" y="4038601"/>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1797024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9">
            <a:extLst>
              <a:ext uri="{FF2B5EF4-FFF2-40B4-BE49-F238E27FC236}">
                <a16:creationId xmlns:a16="http://schemas.microsoft.com/office/drawing/2014/main" id="{8F2F23E1-F279-B94F-AB3E-BDAC79B0EDD5}"/>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Tree>
    <p:extLst>
      <p:ext uri="{BB962C8B-B14F-4D97-AF65-F5344CB8AC3E}">
        <p14:creationId xmlns:p14="http://schemas.microsoft.com/office/powerpoint/2010/main" val="2962409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9">
            <a:extLst>
              <a:ext uri="{FF2B5EF4-FFF2-40B4-BE49-F238E27FC236}">
                <a16:creationId xmlns:a16="http://schemas.microsoft.com/office/drawing/2014/main" id="{86F5BB00-6FB3-7644-A831-4B89DFF3A75F}"/>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Tree>
    <p:extLst>
      <p:ext uri="{BB962C8B-B14F-4D97-AF65-F5344CB8AC3E}">
        <p14:creationId xmlns:p14="http://schemas.microsoft.com/office/powerpoint/2010/main" val="3752052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3055BA76-411C-5149-9B7B-7CEE995A4738}"/>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342726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2891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471914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5588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4792D09-886B-C44C-B1F9-436D578E3159}"/>
              </a:ext>
            </a:extLst>
          </p:cNvPr>
          <p:cNvSpPr>
            <a:spLocks noGrp="1"/>
          </p:cNvSpPr>
          <p:nvPr>
            <p:ph type="title"/>
          </p:nvPr>
        </p:nvSpPr>
        <p:spPr bwMode="auto">
          <a:xfrm>
            <a:off x="406400" y="304800"/>
            <a:ext cx="1137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endParaRPr lang="en-US" altLang="zh-CN" dirty="0"/>
          </a:p>
        </p:txBody>
      </p:sp>
      <p:sp>
        <p:nvSpPr>
          <p:cNvPr id="1027" name="Text Placeholder 2">
            <a:extLst>
              <a:ext uri="{FF2B5EF4-FFF2-40B4-BE49-F238E27FC236}">
                <a16:creationId xmlns:a16="http://schemas.microsoft.com/office/drawing/2014/main" id="{244D7958-507A-E54C-93BD-0676CECA95D3}"/>
              </a:ext>
            </a:extLst>
          </p:cNvPr>
          <p:cNvSpPr>
            <a:spLocks noGrp="1"/>
          </p:cNvSpPr>
          <p:nvPr>
            <p:ph type="body" idx="1"/>
          </p:nvPr>
        </p:nvSpPr>
        <p:spPr bwMode="auto">
          <a:xfrm>
            <a:off x="406400" y="1371600"/>
            <a:ext cx="11379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7" name="Rectangle 6">
            <a:extLst>
              <a:ext uri="{FF2B5EF4-FFF2-40B4-BE49-F238E27FC236}">
                <a16:creationId xmlns:a16="http://schemas.microsoft.com/office/drawing/2014/main" id="{3C51898A-11A9-544F-8940-2874599152A5}"/>
              </a:ext>
            </a:extLst>
          </p:cNvPr>
          <p:cNvSpPr>
            <a:spLocks noChangeArrowheads="1"/>
          </p:cNvSpPr>
          <p:nvPr/>
        </p:nvSpPr>
        <p:spPr bwMode="auto">
          <a:xfrm>
            <a:off x="0" y="0"/>
            <a:ext cx="86868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r>
              <a:rPr lang="en-US" sz="1600" i="1" dirty="0">
                <a:solidFill>
                  <a:srgbClr val="FFFFFF"/>
                </a:solidFill>
                <a:latin typeface="+mn-lt"/>
                <a:ea typeface="ＭＳ Ｐゴシック" charset="-128"/>
                <a:cs typeface="ＭＳ Ｐゴシック" charset="-128"/>
              </a:rPr>
              <a:t>P</a:t>
            </a:r>
            <a:r>
              <a:rPr lang="en-US" altLang="zh-CN" sz="1600" i="1" dirty="0">
                <a:solidFill>
                  <a:srgbClr val="FFFFFF"/>
                </a:solidFill>
                <a:latin typeface="+mn-lt"/>
                <a:ea typeface="ＭＳ Ｐゴシック" charset="-128"/>
                <a:cs typeface="ＭＳ Ｐゴシック" charset="-128"/>
              </a:rPr>
              <a:t>rinciples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and</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Applications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of</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Business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Intelligence</a:t>
            </a:r>
            <a:endParaRPr lang="en-US" sz="1600" i="1" dirty="0">
              <a:solidFill>
                <a:srgbClr val="FFFFFF"/>
              </a:solidFill>
              <a:latin typeface="+mn-lt"/>
              <a:ea typeface="ＭＳ Ｐゴシック" charset="-128"/>
              <a:cs typeface="ＭＳ Ｐゴシック" charset="-128"/>
            </a:endParaRPr>
          </a:p>
        </p:txBody>
      </p:sp>
      <p:sp>
        <p:nvSpPr>
          <p:cNvPr id="9" name="Rectangle 8">
            <a:extLst>
              <a:ext uri="{FF2B5EF4-FFF2-40B4-BE49-F238E27FC236}">
                <a16:creationId xmlns:a16="http://schemas.microsoft.com/office/drawing/2014/main" id="{9514D072-9909-004B-A898-5B1C5054497B}"/>
              </a:ext>
            </a:extLst>
          </p:cNvPr>
          <p:cNvSpPr>
            <a:spLocks noChangeArrowheads="1"/>
          </p:cNvSpPr>
          <p:nvPr/>
        </p:nvSpPr>
        <p:spPr bwMode="auto">
          <a:xfrm>
            <a:off x="8636000" y="0"/>
            <a:ext cx="3583517" cy="304800"/>
          </a:xfrm>
          <a:prstGeom prst="rect">
            <a:avLst/>
          </a:prstGeom>
          <a:solidFill>
            <a:srgbClr val="139CB7"/>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r>
              <a:rPr lang="en-US" altLang="zh-CN" sz="1600" i="1">
                <a:solidFill>
                  <a:srgbClr val="FFFFFF"/>
                </a:solidFill>
                <a:latin typeface="Calibri" panose="020F0502020204030204" pitchFamily="34" charset="0"/>
                <a:ea typeface="MS PGothic" panose="020B0600070205080204" pitchFamily="34" charset="-128"/>
              </a:rPr>
              <a:t>Chap</a:t>
            </a:r>
            <a:r>
              <a:rPr lang="zh-CN" altLang="en-US" sz="1600">
                <a:solidFill>
                  <a:srgbClr val="FFFFFF"/>
                </a:solidFill>
                <a:latin typeface="Calibri" panose="020F0502020204030204" pitchFamily="34" charset="0"/>
                <a:ea typeface="MS PGothic" panose="020B0600070205080204" pitchFamily="34" charset="-128"/>
              </a:rPr>
              <a:t> </a:t>
            </a:r>
            <a:r>
              <a:rPr lang="en-US" altLang="zh-CN" sz="1600">
                <a:solidFill>
                  <a:srgbClr val="FFFFFF"/>
                </a:solidFill>
                <a:latin typeface="Calibri" panose="020F0502020204030204" pitchFamily="34" charset="0"/>
                <a:ea typeface="MS PGothic" panose="020B0600070205080204" pitchFamily="34" charset="-128"/>
              </a:rPr>
              <a:t>1</a:t>
            </a:r>
            <a:r>
              <a:rPr lang="zh-CN" altLang="en-US" sz="1600">
                <a:solidFill>
                  <a:srgbClr val="FFFFFF"/>
                </a:solidFill>
                <a:latin typeface="Calibri" panose="020F0502020204030204" pitchFamily="34" charset="0"/>
                <a:ea typeface="MS PGothic" panose="020B0600070205080204" pitchFamily="34" charset="-128"/>
              </a:rPr>
              <a:t>：       导言</a:t>
            </a:r>
            <a:endParaRPr lang="en-US" altLang="zh-CN" sz="1600">
              <a:solidFill>
                <a:srgbClr val="FFFFFF"/>
              </a:solidFill>
              <a:latin typeface="Calibri" panose="020F0502020204030204" pitchFamily="34" charset="0"/>
              <a:ea typeface="MS PGothic" panose="020B0600070205080204" pitchFamily="34" charset="-128"/>
            </a:endParaRPr>
          </a:p>
        </p:txBody>
      </p:sp>
      <p:sp>
        <p:nvSpPr>
          <p:cNvPr id="1030" name="矩形 1">
            <a:extLst>
              <a:ext uri="{FF2B5EF4-FFF2-40B4-BE49-F238E27FC236}">
                <a16:creationId xmlns:a16="http://schemas.microsoft.com/office/drawing/2014/main" id="{323601BA-B8B6-0E4B-A048-61E4D24BD33D}"/>
              </a:ext>
            </a:extLst>
          </p:cNvPr>
          <p:cNvSpPr>
            <a:spLocks noChangeArrowheads="1"/>
          </p:cNvSpPr>
          <p:nvPr userDrawn="1"/>
        </p:nvSpPr>
        <p:spPr bwMode="auto">
          <a:xfrm>
            <a:off x="11352583" y="6489701"/>
            <a:ext cx="852117"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lnSpc>
                <a:spcPts val="2000"/>
              </a:lnSpc>
            </a:pPr>
            <a:r>
              <a:rPr lang="en-US" altLang="zh-CN" sz="1800" dirty="0"/>
              <a:t> </a:t>
            </a:r>
            <a:fld id="{6E98F8CD-D64F-8D44-8C52-BE6231F50121}" type="slidenum">
              <a:rPr lang="en-US" altLang="zh-CN" sz="1800"/>
              <a:pPr algn="ctr" eaLnBrk="1" hangingPunct="1">
                <a:lnSpc>
                  <a:spcPts val="2000"/>
                </a:lnSpc>
              </a:pPr>
              <a:t>‹#›</a:t>
            </a:fld>
            <a:endParaRPr lang="en-US" altLang="zh-CN" sz="1800" dirty="0"/>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53" r:id="rId3"/>
    <p:sldLayoutId id="2147483960" r:id="rId4"/>
    <p:sldLayoutId id="2147483961" r:id="rId5"/>
    <p:sldLayoutId id="2147483962" r:id="rId6"/>
    <p:sldLayoutId id="2147483954" r:id="rId7"/>
    <p:sldLayoutId id="2147483955" r:id="rId8"/>
    <p:sldLayoutId id="2147483956" r:id="rId9"/>
    <p:sldLayoutId id="2147483963" r:id="rId10"/>
    <p:sldLayoutId id="2147483957" r:id="rId11"/>
  </p:sldLayoutIdLst>
  <p:hf hdr="0" dt="0"/>
  <p:txStyles>
    <p:titleStyle>
      <a:lvl1pPr algn="l" defTabSz="457200" rtl="0" eaLnBrk="1" fontAlgn="base" hangingPunct="1">
        <a:spcBef>
          <a:spcPct val="0"/>
        </a:spcBef>
        <a:spcAft>
          <a:spcPct val="0"/>
        </a:spcAft>
        <a:defRPr kumimoji="1" sz="4000" kern="1200" baseline="0">
          <a:solidFill>
            <a:schemeClr val="tx1"/>
          </a:solidFill>
          <a:latin typeface="Times New Roman" panose="02020603050405020304" pitchFamily="18" charset="0"/>
          <a:ea typeface="微软雅黑"/>
          <a:cs typeface="微软雅黑"/>
        </a:defRPr>
      </a:lvl1pPr>
      <a:lvl2pPr algn="l" defTabSz="457200" rtl="0" eaLnBrk="1" fontAlgn="base" hangingPunct="1">
        <a:spcBef>
          <a:spcPct val="0"/>
        </a:spcBef>
        <a:spcAft>
          <a:spcPct val="0"/>
        </a:spcAft>
        <a:defRPr kumimoji="1" sz="4000">
          <a:solidFill>
            <a:schemeClr val="tx1"/>
          </a:solidFill>
          <a:latin typeface="微软雅黑" charset="0"/>
          <a:ea typeface="微软雅黑" charset="0"/>
          <a:cs typeface="微软雅黑" charset="0"/>
        </a:defRPr>
      </a:lvl2pPr>
      <a:lvl3pPr algn="l" defTabSz="457200" rtl="0" eaLnBrk="1" fontAlgn="base" hangingPunct="1">
        <a:spcBef>
          <a:spcPct val="0"/>
        </a:spcBef>
        <a:spcAft>
          <a:spcPct val="0"/>
        </a:spcAft>
        <a:defRPr kumimoji="1" sz="4000">
          <a:solidFill>
            <a:schemeClr val="tx1"/>
          </a:solidFill>
          <a:latin typeface="微软雅黑" charset="0"/>
          <a:ea typeface="微软雅黑" charset="0"/>
          <a:cs typeface="微软雅黑" charset="0"/>
        </a:defRPr>
      </a:lvl3pPr>
      <a:lvl4pPr algn="l" defTabSz="457200" rtl="0" eaLnBrk="1" fontAlgn="base" hangingPunct="1">
        <a:spcBef>
          <a:spcPct val="0"/>
        </a:spcBef>
        <a:spcAft>
          <a:spcPct val="0"/>
        </a:spcAft>
        <a:defRPr kumimoji="1" sz="4000">
          <a:solidFill>
            <a:schemeClr val="tx1"/>
          </a:solidFill>
          <a:latin typeface="微软雅黑" charset="0"/>
          <a:ea typeface="微软雅黑" charset="0"/>
          <a:cs typeface="微软雅黑" charset="0"/>
        </a:defRPr>
      </a:lvl4pPr>
      <a:lvl5pPr algn="l" defTabSz="457200" rtl="0" eaLnBrk="1" fontAlgn="base" hangingPunct="1">
        <a:spcBef>
          <a:spcPct val="0"/>
        </a:spcBef>
        <a:spcAft>
          <a:spcPct val="0"/>
        </a:spcAft>
        <a:defRPr kumimoji="1" sz="4000">
          <a:solidFill>
            <a:schemeClr val="tx1"/>
          </a:solidFill>
          <a:latin typeface="微软雅黑" charset="0"/>
          <a:ea typeface="微软雅黑" charset="0"/>
          <a:cs typeface="微软雅黑" charset="0"/>
        </a:defRPr>
      </a:lvl5pPr>
      <a:lvl6pPr marL="4572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6pPr>
      <a:lvl7pPr marL="9144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7pPr>
      <a:lvl8pPr marL="13716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8pPr>
      <a:lvl9pPr marL="18288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Clr>
          <a:srgbClr val="437085"/>
        </a:buClr>
        <a:buFont typeface="Wingdings" pitchFamily="2" charset="2"/>
        <a:buChar char="§"/>
        <a:defRPr kumimoji="1" sz="2800" kern="1200" baseline="0">
          <a:solidFill>
            <a:schemeClr val="tx1"/>
          </a:solidFill>
          <a:latin typeface="Times New Roman" panose="02020603050405020304" pitchFamily="18" charset="0"/>
          <a:ea typeface="微软雅黑"/>
          <a:cs typeface="微软雅黑"/>
        </a:defRPr>
      </a:lvl1pPr>
      <a:lvl2pPr marL="742950" indent="-285750" algn="l" defTabSz="457200" rtl="0" eaLnBrk="1" fontAlgn="base" hangingPunct="1">
        <a:spcBef>
          <a:spcPct val="20000"/>
        </a:spcBef>
        <a:spcAft>
          <a:spcPct val="0"/>
        </a:spcAft>
        <a:buClr>
          <a:srgbClr val="357E69"/>
        </a:buClr>
        <a:buFont typeface="Symbol" pitchFamily="2" charset="2"/>
        <a:buChar char="-"/>
        <a:defRPr kumimoji="1" sz="2400" kern="1200" baseline="0">
          <a:solidFill>
            <a:srgbClr val="800000"/>
          </a:solidFill>
          <a:latin typeface="Times New Roman" panose="02020603050405020304" pitchFamily="18" charset="0"/>
          <a:ea typeface="微软雅黑"/>
          <a:cs typeface="微软雅黑"/>
        </a:defRPr>
      </a:lvl2pPr>
      <a:lvl3pPr marL="1143000" indent="-228600" algn="l" defTabSz="457200" rtl="0" eaLnBrk="1" fontAlgn="base" hangingPunct="1">
        <a:spcBef>
          <a:spcPct val="20000"/>
        </a:spcBef>
        <a:spcAft>
          <a:spcPct val="0"/>
        </a:spcAft>
        <a:buClr>
          <a:srgbClr val="918BA3"/>
        </a:buClr>
        <a:buFont typeface="Wingdings" pitchFamily="2" charset="2"/>
        <a:buChar char="Ø"/>
        <a:defRPr kumimoji="1" sz="2000" kern="1200" baseline="0">
          <a:solidFill>
            <a:srgbClr val="0000FF"/>
          </a:solidFill>
          <a:latin typeface="Times New Roman" panose="02020603050405020304" pitchFamily="18" charset="0"/>
          <a:ea typeface="微软雅黑"/>
          <a:cs typeface="微软雅黑"/>
        </a:defRPr>
      </a:lvl3pPr>
      <a:lvl4pPr marL="1600200" indent="-228600" algn="l" defTabSz="457200" rtl="0" eaLnBrk="1" fontAlgn="base" hangingPunct="1">
        <a:spcBef>
          <a:spcPct val="20000"/>
        </a:spcBef>
        <a:spcAft>
          <a:spcPct val="0"/>
        </a:spcAft>
        <a:buClr>
          <a:srgbClr val="2F6E7E"/>
        </a:buClr>
        <a:buFont typeface="Wingdings" pitchFamily="2" charset="2"/>
        <a:buChar char="ü"/>
        <a:defRPr kumimoji="1" sz="2000" kern="1200" baseline="0">
          <a:solidFill>
            <a:schemeClr val="tx1"/>
          </a:solidFill>
          <a:latin typeface="Times New Roman" panose="02020603050405020304" pitchFamily="18" charset="0"/>
          <a:ea typeface="微软雅黑"/>
          <a:cs typeface="微软雅黑"/>
        </a:defRPr>
      </a:lvl4pPr>
      <a:lvl5pPr marL="2057400" indent="-228600" algn="l" defTabSz="457200" rtl="0" eaLnBrk="1" fontAlgn="base" hangingPunct="1">
        <a:spcBef>
          <a:spcPct val="20000"/>
        </a:spcBef>
        <a:spcAft>
          <a:spcPct val="0"/>
        </a:spcAft>
        <a:buClr>
          <a:srgbClr val="233337"/>
        </a:buClr>
        <a:buFont typeface="Wingdings" pitchFamily="2" charset="2"/>
        <a:buChar char="§"/>
        <a:defRPr kumimoji="1" sz="2000" kern="1200" baseline="0">
          <a:solidFill>
            <a:schemeClr val="tx1"/>
          </a:solidFill>
          <a:latin typeface="Times New Roman" panose="02020603050405020304" pitchFamily="18" charset="0"/>
          <a:ea typeface="微软雅黑"/>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7">
            <a:extLst>
              <a:ext uri="{FF2B5EF4-FFF2-40B4-BE49-F238E27FC236}">
                <a16:creationId xmlns:a16="http://schemas.microsoft.com/office/drawing/2014/main" id="{3112F2E0-8923-0647-BB30-B35B60F3CDCA}"/>
              </a:ext>
            </a:extLst>
          </p:cNvPr>
          <p:cNvSpPr>
            <a:spLocks noGrp="1" noChangeArrowheads="1"/>
          </p:cNvSpPr>
          <p:nvPr>
            <p:ph type="subTitle" idx="1"/>
          </p:nvPr>
        </p:nvSpPr>
        <p:spPr>
          <a:xfrm>
            <a:off x="2063552" y="3412480"/>
            <a:ext cx="8331200" cy="838200"/>
          </a:xfrm>
        </p:spPr>
        <p:txBody>
          <a:bodyPr/>
          <a:lstStyle/>
          <a:p>
            <a:pPr eaLnBrk="1" hangingPunct="1"/>
            <a:r>
              <a:rPr kumimoji="0" lang="zh-CN" altLang="en-US" dirty="0">
                <a:latin typeface="微软雅黑" panose="020B0503020204020204" pitchFamily="34" charset="-122"/>
                <a:ea typeface="微软雅黑" panose="020B0503020204020204" pitchFamily="34" charset="-122"/>
              </a:rPr>
              <a:t>第一章 导言</a:t>
            </a:r>
            <a:endParaRPr kumimoji="0" lang="en-US" altLang="zh-CN" dirty="0">
              <a:latin typeface="微软雅黑" panose="020B0503020204020204" pitchFamily="34" charset="-122"/>
              <a:ea typeface="微软雅黑" panose="020B0503020204020204" pitchFamily="34" charset="-122"/>
            </a:endParaRPr>
          </a:p>
          <a:p>
            <a:pPr eaLnBrk="1" hangingPunct="1"/>
            <a:r>
              <a:rPr kumimoji="0" lang="en-US" altLang="zh-CN" dirty="0">
                <a:latin typeface="微软雅黑" panose="020B0503020204020204" pitchFamily="34" charset="-122"/>
                <a:ea typeface="微软雅黑" panose="020B0503020204020204" pitchFamily="34" charset="-122"/>
              </a:rPr>
              <a:t>Lecture 1: Introduction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a:extLst>
              <a:ext uri="{FF2B5EF4-FFF2-40B4-BE49-F238E27FC236}">
                <a16:creationId xmlns:a16="http://schemas.microsoft.com/office/drawing/2014/main" id="{1AC02269-54FD-9E4C-8D02-EFCFE2D92765}"/>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知识（</a:t>
            </a:r>
            <a:r>
              <a:rPr lang="en-US" altLang="zh-CN">
                <a:latin typeface="微软雅黑" panose="020B0503020204020204" pitchFamily="34" charset="-122"/>
                <a:ea typeface="微软雅黑" panose="020B0503020204020204" pitchFamily="34" charset="-122"/>
              </a:rPr>
              <a:t>knowledge</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17411" name="内容占位符 2">
            <a:extLst>
              <a:ext uri="{FF2B5EF4-FFF2-40B4-BE49-F238E27FC236}">
                <a16:creationId xmlns:a16="http://schemas.microsoft.com/office/drawing/2014/main" id="{EF2A9783-9BCB-274F-B2DB-628C2EBC117E}"/>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当信息用于商务决策，并基于决策开展相应的商务活动时，信息就上升为知识</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信息转化为知识的过程不仅需要信息，而且需要结合决策者的经验和能力，用以解决实际的问题。</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例如，某连锁超市的经理发现，近期化妆品的销售业绩下降了，为了解决该问题，决定采取促销措施，根据对数据的分析得到的客户分群的信息，销售经理锁定了促销的目标客户群，最终开展了为这部分客户邮寄优惠券的促销活动。</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a:extLst>
              <a:ext uri="{FF2B5EF4-FFF2-40B4-BE49-F238E27FC236}">
                <a16:creationId xmlns:a16="http://schemas.microsoft.com/office/drawing/2014/main" id="{2DDA8C96-30BB-2848-B7A2-B1F071020A52}"/>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1.2 </a:t>
            </a:r>
            <a:r>
              <a:rPr lang="zh-CN" altLang="en-US">
                <a:latin typeface="微软雅黑" panose="020B0503020204020204" pitchFamily="34" charset="-122"/>
                <a:ea typeface="微软雅黑" panose="020B0503020204020204" pitchFamily="34" charset="-122"/>
              </a:rPr>
              <a:t>商务智能的系统构成</a:t>
            </a:r>
          </a:p>
        </p:txBody>
      </p:sp>
      <p:sp>
        <p:nvSpPr>
          <p:cNvPr id="18435" name="内容占位符 2">
            <a:extLst>
              <a:ext uri="{FF2B5EF4-FFF2-40B4-BE49-F238E27FC236}">
                <a16:creationId xmlns:a16="http://schemas.microsoft.com/office/drawing/2014/main" id="{A287452D-9575-CF40-AD7A-FC8C9CD52136}"/>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六个主要组成部分</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数据源</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数据仓库</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在线分析处理</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数据探查</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数据挖掘</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业务性能管理</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a:extLst>
              <a:ext uri="{FF2B5EF4-FFF2-40B4-BE49-F238E27FC236}">
                <a16:creationId xmlns:a16="http://schemas.microsoft.com/office/drawing/2014/main" id="{57BECCED-C123-F744-A2BA-73B329C43300}"/>
              </a:ext>
            </a:extLst>
          </p:cNvPr>
          <p:cNvSpPr>
            <a:spLocks noGrp="1"/>
          </p:cNvSpPr>
          <p:nvPr>
            <p:ph type="title"/>
          </p:nvPr>
        </p:nvSpPr>
        <p:spPr/>
        <p:txBody>
          <a:bodyPr/>
          <a:lstStyle/>
          <a:p>
            <a:pPr marL="342900" indent="-342900" eaLnBrk="1" hangingPunct="1"/>
            <a:r>
              <a:rPr lang="zh-CN" altLang="zh-CN">
                <a:latin typeface="微软雅黑" panose="020B0503020204020204" pitchFamily="34" charset="-122"/>
                <a:ea typeface="微软雅黑" panose="020B0503020204020204" pitchFamily="34" charset="-122"/>
              </a:rPr>
              <a:t>数据源</a:t>
            </a:r>
            <a:endParaRPr lang="zh-CN" altLang="en-US">
              <a:latin typeface="微软雅黑" panose="020B0503020204020204" pitchFamily="34" charset="-122"/>
              <a:ea typeface="微软雅黑" panose="020B0503020204020204" pitchFamily="34" charset="-122"/>
            </a:endParaRPr>
          </a:p>
        </p:txBody>
      </p:sp>
      <p:sp>
        <p:nvSpPr>
          <p:cNvPr id="19459" name="内容占位符 2">
            <a:extLst>
              <a:ext uri="{FF2B5EF4-FFF2-40B4-BE49-F238E27FC236}">
                <a16:creationId xmlns:a16="http://schemas.microsoft.com/office/drawing/2014/main" id="{01803990-716D-AB44-8B06-298B090B3730}"/>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企业内部的操作型系统，即支持各业务部分日常运营的信息系统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企业的外部，如人口统计信息、竞争对手信息等</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a:extLst>
              <a:ext uri="{FF2B5EF4-FFF2-40B4-BE49-F238E27FC236}">
                <a16:creationId xmlns:a16="http://schemas.microsoft.com/office/drawing/2014/main" id="{2CED7126-5B03-6442-88F2-3FEB52850784}"/>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数据仓库（</a:t>
            </a:r>
            <a:r>
              <a:rPr lang="en-US" altLang="zh-CN">
                <a:latin typeface="微软雅黑" panose="020B0503020204020204" pitchFamily="34" charset="-122"/>
                <a:ea typeface="微软雅黑" panose="020B0503020204020204" pitchFamily="34" charset="-122"/>
              </a:rPr>
              <a:t>data warehouse</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20483" name="内容占位符 2">
            <a:extLst>
              <a:ext uri="{FF2B5EF4-FFF2-40B4-BE49-F238E27FC236}">
                <a16:creationId xmlns:a16="http://schemas.microsoft.com/office/drawing/2014/main" id="{81FC9427-6E82-D842-8741-77E96CC6A57B}"/>
              </a:ext>
            </a:extLst>
          </p:cNvPr>
          <p:cNvSpPr>
            <a:spLocks noGrp="1"/>
          </p:cNvSpPr>
          <p:nvPr>
            <p:ph idx="1"/>
          </p:nvPr>
        </p:nvSpPr>
        <p:spPr/>
        <p:txBody>
          <a:bodyPr/>
          <a:lstStyle/>
          <a:p>
            <a:pPr eaLnBrk="1" hangingPunct="1"/>
            <a:r>
              <a:rPr lang="zh-CN" altLang="zh-CN" dirty="0">
                <a:latin typeface="微软雅黑" panose="020B0503020204020204" pitchFamily="34" charset="-122"/>
                <a:ea typeface="微软雅黑" panose="020B0503020204020204" pitchFamily="34" charset="-122"/>
              </a:rPr>
              <a:t>各种数据源的数据经过抽取、转换之后需要放到一个供分析使用的环境，以便对数据进行管理，这就是数据仓库</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数据集市（</a:t>
            </a:r>
            <a:r>
              <a:rPr lang="en-US" altLang="zh-CN" dirty="0">
                <a:latin typeface="微软雅黑" panose="020B0503020204020204" pitchFamily="34" charset="-122"/>
                <a:ea typeface="微软雅黑" panose="020B0503020204020204" pitchFamily="34" charset="-122"/>
              </a:rPr>
              <a:t>data mart</a:t>
            </a:r>
            <a:r>
              <a:rPr lang="zh-CN"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通常针对单个部门的数据仓库，区别于企业范围内的数据仓库。</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数据仓库可以将分析数据与实现业务处理的操作型数据隔离，一方面不影响业务处理系统的性能，另一方面为数据的分析提供了一个综合的、集成的、统一的数据管理平台。</a:t>
            </a:r>
            <a:endParaRPr lang="en-US" altLang="zh-CN" dirty="0">
              <a:latin typeface="微软雅黑" panose="020B0503020204020204" pitchFamily="34" charset="-122"/>
              <a:ea typeface="微软雅黑" panose="020B0503020204020204" pitchFamily="34" charset="-122"/>
            </a:endParaRPr>
          </a:p>
          <a:p>
            <a:pPr marL="342900" lvl="1" indent="-342900" eaLnBrk="1" hangingPunct="1">
              <a:buClr>
                <a:srgbClr val="437085"/>
              </a:buClr>
              <a:buFont typeface="Wingdings" pitchFamily="2" charset="2"/>
              <a:buChar char="§"/>
            </a:pPr>
            <a:r>
              <a:rPr lang="zh-CN" altLang="zh-CN" dirty="0">
                <a:latin typeface="微软雅黑" panose="020B0503020204020204" pitchFamily="34" charset="-122"/>
                <a:ea typeface="微软雅黑" panose="020B0503020204020204" pitchFamily="34" charset="-122"/>
              </a:rPr>
              <a:t>详细</a:t>
            </a:r>
            <a:r>
              <a:rPr lang="zh-CN" altLang="en-US" dirty="0">
                <a:latin typeface="微软雅黑" panose="020B0503020204020204" pitchFamily="34" charset="-122"/>
                <a:ea typeface="微软雅黑" panose="020B0503020204020204" pitchFamily="34" charset="-122"/>
              </a:rPr>
              <a:t>内容</a:t>
            </a:r>
            <a:r>
              <a:rPr lang="zh-CN" altLang="zh-CN" dirty="0">
                <a:latin typeface="微软雅黑" panose="020B0503020204020204" pitchFamily="34" charset="-122"/>
                <a:ea typeface="微软雅黑" panose="020B0503020204020204" pitchFamily="34" charset="-122"/>
              </a:rPr>
              <a:t>在第</a:t>
            </a:r>
            <a:r>
              <a:rPr lang="en-US" altLang="zh-CN" dirty="0">
                <a:latin typeface="微软雅黑" panose="020B0503020204020204" pitchFamily="34" charset="-122"/>
                <a:ea typeface="微软雅黑" panose="020B0503020204020204" pitchFamily="34" charset="-122"/>
              </a:rPr>
              <a:t>10</a:t>
            </a:r>
            <a:r>
              <a:rPr lang="zh-CN" altLang="zh-CN" dirty="0">
                <a:latin typeface="微软雅黑" panose="020B0503020204020204" pitchFamily="34" charset="-122"/>
                <a:ea typeface="微软雅黑" panose="020B0503020204020204" pitchFamily="34" charset="-122"/>
              </a:rPr>
              <a:t>章介绍</a:t>
            </a:r>
            <a:endParaRPr lang="zh-CN" altLang="en-US" dirty="0">
              <a:latin typeface="微软雅黑" panose="020B0503020204020204" pitchFamily="34" charset="-122"/>
              <a:ea typeface="微软雅黑" panose="020B0503020204020204" pitchFamily="34" charset="-122"/>
            </a:endParaRPr>
          </a:p>
          <a:p>
            <a:pPr eaLnBrk="1" hangingPunct="1"/>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BA043422-5380-9544-9672-7D317ABA70E8}"/>
              </a:ext>
            </a:extLst>
          </p:cNvPr>
          <p:cNvSpPr>
            <a:spLocks noGrp="1"/>
          </p:cNvSpPr>
          <p:nvPr>
            <p:ph type="title"/>
          </p:nvPr>
        </p:nvSpPr>
        <p:spPr>
          <a:xfrm>
            <a:off x="335360" y="304800"/>
            <a:ext cx="11449272" cy="914400"/>
          </a:xfrm>
        </p:spPr>
        <p:txBody>
          <a:bodyPr/>
          <a:lstStyle/>
          <a:p>
            <a:pPr eaLnBrk="1" hangingPunct="1"/>
            <a:r>
              <a:rPr lang="zh-CN" altLang="zh-CN" sz="3600" dirty="0">
                <a:latin typeface="微软雅黑" panose="020B0503020204020204" pitchFamily="34" charset="-122"/>
                <a:ea typeface="微软雅黑" panose="020B0503020204020204" pitchFamily="34" charset="-122"/>
              </a:rPr>
              <a:t>在线分析处理</a:t>
            </a:r>
            <a:r>
              <a:rPr lang="zh-CN" altLang="zh-CN"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online analytical processing</a:t>
            </a:r>
            <a:r>
              <a:rPr lang="zh-CN" altLang="zh-CN"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
        <p:nvSpPr>
          <p:cNvPr id="21507" name="内容占位符 2">
            <a:extLst>
              <a:ext uri="{FF2B5EF4-FFF2-40B4-BE49-F238E27FC236}">
                <a16:creationId xmlns:a16="http://schemas.microsoft.com/office/drawing/2014/main" id="{70D9300D-3ADA-1948-B5AA-49C9E78EF549}"/>
              </a:ext>
            </a:extLst>
          </p:cNvPr>
          <p:cNvSpPr>
            <a:spLocks noGrp="1"/>
          </p:cNvSpPr>
          <p:nvPr>
            <p:ph idx="1"/>
          </p:nvPr>
        </p:nvSpPr>
        <p:spPr/>
        <p:txBody>
          <a:bodyPr/>
          <a:lstStyle/>
          <a:p>
            <a:pPr eaLnBrk="1" hangingPunct="1"/>
            <a:r>
              <a:rPr lang="zh-CN" altLang="zh-CN" dirty="0">
                <a:latin typeface="微软雅黑" panose="020B0503020204020204" pitchFamily="34" charset="-122"/>
                <a:ea typeface="微软雅黑" panose="020B0503020204020204" pitchFamily="34" charset="-122"/>
              </a:rPr>
              <a:t>在线分析处理</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业务性能度量可以通过多个维度、多个层次进行多种聚集汇总，通过交互的方式发现业务运行的关键性能指标的异常之处。</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多维数据可以进行多种操作</a:t>
            </a:r>
            <a:endParaRPr lang="en-US" altLang="zh-CN" dirty="0">
              <a:latin typeface="微软雅黑" panose="020B0503020204020204" pitchFamily="34" charset="-122"/>
              <a:ea typeface="微软雅黑" panose="020B0503020204020204" pitchFamily="34" charset="-122"/>
            </a:endParaRPr>
          </a:p>
          <a:p>
            <a:pPr lvl="1" eaLnBrk="1" hangingPunct="1"/>
            <a:r>
              <a:rPr lang="zh-CN" altLang="zh-CN" dirty="0">
                <a:latin typeface="微软雅黑" panose="020B0503020204020204" pitchFamily="34" charset="-122"/>
                <a:ea typeface="微软雅黑" panose="020B0503020204020204" pitchFamily="34" charset="-122"/>
              </a:rPr>
              <a:t>如切片、切块、下钻、上卷等</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详细</a:t>
            </a:r>
            <a:r>
              <a:rPr lang="zh-CN" altLang="en-US" dirty="0">
                <a:latin typeface="微软雅黑" panose="020B0503020204020204" pitchFamily="34" charset="-122"/>
                <a:ea typeface="微软雅黑" panose="020B0503020204020204" pitchFamily="34" charset="-122"/>
              </a:rPr>
              <a:t>内容</a:t>
            </a:r>
            <a:r>
              <a:rPr lang="zh-CN" altLang="zh-CN" dirty="0">
                <a:latin typeface="微软雅黑" panose="020B0503020204020204" pitchFamily="34" charset="-122"/>
                <a:ea typeface="微软雅黑" panose="020B0503020204020204" pitchFamily="34" charset="-122"/>
              </a:rPr>
              <a:t>在第</a:t>
            </a:r>
            <a:r>
              <a:rPr lang="en-US" altLang="zh-CN" dirty="0">
                <a:latin typeface="微软雅黑" panose="020B0503020204020204" pitchFamily="34" charset="-122"/>
                <a:ea typeface="微软雅黑" panose="020B0503020204020204" pitchFamily="34" charset="-122"/>
              </a:rPr>
              <a:t>11</a:t>
            </a:r>
            <a:r>
              <a:rPr lang="zh-CN" altLang="zh-CN" dirty="0">
                <a:latin typeface="微软雅黑" panose="020B0503020204020204" pitchFamily="34" charset="-122"/>
                <a:ea typeface="微软雅黑" panose="020B0503020204020204" pitchFamily="34" charset="-122"/>
              </a:rPr>
              <a:t>章介绍</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35E1D7C4-022F-8B46-BB41-DCFF2DCA2F70}"/>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数据探查（</a:t>
            </a:r>
            <a:r>
              <a:rPr lang="en-US" altLang="zh-CN">
                <a:latin typeface="微软雅黑" panose="020B0503020204020204" pitchFamily="34" charset="-122"/>
                <a:ea typeface="微软雅黑" panose="020B0503020204020204" pitchFamily="34" charset="-122"/>
              </a:rPr>
              <a:t>exploration</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22531" name="内容占位符 2">
            <a:extLst>
              <a:ext uri="{FF2B5EF4-FFF2-40B4-BE49-F238E27FC236}">
                <a16:creationId xmlns:a16="http://schemas.microsoft.com/office/drawing/2014/main" id="{E5A8F601-A0A5-D443-A683-D59CB9235967}"/>
              </a:ext>
            </a:extLst>
          </p:cNvPr>
          <p:cNvSpPr>
            <a:spLocks noGrp="1"/>
          </p:cNvSpPr>
          <p:nvPr>
            <p:ph idx="1"/>
          </p:nvPr>
        </p:nvSpPr>
        <p:spPr>
          <a:xfrm>
            <a:off x="335360" y="1676400"/>
            <a:ext cx="11551840" cy="4648200"/>
          </a:xfrm>
        </p:spPr>
        <p:txBody>
          <a:bodyPr/>
          <a:lstStyle/>
          <a:p>
            <a:pPr eaLnBrk="1" hangingPunct="1"/>
            <a:r>
              <a:rPr lang="zh-CN" altLang="zh-CN" dirty="0">
                <a:latin typeface="微软雅黑" panose="020B0503020204020204" pitchFamily="34" charset="-122"/>
                <a:ea typeface="微软雅黑" panose="020B0503020204020204" pitchFamily="34" charset="-122"/>
              </a:rPr>
              <a:t>包括灵活的查询、即时报表以及统计方法等</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该类方法属于被动分析方法</a:t>
            </a:r>
            <a:endParaRPr lang="en-US" altLang="zh-CN" dirty="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探查数据的方法可以借助统计上的中心性、发散性以及相关性的统计量分析，多变量分析时也可以借助可视化技术。</a:t>
            </a:r>
            <a:endParaRPr lang="en-US" altLang="zh-CN" dirty="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eaLnBrk="1" hangingPunct="1"/>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A223D876-2B02-234F-98B7-61CA8CB44EE3}"/>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en-US" altLang="zh-CN">
                <a:latin typeface="微软雅黑" panose="020B0503020204020204" pitchFamily="34" charset="-122"/>
                <a:ea typeface="微软雅黑" panose="020B0503020204020204" pitchFamily="34" charset="-122"/>
              </a:rPr>
              <a:t>data mining</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23555" name="内容占位符 2">
            <a:extLst>
              <a:ext uri="{FF2B5EF4-FFF2-40B4-BE49-F238E27FC236}">
                <a16:creationId xmlns:a16="http://schemas.microsoft.com/office/drawing/2014/main" id="{A10F8657-96D2-9242-88AF-4FE87097A2A8}"/>
              </a:ext>
            </a:extLst>
          </p:cNvPr>
          <p:cNvSpPr>
            <a:spLocks noGrp="1"/>
          </p:cNvSpPr>
          <p:nvPr>
            <p:ph idx="1"/>
          </p:nvPr>
        </p:nvSpPr>
        <p:spPr/>
        <p:txBody>
          <a:bodyPr/>
          <a:lstStyle/>
          <a:p>
            <a:pPr eaLnBrk="1" hangingPunct="1"/>
            <a:r>
              <a:rPr lang="zh-CN" altLang="en-US">
                <a:latin typeface="微软雅黑" panose="020B0503020204020204" pitchFamily="34" charset="-122"/>
                <a:ea typeface="微软雅黑" panose="020B0503020204020204" pitchFamily="34" charset="-122"/>
              </a:rPr>
              <a:t>数据挖掘</a:t>
            </a:r>
            <a:r>
              <a:rPr lang="zh-CN" altLang="zh-CN">
                <a:latin typeface="微软雅黑" panose="020B0503020204020204" pitchFamily="34" charset="-122"/>
                <a:ea typeface="微软雅黑" panose="020B0503020204020204" pitchFamily="34" charset="-122"/>
              </a:rPr>
              <a:t>是从大量数据中自动发现隐含的信息和知识的过程，属于主动分析方法，不需要分析者的先验假设，可以发现未知的知识</a:t>
            </a:r>
            <a:endParaRPr lang="en-US" altLang="zh-CN">
              <a:latin typeface="微软雅黑" panose="020B0503020204020204" pitchFamily="34" charset="-122"/>
              <a:ea typeface="微软雅黑" panose="020B0503020204020204" pitchFamily="34" charset="-122"/>
            </a:endParaRPr>
          </a:p>
          <a:p>
            <a:pPr eaLnBrk="1" hangingPunct="1"/>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常用的分析方法包括分类、聚类、关联分析、数值预测、序列分析、社会网络分析等</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E3F207DA-1AE4-334C-B9CB-5AF1B0A2B6ED}"/>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：分类</a:t>
            </a:r>
          </a:p>
        </p:txBody>
      </p:sp>
      <p:sp>
        <p:nvSpPr>
          <p:cNvPr id="24579" name="内容占位符 2">
            <a:extLst>
              <a:ext uri="{FF2B5EF4-FFF2-40B4-BE49-F238E27FC236}">
                <a16:creationId xmlns:a16="http://schemas.microsoft.com/office/drawing/2014/main" id="{FF1AAC30-3B7B-9C43-B48C-6BB12141290F}"/>
              </a:ext>
            </a:extLst>
          </p:cNvPr>
          <p:cNvSpPr>
            <a:spLocks noGrp="1"/>
          </p:cNvSpPr>
          <p:nvPr>
            <p:ph idx="1"/>
          </p:nvPr>
        </p:nvSpPr>
        <p:spPr>
          <a:xfrm>
            <a:off x="335360" y="1371600"/>
            <a:ext cx="11551840" cy="4953000"/>
          </a:xfrm>
        </p:spPr>
        <p:txBody>
          <a:bodyPr/>
          <a:lstStyle/>
          <a:p>
            <a:pPr eaLnBrk="1" hangingPunct="1"/>
            <a:r>
              <a:rPr lang="zh-CN" altLang="zh-CN" dirty="0">
                <a:latin typeface="微软雅黑" panose="020B0503020204020204" pitchFamily="34" charset="-122"/>
                <a:ea typeface="微软雅黑" panose="020B0503020204020204" pitchFamily="34" charset="-122"/>
              </a:rPr>
              <a:t>分类（</a:t>
            </a:r>
            <a:r>
              <a:rPr lang="en-US" altLang="zh-CN" dirty="0">
                <a:latin typeface="微软雅黑" panose="020B0503020204020204" pitchFamily="34" charset="-122"/>
                <a:ea typeface="微软雅黑" panose="020B0503020204020204" pitchFamily="34" charset="-122"/>
              </a:rPr>
              <a:t>classification</a:t>
            </a:r>
            <a:r>
              <a:rPr lang="zh-CN" altLang="zh-CN" dirty="0">
                <a:latin typeface="微软雅黑" panose="020B0503020204020204" pitchFamily="34" charset="-122"/>
                <a:ea typeface="微软雅黑" panose="020B0503020204020204" pitchFamily="34" charset="-122"/>
              </a:rPr>
              <a:t>）是通过对具有类别的对象的数据集进行学习，概括其主要特征，构建分类模型，根据该模型预测对象的类别的一种数据挖掘和机器学习技术。</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例如，电信公司的客户可以分为两类，一类是忠诚的，一类是流失的。根据这两类客户的个人特征方面的数据以及在公司的消费方面的数据，利用分类技术可以构建分类模型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148D3145-76C8-6E45-A1AD-46AB5CA85ECA}"/>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：聚类</a:t>
            </a:r>
          </a:p>
        </p:txBody>
      </p:sp>
      <p:sp>
        <p:nvSpPr>
          <p:cNvPr id="25603" name="内容占位符 2">
            <a:extLst>
              <a:ext uri="{FF2B5EF4-FFF2-40B4-BE49-F238E27FC236}">
                <a16:creationId xmlns:a16="http://schemas.microsoft.com/office/drawing/2014/main" id="{A8AC0855-5808-B447-92B4-024300E6F2E3}"/>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聚类（</a:t>
            </a:r>
            <a:r>
              <a:rPr lang="en-US" altLang="zh-CN">
                <a:latin typeface="微软雅黑" panose="020B0503020204020204" pitchFamily="34" charset="-122"/>
                <a:ea typeface="微软雅黑" panose="020B0503020204020204" pitchFamily="34" charset="-122"/>
              </a:rPr>
              <a:t>clustering</a:t>
            </a:r>
            <a:r>
              <a:rPr lang="zh-CN" altLang="zh-CN">
                <a:latin typeface="微软雅黑" panose="020B0503020204020204" pitchFamily="34" charset="-122"/>
                <a:ea typeface="微软雅黑" panose="020B0503020204020204" pitchFamily="34" charset="-122"/>
              </a:rPr>
              <a:t>）是依据物以类聚的原理，将没有类别的对象根据对象的特征自动聚集成不同簇的过程，使得属于同一个簇的对象之间非常相似，属于不同簇的对象之间不相似。</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其典型应用是客户分群</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9DCD6D72-44F3-874C-93E6-DE094C735050}"/>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关联分析</a:t>
            </a:r>
            <a:endParaRPr lang="zh-CN" altLang="en-US">
              <a:latin typeface="微软雅黑" panose="020B0503020204020204" pitchFamily="34" charset="-122"/>
              <a:ea typeface="微软雅黑" panose="020B0503020204020204" pitchFamily="34" charset="-122"/>
            </a:endParaRPr>
          </a:p>
        </p:txBody>
      </p:sp>
      <p:sp>
        <p:nvSpPr>
          <p:cNvPr id="26627" name="内容占位符 2">
            <a:extLst>
              <a:ext uri="{FF2B5EF4-FFF2-40B4-BE49-F238E27FC236}">
                <a16:creationId xmlns:a16="http://schemas.microsoft.com/office/drawing/2014/main" id="{1713826A-E736-3142-AA8D-750701C84433}"/>
              </a:ext>
            </a:extLst>
          </p:cNvPr>
          <p:cNvSpPr>
            <a:spLocks noGrp="1"/>
          </p:cNvSpPr>
          <p:nvPr>
            <p:ph idx="1"/>
          </p:nvPr>
        </p:nvSpPr>
        <p:spPr>
          <a:xfrm>
            <a:off x="407368" y="1447800"/>
            <a:ext cx="11479832" cy="4953000"/>
          </a:xfrm>
        </p:spPr>
        <p:txBody>
          <a:bodyPr/>
          <a:lstStyle/>
          <a:p>
            <a:pPr eaLnBrk="1" hangingPunct="1"/>
            <a:r>
              <a:rPr lang="zh-CN" altLang="zh-CN" dirty="0">
                <a:latin typeface="微软雅黑" panose="020B0503020204020204" pitchFamily="34" charset="-122"/>
                <a:ea typeface="微软雅黑" panose="020B0503020204020204" pitchFamily="34" charset="-122"/>
              </a:rPr>
              <a:t>关联分析最早用于分析超市中顾客一次购买的物品之间的关联性</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例如，发现关联规则（</a:t>
            </a:r>
            <a:r>
              <a:rPr lang="en-US" altLang="zh-CN" dirty="0">
                <a:latin typeface="微软雅黑" panose="020B0503020204020204" pitchFamily="34" charset="-122"/>
                <a:ea typeface="微软雅黑" panose="020B0503020204020204" pitchFamily="34" charset="-122"/>
              </a:rPr>
              <a:t>association rule</a:t>
            </a:r>
            <a:r>
              <a:rPr lang="zh-CN" altLang="zh-CN" dirty="0">
                <a:latin typeface="微软雅黑" panose="020B0503020204020204" pitchFamily="34" charset="-122"/>
                <a:ea typeface="微软雅黑" panose="020B0503020204020204" pitchFamily="34" charset="-122"/>
              </a:rPr>
              <a:t>）“尿不湿</a:t>
            </a:r>
            <a:r>
              <a:rPr lang="en-US" altLang="zh-CN" dirty="0">
                <a:latin typeface="微软雅黑" panose="020B0503020204020204" pitchFamily="34" charset="-122"/>
                <a:ea typeface="微软雅黑" panose="020B0503020204020204" pitchFamily="34" charset="-122"/>
                <a:sym typeface="Symbol" pitchFamily="2" charset="2"/>
              </a:rPr>
              <a:t></a:t>
            </a:r>
            <a:r>
              <a:rPr lang="zh-CN" altLang="zh-CN" dirty="0">
                <a:latin typeface="微软雅黑" panose="020B0503020204020204" pitchFamily="34" charset="-122"/>
                <a:ea typeface="微软雅黑" panose="020B0503020204020204" pitchFamily="34" charset="-122"/>
              </a:rPr>
              <a:t>啤酒（</a:t>
            </a:r>
            <a:r>
              <a:rPr lang="en-US" altLang="zh-CN" dirty="0">
                <a:latin typeface="微软雅黑" panose="020B0503020204020204" pitchFamily="34" charset="-122"/>
                <a:ea typeface="微软雅黑" panose="020B0503020204020204" pitchFamily="34" charset="-122"/>
              </a:rPr>
              <a:t>0.5%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60%</a:t>
            </a:r>
            <a:r>
              <a:rPr lang="zh-CN" altLang="zh-CN" dirty="0">
                <a:latin typeface="微软雅黑" panose="020B0503020204020204" pitchFamily="34" charset="-122"/>
                <a:ea typeface="微软雅黑" panose="020B0503020204020204" pitchFamily="34" charset="-122"/>
              </a:rPr>
              <a:t>）”，其含义为，</a:t>
            </a:r>
            <a:r>
              <a:rPr lang="en-US" altLang="zh-CN" dirty="0">
                <a:latin typeface="微软雅黑" panose="020B0503020204020204" pitchFamily="34" charset="-122"/>
                <a:ea typeface="微软雅黑" panose="020B0503020204020204" pitchFamily="34" charset="-122"/>
              </a:rPr>
              <a:t>0.5%</a:t>
            </a:r>
            <a:r>
              <a:rPr lang="zh-CN" altLang="zh-CN" dirty="0">
                <a:latin typeface="微软雅黑" panose="020B0503020204020204" pitchFamily="34" charset="-122"/>
                <a:ea typeface="微软雅黑" panose="020B0503020204020204" pitchFamily="34" charset="-122"/>
              </a:rPr>
              <a:t>的交易中会同时购买尿不湿和啤酒，且买尿不湿的交易中有</a:t>
            </a:r>
            <a:r>
              <a:rPr lang="en-US" altLang="zh-CN" dirty="0">
                <a:latin typeface="微软雅黑" panose="020B0503020204020204" pitchFamily="34" charset="-122"/>
                <a:ea typeface="微软雅黑" panose="020B0503020204020204" pitchFamily="34" charset="-122"/>
              </a:rPr>
              <a:t>60%</a:t>
            </a:r>
            <a:r>
              <a:rPr lang="zh-CN" altLang="zh-CN" dirty="0">
                <a:latin typeface="微软雅黑" panose="020B0503020204020204" pitchFamily="34" charset="-122"/>
                <a:ea typeface="微软雅黑" panose="020B0503020204020204" pitchFamily="34" charset="-122"/>
              </a:rPr>
              <a:t>会同时买啤酒</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a:extLst>
              <a:ext uri="{FF2B5EF4-FFF2-40B4-BE49-F238E27FC236}">
                <a16:creationId xmlns:a16="http://schemas.microsoft.com/office/drawing/2014/main" id="{DDEE72D4-D8F4-904E-BE1F-279C00B42DF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主要内容</a:t>
            </a:r>
          </a:p>
        </p:txBody>
      </p:sp>
      <p:sp>
        <p:nvSpPr>
          <p:cNvPr id="9219" name="内容占位符 2">
            <a:extLst>
              <a:ext uri="{FF2B5EF4-FFF2-40B4-BE49-F238E27FC236}">
                <a16:creationId xmlns:a16="http://schemas.microsoft.com/office/drawing/2014/main" id="{8ADE0869-955E-EC4C-B2E2-7493B70965A0}"/>
              </a:ext>
            </a:extLst>
          </p:cNvPr>
          <p:cNvSpPr>
            <a:spLocks noGrp="1"/>
          </p:cNvSpPr>
          <p:nvPr>
            <p:ph idx="1"/>
          </p:nvPr>
        </p:nvSpPr>
        <p:spPr/>
        <p:txBody>
          <a:bodyPr/>
          <a:lstStyle/>
          <a:p>
            <a:pPr marL="0" indent="0" eaLnBrk="1" hangingPunct="1">
              <a:buNone/>
            </a:pPr>
            <a:r>
              <a:rPr lang="en-US" altLang="zh-CN" dirty="0">
                <a:latin typeface="微软雅黑" panose="020B0503020204020204" pitchFamily="34" charset="-122"/>
                <a:ea typeface="微软雅黑" panose="020B0503020204020204" pitchFamily="34" charset="-122"/>
              </a:rPr>
              <a:t>1.1 </a:t>
            </a:r>
            <a:r>
              <a:rPr lang="zh-CN" altLang="zh-CN" dirty="0">
                <a:latin typeface="微软雅黑" panose="020B0503020204020204" pitchFamily="34" charset="-122"/>
                <a:ea typeface="微软雅黑" panose="020B0503020204020204" pitchFamily="34" charset="-122"/>
              </a:rPr>
              <a:t>商务智能的基本概念</a:t>
            </a:r>
            <a:endParaRPr lang="en-US" altLang="zh-CN" dirty="0">
              <a:latin typeface="微软雅黑" panose="020B0503020204020204" pitchFamily="34" charset="-122"/>
              <a:ea typeface="微软雅黑" panose="020B0503020204020204" pitchFamily="34" charset="-122"/>
            </a:endParaRPr>
          </a:p>
          <a:p>
            <a:pPr marL="0" indent="0" eaLnBrk="1" hangingPunct="1">
              <a:buNone/>
            </a:pPr>
            <a:r>
              <a:rPr lang="en-US" altLang="zh-CN" dirty="0">
                <a:latin typeface="微软雅黑" panose="020B0503020204020204" pitchFamily="34" charset="-122"/>
                <a:ea typeface="微软雅黑" panose="020B0503020204020204" pitchFamily="34" charset="-122"/>
              </a:rPr>
              <a:t>1.2 </a:t>
            </a:r>
            <a:r>
              <a:rPr lang="zh-CN" altLang="zh-CN" dirty="0">
                <a:latin typeface="微软雅黑" panose="020B0503020204020204" pitchFamily="34" charset="-122"/>
                <a:ea typeface="微软雅黑" panose="020B0503020204020204" pitchFamily="34" charset="-122"/>
              </a:rPr>
              <a:t>商务智能的系统构成</a:t>
            </a:r>
            <a:endParaRPr lang="en-US" altLang="zh-CN" dirty="0">
              <a:latin typeface="微软雅黑" panose="020B0503020204020204" pitchFamily="34" charset="-122"/>
              <a:ea typeface="微软雅黑" panose="020B0503020204020204" pitchFamily="34" charset="-122"/>
            </a:endParaRPr>
          </a:p>
          <a:p>
            <a:pPr marL="0" indent="0" eaLnBrk="1" hangingPunct="1">
              <a:buNone/>
            </a:pPr>
            <a:r>
              <a:rPr lang="en-US" altLang="zh-CN" dirty="0">
                <a:latin typeface="微软雅黑" panose="020B0503020204020204" pitchFamily="34" charset="-122"/>
                <a:ea typeface="微软雅黑" panose="020B0503020204020204" pitchFamily="34" charset="-122"/>
              </a:rPr>
              <a:t>1.3 </a:t>
            </a:r>
            <a:r>
              <a:rPr lang="zh-CN" altLang="zh-CN" dirty="0">
                <a:latin typeface="微软雅黑" panose="020B0503020204020204" pitchFamily="34" charset="-122"/>
                <a:ea typeface="微软雅黑" panose="020B0503020204020204" pitchFamily="34" charset="-122"/>
              </a:rPr>
              <a:t>商务智能的发展历史</a:t>
            </a:r>
          </a:p>
          <a:p>
            <a:pPr eaLnBrk="1" hangingPunct="1"/>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a:extLst>
              <a:ext uri="{FF2B5EF4-FFF2-40B4-BE49-F238E27FC236}">
                <a16:creationId xmlns:a16="http://schemas.microsoft.com/office/drawing/2014/main" id="{C920AEB5-1287-F042-AD5C-6D72AD9BE0FE}"/>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：数值预测</a:t>
            </a:r>
          </a:p>
        </p:txBody>
      </p:sp>
      <p:sp>
        <p:nvSpPr>
          <p:cNvPr id="27651" name="内容占位符 2">
            <a:extLst>
              <a:ext uri="{FF2B5EF4-FFF2-40B4-BE49-F238E27FC236}">
                <a16:creationId xmlns:a16="http://schemas.microsoft.com/office/drawing/2014/main" id="{F251D872-C572-5943-80B3-5A5F297CD8DF}"/>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数值预测用于预测连续变量的取值。</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常用的预测方法是回归分析</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例如，可以根据客户个人特征，</a:t>
            </a:r>
            <a:r>
              <a:rPr lang="zh-CN" altLang="en-US">
                <a:latin typeface="微软雅黑" panose="020B0503020204020204" pitchFamily="34" charset="-122"/>
                <a:ea typeface="微软雅黑" panose="020B0503020204020204" pitchFamily="34" charset="-122"/>
              </a:rPr>
              <a:t>如</a:t>
            </a:r>
            <a:r>
              <a:rPr lang="zh-CN" altLang="zh-CN">
                <a:latin typeface="微软雅黑" panose="020B0503020204020204" pitchFamily="34" charset="-122"/>
                <a:ea typeface="微软雅黑" panose="020B0503020204020204" pitchFamily="34" charset="-122"/>
              </a:rPr>
              <a:t>年龄、工作类型、受教育程度、婚姻状况等，来预测其每月的消费额度。</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DD94C834-13D8-504F-9362-F86047C6BC26}"/>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：序列分析</a:t>
            </a:r>
          </a:p>
        </p:txBody>
      </p:sp>
      <p:sp>
        <p:nvSpPr>
          <p:cNvPr id="36867" name="内容占位符 2">
            <a:extLst>
              <a:ext uri="{FF2B5EF4-FFF2-40B4-BE49-F238E27FC236}">
                <a16:creationId xmlns:a16="http://schemas.microsoft.com/office/drawing/2014/main" id="{B8E1D8AB-9B42-6047-9123-E1BE7741061B}"/>
              </a:ext>
            </a:extLst>
          </p:cNvPr>
          <p:cNvSpPr>
            <a:spLocks noGrp="1"/>
          </p:cNvSpPr>
          <p:nvPr>
            <p:ph idx="1"/>
          </p:nvPr>
        </p:nvSpPr>
        <p:spPr/>
        <p:txBody>
          <a:bodyPr/>
          <a:lstStyle/>
          <a:p>
            <a:pPr eaLnBrk="1" hangingPunct="1"/>
            <a:r>
              <a:rPr lang="zh-CN" altLang="zh-CN" dirty="0">
                <a:latin typeface="微软雅黑" panose="020B0503020204020204" pitchFamily="34" charset="-122"/>
                <a:ea typeface="微软雅黑" panose="020B0503020204020204" pitchFamily="34" charset="-122"/>
              </a:rPr>
              <a:t>序列分析是对序列数据库进行分析，从中挖掘出有意义模式的技术。</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序列模式（</a:t>
            </a:r>
            <a:r>
              <a:rPr lang="en-US" altLang="zh-CN" dirty="0">
                <a:latin typeface="微软雅黑" panose="020B0503020204020204" pitchFamily="34" charset="-122"/>
                <a:ea typeface="微软雅黑" panose="020B0503020204020204" pitchFamily="34" charset="-122"/>
              </a:rPr>
              <a:t>sequential pattern</a:t>
            </a:r>
            <a:r>
              <a:rPr lang="zh-CN" altLang="zh-CN" dirty="0">
                <a:latin typeface="微软雅黑" panose="020B0503020204020204" pitchFamily="34" charset="-122"/>
                <a:ea typeface="微软雅黑" panose="020B0503020204020204" pitchFamily="34" charset="-122"/>
              </a:rPr>
              <a:t>）的发现属于序列分析，它是从序列数据库中发现的一种有序模式</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例如，</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赤壁，鸿门宴，见龙卸甲</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buFont typeface="Wingdings" pitchFamily="2" charset="2"/>
              <a:buNone/>
            </a:pPr>
            <a:r>
              <a:rPr lang="zh-CN" altLang="en-US"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意味着“看了赤壁之后会接着看鸿门宴，过段时间会看见龙卸甲”。</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7FDBA0C4-642D-614D-899F-624A43D4A66A}"/>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数据挖掘</a:t>
            </a:r>
            <a:r>
              <a:rPr lang="zh-CN" altLang="en-US">
                <a:latin typeface="微软雅黑" panose="020B0503020204020204" pitchFamily="34" charset="-122"/>
                <a:ea typeface="微软雅黑" panose="020B0503020204020204" pitchFamily="34" charset="-122"/>
              </a:rPr>
              <a:t>：社会网络分析</a:t>
            </a:r>
          </a:p>
        </p:txBody>
      </p:sp>
      <p:sp>
        <p:nvSpPr>
          <p:cNvPr id="29699" name="内容占位符 2">
            <a:extLst>
              <a:ext uri="{FF2B5EF4-FFF2-40B4-BE49-F238E27FC236}">
                <a16:creationId xmlns:a16="http://schemas.microsoft.com/office/drawing/2014/main" id="{9F20D299-ED72-A240-90B7-5116B8CDA24F}"/>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社会网络（</a:t>
            </a:r>
            <a:r>
              <a:rPr lang="en-US" altLang="zh-CN">
                <a:latin typeface="微软雅黑" panose="020B0503020204020204" pitchFamily="34" charset="-122"/>
                <a:ea typeface="微软雅黑" panose="020B0503020204020204" pitchFamily="34" charset="-122"/>
              </a:rPr>
              <a:t>social network</a:t>
            </a:r>
            <a:r>
              <a:rPr lang="zh-CN" altLang="zh-CN">
                <a:latin typeface="微软雅黑" panose="020B0503020204020204" pitchFamily="34" charset="-122"/>
                <a:ea typeface="微软雅黑" panose="020B0503020204020204" pitchFamily="34" charset="-122"/>
              </a:rPr>
              <a:t>）是由个人或组织及其之间的关系构成的网络</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社会网络分析（</a:t>
            </a:r>
            <a:r>
              <a:rPr lang="en-US" altLang="zh-CN">
                <a:latin typeface="微软雅黑" panose="020B0503020204020204" pitchFamily="34" charset="-122"/>
                <a:ea typeface="微软雅黑" panose="020B0503020204020204" pitchFamily="34" charset="-122"/>
              </a:rPr>
              <a:t>social network analysis</a:t>
            </a:r>
            <a:r>
              <a:rPr lang="zh-CN" altLang="zh-CN">
                <a:latin typeface="微软雅黑" panose="020B0503020204020204" pitchFamily="34" charset="-122"/>
                <a:ea typeface="微软雅黑" panose="020B0503020204020204" pitchFamily="34" charset="-122"/>
              </a:rPr>
              <a:t>）是对社会网络的结构和属性进行分析，以发现其中的局部或全局特点，发现其中有影响力的个人或组织，发现网络的动态变化规律等。</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7CE549BD-D56F-454A-AB7B-570660F4061C}"/>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业务绩效管理</a:t>
            </a:r>
            <a:endParaRPr lang="zh-CN" altLang="en-US">
              <a:latin typeface="微软雅黑" panose="020B0503020204020204" pitchFamily="34" charset="-122"/>
              <a:ea typeface="微软雅黑" panose="020B0503020204020204" pitchFamily="34" charset="-122"/>
            </a:endParaRPr>
          </a:p>
        </p:txBody>
      </p:sp>
      <p:sp>
        <p:nvSpPr>
          <p:cNvPr id="30723" name="内容占位符 2">
            <a:extLst>
              <a:ext uri="{FF2B5EF4-FFF2-40B4-BE49-F238E27FC236}">
                <a16:creationId xmlns:a16="http://schemas.microsoft.com/office/drawing/2014/main" id="{7DDD263B-3464-BD49-9235-B909AF26E4E2}"/>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业务绩效管理（</a:t>
            </a:r>
            <a:r>
              <a:rPr lang="en-US" altLang="zh-CN">
                <a:latin typeface="微软雅黑" panose="020B0503020204020204" pitchFamily="34" charset="-122"/>
                <a:ea typeface="微软雅黑" panose="020B0503020204020204" pitchFamily="34" charset="-122"/>
              </a:rPr>
              <a:t>business performance management</a:t>
            </a:r>
            <a:r>
              <a:rPr lang="zh-CN" altLang="zh-CN">
                <a:latin typeface="微软雅黑" panose="020B0503020204020204" pitchFamily="34" charset="-122"/>
                <a:ea typeface="微软雅黑" panose="020B0503020204020204" pitchFamily="34" charset="-122"/>
              </a:rPr>
              <a:t>），简称</a:t>
            </a:r>
            <a:r>
              <a:rPr lang="en-US" altLang="zh-CN">
                <a:latin typeface="微软雅黑" panose="020B0503020204020204" pitchFamily="34" charset="-122"/>
                <a:ea typeface="微软雅黑" panose="020B0503020204020204" pitchFamily="34" charset="-122"/>
              </a:rPr>
              <a:t>BPM</a:t>
            </a:r>
            <a:r>
              <a:rPr lang="zh-CN" altLang="zh-CN">
                <a:latin typeface="微软雅黑" panose="020B0503020204020204" pitchFamily="34" charset="-122"/>
                <a:ea typeface="微软雅黑" panose="020B0503020204020204" pitchFamily="34" charset="-122"/>
              </a:rPr>
              <a:t>，又称为企业</a:t>
            </a:r>
            <a:r>
              <a:rPr lang="zh-CN" altLang="zh-CN" b="1">
                <a:latin typeface="微软雅黑" panose="020B0503020204020204" pitchFamily="34" charset="-122"/>
                <a:ea typeface="微软雅黑" panose="020B0503020204020204" pitchFamily="34" charset="-122"/>
              </a:rPr>
              <a:t>绩效</a:t>
            </a:r>
            <a:r>
              <a:rPr lang="zh-CN" altLang="zh-CN">
                <a:latin typeface="微软雅黑" panose="020B0503020204020204" pitchFamily="34" charset="-122"/>
                <a:ea typeface="微软雅黑" panose="020B0503020204020204" pitchFamily="34" charset="-122"/>
              </a:rPr>
              <a:t>管理（</a:t>
            </a:r>
            <a:r>
              <a:rPr lang="en-US" altLang="zh-CN">
                <a:latin typeface="微软雅黑" panose="020B0503020204020204" pitchFamily="34" charset="-122"/>
                <a:ea typeface="微软雅黑" panose="020B0503020204020204" pitchFamily="34" charset="-122"/>
              </a:rPr>
              <a:t>corporate performance management</a:t>
            </a:r>
            <a:r>
              <a:rPr lang="zh-CN" altLang="zh-CN">
                <a:latin typeface="微软雅黑" panose="020B0503020204020204" pitchFamily="34" charset="-122"/>
                <a:ea typeface="微软雅黑" panose="020B0503020204020204" pitchFamily="34" charset="-122"/>
              </a:rPr>
              <a:t>），是对企业的关键性能指标，如销售、成本、利润以及可盈利性等，进行度量、监控和比较的方法和工具。</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这些信息通常通过可视化的工具如平衡积分卡和仪表盘等进行展示。</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相关内容</a:t>
            </a:r>
            <a:r>
              <a:rPr lang="zh-CN" altLang="en-US">
                <a:latin typeface="微软雅黑" panose="020B0503020204020204" pitchFamily="34" charset="-122"/>
                <a:ea typeface="微软雅黑" panose="020B0503020204020204" pitchFamily="34" charset="-122"/>
              </a:rPr>
              <a:t>见</a:t>
            </a:r>
            <a:r>
              <a:rPr lang="zh-CN" altLang="zh-CN">
                <a:latin typeface="微软雅黑" panose="020B0503020204020204" pitchFamily="34" charset="-122"/>
                <a:ea typeface="微软雅黑" panose="020B0503020204020204" pitchFamily="34" charset="-122"/>
              </a:rPr>
              <a:t>第</a:t>
            </a:r>
            <a:r>
              <a:rPr lang="en-US" altLang="zh-CN">
                <a:latin typeface="微软雅黑" panose="020B0503020204020204" pitchFamily="34" charset="-122"/>
                <a:ea typeface="微软雅黑" panose="020B0503020204020204" pitchFamily="34" charset="-122"/>
              </a:rPr>
              <a:t>10</a:t>
            </a:r>
            <a:r>
              <a:rPr lang="zh-CN" altLang="zh-CN">
                <a:latin typeface="微软雅黑" panose="020B0503020204020204" pitchFamily="34" charset="-122"/>
                <a:ea typeface="微软雅黑" panose="020B0503020204020204" pitchFamily="34" charset="-122"/>
              </a:rPr>
              <a:t>章。</a:t>
            </a:r>
          </a:p>
          <a:p>
            <a:pPr eaLnBrk="1" hangingPunct="1"/>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
            <a:extLst>
              <a:ext uri="{FF2B5EF4-FFF2-40B4-BE49-F238E27FC236}">
                <a16:creationId xmlns:a16="http://schemas.microsoft.com/office/drawing/2014/main" id="{39DEBE09-79A2-7247-B705-DE0AF711AB3C}"/>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1.3 </a:t>
            </a:r>
            <a:r>
              <a:rPr lang="zh-CN" altLang="en-US">
                <a:latin typeface="微软雅黑" panose="020B0503020204020204" pitchFamily="34" charset="-122"/>
                <a:ea typeface="微软雅黑" panose="020B0503020204020204" pitchFamily="34" charset="-122"/>
              </a:rPr>
              <a:t>商务智能的发展</a:t>
            </a:r>
          </a:p>
        </p:txBody>
      </p:sp>
      <p:sp>
        <p:nvSpPr>
          <p:cNvPr id="31747" name="内容占位符 4">
            <a:extLst>
              <a:ext uri="{FF2B5EF4-FFF2-40B4-BE49-F238E27FC236}">
                <a16:creationId xmlns:a16="http://schemas.microsoft.com/office/drawing/2014/main" id="{EC67BBB1-1221-6A49-82D0-940933D8B1E7}"/>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管理信息系统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决策支持系统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主管信息系统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数据仓库、数据挖掘和在线分析处理</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a:extLst>
              <a:ext uri="{FF2B5EF4-FFF2-40B4-BE49-F238E27FC236}">
                <a16:creationId xmlns:a16="http://schemas.microsoft.com/office/drawing/2014/main" id="{322AD27E-1B7B-FB44-BD74-8643D517EDC4}"/>
              </a:ext>
            </a:extLst>
          </p:cNvPr>
          <p:cNvSpPr>
            <a:spLocks noGrp="1"/>
          </p:cNvSpPr>
          <p:nvPr>
            <p:ph type="title"/>
          </p:nvPr>
        </p:nvSpPr>
        <p:spPr/>
        <p:txBody>
          <a:bodyPr/>
          <a:lstStyle/>
          <a:p>
            <a:pPr eaLnBrk="1" hangingPunct="1"/>
            <a:r>
              <a:rPr lang="zh-CN" altLang="zh-CN" dirty="0">
                <a:latin typeface="微软雅黑" panose="020B0503020204020204" pitchFamily="34" charset="-122"/>
                <a:ea typeface="微软雅黑" panose="020B0503020204020204" pitchFamily="34" charset="-122"/>
              </a:rPr>
              <a:t>管理信息系统</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management information system</a:t>
            </a:r>
            <a:r>
              <a:rPr lang="zh-CN" altLang="zh-CN" sz="24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32771" name="内容占位符 2">
            <a:extLst>
              <a:ext uri="{FF2B5EF4-FFF2-40B4-BE49-F238E27FC236}">
                <a16:creationId xmlns:a16="http://schemas.microsoft.com/office/drawing/2014/main" id="{A4E585BE-1BAC-C240-86CE-ADFB9B53418F}"/>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简称</a:t>
            </a:r>
            <a:r>
              <a:rPr lang="en-US" altLang="zh-CN">
                <a:latin typeface="微软雅黑" panose="020B0503020204020204" pitchFamily="34" charset="-122"/>
                <a:ea typeface="微软雅黑" panose="020B0503020204020204" pitchFamily="34" charset="-122"/>
              </a:rPr>
              <a:t>MIS</a:t>
            </a:r>
            <a:r>
              <a:rPr lang="zh-CN" altLang="zh-CN">
                <a:latin typeface="微软雅黑" panose="020B0503020204020204" pitchFamily="34" charset="-122"/>
                <a:ea typeface="微软雅黑" panose="020B0503020204020204" pitchFamily="34" charset="-122"/>
              </a:rPr>
              <a:t>，产生于二十世纪七十年代</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为企业提供企业管理的全方位信息，为管理人员提供管理决策信息的</a:t>
            </a:r>
            <a:r>
              <a:rPr lang="zh-CN" altLang="en-US">
                <a:latin typeface="微软雅黑" panose="020B0503020204020204" pitchFamily="34" charset="-122"/>
                <a:ea typeface="微软雅黑" panose="020B0503020204020204" pitchFamily="34" charset="-122"/>
              </a:rPr>
              <a:t>信息系统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其目的主要是提供信息以实现对企业或组织的快速有效管理</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a:extLst>
              <a:ext uri="{FF2B5EF4-FFF2-40B4-BE49-F238E27FC236}">
                <a16:creationId xmlns:a16="http://schemas.microsoft.com/office/drawing/2014/main" id="{A303F3F9-5CFA-1F46-98B6-6ABB29D22649}"/>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决策支持系统</a:t>
            </a:r>
            <a:r>
              <a:rPr lang="zh-CN" altLang="zh-CN"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decision support system</a:t>
            </a:r>
            <a:r>
              <a:rPr lang="zh-CN" altLang="zh-CN" sz="2800">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33795" name="内容占位符 2">
            <a:extLst>
              <a:ext uri="{FF2B5EF4-FFF2-40B4-BE49-F238E27FC236}">
                <a16:creationId xmlns:a16="http://schemas.microsoft.com/office/drawing/2014/main" id="{41DD3B8C-7F45-224A-8FC9-6E658A01BA61}"/>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简称</a:t>
            </a:r>
            <a:r>
              <a:rPr lang="en-US" altLang="zh-CN">
                <a:latin typeface="微软雅黑" panose="020B0503020204020204" pitchFamily="34" charset="-122"/>
                <a:ea typeface="微软雅黑" panose="020B0503020204020204" pitchFamily="34" charset="-122"/>
              </a:rPr>
              <a:t>DSS</a:t>
            </a:r>
            <a:r>
              <a:rPr lang="zh-CN" altLang="zh-CN">
                <a:latin typeface="微软雅黑" panose="020B0503020204020204" pitchFamily="34" charset="-122"/>
                <a:ea typeface="微软雅黑" panose="020B0503020204020204" pitchFamily="34" charset="-122"/>
              </a:rPr>
              <a:t>，开始于二十世纪七十年代，发展于八十年代</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决策支持系统是基于计算机的用于支持业务或组织决策的信息系统。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通常，决策支持系统基于数据库和模型库，用于解决半结构化和非结构化的决策问题，辅助管理人员做出快速、正确的决策</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510E413B-C567-6348-A477-DC08E689F5B4}"/>
              </a:ext>
            </a:extLst>
          </p:cNvPr>
          <p:cNvSpPr>
            <a:spLocks noGrp="1"/>
          </p:cNvSpPr>
          <p:nvPr>
            <p:ph type="title"/>
          </p:nvPr>
        </p:nvSpPr>
        <p:spPr/>
        <p:txBody>
          <a:bodyPr/>
          <a:lstStyle/>
          <a:p>
            <a:pPr eaLnBrk="1" hangingPunct="1"/>
            <a:r>
              <a:rPr lang="zh-CN" altLang="zh-CN" sz="3200">
                <a:latin typeface="微软雅黑" panose="020B0503020204020204" pitchFamily="34" charset="-122"/>
                <a:ea typeface="微软雅黑" panose="020B0503020204020204" pitchFamily="34" charset="-122"/>
              </a:rPr>
              <a:t>主管信息系统</a:t>
            </a:r>
            <a:r>
              <a:rPr lang="zh-CN" altLang="zh-CN"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Executive information system</a:t>
            </a:r>
            <a:r>
              <a:rPr lang="zh-CN" altLang="zh-CN"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sp>
        <p:nvSpPr>
          <p:cNvPr id="34819" name="内容占位符 2">
            <a:extLst>
              <a:ext uri="{FF2B5EF4-FFF2-40B4-BE49-F238E27FC236}">
                <a16:creationId xmlns:a16="http://schemas.microsoft.com/office/drawing/2014/main" id="{7AAF1C6F-E303-E142-A6D1-4501FA8FC227}"/>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简称</a:t>
            </a:r>
            <a:r>
              <a:rPr lang="en-US" altLang="zh-CN">
                <a:latin typeface="微软雅黑" panose="020B0503020204020204" pitchFamily="34" charset="-122"/>
                <a:ea typeface="微软雅黑" panose="020B0503020204020204" pitchFamily="34" charset="-122"/>
              </a:rPr>
              <a:t>EIS</a:t>
            </a:r>
            <a:r>
              <a:rPr lang="zh-CN" altLang="zh-CN">
                <a:latin typeface="微软雅黑" panose="020B0503020204020204" pitchFamily="34" charset="-122"/>
                <a:ea typeface="微软雅黑" panose="020B0503020204020204" pitchFamily="34" charset="-122"/>
              </a:rPr>
              <a:t>，又称为经理信息系统，出现于二十世纪八十年代</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是针对企业内的高级管理人员的决策支持系统。</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这种系统提供了灵活的报表生成、预测、趋势分析等功能。系统以直观的形式展现企业的运行状况以及关键成功因素（</a:t>
            </a:r>
            <a:r>
              <a:rPr lang="en-US" altLang="zh-CN">
                <a:latin typeface="微软雅黑" panose="020B0503020204020204" pitchFamily="34" charset="-122"/>
                <a:ea typeface="微软雅黑" panose="020B0503020204020204" pitchFamily="34" charset="-122"/>
              </a:rPr>
              <a:t>critical success factors</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C74988FC-C2AE-1943-9A8B-67C01D4A90B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商务智能</a:t>
            </a:r>
          </a:p>
        </p:txBody>
      </p:sp>
      <p:sp>
        <p:nvSpPr>
          <p:cNvPr id="35843" name="内容占位符 2">
            <a:extLst>
              <a:ext uri="{FF2B5EF4-FFF2-40B4-BE49-F238E27FC236}">
                <a16:creationId xmlns:a16="http://schemas.microsoft.com/office/drawing/2014/main" id="{DA5730FD-BB9F-1946-80D3-6518A24008DD}"/>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商务智能系统是随着数据仓库、数据挖掘和在线分析处理等技术的发展于二十世纪九十年代而产生的</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通过数据仓库可以集成企业内外的各种数据，为数据的分析处理提供基础。</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在线分析处理则提供从多个维度探查业务性能指标的交互分析功能。</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数据挖掘结合人工智能、统计等技术实现对大量数据中潜在模式、规律、异常的发现和评价。</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这些新兴的技术为企业管理人员提供了更强大的决策支持工具。</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a:extLst>
              <a:ext uri="{FF2B5EF4-FFF2-40B4-BE49-F238E27FC236}">
                <a16:creationId xmlns:a16="http://schemas.microsoft.com/office/drawing/2014/main" id="{19266B8B-7E44-9B41-A520-4EC069FCD2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7575" y="1773238"/>
            <a:ext cx="322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a:extLst>
              <a:ext uri="{FF2B5EF4-FFF2-40B4-BE49-F238E27FC236}">
                <a16:creationId xmlns:a16="http://schemas.microsoft.com/office/drawing/2014/main" id="{3096D28F-3EF5-F040-B481-655CF48979E3}"/>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1.1 </a:t>
            </a:r>
            <a:r>
              <a:rPr lang="zh-CN" altLang="zh-CN">
                <a:latin typeface="微软雅黑" panose="020B0503020204020204" pitchFamily="34" charset="-122"/>
                <a:ea typeface="微软雅黑" panose="020B0503020204020204" pitchFamily="34" charset="-122"/>
              </a:rPr>
              <a:t>商务智能的基本概念</a:t>
            </a:r>
            <a:endParaRPr lang="zh-CN" altLang="en-US">
              <a:latin typeface="微软雅黑" panose="020B0503020204020204" pitchFamily="34" charset="-122"/>
              <a:ea typeface="微软雅黑" panose="020B0503020204020204" pitchFamily="34" charset="-122"/>
            </a:endParaRPr>
          </a:p>
        </p:txBody>
      </p:sp>
      <p:sp>
        <p:nvSpPr>
          <p:cNvPr id="10243" name="内容占位符 2">
            <a:extLst>
              <a:ext uri="{FF2B5EF4-FFF2-40B4-BE49-F238E27FC236}">
                <a16:creationId xmlns:a16="http://schemas.microsoft.com/office/drawing/2014/main" id="{497AF2FD-A815-5C4C-90F6-43E4BE93A2DD}"/>
              </a:ext>
            </a:extLst>
          </p:cNvPr>
          <p:cNvSpPr>
            <a:spLocks noGrp="1"/>
          </p:cNvSpPr>
          <p:nvPr>
            <p:ph idx="1"/>
          </p:nvPr>
        </p:nvSpPr>
        <p:spPr/>
        <p:txBody>
          <a:bodyPr/>
          <a:lstStyle/>
          <a:p>
            <a:pPr eaLnBrk="1" hangingPunct="1"/>
            <a:r>
              <a:rPr lang="zh-CN" altLang="en-US">
                <a:latin typeface="微软雅黑" panose="020B0503020204020204" pitchFamily="34" charset="-122"/>
                <a:ea typeface="微软雅黑" panose="020B0503020204020204" pitchFamily="34" charset="-122"/>
              </a:rPr>
              <a:t>商务智能</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数据</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信息和知识</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4BAAACCE-8132-D44E-9F67-86E9F908F033}"/>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商务智能</a:t>
            </a:r>
          </a:p>
        </p:txBody>
      </p:sp>
      <p:sp>
        <p:nvSpPr>
          <p:cNvPr id="11267" name="内容占位符 2">
            <a:extLst>
              <a:ext uri="{FF2B5EF4-FFF2-40B4-BE49-F238E27FC236}">
                <a16:creationId xmlns:a16="http://schemas.microsoft.com/office/drawing/2014/main" id="{20082230-D856-E843-9C77-9927739DAF07}"/>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商务智能（</a:t>
            </a:r>
            <a:r>
              <a:rPr lang="en-US" altLang="zh-CN">
                <a:latin typeface="微软雅黑" panose="020B0503020204020204" pitchFamily="34" charset="-122"/>
                <a:ea typeface="微软雅黑" panose="020B0503020204020204" pitchFamily="34" charset="-122"/>
              </a:rPr>
              <a:t>Business intelligence</a:t>
            </a:r>
            <a:r>
              <a:rPr lang="zh-CN" altLang="zh-CN">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pPr eaLnBrk="1" hangingPunct="1"/>
            <a:r>
              <a:rPr lang="en-US" altLang="zh-CN">
                <a:latin typeface="微软雅黑" panose="020B0503020204020204" pitchFamily="34" charset="-122"/>
                <a:ea typeface="微软雅黑" panose="020B0503020204020204" pitchFamily="34" charset="-122"/>
              </a:rPr>
              <a:t>1996</a:t>
            </a:r>
            <a:r>
              <a:rPr lang="zh-CN" altLang="zh-CN">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Gartner Group</a:t>
            </a:r>
            <a:r>
              <a:rPr lang="zh-CN" altLang="en-US">
                <a:latin typeface="微软雅黑" panose="020B0503020204020204" pitchFamily="34" charset="-12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Howard Dresner</a:t>
            </a:r>
          </a:p>
          <a:p>
            <a:pPr lvl="1" eaLnBrk="1" hangingPunct="1"/>
            <a:r>
              <a:rPr lang="zh-CN" altLang="zh-CN">
                <a:latin typeface="微软雅黑" panose="020B0503020204020204" pitchFamily="34" charset="-122"/>
                <a:ea typeface="微软雅黑" panose="020B0503020204020204" pitchFamily="34" charset="-122"/>
              </a:rPr>
              <a:t>数据仓库（或数据集市）、查询报表、数据分析、数据挖掘、数据备份和恢复等部分组成的、以辅助企业决策为目的一类技术及其应用</a:t>
            </a:r>
            <a:endParaRPr lang="en-US" altLang="zh-CN">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565325F6-BA10-FE4B-A3BF-E8FAF0D9AA98}"/>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商务智能</a:t>
            </a:r>
          </a:p>
        </p:txBody>
      </p:sp>
      <p:sp>
        <p:nvSpPr>
          <p:cNvPr id="12291" name="内容占位符 2">
            <a:extLst>
              <a:ext uri="{FF2B5EF4-FFF2-40B4-BE49-F238E27FC236}">
                <a16:creationId xmlns:a16="http://schemas.microsoft.com/office/drawing/2014/main" id="{EA21B6C6-3A8B-B645-B952-451F2F085907}"/>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商务智能（</a:t>
            </a:r>
            <a:r>
              <a:rPr lang="en-US" altLang="zh-CN">
                <a:latin typeface="微软雅黑" panose="020B0503020204020204" pitchFamily="34" charset="-122"/>
                <a:ea typeface="微软雅黑" panose="020B0503020204020204" pitchFamily="34" charset="-122"/>
              </a:rPr>
              <a:t>Business intelligence</a:t>
            </a:r>
            <a:r>
              <a:rPr lang="zh-CN" altLang="zh-CN">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工业界</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商务智能可以被看作是一类技术或工具，利用它们可以对大量的数据进行收集、管理、分析和挖掘，以改善业务决策水平，增强企业的竞争力</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学术界</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商务智能是一套理论、方法和应用，通过它们可以快速地发现海量数据中隐含的各种知识，有效地解决企业面临的管理和决策问题，支持企业的战略实施。</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a:extLst>
              <a:ext uri="{FF2B5EF4-FFF2-40B4-BE49-F238E27FC236}">
                <a16:creationId xmlns:a16="http://schemas.microsoft.com/office/drawing/2014/main" id="{22AB8C22-7359-9343-A106-01BB3586DAF4}"/>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数据 （</a:t>
            </a:r>
            <a:r>
              <a:rPr lang="en-US" altLang="zh-CN">
                <a:latin typeface="微软雅黑" panose="020B0503020204020204" pitchFamily="34" charset="-122"/>
                <a:ea typeface="微软雅黑" panose="020B0503020204020204" pitchFamily="34" charset="-122"/>
              </a:rPr>
              <a:t>data)</a:t>
            </a:r>
            <a:endParaRPr lang="zh-CN" altLang="en-US">
              <a:latin typeface="微软雅黑" panose="020B0503020204020204" pitchFamily="34" charset="-122"/>
              <a:ea typeface="微软雅黑" panose="020B0503020204020204" pitchFamily="34" charset="-122"/>
            </a:endParaRPr>
          </a:p>
        </p:txBody>
      </p:sp>
      <p:sp>
        <p:nvSpPr>
          <p:cNvPr id="13315" name="内容占位符 2">
            <a:extLst>
              <a:ext uri="{FF2B5EF4-FFF2-40B4-BE49-F238E27FC236}">
                <a16:creationId xmlns:a16="http://schemas.microsoft.com/office/drawing/2014/main" id="{BC099E3E-6165-3440-8E8E-4E1B8C304FA9}"/>
              </a:ext>
            </a:extLst>
          </p:cNvPr>
          <p:cNvSpPr>
            <a:spLocks noGrp="1"/>
          </p:cNvSpPr>
          <p:nvPr>
            <p:ph idx="1"/>
          </p:nvPr>
        </p:nvSpPr>
        <p:spPr/>
        <p:txBody>
          <a:bodyPr/>
          <a:lstStyle/>
          <a:p>
            <a:pPr eaLnBrk="1" hangingPunct="1"/>
            <a:r>
              <a:rPr lang="zh-CN" altLang="zh-CN">
                <a:latin typeface="微软雅黑" panose="020B0503020204020204" pitchFamily="34" charset="-122"/>
                <a:ea typeface="微软雅黑" panose="020B0503020204020204" pitchFamily="34" charset="-122"/>
              </a:rPr>
              <a:t>数据是对事物描述的符号。在计算机科学中，数据是数字、文字、图像、声音等可以输入到计算机被识别的符号</a:t>
            </a:r>
            <a:endParaRPr lang="en-US" altLang="zh-CN">
              <a:latin typeface="微软雅黑" panose="020B0503020204020204" pitchFamily="34" charset="-122"/>
              <a:ea typeface="微软雅黑" panose="020B0503020204020204" pitchFamily="34" charset="-122"/>
            </a:endParaRPr>
          </a:p>
          <a:p>
            <a:pPr eaLnBrk="1" hangingPunct="1"/>
            <a:r>
              <a:rPr lang="zh-CN" altLang="zh-CN">
                <a:latin typeface="微软雅黑" panose="020B0503020204020204" pitchFamily="34" charset="-122"/>
                <a:ea typeface="微软雅黑" panose="020B0503020204020204" pitchFamily="34" charset="-122"/>
              </a:rPr>
              <a:t>企业运营离不开数据。</a:t>
            </a:r>
            <a:endParaRPr lang="en-US" altLang="zh-CN">
              <a:latin typeface="微软雅黑" panose="020B0503020204020204" pitchFamily="34" charset="-122"/>
              <a:ea typeface="微软雅黑" panose="020B0503020204020204" pitchFamily="34" charset="-122"/>
            </a:endParaRPr>
          </a:p>
          <a:p>
            <a:pPr lvl="1" eaLnBrk="1" hangingPunct="1"/>
            <a:r>
              <a:rPr lang="zh-CN" altLang="zh-CN">
                <a:latin typeface="微软雅黑" panose="020B0503020204020204" pitchFamily="34" charset="-122"/>
                <a:ea typeface="微软雅黑" panose="020B0503020204020204" pitchFamily="34" charset="-122"/>
              </a:rPr>
              <a:t>企业运营的各个环节每天都在积累数据，如供应商、客户的数据，销售、生产以及库存数据等。</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用户生成数据（</a:t>
            </a:r>
            <a:r>
              <a:rPr lang="en-US" altLang="zh-CN">
                <a:latin typeface="微软雅黑" panose="020B0503020204020204" pitchFamily="34" charset="-122"/>
                <a:ea typeface="微软雅黑" panose="020B0503020204020204" pitchFamily="34" charset="-122"/>
              </a:rPr>
              <a:t>user generated data, UGD)</a:t>
            </a:r>
          </a:p>
          <a:p>
            <a:pPr lvl="1" eaLnBrk="1" hangingPunct="1"/>
            <a:r>
              <a:rPr lang="zh-CN" altLang="zh-CN">
                <a:latin typeface="微软雅黑" panose="020B0503020204020204" pitchFamily="34" charset="-122"/>
                <a:ea typeface="微软雅黑" panose="020B0503020204020204" pitchFamily="34" charset="-122"/>
              </a:rPr>
              <a:t>社会化媒体、智能化手机等使得全世界不计其数的个体也在不断产生数据。</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a:extLst>
              <a:ext uri="{FF2B5EF4-FFF2-40B4-BE49-F238E27FC236}">
                <a16:creationId xmlns:a16="http://schemas.microsoft.com/office/drawing/2014/main" id="{8CC15E10-ACB6-AA4E-971F-7CF3D55A3E4C}"/>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结构化数据</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structured data)</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3D8EC56B-C545-7345-99CC-6E3F15807BFB}"/>
              </a:ext>
            </a:extLst>
          </p:cNvPr>
          <p:cNvSpPr>
            <a:spLocks noGrp="1"/>
          </p:cNvSpPr>
          <p:nvPr>
            <p:ph idx="1"/>
          </p:nvPr>
        </p:nvSpPr>
        <p:spPr>
          <a:xfrm>
            <a:off x="341730" y="1428826"/>
            <a:ext cx="11545469" cy="632022"/>
          </a:xfrm>
        </p:spPr>
        <p:txBody>
          <a:bodyPr/>
          <a:lstStyle/>
          <a:p>
            <a:pPr eaLnBrk="1" hangingPunct="1"/>
            <a:r>
              <a:rPr lang="zh-CN" altLang="en-US" dirty="0">
                <a:latin typeface="微软雅黑" panose="020B0503020204020204" pitchFamily="34" charset="-122"/>
                <a:ea typeface="微软雅黑" panose="020B0503020204020204" pitchFamily="34" charset="-122"/>
              </a:rPr>
              <a:t>通常</a:t>
            </a:r>
            <a:r>
              <a:rPr lang="zh-CN" altLang="zh-CN" dirty="0">
                <a:latin typeface="微软雅黑" panose="020B0503020204020204" pitchFamily="34" charset="-122"/>
                <a:ea typeface="微软雅黑" panose="020B0503020204020204" pitchFamily="34" charset="-122"/>
              </a:rPr>
              <a:t>二维表格的形式存储</a:t>
            </a:r>
            <a:r>
              <a:rPr lang="zh-CN" altLang="en-US" dirty="0">
                <a:latin typeface="微软雅黑" panose="020B0503020204020204" pitchFamily="34" charset="-122"/>
                <a:ea typeface="微软雅黑" panose="020B0503020204020204" pitchFamily="34" charset="-122"/>
              </a:rPr>
              <a:t>在关系数据库中</a:t>
            </a:r>
            <a:endParaRPr lang="en-US" altLang="zh-CN" dirty="0">
              <a:latin typeface="微软雅黑" panose="020B0503020204020204" pitchFamily="34" charset="-122"/>
              <a:ea typeface="微软雅黑" panose="020B0503020204020204" pitchFamily="34" charset="-122"/>
            </a:endParaRPr>
          </a:p>
          <a:p>
            <a:pPr algn="ctr" eaLnBrk="1" hangingPunct="1">
              <a:buFont typeface="Wingdings" pitchFamily="2" charset="2"/>
              <a:buNone/>
            </a:pPr>
            <a:endParaRPr lang="en-US" altLang="zh-CN" dirty="0">
              <a:latin typeface="微软雅黑" panose="020B0503020204020204" pitchFamily="34" charset="-122"/>
              <a:ea typeface="微软雅黑" panose="020B0503020204020204" pitchFamily="34" charset="-122"/>
            </a:endParaRPr>
          </a:p>
          <a:p>
            <a:pPr algn="ctr" eaLnBrk="1" hangingPunct="1">
              <a:buFont typeface="Wingdings" pitchFamily="2" charset="2"/>
              <a:buNone/>
            </a:pPr>
            <a:r>
              <a:rPr lang="zh-CN" altLang="en-US" dirty="0">
                <a:latin typeface="微软雅黑" panose="020B0503020204020204" pitchFamily="34" charset="-122"/>
                <a:ea typeface="微软雅黑" panose="020B0503020204020204" pitchFamily="34" charset="-122"/>
              </a:rPr>
              <a:t>交易细节表</a:t>
            </a:r>
          </a:p>
        </p:txBody>
      </p:sp>
      <p:graphicFrame>
        <p:nvGraphicFramePr>
          <p:cNvPr id="4" name="表格 3">
            <a:extLst>
              <a:ext uri="{FF2B5EF4-FFF2-40B4-BE49-F238E27FC236}">
                <a16:creationId xmlns:a16="http://schemas.microsoft.com/office/drawing/2014/main" id="{03AD3867-2486-9F41-A60E-8FC147B11E74}"/>
              </a:ext>
            </a:extLst>
          </p:cNvPr>
          <p:cNvGraphicFramePr>
            <a:graphicFrameLocks noGrp="1"/>
          </p:cNvGraphicFramePr>
          <p:nvPr>
            <p:extLst>
              <p:ext uri="{D42A27DB-BD31-4B8C-83A1-F6EECF244321}">
                <p14:modId xmlns:p14="http://schemas.microsoft.com/office/powerpoint/2010/main" val="463386187"/>
              </p:ext>
            </p:extLst>
          </p:nvPr>
        </p:nvGraphicFramePr>
        <p:xfrm>
          <a:off x="1754796" y="3068960"/>
          <a:ext cx="8712968" cy="2895600"/>
        </p:xfrm>
        <a:graphic>
          <a:graphicData uri="http://schemas.openxmlformats.org/drawingml/2006/table">
            <a:tbl>
              <a:tblPr/>
              <a:tblGrid>
                <a:gridCol w="1987532">
                  <a:extLst>
                    <a:ext uri="{9D8B030D-6E8A-4147-A177-3AD203B41FA5}">
                      <a16:colId xmlns:a16="http://schemas.microsoft.com/office/drawing/2014/main" val="1109742713"/>
                    </a:ext>
                  </a:extLst>
                </a:gridCol>
                <a:gridCol w="1985233">
                  <a:extLst>
                    <a:ext uri="{9D8B030D-6E8A-4147-A177-3AD203B41FA5}">
                      <a16:colId xmlns:a16="http://schemas.microsoft.com/office/drawing/2014/main" val="1913170780"/>
                    </a:ext>
                  </a:extLst>
                </a:gridCol>
                <a:gridCol w="1580834">
                  <a:extLst>
                    <a:ext uri="{9D8B030D-6E8A-4147-A177-3AD203B41FA5}">
                      <a16:colId xmlns:a16="http://schemas.microsoft.com/office/drawing/2014/main" val="1682556202"/>
                    </a:ext>
                  </a:extLst>
                </a:gridCol>
                <a:gridCol w="1578535">
                  <a:extLst>
                    <a:ext uri="{9D8B030D-6E8A-4147-A177-3AD203B41FA5}">
                      <a16:colId xmlns:a16="http://schemas.microsoft.com/office/drawing/2014/main" val="324889216"/>
                    </a:ext>
                  </a:extLst>
                </a:gridCol>
                <a:gridCol w="1580834">
                  <a:extLst>
                    <a:ext uri="{9D8B030D-6E8A-4147-A177-3AD203B41FA5}">
                      <a16:colId xmlns:a16="http://schemas.microsoft.com/office/drawing/2014/main" val="3781510178"/>
                    </a:ext>
                  </a:extLst>
                </a:gridCol>
              </a:tblGrid>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交易号</a:t>
                      </a:r>
                      <a:endParaRPr kumimoji="0" lang="zh-CN" altLang="zh" sz="20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商品号</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单价</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折扣</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数量</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983160127"/>
                  </a:ext>
                </a:extLst>
              </a:tr>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00587205</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133792</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2.99</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64554023"/>
                  </a:ext>
                </a:extLst>
              </a:tr>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00587205</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146775</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612376230"/>
                  </a:ext>
                </a:extLst>
              </a:tr>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00587205</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000700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4.5</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1625872940"/>
                  </a:ext>
                </a:extLst>
              </a:tr>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00587206</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147525</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5.9</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785063479"/>
                  </a:ext>
                </a:extLst>
              </a:tr>
              <a:tr h="482600">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00587206</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113838</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ct val="200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ct val="200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ct val="200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ct val="200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ct val="200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ct val="200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7.5</a:t>
                      </a:r>
                      <a:endParaRPr kumimoji="0" lang="zh-CN"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116642514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42590903-E378-B84F-AE9D-8447A81EB63B}"/>
              </a:ext>
            </a:extLst>
          </p:cNvPr>
          <p:cNvSpPr>
            <a:spLocks noGrp="1"/>
          </p:cNvSpPr>
          <p:nvPr>
            <p:ph type="title"/>
          </p:nvPr>
        </p:nvSpPr>
        <p:spPr/>
        <p:txBody>
          <a:bodyPr/>
          <a:lstStyle/>
          <a:p>
            <a:pPr eaLnBrk="1" hangingPunct="1"/>
            <a:r>
              <a:rPr lang="zh-CN" altLang="zh-CN" sz="3600">
                <a:latin typeface="微软雅黑" panose="020B0503020204020204" pitchFamily="34" charset="-122"/>
                <a:ea typeface="微软雅黑" panose="020B0503020204020204" pitchFamily="34" charset="-122"/>
              </a:rPr>
              <a:t>非结构化数据（</a:t>
            </a:r>
            <a:r>
              <a:rPr lang="en-US" altLang="zh-CN" sz="3600">
                <a:latin typeface="微软雅黑" panose="020B0503020204020204" pitchFamily="34" charset="-122"/>
                <a:ea typeface="微软雅黑" panose="020B0503020204020204" pitchFamily="34" charset="-122"/>
              </a:rPr>
              <a:t>unstructured data</a:t>
            </a:r>
            <a:r>
              <a:rPr lang="zh-CN" altLang="zh-CN" sz="3600">
                <a:latin typeface="微软雅黑" panose="020B0503020204020204" pitchFamily="34" charset="-122"/>
                <a:ea typeface="微软雅黑" panose="020B0503020204020204" pitchFamily="34" charset="-122"/>
              </a:rPr>
              <a:t>）</a:t>
            </a:r>
            <a:endParaRPr lang="zh-CN" altLang="en-US" sz="3600">
              <a:latin typeface="微软雅黑" panose="020B0503020204020204" pitchFamily="34" charset="-122"/>
              <a:ea typeface="微软雅黑" panose="020B0503020204020204" pitchFamily="34" charset="-122"/>
            </a:endParaRPr>
          </a:p>
        </p:txBody>
      </p:sp>
      <p:sp>
        <p:nvSpPr>
          <p:cNvPr id="15363" name="内容占位符 2">
            <a:extLst>
              <a:ext uri="{FF2B5EF4-FFF2-40B4-BE49-F238E27FC236}">
                <a16:creationId xmlns:a16="http://schemas.microsoft.com/office/drawing/2014/main" id="{E28C0FB7-6043-3047-A2F3-A7290E43E2BE}"/>
              </a:ext>
            </a:extLst>
          </p:cNvPr>
          <p:cNvSpPr>
            <a:spLocks noGrp="1"/>
          </p:cNvSpPr>
          <p:nvPr>
            <p:ph idx="1"/>
          </p:nvPr>
        </p:nvSpPr>
        <p:spPr>
          <a:xfrm>
            <a:off x="335360" y="1533350"/>
            <a:ext cx="11551840" cy="789164"/>
          </a:xfrm>
        </p:spPr>
        <p:txBody>
          <a:bodyPr/>
          <a:lstStyle/>
          <a:p>
            <a:pPr eaLnBrk="1" hangingPunct="1"/>
            <a:r>
              <a:rPr lang="zh-CN" altLang="en-US" dirty="0">
                <a:latin typeface="微软雅黑" panose="020B0503020204020204" pitchFamily="34" charset="-122"/>
                <a:ea typeface="微软雅黑" panose="020B0503020204020204" pitchFamily="34" charset="-122"/>
              </a:rPr>
              <a:t>文本数据</a:t>
            </a:r>
          </a:p>
        </p:txBody>
      </p:sp>
      <p:sp>
        <p:nvSpPr>
          <p:cNvPr id="5" name="流程图: 文档 4">
            <a:extLst>
              <a:ext uri="{FF2B5EF4-FFF2-40B4-BE49-F238E27FC236}">
                <a16:creationId xmlns:a16="http://schemas.microsoft.com/office/drawing/2014/main" id="{2F91AF3B-5FE2-A046-864E-BE09D52A77E4}"/>
              </a:ext>
            </a:extLst>
          </p:cNvPr>
          <p:cNvSpPr/>
          <p:nvPr/>
        </p:nvSpPr>
        <p:spPr>
          <a:xfrm>
            <a:off x="1775520" y="2924944"/>
            <a:ext cx="9073008" cy="2016224"/>
          </a:xfrm>
          <a:prstGeom prst="flowChartDocumen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zh-CN" altLang="en-US"/>
          </a:p>
        </p:txBody>
      </p:sp>
      <p:sp>
        <p:nvSpPr>
          <p:cNvPr id="6" name="文本框 2">
            <a:extLst>
              <a:ext uri="{FF2B5EF4-FFF2-40B4-BE49-F238E27FC236}">
                <a16:creationId xmlns:a16="http://schemas.microsoft.com/office/drawing/2014/main" id="{103A5B3F-53A3-C746-A9BE-D61F5CE1D3D2}"/>
              </a:ext>
            </a:extLst>
          </p:cNvPr>
          <p:cNvSpPr txBox="1">
            <a:spLocks noChangeArrowheads="1"/>
          </p:cNvSpPr>
          <p:nvPr/>
        </p:nvSpPr>
        <p:spPr bwMode="auto">
          <a:xfrm>
            <a:off x="1775520" y="2924944"/>
            <a:ext cx="8856984" cy="1815882"/>
          </a:xfrm>
          <a:prstGeom prst="rect">
            <a:avLst/>
          </a:prstGeom>
          <a:noFill/>
          <a:ln w="9525">
            <a:noFill/>
            <a:miter lim="800000"/>
            <a:headEnd/>
            <a:tailEnd/>
          </a:ln>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just" eaLnBrk="1" hangingPunct="1"/>
            <a:r>
              <a:rPr lang="en-US" altLang="zh-CN" sz="2800" dirty="0" err="1">
                <a:solidFill>
                  <a:srgbClr val="000000"/>
                </a:solidFill>
                <a:latin typeface="ˎ̥"/>
                <a:cs typeface="Times New Roman" panose="02020603050405020304" pitchFamily="18" charset="0"/>
              </a:rPr>
              <a:t>iphone</a:t>
            </a:r>
            <a:r>
              <a:rPr lang="en-US" altLang="zh-CN" sz="2800" dirty="0">
                <a:solidFill>
                  <a:srgbClr val="000000"/>
                </a:solidFill>
                <a:latin typeface="ˎ̥"/>
                <a:cs typeface="Times New Roman" panose="02020603050405020304" pitchFamily="18" charset="0"/>
              </a:rPr>
              <a:t> 4s,</a:t>
            </a:r>
            <a:r>
              <a:rPr lang="zh-CN" altLang="zh" sz="2800" dirty="0">
                <a:solidFill>
                  <a:srgbClr val="000000"/>
                </a:solidFill>
                <a:latin typeface="ˎ̥"/>
                <a:cs typeface="Times New Roman" panose="02020603050405020304" pitchFamily="18" charset="0"/>
              </a:rPr>
              <a:t>目前最大的问题，感觉还是电量，充满一次，用两天，不过，我还没怎么玩游戏，都是开浏览器之类的应用，和听歌，但是想想，毕竟手机的电池和</a:t>
            </a:r>
            <a:r>
              <a:rPr lang="en-US" altLang="zh-CN" sz="2800" dirty="0" err="1">
                <a:solidFill>
                  <a:srgbClr val="000000"/>
                </a:solidFill>
                <a:latin typeface="ˎ̥"/>
                <a:cs typeface="Times New Roman" panose="02020603050405020304" pitchFamily="18" charset="0"/>
              </a:rPr>
              <a:t>ipad</a:t>
            </a:r>
            <a:r>
              <a:rPr lang="zh-CN" altLang="zh" sz="2800" dirty="0">
                <a:solidFill>
                  <a:srgbClr val="000000"/>
                </a:solidFill>
                <a:latin typeface="ˎ̥"/>
                <a:cs typeface="Times New Roman" panose="02020603050405020304" pitchFamily="18" charset="0"/>
              </a:rPr>
              <a:t>的还是没法比。</a:t>
            </a:r>
            <a:endParaRPr lang="zh-CN" altLang="zh" sz="3600" dirty="0">
              <a:latin typeface="Calibri" panose="020F0502020204030204" pitchFamily="34"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a:extLst>
              <a:ext uri="{FF2B5EF4-FFF2-40B4-BE49-F238E27FC236}">
                <a16:creationId xmlns:a16="http://schemas.microsoft.com/office/drawing/2014/main" id="{D0494FE7-BFE4-4542-8CB6-34A596CC7A1E}"/>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信息</a:t>
            </a:r>
            <a:r>
              <a:rPr lang="zh-CN" altLang="zh-CN">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information</a:t>
            </a:r>
            <a:r>
              <a:rPr lang="zh-CN" altLang="zh-CN">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sp>
        <p:nvSpPr>
          <p:cNvPr id="16387" name="内容占位符 2">
            <a:extLst>
              <a:ext uri="{FF2B5EF4-FFF2-40B4-BE49-F238E27FC236}">
                <a16:creationId xmlns:a16="http://schemas.microsoft.com/office/drawing/2014/main" id="{D7BC80C1-517E-004C-A41E-3216242C6D7E}"/>
              </a:ext>
            </a:extLst>
          </p:cNvPr>
          <p:cNvSpPr>
            <a:spLocks noGrp="1"/>
          </p:cNvSpPr>
          <p:nvPr>
            <p:ph idx="1"/>
          </p:nvPr>
        </p:nvSpPr>
        <p:spPr>
          <a:xfrm>
            <a:off x="335360" y="1676400"/>
            <a:ext cx="11551840" cy="4648200"/>
          </a:xfrm>
        </p:spPr>
        <p:txBody>
          <a:bodyPr/>
          <a:lstStyle/>
          <a:p>
            <a:pPr eaLnBrk="1" hangingPunct="1"/>
            <a:r>
              <a:rPr lang="zh-CN" altLang="zh-CN" dirty="0">
                <a:latin typeface="微软雅黑" panose="020B0503020204020204" pitchFamily="34" charset="-122"/>
                <a:ea typeface="微软雅黑" panose="020B0503020204020204" pitchFamily="34" charset="-122"/>
              </a:rPr>
              <a:t>通过一定的技术和方法，对数据进行集成、分析，挖掘其潜在的规律和内涵，得到的结果是信息。</a:t>
            </a:r>
            <a:endParaRPr lang="en-US" altLang="zh-CN" dirty="0">
              <a:latin typeface="微软雅黑" panose="020B0503020204020204" pitchFamily="34" charset="-122"/>
              <a:ea typeface="微软雅黑" panose="020B0503020204020204" pitchFamily="34" charset="-122"/>
            </a:endParaRPr>
          </a:p>
          <a:p>
            <a:pPr eaLnBrk="1" hangingPunct="1"/>
            <a:r>
              <a:rPr lang="zh-CN" altLang="zh-CN" dirty="0">
                <a:latin typeface="微软雅黑" panose="020B0503020204020204" pitchFamily="34" charset="-122"/>
                <a:ea typeface="微软雅黑" panose="020B0503020204020204" pitchFamily="34" charset="-122"/>
              </a:rPr>
              <a:t>信息是具有商务意义的数据</a:t>
            </a:r>
            <a:endParaRPr lang="en-US" altLang="zh-CN" dirty="0">
              <a:latin typeface="微软雅黑" panose="020B0503020204020204" pitchFamily="34" charset="-122"/>
              <a:ea typeface="微软雅黑" panose="020B0503020204020204" pitchFamily="34" charset="-122"/>
            </a:endParaRPr>
          </a:p>
          <a:p>
            <a:pPr lvl="1" eaLnBrk="1" hangingPunct="1"/>
            <a:r>
              <a:rPr lang="zh-CN" altLang="zh-CN" dirty="0">
                <a:latin typeface="微软雅黑" panose="020B0503020204020204" pitchFamily="34" charset="-122"/>
                <a:ea typeface="微软雅黑" panose="020B0503020204020204" pitchFamily="34" charset="-122"/>
              </a:rPr>
              <a:t>例如，通过对零售信息的集成和分析发现，某超市的客户群根据其消费行为可以分为若干个群体，每个群体具有一些明显的特征。例如，其中一个群体是单身女性，喜欢经常购买化妆品，消费金额高。</a:t>
            </a:r>
          </a:p>
        </p:txBody>
      </p:sp>
    </p:spTree>
  </p:cSld>
  <p:clrMapOvr>
    <a:masterClrMapping/>
  </p:clrMapOvr>
</p:sld>
</file>

<file path=ppt/theme/theme1.xml><?xml version="1.0" encoding="utf-8"?>
<a:theme xmlns:a="http://schemas.openxmlformats.org/drawingml/2006/main" name="IIR-slides">
  <a:themeElements>
    <a:clrScheme name="IIR Book">
      <a:dk1>
        <a:sysClr val="windowText" lastClr="000000"/>
      </a:dk1>
      <a:lt1>
        <a:sysClr val="window" lastClr="FFFFFF"/>
      </a:lt1>
      <a:dk2>
        <a:srgbClr val="1F497D"/>
      </a:dk2>
      <a:lt2>
        <a:srgbClr val="EEECE1"/>
      </a:lt2>
      <a:accent1>
        <a:srgbClr val="437085"/>
      </a:accent1>
      <a:accent2>
        <a:srgbClr val="C0504D"/>
      </a:accent2>
      <a:accent3>
        <a:srgbClr val="357E69"/>
      </a:accent3>
      <a:accent4>
        <a:srgbClr val="918BA3"/>
      </a:accent4>
      <a:accent5>
        <a:srgbClr val="139CB7"/>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商务智能课程模版2" id="{67E31C34-30B0-C048-95F2-59693E86CEFB}" vid="{AB863C36-C39E-B342-AB3D-FC98A278652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IIR-slides</Template>
  <TotalTime>0</TotalTime>
  <Words>2031</Words>
  <Application>Microsoft Macintosh PowerPoint</Application>
  <PresentationFormat>宽屏</PresentationFormat>
  <Paragraphs>162</Paragraphs>
  <Slides>29</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ˎ̥</vt:lpstr>
      <vt:lpstr>微软雅黑</vt:lpstr>
      <vt:lpstr>Kaiti SC</vt:lpstr>
      <vt:lpstr>Arial</vt:lpstr>
      <vt:lpstr>Calibri</vt:lpstr>
      <vt:lpstr>Lucida Sans</vt:lpstr>
      <vt:lpstr>Symbol</vt:lpstr>
      <vt:lpstr>Tahoma</vt:lpstr>
      <vt:lpstr>Times New Roman</vt:lpstr>
      <vt:lpstr>Wingdings</vt:lpstr>
      <vt:lpstr>IIR-slides</vt:lpstr>
      <vt:lpstr>PowerPoint 演示文稿</vt:lpstr>
      <vt:lpstr>主要内容</vt:lpstr>
      <vt:lpstr>1.1 商务智能的基本概念</vt:lpstr>
      <vt:lpstr>商务智能</vt:lpstr>
      <vt:lpstr>商务智能</vt:lpstr>
      <vt:lpstr>数据 （data)</vt:lpstr>
      <vt:lpstr>结构化数据（structured data)</vt:lpstr>
      <vt:lpstr>非结构化数据（unstructured data）</vt:lpstr>
      <vt:lpstr>信息（information）</vt:lpstr>
      <vt:lpstr>知识（knowledge）</vt:lpstr>
      <vt:lpstr>1.2 商务智能的系统构成</vt:lpstr>
      <vt:lpstr>数据源</vt:lpstr>
      <vt:lpstr>数据仓库（data warehouse）</vt:lpstr>
      <vt:lpstr>在线分析处理（online analytical processing）</vt:lpstr>
      <vt:lpstr>数据探查（exploration）</vt:lpstr>
      <vt:lpstr>数据挖掘（data mining）</vt:lpstr>
      <vt:lpstr>数据挖掘：分类</vt:lpstr>
      <vt:lpstr>数据挖掘：聚类</vt:lpstr>
      <vt:lpstr>数据挖掘：关联分析</vt:lpstr>
      <vt:lpstr>数据挖掘：数值预测</vt:lpstr>
      <vt:lpstr>数据挖掘：序列分析</vt:lpstr>
      <vt:lpstr>数据挖掘：社会网络分析</vt:lpstr>
      <vt:lpstr>业务绩效管理</vt:lpstr>
      <vt:lpstr>1.3 商务智能的发展</vt:lpstr>
      <vt:lpstr>管理信息系统（management information system）</vt:lpstr>
      <vt:lpstr>决策支持系统（decision support system），</vt:lpstr>
      <vt:lpstr>主管信息系统（Executive information system）</vt:lpstr>
      <vt:lpstr>商务智能</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Jun He</dc:creator>
  <cp:lastModifiedBy>Jun He</cp:lastModifiedBy>
  <cp:revision>1</cp:revision>
  <cp:lastPrinted>2009-03-27T02:28:50Z</cp:lastPrinted>
  <dcterms:created xsi:type="dcterms:W3CDTF">2020-12-06T02:25:29Z</dcterms:created>
  <dcterms:modified xsi:type="dcterms:W3CDTF">2020-12-06T02:25:48Z</dcterms:modified>
</cp:coreProperties>
</file>