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1" r:id="rId1"/>
  </p:sldMasterIdLst>
  <p:notesMasterIdLst>
    <p:notesMasterId r:id="rId42"/>
  </p:notesMasterIdLst>
  <p:handoutMasterIdLst>
    <p:handoutMasterId r:id="rId43"/>
  </p:handoutMasterIdLst>
  <p:sldIdLst>
    <p:sldId id="258" r:id="rId2"/>
    <p:sldId id="350" r:id="rId3"/>
    <p:sldId id="366" r:id="rId4"/>
    <p:sldId id="363" r:id="rId5"/>
    <p:sldId id="374" r:id="rId6"/>
    <p:sldId id="367" r:id="rId7"/>
    <p:sldId id="364" r:id="rId8"/>
    <p:sldId id="352" r:id="rId9"/>
    <p:sldId id="375" r:id="rId10"/>
    <p:sldId id="353" r:id="rId11"/>
    <p:sldId id="354" r:id="rId12"/>
    <p:sldId id="355" r:id="rId13"/>
    <p:sldId id="356" r:id="rId14"/>
    <p:sldId id="357" r:id="rId15"/>
    <p:sldId id="358" r:id="rId16"/>
    <p:sldId id="359" r:id="rId17"/>
    <p:sldId id="377" r:id="rId18"/>
    <p:sldId id="378" r:id="rId19"/>
    <p:sldId id="382" r:id="rId20"/>
    <p:sldId id="379" r:id="rId21"/>
    <p:sldId id="380" r:id="rId22"/>
    <p:sldId id="381" r:id="rId23"/>
    <p:sldId id="383" r:id="rId24"/>
    <p:sldId id="376" r:id="rId25"/>
    <p:sldId id="368" r:id="rId26"/>
    <p:sldId id="371" r:id="rId27"/>
    <p:sldId id="372" r:id="rId28"/>
    <p:sldId id="384" r:id="rId29"/>
    <p:sldId id="385" r:id="rId30"/>
    <p:sldId id="386" r:id="rId31"/>
    <p:sldId id="387" r:id="rId32"/>
    <p:sldId id="388" r:id="rId33"/>
    <p:sldId id="373" r:id="rId34"/>
    <p:sldId id="389" r:id="rId35"/>
    <p:sldId id="369" r:id="rId36"/>
    <p:sldId id="390" r:id="rId37"/>
    <p:sldId id="370" r:id="rId38"/>
    <p:sldId id="361" r:id="rId39"/>
    <p:sldId id="391" r:id="rId40"/>
    <p:sldId id="392" r:id="rId41"/>
  </p:sldIdLst>
  <p:sldSz cx="12192000" cy="6858000"/>
  <p:notesSz cx="7315200" cy="9601200"/>
  <p:defaultTextStyle>
    <a:defPPr>
      <a:defRPr lang="en-US"/>
    </a:defPPr>
    <a:lvl1pPr algn="l" rtl="0" eaLnBrk="0" fontAlgn="base" hangingPunct="0">
      <a:spcBef>
        <a:spcPct val="0"/>
      </a:spcBef>
      <a:spcAft>
        <a:spcPct val="0"/>
      </a:spcAft>
      <a:defRPr sz="2400" kern="1200">
        <a:solidFill>
          <a:schemeClr val="tx1"/>
        </a:solidFill>
        <a:latin typeface="Lucida Sans" panose="020B0602030504020204" pitchFamily="34" charset="0"/>
        <a:ea typeface="宋体" panose="02010600030101010101" pitchFamily="2" charset="-122"/>
        <a:cs typeface="+mn-cs"/>
      </a:defRPr>
    </a:lvl1pPr>
    <a:lvl2pPr marL="457200" algn="l" rtl="0" eaLnBrk="0" fontAlgn="base" hangingPunct="0">
      <a:spcBef>
        <a:spcPct val="0"/>
      </a:spcBef>
      <a:spcAft>
        <a:spcPct val="0"/>
      </a:spcAft>
      <a:defRPr sz="2400" kern="1200">
        <a:solidFill>
          <a:schemeClr val="tx1"/>
        </a:solidFill>
        <a:latin typeface="Lucida Sans" panose="020B0602030504020204" pitchFamily="34" charset="0"/>
        <a:ea typeface="宋体" panose="02010600030101010101" pitchFamily="2" charset="-122"/>
        <a:cs typeface="+mn-cs"/>
      </a:defRPr>
    </a:lvl2pPr>
    <a:lvl3pPr marL="914400" algn="l" rtl="0" eaLnBrk="0" fontAlgn="base" hangingPunct="0">
      <a:spcBef>
        <a:spcPct val="0"/>
      </a:spcBef>
      <a:spcAft>
        <a:spcPct val="0"/>
      </a:spcAft>
      <a:defRPr sz="2400" kern="1200">
        <a:solidFill>
          <a:schemeClr val="tx1"/>
        </a:solidFill>
        <a:latin typeface="Lucida Sans" panose="020B0602030504020204" pitchFamily="34" charset="0"/>
        <a:ea typeface="宋体" panose="02010600030101010101" pitchFamily="2" charset="-122"/>
        <a:cs typeface="+mn-cs"/>
      </a:defRPr>
    </a:lvl3pPr>
    <a:lvl4pPr marL="1371600" algn="l" rtl="0" eaLnBrk="0" fontAlgn="base" hangingPunct="0">
      <a:spcBef>
        <a:spcPct val="0"/>
      </a:spcBef>
      <a:spcAft>
        <a:spcPct val="0"/>
      </a:spcAft>
      <a:defRPr sz="2400" kern="1200">
        <a:solidFill>
          <a:schemeClr val="tx1"/>
        </a:solidFill>
        <a:latin typeface="Lucida Sans" panose="020B0602030504020204" pitchFamily="34" charset="0"/>
        <a:ea typeface="宋体" panose="02010600030101010101" pitchFamily="2" charset="-122"/>
        <a:cs typeface="+mn-cs"/>
      </a:defRPr>
    </a:lvl4pPr>
    <a:lvl5pPr marL="1828800" algn="l" rtl="0" eaLnBrk="0" fontAlgn="base" hangingPunct="0">
      <a:spcBef>
        <a:spcPct val="0"/>
      </a:spcBef>
      <a:spcAft>
        <a:spcPct val="0"/>
      </a:spcAft>
      <a:defRPr sz="2400" kern="1200">
        <a:solidFill>
          <a:schemeClr val="tx1"/>
        </a:solidFill>
        <a:latin typeface="Lucida Sans" panose="020B0602030504020204" pitchFamily="34" charset="0"/>
        <a:ea typeface="宋体" panose="02010600030101010101" pitchFamily="2" charset="-122"/>
        <a:cs typeface="+mn-cs"/>
      </a:defRPr>
    </a:lvl5pPr>
    <a:lvl6pPr marL="2286000" algn="l" defTabSz="914400" rtl="0" eaLnBrk="1" latinLnBrk="0" hangingPunct="1">
      <a:defRPr sz="2400" kern="1200">
        <a:solidFill>
          <a:schemeClr val="tx1"/>
        </a:solidFill>
        <a:latin typeface="Lucida Sans" panose="020B0602030504020204" pitchFamily="34" charset="0"/>
        <a:ea typeface="宋体" panose="02010600030101010101" pitchFamily="2" charset="-122"/>
        <a:cs typeface="+mn-cs"/>
      </a:defRPr>
    </a:lvl6pPr>
    <a:lvl7pPr marL="2743200" algn="l" defTabSz="914400" rtl="0" eaLnBrk="1" latinLnBrk="0" hangingPunct="1">
      <a:defRPr sz="2400" kern="1200">
        <a:solidFill>
          <a:schemeClr val="tx1"/>
        </a:solidFill>
        <a:latin typeface="Lucida Sans" panose="020B0602030504020204" pitchFamily="34" charset="0"/>
        <a:ea typeface="宋体" panose="02010600030101010101" pitchFamily="2" charset="-122"/>
        <a:cs typeface="+mn-cs"/>
      </a:defRPr>
    </a:lvl7pPr>
    <a:lvl8pPr marL="3200400" algn="l" defTabSz="914400" rtl="0" eaLnBrk="1" latinLnBrk="0" hangingPunct="1">
      <a:defRPr sz="2400" kern="1200">
        <a:solidFill>
          <a:schemeClr val="tx1"/>
        </a:solidFill>
        <a:latin typeface="Lucida Sans" panose="020B0602030504020204" pitchFamily="34" charset="0"/>
        <a:ea typeface="宋体" panose="02010600030101010101" pitchFamily="2" charset="-122"/>
        <a:cs typeface="+mn-cs"/>
      </a:defRPr>
    </a:lvl8pPr>
    <a:lvl9pPr marL="3657600" algn="l" defTabSz="914400" rtl="0" eaLnBrk="1" latinLnBrk="0" hangingPunct="1">
      <a:defRPr sz="2400" kern="1200">
        <a:solidFill>
          <a:schemeClr val="tx1"/>
        </a:solidFill>
        <a:latin typeface="Lucida Sans" panose="020B0602030504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775" autoAdjust="0"/>
    <p:restoredTop sz="78272" autoAdjust="0"/>
  </p:normalViewPr>
  <p:slideViewPr>
    <p:cSldViewPr>
      <p:cViewPr varScale="1">
        <p:scale>
          <a:sx n="69" d="100"/>
          <a:sy n="69" d="100"/>
        </p:scale>
        <p:origin x="208" y="856"/>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10353"/>
    </p:cViewPr>
  </p:sorter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image" Target="../media/image21.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3.png"/></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30.emf"/><Relationship Id="rId1" Type="http://schemas.openxmlformats.org/officeDocument/2006/relationships/image" Target="../media/image29.emf"/><Relationship Id="rId4" Type="http://schemas.openxmlformats.org/officeDocument/2006/relationships/image" Target="../media/image3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image" Target="../media/image10.emf"/><Relationship Id="rId5" Type="http://schemas.openxmlformats.org/officeDocument/2006/relationships/image" Target="../media/image4.emf"/><Relationship Id="rId4"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image" Target="../media/image14.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image" Target="../media/image1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image" Target="../media/image17.e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12.emf"/><Relationship Id="rId1" Type="http://schemas.openxmlformats.org/officeDocument/2006/relationships/image" Target="../media/image13.emf"/><Relationship Id="rId4" Type="http://schemas.openxmlformats.org/officeDocument/2006/relationships/image" Target="../media/image1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a:extLst>
              <a:ext uri="{FF2B5EF4-FFF2-40B4-BE49-F238E27FC236}">
                <a16:creationId xmlns:a16="http://schemas.microsoft.com/office/drawing/2014/main" id="{32534EA5-E380-8A48-9945-2F7FCC463DC0}"/>
              </a:ext>
            </a:extLst>
          </p:cNvPr>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5235" tIns="47617" rIns="95235" bIns="47617" numCol="1" anchor="t" anchorCtr="0" compatLnSpc="1">
            <a:prstTxWarp prst="textNoShape">
              <a:avLst/>
            </a:prstTxWarp>
          </a:bodyPr>
          <a:lstStyle>
            <a:lvl1pPr eaLnBrk="1" hangingPunct="1">
              <a:defRPr sz="1200">
                <a:latin typeface="Tahoma" panose="020B0604030504040204" pitchFamily="34" charset="0"/>
                <a:ea typeface="Arial Unicode MS" panose="020B0604020202020204" pitchFamily="34" charset="-122"/>
                <a:cs typeface="Arial Unicode MS" panose="020B0604020202020204" pitchFamily="34" charset="-122"/>
              </a:defRPr>
            </a:lvl1pPr>
          </a:lstStyle>
          <a:p>
            <a:pPr>
              <a:defRPr/>
            </a:pPr>
            <a:endParaRPr lang="zh-CN" altLang="en-US"/>
          </a:p>
        </p:txBody>
      </p:sp>
      <p:sp>
        <p:nvSpPr>
          <p:cNvPr id="97283" name="Rectangle 3">
            <a:extLst>
              <a:ext uri="{FF2B5EF4-FFF2-40B4-BE49-F238E27FC236}">
                <a16:creationId xmlns:a16="http://schemas.microsoft.com/office/drawing/2014/main" id="{DD8C3FCD-3A43-BD4B-BCDF-663816D93036}"/>
              </a:ext>
            </a:extLst>
          </p:cNvPr>
          <p:cNvSpPr>
            <a:spLocks noGrp="1" noChangeArrowheads="1"/>
          </p:cNvSpPr>
          <p:nvPr>
            <p:ph type="dt" sz="quarter" idx="1"/>
          </p:nvPr>
        </p:nvSpPr>
        <p:spPr bwMode="auto">
          <a:xfrm>
            <a:off x="4144963" y="0"/>
            <a:ext cx="3170237" cy="479425"/>
          </a:xfrm>
          <a:prstGeom prst="rect">
            <a:avLst/>
          </a:prstGeom>
          <a:noFill/>
          <a:ln w="9525">
            <a:noFill/>
            <a:miter lim="800000"/>
            <a:headEnd/>
            <a:tailEnd/>
          </a:ln>
          <a:effectLst/>
        </p:spPr>
        <p:txBody>
          <a:bodyPr vert="horz" wrap="square" lIns="95235" tIns="47617" rIns="95235" bIns="47617" numCol="1" anchor="t" anchorCtr="0" compatLnSpc="1">
            <a:prstTxWarp prst="textNoShape">
              <a:avLst/>
            </a:prstTxWarp>
          </a:bodyPr>
          <a:lstStyle>
            <a:lvl1pPr algn="r" eaLnBrk="1" hangingPunct="1">
              <a:defRPr sz="1200">
                <a:latin typeface="Tahoma" panose="020B0604030504040204" pitchFamily="34" charset="0"/>
                <a:ea typeface="Arial Unicode MS" panose="020B0604020202020204" pitchFamily="34" charset="-122"/>
                <a:cs typeface="Arial Unicode MS" panose="020B0604020202020204" pitchFamily="34" charset="-122"/>
              </a:defRPr>
            </a:lvl1pPr>
          </a:lstStyle>
          <a:p>
            <a:pPr>
              <a:defRPr/>
            </a:pPr>
            <a:endParaRPr lang="zh-CN" altLang="en-US"/>
          </a:p>
        </p:txBody>
      </p:sp>
      <p:sp>
        <p:nvSpPr>
          <p:cNvPr id="97284" name="Rectangle 4">
            <a:extLst>
              <a:ext uri="{FF2B5EF4-FFF2-40B4-BE49-F238E27FC236}">
                <a16:creationId xmlns:a16="http://schemas.microsoft.com/office/drawing/2014/main" id="{ADBBC1E5-7887-304F-BC8A-79FAFC7BB405}"/>
              </a:ext>
            </a:extLst>
          </p:cNvPr>
          <p:cNvSpPr>
            <a:spLocks noGrp="1" noChangeArrowheads="1"/>
          </p:cNvSpPr>
          <p:nvPr>
            <p:ph type="ftr" sz="quarter" idx="2"/>
          </p:nvPr>
        </p:nvSpPr>
        <p:spPr bwMode="auto">
          <a:xfrm>
            <a:off x="0" y="9121775"/>
            <a:ext cx="3170238" cy="479425"/>
          </a:xfrm>
          <a:prstGeom prst="rect">
            <a:avLst/>
          </a:prstGeom>
          <a:noFill/>
          <a:ln w="9525">
            <a:noFill/>
            <a:miter lim="800000"/>
            <a:headEnd/>
            <a:tailEnd/>
          </a:ln>
          <a:effectLst/>
        </p:spPr>
        <p:txBody>
          <a:bodyPr vert="horz" wrap="square" lIns="95235" tIns="47617" rIns="95235" bIns="47617" numCol="1" anchor="b" anchorCtr="0" compatLnSpc="1">
            <a:prstTxWarp prst="textNoShape">
              <a:avLst/>
            </a:prstTxWarp>
          </a:bodyPr>
          <a:lstStyle>
            <a:lvl1pPr eaLnBrk="1" hangingPunct="1">
              <a:defRPr sz="1200">
                <a:latin typeface="Tahoma" panose="020B0604030504040204" pitchFamily="34" charset="0"/>
                <a:ea typeface="Arial Unicode MS" panose="020B0604020202020204" pitchFamily="34" charset="-122"/>
                <a:cs typeface="Arial Unicode MS" panose="020B0604020202020204" pitchFamily="34" charset="-122"/>
              </a:defRPr>
            </a:lvl1pPr>
          </a:lstStyle>
          <a:p>
            <a:pPr>
              <a:defRPr/>
            </a:pPr>
            <a:endParaRPr lang="zh-CN" altLang="en-US"/>
          </a:p>
        </p:txBody>
      </p:sp>
      <p:sp>
        <p:nvSpPr>
          <p:cNvPr id="97285" name="Rectangle 5">
            <a:extLst>
              <a:ext uri="{FF2B5EF4-FFF2-40B4-BE49-F238E27FC236}">
                <a16:creationId xmlns:a16="http://schemas.microsoft.com/office/drawing/2014/main" id="{3AAF1A57-DE53-CA48-A9C3-D0ADF492E177}"/>
              </a:ext>
            </a:extLst>
          </p:cNvPr>
          <p:cNvSpPr>
            <a:spLocks noGrp="1" noChangeArrowheads="1"/>
          </p:cNvSpPr>
          <p:nvPr>
            <p:ph type="sldNum" sz="quarter" idx="3"/>
          </p:nvPr>
        </p:nvSpPr>
        <p:spPr bwMode="auto">
          <a:xfrm>
            <a:off x="4144963" y="9121775"/>
            <a:ext cx="3170237" cy="479425"/>
          </a:xfrm>
          <a:prstGeom prst="rect">
            <a:avLst/>
          </a:prstGeom>
          <a:noFill/>
          <a:ln w="9525">
            <a:noFill/>
            <a:miter lim="800000"/>
            <a:headEnd/>
            <a:tailEnd/>
          </a:ln>
          <a:effectLst/>
        </p:spPr>
        <p:txBody>
          <a:bodyPr vert="horz" wrap="square" lIns="95235" tIns="47617" rIns="95235" bIns="47617" numCol="1" anchor="b" anchorCtr="0" compatLnSpc="1">
            <a:prstTxWarp prst="textNoShape">
              <a:avLst/>
            </a:prstTxWarp>
          </a:bodyPr>
          <a:lstStyle>
            <a:lvl1pPr algn="r" eaLnBrk="1" hangingPunct="1">
              <a:defRPr sz="1200">
                <a:latin typeface="Tahoma" panose="020B0604030504040204" pitchFamily="34" charset="0"/>
              </a:defRPr>
            </a:lvl1pPr>
          </a:lstStyle>
          <a:p>
            <a:fld id="{03A02505-A84E-1B43-82B6-08C5879728BC}" type="slidenum">
              <a:rPr lang="en-US" altLang="zh-CN"/>
              <a:pPr/>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1378" name="Rectangle 2">
            <a:extLst>
              <a:ext uri="{FF2B5EF4-FFF2-40B4-BE49-F238E27FC236}">
                <a16:creationId xmlns:a16="http://schemas.microsoft.com/office/drawing/2014/main" id="{B17DEDC9-B99D-5E4F-A015-76470EAAE21F}"/>
              </a:ext>
            </a:extLst>
          </p:cNvPr>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5235" tIns="47617" rIns="95235" bIns="47617" numCol="1" anchor="t" anchorCtr="0" compatLnSpc="1">
            <a:prstTxWarp prst="textNoShape">
              <a:avLst/>
            </a:prstTxWarp>
          </a:bodyPr>
          <a:lstStyle>
            <a:lvl1pPr eaLnBrk="1" hangingPunct="1">
              <a:defRPr sz="1200">
                <a:ea typeface="Arial Unicode MS" panose="020B0604020202020204" pitchFamily="34" charset="-122"/>
                <a:cs typeface="Arial Unicode MS" panose="020B0604020202020204" pitchFamily="34" charset="-122"/>
              </a:defRPr>
            </a:lvl1pPr>
          </a:lstStyle>
          <a:p>
            <a:pPr>
              <a:defRPr/>
            </a:pPr>
            <a:endParaRPr lang="zh-CN" altLang="en-US"/>
          </a:p>
        </p:txBody>
      </p:sp>
      <p:sp>
        <p:nvSpPr>
          <p:cNvPr id="101379" name="Rectangle 3">
            <a:extLst>
              <a:ext uri="{FF2B5EF4-FFF2-40B4-BE49-F238E27FC236}">
                <a16:creationId xmlns:a16="http://schemas.microsoft.com/office/drawing/2014/main" id="{243497DE-1725-1F42-AA6B-5C66CB9EA62B}"/>
              </a:ext>
            </a:extLst>
          </p:cNvPr>
          <p:cNvSpPr>
            <a:spLocks noGrp="1" noChangeArrowheads="1"/>
          </p:cNvSpPr>
          <p:nvPr>
            <p:ph type="dt" idx="1"/>
          </p:nvPr>
        </p:nvSpPr>
        <p:spPr bwMode="auto">
          <a:xfrm>
            <a:off x="4144963" y="0"/>
            <a:ext cx="3170237" cy="479425"/>
          </a:xfrm>
          <a:prstGeom prst="rect">
            <a:avLst/>
          </a:prstGeom>
          <a:noFill/>
          <a:ln w="9525">
            <a:noFill/>
            <a:miter lim="800000"/>
            <a:headEnd/>
            <a:tailEnd/>
          </a:ln>
          <a:effectLst/>
        </p:spPr>
        <p:txBody>
          <a:bodyPr vert="horz" wrap="square" lIns="95235" tIns="47617" rIns="95235" bIns="47617" numCol="1" anchor="t" anchorCtr="0" compatLnSpc="1">
            <a:prstTxWarp prst="textNoShape">
              <a:avLst/>
            </a:prstTxWarp>
          </a:bodyPr>
          <a:lstStyle>
            <a:lvl1pPr algn="r" eaLnBrk="1" hangingPunct="1">
              <a:defRPr sz="1200">
                <a:ea typeface="Arial Unicode MS" panose="020B0604020202020204" pitchFamily="34" charset="-122"/>
                <a:cs typeface="Arial Unicode MS" panose="020B0604020202020204" pitchFamily="34" charset="-122"/>
              </a:defRPr>
            </a:lvl1pPr>
          </a:lstStyle>
          <a:p>
            <a:pPr>
              <a:defRPr/>
            </a:pPr>
            <a:endParaRPr lang="zh-CN" altLang="en-US"/>
          </a:p>
        </p:txBody>
      </p:sp>
      <p:sp>
        <p:nvSpPr>
          <p:cNvPr id="50180" name="Rectangle 4">
            <a:extLst>
              <a:ext uri="{FF2B5EF4-FFF2-40B4-BE49-F238E27FC236}">
                <a16:creationId xmlns:a16="http://schemas.microsoft.com/office/drawing/2014/main" id="{915C3048-9C14-5D4A-A88D-A3AA0D9B3CA8}"/>
              </a:ext>
            </a:extLst>
          </p:cNvPr>
          <p:cNvSpPr>
            <a:spLocks noGrp="1" noRot="1" noChangeAspect="1" noChangeArrowheads="1" noTextEdit="1"/>
          </p:cNvSpPr>
          <p:nvPr>
            <p:ph type="sldImg" idx="2"/>
          </p:nvPr>
        </p:nvSpPr>
        <p:spPr bwMode="auto">
          <a:xfrm>
            <a:off x="457200" y="720725"/>
            <a:ext cx="6400800" cy="36004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81" name="Rectangle 5">
            <a:extLst>
              <a:ext uri="{FF2B5EF4-FFF2-40B4-BE49-F238E27FC236}">
                <a16:creationId xmlns:a16="http://schemas.microsoft.com/office/drawing/2014/main" id="{E2D45896-211B-7F42-AA43-FE0666E08FC4}"/>
              </a:ext>
            </a:extLst>
          </p:cNvPr>
          <p:cNvSpPr>
            <a:spLocks noGrp="1" noChangeArrowheads="1"/>
          </p:cNvSpPr>
          <p:nvPr>
            <p:ph type="body" sz="quarter" idx="3"/>
          </p:nvPr>
        </p:nvSpPr>
        <p:spPr bwMode="auto">
          <a:xfrm>
            <a:off x="974725" y="4560888"/>
            <a:ext cx="5365750" cy="4319587"/>
          </a:xfrm>
          <a:prstGeom prst="rect">
            <a:avLst/>
          </a:prstGeom>
          <a:noFill/>
          <a:ln w="9525">
            <a:noFill/>
            <a:miter lim="800000"/>
            <a:headEnd/>
            <a:tailEnd/>
          </a:ln>
          <a:effectLst/>
        </p:spPr>
        <p:txBody>
          <a:bodyPr vert="horz" wrap="square" lIns="95235" tIns="47617" rIns="95235" bIns="47617"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1382" name="Rectangle 6">
            <a:extLst>
              <a:ext uri="{FF2B5EF4-FFF2-40B4-BE49-F238E27FC236}">
                <a16:creationId xmlns:a16="http://schemas.microsoft.com/office/drawing/2014/main" id="{7366CC19-D6A1-5549-A00F-F8658332D8B0}"/>
              </a:ext>
            </a:extLst>
          </p:cNvPr>
          <p:cNvSpPr>
            <a:spLocks noGrp="1" noChangeArrowheads="1"/>
          </p:cNvSpPr>
          <p:nvPr>
            <p:ph type="ftr" sz="quarter" idx="4"/>
          </p:nvPr>
        </p:nvSpPr>
        <p:spPr bwMode="auto">
          <a:xfrm>
            <a:off x="0" y="9121775"/>
            <a:ext cx="3170238" cy="479425"/>
          </a:xfrm>
          <a:prstGeom prst="rect">
            <a:avLst/>
          </a:prstGeom>
          <a:noFill/>
          <a:ln w="9525">
            <a:noFill/>
            <a:miter lim="800000"/>
            <a:headEnd/>
            <a:tailEnd/>
          </a:ln>
          <a:effectLst/>
        </p:spPr>
        <p:txBody>
          <a:bodyPr vert="horz" wrap="square" lIns="95235" tIns="47617" rIns="95235" bIns="47617" numCol="1" anchor="b" anchorCtr="0" compatLnSpc="1">
            <a:prstTxWarp prst="textNoShape">
              <a:avLst/>
            </a:prstTxWarp>
          </a:bodyPr>
          <a:lstStyle>
            <a:lvl1pPr eaLnBrk="1" hangingPunct="1">
              <a:defRPr sz="1200">
                <a:ea typeface="Arial Unicode MS" panose="020B0604020202020204" pitchFamily="34" charset="-122"/>
                <a:cs typeface="Arial Unicode MS" panose="020B0604020202020204" pitchFamily="34" charset="-122"/>
              </a:defRPr>
            </a:lvl1pPr>
          </a:lstStyle>
          <a:p>
            <a:pPr>
              <a:defRPr/>
            </a:pPr>
            <a:endParaRPr lang="zh-CN" altLang="en-US"/>
          </a:p>
        </p:txBody>
      </p:sp>
      <p:sp>
        <p:nvSpPr>
          <p:cNvPr id="101383" name="Rectangle 7">
            <a:extLst>
              <a:ext uri="{FF2B5EF4-FFF2-40B4-BE49-F238E27FC236}">
                <a16:creationId xmlns:a16="http://schemas.microsoft.com/office/drawing/2014/main" id="{4895622B-6328-6747-B556-901FF0F6626F}"/>
              </a:ext>
            </a:extLst>
          </p:cNvPr>
          <p:cNvSpPr>
            <a:spLocks noGrp="1" noChangeArrowheads="1"/>
          </p:cNvSpPr>
          <p:nvPr>
            <p:ph type="sldNum" sz="quarter" idx="5"/>
          </p:nvPr>
        </p:nvSpPr>
        <p:spPr bwMode="auto">
          <a:xfrm>
            <a:off x="4144963" y="9121775"/>
            <a:ext cx="3170237" cy="479425"/>
          </a:xfrm>
          <a:prstGeom prst="rect">
            <a:avLst/>
          </a:prstGeom>
          <a:noFill/>
          <a:ln w="9525">
            <a:noFill/>
            <a:miter lim="800000"/>
            <a:headEnd/>
            <a:tailEnd/>
          </a:ln>
          <a:effectLst/>
        </p:spPr>
        <p:txBody>
          <a:bodyPr vert="horz" wrap="square" lIns="95235" tIns="47617" rIns="95235" bIns="47617" numCol="1" anchor="b" anchorCtr="0" compatLnSpc="1">
            <a:prstTxWarp prst="textNoShape">
              <a:avLst/>
            </a:prstTxWarp>
          </a:bodyPr>
          <a:lstStyle>
            <a:lvl1pPr algn="r" eaLnBrk="1" hangingPunct="1">
              <a:defRPr sz="1200"/>
            </a:lvl1pPr>
          </a:lstStyle>
          <a:p>
            <a:fld id="{2D4CDD27-A427-E449-96CA-1AA96F2406BF}" type="slidenum">
              <a:rPr lang="en-US" altLang="zh-CN"/>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MS PGothic" panose="020B0600070205080204" pitchFamily="34" charset="-128"/>
        <a:cs typeface="ＭＳ Ｐゴシック" pitchFamily="-65" charset="-128"/>
      </a:defRPr>
    </a:lvl1pPr>
    <a:lvl2pPr marL="457200" algn="l" rtl="0" eaLnBrk="0" fontAlgn="base" hangingPunct="0">
      <a:spcBef>
        <a:spcPct val="30000"/>
      </a:spcBef>
      <a:spcAft>
        <a:spcPct val="0"/>
      </a:spcAft>
      <a:defRPr kumimoji="1" sz="1200" kern="1200">
        <a:solidFill>
          <a:schemeClr val="tx1"/>
        </a:solidFill>
        <a:latin typeface="Arial" charset="0"/>
        <a:ea typeface="MS PGothic" panose="020B0600070205080204" pitchFamily="34" charset="-128"/>
        <a:cs typeface="MS PGothic" panose="020B0600070205080204" pitchFamily="34" charset="-128"/>
      </a:defRPr>
    </a:lvl2pPr>
    <a:lvl3pPr marL="914400" algn="l" rtl="0" eaLnBrk="0" fontAlgn="base" hangingPunct="0">
      <a:spcBef>
        <a:spcPct val="30000"/>
      </a:spcBef>
      <a:spcAft>
        <a:spcPct val="0"/>
      </a:spcAft>
      <a:defRPr kumimoji="1" sz="1200" kern="1200">
        <a:solidFill>
          <a:schemeClr val="tx1"/>
        </a:solidFill>
        <a:latin typeface="Arial" charset="0"/>
        <a:ea typeface="MS PGothic" panose="020B0600070205080204" pitchFamily="34" charset="-128"/>
        <a:cs typeface="MS PGothic" panose="020B0600070205080204" pitchFamily="34" charset="-128"/>
      </a:defRPr>
    </a:lvl3pPr>
    <a:lvl4pPr marL="1371600" algn="l" rtl="0" eaLnBrk="0" fontAlgn="base" hangingPunct="0">
      <a:spcBef>
        <a:spcPct val="30000"/>
      </a:spcBef>
      <a:spcAft>
        <a:spcPct val="0"/>
      </a:spcAft>
      <a:defRPr kumimoji="1" sz="1200" kern="1200">
        <a:solidFill>
          <a:schemeClr val="tx1"/>
        </a:solidFill>
        <a:latin typeface="Arial" charset="0"/>
        <a:ea typeface="MS PGothic" panose="020B0600070205080204" pitchFamily="34" charset="-128"/>
        <a:cs typeface="MS PGothic" panose="020B0600070205080204" pitchFamily="34" charset="-128"/>
      </a:defRPr>
    </a:lvl4pPr>
    <a:lvl5pPr marL="1828800" algn="l" rtl="0" eaLnBrk="0" fontAlgn="base" hangingPunct="0">
      <a:spcBef>
        <a:spcPct val="30000"/>
      </a:spcBef>
      <a:spcAft>
        <a:spcPct val="0"/>
      </a:spcAft>
      <a:defRPr kumimoji="1" sz="1200" kern="1200">
        <a:solidFill>
          <a:schemeClr val="tx1"/>
        </a:solidFill>
        <a:latin typeface="Arial" charset="0"/>
        <a:ea typeface="MS PGothic" panose="020B0600070205080204" pitchFamily="34" charset="-128"/>
        <a:cs typeface="MS PGothic" panose="020B0600070205080204"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a:extLst>
              <a:ext uri="{FF2B5EF4-FFF2-40B4-BE49-F238E27FC236}">
                <a16:creationId xmlns:a16="http://schemas.microsoft.com/office/drawing/2014/main" id="{1D6CDD7B-53D9-B74F-9BDC-BC0ABC6D6557}"/>
              </a:ext>
            </a:extLst>
          </p:cNvPr>
          <p:cNvSpPr>
            <a:spLocks noGrp="1" noRot="1" noChangeAspect="1" noTextEdit="1"/>
          </p:cNvSpPr>
          <p:nvPr>
            <p:ph type="sldImg"/>
          </p:nvPr>
        </p:nvSpPr>
        <p:spPr>
          <a:xfrm>
            <a:off x="457200" y="720725"/>
            <a:ext cx="6400800" cy="3600450"/>
          </a:xfrm>
          <a:ln/>
        </p:spPr>
      </p:sp>
      <p:sp>
        <p:nvSpPr>
          <p:cNvPr id="51203" name="备注占位符 2">
            <a:extLst>
              <a:ext uri="{FF2B5EF4-FFF2-40B4-BE49-F238E27FC236}">
                <a16:creationId xmlns:a16="http://schemas.microsoft.com/office/drawing/2014/main" id="{786160F1-4D7E-7243-98CF-72AFF5CFCC8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anose="020B0604020202020204" pitchFamily="34" charset="0"/>
            </a:endParaRPr>
          </a:p>
        </p:txBody>
      </p:sp>
      <p:sp>
        <p:nvSpPr>
          <p:cNvPr id="51204" name="灯片编号占位符 3">
            <a:extLst>
              <a:ext uri="{FF2B5EF4-FFF2-40B4-BE49-F238E27FC236}">
                <a16:creationId xmlns:a16="http://schemas.microsoft.com/office/drawing/2014/main" id="{119BE4C3-8EC8-C140-A739-A049F8925FA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84E76592-9AB5-DE43-8950-698336EA1233}" type="slidenum">
              <a:rPr lang="en-US" altLang="zh-CN" sz="1200"/>
              <a:pPr/>
              <a:t>2</a:t>
            </a:fld>
            <a:endParaRPr lang="en-US" altLang="zh-CN"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a:extLst>
              <a:ext uri="{FF2B5EF4-FFF2-40B4-BE49-F238E27FC236}">
                <a16:creationId xmlns:a16="http://schemas.microsoft.com/office/drawing/2014/main" id="{A5E1E138-D2F3-9645-B1E2-6C7162E99ED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91EC1200-D6D2-D948-B38F-462A0BDAE061}" type="slidenum">
              <a:rPr lang="zh-CN" altLang="en-US" sz="1200">
                <a:latin typeface="Times New Roman" panose="02020603050405020304" pitchFamily="18" charset="0"/>
              </a:rPr>
              <a:pPr/>
              <a:t>16</a:t>
            </a:fld>
            <a:endParaRPr lang="en-US" altLang="zh-CN" sz="1200">
              <a:latin typeface="Times New Roman" panose="02020603050405020304" pitchFamily="18" charset="0"/>
            </a:endParaRPr>
          </a:p>
        </p:txBody>
      </p:sp>
      <p:sp>
        <p:nvSpPr>
          <p:cNvPr id="60419" name="Rectangle 2">
            <a:extLst>
              <a:ext uri="{FF2B5EF4-FFF2-40B4-BE49-F238E27FC236}">
                <a16:creationId xmlns:a16="http://schemas.microsoft.com/office/drawing/2014/main" id="{5D1DFFB2-0059-1A44-8C65-820DF7DB3AF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a:latin typeface="Arial" panose="020B0604020202020204" pitchFamily="34" charset="0"/>
              </a:rPr>
              <a:t>Linear regression is used to model continuous-valued functions. </a:t>
            </a:r>
          </a:p>
          <a:p>
            <a:r>
              <a:rPr lang="zh-CN" altLang="en-US">
                <a:latin typeface="Arial" panose="020B0604020202020204" pitchFamily="34" charset="0"/>
              </a:rPr>
              <a:t>用</a:t>
            </a:r>
            <a:r>
              <a:rPr lang="en-US" altLang="zh-CN">
                <a:latin typeface="Arial" panose="020B0604020202020204" pitchFamily="34" charset="0"/>
              </a:rPr>
              <a:t>cpu.arff</a:t>
            </a:r>
            <a:r>
              <a:rPr lang="zh-CN" altLang="en-US">
                <a:latin typeface="Arial" panose="020B0604020202020204" pitchFamily="34" charset="0"/>
              </a:rPr>
              <a:t>数据集，最后一列是</a:t>
            </a:r>
            <a:r>
              <a:rPr lang="en-US" altLang="zh-CN">
                <a:latin typeface="Arial" panose="020B0604020202020204" pitchFamily="34" charset="0"/>
              </a:rPr>
              <a:t>cpu</a:t>
            </a:r>
            <a:r>
              <a:rPr lang="zh-CN" altLang="en-US">
                <a:latin typeface="Arial" panose="020B0604020202020204" pitchFamily="34" charset="0"/>
              </a:rPr>
              <a:t>的性能指标，需要预测</a:t>
            </a:r>
            <a:r>
              <a:rPr lang="en-US" altLang="zh-CN">
                <a:latin typeface="Arial" panose="020B0604020202020204" pitchFamily="34" charset="0"/>
              </a:rPr>
              <a:t>,</a:t>
            </a:r>
            <a:r>
              <a:rPr lang="zh-CN" altLang="en-US">
                <a:latin typeface="Arial" panose="020B0604020202020204" pitchFamily="34" charset="0"/>
              </a:rPr>
              <a:t>每行对应一台计算机的配置，包括周期，主存最小、最大值，高速缓存、信道最小、最大等。</a:t>
            </a:r>
            <a:endParaRPr lang="en-US" altLang="zh-CN">
              <a:latin typeface="Arial" panose="020B0604020202020204" pitchFamily="34" charset="0"/>
            </a:endParaRPr>
          </a:p>
          <a:p>
            <a:r>
              <a:rPr lang="en-US" altLang="zh-CN">
                <a:latin typeface="Arial" panose="020B0604020202020204" pitchFamily="34" charset="0"/>
              </a:rPr>
              <a:t>weka.classifiers.functions.SimpleLinearRegression:</a:t>
            </a:r>
            <a:r>
              <a:rPr lang="zh-CN" altLang="en-US">
                <a:latin typeface="Arial" panose="020B0604020202020204" pitchFamily="34" charset="0"/>
              </a:rPr>
              <a:t>只选一个最重要的属性构建医院线性回归</a:t>
            </a:r>
            <a:endParaRPr lang="en-US" altLang="zh-CN">
              <a:latin typeface="Arial" panose="020B0604020202020204" pitchFamily="34" charset="0"/>
            </a:endParaRPr>
          </a:p>
          <a:p>
            <a:r>
              <a:rPr lang="en-US" altLang="zh-CN">
                <a:latin typeface="Arial" panose="020B0604020202020204" pitchFamily="34" charset="0"/>
              </a:rPr>
              <a:t>weka.classifiers.functions.LinearRegression</a:t>
            </a:r>
            <a:r>
              <a:rPr lang="zh-CN" altLang="en-US">
                <a:latin typeface="Arial" panose="020B0604020202020204" pitchFamily="34" charset="0"/>
              </a:rPr>
              <a:t>：对属性做一些优化选择</a:t>
            </a:r>
            <a:endParaRPr lang="en-US" altLang="zh-CN">
              <a:latin typeface="Arial" panose="020B0604020202020204" pitchFamily="34" charset="0"/>
            </a:endParaRPr>
          </a:p>
          <a:p>
            <a:r>
              <a:rPr lang="en-US" altLang="zh-CN">
                <a:latin typeface="Arial" panose="020B0604020202020204" pitchFamily="34" charset="0"/>
              </a:rPr>
              <a:t>M5P:model tree</a:t>
            </a:r>
          </a:p>
          <a:p>
            <a:endParaRPr lang="en-US" altLang="zh-CN">
              <a:latin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a:extLst>
              <a:ext uri="{FF2B5EF4-FFF2-40B4-BE49-F238E27FC236}">
                <a16:creationId xmlns:a16="http://schemas.microsoft.com/office/drawing/2014/main" id="{5C07F62D-FAF3-8E43-8D09-8F737824C9F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B77B3EB7-9483-E748-B223-AF7B7B264BF6}" type="slidenum">
              <a:rPr lang="zh-CN" altLang="en-US" sz="1200">
                <a:latin typeface="Times New Roman" panose="02020603050405020304" pitchFamily="18" charset="0"/>
              </a:rPr>
              <a:pPr/>
              <a:t>17</a:t>
            </a:fld>
            <a:endParaRPr lang="en-US" altLang="zh-CN" sz="1200">
              <a:latin typeface="Times New Roman" panose="02020603050405020304" pitchFamily="18" charset="0"/>
            </a:endParaRPr>
          </a:p>
        </p:txBody>
      </p:sp>
      <p:sp>
        <p:nvSpPr>
          <p:cNvPr id="61443" name="Rectangle 2">
            <a:extLst>
              <a:ext uri="{FF2B5EF4-FFF2-40B4-BE49-F238E27FC236}">
                <a16:creationId xmlns:a16="http://schemas.microsoft.com/office/drawing/2014/main" id="{89CA4025-8BF8-5843-9822-0DDC6C31DA9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a:latin typeface="Arial" panose="020B0604020202020204" pitchFamily="34" charset="0"/>
              </a:rPr>
              <a:t>Linear regression is used to model continuous-valued functions. </a:t>
            </a:r>
          </a:p>
          <a:p>
            <a:r>
              <a:rPr lang="zh-CN" altLang="en-US">
                <a:latin typeface="Arial" panose="020B0604020202020204" pitchFamily="34" charset="0"/>
              </a:rPr>
              <a:t>用</a:t>
            </a:r>
            <a:r>
              <a:rPr lang="en-US" altLang="zh-CN">
                <a:latin typeface="Arial" panose="020B0604020202020204" pitchFamily="34" charset="0"/>
              </a:rPr>
              <a:t>cpu.arff</a:t>
            </a:r>
            <a:r>
              <a:rPr lang="zh-CN" altLang="en-US">
                <a:latin typeface="Arial" panose="020B0604020202020204" pitchFamily="34" charset="0"/>
              </a:rPr>
              <a:t>数据集，最后一列是</a:t>
            </a:r>
            <a:r>
              <a:rPr lang="en-US" altLang="zh-CN">
                <a:latin typeface="Arial" panose="020B0604020202020204" pitchFamily="34" charset="0"/>
              </a:rPr>
              <a:t>cpu</a:t>
            </a:r>
            <a:r>
              <a:rPr lang="zh-CN" altLang="en-US">
                <a:latin typeface="Arial" panose="020B0604020202020204" pitchFamily="34" charset="0"/>
              </a:rPr>
              <a:t>的性能指标，需要预测</a:t>
            </a:r>
            <a:r>
              <a:rPr lang="en-US" altLang="zh-CN">
                <a:latin typeface="Arial" panose="020B0604020202020204" pitchFamily="34" charset="0"/>
              </a:rPr>
              <a:t>,</a:t>
            </a:r>
            <a:r>
              <a:rPr lang="zh-CN" altLang="en-US">
                <a:latin typeface="Arial" panose="020B0604020202020204" pitchFamily="34" charset="0"/>
              </a:rPr>
              <a:t>每行对应一台计算机的配置，包括周期，主存最小、最大值，高速缓存、信道最小、最大等。</a:t>
            </a:r>
            <a:endParaRPr lang="en-US" altLang="zh-CN">
              <a:latin typeface="Arial" panose="020B0604020202020204" pitchFamily="34" charset="0"/>
            </a:endParaRPr>
          </a:p>
          <a:p>
            <a:r>
              <a:rPr lang="en-US" altLang="zh-CN">
                <a:latin typeface="Arial" panose="020B0604020202020204" pitchFamily="34" charset="0"/>
              </a:rPr>
              <a:t>weka.classifiers.functions.SimpleLinearRegression:</a:t>
            </a:r>
            <a:r>
              <a:rPr lang="zh-CN" altLang="en-US">
                <a:latin typeface="Arial" panose="020B0604020202020204" pitchFamily="34" charset="0"/>
              </a:rPr>
              <a:t>只选一个最重要的属性构建医院线性回归</a:t>
            </a:r>
            <a:endParaRPr lang="en-US" altLang="zh-CN">
              <a:latin typeface="Arial" panose="020B0604020202020204" pitchFamily="34" charset="0"/>
            </a:endParaRPr>
          </a:p>
          <a:p>
            <a:r>
              <a:rPr lang="en-US" altLang="zh-CN">
                <a:latin typeface="Arial" panose="020B0604020202020204" pitchFamily="34" charset="0"/>
              </a:rPr>
              <a:t>weka.classifiers.functions.LinearRegression</a:t>
            </a:r>
            <a:r>
              <a:rPr lang="zh-CN" altLang="en-US">
                <a:latin typeface="Arial" panose="020B0604020202020204" pitchFamily="34" charset="0"/>
              </a:rPr>
              <a:t>：对属性做一些优化选择</a:t>
            </a:r>
            <a:endParaRPr lang="en-US" altLang="zh-CN">
              <a:latin typeface="Arial" panose="020B0604020202020204" pitchFamily="34" charset="0"/>
            </a:endParaRPr>
          </a:p>
          <a:p>
            <a:r>
              <a:rPr lang="en-US" altLang="zh-CN">
                <a:latin typeface="Arial" panose="020B0604020202020204" pitchFamily="34" charset="0"/>
              </a:rPr>
              <a:t>M5P:model tree</a:t>
            </a:r>
          </a:p>
          <a:p>
            <a:endParaRPr lang="en-US" altLang="zh-CN">
              <a:latin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a:extLst>
              <a:ext uri="{FF2B5EF4-FFF2-40B4-BE49-F238E27FC236}">
                <a16:creationId xmlns:a16="http://schemas.microsoft.com/office/drawing/2014/main" id="{AD40DCAF-5536-BA43-99D9-5E182FA9D7DF}"/>
              </a:ext>
            </a:extLst>
          </p:cNvPr>
          <p:cNvSpPr>
            <a:spLocks noGrp="1" noRot="1" noChangeAspect="1" noTextEdit="1"/>
          </p:cNvSpPr>
          <p:nvPr>
            <p:ph type="sldImg"/>
          </p:nvPr>
        </p:nvSpPr>
        <p:spPr>
          <a:xfrm>
            <a:off x="457200" y="720725"/>
            <a:ext cx="6400800" cy="3600450"/>
          </a:xfrm>
          <a:ln/>
        </p:spPr>
      </p:sp>
      <p:sp>
        <p:nvSpPr>
          <p:cNvPr id="62467" name="备注占位符 2">
            <a:extLst>
              <a:ext uri="{FF2B5EF4-FFF2-40B4-BE49-F238E27FC236}">
                <a16:creationId xmlns:a16="http://schemas.microsoft.com/office/drawing/2014/main" id="{17910423-D065-ED43-9C9C-5BF98CD1024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a:latin typeface="Arial" panose="020B0604020202020204" pitchFamily="34" charset="0"/>
              </a:rPr>
              <a:t>因变量</a:t>
            </a:r>
            <a:r>
              <a:rPr lang="en-US" altLang="zh-CN">
                <a:latin typeface="Arial" panose="020B0604020202020204" pitchFamily="34" charset="0"/>
              </a:rPr>
              <a:t>y</a:t>
            </a:r>
            <a:r>
              <a:rPr lang="zh-CN" altLang="zh-CN">
                <a:latin typeface="Arial" panose="020B0604020202020204" pitchFamily="34" charset="0"/>
              </a:rPr>
              <a:t>的自由度（</a:t>
            </a:r>
            <a:r>
              <a:rPr lang="en-US" altLang="zh-CN">
                <a:latin typeface="Arial" panose="020B0604020202020204" pitchFamily="34" charset="0"/>
              </a:rPr>
              <a:t>degree of freedom</a:t>
            </a:r>
            <a:r>
              <a:rPr lang="zh-CN" altLang="zh-CN">
                <a:latin typeface="Arial" panose="020B0604020202020204" pitchFamily="34" charset="0"/>
              </a:rPr>
              <a:t>）</a:t>
            </a:r>
            <a:r>
              <a:rPr lang="en-US" altLang="zh-CN" i="1">
                <a:latin typeface="Arial" panose="020B0604020202020204" pitchFamily="34" charset="0"/>
              </a:rPr>
              <a:t>df</a:t>
            </a:r>
            <a:r>
              <a:rPr lang="en-US" altLang="zh-CN" i="1" baseline="-25000">
                <a:latin typeface="Arial" panose="020B0604020202020204" pitchFamily="34" charset="0"/>
              </a:rPr>
              <a:t>T</a:t>
            </a:r>
            <a:r>
              <a:rPr lang="zh-CN" altLang="zh-CN">
                <a:latin typeface="Arial" panose="020B0604020202020204" pitchFamily="34" charset="0"/>
              </a:rPr>
              <a:t>也可以分解为回归自由度</a:t>
            </a:r>
            <a:r>
              <a:rPr lang="en-US" altLang="zh-CN" i="1">
                <a:latin typeface="Arial" panose="020B0604020202020204" pitchFamily="34" charset="0"/>
              </a:rPr>
              <a:t>df</a:t>
            </a:r>
            <a:r>
              <a:rPr lang="en-US" altLang="zh-CN" i="1" baseline="-25000">
                <a:latin typeface="Arial" panose="020B0604020202020204" pitchFamily="34" charset="0"/>
              </a:rPr>
              <a:t>R</a:t>
            </a:r>
            <a:r>
              <a:rPr lang="zh-CN" altLang="zh-CN">
                <a:latin typeface="Arial" panose="020B0604020202020204" pitchFamily="34" charset="0"/>
              </a:rPr>
              <a:t>和残差自由度</a:t>
            </a:r>
            <a:r>
              <a:rPr lang="en-US" altLang="zh-CN" i="1">
                <a:latin typeface="Arial" panose="020B0604020202020204" pitchFamily="34" charset="0"/>
              </a:rPr>
              <a:t>df</a:t>
            </a:r>
            <a:r>
              <a:rPr lang="en-US" altLang="zh-CN" i="1" baseline="-25000">
                <a:latin typeface="Arial" panose="020B0604020202020204" pitchFamily="34" charset="0"/>
              </a:rPr>
              <a:t>E</a:t>
            </a:r>
            <a:r>
              <a:rPr lang="zh-CN" altLang="zh-CN">
                <a:latin typeface="Arial" panose="020B0604020202020204" pitchFamily="34" charset="0"/>
              </a:rPr>
              <a:t>，即</a:t>
            </a:r>
            <a:r>
              <a:rPr lang="en-US" altLang="zh-CN" b="1" i="1">
                <a:latin typeface="Arial" panose="020B0604020202020204" pitchFamily="34" charset="0"/>
              </a:rPr>
              <a:t>df</a:t>
            </a:r>
            <a:r>
              <a:rPr lang="en-US" altLang="zh-CN" b="1" i="1" baseline="-25000">
                <a:latin typeface="Arial" panose="020B0604020202020204" pitchFamily="34" charset="0"/>
              </a:rPr>
              <a:t>T</a:t>
            </a:r>
            <a:r>
              <a:rPr lang="en-US" altLang="zh-CN" b="1">
                <a:latin typeface="Arial" panose="020B0604020202020204" pitchFamily="34" charset="0"/>
              </a:rPr>
              <a:t>=</a:t>
            </a:r>
            <a:r>
              <a:rPr lang="en-US" altLang="zh-CN" b="1" i="1">
                <a:latin typeface="Arial" panose="020B0604020202020204" pitchFamily="34" charset="0"/>
              </a:rPr>
              <a:t>df</a:t>
            </a:r>
            <a:r>
              <a:rPr lang="en-US" altLang="zh-CN" b="1" i="1" baseline="-25000">
                <a:latin typeface="Arial" panose="020B0604020202020204" pitchFamily="34" charset="0"/>
              </a:rPr>
              <a:t>R</a:t>
            </a:r>
            <a:r>
              <a:rPr lang="en-US" altLang="zh-CN" b="1">
                <a:latin typeface="Arial" panose="020B0604020202020204" pitchFamily="34" charset="0"/>
              </a:rPr>
              <a:t>+</a:t>
            </a:r>
            <a:r>
              <a:rPr lang="en-US" altLang="zh-CN" b="1" i="1">
                <a:latin typeface="Arial" panose="020B0604020202020204" pitchFamily="34" charset="0"/>
              </a:rPr>
              <a:t>df</a:t>
            </a:r>
            <a:r>
              <a:rPr lang="en-US" altLang="zh-CN" b="1" i="1" baseline="-25000">
                <a:latin typeface="Arial" panose="020B0604020202020204" pitchFamily="34" charset="0"/>
              </a:rPr>
              <a:t>E</a:t>
            </a:r>
            <a:r>
              <a:rPr lang="zh-CN" altLang="zh-CN">
                <a:latin typeface="Arial" panose="020B0604020202020204" pitchFamily="34" charset="0"/>
              </a:rPr>
              <a:t>，其中</a:t>
            </a:r>
            <a:r>
              <a:rPr lang="en-US" altLang="zh-CN" b="1" i="1">
                <a:latin typeface="Arial" panose="020B0604020202020204" pitchFamily="34" charset="0"/>
              </a:rPr>
              <a:t>df</a:t>
            </a:r>
            <a:r>
              <a:rPr lang="en-US" altLang="zh-CN" b="1" i="1" baseline="-25000">
                <a:latin typeface="Arial" panose="020B0604020202020204" pitchFamily="34" charset="0"/>
              </a:rPr>
              <a:t>T</a:t>
            </a:r>
            <a:r>
              <a:rPr lang="en-US" altLang="zh-CN" b="1">
                <a:latin typeface="Arial" panose="020B0604020202020204" pitchFamily="34" charset="0"/>
              </a:rPr>
              <a:t>= n-1, </a:t>
            </a:r>
            <a:r>
              <a:rPr lang="en-US" altLang="zh-CN" b="1" i="1">
                <a:latin typeface="Arial" panose="020B0604020202020204" pitchFamily="34" charset="0"/>
              </a:rPr>
              <a:t>df</a:t>
            </a:r>
            <a:r>
              <a:rPr lang="en-US" altLang="zh-CN" b="1" i="1" baseline="-25000">
                <a:latin typeface="Arial" panose="020B0604020202020204" pitchFamily="34" charset="0"/>
              </a:rPr>
              <a:t>R</a:t>
            </a:r>
            <a:r>
              <a:rPr lang="en-US" altLang="zh-CN" b="1">
                <a:latin typeface="Arial" panose="020B0604020202020204" pitchFamily="34" charset="0"/>
              </a:rPr>
              <a:t>=k, </a:t>
            </a:r>
            <a:r>
              <a:rPr lang="en-US" altLang="zh-CN" b="1" i="1">
                <a:latin typeface="Arial" panose="020B0604020202020204" pitchFamily="34" charset="0"/>
              </a:rPr>
              <a:t>df</a:t>
            </a:r>
            <a:r>
              <a:rPr lang="en-US" altLang="zh-CN" b="1" i="1" baseline="-25000">
                <a:latin typeface="Arial" panose="020B0604020202020204" pitchFamily="34" charset="0"/>
              </a:rPr>
              <a:t>E</a:t>
            </a:r>
            <a:r>
              <a:rPr lang="en-US" altLang="zh-CN" b="1">
                <a:latin typeface="Arial" panose="020B0604020202020204" pitchFamily="34" charset="0"/>
              </a:rPr>
              <a:t>= n-k-1</a:t>
            </a:r>
            <a:r>
              <a:rPr lang="zh-CN" altLang="zh-CN">
                <a:latin typeface="Arial" panose="020B0604020202020204" pitchFamily="34" charset="0"/>
              </a:rPr>
              <a:t>，</a:t>
            </a:r>
            <a:r>
              <a:rPr lang="en-US" altLang="zh-CN" i="1">
                <a:latin typeface="Arial" panose="020B0604020202020204" pitchFamily="34" charset="0"/>
              </a:rPr>
              <a:t>n</a:t>
            </a:r>
            <a:r>
              <a:rPr lang="zh-CN" altLang="zh-CN">
                <a:latin typeface="Arial" panose="020B0604020202020204" pitchFamily="34" charset="0"/>
              </a:rPr>
              <a:t>为样本个数，</a:t>
            </a:r>
            <a:r>
              <a:rPr lang="en-US" altLang="zh-CN" i="1">
                <a:latin typeface="Arial" panose="020B0604020202020204" pitchFamily="34" charset="0"/>
              </a:rPr>
              <a:t>k</a:t>
            </a:r>
            <a:r>
              <a:rPr lang="zh-CN" altLang="zh-CN">
                <a:latin typeface="Arial" panose="020B0604020202020204" pitchFamily="34" charset="0"/>
              </a:rPr>
              <a:t>为自变量个数。</a:t>
            </a:r>
            <a:r>
              <a:rPr lang="en-US" altLang="zh-CN">
                <a:latin typeface="Arial" panose="020B0604020202020204" pitchFamily="34" charset="0"/>
              </a:rPr>
              <a:t>R</a:t>
            </a:r>
            <a:r>
              <a:rPr lang="en-US" altLang="zh-CN" baseline="30000">
                <a:latin typeface="Arial" panose="020B0604020202020204" pitchFamily="34" charset="0"/>
              </a:rPr>
              <a:t>2</a:t>
            </a:r>
            <a:r>
              <a:rPr lang="zh-CN" altLang="zh-CN">
                <a:latin typeface="Arial" panose="020B0604020202020204" pitchFamily="34" charset="0"/>
              </a:rPr>
              <a:t>越接近</a:t>
            </a:r>
            <a:r>
              <a:rPr lang="en-US" altLang="zh-CN">
                <a:latin typeface="Arial" panose="020B0604020202020204" pitchFamily="34" charset="0"/>
              </a:rPr>
              <a:t>1</a:t>
            </a:r>
            <a:r>
              <a:rPr lang="zh-CN" altLang="zh-CN">
                <a:latin typeface="Arial" panose="020B0604020202020204" pitchFamily="34" charset="0"/>
              </a:rPr>
              <a:t>，模型的拟合效果越好。将三种方差（即</a:t>
            </a:r>
            <a:r>
              <a:rPr lang="en-US" altLang="zh-CN" i="1">
                <a:latin typeface="Arial" panose="020B0604020202020204" pitchFamily="34" charset="0"/>
              </a:rPr>
              <a:t>SS</a:t>
            </a:r>
            <a:r>
              <a:rPr lang="en-US" altLang="zh-CN" i="1" baseline="-25000">
                <a:latin typeface="Arial" panose="020B0604020202020204" pitchFamily="34" charset="0"/>
              </a:rPr>
              <a:t>T</a:t>
            </a:r>
            <a:r>
              <a:rPr lang="zh-CN" altLang="zh-CN">
                <a:latin typeface="Arial" panose="020B0604020202020204" pitchFamily="34" charset="0"/>
              </a:rPr>
              <a:t>、</a:t>
            </a:r>
            <a:r>
              <a:rPr lang="en-US" altLang="zh-CN" i="1">
                <a:latin typeface="Arial" panose="020B0604020202020204" pitchFamily="34" charset="0"/>
              </a:rPr>
              <a:t>SS</a:t>
            </a:r>
            <a:r>
              <a:rPr lang="en-US" altLang="zh-CN" i="1" baseline="-25000">
                <a:latin typeface="Arial" panose="020B0604020202020204" pitchFamily="34" charset="0"/>
              </a:rPr>
              <a:t>E</a:t>
            </a:r>
            <a:r>
              <a:rPr lang="zh-CN" altLang="zh-CN">
                <a:latin typeface="Arial" panose="020B0604020202020204" pitchFamily="34" charset="0"/>
              </a:rPr>
              <a:t>、</a:t>
            </a:r>
            <a:r>
              <a:rPr lang="en-US" altLang="zh-CN" i="1">
                <a:latin typeface="Arial" panose="020B0604020202020204" pitchFamily="34" charset="0"/>
              </a:rPr>
              <a:t>SS</a:t>
            </a:r>
            <a:r>
              <a:rPr lang="en-US" altLang="zh-CN" i="1" baseline="-25000">
                <a:latin typeface="Arial" panose="020B0604020202020204" pitchFamily="34" charset="0"/>
              </a:rPr>
              <a:t>R</a:t>
            </a:r>
            <a:r>
              <a:rPr lang="zh-CN" altLang="zh-CN">
                <a:latin typeface="Arial" panose="020B0604020202020204" pitchFamily="34" charset="0"/>
              </a:rPr>
              <a:t>）分别除以相应的自由度，得到的是相应的均方差，即</a:t>
            </a:r>
            <a:r>
              <a:rPr lang="en-US" altLang="zh-CN" b="1" i="1">
                <a:latin typeface="Arial" panose="020B0604020202020204" pitchFamily="34" charset="0"/>
              </a:rPr>
              <a:t>MS</a:t>
            </a:r>
            <a:r>
              <a:rPr lang="en-US" altLang="zh-CN" b="1" i="1" baseline="-25000">
                <a:latin typeface="Arial" panose="020B0604020202020204" pitchFamily="34" charset="0"/>
              </a:rPr>
              <a:t>T</a:t>
            </a:r>
            <a:r>
              <a:rPr lang="en-US" altLang="zh-CN" b="1">
                <a:latin typeface="Arial" panose="020B0604020202020204" pitchFamily="34" charset="0"/>
              </a:rPr>
              <a:t>=</a:t>
            </a:r>
            <a:r>
              <a:rPr lang="en-US" altLang="zh-CN" b="1" i="1">
                <a:latin typeface="Arial" panose="020B0604020202020204" pitchFamily="34" charset="0"/>
              </a:rPr>
              <a:t> SS</a:t>
            </a:r>
            <a:r>
              <a:rPr lang="en-US" altLang="zh-CN" b="1" i="1" baseline="-25000">
                <a:latin typeface="Arial" panose="020B0604020202020204" pitchFamily="34" charset="0"/>
              </a:rPr>
              <a:t>T</a:t>
            </a:r>
            <a:r>
              <a:rPr lang="en-US" altLang="zh-CN" b="1" i="1">
                <a:latin typeface="Arial" panose="020B0604020202020204" pitchFamily="34" charset="0"/>
              </a:rPr>
              <a:t>/df</a:t>
            </a:r>
            <a:r>
              <a:rPr lang="en-US" altLang="zh-CN" b="1" i="1" baseline="-25000">
                <a:latin typeface="Arial" panose="020B0604020202020204" pitchFamily="34" charset="0"/>
              </a:rPr>
              <a:t>T</a:t>
            </a:r>
            <a:r>
              <a:rPr lang="zh-CN" altLang="zh-CN" b="1">
                <a:latin typeface="Arial" panose="020B0604020202020204" pitchFamily="34" charset="0"/>
              </a:rPr>
              <a:t>，</a:t>
            </a:r>
            <a:r>
              <a:rPr lang="en-US" altLang="zh-CN" b="1" i="1">
                <a:latin typeface="Arial" panose="020B0604020202020204" pitchFamily="34" charset="0"/>
              </a:rPr>
              <a:t>MS</a:t>
            </a:r>
            <a:r>
              <a:rPr lang="en-US" altLang="zh-CN" b="1" i="1" baseline="-25000">
                <a:latin typeface="Arial" panose="020B0604020202020204" pitchFamily="34" charset="0"/>
              </a:rPr>
              <a:t>E</a:t>
            </a:r>
            <a:r>
              <a:rPr lang="en-US" altLang="zh-CN" b="1">
                <a:latin typeface="Arial" panose="020B0604020202020204" pitchFamily="34" charset="0"/>
              </a:rPr>
              <a:t>=</a:t>
            </a:r>
            <a:r>
              <a:rPr lang="en-US" altLang="zh-CN" b="1" i="1">
                <a:latin typeface="Arial" panose="020B0604020202020204" pitchFamily="34" charset="0"/>
              </a:rPr>
              <a:t> SS</a:t>
            </a:r>
            <a:r>
              <a:rPr lang="en-US" altLang="zh-CN" b="1" i="1" baseline="-25000">
                <a:latin typeface="Arial" panose="020B0604020202020204" pitchFamily="34" charset="0"/>
              </a:rPr>
              <a:t>E</a:t>
            </a:r>
            <a:r>
              <a:rPr lang="en-US" altLang="zh-CN" b="1" i="1">
                <a:latin typeface="Arial" panose="020B0604020202020204" pitchFamily="34" charset="0"/>
              </a:rPr>
              <a:t> /df</a:t>
            </a:r>
            <a:r>
              <a:rPr lang="en-US" altLang="zh-CN" b="1" i="1" baseline="-25000">
                <a:latin typeface="Arial" panose="020B0604020202020204" pitchFamily="34" charset="0"/>
              </a:rPr>
              <a:t>E</a:t>
            </a:r>
            <a:r>
              <a:rPr lang="zh-CN" altLang="zh-CN" b="1" i="1">
                <a:latin typeface="Arial" panose="020B0604020202020204" pitchFamily="34" charset="0"/>
              </a:rPr>
              <a:t>，</a:t>
            </a:r>
            <a:r>
              <a:rPr lang="en-US" altLang="zh-CN" b="1" i="1">
                <a:latin typeface="Arial" panose="020B0604020202020204" pitchFamily="34" charset="0"/>
              </a:rPr>
              <a:t>MS</a:t>
            </a:r>
            <a:r>
              <a:rPr lang="en-US" altLang="zh-CN" b="1" i="1" baseline="-25000">
                <a:latin typeface="Arial" panose="020B0604020202020204" pitchFamily="34" charset="0"/>
              </a:rPr>
              <a:t>R</a:t>
            </a:r>
            <a:r>
              <a:rPr lang="en-US" altLang="zh-CN" b="1" i="1">
                <a:latin typeface="Arial" panose="020B0604020202020204" pitchFamily="34" charset="0"/>
              </a:rPr>
              <a:t> </a:t>
            </a:r>
            <a:r>
              <a:rPr lang="en-US" altLang="zh-CN" b="1">
                <a:latin typeface="Arial" panose="020B0604020202020204" pitchFamily="34" charset="0"/>
              </a:rPr>
              <a:t>= </a:t>
            </a:r>
            <a:r>
              <a:rPr lang="en-US" altLang="zh-CN" b="1" i="1">
                <a:latin typeface="Arial" panose="020B0604020202020204" pitchFamily="34" charset="0"/>
              </a:rPr>
              <a:t>SS</a:t>
            </a:r>
            <a:r>
              <a:rPr lang="en-US" altLang="zh-CN" b="1" i="1" baseline="-25000">
                <a:latin typeface="Arial" panose="020B0604020202020204" pitchFamily="34" charset="0"/>
              </a:rPr>
              <a:t>R</a:t>
            </a:r>
            <a:r>
              <a:rPr lang="en-US" altLang="zh-CN" b="1" i="1">
                <a:latin typeface="Arial" panose="020B0604020202020204" pitchFamily="34" charset="0"/>
              </a:rPr>
              <a:t>/df</a:t>
            </a:r>
            <a:r>
              <a:rPr lang="en-US" altLang="zh-CN" b="1" i="1" baseline="-25000">
                <a:latin typeface="Arial" panose="020B0604020202020204" pitchFamily="34" charset="0"/>
              </a:rPr>
              <a:t>R</a:t>
            </a:r>
            <a:r>
              <a:rPr lang="zh-CN" altLang="zh-CN">
                <a:latin typeface="Arial" panose="020B0604020202020204" pitchFamily="34" charset="0"/>
              </a:rPr>
              <a:t>。</a:t>
            </a:r>
          </a:p>
          <a:p>
            <a:endParaRPr lang="zh-CN" altLang="en-US">
              <a:latin typeface="Arial" panose="020B0604020202020204" pitchFamily="34" charset="0"/>
            </a:endParaRPr>
          </a:p>
        </p:txBody>
      </p:sp>
      <p:sp>
        <p:nvSpPr>
          <p:cNvPr id="62468" name="灯片编号占位符 3">
            <a:extLst>
              <a:ext uri="{FF2B5EF4-FFF2-40B4-BE49-F238E27FC236}">
                <a16:creationId xmlns:a16="http://schemas.microsoft.com/office/drawing/2014/main" id="{EFD2EE9F-D69A-C74A-92F8-E44BA21B73C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37718674-AF5E-1344-B3B8-CF9DB02886A7}" type="slidenum">
              <a:rPr lang="en-US" altLang="zh-CN" sz="1200"/>
              <a:pPr/>
              <a:t>18</a:t>
            </a:fld>
            <a:endParaRPr lang="en-US" altLang="zh-CN"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幻灯片图像占位符 1">
            <a:extLst>
              <a:ext uri="{FF2B5EF4-FFF2-40B4-BE49-F238E27FC236}">
                <a16:creationId xmlns:a16="http://schemas.microsoft.com/office/drawing/2014/main" id="{12FFC099-02E2-EE4D-9B5C-9A77228A95CD}"/>
              </a:ext>
            </a:extLst>
          </p:cNvPr>
          <p:cNvSpPr>
            <a:spLocks noGrp="1" noRot="1" noChangeAspect="1" noTextEdit="1"/>
          </p:cNvSpPr>
          <p:nvPr>
            <p:ph type="sldImg"/>
          </p:nvPr>
        </p:nvSpPr>
        <p:spPr>
          <a:xfrm>
            <a:off x="457200" y="720725"/>
            <a:ext cx="6400800" cy="3600450"/>
          </a:xfrm>
          <a:ln/>
        </p:spPr>
      </p:sp>
      <p:sp>
        <p:nvSpPr>
          <p:cNvPr id="63491" name="备注占位符 2">
            <a:extLst>
              <a:ext uri="{FF2B5EF4-FFF2-40B4-BE49-F238E27FC236}">
                <a16:creationId xmlns:a16="http://schemas.microsoft.com/office/drawing/2014/main" id="{AE591E62-8407-D541-BCE8-7F867BC296B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a:latin typeface="Arial" panose="020B0604020202020204" pitchFamily="34" charset="0"/>
              </a:rPr>
              <a:t>因变量</a:t>
            </a:r>
            <a:r>
              <a:rPr lang="en-US" altLang="zh-CN">
                <a:latin typeface="Arial" panose="020B0604020202020204" pitchFamily="34" charset="0"/>
              </a:rPr>
              <a:t>y</a:t>
            </a:r>
            <a:r>
              <a:rPr lang="zh-CN" altLang="zh-CN">
                <a:latin typeface="Arial" panose="020B0604020202020204" pitchFamily="34" charset="0"/>
              </a:rPr>
              <a:t>的自由度（</a:t>
            </a:r>
            <a:r>
              <a:rPr lang="en-US" altLang="zh-CN">
                <a:latin typeface="Arial" panose="020B0604020202020204" pitchFamily="34" charset="0"/>
              </a:rPr>
              <a:t>degree of freedom</a:t>
            </a:r>
            <a:r>
              <a:rPr lang="zh-CN" altLang="zh-CN">
                <a:latin typeface="Arial" panose="020B0604020202020204" pitchFamily="34" charset="0"/>
              </a:rPr>
              <a:t>）</a:t>
            </a:r>
            <a:r>
              <a:rPr lang="en-US" altLang="zh-CN" i="1">
                <a:latin typeface="Arial" panose="020B0604020202020204" pitchFamily="34" charset="0"/>
              </a:rPr>
              <a:t>df</a:t>
            </a:r>
            <a:r>
              <a:rPr lang="en-US" altLang="zh-CN" i="1" baseline="-25000">
                <a:latin typeface="Arial" panose="020B0604020202020204" pitchFamily="34" charset="0"/>
              </a:rPr>
              <a:t>T</a:t>
            </a:r>
            <a:r>
              <a:rPr lang="zh-CN" altLang="zh-CN">
                <a:latin typeface="Arial" panose="020B0604020202020204" pitchFamily="34" charset="0"/>
              </a:rPr>
              <a:t>也可以分解为回归自由度</a:t>
            </a:r>
            <a:r>
              <a:rPr lang="en-US" altLang="zh-CN" i="1">
                <a:latin typeface="Arial" panose="020B0604020202020204" pitchFamily="34" charset="0"/>
              </a:rPr>
              <a:t>df</a:t>
            </a:r>
            <a:r>
              <a:rPr lang="en-US" altLang="zh-CN" i="1" baseline="-25000">
                <a:latin typeface="Arial" panose="020B0604020202020204" pitchFamily="34" charset="0"/>
              </a:rPr>
              <a:t>R</a:t>
            </a:r>
            <a:r>
              <a:rPr lang="zh-CN" altLang="zh-CN">
                <a:latin typeface="Arial" panose="020B0604020202020204" pitchFamily="34" charset="0"/>
              </a:rPr>
              <a:t>和残差自由度</a:t>
            </a:r>
            <a:r>
              <a:rPr lang="en-US" altLang="zh-CN" i="1">
                <a:latin typeface="Arial" panose="020B0604020202020204" pitchFamily="34" charset="0"/>
              </a:rPr>
              <a:t>df</a:t>
            </a:r>
            <a:r>
              <a:rPr lang="en-US" altLang="zh-CN" i="1" baseline="-25000">
                <a:latin typeface="Arial" panose="020B0604020202020204" pitchFamily="34" charset="0"/>
              </a:rPr>
              <a:t>E</a:t>
            </a:r>
            <a:r>
              <a:rPr lang="zh-CN" altLang="zh-CN">
                <a:latin typeface="Arial" panose="020B0604020202020204" pitchFamily="34" charset="0"/>
              </a:rPr>
              <a:t>，即</a:t>
            </a:r>
            <a:r>
              <a:rPr lang="en-US" altLang="zh-CN" b="1" i="1">
                <a:latin typeface="Arial" panose="020B0604020202020204" pitchFamily="34" charset="0"/>
              </a:rPr>
              <a:t>df</a:t>
            </a:r>
            <a:r>
              <a:rPr lang="en-US" altLang="zh-CN" b="1" i="1" baseline="-25000">
                <a:latin typeface="Arial" panose="020B0604020202020204" pitchFamily="34" charset="0"/>
              </a:rPr>
              <a:t>T</a:t>
            </a:r>
            <a:r>
              <a:rPr lang="en-US" altLang="zh-CN" b="1">
                <a:latin typeface="Arial" panose="020B0604020202020204" pitchFamily="34" charset="0"/>
              </a:rPr>
              <a:t>=</a:t>
            </a:r>
            <a:r>
              <a:rPr lang="en-US" altLang="zh-CN" b="1" i="1">
                <a:latin typeface="Arial" panose="020B0604020202020204" pitchFamily="34" charset="0"/>
              </a:rPr>
              <a:t>df</a:t>
            </a:r>
            <a:r>
              <a:rPr lang="en-US" altLang="zh-CN" b="1" i="1" baseline="-25000">
                <a:latin typeface="Arial" panose="020B0604020202020204" pitchFamily="34" charset="0"/>
              </a:rPr>
              <a:t>R</a:t>
            </a:r>
            <a:r>
              <a:rPr lang="en-US" altLang="zh-CN" b="1">
                <a:latin typeface="Arial" panose="020B0604020202020204" pitchFamily="34" charset="0"/>
              </a:rPr>
              <a:t>+</a:t>
            </a:r>
            <a:r>
              <a:rPr lang="en-US" altLang="zh-CN" b="1" i="1">
                <a:latin typeface="Arial" panose="020B0604020202020204" pitchFamily="34" charset="0"/>
              </a:rPr>
              <a:t>df</a:t>
            </a:r>
            <a:r>
              <a:rPr lang="en-US" altLang="zh-CN" b="1" i="1" baseline="-25000">
                <a:latin typeface="Arial" panose="020B0604020202020204" pitchFamily="34" charset="0"/>
              </a:rPr>
              <a:t>E</a:t>
            </a:r>
            <a:r>
              <a:rPr lang="zh-CN" altLang="zh-CN">
                <a:latin typeface="Arial" panose="020B0604020202020204" pitchFamily="34" charset="0"/>
              </a:rPr>
              <a:t>，其中</a:t>
            </a:r>
            <a:r>
              <a:rPr lang="en-US" altLang="zh-CN" b="1" i="1">
                <a:latin typeface="Arial" panose="020B0604020202020204" pitchFamily="34" charset="0"/>
              </a:rPr>
              <a:t>df</a:t>
            </a:r>
            <a:r>
              <a:rPr lang="en-US" altLang="zh-CN" b="1" i="1" baseline="-25000">
                <a:latin typeface="Arial" panose="020B0604020202020204" pitchFamily="34" charset="0"/>
              </a:rPr>
              <a:t>T</a:t>
            </a:r>
            <a:r>
              <a:rPr lang="en-US" altLang="zh-CN" b="1">
                <a:latin typeface="Arial" panose="020B0604020202020204" pitchFamily="34" charset="0"/>
              </a:rPr>
              <a:t>= n-1, </a:t>
            </a:r>
            <a:r>
              <a:rPr lang="en-US" altLang="zh-CN" b="1" i="1">
                <a:latin typeface="Arial" panose="020B0604020202020204" pitchFamily="34" charset="0"/>
              </a:rPr>
              <a:t>df</a:t>
            </a:r>
            <a:r>
              <a:rPr lang="en-US" altLang="zh-CN" b="1" i="1" baseline="-25000">
                <a:latin typeface="Arial" panose="020B0604020202020204" pitchFamily="34" charset="0"/>
              </a:rPr>
              <a:t>R</a:t>
            </a:r>
            <a:r>
              <a:rPr lang="en-US" altLang="zh-CN" b="1">
                <a:latin typeface="Arial" panose="020B0604020202020204" pitchFamily="34" charset="0"/>
              </a:rPr>
              <a:t>=k, </a:t>
            </a:r>
            <a:r>
              <a:rPr lang="en-US" altLang="zh-CN" b="1" i="1">
                <a:latin typeface="Arial" panose="020B0604020202020204" pitchFamily="34" charset="0"/>
              </a:rPr>
              <a:t>df</a:t>
            </a:r>
            <a:r>
              <a:rPr lang="en-US" altLang="zh-CN" b="1" i="1" baseline="-25000">
                <a:latin typeface="Arial" panose="020B0604020202020204" pitchFamily="34" charset="0"/>
              </a:rPr>
              <a:t>E</a:t>
            </a:r>
            <a:r>
              <a:rPr lang="en-US" altLang="zh-CN" b="1">
                <a:latin typeface="Arial" panose="020B0604020202020204" pitchFamily="34" charset="0"/>
              </a:rPr>
              <a:t>= n-k-1</a:t>
            </a:r>
            <a:r>
              <a:rPr lang="zh-CN" altLang="zh-CN">
                <a:latin typeface="Arial" panose="020B0604020202020204" pitchFamily="34" charset="0"/>
              </a:rPr>
              <a:t>，</a:t>
            </a:r>
            <a:r>
              <a:rPr lang="en-US" altLang="zh-CN" i="1">
                <a:latin typeface="Arial" panose="020B0604020202020204" pitchFamily="34" charset="0"/>
              </a:rPr>
              <a:t>n</a:t>
            </a:r>
            <a:r>
              <a:rPr lang="zh-CN" altLang="zh-CN">
                <a:latin typeface="Arial" panose="020B0604020202020204" pitchFamily="34" charset="0"/>
              </a:rPr>
              <a:t>为样本个数，</a:t>
            </a:r>
            <a:r>
              <a:rPr lang="en-US" altLang="zh-CN" i="1">
                <a:latin typeface="Arial" panose="020B0604020202020204" pitchFamily="34" charset="0"/>
              </a:rPr>
              <a:t>k</a:t>
            </a:r>
            <a:r>
              <a:rPr lang="zh-CN" altLang="zh-CN">
                <a:latin typeface="Arial" panose="020B0604020202020204" pitchFamily="34" charset="0"/>
              </a:rPr>
              <a:t>为自变量个数。</a:t>
            </a:r>
            <a:r>
              <a:rPr lang="en-US" altLang="zh-CN">
                <a:latin typeface="Arial" panose="020B0604020202020204" pitchFamily="34" charset="0"/>
              </a:rPr>
              <a:t>R</a:t>
            </a:r>
            <a:r>
              <a:rPr lang="en-US" altLang="zh-CN" baseline="30000">
                <a:latin typeface="Arial" panose="020B0604020202020204" pitchFamily="34" charset="0"/>
              </a:rPr>
              <a:t>2</a:t>
            </a:r>
            <a:r>
              <a:rPr lang="zh-CN" altLang="zh-CN">
                <a:latin typeface="Arial" panose="020B0604020202020204" pitchFamily="34" charset="0"/>
              </a:rPr>
              <a:t>越接近</a:t>
            </a:r>
            <a:r>
              <a:rPr lang="en-US" altLang="zh-CN">
                <a:latin typeface="Arial" panose="020B0604020202020204" pitchFamily="34" charset="0"/>
              </a:rPr>
              <a:t>1</a:t>
            </a:r>
            <a:r>
              <a:rPr lang="zh-CN" altLang="zh-CN">
                <a:latin typeface="Arial" panose="020B0604020202020204" pitchFamily="34" charset="0"/>
              </a:rPr>
              <a:t>，模型的拟合效果越好。将三种方差（即</a:t>
            </a:r>
            <a:r>
              <a:rPr lang="en-US" altLang="zh-CN" i="1">
                <a:latin typeface="Arial" panose="020B0604020202020204" pitchFamily="34" charset="0"/>
              </a:rPr>
              <a:t>SS</a:t>
            </a:r>
            <a:r>
              <a:rPr lang="en-US" altLang="zh-CN" i="1" baseline="-25000">
                <a:latin typeface="Arial" panose="020B0604020202020204" pitchFamily="34" charset="0"/>
              </a:rPr>
              <a:t>T</a:t>
            </a:r>
            <a:r>
              <a:rPr lang="zh-CN" altLang="zh-CN">
                <a:latin typeface="Arial" panose="020B0604020202020204" pitchFamily="34" charset="0"/>
              </a:rPr>
              <a:t>、</a:t>
            </a:r>
            <a:r>
              <a:rPr lang="en-US" altLang="zh-CN" i="1">
                <a:latin typeface="Arial" panose="020B0604020202020204" pitchFamily="34" charset="0"/>
              </a:rPr>
              <a:t>SS</a:t>
            </a:r>
            <a:r>
              <a:rPr lang="en-US" altLang="zh-CN" i="1" baseline="-25000">
                <a:latin typeface="Arial" panose="020B0604020202020204" pitchFamily="34" charset="0"/>
              </a:rPr>
              <a:t>E</a:t>
            </a:r>
            <a:r>
              <a:rPr lang="zh-CN" altLang="zh-CN">
                <a:latin typeface="Arial" panose="020B0604020202020204" pitchFamily="34" charset="0"/>
              </a:rPr>
              <a:t>、</a:t>
            </a:r>
            <a:r>
              <a:rPr lang="en-US" altLang="zh-CN" i="1">
                <a:latin typeface="Arial" panose="020B0604020202020204" pitchFamily="34" charset="0"/>
              </a:rPr>
              <a:t>SS</a:t>
            </a:r>
            <a:r>
              <a:rPr lang="en-US" altLang="zh-CN" i="1" baseline="-25000">
                <a:latin typeface="Arial" panose="020B0604020202020204" pitchFamily="34" charset="0"/>
              </a:rPr>
              <a:t>R</a:t>
            </a:r>
            <a:r>
              <a:rPr lang="zh-CN" altLang="zh-CN">
                <a:latin typeface="Arial" panose="020B0604020202020204" pitchFamily="34" charset="0"/>
              </a:rPr>
              <a:t>）分别除以相应的自由度，得到的是相应的均方差，即</a:t>
            </a:r>
            <a:r>
              <a:rPr lang="en-US" altLang="zh-CN" b="1" i="1">
                <a:latin typeface="Arial" panose="020B0604020202020204" pitchFamily="34" charset="0"/>
              </a:rPr>
              <a:t>MS</a:t>
            </a:r>
            <a:r>
              <a:rPr lang="en-US" altLang="zh-CN" b="1" i="1" baseline="-25000">
                <a:latin typeface="Arial" panose="020B0604020202020204" pitchFamily="34" charset="0"/>
              </a:rPr>
              <a:t>T</a:t>
            </a:r>
            <a:r>
              <a:rPr lang="en-US" altLang="zh-CN" b="1">
                <a:latin typeface="Arial" panose="020B0604020202020204" pitchFamily="34" charset="0"/>
              </a:rPr>
              <a:t>=</a:t>
            </a:r>
            <a:r>
              <a:rPr lang="en-US" altLang="zh-CN" b="1" i="1">
                <a:latin typeface="Arial" panose="020B0604020202020204" pitchFamily="34" charset="0"/>
              </a:rPr>
              <a:t> SS</a:t>
            </a:r>
            <a:r>
              <a:rPr lang="en-US" altLang="zh-CN" b="1" i="1" baseline="-25000">
                <a:latin typeface="Arial" panose="020B0604020202020204" pitchFamily="34" charset="0"/>
              </a:rPr>
              <a:t>T</a:t>
            </a:r>
            <a:r>
              <a:rPr lang="en-US" altLang="zh-CN" b="1" i="1">
                <a:latin typeface="Arial" panose="020B0604020202020204" pitchFamily="34" charset="0"/>
              </a:rPr>
              <a:t>/df</a:t>
            </a:r>
            <a:r>
              <a:rPr lang="en-US" altLang="zh-CN" b="1" i="1" baseline="-25000">
                <a:latin typeface="Arial" panose="020B0604020202020204" pitchFamily="34" charset="0"/>
              </a:rPr>
              <a:t>T</a:t>
            </a:r>
            <a:r>
              <a:rPr lang="zh-CN" altLang="zh-CN" b="1">
                <a:latin typeface="Arial" panose="020B0604020202020204" pitchFamily="34" charset="0"/>
              </a:rPr>
              <a:t>，</a:t>
            </a:r>
            <a:r>
              <a:rPr lang="en-US" altLang="zh-CN" b="1" i="1">
                <a:latin typeface="Arial" panose="020B0604020202020204" pitchFamily="34" charset="0"/>
              </a:rPr>
              <a:t>MS</a:t>
            </a:r>
            <a:r>
              <a:rPr lang="en-US" altLang="zh-CN" b="1" i="1" baseline="-25000">
                <a:latin typeface="Arial" panose="020B0604020202020204" pitchFamily="34" charset="0"/>
              </a:rPr>
              <a:t>E</a:t>
            </a:r>
            <a:r>
              <a:rPr lang="en-US" altLang="zh-CN" b="1">
                <a:latin typeface="Arial" panose="020B0604020202020204" pitchFamily="34" charset="0"/>
              </a:rPr>
              <a:t>=</a:t>
            </a:r>
            <a:r>
              <a:rPr lang="en-US" altLang="zh-CN" b="1" i="1">
                <a:latin typeface="Arial" panose="020B0604020202020204" pitchFamily="34" charset="0"/>
              </a:rPr>
              <a:t> SS</a:t>
            </a:r>
            <a:r>
              <a:rPr lang="en-US" altLang="zh-CN" b="1" i="1" baseline="-25000">
                <a:latin typeface="Arial" panose="020B0604020202020204" pitchFamily="34" charset="0"/>
              </a:rPr>
              <a:t>E</a:t>
            </a:r>
            <a:r>
              <a:rPr lang="en-US" altLang="zh-CN" b="1" i="1">
                <a:latin typeface="Arial" panose="020B0604020202020204" pitchFamily="34" charset="0"/>
              </a:rPr>
              <a:t> /df</a:t>
            </a:r>
            <a:r>
              <a:rPr lang="en-US" altLang="zh-CN" b="1" i="1" baseline="-25000">
                <a:latin typeface="Arial" panose="020B0604020202020204" pitchFamily="34" charset="0"/>
              </a:rPr>
              <a:t>E</a:t>
            </a:r>
            <a:r>
              <a:rPr lang="zh-CN" altLang="zh-CN" b="1" i="1">
                <a:latin typeface="Arial" panose="020B0604020202020204" pitchFamily="34" charset="0"/>
              </a:rPr>
              <a:t>，</a:t>
            </a:r>
            <a:r>
              <a:rPr lang="en-US" altLang="zh-CN" b="1" i="1">
                <a:latin typeface="Arial" panose="020B0604020202020204" pitchFamily="34" charset="0"/>
              </a:rPr>
              <a:t>MS</a:t>
            </a:r>
            <a:r>
              <a:rPr lang="en-US" altLang="zh-CN" b="1" i="1" baseline="-25000">
                <a:latin typeface="Arial" panose="020B0604020202020204" pitchFamily="34" charset="0"/>
              </a:rPr>
              <a:t>R</a:t>
            </a:r>
            <a:r>
              <a:rPr lang="en-US" altLang="zh-CN" b="1" i="1">
                <a:latin typeface="Arial" panose="020B0604020202020204" pitchFamily="34" charset="0"/>
              </a:rPr>
              <a:t> </a:t>
            </a:r>
            <a:r>
              <a:rPr lang="en-US" altLang="zh-CN" b="1">
                <a:latin typeface="Arial" panose="020B0604020202020204" pitchFamily="34" charset="0"/>
              </a:rPr>
              <a:t>= </a:t>
            </a:r>
            <a:r>
              <a:rPr lang="en-US" altLang="zh-CN" b="1" i="1">
                <a:latin typeface="Arial" panose="020B0604020202020204" pitchFamily="34" charset="0"/>
              </a:rPr>
              <a:t>SS</a:t>
            </a:r>
            <a:r>
              <a:rPr lang="en-US" altLang="zh-CN" b="1" i="1" baseline="-25000">
                <a:latin typeface="Arial" panose="020B0604020202020204" pitchFamily="34" charset="0"/>
              </a:rPr>
              <a:t>R</a:t>
            </a:r>
            <a:r>
              <a:rPr lang="en-US" altLang="zh-CN" b="1" i="1">
                <a:latin typeface="Arial" panose="020B0604020202020204" pitchFamily="34" charset="0"/>
              </a:rPr>
              <a:t>/df</a:t>
            </a:r>
            <a:r>
              <a:rPr lang="en-US" altLang="zh-CN" b="1" i="1" baseline="-25000">
                <a:latin typeface="Arial" panose="020B0604020202020204" pitchFamily="34" charset="0"/>
              </a:rPr>
              <a:t>R</a:t>
            </a:r>
            <a:r>
              <a:rPr lang="zh-CN" altLang="zh-CN">
                <a:latin typeface="Arial" panose="020B0604020202020204" pitchFamily="34" charset="0"/>
              </a:rPr>
              <a:t>。</a:t>
            </a:r>
          </a:p>
          <a:p>
            <a:endParaRPr lang="zh-CN" altLang="en-US">
              <a:latin typeface="Arial" panose="020B0604020202020204" pitchFamily="34" charset="0"/>
            </a:endParaRPr>
          </a:p>
        </p:txBody>
      </p:sp>
      <p:sp>
        <p:nvSpPr>
          <p:cNvPr id="63492" name="灯片编号占位符 3">
            <a:extLst>
              <a:ext uri="{FF2B5EF4-FFF2-40B4-BE49-F238E27FC236}">
                <a16:creationId xmlns:a16="http://schemas.microsoft.com/office/drawing/2014/main" id="{D1209D5D-098D-E64F-9950-450C6AC2E69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9789EF05-A53F-6C4F-AC22-D0B4167B5BAD}" type="slidenum">
              <a:rPr lang="en-US" altLang="zh-CN" sz="1200"/>
              <a:pPr/>
              <a:t>19</a:t>
            </a:fld>
            <a:endParaRPr lang="en-US" altLang="zh-CN"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幻灯片图像占位符 1">
            <a:extLst>
              <a:ext uri="{FF2B5EF4-FFF2-40B4-BE49-F238E27FC236}">
                <a16:creationId xmlns:a16="http://schemas.microsoft.com/office/drawing/2014/main" id="{412FBF2B-6F95-694C-ABEA-8FD0BAE9C373}"/>
              </a:ext>
            </a:extLst>
          </p:cNvPr>
          <p:cNvSpPr>
            <a:spLocks noGrp="1" noRot="1" noChangeAspect="1" noTextEdit="1"/>
          </p:cNvSpPr>
          <p:nvPr>
            <p:ph type="sldImg"/>
          </p:nvPr>
        </p:nvSpPr>
        <p:spPr>
          <a:xfrm>
            <a:off x="457200" y="720725"/>
            <a:ext cx="6400800" cy="3600450"/>
          </a:xfrm>
          <a:ln/>
        </p:spPr>
      </p:sp>
      <p:sp>
        <p:nvSpPr>
          <p:cNvPr id="64515" name="备注占位符 2">
            <a:extLst>
              <a:ext uri="{FF2B5EF4-FFF2-40B4-BE49-F238E27FC236}">
                <a16:creationId xmlns:a16="http://schemas.microsoft.com/office/drawing/2014/main" id="{B15708CB-B8E3-4B4E-968D-98A2D691190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a:latin typeface="Arial" panose="020B0604020202020204" pitchFamily="34" charset="0"/>
              </a:rPr>
              <a:t>通过样本计算公式（</a:t>
            </a:r>
            <a:r>
              <a:rPr lang="en-US" altLang="zh-CN">
                <a:latin typeface="Arial" panose="020B0604020202020204" pitchFamily="34" charset="0"/>
              </a:rPr>
              <a:t>5-14</a:t>
            </a:r>
            <a:r>
              <a:rPr lang="zh-CN" altLang="zh-CN">
                <a:latin typeface="Arial" panose="020B0604020202020204" pitchFamily="34" charset="0"/>
              </a:rPr>
              <a:t>）得</a:t>
            </a:r>
            <a:r>
              <a:rPr lang="en-US" altLang="zh-CN">
                <a:latin typeface="Arial" panose="020B0604020202020204" pitchFamily="34" charset="0"/>
              </a:rPr>
              <a:t>F</a:t>
            </a:r>
            <a:r>
              <a:rPr lang="zh-CN" altLang="zh-CN">
                <a:latin typeface="Arial" panose="020B0604020202020204" pitchFamily="34" charset="0"/>
              </a:rPr>
              <a:t>值，设为</a:t>
            </a:r>
            <a:r>
              <a:rPr lang="en-US" altLang="zh-CN">
                <a:latin typeface="Arial" panose="020B0604020202020204" pitchFamily="34" charset="0"/>
              </a:rPr>
              <a:t>F</a:t>
            </a:r>
            <a:r>
              <a:rPr lang="en-US" altLang="zh-CN" baseline="-25000">
                <a:latin typeface="Arial" panose="020B0604020202020204" pitchFamily="34" charset="0"/>
              </a:rPr>
              <a:t>0</a:t>
            </a:r>
            <a:r>
              <a:rPr lang="zh-CN" altLang="zh-CN">
                <a:latin typeface="Arial" panose="020B0604020202020204" pitchFamily="34" charset="0"/>
              </a:rPr>
              <a:t>，若</a:t>
            </a:r>
            <a:r>
              <a:rPr lang="en-US" altLang="zh-CN">
                <a:latin typeface="Arial" panose="020B0604020202020204" pitchFamily="34" charset="0"/>
              </a:rPr>
              <a:t>F</a:t>
            </a:r>
            <a:r>
              <a:rPr lang="en-US" altLang="zh-CN" baseline="-25000">
                <a:latin typeface="Arial" panose="020B0604020202020204" pitchFamily="34" charset="0"/>
              </a:rPr>
              <a:t>0</a:t>
            </a:r>
            <a:r>
              <a:rPr lang="en-US" altLang="zh-CN">
                <a:latin typeface="Arial" panose="020B0604020202020204" pitchFamily="34" charset="0"/>
              </a:rPr>
              <a:t>&gt;F</a:t>
            </a:r>
            <a:r>
              <a:rPr lang="en-US" altLang="zh-CN" baseline="-25000">
                <a:latin typeface="Arial" panose="020B0604020202020204" pitchFamily="34" charset="0"/>
                <a:sym typeface="Symbol" pitchFamily="2" charset="2"/>
              </a:rPr>
              <a:t></a:t>
            </a:r>
            <a:r>
              <a:rPr lang="en-US" altLang="zh-CN" baseline="-25000">
                <a:latin typeface="Arial" panose="020B0604020202020204" pitchFamily="34" charset="0"/>
              </a:rPr>
              <a:t> </a:t>
            </a:r>
            <a:r>
              <a:rPr lang="en-US" altLang="zh-CN">
                <a:latin typeface="Arial" panose="020B0604020202020204" pitchFamily="34" charset="0"/>
              </a:rPr>
              <a:t>(n-k-1)) </a:t>
            </a:r>
            <a:r>
              <a:rPr lang="zh-CN" altLang="zh-CN">
                <a:latin typeface="Arial" panose="020B0604020202020204" pitchFamily="34" charset="0"/>
              </a:rPr>
              <a:t>则因变量和自变量之间的线性关系显著，假设</a:t>
            </a:r>
            <a:r>
              <a:rPr lang="en-US" altLang="zh-CN">
                <a:latin typeface="Arial" panose="020B0604020202020204" pitchFamily="34" charset="0"/>
              </a:rPr>
              <a:t>H</a:t>
            </a:r>
            <a:r>
              <a:rPr lang="en-US" altLang="zh-CN" baseline="-25000">
                <a:latin typeface="Arial" panose="020B0604020202020204" pitchFamily="34" charset="0"/>
              </a:rPr>
              <a:t>0</a:t>
            </a:r>
            <a:r>
              <a:rPr lang="zh-CN" altLang="zh-CN">
                <a:latin typeface="Arial" panose="020B0604020202020204" pitchFamily="34" charset="0"/>
              </a:rPr>
              <a:t>被拒绝。</a:t>
            </a:r>
            <a:endParaRPr lang="zh-CN" altLang="en-US">
              <a:latin typeface="Arial" panose="020B0604020202020204" pitchFamily="34" charset="0"/>
            </a:endParaRPr>
          </a:p>
        </p:txBody>
      </p:sp>
      <p:sp>
        <p:nvSpPr>
          <p:cNvPr id="64516" name="灯片编号占位符 3">
            <a:extLst>
              <a:ext uri="{FF2B5EF4-FFF2-40B4-BE49-F238E27FC236}">
                <a16:creationId xmlns:a16="http://schemas.microsoft.com/office/drawing/2014/main" id="{1E5F88E1-90DC-AB40-82EE-962135D8503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FB963C87-85CC-FD48-BA3D-0DE414606F15}" type="slidenum">
              <a:rPr lang="en-US" altLang="zh-CN" sz="1200"/>
              <a:pPr/>
              <a:t>20</a:t>
            </a:fld>
            <a:endParaRPr lang="en-US" altLang="zh-CN"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幻灯片图像占位符 1">
            <a:extLst>
              <a:ext uri="{FF2B5EF4-FFF2-40B4-BE49-F238E27FC236}">
                <a16:creationId xmlns:a16="http://schemas.microsoft.com/office/drawing/2014/main" id="{A0D44BA0-D100-3C40-A77F-BA4F3DD6A0C7}"/>
              </a:ext>
            </a:extLst>
          </p:cNvPr>
          <p:cNvSpPr>
            <a:spLocks noGrp="1" noRot="1" noChangeAspect="1" noTextEdit="1"/>
          </p:cNvSpPr>
          <p:nvPr>
            <p:ph type="sldImg"/>
          </p:nvPr>
        </p:nvSpPr>
        <p:spPr>
          <a:xfrm>
            <a:off x="457200" y="720725"/>
            <a:ext cx="6400800" cy="3600450"/>
          </a:xfrm>
          <a:ln/>
        </p:spPr>
      </p:sp>
      <p:sp>
        <p:nvSpPr>
          <p:cNvPr id="65539" name="备注占位符 2">
            <a:extLst>
              <a:ext uri="{FF2B5EF4-FFF2-40B4-BE49-F238E27FC236}">
                <a16:creationId xmlns:a16="http://schemas.microsoft.com/office/drawing/2014/main" id="{FD6606C8-75B9-A74A-A44B-94CA9C409D8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a:latin typeface="Arial" panose="020B0604020202020204" pitchFamily="34" charset="0"/>
              </a:rPr>
              <a:t>前面所述的</a:t>
            </a:r>
            <a:r>
              <a:rPr lang="en-US" altLang="zh-CN">
                <a:latin typeface="Arial" panose="020B0604020202020204" pitchFamily="34" charset="0"/>
              </a:rPr>
              <a:t>F</a:t>
            </a:r>
            <a:r>
              <a:rPr lang="zh-CN" altLang="zh-CN">
                <a:latin typeface="Arial" panose="020B0604020202020204" pitchFamily="34" charset="0"/>
              </a:rPr>
              <a:t>检验如果说明回归关系是显著的，并不能说明每个回归系数是显著的，有可能存在某些回归系数不显著的情况。因此，需要接着对单个回归系数分别进行检验，对于不显著的系数可以去掉，重新建立回归模型。</a:t>
            </a:r>
            <a:endParaRPr lang="zh-CN" altLang="en-US">
              <a:latin typeface="Arial" panose="020B0604020202020204" pitchFamily="34" charset="0"/>
            </a:endParaRPr>
          </a:p>
        </p:txBody>
      </p:sp>
      <p:sp>
        <p:nvSpPr>
          <p:cNvPr id="65540" name="灯片编号占位符 3">
            <a:extLst>
              <a:ext uri="{FF2B5EF4-FFF2-40B4-BE49-F238E27FC236}">
                <a16:creationId xmlns:a16="http://schemas.microsoft.com/office/drawing/2014/main" id="{DA50148E-743E-A749-81D8-FB57F2F7F1A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142D0259-18D6-5440-8EE3-65B33A26EBD3}" type="slidenum">
              <a:rPr lang="en-US" altLang="zh-CN" sz="1200"/>
              <a:pPr/>
              <a:t>22</a:t>
            </a:fld>
            <a:endParaRPr lang="en-US" altLang="zh-CN"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a:extLst>
              <a:ext uri="{FF2B5EF4-FFF2-40B4-BE49-F238E27FC236}">
                <a16:creationId xmlns:a16="http://schemas.microsoft.com/office/drawing/2014/main" id="{5FE8036B-009B-6E48-B3FC-E9F8B0F44CE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BA683600-EB0A-4546-980C-D0EE46794467}" type="slidenum">
              <a:rPr lang="zh-CN" altLang="en-US" sz="1200">
                <a:latin typeface="Times New Roman" panose="02020603050405020304" pitchFamily="18" charset="0"/>
              </a:rPr>
              <a:pPr/>
              <a:t>24</a:t>
            </a:fld>
            <a:endParaRPr lang="en-US" altLang="zh-CN" sz="1200">
              <a:latin typeface="Times New Roman" panose="02020603050405020304" pitchFamily="18" charset="0"/>
            </a:endParaRPr>
          </a:p>
        </p:txBody>
      </p:sp>
      <p:sp>
        <p:nvSpPr>
          <p:cNvPr id="66563" name="Rectangle 2">
            <a:extLst>
              <a:ext uri="{FF2B5EF4-FFF2-40B4-BE49-F238E27FC236}">
                <a16:creationId xmlns:a16="http://schemas.microsoft.com/office/drawing/2014/main" id="{0D872A19-FB0E-AE48-9FF6-53C76E39A60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a:latin typeface="Arial" panose="020B0604020202020204" pitchFamily="34" charset="0"/>
              </a:rPr>
              <a:t>Linear regression is used to model continuous-valued functions. </a:t>
            </a:r>
          </a:p>
          <a:p>
            <a:r>
              <a:rPr lang="zh-CN" altLang="en-US">
                <a:latin typeface="Arial" panose="020B0604020202020204" pitchFamily="34" charset="0"/>
              </a:rPr>
              <a:t>用</a:t>
            </a:r>
            <a:r>
              <a:rPr lang="en-US" altLang="zh-CN">
                <a:latin typeface="Arial" panose="020B0604020202020204" pitchFamily="34" charset="0"/>
              </a:rPr>
              <a:t>cpu.arff</a:t>
            </a:r>
            <a:r>
              <a:rPr lang="zh-CN" altLang="en-US">
                <a:latin typeface="Arial" panose="020B0604020202020204" pitchFamily="34" charset="0"/>
              </a:rPr>
              <a:t>数据集，最后一列是</a:t>
            </a:r>
            <a:r>
              <a:rPr lang="en-US" altLang="zh-CN">
                <a:latin typeface="Arial" panose="020B0604020202020204" pitchFamily="34" charset="0"/>
              </a:rPr>
              <a:t>cpu</a:t>
            </a:r>
            <a:r>
              <a:rPr lang="zh-CN" altLang="en-US">
                <a:latin typeface="Arial" panose="020B0604020202020204" pitchFamily="34" charset="0"/>
              </a:rPr>
              <a:t>的性能指标，需要预测</a:t>
            </a:r>
            <a:r>
              <a:rPr lang="en-US" altLang="zh-CN">
                <a:latin typeface="Arial" panose="020B0604020202020204" pitchFamily="34" charset="0"/>
              </a:rPr>
              <a:t>,</a:t>
            </a:r>
            <a:r>
              <a:rPr lang="zh-CN" altLang="en-US">
                <a:latin typeface="Arial" panose="020B0604020202020204" pitchFamily="34" charset="0"/>
              </a:rPr>
              <a:t>每行对应一台计算机的配置，包括周期，主存最小、最大值，高速缓存、信道最小、最大等。</a:t>
            </a:r>
            <a:endParaRPr lang="en-US" altLang="zh-CN">
              <a:latin typeface="Arial" panose="020B0604020202020204" pitchFamily="34" charset="0"/>
            </a:endParaRPr>
          </a:p>
          <a:p>
            <a:r>
              <a:rPr lang="en-US" altLang="zh-CN">
                <a:latin typeface="Arial" panose="020B0604020202020204" pitchFamily="34" charset="0"/>
              </a:rPr>
              <a:t>weka.classifiers.functions.SimpleLinearRegression:</a:t>
            </a:r>
            <a:r>
              <a:rPr lang="zh-CN" altLang="en-US">
                <a:latin typeface="Arial" panose="020B0604020202020204" pitchFamily="34" charset="0"/>
              </a:rPr>
              <a:t>只选一个最重要的属性构建一元线性回归</a:t>
            </a:r>
            <a:endParaRPr lang="en-US" altLang="zh-CN">
              <a:latin typeface="Arial" panose="020B0604020202020204" pitchFamily="34" charset="0"/>
            </a:endParaRPr>
          </a:p>
          <a:p>
            <a:r>
              <a:rPr lang="en-US" altLang="zh-CN">
                <a:latin typeface="Arial" panose="020B0604020202020204" pitchFamily="34" charset="0"/>
              </a:rPr>
              <a:t>weka.classifiers.functions.LinearRegression</a:t>
            </a:r>
            <a:r>
              <a:rPr lang="zh-CN" altLang="en-US">
                <a:latin typeface="Arial" panose="020B0604020202020204" pitchFamily="34" charset="0"/>
              </a:rPr>
              <a:t>：对属性做一些优化选择</a:t>
            </a:r>
            <a:endParaRPr lang="en-US" altLang="zh-CN">
              <a:latin typeface="Arial" panose="020B0604020202020204" pitchFamily="34" charset="0"/>
            </a:endParaRPr>
          </a:p>
          <a:p>
            <a:r>
              <a:rPr lang="en-US" altLang="zh-CN">
                <a:latin typeface="Arial" panose="020B0604020202020204" pitchFamily="34" charset="0"/>
              </a:rPr>
              <a:t>M5P:model tree</a:t>
            </a:r>
          </a:p>
          <a:p>
            <a:endParaRPr lang="en-US" altLang="zh-CN">
              <a:latin typeface="Arial" panose="020B060402020202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1">
            <a:extLst>
              <a:ext uri="{FF2B5EF4-FFF2-40B4-BE49-F238E27FC236}">
                <a16:creationId xmlns:a16="http://schemas.microsoft.com/office/drawing/2014/main" id="{26A1EF63-FF13-0F44-BCED-0CC51B7EF1A6}"/>
              </a:ext>
            </a:extLst>
          </p:cNvPr>
          <p:cNvSpPr>
            <a:spLocks noGrp="1" noRot="1" noChangeAspect="1" noTextEdit="1"/>
          </p:cNvSpPr>
          <p:nvPr>
            <p:ph type="sldImg"/>
          </p:nvPr>
        </p:nvSpPr>
        <p:spPr>
          <a:xfrm>
            <a:off x="457200" y="720725"/>
            <a:ext cx="6400800" cy="3600450"/>
          </a:xfrm>
          <a:ln/>
        </p:spPr>
      </p:sp>
      <p:sp>
        <p:nvSpPr>
          <p:cNvPr id="67587" name="备注占位符 2">
            <a:extLst>
              <a:ext uri="{FF2B5EF4-FFF2-40B4-BE49-F238E27FC236}">
                <a16:creationId xmlns:a16="http://schemas.microsoft.com/office/drawing/2014/main" id="{05DAD158-E76D-0249-A25D-4B16E81FCCD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anose="020B0604020202020204" pitchFamily="34" charset="0"/>
            </a:endParaRPr>
          </a:p>
        </p:txBody>
      </p:sp>
      <p:sp>
        <p:nvSpPr>
          <p:cNvPr id="67588" name="灯片编号占位符 3">
            <a:extLst>
              <a:ext uri="{FF2B5EF4-FFF2-40B4-BE49-F238E27FC236}">
                <a16:creationId xmlns:a16="http://schemas.microsoft.com/office/drawing/2014/main" id="{B71DF810-5981-9442-88F5-F3A8148F1BD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6870DF70-632A-7A4E-9ADE-A3905FF17329}" type="slidenum">
              <a:rPr lang="en-US" altLang="zh-CN" sz="1200"/>
              <a:pPr/>
              <a:t>27</a:t>
            </a:fld>
            <a:endParaRPr lang="en-US" altLang="zh-CN"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a:extLst>
              <a:ext uri="{FF2B5EF4-FFF2-40B4-BE49-F238E27FC236}">
                <a16:creationId xmlns:a16="http://schemas.microsoft.com/office/drawing/2014/main" id="{9FC0D2DB-C194-9345-98D2-CA7D4DC4A65E}"/>
              </a:ext>
            </a:extLst>
          </p:cNvPr>
          <p:cNvSpPr>
            <a:spLocks noGrp="1" noRot="1" noChangeAspect="1" noTextEdit="1"/>
          </p:cNvSpPr>
          <p:nvPr>
            <p:ph type="sldImg"/>
          </p:nvPr>
        </p:nvSpPr>
        <p:spPr>
          <a:xfrm>
            <a:off x="457200" y="720725"/>
            <a:ext cx="6400800" cy="3600450"/>
          </a:xfrm>
          <a:ln/>
        </p:spPr>
      </p:sp>
      <p:sp>
        <p:nvSpPr>
          <p:cNvPr id="68611" name="备注占位符 2">
            <a:extLst>
              <a:ext uri="{FF2B5EF4-FFF2-40B4-BE49-F238E27FC236}">
                <a16:creationId xmlns:a16="http://schemas.microsoft.com/office/drawing/2014/main" id="{B0E78EF7-27FE-2B49-9913-A2BAA85C1C2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a:latin typeface="Arial" panose="020B0604020202020204" pitchFamily="34" charset="0"/>
              </a:rPr>
              <a:t>式中，</a:t>
            </a:r>
            <a:r>
              <a:rPr lang="en-US" altLang="zh-CN">
                <a:latin typeface="Arial" panose="020B0604020202020204" pitchFamily="34" charset="0"/>
              </a:rPr>
              <a:t>y(o)</a:t>
            </a:r>
            <a:r>
              <a:rPr lang="zh-CN" altLang="zh-CN">
                <a:latin typeface="Arial" panose="020B0604020202020204" pitchFamily="34" charset="0"/>
              </a:rPr>
              <a:t>代表观测样本</a:t>
            </a:r>
            <a:r>
              <a:rPr lang="en-US" altLang="zh-CN">
                <a:latin typeface="Arial" panose="020B0604020202020204" pitchFamily="34" charset="0"/>
              </a:rPr>
              <a:t>o</a:t>
            </a:r>
            <a:r>
              <a:rPr lang="zh-CN" altLang="zh-CN">
                <a:latin typeface="Arial" panose="020B0604020202020204" pitchFamily="34" charset="0"/>
              </a:rPr>
              <a:t>的目标属性取值， </a:t>
            </a:r>
            <a:r>
              <a:rPr lang="en-US" altLang="zh-CN">
                <a:latin typeface="Arial" panose="020B0604020202020204" pitchFamily="34" charset="0"/>
              </a:rPr>
              <a:t>𝑠𝑖𝑚(𝑜,𝑡</a:t>
            </a:r>
            <a:r>
              <a:rPr lang="zh-CN" altLang="zh-CN">
                <a:latin typeface="Arial" panose="020B0604020202020204" pitchFamily="34" charset="0"/>
              </a:rPr>
              <a:t>_</a:t>
            </a:r>
            <a:r>
              <a:rPr lang="en-US" altLang="zh-CN">
                <a:latin typeface="Arial" panose="020B0604020202020204" pitchFamily="34" charset="0"/>
              </a:rPr>
              <a:t>𝑗)</a:t>
            </a:r>
            <a:r>
              <a:rPr lang="zh-CN" altLang="zh-CN">
                <a:latin typeface="Arial" panose="020B0604020202020204" pitchFamily="34" charset="0"/>
              </a:rPr>
              <a:t>代表观测样本</a:t>
            </a:r>
            <a:r>
              <a:rPr lang="en-US" altLang="zh-CN">
                <a:latin typeface="Arial" panose="020B0604020202020204" pitchFamily="34" charset="0"/>
              </a:rPr>
              <a:t>o</a:t>
            </a:r>
            <a:r>
              <a:rPr lang="zh-CN" altLang="zh-CN">
                <a:latin typeface="Arial" panose="020B0604020202020204" pitchFamily="34" charset="0"/>
              </a:rPr>
              <a:t>和测试样本</a:t>
            </a:r>
            <a:r>
              <a:rPr lang="en-US" altLang="zh-CN" i="1">
                <a:latin typeface="Arial" panose="020B0604020202020204" pitchFamily="34" charset="0"/>
              </a:rPr>
              <a:t>t</a:t>
            </a:r>
            <a:r>
              <a:rPr lang="en-US" altLang="zh-CN" i="1" baseline="-25000">
                <a:latin typeface="Arial" panose="020B0604020202020204" pitchFamily="34" charset="0"/>
              </a:rPr>
              <a:t>j</a:t>
            </a:r>
            <a:r>
              <a:rPr lang="zh-CN" altLang="zh-CN">
                <a:latin typeface="Arial" panose="020B0604020202020204" pitchFamily="34" charset="0"/>
              </a:rPr>
              <a:t>直接的相似度，相似度的衡量方法在第</a:t>
            </a:r>
            <a:r>
              <a:rPr lang="en-US" altLang="zh-CN">
                <a:latin typeface="Arial" panose="020B0604020202020204" pitchFamily="34" charset="0"/>
              </a:rPr>
              <a:t>6</a:t>
            </a:r>
            <a:r>
              <a:rPr lang="zh-CN" altLang="zh-CN">
                <a:latin typeface="Arial" panose="020B0604020202020204" pitchFamily="34" charset="0"/>
              </a:rPr>
              <a:t>章详述，此处可以利用欧式距离的倒数进行衡量，即</a:t>
            </a:r>
            <a:r>
              <a:rPr lang="en-US" altLang="zh-CN">
                <a:latin typeface="Arial" panose="020B0604020202020204" pitchFamily="34" charset="0"/>
              </a:rPr>
              <a:t>𝑠𝑖𝑚</a:t>
            </a:r>
            <a:r>
              <a:rPr lang="zh-CN" altLang="zh-CN">
                <a:latin typeface="Arial" panose="020B0604020202020204" pitchFamily="34" charset="0"/>
              </a:rPr>
              <a:t>(</a:t>
            </a:r>
            <a:r>
              <a:rPr lang="en-US" altLang="zh-CN">
                <a:latin typeface="Arial" panose="020B0604020202020204" pitchFamily="34" charset="0"/>
              </a:rPr>
              <a:t>𝑜,𝑡</a:t>
            </a:r>
            <a:r>
              <a:rPr lang="zh-CN" altLang="zh-CN">
                <a:latin typeface="Arial" panose="020B0604020202020204" pitchFamily="34" charset="0"/>
              </a:rPr>
              <a:t>_</a:t>
            </a:r>
            <a:r>
              <a:rPr lang="en-US" altLang="zh-CN">
                <a:latin typeface="Arial" panose="020B0604020202020204" pitchFamily="34" charset="0"/>
              </a:rPr>
              <a:t>𝑗 )=1/𝑑(𝑜,𝑡</a:t>
            </a:r>
            <a:r>
              <a:rPr lang="zh-CN" altLang="zh-CN">
                <a:latin typeface="Arial" panose="020B0604020202020204" pitchFamily="34" charset="0"/>
              </a:rPr>
              <a:t>_</a:t>
            </a:r>
            <a:r>
              <a:rPr lang="en-US" altLang="zh-CN">
                <a:latin typeface="Arial" panose="020B0604020202020204" pitchFamily="34" charset="0"/>
              </a:rPr>
              <a:t>𝑗)</a:t>
            </a:r>
            <a:r>
              <a:rPr lang="zh-CN" altLang="zh-CN">
                <a:latin typeface="Arial" panose="020B0604020202020204" pitchFamily="34" charset="0"/>
              </a:rPr>
              <a:t>。</a:t>
            </a:r>
          </a:p>
          <a:p>
            <a:endParaRPr lang="zh-CN" altLang="en-US">
              <a:latin typeface="Arial" panose="020B0604020202020204" pitchFamily="34" charset="0"/>
            </a:endParaRPr>
          </a:p>
        </p:txBody>
      </p:sp>
      <p:sp>
        <p:nvSpPr>
          <p:cNvPr id="68612" name="灯片编号占位符 3">
            <a:extLst>
              <a:ext uri="{FF2B5EF4-FFF2-40B4-BE49-F238E27FC236}">
                <a16:creationId xmlns:a16="http://schemas.microsoft.com/office/drawing/2014/main" id="{37A912E5-06D5-434F-AEB0-21A92248035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BF8E7A23-5802-4742-9646-5FBD7AE72666}" type="slidenum">
              <a:rPr lang="en-US" altLang="zh-CN" sz="1200"/>
              <a:pPr/>
              <a:t>36</a:t>
            </a:fld>
            <a:endParaRPr lang="en-US" altLang="zh-CN" sz="12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a:extLst>
              <a:ext uri="{FF2B5EF4-FFF2-40B4-BE49-F238E27FC236}">
                <a16:creationId xmlns:a16="http://schemas.microsoft.com/office/drawing/2014/main" id="{2CD6057E-52F3-7640-A6C0-0FD6773A303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0E8C5EC0-3839-ED47-B554-8BCFB8EDC97F}" type="slidenum">
              <a:rPr lang="zh-CN" altLang="en-US" sz="1200">
                <a:latin typeface="Times New Roman" panose="02020603050405020304" pitchFamily="18" charset="0"/>
              </a:rPr>
              <a:pPr/>
              <a:t>38</a:t>
            </a:fld>
            <a:endParaRPr lang="en-US" altLang="zh-CN" sz="1200">
              <a:latin typeface="Times New Roman" panose="02020603050405020304" pitchFamily="18" charset="0"/>
            </a:endParaRPr>
          </a:p>
        </p:txBody>
      </p:sp>
      <p:sp>
        <p:nvSpPr>
          <p:cNvPr id="69635" name="Rectangle 2">
            <a:extLst>
              <a:ext uri="{FF2B5EF4-FFF2-40B4-BE49-F238E27FC236}">
                <a16:creationId xmlns:a16="http://schemas.microsoft.com/office/drawing/2014/main" id="{C478B53D-CD05-8144-A9F4-25332443AAE8}"/>
              </a:ext>
            </a:extLst>
          </p:cNvPr>
          <p:cNvSpPr>
            <a:spLocks noGrp="1" noRot="1" noChangeAspect="1" noChangeArrowheads="1" noTextEdit="1"/>
          </p:cNvSpPr>
          <p:nvPr>
            <p:ph type="sldImg"/>
          </p:nvPr>
        </p:nvSpPr>
        <p:spPr>
          <a:xfrm>
            <a:off x="457200" y="720725"/>
            <a:ext cx="6400800" cy="3600450"/>
          </a:xfrm>
          <a:ln/>
        </p:spPr>
      </p:sp>
      <p:sp>
        <p:nvSpPr>
          <p:cNvPr id="69636" name="Rectangle 3">
            <a:extLst>
              <a:ext uri="{FF2B5EF4-FFF2-40B4-BE49-F238E27FC236}">
                <a16:creationId xmlns:a16="http://schemas.microsoft.com/office/drawing/2014/main" id="{53D4BB70-805E-964A-98D5-30091448040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a:latin typeface="Arial" panose="020B0604020202020204" pitchFamily="34" charset="0"/>
              </a:rPr>
              <a:t>Mean-squared error tends to</a:t>
            </a:r>
          </a:p>
          <a:p>
            <a:r>
              <a:rPr lang="en-US" altLang="zh-CN">
                <a:latin typeface="Arial" panose="020B0604020202020204" pitchFamily="34" charset="0"/>
              </a:rPr>
              <a:t>exaggerate the effect of outliers—instances whose prediction error is larger than</a:t>
            </a:r>
          </a:p>
          <a:p>
            <a:r>
              <a:rPr lang="en-US" altLang="zh-CN">
                <a:latin typeface="Arial" panose="020B0604020202020204" pitchFamily="34" charset="0"/>
              </a:rPr>
              <a:t>the others—but absolute error does not have this effect: all sizes of error are</a:t>
            </a:r>
          </a:p>
          <a:p>
            <a:r>
              <a:rPr lang="en-US" altLang="zh-CN">
                <a:latin typeface="Arial" panose="020B0604020202020204" pitchFamily="34" charset="0"/>
              </a:rPr>
              <a:t>treated evenly according to their magnitude.</a:t>
            </a:r>
          </a:p>
          <a:p>
            <a:endParaRPr lang="zh-CN" altLang="en-US">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a:extLst>
              <a:ext uri="{FF2B5EF4-FFF2-40B4-BE49-F238E27FC236}">
                <a16:creationId xmlns:a16="http://schemas.microsoft.com/office/drawing/2014/main" id="{BF93898E-E41A-DF4B-8AD6-9C777CCD246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35FB3942-CB3D-A74D-B711-8FDE55AD1464}" type="slidenum">
              <a:rPr lang="zh-CN" altLang="en-US" sz="1200">
                <a:latin typeface="Times New Roman" panose="02020603050405020304" pitchFamily="18" charset="0"/>
              </a:rPr>
              <a:pPr/>
              <a:t>4</a:t>
            </a:fld>
            <a:endParaRPr lang="en-US" altLang="zh-CN" sz="1200">
              <a:latin typeface="Times New Roman" panose="02020603050405020304" pitchFamily="18" charset="0"/>
            </a:endParaRPr>
          </a:p>
        </p:txBody>
      </p:sp>
      <p:sp>
        <p:nvSpPr>
          <p:cNvPr id="52227" name="Rectangle 2">
            <a:extLst>
              <a:ext uri="{FF2B5EF4-FFF2-40B4-BE49-F238E27FC236}">
                <a16:creationId xmlns:a16="http://schemas.microsoft.com/office/drawing/2014/main" id="{23EE0CF8-40D6-7D44-9D5A-621276D451C4}"/>
              </a:ext>
            </a:extLst>
          </p:cNvPr>
          <p:cNvSpPr>
            <a:spLocks noGrp="1" noRot="1" noChangeAspect="1" noChangeArrowheads="1" noTextEdit="1"/>
          </p:cNvSpPr>
          <p:nvPr>
            <p:ph type="sldImg"/>
          </p:nvPr>
        </p:nvSpPr>
        <p:spPr>
          <a:xfrm>
            <a:off x="395288" y="692150"/>
            <a:ext cx="6072187" cy="3416300"/>
          </a:xfrm>
          <a:ln w="12700" cap="flat">
            <a:solidFill>
              <a:schemeClr val="tx1"/>
            </a:solidFill>
          </a:ln>
        </p:spPr>
      </p:sp>
      <p:sp>
        <p:nvSpPr>
          <p:cNvPr id="52228" name="Rectangle 3">
            <a:extLst>
              <a:ext uri="{FF2B5EF4-FFF2-40B4-BE49-F238E27FC236}">
                <a16:creationId xmlns:a16="http://schemas.microsoft.com/office/drawing/2014/main" id="{AC619FCC-56D9-134C-8788-D592041180ED}"/>
              </a:ext>
            </a:extLst>
          </p:cNvPr>
          <p:cNvSpPr>
            <a:spLocks noGrp="1" noChangeArrowheads="1"/>
          </p:cNvSpPr>
          <p:nvPr>
            <p:ph type="body" idx="1"/>
          </p:nvPr>
        </p:nvSpPr>
        <p:spPr>
          <a:xfrm>
            <a:off x="914400" y="4343400"/>
            <a:ext cx="5029200" cy="4116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5715" tIns="42856" rIns="85715" bIns="42856"/>
          <a:lstStyle/>
          <a:p>
            <a:endParaRPr lang="zh-CN" altLang="en-US">
              <a:latin typeface="Arial" panose="020B060402020202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幻灯片图像占位符 1">
            <a:extLst>
              <a:ext uri="{FF2B5EF4-FFF2-40B4-BE49-F238E27FC236}">
                <a16:creationId xmlns:a16="http://schemas.microsoft.com/office/drawing/2014/main" id="{EB81946E-7A7E-E346-B61A-F59EF7F2D536}"/>
              </a:ext>
            </a:extLst>
          </p:cNvPr>
          <p:cNvSpPr>
            <a:spLocks noGrp="1" noRot="1" noChangeAspect="1" noTextEdit="1"/>
          </p:cNvSpPr>
          <p:nvPr>
            <p:ph type="sldImg"/>
          </p:nvPr>
        </p:nvSpPr>
        <p:spPr>
          <a:xfrm>
            <a:off x="457200" y="720725"/>
            <a:ext cx="6400800" cy="3600450"/>
          </a:xfrm>
          <a:ln/>
        </p:spPr>
      </p:sp>
      <p:sp>
        <p:nvSpPr>
          <p:cNvPr id="70659" name="备注占位符 2">
            <a:extLst>
              <a:ext uri="{FF2B5EF4-FFF2-40B4-BE49-F238E27FC236}">
                <a16:creationId xmlns:a16="http://schemas.microsoft.com/office/drawing/2014/main" id="{28C52B88-CA6F-284D-BFBA-FE908F9BAE2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anose="020B0604020202020204" pitchFamily="34" charset="0"/>
            </a:endParaRPr>
          </a:p>
        </p:txBody>
      </p:sp>
      <p:sp>
        <p:nvSpPr>
          <p:cNvPr id="70660" name="灯片编号占位符 3">
            <a:extLst>
              <a:ext uri="{FF2B5EF4-FFF2-40B4-BE49-F238E27FC236}">
                <a16:creationId xmlns:a16="http://schemas.microsoft.com/office/drawing/2014/main" id="{79E6F193-845C-474F-A117-B2EEA818FA1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38708588-DBBE-DA4F-B4CE-545B66E2EF8B}" type="slidenum">
              <a:rPr lang="en-US" altLang="zh-CN" sz="1200"/>
              <a:pPr/>
              <a:t>39</a:t>
            </a:fld>
            <a:endParaRPr lang="en-US" altLang="zh-CN"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a:extLst>
              <a:ext uri="{FF2B5EF4-FFF2-40B4-BE49-F238E27FC236}">
                <a16:creationId xmlns:a16="http://schemas.microsoft.com/office/drawing/2014/main" id="{A1E5F466-F050-D442-ADD9-50A57FADDB6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298AC3CC-7BE8-5645-85CD-DB77564818CF}" type="slidenum">
              <a:rPr lang="zh-CN" altLang="en-US" sz="1200">
                <a:latin typeface="Times New Roman" panose="02020603050405020304" pitchFamily="18" charset="0"/>
              </a:rPr>
              <a:pPr/>
              <a:t>8</a:t>
            </a:fld>
            <a:endParaRPr lang="en-US" altLang="zh-CN" sz="1200">
              <a:latin typeface="Times New Roman" panose="02020603050405020304" pitchFamily="18" charset="0"/>
            </a:endParaRPr>
          </a:p>
        </p:txBody>
      </p:sp>
      <p:sp>
        <p:nvSpPr>
          <p:cNvPr id="53251" name="Rectangle 2">
            <a:extLst>
              <a:ext uri="{FF2B5EF4-FFF2-40B4-BE49-F238E27FC236}">
                <a16:creationId xmlns:a16="http://schemas.microsoft.com/office/drawing/2014/main" id="{9A780368-B85C-884F-A722-D1FC226E7EA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a:solidFill>
                  <a:srgbClr val="000000"/>
                </a:solidFill>
                <a:latin typeface="Arial" panose="020B0604020202020204" pitchFamily="34" charset="0"/>
              </a:rPr>
              <a:t>Find the line whose prediction is as close as possible to every point</a:t>
            </a:r>
          </a:p>
          <a:p>
            <a:endParaRPr lang="zh-CN" altLang="en-US">
              <a:latin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a:extLst>
              <a:ext uri="{FF2B5EF4-FFF2-40B4-BE49-F238E27FC236}">
                <a16:creationId xmlns:a16="http://schemas.microsoft.com/office/drawing/2014/main" id="{C9F680A2-DFE6-A342-B13C-028075B1AF4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D758EDB9-178D-1C41-881C-67143E143D1B}" type="slidenum">
              <a:rPr lang="zh-CN" altLang="en-US" sz="1200">
                <a:latin typeface="Times New Roman" panose="02020603050405020304" pitchFamily="18" charset="0"/>
              </a:rPr>
              <a:pPr/>
              <a:t>10</a:t>
            </a:fld>
            <a:endParaRPr lang="en-US" altLang="zh-CN" sz="1200">
              <a:latin typeface="Times New Roman" panose="02020603050405020304" pitchFamily="18" charset="0"/>
            </a:endParaRPr>
          </a:p>
        </p:txBody>
      </p:sp>
      <p:sp>
        <p:nvSpPr>
          <p:cNvPr id="54275" name="Rectangle 2">
            <a:extLst>
              <a:ext uri="{FF2B5EF4-FFF2-40B4-BE49-F238E27FC236}">
                <a16:creationId xmlns:a16="http://schemas.microsoft.com/office/drawing/2014/main" id="{8D1B4F19-7611-024F-B773-D16D2013AB8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a:solidFill>
                  <a:srgbClr val="000000"/>
                </a:solidFill>
                <a:latin typeface="Arial" panose="020B0604020202020204" pitchFamily="34" charset="0"/>
              </a:rPr>
              <a:t>Find the line whose prediction is as close as possible to every point</a:t>
            </a:r>
          </a:p>
          <a:p>
            <a:endParaRPr lang="zh-CN" altLang="en-US">
              <a:latin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a:extLst>
              <a:ext uri="{FF2B5EF4-FFF2-40B4-BE49-F238E27FC236}">
                <a16:creationId xmlns:a16="http://schemas.microsoft.com/office/drawing/2014/main" id="{9B05D511-3BE7-474A-BCFE-76A61CA7EE9D}"/>
              </a:ext>
            </a:extLst>
          </p:cNvPr>
          <p:cNvSpPr>
            <a:spLocks noGrp="1" noRot="1" noChangeAspect="1" noTextEdit="1"/>
          </p:cNvSpPr>
          <p:nvPr>
            <p:ph type="sldImg"/>
          </p:nvPr>
        </p:nvSpPr>
        <p:spPr>
          <a:xfrm>
            <a:off x="457200" y="720725"/>
            <a:ext cx="6400800" cy="3600450"/>
          </a:xfrm>
          <a:ln/>
        </p:spPr>
      </p:sp>
      <p:sp>
        <p:nvSpPr>
          <p:cNvPr id="55299" name="备注占位符 2">
            <a:extLst>
              <a:ext uri="{FF2B5EF4-FFF2-40B4-BE49-F238E27FC236}">
                <a16:creationId xmlns:a16="http://schemas.microsoft.com/office/drawing/2014/main" id="{19B77523-9630-534F-8412-042FB549ACD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a:latin typeface="Arial" panose="020B0604020202020204" pitchFamily="34" charset="0"/>
              </a:rPr>
              <a:t>为使</a:t>
            </a:r>
            <a:r>
              <a:rPr lang="en-US" altLang="zh-CN" i="1">
                <a:latin typeface="Arial" panose="020B0604020202020204" pitchFamily="34" charset="0"/>
              </a:rPr>
              <a:t>SS</a:t>
            </a:r>
            <a:r>
              <a:rPr lang="en-US" altLang="zh-CN" i="1" baseline="-25000">
                <a:latin typeface="Arial" panose="020B0604020202020204" pitchFamily="34" charset="0"/>
              </a:rPr>
              <a:t>E</a:t>
            </a:r>
            <a:r>
              <a:rPr lang="zh-CN" altLang="zh-CN">
                <a:latin typeface="Arial" panose="020B0604020202020204" pitchFamily="34" charset="0"/>
              </a:rPr>
              <a:t>最小，通过将该式对系数</a:t>
            </a:r>
            <a:r>
              <a:rPr lang="en-US" altLang="zh-CN">
                <a:latin typeface="Arial" panose="020B0604020202020204" pitchFamily="34" charset="0"/>
              </a:rPr>
              <a:t>a</a:t>
            </a:r>
            <a:r>
              <a:rPr lang="zh-CN" altLang="zh-CN">
                <a:latin typeface="Arial" panose="020B0604020202020204" pitchFamily="34" charset="0"/>
              </a:rPr>
              <a:t>和</a:t>
            </a:r>
            <a:r>
              <a:rPr lang="en-US" altLang="zh-CN">
                <a:latin typeface="Arial" panose="020B0604020202020204" pitchFamily="34" charset="0"/>
              </a:rPr>
              <a:t>b</a:t>
            </a:r>
            <a:r>
              <a:rPr lang="zh-CN" altLang="zh-CN">
                <a:latin typeface="Arial" panose="020B0604020202020204" pitchFamily="34" charset="0"/>
              </a:rPr>
              <a:t>求偏导，使其等于</a:t>
            </a:r>
            <a:r>
              <a:rPr lang="en-US" altLang="zh-CN">
                <a:latin typeface="Arial" panose="020B0604020202020204" pitchFamily="34" charset="0"/>
              </a:rPr>
              <a:t>0</a:t>
            </a:r>
            <a:r>
              <a:rPr lang="zh-CN" altLang="zh-CN">
                <a:latin typeface="Arial" panose="020B0604020202020204" pitchFamily="34" charset="0"/>
              </a:rPr>
              <a:t>，可解得</a:t>
            </a:r>
            <a:r>
              <a:rPr lang="en-US" altLang="zh-CN">
                <a:latin typeface="Arial" panose="020B0604020202020204" pitchFamily="34" charset="0"/>
              </a:rPr>
              <a:t>a</a:t>
            </a:r>
            <a:r>
              <a:rPr lang="zh-CN" altLang="zh-CN">
                <a:latin typeface="Arial" panose="020B0604020202020204" pitchFamily="34" charset="0"/>
              </a:rPr>
              <a:t>和</a:t>
            </a:r>
            <a:r>
              <a:rPr lang="en-US" altLang="zh-CN">
                <a:latin typeface="Arial" panose="020B0604020202020204" pitchFamily="34" charset="0"/>
              </a:rPr>
              <a:t>b</a:t>
            </a:r>
            <a:r>
              <a:rPr lang="zh-CN" altLang="zh-CN">
                <a:latin typeface="Arial" panose="020B0604020202020204" pitchFamily="34" charset="0"/>
              </a:rPr>
              <a:t>的值如下：</a:t>
            </a:r>
          </a:p>
        </p:txBody>
      </p:sp>
      <p:sp>
        <p:nvSpPr>
          <p:cNvPr id="55300" name="灯片编号占位符 3">
            <a:extLst>
              <a:ext uri="{FF2B5EF4-FFF2-40B4-BE49-F238E27FC236}">
                <a16:creationId xmlns:a16="http://schemas.microsoft.com/office/drawing/2014/main" id="{41EE05B6-760A-664E-841F-E5EE19C7F66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77C4946B-BB0A-AD44-B254-37CCFF3316C5}" type="slidenum">
              <a:rPr lang="zh-CN" altLang="en-US" sz="1200">
                <a:latin typeface="Times New Roman" panose="02020603050405020304" pitchFamily="18" charset="0"/>
              </a:rPr>
              <a:pPr/>
              <a:t>11</a:t>
            </a:fld>
            <a:endParaRPr lang="en-US" altLang="zh-CN" sz="1200">
              <a:latin typeface="Times New Roman" panose="02020603050405020304" pitchFamily="18"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a:extLst>
              <a:ext uri="{FF2B5EF4-FFF2-40B4-BE49-F238E27FC236}">
                <a16:creationId xmlns:a16="http://schemas.microsoft.com/office/drawing/2014/main" id="{E628B775-4E2A-F244-BFA9-9012C2A1346D}"/>
              </a:ext>
            </a:extLst>
          </p:cNvPr>
          <p:cNvSpPr>
            <a:spLocks noGrp="1" noRot="1" noChangeAspect="1" noTextEdit="1"/>
          </p:cNvSpPr>
          <p:nvPr>
            <p:ph type="sldImg"/>
          </p:nvPr>
        </p:nvSpPr>
        <p:spPr>
          <a:xfrm>
            <a:off x="457200" y="720725"/>
            <a:ext cx="6400800" cy="3600450"/>
          </a:xfrm>
          <a:ln/>
        </p:spPr>
      </p:sp>
      <p:sp>
        <p:nvSpPr>
          <p:cNvPr id="56323" name="备注占位符 2">
            <a:extLst>
              <a:ext uri="{FF2B5EF4-FFF2-40B4-BE49-F238E27FC236}">
                <a16:creationId xmlns:a16="http://schemas.microsoft.com/office/drawing/2014/main" id="{B5CD5666-F2CC-574B-93E0-5C94538CBD9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latin typeface="Arial" panose="020B0604020202020204" pitchFamily="34" charset="0"/>
              </a:rPr>
              <a:t>当函数 </a:t>
            </a:r>
            <a:r>
              <a:rPr lang="en-US" altLang="zh-CN">
                <a:latin typeface="Arial" panose="020B0604020202020204" pitchFamily="34" charset="0"/>
              </a:rPr>
              <a:t>φ =</a:t>
            </a:r>
            <a:r>
              <a:rPr lang="zh-CN" altLang="en-US">
                <a:latin typeface="Arial" panose="020B0604020202020204" pitchFamily="34" charset="0"/>
              </a:rPr>
              <a:t>∑</a:t>
            </a:r>
            <a:r>
              <a:rPr lang="en-US" altLang="zh-CN">
                <a:latin typeface="Arial" panose="020B0604020202020204" pitchFamily="34" charset="0"/>
              </a:rPr>
              <a:t>(Yi-Y</a:t>
            </a:r>
            <a:r>
              <a:rPr lang="zh-CN" altLang="en-US">
                <a:latin typeface="Arial" panose="020B0604020202020204" pitchFamily="34" charset="0"/>
              </a:rPr>
              <a:t>计</a:t>
            </a:r>
            <a:r>
              <a:rPr lang="en-US" altLang="zh-CN">
                <a:latin typeface="Arial" panose="020B0604020202020204" pitchFamily="34" charset="0"/>
              </a:rPr>
              <a:t>)</a:t>
            </a:r>
            <a:r>
              <a:rPr lang="zh-CN" altLang="en-US">
                <a:latin typeface="Arial" panose="020B0604020202020204" pitchFamily="34" charset="0"/>
              </a:rPr>
              <a:t>平方最小时，可用函数 </a:t>
            </a:r>
            <a:r>
              <a:rPr lang="en-US" altLang="zh-CN">
                <a:latin typeface="Arial" panose="020B0604020202020204" pitchFamily="34" charset="0"/>
              </a:rPr>
              <a:t>φ </a:t>
            </a:r>
            <a:r>
              <a:rPr lang="zh-CN" altLang="en-US">
                <a:latin typeface="Arial" panose="020B0604020202020204" pitchFamily="34" charset="0"/>
              </a:rPr>
              <a:t>对</a:t>
            </a:r>
            <a:r>
              <a:rPr lang="en-US" altLang="zh-CN">
                <a:latin typeface="Arial" panose="020B0604020202020204" pitchFamily="34" charset="0"/>
              </a:rPr>
              <a:t>a0</a:t>
            </a:r>
            <a:r>
              <a:rPr lang="zh-CN" altLang="en-US">
                <a:latin typeface="Arial" panose="020B0604020202020204" pitchFamily="34" charset="0"/>
              </a:rPr>
              <a:t>、</a:t>
            </a:r>
            <a:r>
              <a:rPr lang="en-US" altLang="zh-CN">
                <a:latin typeface="Arial" panose="020B0604020202020204" pitchFamily="34" charset="0"/>
              </a:rPr>
              <a:t>a1</a:t>
            </a:r>
            <a:r>
              <a:rPr lang="zh-CN" altLang="en-US">
                <a:latin typeface="Arial" panose="020B0604020202020204" pitchFamily="34" charset="0"/>
              </a:rPr>
              <a:t>求偏导数，令这两个偏导数等于零。</a:t>
            </a:r>
            <a:endParaRPr lang="en-US" altLang="zh-CN">
              <a:latin typeface="Arial" panose="020B0604020202020204" pitchFamily="34" charset="0"/>
            </a:endParaRPr>
          </a:p>
          <a:p>
            <a:r>
              <a:rPr lang="zh-CN" altLang="en-US">
                <a:latin typeface="Arial" panose="020B0604020202020204" pitchFamily="34" charset="0"/>
              </a:rPr>
              <a:t>得到的两个关于</a:t>
            </a:r>
            <a:r>
              <a:rPr lang="en-US" altLang="zh-CN">
                <a:latin typeface="Arial" panose="020B0604020202020204" pitchFamily="34" charset="0"/>
              </a:rPr>
              <a:t>w0</a:t>
            </a:r>
            <a:r>
              <a:rPr lang="zh-CN" altLang="en-US">
                <a:latin typeface="Arial" panose="020B0604020202020204" pitchFamily="34" charset="0"/>
              </a:rPr>
              <a:t>、 </a:t>
            </a:r>
            <a:r>
              <a:rPr lang="en-US" altLang="zh-CN">
                <a:latin typeface="Arial" panose="020B0604020202020204" pitchFamily="34" charset="0"/>
              </a:rPr>
              <a:t>w1</a:t>
            </a:r>
            <a:r>
              <a:rPr lang="zh-CN" altLang="en-US">
                <a:latin typeface="Arial" panose="020B0604020202020204" pitchFamily="34" charset="0"/>
              </a:rPr>
              <a:t>为未知数的两个方程组，</a:t>
            </a:r>
          </a:p>
        </p:txBody>
      </p:sp>
      <p:sp>
        <p:nvSpPr>
          <p:cNvPr id="56324" name="灯片编号占位符 3">
            <a:extLst>
              <a:ext uri="{FF2B5EF4-FFF2-40B4-BE49-F238E27FC236}">
                <a16:creationId xmlns:a16="http://schemas.microsoft.com/office/drawing/2014/main" id="{C47D9D93-996D-2E43-AADD-6E1E235EC1F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A4627022-33A5-8344-834D-3630C59D44EB}" type="slidenum">
              <a:rPr lang="zh-CN" altLang="en-US" sz="1200">
                <a:latin typeface="Times New Roman" panose="02020603050405020304" pitchFamily="18" charset="0"/>
              </a:rPr>
              <a:pPr/>
              <a:t>12</a:t>
            </a:fld>
            <a:endParaRPr lang="en-US" altLang="zh-CN" sz="1200">
              <a:latin typeface="Times New Roman" panose="02020603050405020304" pitchFamily="18"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幻灯片图像占位符 1">
            <a:extLst>
              <a:ext uri="{FF2B5EF4-FFF2-40B4-BE49-F238E27FC236}">
                <a16:creationId xmlns:a16="http://schemas.microsoft.com/office/drawing/2014/main" id="{D332E3B0-CBA9-6F4E-B16D-E5C2A2375822}"/>
              </a:ext>
            </a:extLst>
          </p:cNvPr>
          <p:cNvSpPr>
            <a:spLocks noGrp="1" noRot="1" noChangeAspect="1" noTextEdit="1"/>
          </p:cNvSpPr>
          <p:nvPr>
            <p:ph type="sldImg"/>
          </p:nvPr>
        </p:nvSpPr>
        <p:spPr>
          <a:xfrm>
            <a:off x="457200" y="720725"/>
            <a:ext cx="6400800" cy="3600450"/>
          </a:xfrm>
          <a:ln/>
        </p:spPr>
      </p:sp>
      <p:sp>
        <p:nvSpPr>
          <p:cNvPr id="57347" name="备注占位符 2">
            <a:extLst>
              <a:ext uri="{FF2B5EF4-FFF2-40B4-BE49-F238E27FC236}">
                <a16:creationId xmlns:a16="http://schemas.microsoft.com/office/drawing/2014/main" id="{E80AD835-47D7-CE46-9264-F002411743A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a:latin typeface="Arial" panose="020B0604020202020204" pitchFamily="34" charset="0"/>
              </a:rPr>
              <a:t>无论因变量和自变量之间是否存在真实的线性关系，利用公式（</a:t>
            </a:r>
            <a:r>
              <a:rPr lang="en-US" altLang="zh-CN">
                <a:latin typeface="Arial" panose="020B0604020202020204" pitchFamily="34" charset="0"/>
              </a:rPr>
              <a:t>5-3</a:t>
            </a:r>
            <a:r>
              <a:rPr lang="zh-CN" altLang="zh-CN">
                <a:latin typeface="Arial" panose="020B0604020202020204" pitchFamily="34" charset="0"/>
              </a:rPr>
              <a:t>）都能得到该线性模型。因此，在构建完此模型之后，需要对模型进行各种检验，下面介绍</a:t>
            </a:r>
            <a:r>
              <a:rPr lang="zh-CN" altLang="zh-CN" b="1">
                <a:latin typeface="Arial" panose="020B0604020202020204" pitchFamily="34" charset="0"/>
              </a:rPr>
              <a:t>拟合优度检验、回归关系的显著性检验和回归系数的显著性检验</a:t>
            </a:r>
            <a:r>
              <a:rPr lang="zh-CN" altLang="zh-CN">
                <a:latin typeface="Arial" panose="020B0604020202020204" pitchFamily="34" charset="0"/>
              </a:rPr>
              <a:t>，常用的检验方法有</a:t>
            </a:r>
            <a:r>
              <a:rPr lang="en-US" altLang="zh-CN">
                <a:latin typeface="Arial" panose="020B0604020202020204" pitchFamily="34" charset="0"/>
              </a:rPr>
              <a:t>R</a:t>
            </a:r>
            <a:r>
              <a:rPr lang="zh-CN" altLang="zh-CN">
                <a:latin typeface="Arial" panose="020B0604020202020204" pitchFamily="34" charset="0"/>
              </a:rPr>
              <a:t>检验、</a:t>
            </a:r>
            <a:r>
              <a:rPr lang="en-US" altLang="zh-CN">
                <a:latin typeface="Arial" panose="020B0604020202020204" pitchFamily="34" charset="0"/>
              </a:rPr>
              <a:t>F</a:t>
            </a:r>
            <a:r>
              <a:rPr lang="zh-CN" altLang="zh-CN">
                <a:latin typeface="Arial" panose="020B0604020202020204" pitchFamily="34" charset="0"/>
              </a:rPr>
              <a:t>检验和</a:t>
            </a:r>
            <a:r>
              <a:rPr lang="en-US" altLang="zh-CN">
                <a:latin typeface="Arial" panose="020B0604020202020204" pitchFamily="34" charset="0"/>
              </a:rPr>
              <a:t>t</a:t>
            </a:r>
            <a:r>
              <a:rPr lang="zh-CN" altLang="zh-CN">
                <a:latin typeface="Arial" panose="020B0604020202020204" pitchFamily="34" charset="0"/>
              </a:rPr>
              <a:t>检验。</a:t>
            </a:r>
          </a:p>
          <a:p>
            <a:r>
              <a:rPr lang="zh-CN" altLang="zh-CN">
                <a:latin typeface="Arial" panose="020B0604020202020204" pitchFamily="34" charset="0"/>
              </a:rPr>
              <a:t>首先介绍回归模型的</a:t>
            </a:r>
            <a:r>
              <a:rPr lang="zh-CN" altLang="zh-CN" b="1">
                <a:latin typeface="Arial" panose="020B0604020202020204" pitchFamily="34" charset="0"/>
              </a:rPr>
              <a:t>方差分析。</a:t>
            </a:r>
            <a:r>
              <a:rPr lang="zh-CN" altLang="zh-CN">
                <a:latin typeface="Arial" panose="020B0604020202020204" pitchFamily="34" charset="0"/>
              </a:rPr>
              <a:t>前面已经给出了残差平方和</a:t>
            </a:r>
            <a:r>
              <a:rPr lang="en-US" altLang="zh-CN" b="1" i="1">
                <a:latin typeface="Arial" panose="020B0604020202020204" pitchFamily="34" charset="0"/>
              </a:rPr>
              <a:t>SS</a:t>
            </a:r>
            <a:r>
              <a:rPr lang="en-US" altLang="zh-CN" b="1" i="1" baseline="-25000">
                <a:latin typeface="Arial" panose="020B0604020202020204" pitchFamily="34" charset="0"/>
              </a:rPr>
              <a:t>E</a:t>
            </a:r>
            <a:r>
              <a:rPr lang="zh-CN" altLang="zh-CN">
                <a:latin typeface="Arial" panose="020B0604020202020204" pitchFamily="34" charset="0"/>
              </a:rPr>
              <a:t>，下式给出回归平方和</a:t>
            </a:r>
            <a:r>
              <a:rPr lang="en-US" altLang="zh-CN" b="1" i="1">
                <a:latin typeface="Arial" panose="020B0604020202020204" pitchFamily="34" charset="0"/>
              </a:rPr>
              <a:t>SS</a:t>
            </a:r>
            <a:r>
              <a:rPr lang="en-US" altLang="zh-CN" b="1" i="1" baseline="-25000">
                <a:latin typeface="Arial" panose="020B0604020202020204" pitchFamily="34" charset="0"/>
              </a:rPr>
              <a:t>R</a:t>
            </a:r>
            <a:r>
              <a:rPr lang="zh-CN" altLang="zh-CN">
                <a:latin typeface="Arial" panose="020B0604020202020204" pitchFamily="34" charset="0"/>
              </a:rPr>
              <a:t>的定义。</a:t>
            </a:r>
            <a:r>
              <a:rPr lang="en-US" altLang="zh-CN">
                <a:latin typeface="Arial" panose="020B0604020202020204" pitchFamily="34" charset="0"/>
              </a:rPr>
              <a:t>\</a:t>
            </a:r>
          </a:p>
          <a:p>
            <a:endParaRPr lang="en-US" altLang="zh-CN">
              <a:latin typeface="Arial" panose="020B0604020202020204" pitchFamily="34" charset="0"/>
            </a:endParaRPr>
          </a:p>
          <a:p>
            <a:r>
              <a:rPr lang="zh-CN" altLang="zh-CN">
                <a:latin typeface="Arial" panose="020B0604020202020204" pitchFamily="34" charset="0"/>
              </a:rPr>
              <a:t>可以证明，</a:t>
            </a:r>
            <a:r>
              <a:rPr lang="en-US" altLang="zh-CN" b="1" i="1">
                <a:latin typeface="Arial" panose="020B0604020202020204" pitchFamily="34" charset="0"/>
              </a:rPr>
              <a:t>SS</a:t>
            </a:r>
            <a:r>
              <a:rPr lang="en-US" altLang="zh-CN" b="1" i="1" baseline="-25000">
                <a:latin typeface="Arial" panose="020B0604020202020204" pitchFamily="34" charset="0"/>
              </a:rPr>
              <a:t>T</a:t>
            </a:r>
            <a:r>
              <a:rPr lang="en-US" altLang="zh-CN">
                <a:latin typeface="Arial" panose="020B0604020202020204" pitchFamily="34" charset="0"/>
              </a:rPr>
              <a:t>=</a:t>
            </a:r>
            <a:r>
              <a:rPr lang="en-US" altLang="zh-CN" b="1" i="1">
                <a:latin typeface="Arial" panose="020B0604020202020204" pitchFamily="34" charset="0"/>
              </a:rPr>
              <a:t>SS</a:t>
            </a:r>
            <a:r>
              <a:rPr lang="en-US" altLang="zh-CN" b="1" i="1" baseline="-25000">
                <a:latin typeface="Arial" panose="020B0604020202020204" pitchFamily="34" charset="0"/>
              </a:rPr>
              <a:t>E</a:t>
            </a:r>
            <a:r>
              <a:rPr lang="en-US" altLang="zh-CN">
                <a:latin typeface="Arial" panose="020B0604020202020204" pitchFamily="34" charset="0"/>
              </a:rPr>
              <a:t>+</a:t>
            </a:r>
            <a:r>
              <a:rPr lang="en-US" altLang="zh-CN" b="1" i="1">
                <a:latin typeface="Arial" panose="020B0604020202020204" pitchFamily="34" charset="0"/>
              </a:rPr>
              <a:t>SS</a:t>
            </a:r>
            <a:r>
              <a:rPr lang="en-US" altLang="zh-CN" b="1" i="1" baseline="-25000">
                <a:latin typeface="Arial" panose="020B0604020202020204" pitchFamily="34" charset="0"/>
              </a:rPr>
              <a:t>R</a:t>
            </a:r>
            <a:r>
              <a:rPr lang="zh-CN" altLang="zh-CN">
                <a:latin typeface="Arial" panose="020B0604020202020204" pitchFamily="34" charset="0"/>
              </a:rPr>
              <a:t>。可以理解为，总离差平方和中被回归模型解释的部分为回归平方和，未被回归模型解释的部分是残差平方和。那么，在总离差平方和中回归平方和占的比例越大，说明模型的</a:t>
            </a:r>
            <a:r>
              <a:rPr lang="zh-CN" altLang="zh-CN">
                <a:solidFill>
                  <a:srgbClr val="FF0000"/>
                </a:solidFill>
                <a:latin typeface="Arial" panose="020B0604020202020204" pitchFamily="34" charset="0"/>
              </a:rPr>
              <a:t>拟合效果越好</a:t>
            </a:r>
            <a:r>
              <a:rPr lang="zh-CN" altLang="zh-CN">
                <a:latin typeface="Arial" panose="020B0604020202020204" pitchFamily="34" charset="0"/>
              </a:rPr>
              <a:t>。因此，定义样本决定系数（</a:t>
            </a:r>
            <a:r>
              <a:rPr lang="en-US" altLang="zh-CN">
                <a:latin typeface="Arial" panose="020B0604020202020204" pitchFamily="34" charset="0"/>
              </a:rPr>
              <a:t>determination coefficient</a:t>
            </a:r>
            <a:r>
              <a:rPr lang="zh-CN" altLang="zh-CN">
                <a:latin typeface="Arial" panose="020B0604020202020204" pitchFamily="34" charset="0"/>
              </a:rPr>
              <a:t>）</a:t>
            </a:r>
            <a:r>
              <a:rPr lang="en-US" altLang="zh-CN">
                <a:latin typeface="Arial" panose="020B0604020202020204" pitchFamily="34" charset="0"/>
              </a:rPr>
              <a:t>R</a:t>
            </a:r>
            <a:r>
              <a:rPr lang="en-US" altLang="zh-CN" baseline="30000">
                <a:latin typeface="Arial" panose="020B0604020202020204" pitchFamily="34" charset="0"/>
              </a:rPr>
              <a:t>2</a:t>
            </a:r>
            <a:r>
              <a:rPr lang="zh-CN" altLang="zh-CN">
                <a:latin typeface="Arial" panose="020B0604020202020204" pitchFamily="34" charset="0"/>
              </a:rPr>
              <a:t>（</a:t>
            </a:r>
            <a:r>
              <a:rPr lang="en-US" altLang="zh-CN">
                <a:latin typeface="Arial" panose="020B0604020202020204" pitchFamily="34" charset="0"/>
              </a:rPr>
              <a:t>R square</a:t>
            </a:r>
            <a:r>
              <a:rPr lang="zh-CN" altLang="zh-CN">
                <a:latin typeface="Arial" panose="020B0604020202020204" pitchFamily="34" charset="0"/>
              </a:rPr>
              <a:t>）和修正样本决定系数</a:t>
            </a:r>
            <a:r>
              <a:rPr lang="en-US" altLang="zh-CN">
                <a:latin typeface="Arial" panose="020B0604020202020204" pitchFamily="34" charset="0"/>
              </a:rPr>
              <a:t> (adjusted R square)</a:t>
            </a:r>
            <a:r>
              <a:rPr lang="zh-CN" altLang="zh-CN">
                <a:latin typeface="Arial" panose="020B0604020202020204" pitchFamily="34" charset="0"/>
              </a:rPr>
              <a:t>如下。</a:t>
            </a:r>
          </a:p>
          <a:p>
            <a:r>
              <a:rPr lang="zh-CN" altLang="zh-CN">
                <a:latin typeface="Arial" panose="020B0604020202020204" pitchFamily="34" charset="0"/>
              </a:rPr>
              <a:t>式（</a:t>
            </a:r>
            <a:r>
              <a:rPr lang="en-US" altLang="zh-CN">
                <a:latin typeface="Arial" panose="020B0604020202020204" pitchFamily="34" charset="0"/>
              </a:rPr>
              <a:t>5-6</a:t>
            </a:r>
            <a:r>
              <a:rPr lang="zh-CN" altLang="zh-CN">
                <a:latin typeface="Arial" panose="020B0604020202020204" pitchFamily="34" charset="0"/>
              </a:rPr>
              <a:t>）中</a:t>
            </a:r>
            <a:r>
              <a:rPr lang="en-US" altLang="zh-CN">
                <a:latin typeface="Arial" panose="020B0604020202020204" pitchFamily="34" charset="0"/>
              </a:rPr>
              <a:t>n</a:t>
            </a:r>
            <a:r>
              <a:rPr lang="zh-CN" altLang="zh-CN">
                <a:latin typeface="Arial" panose="020B0604020202020204" pitchFamily="34" charset="0"/>
              </a:rPr>
              <a:t>为样本个数，</a:t>
            </a:r>
            <a:r>
              <a:rPr lang="en-US" altLang="zh-CN">
                <a:latin typeface="Arial" panose="020B0604020202020204" pitchFamily="34" charset="0"/>
              </a:rPr>
              <a:t>k</a:t>
            </a:r>
            <a:r>
              <a:rPr lang="zh-CN" altLang="zh-CN">
                <a:latin typeface="Arial" panose="020B0604020202020204" pitchFamily="34" charset="0"/>
              </a:rPr>
              <a:t>为自变量的个数，修正样本决定系数</a:t>
            </a:r>
            <a:r>
              <a:rPr lang="en-US" altLang="zh-CN">
                <a:latin typeface="Arial" panose="020B0604020202020204" pitchFamily="34" charset="0"/>
              </a:rPr>
              <a:t> </a:t>
            </a:r>
            <a:r>
              <a:rPr lang="zh-CN" altLang="zh-CN">
                <a:latin typeface="Arial" panose="020B0604020202020204" pitchFamily="34" charset="0"/>
              </a:rPr>
              <a:t>用于自变量个数增多的时候，它将自变量的个数加以考虑，以便不同自变量个数的回归方程可以进行比较。 显然，样本决定系数</a:t>
            </a:r>
            <a:r>
              <a:rPr lang="en-US" altLang="zh-CN">
                <a:latin typeface="Arial" panose="020B0604020202020204" pitchFamily="34" charset="0"/>
              </a:rPr>
              <a:t>R</a:t>
            </a:r>
            <a:r>
              <a:rPr lang="en-US" altLang="zh-CN" baseline="30000">
                <a:latin typeface="Arial" panose="020B0604020202020204" pitchFamily="34" charset="0"/>
              </a:rPr>
              <a:t>2</a:t>
            </a:r>
            <a:r>
              <a:rPr lang="zh-CN" altLang="zh-CN">
                <a:latin typeface="Arial" panose="020B0604020202020204" pitchFamily="34" charset="0"/>
              </a:rPr>
              <a:t>越接近</a:t>
            </a:r>
            <a:r>
              <a:rPr lang="en-US" altLang="zh-CN">
                <a:latin typeface="Arial" panose="020B0604020202020204" pitchFamily="34" charset="0"/>
              </a:rPr>
              <a:t>1</a:t>
            </a:r>
            <a:r>
              <a:rPr lang="zh-CN" altLang="zh-CN">
                <a:latin typeface="Arial" panose="020B0604020202020204" pitchFamily="34" charset="0"/>
              </a:rPr>
              <a:t>说明模型的拟合程度越高。</a:t>
            </a:r>
          </a:p>
          <a:p>
            <a:endParaRPr lang="zh-CN" altLang="zh-CN">
              <a:latin typeface="Arial" panose="020B0604020202020204" pitchFamily="34" charset="0"/>
            </a:endParaRPr>
          </a:p>
          <a:p>
            <a:endParaRPr lang="zh-CN" altLang="en-US">
              <a:latin typeface="Arial" panose="020B0604020202020204" pitchFamily="34" charset="0"/>
            </a:endParaRPr>
          </a:p>
        </p:txBody>
      </p:sp>
      <p:sp>
        <p:nvSpPr>
          <p:cNvPr id="57348" name="灯片编号占位符 3">
            <a:extLst>
              <a:ext uri="{FF2B5EF4-FFF2-40B4-BE49-F238E27FC236}">
                <a16:creationId xmlns:a16="http://schemas.microsoft.com/office/drawing/2014/main" id="{9A02D189-D050-6D4C-A526-0B4D4CF4F1A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0428D5BB-EEC7-0341-9986-C38AD4BFADCA}" type="slidenum">
              <a:rPr lang="zh-CN" altLang="en-US" sz="1200">
                <a:latin typeface="Times New Roman" panose="02020603050405020304" pitchFamily="18" charset="0"/>
              </a:rPr>
              <a:pPr/>
              <a:t>13</a:t>
            </a:fld>
            <a:endParaRPr lang="en-US" altLang="zh-CN" sz="1200">
              <a:latin typeface="Times New Roman" panose="02020603050405020304"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a:extLst>
              <a:ext uri="{FF2B5EF4-FFF2-40B4-BE49-F238E27FC236}">
                <a16:creationId xmlns:a16="http://schemas.microsoft.com/office/drawing/2014/main" id="{17523D54-4DDB-A545-9947-076D1E1513D9}"/>
              </a:ext>
            </a:extLst>
          </p:cNvPr>
          <p:cNvSpPr>
            <a:spLocks noGrp="1" noRot="1" noChangeAspect="1" noTextEdit="1"/>
          </p:cNvSpPr>
          <p:nvPr>
            <p:ph type="sldImg"/>
          </p:nvPr>
        </p:nvSpPr>
        <p:spPr>
          <a:xfrm>
            <a:off x="457200" y="720725"/>
            <a:ext cx="6400800" cy="3600450"/>
          </a:xfrm>
          <a:ln/>
        </p:spPr>
      </p:sp>
      <p:sp>
        <p:nvSpPr>
          <p:cNvPr id="58371" name="备注占位符 2">
            <a:extLst>
              <a:ext uri="{FF2B5EF4-FFF2-40B4-BE49-F238E27FC236}">
                <a16:creationId xmlns:a16="http://schemas.microsoft.com/office/drawing/2014/main" id="{BAC2ED7F-4ECE-7A4A-ABC7-B694A035154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a:latin typeface="Arial" panose="020B0604020202020204" pitchFamily="34" charset="0"/>
              </a:rPr>
              <a:t>为了检验线性回归关系的显著性，需要检验假设</a:t>
            </a:r>
            <a:r>
              <a:rPr lang="en-US" altLang="zh-CN">
                <a:latin typeface="Arial" panose="020B0604020202020204" pitchFamily="34" charset="0"/>
              </a:rPr>
              <a:t>H</a:t>
            </a:r>
            <a:r>
              <a:rPr lang="en-US" altLang="zh-CN" baseline="-25000">
                <a:latin typeface="Arial" panose="020B0604020202020204" pitchFamily="34" charset="0"/>
              </a:rPr>
              <a:t>0</a:t>
            </a:r>
            <a:r>
              <a:rPr lang="zh-CN" altLang="zh-CN">
                <a:latin typeface="Arial" panose="020B0604020202020204" pitchFamily="34" charset="0"/>
              </a:rPr>
              <a:t>：</a:t>
            </a:r>
            <a:r>
              <a:rPr lang="en-US" altLang="zh-CN">
                <a:latin typeface="Arial" panose="020B0604020202020204" pitchFamily="34" charset="0"/>
              </a:rPr>
              <a:t>b=0</a:t>
            </a:r>
            <a:r>
              <a:rPr lang="zh-CN" altLang="zh-CN">
                <a:latin typeface="Arial" panose="020B0604020202020204" pitchFamily="34" charset="0"/>
              </a:rPr>
              <a:t>和</a:t>
            </a:r>
            <a:r>
              <a:rPr lang="en-US" altLang="zh-CN">
                <a:latin typeface="Arial" panose="020B0604020202020204" pitchFamily="34" charset="0"/>
              </a:rPr>
              <a:t>H</a:t>
            </a:r>
            <a:r>
              <a:rPr lang="en-US" altLang="zh-CN" baseline="-25000">
                <a:latin typeface="Arial" panose="020B0604020202020204" pitchFamily="34" charset="0"/>
              </a:rPr>
              <a:t>1</a:t>
            </a:r>
            <a:r>
              <a:rPr lang="en-US" altLang="zh-CN">
                <a:latin typeface="Arial" panose="020B0604020202020204" pitchFamily="34" charset="0"/>
              </a:rPr>
              <a:t>: b</a:t>
            </a:r>
            <a:r>
              <a:rPr lang="en-US" altLang="zh-CN">
                <a:latin typeface="Arial" panose="020B0604020202020204" pitchFamily="34" charset="0"/>
                <a:sym typeface="Symbol" pitchFamily="2" charset="2"/>
              </a:rPr>
              <a:t></a:t>
            </a:r>
            <a:r>
              <a:rPr lang="en-US" altLang="zh-CN">
                <a:latin typeface="Arial" panose="020B0604020202020204" pitchFamily="34" charset="0"/>
              </a:rPr>
              <a:t>0</a:t>
            </a:r>
            <a:r>
              <a:rPr lang="zh-CN" altLang="zh-CN">
                <a:latin typeface="Arial" panose="020B0604020202020204" pitchFamily="34" charset="0"/>
              </a:rPr>
              <a:t>。可以证明在</a:t>
            </a:r>
            <a:r>
              <a:rPr lang="en-US" altLang="zh-CN">
                <a:latin typeface="Arial" panose="020B0604020202020204" pitchFamily="34" charset="0"/>
              </a:rPr>
              <a:t>H</a:t>
            </a:r>
            <a:r>
              <a:rPr lang="en-US" altLang="zh-CN" baseline="-25000">
                <a:latin typeface="Arial" panose="020B0604020202020204" pitchFamily="34" charset="0"/>
              </a:rPr>
              <a:t>0</a:t>
            </a:r>
            <a:r>
              <a:rPr lang="zh-CN" altLang="zh-CN">
                <a:latin typeface="Arial" panose="020B0604020202020204" pitchFamily="34" charset="0"/>
              </a:rPr>
              <a:t>成立的情况下由下式定义的</a:t>
            </a:r>
            <a:r>
              <a:rPr lang="en-US" altLang="zh-CN">
                <a:latin typeface="Arial" panose="020B0604020202020204" pitchFamily="34" charset="0"/>
              </a:rPr>
              <a:t>F</a:t>
            </a:r>
            <a:r>
              <a:rPr lang="zh-CN" altLang="zh-CN">
                <a:latin typeface="Arial" panose="020B0604020202020204" pitchFamily="34" charset="0"/>
              </a:rPr>
              <a:t>符合</a:t>
            </a:r>
            <a:r>
              <a:rPr lang="en-US" altLang="zh-CN">
                <a:latin typeface="Arial" panose="020B0604020202020204" pitchFamily="34" charset="0"/>
              </a:rPr>
              <a:t>F(1</a:t>
            </a:r>
            <a:r>
              <a:rPr lang="zh-CN" altLang="zh-CN">
                <a:latin typeface="Arial" panose="020B0604020202020204" pitchFamily="34" charset="0"/>
              </a:rPr>
              <a:t>，</a:t>
            </a:r>
            <a:r>
              <a:rPr lang="en-US" altLang="zh-CN">
                <a:latin typeface="Arial" panose="020B0604020202020204" pitchFamily="34" charset="0"/>
              </a:rPr>
              <a:t>n-2)</a:t>
            </a:r>
            <a:r>
              <a:rPr lang="zh-CN" altLang="zh-CN">
                <a:latin typeface="Arial" panose="020B0604020202020204" pitchFamily="34" charset="0"/>
              </a:rPr>
              <a:t>分布。（</a:t>
            </a:r>
            <a:r>
              <a:rPr lang="en-US" altLang="zh-CN">
                <a:latin typeface="Arial" panose="020B0604020202020204" pitchFamily="34" charset="0"/>
              </a:rPr>
              <a:t>5-7</a:t>
            </a:r>
            <a:r>
              <a:rPr lang="zh-CN" altLang="zh-CN">
                <a:latin typeface="Arial" panose="020B0604020202020204" pitchFamily="34" charset="0"/>
              </a:rPr>
              <a:t>）</a:t>
            </a:r>
          </a:p>
          <a:p>
            <a:r>
              <a:rPr lang="zh-CN" altLang="zh-CN">
                <a:latin typeface="Arial" panose="020B0604020202020204" pitchFamily="34" charset="0"/>
              </a:rPr>
              <a:t>给定显著性水平</a:t>
            </a:r>
            <a:r>
              <a:rPr lang="en-US" altLang="zh-CN">
                <a:latin typeface="Arial" panose="020B0604020202020204" pitchFamily="34" charset="0"/>
                <a:sym typeface="Symbol" pitchFamily="2" charset="2"/>
              </a:rPr>
              <a:t></a:t>
            </a:r>
            <a:r>
              <a:rPr lang="zh-CN" altLang="zh-CN">
                <a:latin typeface="Arial" panose="020B0604020202020204" pitchFamily="34" charset="0"/>
              </a:rPr>
              <a:t>，查自由度为（</a:t>
            </a:r>
            <a:r>
              <a:rPr lang="en-US" altLang="zh-CN">
                <a:latin typeface="Arial" panose="020B0604020202020204" pitchFamily="34" charset="0"/>
              </a:rPr>
              <a:t>1</a:t>
            </a:r>
            <a:r>
              <a:rPr lang="zh-CN" altLang="zh-CN">
                <a:latin typeface="Arial" panose="020B0604020202020204" pitchFamily="34" charset="0"/>
              </a:rPr>
              <a:t>，</a:t>
            </a:r>
            <a:r>
              <a:rPr lang="en-US" altLang="zh-CN">
                <a:latin typeface="Arial" panose="020B0604020202020204" pitchFamily="34" charset="0"/>
              </a:rPr>
              <a:t>n-2</a:t>
            </a:r>
            <a:r>
              <a:rPr lang="zh-CN" altLang="zh-CN">
                <a:latin typeface="Arial" panose="020B0604020202020204" pitchFamily="34" charset="0"/>
              </a:rPr>
              <a:t>）的</a:t>
            </a:r>
            <a:r>
              <a:rPr lang="en-US" altLang="zh-CN">
                <a:latin typeface="Arial" panose="020B0604020202020204" pitchFamily="34" charset="0"/>
              </a:rPr>
              <a:t>F</a:t>
            </a:r>
            <a:r>
              <a:rPr lang="zh-CN" altLang="zh-CN">
                <a:latin typeface="Arial" panose="020B0604020202020204" pitchFamily="34" charset="0"/>
              </a:rPr>
              <a:t>分布临界值表，可得使得概率</a:t>
            </a:r>
            <a:r>
              <a:rPr lang="en-US" altLang="zh-CN">
                <a:latin typeface="Arial" panose="020B0604020202020204" pitchFamily="34" charset="0"/>
              </a:rPr>
              <a:t>P(F&gt; F</a:t>
            </a:r>
            <a:r>
              <a:rPr lang="en-US" altLang="zh-CN" baseline="-25000">
                <a:latin typeface="Arial" panose="020B0604020202020204" pitchFamily="34" charset="0"/>
                <a:sym typeface="Symbol" pitchFamily="2" charset="2"/>
              </a:rPr>
              <a:t></a:t>
            </a:r>
            <a:r>
              <a:rPr lang="en-US" altLang="zh-CN" baseline="-25000">
                <a:latin typeface="Arial" panose="020B0604020202020204" pitchFamily="34" charset="0"/>
              </a:rPr>
              <a:t> </a:t>
            </a:r>
            <a:r>
              <a:rPr lang="en-US" altLang="zh-CN">
                <a:latin typeface="Arial" panose="020B0604020202020204" pitchFamily="34" charset="0"/>
              </a:rPr>
              <a:t>(1,n-2))=</a:t>
            </a:r>
            <a:r>
              <a:rPr lang="en-US" altLang="zh-CN">
                <a:latin typeface="Arial" panose="020B0604020202020204" pitchFamily="34" charset="0"/>
                <a:sym typeface="Symbol" pitchFamily="2" charset="2"/>
              </a:rPr>
              <a:t></a:t>
            </a:r>
            <a:r>
              <a:rPr lang="zh-CN" altLang="zh-CN">
                <a:latin typeface="Arial" panose="020B0604020202020204" pitchFamily="34" charset="0"/>
              </a:rPr>
              <a:t>。然后，通过样本计算公式（</a:t>
            </a:r>
            <a:r>
              <a:rPr lang="en-US" altLang="zh-CN">
                <a:latin typeface="Arial" panose="020B0604020202020204" pitchFamily="34" charset="0"/>
              </a:rPr>
              <a:t>5-7</a:t>
            </a:r>
            <a:r>
              <a:rPr lang="zh-CN" altLang="zh-CN">
                <a:latin typeface="Arial" panose="020B0604020202020204" pitchFamily="34" charset="0"/>
              </a:rPr>
              <a:t>）得</a:t>
            </a:r>
            <a:r>
              <a:rPr lang="en-US" altLang="zh-CN">
                <a:latin typeface="Arial" panose="020B0604020202020204" pitchFamily="34" charset="0"/>
              </a:rPr>
              <a:t>F</a:t>
            </a:r>
            <a:r>
              <a:rPr lang="zh-CN" altLang="zh-CN">
                <a:latin typeface="Arial" panose="020B0604020202020204" pitchFamily="34" charset="0"/>
              </a:rPr>
              <a:t>值，设为</a:t>
            </a:r>
            <a:r>
              <a:rPr lang="en-US" altLang="zh-CN">
                <a:latin typeface="Arial" panose="020B0604020202020204" pitchFamily="34" charset="0"/>
              </a:rPr>
              <a:t>F</a:t>
            </a:r>
            <a:r>
              <a:rPr lang="en-US" altLang="zh-CN" baseline="-25000">
                <a:latin typeface="Arial" panose="020B0604020202020204" pitchFamily="34" charset="0"/>
              </a:rPr>
              <a:t>0</a:t>
            </a:r>
            <a:r>
              <a:rPr lang="zh-CN" altLang="zh-CN">
                <a:latin typeface="Arial" panose="020B0604020202020204" pitchFamily="34" charset="0"/>
              </a:rPr>
              <a:t>，若</a:t>
            </a:r>
            <a:r>
              <a:rPr lang="en-US" altLang="zh-CN">
                <a:latin typeface="Arial" panose="020B0604020202020204" pitchFamily="34" charset="0"/>
              </a:rPr>
              <a:t>F</a:t>
            </a:r>
            <a:r>
              <a:rPr lang="en-US" altLang="zh-CN" baseline="-25000">
                <a:latin typeface="Arial" panose="020B0604020202020204" pitchFamily="34" charset="0"/>
              </a:rPr>
              <a:t>0</a:t>
            </a:r>
            <a:r>
              <a:rPr lang="en-US" altLang="zh-CN">
                <a:latin typeface="Arial" panose="020B0604020202020204" pitchFamily="34" charset="0"/>
              </a:rPr>
              <a:t>&gt; F</a:t>
            </a:r>
            <a:r>
              <a:rPr lang="en-US" altLang="zh-CN" baseline="-25000">
                <a:latin typeface="Arial" panose="020B0604020202020204" pitchFamily="34" charset="0"/>
                <a:sym typeface="Symbol" pitchFamily="2" charset="2"/>
              </a:rPr>
              <a:t></a:t>
            </a:r>
            <a:r>
              <a:rPr lang="en-US" altLang="zh-CN" baseline="-25000">
                <a:latin typeface="Arial" panose="020B0604020202020204" pitchFamily="34" charset="0"/>
              </a:rPr>
              <a:t> </a:t>
            </a:r>
            <a:r>
              <a:rPr lang="en-US" altLang="zh-CN">
                <a:latin typeface="Arial" panose="020B0604020202020204" pitchFamily="34" charset="0"/>
              </a:rPr>
              <a:t>(1,n-2)</a:t>
            </a:r>
            <a:r>
              <a:rPr lang="zh-CN" altLang="zh-CN">
                <a:latin typeface="Arial" panose="020B0604020202020204" pitchFamily="34" charset="0"/>
              </a:rPr>
              <a:t>则因变量和自变量之间的线性关系显著，假设</a:t>
            </a:r>
            <a:r>
              <a:rPr lang="en-US" altLang="zh-CN">
                <a:latin typeface="Arial" panose="020B0604020202020204" pitchFamily="34" charset="0"/>
              </a:rPr>
              <a:t>H</a:t>
            </a:r>
            <a:r>
              <a:rPr lang="en-US" altLang="zh-CN" baseline="-25000">
                <a:latin typeface="Arial" panose="020B0604020202020204" pitchFamily="34" charset="0"/>
              </a:rPr>
              <a:t>0</a:t>
            </a:r>
            <a:r>
              <a:rPr lang="zh-CN" altLang="zh-CN">
                <a:latin typeface="Arial" panose="020B0604020202020204" pitchFamily="34" charset="0"/>
              </a:rPr>
              <a:t>被拒绝。</a:t>
            </a:r>
          </a:p>
          <a:p>
            <a:endParaRPr lang="zh-CN" altLang="en-US">
              <a:latin typeface="Arial" panose="020B0604020202020204" pitchFamily="34" charset="0"/>
            </a:endParaRPr>
          </a:p>
        </p:txBody>
      </p:sp>
      <p:sp>
        <p:nvSpPr>
          <p:cNvPr id="58372" name="灯片编号占位符 3">
            <a:extLst>
              <a:ext uri="{FF2B5EF4-FFF2-40B4-BE49-F238E27FC236}">
                <a16:creationId xmlns:a16="http://schemas.microsoft.com/office/drawing/2014/main" id="{8819F61C-9D2C-A546-94AA-EF5A03FAD90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BD8E41E2-6177-994C-AD53-BC2E8DC41EAA}" type="slidenum">
              <a:rPr lang="zh-CN" altLang="en-US" sz="1200">
                <a:latin typeface="Times New Roman" panose="02020603050405020304" pitchFamily="18" charset="0"/>
              </a:rPr>
              <a:pPr/>
              <a:t>14</a:t>
            </a:fld>
            <a:endParaRPr lang="en-US" altLang="zh-CN" sz="1200">
              <a:latin typeface="Times New Roman" panose="02020603050405020304" pitchFamily="18"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幻灯片图像占位符 1">
            <a:extLst>
              <a:ext uri="{FF2B5EF4-FFF2-40B4-BE49-F238E27FC236}">
                <a16:creationId xmlns:a16="http://schemas.microsoft.com/office/drawing/2014/main" id="{FBAE5980-C886-C544-ABEA-202893160E44}"/>
              </a:ext>
            </a:extLst>
          </p:cNvPr>
          <p:cNvSpPr>
            <a:spLocks noGrp="1" noRot="1" noChangeAspect="1" noTextEdit="1"/>
          </p:cNvSpPr>
          <p:nvPr>
            <p:ph type="sldImg"/>
          </p:nvPr>
        </p:nvSpPr>
        <p:spPr>
          <a:xfrm>
            <a:off x="457200" y="720725"/>
            <a:ext cx="6400800" cy="3600450"/>
          </a:xfrm>
          <a:ln/>
        </p:spPr>
      </p:sp>
      <p:sp>
        <p:nvSpPr>
          <p:cNvPr id="59395" name="备注占位符 2">
            <a:extLst>
              <a:ext uri="{FF2B5EF4-FFF2-40B4-BE49-F238E27FC236}">
                <a16:creationId xmlns:a16="http://schemas.microsoft.com/office/drawing/2014/main" id="{6F0DFFCD-8839-EE4A-8F5A-8ADD446DCBB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a:latin typeface="Arial" panose="020B0604020202020204" pitchFamily="34" charset="0"/>
              </a:rPr>
              <a:t>最后介绍</a:t>
            </a:r>
            <a:r>
              <a:rPr lang="zh-CN" altLang="zh-CN" b="1">
                <a:latin typeface="Arial" panose="020B0604020202020204" pitchFamily="34" charset="0"/>
              </a:rPr>
              <a:t>回归系数的显著性检验。</a:t>
            </a:r>
            <a:r>
              <a:rPr lang="zh-CN" altLang="zh-CN">
                <a:latin typeface="Arial" panose="020B0604020202020204" pitchFamily="34" charset="0"/>
              </a:rPr>
              <a:t>为了检验回归模型中每个回归系数的显著性，可以推导出系数</a:t>
            </a:r>
            <a:r>
              <a:rPr lang="en-US" altLang="zh-CN" i="1">
                <a:latin typeface="Arial" panose="020B0604020202020204" pitchFamily="34" charset="0"/>
              </a:rPr>
              <a:t>a</a:t>
            </a:r>
            <a:r>
              <a:rPr lang="zh-CN" altLang="zh-CN">
                <a:latin typeface="Arial" panose="020B0604020202020204" pitchFamily="34" charset="0"/>
              </a:rPr>
              <a:t>和</a:t>
            </a:r>
            <a:r>
              <a:rPr lang="en-US" altLang="zh-CN" i="1">
                <a:latin typeface="Arial" panose="020B0604020202020204" pitchFamily="34" charset="0"/>
              </a:rPr>
              <a:t>b</a:t>
            </a:r>
            <a:r>
              <a:rPr lang="zh-CN" altLang="zh-CN">
                <a:latin typeface="Arial" panose="020B0604020202020204" pitchFamily="34" charset="0"/>
              </a:rPr>
              <a:t>的样本方差如下。</a:t>
            </a:r>
          </a:p>
          <a:p>
            <a:r>
              <a:rPr lang="zh-CN" altLang="zh-CN">
                <a:latin typeface="Arial" panose="020B0604020202020204" pitchFamily="34" charset="0"/>
              </a:rPr>
              <a:t>可以证明</a:t>
            </a:r>
            <a:r>
              <a:rPr lang="en-US" altLang="zh-CN" i="1">
                <a:latin typeface="Arial" panose="020B0604020202020204" pitchFamily="34" charset="0"/>
              </a:rPr>
              <a:t>t</a:t>
            </a:r>
            <a:r>
              <a:rPr lang="en-US" altLang="zh-CN" i="1" baseline="-25000">
                <a:latin typeface="Arial" panose="020B0604020202020204" pitchFamily="34" charset="0"/>
              </a:rPr>
              <a:t>b</a:t>
            </a:r>
            <a:r>
              <a:rPr lang="en-US" altLang="zh-CN">
                <a:latin typeface="Arial" panose="020B0604020202020204" pitchFamily="34" charset="0"/>
              </a:rPr>
              <a:t>=</a:t>
            </a:r>
            <a:r>
              <a:rPr lang="en-US" altLang="zh-CN" i="1">
                <a:latin typeface="Arial" panose="020B0604020202020204" pitchFamily="34" charset="0"/>
              </a:rPr>
              <a:t>b</a:t>
            </a:r>
            <a:r>
              <a:rPr lang="en-US" altLang="zh-CN">
                <a:latin typeface="Arial" panose="020B0604020202020204" pitchFamily="34" charset="0"/>
              </a:rPr>
              <a:t>/</a:t>
            </a:r>
            <a:r>
              <a:rPr lang="en-US" altLang="zh-CN" i="1">
                <a:latin typeface="Arial" panose="020B0604020202020204" pitchFamily="34" charset="0"/>
              </a:rPr>
              <a:t>S</a:t>
            </a:r>
            <a:r>
              <a:rPr lang="en-US" altLang="zh-CN" i="1" baseline="-25000">
                <a:latin typeface="Arial" panose="020B0604020202020204" pitchFamily="34" charset="0"/>
              </a:rPr>
              <a:t>b</a:t>
            </a:r>
            <a:r>
              <a:rPr lang="zh-CN" altLang="zh-CN">
                <a:latin typeface="Arial" panose="020B0604020202020204" pitchFamily="34" charset="0"/>
              </a:rPr>
              <a:t>和</a:t>
            </a:r>
            <a:r>
              <a:rPr lang="en-US" altLang="zh-CN" i="1">
                <a:latin typeface="Arial" panose="020B0604020202020204" pitchFamily="34" charset="0"/>
              </a:rPr>
              <a:t>t</a:t>
            </a:r>
            <a:r>
              <a:rPr lang="en-US" altLang="zh-CN" i="1" baseline="-25000">
                <a:latin typeface="Arial" panose="020B0604020202020204" pitchFamily="34" charset="0"/>
              </a:rPr>
              <a:t>a</a:t>
            </a:r>
            <a:r>
              <a:rPr lang="en-US" altLang="zh-CN">
                <a:latin typeface="Arial" panose="020B0604020202020204" pitchFamily="34" charset="0"/>
              </a:rPr>
              <a:t>=</a:t>
            </a:r>
            <a:r>
              <a:rPr lang="en-US" altLang="zh-CN" i="1">
                <a:latin typeface="Arial" panose="020B0604020202020204" pitchFamily="34" charset="0"/>
              </a:rPr>
              <a:t>a</a:t>
            </a:r>
            <a:r>
              <a:rPr lang="en-US" altLang="zh-CN">
                <a:latin typeface="Arial" panose="020B0604020202020204" pitchFamily="34" charset="0"/>
              </a:rPr>
              <a:t>/</a:t>
            </a:r>
            <a:r>
              <a:rPr lang="en-US" altLang="zh-CN" i="1">
                <a:latin typeface="Arial" panose="020B0604020202020204" pitchFamily="34" charset="0"/>
              </a:rPr>
              <a:t>S</a:t>
            </a:r>
            <a:r>
              <a:rPr lang="en-US" altLang="zh-CN" i="1" baseline="-25000">
                <a:latin typeface="Arial" panose="020B0604020202020204" pitchFamily="34" charset="0"/>
              </a:rPr>
              <a:t>a</a:t>
            </a:r>
            <a:r>
              <a:rPr lang="zh-CN" altLang="zh-CN">
                <a:latin typeface="Arial" panose="020B0604020202020204" pitchFamily="34" charset="0"/>
              </a:rPr>
              <a:t>均符合自由度为</a:t>
            </a:r>
            <a:r>
              <a:rPr lang="en-US" altLang="zh-CN">
                <a:latin typeface="Arial" panose="020B0604020202020204" pitchFamily="34" charset="0"/>
              </a:rPr>
              <a:t>(n-2)</a:t>
            </a:r>
            <a:r>
              <a:rPr lang="zh-CN" altLang="zh-CN">
                <a:latin typeface="Arial" panose="020B0604020202020204" pitchFamily="34" charset="0"/>
              </a:rPr>
              <a:t>的</a:t>
            </a:r>
            <a:r>
              <a:rPr lang="en-US" altLang="zh-CN">
                <a:latin typeface="Arial" panose="020B0604020202020204" pitchFamily="34" charset="0"/>
              </a:rPr>
              <a:t>t</a:t>
            </a:r>
            <a:r>
              <a:rPr lang="zh-CN" altLang="zh-CN">
                <a:latin typeface="Arial" panose="020B0604020202020204" pitchFamily="34" charset="0"/>
              </a:rPr>
              <a:t>分布。其中重要的是检验系数</a:t>
            </a:r>
            <a:r>
              <a:rPr lang="en-US" altLang="zh-CN">
                <a:latin typeface="Arial" panose="020B0604020202020204" pitchFamily="34" charset="0"/>
              </a:rPr>
              <a:t>b</a:t>
            </a:r>
            <a:r>
              <a:rPr lang="zh-CN" altLang="zh-CN">
                <a:latin typeface="Arial" panose="020B0604020202020204" pitchFamily="34" charset="0"/>
              </a:rPr>
              <a:t>是否为</a:t>
            </a:r>
            <a:r>
              <a:rPr lang="en-US" altLang="zh-CN">
                <a:latin typeface="Arial" panose="020B0604020202020204" pitchFamily="34" charset="0"/>
              </a:rPr>
              <a:t>0</a:t>
            </a:r>
            <a:r>
              <a:rPr lang="zh-CN" altLang="zh-CN">
                <a:latin typeface="Arial" panose="020B0604020202020204" pitchFamily="34" charset="0"/>
              </a:rPr>
              <a:t>。因此需要检验假设</a:t>
            </a:r>
            <a:r>
              <a:rPr lang="en-US" altLang="zh-CN">
                <a:latin typeface="Arial" panose="020B0604020202020204" pitchFamily="34" charset="0"/>
              </a:rPr>
              <a:t>H</a:t>
            </a:r>
            <a:r>
              <a:rPr lang="en-US" altLang="zh-CN" baseline="-25000">
                <a:latin typeface="Arial" panose="020B0604020202020204" pitchFamily="34" charset="0"/>
              </a:rPr>
              <a:t>0</a:t>
            </a:r>
            <a:r>
              <a:rPr lang="zh-CN" altLang="zh-CN">
                <a:latin typeface="Arial" panose="020B0604020202020204" pitchFamily="34" charset="0"/>
              </a:rPr>
              <a:t>：</a:t>
            </a:r>
            <a:r>
              <a:rPr lang="en-US" altLang="zh-CN">
                <a:latin typeface="Arial" panose="020B0604020202020204" pitchFamily="34" charset="0"/>
              </a:rPr>
              <a:t>b=0</a:t>
            </a:r>
            <a:r>
              <a:rPr lang="zh-CN" altLang="zh-CN">
                <a:latin typeface="Arial" panose="020B0604020202020204" pitchFamily="34" charset="0"/>
              </a:rPr>
              <a:t>和</a:t>
            </a:r>
            <a:r>
              <a:rPr lang="en-US" altLang="zh-CN">
                <a:latin typeface="Arial" panose="020B0604020202020204" pitchFamily="34" charset="0"/>
              </a:rPr>
              <a:t>H</a:t>
            </a:r>
            <a:r>
              <a:rPr lang="en-US" altLang="zh-CN" baseline="-25000">
                <a:latin typeface="Arial" panose="020B0604020202020204" pitchFamily="34" charset="0"/>
              </a:rPr>
              <a:t>1</a:t>
            </a:r>
            <a:r>
              <a:rPr lang="en-US" altLang="zh-CN">
                <a:latin typeface="Arial" panose="020B0604020202020204" pitchFamily="34" charset="0"/>
              </a:rPr>
              <a:t>: b</a:t>
            </a:r>
            <a:r>
              <a:rPr lang="en-US" altLang="zh-CN">
                <a:latin typeface="Arial" panose="020B0604020202020204" pitchFamily="34" charset="0"/>
                <a:sym typeface="Symbol" pitchFamily="2" charset="2"/>
              </a:rPr>
              <a:t></a:t>
            </a:r>
            <a:r>
              <a:rPr lang="en-US" altLang="zh-CN">
                <a:latin typeface="Arial" panose="020B0604020202020204" pitchFamily="34" charset="0"/>
              </a:rPr>
              <a:t>0</a:t>
            </a:r>
            <a:r>
              <a:rPr lang="zh-CN" altLang="zh-CN">
                <a:latin typeface="Arial" panose="020B0604020202020204" pitchFamily="34" charset="0"/>
              </a:rPr>
              <a:t>是否成立。给定显著性水平</a:t>
            </a:r>
            <a:r>
              <a:rPr lang="en-US" altLang="zh-CN">
                <a:latin typeface="Arial" panose="020B0604020202020204" pitchFamily="34" charset="0"/>
                <a:sym typeface="Symbol" pitchFamily="2" charset="2"/>
              </a:rPr>
              <a:t></a:t>
            </a:r>
            <a:r>
              <a:rPr lang="zh-CN" altLang="zh-CN">
                <a:latin typeface="Arial" panose="020B0604020202020204" pitchFamily="34" charset="0"/>
              </a:rPr>
              <a:t>，查自由度为（</a:t>
            </a:r>
            <a:r>
              <a:rPr lang="en-US" altLang="zh-CN">
                <a:latin typeface="Arial" panose="020B0604020202020204" pitchFamily="34" charset="0"/>
              </a:rPr>
              <a:t>n-2</a:t>
            </a:r>
            <a:r>
              <a:rPr lang="zh-CN" altLang="zh-CN">
                <a:latin typeface="Arial" panose="020B0604020202020204" pitchFamily="34" charset="0"/>
              </a:rPr>
              <a:t>）的</a:t>
            </a:r>
            <a:r>
              <a:rPr lang="en-US" altLang="zh-CN">
                <a:latin typeface="Arial" panose="020B0604020202020204" pitchFamily="34" charset="0"/>
              </a:rPr>
              <a:t>t</a:t>
            </a:r>
            <a:r>
              <a:rPr lang="zh-CN" altLang="zh-CN">
                <a:latin typeface="Arial" panose="020B0604020202020204" pitchFamily="34" charset="0"/>
              </a:rPr>
              <a:t>分布表，得到</a:t>
            </a:r>
            <a:r>
              <a:rPr lang="en-US" altLang="zh-CN">
                <a:latin typeface="Arial" panose="020B0604020202020204" pitchFamily="34" charset="0"/>
              </a:rPr>
              <a:t>t</a:t>
            </a:r>
            <a:r>
              <a:rPr lang="en-US" altLang="zh-CN" baseline="-25000">
                <a:latin typeface="Arial" panose="020B0604020202020204" pitchFamily="34" charset="0"/>
                <a:sym typeface="Symbol" pitchFamily="2" charset="2"/>
              </a:rPr>
              <a:t></a:t>
            </a:r>
            <a:r>
              <a:rPr lang="en-US" altLang="zh-CN" baseline="-25000">
                <a:latin typeface="Arial" panose="020B0604020202020204" pitchFamily="34" charset="0"/>
              </a:rPr>
              <a:t> </a:t>
            </a:r>
            <a:r>
              <a:rPr lang="en-US" altLang="zh-CN">
                <a:latin typeface="Arial" panose="020B0604020202020204" pitchFamily="34" charset="0"/>
              </a:rPr>
              <a:t>(n-2)</a:t>
            </a:r>
            <a:r>
              <a:rPr lang="zh-CN" altLang="zh-CN">
                <a:latin typeface="Arial" panose="020B0604020202020204" pitchFamily="34" charset="0"/>
              </a:rPr>
              <a:t>，若</a:t>
            </a:r>
            <a:r>
              <a:rPr lang="en-US" altLang="zh-CN" i="1">
                <a:latin typeface="Arial" panose="020B0604020202020204" pitchFamily="34" charset="0"/>
              </a:rPr>
              <a:t>t</a:t>
            </a:r>
            <a:r>
              <a:rPr lang="en-US" altLang="zh-CN" i="1" baseline="-25000">
                <a:latin typeface="Arial" panose="020B0604020202020204" pitchFamily="34" charset="0"/>
              </a:rPr>
              <a:t>b</a:t>
            </a:r>
            <a:r>
              <a:rPr lang="en-US" altLang="zh-CN">
                <a:latin typeface="Arial" panose="020B0604020202020204" pitchFamily="34" charset="0"/>
              </a:rPr>
              <a:t>&gt; t</a:t>
            </a:r>
            <a:r>
              <a:rPr lang="en-US" altLang="zh-CN" baseline="-25000">
                <a:latin typeface="Arial" panose="020B0604020202020204" pitchFamily="34" charset="0"/>
                <a:sym typeface="Symbol" pitchFamily="2" charset="2"/>
              </a:rPr>
              <a:t></a:t>
            </a:r>
            <a:r>
              <a:rPr lang="en-US" altLang="zh-CN" baseline="-25000">
                <a:latin typeface="Arial" panose="020B0604020202020204" pitchFamily="34" charset="0"/>
              </a:rPr>
              <a:t> </a:t>
            </a:r>
            <a:r>
              <a:rPr lang="en-US" altLang="zh-CN">
                <a:latin typeface="Arial" panose="020B0604020202020204" pitchFamily="34" charset="0"/>
              </a:rPr>
              <a:t>(n-2)</a:t>
            </a:r>
            <a:r>
              <a:rPr lang="zh-CN" altLang="zh-CN">
                <a:latin typeface="Arial" panose="020B0604020202020204" pitchFamily="34" charset="0"/>
              </a:rPr>
              <a:t>，则拒绝假设</a:t>
            </a:r>
            <a:r>
              <a:rPr lang="en-US" altLang="zh-CN">
                <a:latin typeface="Arial" panose="020B0604020202020204" pitchFamily="34" charset="0"/>
              </a:rPr>
              <a:t>H</a:t>
            </a:r>
            <a:r>
              <a:rPr lang="en-US" altLang="zh-CN" baseline="-25000">
                <a:latin typeface="Arial" panose="020B0604020202020204" pitchFamily="34" charset="0"/>
              </a:rPr>
              <a:t>0</a:t>
            </a:r>
            <a:r>
              <a:rPr lang="zh-CN" altLang="zh-CN">
                <a:latin typeface="Arial" panose="020B0604020202020204" pitchFamily="34" charset="0"/>
              </a:rPr>
              <a:t>，即回归系数</a:t>
            </a:r>
            <a:r>
              <a:rPr lang="en-US" altLang="zh-CN" i="1">
                <a:latin typeface="Arial" panose="020B0604020202020204" pitchFamily="34" charset="0"/>
              </a:rPr>
              <a:t>b</a:t>
            </a:r>
            <a:r>
              <a:rPr lang="zh-CN" altLang="zh-CN">
                <a:latin typeface="Arial" panose="020B0604020202020204" pitchFamily="34" charset="0"/>
              </a:rPr>
              <a:t>显著。通常</a:t>
            </a:r>
            <a:r>
              <a:rPr lang="en-US" altLang="zh-CN" i="1">
                <a:latin typeface="Arial" panose="020B0604020202020204" pitchFamily="34" charset="0"/>
              </a:rPr>
              <a:t>t</a:t>
            </a:r>
            <a:r>
              <a:rPr lang="en-US" altLang="zh-CN" i="1" baseline="-25000">
                <a:latin typeface="Arial" panose="020B0604020202020204" pitchFamily="34" charset="0"/>
              </a:rPr>
              <a:t>b</a:t>
            </a:r>
            <a:r>
              <a:rPr lang="en-US" altLang="zh-CN">
                <a:latin typeface="Arial" panose="020B0604020202020204" pitchFamily="34" charset="0"/>
              </a:rPr>
              <a:t>&gt;2</a:t>
            </a:r>
            <a:r>
              <a:rPr lang="zh-CN" altLang="zh-CN">
                <a:latin typeface="Arial" panose="020B0604020202020204" pitchFamily="34" charset="0"/>
              </a:rPr>
              <a:t>时说明该系数显著，即对模型的贡献大。同时可以计算出</a:t>
            </a:r>
            <a:r>
              <a:rPr lang="en-US" altLang="zh-CN">
                <a:latin typeface="Arial" panose="020B0604020202020204" pitchFamily="34" charset="0"/>
              </a:rPr>
              <a:t>P </a:t>
            </a:r>
            <a:r>
              <a:rPr lang="zh-CN" altLang="zh-CN">
                <a:latin typeface="Arial" panose="020B0604020202020204" pitchFamily="34" charset="0"/>
              </a:rPr>
              <a:t>值（</a:t>
            </a:r>
            <a:r>
              <a:rPr lang="en-US" altLang="zh-CN">
                <a:latin typeface="Arial" panose="020B0604020202020204" pitchFamily="34" charset="0"/>
              </a:rPr>
              <a:t>p value</a:t>
            </a:r>
            <a:r>
              <a:rPr lang="zh-CN" altLang="zh-CN">
                <a:latin typeface="Arial" panose="020B0604020202020204" pitchFamily="34" charset="0"/>
              </a:rPr>
              <a:t>），一般以</a:t>
            </a:r>
            <a:r>
              <a:rPr lang="en-US" altLang="zh-CN">
                <a:latin typeface="Arial" panose="020B0604020202020204" pitchFamily="34" charset="0"/>
              </a:rPr>
              <a:t>P &lt; 0.05 </a:t>
            </a:r>
            <a:r>
              <a:rPr lang="zh-CN" altLang="zh-CN">
                <a:latin typeface="Arial" panose="020B0604020202020204" pitchFamily="34" charset="0"/>
              </a:rPr>
              <a:t>为显著，</a:t>
            </a:r>
            <a:r>
              <a:rPr lang="en-US" altLang="zh-CN">
                <a:latin typeface="Arial" panose="020B0604020202020204" pitchFamily="34" charset="0"/>
              </a:rPr>
              <a:t> P &lt;0.01 </a:t>
            </a:r>
            <a:r>
              <a:rPr lang="zh-CN" altLang="zh-CN">
                <a:latin typeface="Arial" panose="020B0604020202020204" pitchFamily="34" charset="0"/>
              </a:rPr>
              <a:t>为非常显著。</a:t>
            </a:r>
          </a:p>
          <a:p>
            <a:r>
              <a:rPr lang="en-US" altLang="zh-CN">
                <a:latin typeface="Arial" panose="020B0604020202020204" pitchFamily="34" charset="0"/>
              </a:rPr>
              <a:t> </a:t>
            </a:r>
            <a:endParaRPr lang="zh-CN" altLang="zh-CN">
              <a:latin typeface="Arial" panose="020B0604020202020204" pitchFamily="34" charset="0"/>
            </a:endParaRPr>
          </a:p>
          <a:p>
            <a:endParaRPr lang="zh-CN" altLang="en-US">
              <a:latin typeface="Arial" panose="020B0604020202020204" pitchFamily="34" charset="0"/>
            </a:endParaRPr>
          </a:p>
        </p:txBody>
      </p:sp>
      <p:sp>
        <p:nvSpPr>
          <p:cNvPr id="59396" name="灯片编号占位符 3">
            <a:extLst>
              <a:ext uri="{FF2B5EF4-FFF2-40B4-BE49-F238E27FC236}">
                <a16:creationId xmlns:a16="http://schemas.microsoft.com/office/drawing/2014/main" id="{32A95F82-F4A5-4840-9EF5-ABBB57B6006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2C834ED0-C43F-9E49-9FE6-1B6EF38C38B3}" type="slidenum">
              <a:rPr lang="zh-CN" altLang="en-US" sz="1200">
                <a:latin typeface="Times New Roman" panose="02020603050405020304" pitchFamily="18" charset="0"/>
              </a:rPr>
              <a:pPr/>
              <a:t>15</a:t>
            </a:fld>
            <a:endParaRPr lang="en-US" altLang="zh-CN" sz="1200">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5" name="Rectangle 10">
            <a:extLst>
              <a:ext uri="{FF2B5EF4-FFF2-40B4-BE49-F238E27FC236}">
                <a16:creationId xmlns:a16="http://schemas.microsoft.com/office/drawing/2014/main" id="{26D9D0FE-72F8-6941-BAB7-A0248C9C65D2}"/>
              </a:ext>
            </a:extLst>
          </p:cNvPr>
          <p:cNvSpPr>
            <a:spLocks noChangeArrowheads="1"/>
          </p:cNvSpPr>
          <p:nvPr/>
        </p:nvSpPr>
        <p:spPr bwMode="auto">
          <a:xfrm>
            <a:off x="0" y="0"/>
            <a:ext cx="12192000" cy="304800"/>
          </a:xfrm>
          <a:prstGeom prst="rect">
            <a:avLst/>
          </a:prstGeom>
          <a:solidFill>
            <a:srgbClr val="0E7589"/>
          </a:solid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kumimoji="1" sz="2400">
                <a:solidFill>
                  <a:schemeClr val="tx1"/>
                </a:solidFill>
                <a:latin typeface="Lucida Sans" panose="020B0602030504020204" pitchFamily="34" charset="0"/>
                <a:ea typeface="宋体" panose="02010600030101010101" pitchFamily="2" charset="-122"/>
              </a:defRPr>
            </a:lvl1pPr>
            <a:lvl2pPr marL="742950" indent="-285750">
              <a:defRPr kumimoji="1" sz="2400">
                <a:solidFill>
                  <a:schemeClr val="tx1"/>
                </a:solidFill>
                <a:latin typeface="Lucida Sans" panose="020B0602030504020204" pitchFamily="34" charset="0"/>
                <a:ea typeface="宋体" panose="02010600030101010101" pitchFamily="2" charset="-122"/>
              </a:defRPr>
            </a:lvl2pPr>
            <a:lvl3pPr marL="1143000" indent="-228600">
              <a:defRPr kumimoji="1" sz="2400">
                <a:solidFill>
                  <a:schemeClr val="tx1"/>
                </a:solidFill>
                <a:latin typeface="Lucida Sans" panose="020B0602030504020204" pitchFamily="34" charset="0"/>
                <a:ea typeface="宋体" panose="02010600030101010101" pitchFamily="2" charset="-122"/>
              </a:defRPr>
            </a:lvl3pPr>
            <a:lvl4pPr marL="1600200" indent="-228600">
              <a:defRPr kumimoji="1" sz="2400">
                <a:solidFill>
                  <a:schemeClr val="tx1"/>
                </a:solidFill>
                <a:latin typeface="Lucida Sans" panose="020B0602030504020204" pitchFamily="34" charset="0"/>
                <a:ea typeface="宋体" panose="02010600030101010101" pitchFamily="2" charset="-122"/>
              </a:defRPr>
            </a:lvl4pPr>
            <a:lvl5pPr marL="2057400" indent="-228600">
              <a:defRPr kumimoji="1" sz="2400">
                <a:solidFill>
                  <a:schemeClr val="tx1"/>
                </a:solidFill>
                <a:latin typeface="Lucida Sans" panose="020B0602030504020204" pitchFamily="34"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Lucida Sans" panose="020B0602030504020204" pitchFamily="34"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Lucida Sans" panose="020B0602030504020204" pitchFamily="34"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Lucida Sans" panose="020B0602030504020204" pitchFamily="34"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Lucida Sans" panose="020B0602030504020204" pitchFamily="34" charset="0"/>
                <a:ea typeface="宋体" panose="02010600030101010101" pitchFamily="2" charset="-122"/>
              </a:defRPr>
            </a:lvl9pPr>
          </a:lstStyle>
          <a:p>
            <a:pPr eaLnBrk="1" hangingPunct="1">
              <a:defRPr/>
            </a:pPr>
            <a:endParaRPr kumimoji="0" lang="zh-CN" altLang="en-US" sz="1600">
              <a:solidFill>
                <a:srgbClr val="FFFFFF"/>
              </a:solidFill>
              <a:latin typeface="Calibri" panose="020F0502020204030204" pitchFamily="34" charset="0"/>
              <a:ea typeface="MS PGothic" panose="020B0600070205080204" pitchFamily="34" charset="-128"/>
            </a:endParaRPr>
          </a:p>
        </p:txBody>
      </p:sp>
      <p:sp>
        <p:nvSpPr>
          <p:cNvPr id="7" name="TextBox 9">
            <a:extLst>
              <a:ext uri="{FF2B5EF4-FFF2-40B4-BE49-F238E27FC236}">
                <a16:creationId xmlns:a16="http://schemas.microsoft.com/office/drawing/2014/main" id="{2608508E-6D04-1B40-9440-EE248C5C5748}"/>
              </a:ext>
            </a:extLst>
          </p:cNvPr>
          <p:cNvSpPr txBox="1">
            <a:spLocks noChangeArrowheads="1"/>
          </p:cNvSpPr>
          <p:nvPr userDrawn="1"/>
        </p:nvSpPr>
        <p:spPr bwMode="auto">
          <a:xfrm>
            <a:off x="479376" y="1703047"/>
            <a:ext cx="12000656" cy="646331"/>
          </a:xfrm>
          <a:prstGeom prst="rect">
            <a:avLst/>
          </a:prstGeom>
          <a:noFill/>
          <a:ln>
            <a:noFill/>
          </a:ln>
        </p:spPr>
        <p:txBody>
          <a:bodyPr wrap="square">
            <a:spAutoFit/>
          </a:bodyPr>
          <a:lstStyle>
            <a:lvl1pPr>
              <a:defRPr kumimoji="1" sz="2400">
                <a:solidFill>
                  <a:schemeClr val="tx1"/>
                </a:solidFill>
                <a:latin typeface="Lucida Sans" charset="0"/>
                <a:ea typeface="宋体" charset="0"/>
                <a:cs typeface="Arial Unicode MS" charset="0"/>
              </a:defRPr>
            </a:lvl1pPr>
            <a:lvl2pPr marL="742950" indent="-285750">
              <a:defRPr kumimoji="1" sz="2400">
                <a:solidFill>
                  <a:schemeClr val="tx1"/>
                </a:solidFill>
                <a:latin typeface="Lucida Sans" charset="0"/>
                <a:ea typeface="Arial Unicode MS" charset="0"/>
                <a:cs typeface="Arial Unicode MS" charset="0"/>
              </a:defRPr>
            </a:lvl2pPr>
            <a:lvl3pPr marL="1143000" indent="-228600">
              <a:defRPr kumimoji="1" sz="2400">
                <a:solidFill>
                  <a:schemeClr val="tx1"/>
                </a:solidFill>
                <a:latin typeface="Lucida Sans" charset="0"/>
                <a:ea typeface="Arial Unicode MS" charset="0"/>
                <a:cs typeface="Arial Unicode MS" charset="0"/>
              </a:defRPr>
            </a:lvl3pPr>
            <a:lvl4pPr marL="1600200" indent="-228600">
              <a:defRPr kumimoji="1" sz="2400">
                <a:solidFill>
                  <a:schemeClr val="tx1"/>
                </a:solidFill>
                <a:latin typeface="Lucida Sans" charset="0"/>
                <a:ea typeface="Arial Unicode MS" charset="0"/>
                <a:cs typeface="Arial Unicode MS" charset="0"/>
              </a:defRPr>
            </a:lvl4pPr>
            <a:lvl5pPr marL="2057400" indent="-228600">
              <a:defRPr kumimoji="1" sz="2400">
                <a:solidFill>
                  <a:schemeClr val="tx1"/>
                </a:solidFill>
                <a:latin typeface="Lucida Sans" charset="0"/>
                <a:ea typeface="Arial Unicode MS" charset="0"/>
                <a:cs typeface="Arial Unicode MS" charset="0"/>
              </a:defRPr>
            </a:lvl5pPr>
            <a:lvl6pPr marL="2514600" indent="-228600" fontAlgn="base">
              <a:spcBef>
                <a:spcPct val="0"/>
              </a:spcBef>
              <a:spcAft>
                <a:spcPct val="0"/>
              </a:spcAft>
              <a:defRPr kumimoji="1" sz="2400">
                <a:solidFill>
                  <a:schemeClr val="tx1"/>
                </a:solidFill>
                <a:latin typeface="Lucida Sans" charset="0"/>
                <a:ea typeface="Arial Unicode MS" charset="0"/>
                <a:cs typeface="Arial Unicode MS" charset="0"/>
              </a:defRPr>
            </a:lvl6pPr>
            <a:lvl7pPr marL="2971800" indent="-228600" fontAlgn="base">
              <a:spcBef>
                <a:spcPct val="0"/>
              </a:spcBef>
              <a:spcAft>
                <a:spcPct val="0"/>
              </a:spcAft>
              <a:defRPr kumimoji="1" sz="2400">
                <a:solidFill>
                  <a:schemeClr val="tx1"/>
                </a:solidFill>
                <a:latin typeface="Lucida Sans" charset="0"/>
                <a:ea typeface="Arial Unicode MS" charset="0"/>
                <a:cs typeface="Arial Unicode MS" charset="0"/>
              </a:defRPr>
            </a:lvl7pPr>
            <a:lvl8pPr marL="3429000" indent="-228600" fontAlgn="base">
              <a:spcBef>
                <a:spcPct val="0"/>
              </a:spcBef>
              <a:spcAft>
                <a:spcPct val="0"/>
              </a:spcAft>
              <a:defRPr kumimoji="1" sz="2400">
                <a:solidFill>
                  <a:schemeClr val="tx1"/>
                </a:solidFill>
                <a:latin typeface="Lucida Sans" charset="0"/>
                <a:ea typeface="Arial Unicode MS" charset="0"/>
                <a:cs typeface="Arial Unicode MS" charset="0"/>
              </a:defRPr>
            </a:lvl8pPr>
            <a:lvl9pPr marL="3886200" indent="-228600" fontAlgn="base">
              <a:spcBef>
                <a:spcPct val="0"/>
              </a:spcBef>
              <a:spcAft>
                <a:spcPct val="0"/>
              </a:spcAft>
              <a:defRPr kumimoji="1" sz="2400">
                <a:solidFill>
                  <a:schemeClr val="tx1"/>
                </a:solidFill>
                <a:latin typeface="Lucida Sans" charset="0"/>
                <a:ea typeface="Arial Unicode MS" charset="0"/>
                <a:cs typeface="Arial Unicode MS" charset="0"/>
              </a:defRPr>
            </a:lvl9pPr>
          </a:lstStyle>
          <a:p>
            <a:pPr eaLnBrk="1" hangingPunct="1">
              <a:defRPr/>
            </a:pPr>
            <a:r>
              <a:rPr kumimoji="1" lang="en-US" altLang="zh-CN" sz="3600" i="1" kern="1200" dirty="0">
                <a:solidFill>
                  <a:srgbClr val="FAFAFA"/>
                </a:solidFill>
                <a:latin typeface="Lucida Sans" charset="0"/>
                <a:ea typeface="ＭＳ Ｐゴシック" charset="-128"/>
                <a:cs typeface="ＭＳ Ｐゴシック" charset="-128"/>
              </a:rPr>
              <a:t>Principles</a:t>
            </a:r>
            <a:r>
              <a:rPr kumimoji="1" lang="zh-CN" altLang="en-US" sz="3600" i="1" kern="1200" dirty="0">
                <a:solidFill>
                  <a:srgbClr val="FAFAFA"/>
                </a:solidFill>
                <a:latin typeface="Lucida Sans" charset="0"/>
                <a:ea typeface="ＭＳ Ｐゴシック" charset="-128"/>
                <a:cs typeface="ＭＳ Ｐゴシック" charset="-128"/>
              </a:rPr>
              <a:t> </a:t>
            </a:r>
            <a:r>
              <a:rPr kumimoji="1" lang="en-US" altLang="zh-CN" sz="3600" i="1" kern="1200" dirty="0">
                <a:solidFill>
                  <a:srgbClr val="FAFAFA"/>
                </a:solidFill>
                <a:latin typeface="Lucida Sans" charset="0"/>
                <a:ea typeface="ＭＳ Ｐゴシック" charset="-128"/>
                <a:cs typeface="ＭＳ Ｐゴシック" charset="-128"/>
              </a:rPr>
              <a:t>and</a:t>
            </a:r>
            <a:r>
              <a:rPr kumimoji="1" lang="zh-CN" altLang="en-US" sz="3600" i="1" kern="1200" dirty="0">
                <a:solidFill>
                  <a:srgbClr val="FAFAFA"/>
                </a:solidFill>
                <a:latin typeface="Lucida Sans" charset="0"/>
                <a:ea typeface="ＭＳ Ｐゴシック" charset="-128"/>
                <a:cs typeface="ＭＳ Ｐゴシック" charset="-128"/>
              </a:rPr>
              <a:t> </a:t>
            </a:r>
            <a:r>
              <a:rPr kumimoji="1" lang="en-US" altLang="zh-CN" sz="3600" i="1" kern="1200" dirty="0">
                <a:solidFill>
                  <a:srgbClr val="FAFAFA"/>
                </a:solidFill>
                <a:latin typeface="Lucida Sans" charset="0"/>
                <a:ea typeface="ＭＳ Ｐゴシック" charset="-128"/>
                <a:cs typeface="ＭＳ Ｐゴシック" charset="-128"/>
              </a:rPr>
              <a:t>Applications</a:t>
            </a:r>
            <a:r>
              <a:rPr kumimoji="1" lang="zh-CN" altLang="en-US" sz="3600" i="1" kern="1200" dirty="0">
                <a:solidFill>
                  <a:srgbClr val="FAFAFA"/>
                </a:solidFill>
                <a:latin typeface="Lucida Sans" charset="0"/>
                <a:ea typeface="ＭＳ Ｐゴシック" charset="-128"/>
                <a:cs typeface="ＭＳ Ｐゴシック" charset="-128"/>
              </a:rPr>
              <a:t> </a:t>
            </a:r>
            <a:r>
              <a:rPr kumimoji="1" lang="en-US" altLang="zh-CN" sz="3600" i="1" kern="1200" dirty="0">
                <a:solidFill>
                  <a:srgbClr val="FAFAFA"/>
                </a:solidFill>
                <a:latin typeface="Lucida Sans" charset="0"/>
                <a:ea typeface="ＭＳ Ｐゴシック" charset="-128"/>
                <a:cs typeface="ＭＳ Ｐゴシック" charset="-128"/>
              </a:rPr>
              <a:t>of</a:t>
            </a:r>
            <a:r>
              <a:rPr kumimoji="1" lang="zh-CN" altLang="en-US" sz="3600" i="1" kern="1200" dirty="0">
                <a:solidFill>
                  <a:srgbClr val="FAFAFA"/>
                </a:solidFill>
                <a:latin typeface="Lucida Sans" charset="0"/>
                <a:ea typeface="ＭＳ Ｐゴシック" charset="-128"/>
                <a:cs typeface="ＭＳ Ｐゴシック" charset="-128"/>
              </a:rPr>
              <a:t> </a:t>
            </a:r>
            <a:r>
              <a:rPr kumimoji="1" lang="en-US" altLang="zh-CN" sz="3600" i="1" kern="1200" dirty="0">
                <a:solidFill>
                  <a:srgbClr val="FAFAFA"/>
                </a:solidFill>
                <a:latin typeface="Lucida Sans" charset="0"/>
                <a:ea typeface="ＭＳ Ｐゴシック" charset="-128"/>
                <a:cs typeface="ＭＳ Ｐゴシック" charset="-128"/>
              </a:rPr>
              <a:t>Business</a:t>
            </a:r>
            <a:r>
              <a:rPr kumimoji="1" lang="zh-CN" altLang="en-US" sz="3600" i="1" kern="1200" dirty="0">
                <a:solidFill>
                  <a:srgbClr val="FAFAFA"/>
                </a:solidFill>
                <a:latin typeface="Lucida Sans" charset="0"/>
                <a:ea typeface="ＭＳ Ｐゴシック" charset="-128"/>
                <a:cs typeface="ＭＳ Ｐゴシック" charset="-128"/>
              </a:rPr>
              <a:t> </a:t>
            </a:r>
            <a:r>
              <a:rPr kumimoji="1" lang="en-US" altLang="zh-CN" sz="3600" i="1" kern="1200" dirty="0">
                <a:solidFill>
                  <a:srgbClr val="FAFAFA"/>
                </a:solidFill>
                <a:latin typeface="Lucida Sans" charset="0"/>
                <a:ea typeface="ＭＳ Ｐゴシック" charset="-128"/>
                <a:cs typeface="ＭＳ Ｐゴシック" charset="-128"/>
              </a:rPr>
              <a:t>Intelligence</a:t>
            </a:r>
          </a:p>
        </p:txBody>
      </p:sp>
      <p:sp>
        <p:nvSpPr>
          <p:cNvPr id="9" name="Rectangle 11">
            <a:extLst>
              <a:ext uri="{FF2B5EF4-FFF2-40B4-BE49-F238E27FC236}">
                <a16:creationId xmlns:a16="http://schemas.microsoft.com/office/drawing/2014/main" id="{8D660C53-BD99-C14A-BB34-94C1DE3939D2}"/>
              </a:ext>
            </a:extLst>
          </p:cNvPr>
          <p:cNvSpPr>
            <a:spLocks noChangeArrowheads="1"/>
          </p:cNvSpPr>
          <p:nvPr userDrawn="1"/>
        </p:nvSpPr>
        <p:spPr bwMode="auto">
          <a:xfrm>
            <a:off x="2711624" y="2424870"/>
            <a:ext cx="792480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pPr algn="ctr" eaLnBrk="1" hangingPunct="1"/>
            <a:r>
              <a:rPr lang="zh-CN" altLang="en-US" sz="4400" b="1" dirty="0">
                <a:solidFill>
                  <a:srgbClr val="139CB7"/>
                </a:solidFill>
                <a:latin typeface="微软雅黑" panose="020B0503020204020204" pitchFamily="34" charset="-122"/>
                <a:ea typeface="微软雅黑" panose="020B0503020204020204" pitchFamily="34" charset="-122"/>
              </a:rPr>
              <a:t>商务智能方法与应用</a:t>
            </a:r>
            <a:r>
              <a:rPr lang="zh-CN" altLang="en-US" sz="3600" b="1" dirty="0">
                <a:solidFill>
                  <a:srgbClr val="139CB7"/>
                </a:solidFill>
                <a:latin typeface="微软雅黑" panose="020B0503020204020204" pitchFamily="34" charset="-122"/>
                <a:ea typeface="微软雅黑" panose="020B0503020204020204" pitchFamily="34" charset="-122"/>
              </a:rPr>
              <a:t>（第二版）</a:t>
            </a:r>
            <a:endParaRPr lang="en-US" altLang="zh-CN" sz="3200" b="1" dirty="0">
              <a:solidFill>
                <a:srgbClr val="139CB7"/>
              </a:solidFill>
              <a:latin typeface="微软雅黑" panose="020B0503020204020204" pitchFamily="34" charset="-122"/>
              <a:ea typeface="微软雅黑" panose="020B0503020204020204" pitchFamily="34" charset="-122"/>
            </a:endParaRPr>
          </a:p>
        </p:txBody>
      </p:sp>
      <p:sp>
        <p:nvSpPr>
          <p:cNvPr id="10" name="Subtitle 2">
            <a:extLst>
              <a:ext uri="{FF2B5EF4-FFF2-40B4-BE49-F238E27FC236}">
                <a16:creationId xmlns:a16="http://schemas.microsoft.com/office/drawing/2014/main" id="{645EC524-A7C4-1447-86A5-1807855074C7}"/>
              </a:ext>
            </a:extLst>
          </p:cNvPr>
          <p:cNvSpPr>
            <a:spLocks noGrp="1"/>
          </p:cNvSpPr>
          <p:nvPr>
            <p:ph type="subTitle" idx="1"/>
          </p:nvPr>
        </p:nvSpPr>
        <p:spPr>
          <a:xfrm>
            <a:off x="2063552" y="3383394"/>
            <a:ext cx="8331200" cy="838200"/>
          </a:xfrm>
        </p:spPr>
        <p:txBody>
          <a:bodyPr/>
          <a:lstStyle>
            <a:lvl1pPr marL="0" indent="0" algn="ctr">
              <a:buNone/>
              <a:defRPr>
                <a:solidFill>
                  <a:srgbClr val="437085"/>
                </a:solidFill>
                <a:latin typeface="微软雅黑"/>
                <a:ea typeface="微软雅黑"/>
                <a:cs typeface="微软雅黑"/>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11" name="Rectangle 14">
            <a:extLst>
              <a:ext uri="{FF2B5EF4-FFF2-40B4-BE49-F238E27FC236}">
                <a16:creationId xmlns:a16="http://schemas.microsoft.com/office/drawing/2014/main" id="{8E385F64-6187-6E41-B7D3-D5CF545E3F38}"/>
              </a:ext>
            </a:extLst>
          </p:cNvPr>
          <p:cNvSpPr>
            <a:spLocks noChangeArrowheads="1"/>
          </p:cNvSpPr>
          <p:nvPr userDrawn="1"/>
        </p:nvSpPr>
        <p:spPr bwMode="auto">
          <a:xfrm>
            <a:off x="406400" y="4762865"/>
            <a:ext cx="11379200" cy="784175"/>
          </a:xfrm>
          <a:prstGeom prst="rect">
            <a:avLst/>
          </a:prstGeom>
          <a:solidFill>
            <a:schemeClr val="bg1"/>
          </a:solidFill>
          <a:ln w="12700">
            <a:noFill/>
            <a:miter lim="800000"/>
            <a:headEnd/>
            <a:tailEnd/>
          </a:ln>
          <a:effectLst/>
        </p:spPr>
        <p:txBody>
          <a:bodyPr wrap="none" anchor="ctr"/>
          <a:lstStyle>
            <a:lvl1pPr>
              <a:defRPr kumimoji="1" sz="2400">
                <a:solidFill>
                  <a:schemeClr val="tx1"/>
                </a:solidFill>
                <a:latin typeface="Lucida Sans" panose="020B0602030504020204" pitchFamily="34" charset="0"/>
                <a:ea typeface="宋体" panose="02010600030101010101" pitchFamily="2" charset="-122"/>
              </a:defRPr>
            </a:lvl1pPr>
            <a:lvl2pPr marL="742950" indent="-285750">
              <a:defRPr kumimoji="1" sz="2400">
                <a:solidFill>
                  <a:schemeClr val="tx1"/>
                </a:solidFill>
                <a:latin typeface="Lucida Sans" panose="020B0602030504020204" pitchFamily="34" charset="0"/>
                <a:ea typeface="宋体" panose="02010600030101010101" pitchFamily="2" charset="-122"/>
              </a:defRPr>
            </a:lvl2pPr>
            <a:lvl3pPr marL="1143000" indent="-228600">
              <a:defRPr kumimoji="1" sz="2400">
                <a:solidFill>
                  <a:schemeClr val="tx1"/>
                </a:solidFill>
                <a:latin typeface="Lucida Sans" panose="020B0602030504020204" pitchFamily="34" charset="0"/>
                <a:ea typeface="宋体" panose="02010600030101010101" pitchFamily="2" charset="-122"/>
              </a:defRPr>
            </a:lvl3pPr>
            <a:lvl4pPr marL="1600200" indent="-228600">
              <a:defRPr kumimoji="1" sz="2400">
                <a:solidFill>
                  <a:schemeClr val="tx1"/>
                </a:solidFill>
                <a:latin typeface="Lucida Sans" panose="020B0602030504020204" pitchFamily="34" charset="0"/>
                <a:ea typeface="宋体" panose="02010600030101010101" pitchFamily="2" charset="-122"/>
              </a:defRPr>
            </a:lvl4pPr>
            <a:lvl5pPr marL="2057400" indent="-228600">
              <a:defRPr kumimoji="1" sz="2400">
                <a:solidFill>
                  <a:schemeClr val="tx1"/>
                </a:solidFill>
                <a:latin typeface="Lucida Sans" panose="020B0602030504020204" pitchFamily="34"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Lucida Sans" panose="020B0602030504020204" pitchFamily="34"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Lucida Sans" panose="020B0602030504020204" pitchFamily="34"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Lucida Sans" panose="020B0602030504020204" pitchFamily="34"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Lucida Sans" panose="020B0602030504020204" pitchFamily="34" charset="0"/>
                <a:ea typeface="宋体" panose="02010600030101010101" pitchFamily="2" charset="-122"/>
              </a:defRPr>
            </a:lvl9pPr>
          </a:lstStyle>
          <a:p>
            <a:pPr algn="ctr" eaLnBrk="1" hangingPunct="1">
              <a:defRPr/>
            </a:pPr>
            <a:r>
              <a:rPr kumimoji="0" lang="zh-CN" altLang="en-US" sz="2800" b="1" i="0" dirty="0">
                <a:solidFill>
                  <a:srgbClr val="002060"/>
                </a:solidFill>
                <a:latin typeface="Kaiti SC" panose="02010600040101010101" pitchFamily="2" charset="-122"/>
                <a:ea typeface="Kaiti SC" panose="02010600040101010101" pitchFamily="2" charset="-122"/>
                <a:cs typeface="Times New Roman" panose="02020603050405020304" pitchFamily="18" charset="0"/>
              </a:rPr>
              <a:t>刘红岩</a:t>
            </a:r>
            <a:endParaRPr kumimoji="0" lang="en-US" altLang="zh-CN" sz="2800" b="1" i="0" dirty="0">
              <a:solidFill>
                <a:srgbClr val="002060"/>
              </a:solidFill>
              <a:latin typeface="Kaiti SC" panose="02010600040101010101" pitchFamily="2" charset="-122"/>
              <a:ea typeface="Kaiti SC" panose="02010600040101010101" pitchFamily="2" charset="-122"/>
              <a:cs typeface="Times New Roman" panose="02020603050405020304" pitchFamily="18" charset="0"/>
            </a:endParaRPr>
          </a:p>
          <a:p>
            <a:pPr algn="ctr" eaLnBrk="1" hangingPunct="1">
              <a:defRPr/>
            </a:pPr>
            <a:r>
              <a:rPr kumimoji="0" lang="zh-CN" altLang="en-US" sz="2800" b="1" i="0" dirty="0">
                <a:solidFill>
                  <a:srgbClr val="002060"/>
                </a:solidFill>
                <a:latin typeface="Kaiti SC" panose="02010600040101010101" pitchFamily="2" charset="-122"/>
                <a:ea typeface="Kaiti SC" panose="02010600040101010101" pitchFamily="2" charset="-122"/>
                <a:cs typeface="Times New Roman" panose="02020603050405020304" pitchFamily="18" charset="0"/>
              </a:rPr>
              <a:t>清华大学经济管理学院</a:t>
            </a:r>
            <a:endParaRPr kumimoji="0" lang="en-US" altLang="zh-CN" sz="2800" b="1" i="0" dirty="0">
              <a:solidFill>
                <a:srgbClr val="002060"/>
              </a:solidFill>
              <a:latin typeface="Kaiti SC" panose="02010600040101010101" pitchFamily="2" charset="-122"/>
              <a:ea typeface="Kaiti SC"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499855368"/>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cxnSp>
        <p:nvCxnSpPr>
          <p:cNvPr id="3" name="Straight Connector 9">
            <a:extLst>
              <a:ext uri="{FF2B5EF4-FFF2-40B4-BE49-F238E27FC236}">
                <a16:creationId xmlns:a16="http://schemas.microsoft.com/office/drawing/2014/main" id="{1752C75C-0AC2-5641-A648-F7B1D147C52A}"/>
              </a:ext>
            </a:extLst>
          </p:cNvPr>
          <p:cNvCxnSpPr>
            <a:cxnSpLocks noChangeShapeType="1"/>
          </p:cNvCxnSpPr>
          <p:nvPr/>
        </p:nvCxnSpPr>
        <p:spPr bwMode="auto">
          <a:xfrm>
            <a:off x="304800" y="1447800"/>
            <a:ext cx="11582400" cy="1588"/>
          </a:xfrm>
          <a:prstGeom prst="line">
            <a:avLst/>
          </a:prstGeom>
          <a:noFill/>
          <a:ln w="38100">
            <a:solidFill>
              <a:srgbClr val="139CB7"/>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2" name="Title 1"/>
          <p:cNvSpPr>
            <a:spLocks noGrp="1"/>
          </p:cNvSpPr>
          <p:nvPr>
            <p:ph type="title"/>
          </p:nvPr>
        </p:nvSpPr>
        <p:spPr/>
        <p:txBody>
          <a:bodyPr/>
          <a:lstStyle/>
          <a:p>
            <a:r>
              <a:rPr lang="zh-CN" altLang="en-US"/>
              <a:t>单击此处编辑母版标题样式</a:t>
            </a:r>
            <a:endParaRPr lang="en-US"/>
          </a:p>
        </p:txBody>
      </p:sp>
    </p:spTree>
    <p:extLst>
      <p:ext uri="{BB962C8B-B14F-4D97-AF65-F5344CB8AC3E}">
        <p14:creationId xmlns:p14="http://schemas.microsoft.com/office/powerpoint/2010/main" val="26095860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zh-CN" altLang="en-US"/>
              <a:t>单击此处编辑母版标题样式</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Tree>
    <p:extLst>
      <p:ext uri="{BB962C8B-B14F-4D97-AF65-F5344CB8AC3E}">
        <p14:creationId xmlns:p14="http://schemas.microsoft.com/office/powerpoint/2010/main" val="20901868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508000" y="188913"/>
            <a:ext cx="11176000" cy="838200"/>
          </a:xfrm>
        </p:spPr>
        <p:txBody>
          <a:bodyPr/>
          <a:lstStyle/>
          <a:p>
            <a:r>
              <a:rPr lang="zh-CN" altLang="en-US"/>
              <a:t>单击此处编辑母版标题样式</a:t>
            </a:r>
          </a:p>
        </p:txBody>
      </p:sp>
      <p:sp>
        <p:nvSpPr>
          <p:cNvPr id="3" name="文本占位符 2"/>
          <p:cNvSpPr>
            <a:spLocks noGrp="1"/>
          </p:cNvSpPr>
          <p:nvPr>
            <p:ph type="body" sz="half" idx="1"/>
          </p:nvPr>
        </p:nvSpPr>
        <p:spPr>
          <a:xfrm>
            <a:off x="334434" y="1196975"/>
            <a:ext cx="5611284" cy="520382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48917" y="1196976"/>
            <a:ext cx="5611283" cy="25257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148917" y="3875088"/>
            <a:ext cx="5611283" cy="2525712"/>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4">
            <a:extLst>
              <a:ext uri="{FF2B5EF4-FFF2-40B4-BE49-F238E27FC236}">
                <a16:creationId xmlns:a16="http://schemas.microsoft.com/office/drawing/2014/main" id="{317C376B-DC5A-EE4D-B3A7-7114D1DBA495}"/>
              </a:ext>
            </a:extLst>
          </p:cNvPr>
          <p:cNvSpPr>
            <a:spLocks noGrp="1" noChangeArrowheads="1"/>
          </p:cNvSpPr>
          <p:nvPr>
            <p:ph type="dt" sz="half" idx="10"/>
          </p:nvPr>
        </p:nvSpPr>
        <p:spPr>
          <a:xfrm>
            <a:off x="812800" y="6400800"/>
            <a:ext cx="2540000" cy="457200"/>
          </a:xfrm>
          <a:prstGeom prst="rect">
            <a:avLst/>
          </a:prstGeom>
        </p:spPr>
        <p:txBody>
          <a:bodyPr/>
          <a:lstStyle>
            <a:lvl1pPr>
              <a:defRPr/>
            </a:lvl1pPr>
          </a:lstStyle>
          <a:p>
            <a:pPr>
              <a:defRPr/>
            </a:pPr>
            <a:fld id="{566735AA-9F5C-B24F-957B-0194140BE02C}" type="datetime1">
              <a:rPr lang="zh-CN" altLang="en-US"/>
              <a:pPr>
                <a:defRPr/>
              </a:pPr>
              <a:t>2020/12/6</a:t>
            </a:fld>
            <a:endParaRPr lang="en-US" altLang="zh-CN"/>
          </a:p>
        </p:txBody>
      </p:sp>
      <p:sp>
        <p:nvSpPr>
          <p:cNvPr id="7" name="Rectangle 5">
            <a:extLst>
              <a:ext uri="{FF2B5EF4-FFF2-40B4-BE49-F238E27FC236}">
                <a16:creationId xmlns:a16="http://schemas.microsoft.com/office/drawing/2014/main" id="{65A99711-5AD0-D14A-89AC-42E21ED617E4}"/>
              </a:ext>
            </a:extLst>
          </p:cNvPr>
          <p:cNvSpPr>
            <a:spLocks noGrp="1" noChangeArrowheads="1"/>
          </p:cNvSpPr>
          <p:nvPr>
            <p:ph type="ftr" sz="quarter" idx="11"/>
          </p:nvPr>
        </p:nvSpPr>
        <p:spPr>
          <a:xfrm>
            <a:off x="4165600" y="6477000"/>
            <a:ext cx="3860800" cy="381000"/>
          </a:xfrm>
          <a:prstGeom prst="rect">
            <a:avLst/>
          </a:prstGeom>
        </p:spPr>
        <p:txBody>
          <a:bodyPr/>
          <a:lstStyle>
            <a:lvl1pPr>
              <a:defRPr/>
            </a:lvl1pPr>
          </a:lstStyle>
          <a:p>
            <a:pPr>
              <a:defRPr/>
            </a:pPr>
            <a:r>
              <a:rPr lang="en-US" altLang="zh-CN"/>
              <a:t>Data warehousing and Data Mining -- Liu Hongyan</a:t>
            </a:r>
          </a:p>
        </p:txBody>
      </p:sp>
      <p:sp>
        <p:nvSpPr>
          <p:cNvPr id="8" name="Rectangle 6">
            <a:extLst>
              <a:ext uri="{FF2B5EF4-FFF2-40B4-BE49-F238E27FC236}">
                <a16:creationId xmlns:a16="http://schemas.microsoft.com/office/drawing/2014/main" id="{147700DF-C915-A543-95E1-AF62BBC9EA33}"/>
              </a:ext>
            </a:extLst>
          </p:cNvPr>
          <p:cNvSpPr>
            <a:spLocks noGrp="1" noChangeArrowheads="1"/>
          </p:cNvSpPr>
          <p:nvPr>
            <p:ph type="sldNum" sz="quarter" idx="12"/>
          </p:nvPr>
        </p:nvSpPr>
        <p:spPr>
          <a:xfrm>
            <a:off x="8737600" y="6553200"/>
            <a:ext cx="2540000" cy="304800"/>
          </a:xfrm>
          <a:prstGeom prst="rect">
            <a:avLst/>
          </a:prstGeom>
        </p:spPr>
        <p:txBody>
          <a:bodyPr vert="horz" wrap="square" lIns="91440" tIns="45720" rIns="91440" bIns="45720" numCol="1" anchor="t" anchorCtr="0" compatLnSpc="1">
            <a:prstTxWarp prst="textNoShape">
              <a:avLst/>
            </a:prstTxWarp>
          </a:bodyPr>
          <a:lstStyle>
            <a:lvl1pPr>
              <a:defRPr/>
            </a:lvl1pPr>
          </a:lstStyle>
          <a:p>
            <a:fld id="{F7B07925-689C-5148-8813-612E31B97060}" type="slidenum">
              <a:rPr lang="zh-CN" altLang="en-US"/>
              <a:pPr/>
              <a:t>‹#›</a:t>
            </a:fld>
            <a:endParaRPr lang="en-US" altLang="zh-CN"/>
          </a:p>
        </p:txBody>
      </p:sp>
    </p:spTree>
    <p:extLst>
      <p:ext uri="{BB962C8B-B14F-4D97-AF65-F5344CB8AC3E}">
        <p14:creationId xmlns:p14="http://schemas.microsoft.com/office/powerpoint/2010/main" val="1515552705"/>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cxnSp>
        <p:nvCxnSpPr>
          <p:cNvPr id="4" name="Straight Connector 9">
            <a:extLst>
              <a:ext uri="{FF2B5EF4-FFF2-40B4-BE49-F238E27FC236}">
                <a16:creationId xmlns:a16="http://schemas.microsoft.com/office/drawing/2014/main" id="{B4101AB9-FCCF-8A40-9E0F-AB8C85DF8795}"/>
              </a:ext>
            </a:extLst>
          </p:cNvPr>
          <p:cNvCxnSpPr>
            <a:cxnSpLocks noChangeShapeType="1"/>
          </p:cNvCxnSpPr>
          <p:nvPr/>
        </p:nvCxnSpPr>
        <p:spPr bwMode="auto">
          <a:xfrm>
            <a:off x="304800" y="1295400"/>
            <a:ext cx="11582400" cy="1588"/>
          </a:xfrm>
          <a:prstGeom prst="line">
            <a:avLst/>
          </a:prstGeom>
          <a:noFill/>
          <a:ln w="38100">
            <a:solidFill>
              <a:srgbClr val="139CB7"/>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2" name="Title 1"/>
          <p:cNvSpPr>
            <a:spLocks noGrp="1"/>
          </p:cNvSpPr>
          <p:nvPr>
            <p:ph type="title"/>
          </p:nvPr>
        </p:nvSpPr>
        <p:spPr>
          <a:xfrm>
            <a:off x="406400" y="448816"/>
            <a:ext cx="11379200" cy="819944"/>
          </a:xfr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406400" y="1467644"/>
            <a:ext cx="11379200" cy="4856956"/>
          </a:xfrm>
        </p:spPr>
        <p:txBody>
          <a:bodyPr/>
          <a:lstStyle>
            <a:lvl1pPr>
              <a:spcBef>
                <a:spcPts val="1200"/>
              </a:spcBef>
              <a:defRPr baseline="0"/>
            </a:lvl1pPr>
            <a:lvl2pPr>
              <a:spcBef>
                <a:spcPts val="1200"/>
              </a:spcBef>
              <a:defRPr baseline="0"/>
            </a:lvl2pPr>
            <a:lvl3pPr>
              <a:spcBef>
                <a:spcPts val="1200"/>
              </a:spcBef>
              <a:defRPr baseline="0"/>
            </a:lvl3pPr>
            <a:lvl4pPr>
              <a:spcBef>
                <a:spcPts val="1200"/>
              </a:spcBef>
              <a:defRPr baseline="0"/>
            </a:lvl4pPr>
            <a:lvl5pPr>
              <a:spcBef>
                <a:spcPts val="1200"/>
              </a:spcBef>
              <a:defRPr baseline="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Tree>
    <p:extLst>
      <p:ext uri="{BB962C8B-B14F-4D97-AF65-F5344CB8AC3E}">
        <p14:creationId xmlns:p14="http://schemas.microsoft.com/office/powerpoint/2010/main" val="7931963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2400" b="0" cap="all" baseline="0">
                <a:latin typeface="Times New Roman" panose="02020603050405020304" pitchFamily="18" charset="0"/>
              </a:defRPr>
            </a:lvl1pPr>
          </a:lstStyle>
          <a:p>
            <a:r>
              <a:rPr lang="zh-CN" altLang="en-US" dirty="0"/>
              <a:t>单击此处编辑母版标题样式</a:t>
            </a:r>
            <a:endParaRPr lang="en-US" dirty="0"/>
          </a:p>
        </p:txBody>
      </p:sp>
      <p:sp>
        <p:nvSpPr>
          <p:cNvPr id="3" name="Text Placeholder 2"/>
          <p:cNvSpPr>
            <a:spLocks noGrp="1"/>
          </p:cNvSpPr>
          <p:nvPr>
            <p:ph type="body" idx="1"/>
          </p:nvPr>
        </p:nvSpPr>
        <p:spPr>
          <a:xfrm>
            <a:off x="963084" y="2906713"/>
            <a:ext cx="10363200" cy="1500187"/>
          </a:xfrm>
        </p:spPr>
        <p:txBody>
          <a:bodyPr anchor="b"/>
          <a:lstStyle>
            <a:lvl1pPr marL="0" indent="0" algn="l" defTabSz="457200" rtl="0" eaLnBrk="1" fontAlgn="base" hangingPunct="1">
              <a:spcBef>
                <a:spcPct val="0"/>
              </a:spcBef>
              <a:spcAft>
                <a:spcPct val="0"/>
              </a:spcAft>
              <a:buNone/>
              <a:defRPr kumimoji="1" lang="zh-CN" altLang="en-US" sz="4000" b="1" kern="1200" cap="all" dirty="0" smtClean="0">
                <a:solidFill>
                  <a:schemeClr val="tx1"/>
                </a:solidFill>
                <a:latin typeface="微软雅黑"/>
                <a:ea typeface="微软雅黑"/>
                <a:cs typeface="微软雅黑"/>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dirty="0"/>
              <a:t>单击此处编辑母版文本样式</a:t>
            </a:r>
          </a:p>
        </p:txBody>
      </p:sp>
    </p:spTree>
    <p:extLst>
      <p:ext uri="{BB962C8B-B14F-4D97-AF65-F5344CB8AC3E}">
        <p14:creationId xmlns:p14="http://schemas.microsoft.com/office/powerpoint/2010/main" val="29315505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cxnSp>
        <p:nvCxnSpPr>
          <p:cNvPr id="5" name="Straight Connector 9">
            <a:extLst>
              <a:ext uri="{FF2B5EF4-FFF2-40B4-BE49-F238E27FC236}">
                <a16:creationId xmlns:a16="http://schemas.microsoft.com/office/drawing/2014/main" id="{4B1871CC-38E2-C24B-81BF-0A6888F2EEA6}"/>
              </a:ext>
            </a:extLst>
          </p:cNvPr>
          <p:cNvCxnSpPr>
            <a:cxnSpLocks noChangeShapeType="1"/>
          </p:cNvCxnSpPr>
          <p:nvPr/>
        </p:nvCxnSpPr>
        <p:spPr bwMode="auto">
          <a:xfrm>
            <a:off x="304800" y="1447800"/>
            <a:ext cx="11582400" cy="1588"/>
          </a:xfrm>
          <a:prstGeom prst="line">
            <a:avLst/>
          </a:prstGeom>
          <a:noFill/>
          <a:ln w="38100">
            <a:solidFill>
              <a:srgbClr val="139CB7"/>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2" name="Title 1"/>
          <p:cNvSpPr>
            <a:spLocks noGrp="1"/>
          </p:cNvSpPr>
          <p:nvPr>
            <p:ph type="title"/>
          </p:nvPr>
        </p:nvSpPr>
        <p:spPr/>
        <p:txBody>
          <a:bodyPr/>
          <a:lstStyle/>
          <a:p>
            <a:r>
              <a:rPr lang="zh-CN" altLang="en-US"/>
              <a:t>单击此处编辑母版标题样式</a:t>
            </a:r>
            <a:endParaRPr lang="en-US"/>
          </a:p>
        </p:txBody>
      </p:sp>
      <p:sp>
        <p:nvSpPr>
          <p:cNvPr id="3" name="Content Placeholder 2"/>
          <p:cNvSpPr>
            <a:spLocks noGrp="1"/>
          </p:cNvSpPr>
          <p:nvPr>
            <p:ph sz="half" idx="1"/>
          </p:nvPr>
        </p:nvSpPr>
        <p:spPr>
          <a:xfrm>
            <a:off x="609600" y="1600201"/>
            <a:ext cx="5384800" cy="4525963"/>
          </a:xfrm>
        </p:spPr>
        <p:txBody>
          <a:bodyPr/>
          <a:lstStyle>
            <a:lvl1pPr>
              <a:spcBef>
                <a:spcPts val="1000"/>
              </a:spcBef>
              <a:defRPr sz="2800"/>
            </a:lvl1pPr>
            <a:lvl2pPr>
              <a:spcBef>
                <a:spcPts val="1000"/>
              </a:spcBef>
              <a:defRPr sz="2400"/>
            </a:lvl2pPr>
            <a:lvl3pPr>
              <a:spcBef>
                <a:spcPts val="1000"/>
              </a:spcBef>
              <a:defRPr sz="2000"/>
            </a:lvl3pPr>
            <a:lvl4pPr>
              <a:spcBef>
                <a:spcPts val="1000"/>
              </a:spcBef>
              <a:defRPr sz="1800"/>
            </a:lvl4pPr>
            <a:lvl5pPr>
              <a:spcBef>
                <a:spcPts val="1000"/>
              </a:spcBef>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197600" y="1600201"/>
            <a:ext cx="5384800" cy="4525963"/>
          </a:xfrm>
        </p:spPr>
        <p:txBody>
          <a:bodyPr/>
          <a:lstStyle>
            <a:lvl1pPr>
              <a:spcBef>
                <a:spcPts val="1000"/>
              </a:spcBef>
              <a:defRPr sz="2800"/>
            </a:lvl1pPr>
            <a:lvl2pPr>
              <a:spcBef>
                <a:spcPts val="1000"/>
              </a:spcBef>
              <a:defRPr sz="2400"/>
            </a:lvl2pPr>
            <a:lvl3pPr>
              <a:spcBef>
                <a:spcPts val="1000"/>
              </a:spcBef>
              <a:defRPr sz="2000"/>
            </a:lvl3pPr>
            <a:lvl4pPr>
              <a:spcBef>
                <a:spcPts val="1000"/>
              </a:spcBef>
              <a:defRPr sz="1800"/>
            </a:lvl4pPr>
            <a:lvl5pPr>
              <a:spcBef>
                <a:spcPts val="1000"/>
              </a:spcBef>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Tree>
    <p:extLst>
      <p:ext uri="{BB962C8B-B14F-4D97-AF65-F5344CB8AC3E}">
        <p14:creationId xmlns:p14="http://schemas.microsoft.com/office/powerpoint/2010/main" val="25635435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cxnSp>
        <p:nvCxnSpPr>
          <p:cNvPr id="7" name="Straight Connector 9">
            <a:extLst>
              <a:ext uri="{FF2B5EF4-FFF2-40B4-BE49-F238E27FC236}">
                <a16:creationId xmlns:a16="http://schemas.microsoft.com/office/drawing/2014/main" id="{9DC7509F-98DE-5D4A-821B-BDC117314F03}"/>
              </a:ext>
            </a:extLst>
          </p:cNvPr>
          <p:cNvCxnSpPr>
            <a:cxnSpLocks noChangeShapeType="1"/>
          </p:cNvCxnSpPr>
          <p:nvPr/>
        </p:nvCxnSpPr>
        <p:spPr bwMode="auto">
          <a:xfrm>
            <a:off x="304800" y="1447800"/>
            <a:ext cx="11582400" cy="1588"/>
          </a:xfrm>
          <a:prstGeom prst="line">
            <a:avLst/>
          </a:prstGeom>
          <a:noFill/>
          <a:ln w="38100">
            <a:solidFill>
              <a:srgbClr val="139CB7"/>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2" name="Title 1"/>
          <p:cNvSpPr>
            <a:spLocks noGrp="1"/>
          </p:cNvSpPr>
          <p:nvPr>
            <p:ph type="title"/>
          </p:nvPr>
        </p:nvSpPr>
        <p:spPr/>
        <p:txBody>
          <a:bodyPr/>
          <a:lstStyle>
            <a:lvl1pPr>
              <a:defRPr/>
            </a:lvl1pPr>
          </a:lstStyle>
          <a:p>
            <a:r>
              <a:rPr lang="zh-CN" altLang="en-US"/>
              <a:t>单击此处编辑母版标题样式</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Tree>
    <p:extLst>
      <p:ext uri="{BB962C8B-B14F-4D97-AF65-F5344CB8AC3E}">
        <p14:creationId xmlns:p14="http://schemas.microsoft.com/office/powerpoint/2010/main" val="40609557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cxnSp>
        <p:nvCxnSpPr>
          <p:cNvPr id="3" name="Straight Connector 9">
            <a:extLst>
              <a:ext uri="{FF2B5EF4-FFF2-40B4-BE49-F238E27FC236}">
                <a16:creationId xmlns:a16="http://schemas.microsoft.com/office/drawing/2014/main" id="{FD9EC7F7-BB80-9749-B12F-6878898D2687}"/>
              </a:ext>
            </a:extLst>
          </p:cNvPr>
          <p:cNvCxnSpPr>
            <a:cxnSpLocks noChangeShapeType="1"/>
          </p:cNvCxnSpPr>
          <p:nvPr/>
        </p:nvCxnSpPr>
        <p:spPr bwMode="auto">
          <a:xfrm>
            <a:off x="304800" y="1447800"/>
            <a:ext cx="11582400" cy="1588"/>
          </a:xfrm>
          <a:prstGeom prst="line">
            <a:avLst/>
          </a:prstGeom>
          <a:noFill/>
          <a:ln w="38100">
            <a:solidFill>
              <a:srgbClr val="139CB7"/>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2" name="Title 1"/>
          <p:cNvSpPr>
            <a:spLocks noGrp="1"/>
          </p:cNvSpPr>
          <p:nvPr>
            <p:ph type="title"/>
          </p:nvPr>
        </p:nvSpPr>
        <p:spPr/>
        <p:txBody>
          <a:bodyPr/>
          <a:lstStyle/>
          <a:p>
            <a:r>
              <a:rPr lang="zh-CN" altLang="en-US"/>
              <a:t>单击此处编辑母版标题样式</a:t>
            </a:r>
            <a:endParaRPr lang="en-US"/>
          </a:p>
        </p:txBody>
      </p:sp>
    </p:spTree>
    <p:extLst>
      <p:ext uri="{BB962C8B-B14F-4D97-AF65-F5344CB8AC3E}">
        <p14:creationId xmlns:p14="http://schemas.microsoft.com/office/powerpoint/2010/main" val="27198797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4185203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lstStyle>
            <a:lvl1pPr algn="l">
              <a:defRPr sz="2000" b="1"/>
            </a:lvl1pPr>
          </a:lstStyle>
          <a:p>
            <a:r>
              <a:rPr lang="zh-CN" altLang="en-US"/>
              <a:t>单击此处编辑母版标题样式</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24872978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lstStyle>
            <a:lvl1pPr algn="l">
              <a:defRPr sz="2000" b="1"/>
            </a:lvl1pPr>
          </a:lstStyle>
          <a:p>
            <a:r>
              <a:rPr lang="zh-CN" altLang="en-US"/>
              <a:t>单击此处编辑母版标题样式</a:t>
            </a:r>
            <a:endParaRPr lang="en-US"/>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4908227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1A8DAD04-AD27-544B-ABB3-1081B1320CA3}"/>
              </a:ext>
            </a:extLst>
          </p:cNvPr>
          <p:cNvSpPr>
            <a:spLocks noGrp="1"/>
          </p:cNvSpPr>
          <p:nvPr>
            <p:ph type="title"/>
          </p:nvPr>
        </p:nvSpPr>
        <p:spPr bwMode="auto">
          <a:xfrm>
            <a:off x="406400" y="304800"/>
            <a:ext cx="113792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zh-CN" altLang="en-US"/>
              <a:t>单击此处编辑母版标题样式</a:t>
            </a:r>
            <a:endParaRPr lang="en-US" altLang="zh-CN"/>
          </a:p>
        </p:txBody>
      </p:sp>
      <p:sp>
        <p:nvSpPr>
          <p:cNvPr id="1027" name="Text Placeholder 2">
            <a:extLst>
              <a:ext uri="{FF2B5EF4-FFF2-40B4-BE49-F238E27FC236}">
                <a16:creationId xmlns:a16="http://schemas.microsoft.com/office/drawing/2014/main" id="{9C15D2D1-4B4B-8041-9D30-6586A2EA0F1A}"/>
              </a:ext>
            </a:extLst>
          </p:cNvPr>
          <p:cNvSpPr>
            <a:spLocks noGrp="1"/>
          </p:cNvSpPr>
          <p:nvPr>
            <p:ph type="body" idx="1"/>
          </p:nvPr>
        </p:nvSpPr>
        <p:spPr bwMode="auto">
          <a:xfrm>
            <a:off x="406401" y="1484314"/>
            <a:ext cx="11379200" cy="5068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altLang="zh-CN" dirty="0"/>
          </a:p>
        </p:txBody>
      </p:sp>
      <p:sp>
        <p:nvSpPr>
          <p:cNvPr id="7" name="Rectangle 6">
            <a:extLst>
              <a:ext uri="{FF2B5EF4-FFF2-40B4-BE49-F238E27FC236}">
                <a16:creationId xmlns:a16="http://schemas.microsoft.com/office/drawing/2014/main" id="{E972CE33-353B-3149-B5B4-3A0969F037BE}"/>
              </a:ext>
            </a:extLst>
          </p:cNvPr>
          <p:cNvSpPr>
            <a:spLocks noChangeArrowheads="1"/>
          </p:cNvSpPr>
          <p:nvPr/>
        </p:nvSpPr>
        <p:spPr bwMode="auto">
          <a:xfrm>
            <a:off x="0" y="0"/>
            <a:ext cx="8686800" cy="304800"/>
          </a:xfrm>
          <a:prstGeom prst="rect">
            <a:avLst/>
          </a:prstGeom>
          <a:solidFill>
            <a:srgbClr val="0E7589"/>
          </a:solid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eaLnBrk="1" hangingPunct="1">
              <a:defRPr/>
            </a:pPr>
            <a:r>
              <a:rPr lang="en-US" sz="1600" i="1" dirty="0">
                <a:solidFill>
                  <a:srgbClr val="FFFFFF"/>
                </a:solidFill>
                <a:latin typeface="+mn-lt"/>
                <a:ea typeface="ＭＳ Ｐゴシック" charset="-128"/>
                <a:cs typeface="ＭＳ Ｐゴシック" charset="-128"/>
              </a:rPr>
              <a:t>P</a:t>
            </a:r>
            <a:r>
              <a:rPr lang="en-US" altLang="zh-CN" sz="1600" i="1" dirty="0">
                <a:solidFill>
                  <a:srgbClr val="FFFFFF"/>
                </a:solidFill>
                <a:latin typeface="+mn-lt"/>
                <a:ea typeface="ＭＳ Ｐゴシック" charset="-128"/>
                <a:cs typeface="ＭＳ Ｐゴシック" charset="-128"/>
              </a:rPr>
              <a:t>rinciples</a:t>
            </a:r>
            <a:r>
              <a:rPr lang="zh-CN" altLang="en-US" sz="1600" i="1" dirty="0">
                <a:solidFill>
                  <a:srgbClr val="FFFFFF"/>
                </a:solidFill>
                <a:latin typeface="+mn-lt"/>
                <a:ea typeface="ＭＳ Ｐゴシック" charset="-128"/>
                <a:cs typeface="ＭＳ Ｐゴシック" charset="-128"/>
              </a:rPr>
              <a:t> </a:t>
            </a:r>
            <a:r>
              <a:rPr lang="en-US" altLang="zh-CN" sz="1600" i="1" dirty="0">
                <a:solidFill>
                  <a:srgbClr val="FFFFFF"/>
                </a:solidFill>
                <a:latin typeface="+mn-lt"/>
                <a:ea typeface="ＭＳ Ｐゴシック" charset="-128"/>
                <a:cs typeface="ＭＳ Ｐゴシック" charset="-128"/>
              </a:rPr>
              <a:t>and</a:t>
            </a:r>
            <a:r>
              <a:rPr lang="zh-CN" altLang="en-US" sz="1600" i="1" dirty="0">
                <a:solidFill>
                  <a:srgbClr val="FFFFFF"/>
                </a:solidFill>
                <a:latin typeface="+mn-lt"/>
                <a:ea typeface="ＭＳ Ｐゴシック" charset="-128"/>
                <a:cs typeface="ＭＳ Ｐゴシック" charset="-128"/>
              </a:rPr>
              <a:t> </a:t>
            </a:r>
            <a:r>
              <a:rPr lang="en-US" altLang="zh-CN" sz="1600" i="1" dirty="0">
                <a:solidFill>
                  <a:srgbClr val="FFFFFF"/>
                </a:solidFill>
                <a:latin typeface="+mn-lt"/>
                <a:ea typeface="ＭＳ Ｐゴシック" charset="-128"/>
                <a:cs typeface="ＭＳ Ｐゴシック" charset="-128"/>
              </a:rPr>
              <a:t>Applications</a:t>
            </a:r>
            <a:r>
              <a:rPr lang="zh-CN" altLang="en-US" sz="1600" i="1" dirty="0">
                <a:solidFill>
                  <a:srgbClr val="FFFFFF"/>
                </a:solidFill>
                <a:latin typeface="+mn-lt"/>
                <a:ea typeface="ＭＳ Ｐゴシック" charset="-128"/>
                <a:cs typeface="ＭＳ Ｐゴシック" charset="-128"/>
              </a:rPr>
              <a:t> </a:t>
            </a:r>
            <a:r>
              <a:rPr lang="en-US" altLang="zh-CN" sz="1600" i="1" dirty="0">
                <a:solidFill>
                  <a:srgbClr val="FFFFFF"/>
                </a:solidFill>
                <a:latin typeface="+mn-lt"/>
                <a:ea typeface="ＭＳ Ｐゴシック" charset="-128"/>
                <a:cs typeface="ＭＳ Ｐゴシック" charset="-128"/>
              </a:rPr>
              <a:t>of</a:t>
            </a:r>
            <a:r>
              <a:rPr lang="zh-CN" altLang="en-US" sz="1600" i="1" dirty="0">
                <a:solidFill>
                  <a:srgbClr val="FFFFFF"/>
                </a:solidFill>
                <a:latin typeface="+mn-lt"/>
                <a:ea typeface="ＭＳ Ｐゴシック" charset="-128"/>
                <a:cs typeface="ＭＳ Ｐゴシック" charset="-128"/>
              </a:rPr>
              <a:t> </a:t>
            </a:r>
            <a:r>
              <a:rPr lang="en-US" altLang="zh-CN" sz="1600" i="1" dirty="0">
                <a:solidFill>
                  <a:srgbClr val="FFFFFF"/>
                </a:solidFill>
                <a:latin typeface="+mn-lt"/>
                <a:ea typeface="ＭＳ Ｐゴシック" charset="-128"/>
                <a:cs typeface="ＭＳ Ｐゴシック" charset="-128"/>
              </a:rPr>
              <a:t>Business</a:t>
            </a:r>
            <a:r>
              <a:rPr lang="zh-CN" altLang="en-US" sz="1600" i="1" dirty="0">
                <a:solidFill>
                  <a:srgbClr val="FFFFFF"/>
                </a:solidFill>
                <a:latin typeface="+mn-lt"/>
                <a:ea typeface="ＭＳ Ｐゴシック" charset="-128"/>
                <a:cs typeface="ＭＳ Ｐゴシック" charset="-128"/>
              </a:rPr>
              <a:t> </a:t>
            </a:r>
            <a:r>
              <a:rPr lang="en-US" altLang="zh-CN" sz="1600" i="1" dirty="0">
                <a:solidFill>
                  <a:srgbClr val="FFFFFF"/>
                </a:solidFill>
                <a:latin typeface="+mn-lt"/>
                <a:ea typeface="ＭＳ Ｐゴシック" charset="-128"/>
                <a:cs typeface="ＭＳ Ｐゴシック" charset="-128"/>
              </a:rPr>
              <a:t>Intelligence</a:t>
            </a:r>
            <a:endParaRPr lang="en-US" sz="1600" i="1" dirty="0">
              <a:solidFill>
                <a:srgbClr val="FFFFFF"/>
              </a:solidFill>
              <a:latin typeface="+mn-lt"/>
              <a:ea typeface="ＭＳ Ｐゴシック" charset="-128"/>
              <a:cs typeface="ＭＳ Ｐゴシック" charset="-128"/>
            </a:endParaRPr>
          </a:p>
        </p:txBody>
      </p:sp>
      <p:sp>
        <p:nvSpPr>
          <p:cNvPr id="9" name="Rectangle 8">
            <a:extLst>
              <a:ext uri="{FF2B5EF4-FFF2-40B4-BE49-F238E27FC236}">
                <a16:creationId xmlns:a16="http://schemas.microsoft.com/office/drawing/2014/main" id="{E31C663C-1A3D-4941-8988-6295A96F7399}"/>
              </a:ext>
            </a:extLst>
          </p:cNvPr>
          <p:cNvSpPr>
            <a:spLocks noChangeArrowheads="1"/>
          </p:cNvSpPr>
          <p:nvPr/>
        </p:nvSpPr>
        <p:spPr bwMode="auto">
          <a:xfrm>
            <a:off x="8636000" y="0"/>
            <a:ext cx="3583517" cy="304800"/>
          </a:xfrm>
          <a:prstGeom prst="rect">
            <a:avLst/>
          </a:prstGeom>
          <a:solidFill>
            <a:srgbClr val="139CB7"/>
          </a:solid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pPr eaLnBrk="1" hangingPunct="1"/>
            <a:r>
              <a:rPr lang="en-US" altLang="zh-CN" sz="1600" i="1">
                <a:solidFill>
                  <a:srgbClr val="FFFFFF"/>
                </a:solidFill>
                <a:latin typeface="Calibri" panose="020F0502020204030204" pitchFamily="34" charset="0"/>
                <a:ea typeface="MS PGothic" panose="020B0600070205080204" pitchFamily="34" charset="-128"/>
              </a:rPr>
              <a:t>Chap</a:t>
            </a:r>
            <a:r>
              <a:rPr lang="zh-CN" altLang="en-US" sz="1600">
                <a:solidFill>
                  <a:srgbClr val="FFFFFF"/>
                </a:solidFill>
                <a:latin typeface="Calibri" panose="020F0502020204030204" pitchFamily="34" charset="0"/>
                <a:ea typeface="MS PGothic" panose="020B0600070205080204" pitchFamily="34" charset="-128"/>
              </a:rPr>
              <a:t> </a:t>
            </a:r>
            <a:r>
              <a:rPr lang="en-US" altLang="zh-CN" sz="1600">
                <a:solidFill>
                  <a:srgbClr val="FFFFFF"/>
                </a:solidFill>
                <a:latin typeface="Calibri" panose="020F0502020204030204" pitchFamily="34" charset="0"/>
                <a:ea typeface="MS PGothic" panose="020B0600070205080204" pitchFamily="34" charset="-128"/>
              </a:rPr>
              <a:t>5</a:t>
            </a:r>
            <a:r>
              <a:rPr lang="zh-CN" altLang="en-US" sz="1600">
                <a:solidFill>
                  <a:srgbClr val="FFFFFF"/>
                </a:solidFill>
                <a:latin typeface="Calibri" panose="020F0502020204030204" pitchFamily="34" charset="0"/>
                <a:ea typeface="MS PGothic" panose="020B0600070205080204" pitchFamily="34" charset="-128"/>
              </a:rPr>
              <a:t> ：</a:t>
            </a:r>
            <a:r>
              <a:rPr lang="zh-CN" altLang="en-US" sz="1600">
                <a:solidFill>
                  <a:schemeClr val="bg1"/>
                </a:solidFill>
                <a:latin typeface="Calibri" panose="020F0502020204030204" pitchFamily="34" charset="0"/>
                <a:ea typeface="MS PGothic" panose="020B0600070205080204" pitchFamily="34" charset="-128"/>
                <a:cs typeface="微软雅黑" panose="020B0503020204020204" pitchFamily="34" charset="-122"/>
              </a:rPr>
              <a:t>数值预测</a:t>
            </a:r>
            <a:endParaRPr lang="en-US" altLang="zh-CN" sz="1600">
              <a:solidFill>
                <a:schemeClr val="bg1"/>
              </a:solidFill>
              <a:latin typeface="Calibri" panose="020F0502020204030204" pitchFamily="34" charset="0"/>
              <a:ea typeface="MS PGothic" panose="020B0600070205080204" pitchFamily="34" charset="-128"/>
              <a:cs typeface="微软雅黑" panose="020B0503020204020204" pitchFamily="34" charset="-122"/>
            </a:endParaRPr>
          </a:p>
        </p:txBody>
      </p:sp>
      <p:sp>
        <p:nvSpPr>
          <p:cNvPr id="1030" name="矩形 1">
            <a:extLst>
              <a:ext uri="{FF2B5EF4-FFF2-40B4-BE49-F238E27FC236}">
                <a16:creationId xmlns:a16="http://schemas.microsoft.com/office/drawing/2014/main" id="{C7F26D2D-2C51-3842-8D75-F7B57D168344}"/>
              </a:ext>
            </a:extLst>
          </p:cNvPr>
          <p:cNvSpPr>
            <a:spLocks noChangeArrowheads="1"/>
          </p:cNvSpPr>
          <p:nvPr/>
        </p:nvSpPr>
        <p:spPr bwMode="auto">
          <a:xfrm>
            <a:off x="11424591" y="6489701"/>
            <a:ext cx="780109"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pPr algn="ctr" eaLnBrk="1" hangingPunct="1">
              <a:lnSpc>
                <a:spcPts val="2000"/>
              </a:lnSpc>
            </a:pPr>
            <a:r>
              <a:rPr lang="en-US" altLang="zh-CN" sz="1800" dirty="0"/>
              <a:t> </a:t>
            </a:r>
            <a:fld id="{AE0EB0FB-8D7D-9C48-8803-EAE990B9A84B}" type="slidenum">
              <a:rPr lang="en-US" altLang="zh-CN" sz="1800"/>
              <a:pPr algn="ctr" eaLnBrk="1" hangingPunct="1">
                <a:lnSpc>
                  <a:spcPts val="2000"/>
                </a:lnSpc>
              </a:pPr>
              <a:t>‹#›</a:t>
            </a:fld>
            <a:endParaRPr lang="en-US" altLang="zh-CN" sz="1800" dirty="0"/>
          </a:p>
        </p:txBody>
      </p:sp>
    </p:spTree>
  </p:cSld>
  <p:clrMap bg1="lt1" tx1="dk1" bg2="lt2" tx2="dk2" accent1="accent1" accent2="accent2" accent3="accent3" accent4="accent4" accent5="accent5" accent6="accent6" hlink="hlink" folHlink="folHlink"/>
  <p:sldLayoutIdLst>
    <p:sldLayoutId id="2147484016" r:id="rId1"/>
    <p:sldLayoutId id="2147484017" r:id="rId2"/>
    <p:sldLayoutId id="2147484011" r:id="rId3"/>
    <p:sldLayoutId id="2147484018" r:id="rId4"/>
    <p:sldLayoutId id="2147484019" r:id="rId5"/>
    <p:sldLayoutId id="2147484020" r:id="rId6"/>
    <p:sldLayoutId id="2147484012" r:id="rId7"/>
    <p:sldLayoutId id="2147484013" r:id="rId8"/>
    <p:sldLayoutId id="2147484014" r:id="rId9"/>
    <p:sldLayoutId id="2147484021" r:id="rId10"/>
    <p:sldLayoutId id="2147484015" r:id="rId11"/>
    <p:sldLayoutId id="2147484022" r:id="rId12"/>
  </p:sldLayoutIdLst>
  <p:hf hdr="0" ftr="0" dt="0"/>
  <p:txStyles>
    <p:titleStyle>
      <a:lvl1pPr algn="l" defTabSz="457200" rtl="0" eaLnBrk="0" fontAlgn="base" hangingPunct="0">
        <a:spcBef>
          <a:spcPct val="0"/>
        </a:spcBef>
        <a:spcAft>
          <a:spcPct val="0"/>
        </a:spcAft>
        <a:defRPr kumimoji="1" sz="4000" kern="1200" baseline="0">
          <a:solidFill>
            <a:schemeClr val="tx1"/>
          </a:solidFill>
          <a:latin typeface="Times New Roman" panose="02020603050405020304" pitchFamily="18" charset="0"/>
          <a:ea typeface="微软雅黑"/>
          <a:cs typeface="微软雅黑"/>
        </a:defRPr>
      </a:lvl1pPr>
      <a:lvl2pPr algn="l" defTabSz="457200" rtl="0" eaLnBrk="0" fontAlgn="base" hangingPunct="0">
        <a:spcBef>
          <a:spcPct val="0"/>
        </a:spcBef>
        <a:spcAft>
          <a:spcPct val="0"/>
        </a:spcAft>
        <a:defRPr kumimoji="1" sz="4000">
          <a:solidFill>
            <a:schemeClr val="tx1"/>
          </a:solidFill>
          <a:latin typeface="微软雅黑" charset="0"/>
          <a:ea typeface="微软雅黑" charset="0"/>
          <a:cs typeface="微软雅黑" charset="0"/>
        </a:defRPr>
      </a:lvl2pPr>
      <a:lvl3pPr algn="l" defTabSz="457200" rtl="0" eaLnBrk="0" fontAlgn="base" hangingPunct="0">
        <a:spcBef>
          <a:spcPct val="0"/>
        </a:spcBef>
        <a:spcAft>
          <a:spcPct val="0"/>
        </a:spcAft>
        <a:defRPr kumimoji="1" sz="4000">
          <a:solidFill>
            <a:schemeClr val="tx1"/>
          </a:solidFill>
          <a:latin typeface="微软雅黑" charset="0"/>
          <a:ea typeface="微软雅黑" charset="0"/>
          <a:cs typeface="微软雅黑" charset="0"/>
        </a:defRPr>
      </a:lvl3pPr>
      <a:lvl4pPr algn="l" defTabSz="457200" rtl="0" eaLnBrk="0" fontAlgn="base" hangingPunct="0">
        <a:spcBef>
          <a:spcPct val="0"/>
        </a:spcBef>
        <a:spcAft>
          <a:spcPct val="0"/>
        </a:spcAft>
        <a:defRPr kumimoji="1" sz="4000">
          <a:solidFill>
            <a:schemeClr val="tx1"/>
          </a:solidFill>
          <a:latin typeface="微软雅黑" charset="0"/>
          <a:ea typeface="微软雅黑" charset="0"/>
          <a:cs typeface="微软雅黑" charset="0"/>
        </a:defRPr>
      </a:lvl4pPr>
      <a:lvl5pPr algn="l" defTabSz="457200" rtl="0" eaLnBrk="0" fontAlgn="base" hangingPunct="0">
        <a:spcBef>
          <a:spcPct val="0"/>
        </a:spcBef>
        <a:spcAft>
          <a:spcPct val="0"/>
        </a:spcAft>
        <a:defRPr kumimoji="1" sz="4000">
          <a:solidFill>
            <a:schemeClr val="tx1"/>
          </a:solidFill>
          <a:latin typeface="微软雅黑" charset="0"/>
          <a:ea typeface="微软雅黑" charset="0"/>
          <a:cs typeface="微软雅黑" charset="0"/>
        </a:defRPr>
      </a:lvl5pPr>
      <a:lvl6pPr marL="457200" algn="l" defTabSz="457200" rtl="0" eaLnBrk="1" fontAlgn="base" hangingPunct="1">
        <a:spcBef>
          <a:spcPct val="0"/>
        </a:spcBef>
        <a:spcAft>
          <a:spcPct val="0"/>
        </a:spcAft>
        <a:defRPr sz="4000">
          <a:solidFill>
            <a:schemeClr val="tx1"/>
          </a:solidFill>
          <a:latin typeface="Calibri" pitchFamily="-65" charset="0"/>
          <a:ea typeface="ＭＳ Ｐゴシック" pitchFamily="-65" charset="-128"/>
          <a:cs typeface="ＭＳ Ｐゴシック" pitchFamily="-65" charset="-128"/>
        </a:defRPr>
      </a:lvl6pPr>
      <a:lvl7pPr marL="914400" algn="l" defTabSz="457200" rtl="0" eaLnBrk="1" fontAlgn="base" hangingPunct="1">
        <a:spcBef>
          <a:spcPct val="0"/>
        </a:spcBef>
        <a:spcAft>
          <a:spcPct val="0"/>
        </a:spcAft>
        <a:defRPr sz="4000">
          <a:solidFill>
            <a:schemeClr val="tx1"/>
          </a:solidFill>
          <a:latin typeface="Calibri" pitchFamily="-65" charset="0"/>
          <a:ea typeface="ＭＳ Ｐゴシック" pitchFamily="-65" charset="-128"/>
          <a:cs typeface="ＭＳ Ｐゴシック" pitchFamily="-65" charset="-128"/>
        </a:defRPr>
      </a:lvl7pPr>
      <a:lvl8pPr marL="1371600" algn="l" defTabSz="457200" rtl="0" eaLnBrk="1" fontAlgn="base" hangingPunct="1">
        <a:spcBef>
          <a:spcPct val="0"/>
        </a:spcBef>
        <a:spcAft>
          <a:spcPct val="0"/>
        </a:spcAft>
        <a:defRPr sz="4000">
          <a:solidFill>
            <a:schemeClr val="tx1"/>
          </a:solidFill>
          <a:latin typeface="Calibri" pitchFamily="-65" charset="0"/>
          <a:ea typeface="ＭＳ Ｐゴシック" pitchFamily="-65" charset="-128"/>
          <a:cs typeface="ＭＳ Ｐゴシック" pitchFamily="-65" charset="-128"/>
        </a:defRPr>
      </a:lvl8pPr>
      <a:lvl9pPr marL="1828800" algn="l" defTabSz="457200" rtl="0" eaLnBrk="1" fontAlgn="base" hangingPunct="1">
        <a:spcBef>
          <a:spcPct val="0"/>
        </a:spcBef>
        <a:spcAft>
          <a:spcPct val="0"/>
        </a:spcAft>
        <a:defRPr sz="4000">
          <a:solidFill>
            <a:schemeClr val="tx1"/>
          </a:solidFill>
          <a:latin typeface="Calibri" pitchFamily="-65" charset="0"/>
          <a:ea typeface="ＭＳ Ｐゴシック" pitchFamily="-65" charset="-128"/>
          <a:cs typeface="ＭＳ Ｐゴシック" pitchFamily="-65" charset="-128"/>
        </a:defRPr>
      </a:lvl9pPr>
    </p:titleStyle>
    <p:bodyStyle>
      <a:lvl1pPr marL="342900" indent="-342900" algn="l" defTabSz="457200" rtl="0" eaLnBrk="0" fontAlgn="base" hangingPunct="0">
        <a:spcBef>
          <a:spcPts val="1200"/>
        </a:spcBef>
        <a:spcAft>
          <a:spcPct val="0"/>
        </a:spcAft>
        <a:buClr>
          <a:srgbClr val="437085"/>
        </a:buClr>
        <a:buFont typeface="Wingdings" pitchFamily="2" charset="2"/>
        <a:buChar char="§"/>
        <a:defRPr kumimoji="1" sz="2800" kern="1200" baseline="0">
          <a:solidFill>
            <a:schemeClr val="tx1"/>
          </a:solidFill>
          <a:latin typeface="Times New Roman" panose="02020603050405020304" pitchFamily="18" charset="0"/>
          <a:ea typeface="微软雅黑" panose="020B0503020204020204" pitchFamily="34" charset="-122"/>
          <a:cs typeface="微软雅黑"/>
        </a:defRPr>
      </a:lvl1pPr>
      <a:lvl2pPr marL="742950" indent="-285750" algn="l" defTabSz="457200" rtl="0" eaLnBrk="0" fontAlgn="base" hangingPunct="0">
        <a:spcBef>
          <a:spcPts val="1200"/>
        </a:spcBef>
        <a:spcAft>
          <a:spcPct val="0"/>
        </a:spcAft>
        <a:buClr>
          <a:srgbClr val="357E69"/>
        </a:buClr>
        <a:buFont typeface="Symbol" pitchFamily="2" charset="2"/>
        <a:buChar char="-"/>
        <a:defRPr kumimoji="1" sz="2400" kern="1200" baseline="0">
          <a:solidFill>
            <a:srgbClr val="800000"/>
          </a:solidFill>
          <a:latin typeface="Times New Roman" panose="02020603050405020304" pitchFamily="18" charset="0"/>
          <a:ea typeface="微软雅黑" panose="020B0503020204020204" pitchFamily="34" charset="-122"/>
          <a:cs typeface="微软雅黑"/>
        </a:defRPr>
      </a:lvl2pPr>
      <a:lvl3pPr marL="1143000" indent="-228600" algn="l" defTabSz="457200" rtl="0" eaLnBrk="0" fontAlgn="base" hangingPunct="0">
        <a:spcBef>
          <a:spcPts val="1200"/>
        </a:spcBef>
        <a:spcAft>
          <a:spcPct val="0"/>
        </a:spcAft>
        <a:buClr>
          <a:srgbClr val="918BA3"/>
        </a:buClr>
        <a:buFont typeface="Wingdings" pitchFamily="2" charset="2"/>
        <a:buChar char="Ø"/>
        <a:defRPr kumimoji="1" sz="2000" kern="1200" baseline="0">
          <a:solidFill>
            <a:srgbClr val="0000FF"/>
          </a:solidFill>
          <a:latin typeface="Times New Roman" panose="02020603050405020304" pitchFamily="18" charset="0"/>
          <a:ea typeface="微软雅黑" panose="020B0503020204020204" pitchFamily="34" charset="-122"/>
          <a:cs typeface="微软雅黑"/>
        </a:defRPr>
      </a:lvl3pPr>
      <a:lvl4pPr marL="1600200" indent="-228600" algn="l" defTabSz="457200" rtl="0" eaLnBrk="0" fontAlgn="base" hangingPunct="0">
        <a:spcBef>
          <a:spcPts val="1200"/>
        </a:spcBef>
        <a:spcAft>
          <a:spcPct val="0"/>
        </a:spcAft>
        <a:buClr>
          <a:srgbClr val="2F6E7E"/>
        </a:buClr>
        <a:buFont typeface="Wingdings" pitchFamily="2" charset="2"/>
        <a:buChar char="ü"/>
        <a:defRPr kumimoji="1" sz="2000" kern="1200" baseline="0">
          <a:solidFill>
            <a:schemeClr val="tx1"/>
          </a:solidFill>
          <a:latin typeface="Times New Roman" panose="02020603050405020304" pitchFamily="18" charset="0"/>
          <a:ea typeface="微软雅黑" panose="020B0503020204020204" pitchFamily="34" charset="-122"/>
          <a:cs typeface="微软雅黑"/>
        </a:defRPr>
      </a:lvl4pPr>
      <a:lvl5pPr marL="2057400" indent="-228600" algn="l" defTabSz="457200" rtl="0" eaLnBrk="0" fontAlgn="base" hangingPunct="0">
        <a:spcBef>
          <a:spcPts val="1200"/>
        </a:spcBef>
        <a:spcAft>
          <a:spcPct val="0"/>
        </a:spcAft>
        <a:buClr>
          <a:srgbClr val="233337"/>
        </a:buClr>
        <a:buFont typeface="Wingdings" pitchFamily="2" charset="2"/>
        <a:buChar char="§"/>
        <a:defRPr kumimoji="1" sz="2000" kern="1200" baseline="0">
          <a:solidFill>
            <a:schemeClr val="tx1"/>
          </a:solidFill>
          <a:latin typeface="Times New Roman" panose="02020603050405020304" pitchFamily="18" charset="0"/>
          <a:ea typeface="微软雅黑" panose="020B0503020204020204" pitchFamily="34" charset="-122"/>
          <a:cs typeface="微软雅黑"/>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3.emf"/><Relationship Id="rId4" Type="http://schemas.openxmlformats.org/officeDocument/2006/relationships/oleObject" Target="../embeddings/oleObject3.bin"/></Relationships>
</file>

<file path=ppt/slides/_rels/slide11.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notesSlide" Target="../notesSlides/notesSlide5.xml"/><Relationship Id="rId7" Type="http://schemas.openxmlformats.org/officeDocument/2006/relationships/image" Target="../media/image5.emf"/><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5.bin"/><Relationship Id="rId5" Type="http://schemas.openxmlformats.org/officeDocument/2006/relationships/image" Target="../media/image4.emf"/><Relationship Id="rId4" Type="http://schemas.openxmlformats.org/officeDocument/2006/relationships/oleObject" Target="../embeddings/oleObject4.bin"/><Relationship Id="rId9" Type="http://schemas.openxmlformats.org/officeDocument/2006/relationships/image" Target="../media/image6.emf"/></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emf"/></Relationships>
</file>

<file path=ppt/slides/_rels/slide13.xml.rels><?xml version="1.0" encoding="UTF-8" standalone="yes"?>
<Relationships xmlns="http://schemas.openxmlformats.org/package/2006/relationships"><Relationship Id="rId8" Type="http://schemas.openxmlformats.org/officeDocument/2006/relationships/oleObject" Target="../embeddings/oleObject9.bin"/><Relationship Id="rId13" Type="http://schemas.openxmlformats.org/officeDocument/2006/relationships/image" Target="../media/image4.emf"/><Relationship Id="rId3" Type="http://schemas.openxmlformats.org/officeDocument/2006/relationships/notesSlide" Target="../notesSlides/notesSlide7.xml"/><Relationship Id="rId7" Type="http://schemas.openxmlformats.org/officeDocument/2006/relationships/image" Target="../media/image11.emf"/><Relationship Id="rId12"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oleObject" Target="../embeddings/oleObject8.bin"/><Relationship Id="rId11" Type="http://schemas.openxmlformats.org/officeDocument/2006/relationships/image" Target="../media/image13.emf"/><Relationship Id="rId5" Type="http://schemas.openxmlformats.org/officeDocument/2006/relationships/image" Target="../media/image10.emf"/><Relationship Id="rId10" Type="http://schemas.openxmlformats.org/officeDocument/2006/relationships/oleObject" Target="../embeddings/oleObject10.bin"/><Relationship Id="rId4" Type="http://schemas.openxmlformats.org/officeDocument/2006/relationships/oleObject" Target="../embeddings/oleObject7.bin"/><Relationship Id="rId9" Type="http://schemas.openxmlformats.org/officeDocument/2006/relationships/image" Target="../media/image12.emf"/></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oleObject" Target="../embeddings/oleObject13.bin"/><Relationship Id="rId5" Type="http://schemas.openxmlformats.org/officeDocument/2006/relationships/image" Target="../media/image14.emf"/><Relationship Id="rId4" Type="http://schemas.openxmlformats.org/officeDocument/2006/relationships/oleObject" Target="../embeddings/oleObject12.bin"/></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16.emf"/><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oleObject" Target="../embeddings/oleObject15.bin"/><Relationship Id="rId5" Type="http://schemas.openxmlformats.org/officeDocument/2006/relationships/image" Target="../media/image15.emf"/><Relationship Id="rId4" Type="http://schemas.openxmlformats.org/officeDocument/2006/relationships/oleObject" Target="../embeddings/oleObject14.bin"/></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vmlDrawing" Target="../drawings/vmlDrawing7.vml"/><Relationship Id="rId5" Type="http://schemas.openxmlformats.org/officeDocument/2006/relationships/image" Target="../media/image17.emf"/><Relationship Id="rId4" Type="http://schemas.openxmlformats.org/officeDocument/2006/relationships/oleObject" Target="../embeddings/oleObject16.bin"/></Relationships>
</file>

<file path=ppt/slides/_rels/slide17.xml.rels><?xml version="1.0" encoding="UTF-8" standalone="yes"?>
<Relationships xmlns="http://schemas.openxmlformats.org/package/2006/relationships"><Relationship Id="rId8" Type="http://schemas.openxmlformats.org/officeDocument/2006/relationships/oleObject" Target="../embeddings/oleObject19.bin"/><Relationship Id="rId3" Type="http://schemas.openxmlformats.org/officeDocument/2006/relationships/notesSlide" Target="../notesSlides/notesSlide11.xml"/><Relationship Id="rId7" Type="http://schemas.openxmlformats.org/officeDocument/2006/relationships/image" Target="../media/image18.emf"/><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oleObject" Target="../embeddings/oleObject18.bin"/><Relationship Id="rId5" Type="http://schemas.openxmlformats.org/officeDocument/2006/relationships/image" Target="../media/image17.emf"/><Relationship Id="rId4" Type="http://schemas.openxmlformats.org/officeDocument/2006/relationships/oleObject" Target="../embeddings/oleObject17.bin"/><Relationship Id="rId9" Type="http://schemas.openxmlformats.org/officeDocument/2006/relationships/image" Target="../media/image19.emf"/></Relationships>
</file>

<file path=ppt/slides/_rels/slide18.xml.rels><?xml version="1.0" encoding="UTF-8" standalone="yes"?>
<Relationships xmlns="http://schemas.openxmlformats.org/package/2006/relationships"><Relationship Id="rId8" Type="http://schemas.openxmlformats.org/officeDocument/2006/relationships/oleObject" Target="../embeddings/oleObject22.bin"/><Relationship Id="rId3" Type="http://schemas.openxmlformats.org/officeDocument/2006/relationships/notesSlide" Target="../notesSlides/notesSlide12.xml"/><Relationship Id="rId7" Type="http://schemas.openxmlformats.org/officeDocument/2006/relationships/image" Target="../media/image12.emf"/><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oleObject" Target="../embeddings/oleObject21.bin"/><Relationship Id="rId11" Type="http://schemas.openxmlformats.org/officeDocument/2006/relationships/image" Target="../media/image11.emf"/><Relationship Id="rId5" Type="http://schemas.openxmlformats.org/officeDocument/2006/relationships/image" Target="../media/image13.emf"/><Relationship Id="rId10" Type="http://schemas.openxmlformats.org/officeDocument/2006/relationships/oleObject" Target="../embeddings/oleObject23.bin"/><Relationship Id="rId4" Type="http://schemas.openxmlformats.org/officeDocument/2006/relationships/oleObject" Target="../embeddings/oleObject20.bin"/><Relationship Id="rId9" Type="http://schemas.openxmlformats.org/officeDocument/2006/relationships/image" Target="../media/image10.emf"/></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vmlDrawing" Target="../drawings/vmlDrawing10.vml"/><Relationship Id="rId5" Type="http://schemas.openxmlformats.org/officeDocument/2006/relationships/image" Target="../media/image20.emf"/><Relationship Id="rId4" Type="http://schemas.openxmlformats.org/officeDocument/2006/relationships/oleObject" Target="../embeddings/oleObject24.bin"/></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oleObject" Target="../embeddings/oleObject27.bin"/><Relationship Id="rId3" Type="http://schemas.openxmlformats.org/officeDocument/2006/relationships/notesSlide" Target="../notesSlides/notesSlide15.xml"/><Relationship Id="rId7" Type="http://schemas.openxmlformats.org/officeDocument/2006/relationships/image" Target="../media/image22.emf"/><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oleObject" Target="../embeddings/oleObject26.bin"/><Relationship Id="rId5" Type="http://schemas.openxmlformats.org/officeDocument/2006/relationships/image" Target="../media/image21.emf"/><Relationship Id="rId4" Type="http://schemas.openxmlformats.org/officeDocument/2006/relationships/oleObject" Target="../embeddings/oleObject25.bin"/></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28.bin"/><Relationship Id="rId2" Type="http://schemas.openxmlformats.org/officeDocument/2006/relationships/slideLayout" Target="../slideLayouts/slideLayout2.xml"/><Relationship Id="rId1" Type="http://schemas.openxmlformats.org/officeDocument/2006/relationships/vmlDrawing" Target="../drawings/vmlDrawing12.vml"/><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Layout" Target="../slideLayouts/slideLayout2.xml"/><Relationship Id="rId1" Type="http://schemas.openxmlformats.org/officeDocument/2006/relationships/vmlDrawing" Target="../drawings/vmlDrawing13.vml"/><Relationship Id="rId4" Type="http://schemas.openxmlformats.org/officeDocument/2006/relationships/image" Target="../media/image25.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8" Type="http://schemas.openxmlformats.org/officeDocument/2006/relationships/oleObject" Target="../embeddings/oleObject32.bin"/><Relationship Id="rId3" Type="http://schemas.openxmlformats.org/officeDocument/2006/relationships/notesSlide" Target="../notesSlides/notesSlide20.xml"/><Relationship Id="rId7" Type="http://schemas.openxmlformats.org/officeDocument/2006/relationships/image" Target="../media/image30.emf"/><Relationship Id="rId2" Type="http://schemas.openxmlformats.org/officeDocument/2006/relationships/slideLayout" Target="../slideLayouts/slideLayout2.xml"/><Relationship Id="rId1" Type="http://schemas.openxmlformats.org/officeDocument/2006/relationships/vmlDrawing" Target="../drawings/vmlDrawing14.vml"/><Relationship Id="rId6" Type="http://schemas.openxmlformats.org/officeDocument/2006/relationships/oleObject" Target="../embeddings/oleObject31.bin"/><Relationship Id="rId11" Type="http://schemas.openxmlformats.org/officeDocument/2006/relationships/image" Target="../media/image32.emf"/><Relationship Id="rId5" Type="http://schemas.openxmlformats.org/officeDocument/2006/relationships/image" Target="../media/image29.emf"/><Relationship Id="rId10" Type="http://schemas.openxmlformats.org/officeDocument/2006/relationships/oleObject" Target="../embeddings/oleObject33.bin"/><Relationship Id="rId4" Type="http://schemas.openxmlformats.org/officeDocument/2006/relationships/oleObject" Target="../embeddings/oleObject30.bin"/><Relationship Id="rId9" Type="http://schemas.openxmlformats.org/officeDocument/2006/relationships/image" Target="../media/image31.emf"/></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2.e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1.emf"/><Relationship Id="rId4" Type="http://schemas.openxmlformats.org/officeDocument/2006/relationships/oleObject" Target="../embeddings/oleObject1.bin"/></Relationships>
</file>

<file path=ppt/slides/_rels/slide40.x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027">
            <a:extLst>
              <a:ext uri="{FF2B5EF4-FFF2-40B4-BE49-F238E27FC236}">
                <a16:creationId xmlns:a16="http://schemas.microsoft.com/office/drawing/2014/main" id="{DD029E15-4469-1042-A9D6-2E87BC23284A}"/>
              </a:ext>
            </a:extLst>
          </p:cNvPr>
          <p:cNvSpPr>
            <a:spLocks noGrp="1" noChangeArrowheads="1"/>
          </p:cNvSpPr>
          <p:nvPr>
            <p:ph type="subTitle" idx="1"/>
          </p:nvPr>
        </p:nvSpPr>
        <p:spPr/>
        <p:txBody>
          <a:bodyPr/>
          <a:lstStyle/>
          <a:p>
            <a:pPr eaLnBrk="1" hangingPunct="1"/>
            <a:r>
              <a:rPr kumimoji="0" lang="zh-CN" altLang="en-US">
                <a:latin typeface="微软雅黑" panose="020B0503020204020204" pitchFamily="34" charset="-122"/>
                <a:ea typeface="微软雅黑" panose="020B0503020204020204" pitchFamily="34" charset="-122"/>
                <a:cs typeface="微软雅黑" panose="020B0503020204020204" pitchFamily="34" charset="-122"/>
              </a:rPr>
              <a:t>第</a:t>
            </a:r>
            <a:r>
              <a:rPr kumimoji="0" lang="en-US" altLang="zh-CN">
                <a:latin typeface="微软雅黑" panose="020B0503020204020204" pitchFamily="34" charset="-122"/>
                <a:ea typeface="微软雅黑" panose="020B0503020204020204" pitchFamily="34" charset="-122"/>
                <a:cs typeface="微软雅黑" panose="020B0503020204020204" pitchFamily="34" charset="-122"/>
              </a:rPr>
              <a:t>5</a:t>
            </a:r>
            <a:r>
              <a:rPr kumimoji="0" lang="zh-CN" altLang="en-US">
                <a:latin typeface="微软雅黑" panose="020B0503020204020204" pitchFamily="34" charset="-122"/>
                <a:ea typeface="微软雅黑" panose="020B0503020204020204" pitchFamily="34" charset="-122"/>
                <a:cs typeface="微软雅黑" panose="020B0503020204020204" pitchFamily="34" charset="-122"/>
              </a:rPr>
              <a:t>章 数值预测</a:t>
            </a:r>
            <a:endParaRPr kumimoji="0" lang="en-US" altLang="zh-CN">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r>
              <a:rPr kumimoji="0" lang="en-US" altLang="zh-CN">
                <a:latin typeface="微软雅黑" panose="020B0503020204020204" pitchFamily="34" charset="-122"/>
                <a:ea typeface="微软雅黑" panose="020B0503020204020204" pitchFamily="34" charset="-122"/>
                <a:cs typeface="微软雅黑" panose="020B0503020204020204" pitchFamily="34" charset="-122"/>
              </a:rPr>
              <a:t>Chapter5: Numeric prediction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3">
            <a:extLst>
              <a:ext uri="{FF2B5EF4-FFF2-40B4-BE49-F238E27FC236}">
                <a16:creationId xmlns:a16="http://schemas.microsoft.com/office/drawing/2014/main" id="{C2026B74-CF26-4C44-B8C3-40C6F707C643}"/>
              </a:ext>
            </a:extLst>
          </p:cNvPr>
          <p:cNvSpPr>
            <a:spLocks noGrp="1" noChangeArrowheads="1"/>
          </p:cNvSpPr>
          <p:nvPr>
            <p:ph type="title"/>
          </p:nvPr>
        </p:nvSpPr>
        <p:spPr/>
        <p:txBody>
          <a:bodyPr vert="horz" wrap="square" lIns="92075" tIns="46038" rIns="92075" bIns="46038" numCol="1" anchor="b" anchorCtr="0" compatLnSpc="1">
            <a:prstTxWarp prst="textNoShape">
              <a:avLst/>
            </a:prstTxWarp>
          </a:bodyPr>
          <a:lstStyle/>
          <a:p>
            <a:pPr eaLnBrk="1" hangingPunct="1"/>
            <a:r>
              <a:rPr lang="zh-CN" altLang="en-US">
                <a:latin typeface="微软雅黑" panose="020B0503020204020204" pitchFamily="34" charset="-122"/>
                <a:ea typeface="微软雅黑" panose="020B0503020204020204" pitchFamily="34" charset="-122"/>
              </a:rPr>
              <a:t>一元线性回归分析</a:t>
            </a:r>
            <a:endParaRPr lang="en-US" altLang="zh-CN" sz="2400">
              <a:latin typeface="微软雅黑" panose="020B0503020204020204" pitchFamily="34" charset="-122"/>
              <a:ea typeface="微软雅黑" panose="020B0503020204020204" pitchFamily="34" charset="-122"/>
            </a:endParaRPr>
          </a:p>
        </p:txBody>
      </p:sp>
      <p:sp>
        <p:nvSpPr>
          <p:cNvPr id="18434" name="Rectangle 2">
            <a:extLst>
              <a:ext uri="{FF2B5EF4-FFF2-40B4-BE49-F238E27FC236}">
                <a16:creationId xmlns:a16="http://schemas.microsoft.com/office/drawing/2014/main" id="{0BCFCDB7-5786-CF4C-9914-8FC9CBF89D87}"/>
              </a:ext>
            </a:extLst>
          </p:cNvPr>
          <p:cNvSpPr>
            <a:spLocks noGrp="1" noChangeArrowheads="1"/>
          </p:cNvSpPr>
          <p:nvPr>
            <p:ph idx="1"/>
          </p:nvPr>
        </p:nvSpPr>
        <p:spPr>
          <a:noFill/>
        </p:spPr>
        <p:txBody>
          <a:bodyPr vert="horz" wrap="square" lIns="92075" tIns="46038" rIns="92075" bIns="46038" numCol="1" anchor="t" anchorCtr="0" compatLnSpc="1">
            <a:prstTxWarp prst="textNoShape">
              <a:avLst/>
            </a:prstTxWarp>
          </a:bodyPr>
          <a:lstStyle/>
          <a:p>
            <a:pPr eaLnBrk="1" hangingPunct="1">
              <a:lnSpc>
                <a:spcPct val="120000"/>
              </a:lnSpc>
            </a:pPr>
            <a:r>
              <a:rPr lang="zh-CN" altLang="en-US">
                <a:ea typeface="微软雅黑" panose="020B0503020204020204" pitchFamily="34" charset="-122"/>
                <a:cs typeface="微软雅黑" panose="020B0503020204020204" pitchFamily="34" charset="-122"/>
              </a:rPr>
              <a:t>基于观测样本估计参数：</a:t>
            </a:r>
            <a:endParaRPr lang="en-US" altLang="zh-CN">
              <a:ea typeface="微软雅黑" panose="020B0503020204020204" pitchFamily="34" charset="-122"/>
              <a:cs typeface="微软雅黑" panose="020B0503020204020204" pitchFamily="34" charset="-122"/>
            </a:endParaRPr>
          </a:p>
          <a:p>
            <a:pPr eaLnBrk="1" hangingPunct="1">
              <a:lnSpc>
                <a:spcPct val="120000"/>
              </a:lnSpc>
            </a:pPr>
            <a:endParaRPr lang="en-US" altLang="zh-CN">
              <a:ea typeface="微软雅黑" panose="020B0503020204020204" pitchFamily="34" charset="-122"/>
              <a:cs typeface="微软雅黑" panose="020B0503020204020204" pitchFamily="34" charset="-122"/>
            </a:endParaRPr>
          </a:p>
          <a:p>
            <a:pPr lvl="1" eaLnBrk="1" hangingPunct="1">
              <a:lnSpc>
                <a:spcPct val="120000"/>
              </a:lnSpc>
            </a:pPr>
            <a:r>
              <a:rPr lang="zh-CN" altLang="en-US">
                <a:ea typeface="微软雅黑" panose="020B0503020204020204" pitchFamily="34" charset="-122"/>
                <a:cs typeface="微软雅黑" panose="020B0503020204020204" pitchFamily="34" charset="-122"/>
              </a:rPr>
              <a:t>用最小二乘法拟合</a:t>
            </a:r>
            <a:r>
              <a:rPr lang="en-US" altLang="zh-CN">
                <a:ea typeface="微软雅黑" panose="020B0503020204020204" pitchFamily="34" charset="-122"/>
                <a:cs typeface="微软雅黑" panose="020B0503020204020204" pitchFamily="34" charset="-122"/>
              </a:rPr>
              <a:t>(x</a:t>
            </a:r>
            <a:r>
              <a:rPr lang="en-US" altLang="zh-CN" baseline="-25000">
                <a:ea typeface="微软雅黑" panose="020B0503020204020204" pitchFamily="34" charset="-122"/>
                <a:cs typeface="微软雅黑" panose="020B0503020204020204" pitchFamily="34" charset="-122"/>
              </a:rPr>
              <a:t>1</a:t>
            </a:r>
            <a:r>
              <a:rPr lang="en-US" altLang="zh-CN">
                <a:ea typeface="微软雅黑" panose="020B0503020204020204" pitchFamily="34" charset="-122"/>
                <a:cs typeface="微软雅黑" panose="020B0503020204020204" pitchFamily="34" charset="-122"/>
              </a:rPr>
              <a:t>, y</a:t>
            </a:r>
            <a:r>
              <a:rPr lang="en-US" altLang="zh-CN" baseline="-25000">
                <a:ea typeface="微软雅黑" panose="020B0503020204020204" pitchFamily="34" charset="-122"/>
                <a:cs typeface="微软雅黑" panose="020B0503020204020204" pitchFamily="34" charset="-122"/>
              </a:rPr>
              <a:t>1</a:t>
            </a:r>
            <a:r>
              <a:rPr lang="en-US" altLang="zh-CN">
                <a:ea typeface="微软雅黑" panose="020B0503020204020204" pitchFamily="34" charset="-122"/>
                <a:cs typeface="微软雅黑" panose="020B0503020204020204" pitchFamily="34" charset="-122"/>
              </a:rPr>
              <a:t>) (x</a:t>
            </a:r>
            <a:r>
              <a:rPr lang="en-US" altLang="zh-CN" baseline="-25000">
                <a:ea typeface="微软雅黑" panose="020B0503020204020204" pitchFamily="34" charset="-122"/>
                <a:cs typeface="微软雅黑" panose="020B0503020204020204" pitchFamily="34" charset="-122"/>
              </a:rPr>
              <a:t>2</a:t>
            </a:r>
            <a:r>
              <a:rPr lang="en-US" altLang="zh-CN">
                <a:ea typeface="微软雅黑" panose="020B0503020204020204" pitchFamily="34" charset="-122"/>
                <a:cs typeface="微软雅黑" panose="020B0503020204020204" pitchFamily="34" charset="-122"/>
              </a:rPr>
              <a:t>,y</a:t>
            </a:r>
            <a:r>
              <a:rPr lang="en-US" altLang="zh-CN" baseline="-25000">
                <a:ea typeface="微软雅黑" panose="020B0503020204020204" pitchFamily="34" charset="-122"/>
                <a:cs typeface="微软雅黑" panose="020B0503020204020204" pitchFamily="34" charset="-122"/>
              </a:rPr>
              <a:t>2</a:t>
            </a:r>
            <a:r>
              <a:rPr lang="en-US" altLang="zh-CN">
                <a:ea typeface="微软雅黑" panose="020B0503020204020204" pitchFamily="34" charset="-122"/>
                <a:cs typeface="微软雅黑" panose="020B0503020204020204" pitchFamily="34" charset="-122"/>
              </a:rPr>
              <a:t>) </a:t>
            </a:r>
            <a:r>
              <a:rPr lang="en-US" altLang="zh-CN">
                <a:latin typeface="Tahoma" panose="020B0604030504040204" pitchFamily="34" charset="0"/>
                <a:ea typeface="微软雅黑" panose="020B0503020204020204" pitchFamily="34" charset="-122"/>
                <a:cs typeface="微软雅黑" panose="020B0503020204020204" pitchFamily="34" charset="-122"/>
              </a:rPr>
              <a:t>…</a:t>
            </a:r>
            <a:endParaRPr lang="en-US" altLang="zh-CN">
              <a:ea typeface="微软雅黑" panose="020B0503020204020204" pitchFamily="34" charset="-122"/>
              <a:cs typeface="微软雅黑" panose="020B0503020204020204" pitchFamily="34" charset="-122"/>
            </a:endParaRPr>
          </a:p>
          <a:p>
            <a:pPr lvl="1" eaLnBrk="1" hangingPunct="1">
              <a:lnSpc>
                <a:spcPct val="120000"/>
              </a:lnSpc>
            </a:pPr>
            <a:endParaRPr lang="en-US" altLang="zh-CN">
              <a:ea typeface="微软雅黑" panose="020B0503020204020204" pitchFamily="34" charset="-122"/>
              <a:cs typeface="微软雅黑" panose="020B0503020204020204" pitchFamily="34" charset="-122"/>
            </a:endParaRPr>
          </a:p>
        </p:txBody>
      </p:sp>
      <p:grpSp>
        <p:nvGrpSpPr>
          <p:cNvPr id="18436" name="Group 5">
            <a:extLst>
              <a:ext uri="{FF2B5EF4-FFF2-40B4-BE49-F238E27FC236}">
                <a16:creationId xmlns:a16="http://schemas.microsoft.com/office/drawing/2014/main" id="{601073F4-E663-B34E-B69E-2C44675742CA}"/>
              </a:ext>
            </a:extLst>
          </p:cNvPr>
          <p:cNvGrpSpPr>
            <a:grpSpLocks/>
          </p:cNvGrpSpPr>
          <p:nvPr/>
        </p:nvGrpSpPr>
        <p:grpSpPr bwMode="auto">
          <a:xfrm>
            <a:off x="6286500" y="2564904"/>
            <a:ext cx="5499100" cy="3285323"/>
            <a:chOff x="595" y="1624"/>
            <a:chExt cx="4278" cy="2488"/>
          </a:xfrm>
        </p:grpSpPr>
        <p:sp>
          <p:nvSpPr>
            <p:cNvPr id="18439" name="Text Box 6">
              <a:extLst>
                <a:ext uri="{FF2B5EF4-FFF2-40B4-BE49-F238E27FC236}">
                  <a16:creationId xmlns:a16="http://schemas.microsoft.com/office/drawing/2014/main" id="{F9B5464E-BDB3-4848-92AC-4A1B3D0491D5}"/>
                </a:ext>
              </a:extLst>
            </p:cNvPr>
            <p:cNvSpPr txBox="1">
              <a:spLocks noChangeArrowheads="1"/>
            </p:cNvSpPr>
            <p:nvPr/>
          </p:nvSpPr>
          <p:spPr bwMode="auto">
            <a:xfrm>
              <a:off x="1075" y="3183"/>
              <a:ext cx="219"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spcAft>
                  <a:spcPct val="15000"/>
                </a:spcAft>
                <a:buClrTx/>
                <a:buFontTx/>
                <a:buNone/>
              </a:pPr>
              <a:r>
                <a:rPr kumimoji="0" lang="en-US" altLang="zh-CN" sz="2000">
                  <a:solidFill>
                    <a:srgbClr val="400097"/>
                  </a:solidFill>
                </a:rPr>
                <a:t>$0</a:t>
              </a:r>
            </a:p>
          </p:txBody>
        </p:sp>
        <p:sp>
          <p:nvSpPr>
            <p:cNvPr id="18440" name="Text Box 7">
              <a:extLst>
                <a:ext uri="{FF2B5EF4-FFF2-40B4-BE49-F238E27FC236}">
                  <a16:creationId xmlns:a16="http://schemas.microsoft.com/office/drawing/2014/main" id="{18410E96-4694-7241-B9EB-C19706152147}"/>
                </a:ext>
              </a:extLst>
            </p:cNvPr>
            <p:cNvSpPr txBox="1">
              <a:spLocks noChangeArrowheads="1"/>
            </p:cNvSpPr>
            <p:nvPr/>
          </p:nvSpPr>
          <p:spPr bwMode="auto">
            <a:xfrm>
              <a:off x="1072" y="2672"/>
              <a:ext cx="329"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spcAft>
                  <a:spcPct val="15000"/>
                </a:spcAft>
                <a:buClrTx/>
                <a:buFontTx/>
                <a:buNone/>
              </a:pPr>
              <a:r>
                <a:rPr kumimoji="0" lang="en-US" altLang="zh-CN" sz="2000">
                  <a:solidFill>
                    <a:srgbClr val="400097"/>
                  </a:solidFill>
                </a:rPr>
                <a:t>$10</a:t>
              </a:r>
            </a:p>
          </p:txBody>
        </p:sp>
        <p:sp>
          <p:nvSpPr>
            <p:cNvPr id="18441" name="Oval 8">
              <a:extLst>
                <a:ext uri="{FF2B5EF4-FFF2-40B4-BE49-F238E27FC236}">
                  <a16:creationId xmlns:a16="http://schemas.microsoft.com/office/drawing/2014/main" id="{50F31D42-DA46-9A48-B1F0-32D4850A268F}"/>
                </a:ext>
              </a:extLst>
            </p:cNvPr>
            <p:cNvSpPr>
              <a:spLocks noChangeArrowheads="1"/>
            </p:cNvSpPr>
            <p:nvPr/>
          </p:nvSpPr>
          <p:spPr bwMode="auto">
            <a:xfrm>
              <a:off x="4253" y="3179"/>
              <a:ext cx="103"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8442" name="Oval 9">
              <a:extLst>
                <a:ext uri="{FF2B5EF4-FFF2-40B4-BE49-F238E27FC236}">
                  <a16:creationId xmlns:a16="http://schemas.microsoft.com/office/drawing/2014/main" id="{4D100DD5-22F4-BF43-AAF0-592729DEA20E}"/>
                </a:ext>
              </a:extLst>
            </p:cNvPr>
            <p:cNvSpPr>
              <a:spLocks noChangeArrowheads="1"/>
            </p:cNvSpPr>
            <p:nvPr/>
          </p:nvSpPr>
          <p:spPr bwMode="auto">
            <a:xfrm>
              <a:off x="2079" y="2313"/>
              <a:ext cx="104"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8443" name="Oval 10">
              <a:extLst>
                <a:ext uri="{FF2B5EF4-FFF2-40B4-BE49-F238E27FC236}">
                  <a16:creationId xmlns:a16="http://schemas.microsoft.com/office/drawing/2014/main" id="{FFDE8925-5C76-9B41-B0A6-6993B2C5D5C6}"/>
                </a:ext>
              </a:extLst>
            </p:cNvPr>
            <p:cNvSpPr>
              <a:spLocks noChangeArrowheads="1"/>
            </p:cNvSpPr>
            <p:nvPr/>
          </p:nvSpPr>
          <p:spPr bwMode="auto">
            <a:xfrm>
              <a:off x="3855" y="2686"/>
              <a:ext cx="103"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8444" name="Oval 11">
              <a:extLst>
                <a:ext uri="{FF2B5EF4-FFF2-40B4-BE49-F238E27FC236}">
                  <a16:creationId xmlns:a16="http://schemas.microsoft.com/office/drawing/2014/main" id="{447531B9-5273-7249-9990-68AD2CB47775}"/>
                </a:ext>
              </a:extLst>
            </p:cNvPr>
            <p:cNvSpPr>
              <a:spLocks noChangeArrowheads="1"/>
            </p:cNvSpPr>
            <p:nvPr/>
          </p:nvSpPr>
          <p:spPr bwMode="auto">
            <a:xfrm>
              <a:off x="3456" y="3028"/>
              <a:ext cx="104"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8445" name="Oval 12">
              <a:extLst>
                <a:ext uri="{FF2B5EF4-FFF2-40B4-BE49-F238E27FC236}">
                  <a16:creationId xmlns:a16="http://schemas.microsoft.com/office/drawing/2014/main" id="{0D3842FB-66DC-2749-BCA3-2B403DEB03C1}"/>
                </a:ext>
              </a:extLst>
            </p:cNvPr>
            <p:cNvSpPr>
              <a:spLocks noChangeArrowheads="1"/>
            </p:cNvSpPr>
            <p:nvPr/>
          </p:nvSpPr>
          <p:spPr bwMode="auto">
            <a:xfrm>
              <a:off x="3353" y="2830"/>
              <a:ext cx="103"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8446" name="Oval 13">
              <a:extLst>
                <a:ext uri="{FF2B5EF4-FFF2-40B4-BE49-F238E27FC236}">
                  <a16:creationId xmlns:a16="http://schemas.microsoft.com/office/drawing/2014/main" id="{091BCC2A-E149-3942-B48A-764E38245CCB}"/>
                </a:ext>
              </a:extLst>
            </p:cNvPr>
            <p:cNvSpPr>
              <a:spLocks noChangeArrowheads="1"/>
            </p:cNvSpPr>
            <p:nvPr/>
          </p:nvSpPr>
          <p:spPr bwMode="auto">
            <a:xfrm>
              <a:off x="2397" y="2973"/>
              <a:ext cx="104"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8447" name="Oval 14">
              <a:extLst>
                <a:ext uri="{FF2B5EF4-FFF2-40B4-BE49-F238E27FC236}">
                  <a16:creationId xmlns:a16="http://schemas.microsoft.com/office/drawing/2014/main" id="{D929FC87-59E7-6845-A51B-D5727A17B549}"/>
                </a:ext>
              </a:extLst>
            </p:cNvPr>
            <p:cNvSpPr>
              <a:spLocks noChangeArrowheads="1"/>
            </p:cNvSpPr>
            <p:nvPr/>
          </p:nvSpPr>
          <p:spPr bwMode="auto">
            <a:xfrm>
              <a:off x="2668" y="2694"/>
              <a:ext cx="104"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8448" name="Oval 15">
              <a:extLst>
                <a:ext uri="{FF2B5EF4-FFF2-40B4-BE49-F238E27FC236}">
                  <a16:creationId xmlns:a16="http://schemas.microsoft.com/office/drawing/2014/main" id="{F1F3AE63-9D40-7A46-81EF-5DDA4ADA09A8}"/>
                </a:ext>
              </a:extLst>
            </p:cNvPr>
            <p:cNvSpPr>
              <a:spLocks noChangeArrowheads="1"/>
            </p:cNvSpPr>
            <p:nvPr/>
          </p:nvSpPr>
          <p:spPr bwMode="auto">
            <a:xfrm>
              <a:off x="3926" y="3044"/>
              <a:ext cx="104"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8449" name="Oval 16">
              <a:extLst>
                <a:ext uri="{FF2B5EF4-FFF2-40B4-BE49-F238E27FC236}">
                  <a16:creationId xmlns:a16="http://schemas.microsoft.com/office/drawing/2014/main" id="{16EB74A7-9344-E74C-BBB6-B03995381360}"/>
                </a:ext>
              </a:extLst>
            </p:cNvPr>
            <p:cNvSpPr>
              <a:spLocks noChangeArrowheads="1"/>
            </p:cNvSpPr>
            <p:nvPr/>
          </p:nvSpPr>
          <p:spPr bwMode="auto">
            <a:xfrm>
              <a:off x="1952" y="2146"/>
              <a:ext cx="104"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8450" name="Oval 17">
              <a:extLst>
                <a:ext uri="{FF2B5EF4-FFF2-40B4-BE49-F238E27FC236}">
                  <a16:creationId xmlns:a16="http://schemas.microsoft.com/office/drawing/2014/main" id="{CBEEF6A5-D893-DD4F-AECA-1F07E54D818F}"/>
                </a:ext>
              </a:extLst>
            </p:cNvPr>
            <p:cNvSpPr>
              <a:spLocks noChangeArrowheads="1"/>
            </p:cNvSpPr>
            <p:nvPr/>
          </p:nvSpPr>
          <p:spPr bwMode="auto">
            <a:xfrm>
              <a:off x="2182" y="2607"/>
              <a:ext cx="104"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8451" name="Oval 18">
              <a:extLst>
                <a:ext uri="{FF2B5EF4-FFF2-40B4-BE49-F238E27FC236}">
                  <a16:creationId xmlns:a16="http://schemas.microsoft.com/office/drawing/2014/main" id="{B5F55CA4-0C62-6E44-8D98-F779E975955F}"/>
                </a:ext>
              </a:extLst>
            </p:cNvPr>
            <p:cNvSpPr>
              <a:spLocks noChangeArrowheads="1"/>
            </p:cNvSpPr>
            <p:nvPr/>
          </p:nvSpPr>
          <p:spPr bwMode="auto">
            <a:xfrm>
              <a:off x="1825" y="2353"/>
              <a:ext cx="104"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8452" name="Line 19">
              <a:extLst>
                <a:ext uri="{FF2B5EF4-FFF2-40B4-BE49-F238E27FC236}">
                  <a16:creationId xmlns:a16="http://schemas.microsoft.com/office/drawing/2014/main" id="{1BDB81F1-D674-6241-B945-9FA2A8D49D7A}"/>
                </a:ext>
              </a:extLst>
            </p:cNvPr>
            <p:cNvSpPr>
              <a:spLocks noChangeShapeType="1"/>
            </p:cNvSpPr>
            <p:nvPr/>
          </p:nvSpPr>
          <p:spPr bwMode="auto">
            <a:xfrm>
              <a:off x="1392" y="3798"/>
              <a:ext cx="2923" cy="0"/>
            </a:xfrm>
            <a:prstGeom prst="line">
              <a:avLst/>
            </a:prstGeom>
            <a:noFill/>
            <a:ln w="254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lstStyle/>
            <a:p>
              <a:endParaRPr lang="zh" altLang="en-US"/>
            </a:p>
          </p:txBody>
        </p:sp>
        <p:sp>
          <p:nvSpPr>
            <p:cNvPr id="18453" name="Oval 20">
              <a:extLst>
                <a:ext uri="{FF2B5EF4-FFF2-40B4-BE49-F238E27FC236}">
                  <a16:creationId xmlns:a16="http://schemas.microsoft.com/office/drawing/2014/main" id="{F6890F11-C030-2B4C-9F46-B78512FCB9A0}"/>
                </a:ext>
              </a:extLst>
            </p:cNvPr>
            <p:cNvSpPr>
              <a:spLocks noChangeArrowheads="1"/>
            </p:cNvSpPr>
            <p:nvPr/>
          </p:nvSpPr>
          <p:spPr bwMode="auto">
            <a:xfrm>
              <a:off x="2581" y="2369"/>
              <a:ext cx="104"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8454" name="Line 21">
              <a:extLst>
                <a:ext uri="{FF2B5EF4-FFF2-40B4-BE49-F238E27FC236}">
                  <a16:creationId xmlns:a16="http://schemas.microsoft.com/office/drawing/2014/main" id="{C0061C8F-878D-E54E-B78A-DA3E93C0E7CB}"/>
                </a:ext>
              </a:extLst>
            </p:cNvPr>
            <p:cNvSpPr>
              <a:spLocks noChangeShapeType="1"/>
            </p:cNvSpPr>
            <p:nvPr/>
          </p:nvSpPr>
          <p:spPr bwMode="auto">
            <a:xfrm flipV="1">
              <a:off x="1392" y="1920"/>
              <a:ext cx="0" cy="1872"/>
            </a:xfrm>
            <a:prstGeom prst="line">
              <a:avLst/>
            </a:prstGeom>
            <a:noFill/>
            <a:ln w="254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lstStyle/>
            <a:p>
              <a:endParaRPr lang="zh" altLang="en-US"/>
            </a:p>
          </p:txBody>
        </p:sp>
        <p:sp>
          <p:nvSpPr>
            <p:cNvPr id="18455" name="Text Box 22">
              <a:extLst>
                <a:ext uri="{FF2B5EF4-FFF2-40B4-BE49-F238E27FC236}">
                  <a16:creationId xmlns:a16="http://schemas.microsoft.com/office/drawing/2014/main" id="{58AA314D-6C42-4648-B33F-9C4A7AE6FCF7}"/>
                </a:ext>
              </a:extLst>
            </p:cNvPr>
            <p:cNvSpPr txBox="1">
              <a:spLocks noChangeArrowheads="1"/>
            </p:cNvSpPr>
            <p:nvPr/>
          </p:nvSpPr>
          <p:spPr bwMode="auto">
            <a:xfrm>
              <a:off x="1064" y="2124"/>
              <a:ext cx="33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spcAft>
                  <a:spcPct val="15000"/>
                </a:spcAft>
                <a:buClrTx/>
                <a:buFontTx/>
                <a:buNone/>
              </a:pPr>
              <a:r>
                <a:rPr kumimoji="0" lang="en-US" altLang="zh-CN" sz="2000">
                  <a:solidFill>
                    <a:srgbClr val="400097"/>
                  </a:solidFill>
                </a:rPr>
                <a:t>$20</a:t>
              </a:r>
            </a:p>
          </p:txBody>
        </p:sp>
        <p:sp>
          <p:nvSpPr>
            <p:cNvPr id="18456" name="Text Box 23">
              <a:extLst>
                <a:ext uri="{FF2B5EF4-FFF2-40B4-BE49-F238E27FC236}">
                  <a16:creationId xmlns:a16="http://schemas.microsoft.com/office/drawing/2014/main" id="{FA6DC277-2C43-B849-9E49-A8EB1861F3D9}"/>
                </a:ext>
              </a:extLst>
            </p:cNvPr>
            <p:cNvSpPr txBox="1">
              <a:spLocks noChangeArrowheads="1"/>
            </p:cNvSpPr>
            <p:nvPr/>
          </p:nvSpPr>
          <p:spPr bwMode="auto">
            <a:xfrm>
              <a:off x="595" y="1624"/>
              <a:ext cx="687" cy="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spcAft>
                  <a:spcPct val="15000"/>
                </a:spcAft>
                <a:buClrTx/>
                <a:buFontTx/>
                <a:buNone/>
              </a:pPr>
              <a:r>
                <a:rPr kumimoji="0" lang="en-US" altLang="zh-CN" sz="2000">
                  <a:solidFill>
                    <a:srgbClr val="400097"/>
                  </a:solidFill>
                </a:rPr>
                <a:t>Monthly</a:t>
              </a:r>
            </a:p>
            <a:p>
              <a:pPr>
                <a:spcBef>
                  <a:spcPct val="0"/>
                </a:spcBef>
                <a:spcAft>
                  <a:spcPct val="15000"/>
                </a:spcAft>
                <a:buClrTx/>
                <a:buFontTx/>
                <a:buNone/>
              </a:pPr>
              <a:r>
                <a:rPr kumimoji="0" lang="en-US" altLang="zh-CN" sz="2000">
                  <a:solidFill>
                    <a:srgbClr val="400097"/>
                  </a:solidFill>
                </a:rPr>
                <a:t>Profit</a:t>
              </a:r>
            </a:p>
          </p:txBody>
        </p:sp>
        <p:sp>
          <p:nvSpPr>
            <p:cNvPr id="18457" name="Text Box 24">
              <a:extLst>
                <a:ext uri="{FF2B5EF4-FFF2-40B4-BE49-F238E27FC236}">
                  <a16:creationId xmlns:a16="http://schemas.microsoft.com/office/drawing/2014/main" id="{54296434-BA54-BF4B-95FB-1720E086FA70}"/>
                </a:ext>
              </a:extLst>
            </p:cNvPr>
            <p:cNvSpPr txBox="1">
              <a:spLocks noChangeArrowheads="1"/>
            </p:cNvSpPr>
            <p:nvPr/>
          </p:nvSpPr>
          <p:spPr bwMode="auto">
            <a:xfrm>
              <a:off x="4419" y="3756"/>
              <a:ext cx="344"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spcAft>
                  <a:spcPct val="15000"/>
                </a:spcAft>
                <a:buClrTx/>
                <a:buFontTx/>
                <a:buNone/>
              </a:pPr>
              <a:r>
                <a:rPr kumimoji="0" lang="en-US" altLang="zh-CN" sz="2000">
                  <a:solidFill>
                    <a:srgbClr val="400097"/>
                  </a:solidFill>
                </a:rPr>
                <a:t>Age</a:t>
              </a:r>
            </a:p>
          </p:txBody>
        </p:sp>
        <p:sp>
          <p:nvSpPr>
            <p:cNvPr id="18458" name="Text Box 25">
              <a:extLst>
                <a:ext uri="{FF2B5EF4-FFF2-40B4-BE49-F238E27FC236}">
                  <a16:creationId xmlns:a16="http://schemas.microsoft.com/office/drawing/2014/main" id="{1371FB93-E2CC-B94D-B8C6-928CDEBCF54F}"/>
                </a:ext>
              </a:extLst>
            </p:cNvPr>
            <p:cNvSpPr txBox="1">
              <a:spLocks noChangeArrowheads="1"/>
            </p:cNvSpPr>
            <p:nvPr/>
          </p:nvSpPr>
          <p:spPr bwMode="auto">
            <a:xfrm>
              <a:off x="1823" y="3878"/>
              <a:ext cx="219"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spcAft>
                  <a:spcPct val="15000"/>
                </a:spcAft>
                <a:buClrTx/>
                <a:buFontTx/>
                <a:buNone/>
              </a:pPr>
              <a:r>
                <a:rPr kumimoji="0" lang="en-US" altLang="zh-CN" sz="2000">
                  <a:solidFill>
                    <a:srgbClr val="400097"/>
                  </a:solidFill>
                </a:rPr>
                <a:t>20</a:t>
              </a:r>
            </a:p>
          </p:txBody>
        </p:sp>
        <p:sp>
          <p:nvSpPr>
            <p:cNvPr id="18459" name="Text Box 26">
              <a:extLst>
                <a:ext uri="{FF2B5EF4-FFF2-40B4-BE49-F238E27FC236}">
                  <a16:creationId xmlns:a16="http://schemas.microsoft.com/office/drawing/2014/main" id="{28FFB0B8-492D-0F47-840A-2DE5C5C572CB}"/>
                </a:ext>
              </a:extLst>
            </p:cNvPr>
            <p:cNvSpPr txBox="1">
              <a:spLocks noChangeArrowheads="1"/>
            </p:cNvSpPr>
            <p:nvPr/>
          </p:nvSpPr>
          <p:spPr bwMode="auto">
            <a:xfrm>
              <a:off x="3502" y="3879"/>
              <a:ext cx="219"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spcAft>
                  <a:spcPct val="15000"/>
                </a:spcAft>
                <a:buClrTx/>
                <a:buFontTx/>
                <a:buNone/>
              </a:pPr>
              <a:r>
                <a:rPr kumimoji="0" lang="en-US" altLang="zh-CN" sz="2000">
                  <a:solidFill>
                    <a:srgbClr val="400097"/>
                  </a:solidFill>
                </a:rPr>
                <a:t>60</a:t>
              </a:r>
            </a:p>
          </p:txBody>
        </p:sp>
        <p:sp>
          <p:nvSpPr>
            <p:cNvPr id="18460" name="Text Box 27">
              <a:extLst>
                <a:ext uri="{FF2B5EF4-FFF2-40B4-BE49-F238E27FC236}">
                  <a16:creationId xmlns:a16="http://schemas.microsoft.com/office/drawing/2014/main" id="{834A750A-9AFE-EA4F-B61B-7410E475DDDF}"/>
                </a:ext>
              </a:extLst>
            </p:cNvPr>
            <p:cNvSpPr txBox="1">
              <a:spLocks noChangeArrowheads="1"/>
            </p:cNvSpPr>
            <p:nvPr/>
          </p:nvSpPr>
          <p:spPr bwMode="auto">
            <a:xfrm>
              <a:off x="2690" y="3863"/>
              <a:ext cx="219"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spcAft>
                  <a:spcPct val="15000"/>
                </a:spcAft>
                <a:buClrTx/>
                <a:buFontTx/>
                <a:buNone/>
              </a:pPr>
              <a:r>
                <a:rPr kumimoji="0" lang="en-US" altLang="zh-CN" sz="2000">
                  <a:solidFill>
                    <a:srgbClr val="400097"/>
                  </a:solidFill>
                </a:rPr>
                <a:t>40</a:t>
              </a:r>
            </a:p>
          </p:txBody>
        </p:sp>
        <p:sp>
          <p:nvSpPr>
            <p:cNvPr id="18461" name="Oval 28">
              <a:extLst>
                <a:ext uri="{FF2B5EF4-FFF2-40B4-BE49-F238E27FC236}">
                  <a16:creationId xmlns:a16="http://schemas.microsoft.com/office/drawing/2014/main" id="{E3A384B8-2455-2944-A6AA-EC16AA858C34}"/>
                </a:ext>
              </a:extLst>
            </p:cNvPr>
            <p:cNvSpPr>
              <a:spLocks noChangeArrowheads="1"/>
            </p:cNvSpPr>
            <p:nvPr/>
          </p:nvSpPr>
          <p:spPr bwMode="auto">
            <a:xfrm>
              <a:off x="3775" y="2472"/>
              <a:ext cx="104"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8462" name="Oval 29">
              <a:extLst>
                <a:ext uri="{FF2B5EF4-FFF2-40B4-BE49-F238E27FC236}">
                  <a16:creationId xmlns:a16="http://schemas.microsoft.com/office/drawing/2014/main" id="{B476AE91-B366-9F46-A436-949DB36990B0}"/>
                </a:ext>
              </a:extLst>
            </p:cNvPr>
            <p:cNvSpPr>
              <a:spLocks noChangeArrowheads="1"/>
            </p:cNvSpPr>
            <p:nvPr/>
          </p:nvSpPr>
          <p:spPr bwMode="auto">
            <a:xfrm>
              <a:off x="4101" y="2504"/>
              <a:ext cx="104"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8463" name="Oval 30">
              <a:extLst>
                <a:ext uri="{FF2B5EF4-FFF2-40B4-BE49-F238E27FC236}">
                  <a16:creationId xmlns:a16="http://schemas.microsoft.com/office/drawing/2014/main" id="{F4B4582F-115C-0F4F-8F23-1B2E3E3487C1}"/>
                </a:ext>
              </a:extLst>
            </p:cNvPr>
            <p:cNvSpPr>
              <a:spLocks noChangeArrowheads="1"/>
            </p:cNvSpPr>
            <p:nvPr/>
          </p:nvSpPr>
          <p:spPr bwMode="auto">
            <a:xfrm>
              <a:off x="2979" y="2989"/>
              <a:ext cx="104"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8464" name="Oval 31">
              <a:extLst>
                <a:ext uri="{FF2B5EF4-FFF2-40B4-BE49-F238E27FC236}">
                  <a16:creationId xmlns:a16="http://schemas.microsoft.com/office/drawing/2014/main" id="{BACF6CE2-E1EB-B740-AE42-89824020D6B1}"/>
                </a:ext>
              </a:extLst>
            </p:cNvPr>
            <p:cNvSpPr>
              <a:spLocks noChangeArrowheads="1"/>
            </p:cNvSpPr>
            <p:nvPr/>
          </p:nvSpPr>
          <p:spPr bwMode="auto">
            <a:xfrm>
              <a:off x="2684" y="2464"/>
              <a:ext cx="104"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8465" name="Oval 32">
              <a:extLst>
                <a:ext uri="{FF2B5EF4-FFF2-40B4-BE49-F238E27FC236}">
                  <a16:creationId xmlns:a16="http://schemas.microsoft.com/office/drawing/2014/main" id="{CB664410-1A5C-234C-8847-DE1E484E8212}"/>
                </a:ext>
              </a:extLst>
            </p:cNvPr>
            <p:cNvSpPr>
              <a:spLocks noChangeArrowheads="1"/>
            </p:cNvSpPr>
            <p:nvPr/>
          </p:nvSpPr>
          <p:spPr bwMode="auto">
            <a:xfrm>
              <a:off x="3186" y="2488"/>
              <a:ext cx="103"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8466" name="Oval 33">
              <a:extLst>
                <a:ext uri="{FF2B5EF4-FFF2-40B4-BE49-F238E27FC236}">
                  <a16:creationId xmlns:a16="http://schemas.microsoft.com/office/drawing/2014/main" id="{5409CCB1-2DEC-6E4B-B0A9-4BA2C973D014}"/>
                </a:ext>
              </a:extLst>
            </p:cNvPr>
            <p:cNvSpPr>
              <a:spLocks noChangeArrowheads="1"/>
            </p:cNvSpPr>
            <p:nvPr/>
          </p:nvSpPr>
          <p:spPr bwMode="auto">
            <a:xfrm>
              <a:off x="3026" y="2806"/>
              <a:ext cx="104"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8467" name="Oval 34">
              <a:extLst>
                <a:ext uri="{FF2B5EF4-FFF2-40B4-BE49-F238E27FC236}">
                  <a16:creationId xmlns:a16="http://schemas.microsoft.com/office/drawing/2014/main" id="{89A19424-E4F5-8549-B237-CC818F789A58}"/>
                </a:ext>
              </a:extLst>
            </p:cNvPr>
            <p:cNvSpPr>
              <a:spLocks noChangeArrowheads="1"/>
            </p:cNvSpPr>
            <p:nvPr/>
          </p:nvSpPr>
          <p:spPr bwMode="auto">
            <a:xfrm>
              <a:off x="1919" y="2758"/>
              <a:ext cx="104" cy="97"/>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8468" name="Oval 35">
              <a:extLst>
                <a:ext uri="{FF2B5EF4-FFF2-40B4-BE49-F238E27FC236}">
                  <a16:creationId xmlns:a16="http://schemas.microsoft.com/office/drawing/2014/main" id="{59D857BA-B5BA-F445-B7DA-E00AEA8E0EC2}"/>
                </a:ext>
              </a:extLst>
            </p:cNvPr>
            <p:cNvSpPr>
              <a:spLocks noChangeArrowheads="1"/>
            </p:cNvSpPr>
            <p:nvPr/>
          </p:nvSpPr>
          <p:spPr bwMode="auto">
            <a:xfrm>
              <a:off x="2135" y="2909"/>
              <a:ext cx="104"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8469" name="Oval 36">
              <a:extLst>
                <a:ext uri="{FF2B5EF4-FFF2-40B4-BE49-F238E27FC236}">
                  <a16:creationId xmlns:a16="http://schemas.microsoft.com/office/drawing/2014/main" id="{C4D04F35-BCE6-8642-95FC-B157DC1632BE}"/>
                </a:ext>
              </a:extLst>
            </p:cNvPr>
            <p:cNvSpPr>
              <a:spLocks noChangeArrowheads="1"/>
            </p:cNvSpPr>
            <p:nvPr/>
          </p:nvSpPr>
          <p:spPr bwMode="auto">
            <a:xfrm>
              <a:off x="2381" y="3569"/>
              <a:ext cx="104"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8470" name="Oval 37">
              <a:extLst>
                <a:ext uri="{FF2B5EF4-FFF2-40B4-BE49-F238E27FC236}">
                  <a16:creationId xmlns:a16="http://schemas.microsoft.com/office/drawing/2014/main" id="{8D94B679-6B48-634D-884E-878D65CDF9C0}"/>
                </a:ext>
              </a:extLst>
            </p:cNvPr>
            <p:cNvSpPr>
              <a:spLocks noChangeArrowheads="1"/>
            </p:cNvSpPr>
            <p:nvPr/>
          </p:nvSpPr>
          <p:spPr bwMode="auto">
            <a:xfrm>
              <a:off x="2843" y="3306"/>
              <a:ext cx="104" cy="99"/>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8471" name="Oval 38">
              <a:extLst>
                <a:ext uri="{FF2B5EF4-FFF2-40B4-BE49-F238E27FC236}">
                  <a16:creationId xmlns:a16="http://schemas.microsoft.com/office/drawing/2014/main" id="{71255C49-3A7D-7344-A83C-300CEFF80421}"/>
                </a:ext>
              </a:extLst>
            </p:cNvPr>
            <p:cNvSpPr>
              <a:spLocks noChangeArrowheads="1"/>
            </p:cNvSpPr>
            <p:nvPr/>
          </p:nvSpPr>
          <p:spPr bwMode="auto">
            <a:xfrm>
              <a:off x="1800" y="3251"/>
              <a:ext cx="104"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8472" name="Oval 39">
              <a:extLst>
                <a:ext uri="{FF2B5EF4-FFF2-40B4-BE49-F238E27FC236}">
                  <a16:creationId xmlns:a16="http://schemas.microsoft.com/office/drawing/2014/main" id="{C2516799-05F5-8741-B1EF-D0E576D69C61}"/>
                </a:ext>
              </a:extLst>
            </p:cNvPr>
            <p:cNvSpPr>
              <a:spLocks noChangeArrowheads="1"/>
            </p:cNvSpPr>
            <p:nvPr/>
          </p:nvSpPr>
          <p:spPr bwMode="auto">
            <a:xfrm>
              <a:off x="2477" y="1780"/>
              <a:ext cx="103"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8473" name="Oval 40">
              <a:extLst>
                <a:ext uri="{FF2B5EF4-FFF2-40B4-BE49-F238E27FC236}">
                  <a16:creationId xmlns:a16="http://schemas.microsoft.com/office/drawing/2014/main" id="{755C7363-E7FD-BE48-B218-88BD00EA51DB}"/>
                </a:ext>
              </a:extLst>
            </p:cNvPr>
            <p:cNvSpPr>
              <a:spLocks noChangeArrowheads="1"/>
            </p:cNvSpPr>
            <p:nvPr/>
          </p:nvSpPr>
          <p:spPr bwMode="auto">
            <a:xfrm>
              <a:off x="2429" y="2782"/>
              <a:ext cx="103"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8474" name="Oval 41">
              <a:extLst>
                <a:ext uri="{FF2B5EF4-FFF2-40B4-BE49-F238E27FC236}">
                  <a16:creationId xmlns:a16="http://schemas.microsoft.com/office/drawing/2014/main" id="{63347774-008E-A644-9B4E-FCF230EFB71F}"/>
                </a:ext>
              </a:extLst>
            </p:cNvPr>
            <p:cNvSpPr>
              <a:spLocks noChangeArrowheads="1"/>
            </p:cNvSpPr>
            <p:nvPr/>
          </p:nvSpPr>
          <p:spPr bwMode="auto">
            <a:xfrm>
              <a:off x="3130" y="1955"/>
              <a:ext cx="103"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8475" name="Oval 42">
              <a:extLst>
                <a:ext uri="{FF2B5EF4-FFF2-40B4-BE49-F238E27FC236}">
                  <a16:creationId xmlns:a16="http://schemas.microsoft.com/office/drawing/2014/main" id="{3F632C7D-0ACD-BD4A-9AFC-5145D084FE50}"/>
                </a:ext>
              </a:extLst>
            </p:cNvPr>
            <p:cNvSpPr>
              <a:spLocks noChangeArrowheads="1"/>
            </p:cNvSpPr>
            <p:nvPr/>
          </p:nvSpPr>
          <p:spPr bwMode="auto">
            <a:xfrm>
              <a:off x="4054" y="2027"/>
              <a:ext cx="103"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8476" name="Oval 43">
              <a:extLst>
                <a:ext uri="{FF2B5EF4-FFF2-40B4-BE49-F238E27FC236}">
                  <a16:creationId xmlns:a16="http://schemas.microsoft.com/office/drawing/2014/main" id="{4B55FB20-F61C-BD47-9EC7-9CFA1D4BB698}"/>
                </a:ext>
              </a:extLst>
            </p:cNvPr>
            <p:cNvSpPr>
              <a:spLocks noChangeArrowheads="1"/>
            </p:cNvSpPr>
            <p:nvPr/>
          </p:nvSpPr>
          <p:spPr bwMode="auto">
            <a:xfrm>
              <a:off x="3584" y="3617"/>
              <a:ext cx="103"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8477" name="Oval 44">
              <a:extLst>
                <a:ext uri="{FF2B5EF4-FFF2-40B4-BE49-F238E27FC236}">
                  <a16:creationId xmlns:a16="http://schemas.microsoft.com/office/drawing/2014/main" id="{C24B0A54-9B41-2844-87E8-B2C77E41FFF4}"/>
                </a:ext>
              </a:extLst>
            </p:cNvPr>
            <p:cNvSpPr>
              <a:spLocks noChangeArrowheads="1"/>
            </p:cNvSpPr>
            <p:nvPr/>
          </p:nvSpPr>
          <p:spPr bwMode="auto">
            <a:xfrm>
              <a:off x="2397" y="2551"/>
              <a:ext cx="104"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8478" name="Oval 45">
              <a:extLst>
                <a:ext uri="{FF2B5EF4-FFF2-40B4-BE49-F238E27FC236}">
                  <a16:creationId xmlns:a16="http://schemas.microsoft.com/office/drawing/2014/main" id="{475658C6-F932-6048-8153-AB4A7EA2266E}"/>
                </a:ext>
              </a:extLst>
            </p:cNvPr>
            <p:cNvSpPr>
              <a:spLocks noChangeArrowheads="1"/>
            </p:cNvSpPr>
            <p:nvPr/>
          </p:nvSpPr>
          <p:spPr bwMode="auto">
            <a:xfrm>
              <a:off x="2684" y="2925"/>
              <a:ext cx="104"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8479" name="Oval 46">
              <a:extLst>
                <a:ext uri="{FF2B5EF4-FFF2-40B4-BE49-F238E27FC236}">
                  <a16:creationId xmlns:a16="http://schemas.microsoft.com/office/drawing/2014/main" id="{5440B92D-5C48-AD48-B086-9335859B4BAB}"/>
                </a:ext>
              </a:extLst>
            </p:cNvPr>
            <p:cNvSpPr>
              <a:spLocks noChangeArrowheads="1"/>
            </p:cNvSpPr>
            <p:nvPr/>
          </p:nvSpPr>
          <p:spPr bwMode="auto">
            <a:xfrm>
              <a:off x="3026" y="2845"/>
              <a:ext cx="104"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8480" name="Oval 47">
              <a:extLst>
                <a:ext uri="{FF2B5EF4-FFF2-40B4-BE49-F238E27FC236}">
                  <a16:creationId xmlns:a16="http://schemas.microsoft.com/office/drawing/2014/main" id="{FF732542-EE8A-5A46-B888-B7281CC7CDB0}"/>
                </a:ext>
              </a:extLst>
            </p:cNvPr>
            <p:cNvSpPr>
              <a:spLocks noChangeArrowheads="1"/>
            </p:cNvSpPr>
            <p:nvPr/>
          </p:nvSpPr>
          <p:spPr bwMode="auto">
            <a:xfrm>
              <a:off x="3759" y="2583"/>
              <a:ext cx="103"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8481" name="Line 48">
              <a:extLst>
                <a:ext uri="{FF2B5EF4-FFF2-40B4-BE49-F238E27FC236}">
                  <a16:creationId xmlns:a16="http://schemas.microsoft.com/office/drawing/2014/main" id="{F6692C41-92C1-2D4E-A32B-F3A3D639ED75}"/>
                </a:ext>
              </a:extLst>
            </p:cNvPr>
            <p:cNvSpPr>
              <a:spLocks noChangeShapeType="1"/>
            </p:cNvSpPr>
            <p:nvPr/>
          </p:nvSpPr>
          <p:spPr bwMode="auto">
            <a:xfrm>
              <a:off x="1487" y="2462"/>
              <a:ext cx="2978" cy="612"/>
            </a:xfrm>
            <a:prstGeom prst="line">
              <a:avLst/>
            </a:prstGeom>
            <a:noFill/>
            <a:ln w="63500">
              <a:solidFill>
                <a:srgbClr val="000000"/>
              </a:solidFill>
              <a:round/>
              <a:headEnd/>
              <a:tailEnd/>
            </a:ln>
            <a:extLst>
              <a:ext uri="{909E8E84-426E-40DD-AFC4-6F175D3DCCD1}">
                <a14:hiddenFill xmlns:a14="http://schemas.microsoft.com/office/drawing/2010/main">
                  <a:noFill/>
                </a14:hiddenFill>
              </a:ext>
            </a:extLst>
          </p:spPr>
          <p:txBody>
            <a:bodyPr wrap="none"/>
            <a:lstStyle/>
            <a:p>
              <a:endParaRPr lang="zh" altLang="en-US"/>
            </a:p>
          </p:txBody>
        </p:sp>
        <p:sp>
          <p:nvSpPr>
            <p:cNvPr id="18482" name="Line 49">
              <a:extLst>
                <a:ext uri="{FF2B5EF4-FFF2-40B4-BE49-F238E27FC236}">
                  <a16:creationId xmlns:a16="http://schemas.microsoft.com/office/drawing/2014/main" id="{F789DAA2-4512-0A41-8432-7B084FAA0F1D}"/>
                </a:ext>
              </a:extLst>
            </p:cNvPr>
            <p:cNvSpPr>
              <a:spLocks noChangeShapeType="1"/>
            </p:cNvSpPr>
            <p:nvPr/>
          </p:nvSpPr>
          <p:spPr bwMode="auto">
            <a:xfrm>
              <a:off x="3184" y="2065"/>
              <a:ext cx="0" cy="731"/>
            </a:xfrm>
            <a:prstGeom prst="line">
              <a:avLst/>
            </a:prstGeom>
            <a:noFill/>
            <a:ln w="50800">
              <a:solidFill>
                <a:srgbClr val="E22081"/>
              </a:solidFill>
              <a:prstDash val="sysDot"/>
              <a:round/>
              <a:headEnd/>
              <a:tailEnd/>
            </a:ln>
            <a:extLst>
              <a:ext uri="{909E8E84-426E-40DD-AFC4-6F175D3DCCD1}">
                <a14:hiddenFill xmlns:a14="http://schemas.microsoft.com/office/drawing/2010/main">
                  <a:noFill/>
                </a14:hiddenFill>
              </a:ext>
            </a:extLst>
          </p:spPr>
          <p:txBody>
            <a:bodyPr wrap="none"/>
            <a:lstStyle/>
            <a:p>
              <a:endParaRPr lang="zh" altLang="en-US"/>
            </a:p>
          </p:txBody>
        </p:sp>
        <p:sp>
          <p:nvSpPr>
            <p:cNvPr id="18483" name="Line 50">
              <a:extLst>
                <a:ext uri="{FF2B5EF4-FFF2-40B4-BE49-F238E27FC236}">
                  <a16:creationId xmlns:a16="http://schemas.microsoft.com/office/drawing/2014/main" id="{7CF50990-DD5B-BD4B-8E6F-D5F82E8F7C37}"/>
                </a:ext>
              </a:extLst>
            </p:cNvPr>
            <p:cNvSpPr>
              <a:spLocks noChangeShapeType="1"/>
            </p:cNvSpPr>
            <p:nvPr/>
          </p:nvSpPr>
          <p:spPr bwMode="auto">
            <a:xfrm flipV="1">
              <a:off x="2180" y="2605"/>
              <a:ext cx="0" cy="295"/>
            </a:xfrm>
            <a:prstGeom prst="line">
              <a:avLst/>
            </a:prstGeom>
            <a:noFill/>
            <a:ln w="50800">
              <a:solidFill>
                <a:srgbClr val="E22081"/>
              </a:solidFill>
              <a:prstDash val="sysDot"/>
              <a:round/>
              <a:headEnd/>
              <a:tailEnd/>
            </a:ln>
            <a:extLst>
              <a:ext uri="{909E8E84-426E-40DD-AFC4-6F175D3DCCD1}">
                <a14:hiddenFill xmlns:a14="http://schemas.microsoft.com/office/drawing/2010/main">
                  <a:noFill/>
                </a14:hiddenFill>
              </a:ext>
            </a:extLst>
          </p:spPr>
          <p:txBody>
            <a:bodyPr wrap="none"/>
            <a:lstStyle/>
            <a:p>
              <a:endParaRPr lang="zh" altLang="en-US"/>
            </a:p>
          </p:txBody>
        </p:sp>
        <p:sp>
          <p:nvSpPr>
            <p:cNvPr id="18484" name="Line 51">
              <a:extLst>
                <a:ext uri="{FF2B5EF4-FFF2-40B4-BE49-F238E27FC236}">
                  <a16:creationId xmlns:a16="http://schemas.microsoft.com/office/drawing/2014/main" id="{FF3569FF-3F58-1848-BF96-C508DABE4FAD}"/>
                </a:ext>
              </a:extLst>
            </p:cNvPr>
            <p:cNvSpPr>
              <a:spLocks noChangeShapeType="1"/>
            </p:cNvSpPr>
            <p:nvPr/>
          </p:nvSpPr>
          <p:spPr bwMode="auto">
            <a:xfrm flipV="1">
              <a:off x="2634" y="2460"/>
              <a:ext cx="0" cy="195"/>
            </a:xfrm>
            <a:prstGeom prst="line">
              <a:avLst/>
            </a:prstGeom>
            <a:noFill/>
            <a:ln w="50800">
              <a:solidFill>
                <a:srgbClr val="E22081"/>
              </a:solidFill>
              <a:prstDash val="sysDot"/>
              <a:round/>
              <a:headEnd/>
              <a:tailEnd/>
            </a:ln>
            <a:extLst>
              <a:ext uri="{909E8E84-426E-40DD-AFC4-6F175D3DCCD1}">
                <a14:hiddenFill xmlns:a14="http://schemas.microsoft.com/office/drawing/2010/main">
                  <a:noFill/>
                </a14:hiddenFill>
              </a:ext>
            </a:extLst>
          </p:spPr>
          <p:txBody>
            <a:bodyPr wrap="none"/>
            <a:lstStyle/>
            <a:p>
              <a:endParaRPr lang="zh" altLang="en-US"/>
            </a:p>
          </p:txBody>
        </p:sp>
        <p:sp>
          <p:nvSpPr>
            <p:cNvPr id="18485" name="Line 52">
              <a:extLst>
                <a:ext uri="{FF2B5EF4-FFF2-40B4-BE49-F238E27FC236}">
                  <a16:creationId xmlns:a16="http://schemas.microsoft.com/office/drawing/2014/main" id="{D4F5CB9D-A80D-D14B-86C9-FD4FFC3774ED}"/>
                </a:ext>
              </a:extLst>
            </p:cNvPr>
            <p:cNvSpPr>
              <a:spLocks noChangeShapeType="1"/>
            </p:cNvSpPr>
            <p:nvPr/>
          </p:nvSpPr>
          <p:spPr bwMode="auto">
            <a:xfrm flipV="1">
              <a:off x="3502" y="2826"/>
              <a:ext cx="0" cy="195"/>
            </a:xfrm>
            <a:prstGeom prst="line">
              <a:avLst/>
            </a:prstGeom>
            <a:noFill/>
            <a:ln w="50800">
              <a:solidFill>
                <a:srgbClr val="E22081"/>
              </a:solidFill>
              <a:prstDash val="sysDot"/>
              <a:round/>
              <a:headEnd/>
              <a:tailEnd/>
            </a:ln>
            <a:extLst>
              <a:ext uri="{909E8E84-426E-40DD-AFC4-6F175D3DCCD1}">
                <a14:hiddenFill xmlns:a14="http://schemas.microsoft.com/office/drawing/2010/main">
                  <a:noFill/>
                </a14:hiddenFill>
              </a:ext>
            </a:extLst>
          </p:spPr>
          <p:txBody>
            <a:bodyPr wrap="none"/>
            <a:lstStyle/>
            <a:p>
              <a:endParaRPr lang="zh" altLang="en-US"/>
            </a:p>
          </p:txBody>
        </p:sp>
        <p:sp>
          <p:nvSpPr>
            <p:cNvPr id="18486" name="Freeform 53">
              <a:extLst>
                <a:ext uri="{FF2B5EF4-FFF2-40B4-BE49-F238E27FC236}">
                  <a16:creationId xmlns:a16="http://schemas.microsoft.com/office/drawing/2014/main" id="{E6AC19E7-27DE-2841-8440-AD749D74B94E}"/>
                </a:ext>
              </a:extLst>
            </p:cNvPr>
            <p:cNvSpPr>
              <a:spLocks/>
            </p:cNvSpPr>
            <p:nvPr/>
          </p:nvSpPr>
          <p:spPr bwMode="auto">
            <a:xfrm>
              <a:off x="3215" y="2248"/>
              <a:ext cx="837" cy="95"/>
            </a:xfrm>
            <a:custGeom>
              <a:avLst/>
              <a:gdLst>
                <a:gd name="T0" fmla="*/ 0 w 837"/>
                <a:gd name="T1" fmla="*/ 87 h 95"/>
                <a:gd name="T2" fmla="*/ 9 w 837"/>
                <a:gd name="T3" fmla="*/ 79 h 95"/>
                <a:gd name="T4" fmla="*/ 645 w 837"/>
                <a:gd name="T5" fmla="*/ 0 h 95"/>
                <a:gd name="T6" fmla="*/ 494 w 837"/>
                <a:gd name="T7" fmla="*/ 95 h 95"/>
                <a:gd name="T8" fmla="*/ 837 w 837"/>
                <a:gd name="T9" fmla="*/ 71 h 95"/>
                <a:gd name="T10" fmla="*/ 0 60000 65536"/>
                <a:gd name="T11" fmla="*/ 0 60000 65536"/>
                <a:gd name="T12" fmla="*/ 0 60000 65536"/>
                <a:gd name="T13" fmla="*/ 0 60000 65536"/>
                <a:gd name="T14" fmla="*/ 0 60000 65536"/>
                <a:gd name="T15" fmla="*/ 0 w 837"/>
                <a:gd name="T16" fmla="*/ 0 h 95"/>
                <a:gd name="T17" fmla="*/ 837 w 837"/>
                <a:gd name="T18" fmla="*/ 95 h 95"/>
              </a:gdLst>
              <a:ahLst/>
              <a:cxnLst>
                <a:cxn ang="T10">
                  <a:pos x="T0" y="T1"/>
                </a:cxn>
                <a:cxn ang="T11">
                  <a:pos x="T2" y="T3"/>
                </a:cxn>
                <a:cxn ang="T12">
                  <a:pos x="T4" y="T5"/>
                </a:cxn>
                <a:cxn ang="T13">
                  <a:pos x="T6" y="T7"/>
                </a:cxn>
                <a:cxn ang="T14">
                  <a:pos x="T8" y="T9"/>
                </a:cxn>
              </a:cxnLst>
              <a:rect l="T15" t="T16" r="T17" b="T18"/>
              <a:pathLst>
                <a:path w="837" h="95">
                  <a:moveTo>
                    <a:pt x="0" y="87"/>
                  </a:moveTo>
                  <a:lnTo>
                    <a:pt x="9" y="79"/>
                  </a:lnTo>
                  <a:lnTo>
                    <a:pt x="645" y="0"/>
                  </a:lnTo>
                  <a:lnTo>
                    <a:pt x="494" y="95"/>
                  </a:lnTo>
                  <a:lnTo>
                    <a:pt x="837" y="71"/>
                  </a:lnTo>
                </a:path>
              </a:pathLst>
            </a:custGeom>
            <a:noFill/>
            <a:ln w="25400">
              <a:solidFill>
                <a:srgbClr val="000000"/>
              </a:solidFill>
              <a:round/>
              <a:headEnd type="triangle" w="med" len="med"/>
              <a:tailEnd/>
            </a:ln>
            <a:extLst>
              <a:ext uri="{909E8E84-426E-40DD-AFC4-6F175D3DCCD1}">
                <a14:hiddenFill xmlns:a14="http://schemas.microsoft.com/office/drawing/2010/main">
                  <a:solidFill>
                    <a:srgbClr val="FFFFFF"/>
                  </a:solidFill>
                </a14:hiddenFill>
              </a:ext>
            </a:extLst>
          </p:spPr>
          <p:txBody>
            <a:bodyPr wrap="none"/>
            <a:lstStyle/>
            <a:p>
              <a:endParaRPr lang="zh" altLang="en-US"/>
            </a:p>
          </p:txBody>
        </p:sp>
        <p:sp>
          <p:nvSpPr>
            <p:cNvPr id="18487" name="Text Box 54">
              <a:extLst>
                <a:ext uri="{FF2B5EF4-FFF2-40B4-BE49-F238E27FC236}">
                  <a16:creationId xmlns:a16="http://schemas.microsoft.com/office/drawing/2014/main" id="{996AE955-B9A0-4F47-A5B7-C8C642905226}"/>
                </a:ext>
              </a:extLst>
            </p:cNvPr>
            <p:cNvSpPr txBox="1">
              <a:spLocks noChangeArrowheads="1"/>
            </p:cNvSpPr>
            <p:nvPr/>
          </p:nvSpPr>
          <p:spPr bwMode="auto">
            <a:xfrm>
              <a:off x="4089" y="2206"/>
              <a:ext cx="78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spcAft>
                  <a:spcPct val="15000"/>
                </a:spcAft>
                <a:buClrTx/>
                <a:buFontTx/>
                <a:buNone/>
              </a:pPr>
              <a:r>
                <a:rPr kumimoji="0" lang="en-US" altLang="zh-CN" sz="2000">
                  <a:solidFill>
                    <a:srgbClr val="400097"/>
                  </a:solidFill>
                </a:rPr>
                <a:t>minimize</a:t>
              </a:r>
            </a:p>
          </p:txBody>
        </p:sp>
      </p:grpSp>
      <p:sp>
        <p:nvSpPr>
          <p:cNvPr id="18437" name="Rectangle 2">
            <a:extLst>
              <a:ext uri="{FF2B5EF4-FFF2-40B4-BE49-F238E27FC236}">
                <a16:creationId xmlns:a16="http://schemas.microsoft.com/office/drawing/2014/main" id="{BBE2B818-BD92-6B4B-9F68-66F37802BDD9}"/>
              </a:ext>
            </a:extLst>
          </p:cNvPr>
          <p:cNvSpPr>
            <a:spLocks noChangeArrowheads="1"/>
          </p:cNvSpPr>
          <p:nvPr/>
        </p:nvSpPr>
        <p:spPr bwMode="auto">
          <a:xfrm>
            <a:off x="1524001" y="-2308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graphicFrame>
        <p:nvGraphicFramePr>
          <p:cNvPr id="18438" name="对象 2">
            <a:extLst>
              <a:ext uri="{FF2B5EF4-FFF2-40B4-BE49-F238E27FC236}">
                <a16:creationId xmlns:a16="http://schemas.microsoft.com/office/drawing/2014/main" id="{CB22EDB2-9121-9C4A-9333-52D0067B3EB6}"/>
              </a:ext>
            </a:extLst>
          </p:cNvPr>
          <p:cNvGraphicFramePr>
            <a:graphicFrameLocks noChangeAspect="1"/>
          </p:cNvGraphicFramePr>
          <p:nvPr>
            <p:extLst>
              <p:ext uri="{D42A27DB-BD31-4B8C-83A1-F6EECF244321}">
                <p14:modId xmlns:p14="http://schemas.microsoft.com/office/powerpoint/2010/main" val="2560788430"/>
              </p:ext>
            </p:extLst>
          </p:nvPr>
        </p:nvGraphicFramePr>
        <p:xfrm>
          <a:off x="3637843" y="2055296"/>
          <a:ext cx="2017712" cy="661988"/>
        </p:xfrm>
        <a:graphic>
          <a:graphicData uri="http://schemas.openxmlformats.org/presentationml/2006/ole">
            <mc:AlternateContent xmlns:mc="http://schemas.openxmlformats.org/markup-compatibility/2006">
              <mc:Choice xmlns:v="urn:schemas-microsoft-com:vml" Requires="v">
                <p:oleObj spid="_x0000_s18492" name="Equation" r:id="rId4" imgW="16383000" imgH="5270500" progId="Equation.DSMT4">
                  <p:embed/>
                </p:oleObj>
              </mc:Choice>
              <mc:Fallback>
                <p:oleObj name="Equation" r:id="rId4" imgW="16383000" imgH="5270500" progId="Equation.DSMT4">
                  <p:embed/>
                  <p:pic>
                    <p:nvPicPr>
                      <p:cNvPr id="0" name="对象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37843" y="2055296"/>
                        <a:ext cx="2017712" cy="66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p:zo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1">
            <a:extLst>
              <a:ext uri="{FF2B5EF4-FFF2-40B4-BE49-F238E27FC236}">
                <a16:creationId xmlns:a16="http://schemas.microsoft.com/office/drawing/2014/main" id="{F14C8E9A-A46F-8D42-B6BB-1E2E46553F17}"/>
              </a:ext>
            </a:extLst>
          </p:cNvPr>
          <p:cNvSpPr>
            <a:spLocks noGrp="1"/>
          </p:cNvSpPr>
          <p:nvPr>
            <p:ph type="title"/>
          </p:nvPr>
        </p:nvSpPr>
        <p:spPr/>
        <p:txBody>
          <a:bodyPr/>
          <a:lstStyle/>
          <a:p>
            <a:pPr eaLnBrk="1" hangingPunct="1"/>
            <a:r>
              <a:rPr lang="en-US" altLang="zh-CN">
                <a:latin typeface="微软雅黑" panose="020B0503020204020204" pitchFamily="34" charset="-122"/>
                <a:ea typeface="微软雅黑" panose="020B0503020204020204" pitchFamily="34" charset="-122"/>
              </a:rPr>
              <a:t>least squares (</a:t>
            </a:r>
            <a:r>
              <a:rPr lang="zh-CN" altLang="en-US">
                <a:latin typeface="微软雅黑" panose="020B0503020204020204" pitchFamily="34" charset="-122"/>
                <a:ea typeface="微软雅黑" panose="020B0503020204020204" pitchFamily="34" charset="-122"/>
              </a:rPr>
              <a:t>最小二乘法</a:t>
            </a:r>
            <a:r>
              <a:rPr lang="en-US" altLang="zh-CN">
                <a:latin typeface="微软雅黑" panose="020B0503020204020204" pitchFamily="34" charset="-122"/>
                <a:ea typeface="微软雅黑" panose="020B0503020204020204" pitchFamily="34" charset="-122"/>
              </a:rPr>
              <a:t>)</a:t>
            </a:r>
          </a:p>
        </p:txBody>
      </p:sp>
      <p:sp>
        <p:nvSpPr>
          <p:cNvPr id="23555" name="内容占位符 2">
            <a:extLst>
              <a:ext uri="{FF2B5EF4-FFF2-40B4-BE49-F238E27FC236}">
                <a16:creationId xmlns:a16="http://schemas.microsoft.com/office/drawing/2014/main" id="{0F604A23-35E3-8240-80FE-8CEEAB0DFD7C}"/>
              </a:ext>
            </a:extLst>
          </p:cNvPr>
          <p:cNvSpPr>
            <a:spLocks noGrp="1"/>
          </p:cNvSpPr>
          <p:nvPr>
            <p:ph idx="1"/>
          </p:nvPr>
        </p:nvSpPr>
        <p:spPr/>
        <p:txBody>
          <a:bodyPr/>
          <a:lstStyle/>
          <a:p>
            <a:pPr lvl="1" eaLnBrk="1" hangingPunct="1"/>
            <a:r>
              <a:rPr lang="zh-CN" altLang="en-US" dirty="0">
                <a:ea typeface="微软雅黑" panose="020B0503020204020204" pitchFamily="34" charset="-122"/>
                <a:cs typeface="微软雅黑" panose="020B0503020204020204" pitchFamily="34" charset="-122"/>
              </a:rPr>
              <a:t>残差平方和，</a:t>
            </a:r>
            <a:endParaRPr lang="en-US" altLang="zh-CN" dirty="0">
              <a:ea typeface="微软雅黑" panose="020B0503020204020204" pitchFamily="34" charset="-122"/>
              <a:cs typeface="微软雅黑" panose="020B0503020204020204" pitchFamily="34" charset="-122"/>
            </a:endParaRPr>
          </a:p>
          <a:p>
            <a:pPr lvl="1" eaLnBrk="1" hangingPunct="1"/>
            <a:r>
              <a:rPr lang="zh-CN" altLang="en-US" dirty="0">
                <a:ea typeface="微软雅黑" panose="020B0503020204020204" pitchFamily="34" charset="-122"/>
                <a:cs typeface="微软雅黑" panose="020B0503020204020204" pitchFamily="34" charset="-122"/>
              </a:rPr>
              <a:t>最小化</a:t>
            </a:r>
            <a:r>
              <a:rPr lang="en-US" altLang="zh-CN" i="1" dirty="0">
                <a:ea typeface="微软雅黑" panose="020B0503020204020204" pitchFamily="34" charset="-122"/>
                <a:cs typeface="微软雅黑" panose="020B0503020204020204" pitchFamily="34" charset="-122"/>
              </a:rPr>
              <a:t>SS</a:t>
            </a:r>
            <a:r>
              <a:rPr lang="en-US" altLang="zh-CN" i="1" baseline="-25000" dirty="0">
                <a:ea typeface="微软雅黑" panose="020B0503020204020204" pitchFamily="34" charset="-122"/>
                <a:cs typeface="微软雅黑" panose="020B0503020204020204" pitchFamily="34" charset="-122"/>
              </a:rPr>
              <a:t>E</a:t>
            </a:r>
          </a:p>
          <a:p>
            <a:pPr lvl="1" eaLnBrk="1" hangingPunct="1"/>
            <a:endParaRPr lang="en-US" altLang="zh-CN" i="1" baseline="-25000" dirty="0">
              <a:ea typeface="微软雅黑" panose="020B0503020204020204" pitchFamily="34" charset="-122"/>
              <a:cs typeface="微软雅黑" panose="020B0503020204020204" pitchFamily="34" charset="-122"/>
            </a:endParaRPr>
          </a:p>
          <a:p>
            <a:pPr lvl="1" eaLnBrk="1" hangingPunct="1"/>
            <a:endParaRPr lang="en-US" altLang="zh-CN" i="1" baseline="-25000" dirty="0">
              <a:ea typeface="微软雅黑" panose="020B0503020204020204" pitchFamily="34" charset="-122"/>
              <a:cs typeface="微软雅黑" panose="020B0503020204020204" pitchFamily="34" charset="-122"/>
            </a:endParaRPr>
          </a:p>
          <a:p>
            <a:pPr lvl="1" eaLnBrk="1" hangingPunct="1"/>
            <a:endParaRPr lang="en-US" altLang="zh-CN" i="1" baseline="-25000" dirty="0">
              <a:ea typeface="微软雅黑" panose="020B0503020204020204" pitchFamily="34" charset="-122"/>
              <a:cs typeface="微软雅黑" panose="020B0503020204020204" pitchFamily="34" charset="-122"/>
            </a:endParaRPr>
          </a:p>
          <a:p>
            <a:pPr lvl="1" eaLnBrk="1" hangingPunct="1"/>
            <a:endParaRPr lang="en-US" altLang="zh-CN" i="1" baseline="-25000" dirty="0">
              <a:ea typeface="微软雅黑" panose="020B0503020204020204" pitchFamily="34" charset="-122"/>
              <a:cs typeface="微软雅黑" panose="020B0503020204020204" pitchFamily="34" charset="-122"/>
            </a:endParaRPr>
          </a:p>
          <a:p>
            <a:pPr lvl="1" eaLnBrk="1" hangingPunct="1">
              <a:buFont typeface="Symbol" pitchFamily="2" charset="2"/>
              <a:buNone/>
            </a:pPr>
            <a:endParaRPr lang="en-US" altLang="zh-CN" i="1" baseline="-25000" dirty="0">
              <a:ea typeface="微软雅黑" panose="020B0503020204020204" pitchFamily="34" charset="-122"/>
              <a:cs typeface="微软雅黑" panose="020B0503020204020204" pitchFamily="34" charset="-122"/>
            </a:endParaRPr>
          </a:p>
          <a:p>
            <a:pPr lvl="1" eaLnBrk="1" hangingPunct="1"/>
            <a:endParaRPr lang="en-US" altLang="zh-CN" i="1" baseline="-25000" dirty="0">
              <a:ea typeface="微软雅黑" panose="020B0503020204020204" pitchFamily="34" charset="-122"/>
              <a:cs typeface="微软雅黑" panose="020B0503020204020204" pitchFamily="34" charset="-122"/>
            </a:endParaRPr>
          </a:p>
          <a:p>
            <a:pPr lvl="1" eaLnBrk="1" hangingPunct="1"/>
            <a:r>
              <a:rPr lang="en-US" altLang="zh-CN" i="1" baseline="-25000" dirty="0">
                <a:ea typeface="微软雅黑" panose="020B0503020204020204" pitchFamily="34" charset="-122"/>
                <a:cs typeface="微软雅黑" panose="020B0503020204020204" pitchFamily="34" charset="-122"/>
              </a:rPr>
              <a:t>               </a:t>
            </a:r>
            <a:r>
              <a:rPr lang="en-US" altLang="zh-CN" dirty="0">
                <a:ea typeface="微软雅黑" panose="020B0503020204020204" pitchFamily="34" charset="-122"/>
                <a:cs typeface="微软雅黑" panose="020B0503020204020204" pitchFamily="34" charset="-122"/>
              </a:rPr>
              <a:t>: mean values of X and Y</a:t>
            </a:r>
          </a:p>
          <a:p>
            <a:pPr lvl="1" eaLnBrk="1" hangingPunct="1"/>
            <a:r>
              <a:rPr lang="en-US" altLang="zh-CN" i="1" dirty="0" err="1">
                <a:ea typeface="微软雅黑" panose="020B0503020204020204" pitchFamily="34" charset="-122"/>
                <a:cs typeface="微软雅黑" panose="020B0503020204020204" pitchFamily="34" charset="-122"/>
              </a:rPr>
              <a:t>s</a:t>
            </a:r>
            <a:r>
              <a:rPr lang="en-US" altLang="zh-CN" i="1" baseline="-25000" dirty="0" err="1">
                <a:ea typeface="微软雅黑" panose="020B0503020204020204" pitchFamily="34" charset="-122"/>
                <a:cs typeface="微软雅黑" panose="020B0503020204020204" pitchFamily="34" charset="-122"/>
              </a:rPr>
              <a:t>xx</a:t>
            </a:r>
            <a:r>
              <a:rPr lang="en-US" altLang="zh-CN" i="1" baseline="-25000" dirty="0">
                <a:ea typeface="微软雅黑" panose="020B0503020204020204" pitchFamily="34" charset="-122"/>
                <a:cs typeface="微软雅黑" panose="020B0503020204020204" pitchFamily="34" charset="-122"/>
              </a:rPr>
              <a:t> </a:t>
            </a:r>
            <a:r>
              <a:rPr lang="zh-CN" altLang="zh-CN" dirty="0">
                <a:ea typeface="微软雅黑" panose="020B0503020204020204" pitchFamily="34" charset="-122"/>
                <a:cs typeface="微软雅黑" panose="020B0503020204020204" pitchFamily="34" charset="-122"/>
              </a:rPr>
              <a:t>称为</a:t>
            </a:r>
            <a:r>
              <a:rPr lang="en-US" altLang="zh-CN" dirty="0">
                <a:ea typeface="微软雅黑" panose="020B0503020204020204" pitchFamily="34" charset="-122"/>
                <a:cs typeface="微软雅黑" panose="020B0503020204020204" pitchFamily="34" charset="-122"/>
              </a:rPr>
              <a:t>x</a:t>
            </a:r>
            <a:r>
              <a:rPr lang="zh-CN" altLang="zh-CN" dirty="0">
                <a:ea typeface="微软雅黑" panose="020B0503020204020204" pitchFamily="34" charset="-122"/>
                <a:cs typeface="微软雅黑" panose="020B0503020204020204" pitchFamily="34" charset="-122"/>
              </a:rPr>
              <a:t>的校正平方和</a:t>
            </a:r>
            <a:r>
              <a:rPr lang="en-US" altLang="zh-CN" dirty="0">
                <a:ea typeface="微软雅黑" panose="020B0503020204020204" pitchFamily="34" charset="-122"/>
                <a:cs typeface="微软雅黑" panose="020B0503020204020204" pitchFamily="34" charset="-122"/>
              </a:rPr>
              <a:t>,</a:t>
            </a:r>
            <a:r>
              <a:rPr lang="en-US" altLang="zh-CN" i="1" dirty="0">
                <a:ea typeface="微软雅黑" panose="020B0503020204020204" pitchFamily="34" charset="-122"/>
                <a:cs typeface="微软雅黑" panose="020B0503020204020204" pitchFamily="34" charset="-122"/>
              </a:rPr>
              <a:t> </a:t>
            </a:r>
            <a:r>
              <a:rPr lang="en-US" altLang="zh-CN" i="1" dirty="0" err="1">
                <a:ea typeface="微软雅黑" panose="020B0503020204020204" pitchFamily="34" charset="-122"/>
                <a:cs typeface="微软雅黑" panose="020B0503020204020204" pitchFamily="34" charset="-122"/>
              </a:rPr>
              <a:t>s</a:t>
            </a:r>
            <a:r>
              <a:rPr lang="en-US" altLang="zh-CN" i="1" baseline="-25000" dirty="0" err="1">
                <a:ea typeface="微软雅黑" panose="020B0503020204020204" pitchFamily="34" charset="-122"/>
                <a:cs typeface="微软雅黑" panose="020B0503020204020204" pitchFamily="34" charset="-122"/>
              </a:rPr>
              <a:t>xy</a:t>
            </a:r>
            <a:r>
              <a:rPr lang="en-US" altLang="zh-CN" i="1" baseline="-25000" dirty="0">
                <a:ea typeface="微软雅黑" panose="020B0503020204020204" pitchFamily="34" charset="-122"/>
                <a:cs typeface="微软雅黑" panose="020B0503020204020204" pitchFamily="34" charset="-122"/>
              </a:rPr>
              <a:t> </a:t>
            </a:r>
            <a:r>
              <a:rPr lang="zh-CN" altLang="zh-CN" dirty="0">
                <a:ea typeface="微软雅黑" panose="020B0503020204020204" pitchFamily="34" charset="-122"/>
                <a:cs typeface="微软雅黑" panose="020B0503020204020204" pitchFamily="34" charset="-122"/>
              </a:rPr>
              <a:t>称为校正交叉乘积和</a:t>
            </a:r>
            <a:endParaRPr lang="en-US" altLang="zh-CN" dirty="0">
              <a:ea typeface="微软雅黑" panose="020B0503020204020204" pitchFamily="34" charset="-122"/>
              <a:cs typeface="微软雅黑" panose="020B0503020204020204" pitchFamily="34" charset="-122"/>
            </a:endParaRPr>
          </a:p>
          <a:p>
            <a:pPr lvl="1" eaLnBrk="1" hangingPunct="1"/>
            <a:r>
              <a:rPr lang="en-US" altLang="zh-CN" dirty="0">
                <a:ea typeface="微软雅黑" panose="020B0503020204020204" pitchFamily="34" charset="-122"/>
                <a:cs typeface="微软雅黑" panose="020B0503020204020204" pitchFamily="34" charset="-122"/>
              </a:rPr>
              <a:t> </a:t>
            </a:r>
            <a:r>
              <a:rPr lang="en-US" altLang="zh-CN" i="1" dirty="0" err="1">
                <a:ea typeface="微软雅黑" panose="020B0503020204020204" pitchFamily="34" charset="-122"/>
                <a:cs typeface="微软雅黑" panose="020B0503020204020204" pitchFamily="34" charset="-122"/>
              </a:rPr>
              <a:t>s</a:t>
            </a:r>
            <a:r>
              <a:rPr lang="en-US" altLang="zh-CN" i="1" baseline="-25000" dirty="0" err="1">
                <a:ea typeface="微软雅黑" panose="020B0503020204020204" pitchFamily="34" charset="-122"/>
                <a:cs typeface="微软雅黑" panose="020B0503020204020204" pitchFamily="34" charset="-122"/>
              </a:rPr>
              <a:t>yy</a:t>
            </a:r>
            <a:r>
              <a:rPr lang="zh-CN" altLang="zh-CN" dirty="0">
                <a:ea typeface="微软雅黑" panose="020B0503020204020204" pitchFamily="34" charset="-122"/>
                <a:cs typeface="微软雅黑" panose="020B0503020204020204" pitchFamily="34" charset="-122"/>
              </a:rPr>
              <a:t>称为</a:t>
            </a:r>
            <a:r>
              <a:rPr lang="en-US" altLang="zh-CN" dirty="0">
                <a:ea typeface="微软雅黑" panose="020B0503020204020204" pitchFamily="34" charset="-122"/>
                <a:cs typeface="微软雅黑" panose="020B0503020204020204" pitchFamily="34" charset="-122"/>
              </a:rPr>
              <a:t>y</a:t>
            </a:r>
            <a:r>
              <a:rPr lang="zh-CN" altLang="zh-CN" dirty="0">
                <a:ea typeface="微软雅黑" panose="020B0503020204020204" pitchFamily="34" charset="-122"/>
                <a:cs typeface="微软雅黑" panose="020B0503020204020204" pitchFamily="34" charset="-122"/>
              </a:rPr>
              <a:t>的校正平方和。</a:t>
            </a:r>
            <a:endParaRPr lang="en-US" altLang="zh-CN" i="1" baseline="-25000" dirty="0">
              <a:ea typeface="微软雅黑" panose="020B0503020204020204" pitchFamily="34" charset="-122"/>
              <a:cs typeface="微软雅黑" panose="020B0503020204020204" pitchFamily="34" charset="-122"/>
            </a:endParaRPr>
          </a:p>
          <a:p>
            <a:pPr lvl="1" eaLnBrk="1" hangingPunct="1"/>
            <a:endParaRPr lang="zh-CN" altLang="en-US" dirty="0">
              <a:ea typeface="微软雅黑" panose="020B0503020204020204" pitchFamily="34" charset="-122"/>
              <a:cs typeface="微软雅黑" panose="020B0503020204020204" pitchFamily="34" charset="-122"/>
            </a:endParaRPr>
          </a:p>
        </p:txBody>
      </p:sp>
      <p:sp>
        <p:nvSpPr>
          <p:cNvPr id="19460" name="Rectangle 2">
            <a:extLst>
              <a:ext uri="{FF2B5EF4-FFF2-40B4-BE49-F238E27FC236}">
                <a16:creationId xmlns:a16="http://schemas.microsoft.com/office/drawing/2014/main" id="{7818362B-2661-524B-818C-86535602EBA8}"/>
              </a:ext>
            </a:extLst>
          </p:cNvPr>
          <p:cNvSpPr>
            <a:spLocks noChangeArrowheads="1"/>
          </p:cNvSpPr>
          <p:nvPr/>
        </p:nvSpPr>
        <p:spPr bwMode="auto">
          <a:xfrm>
            <a:off x="1524001" y="-2308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graphicFrame>
        <p:nvGraphicFramePr>
          <p:cNvPr id="19461" name="对象 6">
            <a:extLst>
              <a:ext uri="{FF2B5EF4-FFF2-40B4-BE49-F238E27FC236}">
                <a16:creationId xmlns:a16="http://schemas.microsoft.com/office/drawing/2014/main" id="{D272745B-8FF2-C847-9CA5-2672B9E4CF1A}"/>
              </a:ext>
            </a:extLst>
          </p:cNvPr>
          <p:cNvGraphicFramePr>
            <a:graphicFrameLocks noChangeAspect="1"/>
          </p:cNvGraphicFramePr>
          <p:nvPr>
            <p:extLst>
              <p:ext uri="{D42A27DB-BD31-4B8C-83A1-F6EECF244321}">
                <p14:modId xmlns:p14="http://schemas.microsoft.com/office/powerpoint/2010/main" val="2095055940"/>
              </p:ext>
            </p:extLst>
          </p:nvPr>
        </p:nvGraphicFramePr>
        <p:xfrm>
          <a:off x="3935760" y="1249362"/>
          <a:ext cx="3529012" cy="927100"/>
        </p:xfrm>
        <a:graphic>
          <a:graphicData uri="http://schemas.openxmlformats.org/presentationml/2006/ole">
            <mc:AlternateContent xmlns:mc="http://schemas.openxmlformats.org/markup-compatibility/2006">
              <mc:Choice xmlns:v="urn:schemas-microsoft-com:vml" Requires="v">
                <p:oleObj spid="_x0000_s19478" name="Equation" r:id="rId4" imgW="38620700" imgH="9944100" progId="Equation.DSMT4">
                  <p:embed/>
                </p:oleObj>
              </mc:Choice>
              <mc:Fallback>
                <p:oleObj name="Equation" r:id="rId4" imgW="38620700" imgH="9944100" progId="Equation.DSMT4">
                  <p:embed/>
                  <p:pic>
                    <p:nvPicPr>
                      <p:cNvPr id="0" name="对象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35760" y="1249362"/>
                        <a:ext cx="3529012"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9462" name="Rectangle 4">
            <a:extLst>
              <a:ext uri="{FF2B5EF4-FFF2-40B4-BE49-F238E27FC236}">
                <a16:creationId xmlns:a16="http://schemas.microsoft.com/office/drawing/2014/main" id="{F9D14185-05F9-224D-8386-12331526AC73}"/>
              </a:ext>
            </a:extLst>
          </p:cNvPr>
          <p:cNvSpPr>
            <a:spLocks noChangeArrowheads="1"/>
          </p:cNvSpPr>
          <p:nvPr/>
        </p:nvSpPr>
        <p:spPr bwMode="auto">
          <a:xfrm>
            <a:off x="1524001" y="-2308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graphicFrame>
        <p:nvGraphicFramePr>
          <p:cNvPr id="19463" name="对象 8">
            <a:extLst>
              <a:ext uri="{FF2B5EF4-FFF2-40B4-BE49-F238E27FC236}">
                <a16:creationId xmlns:a16="http://schemas.microsoft.com/office/drawing/2014/main" id="{4C2FE233-165C-D545-8A93-B1C895900665}"/>
              </a:ext>
            </a:extLst>
          </p:cNvPr>
          <p:cNvGraphicFramePr>
            <a:graphicFrameLocks noChangeAspect="1"/>
          </p:cNvGraphicFramePr>
          <p:nvPr>
            <p:extLst>
              <p:ext uri="{D42A27DB-BD31-4B8C-83A1-F6EECF244321}">
                <p14:modId xmlns:p14="http://schemas.microsoft.com/office/powerpoint/2010/main" val="3491865257"/>
              </p:ext>
            </p:extLst>
          </p:nvPr>
        </p:nvGraphicFramePr>
        <p:xfrm>
          <a:off x="3935760" y="2472531"/>
          <a:ext cx="3795712" cy="2436813"/>
        </p:xfrm>
        <a:graphic>
          <a:graphicData uri="http://schemas.openxmlformats.org/presentationml/2006/ole">
            <mc:AlternateContent xmlns:mc="http://schemas.openxmlformats.org/markup-compatibility/2006">
              <mc:Choice xmlns:v="urn:schemas-microsoft-com:vml" Requires="v">
                <p:oleObj spid="_x0000_s19479" name="Equation" r:id="rId6" imgW="45935900" imgH="29260800" progId="Equation.DSMT4">
                  <p:embed/>
                </p:oleObj>
              </mc:Choice>
              <mc:Fallback>
                <p:oleObj name="Equation" r:id="rId6" imgW="45935900" imgH="29260800" progId="Equation.DSMT4">
                  <p:embed/>
                  <p:pic>
                    <p:nvPicPr>
                      <p:cNvPr id="0" name="对象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35760" y="2472531"/>
                        <a:ext cx="3795712" cy="243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9464" name="Rectangle 8">
            <a:extLst>
              <a:ext uri="{FF2B5EF4-FFF2-40B4-BE49-F238E27FC236}">
                <a16:creationId xmlns:a16="http://schemas.microsoft.com/office/drawing/2014/main" id="{7BC959EE-8787-5543-A6E9-E14EB8BFCA81}"/>
              </a:ext>
            </a:extLst>
          </p:cNvPr>
          <p:cNvSpPr>
            <a:spLocks noChangeArrowheads="1"/>
          </p:cNvSpPr>
          <p:nvPr/>
        </p:nvSpPr>
        <p:spPr bwMode="auto">
          <a:xfrm>
            <a:off x="1524001" y="-2308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graphicFrame>
        <p:nvGraphicFramePr>
          <p:cNvPr id="19465" name="对象 10">
            <a:extLst>
              <a:ext uri="{FF2B5EF4-FFF2-40B4-BE49-F238E27FC236}">
                <a16:creationId xmlns:a16="http://schemas.microsoft.com/office/drawing/2014/main" id="{1B522FF8-1560-CC43-BC32-EE944077240B}"/>
              </a:ext>
            </a:extLst>
          </p:cNvPr>
          <p:cNvGraphicFramePr>
            <a:graphicFrameLocks noChangeAspect="1"/>
          </p:cNvGraphicFramePr>
          <p:nvPr>
            <p:extLst>
              <p:ext uri="{D42A27DB-BD31-4B8C-83A1-F6EECF244321}">
                <p14:modId xmlns:p14="http://schemas.microsoft.com/office/powerpoint/2010/main" val="3023548137"/>
              </p:ext>
            </p:extLst>
          </p:nvPr>
        </p:nvGraphicFramePr>
        <p:xfrm>
          <a:off x="1219448" y="4941168"/>
          <a:ext cx="700088" cy="420688"/>
        </p:xfrm>
        <a:graphic>
          <a:graphicData uri="http://schemas.openxmlformats.org/presentationml/2006/ole">
            <mc:AlternateContent xmlns:mc="http://schemas.openxmlformats.org/markup-compatibility/2006">
              <mc:Choice xmlns:v="urn:schemas-microsoft-com:vml" Requires="v">
                <p:oleObj spid="_x0000_s19480" name="Equation" r:id="rId8" imgW="8483600" imgH="4978400" progId="Equation.DSMT4">
                  <p:embed/>
                </p:oleObj>
              </mc:Choice>
              <mc:Fallback>
                <p:oleObj name="Equation" r:id="rId8" imgW="8483600" imgH="4978400" progId="Equation.DSMT4">
                  <p:embed/>
                  <p:pic>
                    <p:nvPicPr>
                      <p:cNvPr id="0" name="对象 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19448" y="4941168"/>
                        <a:ext cx="700088"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EE157019-5A23-1F4E-BF26-18564174CB83}"/>
              </a:ext>
            </a:extLst>
          </p:cNvPr>
          <p:cNvSpPr>
            <a:spLocks noGrp="1" noChangeArrowheads="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一元线性回归</a:t>
            </a:r>
            <a:endParaRPr lang="en-US" altLang="zh-CN">
              <a:latin typeface="微软雅黑" panose="020B0503020204020204" pitchFamily="34" charset="-122"/>
              <a:ea typeface="微软雅黑" panose="020B0503020204020204" pitchFamily="34" charset="-122"/>
            </a:endParaRPr>
          </a:p>
        </p:txBody>
      </p:sp>
      <p:sp>
        <p:nvSpPr>
          <p:cNvPr id="24579" name="Rectangle 3">
            <a:extLst>
              <a:ext uri="{FF2B5EF4-FFF2-40B4-BE49-F238E27FC236}">
                <a16:creationId xmlns:a16="http://schemas.microsoft.com/office/drawing/2014/main" id="{08FDF85F-6E34-1740-9AF9-C78B2689BF25}"/>
              </a:ext>
            </a:extLst>
          </p:cNvPr>
          <p:cNvSpPr>
            <a:spLocks noGrp="1" noChangeArrowheads="1"/>
          </p:cNvSpPr>
          <p:nvPr>
            <p:ph idx="1"/>
          </p:nvPr>
        </p:nvSpPr>
        <p:spPr/>
        <p:txBody>
          <a:bodyPr/>
          <a:lstStyle/>
          <a:p>
            <a:pPr eaLnBrk="1" hangingPunct="1">
              <a:defRPr/>
            </a:pPr>
            <a:endParaRPr lang="en-US" altLang="zh-CN" dirty="0"/>
          </a:p>
          <a:p>
            <a:pPr eaLnBrk="1" hangingPunct="1">
              <a:defRPr/>
            </a:pPr>
            <a:endParaRPr lang="en-US" altLang="zh-CN" dirty="0"/>
          </a:p>
          <a:p>
            <a:pPr eaLnBrk="1" hangingPunct="1">
              <a:defRPr/>
            </a:pPr>
            <a:endParaRPr lang="en-US" altLang="zh-CN" dirty="0"/>
          </a:p>
          <a:p>
            <a:pPr eaLnBrk="1" hangingPunct="1">
              <a:defRPr/>
            </a:pPr>
            <a:endParaRPr lang="en-US" altLang="zh-CN" dirty="0"/>
          </a:p>
          <a:p>
            <a:pPr marL="0" indent="0" eaLnBrk="1" hangingPunct="1">
              <a:buNone/>
              <a:defRPr/>
            </a:pPr>
            <a:endParaRPr lang="en-US" altLang="zh-CN" dirty="0"/>
          </a:p>
          <a:p>
            <a:pPr marL="0" indent="0" eaLnBrk="1" hangingPunct="1">
              <a:buNone/>
              <a:defRPr/>
            </a:pPr>
            <a:endParaRPr lang="en-US" altLang="zh-CN" sz="2000" dirty="0"/>
          </a:p>
          <a:p>
            <a:pPr eaLnBrk="1" hangingPunct="1">
              <a:lnSpc>
                <a:spcPct val="150000"/>
              </a:lnSpc>
              <a:defRPr/>
            </a:pPr>
            <a:r>
              <a:rPr lang="en-US" altLang="zh-CN" sz="2000" dirty="0"/>
              <a:t>b</a:t>
            </a:r>
          </a:p>
          <a:p>
            <a:pPr eaLnBrk="1" hangingPunct="1">
              <a:lnSpc>
                <a:spcPct val="150000"/>
              </a:lnSpc>
              <a:spcBef>
                <a:spcPts val="2400"/>
              </a:spcBef>
              <a:defRPr/>
            </a:pPr>
            <a:r>
              <a:rPr lang="en-US" altLang="zh-CN" sz="2000" dirty="0"/>
              <a:t>a</a:t>
            </a:r>
          </a:p>
          <a:p>
            <a:pPr eaLnBrk="1" hangingPunct="1">
              <a:defRPr/>
            </a:pPr>
            <a:endParaRPr lang="zh-CN" altLang="en-US" dirty="0"/>
          </a:p>
        </p:txBody>
      </p:sp>
      <p:pic>
        <p:nvPicPr>
          <p:cNvPr id="20484" name="Picture 4">
            <a:extLst>
              <a:ext uri="{FF2B5EF4-FFF2-40B4-BE49-F238E27FC236}">
                <a16:creationId xmlns:a16="http://schemas.microsoft.com/office/drawing/2014/main" id="{ADB9BBAF-EF53-0349-B54C-73951B2F11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66106" y="1411288"/>
            <a:ext cx="3611684" cy="2981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Picture 5">
            <a:extLst>
              <a:ext uri="{FF2B5EF4-FFF2-40B4-BE49-F238E27FC236}">
                <a16:creationId xmlns:a16="http://schemas.microsoft.com/office/drawing/2014/main" id="{F53892E3-1FF2-6B4B-A3D9-000BB2E9D5A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5499"/>
          <a:stretch>
            <a:fillRect/>
          </a:stretch>
        </p:blipFill>
        <p:spPr bwMode="auto">
          <a:xfrm>
            <a:off x="1066800" y="4815715"/>
            <a:ext cx="8269560" cy="1277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Picture 6">
            <a:extLst>
              <a:ext uri="{FF2B5EF4-FFF2-40B4-BE49-F238E27FC236}">
                <a16:creationId xmlns:a16="http://schemas.microsoft.com/office/drawing/2014/main" id="{88C1B82E-0994-B34B-8E26-B11F3A6E969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0" y="1639858"/>
            <a:ext cx="4399234" cy="2752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1">
            <a:extLst>
              <a:ext uri="{FF2B5EF4-FFF2-40B4-BE49-F238E27FC236}">
                <a16:creationId xmlns:a16="http://schemas.microsoft.com/office/drawing/2014/main" id="{6B09AB13-1E9F-8649-BA4D-8D7C9B29E7B4}"/>
              </a:ext>
            </a:extLst>
          </p:cNvPr>
          <p:cNvSpPr>
            <a:spLocks noGrp="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模型检验</a:t>
            </a:r>
          </a:p>
        </p:txBody>
      </p:sp>
      <p:sp>
        <p:nvSpPr>
          <p:cNvPr id="21507" name="内容占位符 2">
            <a:extLst>
              <a:ext uri="{FF2B5EF4-FFF2-40B4-BE49-F238E27FC236}">
                <a16:creationId xmlns:a16="http://schemas.microsoft.com/office/drawing/2014/main" id="{343930A2-C32E-CD4B-B432-F9AB96E9EA91}"/>
              </a:ext>
            </a:extLst>
          </p:cNvPr>
          <p:cNvSpPr>
            <a:spLocks noGrp="1"/>
          </p:cNvSpPr>
          <p:nvPr>
            <p:ph idx="1"/>
          </p:nvPr>
        </p:nvSpPr>
        <p:spPr/>
        <p:txBody>
          <a:bodyPr/>
          <a:lstStyle/>
          <a:p>
            <a:pPr eaLnBrk="1" hangingPunct="1"/>
            <a:r>
              <a:rPr lang="zh-CN" altLang="zh-CN">
                <a:ea typeface="微软雅黑" panose="020B0503020204020204" pitchFamily="34" charset="-122"/>
                <a:cs typeface="微软雅黑" panose="020B0503020204020204" pitchFamily="34" charset="-122"/>
              </a:rPr>
              <a:t>回归平方和</a:t>
            </a:r>
            <a:r>
              <a:rPr lang="en-US" altLang="zh-CN" i="1">
                <a:ea typeface="微软雅黑" panose="020B0503020204020204" pitchFamily="34" charset="-122"/>
                <a:cs typeface="微软雅黑" panose="020B0503020204020204" pitchFamily="34" charset="-122"/>
              </a:rPr>
              <a:t>SS</a:t>
            </a:r>
            <a:r>
              <a:rPr lang="en-US" altLang="zh-CN" i="1" baseline="-25000">
                <a:ea typeface="微软雅黑" panose="020B0503020204020204" pitchFamily="34" charset="-122"/>
                <a:cs typeface="微软雅黑" panose="020B0503020204020204" pitchFamily="34" charset="-122"/>
              </a:rPr>
              <a:t>R</a:t>
            </a:r>
          </a:p>
          <a:p>
            <a:pPr eaLnBrk="1" hangingPunct="1"/>
            <a:endParaRPr lang="en-US" altLang="zh-CN" i="1" baseline="-25000">
              <a:ea typeface="微软雅黑" panose="020B0503020204020204" pitchFamily="34" charset="-122"/>
              <a:cs typeface="微软雅黑" panose="020B0503020204020204" pitchFamily="34" charset="-122"/>
            </a:endParaRPr>
          </a:p>
          <a:p>
            <a:pPr eaLnBrk="1" hangingPunct="1"/>
            <a:r>
              <a:rPr lang="zh-CN" altLang="zh-CN" sz="2400">
                <a:ea typeface="微软雅黑" panose="020B0503020204020204" pitchFamily="34" charset="-122"/>
                <a:cs typeface="微软雅黑" panose="020B0503020204020204" pitchFamily="34" charset="-122"/>
              </a:rPr>
              <a:t>总离差平方和</a:t>
            </a:r>
            <a:r>
              <a:rPr lang="en-US" altLang="zh-CN" sz="2400" i="1">
                <a:ea typeface="微软雅黑" panose="020B0503020204020204" pitchFamily="34" charset="-122"/>
                <a:cs typeface="微软雅黑" panose="020B0503020204020204" pitchFamily="34" charset="-122"/>
              </a:rPr>
              <a:t>SS</a:t>
            </a:r>
            <a:r>
              <a:rPr lang="en-US" altLang="zh-CN" sz="2400" i="1" baseline="-25000">
                <a:ea typeface="微软雅黑" panose="020B0503020204020204" pitchFamily="34" charset="-122"/>
                <a:cs typeface="微软雅黑" panose="020B0503020204020204" pitchFamily="34" charset="-122"/>
              </a:rPr>
              <a:t>T</a:t>
            </a:r>
            <a:r>
              <a:rPr lang="en-US" altLang="zh-CN" sz="2400">
                <a:ea typeface="微软雅黑" panose="020B0503020204020204" pitchFamily="34" charset="-122"/>
                <a:cs typeface="微软雅黑" panose="020B0503020204020204" pitchFamily="34" charset="-122"/>
              </a:rPr>
              <a:t>:   </a:t>
            </a:r>
            <a:r>
              <a:rPr lang="zh-CN" altLang="zh-CN" sz="2400">
                <a:ea typeface="微软雅黑" panose="020B0503020204020204" pitchFamily="34" charset="-122"/>
                <a:cs typeface="微软雅黑" panose="020B0503020204020204" pitchFamily="34" charset="-122"/>
              </a:rPr>
              <a:t>将</a:t>
            </a:r>
            <a:r>
              <a:rPr lang="en-US" altLang="zh-CN" sz="2400">
                <a:ea typeface="微软雅黑" panose="020B0503020204020204" pitchFamily="34" charset="-122"/>
                <a:cs typeface="微软雅黑" panose="020B0503020204020204" pitchFamily="34" charset="-122"/>
              </a:rPr>
              <a:t>y</a:t>
            </a:r>
            <a:r>
              <a:rPr lang="zh-CN" altLang="zh-CN" sz="2400">
                <a:ea typeface="微软雅黑" panose="020B0503020204020204" pitchFamily="34" charset="-122"/>
                <a:cs typeface="微软雅黑" panose="020B0503020204020204" pitchFamily="34" charset="-122"/>
              </a:rPr>
              <a:t>的均值作为总体估计值时的误差</a:t>
            </a:r>
            <a:endParaRPr lang="en-US" altLang="zh-CN" sz="2400">
              <a:ea typeface="微软雅黑" panose="020B0503020204020204" pitchFamily="34" charset="-122"/>
              <a:cs typeface="微软雅黑" panose="020B0503020204020204" pitchFamily="34" charset="-122"/>
            </a:endParaRPr>
          </a:p>
          <a:p>
            <a:pPr eaLnBrk="1" hangingPunct="1"/>
            <a:endParaRPr lang="en-US" altLang="zh-CN" sz="2400">
              <a:ea typeface="微软雅黑" panose="020B0503020204020204" pitchFamily="34" charset="-122"/>
              <a:cs typeface="微软雅黑" panose="020B0503020204020204" pitchFamily="34" charset="-122"/>
            </a:endParaRPr>
          </a:p>
          <a:p>
            <a:pPr eaLnBrk="1" hangingPunct="1"/>
            <a:r>
              <a:rPr lang="en-US" altLang="zh-CN" sz="2400" i="1">
                <a:ea typeface="微软雅黑" panose="020B0503020204020204" pitchFamily="34" charset="-122"/>
                <a:cs typeface="微软雅黑" panose="020B0503020204020204" pitchFamily="34" charset="-122"/>
              </a:rPr>
              <a:t>SS</a:t>
            </a:r>
            <a:r>
              <a:rPr lang="en-US" altLang="zh-CN" sz="2400" i="1" baseline="-25000">
                <a:ea typeface="微软雅黑" panose="020B0503020204020204" pitchFamily="34" charset="-122"/>
                <a:cs typeface="微软雅黑" panose="020B0503020204020204" pitchFamily="34" charset="-122"/>
              </a:rPr>
              <a:t>T</a:t>
            </a:r>
            <a:r>
              <a:rPr lang="en-US" altLang="zh-CN" sz="2400">
                <a:ea typeface="微软雅黑" panose="020B0503020204020204" pitchFamily="34" charset="-122"/>
                <a:cs typeface="微软雅黑" panose="020B0503020204020204" pitchFamily="34" charset="-122"/>
              </a:rPr>
              <a:t>=</a:t>
            </a:r>
            <a:r>
              <a:rPr lang="en-US" altLang="zh-CN" sz="2400" i="1">
                <a:ea typeface="微软雅黑" panose="020B0503020204020204" pitchFamily="34" charset="-122"/>
                <a:cs typeface="微软雅黑" panose="020B0503020204020204" pitchFamily="34" charset="-122"/>
              </a:rPr>
              <a:t>SS</a:t>
            </a:r>
            <a:r>
              <a:rPr lang="en-US" altLang="zh-CN" sz="2400" i="1" baseline="-25000">
                <a:ea typeface="微软雅黑" panose="020B0503020204020204" pitchFamily="34" charset="-122"/>
                <a:cs typeface="微软雅黑" panose="020B0503020204020204" pitchFamily="34" charset="-122"/>
              </a:rPr>
              <a:t>E</a:t>
            </a:r>
            <a:r>
              <a:rPr lang="en-US" altLang="zh-CN" sz="2400">
                <a:ea typeface="微软雅黑" panose="020B0503020204020204" pitchFamily="34" charset="-122"/>
                <a:cs typeface="微软雅黑" panose="020B0503020204020204" pitchFamily="34" charset="-122"/>
              </a:rPr>
              <a:t>+</a:t>
            </a:r>
            <a:r>
              <a:rPr lang="en-US" altLang="zh-CN" sz="2400" i="1">
                <a:ea typeface="微软雅黑" panose="020B0503020204020204" pitchFamily="34" charset="-122"/>
                <a:cs typeface="微软雅黑" panose="020B0503020204020204" pitchFamily="34" charset="-122"/>
              </a:rPr>
              <a:t>SS</a:t>
            </a:r>
            <a:r>
              <a:rPr lang="en-US" altLang="zh-CN" sz="2400" i="1" baseline="-25000">
                <a:ea typeface="微软雅黑" panose="020B0503020204020204" pitchFamily="34" charset="-122"/>
                <a:cs typeface="微软雅黑" panose="020B0503020204020204" pitchFamily="34" charset="-122"/>
              </a:rPr>
              <a:t>R</a:t>
            </a:r>
          </a:p>
          <a:p>
            <a:pPr lvl="1" eaLnBrk="1" hangingPunct="1"/>
            <a:r>
              <a:rPr lang="zh-CN" altLang="zh-CN" sz="2000">
                <a:ea typeface="微软雅黑" panose="020B0503020204020204" pitchFamily="34" charset="-122"/>
                <a:cs typeface="微软雅黑" panose="020B0503020204020204" pitchFamily="34" charset="-122"/>
              </a:rPr>
              <a:t>总离差平方和中被回归模型解释的部分为回归平方和</a:t>
            </a:r>
            <a:endParaRPr lang="en-US" altLang="zh-CN" sz="2000">
              <a:ea typeface="微软雅黑" panose="020B0503020204020204" pitchFamily="34" charset="-122"/>
              <a:cs typeface="微软雅黑" panose="020B0503020204020204" pitchFamily="34" charset="-122"/>
            </a:endParaRPr>
          </a:p>
          <a:p>
            <a:pPr eaLnBrk="1" hangingPunct="1"/>
            <a:r>
              <a:rPr lang="zh-CN" altLang="zh-CN">
                <a:ea typeface="微软雅黑" panose="020B0503020204020204" pitchFamily="34" charset="-122"/>
                <a:cs typeface="微软雅黑" panose="020B0503020204020204" pitchFamily="34" charset="-122"/>
              </a:rPr>
              <a:t>拟合优度检验</a:t>
            </a:r>
            <a:endParaRPr lang="en-US" altLang="zh-CN">
              <a:ea typeface="微软雅黑" panose="020B0503020204020204" pitchFamily="34" charset="-122"/>
              <a:cs typeface="微软雅黑" panose="020B0503020204020204" pitchFamily="34" charset="-122"/>
            </a:endParaRPr>
          </a:p>
          <a:p>
            <a:pPr lvl="1" eaLnBrk="1" hangingPunct="1"/>
            <a:r>
              <a:rPr lang="en-US" altLang="zh-CN">
                <a:ea typeface="微软雅黑" panose="020B0503020204020204" pitchFamily="34" charset="-122"/>
                <a:cs typeface="微软雅黑" panose="020B0503020204020204" pitchFamily="34" charset="-122"/>
              </a:rPr>
              <a:t>R</a:t>
            </a:r>
            <a:r>
              <a:rPr lang="en-US" altLang="zh-CN" baseline="30000">
                <a:ea typeface="微软雅黑" panose="020B0503020204020204" pitchFamily="34" charset="-122"/>
                <a:cs typeface="微软雅黑" panose="020B0503020204020204" pitchFamily="34" charset="-122"/>
              </a:rPr>
              <a:t>2 </a:t>
            </a:r>
            <a:r>
              <a:rPr lang="en-US" altLang="zh-CN">
                <a:ea typeface="微软雅黑" panose="020B0503020204020204" pitchFamily="34" charset="-122"/>
                <a:cs typeface="微软雅黑" panose="020B0503020204020204" pitchFamily="34" charset="-122"/>
              </a:rPr>
              <a:t>, adjusted R square</a:t>
            </a:r>
            <a:endParaRPr lang="en-US" altLang="zh-CN" baseline="30000">
              <a:ea typeface="微软雅黑" panose="020B0503020204020204" pitchFamily="34" charset="-122"/>
              <a:cs typeface="微软雅黑" panose="020B0503020204020204" pitchFamily="34" charset="-122"/>
            </a:endParaRPr>
          </a:p>
          <a:p>
            <a:pPr lvl="1" eaLnBrk="1" hangingPunct="1"/>
            <a:r>
              <a:rPr lang="en-US" altLang="zh-CN" sz="1800">
                <a:ea typeface="微软雅黑" panose="020B0503020204020204" pitchFamily="34" charset="-122"/>
                <a:cs typeface="微软雅黑" panose="020B0503020204020204" pitchFamily="34" charset="-122"/>
              </a:rPr>
              <a:t>n</a:t>
            </a:r>
            <a:r>
              <a:rPr lang="zh-CN" altLang="zh-CN" sz="1800">
                <a:ea typeface="微软雅黑" panose="020B0503020204020204" pitchFamily="34" charset="-122"/>
                <a:cs typeface="微软雅黑" panose="020B0503020204020204" pitchFamily="34" charset="-122"/>
              </a:rPr>
              <a:t>为样本个数，</a:t>
            </a:r>
            <a:r>
              <a:rPr lang="en-US" altLang="zh-CN" sz="1800">
                <a:ea typeface="微软雅黑" panose="020B0503020204020204" pitchFamily="34" charset="-122"/>
                <a:cs typeface="微软雅黑" panose="020B0503020204020204" pitchFamily="34" charset="-122"/>
              </a:rPr>
              <a:t>k</a:t>
            </a:r>
            <a:r>
              <a:rPr lang="zh-CN" altLang="zh-CN" sz="1800">
                <a:ea typeface="微软雅黑" panose="020B0503020204020204" pitchFamily="34" charset="-122"/>
                <a:cs typeface="微软雅黑" panose="020B0503020204020204" pitchFamily="34" charset="-122"/>
              </a:rPr>
              <a:t>为自变量的个数</a:t>
            </a:r>
            <a:endParaRPr lang="zh-CN" altLang="en-US" sz="1800">
              <a:ea typeface="微软雅黑" panose="020B0503020204020204" pitchFamily="34" charset="-122"/>
              <a:cs typeface="微软雅黑" panose="020B0503020204020204" pitchFamily="34" charset="-122"/>
            </a:endParaRPr>
          </a:p>
        </p:txBody>
      </p:sp>
      <p:sp>
        <p:nvSpPr>
          <p:cNvPr id="21508" name="Rectangle 2">
            <a:extLst>
              <a:ext uri="{FF2B5EF4-FFF2-40B4-BE49-F238E27FC236}">
                <a16:creationId xmlns:a16="http://schemas.microsoft.com/office/drawing/2014/main" id="{C3B5B55C-26DC-8349-9768-CE617F38469A}"/>
              </a:ext>
            </a:extLst>
          </p:cNvPr>
          <p:cNvSpPr>
            <a:spLocks noChangeArrowheads="1"/>
          </p:cNvSpPr>
          <p:nvPr/>
        </p:nvSpPr>
        <p:spPr bwMode="auto">
          <a:xfrm>
            <a:off x="1524001" y="-2308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graphicFrame>
        <p:nvGraphicFramePr>
          <p:cNvPr id="21509" name="对象 6">
            <a:extLst>
              <a:ext uri="{FF2B5EF4-FFF2-40B4-BE49-F238E27FC236}">
                <a16:creationId xmlns:a16="http://schemas.microsoft.com/office/drawing/2014/main" id="{F2466F9A-B3FF-CA4B-B190-3FB613E5C8D7}"/>
              </a:ext>
            </a:extLst>
          </p:cNvPr>
          <p:cNvGraphicFramePr>
            <a:graphicFrameLocks noChangeAspect="1"/>
          </p:cNvGraphicFramePr>
          <p:nvPr>
            <p:extLst>
              <p:ext uri="{D42A27DB-BD31-4B8C-83A1-F6EECF244321}">
                <p14:modId xmlns:p14="http://schemas.microsoft.com/office/powerpoint/2010/main" val="2210126736"/>
              </p:ext>
            </p:extLst>
          </p:nvPr>
        </p:nvGraphicFramePr>
        <p:xfrm>
          <a:off x="8656639" y="1392237"/>
          <a:ext cx="2471737" cy="950913"/>
        </p:xfrm>
        <a:graphic>
          <a:graphicData uri="http://schemas.openxmlformats.org/presentationml/2006/ole">
            <mc:AlternateContent xmlns:mc="http://schemas.openxmlformats.org/markup-compatibility/2006">
              <mc:Choice xmlns:v="urn:schemas-microsoft-com:vml" Requires="v">
                <p:oleObj spid="_x0000_s21537" name="Equation" r:id="rId4" imgW="26327100" imgH="9944100" progId="Equation.DSMT4">
                  <p:embed/>
                </p:oleObj>
              </mc:Choice>
              <mc:Fallback>
                <p:oleObj name="Equation" r:id="rId4" imgW="26327100" imgH="9944100" progId="Equation.DSMT4">
                  <p:embed/>
                  <p:pic>
                    <p:nvPicPr>
                      <p:cNvPr id="0" name="对象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656639" y="1392237"/>
                        <a:ext cx="2471737" cy="95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1510" name="Rectangle 4">
            <a:extLst>
              <a:ext uri="{FF2B5EF4-FFF2-40B4-BE49-F238E27FC236}">
                <a16:creationId xmlns:a16="http://schemas.microsoft.com/office/drawing/2014/main" id="{B4229551-6DF8-5145-BBBB-28685F1749A3}"/>
              </a:ext>
            </a:extLst>
          </p:cNvPr>
          <p:cNvSpPr>
            <a:spLocks noChangeArrowheads="1"/>
          </p:cNvSpPr>
          <p:nvPr/>
        </p:nvSpPr>
        <p:spPr bwMode="auto">
          <a:xfrm>
            <a:off x="1524001" y="-2308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graphicFrame>
        <p:nvGraphicFramePr>
          <p:cNvPr id="21511" name="对象 8">
            <a:extLst>
              <a:ext uri="{FF2B5EF4-FFF2-40B4-BE49-F238E27FC236}">
                <a16:creationId xmlns:a16="http://schemas.microsoft.com/office/drawing/2014/main" id="{FBEED394-8F64-9241-A0A4-3033E4CE6ED4}"/>
              </a:ext>
            </a:extLst>
          </p:cNvPr>
          <p:cNvGraphicFramePr>
            <a:graphicFrameLocks noChangeAspect="1"/>
          </p:cNvGraphicFramePr>
          <p:nvPr>
            <p:extLst>
              <p:ext uri="{D42A27DB-BD31-4B8C-83A1-F6EECF244321}">
                <p14:modId xmlns:p14="http://schemas.microsoft.com/office/powerpoint/2010/main" val="4011050007"/>
              </p:ext>
            </p:extLst>
          </p:nvPr>
        </p:nvGraphicFramePr>
        <p:xfrm>
          <a:off x="4058445" y="2855712"/>
          <a:ext cx="2632075" cy="1014413"/>
        </p:xfrm>
        <a:graphic>
          <a:graphicData uri="http://schemas.openxmlformats.org/presentationml/2006/ole">
            <mc:AlternateContent xmlns:mc="http://schemas.openxmlformats.org/markup-compatibility/2006">
              <mc:Choice xmlns:v="urn:schemas-microsoft-com:vml" Requires="v">
                <p:oleObj spid="_x0000_s21538" name="Equation" r:id="rId6" imgW="26327100" imgH="9944100" progId="Equation.DSMT4">
                  <p:embed/>
                </p:oleObj>
              </mc:Choice>
              <mc:Fallback>
                <p:oleObj name="Equation" r:id="rId6" imgW="26327100" imgH="9944100" progId="Equation.DSMT4">
                  <p:embed/>
                  <p:pic>
                    <p:nvPicPr>
                      <p:cNvPr id="0" name="对象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58445" y="2855712"/>
                        <a:ext cx="2632075" cy="101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1512" name="Rectangle 6">
            <a:extLst>
              <a:ext uri="{FF2B5EF4-FFF2-40B4-BE49-F238E27FC236}">
                <a16:creationId xmlns:a16="http://schemas.microsoft.com/office/drawing/2014/main" id="{7E4FA370-D7A3-A14C-B01D-9DBC8BDBC71B}"/>
              </a:ext>
            </a:extLst>
          </p:cNvPr>
          <p:cNvSpPr>
            <a:spLocks noChangeArrowheads="1"/>
          </p:cNvSpPr>
          <p:nvPr/>
        </p:nvSpPr>
        <p:spPr bwMode="auto">
          <a:xfrm>
            <a:off x="1524001" y="-2308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graphicFrame>
        <p:nvGraphicFramePr>
          <p:cNvPr id="21513" name="对象 10">
            <a:extLst>
              <a:ext uri="{FF2B5EF4-FFF2-40B4-BE49-F238E27FC236}">
                <a16:creationId xmlns:a16="http://schemas.microsoft.com/office/drawing/2014/main" id="{986D2011-A9AC-F54F-A771-D38751F8FE3F}"/>
              </a:ext>
            </a:extLst>
          </p:cNvPr>
          <p:cNvGraphicFramePr>
            <a:graphicFrameLocks noChangeAspect="1"/>
          </p:cNvGraphicFramePr>
          <p:nvPr>
            <p:extLst>
              <p:ext uri="{D42A27DB-BD31-4B8C-83A1-F6EECF244321}">
                <p14:modId xmlns:p14="http://schemas.microsoft.com/office/powerpoint/2010/main" val="160403091"/>
              </p:ext>
            </p:extLst>
          </p:nvPr>
        </p:nvGraphicFramePr>
        <p:xfrm>
          <a:off x="5134128" y="4725144"/>
          <a:ext cx="5742721" cy="1828056"/>
        </p:xfrm>
        <a:graphic>
          <a:graphicData uri="http://schemas.openxmlformats.org/presentationml/2006/ole">
            <mc:AlternateContent xmlns:mc="http://schemas.openxmlformats.org/markup-compatibility/2006">
              <mc:Choice xmlns:v="urn:schemas-microsoft-com:vml" Requires="v">
                <p:oleObj spid="_x0000_s21539" name="Equation" r:id="rId8" imgW="64655700" imgH="20485100" progId="Equation.DSMT4">
                  <p:embed/>
                </p:oleObj>
              </mc:Choice>
              <mc:Fallback>
                <p:oleObj name="Equation" r:id="rId8" imgW="64655700" imgH="20485100" progId="Equation.DSMT4">
                  <p:embed/>
                  <p:pic>
                    <p:nvPicPr>
                      <p:cNvPr id="0" name="对象 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134128" y="4725144"/>
                        <a:ext cx="5742721" cy="1828056"/>
                      </a:xfrm>
                      <a:prstGeom prst="rect">
                        <a:avLst/>
                      </a:prstGeom>
                      <a:noFill/>
                      <a:ln>
                        <a:noFill/>
                      </a:ln>
                    </p:spPr>
                  </p:pic>
                </p:oleObj>
              </mc:Fallback>
            </mc:AlternateContent>
          </a:graphicData>
        </a:graphic>
      </p:graphicFrame>
      <p:sp>
        <p:nvSpPr>
          <p:cNvPr id="21514" name="Rectangle 11">
            <a:extLst>
              <a:ext uri="{FF2B5EF4-FFF2-40B4-BE49-F238E27FC236}">
                <a16:creationId xmlns:a16="http://schemas.microsoft.com/office/drawing/2014/main" id="{8D615A4E-AB93-9847-98C8-CF2B3A31EC01}"/>
              </a:ext>
            </a:extLst>
          </p:cNvPr>
          <p:cNvSpPr>
            <a:spLocks noChangeArrowheads="1"/>
          </p:cNvSpPr>
          <p:nvPr/>
        </p:nvSpPr>
        <p:spPr bwMode="auto">
          <a:xfrm>
            <a:off x="1524001" y="-2308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graphicFrame>
        <p:nvGraphicFramePr>
          <p:cNvPr id="21515" name="对象 12">
            <a:extLst>
              <a:ext uri="{FF2B5EF4-FFF2-40B4-BE49-F238E27FC236}">
                <a16:creationId xmlns:a16="http://schemas.microsoft.com/office/drawing/2014/main" id="{D800EEBE-AFC8-BE4E-AE36-6634BCBF59C9}"/>
              </a:ext>
            </a:extLst>
          </p:cNvPr>
          <p:cNvGraphicFramePr>
            <a:graphicFrameLocks noChangeAspect="1"/>
          </p:cNvGraphicFramePr>
          <p:nvPr>
            <p:extLst>
              <p:ext uri="{D42A27DB-BD31-4B8C-83A1-F6EECF244321}">
                <p14:modId xmlns:p14="http://schemas.microsoft.com/office/powerpoint/2010/main" val="493738856"/>
              </p:ext>
            </p:extLst>
          </p:nvPr>
        </p:nvGraphicFramePr>
        <p:xfrm>
          <a:off x="4007768" y="5121374"/>
          <a:ext cx="344487" cy="323850"/>
        </p:xfrm>
        <a:graphic>
          <a:graphicData uri="http://schemas.openxmlformats.org/presentationml/2006/ole">
            <mc:AlternateContent xmlns:mc="http://schemas.openxmlformats.org/markup-compatibility/2006">
              <mc:Choice xmlns:v="urn:schemas-microsoft-com:vml" Requires="v">
                <p:oleObj spid="_x0000_s21540" name="Equation" r:id="rId10" imgW="4686300" imgH="4394200" progId="Equation.DSMT4">
                  <p:embed/>
                </p:oleObj>
              </mc:Choice>
              <mc:Fallback>
                <p:oleObj name="Equation" r:id="rId10" imgW="4686300" imgH="4394200" progId="Equation.DSMT4">
                  <p:embed/>
                  <p:pic>
                    <p:nvPicPr>
                      <p:cNvPr id="0" name="对象 1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007768" y="5121374"/>
                        <a:ext cx="344487"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1516" name="对象 3">
            <a:extLst>
              <a:ext uri="{FF2B5EF4-FFF2-40B4-BE49-F238E27FC236}">
                <a16:creationId xmlns:a16="http://schemas.microsoft.com/office/drawing/2014/main" id="{0A6605D1-20B9-784C-B133-84BCB3E7A6BA}"/>
              </a:ext>
            </a:extLst>
          </p:cNvPr>
          <p:cNvGraphicFramePr>
            <a:graphicFrameLocks noChangeAspect="1"/>
          </p:cNvGraphicFramePr>
          <p:nvPr>
            <p:extLst>
              <p:ext uri="{D42A27DB-BD31-4B8C-83A1-F6EECF244321}">
                <p14:modId xmlns:p14="http://schemas.microsoft.com/office/powerpoint/2010/main" val="3805965707"/>
              </p:ext>
            </p:extLst>
          </p:nvPr>
        </p:nvGraphicFramePr>
        <p:xfrm>
          <a:off x="4058445" y="1451374"/>
          <a:ext cx="3529012" cy="927100"/>
        </p:xfrm>
        <a:graphic>
          <a:graphicData uri="http://schemas.openxmlformats.org/presentationml/2006/ole">
            <mc:AlternateContent xmlns:mc="http://schemas.openxmlformats.org/markup-compatibility/2006">
              <mc:Choice xmlns:v="urn:schemas-microsoft-com:vml" Requires="v">
                <p:oleObj spid="_x0000_s21541" name="Equation" r:id="rId12" imgW="38620700" imgH="9944100" progId="Equation.DSMT4">
                  <p:embed/>
                </p:oleObj>
              </mc:Choice>
              <mc:Fallback>
                <p:oleObj name="Equation" r:id="rId12" imgW="38620700" imgH="9944100" progId="Equation.DSMT4">
                  <p:embed/>
                  <p:pic>
                    <p:nvPicPr>
                      <p:cNvPr id="0" name="对象 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058445" y="1451374"/>
                        <a:ext cx="3529012"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1">
            <a:extLst>
              <a:ext uri="{FF2B5EF4-FFF2-40B4-BE49-F238E27FC236}">
                <a16:creationId xmlns:a16="http://schemas.microsoft.com/office/drawing/2014/main" id="{93E5D766-EA7D-D249-8010-B5B50AD01624}"/>
              </a:ext>
            </a:extLst>
          </p:cNvPr>
          <p:cNvSpPr>
            <a:spLocks noGrp="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回归模型的显著性检验</a:t>
            </a:r>
          </a:p>
        </p:txBody>
      </p:sp>
      <p:sp>
        <p:nvSpPr>
          <p:cNvPr id="26627" name="内容占位符 2">
            <a:extLst>
              <a:ext uri="{FF2B5EF4-FFF2-40B4-BE49-F238E27FC236}">
                <a16:creationId xmlns:a16="http://schemas.microsoft.com/office/drawing/2014/main" id="{002844E7-16F8-F94B-80A2-B7114ABBA8D3}"/>
              </a:ext>
            </a:extLst>
          </p:cNvPr>
          <p:cNvSpPr>
            <a:spLocks noGrp="1"/>
          </p:cNvSpPr>
          <p:nvPr>
            <p:ph idx="1"/>
          </p:nvPr>
        </p:nvSpPr>
        <p:spPr/>
        <p:txBody>
          <a:bodyPr/>
          <a:lstStyle/>
          <a:p>
            <a:pPr eaLnBrk="1" hangingPunct="1"/>
            <a:endParaRPr lang="en-US" altLang="zh-CN" dirty="0">
              <a:ea typeface="微软雅黑" panose="020B0503020204020204" pitchFamily="34" charset="-122"/>
              <a:cs typeface="微软雅黑" panose="020B0503020204020204" pitchFamily="34" charset="-122"/>
            </a:endParaRPr>
          </a:p>
          <a:p>
            <a:pPr eaLnBrk="1" hangingPunct="1"/>
            <a:r>
              <a:rPr lang="zh-CN" altLang="en-US" dirty="0">
                <a:ea typeface="微软雅黑" panose="020B0503020204020204" pitchFamily="34" charset="-122"/>
                <a:cs typeface="微软雅黑" panose="020B0503020204020204" pitchFamily="34" charset="-122"/>
              </a:rPr>
              <a:t>假设：        </a:t>
            </a:r>
            <a:r>
              <a:rPr lang="en-US" altLang="zh-CN" dirty="0">
                <a:ea typeface="微软雅黑" panose="020B0503020204020204" pitchFamily="34" charset="-122"/>
                <a:cs typeface="微软雅黑" panose="020B0503020204020204" pitchFamily="34" charset="-122"/>
              </a:rPr>
              <a:t>H</a:t>
            </a:r>
            <a:r>
              <a:rPr lang="en-US" altLang="zh-CN" baseline="-25000" dirty="0">
                <a:ea typeface="微软雅黑" panose="020B0503020204020204" pitchFamily="34" charset="-122"/>
                <a:cs typeface="微软雅黑" panose="020B0503020204020204" pitchFamily="34" charset="-122"/>
              </a:rPr>
              <a:t>0</a:t>
            </a:r>
            <a:r>
              <a:rPr lang="zh-CN" altLang="zh-CN" dirty="0">
                <a:ea typeface="微软雅黑" panose="020B0503020204020204" pitchFamily="34" charset="-122"/>
                <a:cs typeface="微软雅黑" panose="020B0503020204020204" pitchFamily="34" charset="-122"/>
              </a:rPr>
              <a:t>：</a:t>
            </a:r>
            <a:r>
              <a:rPr lang="en-US" altLang="zh-CN" dirty="0">
                <a:ea typeface="微软雅黑" panose="020B0503020204020204" pitchFamily="34" charset="-122"/>
                <a:cs typeface="微软雅黑" panose="020B0503020204020204" pitchFamily="34" charset="-122"/>
              </a:rPr>
              <a:t>b=0;          H</a:t>
            </a:r>
            <a:r>
              <a:rPr lang="en-US" altLang="zh-CN" baseline="-25000" dirty="0">
                <a:ea typeface="微软雅黑" panose="020B0503020204020204" pitchFamily="34" charset="-122"/>
                <a:cs typeface="微软雅黑" panose="020B0503020204020204" pitchFamily="34" charset="-122"/>
              </a:rPr>
              <a:t>1</a:t>
            </a:r>
            <a:r>
              <a:rPr lang="en-US" altLang="zh-CN" dirty="0">
                <a:ea typeface="微软雅黑" panose="020B0503020204020204" pitchFamily="34" charset="-122"/>
                <a:cs typeface="微软雅黑" panose="020B0503020204020204" pitchFamily="34" charset="-122"/>
              </a:rPr>
              <a:t>: b</a:t>
            </a:r>
            <a:r>
              <a:rPr lang="en-US" altLang="zh-CN" dirty="0">
                <a:ea typeface="微软雅黑" panose="020B0503020204020204" pitchFamily="34" charset="-122"/>
                <a:cs typeface="微软雅黑" panose="020B0503020204020204" pitchFamily="34" charset="-122"/>
                <a:sym typeface="Symbol" pitchFamily="2" charset="2"/>
              </a:rPr>
              <a:t></a:t>
            </a:r>
            <a:r>
              <a:rPr lang="en-US" altLang="zh-CN" dirty="0">
                <a:ea typeface="微软雅黑" panose="020B0503020204020204" pitchFamily="34" charset="-122"/>
                <a:cs typeface="微软雅黑" panose="020B0503020204020204" pitchFamily="34" charset="-122"/>
              </a:rPr>
              <a:t>0</a:t>
            </a:r>
          </a:p>
          <a:p>
            <a:pPr eaLnBrk="1" hangingPunct="1"/>
            <a:r>
              <a:rPr lang="zh-CN" altLang="zh-CN" sz="2400" dirty="0">
                <a:ea typeface="微软雅黑" panose="020B0503020204020204" pitchFamily="34" charset="-122"/>
                <a:cs typeface="微软雅黑" panose="020B0503020204020204" pitchFamily="34" charset="-122"/>
              </a:rPr>
              <a:t>可以证明在</a:t>
            </a:r>
            <a:r>
              <a:rPr lang="en-US" altLang="zh-CN" sz="2400" dirty="0">
                <a:ea typeface="微软雅黑" panose="020B0503020204020204" pitchFamily="34" charset="-122"/>
                <a:cs typeface="微软雅黑" panose="020B0503020204020204" pitchFamily="34" charset="-122"/>
              </a:rPr>
              <a:t>H</a:t>
            </a:r>
            <a:r>
              <a:rPr lang="en-US" altLang="zh-CN" sz="2400" baseline="-25000" dirty="0">
                <a:ea typeface="微软雅黑" panose="020B0503020204020204" pitchFamily="34" charset="-122"/>
                <a:cs typeface="微软雅黑" panose="020B0503020204020204" pitchFamily="34" charset="-122"/>
              </a:rPr>
              <a:t>0</a:t>
            </a:r>
            <a:r>
              <a:rPr lang="zh-CN" altLang="zh-CN" sz="2400" dirty="0">
                <a:ea typeface="微软雅黑" panose="020B0503020204020204" pitchFamily="34" charset="-122"/>
                <a:cs typeface="微软雅黑" panose="020B0503020204020204" pitchFamily="34" charset="-122"/>
              </a:rPr>
              <a:t>成立的情况下由下式定义的</a:t>
            </a:r>
            <a:r>
              <a:rPr lang="en-US" altLang="zh-CN" sz="2400" dirty="0">
                <a:ea typeface="微软雅黑" panose="020B0503020204020204" pitchFamily="34" charset="-122"/>
                <a:cs typeface="微软雅黑" panose="020B0503020204020204" pitchFamily="34" charset="-122"/>
              </a:rPr>
              <a:t>F</a:t>
            </a:r>
            <a:r>
              <a:rPr lang="zh-CN" altLang="zh-CN" sz="2400" dirty="0">
                <a:ea typeface="微软雅黑" panose="020B0503020204020204" pitchFamily="34" charset="-122"/>
                <a:cs typeface="微软雅黑" panose="020B0503020204020204" pitchFamily="34" charset="-122"/>
              </a:rPr>
              <a:t>符合</a:t>
            </a:r>
            <a:r>
              <a:rPr lang="en-US" altLang="zh-CN" sz="2400" dirty="0">
                <a:ea typeface="微软雅黑" panose="020B0503020204020204" pitchFamily="34" charset="-122"/>
                <a:cs typeface="微软雅黑" panose="020B0503020204020204" pitchFamily="34" charset="-122"/>
              </a:rPr>
              <a:t>F(1,n-2)</a:t>
            </a:r>
            <a:r>
              <a:rPr lang="zh-CN" altLang="zh-CN" sz="2400" dirty="0">
                <a:ea typeface="微软雅黑" panose="020B0503020204020204" pitchFamily="34" charset="-122"/>
                <a:cs typeface="微软雅黑" panose="020B0503020204020204" pitchFamily="34" charset="-122"/>
              </a:rPr>
              <a:t>分布</a:t>
            </a:r>
            <a:endParaRPr lang="en-US" altLang="zh-CN" sz="2400" dirty="0">
              <a:ea typeface="微软雅黑" panose="020B0503020204020204" pitchFamily="34" charset="-122"/>
              <a:cs typeface="微软雅黑" panose="020B0503020204020204" pitchFamily="34" charset="-122"/>
            </a:endParaRPr>
          </a:p>
          <a:p>
            <a:pPr eaLnBrk="1" hangingPunct="1"/>
            <a:endParaRPr lang="en-US" altLang="zh-CN" sz="2400" dirty="0">
              <a:ea typeface="微软雅黑" panose="020B0503020204020204" pitchFamily="34" charset="-122"/>
              <a:cs typeface="微软雅黑" panose="020B0503020204020204" pitchFamily="34" charset="-122"/>
            </a:endParaRPr>
          </a:p>
          <a:p>
            <a:pPr eaLnBrk="1" hangingPunct="1">
              <a:buFont typeface="Wingdings" pitchFamily="2" charset="2"/>
              <a:buNone/>
            </a:pPr>
            <a:endParaRPr lang="en-US" altLang="zh-CN" sz="2400" dirty="0">
              <a:ea typeface="微软雅黑" panose="020B0503020204020204" pitchFamily="34" charset="-122"/>
              <a:cs typeface="微软雅黑" panose="020B0503020204020204" pitchFamily="34" charset="-122"/>
            </a:endParaRPr>
          </a:p>
          <a:p>
            <a:pPr eaLnBrk="1" hangingPunct="1"/>
            <a:r>
              <a:rPr lang="zh-CN" altLang="zh-CN" sz="2400" dirty="0">
                <a:ea typeface="微软雅黑" panose="020B0503020204020204" pitchFamily="34" charset="-122"/>
                <a:cs typeface="微软雅黑" panose="020B0503020204020204" pitchFamily="34" charset="-122"/>
              </a:rPr>
              <a:t>给定显著性水平</a:t>
            </a:r>
            <a:r>
              <a:rPr lang="en-US" altLang="zh-CN" sz="2400" dirty="0">
                <a:ea typeface="微软雅黑" panose="020B0503020204020204" pitchFamily="34" charset="-122"/>
                <a:cs typeface="微软雅黑" panose="020B0503020204020204" pitchFamily="34" charset="-122"/>
                <a:sym typeface="Symbol" pitchFamily="2" charset="2"/>
              </a:rPr>
              <a:t></a:t>
            </a:r>
            <a:r>
              <a:rPr lang="zh-CN" altLang="zh-CN" sz="2400" dirty="0">
                <a:ea typeface="微软雅黑" panose="020B0503020204020204" pitchFamily="34" charset="-122"/>
                <a:cs typeface="微软雅黑" panose="020B0503020204020204" pitchFamily="34" charset="-122"/>
              </a:rPr>
              <a:t>，查自由度为（</a:t>
            </a:r>
            <a:r>
              <a:rPr lang="en-US" altLang="zh-CN" sz="2400" dirty="0">
                <a:ea typeface="微软雅黑" panose="020B0503020204020204" pitchFamily="34" charset="-122"/>
                <a:cs typeface="微软雅黑" panose="020B0503020204020204" pitchFamily="34" charset="-122"/>
              </a:rPr>
              <a:t>1</a:t>
            </a:r>
            <a:r>
              <a:rPr lang="zh-CN" altLang="zh-CN" sz="2400" dirty="0">
                <a:ea typeface="微软雅黑" panose="020B0503020204020204" pitchFamily="34" charset="-122"/>
                <a:cs typeface="微软雅黑" panose="020B0503020204020204" pitchFamily="34" charset="-122"/>
              </a:rPr>
              <a:t>，</a:t>
            </a:r>
            <a:r>
              <a:rPr lang="en-US" altLang="zh-CN" sz="2400" dirty="0">
                <a:ea typeface="微软雅黑" panose="020B0503020204020204" pitchFamily="34" charset="-122"/>
                <a:cs typeface="微软雅黑" panose="020B0503020204020204" pitchFamily="34" charset="-122"/>
              </a:rPr>
              <a:t>n-2</a:t>
            </a:r>
            <a:r>
              <a:rPr lang="zh-CN" altLang="zh-CN" sz="2400" dirty="0">
                <a:ea typeface="微软雅黑" panose="020B0503020204020204" pitchFamily="34" charset="-122"/>
                <a:cs typeface="微软雅黑" panose="020B0503020204020204" pitchFamily="34" charset="-122"/>
              </a:rPr>
              <a:t>）的</a:t>
            </a:r>
            <a:r>
              <a:rPr lang="en-US" altLang="zh-CN" sz="2400" dirty="0">
                <a:ea typeface="微软雅黑" panose="020B0503020204020204" pitchFamily="34" charset="-122"/>
                <a:cs typeface="微软雅黑" panose="020B0503020204020204" pitchFamily="34" charset="-122"/>
              </a:rPr>
              <a:t>F</a:t>
            </a:r>
            <a:r>
              <a:rPr lang="zh-CN" altLang="zh-CN" sz="2400" dirty="0">
                <a:ea typeface="微软雅黑" panose="020B0503020204020204" pitchFamily="34" charset="-122"/>
                <a:cs typeface="微软雅黑" panose="020B0503020204020204" pitchFamily="34" charset="-122"/>
              </a:rPr>
              <a:t>分布临界值表</a:t>
            </a:r>
            <a:endParaRPr lang="en-US" altLang="zh-CN" sz="2400" dirty="0">
              <a:ea typeface="微软雅黑" panose="020B0503020204020204" pitchFamily="34" charset="-122"/>
              <a:cs typeface="微软雅黑" panose="020B0503020204020204" pitchFamily="34" charset="-122"/>
            </a:endParaRPr>
          </a:p>
          <a:p>
            <a:pPr eaLnBrk="1" hangingPunct="1">
              <a:lnSpc>
                <a:spcPct val="150000"/>
              </a:lnSpc>
              <a:buFont typeface="Monotype Sorts" pitchFamily="2" charset="2"/>
              <a:buNone/>
            </a:pPr>
            <a:r>
              <a:rPr lang="zh-CN" altLang="en-US" sz="2400" dirty="0">
                <a:ea typeface="微软雅黑" panose="020B0503020204020204" pitchFamily="34" charset="-122"/>
                <a:cs typeface="微软雅黑" panose="020B0503020204020204" pitchFamily="34" charset="-122"/>
              </a:rPr>
              <a:t>    得</a:t>
            </a:r>
            <a:r>
              <a:rPr lang="zh-CN" altLang="zh-CN" sz="2400" dirty="0">
                <a:ea typeface="微软雅黑" panose="020B0503020204020204" pitchFamily="34" charset="-122"/>
                <a:cs typeface="微软雅黑" panose="020B0503020204020204" pitchFamily="34" charset="-122"/>
              </a:rPr>
              <a:t>临界值</a:t>
            </a:r>
            <a:r>
              <a:rPr lang="en-US" altLang="zh-CN" sz="2400" dirty="0">
                <a:ea typeface="微软雅黑" panose="020B0503020204020204" pitchFamily="34" charset="-122"/>
                <a:cs typeface="微软雅黑" panose="020B0503020204020204" pitchFamily="34" charset="-122"/>
              </a:rPr>
              <a:t>F</a:t>
            </a:r>
            <a:r>
              <a:rPr lang="en-US" altLang="zh-CN" sz="2400" baseline="-25000" dirty="0">
                <a:ea typeface="微软雅黑" panose="020B0503020204020204" pitchFamily="34" charset="-122"/>
                <a:cs typeface="微软雅黑" panose="020B0503020204020204" pitchFamily="34" charset="-122"/>
                <a:sym typeface="Symbol" pitchFamily="2" charset="2"/>
              </a:rPr>
              <a:t></a:t>
            </a:r>
            <a:r>
              <a:rPr lang="en-US" altLang="zh-CN" sz="2400" baseline="-25000" dirty="0">
                <a:ea typeface="微软雅黑" panose="020B0503020204020204" pitchFamily="34" charset="-122"/>
                <a:cs typeface="微软雅黑" panose="020B0503020204020204" pitchFamily="34" charset="-122"/>
              </a:rPr>
              <a:t> </a:t>
            </a:r>
            <a:r>
              <a:rPr lang="en-US" altLang="zh-CN" sz="2400" dirty="0">
                <a:ea typeface="微软雅黑" panose="020B0503020204020204" pitchFamily="34" charset="-122"/>
                <a:cs typeface="微软雅黑" panose="020B0503020204020204" pitchFamily="34" charset="-122"/>
              </a:rPr>
              <a:t>(1,n-2)</a:t>
            </a:r>
            <a:r>
              <a:rPr lang="zh-CN" altLang="en-US" sz="2400" dirty="0">
                <a:ea typeface="微软雅黑" panose="020B0503020204020204" pitchFamily="34" charset="-122"/>
                <a:cs typeface="微软雅黑" panose="020B0503020204020204" pitchFamily="34" charset="-122"/>
              </a:rPr>
              <a:t>，</a:t>
            </a:r>
            <a:r>
              <a:rPr lang="zh-CN" altLang="zh-CN" sz="2400" dirty="0">
                <a:ea typeface="微软雅黑" panose="020B0503020204020204" pitchFamily="34" charset="-122"/>
                <a:cs typeface="微软雅黑" panose="020B0503020204020204" pitchFamily="34" charset="-122"/>
              </a:rPr>
              <a:t>若</a:t>
            </a:r>
            <a:r>
              <a:rPr lang="zh-CN" altLang="en-US" sz="2400" dirty="0">
                <a:ea typeface="微软雅黑" panose="020B0503020204020204" pitchFamily="34" charset="-122"/>
                <a:cs typeface="微软雅黑" panose="020B0503020204020204" pitchFamily="34" charset="-122"/>
              </a:rPr>
              <a:t>由上式计算的</a:t>
            </a:r>
            <a:r>
              <a:rPr lang="en-US" altLang="zh-CN" sz="2400" dirty="0">
                <a:ea typeface="微软雅黑" panose="020B0503020204020204" pitchFamily="34" charset="-122"/>
                <a:cs typeface="微软雅黑" panose="020B0503020204020204" pitchFamily="34" charset="-122"/>
              </a:rPr>
              <a:t>F</a:t>
            </a:r>
            <a:r>
              <a:rPr lang="en-US" altLang="zh-CN" sz="2400" baseline="-25000" dirty="0">
                <a:ea typeface="微软雅黑" panose="020B0503020204020204" pitchFamily="34" charset="-122"/>
                <a:cs typeface="微软雅黑" panose="020B0503020204020204" pitchFamily="34" charset="-122"/>
              </a:rPr>
              <a:t>0</a:t>
            </a:r>
            <a:r>
              <a:rPr lang="en-US" altLang="zh-CN" sz="2400" dirty="0">
                <a:ea typeface="微软雅黑" panose="020B0503020204020204" pitchFamily="34" charset="-122"/>
                <a:cs typeface="微软雅黑" panose="020B0503020204020204" pitchFamily="34" charset="-122"/>
              </a:rPr>
              <a:t>&gt; F</a:t>
            </a:r>
            <a:r>
              <a:rPr lang="en-US" altLang="zh-CN" sz="2400" baseline="-25000" dirty="0">
                <a:ea typeface="微软雅黑" panose="020B0503020204020204" pitchFamily="34" charset="-122"/>
                <a:cs typeface="微软雅黑" panose="020B0503020204020204" pitchFamily="34" charset="-122"/>
                <a:sym typeface="Symbol" pitchFamily="2" charset="2"/>
              </a:rPr>
              <a:t></a:t>
            </a:r>
            <a:r>
              <a:rPr lang="en-US" altLang="zh-CN" sz="2400" baseline="-25000" dirty="0">
                <a:ea typeface="微软雅黑" panose="020B0503020204020204" pitchFamily="34" charset="-122"/>
                <a:cs typeface="微软雅黑" panose="020B0503020204020204" pitchFamily="34" charset="-122"/>
              </a:rPr>
              <a:t> </a:t>
            </a:r>
            <a:r>
              <a:rPr lang="en-US" altLang="zh-CN" sz="2400" dirty="0">
                <a:ea typeface="微软雅黑" panose="020B0503020204020204" pitchFamily="34" charset="-122"/>
                <a:cs typeface="微软雅黑" panose="020B0503020204020204" pitchFamily="34" charset="-122"/>
              </a:rPr>
              <a:t>(1,n-2)</a:t>
            </a:r>
            <a:r>
              <a:rPr lang="zh-CN" altLang="zh-CN" sz="2400" dirty="0">
                <a:ea typeface="微软雅黑" panose="020B0503020204020204" pitchFamily="34" charset="-122"/>
                <a:cs typeface="微软雅黑" panose="020B0503020204020204" pitchFamily="34" charset="-122"/>
              </a:rPr>
              <a:t>则因变量和自变量之间的线性关系显著，假设</a:t>
            </a:r>
            <a:r>
              <a:rPr lang="en-US" altLang="zh-CN" sz="2400" dirty="0">
                <a:ea typeface="微软雅黑" panose="020B0503020204020204" pitchFamily="34" charset="-122"/>
                <a:cs typeface="微软雅黑" panose="020B0503020204020204" pitchFamily="34" charset="-122"/>
              </a:rPr>
              <a:t>H</a:t>
            </a:r>
            <a:r>
              <a:rPr lang="en-US" altLang="zh-CN" sz="2400" baseline="-25000" dirty="0">
                <a:ea typeface="微软雅黑" panose="020B0503020204020204" pitchFamily="34" charset="-122"/>
                <a:cs typeface="微软雅黑" panose="020B0503020204020204" pitchFamily="34" charset="-122"/>
              </a:rPr>
              <a:t>0</a:t>
            </a:r>
            <a:r>
              <a:rPr lang="zh-CN" altLang="zh-CN" sz="2400" dirty="0">
                <a:ea typeface="微软雅黑" panose="020B0503020204020204" pitchFamily="34" charset="-122"/>
                <a:cs typeface="微软雅黑" panose="020B0503020204020204" pitchFamily="34" charset="-122"/>
              </a:rPr>
              <a:t>被拒绝</a:t>
            </a:r>
            <a:endParaRPr lang="zh-CN" altLang="en-US" sz="2400" dirty="0">
              <a:ea typeface="微软雅黑" panose="020B0503020204020204" pitchFamily="34" charset="-122"/>
              <a:cs typeface="微软雅黑" panose="020B0503020204020204" pitchFamily="34" charset="-122"/>
            </a:endParaRPr>
          </a:p>
        </p:txBody>
      </p:sp>
      <p:sp>
        <p:nvSpPr>
          <p:cNvPr id="22532" name="Rectangle 2">
            <a:extLst>
              <a:ext uri="{FF2B5EF4-FFF2-40B4-BE49-F238E27FC236}">
                <a16:creationId xmlns:a16="http://schemas.microsoft.com/office/drawing/2014/main" id="{5BC09B24-C10A-C349-AF6E-85B7AED8A40C}"/>
              </a:ext>
            </a:extLst>
          </p:cNvPr>
          <p:cNvSpPr>
            <a:spLocks noChangeArrowheads="1"/>
          </p:cNvSpPr>
          <p:nvPr/>
        </p:nvSpPr>
        <p:spPr bwMode="auto">
          <a:xfrm>
            <a:off x="1524001" y="-2308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graphicFrame>
        <p:nvGraphicFramePr>
          <p:cNvPr id="22533" name="对象 6">
            <a:extLst>
              <a:ext uri="{FF2B5EF4-FFF2-40B4-BE49-F238E27FC236}">
                <a16:creationId xmlns:a16="http://schemas.microsoft.com/office/drawing/2014/main" id="{0AB3B7D0-FA7D-E54A-9D56-6AD1CD4A7615}"/>
              </a:ext>
            </a:extLst>
          </p:cNvPr>
          <p:cNvGraphicFramePr>
            <a:graphicFrameLocks noChangeAspect="1"/>
          </p:cNvGraphicFramePr>
          <p:nvPr/>
        </p:nvGraphicFramePr>
        <p:xfrm>
          <a:off x="4872038" y="3141663"/>
          <a:ext cx="2386012" cy="982662"/>
        </p:xfrm>
        <a:graphic>
          <a:graphicData uri="http://schemas.openxmlformats.org/presentationml/2006/ole">
            <mc:AlternateContent xmlns:mc="http://schemas.openxmlformats.org/markup-compatibility/2006">
              <mc:Choice xmlns:v="urn:schemas-microsoft-com:vml" Requires="v">
                <p:oleObj spid="_x0000_s22543" name="Equation" r:id="rId4" imgW="24574500" imgH="9944100" progId="Equation.DSMT4">
                  <p:embed/>
                </p:oleObj>
              </mc:Choice>
              <mc:Fallback>
                <p:oleObj name="Equation" r:id="rId4" imgW="24574500" imgH="9944100" progId="Equation.DSMT4">
                  <p:embed/>
                  <p:pic>
                    <p:nvPicPr>
                      <p:cNvPr id="0" name="对象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72038" y="3141663"/>
                        <a:ext cx="2386012" cy="98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2534" name="对象 2">
            <a:extLst>
              <a:ext uri="{FF2B5EF4-FFF2-40B4-BE49-F238E27FC236}">
                <a16:creationId xmlns:a16="http://schemas.microsoft.com/office/drawing/2014/main" id="{D5A74CAA-4E22-384E-BC3A-9EE1B0ED15DF}"/>
              </a:ext>
            </a:extLst>
          </p:cNvPr>
          <p:cNvGraphicFramePr>
            <a:graphicFrameLocks noChangeAspect="1"/>
          </p:cNvGraphicFramePr>
          <p:nvPr>
            <p:extLst>
              <p:ext uri="{D42A27DB-BD31-4B8C-83A1-F6EECF244321}">
                <p14:modId xmlns:p14="http://schemas.microsoft.com/office/powerpoint/2010/main" val="1527880895"/>
              </p:ext>
            </p:extLst>
          </p:nvPr>
        </p:nvGraphicFramePr>
        <p:xfrm>
          <a:off x="4223792" y="1311673"/>
          <a:ext cx="2017713" cy="661987"/>
        </p:xfrm>
        <a:graphic>
          <a:graphicData uri="http://schemas.openxmlformats.org/presentationml/2006/ole">
            <mc:AlternateContent xmlns:mc="http://schemas.openxmlformats.org/markup-compatibility/2006">
              <mc:Choice xmlns:v="urn:schemas-microsoft-com:vml" Requires="v">
                <p:oleObj spid="_x0000_s22544" name="Equation" r:id="rId6" imgW="16383000" imgH="5270500" progId="Equation.DSMT4">
                  <p:embed/>
                </p:oleObj>
              </mc:Choice>
              <mc:Fallback>
                <p:oleObj name="Equation" r:id="rId6" imgW="16383000" imgH="5270500" progId="Equation.DSMT4">
                  <p:embed/>
                  <p:pic>
                    <p:nvPicPr>
                      <p:cNvPr id="0" name="对象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23792" y="1311673"/>
                        <a:ext cx="2017713" cy="661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标题 1">
            <a:extLst>
              <a:ext uri="{FF2B5EF4-FFF2-40B4-BE49-F238E27FC236}">
                <a16:creationId xmlns:a16="http://schemas.microsoft.com/office/drawing/2014/main" id="{2E28C03B-FD74-7E40-B2FB-CE9B016CE7E0}"/>
              </a:ext>
            </a:extLst>
          </p:cNvPr>
          <p:cNvSpPr>
            <a:spLocks noGrp="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回归系数的显著性检验</a:t>
            </a:r>
          </a:p>
        </p:txBody>
      </p:sp>
      <p:sp>
        <p:nvSpPr>
          <p:cNvPr id="27651" name="内容占位符 2">
            <a:extLst>
              <a:ext uri="{FF2B5EF4-FFF2-40B4-BE49-F238E27FC236}">
                <a16:creationId xmlns:a16="http://schemas.microsoft.com/office/drawing/2014/main" id="{3887E9F9-7632-654D-8995-F02B6F6D3113}"/>
              </a:ext>
            </a:extLst>
          </p:cNvPr>
          <p:cNvSpPr>
            <a:spLocks noGrp="1"/>
          </p:cNvSpPr>
          <p:nvPr>
            <p:ph idx="1"/>
          </p:nvPr>
        </p:nvSpPr>
        <p:spPr/>
        <p:txBody>
          <a:bodyPr/>
          <a:lstStyle/>
          <a:p>
            <a:pPr eaLnBrk="1" hangingPunct="1"/>
            <a:r>
              <a:rPr lang="zh-CN" altLang="zh-CN" sz="2400">
                <a:ea typeface="微软雅黑" panose="020B0503020204020204" pitchFamily="34" charset="-122"/>
                <a:cs typeface="微软雅黑" panose="020B0503020204020204" pitchFamily="34" charset="-122"/>
              </a:rPr>
              <a:t>为了检验回归模型中每个回归系数的显著性，可以推导出系数</a:t>
            </a:r>
            <a:r>
              <a:rPr lang="en-US" altLang="zh-CN" sz="2400" i="1">
                <a:ea typeface="微软雅黑" panose="020B0503020204020204" pitchFamily="34" charset="-122"/>
                <a:cs typeface="微软雅黑" panose="020B0503020204020204" pitchFamily="34" charset="-122"/>
              </a:rPr>
              <a:t>a</a:t>
            </a:r>
            <a:r>
              <a:rPr lang="zh-CN" altLang="zh-CN" sz="2400">
                <a:ea typeface="微软雅黑" panose="020B0503020204020204" pitchFamily="34" charset="-122"/>
                <a:cs typeface="微软雅黑" panose="020B0503020204020204" pitchFamily="34" charset="-122"/>
              </a:rPr>
              <a:t>和</a:t>
            </a:r>
            <a:r>
              <a:rPr lang="en-US" altLang="zh-CN" sz="2400" i="1">
                <a:ea typeface="微软雅黑" panose="020B0503020204020204" pitchFamily="34" charset="-122"/>
                <a:cs typeface="微软雅黑" panose="020B0503020204020204" pitchFamily="34" charset="-122"/>
              </a:rPr>
              <a:t>b</a:t>
            </a:r>
            <a:r>
              <a:rPr lang="zh-CN" altLang="zh-CN" sz="2400">
                <a:ea typeface="微软雅黑" panose="020B0503020204020204" pitchFamily="34" charset="-122"/>
                <a:cs typeface="微软雅黑" panose="020B0503020204020204" pitchFamily="34" charset="-122"/>
              </a:rPr>
              <a:t>的样本方差</a:t>
            </a:r>
            <a:endParaRPr lang="en-US" altLang="zh-CN" sz="2400">
              <a:ea typeface="微软雅黑" panose="020B0503020204020204" pitchFamily="34" charset="-122"/>
              <a:cs typeface="微软雅黑" panose="020B0503020204020204" pitchFamily="34" charset="-122"/>
            </a:endParaRPr>
          </a:p>
          <a:p>
            <a:pPr eaLnBrk="1" hangingPunct="1"/>
            <a:endParaRPr lang="en-US" altLang="zh-CN" sz="2400">
              <a:ea typeface="微软雅黑" panose="020B0503020204020204" pitchFamily="34" charset="-122"/>
              <a:cs typeface="微软雅黑" panose="020B0503020204020204" pitchFamily="34" charset="-122"/>
            </a:endParaRPr>
          </a:p>
          <a:p>
            <a:pPr eaLnBrk="1" hangingPunct="1">
              <a:buFont typeface="Wingdings" pitchFamily="2" charset="2"/>
              <a:buNone/>
            </a:pPr>
            <a:endParaRPr lang="en-US" altLang="zh-CN" sz="2400">
              <a:ea typeface="微软雅黑" panose="020B0503020204020204" pitchFamily="34" charset="-122"/>
              <a:cs typeface="微软雅黑" panose="020B0503020204020204" pitchFamily="34" charset="-122"/>
            </a:endParaRPr>
          </a:p>
          <a:p>
            <a:pPr eaLnBrk="1" hangingPunct="1"/>
            <a:r>
              <a:rPr lang="zh-CN" altLang="zh-CN" sz="2400">
                <a:ea typeface="微软雅黑" panose="020B0503020204020204" pitchFamily="34" charset="-122"/>
                <a:cs typeface="微软雅黑" panose="020B0503020204020204" pitchFamily="34" charset="-122"/>
              </a:rPr>
              <a:t>可以证明</a:t>
            </a:r>
            <a:r>
              <a:rPr lang="en-US" altLang="zh-CN" sz="2400" i="1">
                <a:ea typeface="微软雅黑" panose="020B0503020204020204" pitchFamily="34" charset="-122"/>
                <a:cs typeface="微软雅黑" panose="020B0503020204020204" pitchFamily="34" charset="-122"/>
              </a:rPr>
              <a:t>t</a:t>
            </a:r>
            <a:r>
              <a:rPr lang="en-US" altLang="zh-CN" sz="2400" i="1" baseline="-25000">
                <a:ea typeface="微软雅黑" panose="020B0503020204020204" pitchFamily="34" charset="-122"/>
                <a:cs typeface="微软雅黑" panose="020B0503020204020204" pitchFamily="34" charset="-122"/>
              </a:rPr>
              <a:t>b</a:t>
            </a:r>
            <a:r>
              <a:rPr lang="en-US" altLang="zh-CN" sz="2400">
                <a:ea typeface="微软雅黑" panose="020B0503020204020204" pitchFamily="34" charset="-122"/>
                <a:cs typeface="微软雅黑" panose="020B0503020204020204" pitchFamily="34" charset="-122"/>
              </a:rPr>
              <a:t>=</a:t>
            </a:r>
            <a:r>
              <a:rPr lang="en-US" altLang="zh-CN" sz="2400" i="1">
                <a:ea typeface="微软雅黑" panose="020B0503020204020204" pitchFamily="34" charset="-122"/>
                <a:cs typeface="微软雅黑" panose="020B0503020204020204" pitchFamily="34" charset="-122"/>
              </a:rPr>
              <a:t>b</a:t>
            </a:r>
            <a:r>
              <a:rPr lang="en-US" altLang="zh-CN" sz="2400">
                <a:ea typeface="微软雅黑" panose="020B0503020204020204" pitchFamily="34" charset="-122"/>
                <a:cs typeface="微软雅黑" panose="020B0503020204020204" pitchFamily="34" charset="-122"/>
              </a:rPr>
              <a:t>/</a:t>
            </a:r>
            <a:r>
              <a:rPr lang="en-US" altLang="zh-CN" sz="2400" i="1">
                <a:ea typeface="微软雅黑" panose="020B0503020204020204" pitchFamily="34" charset="-122"/>
                <a:cs typeface="微软雅黑" panose="020B0503020204020204" pitchFamily="34" charset="-122"/>
              </a:rPr>
              <a:t>S</a:t>
            </a:r>
            <a:r>
              <a:rPr lang="en-US" altLang="zh-CN" sz="2400" i="1" baseline="-25000">
                <a:ea typeface="微软雅黑" panose="020B0503020204020204" pitchFamily="34" charset="-122"/>
                <a:cs typeface="微软雅黑" panose="020B0503020204020204" pitchFamily="34" charset="-122"/>
              </a:rPr>
              <a:t>b</a:t>
            </a:r>
            <a:r>
              <a:rPr lang="zh-CN" altLang="zh-CN" sz="2400">
                <a:ea typeface="微软雅黑" panose="020B0503020204020204" pitchFamily="34" charset="-122"/>
                <a:cs typeface="微软雅黑" panose="020B0503020204020204" pitchFamily="34" charset="-122"/>
              </a:rPr>
              <a:t>和</a:t>
            </a:r>
            <a:r>
              <a:rPr lang="en-US" altLang="zh-CN" sz="2400" i="1">
                <a:ea typeface="微软雅黑" panose="020B0503020204020204" pitchFamily="34" charset="-122"/>
                <a:cs typeface="微软雅黑" panose="020B0503020204020204" pitchFamily="34" charset="-122"/>
              </a:rPr>
              <a:t>t</a:t>
            </a:r>
            <a:r>
              <a:rPr lang="en-US" altLang="zh-CN" sz="2400" i="1" baseline="-25000">
                <a:ea typeface="微软雅黑" panose="020B0503020204020204" pitchFamily="34" charset="-122"/>
                <a:cs typeface="微软雅黑" panose="020B0503020204020204" pitchFamily="34" charset="-122"/>
              </a:rPr>
              <a:t>a</a:t>
            </a:r>
            <a:r>
              <a:rPr lang="en-US" altLang="zh-CN" sz="2400">
                <a:ea typeface="微软雅黑" panose="020B0503020204020204" pitchFamily="34" charset="-122"/>
                <a:cs typeface="微软雅黑" panose="020B0503020204020204" pitchFamily="34" charset="-122"/>
              </a:rPr>
              <a:t>=</a:t>
            </a:r>
            <a:r>
              <a:rPr lang="en-US" altLang="zh-CN" sz="2400" i="1">
                <a:ea typeface="微软雅黑" panose="020B0503020204020204" pitchFamily="34" charset="-122"/>
                <a:cs typeface="微软雅黑" panose="020B0503020204020204" pitchFamily="34" charset="-122"/>
              </a:rPr>
              <a:t>a</a:t>
            </a:r>
            <a:r>
              <a:rPr lang="en-US" altLang="zh-CN" sz="2400">
                <a:ea typeface="微软雅黑" panose="020B0503020204020204" pitchFamily="34" charset="-122"/>
                <a:cs typeface="微软雅黑" panose="020B0503020204020204" pitchFamily="34" charset="-122"/>
              </a:rPr>
              <a:t>/</a:t>
            </a:r>
            <a:r>
              <a:rPr lang="en-US" altLang="zh-CN" sz="2400" i="1">
                <a:ea typeface="微软雅黑" panose="020B0503020204020204" pitchFamily="34" charset="-122"/>
                <a:cs typeface="微软雅黑" panose="020B0503020204020204" pitchFamily="34" charset="-122"/>
              </a:rPr>
              <a:t>S</a:t>
            </a:r>
            <a:r>
              <a:rPr lang="en-US" altLang="zh-CN" sz="2400" i="1" baseline="-25000">
                <a:ea typeface="微软雅黑" panose="020B0503020204020204" pitchFamily="34" charset="-122"/>
                <a:cs typeface="微软雅黑" panose="020B0503020204020204" pitchFamily="34" charset="-122"/>
              </a:rPr>
              <a:t>a</a:t>
            </a:r>
            <a:r>
              <a:rPr lang="zh-CN" altLang="zh-CN" sz="2400">
                <a:ea typeface="微软雅黑" panose="020B0503020204020204" pitchFamily="34" charset="-122"/>
                <a:cs typeface="微软雅黑" panose="020B0503020204020204" pitchFamily="34" charset="-122"/>
              </a:rPr>
              <a:t>均符合自由度为</a:t>
            </a:r>
            <a:r>
              <a:rPr lang="en-US" altLang="zh-CN" sz="2400">
                <a:ea typeface="微软雅黑" panose="020B0503020204020204" pitchFamily="34" charset="-122"/>
                <a:cs typeface="微软雅黑" panose="020B0503020204020204" pitchFamily="34" charset="-122"/>
              </a:rPr>
              <a:t>(n-2)</a:t>
            </a:r>
            <a:r>
              <a:rPr lang="zh-CN" altLang="zh-CN" sz="2400">
                <a:ea typeface="微软雅黑" panose="020B0503020204020204" pitchFamily="34" charset="-122"/>
                <a:cs typeface="微软雅黑" panose="020B0503020204020204" pitchFamily="34" charset="-122"/>
              </a:rPr>
              <a:t>的</a:t>
            </a:r>
            <a:r>
              <a:rPr lang="en-US" altLang="zh-CN" sz="2400">
                <a:ea typeface="微软雅黑" panose="020B0503020204020204" pitchFamily="34" charset="-122"/>
                <a:cs typeface="微软雅黑" panose="020B0503020204020204" pitchFamily="34" charset="-122"/>
              </a:rPr>
              <a:t>t</a:t>
            </a:r>
            <a:r>
              <a:rPr lang="zh-CN" altLang="zh-CN" sz="2400">
                <a:ea typeface="微软雅黑" panose="020B0503020204020204" pitchFamily="34" charset="-122"/>
                <a:cs typeface="微软雅黑" panose="020B0503020204020204" pitchFamily="34" charset="-122"/>
              </a:rPr>
              <a:t>分布</a:t>
            </a:r>
            <a:endParaRPr lang="en-US" altLang="zh-CN" sz="2400">
              <a:ea typeface="微软雅黑" panose="020B0503020204020204" pitchFamily="34" charset="-122"/>
              <a:cs typeface="微软雅黑" panose="020B0503020204020204" pitchFamily="34" charset="-122"/>
            </a:endParaRPr>
          </a:p>
          <a:p>
            <a:pPr eaLnBrk="1" hangingPunct="1"/>
            <a:r>
              <a:rPr lang="zh-CN" altLang="zh-CN" sz="2400">
                <a:ea typeface="微软雅黑" panose="020B0503020204020204" pitchFamily="34" charset="-122"/>
                <a:cs typeface="微软雅黑" panose="020B0503020204020204" pitchFamily="34" charset="-122"/>
              </a:rPr>
              <a:t>其中重要的是检验系数</a:t>
            </a:r>
            <a:r>
              <a:rPr lang="en-US" altLang="zh-CN" sz="2400">
                <a:ea typeface="微软雅黑" panose="020B0503020204020204" pitchFamily="34" charset="-122"/>
                <a:cs typeface="微软雅黑" panose="020B0503020204020204" pitchFamily="34" charset="-122"/>
              </a:rPr>
              <a:t>b</a:t>
            </a:r>
            <a:r>
              <a:rPr lang="zh-CN" altLang="zh-CN" sz="2400">
                <a:ea typeface="微软雅黑" panose="020B0503020204020204" pitchFamily="34" charset="-122"/>
                <a:cs typeface="微软雅黑" panose="020B0503020204020204" pitchFamily="34" charset="-122"/>
              </a:rPr>
              <a:t>是否为</a:t>
            </a:r>
            <a:r>
              <a:rPr lang="en-US" altLang="zh-CN" sz="2400">
                <a:ea typeface="微软雅黑" panose="020B0503020204020204" pitchFamily="34" charset="-122"/>
                <a:cs typeface="微软雅黑" panose="020B0503020204020204" pitchFamily="34" charset="-122"/>
              </a:rPr>
              <a:t>0</a:t>
            </a:r>
            <a:r>
              <a:rPr lang="zh-CN" altLang="zh-CN" sz="2400">
                <a:ea typeface="微软雅黑" panose="020B0503020204020204" pitchFamily="34" charset="-122"/>
                <a:cs typeface="微软雅黑" panose="020B0503020204020204" pitchFamily="34" charset="-122"/>
              </a:rPr>
              <a:t>。因此需要检验假设</a:t>
            </a:r>
            <a:endParaRPr lang="en-US" altLang="zh-CN" sz="2400">
              <a:ea typeface="微软雅黑" panose="020B0503020204020204" pitchFamily="34" charset="-122"/>
              <a:cs typeface="微软雅黑" panose="020B0503020204020204" pitchFamily="34" charset="-122"/>
            </a:endParaRPr>
          </a:p>
          <a:p>
            <a:pPr algn="ctr" eaLnBrk="1" hangingPunct="1">
              <a:buFont typeface="Monotype Sorts" pitchFamily="2" charset="2"/>
              <a:buNone/>
            </a:pPr>
            <a:r>
              <a:rPr lang="en-US" altLang="zh-CN" sz="2400">
                <a:ea typeface="微软雅黑" panose="020B0503020204020204" pitchFamily="34" charset="-122"/>
                <a:cs typeface="微软雅黑" panose="020B0503020204020204" pitchFamily="34" charset="-122"/>
              </a:rPr>
              <a:t>H</a:t>
            </a:r>
            <a:r>
              <a:rPr lang="en-US" altLang="zh-CN" sz="2400" baseline="-25000">
                <a:ea typeface="微软雅黑" panose="020B0503020204020204" pitchFamily="34" charset="-122"/>
                <a:cs typeface="微软雅黑" panose="020B0503020204020204" pitchFamily="34" charset="-122"/>
              </a:rPr>
              <a:t>0</a:t>
            </a:r>
            <a:r>
              <a:rPr lang="en-US" altLang="zh-CN" sz="2400">
                <a:ea typeface="微软雅黑" panose="020B0503020204020204" pitchFamily="34" charset="-122"/>
                <a:cs typeface="微软雅黑" panose="020B0503020204020204" pitchFamily="34" charset="-122"/>
              </a:rPr>
              <a:t>:  b=0;      H</a:t>
            </a:r>
            <a:r>
              <a:rPr lang="en-US" altLang="zh-CN" sz="2400" baseline="-25000">
                <a:ea typeface="微软雅黑" panose="020B0503020204020204" pitchFamily="34" charset="-122"/>
                <a:cs typeface="微软雅黑" panose="020B0503020204020204" pitchFamily="34" charset="-122"/>
              </a:rPr>
              <a:t>1</a:t>
            </a:r>
            <a:r>
              <a:rPr lang="en-US" altLang="zh-CN" sz="2400">
                <a:ea typeface="微软雅黑" panose="020B0503020204020204" pitchFamily="34" charset="-122"/>
                <a:cs typeface="微软雅黑" panose="020B0503020204020204" pitchFamily="34" charset="-122"/>
              </a:rPr>
              <a:t>: b</a:t>
            </a:r>
            <a:r>
              <a:rPr lang="en-US" altLang="zh-CN" sz="2400">
                <a:ea typeface="微软雅黑" panose="020B0503020204020204" pitchFamily="34" charset="-122"/>
                <a:cs typeface="微软雅黑" panose="020B0503020204020204" pitchFamily="34" charset="-122"/>
                <a:sym typeface="Symbol" pitchFamily="2" charset="2"/>
              </a:rPr>
              <a:t></a:t>
            </a:r>
            <a:r>
              <a:rPr lang="en-US" altLang="zh-CN" sz="2400">
                <a:ea typeface="微软雅黑" panose="020B0503020204020204" pitchFamily="34" charset="-122"/>
                <a:cs typeface="微软雅黑" panose="020B0503020204020204" pitchFamily="34" charset="-122"/>
              </a:rPr>
              <a:t>0</a:t>
            </a:r>
          </a:p>
          <a:p>
            <a:pPr eaLnBrk="1" hangingPunct="1"/>
            <a:r>
              <a:rPr lang="zh-CN" altLang="zh-CN" sz="2400">
                <a:ea typeface="微软雅黑" panose="020B0503020204020204" pitchFamily="34" charset="-122"/>
                <a:cs typeface="微软雅黑" panose="020B0503020204020204" pitchFamily="34" charset="-122"/>
              </a:rPr>
              <a:t>给定显著性水平</a:t>
            </a:r>
            <a:r>
              <a:rPr lang="en-US" altLang="zh-CN" sz="2400">
                <a:ea typeface="微软雅黑" panose="020B0503020204020204" pitchFamily="34" charset="-122"/>
                <a:cs typeface="微软雅黑" panose="020B0503020204020204" pitchFamily="34" charset="-122"/>
                <a:sym typeface="Symbol" pitchFamily="2" charset="2"/>
              </a:rPr>
              <a:t></a:t>
            </a:r>
            <a:r>
              <a:rPr lang="zh-CN" altLang="zh-CN" sz="2400">
                <a:ea typeface="微软雅黑" panose="020B0503020204020204" pitchFamily="34" charset="-122"/>
                <a:cs typeface="微软雅黑" panose="020B0503020204020204" pitchFamily="34" charset="-122"/>
              </a:rPr>
              <a:t>，查自由度为</a:t>
            </a:r>
            <a:r>
              <a:rPr lang="en-US" altLang="zh-CN" sz="2400">
                <a:ea typeface="微软雅黑" panose="020B0503020204020204" pitchFamily="34" charset="-122"/>
                <a:cs typeface="微软雅黑" panose="020B0503020204020204" pitchFamily="34" charset="-122"/>
              </a:rPr>
              <a:t>(n-2)</a:t>
            </a:r>
            <a:r>
              <a:rPr lang="zh-CN" altLang="zh-CN" sz="2400">
                <a:ea typeface="微软雅黑" panose="020B0503020204020204" pitchFamily="34" charset="-122"/>
                <a:cs typeface="微软雅黑" panose="020B0503020204020204" pitchFamily="34" charset="-122"/>
              </a:rPr>
              <a:t>的</a:t>
            </a:r>
            <a:r>
              <a:rPr lang="en-US" altLang="zh-CN" sz="2400">
                <a:ea typeface="微软雅黑" panose="020B0503020204020204" pitchFamily="34" charset="-122"/>
                <a:cs typeface="微软雅黑" panose="020B0503020204020204" pitchFamily="34" charset="-122"/>
              </a:rPr>
              <a:t>t</a:t>
            </a:r>
            <a:r>
              <a:rPr lang="zh-CN" altLang="zh-CN" sz="2400">
                <a:ea typeface="微软雅黑" panose="020B0503020204020204" pitchFamily="34" charset="-122"/>
                <a:cs typeface="微软雅黑" panose="020B0503020204020204" pitchFamily="34" charset="-122"/>
              </a:rPr>
              <a:t>分布表，得到</a:t>
            </a:r>
            <a:r>
              <a:rPr lang="en-US" altLang="zh-CN" sz="2400">
                <a:ea typeface="微软雅黑" panose="020B0503020204020204" pitchFamily="34" charset="-122"/>
                <a:cs typeface="微软雅黑" panose="020B0503020204020204" pitchFamily="34" charset="-122"/>
              </a:rPr>
              <a:t>t</a:t>
            </a:r>
            <a:r>
              <a:rPr lang="en-US" altLang="zh-CN" sz="2400" baseline="-25000">
                <a:ea typeface="微软雅黑" panose="020B0503020204020204" pitchFamily="34" charset="-122"/>
                <a:cs typeface="微软雅黑" panose="020B0503020204020204" pitchFamily="34" charset="-122"/>
                <a:sym typeface="Symbol" pitchFamily="2" charset="2"/>
              </a:rPr>
              <a:t></a:t>
            </a:r>
            <a:r>
              <a:rPr lang="en-US" altLang="zh-CN" sz="2400" baseline="-25000">
                <a:ea typeface="微软雅黑" panose="020B0503020204020204" pitchFamily="34" charset="-122"/>
                <a:cs typeface="微软雅黑" panose="020B0503020204020204" pitchFamily="34" charset="-122"/>
              </a:rPr>
              <a:t> </a:t>
            </a:r>
            <a:r>
              <a:rPr lang="en-US" altLang="zh-CN" sz="2400">
                <a:ea typeface="微软雅黑" panose="020B0503020204020204" pitchFamily="34" charset="-122"/>
                <a:cs typeface="微软雅黑" panose="020B0503020204020204" pitchFamily="34" charset="-122"/>
              </a:rPr>
              <a:t>(n-2)</a:t>
            </a:r>
            <a:r>
              <a:rPr lang="zh-CN" altLang="zh-CN" sz="2400">
                <a:ea typeface="微软雅黑" panose="020B0503020204020204" pitchFamily="34" charset="-122"/>
                <a:cs typeface="微软雅黑" panose="020B0503020204020204" pitchFamily="34" charset="-122"/>
              </a:rPr>
              <a:t>若</a:t>
            </a:r>
            <a:r>
              <a:rPr lang="en-US" altLang="zh-CN" sz="2400" i="1">
                <a:ea typeface="微软雅黑" panose="020B0503020204020204" pitchFamily="34" charset="-122"/>
                <a:cs typeface="微软雅黑" panose="020B0503020204020204" pitchFamily="34" charset="-122"/>
              </a:rPr>
              <a:t>t</a:t>
            </a:r>
            <a:r>
              <a:rPr lang="en-US" altLang="zh-CN" sz="2400" i="1" baseline="-25000">
                <a:ea typeface="微软雅黑" panose="020B0503020204020204" pitchFamily="34" charset="-122"/>
                <a:cs typeface="微软雅黑" panose="020B0503020204020204" pitchFamily="34" charset="-122"/>
              </a:rPr>
              <a:t>b</a:t>
            </a:r>
            <a:r>
              <a:rPr lang="en-US" altLang="zh-CN" sz="2400">
                <a:ea typeface="微软雅黑" panose="020B0503020204020204" pitchFamily="34" charset="-122"/>
                <a:cs typeface="微软雅黑" panose="020B0503020204020204" pitchFamily="34" charset="-122"/>
              </a:rPr>
              <a:t>&gt; t</a:t>
            </a:r>
            <a:r>
              <a:rPr lang="en-US" altLang="zh-CN" sz="2400" baseline="-25000">
                <a:ea typeface="微软雅黑" panose="020B0503020204020204" pitchFamily="34" charset="-122"/>
                <a:cs typeface="微软雅黑" panose="020B0503020204020204" pitchFamily="34" charset="-122"/>
                <a:sym typeface="Symbol" pitchFamily="2" charset="2"/>
              </a:rPr>
              <a:t></a:t>
            </a:r>
            <a:r>
              <a:rPr lang="en-US" altLang="zh-CN" sz="2400" baseline="-25000">
                <a:ea typeface="微软雅黑" panose="020B0503020204020204" pitchFamily="34" charset="-122"/>
                <a:cs typeface="微软雅黑" panose="020B0503020204020204" pitchFamily="34" charset="-122"/>
              </a:rPr>
              <a:t> </a:t>
            </a:r>
            <a:r>
              <a:rPr lang="en-US" altLang="zh-CN" sz="2400">
                <a:ea typeface="微软雅黑" panose="020B0503020204020204" pitchFamily="34" charset="-122"/>
                <a:cs typeface="微软雅黑" panose="020B0503020204020204" pitchFamily="34" charset="-122"/>
              </a:rPr>
              <a:t>(n-2)</a:t>
            </a:r>
            <a:r>
              <a:rPr lang="zh-CN" altLang="zh-CN" sz="2400">
                <a:ea typeface="微软雅黑" panose="020B0503020204020204" pitchFamily="34" charset="-122"/>
                <a:cs typeface="微软雅黑" panose="020B0503020204020204" pitchFamily="34" charset="-122"/>
              </a:rPr>
              <a:t>，则拒绝假设</a:t>
            </a:r>
            <a:r>
              <a:rPr lang="en-US" altLang="zh-CN" sz="2400">
                <a:ea typeface="微软雅黑" panose="020B0503020204020204" pitchFamily="34" charset="-122"/>
                <a:cs typeface="微软雅黑" panose="020B0503020204020204" pitchFamily="34" charset="-122"/>
              </a:rPr>
              <a:t>H</a:t>
            </a:r>
            <a:r>
              <a:rPr lang="en-US" altLang="zh-CN" sz="2400" baseline="-25000">
                <a:ea typeface="微软雅黑" panose="020B0503020204020204" pitchFamily="34" charset="-122"/>
                <a:cs typeface="微软雅黑" panose="020B0503020204020204" pitchFamily="34" charset="-122"/>
              </a:rPr>
              <a:t>0</a:t>
            </a:r>
            <a:r>
              <a:rPr lang="zh-CN" altLang="zh-CN" sz="2400">
                <a:ea typeface="微软雅黑" panose="020B0503020204020204" pitchFamily="34" charset="-122"/>
                <a:cs typeface="微软雅黑" panose="020B0503020204020204" pitchFamily="34" charset="-122"/>
              </a:rPr>
              <a:t>，即回归系数</a:t>
            </a:r>
            <a:r>
              <a:rPr lang="en-US" altLang="zh-CN" sz="2400" i="1">
                <a:ea typeface="微软雅黑" panose="020B0503020204020204" pitchFamily="34" charset="-122"/>
                <a:cs typeface="微软雅黑" panose="020B0503020204020204" pitchFamily="34" charset="-122"/>
              </a:rPr>
              <a:t>b</a:t>
            </a:r>
            <a:r>
              <a:rPr lang="zh-CN" altLang="zh-CN" sz="2400">
                <a:ea typeface="微软雅黑" panose="020B0503020204020204" pitchFamily="34" charset="-122"/>
                <a:cs typeface="微软雅黑" panose="020B0503020204020204" pitchFamily="34" charset="-122"/>
              </a:rPr>
              <a:t>显著</a:t>
            </a:r>
            <a:endParaRPr lang="en-US" altLang="zh-CN" sz="2400">
              <a:ea typeface="微软雅黑" panose="020B0503020204020204" pitchFamily="34" charset="-122"/>
              <a:cs typeface="微软雅黑" panose="020B0503020204020204" pitchFamily="34" charset="-122"/>
            </a:endParaRPr>
          </a:p>
          <a:p>
            <a:pPr eaLnBrk="1" hangingPunct="1"/>
            <a:r>
              <a:rPr lang="zh-CN" altLang="zh-CN" sz="2400">
                <a:ea typeface="微软雅黑" panose="020B0503020204020204" pitchFamily="34" charset="-122"/>
                <a:cs typeface="微软雅黑" panose="020B0503020204020204" pitchFamily="34" charset="-122"/>
              </a:rPr>
              <a:t>同时可以计算出</a:t>
            </a:r>
            <a:r>
              <a:rPr lang="en-US" altLang="zh-CN" sz="2400">
                <a:ea typeface="微软雅黑" panose="020B0503020204020204" pitchFamily="34" charset="-122"/>
                <a:cs typeface="微软雅黑" panose="020B0503020204020204" pitchFamily="34" charset="-122"/>
              </a:rPr>
              <a:t>P </a:t>
            </a:r>
            <a:r>
              <a:rPr lang="zh-CN" altLang="zh-CN" sz="2400">
                <a:ea typeface="微软雅黑" panose="020B0503020204020204" pitchFamily="34" charset="-122"/>
                <a:cs typeface="微软雅黑" panose="020B0503020204020204" pitchFamily="34" charset="-122"/>
              </a:rPr>
              <a:t>值（</a:t>
            </a:r>
            <a:r>
              <a:rPr lang="en-US" altLang="zh-CN" sz="2400">
                <a:ea typeface="微软雅黑" panose="020B0503020204020204" pitchFamily="34" charset="-122"/>
                <a:cs typeface="微软雅黑" panose="020B0503020204020204" pitchFamily="34" charset="-122"/>
              </a:rPr>
              <a:t>p value</a:t>
            </a:r>
            <a:r>
              <a:rPr lang="zh-CN" altLang="zh-CN" sz="2400">
                <a:ea typeface="微软雅黑" panose="020B0503020204020204" pitchFamily="34" charset="-122"/>
                <a:cs typeface="微软雅黑" panose="020B0503020204020204" pitchFamily="34" charset="-122"/>
              </a:rPr>
              <a:t>），一般以</a:t>
            </a:r>
            <a:r>
              <a:rPr lang="en-US" altLang="zh-CN" sz="2400">
                <a:ea typeface="微软雅黑" panose="020B0503020204020204" pitchFamily="34" charset="-122"/>
                <a:cs typeface="微软雅黑" panose="020B0503020204020204" pitchFamily="34" charset="-122"/>
              </a:rPr>
              <a:t>P &lt; 0.05 </a:t>
            </a:r>
            <a:r>
              <a:rPr lang="zh-CN" altLang="zh-CN" sz="2400">
                <a:ea typeface="微软雅黑" panose="020B0503020204020204" pitchFamily="34" charset="-122"/>
                <a:cs typeface="微软雅黑" panose="020B0503020204020204" pitchFamily="34" charset="-122"/>
              </a:rPr>
              <a:t>为显著，</a:t>
            </a:r>
            <a:r>
              <a:rPr lang="en-US" altLang="zh-CN" sz="2400">
                <a:ea typeface="微软雅黑" panose="020B0503020204020204" pitchFamily="34" charset="-122"/>
                <a:cs typeface="微软雅黑" panose="020B0503020204020204" pitchFamily="34" charset="-122"/>
              </a:rPr>
              <a:t> P &lt;0.01 </a:t>
            </a:r>
            <a:r>
              <a:rPr lang="zh-CN" altLang="zh-CN" sz="2400">
                <a:ea typeface="微软雅黑" panose="020B0503020204020204" pitchFamily="34" charset="-122"/>
                <a:cs typeface="微软雅黑" panose="020B0503020204020204" pitchFamily="34" charset="-122"/>
              </a:rPr>
              <a:t>为非常显著。</a:t>
            </a:r>
          </a:p>
          <a:p>
            <a:pPr eaLnBrk="1" hangingPunct="1"/>
            <a:endParaRPr lang="zh-CN" altLang="en-US" sz="2400">
              <a:ea typeface="微软雅黑" panose="020B0503020204020204" pitchFamily="34" charset="-122"/>
              <a:cs typeface="微软雅黑" panose="020B0503020204020204" pitchFamily="34" charset="-122"/>
            </a:endParaRPr>
          </a:p>
        </p:txBody>
      </p:sp>
      <p:sp>
        <p:nvSpPr>
          <p:cNvPr id="23556" name="Rectangle 2">
            <a:extLst>
              <a:ext uri="{FF2B5EF4-FFF2-40B4-BE49-F238E27FC236}">
                <a16:creationId xmlns:a16="http://schemas.microsoft.com/office/drawing/2014/main" id="{E8F4F396-3E5F-9646-9ACB-F2713F56A13F}"/>
              </a:ext>
            </a:extLst>
          </p:cNvPr>
          <p:cNvSpPr>
            <a:spLocks noChangeArrowheads="1"/>
          </p:cNvSpPr>
          <p:nvPr/>
        </p:nvSpPr>
        <p:spPr bwMode="auto">
          <a:xfrm>
            <a:off x="1524001" y="-2308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graphicFrame>
        <p:nvGraphicFramePr>
          <p:cNvPr id="23557" name="对象 6">
            <a:extLst>
              <a:ext uri="{FF2B5EF4-FFF2-40B4-BE49-F238E27FC236}">
                <a16:creationId xmlns:a16="http://schemas.microsoft.com/office/drawing/2014/main" id="{7136ECA5-2CD4-194B-BC8A-A7A3C8AA6A13}"/>
              </a:ext>
            </a:extLst>
          </p:cNvPr>
          <p:cNvGraphicFramePr>
            <a:graphicFrameLocks noChangeAspect="1"/>
          </p:cNvGraphicFramePr>
          <p:nvPr>
            <p:extLst>
              <p:ext uri="{D42A27DB-BD31-4B8C-83A1-F6EECF244321}">
                <p14:modId xmlns:p14="http://schemas.microsoft.com/office/powerpoint/2010/main" val="681373452"/>
              </p:ext>
            </p:extLst>
          </p:nvPr>
        </p:nvGraphicFramePr>
        <p:xfrm>
          <a:off x="2495600" y="2060848"/>
          <a:ext cx="2301875" cy="887413"/>
        </p:xfrm>
        <a:graphic>
          <a:graphicData uri="http://schemas.openxmlformats.org/presentationml/2006/ole">
            <mc:AlternateContent xmlns:mc="http://schemas.openxmlformats.org/markup-compatibility/2006">
              <mc:Choice xmlns:v="urn:schemas-microsoft-com:vml" Requires="v">
                <p:oleObj spid="_x0000_s23570" name="Equation" r:id="rId4" imgW="26327100" imgH="9944100" progId="Equation.DSMT4">
                  <p:embed/>
                </p:oleObj>
              </mc:Choice>
              <mc:Fallback>
                <p:oleObj name="Equation" r:id="rId4" imgW="26327100" imgH="9944100" progId="Equation.DSMT4">
                  <p:embed/>
                  <p:pic>
                    <p:nvPicPr>
                      <p:cNvPr id="0" name="对象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95600" y="2060848"/>
                        <a:ext cx="2301875" cy="887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3558" name="Rectangle 4">
            <a:extLst>
              <a:ext uri="{FF2B5EF4-FFF2-40B4-BE49-F238E27FC236}">
                <a16:creationId xmlns:a16="http://schemas.microsoft.com/office/drawing/2014/main" id="{CEDED5C3-C6BD-FF44-A0DE-54E7C527900A}"/>
              </a:ext>
            </a:extLst>
          </p:cNvPr>
          <p:cNvSpPr>
            <a:spLocks noChangeArrowheads="1"/>
          </p:cNvSpPr>
          <p:nvPr/>
        </p:nvSpPr>
        <p:spPr bwMode="auto">
          <a:xfrm>
            <a:off x="1524001" y="-2308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graphicFrame>
        <p:nvGraphicFramePr>
          <p:cNvPr id="23559" name="对象 8">
            <a:extLst>
              <a:ext uri="{FF2B5EF4-FFF2-40B4-BE49-F238E27FC236}">
                <a16:creationId xmlns:a16="http://schemas.microsoft.com/office/drawing/2014/main" id="{65987A27-2DCE-E74D-92FD-6779B1896FBB}"/>
              </a:ext>
            </a:extLst>
          </p:cNvPr>
          <p:cNvGraphicFramePr>
            <a:graphicFrameLocks noChangeAspect="1"/>
          </p:cNvGraphicFramePr>
          <p:nvPr>
            <p:extLst>
              <p:ext uri="{D42A27DB-BD31-4B8C-83A1-F6EECF244321}">
                <p14:modId xmlns:p14="http://schemas.microsoft.com/office/powerpoint/2010/main" val="1143721886"/>
              </p:ext>
            </p:extLst>
          </p:nvPr>
        </p:nvGraphicFramePr>
        <p:xfrm>
          <a:off x="5807968" y="1986434"/>
          <a:ext cx="2686050" cy="969963"/>
        </p:xfrm>
        <a:graphic>
          <a:graphicData uri="http://schemas.openxmlformats.org/presentationml/2006/ole">
            <mc:AlternateContent xmlns:mc="http://schemas.openxmlformats.org/markup-compatibility/2006">
              <mc:Choice xmlns:v="urn:schemas-microsoft-com:vml" Requires="v">
                <p:oleObj spid="_x0000_s23571" name="Equation" r:id="rId6" imgW="29552900" imgH="10528300" progId="Equation.DSMT4">
                  <p:embed/>
                </p:oleObj>
              </mc:Choice>
              <mc:Fallback>
                <p:oleObj name="Equation" r:id="rId6" imgW="29552900" imgH="10528300" progId="Equation.DSMT4">
                  <p:embed/>
                  <p:pic>
                    <p:nvPicPr>
                      <p:cNvPr id="0" name="对象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07968" y="1986434"/>
                        <a:ext cx="2686050" cy="9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a:extLst>
              <a:ext uri="{FF2B5EF4-FFF2-40B4-BE49-F238E27FC236}">
                <a16:creationId xmlns:a16="http://schemas.microsoft.com/office/drawing/2014/main" id="{E27DE228-EF72-8241-A02D-516F6F2919A5}"/>
              </a:ext>
            </a:extLst>
          </p:cNvPr>
          <p:cNvSpPr>
            <a:spLocks noGrp="1" noChangeArrowheads="1"/>
          </p:cNvSpPr>
          <p:nvPr>
            <p:ph type="title"/>
          </p:nvPr>
        </p:nvSpPr>
        <p:spPr/>
        <p:txBody>
          <a:bodyPr vert="horz" wrap="square" lIns="92075" tIns="46038" rIns="92075" bIns="46038" numCol="1" anchor="b" anchorCtr="0" compatLnSpc="1">
            <a:prstTxWarp prst="textNoShape">
              <a:avLst/>
            </a:prstTxWarp>
          </a:bodyPr>
          <a:lstStyle/>
          <a:p>
            <a:pPr eaLnBrk="1" hangingPunct="1"/>
            <a:r>
              <a:rPr lang="zh-CN" altLang="en-US">
                <a:latin typeface="微软雅黑" panose="020B0503020204020204" pitchFamily="34" charset="-122"/>
                <a:ea typeface="微软雅黑" panose="020B0503020204020204" pitchFamily="34" charset="-122"/>
              </a:rPr>
              <a:t>多元线性回归</a:t>
            </a:r>
            <a:endParaRPr lang="en-US" altLang="zh-CN" sz="2400">
              <a:latin typeface="微软雅黑" panose="020B0503020204020204" pitchFamily="34" charset="-122"/>
              <a:ea typeface="微软雅黑" panose="020B0503020204020204" pitchFamily="34" charset="-122"/>
            </a:endParaRPr>
          </a:p>
        </p:txBody>
      </p:sp>
      <p:sp>
        <p:nvSpPr>
          <p:cNvPr id="24578" name="Rectangle 2">
            <a:extLst>
              <a:ext uri="{FF2B5EF4-FFF2-40B4-BE49-F238E27FC236}">
                <a16:creationId xmlns:a16="http://schemas.microsoft.com/office/drawing/2014/main" id="{D40BF1AB-3E26-2E43-98A9-AE0B1C082E12}"/>
              </a:ext>
            </a:extLst>
          </p:cNvPr>
          <p:cNvSpPr>
            <a:spLocks noGrp="1" noChangeArrowheads="1"/>
          </p:cNvSpPr>
          <p:nvPr>
            <p:ph idx="1"/>
          </p:nvPr>
        </p:nvSpPr>
        <p:spPr>
          <a:noFill/>
        </p:spPr>
        <p:txBody>
          <a:bodyPr vert="horz" wrap="square" lIns="92075" tIns="46038" rIns="92075" bIns="46038" numCol="1" anchor="t" anchorCtr="0" compatLnSpc="1">
            <a:prstTxWarp prst="textNoShape">
              <a:avLst/>
            </a:prstTxWarp>
          </a:bodyPr>
          <a:lstStyle/>
          <a:p>
            <a:pPr eaLnBrk="1" hangingPunct="1">
              <a:lnSpc>
                <a:spcPct val="120000"/>
              </a:lnSpc>
            </a:pPr>
            <a:r>
              <a:rPr lang="en-US" altLang="zh-CN" u="sng">
                <a:ea typeface="微软雅黑" panose="020B0503020204020204" pitchFamily="34" charset="-122"/>
                <a:cs typeface="微软雅黑" panose="020B0503020204020204" pitchFamily="34" charset="-122"/>
              </a:rPr>
              <a:t>Multiple regression</a:t>
            </a:r>
            <a:r>
              <a:rPr lang="en-US" altLang="zh-CN">
                <a:ea typeface="微软雅黑" panose="020B0503020204020204" pitchFamily="34" charset="-122"/>
                <a:cs typeface="微软雅黑" panose="020B0503020204020204" pitchFamily="34" charset="-122"/>
              </a:rPr>
              <a:t>:</a:t>
            </a:r>
          </a:p>
          <a:p>
            <a:pPr eaLnBrk="1" hangingPunct="1">
              <a:lnSpc>
                <a:spcPct val="120000"/>
              </a:lnSpc>
              <a:buFont typeface="Monotype Sorts" pitchFamily="2" charset="2"/>
              <a:buNone/>
            </a:pPr>
            <a:r>
              <a:rPr lang="en-US" altLang="zh-CN" i="1">
                <a:ea typeface="微软雅黑" panose="020B0503020204020204" pitchFamily="34" charset="-122"/>
                <a:cs typeface="微软雅黑" panose="020B0503020204020204" pitchFamily="34" charset="-122"/>
              </a:rPr>
              <a:t>               y</a:t>
            </a:r>
            <a:r>
              <a:rPr lang="en-US" altLang="zh-CN">
                <a:ea typeface="微软雅黑" panose="020B0503020204020204" pitchFamily="34" charset="-122"/>
                <a:cs typeface="微软雅黑" panose="020B0503020204020204" pitchFamily="34" charset="-122"/>
              </a:rPr>
              <a:t>=</a:t>
            </a:r>
            <a:r>
              <a:rPr lang="en-US" altLang="zh-CN" i="1">
                <a:ea typeface="微软雅黑" panose="020B0503020204020204" pitchFamily="34" charset="-122"/>
                <a:cs typeface="微软雅黑" panose="020B0503020204020204" pitchFamily="34" charset="-122"/>
                <a:sym typeface="Symbol" pitchFamily="2" charset="2"/>
              </a:rPr>
              <a:t></a:t>
            </a:r>
            <a:r>
              <a:rPr lang="en-US" altLang="zh-CN" i="1" baseline="-25000">
                <a:ea typeface="微软雅黑" panose="020B0503020204020204" pitchFamily="34" charset="-122"/>
                <a:cs typeface="微软雅黑" panose="020B0503020204020204" pitchFamily="34" charset="-122"/>
              </a:rPr>
              <a:t>0</a:t>
            </a:r>
            <a:r>
              <a:rPr lang="en-US" altLang="zh-CN">
                <a:ea typeface="微软雅黑" panose="020B0503020204020204" pitchFamily="34" charset="-122"/>
                <a:cs typeface="微软雅黑" panose="020B0503020204020204" pitchFamily="34" charset="-122"/>
              </a:rPr>
              <a:t>+</a:t>
            </a:r>
            <a:r>
              <a:rPr lang="en-US" altLang="zh-CN" i="1">
                <a:ea typeface="微软雅黑" panose="020B0503020204020204" pitchFamily="34" charset="-122"/>
                <a:cs typeface="微软雅黑" panose="020B0503020204020204" pitchFamily="34" charset="-122"/>
                <a:sym typeface="Symbol" pitchFamily="2" charset="2"/>
              </a:rPr>
              <a:t></a:t>
            </a:r>
            <a:r>
              <a:rPr lang="en-US" altLang="zh-CN" i="1" baseline="-25000">
                <a:ea typeface="微软雅黑" panose="020B0503020204020204" pitchFamily="34" charset="-122"/>
                <a:cs typeface="微软雅黑" panose="020B0503020204020204" pitchFamily="34" charset="-122"/>
              </a:rPr>
              <a:t>1</a:t>
            </a:r>
            <a:r>
              <a:rPr lang="en-US" altLang="zh-CN" i="1">
                <a:ea typeface="微软雅黑" panose="020B0503020204020204" pitchFamily="34" charset="-122"/>
                <a:cs typeface="微软雅黑" panose="020B0503020204020204" pitchFamily="34" charset="-122"/>
              </a:rPr>
              <a:t>x</a:t>
            </a:r>
            <a:r>
              <a:rPr lang="en-US" altLang="zh-CN" i="1" baseline="-25000">
                <a:ea typeface="微软雅黑" panose="020B0503020204020204" pitchFamily="34" charset="-122"/>
                <a:cs typeface="微软雅黑" panose="020B0503020204020204" pitchFamily="34" charset="-122"/>
              </a:rPr>
              <a:t>1</a:t>
            </a:r>
            <a:r>
              <a:rPr lang="en-US" altLang="zh-CN">
                <a:ea typeface="微软雅黑" panose="020B0503020204020204" pitchFamily="34" charset="-122"/>
                <a:cs typeface="微软雅黑" panose="020B0503020204020204" pitchFamily="34" charset="-122"/>
              </a:rPr>
              <a:t>+</a:t>
            </a:r>
            <a:r>
              <a:rPr lang="en-US" altLang="zh-CN" i="1">
                <a:ea typeface="微软雅黑" panose="020B0503020204020204" pitchFamily="34" charset="-122"/>
                <a:cs typeface="微软雅黑" panose="020B0503020204020204" pitchFamily="34" charset="-122"/>
                <a:sym typeface="Symbol" pitchFamily="2" charset="2"/>
              </a:rPr>
              <a:t></a:t>
            </a:r>
            <a:r>
              <a:rPr lang="en-US" altLang="zh-CN" i="1" baseline="-25000">
                <a:ea typeface="微软雅黑" panose="020B0503020204020204" pitchFamily="34" charset="-122"/>
                <a:cs typeface="微软雅黑" panose="020B0503020204020204" pitchFamily="34" charset="-122"/>
              </a:rPr>
              <a:t>2</a:t>
            </a:r>
            <a:r>
              <a:rPr lang="en-US" altLang="zh-CN" i="1">
                <a:ea typeface="微软雅黑" panose="020B0503020204020204" pitchFamily="34" charset="-122"/>
                <a:cs typeface="微软雅黑" panose="020B0503020204020204" pitchFamily="34" charset="-122"/>
              </a:rPr>
              <a:t>x</a:t>
            </a:r>
            <a:r>
              <a:rPr lang="en-US" altLang="zh-CN" i="1" baseline="-25000">
                <a:ea typeface="微软雅黑" panose="020B0503020204020204" pitchFamily="34" charset="-122"/>
                <a:cs typeface="微软雅黑" panose="020B0503020204020204" pitchFamily="34" charset="-122"/>
              </a:rPr>
              <a:t>2</a:t>
            </a:r>
            <a:r>
              <a:rPr lang="en-US" altLang="zh-CN">
                <a:ea typeface="微软雅黑" panose="020B0503020204020204" pitchFamily="34" charset="-122"/>
                <a:cs typeface="微软雅黑" panose="020B0503020204020204" pitchFamily="34" charset="-122"/>
              </a:rPr>
              <a:t>+…+</a:t>
            </a:r>
            <a:r>
              <a:rPr lang="en-US" altLang="zh-CN" i="1">
                <a:ea typeface="微软雅黑" panose="020B0503020204020204" pitchFamily="34" charset="-122"/>
                <a:cs typeface="微软雅黑" panose="020B0503020204020204" pitchFamily="34" charset="-122"/>
                <a:sym typeface="Symbol" pitchFamily="2" charset="2"/>
              </a:rPr>
              <a:t></a:t>
            </a:r>
            <a:r>
              <a:rPr lang="en-US" altLang="zh-CN" i="1" baseline="-25000">
                <a:ea typeface="微软雅黑" panose="020B0503020204020204" pitchFamily="34" charset="-122"/>
                <a:cs typeface="微软雅黑" panose="020B0503020204020204" pitchFamily="34" charset="-122"/>
              </a:rPr>
              <a:t>k</a:t>
            </a:r>
            <a:r>
              <a:rPr lang="en-US" altLang="zh-CN" i="1">
                <a:ea typeface="微软雅黑" panose="020B0503020204020204" pitchFamily="34" charset="-122"/>
                <a:cs typeface="微软雅黑" panose="020B0503020204020204" pitchFamily="34" charset="-122"/>
              </a:rPr>
              <a:t>x</a:t>
            </a:r>
            <a:r>
              <a:rPr lang="en-US" altLang="zh-CN" i="1" baseline="-25000">
                <a:ea typeface="微软雅黑" panose="020B0503020204020204" pitchFamily="34" charset="-122"/>
                <a:cs typeface="微软雅黑" panose="020B0503020204020204" pitchFamily="34" charset="-122"/>
              </a:rPr>
              <a:t>k</a:t>
            </a:r>
            <a:r>
              <a:rPr lang="en-US" altLang="zh-CN">
                <a:ea typeface="微软雅黑" panose="020B0503020204020204" pitchFamily="34" charset="-122"/>
                <a:cs typeface="微软雅黑" panose="020B0503020204020204" pitchFamily="34" charset="-122"/>
              </a:rPr>
              <a:t>+</a:t>
            </a:r>
            <a:r>
              <a:rPr lang="en-US" altLang="zh-CN" i="1">
                <a:ea typeface="微软雅黑" panose="020B0503020204020204" pitchFamily="34" charset="-122"/>
                <a:cs typeface="微软雅黑" panose="020B0503020204020204" pitchFamily="34" charset="-122"/>
                <a:sym typeface="Symbol" pitchFamily="2" charset="2"/>
              </a:rPr>
              <a:t></a:t>
            </a:r>
            <a:r>
              <a:rPr lang="en-US" altLang="zh-CN" i="1">
                <a:ea typeface="微软雅黑" panose="020B0503020204020204" pitchFamily="34" charset="-122"/>
                <a:cs typeface="微软雅黑" panose="020B0503020204020204" pitchFamily="34" charset="-122"/>
              </a:rPr>
              <a:t> </a:t>
            </a:r>
          </a:p>
          <a:p>
            <a:pPr lvl="1" eaLnBrk="1" hangingPunct="1">
              <a:lnSpc>
                <a:spcPct val="120000"/>
              </a:lnSpc>
              <a:buFont typeface="Dixieland" pitchFamily="2" charset="2"/>
              <a:buNone/>
            </a:pPr>
            <a:r>
              <a:rPr lang="en-US" altLang="zh-CN">
                <a:ea typeface="微软雅黑" panose="020B0503020204020204" pitchFamily="34" charset="-122"/>
                <a:cs typeface="微软雅黑" panose="020B0503020204020204" pitchFamily="34" charset="-122"/>
                <a:sym typeface="Symbol" pitchFamily="2" charset="2"/>
              </a:rPr>
              <a:t></a:t>
            </a:r>
            <a:r>
              <a:rPr lang="en-US" altLang="zh-CN">
                <a:ea typeface="微软雅黑" panose="020B0503020204020204" pitchFamily="34" charset="-122"/>
                <a:cs typeface="微软雅黑" panose="020B0503020204020204" pitchFamily="34" charset="-122"/>
              </a:rPr>
              <a:t>~N(0, </a:t>
            </a:r>
            <a:r>
              <a:rPr lang="en-US" altLang="zh-CN">
                <a:ea typeface="微软雅黑" panose="020B0503020204020204" pitchFamily="34" charset="-122"/>
                <a:cs typeface="微软雅黑" panose="020B0503020204020204" pitchFamily="34" charset="-122"/>
                <a:sym typeface="Symbol" pitchFamily="2" charset="2"/>
              </a:rPr>
              <a:t></a:t>
            </a:r>
            <a:r>
              <a:rPr lang="en-US" altLang="zh-CN" baseline="30000">
                <a:ea typeface="微软雅黑" panose="020B0503020204020204" pitchFamily="34" charset="-122"/>
                <a:cs typeface="微软雅黑" panose="020B0503020204020204" pitchFamily="34" charset="-122"/>
              </a:rPr>
              <a:t>2</a:t>
            </a:r>
            <a:r>
              <a:rPr lang="en-US" altLang="zh-CN">
                <a:ea typeface="微软雅黑" panose="020B0503020204020204" pitchFamily="34" charset="-122"/>
                <a:cs typeface="微软雅黑" panose="020B0503020204020204" pitchFamily="34" charset="-122"/>
              </a:rPr>
              <a:t>)</a:t>
            </a:r>
            <a:endParaRPr lang="en-US" altLang="zh-CN" i="1">
              <a:ea typeface="微软雅黑" panose="020B0503020204020204" pitchFamily="34" charset="-122"/>
              <a:cs typeface="微软雅黑" panose="020B0503020204020204" pitchFamily="34" charset="-122"/>
            </a:endParaRPr>
          </a:p>
          <a:p>
            <a:pPr eaLnBrk="1" hangingPunct="1">
              <a:lnSpc>
                <a:spcPct val="120000"/>
              </a:lnSpc>
            </a:pPr>
            <a:r>
              <a:rPr lang="zh-CN" altLang="en-US">
                <a:ea typeface="微软雅黑" panose="020B0503020204020204" pitchFamily="34" charset="-122"/>
                <a:cs typeface="微软雅黑" panose="020B0503020204020204" pitchFamily="34" charset="-122"/>
              </a:rPr>
              <a:t>基于</a:t>
            </a:r>
            <a:r>
              <a:rPr lang="en-US" altLang="zh-CN">
                <a:ea typeface="微软雅黑" panose="020B0503020204020204" pitchFamily="34" charset="-122"/>
                <a:cs typeface="微软雅黑" panose="020B0503020204020204" pitchFamily="34" charset="-122"/>
              </a:rPr>
              <a:t>n </a:t>
            </a:r>
            <a:r>
              <a:rPr lang="zh-CN" altLang="en-US">
                <a:ea typeface="微软雅黑" panose="020B0503020204020204" pitchFamily="34" charset="-122"/>
                <a:cs typeface="微软雅黑" panose="020B0503020204020204" pitchFamily="34" charset="-122"/>
              </a:rPr>
              <a:t>个观测样本</a:t>
            </a:r>
            <a:r>
              <a:rPr lang="en-US" altLang="zh-CN">
                <a:ea typeface="微软雅黑" panose="020B0503020204020204" pitchFamily="34" charset="-122"/>
                <a:cs typeface="微软雅黑" panose="020B0503020204020204" pitchFamily="34" charset="-122"/>
              </a:rPr>
              <a:t>: (</a:t>
            </a:r>
            <a:r>
              <a:rPr lang="en-US" altLang="zh-CN" i="1">
                <a:ea typeface="微软雅黑" panose="020B0503020204020204" pitchFamily="34" charset="-122"/>
                <a:cs typeface="微软雅黑" panose="020B0503020204020204" pitchFamily="34" charset="-122"/>
              </a:rPr>
              <a:t>x</a:t>
            </a:r>
            <a:r>
              <a:rPr lang="en-US" altLang="zh-CN" baseline="-25000">
                <a:ea typeface="微软雅黑" panose="020B0503020204020204" pitchFamily="34" charset="-122"/>
                <a:cs typeface="微软雅黑" panose="020B0503020204020204" pitchFamily="34" charset="-122"/>
              </a:rPr>
              <a:t>i1</a:t>
            </a:r>
            <a:r>
              <a:rPr lang="en-US" altLang="zh-CN">
                <a:ea typeface="微软雅黑" panose="020B0503020204020204" pitchFamily="34" charset="-122"/>
                <a:cs typeface="微软雅黑" panose="020B0503020204020204" pitchFamily="34" charset="-122"/>
              </a:rPr>
              <a:t>,</a:t>
            </a:r>
            <a:r>
              <a:rPr lang="en-US" altLang="zh-CN" i="1">
                <a:ea typeface="微软雅黑" panose="020B0503020204020204" pitchFamily="34" charset="-122"/>
                <a:cs typeface="微软雅黑" panose="020B0503020204020204" pitchFamily="34" charset="-122"/>
              </a:rPr>
              <a:t> x</a:t>
            </a:r>
            <a:r>
              <a:rPr lang="en-US" altLang="zh-CN" baseline="-25000">
                <a:ea typeface="微软雅黑" panose="020B0503020204020204" pitchFamily="34" charset="-122"/>
                <a:cs typeface="微软雅黑" panose="020B0503020204020204" pitchFamily="34" charset="-122"/>
              </a:rPr>
              <a:t>i2</a:t>
            </a:r>
            <a:r>
              <a:rPr lang="en-US" altLang="zh-CN">
                <a:ea typeface="微软雅黑" panose="020B0503020204020204" pitchFamily="34" charset="-122"/>
                <a:cs typeface="微软雅黑" panose="020B0503020204020204" pitchFamily="34" charset="-122"/>
              </a:rPr>
              <a:t>,…, </a:t>
            </a:r>
            <a:r>
              <a:rPr lang="en-US" altLang="zh-CN" i="1">
                <a:ea typeface="微软雅黑" panose="020B0503020204020204" pitchFamily="34" charset="-122"/>
                <a:cs typeface="微软雅黑" panose="020B0503020204020204" pitchFamily="34" charset="-122"/>
              </a:rPr>
              <a:t>x</a:t>
            </a:r>
            <a:r>
              <a:rPr lang="en-US" altLang="zh-CN" baseline="-25000">
                <a:ea typeface="微软雅黑" panose="020B0503020204020204" pitchFamily="34" charset="-122"/>
                <a:cs typeface="微软雅黑" panose="020B0503020204020204" pitchFamily="34" charset="-122"/>
              </a:rPr>
              <a:t>ik</a:t>
            </a:r>
            <a:r>
              <a:rPr lang="zh-CN" altLang="zh-CN">
                <a:ea typeface="微软雅黑" panose="020B0503020204020204" pitchFamily="34" charset="-122"/>
                <a:cs typeface="微软雅黑" panose="020B0503020204020204" pitchFamily="34" charset="-122"/>
              </a:rPr>
              <a:t>，</a:t>
            </a:r>
            <a:r>
              <a:rPr lang="en-US" altLang="zh-CN">
                <a:ea typeface="微软雅黑" panose="020B0503020204020204" pitchFamily="34" charset="-122"/>
                <a:cs typeface="微软雅黑" panose="020B0503020204020204" pitchFamily="34" charset="-122"/>
              </a:rPr>
              <a:t>y</a:t>
            </a:r>
            <a:r>
              <a:rPr lang="en-US" altLang="zh-CN" baseline="-25000">
                <a:ea typeface="微软雅黑" panose="020B0503020204020204" pitchFamily="34" charset="-122"/>
                <a:cs typeface="微软雅黑" panose="020B0503020204020204" pitchFamily="34" charset="-122"/>
              </a:rPr>
              <a:t>i</a:t>
            </a:r>
            <a:r>
              <a:rPr lang="en-US" altLang="zh-CN">
                <a:ea typeface="微软雅黑" panose="020B0503020204020204" pitchFamily="34" charset="-122"/>
                <a:cs typeface="微软雅黑" panose="020B0503020204020204" pitchFamily="34" charset="-122"/>
              </a:rPr>
              <a:t>)</a:t>
            </a:r>
            <a:r>
              <a:rPr lang="zh-CN" altLang="zh-CN">
                <a:ea typeface="微软雅黑" panose="020B0503020204020204" pitchFamily="34" charset="-122"/>
                <a:cs typeface="微软雅黑" panose="020B0503020204020204" pitchFamily="34" charset="-122"/>
              </a:rPr>
              <a:t>，</a:t>
            </a:r>
            <a:r>
              <a:rPr lang="en-US" altLang="zh-CN">
                <a:ea typeface="微软雅黑" panose="020B0503020204020204" pitchFamily="34" charset="-122"/>
                <a:cs typeface="微软雅黑" panose="020B0503020204020204" pitchFamily="34" charset="-122"/>
              </a:rPr>
              <a:t>i=1,2, …n</a:t>
            </a:r>
            <a:r>
              <a:rPr lang="zh-CN" altLang="zh-CN">
                <a:ea typeface="微软雅黑" panose="020B0503020204020204" pitchFamily="34" charset="-122"/>
                <a:cs typeface="微软雅黑" panose="020B0503020204020204" pitchFamily="34" charset="-122"/>
              </a:rPr>
              <a:t>。</a:t>
            </a:r>
            <a:r>
              <a:rPr lang="zh-CN" altLang="en-US">
                <a:ea typeface="微软雅黑" panose="020B0503020204020204" pitchFamily="34" charset="-122"/>
                <a:cs typeface="微软雅黑" panose="020B0503020204020204" pitchFamily="34" charset="-122"/>
              </a:rPr>
              <a:t>估计参数</a:t>
            </a:r>
            <a:r>
              <a:rPr lang="zh-CN" altLang="zh-CN">
                <a:ea typeface="微软雅黑" panose="020B0503020204020204" pitchFamily="34" charset="-122"/>
                <a:cs typeface="微软雅黑" panose="020B0503020204020204" pitchFamily="34" charset="-122"/>
              </a:rPr>
              <a:t>：</a:t>
            </a:r>
            <a:endParaRPr lang="en-US" altLang="zh-CN">
              <a:ea typeface="微软雅黑" panose="020B0503020204020204" pitchFamily="34" charset="-122"/>
              <a:cs typeface="微软雅黑" panose="020B0503020204020204" pitchFamily="34" charset="-122"/>
            </a:endParaRPr>
          </a:p>
          <a:p>
            <a:pPr eaLnBrk="1" hangingPunct="1">
              <a:lnSpc>
                <a:spcPct val="120000"/>
              </a:lnSpc>
            </a:pPr>
            <a:endParaRPr lang="en-US" altLang="zh-CN" i="1">
              <a:ea typeface="微软雅黑" panose="020B0503020204020204" pitchFamily="34" charset="-122"/>
              <a:cs typeface="微软雅黑" panose="020B0503020204020204" pitchFamily="34" charset="-122"/>
            </a:endParaRPr>
          </a:p>
          <a:p>
            <a:pPr eaLnBrk="1" hangingPunct="1">
              <a:lnSpc>
                <a:spcPct val="120000"/>
              </a:lnSpc>
            </a:pPr>
            <a:r>
              <a:rPr lang="en-US" altLang="zh-CN" i="1">
                <a:ea typeface="微软雅黑" panose="020B0503020204020204" pitchFamily="34" charset="-122"/>
                <a:cs typeface="微软雅黑" panose="020B0503020204020204" pitchFamily="34" charset="-122"/>
              </a:rPr>
              <a:t>b</a:t>
            </a:r>
            <a:r>
              <a:rPr lang="en-US" altLang="zh-CN" i="1" baseline="-25000">
                <a:ea typeface="微软雅黑" panose="020B0503020204020204" pitchFamily="34" charset="-122"/>
                <a:cs typeface="微软雅黑" panose="020B0503020204020204" pitchFamily="34" charset="-122"/>
              </a:rPr>
              <a:t>0</a:t>
            </a:r>
            <a:r>
              <a:rPr lang="zh-CN" altLang="zh-CN">
                <a:ea typeface="微软雅黑" panose="020B0503020204020204" pitchFamily="34" charset="-122"/>
                <a:cs typeface="微软雅黑" panose="020B0503020204020204" pitchFamily="34" charset="-122"/>
              </a:rPr>
              <a:t>、</a:t>
            </a:r>
            <a:r>
              <a:rPr lang="en-US" altLang="zh-CN" i="1">
                <a:ea typeface="微软雅黑" panose="020B0503020204020204" pitchFamily="34" charset="-122"/>
                <a:cs typeface="微软雅黑" panose="020B0503020204020204" pitchFamily="34" charset="-122"/>
              </a:rPr>
              <a:t>b</a:t>
            </a:r>
            <a:r>
              <a:rPr lang="en-US" altLang="zh-CN" i="1" baseline="-25000">
                <a:ea typeface="微软雅黑" panose="020B0503020204020204" pitchFamily="34" charset="-122"/>
                <a:cs typeface="微软雅黑" panose="020B0503020204020204" pitchFamily="34" charset="-122"/>
              </a:rPr>
              <a:t>1</a:t>
            </a:r>
            <a:r>
              <a:rPr lang="zh-CN" altLang="zh-CN">
                <a:ea typeface="微软雅黑" panose="020B0503020204020204" pitchFamily="34" charset="-122"/>
                <a:cs typeface="微软雅黑" panose="020B0503020204020204" pitchFamily="34" charset="-122"/>
              </a:rPr>
              <a:t>、</a:t>
            </a:r>
            <a:r>
              <a:rPr lang="en-US" altLang="zh-CN">
                <a:ea typeface="微软雅黑" panose="020B0503020204020204" pitchFamily="34" charset="-122"/>
                <a:cs typeface="微软雅黑" panose="020B0503020204020204" pitchFamily="34" charset="-122"/>
              </a:rPr>
              <a:t>…</a:t>
            </a:r>
            <a:r>
              <a:rPr lang="en-US" altLang="zh-CN" i="1">
                <a:ea typeface="微软雅黑" panose="020B0503020204020204" pitchFamily="34" charset="-122"/>
                <a:cs typeface="微软雅黑" panose="020B0503020204020204" pitchFamily="34" charset="-122"/>
              </a:rPr>
              <a:t>b</a:t>
            </a:r>
            <a:r>
              <a:rPr lang="en-US" altLang="zh-CN" i="1" baseline="-25000">
                <a:ea typeface="微软雅黑" panose="020B0503020204020204" pitchFamily="34" charset="-122"/>
                <a:cs typeface="微软雅黑" panose="020B0503020204020204" pitchFamily="34" charset="-122"/>
              </a:rPr>
              <a:t>k</a:t>
            </a:r>
            <a:r>
              <a:rPr lang="zh-CN" altLang="zh-CN">
                <a:ea typeface="微软雅黑" panose="020B0503020204020204" pitchFamily="34" charset="-122"/>
                <a:cs typeface="微软雅黑" panose="020B0503020204020204" pitchFamily="34" charset="-122"/>
              </a:rPr>
              <a:t>是</a:t>
            </a:r>
            <a:r>
              <a:rPr lang="en-US" altLang="zh-CN" i="1">
                <a:ea typeface="微软雅黑" panose="020B0503020204020204" pitchFamily="34" charset="-122"/>
                <a:cs typeface="微软雅黑" panose="020B0503020204020204" pitchFamily="34" charset="-122"/>
                <a:sym typeface="Symbol" pitchFamily="2" charset="2"/>
              </a:rPr>
              <a:t></a:t>
            </a:r>
            <a:r>
              <a:rPr lang="en-US" altLang="zh-CN" i="1" baseline="-25000">
                <a:ea typeface="微软雅黑" panose="020B0503020204020204" pitchFamily="34" charset="-122"/>
                <a:cs typeface="微软雅黑" panose="020B0503020204020204" pitchFamily="34" charset="-122"/>
              </a:rPr>
              <a:t>0</a:t>
            </a:r>
            <a:r>
              <a:rPr lang="zh-CN" altLang="zh-CN">
                <a:ea typeface="微软雅黑" panose="020B0503020204020204" pitchFamily="34" charset="-122"/>
                <a:cs typeface="微软雅黑" panose="020B0503020204020204" pitchFamily="34" charset="-122"/>
              </a:rPr>
              <a:t>、</a:t>
            </a:r>
            <a:r>
              <a:rPr lang="en-US" altLang="zh-CN" i="1">
                <a:ea typeface="微软雅黑" panose="020B0503020204020204" pitchFamily="34" charset="-122"/>
                <a:cs typeface="微软雅黑" panose="020B0503020204020204" pitchFamily="34" charset="-122"/>
                <a:sym typeface="Symbol" pitchFamily="2" charset="2"/>
              </a:rPr>
              <a:t></a:t>
            </a:r>
            <a:r>
              <a:rPr lang="en-US" altLang="zh-CN" i="1" baseline="-25000">
                <a:ea typeface="微软雅黑" panose="020B0503020204020204" pitchFamily="34" charset="-122"/>
                <a:cs typeface="微软雅黑" panose="020B0503020204020204" pitchFamily="34" charset="-122"/>
              </a:rPr>
              <a:t>1</a:t>
            </a:r>
            <a:r>
              <a:rPr lang="zh-CN" altLang="zh-CN">
                <a:ea typeface="微软雅黑" panose="020B0503020204020204" pitchFamily="34" charset="-122"/>
                <a:cs typeface="微软雅黑" panose="020B0503020204020204" pitchFamily="34" charset="-122"/>
              </a:rPr>
              <a:t>、</a:t>
            </a:r>
            <a:r>
              <a:rPr lang="en-US" altLang="zh-CN">
                <a:ea typeface="微软雅黑" panose="020B0503020204020204" pitchFamily="34" charset="-122"/>
                <a:cs typeface="微软雅黑" panose="020B0503020204020204" pitchFamily="34" charset="-122"/>
              </a:rPr>
              <a:t>…</a:t>
            </a:r>
            <a:r>
              <a:rPr lang="en-US" altLang="zh-CN" i="1">
                <a:ea typeface="微软雅黑" panose="020B0503020204020204" pitchFamily="34" charset="-122"/>
                <a:cs typeface="微软雅黑" panose="020B0503020204020204" pitchFamily="34" charset="-122"/>
                <a:sym typeface="Symbol" pitchFamily="2" charset="2"/>
              </a:rPr>
              <a:t></a:t>
            </a:r>
            <a:r>
              <a:rPr lang="en-US" altLang="zh-CN" i="1" baseline="-25000">
                <a:ea typeface="微软雅黑" panose="020B0503020204020204" pitchFamily="34" charset="-122"/>
                <a:cs typeface="微软雅黑" panose="020B0503020204020204" pitchFamily="34" charset="-122"/>
              </a:rPr>
              <a:t>k</a:t>
            </a:r>
            <a:r>
              <a:rPr lang="zh-CN" altLang="zh-CN">
                <a:ea typeface="微软雅黑" panose="020B0503020204020204" pitchFamily="34" charset="-122"/>
                <a:cs typeface="微软雅黑" panose="020B0503020204020204" pitchFamily="34" charset="-122"/>
              </a:rPr>
              <a:t>的最小二乘估计</a:t>
            </a:r>
            <a:endParaRPr lang="en-US" altLang="zh-CN" i="1">
              <a:ea typeface="微软雅黑" panose="020B0503020204020204" pitchFamily="34" charset="-122"/>
              <a:cs typeface="微软雅黑" panose="020B0503020204020204" pitchFamily="34" charset="-122"/>
            </a:endParaRPr>
          </a:p>
          <a:p>
            <a:pPr eaLnBrk="1" hangingPunct="1">
              <a:lnSpc>
                <a:spcPct val="120000"/>
              </a:lnSpc>
              <a:buFont typeface="Monotype Sorts" pitchFamily="2" charset="2"/>
              <a:buNone/>
            </a:pPr>
            <a:endParaRPr lang="en-US" altLang="zh-CN" i="1">
              <a:ea typeface="微软雅黑" panose="020B0503020204020204" pitchFamily="34" charset="-122"/>
              <a:cs typeface="微软雅黑" panose="020B0503020204020204" pitchFamily="34" charset="-122"/>
            </a:endParaRPr>
          </a:p>
        </p:txBody>
      </p:sp>
      <p:sp>
        <p:nvSpPr>
          <p:cNvPr id="24580" name="Rectangle 7">
            <a:extLst>
              <a:ext uri="{FF2B5EF4-FFF2-40B4-BE49-F238E27FC236}">
                <a16:creationId xmlns:a16="http://schemas.microsoft.com/office/drawing/2014/main" id="{9D0F7678-6424-A640-B795-E028EF4FAFA2}"/>
              </a:ext>
            </a:extLst>
          </p:cNvPr>
          <p:cNvSpPr>
            <a:spLocks noChangeArrowheads="1"/>
          </p:cNvSpPr>
          <p:nvPr/>
        </p:nvSpPr>
        <p:spPr bwMode="auto">
          <a:xfrm>
            <a:off x="1524001" y="-2308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graphicFrame>
        <p:nvGraphicFramePr>
          <p:cNvPr id="24581" name="对象 2">
            <a:extLst>
              <a:ext uri="{FF2B5EF4-FFF2-40B4-BE49-F238E27FC236}">
                <a16:creationId xmlns:a16="http://schemas.microsoft.com/office/drawing/2014/main" id="{A9B6222E-0F2E-D545-9B5E-2A34181A8240}"/>
              </a:ext>
            </a:extLst>
          </p:cNvPr>
          <p:cNvGraphicFramePr>
            <a:graphicFrameLocks noChangeAspect="1"/>
          </p:cNvGraphicFramePr>
          <p:nvPr/>
        </p:nvGraphicFramePr>
        <p:xfrm>
          <a:off x="4440238" y="4221164"/>
          <a:ext cx="3575050" cy="585787"/>
        </p:xfrm>
        <a:graphic>
          <a:graphicData uri="http://schemas.openxmlformats.org/presentationml/2006/ole">
            <mc:AlternateContent xmlns:mc="http://schemas.openxmlformats.org/markup-compatibility/2006">
              <mc:Choice xmlns:v="urn:schemas-microsoft-com:vml" Requires="v">
                <p:oleObj spid="_x0000_s24587" name="Equation" r:id="rId4" imgW="32473900" imgH="5270500" progId="Equation.DSMT4">
                  <p:embed/>
                </p:oleObj>
              </mc:Choice>
              <mc:Fallback>
                <p:oleObj name="Equation" r:id="rId4" imgW="32473900" imgH="5270500" progId="Equation.DSMT4">
                  <p:embed/>
                  <p:pic>
                    <p:nvPicPr>
                      <p:cNvPr id="0" name="对象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40238" y="4221164"/>
                        <a:ext cx="357505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p:zo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3">
            <a:extLst>
              <a:ext uri="{FF2B5EF4-FFF2-40B4-BE49-F238E27FC236}">
                <a16:creationId xmlns:a16="http://schemas.microsoft.com/office/drawing/2014/main" id="{24BB31A1-39E7-8F43-ADA9-9108DF6D0F09}"/>
              </a:ext>
            </a:extLst>
          </p:cNvPr>
          <p:cNvSpPr>
            <a:spLocks noGrp="1" noChangeArrowheads="1"/>
          </p:cNvSpPr>
          <p:nvPr>
            <p:ph type="title"/>
          </p:nvPr>
        </p:nvSpPr>
        <p:spPr>
          <a:xfrm>
            <a:off x="335360" y="417698"/>
            <a:ext cx="11379200" cy="819944"/>
          </a:xfrm>
        </p:spPr>
        <p:txBody>
          <a:bodyPr vert="horz" wrap="square" lIns="92075" tIns="46038" rIns="92075" bIns="46038" numCol="1" anchor="b" anchorCtr="0" compatLnSpc="1">
            <a:prstTxWarp prst="textNoShape">
              <a:avLst/>
            </a:prstTxWarp>
          </a:bodyPr>
          <a:lstStyle/>
          <a:p>
            <a:pPr eaLnBrk="1" hangingPunct="1"/>
            <a:r>
              <a:rPr lang="zh-CN" altLang="en-US">
                <a:latin typeface="微软雅黑" panose="020B0503020204020204" pitchFamily="34" charset="-122"/>
                <a:ea typeface="微软雅黑" panose="020B0503020204020204" pitchFamily="34" charset="-122"/>
              </a:rPr>
              <a:t>多元线性回归</a:t>
            </a:r>
            <a:endParaRPr lang="en-US" altLang="zh-CN" sz="2400">
              <a:latin typeface="微软雅黑" panose="020B0503020204020204" pitchFamily="34" charset="-122"/>
              <a:ea typeface="微软雅黑" panose="020B0503020204020204" pitchFamily="34" charset="-122"/>
            </a:endParaRPr>
          </a:p>
        </p:txBody>
      </p:sp>
      <p:sp>
        <p:nvSpPr>
          <p:cNvPr id="25602" name="Rectangle 2">
            <a:extLst>
              <a:ext uri="{FF2B5EF4-FFF2-40B4-BE49-F238E27FC236}">
                <a16:creationId xmlns:a16="http://schemas.microsoft.com/office/drawing/2014/main" id="{DE04E818-8368-BC4F-94BB-4C319ED51F73}"/>
              </a:ext>
            </a:extLst>
          </p:cNvPr>
          <p:cNvSpPr>
            <a:spLocks noGrp="1" noChangeArrowheads="1"/>
          </p:cNvSpPr>
          <p:nvPr>
            <p:ph idx="1"/>
          </p:nvPr>
        </p:nvSpPr>
        <p:spPr>
          <a:xfrm>
            <a:off x="406400" y="2244452"/>
            <a:ext cx="11379200" cy="4856956"/>
          </a:xfrm>
          <a:noFill/>
        </p:spPr>
        <p:txBody>
          <a:bodyPr vert="horz" wrap="square" lIns="92075" tIns="46038" rIns="92075" bIns="46038" numCol="1" anchor="t" anchorCtr="0" compatLnSpc="1">
            <a:prstTxWarp prst="textNoShape">
              <a:avLst/>
            </a:prstTxWarp>
          </a:bodyPr>
          <a:lstStyle/>
          <a:p>
            <a:pPr eaLnBrk="1" hangingPunct="1">
              <a:lnSpc>
                <a:spcPct val="120000"/>
              </a:lnSpc>
            </a:pPr>
            <a:r>
              <a:rPr lang="zh-CN" altLang="en-US" dirty="0">
                <a:ea typeface="微软雅黑" panose="020B0503020204020204" pitchFamily="34" charset="-122"/>
                <a:cs typeface="微软雅黑" panose="020B0503020204020204" pitchFamily="34" charset="-122"/>
              </a:rPr>
              <a:t>使</a:t>
            </a:r>
            <a:r>
              <a:rPr lang="zh-CN" altLang="zh-CN" dirty="0">
                <a:ea typeface="微软雅黑" panose="020B0503020204020204" pitchFamily="34" charset="-122"/>
                <a:cs typeface="微软雅黑" panose="020B0503020204020204" pitchFamily="34" charset="-122"/>
              </a:rPr>
              <a:t>残差平方和</a:t>
            </a:r>
            <a:r>
              <a:rPr lang="en-US" altLang="zh-CN" i="1" dirty="0">
                <a:ea typeface="微软雅黑" panose="020B0503020204020204" pitchFamily="34" charset="-122"/>
                <a:cs typeface="微软雅黑" panose="020B0503020204020204" pitchFamily="34" charset="-122"/>
              </a:rPr>
              <a:t>SS</a:t>
            </a:r>
            <a:r>
              <a:rPr lang="en-US" altLang="zh-CN" i="1" baseline="-25000" dirty="0">
                <a:ea typeface="微软雅黑" panose="020B0503020204020204" pitchFamily="34" charset="-122"/>
                <a:cs typeface="微软雅黑" panose="020B0503020204020204" pitchFamily="34" charset="-122"/>
              </a:rPr>
              <a:t>E</a:t>
            </a:r>
            <a:r>
              <a:rPr lang="zh-CN" altLang="zh-CN" dirty="0">
                <a:ea typeface="微软雅黑" panose="020B0503020204020204" pitchFamily="34" charset="-122"/>
                <a:cs typeface="微软雅黑" panose="020B0503020204020204" pitchFamily="34" charset="-122"/>
              </a:rPr>
              <a:t>最小</a:t>
            </a:r>
            <a:r>
              <a:rPr lang="zh-CN" altLang="en-US" dirty="0">
                <a:ea typeface="微软雅黑" panose="020B0503020204020204" pitchFamily="34" charset="-122"/>
                <a:cs typeface="微软雅黑" panose="020B0503020204020204" pitchFamily="34" charset="-122"/>
              </a:rPr>
              <a:t>，估计参数</a:t>
            </a:r>
            <a:endParaRPr lang="en-US" altLang="zh-CN" dirty="0">
              <a:ea typeface="微软雅黑" panose="020B0503020204020204" pitchFamily="34" charset="-122"/>
              <a:cs typeface="微软雅黑" panose="020B0503020204020204" pitchFamily="34" charset="-122"/>
            </a:endParaRPr>
          </a:p>
          <a:p>
            <a:pPr eaLnBrk="1" hangingPunct="1">
              <a:lnSpc>
                <a:spcPct val="120000"/>
              </a:lnSpc>
            </a:pPr>
            <a:endParaRPr lang="en-US" altLang="zh-CN" i="1" dirty="0">
              <a:ea typeface="微软雅黑" panose="020B0503020204020204" pitchFamily="34" charset="-122"/>
              <a:cs typeface="微软雅黑" panose="020B0503020204020204" pitchFamily="34" charset="-122"/>
            </a:endParaRPr>
          </a:p>
          <a:p>
            <a:pPr eaLnBrk="1" hangingPunct="1">
              <a:lnSpc>
                <a:spcPct val="120000"/>
              </a:lnSpc>
            </a:pPr>
            <a:r>
              <a:rPr lang="zh-CN" altLang="zh-CN" dirty="0">
                <a:ea typeface="微软雅黑" panose="020B0503020204020204" pitchFamily="34" charset="-122"/>
                <a:cs typeface="微软雅黑" panose="020B0503020204020204" pitchFamily="34" charset="-122"/>
              </a:rPr>
              <a:t>利用多元函数求极值的方法可以解得</a:t>
            </a:r>
            <a:r>
              <a:rPr lang="en-US" altLang="zh-CN" i="1" dirty="0">
                <a:ea typeface="微软雅黑" panose="020B0503020204020204" pitchFamily="34" charset="-122"/>
                <a:cs typeface="微软雅黑" panose="020B0503020204020204" pitchFamily="34" charset="-122"/>
              </a:rPr>
              <a:t>b</a:t>
            </a:r>
            <a:r>
              <a:rPr lang="en-US" altLang="zh-CN" i="1" baseline="-25000" dirty="0">
                <a:ea typeface="微软雅黑" panose="020B0503020204020204" pitchFamily="34" charset="-122"/>
                <a:cs typeface="微软雅黑" panose="020B0503020204020204" pitchFamily="34" charset="-122"/>
              </a:rPr>
              <a:t>0</a:t>
            </a:r>
            <a:r>
              <a:rPr lang="zh-CN" altLang="zh-CN" dirty="0">
                <a:ea typeface="微软雅黑" panose="020B0503020204020204" pitchFamily="34" charset="-122"/>
                <a:cs typeface="微软雅黑" panose="020B0503020204020204" pitchFamily="34" charset="-122"/>
              </a:rPr>
              <a:t>、</a:t>
            </a:r>
            <a:r>
              <a:rPr lang="en-US" altLang="zh-CN" i="1" dirty="0">
                <a:ea typeface="微软雅黑" panose="020B0503020204020204" pitchFamily="34" charset="-122"/>
                <a:cs typeface="微软雅黑" panose="020B0503020204020204" pitchFamily="34" charset="-122"/>
              </a:rPr>
              <a:t>b</a:t>
            </a:r>
            <a:r>
              <a:rPr lang="en-US" altLang="zh-CN" i="1" baseline="-25000" dirty="0">
                <a:ea typeface="微软雅黑" panose="020B0503020204020204" pitchFamily="34" charset="-122"/>
                <a:cs typeface="微软雅黑" panose="020B0503020204020204" pitchFamily="34" charset="-122"/>
              </a:rPr>
              <a:t>1</a:t>
            </a:r>
            <a:r>
              <a:rPr lang="zh-CN" altLang="zh-CN" dirty="0">
                <a:ea typeface="微软雅黑" panose="020B0503020204020204" pitchFamily="34" charset="-122"/>
                <a:cs typeface="微软雅黑" panose="020B0503020204020204" pitchFamily="34" charset="-122"/>
              </a:rPr>
              <a:t>、</a:t>
            </a:r>
            <a:r>
              <a:rPr lang="en-US" altLang="zh-CN" dirty="0">
                <a:ea typeface="微软雅黑" panose="020B0503020204020204" pitchFamily="34" charset="-122"/>
                <a:cs typeface="微软雅黑" panose="020B0503020204020204" pitchFamily="34" charset="-122"/>
              </a:rPr>
              <a:t>…</a:t>
            </a:r>
            <a:r>
              <a:rPr lang="en-US" altLang="zh-CN" i="1" dirty="0">
                <a:ea typeface="微软雅黑" panose="020B0503020204020204" pitchFamily="34" charset="-122"/>
                <a:cs typeface="微软雅黑" panose="020B0503020204020204" pitchFamily="34" charset="-122"/>
              </a:rPr>
              <a:t>b</a:t>
            </a:r>
            <a:r>
              <a:rPr lang="en-US" altLang="zh-CN" i="1" baseline="-25000" dirty="0">
                <a:ea typeface="微软雅黑" panose="020B0503020204020204" pitchFamily="34" charset="-122"/>
                <a:cs typeface="微软雅黑" panose="020B0503020204020204" pitchFamily="34" charset="-122"/>
              </a:rPr>
              <a:t>k</a:t>
            </a:r>
            <a:r>
              <a:rPr lang="zh-CN" altLang="zh-CN" dirty="0">
                <a:ea typeface="微软雅黑" panose="020B0503020204020204" pitchFamily="34" charset="-122"/>
                <a:cs typeface="微软雅黑" panose="020B0503020204020204" pitchFamily="34" charset="-122"/>
              </a:rPr>
              <a:t>的取值</a:t>
            </a:r>
            <a:endParaRPr lang="en-US" altLang="zh-CN" dirty="0">
              <a:ea typeface="微软雅黑" panose="020B0503020204020204" pitchFamily="34" charset="-122"/>
              <a:cs typeface="微软雅黑" panose="020B0503020204020204" pitchFamily="34" charset="-122"/>
            </a:endParaRPr>
          </a:p>
          <a:p>
            <a:pPr eaLnBrk="1" hangingPunct="1">
              <a:lnSpc>
                <a:spcPct val="120000"/>
              </a:lnSpc>
            </a:pPr>
            <a:endParaRPr lang="en-US" altLang="zh-CN" i="1" dirty="0">
              <a:ea typeface="微软雅黑" panose="020B0503020204020204" pitchFamily="34" charset="-122"/>
              <a:cs typeface="微软雅黑" panose="020B0503020204020204" pitchFamily="34" charset="-122"/>
            </a:endParaRPr>
          </a:p>
          <a:p>
            <a:pPr eaLnBrk="1" hangingPunct="1">
              <a:lnSpc>
                <a:spcPct val="120000"/>
              </a:lnSpc>
            </a:pPr>
            <a:endParaRPr lang="en-US" altLang="zh-CN" i="1" dirty="0">
              <a:ea typeface="微软雅黑" panose="020B0503020204020204" pitchFamily="34" charset="-122"/>
              <a:cs typeface="微软雅黑" panose="020B0503020204020204" pitchFamily="34" charset="-122"/>
            </a:endParaRPr>
          </a:p>
          <a:p>
            <a:pPr eaLnBrk="1" hangingPunct="1">
              <a:lnSpc>
                <a:spcPct val="120000"/>
              </a:lnSpc>
            </a:pPr>
            <a:r>
              <a:rPr lang="zh-CN" altLang="zh-CN" dirty="0">
                <a:ea typeface="微软雅黑" panose="020B0503020204020204" pitchFamily="34" charset="-122"/>
                <a:cs typeface="微软雅黑" panose="020B0503020204020204" pitchFamily="34" charset="-122"/>
              </a:rPr>
              <a:t>回归系数可以通过矩阵运算</a:t>
            </a:r>
            <a:r>
              <a:rPr lang="zh-CN" altLang="en-US" dirty="0">
                <a:ea typeface="微软雅黑" panose="020B0503020204020204" pitchFamily="34" charset="-122"/>
                <a:cs typeface="微软雅黑" panose="020B0503020204020204" pitchFamily="34" charset="-122"/>
              </a:rPr>
              <a:t>：</a:t>
            </a:r>
            <a:r>
              <a:rPr lang="en-US" altLang="zh-CN" i="1" dirty="0">
                <a:ea typeface="微软雅黑" panose="020B0503020204020204" pitchFamily="34" charset="-122"/>
                <a:cs typeface="微软雅黑" panose="020B0503020204020204" pitchFamily="34" charset="-122"/>
              </a:rPr>
              <a:t>B</a:t>
            </a:r>
            <a:r>
              <a:rPr lang="en-US" altLang="zh-CN" dirty="0">
                <a:ea typeface="微软雅黑" panose="020B0503020204020204" pitchFamily="34" charset="-122"/>
                <a:cs typeface="微软雅黑" panose="020B0503020204020204" pitchFamily="34" charset="-122"/>
              </a:rPr>
              <a:t>=(</a:t>
            </a:r>
            <a:r>
              <a:rPr lang="en-US" altLang="zh-CN" i="1" dirty="0">
                <a:ea typeface="微软雅黑" panose="020B0503020204020204" pitchFamily="34" charset="-122"/>
                <a:cs typeface="微软雅黑" panose="020B0503020204020204" pitchFamily="34" charset="-122"/>
              </a:rPr>
              <a:t>X</a:t>
            </a:r>
            <a:r>
              <a:rPr lang="en-US" altLang="zh-CN" baseline="30000" dirty="0">
                <a:ea typeface="微软雅黑" panose="020B0503020204020204" pitchFamily="34" charset="-122"/>
                <a:cs typeface="微软雅黑" panose="020B0503020204020204" pitchFamily="34" charset="-122"/>
              </a:rPr>
              <a:t>T</a:t>
            </a:r>
            <a:r>
              <a:rPr lang="en-US" altLang="zh-CN" i="1" dirty="0">
                <a:ea typeface="微软雅黑" panose="020B0503020204020204" pitchFamily="34" charset="-122"/>
                <a:cs typeface="微软雅黑" panose="020B0503020204020204" pitchFamily="34" charset="-122"/>
              </a:rPr>
              <a:t>X</a:t>
            </a:r>
            <a:r>
              <a:rPr lang="en-US" altLang="zh-CN" dirty="0">
                <a:ea typeface="微软雅黑" panose="020B0503020204020204" pitchFamily="34" charset="-122"/>
                <a:cs typeface="微软雅黑" panose="020B0503020204020204" pitchFamily="34" charset="-122"/>
              </a:rPr>
              <a:t>)</a:t>
            </a:r>
            <a:r>
              <a:rPr lang="en-US" altLang="zh-CN" baseline="30000" dirty="0">
                <a:ea typeface="微软雅黑" panose="020B0503020204020204" pitchFamily="34" charset="-122"/>
                <a:cs typeface="微软雅黑" panose="020B0503020204020204" pitchFamily="34" charset="-122"/>
              </a:rPr>
              <a:t>-1</a:t>
            </a:r>
            <a:r>
              <a:rPr lang="en-US" altLang="zh-CN" i="1" dirty="0">
                <a:ea typeface="微软雅黑" panose="020B0503020204020204" pitchFamily="34" charset="-122"/>
                <a:cs typeface="微软雅黑" panose="020B0503020204020204" pitchFamily="34" charset="-122"/>
              </a:rPr>
              <a:t> X</a:t>
            </a:r>
            <a:r>
              <a:rPr lang="en-US" altLang="zh-CN" baseline="30000" dirty="0">
                <a:ea typeface="微软雅黑" panose="020B0503020204020204" pitchFamily="34" charset="-122"/>
                <a:cs typeface="微软雅黑" panose="020B0503020204020204" pitchFamily="34" charset="-122"/>
              </a:rPr>
              <a:t>T</a:t>
            </a:r>
            <a:r>
              <a:rPr lang="en-US" altLang="zh-CN" i="1" dirty="0">
                <a:ea typeface="微软雅黑" panose="020B0503020204020204" pitchFamily="34" charset="-122"/>
                <a:cs typeface="微软雅黑" panose="020B0503020204020204" pitchFamily="34" charset="-122"/>
              </a:rPr>
              <a:t>Y</a:t>
            </a:r>
          </a:p>
          <a:p>
            <a:pPr eaLnBrk="1" hangingPunct="1">
              <a:lnSpc>
                <a:spcPct val="120000"/>
              </a:lnSpc>
            </a:pPr>
            <a:endParaRPr lang="en-US" altLang="zh-CN" i="1" dirty="0">
              <a:ea typeface="微软雅黑" panose="020B0503020204020204" pitchFamily="34" charset="-122"/>
              <a:cs typeface="微软雅黑" panose="020B0503020204020204" pitchFamily="34" charset="-122"/>
            </a:endParaRPr>
          </a:p>
        </p:txBody>
      </p:sp>
      <p:graphicFrame>
        <p:nvGraphicFramePr>
          <p:cNvPr id="25604" name="对象 2">
            <a:extLst>
              <a:ext uri="{FF2B5EF4-FFF2-40B4-BE49-F238E27FC236}">
                <a16:creationId xmlns:a16="http://schemas.microsoft.com/office/drawing/2014/main" id="{5D19B83D-AF34-EA4A-ACB6-957250202E4A}"/>
              </a:ext>
            </a:extLst>
          </p:cNvPr>
          <p:cNvGraphicFramePr>
            <a:graphicFrameLocks noChangeAspect="1"/>
          </p:cNvGraphicFramePr>
          <p:nvPr>
            <p:extLst>
              <p:ext uri="{D42A27DB-BD31-4B8C-83A1-F6EECF244321}">
                <p14:modId xmlns:p14="http://schemas.microsoft.com/office/powerpoint/2010/main" val="3711458696"/>
              </p:ext>
            </p:extLst>
          </p:nvPr>
        </p:nvGraphicFramePr>
        <p:xfrm>
          <a:off x="3215680" y="1406251"/>
          <a:ext cx="3984196" cy="654597"/>
        </p:xfrm>
        <a:graphic>
          <a:graphicData uri="http://schemas.openxmlformats.org/presentationml/2006/ole">
            <mc:AlternateContent xmlns:mc="http://schemas.openxmlformats.org/markup-compatibility/2006">
              <mc:Choice xmlns:v="urn:schemas-microsoft-com:vml" Requires="v">
                <p:oleObj spid="_x0000_s25623" name="Equation" r:id="rId4" imgW="32473900" imgH="5270500" progId="Equation.DSMT4">
                  <p:embed/>
                </p:oleObj>
              </mc:Choice>
              <mc:Fallback>
                <p:oleObj name="Equation" r:id="rId4" imgW="32473900" imgH="5270500" progId="Equation.DSMT4">
                  <p:embed/>
                  <p:pic>
                    <p:nvPicPr>
                      <p:cNvPr id="0" name="对象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15680" y="1406251"/>
                        <a:ext cx="3984196" cy="654597"/>
                      </a:xfrm>
                      <a:prstGeom prst="rect">
                        <a:avLst/>
                      </a:prstGeom>
                      <a:noFill/>
                      <a:ln>
                        <a:noFill/>
                      </a:ln>
                    </p:spPr>
                  </p:pic>
                </p:oleObj>
              </mc:Fallback>
            </mc:AlternateContent>
          </a:graphicData>
        </a:graphic>
      </p:graphicFrame>
      <p:graphicFrame>
        <p:nvGraphicFramePr>
          <p:cNvPr id="25605" name="对象 2">
            <a:extLst>
              <a:ext uri="{FF2B5EF4-FFF2-40B4-BE49-F238E27FC236}">
                <a16:creationId xmlns:a16="http://schemas.microsoft.com/office/drawing/2014/main" id="{3DF216A8-E096-024A-BDD5-71824C38E50E}"/>
              </a:ext>
            </a:extLst>
          </p:cNvPr>
          <p:cNvGraphicFramePr>
            <a:graphicFrameLocks noChangeAspect="1"/>
          </p:cNvGraphicFramePr>
          <p:nvPr>
            <p:extLst>
              <p:ext uri="{D42A27DB-BD31-4B8C-83A1-F6EECF244321}">
                <p14:modId xmlns:p14="http://schemas.microsoft.com/office/powerpoint/2010/main" val="2572295736"/>
              </p:ext>
            </p:extLst>
          </p:nvPr>
        </p:nvGraphicFramePr>
        <p:xfrm>
          <a:off x="3181648" y="2717317"/>
          <a:ext cx="6346825" cy="792162"/>
        </p:xfrm>
        <a:graphic>
          <a:graphicData uri="http://schemas.openxmlformats.org/presentationml/2006/ole">
            <mc:AlternateContent xmlns:mc="http://schemas.openxmlformats.org/markup-compatibility/2006">
              <mc:Choice xmlns:v="urn:schemas-microsoft-com:vml" Requires="v">
                <p:oleObj spid="_x0000_s25624" r:id="rId6" imgW="80454500" imgH="9944100" progId="Equation.DSMT4">
                  <p:embed/>
                </p:oleObj>
              </mc:Choice>
              <mc:Fallback>
                <p:oleObj r:id="rId6" imgW="80454500" imgH="9944100" progId="Equation.DSMT4">
                  <p:embed/>
                  <p:pic>
                    <p:nvPicPr>
                      <p:cNvPr id="0" name="对象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81648" y="2717317"/>
                        <a:ext cx="6346825"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5606" name="Rectangle 7">
            <a:extLst>
              <a:ext uri="{FF2B5EF4-FFF2-40B4-BE49-F238E27FC236}">
                <a16:creationId xmlns:a16="http://schemas.microsoft.com/office/drawing/2014/main" id="{98B1A12F-1A92-2C44-802E-81A43D3E6EA0}"/>
              </a:ext>
            </a:extLst>
          </p:cNvPr>
          <p:cNvSpPr>
            <a:spLocks noChangeArrowheads="1"/>
          </p:cNvSpPr>
          <p:nvPr/>
        </p:nvSpPr>
        <p:spPr bwMode="auto">
          <a:xfrm>
            <a:off x="1524001" y="-230832"/>
            <a:ext cx="184731" cy="461665"/>
          </a:xfrm>
          <a:prstGeom prst="rect">
            <a:avLst/>
          </a:prstGeom>
          <a:noFill/>
          <a:ln>
            <a:noFill/>
          </a:ln>
          <a:effectLst/>
          <a:extLst>
            <a:ext uri="{909E8E84-426E-40DD-AFC4-6F175D3DCCD1}">
              <a14:hiddenFill xmlns:a14="http://schemas.microsoft.com/office/drawing/2010/main">
                <a:gradFill rotWithShape="0">
                  <a:gsLst>
                    <a:gs pos="0">
                      <a:schemeClr val="bg1"/>
                    </a:gs>
                    <a:gs pos="100000">
                      <a:schemeClr val="accent1"/>
                    </a:gs>
                  </a:gsLst>
                  <a:lin ang="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latin typeface="Lucida Sans" panose="020B0602030504020204" pitchFamily="34" charset="0"/>
            </a:endParaRPr>
          </a:p>
        </p:txBody>
      </p:sp>
      <p:graphicFrame>
        <p:nvGraphicFramePr>
          <p:cNvPr id="25607" name="对象 7">
            <a:extLst>
              <a:ext uri="{FF2B5EF4-FFF2-40B4-BE49-F238E27FC236}">
                <a16:creationId xmlns:a16="http://schemas.microsoft.com/office/drawing/2014/main" id="{7D058B55-1204-8E4C-99EB-001B9063FE6B}"/>
              </a:ext>
            </a:extLst>
          </p:cNvPr>
          <p:cNvGraphicFramePr>
            <a:graphicFrameLocks noChangeAspect="1"/>
          </p:cNvGraphicFramePr>
          <p:nvPr>
            <p:extLst>
              <p:ext uri="{D42A27DB-BD31-4B8C-83A1-F6EECF244321}">
                <p14:modId xmlns:p14="http://schemas.microsoft.com/office/powerpoint/2010/main" val="2927502970"/>
              </p:ext>
            </p:extLst>
          </p:nvPr>
        </p:nvGraphicFramePr>
        <p:xfrm>
          <a:off x="3220244" y="4149080"/>
          <a:ext cx="4392612" cy="1482725"/>
        </p:xfrm>
        <a:graphic>
          <a:graphicData uri="http://schemas.openxmlformats.org/presentationml/2006/ole">
            <mc:AlternateContent xmlns:mc="http://schemas.openxmlformats.org/markup-compatibility/2006">
              <mc:Choice xmlns:v="urn:schemas-microsoft-com:vml" Requires="v">
                <p:oleObj spid="_x0000_s25625" r:id="rId8" imgW="65239900" imgH="21653500" progId="Equation.DSMT4">
                  <p:embed/>
                </p:oleObj>
              </mc:Choice>
              <mc:Fallback>
                <p:oleObj r:id="rId8" imgW="65239900" imgH="21653500" progId="Equation.DSMT4">
                  <p:embed/>
                  <p:pic>
                    <p:nvPicPr>
                      <p:cNvPr id="0" name="对象 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220244" y="4149080"/>
                        <a:ext cx="4392612" cy="148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p:zo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1">
            <a:extLst>
              <a:ext uri="{FF2B5EF4-FFF2-40B4-BE49-F238E27FC236}">
                <a16:creationId xmlns:a16="http://schemas.microsoft.com/office/drawing/2014/main" id="{335C867E-EFDF-174E-8C44-F892934EC5FB}"/>
              </a:ext>
            </a:extLst>
          </p:cNvPr>
          <p:cNvSpPr>
            <a:spLocks noGrp="1"/>
          </p:cNvSpPr>
          <p:nvPr>
            <p:ph type="title"/>
          </p:nvPr>
        </p:nvSpPr>
        <p:spPr>
          <a:xfrm>
            <a:off x="335360" y="415131"/>
            <a:ext cx="11379200" cy="819944"/>
          </a:xfrm>
        </p:spPr>
        <p:txBody>
          <a:bodyPr/>
          <a:lstStyle/>
          <a:p>
            <a:pPr eaLnBrk="1" hangingPunct="1"/>
            <a:r>
              <a:rPr lang="zh-CN" altLang="zh-CN">
                <a:latin typeface="微软雅黑" panose="020B0503020204020204" pitchFamily="34" charset="-122"/>
                <a:ea typeface="微软雅黑" panose="020B0503020204020204" pitchFamily="34" charset="-122"/>
              </a:rPr>
              <a:t>拟合优度检验</a:t>
            </a:r>
            <a:endParaRPr lang="zh-CN" altLang="en-US">
              <a:latin typeface="微软雅黑" panose="020B0503020204020204" pitchFamily="34" charset="-122"/>
              <a:ea typeface="微软雅黑" panose="020B0503020204020204" pitchFamily="34" charset="-122"/>
            </a:endParaRPr>
          </a:p>
        </p:txBody>
      </p:sp>
      <p:sp>
        <p:nvSpPr>
          <p:cNvPr id="26627" name="内容占位符 2">
            <a:extLst>
              <a:ext uri="{FF2B5EF4-FFF2-40B4-BE49-F238E27FC236}">
                <a16:creationId xmlns:a16="http://schemas.microsoft.com/office/drawing/2014/main" id="{4591886C-4278-9148-B533-81ED0FF01733}"/>
              </a:ext>
            </a:extLst>
          </p:cNvPr>
          <p:cNvSpPr>
            <a:spLocks noGrp="1"/>
          </p:cNvSpPr>
          <p:nvPr>
            <p:ph idx="1"/>
          </p:nvPr>
        </p:nvSpPr>
        <p:spPr/>
        <p:txBody>
          <a:bodyPr/>
          <a:lstStyle/>
          <a:p>
            <a:pPr eaLnBrk="1" hangingPunct="1"/>
            <a:r>
              <a:rPr lang="zh-CN" altLang="zh-CN" dirty="0">
                <a:ea typeface="微软雅黑" panose="020B0503020204020204" pitchFamily="34" charset="-122"/>
                <a:cs typeface="微软雅黑" panose="020B0503020204020204" pitchFamily="34" charset="-122"/>
              </a:rPr>
              <a:t>仍然使用样本决定系数</a:t>
            </a:r>
            <a:r>
              <a:rPr lang="en-US" altLang="zh-CN" dirty="0">
                <a:ea typeface="微软雅黑" panose="020B0503020204020204" pitchFamily="34" charset="-122"/>
                <a:cs typeface="微软雅黑" panose="020B0503020204020204" pitchFamily="34" charset="-122"/>
              </a:rPr>
              <a:t>R</a:t>
            </a:r>
            <a:r>
              <a:rPr lang="en-US" altLang="zh-CN" baseline="30000" dirty="0">
                <a:ea typeface="微软雅黑" panose="020B0503020204020204" pitchFamily="34" charset="-122"/>
                <a:cs typeface="微软雅黑" panose="020B0503020204020204" pitchFamily="34" charset="-122"/>
              </a:rPr>
              <a:t>2</a:t>
            </a:r>
            <a:r>
              <a:rPr lang="zh-CN" altLang="zh-CN" dirty="0">
                <a:ea typeface="微软雅黑" panose="020B0503020204020204" pitchFamily="34" charset="-122"/>
                <a:cs typeface="微软雅黑" panose="020B0503020204020204" pitchFamily="34" charset="-122"/>
              </a:rPr>
              <a:t>和修正样本决定系数</a:t>
            </a:r>
            <a:endParaRPr lang="en-US" altLang="zh-CN" dirty="0">
              <a:ea typeface="微软雅黑" panose="020B0503020204020204" pitchFamily="34" charset="-122"/>
              <a:cs typeface="微软雅黑" panose="020B0503020204020204" pitchFamily="34" charset="-122"/>
            </a:endParaRPr>
          </a:p>
          <a:p>
            <a:pPr eaLnBrk="1" hangingPunct="1"/>
            <a:r>
              <a:rPr lang="zh-CN" altLang="zh-CN" dirty="0">
                <a:ea typeface="微软雅黑" panose="020B0503020204020204" pitchFamily="34" charset="-122"/>
                <a:cs typeface="微软雅黑" panose="020B0503020204020204" pitchFamily="34" charset="-122"/>
              </a:rPr>
              <a:t>回归平方和</a:t>
            </a:r>
            <a:r>
              <a:rPr lang="en-US" altLang="zh-CN" i="1" dirty="0">
                <a:ea typeface="微软雅黑" panose="020B0503020204020204" pitchFamily="34" charset="-122"/>
                <a:cs typeface="微软雅黑" panose="020B0503020204020204" pitchFamily="34" charset="-122"/>
              </a:rPr>
              <a:t>SS</a:t>
            </a:r>
            <a:r>
              <a:rPr lang="en-US" altLang="zh-CN" i="1" baseline="-25000" dirty="0">
                <a:ea typeface="微软雅黑" panose="020B0503020204020204" pitchFamily="34" charset="-122"/>
                <a:cs typeface="微软雅黑" panose="020B0503020204020204" pitchFamily="34" charset="-122"/>
              </a:rPr>
              <a:t>R</a:t>
            </a:r>
          </a:p>
          <a:p>
            <a:pPr eaLnBrk="1" hangingPunct="1"/>
            <a:endParaRPr lang="en-US" altLang="zh-CN" dirty="0">
              <a:ea typeface="微软雅黑" panose="020B0503020204020204" pitchFamily="34" charset="-122"/>
              <a:cs typeface="微软雅黑" panose="020B0503020204020204" pitchFamily="34" charset="-122"/>
            </a:endParaRPr>
          </a:p>
          <a:p>
            <a:pPr eaLnBrk="1" hangingPunct="1"/>
            <a:endParaRPr lang="zh-CN" altLang="en-US" dirty="0">
              <a:ea typeface="微软雅黑" panose="020B0503020204020204" pitchFamily="34" charset="-122"/>
              <a:cs typeface="微软雅黑" panose="020B0503020204020204" pitchFamily="34" charset="-122"/>
            </a:endParaRPr>
          </a:p>
        </p:txBody>
      </p:sp>
      <p:graphicFrame>
        <p:nvGraphicFramePr>
          <p:cNvPr id="26628" name="对象 13">
            <a:extLst>
              <a:ext uri="{FF2B5EF4-FFF2-40B4-BE49-F238E27FC236}">
                <a16:creationId xmlns:a16="http://schemas.microsoft.com/office/drawing/2014/main" id="{00CBA341-255E-274A-A093-913FC92871E1}"/>
              </a:ext>
            </a:extLst>
          </p:cNvPr>
          <p:cNvGraphicFramePr>
            <a:graphicFrameLocks noChangeAspect="1"/>
          </p:cNvGraphicFramePr>
          <p:nvPr>
            <p:extLst>
              <p:ext uri="{D42A27DB-BD31-4B8C-83A1-F6EECF244321}">
                <p14:modId xmlns:p14="http://schemas.microsoft.com/office/powerpoint/2010/main" val="1345740863"/>
              </p:ext>
            </p:extLst>
          </p:nvPr>
        </p:nvGraphicFramePr>
        <p:xfrm>
          <a:off x="8040216" y="1496368"/>
          <a:ext cx="449263" cy="436562"/>
        </p:xfrm>
        <a:graphic>
          <a:graphicData uri="http://schemas.openxmlformats.org/presentationml/2006/ole">
            <mc:AlternateContent xmlns:mc="http://schemas.openxmlformats.org/markup-compatibility/2006">
              <mc:Choice xmlns:v="urn:schemas-microsoft-com:vml" Requires="v">
                <p:oleObj spid="_x0000_s26653" r:id="rId4" imgW="4686300" imgH="4394200" progId="Equation.DSMT4">
                  <p:embed/>
                </p:oleObj>
              </mc:Choice>
              <mc:Fallback>
                <p:oleObj r:id="rId4" imgW="4686300" imgH="4394200" progId="Equation.DSMT4">
                  <p:embed/>
                  <p:pic>
                    <p:nvPicPr>
                      <p:cNvPr id="0" name="对象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40216" y="1496368"/>
                        <a:ext cx="449263" cy="436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6629" name="对象 10">
            <a:extLst>
              <a:ext uri="{FF2B5EF4-FFF2-40B4-BE49-F238E27FC236}">
                <a16:creationId xmlns:a16="http://schemas.microsoft.com/office/drawing/2014/main" id="{D45BBBE2-521D-0F42-BD58-6EE187192DB1}"/>
              </a:ext>
            </a:extLst>
          </p:cNvPr>
          <p:cNvGraphicFramePr>
            <a:graphicFrameLocks noChangeAspect="1"/>
          </p:cNvGraphicFramePr>
          <p:nvPr>
            <p:extLst>
              <p:ext uri="{D42A27DB-BD31-4B8C-83A1-F6EECF244321}">
                <p14:modId xmlns:p14="http://schemas.microsoft.com/office/powerpoint/2010/main" val="2012735390"/>
              </p:ext>
            </p:extLst>
          </p:nvPr>
        </p:nvGraphicFramePr>
        <p:xfrm>
          <a:off x="5087888" y="2227262"/>
          <a:ext cx="4696416" cy="1493837"/>
        </p:xfrm>
        <a:graphic>
          <a:graphicData uri="http://schemas.openxmlformats.org/presentationml/2006/ole">
            <mc:AlternateContent xmlns:mc="http://schemas.openxmlformats.org/markup-compatibility/2006">
              <mc:Choice xmlns:v="urn:schemas-microsoft-com:vml" Requires="v">
                <p:oleObj spid="_x0000_s26654" name="Equation" r:id="rId6" imgW="64655700" imgH="20485100" progId="Equation.DSMT4">
                  <p:embed/>
                </p:oleObj>
              </mc:Choice>
              <mc:Fallback>
                <p:oleObj name="Equation" r:id="rId6" imgW="64655700" imgH="20485100" progId="Equation.DSMT4">
                  <p:embed/>
                  <p:pic>
                    <p:nvPicPr>
                      <p:cNvPr id="0" name="对象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87888" y="2227262"/>
                        <a:ext cx="4696416" cy="1493837"/>
                      </a:xfrm>
                      <a:prstGeom prst="rect">
                        <a:avLst/>
                      </a:prstGeom>
                      <a:noFill/>
                      <a:ln>
                        <a:noFill/>
                      </a:ln>
                    </p:spPr>
                  </p:pic>
                </p:oleObj>
              </mc:Fallback>
            </mc:AlternateContent>
          </a:graphicData>
        </a:graphic>
      </p:graphicFrame>
      <p:sp>
        <p:nvSpPr>
          <p:cNvPr id="16" name="矩形 15">
            <a:extLst>
              <a:ext uri="{FF2B5EF4-FFF2-40B4-BE49-F238E27FC236}">
                <a16:creationId xmlns:a16="http://schemas.microsoft.com/office/drawing/2014/main" id="{9E130828-27AC-8841-AFD5-7307DF12EDF8}"/>
              </a:ext>
            </a:extLst>
          </p:cNvPr>
          <p:cNvSpPr/>
          <p:nvPr/>
        </p:nvSpPr>
        <p:spPr>
          <a:xfrm>
            <a:off x="394444" y="3721100"/>
            <a:ext cx="11379200" cy="3170099"/>
          </a:xfrm>
          <a:prstGeom prst="rect">
            <a:avLst/>
          </a:prstGeom>
        </p:spPr>
        <p:txBody>
          <a:bodyPr wrap="square">
            <a:spAutoFit/>
          </a:bodyPr>
          <a:lstStyle>
            <a:lvl1pPr marL="342900" indent="-342900">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pPr>
              <a:buFont typeface="Arial" panose="020B0604020202020204" pitchFamily="34" charset="0"/>
              <a:buChar char="•"/>
            </a:pPr>
            <a:endParaRPr lang="en-US" altLang="zh-CN" i="1" baseline="-25000" dirty="0">
              <a:latin typeface="Times New Roman" panose="02020603050405020304" pitchFamily="18" charset="0"/>
              <a:ea typeface="微软雅黑" panose="020B0503020204020204" pitchFamily="34" charset="-122"/>
            </a:endParaRPr>
          </a:p>
          <a:p>
            <a:pPr>
              <a:buFont typeface="Arial" panose="020B0604020202020204" pitchFamily="34" charset="0"/>
              <a:buChar char="•"/>
            </a:pPr>
            <a:r>
              <a:rPr lang="zh-CN" altLang="zh-CN" dirty="0">
                <a:latin typeface="Times New Roman" panose="02020603050405020304" pitchFamily="18" charset="0"/>
                <a:ea typeface="微软雅黑" panose="020B0503020204020204" pitchFamily="34" charset="-122"/>
              </a:rPr>
              <a:t>总离差平方和</a:t>
            </a:r>
            <a:r>
              <a:rPr lang="en-US" altLang="zh-CN" i="1" dirty="0">
                <a:latin typeface="Times New Roman" panose="02020603050405020304" pitchFamily="18" charset="0"/>
                <a:ea typeface="微软雅黑" panose="020B0503020204020204" pitchFamily="34" charset="-122"/>
              </a:rPr>
              <a:t>SS</a:t>
            </a:r>
            <a:r>
              <a:rPr lang="en-US" altLang="zh-CN" i="1" baseline="-25000" dirty="0">
                <a:latin typeface="Times New Roman" panose="02020603050405020304" pitchFamily="18" charset="0"/>
                <a:ea typeface="微软雅黑" panose="020B0503020204020204" pitchFamily="34" charset="-122"/>
              </a:rPr>
              <a:t>T</a:t>
            </a:r>
            <a:r>
              <a:rPr lang="en-US" altLang="zh-CN" dirty="0">
                <a:latin typeface="Times New Roman" panose="02020603050405020304" pitchFamily="18" charset="0"/>
                <a:ea typeface="微软雅黑" panose="020B0503020204020204" pitchFamily="34" charset="-122"/>
              </a:rPr>
              <a:t>:                            </a:t>
            </a:r>
            <a:r>
              <a:rPr lang="zh-CN" altLang="en-US" dirty="0">
                <a:latin typeface="Times New Roman" panose="02020603050405020304" pitchFamily="18" charset="0"/>
                <a:ea typeface="微软雅黑" panose="020B0503020204020204" pitchFamily="34" charset="-122"/>
              </a:rPr>
              <a:t>            </a:t>
            </a:r>
            <a:r>
              <a:rPr lang="en-US" altLang="zh-CN" i="1" dirty="0">
                <a:latin typeface="Times New Roman" panose="02020603050405020304" pitchFamily="18" charset="0"/>
                <a:ea typeface="微软雅黑" panose="020B0503020204020204" pitchFamily="34" charset="-122"/>
              </a:rPr>
              <a:t>SS</a:t>
            </a:r>
            <a:r>
              <a:rPr lang="en-US" altLang="zh-CN" i="1" baseline="-25000" dirty="0">
                <a:latin typeface="Times New Roman" panose="02020603050405020304" pitchFamily="18" charset="0"/>
                <a:ea typeface="微软雅黑" panose="020B0503020204020204" pitchFamily="34" charset="-122"/>
              </a:rPr>
              <a:t>T</a:t>
            </a:r>
            <a:r>
              <a:rPr lang="en-US" altLang="zh-CN" dirty="0">
                <a:latin typeface="Times New Roman" panose="02020603050405020304" pitchFamily="18" charset="0"/>
                <a:ea typeface="微软雅黑" panose="020B0503020204020204" pitchFamily="34" charset="-122"/>
              </a:rPr>
              <a:t>=</a:t>
            </a:r>
            <a:r>
              <a:rPr lang="en-US" altLang="zh-CN" i="1" dirty="0">
                <a:latin typeface="Times New Roman" panose="02020603050405020304" pitchFamily="18" charset="0"/>
                <a:ea typeface="微软雅黑" panose="020B0503020204020204" pitchFamily="34" charset="-122"/>
              </a:rPr>
              <a:t>SS</a:t>
            </a:r>
            <a:r>
              <a:rPr lang="en-US" altLang="zh-CN" i="1" baseline="-25000" dirty="0">
                <a:latin typeface="Times New Roman" panose="02020603050405020304" pitchFamily="18" charset="0"/>
                <a:ea typeface="微软雅黑" panose="020B0503020204020204" pitchFamily="34" charset="-122"/>
              </a:rPr>
              <a:t>E</a:t>
            </a:r>
            <a:r>
              <a:rPr lang="en-US" altLang="zh-CN" dirty="0">
                <a:latin typeface="Times New Roman" panose="02020603050405020304" pitchFamily="18" charset="0"/>
                <a:ea typeface="微软雅黑" panose="020B0503020204020204" pitchFamily="34" charset="-122"/>
              </a:rPr>
              <a:t>+</a:t>
            </a:r>
            <a:r>
              <a:rPr lang="en-US" altLang="zh-CN" i="1" dirty="0">
                <a:latin typeface="Times New Roman" panose="02020603050405020304" pitchFamily="18" charset="0"/>
                <a:ea typeface="微软雅黑" panose="020B0503020204020204" pitchFamily="34" charset="-122"/>
              </a:rPr>
              <a:t>SS</a:t>
            </a:r>
            <a:r>
              <a:rPr lang="en-US" altLang="zh-CN" i="1" baseline="-25000" dirty="0">
                <a:latin typeface="Times New Roman" panose="02020603050405020304" pitchFamily="18" charset="0"/>
                <a:ea typeface="微软雅黑" panose="020B0503020204020204" pitchFamily="34" charset="-122"/>
              </a:rPr>
              <a:t>R</a:t>
            </a:r>
          </a:p>
          <a:p>
            <a:pPr>
              <a:lnSpc>
                <a:spcPct val="150000"/>
              </a:lnSpc>
              <a:buFont typeface="Arial" panose="020B0604020202020204" pitchFamily="34" charset="0"/>
              <a:buChar char="•"/>
            </a:pPr>
            <a:r>
              <a:rPr lang="zh-CN" altLang="zh-CN" dirty="0">
                <a:latin typeface="Times New Roman" panose="02020603050405020304" pitchFamily="18" charset="0"/>
                <a:ea typeface="微软雅黑" panose="020B0503020204020204" pitchFamily="34" charset="-122"/>
              </a:rPr>
              <a:t>因变量</a:t>
            </a:r>
            <a:r>
              <a:rPr lang="en-US" altLang="zh-CN" dirty="0">
                <a:latin typeface="Times New Roman" panose="02020603050405020304" pitchFamily="18" charset="0"/>
                <a:ea typeface="微软雅黑" panose="020B0503020204020204" pitchFamily="34" charset="-122"/>
              </a:rPr>
              <a:t>y</a:t>
            </a:r>
            <a:r>
              <a:rPr lang="zh-CN" altLang="zh-CN" dirty="0">
                <a:latin typeface="Times New Roman" panose="02020603050405020304" pitchFamily="18" charset="0"/>
                <a:ea typeface="微软雅黑" panose="020B0503020204020204" pitchFamily="34" charset="-122"/>
              </a:rPr>
              <a:t>的自由度</a:t>
            </a:r>
            <a:r>
              <a:rPr lang="en-US" altLang="zh-CN" i="1" dirty="0" err="1">
                <a:latin typeface="Times New Roman" panose="02020603050405020304" pitchFamily="18" charset="0"/>
                <a:ea typeface="微软雅黑" panose="020B0503020204020204" pitchFamily="34" charset="-122"/>
              </a:rPr>
              <a:t>df</a:t>
            </a:r>
            <a:r>
              <a:rPr lang="en-US" altLang="zh-CN" i="1" baseline="-25000" dirty="0" err="1">
                <a:latin typeface="Times New Roman" panose="02020603050405020304" pitchFamily="18" charset="0"/>
                <a:ea typeface="微软雅黑" panose="020B0503020204020204" pitchFamily="34" charset="-122"/>
              </a:rPr>
              <a:t>T</a:t>
            </a:r>
            <a:r>
              <a:rPr lang="zh-CN" altLang="zh-CN" dirty="0">
                <a:latin typeface="Times New Roman" panose="02020603050405020304" pitchFamily="18" charset="0"/>
                <a:ea typeface="微软雅黑" panose="020B0503020204020204" pitchFamily="34" charset="-122"/>
              </a:rPr>
              <a:t>分解为回归自由度</a:t>
            </a:r>
            <a:r>
              <a:rPr lang="en-US" altLang="zh-CN" i="1" dirty="0" err="1">
                <a:latin typeface="Times New Roman" panose="02020603050405020304" pitchFamily="18" charset="0"/>
                <a:ea typeface="微软雅黑" panose="020B0503020204020204" pitchFamily="34" charset="-122"/>
              </a:rPr>
              <a:t>df</a:t>
            </a:r>
            <a:r>
              <a:rPr lang="en-US" altLang="zh-CN" i="1" baseline="-25000" dirty="0" err="1">
                <a:latin typeface="Times New Roman" panose="02020603050405020304" pitchFamily="18" charset="0"/>
                <a:ea typeface="微软雅黑" panose="020B0503020204020204" pitchFamily="34" charset="-122"/>
              </a:rPr>
              <a:t>R</a:t>
            </a:r>
            <a:r>
              <a:rPr lang="zh-CN" altLang="zh-CN" dirty="0">
                <a:latin typeface="Times New Roman" panose="02020603050405020304" pitchFamily="18" charset="0"/>
                <a:ea typeface="微软雅黑" panose="020B0503020204020204" pitchFamily="34" charset="-122"/>
              </a:rPr>
              <a:t>和残差自由度</a:t>
            </a:r>
            <a:r>
              <a:rPr lang="en-US" altLang="zh-CN" i="1" dirty="0" err="1">
                <a:latin typeface="Times New Roman" panose="02020603050405020304" pitchFamily="18" charset="0"/>
                <a:ea typeface="微软雅黑" panose="020B0503020204020204" pitchFamily="34" charset="-122"/>
              </a:rPr>
              <a:t>df</a:t>
            </a:r>
            <a:r>
              <a:rPr lang="en-US" altLang="zh-CN" i="1" baseline="-25000" dirty="0" err="1">
                <a:latin typeface="Times New Roman" panose="02020603050405020304" pitchFamily="18" charset="0"/>
                <a:ea typeface="微软雅黑" panose="020B0503020204020204" pitchFamily="34" charset="-122"/>
              </a:rPr>
              <a:t>E</a:t>
            </a:r>
            <a:r>
              <a:rPr lang="zh-CN" altLang="zh-CN" dirty="0">
                <a:latin typeface="Times New Roman" panose="02020603050405020304" pitchFamily="18" charset="0"/>
                <a:ea typeface="微软雅黑" panose="020B0503020204020204" pitchFamily="34" charset="-122"/>
              </a:rPr>
              <a:t>，即</a:t>
            </a:r>
            <a:r>
              <a:rPr lang="en-US" altLang="zh-CN" b="1" i="1" dirty="0" err="1">
                <a:latin typeface="Times New Roman" panose="02020603050405020304" pitchFamily="18" charset="0"/>
                <a:ea typeface="微软雅黑" panose="020B0503020204020204" pitchFamily="34" charset="-122"/>
              </a:rPr>
              <a:t>df</a:t>
            </a:r>
            <a:r>
              <a:rPr lang="en-US" altLang="zh-CN" b="1" i="1" baseline="-25000" dirty="0" err="1">
                <a:latin typeface="Times New Roman" panose="02020603050405020304" pitchFamily="18" charset="0"/>
                <a:ea typeface="微软雅黑" panose="020B0503020204020204" pitchFamily="34" charset="-122"/>
              </a:rPr>
              <a:t>T</a:t>
            </a:r>
            <a:r>
              <a:rPr lang="en-US" altLang="zh-CN" b="1" dirty="0">
                <a:latin typeface="Times New Roman" panose="02020603050405020304" pitchFamily="18" charset="0"/>
                <a:ea typeface="微软雅黑" panose="020B0503020204020204" pitchFamily="34" charset="-122"/>
              </a:rPr>
              <a:t>=</a:t>
            </a:r>
            <a:r>
              <a:rPr lang="en-US" altLang="zh-CN" b="1" i="1" dirty="0" err="1">
                <a:latin typeface="Times New Roman" panose="02020603050405020304" pitchFamily="18" charset="0"/>
                <a:ea typeface="微软雅黑" panose="020B0503020204020204" pitchFamily="34" charset="-122"/>
              </a:rPr>
              <a:t>df</a:t>
            </a:r>
            <a:r>
              <a:rPr lang="en-US" altLang="zh-CN" b="1" i="1" baseline="-25000" dirty="0" err="1">
                <a:latin typeface="Times New Roman" panose="02020603050405020304" pitchFamily="18" charset="0"/>
                <a:ea typeface="微软雅黑" panose="020B0503020204020204" pitchFamily="34" charset="-122"/>
              </a:rPr>
              <a:t>R</a:t>
            </a:r>
            <a:r>
              <a:rPr lang="en-US" altLang="zh-CN" b="1" dirty="0" err="1">
                <a:latin typeface="Times New Roman" panose="02020603050405020304" pitchFamily="18" charset="0"/>
                <a:ea typeface="微软雅黑" panose="020B0503020204020204" pitchFamily="34" charset="-122"/>
              </a:rPr>
              <a:t>+</a:t>
            </a:r>
            <a:r>
              <a:rPr lang="en-US" altLang="zh-CN" b="1" i="1" dirty="0" err="1">
                <a:latin typeface="Times New Roman" panose="02020603050405020304" pitchFamily="18" charset="0"/>
                <a:ea typeface="微软雅黑" panose="020B0503020204020204" pitchFamily="34" charset="-122"/>
              </a:rPr>
              <a:t>df</a:t>
            </a:r>
            <a:r>
              <a:rPr lang="en-US" altLang="zh-CN" b="1" i="1" baseline="-25000" dirty="0" err="1">
                <a:latin typeface="Times New Roman" panose="02020603050405020304" pitchFamily="18" charset="0"/>
                <a:ea typeface="微软雅黑" panose="020B0503020204020204" pitchFamily="34" charset="-122"/>
              </a:rPr>
              <a:t>E</a:t>
            </a:r>
            <a:r>
              <a:rPr lang="zh-CN" altLang="zh-CN" dirty="0">
                <a:latin typeface="Times New Roman" panose="02020603050405020304" pitchFamily="18" charset="0"/>
                <a:ea typeface="微软雅黑" panose="020B0503020204020204" pitchFamily="34" charset="-122"/>
              </a:rPr>
              <a:t>，其中</a:t>
            </a:r>
            <a:r>
              <a:rPr lang="en-US" altLang="zh-CN" b="1" i="1" dirty="0" err="1">
                <a:latin typeface="Times New Roman" panose="02020603050405020304" pitchFamily="18" charset="0"/>
                <a:ea typeface="微软雅黑" panose="020B0503020204020204" pitchFamily="34" charset="-122"/>
              </a:rPr>
              <a:t>df</a:t>
            </a:r>
            <a:r>
              <a:rPr lang="en-US" altLang="zh-CN" b="1" i="1" baseline="-25000" dirty="0" err="1">
                <a:latin typeface="Times New Roman" panose="02020603050405020304" pitchFamily="18" charset="0"/>
                <a:ea typeface="微软雅黑" panose="020B0503020204020204" pitchFamily="34" charset="-122"/>
              </a:rPr>
              <a:t>T</a:t>
            </a:r>
            <a:r>
              <a:rPr lang="en-US" altLang="zh-CN" b="1" dirty="0">
                <a:latin typeface="Times New Roman" panose="02020603050405020304" pitchFamily="18" charset="0"/>
                <a:ea typeface="微软雅黑" panose="020B0503020204020204" pitchFamily="34" charset="-122"/>
              </a:rPr>
              <a:t>= n-1, </a:t>
            </a:r>
            <a:r>
              <a:rPr lang="en-US" altLang="zh-CN" b="1" i="1" dirty="0" err="1">
                <a:latin typeface="Times New Roman" panose="02020603050405020304" pitchFamily="18" charset="0"/>
                <a:ea typeface="微软雅黑" panose="020B0503020204020204" pitchFamily="34" charset="-122"/>
              </a:rPr>
              <a:t>df</a:t>
            </a:r>
            <a:r>
              <a:rPr lang="en-US" altLang="zh-CN" b="1" i="1" baseline="-25000" dirty="0" err="1">
                <a:latin typeface="Times New Roman" panose="02020603050405020304" pitchFamily="18" charset="0"/>
                <a:ea typeface="微软雅黑" panose="020B0503020204020204" pitchFamily="34" charset="-122"/>
              </a:rPr>
              <a:t>R</a:t>
            </a:r>
            <a:r>
              <a:rPr lang="en-US" altLang="zh-CN" b="1" dirty="0">
                <a:latin typeface="Times New Roman" panose="02020603050405020304" pitchFamily="18" charset="0"/>
                <a:ea typeface="微软雅黑" panose="020B0503020204020204" pitchFamily="34" charset="-122"/>
              </a:rPr>
              <a:t>=k, </a:t>
            </a:r>
            <a:r>
              <a:rPr lang="en-US" altLang="zh-CN" b="1" i="1" dirty="0" err="1">
                <a:latin typeface="Times New Roman" panose="02020603050405020304" pitchFamily="18" charset="0"/>
                <a:ea typeface="微软雅黑" panose="020B0503020204020204" pitchFamily="34" charset="-122"/>
              </a:rPr>
              <a:t>df</a:t>
            </a:r>
            <a:r>
              <a:rPr lang="en-US" altLang="zh-CN" b="1" i="1" baseline="-25000" dirty="0" err="1">
                <a:latin typeface="Times New Roman" panose="02020603050405020304" pitchFamily="18" charset="0"/>
                <a:ea typeface="微软雅黑" panose="020B0503020204020204" pitchFamily="34" charset="-122"/>
              </a:rPr>
              <a:t>E</a:t>
            </a:r>
            <a:r>
              <a:rPr lang="en-US" altLang="zh-CN" b="1" dirty="0">
                <a:latin typeface="Times New Roman" panose="02020603050405020304" pitchFamily="18" charset="0"/>
                <a:ea typeface="微软雅黑" panose="020B0503020204020204" pitchFamily="34" charset="-122"/>
              </a:rPr>
              <a:t>= n-k-1</a:t>
            </a:r>
            <a:r>
              <a:rPr lang="zh-CN" altLang="zh-CN" dirty="0">
                <a:latin typeface="Times New Roman" panose="02020603050405020304" pitchFamily="18" charset="0"/>
                <a:ea typeface="微软雅黑" panose="020B0503020204020204" pitchFamily="34" charset="-122"/>
              </a:rPr>
              <a:t>，</a:t>
            </a:r>
            <a:r>
              <a:rPr lang="en-US" altLang="zh-CN" i="1" dirty="0">
                <a:latin typeface="Times New Roman" panose="02020603050405020304" pitchFamily="18" charset="0"/>
                <a:ea typeface="微软雅黑" panose="020B0503020204020204" pitchFamily="34" charset="-122"/>
              </a:rPr>
              <a:t>n</a:t>
            </a:r>
            <a:r>
              <a:rPr lang="zh-CN" altLang="zh-CN" dirty="0">
                <a:latin typeface="Times New Roman" panose="02020603050405020304" pitchFamily="18" charset="0"/>
                <a:ea typeface="微软雅黑" panose="020B0503020204020204" pitchFamily="34" charset="-122"/>
              </a:rPr>
              <a:t>为样本个数，</a:t>
            </a:r>
            <a:r>
              <a:rPr lang="en-US" altLang="zh-CN" i="1" dirty="0">
                <a:latin typeface="Times New Roman" panose="02020603050405020304" pitchFamily="18" charset="0"/>
                <a:ea typeface="微软雅黑" panose="020B0503020204020204" pitchFamily="34" charset="-122"/>
              </a:rPr>
              <a:t>k</a:t>
            </a:r>
            <a:r>
              <a:rPr lang="zh-CN" altLang="zh-CN" dirty="0">
                <a:latin typeface="Times New Roman" panose="02020603050405020304" pitchFamily="18" charset="0"/>
                <a:ea typeface="微软雅黑" panose="020B0503020204020204" pitchFamily="34" charset="-122"/>
              </a:rPr>
              <a:t>为自变量个数。</a:t>
            </a:r>
            <a:endParaRPr lang="en-US" altLang="zh-CN" dirty="0">
              <a:latin typeface="Times New Roman" panose="02020603050405020304" pitchFamily="18" charset="0"/>
              <a:ea typeface="微软雅黑" panose="020B0503020204020204" pitchFamily="34" charset="-122"/>
            </a:endParaRPr>
          </a:p>
          <a:p>
            <a:pPr>
              <a:lnSpc>
                <a:spcPct val="150000"/>
              </a:lnSpc>
              <a:buFont typeface="Arial" panose="020B0604020202020204" pitchFamily="34" charset="0"/>
              <a:buChar char="•"/>
            </a:pPr>
            <a:r>
              <a:rPr lang="zh-CN" altLang="zh-CN" dirty="0">
                <a:latin typeface="Times New Roman" panose="02020603050405020304" pitchFamily="18" charset="0"/>
                <a:ea typeface="微软雅黑" panose="020B0503020204020204" pitchFamily="34" charset="-122"/>
              </a:rPr>
              <a:t>将三种方差（即</a:t>
            </a:r>
            <a:r>
              <a:rPr lang="en-US" altLang="zh-CN" i="1" dirty="0">
                <a:latin typeface="Times New Roman" panose="02020603050405020304" pitchFamily="18" charset="0"/>
                <a:ea typeface="微软雅黑" panose="020B0503020204020204" pitchFamily="34" charset="-122"/>
              </a:rPr>
              <a:t>SS</a:t>
            </a:r>
            <a:r>
              <a:rPr lang="en-US" altLang="zh-CN" i="1" baseline="-25000" dirty="0">
                <a:latin typeface="Times New Roman" panose="02020603050405020304" pitchFamily="18" charset="0"/>
                <a:ea typeface="微软雅黑" panose="020B0503020204020204" pitchFamily="34" charset="-122"/>
              </a:rPr>
              <a:t>T</a:t>
            </a:r>
            <a:r>
              <a:rPr lang="zh-CN" altLang="zh-CN" dirty="0">
                <a:latin typeface="Times New Roman" panose="02020603050405020304" pitchFamily="18" charset="0"/>
                <a:ea typeface="微软雅黑" panose="020B0503020204020204" pitchFamily="34" charset="-122"/>
              </a:rPr>
              <a:t>、</a:t>
            </a:r>
            <a:r>
              <a:rPr lang="en-US" altLang="zh-CN" i="1" dirty="0">
                <a:latin typeface="Times New Roman" panose="02020603050405020304" pitchFamily="18" charset="0"/>
                <a:ea typeface="微软雅黑" panose="020B0503020204020204" pitchFamily="34" charset="-122"/>
              </a:rPr>
              <a:t>SS</a:t>
            </a:r>
            <a:r>
              <a:rPr lang="en-US" altLang="zh-CN" i="1" baseline="-25000" dirty="0">
                <a:latin typeface="Times New Roman" panose="02020603050405020304" pitchFamily="18" charset="0"/>
                <a:ea typeface="微软雅黑" panose="020B0503020204020204" pitchFamily="34" charset="-122"/>
              </a:rPr>
              <a:t>E</a:t>
            </a:r>
            <a:r>
              <a:rPr lang="zh-CN" altLang="zh-CN" dirty="0">
                <a:latin typeface="Times New Roman" panose="02020603050405020304" pitchFamily="18" charset="0"/>
                <a:ea typeface="微软雅黑" panose="020B0503020204020204" pitchFamily="34" charset="-122"/>
              </a:rPr>
              <a:t>、</a:t>
            </a:r>
            <a:r>
              <a:rPr lang="en-US" altLang="zh-CN" i="1" dirty="0">
                <a:latin typeface="Times New Roman" panose="02020603050405020304" pitchFamily="18" charset="0"/>
                <a:ea typeface="微软雅黑" panose="020B0503020204020204" pitchFamily="34" charset="-122"/>
              </a:rPr>
              <a:t>SS</a:t>
            </a:r>
            <a:r>
              <a:rPr lang="en-US" altLang="zh-CN" i="1" baseline="-25000" dirty="0">
                <a:latin typeface="Times New Roman" panose="02020603050405020304" pitchFamily="18" charset="0"/>
                <a:ea typeface="微软雅黑" panose="020B0503020204020204" pitchFamily="34" charset="-122"/>
              </a:rPr>
              <a:t>R</a:t>
            </a:r>
            <a:r>
              <a:rPr lang="zh-CN" altLang="zh-CN" dirty="0">
                <a:latin typeface="Times New Roman" panose="02020603050405020304" pitchFamily="18" charset="0"/>
                <a:ea typeface="微软雅黑" panose="020B0503020204020204" pitchFamily="34" charset="-122"/>
              </a:rPr>
              <a:t>）分别除以相应的自由度，得到的是相应的均方差，即</a:t>
            </a:r>
            <a:r>
              <a:rPr lang="en-US" altLang="zh-CN" b="1" i="1" dirty="0">
                <a:latin typeface="Times New Roman" panose="02020603050405020304" pitchFamily="18" charset="0"/>
                <a:ea typeface="微软雅黑" panose="020B0503020204020204" pitchFamily="34" charset="-122"/>
              </a:rPr>
              <a:t>MS</a:t>
            </a:r>
            <a:r>
              <a:rPr lang="en-US" altLang="zh-CN" b="1" i="1" baseline="-25000" dirty="0">
                <a:latin typeface="Times New Roman" panose="02020603050405020304" pitchFamily="18" charset="0"/>
                <a:ea typeface="微软雅黑" panose="020B0503020204020204" pitchFamily="34" charset="-122"/>
              </a:rPr>
              <a:t>T</a:t>
            </a:r>
            <a:r>
              <a:rPr lang="en-US" altLang="zh-CN" b="1" dirty="0">
                <a:latin typeface="Times New Roman" panose="02020603050405020304" pitchFamily="18" charset="0"/>
                <a:ea typeface="微软雅黑" panose="020B0503020204020204" pitchFamily="34" charset="-122"/>
              </a:rPr>
              <a:t>=</a:t>
            </a:r>
            <a:r>
              <a:rPr lang="en-US" altLang="zh-CN" b="1" i="1" dirty="0">
                <a:latin typeface="Times New Roman" panose="02020603050405020304" pitchFamily="18" charset="0"/>
                <a:ea typeface="微软雅黑" panose="020B0503020204020204" pitchFamily="34" charset="-122"/>
              </a:rPr>
              <a:t> SS</a:t>
            </a:r>
            <a:r>
              <a:rPr lang="en-US" altLang="zh-CN" b="1" i="1" baseline="-25000" dirty="0">
                <a:latin typeface="Times New Roman" panose="02020603050405020304" pitchFamily="18" charset="0"/>
                <a:ea typeface="微软雅黑" panose="020B0503020204020204" pitchFamily="34" charset="-122"/>
              </a:rPr>
              <a:t>T</a:t>
            </a:r>
            <a:r>
              <a:rPr lang="en-US" altLang="zh-CN" b="1" i="1" dirty="0">
                <a:latin typeface="Times New Roman" panose="02020603050405020304" pitchFamily="18" charset="0"/>
                <a:ea typeface="微软雅黑" panose="020B0503020204020204" pitchFamily="34" charset="-122"/>
              </a:rPr>
              <a:t>/</a:t>
            </a:r>
            <a:r>
              <a:rPr lang="en-US" altLang="zh-CN" b="1" i="1" dirty="0" err="1">
                <a:latin typeface="Times New Roman" panose="02020603050405020304" pitchFamily="18" charset="0"/>
                <a:ea typeface="微软雅黑" panose="020B0503020204020204" pitchFamily="34" charset="-122"/>
              </a:rPr>
              <a:t>df</a:t>
            </a:r>
            <a:r>
              <a:rPr lang="en-US" altLang="zh-CN" b="1" i="1" baseline="-25000" dirty="0" err="1">
                <a:latin typeface="Times New Roman" panose="02020603050405020304" pitchFamily="18" charset="0"/>
                <a:ea typeface="微软雅黑" panose="020B0503020204020204" pitchFamily="34" charset="-122"/>
              </a:rPr>
              <a:t>T</a:t>
            </a:r>
            <a:r>
              <a:rPr lang="zh-CN" altLang="zh-CN" b="1" dirty="0">
                <a:latin typeface="Times New Roman" panose="02020603050405020304" pitchFamily="18" charset="0"/>
                <a:ea typeface="微软雅黑" panose="020B0503020204020204" pitchFamily="34" charset="-122"/>
              </a:rPr>
              <a:t>，</a:t>
            </a:r>
            <a:r>
              <a:rPr lang="en-US" altLang="zh-CN" b="1" i="1" dirty="0">
                <a:latin typeface="Times New Roman" panose="02020603050405020304" pitchFamily="18" charset="0"/>
                <a:ea typeface="微软雅黑" panose="020B0503020204020204" pitchFamily="34" charset="-122"/>
              </a:rPr>
              <a:t>MS</a:t>
            </a:r>
            <a:r>
              <a:rPr lang="en-US" altLang="zh-CN" b="1" i="1" baseline="-25000" dirty="0">
                <a:latin typeface="Times New Roman" panose="02020603050405020304" pitchFamily="18" charset="0"/>
                <a:ea typeface="微软雅黑" panose="020B0503020204020204" pitchFamily="34" charset="-122"/>
              </a:rPr>
              <a:t>E</a:t>
            </a:r>
            <a:r>
              <a:rPr lang="en-US" altLang="zh-CN" b="1" dirty="0">
                <a:latin typeface="Times New Roman" panose="02020603050405020304" pitchFamily="18" charset="0"/>
                <a:ea typeface="微软雅黑" panose="020B0503020204020204" pitchFamily="34" charset="-122"/>
              </a:rPr>
              <a:t>=</a:t>
            </a:r>
            <a:r>
              <a:rPr lang="en-US" altLang="zh-CN" b="1" i="1" dirty="0">
                <a:latin typeface="Times New Roman" panose="02020603050405020304" pitchFamily="18" charset="0"/>
                <a:ea typeface="微软雅黑" panose="020B0503020204020204" pitchFamily="34" charset="-122"/>
              </a:rPr>
              <a:t> SS</a:t>
            </a:r>
            <a:r>
              <a:rPr lang="en-US" altLang="zh-CN" b="1" i="1" baseline="-25000" dirty="0">
                <a:latin typeface="Times New Roman" panose="02020603050405020304" pitchFamily="18" charset="0"/>
                <a:ea typeface="微软雅黑" panose="020B0503020204020204" pitchFamily="34" charset="-122"/>
              </a:rPr>
              <a:t>E</a:t>
            </a:r>
            <a:r>
              <a:rPr lang="en-US" altLang="zh-CN" b="1" i="1" dirty="0">
                <a:latin typeface="Times New Roman" panose="02020603050405020304" pitchFamily="18" charset="0"/>
                <a:ea typeface="微软雅黑" panose="020B0503020204020204" pitchFamily="34" charset="-122"/>
              </a:rPr>
              <a:t> /</a:t>
            </a:r>
            <a:r>
              <a:rPr lang="en-US" altLang="zh-CN" b="1" i="1" dirty="0" err="1">
                <a:latin typeface="Times New Roman" panose="02020603050405020304" pitchFamily="18" charset="0"/>
                <a:ea typeface="微软雅黑" panose="020B0503020204020204" pitchFamily="34" charset="-122"/>
              </a:rPr>
              <a:t>df</a:t>
            </a:r>
            <a:r>
              <a:rPr lang="en-US" altLang="zh-CN" b="1" i="1" baseline="-25000" dirty="0" err="1">
                <a:latin typeface="Times New Roman" panose="02020603050405020304" pitchFamily="18" charset="0"/>
                <a:ea typeface="微软雅黑" panose="020B0503020204020204" pitchFamily="34" charset="-122"/>
              </a:rPr>
              <a:t>E</a:t>
            </a:r>
            <a:r>
              <a:rPr lang="zh-CN" altLang="zh-CN" b="1" i="1" dirty="0">
                <a:latin typeface="Times New Roman" panose="02020603050405020304" pitchFamily="18" charset="0"/>
                <a:ea typeface="微软雅黑" panose="020B0503020204020204" pitchFamily="34" charset="-122"/>
              </a:rPr>
              <a:t>，</a:t>
            </a:r>
            <a:r>
              <a:rPr lang="en-US" altLang="zh-CN" b="1" i="1" dirty="0">
                <a:latin typeface="Times New Roman" panose="02020603050405020304" pitchFamily="18" charset="0"/>
                <a:ea typeface="微软雅黑" panose="020B0503020204020204" pitchFamily="34" charset="-122"/>
              </a:rPr>
              <a:t>MS</a:t>
            </a:r>
            <a:r>
              <a:rPr lang="en-US" altLang="zh-CN" b="1" i="1" baseline="-25000" dirty="0">
                <a:latin typeface="Times New Roman" panose="02020603050405020304" pitchFamily="18" charset="0"/>
                <a:ea typeface="微软雅黑" panose="020B0503020204020204" pitchFamily="34" charset="-122"/>
              </a:rPr>
              <a:t>R</a:t>
            </a:r>
            <a:r>
              <a:rPr lang="en-US" altLang="zh-CN" b="1" i="1" dirty="0">
                <a:latin typeface="Times New Roman" panose="02020603050405020304" pitchFamily="18" charset="0"/>
                <a:ea typeface="微软雅黑" panose="020B0503020204020204" pitchFamily="34" charset="-122"/>
              </a:rPr>
              <a:t> </a:t>
            </a:r>
            <a:r>
              <a:rPr lang="en-US" altLang="zh-CN" b="1" dirty="0">
                <a:latin typeface="Times New Roman" panose="02020603050405020304" pitchFamily="18" charset="0"/>
                <a:ea typeface="微软雅黑" panose="020B0503020204020204" pitchFamily="34" charset="-122"/>
              </a:rPr>
              <a:t>= </a:t>
            </a:r>
            <a:r>
              <a:rPr lang="en-US" altLang="zh-CN" b="1" i="1" dirty="0">
                <a:latin typeface="Times New Roman" panose="02020603050405020304" pitchFamily="18" charset="0"/>
                <a:ea typeface="微软雅黑" panose="020B0503020204020204" pitchFamily="34" charset="-122"/>
              </a:rPr>
              <a:t>SS</a:t>
            </a:r>
            <a:r>
              <a:rPr lang="en-US" altLang="zh-CN" b="1" i="1" baseline="-25000" dirty="0">
                <a:latin typeface="Times New Roman" panose="02020603050405020304" pitchFamily="18" charset="0"/>
                <a:ea typeface="微软雅黑" panose="020B0503020204020204" pitchFamily="34" charset="-122"/>
              </a:rPr>
              <a:t>R</a:t>
            </a:r>
            <a:r>
              <a:rPr lang="en-US" altLang="zh-CN" b="1" i="1" dirty="0">
                <a:latin typeface="Times New Roman" panose="02020603050405020304" pitchFamily="18" charset="0"/>
                <a:ea typeface="微软雅黑" panose="020B0503020204020204" pitchFamily="34" charset="-122"/>
              </a:rPr>
              <a:t>/</a:t>
            </a:r>
            <a:r>
              <a:rPr lang="en-US" altLang="zh-CN" b="1" i="1" dirty="0" err="1">
                <a:latin typeface="Times New Roman" panose="02020603050405020304" pitchFamily="18" charset="0"/>
                <a:ea typeface="微软雅黑" panose="020B0503020204020204" pitchFamily="34" charset="-122"/>
              </a:rPr>
              <a:t>df</a:t>
            </a:r>
            <a:r>
              <a:rPr lang="en-US" altLang="zh-CN" b="1" i="1" baseline="-25000" dirty="0" err="1">
                <a:latin typeface="Times New Roman" panose="02020603050405020304" pitchFamily="18" charset="0"/>
                <a:ea typeface="微软雅黑" panose="020B0503020204020204" pitchFamily="34" charset="-122"/>
              </a:rPr>
              <a:t>R</a:t>
            </a:r>
            <a:r>
              <a:rPr lang="zh-CN" altLang="zh-CN" dirty="0">
                <a:latin typeface="Times New Roman" panose="02020603050405020304" pitchFamily="18" charset="0"/>
                <a:ea typeface="微软雅黑" panose="020B0503020204020204" pitchFamily="34" charset="-122"/>
              </a:rPr>
              <a:t>。</a:t>
            </a:r>
          </a:p>
          <a:p>
            <a:pPr>
              <a:buFont typeface="Arial" panose="020B0604020202020204" pitchFamily="34" charset="0"/>
              <a:buChar char="•"/>
            </a:pPr>
            <a:endParaRPr lang="en-US" altLang="zh-CN" i="1" baseline="-25000" dirty="0">
              <a:latin typeface="Times New Roman" panose="02020603050405020304" pitchFamily="18" charset="0"/>
              <a:ea typeface="微软雅黑" panose="020B0503020204020204" pitchFamily="34" charset="-122"/>
            </a:endParaRPr>
          </a:p>
        </p:txBody>
      </p:sp>
      <p:graphicFrame>
        <p:nvGraphicFramePr>
          <p:cNvPr id="26631" name="对象 6">
            <a:extLst>
              <a:ext uri="{FF2B5EF4-FFF2-40B4-BE49-F238E27FC236}">
                <a16:creationId xmlns:a16="http://schemas.microsoft.com/office/drawing/2014/main" id="{169AFDC9-C449-0F4F-BB36-28FFFE5D7714}"/>
              </a:ext>
            </a:extLst>
          </p:cNvPr>
          <p:cNvGraphicFramePr>
            <a:graphicFrameLocks noChangeAspect="1"/>
          </p:cNvGraphicFramePr>
          <p:nvPr>
            <p:extLst>
              <p:ext uri="{D42A27DB-BD31-4B8C-83A1-F6EECF244321}">
                <p14:modId xmlns:p14="http://schemas.microsoft.com/office/powerpoint/2010/main" val="68941997"/>
              </p:ext>
            </p:extLst>
          </p:nvPr>
        </p:nvGraphicFramePr>
        <p:xfrm>
          <a:off x="2407696" y="2671762"/>
          <a:ext cx="1968500" cy="757238"/>
        </p:xfrm>
        <a:graphic>
          <a:graphicData uri="http://schemas.openxmlformats.org/presentationml/2006/ole">
            <mc:AlternateContent xmlns:mc="http://schemas.openxmlformats.org/markup-compatibility/2006">
              <mc:Choice xmlns:v="urn:schemas-microsoft-com:vml" Requires="v">
                <p:oleObj spid="_x0000_s26655" name="Equation" r:id="rId8" imgW="26327100" imgH="9944100" progId="Equation.DSMT4">
                  <p:embed/>
                </p:oleObj>
              </mc:Choice>
              <mc:Fallback>
                <p:oleObj name="Equation" r:id="rId8" imgW="26327100" imgH="9944100" progId="Equation.DSMT4">
                  <p:embed/>
                  <p:pic>
                    <p:nvPicPr>
                      <p:cNvPr id="0" name="对象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407696" y="2671762"/>
                        <a:ext cx="19685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6632" name="对象 8">
            <a:extLst>
              <a:ext uri="{FF2B5EF4-FFF2-40B4-BE49-F238E27FC236}">
                <a16:creationId xmlns:a16="http://schemas.microsoft.com/office/drawing/2014/main" id="{D267D212-F2A4-F241-B7DE-E3E510175ED4}"/>
              </a:ext>
            </a:extLst>
          </p:cNvPr>
          <p:cNvGraphicFramePr>
            <a:graphicFrameLocks noChangeAspect="1"/>
          </p:cNvGraphicFramePr>
          <p:nvPr>
            <p:extLst>
              <p:ext uri="{D42A27DB-BD31-4B8C-83A1-F6EECF244321}">
                <p14:modId xmlns:p14="http://schemas.microsoft.com/office/powerpoint/2010/main" val="896050811"/>
              </p:ext>
            </p:extLst>
          </p:nvPr>
        </p:nvGraphicFramePr>
        <p:xfrm>
          <a:off x="3647728" y="3717032"/>
          <a:ext cx="2164082" cy="833834"/>
        </p:xfrm>
        <a:graphic>
          <a:graphicData uri="http://schemas.openxmlformats.org/presentationml/2006/ole">
            <mc:AlternateContent xmlns:mc="http://schemas.openxmlformats.org/markup-compatibility/2006">
              <mc:Choice xmlns:v="urn:schemas-microsoft-com:vml" Requires="v">
                <p:oleObj spid="_x0000_s26656" name="Equation" r:id="rId10" imgW="26327100" imgH="9944100" progId="Equation.DSMT4">
                  <p:embed/>
                </p:oleObj>
              </mc:Choice>
              <mc:Fallback>
                <p:oleObj name="Equation" r:id="rId10" imgW="26327100" imgH="9944100" progId="Equation.DSMT4">
                  <p:embed/>
                  <p:pic>
                    <p:nvPicPr>
                      <p:cNvPr id="0" name="对象 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647728" y="3717032"/>
                        <a:ext cx="2164082" cy="833834"/>
                      </a:xfrm>
                      <a:prstGeom prst="rect">
                        <a:avLst/>
                      </a:prstGeom>
                      <a:noFill/>
                      <a:ln>
                        <a:noFill/>
                      </a:ln>
                    </p:spPr>
                  </p:pic>
                </p:oleObj>
              </mc:Fallback>
            </mc:AlternateContent>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1">
            <a:extLst>
              <a:ext uri="{FF2B5EF4-FFF2-40B4-BE49-F238E27FC236}">
                <a16:creationId xmlns:a16="http://schemas.microsoft.com/office/drawing/2014/main" id="{10F92B46-5229-1E43-AABA-16FB80A36AE8}"/>
              </a:ext>
            </a:extLst>
          </p:cNvPr>
          <p:cNvSpPr>
            <a:spLocks noGrp="1"/>
          </p:cNvSpPr>
          <p:nvPr>
            <p:ph type="title"/>
          </p:nvPr>
        </p:nvSpPr>
        <p:spPr>
          <a:xfrm>
            <a:off x="330200" y="399655"/>
            <a:ext cx="11379200" cy="819944"/>
          </a:xfrm>
        </p:spPr>
        <p:txBody>
          <a:bodyPr/>
          <a:lstStyle/>
          <a:p>
            <a:pPr eaLnBrk="1" hangingPunct="1"/>
            <a:r>
              <a:rPr lang="zh-CN" altLang="en-US">
                <a:latin typeface="微软雅黑" panose="020B0503020204020204" pitchFamily="34" charset="-122"/>
                <a:ea typeface="微软雅黑" panose="020B0503020204020204" pitchFamily="34" charset="-122"/>
              </a:rPr>
              <a:t>模型</a:t>
            </a:r>
            <a:r>
              <a:rPr lang="zh-CN" altLang="zh-CN">
                <a:latin typeface="微软雅黑" panose="020B0503020204020204" pitchFamily="34" charset="-122"/>
                <a:ea typeface="微软雅黑" panose="020B0503020204020204" pitchFamily="34" charset="-122"/>
              </a:rPr>
              <a:t>检验</a:t>
            </a:r>
            <a:endParaRPr lang="zh-CN" altLang="en-US">
              <a:latin typeface="微软雅黑" panose="020B0503020204020204" pitchFamily="34" charset="-122"/>
              <a:ea typeface="微软雅黑" panose="020B0503020204020204" pitchFamily="34" charset="-122"/>
            </a:endParaRPr>
          </a:p>
        </p:txBody>
      </p:sp>
      <p:sp>
        <p:nvSpPr>
          <p:cNvPr id="27651" name="内容占位符 2">
            <a:extLst>
              <a:ext uri="{FF2B5EF4-FFF2-40B4-BE49-F238E27FC236}">
                <a16:creationId xmlns:a16="http://schemas.microsoft.com/office/drawing/2014/main" id="{CBB487A1-5BAC-F641-86AF-95B270354C26}"/>
              </a:ext>
            </a:extLst>
          </p:cNvPr>
          <p:cNvSpPr>
            <a:spLocks noGrp="1"/>
          </p:cNvSpPr>
          <p:nvPr>
            <p:ph idx="1"/>
          </p:nvPr>
        </p:nvSpPr>
        <p:spPr/>
        <p:txBody>
          <a:bodyPr/>
          <a:lstStyle/>
          <a:p>
            <a:pPr eaLnBrk="1" hangingPunct="1">
              <a:buFont typeface="Arial" panose="020B0604020202020204" pitchFamily="34" charset="0"/>
              <a:buChar char="•"/>
            </a:pPr>
            <a:r>
              <a:rPr lang="zh-CN" altLang="zh-CN" dirty="0">
                <a:ea typeface="微软雅黑" panose="020B0503020204020204" pitchFamily="34" charset="-122"/>
                <a:cs typeface="微软雅黑" panose="020B0503020204020204" pitchFamily="34" charset="-122"/>
              </a:rPr>
              <a:t>因变量</a:t>
            </a:r>
            <a:r>
              <a:rPr lang="en-US" altLang="zh-CN" dirty="0">
                <a:ea typeface="微软雅黑" panose="020B0503020204020204" pitchFamily="34" charset="-122"/>
                <a:cs typeface="微软雅黑" panose="020B0503020204020204" pitchFamily="34" charset="-122"/>
              </a:rPr>
              <a:t>y</a:t>
            </a:r>
            <a:r>
              <a:rPr lang="zh-CN" altLang="zh-CN" dirty="0">
                <a:ea typeface="微软雅黑" panose="020B0503020204020204" pitchFamily="34" charset="-122"/>
                <a:cs typeface="微软雅黑" panose="020B0503020204020204" pitchFamily="34" charset="-122"/>
              </a:rPr>
              <a:t>的自由度</a:t>
            </a:r>
            <a:r>
              <a:rPr lang="en-US" altLang="zh-CN" i="1" dirty="0" err="1">
                <a:ea typeface="微软雅黑" panose="020B0503020204020204" pitchFamily="34" charset="-122"/>
                <a:cs typeface="微软雅黑" panose="020B0503020204020204" pitchFamily="34" charset="-122"/>
              </a:rPr>
              <a:t>df</a:t>
            </a:r>
            <a:r>
              <a:rPr lang="en-US" altLang="zh-CN" i="1" baseline="-25000" dirty="0" err="1">
                <a:ea typeface="微软雅黑" panose="020B0503020204020204" pitchFamily="34" charset="-122"/>
                <a:cs typeface="微软雅黑" panose="020B0503020204020204" pitchFamily="34" charset="-122"/>
              </a:rPr>
              <a:t>T</a:t>
            </a:r>
            <a:r>
              <a:rPr lang="zh-CN" altLang="zh-CN" dirty="0">
                <a:ea typeface="微软雅黑" panose="020B0503020204020204" pitchFamily="34" charset="-122"/>
                <a:cs typeface="微软雅黑" panose="020B0503020204020204" pitchFamily="34" charset="-122"/>
              </a:rPr>
              <a:t>分解为回归自由度</a:t>
            </a:r>
            <a:r>
              <a:rPr lang="en-US" altLang="zh-CN" i="1" dirty="0" err="1">
                <a:ea typeface="微软雅黑" panose="020B0503020204020204" pitchFamily="34" charset="-122"/>
                <a:cs typeface="微软雅黑" panose="020B0503020204020204" pitchFamily="34" charset="-122"/>
              </a:rPr>
              <a:t>df</a:t>
            </a:r>
            <a:r>
              <a:rPr lang="en-US" altLang="zh-CN" i="1" baseline="-25000" dirty="0" err="1">
                <a:ea typeface="微软雅黑" panose="020B0503020204020204" pitchFamily="34" charset="-122"/>
                <a:cs typeface="微软雅黑" panose="020B0503020204020204" pitchFamily="34" charset="-122"/>
              </a:rPr>
              <a:t>R</a:t>
            </a:r>
            <a:r>
              <a:rPr lang="zh-CN" altLang="zh-CN" dirty="0">
                <a:ea typeface="微软雅黑" panose="020B0503020204020204" pitchFamily="34" charset="-122"/>
                <a:cs typeface="微软雅黑" panose="020B0503020204020204" pitchFamily="34" charset="-122"/>
              </a:rPr>
              <a:t>和残差自由度</a:t>
            </a:r>
            <a:r>
              <a:rPr lang="en-US" altLang="zh-CN" i="1" dirty="0" err="1">
                <a:ea typeface="微软雅黑" panose="020B0503020204020204" pitchFamily="34" charset="-122"/>
                <a:cs typeface="微软雅黑" panose="020B0503020204020204" pitchFamily="34" charset="-122"/>
              </a:rPr>
              <a:t>df</a:t>
            </a:r>
            <a:r>
              <a:rPr lang="en-US" altLang="zh-CN" i="1" baseline="-25000" dirty="0" err="1">
                <a:ea typeface="微软雅黑" panose="020B0503020204020204" pitchFamily="34" charset="-122"/>
                <a:cs typeface="微软雅黑" panose="020B0503020204020204" pitchFamily="34" charset="-122"/>
              </a:rPr>
              <a:t>E</a:t>
            </a:r>
            <a:r>
              <a:rPr lang="zh-CN" altLang="zh-CN" dirty="0">
                <a:ea typeface="微软雅黑" panose="020B0503020204020204" pitchFamily="34" charset="-122"/>
                <a:cs typeface="微软雅黑" panose="020B0503020204020204" pitchFamily="34" charset="-122"/>
              </a:rPr>
              <a:t>，即</a:t>
            </a:r>
            <a:r>
              <a:rPr lang="en-US" altLang="zh-CN" b="1" i="1" dirty="0" err="1">
                <a:ea typeface="微软雅黑" panose="020B0503020204020204" pitchFamily="34" charset="-122"/>
                <a:cs typeface="微软雅黑" panose="020B0503020204020204" pitchFamily="34" charset="-122"/>
              </a:rPr>
              <a:t>df</a:t>
            </a:r>
            <a:r>
              <a:rPr lang="en-US" altLang="zh-CN" b="1" i="1" baseline="-25000" dirty="0" err="1">
                <a:ea typeface="微软雅黑" panose="020B0503020204020204" pitchFamily="34" charset="-122"/>
                <a:cs typeface="微软雅黑" panose="020B0503020204020204" pitchFamily="34" charset="-122"/>
              </a:rPr>
              <a:t>T</a:t>
            </a:r>
            <a:r>
              <a:rPr lang="en-US" altLang="zh-CN" b="1" dirty="0">
                <a:ea typeface="微软雅黑" panose="020B0503020204020204" pitchFamily="34" charset="-122"/>
                <a:cs typeface="微软雅黑" panose="020B0503020204020204" pitchFamily="34" charset="-122"/>
              </a:rPr>
              <a:t>=</a:t>
            </a:r>
            <a:r>
              <a:rPr lang="en-US" altLang="zh-CN" b="1" i="1" dirty="0" err="1">
                <a:ea typeface="微软雅黑" panose="020B0503020204020204" pitchFamily="34" charset="-122"/>
                <a:cs typeface="微软雅黑" panose="020B0503020204020204" pitchFamily="34" charset="-122"/>
              </a:rPr>
              <a:t>df</a:t>
            </a:r>
            <a:r>
              <a:rPr lang="en-US" altLang="zh-CN" b="1" i="1" baseline="-25000" dirty="0" err="1">
                <a:ea typeface="微软雅黑" panose="020B0503020204020204" pitchFamily="34" charset="-122"/>
                <a:cs typeface="微软雅黑" panose="020B0503020204020204" pitchFamily="34" charset="-122"/>
              </a:rPr>
              <a:t>R</a:t>
            </a:r>
            <a:r>
              <a:rPr lang="en-US" altLang="zh-CN" b="1" dirty="0" err="1">
                <a:ea typeface="微软雅黑" panose="020B0503020204020204" pitchFamily="34" charset="-122"/>
                <a:cs typeface="微软雅黑" panose="020B0503020204020204" pitchFamily="34" charset="-122"/>
              </a:rPr>
              <a:t>+</a:t>
            </a:r>
            <a:r>
              <a:rPr lang="en-US" altLang="zh-CN" b="1" i="1" dirty="0" err="1">
                <a:ea typeface="微软雅黑" panose="020B0503020204020204" pitchFamily="34" charset="-122"/>
                <a:cs typeface="微软雅黑" panose="020B0503020204020204" pitchFamily="34" charset="-122"/>
              </a:rPr>
              <a:t>df</a:t>
            </a:r>
            <a:r>
              <a:rPr lang="en-US" altLang="zh-CN" b="1" i="1" baseline="-25000" dirty="0" err="1">
                <a:ea typeface="微软雅黑" panose="020B0503020204020204" pitchFamily="34" charset="-122"/>
                <a:cs typeface="微软雅黑" panose="020B0503020204020204" pitchFamily="34" charset="-122"/>
              </a:rPr>
              <a:t>E</a:t>
            </a:r>
            <a:endParaRPr lang="en-US" altLang="zh-CN" dirty="0">
              <a:ea typeface="微软雅黑" panose="020B0503020204020204" pitchFamily="34" charset="-122"/>
              <a:cs typeface="微软雅黑" panose="020B0503020204020204" pitchFamily="34" charset="-122"/>
            </a:endParaRPr>
          </a:p>
          <a:p>
            <a:pPr lvl="1" eaLnBrk="1" hangingPunct="1"/>
            <a:r>
              <a:rPr lang="zh-CN" altLang="zh-CN" dirty="0">
                <a:ea typeface="微软雅黑" panose="020B0503020204020204" pitchFamily="34" charset="-122"/>
                <a:cs typeface="微软雅黑" panose="020B0503020204020204" pitchFamily="34" charset="-122"/>
              </a:rPr>
              <a:t>其中</a:t>
            </a:r>
            <a:r>
              <a:rPr lang="en-US" altLang="zh-CN" b="1" i="1" dirty="0" err="1">
                <a:ea typeface="微软雅黑" panose="020B0503020204020204" pitchFamily="34" charset="-122"/>
                <a:cs typeface="微软雅黑" panose="020B0503020204020204" pitchFamily="34" charset="-122"/>
              </a:rPr>
              <a:t>df</a:t>
            </a:r>
            <a:r>
              <a:rPr lang="en-US" altLang="zh-CN" b="1" i="1" baseline="-25000" dirty="0" err="1">
                <a:ea typeface="微软雅黑" panose="020B0503020204020204" pitchFamily="34" charset="-122"/>
                <a:cs typeface="微软雅黑" panose="020B0503020204020204" pitchFamily="34" charset="-122"/>
              </a:rPr>
              <a:t>T</a:t>
            </a:r>
            <a:r>
              <a:rPr lang="en-US" altLang="zh-CN" b="1" dirty="0">
                <a:ea typeface="微软雅黑" panose="020B0503020204020204" pitchFamily="34" charset="-122"/>
                <a:cs typeface="微软雅黑" panose="020B0503020204020204" pitchFamily="34" charset="-122"/>
              </a:rPr>
              <a:t>= n-1, </a:t>
            </a:r>
            <a:r>
              <a:rPr lang="en-US" altLang="zh-CN" b="1" i="1" dirty="0" err="1">
                <a:ea typeface="微软雅黑" panose="020B0503020204020204" pitchFamily="34" charset="-122"/>
                <a:cs typeface="微软雅黑" panose="020B0503020204020204" pitchFamily="34" charset="-122"/>
              </a:rPr>
              <a:t>df</a:t>
            </a:r>
            <a:r>
              <a:rPr lang="en-US" altLang="zh-CN" b="1" i="1" baseline="-25000" dirty="0" err="1">
                <a:ea typeface="微软雅黑" panose="020B0503020204020204" pitchFamily="34" charset="-122"/>
                <a:cs typeface="微软雅黑" panose="020B0503020204020204" pitchFamily="34" charset="-122"/>
              </a:rPr>
              <a:t>R</a:t>
            </a:r>
            <a:r>
              <a:rPr lang="en-US" altLang="zh-CN" b="1" dirty="0">
                <a:ea typeface="微软雅黑" panose="020B0503020204020204" pitchFamily="34" charset="-122"/>
                <a:cs typeface="微软雅黑" panose="020B0503020204020204" pitchFamily="34" charset="-122"/>
              </a:rPr>
              <a:t>=k, </a:t>
            </a:r>
            <a:r>
              <a:rPr lang="en-US" altLang="zh-CN" b="1" i="1" dirty="0" err="1">
                <a:ea typeface="微软雅黑" panose="020B0503020204020204" pitchFamily="34" charset="-122"/>
                <a:cs typeface="微软雅黑" panose="020B0503020204020204" pitchFamily="34" charset="-122"/>
              </a:rPr>
              <a:t>df</a:t>
            </a:r>
            <a:r>
              <a:rPr lang="en-US" altLang="zh-CN" b="1" i="1" baseline="-25000" dirty="0" err="1">
                <a:ea typeface="微软雅黑" panose="020B0503020204020204" pitchFamily="34" charset="-122"/>
                <a:cs typeface="微软雅黑" panose="020B0503020204020204" pitchFamily="34" charset="-122"/>
              </a:rPr>
              <a:t>E</a:t>
            </a:r>
            <a:r>
              <a:rPr lang="en-US" altLang="zh-CN" b="1" dirty="0">
                <a:ea typeface="微软雅黑" panose="020B0503020204020204" pitchFamily="34" charset="-122"/>
                <a:cs typeface="微软雅黑" panose="020B0503020204020204" pitchFamily="34" charset="-122"/>
              </a:rPr>
              <a:t>= n-k-1</a:t>
            </a:r>
            <a:endParaRPr lang="en-US" altLang="zh-CN" dirty="0">
              <a:ea typeface="微软雅黑" panose="020B0503020204020204" pitchFamily="34" charset="-122"/>
              <a:cs typeface="微软雅黑" panose="020B0503020204020204" pitchFamily="34" charset="-122"/>
            </a:endParaRPr>
          </a:p>
          <a:p>
            <a:pPr lvl="1" eaLnBrk="1" hangingPunct="1"/>
            <a:r>
              <a:rPr lang="en-US" altLang="zh-CN" i="1" dirty="0">
                <a:ea typeface="微软雅黑" panose="020B0503020204020204" pitchFamily="34" charset="-122"/>
                <a:cs typeface="微软雅黑" panose="020B0503020204020204" pitchFamily="34" charset="-122"/>
              </a:rPr>
              <a:t>n</a:t>
            </a:r>
            <a:r>
              <a:rPr lang="zh-CN" altLang="zh-CN" dirty="0">
                <a:ea typeface="微软雅黑" panose="020B0503020204020204" pitchFamily="34" charset="-122"/>
                <a:cs typeface="微软雅黑" panose="020B0503020204020204" pitchFamily="34" charset="-122"/>
              </a:rPr>
              <a:t>为样本个数，</a:t>
            </a:r>
            <a:r>
              <a:rPr lang="en-US" altLang="zh-CN" i="1" dirty="0">
                <a:ea typeface="微软雅黑" panose="020B0503020204020204" pitchFamily="34" charset="-122"/>
                <a:cs typeface="微软雅黑" panose="020B0503020204020204" pitchFamily="34" charset="-122"/>
              </a:rPr>
              <a:t>k</a:t>
            </a:r>
            <a:r>
              <a:rPr lang="zh-CN" altLang="zh-CN" dirty="0">
                <a:ea typeface="微软雅黑" panose="020B0503020204020204" pitchFamily="34" charset="-122"/>
                <a:cs typeface="微软雅黑" panose="020B0503020204020204" pitchFamily="34" charset="-122"/>
              </a:rPr>
              <a:t>为自变量个数</a:t>
            </a:r>
            <a:endParaRPr lang="en-US" altLang="zh-CN" dirty="0">
              <a:ea typeface="微软雅黑" panose="020B0503020204020204" pitchFamily="34" charset="-122"/>
              <a:cs typeface="微软雅黑" panose="020B0503020204020204" pitchFamily="34" charset="-122"/>
            </a:endParaRPr>
          </a:p>
          <a:p>
            <a:pPr eaLnBrk="1" hangingPunct="1">
              <a:buFont typeface="Arial" panose="020B0604020202020204" pitchFamily="34" charset="0"/>
              <a:buChar char="•"/>
            </a:pPr>
            <a:endParaRPr lang="en-US" altLang="zh-CN" dirty="0">
              <a:ea typeface="微软雅黑" panose="020B0503020204020204" pitchFamily="34" charset="-122"/>
              <a:cs typeface="微软雅黑" panose="020B0503020204020204" pitchFamily="34" charset="-122"/>
            </a:endParaRPr>
          </a:p>
          <a:p>
            <a:pPr eaLnBrk="1" hangingPunct="1">
              <a:buFont typeface="Arial" panose="020B0604020202020204" pitchFamily="34" charset="0"/>
              <a:buChar char="•"/>
            </a:pPr>
            <a:r>
              <a:rPr lang="zh-CN" altLang="zh-CN" dirty="0">
                <a:ea typeface="微软雅黑" panose="020B0503020204020204" pitchFamily="34" charset="-122"/>
                <a:cs typeface="微软雅黑" panose="020B0503020204020204" pitchFamily="34" charset="-122"/>
              </a:rPr>
              <a:t>将三种方差（即</a:t>
            </a:r>
            <a:r>
              <a:rPr lang="en-US" altLang="zh-CN" i="1" dirty="0">
                <a:ea typeface="微软雅黑" panose="020B0503020204020204" pitchFamily="34" charset="-122"/>
                <a:cs typeface="微软雅黑" panose="020B0503020204020204" pitchFamily="34" charset="-122"/>
              </a:rPr>
              <a:t>SS</a:t>
            </a:r>
            <a:r>
              <a:rPr lang="en-US" altLang="zh-CN" i="1" baseline="-25000" dirty="0">
                <a:ea typeface="微软雅黑" panose="020B0503020204020204" pitchFamily="34" charset="-122"/>
                <a:cs typeface="微软雅黑" panose="020B0503020204020204" pitchFamily="34" charset="-122"/>
              </a:rPr>
              <a:t>T</a:t>
            </a:r>
            <a:r>
              <a:rPr lang="zh-CN" altLang="zh-CN" dirty="0">
                <a:ea typeface="微软雅黑" panose="020B0503020204020204" pitchFamily="34" charset="-122"/>
                <a:cs typeface="微软雅黑" panose="020B0503020204020204" pitchFamily="34" charset="-122"/>
              </a:rPr>
              <a:t>、</a:t>
            </a:r>
            <a:r>
              <a:rPr lang="en-US" altLang="zh-CN" i="1" dirty="0">
                <a:ea typeface="微软雅黑" panose="020B0503020204020204" pitchFamily="34" charset="-122"/>
                <a:cs typeface="微软雅黑" panose="020B0503020204020204" pitchFamily="34" charset="-122"/>
              </a:rPr>
              <a:t>SS</a:t>
            </a:r>
            <a:r>
              <a:rPr lang="en-US" altLang="zh-CN" i="1" baseline="-25000" dirty="0">
                <a:ea typeface="微软雅黑" panose="020B0503020204020204" pitchFamily="34" charset="-122"/>
                <a:cs typeface="微软雅黑" panose="020B0503020204020204" pitchFamily="34" charset="-122"/>
              </a:rPr>
              <a:t>E</a:t>
            </a:r>
            <a:r>
              <a:rPr lang="zh-CN" altLang="zh-CN" dirty="0">
                <a:ea typeface="微软雅黑" panose="020B0503020204020204" pitchFamily="34" charset="-122"/>
                <a:cs typeface="微软雅黑" panose="020B0503020204020204" pitchFamily="34" charset="-122"/>
              </a:rPr>
              <a:t>、</a:t>
            </a:r>
            <a:r>
              <a:rPr lang="en-US" altLang="zh-CN" i="1" dirty="0">
                <a:ea typeface="微软雅黑" panose="020B0503020204020204" pitchFamily="34" charset="-122"/>
                <a:cs typeface="微软雅黑" panose="020B0503020204020204" pitchFamily="34" charset="-122"/>
              </a:rPr>
              <a:t>SS</a:t>
            </a:r>
            <a:r>
              <a:rPr lang="en-US" altLang="zh-CN" i="1" baseline="-25000" dirty="0">
                <a:ea typeface="微软雅黑" panose="020B0503020204020204" pitchFamily="34" charset="-122"/>
                <a:cs typeface="微软雅黑" panose="020B0503020204020204" pitchFamily="34" charset="-122"/>
              </a:rPr>
              <a:t>R</a:t>
            </a:r>
            <a:r>
              <a:rPr lang="zh-CN" altLang="zh-CN" dirty="0">
                <a:ea typeface="微软雅黑" panose="020B0503020204020204" pitchFamily="34" charset="-122"/>
                <a:cs typeface="微软雅黑" panose="020B0503020204020204" pitchFamily="34" charset="-122"/>
              </a:rPr>
              <a:t>）分别除以相应的自由度，得到的是相应的均方差，</a:t>
            </a:r>
            <a:endParaRPr lang="en-US" altLang="zh-CN" dirty="0">
              <a:ea typeface="微软雅黑" panose="020B0503020204020204" pitchFamily="34" charset="-122"/>
              <a:cs typeface="微软雅黑" panose="020B0503020204020204" pitchFamily="34" charset="-122"/>
            </a:endParaRPr>
          </a:p>
          <a:p>
            <a:pPr lvl="1" eaLnBrk="1" hangingPunct="1"/>
            <a:r>
              <a:rPr lang="zh-CN" altLang="zh-CN" dirty="0">
                <a:ea typeface="微软雅黑" panose="020B0503020204020204" pitchFamily="34" charset="-122"/>
                <a:cs typeface="微软雅黑" panose="020B0503020204020204" pitchFamily="34" charset="-122"/>
              </a:rPr>
              <a:t>即</a:t>
            </a:r>
            <a:r>
              <a:rPr lang="en-US" altLang="zh-CN" b="1" i="1" dirty="0">
                <a:ea typeface="微软雅黑" panose="020B0503020204020204" pitchFamily="34" charset="-122"/>
                <a:cs typeface="微软雅黑" panose="020B0503020204020204" pitchFamily="34" charset="-122"/>
              </a:rPr>
              <a:t>MS</a:t>
            </a:r>
            <a:r>
              <a:rPr lang="en-US" altLang="zh-CN" b="1" i="1" baseline="-25000" dirty="0">
                <a:ea typeface="微软雅黑" panose="020B0503020204020204" pitchFamily="34" charset="-122"/>
                <a:cs typeface="微软雅黑" panose="020B0503020204020204" pitchFamily="34" charset="-122"/>
              </a:rPr>
              <a:t>T</a:t>
            </a:r>
            <a:r>
              <a:rPr lang="en-US" altLang="zh-CN" b="1" dirty="0">
                <a:ea typeface="微软雅黑" panose="020B0503020204020204" pitchFamily="34" charset="-122"/>
                <a:cs typeface="微软雅黑" panose="020B0503020204020204" pitchFamily="34" charset="-122"/>
              </a:rPr>
              <a:t>=</a:t>
            </a:r>
            <a:r>
              <a:rPr lang="en-US" altLang="zh-CN" b="1" i="1" dirty="0">
                <a:ea typeface="微软雅黑" panose="020B0503020204020204" pitchFamily="34" charset="-122"/>
                <a:cs typeface="微软雅黑" panose="020B0503020204020204" pitchFamily="34" charset="-122"/>
              </a:rPr>
              <a:t> SS</a:t>
            </a:r>
            <a:r>
              <a:rPr lang="en-US" altLang="zh-CN" b="1" i="1" baseline="-25000" dirty="0">
                <a:ea typeface="微软雅黑" panose="020B0503020204020204" pitchFamily="34" charset="-122"/>
                <a:cs typeface="微软雅黑" panose="020B0503020204020204" pitchFamily="34" charset="-122"/>
              </a:rPr>
              <a:t>T</a:t>
            </a:r>
            <a:r>
              <a:rPr lang="en-US" altLang="zh-CN" b="1" i="1" dirty="0">
                <a:ea typeface="微软雅黑" panose="020B0503020204020204" pitchFamily="34" charset="-122"/>
                <a:cs typeface="微软雅黑" panose="020B0503020204020204" pitchFamily="34" charset="-122"/>
              </a:rPr>
              <a:t>/</a:t>
            </a:r>
            <a:r>
              <a:rPr lang="en-US" altLang="zh-CN" b="1" i="1" dirty="0" err="1">
                <a:ea typeface="微软雅黑" panose="020B0503020204020204" pitchFamily="34" charset="-122"/>
                <a:cs typeface="微软雅黑" panose="020B0503020204020204" pitchFamily="34" charset="-122"/>
              </a:rPr>
              <a:t>df</a:t>
            </a:r>
            <a:r>
              <a:rPr lang="en-US" altLang="zh-CN" b="1" i="1" baseline="-25000" dirty="0" err="1">
                <a:ea typeface="微软雅黑" panose="020B0503020204020204" pitchFamily="34" charset="-122"/>
                <a:cs typeface="微软雅黑" panose="020B0503020204020204" pitchFamily="34" charset="-122"/>
              </a:rPr>
              <a:t>T</a:t>
            </a:r>
            <a:r>
              <a:rPr lang="zh-CN" altLang="zh-CN" b="1" dirty="0">
                <a:ea typeface="微软雅黑" panose="020B0503020204020204" pitchFamily="34" charset="-122"/>
                <a:cs typeface="微软雅黑" panose="020B0503020204020204" pitchFamily="34" charset="-122"/>
              </a:rPr>
              <a:t>，</a:t>
            </a:r>
            <a:r>
              <a:rPr lang="en-US" altLang="zh-CN" b="1" i="1" dirty="0">
                <a:ea typeface="微软雅黑" panose="020B0503020204020204" pitchFamily="34" charset="-122"/>
                <a:cs typeface="微软雅黑" panose="020B0503020204020204" pitchFamily="34" charset="-122"/>
              </a:rPr>
              <a:t>MS</a:t>
            </a:r>
            <a:r>
              <a:rPr lang="en-US" altLang="zh-CN" b="1" i="1" baseline="-25000" dirty="0">
                <a:ea typeface="微软雅黑" panose="020B0503020204020204" pitchFamily="34" charset="-122"/>
                <a:cs typeface="微软雅黑" panose="020B0503020204020204" pitchFamily="34" charset="-122"/>
              </a:rPr>
              <a:t>E</a:t>
            </a:r>
            <a:r>
              <a:rPr lang="en-US" altLang="zh-CN" b="1" dirty="0">
                <a:ea typeface="微软雅黑" panose="020B0503020204020204" pitchFamily="34" charset="-122"/>
                <a:cs typeface="微软雅黑" panose="020B0503020204020204" pitchFamily="34" charset="-122"/>
              </a:rPr>
              <a:t>=</a:t>
            </a:r>
            <a:r>
              <a:rPr lang="en-US" altLang="zh-CN" b="1" i="1" dirty="0">
                <a:ea typeface="微软雅黑" panose="020B0503020204020204" pitchFamily="34" charset="-122"/>
                <a:cs typeface="微软雅黑" panose="020B0503020204020204" pitchFamily="34" charset="-122"/>
              </a:rPr>
              <a:t> SS</a:t>
            </a:r>
            <a:r>
              <a:rPr lang="en-US" altLang="zh-CN" b="1" i="1" baseline="-25000" dirty="0">
                <a:ea typeface="微软雅黑" panose="020B0503020204020204" pitchFamily="34" charset="-122"/>
                <a:cs typeface="微软雅黑" panose="020B0503020204020204" pitchFamily="34" charset="-122"/>
              </a:rPr>
              <a:t>E</a:t>
            </a:r>
            <a:r>
              <a:rPr lang="en-US" altLang="zh-CN" b="1" i="1" dirty="0">
                <a:ea typeface="微软雅黑" panose="020B0503020204020204" pitchFamily="34" charset="-122"/>
                <a:cs typeface="微软雅黑" panose="020B0503020204020204" pitchFamily="34" charset="-122"/>
              </a:rPr>
              <a:t> /</a:t>
            </a:r>
            <a:r>
              <a:rPr lang="en-US" altLang="zh-CN" b="1" i="1" dirty="0" err="1">
                <a:ea typeface="微软雅黑" panose="020B0503020204020204" pitchFamily="34" charset="-122"/>
                <a:cs typeface="微软雅黑" panose="020B0503020204020204" pitchFamily="34" charset="-122"/>
              </a:rPr>
              <a:t>df</a:t>
            </a:r>
            <a:r>
              <a:rPr lang="en-US" altLang="zh-CN" b="1" i="1" baseline="-25000" dirty="0" err="1">
                <a:ea typeface="微软雅黑" panose="020B0503020204020204" pitchFamily="34" charset="-122"/>
                <a:cs typeface="微软雅黑" panose="020B0503020204020204" pitchFamily="34" charset="-122"/>
              </a:rPr>
              <a:t>E</a:t>
            </a:r>
            <a:r>
              <a:rPr lang="zh-CN" altLang="zh-CN" b="1" i="1" dirty="0">
                <a:ea typeface="微软雅黑" panose="020B0503020204020204" pitchFamily="34" charset="-122"/>
                <a:cs typeface="微软雅黑" panose="020B0503020204020204" pitchFamily="34" charset="-122"/>
              </a:rPr>
              <a:t>，</a:t>
            </a:r>
            <a:r>
              <a:rPr lang="en-US" altLang="zh-CN" b="1" i="1" dirty="0">
                <a:ea typeface="微软雅黑" panose="020B0503020204020204" pitchFamily="34" charset="-122"/>
                <a:cs typeface="微软雅黑" panose="020B0503020204020204" pitchFamily="34" charset="-122"/>
              </a:rPr>
              <a:t>MS</a:t>
            </a:r>
            <a:r>
              <a:rPr lang="en-US" altLang="zh-CN" b="1" i="1" baseline="-25000" dirty="0">
                <a:ea typeface="微软雅黑" panose="020B0503020204020204" pitchFamily="34" charset="-122"/>
                <a:cs typeface="微软雅黑" panose="020B0503020204020204" pitchFamily="34" charset="-122"/>
              </a:rPr>
              <a:t>R</a:t>
            </a:r>
            <a:r>
              <a:rPr lang="en-US" altLang="zh-CN" b="1" i="1" dirty="0">
                <a:ea typeface="微软雅黑" panose="020B0503020204020204" pitchFamily="34" charset="-122"/>
                <a:cs typeface="微软雅黑" panose="020B0503020204020204" pitchFamily="34" charset="-122"/>
              </a:rPr>
              <a:t> </a:t>
            </a:r>
            <a:r>
              <a:rPr lang="en-US" altLang="zh-CN" b="1" dirty="0">
                <a:ea typeface="微软雅黑" panose="020B0503020204020204" pitchFamily="34" charset="-122"/>
                <a:cs typeface="微软雅黑" panose="020B0503020204020204" pitchFamily="34" charset="-122"/>
              </a:rPr>
              <a:t>= </a:t>
            </a:r>
            <a:r>
              <a:rPr lang="en-US" altLang="zh-CN" b="1" i="1" dirty="0">
                <a:ea typeface="微软雅黑" panose="020B0503020204020204" pitchFamily="34" charset="-122"/>
                <a:cs typeface="微软雅黑" panose="020B0503020204020204" pitchFamily="34" charset="-122"/>
              </a:rPr>
              <a:t>SS</a:t>
            </a:r>
            <a:r>
              <a:rPr lang="en-US" altLang="zh-CN" b="1" i="1" baseline="-25000" dirty="0">
                <a:ea typeface="微软雅黑" panose="020B0503020204020204" pitchFamily="34" charset="-122"/>
                <a:cs typeface="微软雅黑" panose="020B0503020204020204" pitchFamily="34" charset="-122"/>
              </a:rPr>
              <a:t>R</a:t>
            </a:r>
            <a:r>
              <a:rPr lang="en-US" altLang="zh-CN" b="1" i="1" dirty="0">
                <a:ea typeface="微软雅黑" panose="020B0503020204020204" pitchFamily="34" charset="-122"/>
                <a:cs typeface="微软雅黑" panose="020B0503020204020204" pitchFamily="34" charset="-122"/>
              </a:rPr>
              <a:t>/</a:t>
            </a:r>
            <a:r>
              <a:rPr lang="en-US" altLang="zh-CN" b="1" i="1" dirty="0" err="1">
                <a:ea typeface="微软雅黑" panose="020B0503020204020204" pitchFamily="34" charset="-122"/>
                <a:cs typeface="微软雅黑" panose="020B0503020204020204" pitchFamily="34" charset="-122"/>
              </a:rPr>
              <a:t>df</a:t>
            </a:r>
            <a:r>
              <a:rPr lang="en-US" altLang="zh-CN" b="1" i="1" baseline="-25000" dirty="0" err="1">
                <a:ea typeface="微软雅黑" panose="020B0503020204020204" pitchFamily="34" charset="-122"/>
                <a:cs typeface="微软雅黑" panose="020B0503020204020204" pitchFamily="34" charset="-122"/>
              </a:rPr>
              <a:t>R</a:t>
            </a:r>
            <a:endParaRPr lang="zh-CN" altLang="zh-CN" dirty="0">
              <a:ea typeface="微软雅黑" panose="020B0503020204020204" pitchFamily="34" charset="-122"/>
              <a:cs typeface="微软雅黑" panose="020B0503020204020204" pitchFamily="34" charset="-122"/>
            </a:endParaRPr>
          </a:p>
          <a:p>
            <a:pPr eaLnBrk="1" hangingPunct="1"/>
            <a:endParaRPr lang="en-US" altLang="zh-CN" dirty="0">
              <a:ea typeface="微软雅黑" panose="020B0503020204020204" pitchFamily="34" charset="-122"/>
              <a:cs typeface="微软雅黑" panose="020B0503020204020204" pitchFamily="34" charset="-122"/>
            </a:endParaRPr>
          </a:p>
          <a:p>
            <a:pPr eaLnBrk="1" hangingPunct="1"/>
            <a:endParaRPr lang="zh-CN" altLang="en-US" dirty="0">
              <a:ea typeface="微软雅黑" panose="020B0503020204020204" pitchFamily="34" charset="-122"/>
              <a:cs typeface="微软雅黑" panose="020B0503020204020204" pitchFamily="34" charset="-122"/>
            </a:endParaRPr>
          </a:p>
        </p:txBody>
      </p:sp>
      <p:sp>
        <p:nvSpPr>
          <p:cNvPr id="16" name="矩形 15">
            <a:extLst>
              <a:ext uri="{FF2B5EF4-FFF2-40B4-BE49-F238E27FC236}">
                <a16:creationId xmlns:a16="http://schemas.microsoft.com/office/drawing/2014/main" id="{28FAD948-1C24-AE4C-845A-7EA6C43F460E}"/>
              </a:ext>
            </a:extLst>
          </p:cNvPr>
          <p:cNvSpPr/>
          <p:nvPr/>
        </p:nvSpPr>
        <p:spPr>
          <a:xfrm>
            <a:off x="1955800" y="3213101"/>
            <a:ext cx="8604250" cy="708025"/>
          </a:xfrm>
          <a:prstGeom prst="rect">
            <a:avLst/>
          </a:prstGeom>
        </p:spPr>
        <p:txBody>
          <a:bodyPr>
            <a:spAutoFit/>
          </a:bodyPr>
          <a:lstStyle/>
          <a:p>
            <a:pPr>
              <a:defRPr/>
            </a:pPr>
            <a:endParaRPr lang="en-US" altLang="zh-CN" dirty="0"/>
          </a:p>
          <a:p>
            <a:pPr marL="342900" indent="-342900">
              <a:buFont typeface="Arial" panose="020B0604020202020204" pitchFamily="34" charset="0"/>
              <a:buChar char="•"/>
              <a:defRPr/>
            </a:pPr>
            <a:endParaRPr lang="en-US" altLang="zh-CN" i="1" baseline="-25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a:extLst>
              <a:ext uri="{FF2B5EF4-FFF2-40B4-BE49-F238E27FC236}">
                <a16:creationId xmlns:a16="http://schemas.microsoft.com/office/drawing/2014/main" id="{33D8EFE1-B555-544C-956A-E34150DD656D}"/>
              </a:ext>
            </a:extLst>
          </p:cNvPr>
          <p:cNvSpPr>
            <a:spLocks noGrp="1"/>
          </p:cNvSpPr>
          <p:nvPr>
            <p:ph type="title"/>
          </p:nvPr>
        </p:nvSpPr>
        <p:spPr/>
        <p:txBody>
          <a:bodyPr/>
          <a:lstStyle/>
          <a:p>
            <a:pPr eaLnBrk="1" hangingPunct="1"/>
            <a:r>
              <a:rPr kumimoji="0" lang="zh-CN" altLang="en-US">
                <a:latin typeface="微软雅黑" panose="020B0503020204020204" pitchFamily="34" charset="-122"/>
                <a:ea typeface="微软雅黑" panose="020B0503020204020204" pitchFamily="34" charset="-122"/>
              </a:rPr>
              <a:t>主要内容</a:t>
            </a:r>
            <a:endParaRPr lang="zh-CN" altLang="en-US">
              <a:latin typeface="微软雅黑" panose="020B0503020204020204" pitchFamily="34" charset="-122"/>
              <a:ea typeface="微软雅黑" panose="020B0503020204020204" pitchFamily="34" charset="-122"/>
            </a:endParaRPr>
          </a:p>
        </p:txBody>
      </p:sp>
      <p:sp>
        <p:nvSpPr>
          <p:cNvPr id="10243" name="内容占位符 2">
            <a:extLst>
              <a:ext uri="{FF2B5EF4-FFF2-40B4-BE49-F238E27FC236}">
                <a16:creationId xmlns:a16="http://schemas.microsoft.com/office/drawing/2014/main" id="{4C025A65-B0FB-6D4B-8D85-B08640904AA8}"/>
              </a:ext>
            </a:extLst>
          </p:cNvPr>
          <p:cNvSpPr>
            <a:spLocks noGrp="1"/>
          </p:cNvSpPr>
          <p:nvPr>
            <p:ph idx="1"/>
          </p:nvPr>
        </p:nvSpPr>
        <p:spPr/>
        <p:txBody>
          <a:bodyPr/>
          <a:lstStyle/>
          <a:p>
            <a:pPr marL="0" indent="0" eaLnBrk="1" hangingPunct="1">
              <a:buNone/>
            </a:pPr>
            <a:r>
              <a:rPr lang="en-US" altLang="zh-CN" dirty="0">
                <a:ea typeface="微软雅黑" panose="020B0503020204020204" pitchFamily="34" charset="-122"/>
                <a:cs typeface="微软雅黑" panose="020B0503020204020204" pitchFamily="34" charset="-122"/>
              </a:rPr>
              <a:t>5.1 </a:t>
            </a:r>
            <a:r>
              <a:rPr lang="zh-CN" altLang="zh-CN" dirty="0">
                <a:ea typeface="微软雅黑" panose="020B0503020204020204" pitchFamily="34" charset="-122"/>
                <a:cs typeface="微软雅黑" panose="020B0503020204020204" pitchFamily="34" charset="-122"/>
              </a:rPr>
              <a:t>数值预测的概念</a:t>
            </a:r>
          </a:p>
          <a:p>
            <a:pPr marL="0" indent="0" eaLnBrk="1" hangingPunct="1">
              <a:buNone/>
            </a:pPr>
            <a:r>
              <a:rPr lang="en-US" altLang="zh-CN" dirty="0">
                <a:ea typeface="微软雅黑" panose="020B0503020204020204" pitchFamily="34" charset="-122"/>
                <a:cs typeface="微软雅黑" panose="020B0503020204020204" pitchFamily="34" charset="-122"/>
              </a:rPr>
              <a:t>5.2 </a:t>
            </a:r>
            <a:r>
              <a:rPr lang="zh-CN" altLang="zh-CN" dirty="0">
                <a:ea typeface="微软雅黑" panose="020B0503020204020204" pitchFamily="34" charset="-122"/>
                <a:cs typeface="微软雅黑" panose="020B0503020204020204" pitchFamily="34" charset="-122"/>
              </a:rPr>
              <a:t>回归方法</a:t>
            </a:r>
            <a:endParaRPr lang="en-US" altLang="zh-CN" dirty="0">
              <a:ea typeface="微软雅黑" panose="020B0503020204020204" pitchFamily="34" charset="-122"/>
              <a:cs typeface="微软雅黑" panose="020B0503020204020204" pitchFamily="34" charset="-122"/>
            </a:endParaRPr>
          </a:p>
          <a:p>
            <a:pPr marL="0" indent="0" eaLnBrk="1" hangingPunct="1">
              <a:buNone/>
            </a:pPr>
            <a:r>
              <a:rPr lang="en-US" altLang="zh-CN" dirty="0">
                <a:ea typeface="微软雅黑" panose="020B0503020204020204" pitchFamily="34" charset="-122"/>
                <a:cs typeface="微软雅黑" panose="020B0503020204020204" pitchFamily="34" charset="-122"/>
              </a:rPr>
              <a:t>5.3 </a:t>
            </a:r>
            <a:r>
              <a:rPr lang="zh-CN" altLang="zh-CN" dirty="0">
                <a:ea typeface="微软雅黑" panose="020B0503020204020204" pitchFamily="34" charset="-122"/>
                <a:cs typeface="微软雅黑" panose="020B0503020204020204" pitchFamily="34" charset="-122"/>
              </a:rPr>
              <a:t>回归树与模型树</a:t>
            </a:r>
          </a:p>
          <a:p>
            <a:pPr marL="0" indent="0" eaLnBrk="1" hangingPunct="1">
              <a:buNone/>
            </a:pPr>
            <a:r>
              <a:rPr lang="en-US" altLang="zh-CN" dirty="0">
                <a:ea typeface="微软雅黑" panose="020B0503020204020204" pitchFamily="34" charset="-122"/>
                <a:cs typeface="微软雅黑" panose="020B0503020204020204" pitchFamily="34" charset="-122"/>
              </a:rPr>
              <a:t>5.4  K</a:t>
            </a:r>
            <a:r>
              <a:rPr lang="zh-CN" altLang="zh-CN" dirty="0">
                <a:ea typeface="微软雅黑" panose="020B0503020204020204" pitchFamily="34" charset="-122"/>
                <a:cs typeface="微软雅黑" panose="020B0503020204020204" pitchFamily="34" charset="-122"/>
              </a:rPr>
              <a:t>近邻数值预测</a:t>
            </a:r>
          </a:p>
          <a:p>
            <a:pPr marL="0" indent="0" eaLnBrk="1" hangingPunct="1">
              <a:buNone/>
            </a:pPr>
            <a:r>
              <a:rPr lang="en-US" altLang="zh-CN" dirty="0">
                <a:ea typeface="微软雅黑" panose="020B0503020204020204" pitchFamily="34" charset="-122"/>
                <a:cs typeface="微软雅黑" panose="020B0503020204020204" pitchFamily="34" charset="-122"/>
              </a:rPr>
              <a:t>5.5 </a:t>
            </a:r>
            <a:r>
              <a:rPr lang="zh-CN" altLang="zh-CN" dirty="0">
                <a:ea typeface="微软雅黑" panose="020B0503020204020204" pitchFamily="34" charset="-122"/>
                <a:cs typeface="微软雅黑" panose="020B0503020204020204" pitchFamily="34" charset="-122"/>
              </a:rPr>
              <a:t>预测误差的度量</a:t>
            </a:r>
          </a:p>
          <a:p>
            <a:pPr eaLnBrk="1" hangingPunct="1"/>
            <a:endParaRPr lang="en-US" altLang="zh-CN" dirty="0">
              <a:ea typeface="微软雅黑" panose="020B0503020204020204" pitchFamily="34" charset="-122"/>
              <a:cs typeface="微软雅黑" panose="020B0503020204020204" pitchFamily="34" charset="-122"/>
            </a:endParaRPr>
          </a:p>
          <a:p>
            <a:pPr eaLnBrk="1" hangingPunct="1"/>
            <a:endParaRPr lang="en-US" altLang="zh-CN" dirty="0">
              <a:ea typeface="微软雅黑" panose="020B0503020204020204" pitchFamily="34" charset="-122"/>
              <a:cs typeface="微软雅黑" panose="020B0503020204020204" pitchFamily="34" charset="-122"/>
            </a:endParaRPr>
          </a:p>
          <a:p>
            <a:pPr eaLnBrk="1" hangingPunct="1"/>
            <a:endParaRPr lang="zh-CN" altLang="zh-CN" dirty="0">
              <a:ea typeface="微软雅黑" panose="020B0503020204020204" pitchFamily="34" charset="-122"/>
              <a:cs typeface="微软雅黑" panose="020B0503020204020204" pitchFamily="3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标题 1">
            <a:extLst>
              <a:ext uri="{FF2B5EF4-FFF2-40B4-BE49-F238E27FC236}">
                <a16:creationId xmlns:a16="http://schemas.microsoft.com/office/drawing/2014/main" id="{7BD73EEA-021F-0849-BC31-E8E2ED28B5B3}"/>
              </a:ext>
            </a:extLst>
          </p:cNvPr>
          <p:cNvSpPr>
            <a:spLocks noGrp="1"/>
          </p:cNvSpPr>
          <p:nvPr>
            <p:ph type="title"/>
          </p:nvPr>
        </p:nvSpPr>
        <p:spPr>
          <a:xfrm>
            <a:off x="375196" y="404664"/>
            <a:ext cx="11379200" cy="819944"/>
          </a:xfrm>
        </p:spPr>
        <p:txBody>
          <a:bodyPr/>
          <a:lstStyle/>
          <a:p>
            <a:pPr eaLnBrk="1" hangingPunct="1"/>
            <a:r>
              <a:rPr lang="zh-CN" altLang="zh-CN">
                <a:latin typeface="微软雅黑" panose="020B0503020204020204" pitchFamily="34" charset="-122"/>
                <a:ea typeface="微软雅黑" panose="020B0503020204020204" pitchFamily="34" charset="-122"/>
              </a:rPr>
              <a:t>回归模型的显著性检验</a:t>
            </a:r>
            <a:endParaRPr lang="zh-CN" altLang="en-US">
              <a:latin typeface="微软雅黑" panose="020B0503020204020204" pitchFamily="34" charset="-122"/>
              <a:ea typeface="微软雅黑" panose="020B0503020204020204" pitchFamily="34" charset="-122"/>
            </a:endParaRPr>
          </a:p>
        </p:txBody>
      </p:sp>
      <p:sp>
        <p:nvSpPr>
          <p:cNvPr id="3" name="内容占位符 2">
            <a:extLst>
              <a:ext uri="{FF2B5EF4-FFF2-40B4-BE49-F238E27FC236}">
                <a16:creationId xmlns:a16="http://schemas.microsoft.com/office/drawing/2014/main" id="{AF262C12-DAB7-C744-814F-50302BD3353A}"/>
              </a:ext>
            </a:extLst>
          </p:cNvPr>
          <p:cNvSpPr>
            <a:spLocks noGrp="1"/>
          </p:cNvSpPr>
          <p:nvPr>
            <p:ph idx="1"/>
          </p:nvPr>
        </p:nvSpPr>
        <p:spPr/>
        <p:txBody>
          <a:bodyPr/>
          <a:lstStyle/>
          <a:p>
            <a:pPr eaLnBrk="1" hangingPunct="1"/>
            <a:r>
              <a:rPr lang="zh-CN" altLang="zh-CN" dirty="0">
                <a:ea typeface="微软雅黑" panose="020B0503020204020204" pitchFamily="34" charset="-122"/>
                <a:cs typeface="微软雅黑" panose="020B0503020204020204" pitchFamily="34" charset="-122"/>
              </a:rPr>
              <a:t>检验因变量与自变量整体之间是否存在线性关系</a:t>
            </a:r>
            <a:endParaRPr lang="en-US" altLang="zh-CN" dirty="0">
              <a:ea typeface="微软雅黑" panose="020B0503020204020204" pitchFamily="34" charset="-122"/>
              <a:cs typeface="微软雅黑" panose="020B0503020204020204" pitchFamily="34" charset="-122"/>
            </a:endParaRPr>
          </a:p>
          <a:p>
            <a:pPr eaLnBrk="1" hangingPunct="1"/>
            <a:r>
              <a:rPr lang="en-US" altLang="zh-CN" dirty="0">
                <a:ea typeface="微软雅黑" panose="020B0503020204020204" pitchFamily="34" charset="-122"/>
                <a:cs typeface="微软雅黑" panose="020B0503020204020204" pitchFamily="34" charset="-122"/>
              </a:rPr>
              <a:t>F</a:t>
            </a:r>
            <a:r>
              <a:rPr lang="zh-CN" altLang="zh-CN" dirty="0">
                <a:ea typeface="微软雅黑" panose="020B0503020204020204" pitchFamily="34" charset="-122"/>
                <a:cs typeface="微软雅黑" panose="020B0503020204020204" pitchFamily="34" charset="-122"/>
              </a:rPr>
              <a:t>检验</a:t>
            </a:r>
            <a:r>
              <a:rPr lang="zh-CN" altLang="zh-CN" b="1" dirty="0">
                <a:ea typeface="微软雅黑" panose="020B0503020204020204" pitchFamily="34" charset="-122"/>
                <a:cs typeface="微软雅黑" panose="020B0503020204020204" pitchFamily="34" charset="-122"/>
              </a:rPr>
              <a:t>。</a:t>
            </a:r>
            <a:r>
              <a:rPr lang="zh-CN" altLang="zh-CN" dirty="0">
                <a:ea typeface="微软雅黑" panose="020B0503020204020204" pitchFamily="34" charset="-122"/>
                <a:cs typeface="微软雅黑" panose="020B0503020204020204" pitchFamily="34" charset="-122"/>
              </a:rPr>
              <a:t>显著性检验的无效假设和备择假设</a:t>
            </a:r>
            <a:endParaRPr lang="en-US" altLang="zh-CN" dirty="0">
              <a:ea typeface="微软雅黑" panose="020B0503020204020204" pitchFamily="34" charset="-122"/>
              <a:cs typeface="微软雅黑" panose="020B0503020204020204" pitchFamily="34" charset="-122"/>
            </a:endParaRPr>
          </a:p>
          <a:p>
            <a:pPr algn="ctr" eaLnBrk="1" hangingPunct="1">
              <a:buFont typeface="Wingdings" pitchFamily="2" charset="2"/>
              <a:buNone/>
            </a:pPr>
            <a:r>
              <a:rPr lang="en-US" altLang="zh-CN" dirty="0">
                <a:ea typeface="微软雅黑" panose="020B0503020204020204" pitchFamily="34" charset="-122"/>
                <a:cs typeface="微软雅黑" panose="020B0503020204020204" pitchFamily="34" charset="-122"/>
              </a:rPr>
              <a:t>H</a:t>
            </a:r>
            <a:r>
              <a:rPr lang="en-US" altLang="zh-CN" baseline="-25000" dirty="0">
                <a:ea typeface="微软雅黑" panose="020B0503020204020204" pitchFamily="34" charset="-122"/>
                <a:cs typeface="微软雅黑" panose="020B0503020204020204" pitchFamily="34" charset="-122"/>
              </a:rPr>
              <a:t>0</a:t>
            </a:r>
            <a:r>
              <a:rPr lang="zh-CN" altLang="zh-CN" dirty="0">
                <a:ea typeface="微软雅黑" panose="020B0503020204020204" pitchFamily="34" charset="-122"/>
                <a:cs typeface="微软雅黑" panose="020B0503020204020204" pitchFamily="34" charset="-122"/>
              </a:rPr>
              <a:t>：</a:t>
            </a:r>
            <a:r>
              <a:rPr lang="en-US" altLang="zh-CN" dirty="0">
                <a:ea typeface="微软雅黑" panose="020B0503020204020204" pitchFamily="34" charset="-122"/>
                <a:cs typeface="微软雅黑" panose="020B0503020204020204" pitchFamily="34" charset="-122"/>
              </a:rPr>
              <a:t>b</a:t>
            </a:r>
            <a:r>
              <a:rPr lang="en-US" altLang="zh-CN" baseline="-25000" dirty="0">
                <a:ea typeface="微软雅黑" panose="020B0503020204020204" pitchFamily="34" charset="-122"/>
                <a:cs typeface="微软雅黑" panose="020B0503020204020204" pitchFamily="34" charset="-122"/>
              </a:rPr>
              <a:t>1</a:t>
            </a:r>
            <a:r>
              <a:rPr lang="en-US" altLang="zh-CN" dirty="0">
                <a:ea typeface="微软雅黑" panose="020B0503020204020204" pitchFamily="34" charset="-122"/>
                <a:cs typeface="微软雅黑" panose="020B0503020204020204" pitchFamily="34" charset="-122"/>
              </a:rPr>
              <a:t>= b</a:t>
            </a:r>
            <a:r>
              <a:rPr lang="en-US" altLang="zh-CN" baseline="-25000" dirty="0">
                <a:ea typeface="微软雅黑" panose="020B0503020204020204" pitchFamily="34" charset="-122"/>
                <a:cs typeface="微软雅黑" panose="020B0503020204020204" pitchFamily="34" charset="-122"/>
              </a:rPr>
              <a:t>2</a:t>
            </a:r>
            <a:r>
              <a:rPr lang="en-US" altLang="zh-CN" dirty="0">
                <a:ea typeface="微软雅黑" panose="020B0503020204020204" pitchFamily="34" charset="-122"/>
                <a:cs typeface="微软雅黑" panose="020B0503020204020204" pitchFamily="34" charset="-122"/>
              </a:rPr>
              <a:t>=…= b</a:t>
            </a:r>
            <a:r>
              <a:rPr lang="en-US" altLang="zh-CN" baseline="-25000" dirty="0">
                <a:ea typeface="微软雅黑" panose="020B0503020204020204" pitchFamily="34" charset="-122"/>
                <a:cs typeface="微软雅黑" panose="020B0503020204020204" pitchFamily="34" charset="-122"/>
              </a:rPr>
              <a:t>k</a:t>
            </a:r>
            <a:r>
              <a:rPr lang="en-US" altLang="zh-CN" dirty="0">
                <a:ea typeface="微软雅黑" panose="020B0503020204020204" pitchFamily="34" charset="-122"/>
                <a:cs typeface="微软雅黑" panose="020B0503020204020204" pitchFamily="34" charset="-122"/>
              </a:rPr>
              <a:t>=0;   H</a:t>
            </a:r>
            <a:r>
              <a:rPr lang="en-US" altLang="zh-CN" baseline="-25000" dirty="0">
                <a:ea typeface="微软雅黑" panose="020B0503020204020204" pitchFamily="34" charset="-122"/>
                <a:cs typeface="微软雅黑" panose="020B0503020204020204" pitchFamily="34" charset="-122"/>
              </a:rPr>
              <a:t>1</a:t>
            </a:r>
            <a:r>
              <a:rPr lang="zh-CN" altLang="zh-CN" dirty="0">
                <a:ea typeface="微软雅黑" panose="020B0503020204020204" pitchFamily="34" charset="-122"/>
                <a:cs typeface="微软雅黑" panose="020B0503020204020204" pitchFamily="34" charset="-122"/>
              </a:rPr>
              <a:t>：</a:t>
            </a:r>
            <a:r>
              <a:rPr lang="en-US" altLang="zh-CN" dirty="0">
                <a:ea typeface="微软雅黑" panose="020B0503020204020204" pitchFamily="34" charset="-122"/>
                <a:cs typeface="微软雅黑" panose="020B0503020204020204" pitchFamily="34" charset="-122"/>
              </a:rPr>
              <a:t>b</a:t>
            </a:r>
            <a:r>
              <a:rPr lang="en-US" altLang="zh-CN" baseline="-25000" dirty="0">
                <a:ea typeface="微软雅黑" panose="020B0503020204020204" pitchFamily="34" charset="-122"/>
                <a:cs typeface="微软雅黑" panose="020B0503020204020204" pitchFamily="34" charset="-122"/>
              </a:rPr>
              <a:t>1</a:t>
            </a:r>
            <a:r>
              <a:rPr lang="zh-CN" altLang="zh-CN" dirty="0">
                <a:ea typeface="微软雅黑" panose="020B0503020204020204" pitchFamily="34" charset="-122"/>
                <a:cs typeface="微软雅黑" panose="020B0503020204020204" pitchFamily="34" charset="-122"/>
              </a:rPr>
              <a:t>、</a:t>
            </a:r>
            <a:r>
              <a:rPr lang="en-US" altLang="zh-CN" dirty="0">
                <a:ea typeface="微软雅黑" panose="020B0503020204020204" pitchFamily="34" charset="-122"/>
                <a:cs typeface="微软雅黑" panose="020B0503020204020204" pitchFamily="34" charset="-122"/>
              </a:rPr>
              <a:t>b</a:t>
            </a:r>
            <a:r>
              <a:rPr lang="en-US" altLang="zh-CN" baseline="-25000" dirty="0">
                <a:ea typeface="微软雅黑" panose="020B0503020204020204" pitchFamily="34" charset="-122"/>
                <a:cs typeface="微软雅黑" panose="020B0503020204020204" pitchFamily="34" charset="-122"/>
              </a:rPr>
              <a:t>2</a:t>
            </a:r>
            <a:r>
              <a:rPr lang="zh-CN" altLang="zh-CN" dirty="0">
                <a:ea typeface="微软雅黑" panose="020B0503020204020204" pitchFamily="34" charset="-122"/>
                <a:cs typeface="微软雅黑" panose="020B0503020204020204" pitchFamily="34" charset="-122"/>
              </a:rPr>
              <a:t>、</a:t>
            </a:r>
            <a:r>
              <a:rPr lang="en-US" altLang="zh-CN" dirty="0">
                <a:ea typeface="微软雅黑" panose="020B0503020204020204" pitchFamily="34" charset="-122"/>
                <a:cs typeface="微软雅黑" panose="020B0503020204020204" pitchFamily="34" charset="-122"/>
              </a:rPr>
              <a:t>…</a:t>
            </a:r>
            <a:r>
              <a:rPr lang="zh-CN" altLang="zh-CN" dirty="0">
                <a:ea typeface="微软雅黑" panose="020B0503020204020204" pitchFamily="34" charset="-122"/>
                <a:cs typeface="微软雅黑" panose="020B0503020204020204" pitchFamily="34" charset="-122"/>
              </a:rPr>
              <a:t>、</a:t>
            </a:r>
            <a:r>
              <a:rPr lang="en-US" altLang="zh-CN" dirty="0">
                <a:ea typeface="微软雅黑" panose="020B0503020204020204" pitchFamily="34" charset="-122"/>
                <a:cs typeface="微软雅黑" panose="020B0503020204020204" pitchFamily="34" charset="-122"/>
              </a:rPr>
              <a:t>b</a:t>
            </a:r>
            <a:r>
              <a:rPr lang="en-US" altLang="zh-CN" baseline="-25000" dirty="0">
                <a:ea typeface="微软雅黑" panose="020B0503020204020204" pitchFamily="34" charset="-122"/>
                <a:cs typeface="微软雅黑" panose="020B0503020204020204" pitchFamily="34" charset="-122"/>
              </a:rPr>
              <a:t>k</a:t>
            </a:r>
            <a:r>
              <a:rPr lang="zh-CN" altLang="zh-CN" dirty="0">
                <a:ea typeface="微软雅黑" panose="020B0503020204020204" pitchFamily="34" charset="-122"/>
                <a:cs typeface="微软雅黑" panose="020B0503020204020204" pitchFamily="34" charset="-122"/>
              </a:rPr>
              <a:t>不全为零。</a:t>
            </a:r>
            <a:endParaRPr lang="en-US" altLang="zh-CN" dirty="0">
              <a:ea typeface="微软雅黑" panose="020B0503020204020204" pitchFamily="34" charset="-122"/>
              <a:cs typeface="微软雅黑" panose="020B0503020204020204" pitchFamily="34" charset="-122"/>
            </a:endParaRPr>
          </a:p>
          <a:p>
            <a:pPr lvl="1" eaLnBrk="1" hangingPunct="1"/>
            <a:r>
              <a:rPr lang="zh-CN" altLang="zh-CN" dirty="0">
                <a:ea typeface="微软雅黑" panose="020B0503020204020204" pitchFamily="34" charset="-122"/>
                <a:cs typeface="微软雅黑" panose="020B0503020204020204" pitchFamily="34" charset="-122"/>
              </a:rPr>
              <a:t>可以证明在</a:t>
            </a:r>
            <a:r>
              <a:rPr lang="en-US" altLang="zh-CN" dirty="0">
                <a:ea typeface="微软雅黑" panose="020B0503020204020204" pitchFamily="34" charset="-122"/>
                <a:cs typeface="微软雅黑" panose="020B0503020204020204" pitchFamily="34" charset="-122"/>
              </a:rPr>
              <a:t>H</a:t>
            </a:r>
            <a:r>
              <a:rPr lang="en-US" altLang="zh-CN" baseline="-25000" dirty="0">
                <a:ea typeface="微软雅黑" panose="020B0503020204020204" pitchFamily="34" charset="-122"/>
                <a:cs typeface="微软雅黑" panose="020B0503020204020204" pitchFamily="34" charset="-122"/>
              </a:rPr>
              <a:t>0</a:t>
            </a:r>
            <a:r>
              <a:rPr lang="zh-CN" altLang="zh-CN" dirty="0">
                <a:ea typeface="微软雅黑" panose="020B0503020204020204" pitchFamily="34" charset="-122"/>
                <a:cs typeface="微软雅黑" panose="020B0503020204020204" pitchFamily="34" charset="-122"/>
              </a:rPr>
              <a:t>成立的情况下由下式定义的</a:t>
            </a:r>
            <a:r>
              <a:rPr lang="en-US" altLang="zh-CN" dirty="0">
                <a:ea typeface="微软雅黑" panose="020B0503020204020204" pitchFamily="34" charset="-122"/>
                <a:cs typeface="微软雅黑" panose="020B0503020204020204" pitchFamily="34" charset="-122"/>
              </a:rPr>
              <a:t>F</a:t>
            </a:r>
            <a:r>
              <a:rPr lang="zh-CN" altLang="zh-CN" dirty="0">
                <a:ea typeface="微软雅黑" panose="020B0503020204020204" pitchFamily="34" charset="-122"/>
                <a:cs typeface="微软雅黑" panose="020B0503020204020204" pitchFamily="34" charset="-122"/>
              </a:rPr>
              <a:t>变量符合</a:t>
            </a:r>
            <a:r>
              <a:rPr lang="en-US" altLang="zh-CN" dirty="0">
                <a:ea typeface="微软雅黑" panose="020B0503020204020204" pitchFamily="34" charset="-122"/>
                <a:cs typeface="微软雅黑" panose="020B0503020204020204" pitchFamily="34" charset="-122"/>
              </a:rPr>
              <a:t>F(k, n-k-1)</a:t>
            </a:r>
            <a:r>
              <a:rPr lang="zh-CN" altLang="zh-CN" dirty="0">
                <a:ea typeface="微软雅黑" panose="020B0503020204020204" pitchFamily="34" charset="-122"/>
                <a:cs typeface="微软雅黑" panose="020B0503020204020204" pitchFamily="34" charset="-122"/>
              </a:rPr>
              <a:t>分布</a:t>
            </a:r>
            <a:endParaRPr lang="en-US" altLang="zh-CN" dirty="0">
              <a:ea typeface="微软雅黑" panose="020B0503020204020204" pitchFamily="34" charset="-122"/>
              <a:cs typeface="微软雅黑" panose="020B0503020204020204" pitchFamily="34" charset="-122"/>
            </a:endParaRPr>
          </a:p>
          <a:p>
            <a:pPr lvl="1" algn="ctr" eaLnBrk="1" hangingPunct="1">
              <a:buFont typeface="Symbol" pitchFamily="2" charset="2"/>
              <a:buNone/>
            </a:pPr>
            <a:r>
              <a:rPr lang="en-US" altLang="zh-CN" dirty="0">
                <a:ea typeface="微软雅黑" panose="020B0503020204020204" pitchFamily="34" charset="-122"/>
                <a:cs typeface="微软雅黑" panose="020B0503020204020204" pitchFamily="34" charset="-122"/>
              </a:rPr>
              <a:t>                                  </a:t>
            </a:r>
            <a:r>
              <a:rPr lang="zh-CN" altLang="en-US" dirty="0">
                <a:ea typeface="微软雅黑" panose="020B0503020204020204" pitchFamily="34" charset="-122"/>
                <a:cs typeface="微软雅黑" panose="020B0503020204020204" pitchFamily="34" charset="-122"/>
              </a:rPr>
              <a:t>                                                     </a:t>
            </a:r>
            <a:r>
              <a:rPr lang="en-US" altLang="zh-CN" dirty="0">
                <a:ea typeface="微软雅黑" panose="020B0503020204020204" pitchFamily="34" charset="-122"/>
                <a:cs typeface="微软雅黑" panose="020B0503020204020204" pitchFamily="34" charset="-122"/>
              </a:rPr>
              <a:t> (5-14)</a:t>
            </a:r>
          </a:p>
          <a:p>
            <a:pPr lvl="1" eaLnBrk="1" hangingPunct="1"/>
            <a:r>
              <a:rPr lang="zh-CN" altLang="zh-CN" dirty="0">
                <a:ea typeface="微软雅黑" panose="020B0503020204020204" pitchFamily="34" charset="-122"/>
                <a:cs typeface="微软雅黑" panose="020B0503020204020204" pitchFamily="34" charset="-122"/>
              </a:rPr>
              <a:t>给定显著性水平</a:t>
            </a:r>
            <a:r>
              <a:rPr lang="en-US" altLang="zh-CN" dirty="0">
                <a:ea typeface="微软雅黑" panose="020B0503020204020204" pitchFamily="34" charset="-122"/>
                <a:cs typeface="微软雅黑" panose="020B0503020204020204" pitchFamily="34" charset="-122"/>
                <a:sym typeface="Symbol" pitchFamily="2" charset="2"/>
              </a:rPr>
              <a:t></a:t>
            </a:r>
            <a:r>
              <a:rPr lang="zh-CN" altLang="zh-CN" dirty="0">
                <a:ea typeface="微软雅黑" panose="020B0503020204020204" pitchFamily="34" charset="-122"/>
                <a:cs typeface="微软雅黑" panose="020B0503020204020204" pitchFamily="34" charset="-122"/>
              </a:rPr>
              <a:t>，查自由度为</a:t>
            </a:r>
            <a:r>
              <a:rPr lang="en-US" altLang="zh-CN" dirty="0">
                <a:ea typeface="微软雅黑" panose="020B0503020204020204" pitchFamily="34" charset="-122"/>
                <a:cs typeface="微软雅黑" panose="020B0503020204020204" pitchFamily="34" charset="-122"/>
              </a:rPr>
              <a:t>(k</a:t>
            </a:r>
            <a:r>
              <a:rPr lang="zh-CN" altLang="zh-CN" dirty="0">
                <a:ea typeface="微软雅黑" panose="020B0503020204020204" pitchFamily="34" charset="-122"/>
                <a:cs typeface="微软雅黑" panose="020B0503020204020204" pitchFamily="34" charset="-122"/>
              </a:rPr>
              <a:t>，</a:t>
            </a:r>
            <a:r>
              <a:rPr lang="en-US" altLang="zh-CN" dirty="0">
                <a:ea typeface="微软雅黑" panose="020B0503020204020204" pitchFamily="34" charset="-122"/>
                <a:cs typeface="微软雅黑" panose="020B0503020204020204" pitchFamily="34" charset="-122"/>
              </a:rPr>
              <a:t>n-k-1)</a:t>
            </a:r>
            <a:r>
              <a:rPr lang="zh-CN" altLang="zh-CN" dirty="0">
                <a:ea typeface="微软雅黑" panose="020B0503020204020204" pitchFamily="34" charset="-122"/>
                <a:cs typeface="微软雅黑" panose="020B0503020204020204" pitchFamily="34" charset="-122"/>
              </a:rPr>
              <a:t>的</a:t>
            </a:r>
            <a:r>
              <a:rPr lang="en-US" altLang="zh-CN" dirty="0">
                <a:ea typeface="微软雅黑" panose="020B0503020204020204" pitchFamily="34" charset="-122"/>
                <a:cs typeface="微软雅黑" panose="020B0503020204020204" pitchFamily="34" charset="-122"/>
              </a:rPr>
              <a:t>F</a:t>
            </a:r>
            <a:r>
              <a:rPr lang="zh-CN" altLang="zh-CN" dirty="0">
                <a:ea typeface="微软雅黑" panose="020B0503020204020204" pitchFamily="34" charset="-122"/>
                <a:cs typeface="微软雅黑" panose="020B0503020204020204" pitchFamily="34" charset="-122"/>
              </a:rPr>
              <a:t>分布临界值表，可得临界值</a:t>
            </a:r>
            <a:r>
              <a:rPr lang="en-US" altLang="zh-CN" dirty="0">
                <a:ea typeface="微软雅黑" panose="020B0503020204020204" pitchFamily="34" charset="-122"/>
                <a:cs typeface="微软雅黑" panose="020B0503020204020204" pitchFamily="34" charset="-122"/>
              </a:rPr>
              <a:t>F</a:t>
            </a:r>
            <a:r>
              <a:rPr lang="en-US" altLang="zh-CN" baseline="-25000" dirty="0">
                <a:ea typeface="微软雅黑" panose="020B0503020204020204" pitchFamily="34" charset="-122"/>
                <a:cs typeface="微软雅黑" panose="020B0503020204020204" pitchFamily="34" charset="-122"/>
                <a:sym typeface="Symbol" pitchFamily="2" charset="2"/>
              </a:rPr>
              <a:t></a:t>
            </a:r>
            <a:r>
              <a:rPr lang="en-US" altLang="zh-CN" baseline="-25000" dirty="0">
                <a:ea typeface="微软雅黑" panose="020B0503020204020204" pitchFamily="34" charset="-122"/>
                <a:cs typeface="微软雅黑" panose="020B0503020204020204" pitchFamily="34" charset="-122"/>
              </a:rPr>
              <a:t> </a:t>
            </a:r>
            <a:r>
              <a:rPr lang="en-US" altLang="zh-CN" dirty="0">
                <a:ea typeface="微软雅黑" panose="020B0503020204020204" pitchFamily="34" charset="-122"/>
                <a:cs typeface="微软雅黑" panose="020B0503020204020204" pitchFamily="34" charset="-122"/>
              </a:rPr>
              <a:t>(k,n-k-1)</a:t>
            </a:r>
            <a:r>
              <a:rPr lang="zh-CN" altLang="zh-CN" dirty="0">
                <a:ea typeface="微软雅黑" panose="020B0503020204020204" pitchFamily="34" charset="-122"/>
                <a:cs typeface="微软雅黑" panose="020B0503020204020204" pitchFamily="34" charset="-122"/>
              </a:rPr>
              <a:t>使得概率</a:t>
            </a:r>
            <a:r>
              <a:rPr lang="en-US" altLang="zh-CN" dirty="0">
                <a:ea typeface="微软雅黑" panose="020B0503020204020204" pitchFamily="34" charset="-122"/>
                <a:cs typeface="微软雅黑" panose="020B0503020204020204" pitchFamily="34" charset="-122"/>
              </a:rPr>
              <a:t>P(F&gt; F</a:t>
            </a:r>
            <a:r>
              <a:rPr lang="en-US" altLang="zh-CN" baseline="-25000" dirty="0">
                <a:ea typeface="微软雅黑" panose="020B0503020204020204" pitchFamily="34" charset="-122"/>
                <a:cs typeface="微软雅黑" panose="020B0503020204020204" pitchFamily="34" charset="-122"/>
                <a:sym typeface="Symbol" pitchFamily="2" charset="2"/>
              </a:rPr>
              <a:t></a:t>
            </a:r>
            <a:r>
              <a:rPr lang="en-US" altLang="zh-CN" baseline="-25000" dirty="0">
                <a:ea typeface="微软雅黑" panose="020B0503020204020204" pitchFamily="34" charset="-122"/>
                <a:cs typeface="微软雅黑" panose="020B0503020204020204" pitchFamily="34" charset="-122"/>
              </a:rPr>
              <a:t> </a:t>
            </a:r>
            <a:r>
              <a:rPr lang="en-US" altLang="zh-CN" dirty="0">
                <a:ea typeface="微软雅黑" panose="020B0503020204020204" pitchFamily="34" charset="-122"/>
                <a:cs typeface="微软雅黑" panose="020B0503020204020204" pitchFamily="34" charset="-122"/>
              </a:rPr>
              <a:t>(k, n-k-1))=</a:t>
            </a:r>
            <a:r>
              <a:rPr lang="en-US" altLang="zh-CN" dirty="0">
                <a:ea typeface="微软雅黑" panose="020B0503020204020204" pitchFamily="34" charset="-122"/>
                <a:cs typeface="微软雅黑" panose="020B0503020204020204" pitchFamily="34" charset="-122"/>
                <a:sym typeface="Symbol" pitchFamily="2" charset="2"/>
              </a:rPr>
              <a:t></a:t>
            </a:r>
          </a:p>
          <a:p>
            <a:pPr lvl="1" eaLnBrk="1" hangingPunct="1"/>
            <a:r>
              <a:rPr lang="zh-CN" altLang="zh-CN" dirty="0">
                <a:ea typeface="微软雅黑" panose="020B0503020204020204" pitchFamily="34" charset="-122"/>
                <a:cs typeface="微软雅黑" panose="020B0503020204020204" pitchFamily="34" charset="-122"/>
              </a:rPr>
              <a:t>若</a:t>
            </a:r>
            <a:r>
              <a:rPr lang="en-US" altLang="zh-CN" dirty="0">
                <a:ea typeface="微软雅黑" panose="020B0503020204020204" pitchFamily="34" charset="-122"/>
                <a:cs typeface="微软雅黑" panose="020B0503020204020204" pitchFamily="34" charset="-122"/>
              </a:rPr>
              <a:t>F</a:t>
            </a:r>
            <a:r>
              <a:rPr lang="en-US" altLang="zh-CN" baseline="-25000" dirty="0">
                <a:ea typeface="微软雅黑" panose="020B0503020204020204" pitchFamily="34" charset="-122"/>
                <a:cs typeface="微软雅黑" panose="020B0503020204020204" pitchFamily="34" charset="-122"/>
              </a:rPr>
              <a:t>0</a:t>
            </a:r>
            <a:r>
              <a:rPr lang="en-US" altLang="zh-CN" dirty="0">
                <a:ea typeface="微软雅黑" panose="020B0503020204020204" pitchFamily="34" charset="-122"/>
                <a:cs typeface="微软雅黑" panose="020B0503020204020204" pitchFamily="34" charset="-122"/>
              </a:rPr>
              <a:t>&gt;F</a:t>
            </a:r>
            <a:r>
              <a:rPr lang="en-US" altLang="zh-CN" baseline="-25000" dirty="0">
                <a:ea typeface="微软雅黑" panose="020B0503020204020204" pitchFamily="34" charset="-122"/>
                <a:cs typeface="微软雅黑" panose="020B0503020204020204" pitchFamily="34" charset="-122"/>
                <a:sym typeface="Symbol" pitchFamily="2" charset="2"/>
              </a:rPr>
              <a:t></a:t>
            </a:r>
            <a:r>
              <a:rPr lang="en-US" altLang="zh-CN" baseline="-25000" dirty="0">
                <a:ea typeface="微软雅黑" panose="020B0503020204020204" pitchFamily="34" charset="-122"/>
                <a:cs typeface="微软雅黑" panose="020B0503020204020204" pitchFamily="34" charset="-122"/>
              </a:rPr>
              <a:t> </a:t>
            </a:r>
            <a:r>
              <a:rPr lang="en-US" altLang="zh-CN" dirty="0">
                <a:ea typeface="微软雅黑" panose="020B0503020204020204" pitchFamily="34" charset="-122"/>
                <a:cs typeface="微软雅黑" panose="020B0503020204020204" pitchFamily="34" charset="-122"/>
              </a:rPr>
              <a:t>(n-k-1)) </a:t>
            </a:r>
            <a:r>
              <a:rPr lang="zh-CN" altLang="zh-CN" dirty="0">
                <a:ea typeface="微软雅黑" panose="020B0503020204020204" pitchFamily="34" charset="-122"/>
                <a:cs typeface="微软雅黑" panose="020B0503020204020204" pitchFamily="34" charset="-122"/>
              </a:rPr>
              <a:t>则因变量和自变量之间的线性关系显著，假设</a:t>
            </a:r>
            <a:r>
              <a:rPr lang="en-US" altLang="zh-CN" dirty="0">
                <a:ea typeface="微软雅黑" panose="020B0503020204020204" pitchFamily="34" charset="-122"/>
                <a:cs typeface="微软雅黑" panose="020B0503020204020204" pitchFamily="34" charset="-122"/>
              </a:rPr>
              <a:t>H</a:t>
            </a:r>
            <a:r>
              <a:rPr lang="en-US" altLang="zh-CN" baseline="-25000" dirty="0">
                <a:ea typeface="微软雅黑" panose="020B0503020204020204" pitchFamily="34" charset="-122"/>
                <a:cs typeface="微软雅黑" panose="020B0503020204020204" pitchFamily="34" charset="-122"/>
              </a:rPr>
              <a:t>0</a:t>
            </a:r>
            <a:r>
              <a:rPr lang="zh-CN" altLang="zh-CN" dirty="0">
                <a:ea typeface="微软雅黑" panose="020B0503020204020204" pitchFamily="34" charset="-122"/>
                <a:cs typeface="微软雅黑" panose="020B0503020204020204" pitchFamily="34" charset="-122"/>
              </a:rPr>
              <a:t>被拒绝</a:t>
            </a:r>
            <a:endParaRPr lang="zh-CN" altLang="en-US" dirty="0">
              <a:ea typeface="微软雅黑" panose="020B0503020204020204" pitchFamily="34" charset="-122"/>
              <a:cs typeface="微软雅黑" panose="020B0503020204020204" pitchFamily="34" charset="-122"/>
            </a:endParaRPr>
          </a:p>
        </p:txBody>
      </p:sp>
      <p:graphicFrame>
        <p:nvGraphicFramePr>
          <p:cNvPr id="28676" name="对象 4">
            <a:extLst>
              <a:ext uri="{FF2B5EF4-FFF2-40B4-BE49-F238E27FC236}">
                <a16:creationId xmlns:a16="http://schemas.microsoft.com/office/drawing/2014/main" id="{1D8C6A7E-A175-F748-BB2B-8FD0CA3A8E31}"/>
              </a:ext>
            </a:extLst>
          </p:cNvPr>
          <p:cNvGraphicFramePr>
            <a:graphicFrameLocks noChangeAspect="1"/>
          </p:cNvGraphicFramePr>
          <p:nvPr>
            <p:extLst>
              <p:ext uri="{D42A27DB-BD31-4B8C-83A1-F6EECF244321}">
                <p14:modId xmlns:p14="http://schemas.microsoft.com/office/powerpoint/2010/main" val="2333870848"/>
              </p:ext>
            </p:extLst>
          </p:nvPr>
        </p:nvGraphicFramePr>
        <p:xfrm>
          <a:off x="4870450" y="3573016"/>
          <a:ext cx="1225550" cy="854075"/>
        </p:xfrm>
        <a:graphic>
          <a:graphicData uri="http://schemas.openxmlformats.org/presentationml/2006/ole">
            <mc:AlternateContent xmlns:mc="http://schemas.openxmlformats.org/markup-compatibility/2006">
              <mc:Choice xmlns:v="urn:schemas-microsoft-com:vml" Requires="v">
                <p:oleObj spid="_x0000_s28682" r:id="rId4" imgW="14338300" imgH="9944100" progId="Equation.DSMT4">
                  <p:embed/>
                </p:oleObj>
              </mc:Choice>
              <mc:Fallback>
                <p:oleObj r:id="rId4" imgW="14338300" imgH="9944100" progId="Equation.DSMT4">
                  <p:embed/>
                  <p:pic>
                    <p:nvPicPr>
                      <p:cNvPr id="0" name="对象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70450" y="3573016"/>
                        <a:ext cx="1225550"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标题 1">
            <a:extLst>
              <a:ext uri="{FF2B5EF4-FFF2-40B4-BE49-F238E27FC236}">
                <a16:creationId xmlns:a16="http://schemas.microsoft.com/office/drawing/2014/main" id="{0818B885-CF67-954B-B5B9-F20742272F9C}"/>
              </a:ext>
            </a:extLst>
          </p:cNvPr>
          <p:cNvSpPr>
            <a:spLocks noGrp="1"/>
          </p:cNvSpPr>
          <p:nvPr>
            <p:ph type="title"/>
          </p:nvPr>
        </p:nvSpPr>
        <p:spPr>
          <a:xfrm>
            <a:off x="335360" y="404664"/>
            <a:ext cx="11379200" cy="819944"/>
          </a:xfrm>
        </p:spPr>
        <p:txBody>
          <a:bodyPr/>
          <a:lstStyle/>
          <a:p>
            <a:pPr eaLnBrk="1" hangingPunct="1"/>
            <a:r>
              <a:rPr kumimoji="0" lang="zh-CN" altLang="en-US">
                <a:latin typeface="微软雅黑" panose="020B0503020204020204" pitchFamily="34" charset="-122"/>
                <a:ea typeface="微软雅黑" panose="020B0503020204020204" pitchFamily="34" charset="-122"/>
                <a:cs typeface="Times New Roman" panose="02020603050405020304" pitchFamily="18" charset="0"/>
              </a:rPr>
              <a:t>方差分析表</a:t>
            </a:r>
            <a:endParaRPr lang="zh-CN" altLang="en-US">
              <a:latin typeface="微软雅黑" panose="020B0503020204020204" pitchFamily="34" charset="-122"/>
              <a:ea typeface="微软雅黑" panose="020B0503020204020204" pitchFamily="34" charset="-122"/>
              <a:cs typeface="Times New Roman" panose="02020603050405020304" pitchFamily="18" charset="0"/>
            </a:endParaRPr>
          </a:p>
        </p:txBody>
      </p:sp>
      <p:graphicFrame>
        <p:nvGraphicFramePr>
          <p:cNvPr id="4" name="内容占位符 3">
            <a:extLst>
              <a:ext uri="{FF2B5EF4-FFF2-40B4-BE49-F238E27FC236}">
                <a16:creationId xmlns:a16="http://schemas.microsoft.com/office/drawing/2014/main" id="{B2998F13-89EE-F241-8DB6-5B39A8D5C1A7}"/>
              </a:ext>
            </a:extLst>
          </p:cNvPr>
          <p:cNvGraphicFramePr>
            <a:graphicFrameLocks noGrp="1"/>
          </p:cNvGraphicFramePr>
          <p:nvPr>
            <p:ph idx="1"/>
            <p:extLst>
              <p:ext uri="{D42A27DB-BD31-4B8C-83A1-F6EECF244321}">
                <p14:modId xmlns:p14="http://schemas.microsoft.com/office/powerpoint/2010/main" val="431907400"/>
              </p:ext>
            </p:extLst>
          </p:nvPr>
        </p:nvGraphicFramePr>
        <p:xfrm>
          <a:off x="676883" y="2636912"/>
          <a:ext cx="10838233" cy="2230438"/>
        </p:xfrm>
        <a:graphic>
          <a:graphicData uri="http://schemas.openxmlformats.org/drawingml/2006/table">
            <a:tbl>
              <a:tblPr/>
              <a:tblGrid>
                <a:gridCol w="2002717">
                  <a:extLst>
                    <a:ext uri="{9D8B030D-6E8A-4147-A177-3AD203B41FA5}">
                      <a16:colId xmlns:a16="http://schemas.microsoft.com/office/drawing/2014/main" val="2146709463"/>
                    </a:ext>
                  </a:extLst>
                </a:gridCol>
                <a:gridCol w="1909360">
                  <a:extLst>
                    <a:ext uri="{9D8B030D-6E8A-4147-A177-3AD203B41FA5}">
                      <a16:colId xmlns:a16="http://schemas.microsoft.com/office/drawing/2014/main" val="3018149884"/>
                    </a:ext>
                  </a:extLst>
                </a:gridCol>
                <a:gridCol w="1907138">
                  <a:extLst>
                    <a:ext uri="{9D8B030D-6E8A-4147-A177-3AD203B41FA5}">
                      <a16:colId xmlns:a16="http://schemas.microsoft.com/office/drawing/2014/main" val="2154126863"/>
                    </a:ext>
                  </a:extLst>
                </a:gridCol>
                <a:gridCol w="1909361">
                  <a:extLst>
                    <a:ext uri="{9D8B030D-6E8A-4147-A177-3AD203B41FA5}">
                      <a16:colId xmlns:a16="http://schemas.microsoft.com/office/drawing/2014/main" val="232693168"/>
                    </a:ext>
                  </a:extLst>
                </a:gridCol>
                <a:gridCol w="3109657">
                  <a:extLst>
                    <a:ext uri="{9D8B030D-6E8A-4147-A177-3AD203B41FA5}">
                      <a16:colId xmlns:a16="http://schemas.microsoft.com/office/drawing/2014/main" val="3375064006"/>
                    </a:ext>
                  </a:extLst>
                </a:gridCol>
              </a:tblGrid>
              <a:tr h="830263">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zh-CN" altLang="zh" sz="2400" b="1" i="0" u="none" strike="noStrike" cap="none" normalizeH="0" baseline="0">
                          <a:ln>
                            <a:noFill/>
                          </a:ln>
                          <a:solidFill>
                            <a:srgbClr val="FFFFFF"/>
                          </a:solidFill>
                          <a:effectLst/>
                          <a:latin typeface="Calibri" panose="020F0502020204030204" pitchFamily="34" charset="0"/>
                          <a:ea typeface="宋体" panose="02010600030101010101" pitchFamily="2" charset="-122"/>
                        </a:rPr>
                        <a:t>方差类型</a:t>
                      </a:r>
                      <a:endParaRPr kumimoji="0" lang="zh-CN" altLang="zh" sz="2400" b="1" i="0" u="none" strike="noStrike" cap="none" normalizeH="0" baseline="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6" marR="68586"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zh-CN" altLang="zh" sz="2400" b="1" i="0" u="none" strike="noStrike" cap="none" normalizeH="0" baseline="0">
                          <a:ln>
                            <a:noFill/>
                          </a:ln>
                          <a:solidFill>
                            <a:srgbClr val="FFFFFF"/>
                          </a:solidFill>
                          <a:effectLst/>
                          <a:latin typeface="Calibri" panose="020F0502020204030204" pitchFamily="34" charset="0"/>
                          <a:ea typeface="宋体" panose="02010600030101010101" pitchFamily="2" charset="-122"/>
                        </a:rPr>
                        <a:t>自由度</a:t>
                      </a:r>
                      <a:endParaRPr kumimoji="0" lang="zh-CN" altLang="zh" sz="2400" b="1" i="0" u="none" strike="noStrike" cap="none" normalizeH="0" baseline="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6" marR="68586"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zh-CN" altLang="zh" sz="2400" b="1" i="0" u="none" strike="noStrike" cap="none" normalizeH="0" baseline="0">
                          <a:ln>
                            <a:noFill/>
                          </a:ln>
                          <a:solidFill>
                            <a:srgbClr val="FFFFFF"/>
                          </a:solidFill>
                          <a:effectLst/>
                          <a:latin typeface="Calibri" panose="020F0502020204030204" pitchFamily="34" charset="0"/>
                          <a:ea typeface="宋体" panose="02010600030101010101" pitchFamily="2" charset="-122"/>
                        </a:rPr>
                        <a:t>平方和</a:t>
                      </a:r>
                      <a:endParaRPr kumimoji="0" lang="zh-CN" altLang="zh" sz="2400" b="1" i="0" u="none" strike="noStrike" cap="none" normalizeH="0" baseline="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6" marR="68586"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zh-CN" altLang="zh" sz="2400" b="1" i="0" u="none" strike="noStrike" cap="none" normalizeH="0" baseline="0">
                          <a:ln>
                            <a:noFill/>
                          </a:ln>
                          <a:solidFill>
                            <a:srgbClr val="FFFFFF"/>
                          </a:solidFill>
                          <a:effectLst/>
                          <a:latin typeface="Calibri" panose="020F0502020204030204" pitchFamily="34" charset="0"/>
                          <a:ea typeface="宋体" panose="02010600030101010101" pitchFamily="2" charset="-122"/>
                        </a:rPr>
                        <a:t>均方差</a:t>
                      </a:r>
                      <a:endParaRPr kumimoji="0" lang="zh-CN" altLang="zh" sz="2400" b="1" i="0" u="none" strike="noStrike" cap="none" normalizeH="0" baseline="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6" marR="68586"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a:ln>
                            <a:noFill/>
                          </a:ln>
                          <a:solidFill>
                            <a:srgbClr val="FFFFFF"/>
                          </a:solidFill>
                          <a:effectLst/>
                          <a:latin typeface="Calibri" panose="020F0502020204030204" pitchFamily="34" charset="0"/>
                          <a:ea typeface="宋体" panose="02010600030101010101" pitchFamily="2" charset="-122"/>
                        </a:rPr>
                        <a:t>F </a:t>
                      </a:r>
                      <a:endParaRPr kumimoji="0" lang="zh-CN" altLang="zh-CN" sz="2400" b="1" i="0" u="none" strike="noStrike" cap="none" normalizeH="0" baseline="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6" marR="68586"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808273381"/>
                  </a:ext>
                </a:extLst>
              </a:tr>
              <a:tr h="466725">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zh-CN" altLang="zh" sz="2400" b="1" i="0" u="none" strike="noStrike" cap="none" normalizeH="0" baseline="0">
                          <a:ln>
                            <a:noFill/>
                          </a:ln>
                          <a:solidFill>
                            <a:srgbClr val="FFFFFF"/>
                          </a:solidFill>
                          <a:effectLst/>
                          <a:latin typeface="Calibri" panose="020F0502020204030204" pitchFamily="34" charset="0"/>
                          <a:ea typeface="宋体" panose="02010600030101010101" pitchFamily="2" charset="-122"/>
                        </a:rPr>
                        <a:t>回归</a:t>
                      </a:r>
                      <a:endParaRPr kumimoji="0" lang="zh-CN" altLang="zh" sz="2400" b="1" i="0" u="none" strike="noStrike" cap="none" normalizeH="0" baseline="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6" marR="68586" marT="0" marB="0" anchor="ctr"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a:ln>
                            <a:noFill/>
                          </a:ln>
                          <a:solidFill>
                            <a:srgbClr val="000000"/>
                          </a:solidFill>
                          <a:effectLst/>
                          <a:latin typeface="Calibri" panose="020F0502020204030204" pitchFamily="34" charset="0"/>
                          <a:ea typeface="宋体" panose="02010600030101010101" pitchFamily="2" charset="-122"/>
                        </a:rPr>
                        <a:t>k</a:t>
                      </a:r>
                      <a:endParaRPr kumimoji="0" lang="zh-CN" altLang="zh-CN" sz="2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6" marR="68586"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a:ln>
                            <a:noFill/>
                          </a:ln>
                          <a:solidFill>
                            <a:srgbClr val="000000"/>
                          </a:solidFill>
                          <a:effectLst/>
                          <a:latin typeface="Calibri" panose="020F0502020204030204" pitchFamily="34" charset="0"/>
                          <a:ea typeface="宋体" panose="02010600030101010101" pitchFamily="2" charset="-122"/>
                        </a:rPr>
                        <a:t>SS</a:t>
                      </a:r>
                      <a:r>
                        <a:rPr kumimoji="0" lang="en-US" altLang="zh-CN" sz="2400" b="0" i="0" u="none" strike="noStrike" cap="none" normalizeH="0" baseline="-25000">
                          <a:ln>
                            <a:noFill/>
                          </a:ln>
                          <a:solidFill>
                            <a:srgbClr val="000000"/>
                          </a:solidFill>
                          <a:effectLst/>
                          <a:latin typeface="Calibri" panose="020F0502020204030204" pitchFamily="34" charset="0"/>
                          <a:ea typeface="宋体" panose="02010600030101010101" pitchFamily="2" charset="-122"/>
                        </a:rPr>
                        <a:t>R</a:t>
                      </a:r>
                      <a:endParaRPr kumimoji="0" lang="zh-CN" altLang="zh-CN" sz="2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6" marR="68586"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a:ln>
                            <a:noFill/>
                          </a:ln>
                          <a:solidFill>
                            <a:srgbClr val="000000"/>
                          </a:solidFill>
                          <a:effectLst/>
                          <a:latin typeface="Calibri" panose="020F0502020204030204" pitchFamily="34" charset="0"/>
                          <a:ea typeface="宋体" panose="02010600030101010101" pitchFamily="2" charset="-122"/>
                        </a:rPr>
                        <a:t>MS</a:t>
                      </a:r>
                      <a:r>
                        <a:rPr kumimoji="0" lang="en-US" altLang="zh-CN" sz="2400" b="0" i="0" u="none" strike="noStrike" cap="none" normalizeH="0" baseline="-25000">
                          <a:ln>
                            <a:noFill/>
                          </a:ln>
                          <a:solidFill>
                            <a:srgbClr val="000000"/>
                          </a:solidFill>
                          <a:effectLst/>
                          <a:latin typeface="Calibri" panose="020F0502020204030204" pitchFamily="34" charset="0"/>
                          <a:ea typeface="宋体" panose="02010600030101010101" pitchFamily="2" charset="-122"/>
                        </a:rPr>
                        <a:t>R</a:t>
                      </a:r>
                      <a:endParaRPr kumimoji="0" lang="zh-CN" altLang="zh-CN" sz="2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6" marR="68586"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a:ln>
                            <a:noFill/>
                          </a:ln>
                          <a:solidFill>
                            <a:srgbClr val="000000"/>
                          </a:solidFill>
                          <a:effectLst/>
                          <a:latin typeface="Calibri" panose="020F0502020204030204" pitchFamily="34" charset="0"/>
                          <a:ea typeface="宋体" panose="02010600030101010101" pitchFamily="2" charset="-122"/>
                        </a:rPr>
                        <a:t>F= MS</a:t>
                      </a:r>
                      <a:r>
                        <a:rPr kumimoji="0" lang="en-US" altLang="zh-CN" sz="2400" b="0" i="0" u="none" strike="noStrike" cap="none" normalizeH="0" baseline="-25000">
                          <a:ln>
                            <a:noFill/>
                          </a:ln>
                          <a:solidFill>
                            <a:srgbClr val="000000"/>
                          </a:solidFill>
                          <a:effectLst/>
                          <a:latin typeface="Calibri" panose="020F0502020204030204" pitchFamily="34" charset="0"/>
                          <a:ea typeface="宋体" panose="02010600030101010101" pitchFamily="2" charset="-122"/>
                        </a:rPr>
                        <a:t>R</a:t>
                      </a:r>
                      <a:r>
                        <a:rPr kumimoji="0" lang="en-US" altLang="zh-CN" sz="2400" b="0" i="0" u="none" strike="noStrike" cap="none" normalizeH="0" baseline="0">
                          <a:ln>
                            <a:noFill/>
                          </a:ln>
                          <a:solidFill>
                            <a:srgbClr val="000000"/>
                          </a:solidFill>
                          <a:effectLst/>
                          <a:latin typeface="Calibri" panose="020F0502020204030204" pitchFamily="34" charset="0"/>
                          <a:ea typeface="宋体" panose="02010600030101010101" pitchFamily="2" charset="-122"/>
                        </a:rPr>
                        <a:t>/ MS</a:t>
                      </a:r>
                      <a:r>
                        <a:rPr kumimoji="0" lang="en-US" altLang="zh-CN" sz="2400" b="0" i="0" u="none" strike="noStrike" cap="none" normalizeH="0" baseline="-25000">
                          <a:ln>
                            <a:noFill/>
                          </a:ln>
                          <a:solidFill>
                            <a:srgbClr val="000000"/>
                          </a:solidFill>
                          <a:effectLst/>
                          <a:latin typeface="Calibri" panose="020F0502020204030204" pitchFamily="34" charset="0"/>
                          <a:ea typeface="宋体" panose="02010600030101010101" pitchFamily="2" charset="-122"/>
                        </a:rPr>
                        <a:t>E</a:t>
                      </a:r>
                      <a:endParaRPr kumimoji="0" lang="zh-CN" altLang="zh-CN" sz="2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6" marR="68586"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63917922"/>
                  </a:ext>
                </a:extLst>
              </a:tr>
              <a:tr h="466725">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zh-CN" altLang="zh" sz="2400" b="1" i="0" u="none" strike="noStrike" cap="none" normalizeH="0" baseline="0">
                          <a:ln>
                            <a:noFill/>
                          </a:ln>
                          <a:solidFill>
                            <a:srgbClr val="FFFFFF"/>
                          </a:solidFill>
                          <a:effectLst/>
                          <a:latin typeface="Calibri" panose="020F0502020204030204" pitchFamily="34" charset="0"/>
                          <a:ea typeface="宋体" panose="02010600030101010101" pitchFamily="2" charset="-122"/>
                        </a:rPr>
                        <a:t>残差</a:t>
                      </a:r>
                      <a:endParaRPr kumimoji="0" lang="zh-CN" altLang="zh" sz="2400" b="1" i="0" u="none" strike="noStrike" cap="none" normalizeH="0" baseline="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6" marR="68586" marT="0" marB="0" anchor="ctr"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a:ln>
                            <a:noFill/>
                          </a:ln>
                          <a:solidFill>
                            <a:srgbClr val="000000"/>
                          </a:solidFill>
                          <a:effectLst/>
                          <a:latin typeface="Calibri" panose="020F0502020204030204" pitchFamily="34" charset="0"/>
                          <a:ea typeface="宋体" panose="02010600030101010101" pitchFamily="2" charset="-122"/>
                        </a:rPr>
                        <a:t>n-k-1</a:t>
                      </a:r>
                      <a:endParaRPr kumimoji="0" lang="zh-CN" altLang="zh-CN" sz="2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6" marR="68586"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a:ln>
                            <a:noFill/>
                          </a:ln>
                          <a:solidFill>
                            <a:srgbClr val="000000"/>
                          </a:solidFill>
                          <a:effectLst/>
                          <a:latin typeface="Calibri" panose="020F0502020204030204" pitchFamily="34" charset="0"/>
                          <a:ea typeface="宋体" panose="02010600030101010101" pitchFamily="2" charset="-122"/>
                        </a:rPr>
                        <a:t>SS</a:t>
                      </a:r>
                      <a:r>
                        <a:rPr kumimoji="0" lang="en-US" altLang="zh-CN" sz="2400" b="0" i="0" u="none" strike="noStrike" cap="none" normalizeH="0" baseline="-25000">
                          <a:ln>
                            <a:noFill/>
                          </a:ln>
                          <a:solidFill>
                            <a:srgbClr val="000000"/>
                          </a:solidFill>
                          <a:effectLst/>
                          <a:latin typeface="Calibri" panose="020F0502020204030204" pitchFamily="34" charset="0"/>
                          <a:ea typeface="宋体" panose="02010600030101010101" pitchFamily="2" charset="-122"/>
                        </a:rPr>
                        <a:t>E</a:t>
                      </a:r>
                      <a:endParaRPr kumimoji="0" lang="zh-CN" altLang="zh-CN" sz="2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6" marR="68586"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a:ln>
                            <a:noFill/>
                          </a:ln>
                          <a:solidFill>
                            <a:srgbClr val="000000"/>
                          </a:solidFill>
                          <a:effectLst/>
                          <a:latin typeface="Calibri" panose="020F0502020204030204" pitchFamily="34" charset="0"/>
                          <a:ea typeface="宋体" panose="02010600030101010101" pitchFamily="2" charset="-122"/>
                        </a:rPr>
                        <a:t>MS</a:t>
                      </a:r>
                      <a:r>
                        <a:rPr kumimoji="0" lang="en-US" altLang="zh-CN" sz="2400" b="0" i="0" u="none" strike="noStrike" cap="none" normalizeH="0" baseline="-25000">
                          <a:ln>
                            <a:noFill/>
                          </a:ln>
                          <a:solidFill>
                            <a:srgbClr val="000000"/>
                          </a:solidFill>
                          <a:effectLst/>
                          <a:latin typeface="Calibri" panose="020F0502020204030204" pitchFamily="34" charset="0"/>
                          <a:ea typeface="宋体" panose="02010600030101010101" pitchFamily="2" charset="-122"/>
                        </a:rPr>
                        <a:t>E</a:t>
                      </a:r>
                      <a:endParaRPr kumimoji="0" lang="zh-CN" altLang="zh-CN" sz="2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6" marR="68586"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zh" altLang="en-US"/>
                    </a:p>
                  </a:txBody>
                  <a:tcPr/>
                </a:tc>
                <a:extLst>
                  <a:ext uri="{0D108BD9-81ED-4DB2-BD59-A6C34878D82A}">
                    <a16:rowId xmlns:a16="http://schemas.microsoft.com/office/drawing/2014/main" val="1854957198"/>
                  </a:ext>
                </a:extLst>
              </a:tr>
              <a:tr h="466725">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zh-CN" altLang="zh" sz="2400" b="1" i="0" u="none" strike="noStrike" cap="none" normalizeH="0" baseline="0">
                          <a:ln>
                            <a:noFill/>
                          </a:ln>
                          <a:solidFill>
                            <a:srgbClr val="FFFFFF"/>
                          </a:solidFill>
                          <a:effectLst/>
                          <a:latin typeface="Calibri" panose="020F0502020204030204" pitchFamily="34" charset="0"/>
                          <a:ea typeface="宋体" panose="02010600030101010101" pitchFamily="2" charset="-122"/>
                        </a:rPr>
                        <a:t>总离差</a:t>
                      </a:r>
                      <a:endParaRPr kumimoji="0" lang="zh-CN" altLang="zh" sz="2400" b="1" i="0" u="none" strike="noStrike" cap="none" normalizeH="0" baseline="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6" marR="68586" marT="0" marB="0"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a:ln>
                            <a:noFill/>
                          </a:ln>
                          <a:solidFill>
                            <a:srgbClr val="000000"/>
                          </a:solidFill>
                          <a:effectLst/>
                          <a:latin typeface="Calibri" panose="020F0502020204030204" pitchFamily="34" charset="0"/>
                          <a:ea typeface="宋体" panose="02010600030101010101" pitchFamily="2" charset="-122"/>
                        </a:rPr>
                        <a:t>n-1</a:t>
                      </a:r>
                      <a:endParaRPr kumimoji="0" lang="zh-CN" altLang="zh-CN" sz="2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6" marR="68586"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a:ln>
                            <a:noFill/>
                          </a:ln>
                          <a:solidFill>
                            <a:srgbClr val="000000"/>
                          </a:solidFill>
                          <a:effectLst/>
                          <a:latin typeface="Calibri" panose="020F0502020204030204" pitchFamily="34" charset="0"/>
                          <a:ea typeface="宋体" panose="02010600030101010101" pitchFamily="2" charset="-122"/>
                        </a:rPr>
                        <a:t>SS</a:t>
                      </a:r>
                      <a:r>
                        <a:rPr kumimoji="0" lang="en-US" altLang="zh-CN" sz="2400" b="0" i="0" u="none" strike="noStrike" cap="none" normalizeH="0" baseline="-25000">
                          <a:ln>
                            <a:noFill/>
                          </a:ln>
                          <a:solidFill>
                            <a:srgbClr val="000000"/>
                          </a:solidFill>
                          <a:effectLst/>
                          <a:latin typeface="Calibri" panose="020F0502020204030204" pitchFamily="34" charset="0"/>
                          <a:ea typeface="宋体" panose="02010600030101010101" pitchFamily="2" charset="-122"/>
                        </a:rPr>
                        <a:t>T</a:t>
                      </a:r>
                      <a:endParaRPr kumimoji="0" lang="zh-CN" altLang="zh-CN" sz="2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6" marR="68586"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a:ln>
                            <a:noFill/>
                          </a:ln>
                          <a:solidFill>
                            <a:srgbClr val="000000"/>
                          </a:solidFill>
                          <a:effectLst/>
                          <a:latin typeface="Calibri" panose="020F0502020204030204" pitchFamily="34" charset="0"/>
                          <a:ea typeface="宋体" panose="02010600030101010101" pitchFamily="2" charset="-122"/>
                        </a:rPr>
                        <a:t> </a:t>
                      </a:r>
                      <a:endParaRPr kumimoji="0" lang="zh-CN" altLang="zh-CN" sz="2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6" marR="68586"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000000"/>
                          </a:solidFill>
                          <a:effectLst/>
                          <a:latin typeface="Calibri" panose="020F0502020204030204" pitchFamily="34" charset="0"/>
                          <a:ea typeface="宋体" panose="02010600030101010101" pitchFamily="2" charset="-122"/>
                        </a:rPr>
                        <a:t> </a:t>
                      </a:r>
                      <a:endParaRPr kumimoji="0" lang="zh-CN" altLang="zh-CN" sz="2400" b="0" i="0" u="none" strike="noStrike" cap="none" normalizeH="0" baseline="0" dirty="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6" marR="68586"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09182843"/>
                  </a:ext>
                </a:extLst>
              </a:tr>
            </a:tbl>
          </a:graphicData>
        </a:graphic>
      </p:graphicFrame>
      <p:sp>
        <p:nvSpPr>
          <p:cNvPr id="29739" name="Rectangle 1">
            <a:extLst>
              <a:ext uri="{FF2B5EF4-FFF2-40B4-BE49-F238E27FC236}">
                <a16:creationId xmlns:a16="http://schemas.microsoft.com/office/drawing/2014/main" id="{5EA5D149-EE8E-F54E-BA7B-A2FEBA6CB7F0}"/>
              </a:ext>
            </a:extLst>
          </p:cNvPr>
          <p:cNvSpPr>
            <a:spLocks noChangeArrowheads="1"/>
          </p:cNvSpPr>
          <p:nvPr/>
        </p:nvSpPr>
        <p:spPr bwMode="auto">
          <a:xfrm>
            <a:off x="2495550" y="2103438"/>
            <a:ext cx="7416800" cy="461962"/>
          </a:xfrm>
          <a:prstGeom prst="rect">
            <a:avLst/>
          </a:prstGeom>
          <a:noFill/>
          <a:ln>
            <a:noFill/>
          </a:ln>
          <a:effectLst/>
          <a:extLst>
            <a:ext uri="{909E8E84-426E-40DD-AFC4-6F175D3DCCD1}">
              <a14:hiddenFill xmlns:a14="http://schemas.microsoft.com/office/drawing/2010/main">
                <a:gradFill rotWithShape="0">
                  <a:gsLst>
                    <a:gs pos="0">
                      <a:schemeClr val="bg1"/>
                    </a:gs>
                    <a:gs pos="100000">
                      <a:schemeClr val="accent1"/>
                    </a:gs>
                  </a:gsLst>
                  <a:lin ang="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r>
              <a:rPr kumimoji="0" lang="zh-CN" altLang="en-US" sz="2400">
                <a:latin typeface="微软雅黑" panose="020B0503020204020204" pitchFamily="34" charset="-122"/>
                <a:ea typeface="微软雅黑" panose="020B0503020204020204" pitchFamily="34" charset="-122"/>
                <a:cs typeface="Times New Roman" panose="02020603050405020304" pitchFamily="18" charset="0"/>
              </a:rPr>
              <a:t>表</a:t>
            </a:r>
            <a:r>
              <a:rPr kumimoji="0" lang="en-US" altLang="zh-CN" sz="2400">
                <a:latin typeface="微软雅黑" panose="020B0503020204020204" pitchFamily="34" charset="-122"/>
                <a:ea typeface="微软雅黑" panose="020B0503020204020204" pitchFamily="34" charset="-122"/>
                <a:cs typeface="Times New Roman" panose="02020603050405020304" pitchFamily="18" charset="0"/>
              </a:rPr>
              <a:t>5.3 </a:t>
            </a:r>
            <a:r>
              <a:rPr kumimoji="0" lang="zh-CN" altLang="en-US" sz="2400">
                <a:latin typeface="微软雅黑" panose="020B0503020204020204" pitchFamily="34" charset="-122"/>
                <a:ea typeface="微软雅黑" panose="020B0503020204020204" pitchFamily="34" charset="-122"/>
                <a:cs typeface="Times New Roman" panose="02020603050405020304" pitchFamily="18" charset="0"/>
              </a:rPr>
              <a:t>回归分析结果中通常返回的方差分析表的构成</a:t>
            </a:r>
            <a:endParaRPr kumimoji="0" lang="zh-CN" altLang="en-US" sz="110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标题 1">
            <a:extLst>
              <a:ext uri="{FF2B5EF4-FFF2-40B4-BE49-F238E27FC236}">
                <a16:creationId xmlns:a16="http://schemas.microsoft.com/office/drawing/2014/main" id="{7FB74618-7B3B-5147-8E2F-2B9FFC13C111}"/>
              </a:ext>
            </a:extLst>
          </p:cNvPr>
          <p:cNvSpPr>
            <a:spLocks noGrp="1"/>
          </p:cNvSpPr>
          <p:nvPr>
            <p:ph type="title"/>
          </p:nvPr>
        </p:nvSpPr>
        <p:spPr/>
        <p:txBody>
          <a:bodyPr/>
          <a:lstStyle/>
          <a:p>
            <a:pPr eaLnBrk="1" hangingPunct="1"/>
            <a:r>
              <a:rPr lang="zh-CN" altLang="zh-CN">
                <a:latin typeface="微软雅黑" panose="020B0503020204020204" pitchFamily="34" charset="-122"/>
                <a:ea typeface="微软雅黑" panose="020B0503020204020204" pitchFamily="34" charset="-122"/>
              </a:rPr>
              <a:t>回归系数的显著性检验</a:t>
            </a:r>
            <a:endParaRPr lang="zh-CN" altLang="en-US">
              <a:latin typeface="微软雅黑" panose="020B0503020204020204" pitchFamily="34" charset="-122"/>
              <a:ea typeface="微软雅黑" panose="020B0503020204020204" pitchFamily="34" charset="-122"/>
            </a:endParaRPr>
          </a:p>
        </p:txBody>
      </p:sp>
      <p:sp>
        <p:nvSpPr>
          <p:cNvPr id="30723" name="内容占位符 2">
            <a:extLst>
              <a:ext uri="{FF2B5EF4-FFF2-40B4-BE49-F238E27FC236}">
                <a16:creationId xmlns:a16="http://schemas.microsoft.com/office/drawing/2014/main" id="{9BC0E61B-BE60-D149-8FA4-908DA0DDF548}"/>
              </a:ext>
            </a:extLst>
          </p:cNvPr>
          <p:cNvSpPr>
            <a:spLocks noGrp="1"/>
          </p:cNvSpPr>
          <p:nvPr>
            <p:ph idx="1"/>
          </p:nvPr>
        </p:nvSpPr>
        <p:spPr/>
        <p:txBody>
          <a:bodyPr/>
          <a:lstStyle/>
          <a:p>
            <a:pPr eaLnBrk="1" hangingPunct="1"/>
            <a:r>
              <a:rPr lang="zh-CN" altLang="zh-CN" dirty="0">
                <a:ea typeface="微软雅黑" panose="020B0503020204020204" pitchFamily="34" charset="-122"/>
                <a:cs typeface="微软雅黑" panose="020B0503020204020204" pitchFamily="34" charset="-122"/>
              </a:rPr>
              <a:t>回归系数的显著性检验可以采用</a:t>
            </a:r>
            <a:r>
              <a:rPr lang="en-US" altLang="zh-CN" dirty="0">
                <a:ea typeface="微软雅黑" panose="020B0503020204020204" pitchFamily="34" charset="-122"/>
                <a:cs typeface="微软雅黑" panose="020B0503020204020204" pitchFamily="34" charset="-122"/>
              </a:rPr>
              <a:t>t</a:t>
            </a:r>
            <a:r>
              <a:rPr lang="zh-CN" altLang="zh-CN" dirty="0">
                <a:ea typeface="微软雅黑" panose="020B0503020204020204" pitchFamily="34" charset="-122"/>
                <a:cs typeface="微软雅黑" panose="020B0503020204020204" pitchFamily="34" charset="-122"/>
              </a:rPr>
              <a:t>检验。对于每个回归系数</a:t>
            </a:r>
            <a:r>
              <a:rPr lang="en-US" altLang="zh-CN" i="1" dirty="0">
                <a:ea typeface="微软雅黑" panose="020B0503020204020204" pitchFamily="34" charset="-122"/>
                <a:cs typeface="微软雅黑" panose="020B0503020204020204" pitchFamily="34" charset="-122"/>
              </a:rPr>
              <a:t>b</a:t>
            </a:r>
            <a:r>
              <a:rPr lang="en-US" altLang="zh-CN" i="1" baseline="-25000" dirty="0">
                <a:ea typeface="微软雅黑" panose="020B0503020204020204" pitchFamily="34" charset="-122"/>
                <a:cs typeface="微软雅黑" panose="020B0503020204020204" pitchFamily="34" charset="-122"/>
              </a:rPr>
              <a:t>i </a:t>
            </a:r>
            <a:r>
              <a:rPr lang="en-US" altLang="zh-CN" dirty="0">
                <a:ea typeface="微软雅黑" panose="020B0503020204020204" pitchFamily="34" charset="-122"/>
                <a:cs typeface="微软雅黑" panose="020B0503020204020204" pitchFamily="34" charset="-122"/>
              </a:rPr>
              <a:t>(</a:t>
            </a:r>
            <a:r>
              <a:rPr lang="en-US" altLang="zh-CN" i="1" dirty="0" err="1">
                <a:ea typeface="微软雅黑" panose="020B0503020204020204" pitchFamily="34" charset="-122"/>
                <a:cs typeface="微软雅黑" panose="020B0503020204020204" pitchFamily="34" charset="-122"/>
              </a:rPr>
              <a:t>i</a:t>
            </a:r>
            <a:r>
              <a:rPr lang="en-US" altLang="zh-CN" dirty="0">
                <a:ea typeface="微软雅黑" panose="020B0503020204020204" pitchFamily="34" charset="-122"/>
                <a:cs typeface="微软雅黑" panose="020B0503020204020204" pitchFamily="34" charset="-122"/>
              </a:rPr>
              <a:t>=1, 2, …, </a:t>
            </a:r>
            <a:r>
              <a:rPr lang="en-US" altLang="zh-CN" i="1" dirty="0">
                <a:ea typeface="微软雅黑" panose="020B0503020204020204" pitchFamily="34" charset="-122"/>
                <a:cs typeface="微软雅黑" panose="020B0503020204020204" pitchFamily="34" charset="-122"/>
              </a:rPr>
              <a:t>k</a:t>
            </a:r>
            <a:r>
              <a:rPr lang="en-US" altLang="zh-CN" dirty="0">
                <a:ea typeface="微软雅黑" panose="020B0503020204020204" pitchFamily="34" charset="-122"/>
                <a:cs typeface="微软雅黑" panose="020B0503020204020204" pitchFamily="34" charset="-122"/>
              </a:rPr>
              <a:t>)</a:t>
            </a:r>
            <a:r>
              <a:rPr lang="zh-CN" altLang="zh-CN" dirty="0">
                <a:ea typeface="微软雅黑" panose="020B0503020204020204" pitchFamily="34" charset="-122"/>
                <a:cs typeface="微软雅黑" panose="020B0503020204020204" pitchFamily="34" charset="-122"/>
              </a:rPr>
              <a:t>，显著性检验的两个假设分别为</a:t>
            </a:r>
            <a:endParaRPr lang="en-US" altLang="zh-CN" dirty="0">
              <a:ea typeface="微软雅黑" panose="020B0503020204020204" pitchFamily="34" charset="-122"/>
              <a:cs typeface="微软雅黑" panose="020B0503020204020204" pitchFamily="34" charset="-122"/>
            </a:endParaRPr>
          </a:p>
          <a:p>
            <a:pPr marL="0" indent="0" eaLnBrk="1" hangingPunct="1">
              <a:buNone/>
            </a:pPr>
            <a:r>
              <a:rPr lang="en-US" altLang="zh-CN" dirty="0">
                <a:ea typeface="微软雅黑" panose="020B0503020204020204" pitchFamily="34" charset="-122"/>
                <a:cs typeface="微软雅黑" panose="020B0503020204020204" pitchFamily="34" charset="-122"/>
              </a:rPr>
              <a:t>           H</a:t>
            </a:r>
            <a:r>
              <a:rPr lang="en-US" altLang="zh-CN" baseline="-25000" dirty="0">
                <a:ea typeface="微软雅黑" panose="020B0503020204020204" pitchFamily="34" charset="-122"/>
                <a:cs typeface="微软雅黑" panose="020B0503020204020204" pitchFamily="34" charset="-122"/>
              </a:rPr>
              <a:t>0</a:t>
            </a:r>
            <a:r>
              <a:rPr lang="zh-CN" altLang="zh-CN" dirty="0">
                <a:ea typeface="微软雅黑" panose="020B0503020204020204" pitchFamily="34" charset="-122"/>
                <a:cs typeface="微软雅黑" panose="020B0503020204020204" pitchFamily="34" charset="-122"/>
              </a:rPr>
              <a:t>：</a:t>
            </a:r>
            <a:r>
              <a:rPr lang="en-US" altLang="zh-CN" i="1" dirty="0">
                <a:ea typeface="微软雅黑" panose="020B0503020204020204" pitchFamily="34" charset="-122"/>
                <a:cs typeface="微软雅黑" panose="020B0503020204020204" pitchFamily="34" charset="-122"/>
              </a:rPr>
              <a:t>b</a:t>
            </a:r>
            <a:r>
              <a:rPr lang="en-US" altLang="zh-CN" i="1" baseline="-25000" dirty="0">
                <a:ea typeface="微软雅黑" panose="020B0503020204020204" pitchFamily="34" charset="-122"/>
                <a:cs typeface="微软雅黑" panose="020B0503020204020204" pitchFamily="34" charset="-122"/>
              </a:rPr>
              <a:t>i</a:t>
            </a:r>
            <a:r>
              <a:rPr lang="en-US" altLang="zh-CN" dirty="0">
                <a:ea typeface="微软雅黑" panose="020B0503020204020204" pitchFamily="34" charset="-122"/>
                <a:cs typeface="微软雅黑" panose="020B0503020204020204" pitchFamily="34" charset="-122"/>
              </a:rPr>
              <a:t>=0;            H</a:t>
            </a:r>
            <a:r>
              <a:rPr lang="en-US" altLang="zh-CN" baseline="-25000" dirty="0">
                <a:ea typeface="微软雅黑" panose="020B0503020204020204" pitchFamily="34" charset="-122"/>
                <a:cs typeface="微软雅黑" panose="020B0503020204020204" pitchFamily="34" charset="-122"/>
              </a:rPr>
              <a:t>1</a:t>
            </a:r>
            <a:r>
              <a:rPr lang="en-US" altLang="zh-CN" dirty="0">
                <a:ea typeface="微软雅黑" panose="020B0503020204020204" pitchFamily="34" charset="-122"/>
                <a:cs typeface="微软雅黑" panose="020B0503020204020204" pitchFamily="34" charset="-122"/>
              </a:rPr>
              <a:t>: </a:t>
            </a:r>
            <a:r>
              <a:rPr lang="en-US" altLang="zh-CN" i="1" dirty="0">
                <a:ea typeface="微软雅黑" panose="020B0503020204020204" pitchFamily="34" charset="-122"/>
                <a:cs typeface="微软雅黑" panose="020B0503020204020204" pitchFamily="34" charset="-122"/>
              </a:rPr>
              <a:t>b</a:t>
            </a:r>
            <a:r>
              <a:rPr lang="en-US" altLang="zh-CN" i="1" baseline="-25000" dirty="0">
                <a:ea typeface="微软雅黑" panose="020B0503020204020204" pitchFamily="34" charset="-122"/>
                <a:cs typeface="微软雅黑" panose="020B0503020204020204" pitchFamily="34" charset="-122"/>
              </a:rPr>
              <a:t>i</a:t>
            </a:r>
            <a:r>
              <a:rPr lang="en-US" altLang="zh-CN" dirty="0">
                <a:ea typeface="微软雅黑" panose="020B0503020204020204" pitchFamily="34" charset="-122"/>
                <a:cs typeface="微软雅黑" panose="020B0503020204020204" pitchFamily="34" charset="-122"/>
                <a:sym typeface="Symbol" pitchFamily="2" charset="2"/>
              </a:rPr>
              <a:t></a:t>
            </a:r>
            <a:r>
              <a:rPr lang="en-US" altLang="zh-CN" dirty="0">
                <a:ea typeface="微软雅黑" panose="020B0503020204020204" pitchFamily="34" charset="-122"/>
                <a:cs typeface="微软雅黑" panose="020B0503020204020204" pitchFamily="34" charset="-122"/>
              </a:rPr>
              <a:t>0</a:t>
            </a:r>
            <a:r>
              <a:rPr lang="zh-CN" altLang="zh-CN" dirty="0">
                <a:ea typeface="微软雅黑" panose="020B0503020204020204" pitchFamily="34" charset="-122"/>
                <a:cs typeface="微软雅黑" panose="020B0503020204020204" pitchFamily="34" charset="-122"/>
              </a:rPr>
              <a:t>。</a:t>
            </a:r>
            <a:endParaRPr lang="en-US" altLang="zh-CN" dirty="0">
              <a:ea typeface="微软雅黑" panose="020B0503020204020204" pitchFamily="34" charset="-122"/>
              <a:cs typeface="微软雅黑" panose="020B0503020204020204" pitchFamily="34" charset="-122"/>
            </a:endParaRPr>
          </a:p>
          <a:p>
            <a:pPr eaLnBrk="1" hangingPunct="1"/>
            <a:r>
              <a:rPr lang="zh-CN" altLang="zh-CN" dirty="0">
                <a:ea typeface="微软雅黑" panose="020B0503020204020204" pitchFamily="34" charset="-122"/>
                <a:cs typeface="微软雅黑" panose="020B0503020204020204" pitchFamily="34" charset="-122"/>
              </a:rPr>
              <a:t>为每个回归系数</a:t>
            </a:r>
            <a:r>
              <a:rPr lang="en-US" altLang="zh-CN" i="1" dirty="0">
                <a:ea typeface="微软雅黑" panose="020B0503020204020204" pitchFamily="34" charset="-122"/>
                <a:cs typeface="微软雅黑" panose="020B0503020204020204" pitchFamily="34" charset="-122"/>
              </a:rPr>
              <a:t>b</a:t>
            </a:r>
            <a:r>
              <a:rPr lang="en-US" altLang="zh-CN" i="1" baseline="-25000" dirty="0">
                <a:ea typeface="微软雅黑" panose="020B0503020204020204" pitchFamily="34" charset="-122"/>
                <a:cs typeface="微软雅黑" panose="020B0503020204020204" pitchFamily="34" charset="-122"/>
              </a:rPr>
              <a:t>i</a:t>
            </a:r>
            <a:r>
              <a:rPr lang="zh-CN" altLang="zh-CN" dirty="0">
                <a:ea typeface="微软雅黑" panose="020B0503020204020204" pitchFamily="34" charset="-122"/>
                <a:cs typeface="微软雅黑" panose="020B0503020204020204" pitchFamily="34" charset="-122"/>
              </a:rPr>
              <a:t>构造变量</a:t>
            </a:r>
            <a:endParaRPr lang="en-US" altLang="zh-CN" dirty="0">
              <a:ea typeface="微软雅黑" panose="020B0503020204020204" pitchFamily="34" charset="-122"/>
              <a:cs typeface="微软雅黑" panose="020B0503020204020204" pitchFamily="34" charset="-122"/>
            </a:endParaRPr>
          </a:p>
          <a:p>
            <a:pPr eaLnBrk="1" hangingPunct="1"/>
            <a:endParaRPr lang="en-US" altLang="zh-CN" dirty="0">
              <a:ea typeface="微软雅黑" panose="020B0503020204020204" pitchFamily="34" charset="-122"/>
              <a:cs typeface="微软雅黑" panose="020B0503020204020204" pitchFamily="34" charset="-122"/>
            </a:endParaRPr>
          </a:p>
          <a:p>
            <a:pPr eaLnBrk="1" hangingPunct="1"/>
            <a:endParaRPr lang="en-US" altLang="zh-CN" dirty="0">
              <a:ea typeface="微软雅黑" panose="020B0503020204020204" pitchFamily="34" charset="-122"/>
              <a:cs typeface="微软雅黑" panose="020B0503020204020204" pitchFamily="34" charset="-122"/>
            </a:endParaRPr>
          </a:p>
          <a:p>
            <a:pPr eaLnBrk="1" hangingPunct="1"/>
            <a:r>
              <a:rPr lang="en-US" altLang="zh-CN" i="1" dirty="0">
                <a:ea typeface="微软雅黑" panose="020B0503020204020204" pitchFamily="34" charset="-122"/>
                <a:cs typeface="微软雅黑" panose="020B0503020204020204" pitchFamily="34" charset="-122"/>
              </a:rPr>
              <a:t>c</a:t>
            </a:r>
            <a:r>
              <a:rPr lang="en-US" altLang="zh-CN" i="1" baseline="-25000" dirty="0">
                <a:ea typeface="微软雅黑" panose="020B0503020204020204" pitchFamily="34" charset="-122"/>
                <a:cs typeface="微软雅黑" panose="020B0503020204020204" pitchFamily="34" charset="-122"/>
              </a:rPr>
              <a:t>ii</a:t>
            </a:r>
            <a:r>
              <a:rPr lang="zh-CN" altLang="zh-CN" dirty="0">
                <a:ea typeface="微软雅黑" panose="020B0503020204020204" pitchFamily="34" charset="-122"/>
                <a:cs typeface="微软雅黑" panose="020B0503020204020204" pitchFamily="34" charset="-122"/>
              </a:rPr>
              <a:t>是矩阵</a:t>
            </a:r>
            <a:r>
              <a:rPr lang="en-US" altLang="zh-CN" i="1" dirty="0">
                <a:ea typeface="微软雅黑" panose="020B0503020204020204" pitchFamily="34" charset="-122"/>
                <a:cs typeface="微软雅黑" panose="020B0503020204020204" pitchFamily="34" charset="-122"/>
              </a:rPr>
              <a:t>C</a:t>
            </a:r>
            <a:r>
              <a:rPr lang="en-US" altLang="zh-CN" dirty="0">
                <a:ea typeface="微软雅黑" panose="020B0503020204020204" pitchFamily="34" charset="-122"/>
                <a:cs typeface="微软雅黑" panose="020B0503020204020204" pitchFamily="34" charset="-122"/>
              </a:rPr>
              <a:t>=(X</a:t>
            </a:r>
            <a:r>
              <a:rPr lang="en-US" altLang="zh-CN" baseline="30000" dirty="0">
                <a:ea typeface="微软雅黑" panose="020B0503020204020204" pitchFamily="34" charset="-122"/>
                <a:cs typeface="微软雅黑" panose="020B0503020204020204" pitchFamily="34" charset="-122"/>
              </a:rPr>
              <a:t>T</a:t>
            </a:r>
            <a:r>
              <a:rPr lang="en-US" altLang="zh-CN" dirty="0">
                <a:ea typeface="微软雅黑" panose="020B0503020204020204" pitchFamily="34" charset="-122"/>
                <a:cs typeface="微软雅黑" panose="020B0503020204020204" pitchFamily="34" charset="-122"/>
              </a:rPr>
              <a:t>X)</a:t>
            </a:r>
            <a:r>
              <a:rPr lang="en-US" altLang="zh-CN" baseline="30000" dirty="0">
                <a:ea typeface="微软雅黑" panose="020B0503020204020204" pitchFamily="34" charset="-122"/>
                <a:cs typeface="微软雅黑" panose="020B0503020204020204" pitchFamily="34" charset="-122"/>
              </a:rPr>
              <a:t>-1</a:t>
            </a:r>
            <a:r>
              <a:rPr lang="zh-CN" altLang="zh-CN" dirty="0">
                <a:ea typeface="微软雅黑" panose="020B0503020204020204" pitchFamily="34" charset="-122"/>
                <a:cs typeface="微软雅黑" panose="020B0503020204020204" pitchFamily="34" charset="-122"/>
              </a:rPr>
              <a:t>的对角线上的第</a:t>
            </a:r>
            <a:r>
              <a:rPr lang="en-US" altLang="zh-CN" i="1" dirty="0" err="1">
                <a:ea typeface="微软雅黑" panose="020B0503020204020204" pitchFamily="34" charset="-122"/>
                <a:cs typeface="微软雅黑" panose="020B0503020204020204" pitchFamily="34" charset="-122"/>
              </a:rPr>
              <a:t>i</a:t>
            </a:r>
            <a:r>
              <a:rPr lang="zh-CN" altLang="zh-CN" dirty="0">
                <a:ea typeface="微软雅黑" panose="020B0503020204020204" pitchFamily="34" charset="-122"/>
                <a:cs typeface="微软雅黑" panose="020B0503020204020204" pitchFamily="34" charset="-122"/>
              </a:rPr>
              <a:t>个值。</a:t>
            </a:r>
          </a:p>
          <a:p>
            <a:pPr eaLnBrk="1" hangingPunct="1"/>
            <a:r>
              <a:rPr lang="zh-CN" altLang="zh-CN" dirty="0">
                <a:ea typeface="微软雅黑" panose="020B0503020204020204" pitchFamily="34" charset="-122"/>
                <a:cs typeface="微软雅黑" panose="020B0503020204020204" pitchFamily="34" charset="-122"/>
              </a:rPr>
              <a:t>给定显著性水平</a:t>
            </a:r>
            <a:r>
              <a:rPr lang="en-US" altLang="zh-CN" i="1" dirty="0">
                <a:ea typeface="微软雅黑" panose="020B0503020204020204" pitchFamily="34" charset="-122"/>
                <a:cs typeface="微软雅黑" panose="020B0503020204020204" pitchFamily="34" charset="-122"/>
                <a:sym typeface="Symbol" pitchFamily="2" charset="2"/>
              </a:rPr>
              <a:t></a:t>
            </a:r>
            <a:r>
              <a:rPr lang="zh-CN" altLang="zh-CN" dirty="0">
                <a:ea typeface="微软雅黑" panose="020B0503020204020204" pitchFamily="34" charset="-122"/>
                <a:cs typeface="微软雅黑" panose="020B0503020204020204" pitchFamily="34" charset="-122"/>
              </a:rPr>
              <a:t>，查自由度为（</a:t>
            </a:r>
            <a:r>
              <a:rPr lang="en-US" altLang="zh-CN" i="1" dirty="0">
                <a:ea typeface="微软雅黑" panose="020B0503020204020204" pitchFamily="34" charset="-122"/>
                <a:cs typeface="微软雅黑" panose="020B0503020204020204" pitchFamily="34" charset="-122"/>
              </a:rPr>
              <a:t>n</a:t>
            </a:r>
            <a:r>
              <a:rPr lang="en-US" altLang="zh-CN" dirty="0">
                <a:ea typeface="微软雅黑" panose="020B0503020204020204" pitchFamily="34" charset="-122"/>
                <a:cs typeface="微软雅黑" panose="020B0503020204020204" pitchFamily="34" charset="-122"/>
              </a:rPr>
              <a:t>-</a:t>
            </a:r>
            <a:r>
              <a:rPr lang="en-US" altLang="zh-CN" i="1" dirty="0">
                <a:ea typeface="微软雅黑" panose="020B0503020204020204" pitchFamily="34" charset="-122"/>
                <a:cs typeface="微软雅黑" panose="020B0503020204020204" pitchFamily="34" charset="-122"/>
              </a:rPr>
              <a:t>k</a:t>
            </a:r>
            <a:r>
              <a:rPr lang="en-US" altLang="zh-CN" dirty="0">
                <a:ea typeface="微软雅黑" panose="020B0503020204020204" pitchFamily="34" charset="-122"/>
                <a:cs typeface="微软雅黑" panose="020B0503020204020204" pitchFamily="34" charset="-122"/>
              </a:rPr>
              <a:t>-1</a:t>
            </a:r>
            <a:r>
              <a:rPr lang="zh-CN" altLang="zh-CN" dirty="0">
                <a:ea typeface="微软雅黑" panose="020B0503020204020204" pitchFamily="34" charset="-122"/>
                <a:cs typeface="微软雅黑" panose="020B0503020204020204" pitchFamily="34" charset="-122"/>
              </a:rPr>
              <a:t>）的</a:t>
            </a:r>
            <a:r>
              <a:rPr lang="en-US" altLang="zh-CN" i="1" dirty="0">
                <a:ea typeface="微软雅黑" panose="020B0503020204020204" pitchFamily="34" charset="-122"/>
                <a:cs typeface="微软雅黑" panose="020B0503020204020204" pitchFamily="34" charset="-122"/>
              </a:rPr>
              <a:t>t</a:t>
            </a:r>
            <a:r>
              <a:rPr lang="zh-CN" altLang="zh-CN" dirty="0">
                <a:ea typeface="微软雅黑" panose="020B0503020204020204" pitchFamily="34" charset="-122"/>
                <a:cs typeface="微软雅黑" panose="020B0503020204020204" pitchFamily="34" charset="-122"/>
              </a:rPr>
              <a:t>分布表，得到</a:t>
            </a:r>
            <a:r>
              <a:rPr lang="en-US" altLang="zh-CN" i="1" dirty="0">
                <a:ea typeface="微软雅黑" panose="020B0503020204020204" pitchFamily="34" charset="-122"/>
                <a:cs typeface="微软雅黑" panose="020B0503020204020204" pitchFamily="34" charset="-122"/>
              </a:rPr>
              <a:t>t</a:t>
            </a:r>
            <a:r>
              <a:rPr lang="en-US" altLang="zh-CN" i="1" baseline="-25000" dirty="0">
                <a:ea typeface="微软雅黑" panose="020B0503020204020204" pitchFamily="34" charset="-122"/>
                <a:cs typeface="微软雅黑" panose="020B0503020204020204" pitchFamily="34" charset="-122"/>
                <a:sym typeface="Symbol" pitchFamily="2" charset="2"/>
              </a:rPr>
              <a:t></a:t>
            </a:r>
            <a:r>
              <a:rPr lang="en-US" altLang="zh-CN" baseline="-25000" dirty="0">
                <a:ea typeface="微软雅黑" panose="020B0503020204020204" pitchFamily="34" charset="-122"/>
                <a:cs typeface="微软雅黑" panose="020B0503020204020204" pitchFamily="34" charset="-122"/>
              </a:rPr>
              <a:t> </a:t>
            </a:r>
            <a:r>
              <a:rPr lang="en-US" altLang="zh-CN" dirty="0">
                <a:ea typeface="微软雅黑" panose="020B0503020204020204" pitchFamily="34" charset="-122"/>
                <a:cs typeface="微软雅黑" panose="020B0503020204020204" pitchFamily="34" charset="-122"/>
              </a:rPr>
              <a:t>(</a:t>
            </a:r>
            <a:r>
              <a:rPr lang="en-US" altLang="zh-CN" i="1" dirty="0">
                <a:ea typeface="微软雅黑" panose="020B0503020204020204" pitchFamily="34" charset="-122"/>
                <a:cs typeface="微软雅黑" panose="020B0503020204020204" pitchFamily="34" charset="-122"/>
              </a:rPr>
              <a:t>n</a:t>
            </a:r>
            <a:r>
              <a:rPr lang="en-US" altLang="zh-CN" dirty="0">
                <a:ea typeface="微软雅黑" panose="020B0503020204020204" pitchFamily="34" charset="-122"/>
                <a:cs typeface="微软雅黑" panose="020B0503020204020204" pitchFamily="34" charset="-122"/>
              </a:rPr>
              <a:t>-</a:t>
            </a:r>
            <a:r>
              <a:rPr lang="en-US" altLang="zh-CN" i="1" dirty="0">
                <a:ea typeface="微软雅黑" panose="020B0503020204020204" pitchFamily="34" charset="-122"/>
                <a:cs typeface="微软雅黑" panose="020B0503020204020204" pitchFamily="34" charset="-122"/>
              </a:rPr>
              <a:t>k</a:t>
            </a:r>
            <a:r>
              <a:rPr lang="en-US" altLang="zh-CN" dirty="0">
                <a:ea typeface="微软雅黑" panose="020B0503020204020204" pitchFamily="34" charset="-122"/>
                <a:cs typeface="微软雅黑" panose="020B0503020204020204" pitchFamily="34" charset="-122"/>
              </a:rPr>
              <a:t>-1)</a:t>
            </a:r>
            <a:r>
              <a:rPr lang="zh-CN" altLang="zh-CN" dirty="0">
                <a:ea typeface="微软雅黑" panose="020B0503020204020204" pitchFamily="34" charset="-122"/>
                <a:cs typeface="微软雅黑" panose="020B0503020204020204" pitchFamily="34" charset="-122"/>
              </a:rPr>
              <a:t>，若</a:t>
            </a:r>
            <a:r>
              <a:rPr lang="en-US" altLang="zh-CN" dirty="0">
                <a:ea typeface="微软雅黑" panose="020B0503020204020204" pitchFamily="34" charset="-122"/>
                <a:cs typeface="微软雅黑" panose="020B0503020204020204" pitchFamily="34" charset="-122"/>
              </a:rPr>
              <a:t>   &gt; </a:t>
            </a:r>
            <a:r>
              <a:rPr lang="en-US" altLang="zh-CN" i="1" dirty="0">
                <a:ea typeface="微软雅黑" panose="020B0503020204020204" pitchFamily="34" charset="-122"/>
                <a:cs typeface="微软雅黑" panose="020B0503020204020204" pitchFamily="34" charset="-122"/>
              </a:rPr>
              <a:t>t</a:t>
            </a:r>
            <a:r>
              <a:rPr lang="en-US" altLang="zh-CN" i="1" baseline="-25000" dirty="0">
                <a:ea typeface="微软雅黑" panose="020B0503020204020204" pitchFamily="34" charset="-122"/>
                <a:cs typeface="微软雅黑" panose="020B0503020204020204" pitchFamily="34" charset="-122"/>
                <a:sym typeface="Symbol" pitchFamily="2" charset="2"/>
              </a:rPr>
              <a:t></a:t>
            </a:r>
            <a:r>
              <a:rPr lang="en-US" altLang="zh-CN" baseline="-25000" dirty="0">
                <a:ea typeface="微软雅黑" panose="020B0503020204020204" pitchFamily="34" charset="-122"/>
                <a:cs typeface="微软雅黑" panose="020B0503020204020204" pitchFamily="34" charset="-122"/>
              </a:rPr>
              <a:t> </a:t>
            </a:r>
            <a:r>
              <a:rPr lang="en-US" altLang="zh-CN" dirty="0">
                <a:ea typeface="微软雅黑" panose="020B0503020204020204" pitchFamily="34" charset="-122"/>
                <a:cs typeface="微软雅黑" panose="020B0503020204020204" pitchFamily="34" charset="-122"/>
              </a:rPr>
              <a:t>(</a:t>
            </a:r>
            <a:r>
              <a:rPr lang="en-US" altLang="zh-CN" i="1" dirty="0">
                <a:ea typeface="微软雅黑" panose="020B0503020204020204" pitchFamily="34" charset="-122"/>
                <a:cs typeface="微软雅黑" panose="020B0503020204020204" pitchFamily="34" charset="-122"/>
              </a:rPr>
              <a:t>n</a:t>
            </a:r>
            <a:r>
              <a:rPr lang="en-US" altLang="zh-CN" dirty="0">
                <a:ea typeface="微软雅黑" panose="020B0503020204020204" pitchFamily="34" charset="-122"/>
                <a:cs typeface="微软雅黑" panose="020B0503020204020204" pitchFamily="34" charset="-122"/>
              </a:rPr>
              <a:t>-</a:t>
            </a:r>
            <a:r>
              <a:rPr lang="en-US" altLang="zh-CN" i="1" dirty="0">
                <a:ea typeface="微软雅黑" panose="020B0503020204020204" pitchFamily="34" charset="-122"/>
                <a:cs typeface="微软雅黑" panose="020B0503020204020204" pitchFamily="34" charset="-122"/>
              </a:rPr>
              <a:t>k</a:t>
            </a:r>
            <a:r>
              <a:rPr lang="en-US" altLang="zh-CN" dirty="0">
                <a:ea typeface="微软雅黑" panose="020B0503020204020204" pitchFamily="34" charset="-122"/>
                <a:cs typeface="微软雅黑" panose="020B0503020204020204" pitchFamily="34" charset="-122"/>
              </a:rPr>
              <a:t>-1)</a:t>
            </a:r>
            <a:r>
              <a:rPr lang="zh-CN" altLang="zh-CN" dirty="0">
                <a:ea typeface="微软雅黑" panose="020B0503020204020204" pitchFamily="34" charset="-122"/>
                <a:cs typeface="微软雅黑" panose="020B0503020204020204" pitchFamily="34" charset="-122"/>
              </a:rPr>
              <a:t>，则拒绝假设</a:t>
            </a:r>
            <a:r>
              <a:rPr lang="en-US" altLang="zh-CN" dirty="0">
                <a:ea typeface="微软雅黑" panose="020B0503020204020204" pitchFamily="34" charset="-122"/>
                <a:cs typeface="微软雅黑" panose="020B0503020204020204" pitchFamily="34" charset="-122"/>
              </a:rPr>
              <a:t>H</a:t>
            </a:r>
            <a:r>
              <a:rPr lang="en-US" altLang="zh-CN" baseline="-25000" dirty="0">
                <a:ea typeface="微软雅黑" panose="020B0503020204020204" pitchFamily="34" charset="-122"/>
                <a:cs typeface="微软雅黑" panose="020B0503020204020204" pitchFamily="34" charset="-122"/>
              </a:rPr>
              <a:t>0</a:t>
            </a:r>
            <a:r>
              <a:rPr lang="zh-CN" altLang="zh-CN" dirty="0">
                <a:ea typeface="微软雅黑" panose="020B0503020204020204" pitchFamily="34" charset="-122"/>
                <a:cs typeface="微软雅黑" panose="020B0503020204020204" pitchFamily="34" charset="-122"/>
              </a:rPr>
              <a:t>，即回归系数</a:t>
            </a:r>
            <a:r>
              <a:rPr lang="en-US" altLang="zh-CN" i="1" dirty="0">
                <a:ea typeface="微软雅黑" panose="020B0503020204020204" pitchFamily="34" charset="-122"/>
                <a:cs typeface="微软雅黑" panose="020B0503020204020204" pitchFamily="34" charset="-122"/>
              </a:rPr>
              <a:t>b</a:t>
            </a:r>
            <a:r>
              <a:rPr lang="en-US" altLang="zh-CN" i="1" baseline="-25000" dirty="0">
                <a:ea typeface="微软雅黑" panose="020B0503020204020204" pitchFamily="34" charset="-122"/>
                <a:cs typeface="微软雅黑" panose="020B0503020204020204" pitchFamily="34" charset="-122"/>
              </a:rPr>
              <a:t>i</a:t>
            </a:r>
            <a:r>
              <a:rPr lang="zh-CN" altLang="zh-CN" dirty="0">
                <a:ea typeface="微软雅黑" panose="020B0503020204020204" pitchFamily="34" charset="-122"/>
                <a:cs typeface="微软雅黑" panose="020B0503020204020204" pitchFamily="34" charset="-122"/>
              </a:rPr>
              <a:t>显著</a:t>
            </a:r>
            <a:endParaRPr lang="zh-CN" altLang="en-US" dirty="0">
              <a:ea typeface="微软雅黑" panose="020B0503020204020204" pitchFamily="34" charset="-122"/>
              <a:cs typeface="微软雅黑" panose="020B0503020204020204" pitchFamily="34" charset="-122"/>
            </a:endParaRPr>
          </a:p>
        </p:txBody>
      </p:sp>
      <p:graphicFrame>
        <p:nvGraphicFramePr>
          <p:cNvPr id="30724" name="对象 4">
            <a:extLst>
              <a:ext uri="{FF2B5EF4-FFF2-40B4-BE49-F238E27FC236}">
                <a16:creationId xmlns:a16="http://schemas.microsoft.com/office/drawing/2014/main" id="{0F0831D3-DD1A-9E48-86B9-88BDB1E26048}"/>
              </a:ext>
            </a:extLst>
          </p:cNvPr>
          <p:cNvGraphicFramePr>
            <a:graphicFrameLocks noChangeAspect="1"/>
          </p:cNvGraphicFramePr>
          <p:nvPr>
            <p:extLst>
              <p:ext uri="{D42A27DB-BD31-4B8C-83A1-F6EECF244321}">
                <p14:modId xmlns:p14="http://schemas.microsoft.com/office/powerpoint/2010/main" val="323632124"/>
              </p:ext>
            </p:extLst>
          </p:nvPr>
        </p:nvGraphicFramePr>
        <p:xfrm>
          <a:off x="5015880" y="3063999"/>
          <a:ext cx="360363" cy="581025"/>
        </p:xfrm>
        <a:graphic>
          <a:graphicData uri="http://schemas.openxmlformats.org/presentationml/2006/ole">
            <mc:AlternateContent xmlns:mc="http://schemas.openxmlformats.org/markup-compatibility/2006">
              <mc:Choice xmlns:v="urn:schemas-microsoft-com:vml" Requires="v">
                <p:oleObj spid="_x0000_s30743" r:id="rId4" imgW="3505200" imgH="5562600" progId="Equation.DSMT4">
                  <p:embed/>
                </p:oleObj>
              </mc:Choice>
              <mc:Fallback>
                <p:oleObj r:id="rId4" imgW="3505200" imgH="5562600" progId="Equation.DSMT4">
                  <p:embed/>
                  <p:pic>
                    <p:nvPicPr>
                      <p:cNvPr id="0" name="对象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15880" y="3063999"/>
                        <a:ext cx="360363"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0725" name="Rectangle 4">
            <a:extLst>
              <a:ext uri="{FF2B5EF4-FFF2-40B4-BE49-F238E27FC236}">
                <a16:creationId xmlns:a16="http://schemas.microsoft.com/office/drawing/2014/main" id="{75FD49C8-688D-BA45-BEDF-504C20C2FDEE}"/>
              </a:ext>
            </a:extLst>
          </p:cNvPr>
          <p:cNvSpPr>
            <a:spLocks noChangeArrowheads="1"/>
          </p:cNvSpPr>
          <p:nvPr/>
        </p:nvSpPr>
        <p:spPr bwMode="auto">
          <a:xfrm>
            <a:off x="1524001" y="-230832"/>
            <a:ext cx="184731" cy="461665"/>
          </a:xfrm>
          <a:prstGeom prst="rect">
            <a:avLst/>
          </a:prstGeom>
          <a:noFill/>
          <a:ln>
            <a:noFill/>
          </a:ln>
          <a:effectLst/>
          <a:extLst>
            <a:ext uri="{909E8E84-426E-40DD-AFC4-6F175D3DCCD1}">
              <a14:hiddenFill xmlns:a14="http://schemas.microsoft.com/office/drawing/2010/main">
                <a:gradFill rotWithShape="0">
                  <a:gsLst>
                    <a:gs pos="0">
                      <a:schemeClr val="bg1"/>
                    </a:gs>
                    <a:gs pos="100000">
                      <a:schemeClr val="accent1"/>
                    </a:gs>
                  </a:gsLst>
                  <a:lin ang="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latin typeface="Lucida Sans" panose="020B0602030504020204" pitchFamily="34" charset="0"/>
            </a:endParaRPr>
          </a:p>
        </p:txBody>
      </p:sp>
      <p:graphicFrame>
        <p:nvGraphicFramePr>
          <p:cNvPr id="30726" name="对象 6">
            <a:extLst>
              <a:ext uri="{FF2B5EF4-FFF2-40B4-BE49-F238E27FC236}">
                <a16:creationId xmlns:a16="http://schemas.microsoft.com/office/drawing/2014/main" id="{696706C1-AAF6-7F45-AB2F-D4D52B2F75A1}"/>
              </a:ext>
            </a:extLst>
          </p:cNvPr>
          <p:cNvGraphicFramePr>
            <a:graphicFrameLocks noChangeAspect="1"/>
          </p:cNvGraphicFramePr>
          <p:nvPr>
            <p:extLst>
              <p:ext uri="{D42A27DB-BD31-4B8C-83A1-F6EECF244321}">
                <p14:modId xmlns:p14="http://schemas.microsoft.com/office/powerpoint/2010/main" val="2695349741"/>
              </p:ext>
            </p:extLst>
          </p:nvPr>
        </p:nvGraphicFramePr>
        <p:xfrm>
          <a:off x="2405262" y="3573016"/>
          <a:ext cx="2881313" cy="985837"/>
        </p:xfrm>
        <a:graphic>
          <a:graphicData uri="http://schemas.openxmlformats.org/presentationml/2006/ole">
            <mc:AlternateContent xmlns:mc="http://schemas.openxmlformats.org/markup-compatibility/2006">
              <mc:Choice xmlns:v="urn:schemas-microsoft-com:vml" Requires="v">
                <p:oleObj spid="_x0000_s30744" r:id="rId6" imgW="30721300" imgH="10528300" progId="Equation.DSMT4">
                  <p:embed/>
                </p:oleObj>
              </mc:Choice>
              <mc:Fallback>
                <p:oleObj r:id="rId6" imgW="30721300" imgH="10528300" progId="Equation.DSMT4">
                  <p:embed/>
                  <p:pic>
                    <p:nvPicPr>
                      <p:cNvPr id="0" name="对象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05262" y="3573016"/>
                        <a:ext cx="2881313" cy="98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0727" name="对象 7">
            <a:extLst>
              <a:ext uri="{FF2B5EF4-FFF2-40B4-BE49-F238E27FC236}">
                <a16:creationId xmlns:a16="http://schemas.microsoft.com/office/drawing/2014/main" id="{9B2EA4F2-EA94-AA41-8B2E-AF8C72C64EFD}"/>
              </a:ext>
            </a:extLst>
          </p:cNvPr>
          <p:cNvGraphicFramePr>
            <a:graphicFrameLocks noChangeAspect="1"/>
          </p:cNvGraphicFramePr>
          <p:nvPr>
            <p:extLst>
              <p:ext uri="{D42A27DB-BD31-4B8C-83A1-F6EECF244321}">
                <p14:modId xmlns:p14="http://schemas.microsoft.com/office/powerpoint/2010/main" val="1028627754"/>
              </p:ext>
            </p:extLst>
          </p:nvPr>
        </p:nvGraphicFramePr>
        <p:xfrm>
          <a:off x="1199133" y="5743575"/>
          <a:ext cx="360363" cy="581025"/>
        </p:xfrm>
        <a:graphic>
          <a:graphicData uri="http://schemas.openxmlformats.org/presentationml/2006/ole">
            <mc:AlternateContent xmlns:mc="http://schemas.openxmlformats.org/markup-compatibility/2006">
              <mc:Choice xmlns:v="urn:schemas-microsoft-com:vml" Requires="v">
                <p:oleObj spid="_x0000_s30745" r:id="rId8" imgW="3505200" imgH="5562600" progId="Equation.DSMT4">
                  <p:embed/>
                </p:oleObj>
              </mc:Choice>
              <mc:Fallback>
                <p:oleObj r:id="rId8" imgW="3505200" imgH="5562600" progId="Equation.DSMT4">
                  <p:embed/>
                  <p:pic>
                    <p:nvPicPr>
                      <p:cNvPr id="0" name="对象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99133" y="5743575"/>
                        <a:ext cx="360363"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a:extLst>
              <a:ext uri="{FF2B5EF4-FFF2-40B4-BE49-F238E27FC236}">
                <a16:creationId xmlns:a16="http://schemas.microsoft.com/office/drawing/2014/main" id="{8ED67B2D-CBFD-F54E-AC66-1B4E9A6F4B46}"/>
              </a:ext>
            </a:extLst>
          </p:cNvPr>
          <p:cNvSpPr>
            <a:spLocks noGrp="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非线性回归分析</a:t>
            </a:r>
          </a:p>
        </p:txBody>
      </p:sp>
      <p:sp>
        <p:nvSpPr>
          <p:cNvPr id="2" name="内容占位符 1">
            <a:extLst>
              <a:ext uri="{FF2B5EF4-FFF2-40B4-BE49-F238E27FC236}">
                <a16:creationId xmlns:a16="http://schemas.microsoft.com/office/drawing/2014/main" id="{3E18AE1B-3CC3-A54A-A832-2609478F6188}"/>
              </a:ext>
            </a:extLst>
          </p:cNvPr>
          <p:cNvSpPr>
            <a:spLocks noGrp="1"/>
          </p:cNvSpPr>
          <p:nvPr>
            <p:ph idx="1"/>
          </p:nvPr>
        </p:nvSpPr>
        <p:spPr>
          <a:xfrm>
            <a:off x="406400" y="5661248"/>
            <a:ext cx="11379200" cy="663352"/>
          </a:xfrm>
        </p:spPr>
        <p:txBody>
          <a:bodyPr/>
          <a:lstStyle/>
          <a:p>
            <a:r>
              <a:rPr lang="zh-CN" altLang="zh-CN" dirty="0"/>
              <a:t>假设</a:t>
            </a:r>
            <a:r>
              <a:rPr lang="en-US" altLang="zh-CN" dirty="0"/>
              <a:t>x</a:t>
            </a:r>
            <a:r>
              <a:rPr lang="en-US" altLang="zh-CN" baseline="-25000" dirty="0"/>
              <a:t>1</a:t>
            </a:r>
            <a:r>
              <a:rPr lang="en-US" altLang="zh-CN" dirty="0"/>
              <a:t>=x</a:t>
            </a:r>
            <a:r>
              <a:rPr lang="en-US" altLang="zh-CN" baseline="30000" dirty="0"/>
              <a:t>2</a:t>
            </a:r>
            <a:r>
              <a:rPr lang="zh-CN" altLang="zh-CN" dirty="0"/>
              <a:t>，则原来的非线性关系变为</a:t>
            </a:r>
            <a:r>
              <a:rPr lang="en-US" altLang="zh-CN" i="1" dirty="0"/>
              <a:t>y=a+bx</a:t>
            </a:r>
            <a:r>
              <a:rPr lang="en-US" altLang="zh-CN" i="1" baseline="-25000" dirty="0"/>
              <a:t>1</a:t>
            </a:r>
            <a:endParaRPr lang="en-US" altLang="zh-CN" dirty="0"/>
          </a:p>
          <a:p>
            <a:endParaRPr lang="zh-CN" altLang="en-US" dirty="0"/>
          </a:p>
        </p:txBody>
      </p:sp>
      <p:graphicFrame>
        <p:nvGraphicFramePr>
          <p:cNvPr id="31748" name="图表 3">
            <a:extLst>
              <a:ext uri="{FF2B5EF4-FFF2-40B4-BE49-F238E27FC236}">
                <a16:creationId xmlns:a16="http://schemas.microsoft.com/office/drawing/2014/main" id="{ECBB5AA1-A6AA-334B-896B-5472BE9DF514}"/>
              </a:ext>
            </a:extLst>
          </p:cNvPr>
          <p:cNvGraphicFramePr>
            <a:graphicFrameLocks/>
          </p:cNvGraphicFramePr>
          <p:nvPr/>
        </p:nvGraphicFramePr>
        <p:xfrm>
          <a:off x="3597275" y="1577976"/>
          <a:ext cx="6294438" cy="3630613"/>
        </p:xfrm>
        <a:graphic>
          <a:graphicData uri="http://schemas.openxmlformats.org/presentationml/2006/ole">
            <mc:AlternateContent xmlns:mc="http://schemas.openxmlformats.org/markup-compatibility/2006">
              <mc:Choice xmlns:v="urn:schemas-microsoft-com:vml" Requires="v">
                <p:oleObj spid="_x0000_s31757" name="图表" r:id="rId3" imgW="6559550" imgH="3790950" progId="Excel.Chart.8">
                  <p:embed/>
                </p:oleObj>
              </mc:Choice>
              <mc:Fallback>
                <p:oleObj name="图表" r:id="rId3" imgW="6559550" imgH="3790950" progId="Excel.Chart.8">
                  <p:embed/>
                  <p:pic>
                    <p:nvPicPr>
                      <p:cNvPr id="0" name="图表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97275" y="1577976"/>
                        <a:ext cx="6294438" cy="363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1749" name="矩形 1">
            <a:extLst>
              <a:ext uri="{FF2B5EF4-FFF2-40B4-BE49-F238E27FC236}">
                <a16:creationId xmlns:a16="http://schemas.microsoft.com/office/drawing/2014/main" id="{CA81FF30-CA58-9E48-8FC0-BAD70645AC7D}"/>
              </a:ext>
            </a:extLst>
          </p:cNvPr>
          <p:cNvSpPr>
            <a:spLocks noChangeArrowheads="1"/>
          </p:cNvSpPr>
          <p:nvPr/>
        </p:nvSpPr>
        <p:spPr bwMode="auto">
          <a:xfrm>
            <a:off x="839416" y="4807510"/>
            <a:ext cx="23042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r>
              <a:rPr kumimoji="0" lang="en-US" altLang="zh-CN" sz="2400" i="1" dirty="0"/>
              <a:t>y</a:t>
            </a:r>
            <a:r>
              <a:rPr kumimoji="0" lang="en-US" altLang="zh-CN" sz="2400" dirty="0"/>
              <a:t>=</a:t>
            </a:r>
            <a:r>
              <a:rPr kumimoji="0" lang="en-US" altLang="zh-CN" sz="2400" i="1" dirty="0"/>
              <a:t>a+bx</a:t>
            </a:r>
            <a:r>
              <a:rPr kumimoji="0" lang="en-US" altLang="zh-CN" sz="2400" i="1" baseline="30000" dirty="0"/>
              <a:t>2</a:t>
            </a:r>
            <a:endParaRPr kumimoji="0" lang="zh-CN" altLang="en-US" sz="24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3">
            <a:extLst>
              <a:ext uri="{FF2B5EF4-FFF2-40B4-BE49-F238E27FC236}">
                <a16:creationId xmlns:a16="http://schemas.microsoft.com/office/drawing/2014/main" id="{3454C18A-849A-5C49-AD93-DC55E2927D0F}"/>
              </a:ext>
            </a:extLst>
          </p:cNvPr>
          <p:cNvSpPr>
            <a:spLocks noGrp="1" noChangeArrowheads="1"/>
          </p:cNvSpPr>
          <p:nvPr>
            <p:ph type="title"/>
          </p:nvPr>
        </p:nvSpPr>
        <p:spPr/>
        <p:txBody>
          <a:bodyPr vert="horz" wrap="square" lIns="92075" tIns="46038" rIns="92075" bIns="46038" numCol="1" anchor="b" anchorCtr="0" compatLnSpc="1">
            <a:prstTxWarp prst="textNoShape">
              <a:avLst/>
            </a:prstTxWarp>
          </a:bodyPr>
          <a:lstStyle/>
          <a:p>
            <a:pPr eaLnBrk="1" hangingPunct="1"/>
            <a:r>
              <a:rPr lang="zh-CN" altLang="en-US">
                <a:latin typeface="微软雅黑" panose="020B0503020204020204" pitchFamily="34" charset="-122"/>
                <a:ea typeface="微软雅黑" panose="020B0503020204020204" pitchFamily="34" charset="-122"/>
              </a:rPr>
              <a:t>非线性回归分析</a:t>
            </a:r>
            <a:endParaRPr lang="en-US" altLang="zh-CN">
              <a:latin typeface="微软雅黑" panose="020B0503020204020204" pitchFamily="34" charset="-122"/>
              <a:ea typeface="微软雅黑" panose="020B0503020204020204" pitchFamily="34" charset="-122"/>
            </a:endParaRPr>
          </a:p>
        </p:txBody>
      </p:sp>
      <p:sp>
        <p:nvSpPr>
          <p:cNvPr id="32770" name="Rectangle 2">
            <a:extLst>
              <a:ext uri="{FF2B5EF4-FFF2-40B4-BE49-F238E27FC236}">
                <a16:creationId xmlns:a16="http://schemas.microsoft.com/office/drawing/2014/main" id="{5ACEEE6D-0CE2-6942-A080-A7F78F971023}"/>
              </a:ext>
            </a:extLst>
          </p:cNvPr>
          <p:cNvSpPr>
            <a:spLocks noGrp="1" noChangeArrowheads="1"/>
          </p:cNvSpPr>
          <p:nvPr>
            <p:ph idx="1"/>
          </p:nvPr>
        </p:nvSpPr>
        <p:spPr>
          <a:noFill/>
        </p:spPr>
        <p:txBody>
          <a:bodyPr vert="horz" wrap="square" lIns="92075" tIns="46038" rIns="92075" bIns="46038" numCol="1" anchor="t" anchorCtr="0" compatLnSpc="1">
            <a:prstTxWarp prst="textNoShape">
              <a:avLst/>
            </a:prstTxWarp>
          </a:bodyPr>
          <a:lstStyle/>
          <a:p>
            <a:pPr eaLnBrk="1" hangingPunct="1">
              <a:lnSpc>
                <a:spcPct val="120000"/>
              </a:lnSpc>
            </a:pPr>
            <a:r>
              <a:rPr lang="zh-CN" altLang="en-US">
                <a:ea typeface="微软雅黑" panose="020B0503020204020204" pitchFamily="34" charset="-122"/>
                <a:cs typeface="微软雅黑" panose="020B0503020204020204" pitchFamily="34" charset="-122"/>
              </a:rPr>
              <a:t>转换为线性回归</a:t>
            </a:r>
            <a:r>
              <a:rPr lang="en-US" altLang="zh-CN">
                <a:ea typeface="微软雅黑" panose="020B0503020204020204" pitchFamily="34" charset="-122"/>
                <a:cs typeface="微软雅黑" panose="020B0503020204020204" pitchFamily="34" charset="-122"/>
              </a:rPr>
              <a:t>:  </a:t>
            </a:r>
          </a:p>
          <a:p>
            <a:pPr lvl="1" eaLnBrk="1" hangingPunct="1">
              <a:lnSpc>
                <a:spcPct val="120000"/>
              </a:lnSpc>
            </a:pPr>
            <a:r>
              <a:rPr lang="en-US" altLang="zh-CN">
                <a:ea typeface="微软雅黑" panose="020B0503020204020204" pitchFamily="34" charset="-122"/>
                <a:cs typeface="微软雅黑" panose="020B0503020204020204" pitchFamily="34" charset="-122"/>
              </a:rPr>
              <a:t>           :    lg</a:t>
            </a:r>
            <a:r>
              <a:rPr lang="en-US" altLang="zh-CN" i="1">
                <a:ea typeface="微软雅黑" panose="020B0503020204020204" pitchFamily="34" charset="-122"/>
                <a:cs typeface="微软雅黑" panose="020B0503020204020204" pitchFamily="34" charset="-122"/>
              </a:rPr>
              <a:t>y</a:t>
            </a:r>
            <a:r>
              <a:rPr lang="en-US" altLang="zh-CN">
                <a:ea typeface="微软雅黑" panose="020B0503020204020204" pitchFamily="34" charset="-122"/>
                <a:cs typeface="微软雅黑" panose="020B0503020204020204" pitchFamily="34" charset="-122"/>
              </a:rPr>
              <a:t>=lg</a:t>
            </a:r>
            <a:r>
              <a:rPr lang="en-US" altLang="zh-CN" i="1">
                <a:ea typeface="微软雅黑" panose="020B0503020204020204" pitchFamily="34" charset="-122"/>
                <a:cs typeface="微软雅黑" panose="020B0503020204020204" pitchFamily="34" charset="-122"/>
              </a:rPr>
              <a:t>a</a:t>
            </a:r>
            <a:r>
              <a:rPr lang="en-US" altLang="zh-CN">
                <a:ea typeface="微软雅黑" panose="020B0503020204020204" pitchFamily="34" charset="-122"/>
                <a:cs typeface="微软雅黑" panose="020B0503020204020204" pitchFamily="34" charset="-122"/>
              </a:rPr>
              <a:t>+</a:t>
            </a:r>
            <a:r>
              <a:rPr lang="en-US" altLang="zh-CN" i="1">
                <a:ea typeface="微软雅黑" panose="020B0503020204020204" pitchFamily="34" charset="-122"/>
                <a:cs typeface="微软雅黑" panose="020B0503020204020204" pitchFamily="34" charset="-122"/>
              </a:rPr>
              <a:t>b</a:t>
            </a:r>
            <a:r>
              <a:rPr lang="en-US" altLang="zh-CN">
                <a:ea typeface="微软雅黑" panose="020B0503020204020204" pitchFamily="34" charset="-122"/>
                <a:cs typeface="微软雅黑" panose="020B0503020204020204" pitchFamily="34" charset="-122"/>
              </a:rPr>
              <a:t>lg</a:t>
            </a:r>
            <a:r>
              <a:rPr lang="en-US" altLang="zh-CN" i="1">
                <a:ea typeface="微软雅黑" panose="020B0503020204020204" pitchFamily="34" charset="-122"/>
                <a:cs typeface="微软雅黑" panose="020B0503020204020204" pitchFamily="34" charset="-122"/>
              </a:rPr>
              <a:t>x</a:t>
            </a:r>
            <a:endParaRPr lang="en-US" altLang="zh-CN">
              <a:ea typeface="微软雅黑" panose="020B0503020204020204" pitchFamily="34" charset="-122"/>
              <a:cs typeface="微软雅黑" panose="020B0503020204020204" pitchFamily="34" charset="-122"/>
            </a:endParaRPr>
          </a:p>
          <a:p>
            <a:pPr lvl="1" eaLnBrk="1" hangingPunct="1">
              <a:lnSpc>
                <a:spcPct val="120000"/>
              </a:lnSpc>
            </a:pPr>
            <a:r>
              <a:rPr lang="en-US" altLang="zh-CN" i="1">
                <a:ea typeface="微软雅黑" panose="020B0503020204020204" pitchFamily="34" charset="-122"/>
                <a:cs typeface="微软雅黑" panose="020B0503020204020204" pitchFamily="34" charset="-122"/>
              </a:rPr>
              <a:t>y</a:t>
            </a:r>
            <a:r>
              <a:rPr lang="en-US" altLang="zh-CN">
                <a:ea typeface="微软雅黑" panose="020B0503020204020204" pitchFamily="34" charset="-122"/>
                <a:cs typeface="微软雅黑" panose="020B0503020204020204" pitchFamily="34" charset="-122"/>
              </a:rPr>
              <a:t>=</a:t>
            </a:r>
            <a:r>
              <a:rPr lang="en-US" altLang="zh-CN" i="1">
                <a:ea typeface="微软雅黑" panose="020B0503020204020204" pitchFamily="34" charset="-122"/>
                <a:cs typeface="微软雅黑" panose="020B0503020204020204" pitchFamily="34" charset="-122"/>
              </a:rPr>
              <a:t>ae</a:t>
            </a:r>
            <a:r>
              <a:rPr lang="en-US" altLang="zh-CN" i="1" baseline="30000">
                <a:ea typeface="微软雅黑" panose="020B0503020204020204" pitchFamily="34" charset="-122"/>
                <a:cs typeface="微软雅黑" panose="020B0503020204020204" pitchFamily="34" charset="-122"/>
              </a:rPr>
              <a:t>bx</a:t>
            </a:r>
            <a:r>
              <a:rPr lang="zh-CN" altLang="zh-CN">
                <a:ea typeface="微软雅黑" panose="020B0503020204020204" pitchFamily="34" charset="-122"/>
                <a:cs typeface="微软雅黑" panose="020B0503020204020204" pitchFamily="34" charset="-122"/>
              </a:rPr>
              <a:t>，可以通过两边取对数变换为</a:t>
            </a:r>
            <a:r>
              <a:rPr lang="en-US" altLang="zh-CN">
                <a:ea typeface="微软雅黑" panose="020B0503020204020204" pitchFamily="34" charset="-122"/>
                <a:cs typeface="微软雅黑" panose="020B0503020204020204" pitchFamily="34" charset="-122"/>
              </a:rPr>
              <a:t>ln</a:t>
            </a:r>
            <a:r>
              <a:rPr lang="en-US" altLang="zh-CN" i="1">
                <a:ea typeface="微软雅黑" panose="020B0503020204020204" pitchFamily="34" charset="-122"/>
                <a:cs typeface="微软雅黑" panose="020B0503020204020204" pitchFamily="34" charset="-122"/>
              </a:rPr>
              <a:t>y</a:t>
            </a:r>
            <a:r>
              <a:rPr lang="en-US" altLang="zh-CN">
                <a:ea typeface="微软雅黑" panose="020B0503020204020204" pitchFamily="34" charset="-122"/>
                <a:cs typeface="微软雅黑" panose="020B0503020204020204" pitchFamily="34" charset="-122"/>
              </a:rPr>
              <a:t>=ln</a:t>
            </a:r>
            <a:r>
              <a:rPr lang="en-US" altLang="zh-CN" i="1">
                <a:ea typeface="微软雅黑" panose="020B0503020204020204" pitchFamily="34" charset="-122"/>
                <a:cs typeface="微软雅黑" panose="020B0503020204020204" pitchFamily="34" charset="-122"/>
              </a:rPr>
              <a:t>a</a:t>
            </a:r>
            <a:r>
              <a:rPr lang="en-US" altLang="zh-CN">
                <a:ea typeface="微软雅黑" panose="020B0503020204020204" pitchFamily="34" charset="-122"/>
                <a:cs typeface="微软雅黑" panose="020B0503020204020204" pitchFamily="34" charset="-122"/>
              </a:rPr>
              <a:t>+</a:t>
            </a:r>
            <a:r>
              <a:rPr lang="en-US" altLang="zh-CN" i="1">
                <a:ea typeface="微软雅黑" panose="020B0503020204020204" pitchFamily="34" charset="-122"/>
                <a:cs typeface="微软雅黑" panose="020B0503020204020204" pitchFamily="34" charset="-122"/>
              </a:rPr>
              <a:t>bx</a:t>
            </a:r>
            <a:endParaRPr lang="en-US" altLang="zh-CN">
              <a:ea typeface="微软雅黑" panose="020B0503020204020204" pitchFamily="34" charset="-122"/>
              <a:cs typeface="微软雅黑" panose="020B0503020204020204" pitchFamily="34" charset="-122"/>
            </a:endParaRPr>
          </a:p>
          <a:p>
            <a:pPr lvl="1" eaLnBrk="1" hangingPunct="1">
              <a:lnSpc>
                <a:spcPct val="120000"/>
              </a:lnSpc>
            </a:pPr>
            <a:r>
              <a:rPr lang="en-US" altLang="zh-CN" i="1">
                <a:ea typeface="微软雅黑" panose="020B0503020204020204" pitchFamily="34" charset="-122"/>
                <a:cs typeface="微软雅黑" panose="020B0503020204020204" pitchFamily="34" charset="-122"/>
              </a:rPr>
              <a:t>y</a:t>
            </a:r>
            <a:r>
              <a:rPr lang="en-US" altLang="zh-CN">
                <a:ea typeface="微软雅黑" panose="020B0503020204020204" pitchFamily="34" charset="-122"/>
                <a:cs typeface="微软雅黑" panose="020B0503020204020204" pitchFamily="34" charset="-122"/>
              </a:rPr>
              <a:t>=</a:t>
            </a:r>
            <a:r>
              <a:rPr lang="en-US" altLang="zh-CN" i="1">
                <a:ea typeface="微软雅黑" panose="020B0503020204020204" pitchFamily="34" charset="-122"/>
                <a:cs typeface="微软雅黑" panose="020B0503020204020204" pitchFamily="34" charset="-122"/>
              </a:rPr>
              <a:t>a+blgx</a:t>
            </a:r>
            <a:r>
              <a:rPr lang="zh-CN" altLang="zh-CN">
                <a:ea typeface="微软雅黑" panose="020B0503020204020204" pitchFamily="34" charset="-122"/>
                <a:cs typeface="微软雅黑" panose="020B0503020204020204" pitchFamily="34" charset="-122"/>
              </a:rPr>
              <a:t>，设</a:t>
            </a:r>
            <a:r>
              <a:rPr lang="zh-CN" altLang="zh-CN" i="1">
                <a:ea typeface="微软雅黑" panose="020B0503020204020204" pitchFamily="34" charset="-122"/>
                <a:cs typeface="微软雅黑" panose="020B0503020204020204" pitchFamily="34" charset="-122"/>
              </a:rPr>
              <a:t> </a:t>
            </a:r>
            <a:r>
              <a:rPr lang="en-US" altLang="zh-CN">
                <a:ea typeface="微软雅黑" panose="020B0503020204020204" pitchFamily="34" charset="-122"/>
                <a:cs typeface="微软雅黑" panose="020B0503020204020204" pitchFamily="34" charset="-122"/>
              </a:rPr>
              <a:t>X=lg</a:t>
            </a:r>
            <a:r>
              <a:rPr lang="en-US" altLang="zh-CN" i="1">
                <a:ea typeface="微软雅黑" panose="020B0503020204020204" pitchFamily="34" charset="-122"/>
                <a:cs typeface="微软雅黑" panose="020B0503020204020204" pitchFamily="34" charset="-122"/>
              </a:rPr>
              <a:t>x</a:t>
            </a:r>
            <a:r>
              <a:rPr lang="zh-CN" altLang="zh-CN">
                <a:ea typeface="微软雅黑" panose="020B0503020204020204" pitchFamily="34" charset="-122"/>
                <a:cs typeface="微软雅黑" panose="020B0503020204020204" pitchFamily="34" charset="-122"/>
              </a:rPr>
              <a:t>，则有</a:t>
            </a:r>
            <a:r>
              <a:rPr lang="en-US" altLang="zh-CN" i="1">
                <a:ea typeface="微软雅黑" panose="020B0503020204020204" pitchFamily="34" charset="-122"/>
                <a:cs typeface="微软雅黑" panose="020B0503020204020204" pitchFamily="34" charset="-122"/>
              </a:rPr>
              <a:t>y</a:t>
            </a:r>
            <a:r>
              <a:rPr lang="en-US" altLang="zh-CN">
                <a:ea typeface="微软雅黑" panose="020B0503020204020204" pitchFamily="34" charset="-122"/>
                <a:cs typeface="微软雅黑" panose="020B0503020204020204" pitchFamily="34" charset="-122"/>
              </a:rPr>
              <a:t>=</a:t>
            </a:r>
            <a:r>
              <a:rPr lang="en-US" altLang="zh-CN" i="1">
                <a:ea typeface="微软雅黑" panose="020B0503020204020204" pitchFamily="34" charset="-122"/>
                <a:cs typeface="微软雅黑" panose="020B0503020204020204" pitchFamily="34" charset="-122"/>
              </a:rPr>
              <a:t> a+b X</a:t>
            </a:r>
            <a:r>
              <a:rPr lang="en-US" altLang="zh-CN">
                <a:ea typeface="微软雅黑" panose="020B0503020204020204" pitchFamily="34" charset="-122"/>
                <a:cs typeface="微软雅黑" panose="020B0503020204020204" pitchFamily="34" charset="-122"/>
              </a:rPr>
              <a:t>.</a:t>
            </a:r>
          </a:p>
          <a:p>
            <a:pPr eaLnBrk="1" hangingPunct="1">
              <a:lnSpc>
                <a:spcPct val="120000"/>
              </a:lnSpc>
            </a:pPr>
            <a:r>
              <a:rPr lang="en-US" altLang="zh-CN">
                <a:solidFill>
                  <a:srgbClr val="FF0000"/>
                </a:solidFill>
                <a:ea typeface="微软雅黑" panose="020B0503020204020204" pitchFamily="34" charset="-122"/>
                <a:cs typeface="微软雅黑" panose="020B0503020204020204" pitchFamily="34" charset="-122"/>
              </a:rPr>
              <a:t>Weka: weka.classify.functions.LinearRegression</a:t>
            </a:r>
          </a:p>
          <a:p>
            <a:pPr lvl="2" eaLnBrk="1" hangingPunct="1">
              <a:lnSpc>
                <a:spcPct val="120000"/>
              </a:lnSpc>
            </a:pPr>
            <a:r>
              <a:rPr lang="en-US" altLang="zh-CN">
                <a:ea typeface="微软雅黑" panose="020B0503020204020204" pitchFamily="34" charset="-122"/>
                <a:cs typeface="微软雅黑" panose="020B0503020204020204" pitchFamily="34" charset="-122"/>
              </a:rPr>
              <a:t>Data: cpu</a:t>
            </a:r>
          </a:p>
        </p:txBody>
      </p:sp>
      <p:sp>
        <p:nvSpPr>
          <p:cNvPr id="32772" name="矩形 1">
            <a:extLst>
              <a:ext uri="{FF2B5EF4-FFF2-40B4-BE49-F238E27FC236}">
                <a16:creationId xmlns:a16="http://schemas.microsoft.com/office/drawing/2014/main" id="{8EE0069A-2625-B747-97B4-CE340263DB2D}"/>
              </a:ext>
            </a:extLst>
          </p:cNvPr>
          <p:cNvSpPr>
            <a:spLocks noChangeArrowheads="1"/>
          </p:cNvSpPr>
          <p:nvPr/>
        </p:nvSpPr>
        <p:spPr bwMode="auto">
          <a:xfrm>
            <a:off x="1198042" y="2132856"/>
            <a:ext cx="12255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r>
              <a:rPr kumimoji="0" lang="en-US" altLang="zh-CN" sz="2400" i="1" dirty="0"/>
              <a:t>y</a:t>
            </a:r>
            <a:r>
              <a:rPr kumimoji="0" lang="en-US" altLang="zh-CN" sz="2400" dirty="0"/>
              <a:t>=</a:t>
            </a:r>
            <a:r>
              <a:rPr kumimoji="0" lang="en-US" altLang="zh-CN" sz="2400" i="1" dirty="0" err="1"/>
              <a:t>ax</a:t>
            </a:r>
            <a:r>
              <a:rPr kumimoji="0" lang="en-US" altLang="zh-CN" sz="2400" i="1" baseline="30000" dirty="0" err="1"/>
              <a:t>b</a:t>
            </a:r>
            <a:endParaRPr kumimoji="0" lang="zh-CN" altLang="en-US" sz="2400" dirty="0"/>
          </a:p>
        </p:txBody>
      </p:sp>
    </p:spTree>
  </p:cSld>
  <p:clrMapOvr>
    <a:masterClrMapping/>
  </p:clrMapOvr>
  <p:transition>
    <p:zo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4C17A5E-F35C-8E4C-8240-1DF3F6201292}"/>
              </a:ext>
            </a:extLst>
          </p:cNvPr>
          <p:cNvSpPr>
            <a:spLocks noGrp="1"/>
          </p:cNvSpPr>
          <p:nvPr>
            <p:ph type="title"/>
          </p:nvPr>
        </p:nvSpPr>
        <p:spPr/>
        <p:txBody>
          <a:bodyPr/>
          <a:lstStyle/>
          <a:p>
            <a:pPr eaLnBrk="1" hangingPunct="1">
              <a:defRPr/>
            </a:pPr>
            <a:endParaRPr lang="zh-CN" altLang="en-US"/>
          </a:p>
        </p:txBody>
      </p:sp>
      <p:sp>
        <p:nvSpPr>
          <p:cNvPr id="3" name="文本占位符 2">
            <a:extLst>
              <a:ext uri="{FF2B5EF4-FFF2-40B4-BE49-F238E27FC236}">
                <a16:creationId xmlns:a16="http://schemas.microsoft.com/office/drawing/2014/main" id="{3513279D-A471-1D44-BB8D-06D0DF3A4149}"/>
              </a:ext>
            </a:extLst>
          </p:cNvPr>
          <p:cNvSpPr>
            <a:spLocks noGrp="1"/>
          </p:cNvSpPr>
          <p:nvPr>
            <p:ph type="body" idx="1"/>
          </p:nvPr>
        </p:nvSpPr>
        <p:spPr/>
        <p:txBody>
          <a:bodyPr/>
          <a:lstStyle/>
          <a:p>
            <a:r>
              <a:rPr lang="en-US" altLang="zh-CN" b="0" cap="none">
                <a:latin typeface="微软雅黑" panose="020B0503020204020204" pitchFamily="34" charset="-122"/>
                <a:ea typeface="微软雅黑" panose="020B0503020204020204" pitchFamily="34" charset="-122"/>
                <a:cs typeface="微软雅黑" panose="020B0503020204020204" pitchFamily="34" charset="-122"/>
              </a:rPr>
              <a:t>5.3 </a:t>
            </a:r>
            <a:r>
              <a:rPr altLang="zh-CN" b="0" cap="none">
                <a:latin typeface="微软雅黑" panose="020B0503020204020204" pitchFamily="34" charset="-122"/>
                <a:ea typeface="微软雅黑" panose="020B0503020204020204" pitchFamily="34" charset="-122"/>
                <a:cs typeface="微软雅黑" panose="020B0503020204020204" pitchFamily="34" charset="-122"/>
              </a:rPr>
              <a:t>回归树与模型树</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标题 1">
            <a:extLst>
              <a:ext uri="{FF2B5EF4-FFF2-40B4-BE49-F238E27FC236}">
                <a16:creationId xmlns:a16="http://schemas.microsoft.com/office/drawing/2014/main" id="{0CD7E081-8E73-D44F-A9CE-55CE944ED8EC}"/>
              </a:ext>
            </a:extLst>
          </p:cNvPr>
          <p:cNvSpPr>
            <a:spLocks noGrp="1"/>
          </p:cNvSpPr>
          <p:nvPr>
            <p:ph type="title"/>
          </p:nvPr>
        </p:nvSpPr>
        <p:spPr/>
        <p:txBody>
          <a:bodyPr/>
          <a:lstStyle/>
          <a:p>
            <a:pPr eaLnBrk="1" hangingPunct="1"/>
            <a:r>
              <a:rPr lang="en-US" altLang="zh-CN">
                <a:latin typeface="微软雅黑" panose="020B0503020204020204" pitchFamily="34" charset="-122"/>
                <a:ea typeface="微软雅黑" panose="020B0503020204020204" pitchFamily="34" charset="-122"/>
              </a:rPr>
              <a:t>5.3 </a:t>
            </a:r>
            <a:r>
              <a:rPr lang="zh-CN" altLang="zh-CN">
                <a:latin typeface="微软雅黑" panose="020B0503020204020204" pitchFamily="34" charset="-122"/>
                <a:ea typeface="微软雅黑" panose="020B0503020204020204" pitchFamily="34" charset="-122"/>
              </a:rPr>
              <a:t>回归树与模型树</a:t>
            </a:r>
            <a:endParaRPr lang="zh-CN" altLang="en-US">
              <a:latin typeface="微软雅黑" panose="020B0503020204020204" pitchFamily="34" charset="-122"/>
              <a:ea typeface="微软雅黑" panose="020B0503020204020204" pitchFamily="34" charset="-122"/>
            </a:endParaRPr>
          </a:p>
        </p:txBody>
      </p:sp>
      <p:sp>
        <p:nvSpPr>
          <p:cNvPr id="34819" name="内容占位符 2">
            <a:extLst>
              <a:ext uri="{FF2B5EF4-FFF2-40B4-BE49-F238E27FC236}">
                <a16:creationId xmlns:a16="http://schemas.microsoft.com/office/drawing/2014/main" id="{1CC63D18-98B6-F24C-ACF3-7271895E0321}"/>
              </a:ext>
            </a:extLst>
          </p:cNvPr>
          <p:cNvSpPr>
            <a:spLocks noGrp="1"/>
          </p:cNvSpPr>
          <p:nvPr>
            <p:ph idx="1"/>
          </p:nvPr>
        </p:nvSpPr>
        <p:spPr/>
        <p:txBody>
          <a:bodyPr/>
          <a:lstStyle/>
          <a:p>
            <a:pPr marL="0" indent="0" eaLnBrk="1" hangingPunct="1">
              <a:buNone/>
            </a:pPr>
            <a:r>
              <a:rPr lang="en-US" altLang="zh-CN" dirty="0">
                <a:ea typeface="微软雅黑" panose="020B0503020204020204" pitchFamily="34" charset="-122"/>
                <a:cs typeface="微软雅黑" panose="020B0503020204020204" pitchFamily="34" charset="-122"/>
              </a:rPr>
              <a:t>5.3.1 </a:t>
            </a:r>
            <a:r>
              <a:rPr lang="zh-CN" altLang="zh-CN" dirty="0">
                <a:ea typeface="微软雅黑" panose="020B0503020204020204" pitchFamily="34" charset="-122"/>
                <a:cs typeface="微软雅黑" panose="020B0503020204020204" pitchFamily="34" charset="-122"/>
              </a:rPr>
              <a:t>模型树的构建</a:t>
            </a:r>
          </a:p>
          <a:p>
            <a:pPr marL="0" indent="0" eaLnBrk="1" hangingPunct="1">
              <a:buNone/>
            </a:pPr>
            <a:r>
              <a:rPr lang="en-US" altLang="zh-CN" dirty="0">
                <a:ea typeface="微软雅黑" panose="020B0503020204020204" pitchFamily="34" charset="-122"/>
                <a:cs typeface="微软雅黑" panose="020B0503020204020204" pitchFamily="34" charset="-122"/>
              </a:rPr>
              <a:t>5.3.2 </a:t>
            </a:r>
            <a:r>
              <a:rPr lang="zh-CN" altLang="zh-CN" dirty="0">
                <a:ea typeface="微软雅黑" panose="020B0503020204020204" pitchFamily="34" charset="-122"/>
                <a:cs typeface="微软雅黑" panose="020B0503020204020204" pitchFamily="34" charset="-122"/>
              </a:rPr>
              <a:t>模型树的剪枝</a:t>
            </a:r>
          </a:p>
          <a:p>
            <a:pPr eaLnBrk="1" hangingPunct="1"/>
            <a:endParaRPr lang="zh-CN" altLang="en-US" dirty="0">
              <a:ea typeface="微软雅黑" panose="020B0503020204020204" pitchFamily="34" charset="-122"/>
              <a:cs typeface="微软雅黑" panose="020B0503020204020204" pitchFamily="34"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标题 1">
            <a:extLst>
              <a:ext uri="{FF2B5EF4-FFF2-40B4-BE49-F238E27FC236}">
                <a16:creationId xmlns:a16="http://schemas.microsoft.com/office/drawing/2014/main" id="{EBE2AC71-6256-AC46-8472-C3C042F7AC14}"/>
              </a:ext>
            </a:extLst>
          </p:cNvPr>
          <p:cNvSpPr>
            <a:spLocks noGrp="1"/>
          </p:cNvSpPr>
          <p:nvPr>
            <p:ph type="title"/>
          </p:nvPr>
        </p:nvSpPr>
        <p:spPr/>
        <p:txBody>
          <a:bodyPr/>
          <a:lstStyle/>
          <a:p>
            <a:pPr eaLnBrk="1" hangingPunct="1"/>
            <a:r>
              <a:rPr lang="zh-CN" altLang="zh-CN">
                <a:latin typeface="微软雅黑" panose="020B0503020204020204" pitchFamily="34" charset="-122"/>
                <a:ea typeface="微软雅黑" panose="020B0503020204020204" pitchFamily="34" charset="-122"/>
              </a:rPr>
              <a:t>模型树的构建</a:t>
            </a:r>
            <a:endParaRPr lang="zh-CN" altLang="en-US">
              <a:latin typeface="微软雅黑" panose="020B0503020204020204" pitchFamily="34" charset="-122"/>
              <a:ea typeface="微软雅黑" panose="020B0503020204020204" pitchFamily="34" charset="-122"/>
            </a:endParaRPr>
          </a:p>
        </p:txBody>
      </p:sp>
      <p:sp>
        <p:nvSpPr>
          <p:cNvPr id="3" name="内容占位符 2">
            <a:extLst>
              <a:ext uri="{FF2B5EF4-FFF2-40B4-BE49-F238E27FC236}">
                <a16:creationId xmlns:a16="http://schemas.microsoft.com/office/drawing/2014/main" id="{3AC9A615-E23E-ED4D-8472-6297BA6100BF}"/>
              </a:ext>
            </a:extLst>
          </p:cNvPr>
          <p:cNvSpPr>
            <a:spLocks noGrp="1"/>
          </p:cNvSpPr>
          <p:nvPr>
            <p:ph idx="1"/>
          </p:nvPr>
        </p:nvSpPr>
        <p:spPr/>
        <p:txBody>
          <a:bodyPr/>
          <a:lstStyle/>
          <a:p>
            <a:pPr eaLnBrk="1" hangingPunct="1"/>
            <a:r>
              <a:rPr lang="zh-CN" altLang="zh-CN" dirty="0">
                <a:ea typeface="微软雅黑" panose="020B0503020204020204" pitchFamily="34" charset="-122"/>
                <a:cs typeface="微软雅黑" panose="020B0503020204020204" pitchFamily="34" charset="-122"/>
              </a:rPr>
              <a:t>回归树的叶子结点对应一个数值，模型树的叶子结点对应一个线性回归方程</a:t>
            </a:r>
            <a:endParaRPr lang="en-US" altLang="zh-CN" dirty="0">
              <a:ea typeface="微软雅黑" panose="020B0503020204020204" pitchFamily="34" charset="-122"/>
              <a:cs typeface="微软雅黑" panose="020B0503020204020204" pitchFamily="34" charset="-122"/>
            </a:endParaRPr>
          </a:p>
          <a:p>
            <a:pPr lvl="1" eaLnBrk="1" hangingPunct="1"/>
            <a:r>
              <a:rPr lang="en-US" altLang="zh-CN" sz="2000" dirty="0">
                <a:ea typeface="微软雅黑" panose="020B0503020204020204" pitchFamily="34" charset="-122"/>
                <a:cs typeface="微软雅黑" panose="020B0503020204020204" pitchFamily="34" charset="-122"/>
              </a:rPr>
              <a:t>If CHMIN&lt;=7.5, then </a:t>
            </a:r>
            <a:endParaRPr lang="zh-CN" altLang="zh-CN" sz="2800" dirty="0">
              <a:ea typeface="微软雅黑" panose="020B0503020204020204" pitchFamily="34" charset="-122"/>
              <a:cs typeface="微软雅黑" panose="020B0503020204020204" pitchFamily="34" charset="-122"/>
            </a:endParaRPr>
          </a:p>
          <a:p>
            <a:pPr lvl="1" eaLnBrk="1" hangingPunct="1">
              <a:buFont typeface="Symbol" pitchFamily="2" charset="2"/>
              <a:buNone/>
            </a:pPr>
            <a:r>
              <a:rPr lang="en-US" altLang="zh-CN" sz="2000" dirty="0">
                <a:ea typeface="微软雅黑" panose="020B0503020204020204" pitchFamily="34" charset="-122"/>
                <a:cs typeface="微软雅黑" panose="020B0503020204020204" pitchFamily="34" charset="-122"/>
              </a:rPr>
              <a:t>PRP=-0.0055 * MYCT+ 0.0013 * MMIN + 0.0029 * MMAX + 0.8007 * CACH + 0.4015 * CHMAX + 11.0971</a:t>
            </a:r>
            <a:endParaRPr lang="zh-CN" altLang="zh-CN" sz="2800" dirty="0">
              <a:ea typeface="微软雅黑" panose="020B0503020204020204" pitchFamily="34" charset="-122"/>
              <a:cs typeface="微软雅黑" panose="020B0503020204020204" pitchFamily="34" charset="-122"/>
            </a:endParaRPr>
          </a:p>
          <a:p>
            <a:pPr lvl="1" eaLnBrk="1" hangingPunct="1"/>
            <a:r>
              <a:rPr lang="en-US" altLang="zh-CN" sz="2000" dirty="0">
                <a:ea typeface="微软雅黑" panose="020B0503020204020204" pitchFamily="34" charset="-122"/>
                <a:cs typeface="微软雅黑" panose="020B0503020204020204" pitchFamily="34" charset="-122"/>
              </a:rPr>
              <a:t>if CHMIN &gt; 7.5 and MMAX &lt;= 28000, then </a:t>
            </a:r>
            <a:endParaRPr lang="zh-CN" altLang="zh-CN" sz="2800" dirty="0">
              <a:ea typeface="微软雅黑" panose="020B0503020204020204" pitchFamily="34" charset="-122"/>
              <a:cs typeface="微软雅黑" panose="020B0503020204020204" pitchFamily="34" charset="-122"/>
            </a:endParaRPr>
          </a:p>
          <a:p>
            <a:pPr lvl="1" eaLnBrk="1" hangingPunct="1">
              <a:buFont typeface="Symbol" pitchFamily="2" charset="2"/>
              <a:buNone/>
            </a:pPr>
            <a:r>
              <a:rPr lang="en-US" altLang="zh-CN" sz="2000" dirty="0">
                <a:ea typeface="微软雅黑" panose="020B0503020204020204" pitchFamily="34" charset="-122"/>
                <a:cs typeface="微软雅黑" panose="020B0503020204020204" pitchFamily="34" charset="-122"/>
              </a:rPr>
              <a:t>PRP =-1.1492 * MYCT+ 0.0086 * MMIN+ 0.0031 * MMAX+ 0.8422 * CACH- 4.0839 * CHMIN+ 1.1597 * CHMAX+ 101.3434</a:t>
            </a:r>
            <a:endParaRPr lang="zh-CN" altLang="zh-CN" sz="2800" dirty="0">
              <a:ea typeface="微软雅黑" panose="020B0503020204020204" pitchFamily="34" charset="-122"/>
              <a:cs typeface="微软雅黑" panose="020B0503020204020204" pitchFamily="34" charset="-122"/>
            </a:endParaRPr>
          </a:p>
          <a:p>
            <a:pPr lvl="1" eaLnBrk="1" hangingPunct="1"/>
            <a:r>
              <a:rPr lang="en-US" altLang="zh-CN" sz="2000" dirty="0">
                <a:ea typeface="微软雅黑" panose="020B0503020204020204" pitchFamily="34" charset="-122"/>
                <a:cs typeface="微软雅黑" panose="020B0503020204020204" pitchFamily="34" charset="-122"/>
              </a:rPr>
              <a:t>if CHMIN &gt; 7.5 and MMAX&gt; 28000, then </a:t>
            </a:r>
            <a:endParaRPr lang="zh-CN" altLang="zh-CN" sz="2800" dirty="0">
              <a:ea typeface="微软雅黑" panose="020B0503020204020204" pitchFamily="34" charset="-122"/>
              <a:cs typeface="微软雅黑" panose="020B0503020204020204" pitchFamily="34" charset="-122"/>
            </a:endParaRPr>
          </a:p>
          <a:p>
            <a:pPr lvl="1" eaLnBrk="1" hangingPunct="1">
              <a:buFont typeface="Symbol" pitchFamily="2" charset="2"/>
              <a:buNone/>
            </a:pPr>
            <a:r>
              <a:rPr lang="en-US" altLang="zh-CN" sz="2000" dirty="0">
                <a:ea typeface="微软雅黑" panose="020B0503020204020204" pitchFamily="34" charset="-122"/>
                <a:cs typeface="微软雅黑" panose="020B0503020204020204" pitchFamily="34" charset="-122"/>
              </a:rPr>
              <a:t>PRP =-0.4882 * MYCT+ 0.0218 * MMIN+ 0.003 * MMAX+ 0.3865 * CACH+ 3.2333 * CHMAX- 67.9242</a:t>
            </a:r>
            <a:endParaRPr lang="zh-CN" altLang="zh-CN" sz="2800" dirty="0">
              <a:ea typeface="微软雅黑" panose="020B0503020204020204" pitchFamily="34" charset="-122"/>
              <a:cs typeface="微软雅黑" panose="020B0503020204020204" pitchFamily="34" charset="-122"/>
            </a:endParaRPr>
          </a:p>
          <a:p>
            <a:pPr lvl="1" eaLnBrk="1" hangingPunct="1"/>
            <a:endParaRPr lang="zh-CN" altLang="en-US" dirty="0">
              <a:ea typeface="微软雅黑" panose="020B0503020204020204" pitchFamily="34" charset="-122"/>
              <a:cs typeface="微软雅黑" panose="020B0503020204020204" pitchFamily="34" charset="-122"/>
            </a:endParaRPr>
          </a:p>
        </p:txBody>
      </p:sp>
      <p:grpSp>
        <p:nvGrpSpPr>
          <p:cNvPr id="2" name="组合 1">
            <a:extLst>
              <a:ext uri="{FF2B5EF4-FFF2-40B4-BE49-F238E27FC236}">
                <a16:creationId xmlns:a16="http://schemas.microsoft.com/office/drawing/2014/main" id="{D10E0BA8-403A-BF4D-86F7-DA71C72F3B0E}"/>
              </a:ext>
            </a:extLst>
          </p:cNvPr>
          <p:cNvGrpSpPr/>
          <p:nvPr/>
        </p:nvGrpSpPr>
        <p:grpSpPr>
          <a:xfrm>
            <a:off x="7161212" y="2660205"/>
            <a:ext cx="4624388" cy="3852067"/>
            <a:chOff x="7161212" y="2660205"/>
            <a:chExt cx="4624388" cy="3852067"/>
          </a:xfrm>
        </p:grpSpPr>
        <p:pic>
          <p:nvPicPr>
            <p:cNvPr id="5" name="图片 4">
              <a:extLst>
                <a:ext uri="{FF2B5EF4-FFF2-40B4-BE49-F238E27FC236}">
                  <a16:creationId xmlns:a16="http://schemas.microsoft.com/office/drawing/2014/main" id="{FA2B5DCC-B0C3-F249-8EC9-9FC9D88D5C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1212" y="2660205"/>
              <a:ext cx="4624388"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a:extLst>
                <a:ext uri="{FF2B5EF4-FFF2-40B4-BE49-F238E27FC236}">
                  <a16:creationId xmlns:a16="http://schemas.microsoft.com/office/drawing/2014/main" id="{E3B232F1-81FE-C044-90E3-6BBC77A779CC}"/>
                </a:ext>
              </a:extLst>
            </p:cNvPr>
            <p:cNvSpPr/>
            <p:nvPr/>
          </p:nvSpPr>
          <p:spPr>
            <a:xfrm>
              <a:off x="7680176" y="6051897"/>
              <a:ext cx="3879850" cy="460375"/>
            </a:xfrm>
            <a:prstGeom prst="rect">
              <a:avLst/>
            </a:prstGeom>
          </p:spPr>
          <p:txBody>
            <a:bodyPr>
              <a:spAutoFit/>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pPr algn="ctr"/>
              <a:r>
                <a:rPr lang="zh-CN" altLang="zh-CN" dirty="0">
                  <a:latin typeface="Calibri" panose="020F0502020204030204" pitchFamily="34" charset="0"/>
                  <a:ea typeface="微软雅黑" panose="020B0503020204020204" pitchFamily="34" charset="-122"/>
                  <a:cs typeface="Times New Roman" panose="02020603050405020304" pitchFamily="18" charset="0"/>
                </a:rPr>
                <a:t>图</a:t>
              </a:r>
              <a:r>
                <a:rPr lang="en-US" altLang="zh-CN" dirty="0">
                  <a:latin typeface="Calibri" panose="020F0502020204030204" pitchFamily="34" charset="0"/>
                  <a:ea typeface="微软雅黑" panose="020B0503020204020204" pitchFamily="34" charset="-122"/>
                  <a:cs typeface="Times New Roman" panose="02020603050405020304" pitchFamily="18" charset="0"/>
                </a:rPr>
                <a:t>5.3 </a:t>
              </a:r>
              <a:r>
                <a:rPr lang="en-US" altLang="zh-CN" dirty="0" err="1">
                  <a:latin typeface="Calibri" panose="020F0502020204030204" pitchFamily="34" charset="0"/>
                  <a:ea typeface="微软雅黑" panose="020B0503020204020204" pitchFamily="34" charset="-122"/>
                  <a:cs typeface="Times New Roman" panose="02020603050405020304" pitchFamily="18" charset="0"/>
                </a:rPr>
                <a:t>cpu</a:t>
              </a:r>
              <a:r>
                <a:rPr lang="zh-CN" altLang="zh-CN" dirty="0">
                  <a:latin typeface="Calibri" panose="020F0502020204030204" pitchFamily="34" charset="0"/>
                  <a:ea typeface="微软雅黑" panose="020B0503020204020204" pitchFamily="34" charset="-122"/>
                  <a:cs typeface="Times New Roman" panose="02020603050405020304" pitchFamily="18" charset="0"/>
                </a:rPr>
                <a:t>数据集的模型树</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2"/>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标题 5">
            <a:extLst>
              <a:ext uri="{FF2B5EF4-FFF2-40B4-BE49-F238E27FC236}">
                <a16:creationId xmlns:a16="http://schemas.microsoft.com/office/drawing/2014/main" id="{C02E27CB-2698-194D-A71B-141C39B8A538}"/>
              </a:ext>
            </a:extLst>
          </p:cNvPr>
          <p:cNvSpPr>
            <a:spLocks noGrp="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构建模型树的主要步骤</a:t>
            </a:r>
          </a:p>
        </p:txBody>
      </p:sp>
      <p:sp>
        <p:nvSpPr>
          <p:cNvPr id="36867" name="内容占位符 6">
            <a:extLst>
              <a:ext uri="{FF2B5EF4-FFF2-40B4-BE49-F238E27FC236}">
                <a16:creationId xmlns:a16="http://schemas.microsoft.com/office/drawing/2014/main" id="{F6B21E53-D97E-6846-BFAB-F2232D592963}"/>
              </a:ext>
            </a:extLst>
          </p:cNvPr>
          <p:cNvSpPr>
            <a:spLocks noGrp="1"/>
          </p:cNvSpPr>
          <p:nvPr>
            <p:ph idx="1"/>
          </p:nvPr>
        </p:nvSpPr>
        <p:spPr>
          <a:xfrm>
            <a:off x="406400" y="1380356"/>
            <a:ext cx="11379200" cy="4856956"/>
          </a:xfrm>
        </p:spPr>
        <p:txBody>
          <a:bodyPr/>
          <a:lstStyle/>
          <a:p>
            <a:pPr eaLnBrk="1" hangingPunct="1">
              <a:spcBef>
                <a:spcPts val="600"/>
              </a:spcBef>
            </a:pPr>
            <a:r>
              <a:rPr lang="zh-CN" altLang="zh-CN" dirty="0">
                <a:ea typeface="微软雅黑" panose="020B0503020204020204" pitchFamily="34" charset="-122"/>
                <a:cs typeface="微软雅黑" panose="020B0503020204020204" pitchFamily="34" charset="-122"/>
              </a:rPr>
              <a:t>训练数据集</a:t>
            </a:r>
            <a:r>
              <a:rPr lang="en-US" altLang="zh-CN" dirty="0">
                <a:ea typeface="微软雅黑" panose="020B0503020204020204" pitchFamily="34" charset="-122"/>
                <a:cs typeface="微软雅黑" panose="020B0503020204020204" pitchFamily="34" charset="-122"/>
              </a:rPr>
              <a:t>D</a:t>
            </a:r>
            <a:r>
              <a:rPr lang="zh-CN" altLang="en-US" dirty="0">
                <a:ea typeface="微软雅黑" panose="020B0503020204020204" pitchFamily="34" charset="-122"/>
                <a:cs typeface="微软雅黑" panose="020B0503020204020204" pitchFamily="34" charset="-122"/>
              </a:rPr>
              <a:t>；</a:t>
            </a:r>
            <a:r>
              <a:rPr lang="zh-CN" altLang="zh-CN" dirty="0">
                <a:ea typeface="微软雅黑" panose="020B0503020204020204" pitchFamily="34" charset="-122"/>
                <a:cs typeface="微软雅黑" panose="020B0503020204020204" pitchFamily="34" charset="-122"/>
              </a:rPr>
              <a:t>类别</a:t>
            </a:r>
            <a:r>
              <a:rPr lang="en-US" altLang="zh-CN" dirty="0">
                <a:ea typeface="微软雅黑" panose="020B0503020204020204" pitchFamily="34" charset="-122"/>
                <a:cs typeface="微软雅黑" panose="020B0503020204020204" pitchFamily="34" charset="-122"/>
              </a:rPr>
              <a:t>C={c</a:t>
            </a:r>
            <a:r>
              <a:rPr lang="en-US" altLang="zh-CN" baseline="-25000" dirty="0">
                <a:ea typeface="微软雅黑" panose="020B0503020204020204" pitchFamily="34" charset="-122"/>
                <a:cs typeface="微软雅黑" panose="020B0503020204020204" pitchFamily="34" charset="-122"/>
              </a:rPr>
              <a:t>1</a:t>
            </a:r>
            <a:r>
              <a:rPr lang="en-US" altLang="zh-CN" dirty="0">
                <a:ea typeface="微软雅黑" panose="020B0503020204020204" pitchFamily="34" charset="-122"/>
                <a:cs typeface="微软雅黑" panose="020B0503020204020204" pitchFamily="34" charset="-122"/>
              </a:rPr>
              <a:t>, c</a:t>
            </a:r>
            <a:r>
              <a:rPr lang="en-US" altLang="zh-CN" baseline="-25000" dirty="0">
                <a:ea typeface="微软雅黑" panose="020B0503020204020204" pitchFamily="34" charset="-122"/>
                <a:cs typeface="微软雅黑" panose="020B0503020204020204" pitchFamily="34" charset="-122"/>
              </a:rPr>
              <a:t>2</a:t>
            </a:r>
            <a:r>
              <a:rPr lang="en-US" altLang="zh-CN" dirty="0">
                <a:ea typeface="微软雅黑" panose="020B0503020204020204" pitchFamily="34" charset="-122"/>
                <a:cs typeface="微软雅黑" panose="020B0503020204020204" pitchFamily="34" charset="-122"/>
              </a:rPr>
              <a:t>, …, c</a:t>
            </a:r>
            <a:r>
              <a:rPr lang="en-US" altLang="zh-CN" baseline="-25000" dirty="0">
                <a:ea typeface="微软雅黑" panose="020B0503020204020204" pitchFamily="34" charset="-122"/>
                <a:cs typeface="微软雅黑" panose="020B0503020204020204" pitchFamily="34" charset="-122"/>
              </a:rPr>
              <a:t>k</a:t>
            </a:r>
            <a:r>
              <a:rPr lang="en-US" altLang="zh-CN" dirty="0">
                <a:ea typeface="微软雅黑" panose="020B0503020204020204" pitchFamily="34" charset="-122"/>
                <a:cs typeface="微软雅黑" panose="020B0503020204020204" pitchFamily="34" charset="-122"/>
              </a:rPr>
              <a:t>}</a:t>
            </a:r>
          </a:p>
          <a:p>
            <a:pPr eaLnBrk="1" hangingPunct="1">
              <a:spcBef>
                <a:spcPts val="600"/>
              </a:spcBef>
            </a:pPr>
            <a:r>
              <a:rPr lang="zh-CN" altLang="zh-CN" dirty="0">
                <a:ea typeface="微软雅黑" panose="020B0503020204020204" pitchFamily="34" charset="-122"/>
                <a:cs typeface="微软雅黑" panose="020B0503020204020204" pitchFamily="34" charset="-122"/>
              </a:rPr>
              <a:t>创建一个结点</a:t>
            </a:r>
            <a:r>
              <a:rPr lang="en-US" altLang="zh-CN" dirty="0">
                <a:ea typeface="微软雅黑" panose="020B0503020204020204" pitchFamily="34" charset="-122"/>
                <a:cs typeface="微软雅黑" panose="020B0503020204020204" pitchFamily="34" charset="-122"/>
              </a:rPr>
              <a:t>t</a:t>
            </a:r>
            <a:r>
              <a:rPr lang="zh-CN" altLang="zh-CN" dirty="0">
                <a:ea typeface="微软雅黑" panose="020B0503020204020204" pitchFamily="34" charset="-122"/>
                <a:cs typeface="微软雅黑" panose="020B0503020204020204" pitchFamily="34" charset="-122"/>
              </a:rPr>
              <a:t>，与结点</a:t>
            </a:r>
            <a:r>
              <a:rPr lang="en-US" altLang="zh-CN" dirty="0">
                <a:ea typeface="微软雅黑" panose="020B0503020204020204" pitchFamily="34" charset="-122"/>
                <a:cs typeface="微软雅黑" panose="020B0503020204020204" pitchFamily="34" charset="-122"/>
              </a:rPr>
              <a:t>t</a:t>
            </a:r>
            <a:r>
              <a:rPr lang="zh-CN" altLang="zh-CN" dirty="0">
                <a:ea typeface="微软雅黑" panose="020B0503020204020204" pitchFamily="34" charset="-122"/>
                <a:cs typeface="微软雅黑" panose="020B0503020204020204" pitchFamily="34" charset="-122"/>
              </a:rPr>
              <a:t>关联的数据集记为</a:t>
            </a:r>
            <a:r>
              <a:rPr lang="en-US" altLang="zh-CN" dirty="0">
                <a:ea typeface="微软雅黑" panose="020B0503020204020204" pitchFamily="34" charset="-122"/>
                <a:cs typeface="微软雅黑" panose="020B0503020204020204" pitchFamily="34" charset="-122"/>
              </a:rPr>
              <a:t>D</a:t>
            </a:r>
            <a:r>
              <a:rPr lang="en-US" altLang="zh-CN" baseline="-25000" dirty="0">
                <a:ea typeface="微软雅黑" panose="020B0503020204020204" pitchFamily="34" charset="-122"/>
                <a:cs typeface="微软雅黑" panose="020B0503020204020204" pitchFamily="34" charset="-122"/>
              </a:rPr>
              <a:t>t</a:t>
            </a:r>
            <a:r>
              <a:rPr lang="zh-CN" altLang="zh-CN" dirty="0">
                <a:ea typeface="微软雅黑" panose="020B0503020204020204" pitchFamily="34" charset="-122"/>
                <a:cs typeface="微软雅黑" panose="020B0503020204020204" pitchFamily="34" charset="-122"/>
              </a:rPr>
              <a:t>。初始情况下训练数据集中的所有样本与根结点关联，即</a:t>
            </a:r>
            <a:r>
              <a:rPr lang="en-US" altLang="zh-CN" dirty="0">
                <a:ea typeface="微软雅黑" panose="020B0503020204020204" pitchFamily="34" charset="-122"/>
                <a:cs typeface="微软雅黑" panose="020B0503020204020204" pitchFamily="34" charset="-122"/>
              </a:rPr>
              <a:t>D</a:t>
            </a:r>
            <a:r>
              <a:rPr lang="en-US" altLang="zh-CN" baseline="-25000" dirty="0">
                <a:ea typeface="微软雅黑" panose="020B0503020204020204" pitchFamily="34" charset="-122"/>
                <a:cs typeface="微软雅黑" panose="020B0503020204020204" pitchFamily="34" charset="-122"/>
              </a:rPr>
              <a:t>t</a:t>
            </a:r>
            <a:r>
              <a:rPr lang="en-US" altLang="zh-CN" dirty="0">
                <a:ea typeface="微软雅黑" panose="020B0503020204020204" pitchFamily="34" charset="-122"/>
                <a:cs typeface="微软雅黑" panose="020B0503020204020204" pitchFamily="34" charset="-122"/>
              </a:rPr>
              <a:t>=D</a:t>
            </a:r>
            <a:r>
              <a:rPr lang="zh-CN" altLang="zh-CN" dirty="0">
                <a:ea typeface="微软雅黑" panose="020B0503020204020204" pitchFamily="34" charset="-122"/>
                <a:cs typeface="微软雅黑" panose="020B0503020204020204" pitchFamily="34" charset="-122"/>
              </a:rPr>
              <a:t>。将</a:t>
            </a:r>
            <a:r>
              <a:rPr lang="en-US" altLang="zh-CN" dirty="0">
                <a:ea typeface="微软雅黑" panose="020B0503020204020204" pitchFamily="34" charset="-122"/>
                <a:cs typeface="微软雅黑" panose="020B0503020204020204" pitchFamily="34" charset="-122"/>
              </a:rPr>
              <a:t>t</a:t>
            </a:r>
            <a:r>
              <a:rPr lang="zh-CN" altLang="zh-CN" dirty="0">
                <a:ea typeface="微软雅黑" panose="020B0503020204020204" pitchFamily="34" charset="-122"/>
                <a:cs typeface="微软雅黑" panose="020B0503020204020204" pitchFamily="34" charset="-122"/>
              </a:rPr>
              <a:t>设为当前结点。</a:t>
            </a:r>
          </a:p>
          <a:p>
            <a:pPr eaLnBrk="1" hangingPunct="1">
              <a:spcBef>
                <a:spcPts val="600"/>
              </a:spcBef>
            </a:pPr>
            <a:r>
              <a:rPr lang="zh-CN" altLang="zh-CN" dirty="0">
                <a:ea typeface="微软雅黑" panose="020B0503020204020204" pitchFamily="34" charset="-122"/>
                <a:cs typeface="微软雅黑" panose="020B0503020204020204" pitchFamily="34" charset="-122"/>
              </a:rPr>
              <a:t>如果当前结点</a:t>
            </a:r>
            <a:r>
              <a:rPr lang="en-US" altLang="zh-CN" dirty="0">
                <a:ea typeface="微软雅黑" panose="020B0503020204020204" pitchFamily="34" charset="-122"/>
                <a:cs typeface="微软雅黑" panose="020B0503020204020204" pitchFamily="34" charset="-122"/>
              </a:rPr>
              <a:t>t</a:t>
            </a:r>
            <a:r>
              <a:rPr lang="zh-CN" altLang="zh-CN" dirty="0">
                <a:ea typeface="微软雅黑" panose="020B0503020204020204" pitchFamily="34" charset="-122"/>
                <a:cs typeface="微软雅黑" panose="020B0503020204020204" pitchFamily="34" charset="-122"/>
              </a:rPr>
              <a:t>所关联的数据集</a:t>
            </a:r>
            <a:r>
              <a:rPr lang="en-US" altLang="zh-CN" dirty="0">
                <a:ea typeface="微软雅黑" panose="020B0503020204020204" pitchFamily="34" charset="-122"/>
                <a:cs typeface="微软雅黑" panose="020B0503020204020204" pitchFamily="34" charset="-122"/>
              </a:rPr>
              <a:t>D</a:t>
            </a:r>
            <a:r>
              <a:rPr lang="en-US" altLang="zh-CN" baseline="-25000" dirty="0">
                <a:ea typeface="微软雅黑" panose="020B0503020204020204" pitchFamily="34" charset="-122"/>
                <a:cs typeface="微软雅黑" panose="020B0503020204020204" pitchFamily="34" charset="-122"/>
              </a:rPr>
              <a:t>t</a:t>
            </a:r>
            <a:r>
              <a:rPr lang="zh-CN" altLang="zh-CN" dirty="0">
                <a:ea typeface="微软雅黑" panose="020B0503020204020204" pitchFamily="34" charset="-122"/>
                <a:cs typeface="微软雅黑" panose="020B0503020204020204" pitchFamily="34" charset="-122"/>
              </a:rPr>
              <a:t>中样本个数小于给定阈值或者</a:t>
            </a:r>
            <a:r>
              <a:rPr lang="en-US" altLang="zh-CN" dirty="0">
                <a:ea typeface="微软雅黑" panose="020B0503020204020204" pitchFamily="34" charset="-122"/>
                <a:cs typeface="微软雅黑" panose="020B0503020204020204" pitchFamily="34" charset="-122"/>
              </a:rPr>
              <a:t>D</a:t>
            </a:r>
            <a:r>
              <a:rPr lang="en-US" altLang="zh-CN" baseline="-25000" dirty="0">
                <a:ea typeface="微软雅黑" panose="020B0503020204020204" pitchFamily="34" charset="-122"/>
                <a:cs typeface="微软雅黑" panose="020B0503020204020204" pitchFamily="34" charset="-122"/>
              </a:rPr>
              <a:t>t</a:t>
            </a:r>
            <a:r>
              <a:rPr lang="zh-CN" altLang="zh-CN" dirty="0">
                <a:ea typeface="微软雅黑" panose="020B0503020204020204" pitchFamily="34" charset="-122"/>
                <a:cs typeface="微软雅黑" panose="020B0503020204020204" pitchFamily="34" charset="-122"/>
              </a:rPr>
              <a:t>中样本的目标属性取值的标准差小于给定阈值（例如初始数据集</a:t>
            </a:r>
            <a:r>
              <a:rPr lang="en-US" altLang="zh-CN" dirty="0">
                <a:ea typeface="微软雅黑" panose="020B0503020204020204" pitchFamily="34" charset="-122"/>
                <a:cs typeface="微软雅黑" panose="020B0503020204020204" pitchFamily="34" charset="-122"/>
              </a:rPr>
              <a:t>D</a:t>
            </a:r>
            <a:r>
              <a:rPr lang="zh-CN" altLang="zh-CN" dirty="0">
                <a:ea typeface="微软雅黑" panose="020B0503020204020204" pitchFamily="34" charset="-122"/>
                <a:cs typeface="微软雅黑" panose="020B0503020204020204" pitchFamily="34" charset="-122"/>
              </a:rPr>
              <a:t>的标准差的</a:t>
            </a:r>
            <a:r>
              <a:rPr lang="en-US" altLang="zh-CN" dirty="0">
                <a:ea typeface="微软雅黑" panose="020B0503020204020204" pitchFamily="34" charset="-122"/>
                <a:cs typeface="微软雅黑" panose="020B0503020204020204" pitchFamily="34" charset="-122"/>
              </a:rPr>
              <a:t>5%</a:t>
            </a:r>
            <a:r>
              <a:rPr lang="zh-CN" altLang="zh-CN" dirty="0">
                <a:ea typeface="微软雅黑" panose="020B0503020204020204" pitchFamily="34" charset="-122"/>
                <a:cs typeface="微软雅黑" panose="020B0503020204020204" pitchFamily="34" charset="-122"/>
              </a:rPr>
              <a:t>）</a:t>
            </a:r>
            <a:r>
              <a:rPr lang="en-US" altLang="zh-CN" dirty="0">
                <a:ea typeface="微软雅黑" panose="020B0503020204020204" pitchFamily="34" charset="-122"/>
                <a:cs typeface="微软雅黑" panose="020B0503020204020204" pitchFamily="34" charset="-122"/>
              </a:rPr>
              <a:t>, </a:t>
            </a:r>
            <a:r>
              <a:rPr lang="zh-CN" altLang="zh-CN" dirty="0">
                <a:ea typeface="微软雅黑" panose="020B0503020204020204" pitchFamily="34" charset="-122"/>
                <a:cs typeface="微软雅黑" panose="020B0503020204020204" pitchFamily="34" charset="-122"/>
              </a:rPr>
              <a:t>则将该结点标记为叶子节点，停止对该结点所关联的数据集的进一步分裂，对数据集</a:t>
            </a:r>
            <a:r>
              <a:rPr lang="en-US" altLang="zh-CN" dirty="0">
                <a:ea typeface="微软雅黑" panose="020B0503020204020204" pitchFamily="34" charset="-122"/>
                <a:cs typeface="微软雅黑" panose="020B0503020204020204" pitchFamily="34" charset="-122"/>
              </a:rPr>
              <a:t>D</a:t>
            </a:r>
            <a:r>
              <a:rPr lang="en-US" altLang="zh-CN" baseline="-25000" dirty="0">
                <a:ea typeface="微软雅黑" panose="020B0503020204020204" pitchFamily="34" charset="-122"/>
                <a:cs typeface="微软雅黑" panose="020B0503020204020204" pitchFamily="34" charset="-122"/>
              </a:rPr>
              <a:t>t</a:t>
            </a:r>
            <a:r>
              <a:rPr lang="zh-CN" altLang="zh-CN" dirty="0">
                <a:ea typeface="微软雅黑" panose="020B0503020204020204" pitchFamily="34" charset="-122"/>
                <a:cs typeface="微软雅黑" panose="020B0503020204020204" pitchFamily="34" charset="-122"/>
              </a:rPr>
              <a:t>运用多元线性回归建模方法构建回归模型。否则，进入下一步。</a:t>
            </a:r>
          </a:p>
          <a:p>
            <a:pPr eaLnBrk="1" hangingPunct="1">
              <a:spcBef>
                <a:spcPts val="600"/>
              </a:spcBef>
            </a:pPr>
            <a:r>
              <a:rPr lang="zh-CN" altLang="zh-CN" dirty="0">
                <a:ea typeface="微软雅黑" panose="020B0503020204020204" pitchFamily="34" charset="-122"/>
                <a:cs typeface="微软雅黑" panose="020B0503020204020204" pitchFamily="34" charset="-122"/>
              </a:rPr>
              <a:t>为数据集</a:t>
            </a:r>
            <a:r>
              <a:rPr lang="en-US" altLang="zh-CN" dirty="0">
                <a:ea typeface="微软雅黑" panose="020B0503020204020204" pitchFamily="34" charset="-122"/>
                <a:cs typeface="微软雅黑" panose="020B0503020204020204" pitchFamily="34" charset="-122"/>
              </a:rPr>
              <a:t>D</a:t>
            </a:r>
            <a:r>
              <a:rPr lang="en-US" altLang="zh-CN" baseline="-25000" dirty="0">
                <a:ea typeface="微软雅黑" panose="020B0503020204020204" pitchFamily="34" charset="-122"/>
                <a:cs typeface="微软雅黑" panose="020B0503020204020204" pitchFamily="34" charset="-122"/>
              </a:rPr>
              <a:t>t</a:t>
            </a:r>
            <a:r>
              <a:rPr lang="zh-CN" altLang="zh-CN" dirty="0">
                <a:ea typeface="微软雅黑" panose="020B0503020204020204" pitchFamily="34" charset="-122"/>
                <a:cs typeface="微软雅黑" panose="020B0503020204020204" pitchFamily="34" charset="-122"/>
              </a:rPr>
              <a:t>选择分裂属性和分裂条件。根据分裂条件将数据集</a:t>
            </a:r>
            <a:r>
              <a:rPr lang="en-US" altLang="zh-CN" dirty="0">
                <a:ea typeface="微软雅黑" panose="020B0503020204020204" pitchFamily="34" charset="-122"/>
                <a:cs typeface="微软雅黑" panose="020B0503020204020204" pitchFamily="34" charset="-122"/>
              </a:rPr>
              <a:t>D</a:t>
            </a:r>
            <a:r>
              <a:rPr lang="en-US" altLang="zh-CN" baseline="-25000" dirty="0">
                <a:ea typeface="微软雅黑" panose="020B0503020204020204" pitchFamily="34" charset="-122"/>
                <a:cs typeface="微软雅黑" panose="020B0503020204020204" pitchFamily="34" charset="-122"/>
              </a:rPr>
              <a:t>t</a:t>
            </a:r>
            <a:r>
              <a:rPr lang="zh-CN" altLang="zh-CN" dirty="0">
                <a:ea typeface="微软雅黑" panose="020B0503020204020204" pitchFamily="34" charset="-122"/>
                <a:cs typeface="微软雅黑" panose="020B0503020204020204" pitchFamily="34" charset="-122"/>
              </a:rPr>
              <a:t>分裂为</a:t>
            </a:r>
            <a:r>
              <a:rPr lang="en-US" altLang="zh-CN" dirty="0">
                <a:ea typeface="微软雅黑" panose="020B0503020204020204" pitchFamily="34" charset="-122"/>
                <a:cs typeface="微软雅黑" panose="020B0503020204020204" pitchFamily="34" charset="-122"/>
              </a:rPr>
              <a:t>2</a:t>
            </a:r>
            <a:r>
              <a:rPr lang="zh-CN" altLang="zh-CN" dirty="0">
                <a:ea typeface="微软雅黑" panose="020B0503020204020204" pitchFamily="34" charset="-122"/>
                <a:cs typeface="微软雅黑" panose="020B0503020204020204" pitchFamily="34" charset="-122"/>
              </a:rPr>
              <a:t>个子数据集，为结点</a:t>
            </a:r>
            <a:r>
              <a:rPr lang="en-US" altLang="zh-CN" dirty="0">
                <a:ea typeface="微软雅黑" panose="020B0503020204020204" pitchFamily="34" charset="-122"/>
                <a:cs typeface="微软雅黑" panose="020B0503020204020204" pitchFamily="34" charset="-122"/>
              </a:rPr>
              <a:t>t</a:t>
            </a:r>
            <a:r>
              <a:rPr lang="zh-CN" altLang="zh-CN" dirty="0">
                <a:ea typeface="微软雅黑" panose="020B0503020204020204" pitchFamily="34" charset="-122"/>
                <a:cs typeface="微软雅黑" panose="020B0503020204020204" pitchFamily="34" charset="-122"/>
              </a:rPr>
              <a:t>创建</a:t>
            </a:r>
            <a:r>
              <a:rPr lang="en-US" altLang="zh-CN" dirty="0">
                <a:ea typeface="微软雅黑" panose="020B0503020204020204" pitchFamily="34" charset="-122"/>
                <a:cs typeface="微软雅黑" panose="020B0503020204020204" pitchFamily="34" charset="-122"/>
              </a:rPr>
              <a:t>2</a:t>
            </a:r>
            <a:r>
              <a:rPr lang="zh-CN" altLang="zh-CN" dirty="0">
                <a:ea typeface="微软雅黑" panose="020B0503020204020204" pitchFamily="34" charset="-122"/>
                <a:cs typeface="微软雅黑" panose="020B0503020204020204" pitchFamily="34" charset="-122"/>
              </a:rPr>
              <a:t>个子女结点，将这</a:t>
            </a:r>
            <a:r>
              <a:rPr lang="en-US" altLang="zh-CN" dirty="0">
                <a:ea typeface="微软雅黑" panose="020B0503020204020204" pitchFamily="34" charset="-122"/>
                <a:cs typeface="微软雅黑" panose="020B0503020204020204" pitchFamily="34" charset="-122"/>
              </a:rPr>
              <a:t>2</a:t>
            </a:r>
            <a:r>
              <a:rPr lang="zh-CN" altLang="zh-CN" dirty="0">
                <a:ea typeface="微软雅黑" panose="020B0503020204020204" pitchFamily="34" charset="-122"/>
                <a:cs typeface="微软雅黑" panose="020B0503020204020204" pitchFamily="34" charset="-122"/>
              </a:rPr>
              <a:t>个子数据集分别与之关联。依次将每个结点设为当前结点，转至步骤</a:t>
            </a:r>
            <a:r>
              <a:rPr lang="en-US" altLang="zh-CN" dirty="0">
                <a:ea typeface="微软雅黑" panose="020B0503020204020204" pitchFamily="34" charset="-122"/>
                <a:cs typeface="微软雅黑" panose="020B0503020204020204" pitchFamily="34" charset="-122"/>
              </a:rPr>
              <a:t>2</a:t>
            </a:r>
            <a:r>
              <a:rPr lang="zh-CN" altLang="zh-CN" dirty="0">
                <a:ea typeface="微软雅黑" panose="020B0503020204020204" pitchFamily="34" charset="-122"/>
                <a:cs typeface="微软雅黑" panose="020B0503020204020204" pitchFamily="34" charset="-122"/>
              </a:rPr>
              <a:t>进行处理，直至所有结点都标记为叶子结点。</a:t>
            </a:r>
          </a:p>
          <a:p>
            <a:pPr eaLnBrk="1" hangingPunct="1">
              <a:spcBef>
                <a:spcPts val="600"/>
              </a:spcBef>
            </a:pPr>
            <a:endParaRPr lang="zh-CN" altLang="en-US" dirty="0">
              <a:ea typeface="微软雅黑" panose="020B0503020204020204" pitchFamily="34" charset="-122"/>
              <a:cs typeface="微软雅黑" panose="020B0503020204020204" pitchFamily="34"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标题 1">
            <a:extLst>
              <a:ext uri="{FF2B5EF4-FFF2-40B4-BE49-F238E27FC236}">
                <a16:creationId xmlns:a16="http://schemas.microsoft.com/office/drawing/2014/main" id="{23A51343-DB06-A04A-A4D5-559BC309D7C9}"/>
              </a:ext>
            </a:extLst>
          </p:cNvPr>
          <p:cNvSpPr>
            <a:spLocks noGrp="1"/>
          </p:cNvSpPr>
          <p:nvPr>
            <p:ph type="title"/>
          </p:nvPr>
        </p:nvSpPr>
        <p:spPr/>
        <p:txBody>
          <a:bodyPr/>
          <a:lstStyle/>
          <a:p>
            <a:pPr eaLnBrk="1" hangingPunct="1"/>
            <a:r>
              <a:rPr lang="zh-CN" altLang="zh-CN">
                <a:latin typeface="微软雅黑" panose="020B0503020204020204" pitchFamily="34" charset="-122"/>
                <a:ea typeface="微软雅黑" panose="020B0503020204020204" pitchFamily="34" charset="-122"/>
              </a:rPr>
              <a:t>分裂属性的选择</a:t>
            </a:r>
            <a:endParaRPr lang="zh-CN" altLang="en-US">
              <a:latin typeface="微软雅黑" panose="020B0503020204020204" pitchFamily="34" charset="-122"/>
              <a:ea typeface="微软雅黑" panose="020B0503020204020204" pitchFamily="34" charset="-122"/>
            </a:endParaRPr>
          </a:p>
        </p:txBody>
      </p:sp>
      <p:sp>
        <p:nvSpPr>
          <p:cNvPr id="37891" name="内容占位符 2">
            <a:extLst>
              <a:ext uri="{FF2B5EF4-FFF2-40B4-BE49-F238E27FC236}">
                <a16:creationId xmlns:a16="http://schemas.microsoft.com/office/drawing/2014/main" id="{3BBD78FB-BB88-A24A-87B1-CA0ADCD8D175}"/>
              </a:ext>
            </a:extLst>
          </p:cNvPr>
          <p:cNvSpPr>
            <a:spLocks noGrp="1"/>
          </p:cNvSpPr>
          <p:nvPr>
            <p:ph idx="1"/>
          </p:nvPr>
        </p:nvSpPr>
        <p:spPr/>
        <p:txBody>
          <a:bodyPr/>
          <a:lstStyle/>
          <a:p>
            <a:pPr eaLnBrk="1" hangingPunct="1"/>
            <a:r>
              <a:rPr lang="zh-CN" altLang="zh-CN">
                <a:ea typeface="微软雅黑" panose="020B0503020204020204" pitchFamily="34" charset="-122"/>
                <a:cs typeface="微软雅黑" panose="020B0503020204020204" pitchFamily="34" charset="-122"/>
              </a:rPr>
              <a:t>分裂属性的选择以分裂后的各个子数据集中目标属性取值的标准差为依据，将标准差作为一种误差度量，将分裂前后标准差的减少量作为误差的期望减少，称为</a:t>
            </a:r>
            <a:r>
              <a:rPr lang="en-US" altLang="zh-CN">
                <a:ea typeface="微软雅黑" panose="020B0503020204020204" pitchFamily="34" charset="-122"/>
                <a:cs typeface="微软雅黑" panose="020B0503020204020204" pitchFamily="34" charset="-122"/>
              </a:rPr>
              <a:t>SDR</a:t>
            </a:r>
            <a:r>
              <a:rPr lang="zh-CN" altLang="zh-CN">
                <a:ea typeface="微软雅黑" panose="020B0503020204020204" pitchFamily="34" charset="-122"/>
                <a:cs typeface="微软雅黑" panose="020B0503020204020204" pitchFamily="34" charset="-122"/>
              </a:rPr>
              <a:t>（</a:t>
            </a:r>
            <a:r>
              <a:rPr lang="en-US" altLang="zh-CN">
                <a:ea typeface="微软雅黑" panose="020B0503020204020204" pitchFamily="34" charset="-122"/>
                <a:cs typeface="微软雅黑" panose="020B0503020204020204" pitchFamily="34" charset="-122"/>
              </a:rPr>
              <a:t>standard deviation reduction</a:t>
            </a:r>
            <a:r>
              <a:rPr lang="zh-CN" altLang="zh-CN">
                <a:ea typeface="微软雅黑" panose="020B0503020204020204" pitchFamily="34" charset="-122"/>
                <a:cs typeface="微软雅黑" panose="020B0503020204020204" pitchFamily="34" charset="-122"/>
              </a:rPr>
              <a:t>）</a:t>
            </a:r>
            <a:endParaRPr lang="en-US" altLang="zh-CN">
              <a:ea typeface="微软雅黑" panose="020B0503020204020204" pitchFamily="34" charset="-122"/>
              <a:cs typeface="微软雅黑" panose="020B0503020204020204" pitchFamily="34" charset="-122"/>
            </a:endParaRPr>
          </a:p>
          <a:p>
            <a:pPr eaLnBrk="1" hangingPunct="1"/>
            <a:r>
              <a:rPr lang="zh-CN" altLang="zh-CN">
                <a:ea typeface="微软雅黑" panose="020B0503020204020204" pitchFamily="34" charset="-122"/>
                <a:cs typeface="微软雅黑" panose="020B0503020204020204" pitchFamily="34" charset="-122"/>
              </a:rPr>
              <a:t>假设数据集</a:t>
            </a:r>
            <a:r>
              <a:rPr lang="en-US" altLang="zh-CN">
                <a:ea typeface="微软雅黑" panose="020B0503020204020204" pitchFamily="34" charset="-122"/>
                <a:cs typeface="微软雅黑" panose="020B0503020204020204" pitchFamily="34" charset="-122"/>
              </a:rPr>
              <a:t>D</a:t>
            </a:r>
            <a:r>
              <a:rPr lang="zh-CN" altLang="zh-CN">
                <a:ea typeface="微软雅黑" panose="020B0503020204020204" pitchFamily="34" charset="-122"/>
                <a:cs typeface="微软雅黑" panose="020B0503020204020204" pitchFamily="34" charset="-122"/>
              </a:rPr>
              <a:t>按照属性</a:t>
            </a:r>
            <a:r>
              <a:rPr lang="en-US" altLang="zh-CN">
                <a:ea typeface="微软雅黑" panose="020B0503020204020204" pitchFamily="34" charset="-122"/>
                <a:cs typeface="微软雅黑" panose="020B0503020204020204" pitchFamily="34" charset="-122"/>
              </a:rPr>
              <a:t>A</a:t>
            </a:r>
            <a:r>
              <a:rPr lang="zh-CN" altLang="zh-CN">
                <a:ea typeface="微软雅黑" panose="020B0503020204020204" pitchFamily="34" charset="-122"/>
                <a:cs typeface="微软雅黑" panose="020B0503020204020204" pitchFamily="34" charset="-122"/>
              </a:rPr>
              <a:t>的取值分裂为两个子数据集</a:t>
            </a:r>
            <a:r>
              <a:rPr lang="en-US" altLang="zh-CN">
                <a:ea typeface="微软雅黑" panose="020B0503020204020204" pitchFamily="34" charset="-122"/>
                <a:cs typeface="微软雅黑" panose="020B0503020204020204" pitchFamily="34" charset="-122"/>
              </a:rPr>
              <a:t>D</a:t>
            </a:r>
            <a:r>
              <a:rPr lang="en-US" altLang="zh-CN" baseline="-25000">
                <a:ea typeface="微软雅黑" panose="020B0503020204020204" pitchFamily="34" charset="-122"/>
                <a:cs typeface="微软雅黑" panose="020B0503020204020204" pitchFamily="34" charset="-122"/>
              </a:rPr>
              <a:t>1</a:t>
            </a:r>
            <a:r>
              <a:rPr lang="zh-CN" altLang="zh-CN">
                <a:ea typeface="微软雅黑" panose="020B0503020204020204" pitchFamily="34" charset="-122"/>
                <a:cs typeface="微软雅黑" panose="020B0503020204020204" pitchFamily="34" charset="-122"/>
              </a:rPr>
              <a:t>和</a:t>
            </a:r>
            <a:r>
              <a:rPr lang="en-US" altLang="zh-CN">
                <a:ea typeface="微软雅黑" panose="020B0503020204020204" pitchFamily="34" charset="-122"/>
                <a:cs typeface="微软雅黑" panose="020B0503020204020204" pitchFamily="34" charset="-122"/>
              </a:rPr>
              <a:t>D</a:t>
            </a:r>
            <a:r>
              <a:rPr lang="en-US" altLang="zh-CN" baseline="-25000">
                <a:ea typeface="微软雅黑" panose="020B0503020204020204" pitchFamily="34" charset="-122"/>
                <a:cs typeface="微软雅黑" panose="020B0503020204020204" pitchFamily="34" charset="-122"/>
              </a:rPr>
              <a:t>2</a:t>
            </a:r>
            <a:r>
              <a:rPr lang="zh-CN" altLang="zh-CN">
                <a:ea typeface="微软雅黑" panose="020B0503020204020204" pitchFamily="34" charset="-122"/>
                <a:cs typeface="微软雅黑" panose="020B0503020204020204" pitchFamily="34" charset="-122"/>
              </a:rPr>
              <a:t>，此次分裂的</a:t>
            </a:r>
            <a:r>
              <a:rPr lang="en-US" altLang="zh-CN">
                <a:ea typeface="微软雅黑" panose="020B0503020204020204" pitchFamily="34" charset="-122"/>
                <a:cs typeface="微软雅黑" panose="020B0503020204020204" pitchFamily="34" charset="-122"/>
              </a:rPr>
              <a:t>SDR</a:t>
            </a:r>
            <a:r>
              <a:rPr lang="zh-CN" altLang="zh-CN">
                <a:ea typeface="微软雅黑" panose="020B0503020204020204" pitchFamily="34" charset="-122"/>
                <a:cs typeface="微软雅黑" panose="020B0503020204020204" pitchFamily="34" charset="-122"/>
              </a:rPr>
              <a:t>值的计算公式如下：</a:t>
            </a:r>
            <a:endParaRPr lang="en-US" altLang="zh-CN">
              <a:ea typeface="微软雅黑" panose="020B0503020204020204" pitchFamily="34" charset="-122"/>
              <a:cs typeface="微软雅黑" panose="020B0503020204020204" pitchFamily="34" charset="-122"/>
            </a:endParaRPr>
          </a:p>
          <a:p>
            <a:pPr eaLnBrk="1" hangingPunct="1"/>
            <a:endParaRPr lang="en-US" altLang="zh-CN">
              <a:ea typeface="微软雅黑" panose="020B0503020204020204" pitchFamily="34" charset="-122"/>
              <a:cs typeface="微软雅黑" panose="020B0503020204020204" pitchFamily="34" charset="-122"/>
            </a:endParaRPr>
          </a:p>
          <a:p>
            <a:pPr eaLnBrk="1" hangingPunct="1">
              <a:spcBef>
                <a:spcPts val="1800"/>
              </a:spcBef>
            </a:pPr>
            <a:r>
              <a:rPr lang="en-US" altLang="zh-CN" sz="2400">
                <a:ea typeface="微软雅黑" panose="020B0503020204020204" pitchFamily="34" charset="-122"/>
                <a:cs typeface="微软雅黑" panose="020B0503020204020204" pitchFamily="34" charset="-122"/>
              </a:rPr>
              <a:t>sd(D)</a:t>
            </a:r>
            <a:r>
              <a:rPr lang="zh-CN" altLang="zh-CN" sz="2400">
                <a:ea typeface="微软雅黑" panose="020B0503020204020204" pitchFamily="34" charset="-122"/>
                <a:cs typeface="微软雅黑" panose="020B0503020204020204" pitchFamily="34" charset="-122"/>
              </a:rPr>
              <a:t>代表数据集</a:t>
            </a:r>
            <a:r>
              <a:rPr lang="en-US" altLang="zh-CN" sz="2400">
                <a:ea typeface="微软雅黑" panose="020B0503020204020204" pitchFamily="34" charset="-122"/>
                <a:cs typeface="微软雅黑" panose="020B0503020204020204" pitchFamily="34" charset="-122"/>
              </a:rPr>
              <a:t>D</a:t>
            </a:r>
            <a:r>
              <a:rPr lang="zh-CN" altLang="zh-CN" sz="2400">
                <a:ea typeface="微软雅黑" panose="020B0503020204020204" pitchFamily="34" charset="-122"/>
                <a:cs typeface="微软雅黑" panose="020B0503020204020204" pitchFamily="34" charset="-122"/>
              </a:rPr>
              <a:t>中目标属性取值的标准差，</a:t>
            </a:r>
            <a:r>
              <a:rPr lang="en-US" altLang="zh-CN" sz="2400">
                <a:ea typeface="微软雅黑" panose="020B0503020204020204" pitchFamily="34" charset="-122"/>
                <a:cs typeface="微软雅黑" panose="020B0503020204020204" pitchFamily="34" charset="-122"/>
              </a:rPr>
              <a:t>|D|</a:t>
            </a:r>
            <a:r>
              <a:rPr lang="zh-CN" altLang="zh-CN" sz="2400">
                <a:ea typeface="微软雅黑" panose="020B0503020204020204" pitchFamily="34" charset="-122"/>
                <a:cs typeface="微软雅黑" panose="020B0503020204020204" pitchFamily="34" charset="-122"/>
              </a:rPr>
              <a:t>代表数据集</a:t>
            </a:r>
            <a:r>
              <a:rPr lang="en-US" altLang="zh-CN" sz="2400">
                <a:ea typeface="微软雅黑" panose="020B0503020204020204" pitchFamily="34" charset="-122"/>
                <a:cs typeface="微软雅黑" panose="020B0503020204020204" pitchFamily="34" charset="-122"/>
              </a:rPr>
              <a:t>D</a:t>
            </a:r>
            <a:r>
              <a:rPr lang="zh-CN" altLang="zh-CN" sz="2400">
                <a:ea typeface="微软雅黑" panose="020B0503020204020204" pitchFamily="34" charset="-122"/>
                <a:cs typeface="微软雅黑" panose="020B0503020204020204" pitchFamily="34" charset="-122"/>
              </a:rPr>
              <a:t>中包含的样本个数</a:t>
            </a:r>
          </a:p>
          <a:p>
            <a:pPr eaLnBrk="1" hangingPunct="1"/>
            <a:endParaRPr lang="zh-CN" altLang="en-US">
              <a:ea typeface="微软雅黑" panose="020B0503020204020204" pitchFamily="34" charset="-122"/>
              <a:cs typeface="微软雅黑" panose="020B0503020204020204" pitchFamily="34" charset="-122"/>
            </a:endParaRPr>
          </a:p>
        </p:txBody>
      </p:sp>
      <p:sp>
        <p:nvSpPr>
          <p:cNvPr id="37892" name="Rectangle 2">
            <a:extLst>
              <a:ext uri="{FF2B5EF4-FFF2-40B4-BE49-F238E27FC236}">
                <a16:creationId xmlns:a16="http://schemas.microsoft.com/office/drawing/2014/main" id="{AA2DD1D1-9EC3-4F47-8297-863696775910}"/>
              </a:ext>
            </a:extLst>
          </p:cNvPr>
          <p:cNvSpPr>
            <a:spLocks noChangeArrowheads="1"/>
          </p:cNvSpPr>
          <p:nvPr/>
        </p:nvSpPr>
        <p:spPr bwMode="auto">
          <a:xfrm>
            <a:off x="1524001" y="-230832"/>
            <a:ext cx="184731" cy="461665"/>
          </a:xfrm>
          <a:prstGeom prst="rect">
            <a:avLst/>
          </a:prstGeom>
          <a:noFill/>
          <a:ln>
            <a:noFill/>
          </a:ln>
          <a:effectLst/>
          <a:extLst>
            <a:ext uri="{909E8E84-426E-40DD-AFC4-6F175D3DCCD1}">
              <a14:hiddenFill xmlns:a14="http://schemas.microsoft.com/office/drawing/2010/main">
                <a:gradFill rotWithShape="0">
                  <a:gsLst>
                    <a:gs pos="0">
                      <a:schemeClr val="bg1"/>
                    </a:gs>
                    <a:gs pos="100000">
                      <a:schemeClr val="accent1"/>
                    </a:gs>
                  </a:gsLst>
                  <a:lin ang="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latin typeface="Lucida Sans" panose="020B0602030504020204" pitchFamily="34" charset="0"/>
            </a:endParaRPr>
          </a:p>
        </p:txBody>
      </p:sp>
      <p:graphicFrame>
        <p:nvGraphicFramePr>
          <p:cNvPr id="37893" name="对象 4">
            <a:extLst>
              <a:ext uri="{FF2B5EF4-FFF2-40B4-BE49-F238E27FC236}">
                <a16:creationId xmlns:a16="http://schemas.microsoft.com/office/drawing/2014/main" id="{CC1A3CF1-D1B7-1E48-90C4-D3C4B7AE1BC2}"/>
              </a:ext>
            </a:extLst>
          </p:cNvPr>
          <p:cNvGraphicFramePr>
            <a:graphicFrameLocks noChangeAspect="1"/>
          </p:cNvGraphicFramePr>
          <p:nvPr>
            <p:extLst>
              <p:ext uri="{D42A27DB-BD31-4B8C-83A1-F6EECF244321}">
                <p14:modId xmlns:p14="http://schemas.microsoft.com/office/powerpoint/2010/main" val="4265679626"/>
              </p:ext>
            </p:extLst>
          </p:nvPr>
        </p:nvGraphicFramePr>
        <p:xfrm>
          <a:off x="3503712" y="3717032"/>
          <a:ext cx="4679950" cy="844550"/>
        </p:xfrm>
        <a:graphic>
          <a:graphicData uri="http://schemas.openxmlformats.org/presentationml/2006/ole">
            <mc:AlternateContent xmlns:mc="http://schemas.openxmlformats.org/markup-compatibility/2006">
              <mc:Choice xmlns:v="urn:schemas-microsoft-com:vml" Requires="v">
                <p:oleObj spid="_x0000_s37899" r:id="rId3" imgW="54711600" imgH="9944100" progId="Equation.DSMT4">
                  <p:embed/>
                </p:oleObj>
              </mc:Choice>
              <mc:Fallback>
                <p:oleObj r:id="rId3" imgW="54711600" imgH="9944100" progId="Equation.DSMT4">
                  <p:embed/>
                  <p:pic>
                    <p:nvPicPr>
                      <p:cNvPr id="0" name="对象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3712" y="3717032"/>
                        <a:ext cx="4679950" cy="84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FEBE795B-4C1D-B847-9C38-95C846C69ED8}"/>
              </a:ext>
            </a:extLst>
          </p:cNvPr>
          <p:cNvSpPr>
            <a:spLocks noGrp="1"/>
          </p:cNvSpPr>
          <p:nvPr>
            <p:ph type="title"/>
          </p:nvPr>
        </p:nvSpPr>
        <p:spPr/>
        <p:txBody>
          <a:bodyPr/>
          <a:lstStyle/>
          <a:p>
            <a:pPr eaLnBrk="1" hangingPunct="1">
              <a:defRPr/>
            </a:pPr>
            <a:endParaRPr lang="zh-CN" altLang="en-US"/>
          </a:p>
        </p:txBody>
      </p:sp>
      <p:sp>
        <p:nvSpPr>
          <p:cNvPr id="5" name="文本占位符 4">
            <a:extLst>
              <a:ext uri="{FF2B5EF4-FFF2-40B4-BE49-F238E27FC236}">
                <a16:creationId xmlns:a16="http://schemas.microsoft.com/office/drawing/2014/main" id="{397B4DA6-CCDB-4941-9D73-A69C853A0C54}"/>
              </a:ext>
            </a:extLst>
          </p:cNvPr>
          <p:cNvSpPr>
            <a:spLocks noGrp="1"/>
          </p:cNvSpPr>
          <p:nvPr>
            <p:ph type="body" idx="1"/>
          </p:nvPr>
        </p:nvSpPr>
        <p:spPr/>
        <p:txBody>
          <a:bodyPr/>
          <a:lstStyle/>
          <a:p>
            <a:r>
              <a:rPr lang="en-US" altLang="zh-CN" b="0" cap="none">
                <a:latin typeface="微软雅黑" panose="020B0503020204020204" pitchFamily="34" charset="-122"/>
                <a:ea typeface="微软雅黑" panose="020B0503020204020204" pitchFamily="34" charset="-122"/>
                <a:cs typeface="微软雅黑" panose="020B0503020204020204" pitchFamily="34" charset="-122"/>
              </a:rPr>
              <a:t>5.1 </a:t>
            </a:r>
            <a:r>
              <a:rPr altLang="zh-CN" b="0" cap="none">
                <a:latin typeface="微软雅黑" panose="020B0503020204020204" pitchFamily="34" charset="-122"/>
                <a:ea typeface="微软雅黑" panose="020B0503020204020204" pitchFamily="34" charset="-122"/>
                <a:cs typeface="微软雅黑" panose="020B0503020204020204" pitchFamily="34" charset="-122"/>
              </a:rPr>
              <a:t>数值预测的概念</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标题 1">
            <a:extLst>
              <a:ext uri="{FF2B5EF4-FFF2-40B4-BE49-F238E27FC236}">
                <a16:creationId xmlns:a16="http://schemas.microsoft.com/office/drawing/2014/main" id="{65DBD5F8-AA78-7C40-B41B-DDD8A895AEDF}"/>
              </a:ext>
            </a:extLst>
          </p:cNvPr>
          <p:cNvSpPr>
            <a:spLocks noGrp="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分裂条件</a:t>
            </a:r>
          </a:p>
        </p:txBody>
      </p:sp>
      <p:sp>
        <p:nvSpPr>
          <p:cNvPr id="3" name="内容占位符 2">
            <a:extLst>
              <a:ext uri="{FF2B5EF4-FFF2-40B4-BE49-F238E27FC236}">
                <a16:creationId xmlns:a16="http://schemas.microsoft.com/office/drawing/2014/main" id="{BEFB0740-723A-004B-B5D1-D7C8A590467F}"/>
              </a:ext>
            </a:extLst>
          </p:cNvPr>
          <p:cNvSpPr>
            <a:spLocks noGrp="1"/>
          </p:cNvSpPr>
          <p:nvPr>
            <p:ph idx="1"/>
          </p:nvPr>
        </p:nvSpPr>
        <p:spPr/>
        <p:txBody>
          <a:bodyPr/>
          <a:lstStyle/>
          <a:p>
            <a:pPr eaLnBrk="1" hangingPunct="1"/>
            <a:r>
              <a:rPr lang="zh-CN" altLang="zh-CN" dirty="0">
                <a:ea typeface="微软雅黑" panose="020B0503020204020204" pitchFamily="34" charset="-122"/>
                <a:cs typeface="微软雅黑" panose="020B0503020204020204" pitchFamily="34" charset="-122"/>
              </a:rPr>
              <a:t>连续取值的属性</a:t>
            </a:r>
            <a:r>
              <a:rPr lang="en-US" altLang="zh-CN" dirty="0">
                <a:ea typeface="微软雅黑" panose="020B0503020204020204" pitchFamily="34" charset="-122"/>
                <a:cs typeface="微软雅黑" panose="020B0503020204020204" pitchFamily="34" charset="-122"/>
              </a:rPr>
              <a:t>A</a:t>
            </a:r>
            <a:r>
              <a:rPr lang="zh-CN" altLang="en-US" dirty="0">
                <a:ea typeface="微软雅黑" panose="020B0503020204020204" pitchFamily="34" charset="-122"/>
                <a:cs typeface="微软雅黑" panose="020B0503020204020204" pitchFamily="34" charset="-122"/>
              </a:rPr>
              <a:t>：</a:t>
            </a:r>
            <a:r>
              <a:rPr lang="zh-CN" altLang="zh-CN" dirty="0">
                <a:ea typeface="微软雅黑" panose="020B0503020204020204" pitchFamily="34" charset="-122"/>
                <a:cs typeface="微软雅黑" panose="020B0503020204020204" pitchFamily="34" charset="-122"/>
              </a:rPr>
              <a:t>将</a:t>
            </a:r>
            <a:r>
              <a:rPr lang="en-US" altLang="zh-CN" dirty="0">
                <a:ea typeface="微软雅黑" panose="020B0503020204020204" pitchFamily="34" charset="-122"/>
                <a:cs typeface="微软雅黑" panose="020B0503020204020204" pitchFamily="34" charset="-122"/>
              </a:rPr>
              <a:t>A</a:t>
            </a:r>
            <a:r>
              <a:rPr lang="zh-CN" altLang="zh-CN" dirty="0">
                <a:ea typeface="微软雅黑" panose="020B0503020204020204" pitchFamily="34" charset="-122"/>
                <a:cs typeface="微软雅黑" panose="020B0503020204020204" pitchFamily="34" charset="-122"/>
              </a:rPr>
              <a:t>的所有取值升序排列，每两个相邻的取值的中点可以作为一个候选的分裂点，中点假设用</a:t>
            </a:r>
            <a:r>
              <a:rPr lang="en-US" altLang="zh-CN" dirty="0" err="1">
                <a:ea typeface="微软雅黑" panose="020B0503020204020204" pitchFamily="34" charset="-122"/>
                <a:cs typeface="微软雅黑" panose="020B0503020204020204" pitchFamily="34" charset="-122"/>
              </a:rPr>
              <a:t>v</a:t>
            </a:r>
            <a:r>
              <a:rPr lang="en-US" altLang="zh-CN" baseline="-25000" dirty="0" err="1">
                <a:ea typeface="微软雅黑" panose="020B0503020204020204" pitchFamily="34" charset="-122"/>
                <a:cs typeface="微软雅黑" panose="020B0503020204020204" pitchFamily="34" charset="-122"/>
              </a:rPr>
              <a:t>m</a:t>
            </a:r>
            <a:r>
              <a:rPr lang="zh-CN" altLang="zh-CN" dirty="0">
                <a:ea typeface="微软雅黑" panose="020B0503020204020204" pitchFamily="34" charset="-122"/>
                <a:cs typeface="微软雅黑" panose="020B0503020204020204" pitchFamily="34" charset="-122"/>
              </a:rPr>
              <a:t>表示，分裂条件则为</a:t>
            </a:r>
            <a:endParaRPr lang="en-US" altLang="zh-CN" dirty="0">
              <a:ea typeface="微软雅黑" panose="020B0503020204020204" pitchFamily="34" charset="-122"/>
              <a:cs typeface="微软雅黑" panose="020B0503020204020204" pitchFamily="34" charset="-122"/>
            </a:endParaRPr>
          </a:p>
          <a:p>
            <a:pPr eaLnBrk="1" hangingPunct="1">
              <a:buFont typeface="Wingdings" pitchFamily="2" charset="2"/>
              <a:buNone/>
            </a:pPr>
            <a:r>
              <a:rPr lang="en-US" altLang="zh-CN" dirty="0">
                <a:ea typeface="微软雅黑" panose="020B0503020204020204" pitchFamily="34" charset="-122"/>
                <a:cs typeface="微软雅黑" panose="020B0503020204020204" pitchFamily="34" charset="-122"/>
              </a:rPr>
              <a:t>       </a:t>
            </a:r>
            <a:r>
              <a:rPr lang="zh-CN" altLang="en-US" dirty="0">
                <a:ea typeface="微软雅黑" panose="020B0503020204020204" pitchFamily="34" charset="-122"/>
                <a:cs typeface="微软雅黑" panose="020B0503020204020204" pitchFamily="34" charset="-122"/>
              </a:rPr>
              <a:t>        </a:t>
            </a:r>
            <a:r>
              <a:rPr lang="en-US" altLang="zh-CN" dirty="0" err="1">
                <a:ea typeface="微软雅黑" panose="020B0503020204020204" pitchFamily="34" charset="-122"/>
                <a:cs typeface="微软雅黑" panose="020B0503020204020204" pitchFamily="34" charset="-122"/>
              </a:rPr>
              <a:t>A</a:t>
            </a:r>
            <a:r>
              <a:rPr lang="en-US" altLang="zh-CN" dirty="0" err="1">
                <a:ea typeface="微软雅黑" panose="020B0503020204020204" pitchFamily="34" charset="-122"/>
                <a:cs typeface="微软雅黑" panose="020B0503020204020204" pitchFamily="34" charset="-122"/>
                <a:sym typeface="Symbol" pitchFamily="2" charset="2"/>
              </a:rPr>
              <a:t></a:t>
            </a:r>
            <a:r>
              <a:rPr lang="en-US" altLang="zh-CN" dirty="0" err="1">
                <a:ea typeface="微软雅黑" panose="020B0503020204020204" pitchFamily="34" charset="-122"/>
                <a:cs typeface="微软雅黑" panose="020B0503020204020204" pitchFamily="34" charset="-122"/>
              </a:rPr>
              <a:t>v</a:t>
            </a:r>
            <a:r>
              <a:rPr lang="en-US" altLang="zh-CN" baseline="-25000" dirty="0" err="1">
                <a:ea typeface="微软雅黑" panose="020B0503020204020204" pitchFamily="34" charset="-122"/>
                <a:cs typeface="微软雅黑" panose="020B0503020204020204" pitchFamily="34" charset="-122"/>
              </a:rPr>
              <a:t>m</a:t>
            </a:r>
            <a:r>
              <a:rPr lang="zh-CN" altLang="en-US" baseline="-25000" dirty="0">
                <a:ea typeface="微软雅黑" panose="020B0503020204020204" pitchFamily="34" charset="-122"/>
                <a:cs typeface="微软雅黑" panose="020B0503020204020204" pitchFamily="34" charset="-122"/>
              </a:rPr>
              <a:t> </a:t>
            </a:r>
            <a:r>
              <a:rPr lang="zh-CN" altLang="en-US" dirty="0">
                <a:ea typeface="微软雅黑" panose="020B0503020204020204" pitchFamily="34" charset="-122"/>
                <a:cs typeface="微软雅黑" panose="020B0503020204020204" pitchFamily="34" charset="-122"/>
              </a:rPr>
              <a:t>   和      </a:t>
            </a:r>
            <a:r>
              <a:rPr lang="en-US" altLang="zh-CN" dirty="0">
                <a:ea typeface="微软雅黑" panose="020B0503020204020204" pitchFamily="34" charset="-122"/>
                <a:cs typeface="微软雅黑" panose="020B0503020204020204" pitchFamily="34" charset="-122"/>
              </a:rPr>
              <a:t>A&gt;</a:t>
            </a:r>
            <a:r>
              <a:rPr lang="en-US" altLang="zh-CN" dirty="0" err="1">
                <a:ea typeface="微软雅黑" panose="020B0503020204020204" pitchFamily="34" charset="-122"/>
                <a:cs typeface="微软雅黑" panose="020B0503020204020204" pitchFamily="34" charset="-122"/>
              </a:rPr>
              <a:t>v</a:t>
            </a:r>
            <a:r>
              <a:rPr lang="en-US" altLang="zh-CN" baseline="-25000" dirty="0" err="1">
                <a:ea typeface="微软雅黑" panose="020B0503020204020204" pitchFamily="34" charset="-122"/>
                <a:cs typeface="微软雅黑" panose="020B0503020204020204" pitchFamily="34" charset="-122"/>
              </a:rPr>
              <a:t>m</a:t>
            </a:r>
            <a:endParaRPr lang="en-US" altLang="zh-CN" dirty="0">
              <a:ea typeface="微软雅黑" panose="020B0503020204020204" pitchFamily="34" charset="-122"/>
              <a:cs typeface="微软雅黑" panose="020B0503020204020204" pitchFamily="34" charset="-122"/>
            </a:endParaRPr>
          </a:p>
          <a:p>
            <a:pPr eaLnBrk="1" hangingPunct="1"/>
            <a:r>
              <a:rPr lang="zh-CN" altLang="zh-CN" dirty="0">
                <a:ea typeface="微软雅黑" panose="020B0503020204020204" pitchFamily="34" charset="-122"/>
                <a:cs typeface="微软雅黑" panose="020B0503020204020204" pitchFamily="34" charset="-122"/>
              </a:rPr>
              <a:t>计算每个候选分裂点的</a:t>
            </a:r>
            <a:r>
              <a:rPr lang="en-US" altLang="zh-CN" dirty="0">
                <a:ea typeface="微软雅黑" panose="020B0503020204020204" pitchFamily="34" charset="-122"/>
                <a:cs typeface="微软雅黑" panose="020B0503020204020204" pitchFamily="34" charset="-122"/>
              </a:rPr>
              <a:t>SDR</a:t>
            </a:r>
            <a:r>
              <a:rPr lang="zh-CN" altLang="zh-CN" dirty="0">
                <a:ea typeface="微软雅黑" panose="020B0503020204020204" pitchFamily="34" charset="-122"/>
                <a:cs typeface="微软雅黑" panose="020B0503020204020204" pitchFamily="34" charset="-122"/>
              </a:rPr>
              <a:t>值，选取具有最大值的分裂点作为该属性的分裂条件</a:t>
            </a:r>
            <a:endParaRPr lang="en-US" altLang="zh-CN" dirty="0">
              <a:ea typeface="微软雅黑" panose="020B0503020204020204" pitchFamily="34" charset="-122"/>
              <a:cs typeface="微软雅黑" panose="020B0503020204020204" pitchFamily="34" charset="-122"/>
            </a:endParaRPr>
          </a:p>
          <a:p>
            <a:pPr eaLnBrk="1" hangingPunct="1"/>
            <a:endParaRPr lang="zh-CN" altLang="en-US" dirty="0">
              <a:ea typeface="微软雅黑" panose="020B0503020204020204" pitchFamily="34" charset="-122"/>
              <a:cs typeface="微软雅黑" panose="020B0503020204020204" pitchFamily="34" charset="-122"/>
            </a:endParaRPr>
          </a:p>
        </p:txBody>
      </p:sp>
      <p:graphicFrame>
        <p:nvGraphicFramePr>
          <p:cNvPr id="4" name="表格 3">
            <a:extLst>
              <a:ext uri="{FF2B5EF4-FFF2-40B4-BE49-F238E27FC236}">
                <a16:creationId xmlns:a16="http://schemas.microsoft.com/office/drawing/2014/main" id="{D25D354C-46C0-024D-9D43-37576C83910E}"/>
              </a:ext>
            </a:extLst>
          </p:cNvPr>
          <p:cNvGraphicFramePr>
            <a:graphicFrameLocks noGrp="1"/>
          </p:cNvGraphicFramePr>
          <p:nvPr>
            <p:extLst>
              <p:ext uri="{D42A27DB-BD31-4B8C-83A1-F6EECF244321}">
                <p14:modId xmlns:p14="http://schemas.microsoft.com/office/powerpoint/2010/main" val="1424273139"/>
              </p:ext>
            </p:extLst>
          </p:nvPr>
        </p:nvGraphicFramePr>
        <p:xfrm>
          <a:off x="7320136" y="3501008"/>
          <a:ext cx="2952328" cy="3276152"/>
        </p:xfrm>
        <a:graphic>
          <a:graphicData uri="http://schemas.openxmlformats.org/drawingml/2006/table">
            <a:tbl>
              <a:tblPr firstRow="1" firstCol="1" bandRow="1">
                <a:tableStyleId>{5C22544A-7EE6-4342-B048-85BDC9FD1C3A}</a:tableStyleId>
              </a:tblPr>
              <a:tblGrid>
                <a:gridCol w="1761138">
                  <a:extLst>
                    <a:ext uri="{9D8B030D-6E8A-4147-A177-3AD203B41FA5}">
                      <a16:colId xmlns:a16="http://schemas.microsoft.com/office/drawing/2014/main" val="20000"/>
                    </a:ext>
                  </a:extLst>
                </a:gridCol>
                <a:gridCol w="1191190">
                  <a:extLst>
                    <a:ext uri="{9D8B030D-6E8A-4147-A177-3AD203B41FA5}">
                      <a16:colId xmlns:a16="http://schemas.microsoft.com/office/drawing/2014/main" val="20001"/>
                    </a:ext>
                  </a:extLst>
                </a:gridCol>
              </a:tblGrid>
              <a:tr h="297832">
                <a:tc>
                  <a:txBody>
                    <a:bodyPr/>
                    <a:lstStyle/>
                    <a:p>
                      <a:pPr algn="ctr">
                        <a:spcAft>
                          <a:spcPts val="0"/>
                        </a:spcAft>
                      </a:pPr>
                      <a:r>
                        <a:rPr lang="en-US" sz="1800" kern="0" dirty="0">
                          <a:solidFill>
                            <a:schemeClr val="tx1"/>
                          </a:solidFill>
                          <a:effectLst/>
                        </a:rPr>
                        <a:t>CHMIN</a:t>
                      </a:r>
                      <a:endParaRPr lang="zh-CN" sz="16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9" marR="6857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100" dirty="0">
                          <a:solidFill>
                            <a:schemeClr val="tx1"/>
                          </a:solidFill>
                          <a:effectLst/>
                        </a:rPr>
                        <a:t>PRP</a:t>
                      </a:r>
                      <a:endParaRPr lang="zh-CN" sz="16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9" marR="6857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297832">
                <a:tc>
                  <a:txBody>
                    <a:bodyPr/>
                    <a:lstStyle/>
                    <a:p>
                      <a:pPr algn="ctr">
                        <a:spcAft>
                          <a:spcPts val="0"/>
                        </a:spcAft>
                      </a:pPr>
                      <a:r>
                        <a:rPr lang="en-US" sz="1800" kern="0" dirty="0">
                          <a:solidFill>
                            <a:schemeClr val="tx1"/>
                          </a:solidFill>
                          <a:effectLst/>
                        </a:rPr>
                        <a:t>1</a:t>
                      </a:r>
                      <a:endParaRPr lang="zh-CN" sz="16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9" marR="6857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1800" kern="0" dirty="0">
                          <a:solidFill>
                            <a:schemeClr val="tx1"/>
                          </a:solidFill>
                          <a:effectLst/>
                        </a:rPr>
                        <a:t>40</a:t>
                      </a:r>
                      <a:endParaRPr lang="zh-CN" sz="16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9" marR="6857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297832">
                <a:tc>
                  <a:txBody>
                    <a:bodyPr/>
                    <a:lstStyle/>
                    <a:p>
                      <a:pPr algn="ctr">
                        <a:spcAft>
                          <a:spcPts val="0"/>
                        </a:spcAft>
                      </a:pPr>
                      <a:r>
                        <a:rPr lang="en-US" sz="1800" kern="0" dirty="0">
                          <a:solidFill>
                            <a:schemeClr val="tx1"/>
                          </a:solidFill>
                          <a:effectLst/>
                        </a:rPr>
                        <a:t>8</a:t>
                      </a:r>
                      <a:endParaRPr lang="zh-CN" sz="16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9" marR="6857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1800" kern="0" dirty="0">
                          <a:solidFill>
                            <a:schemeClr val="tx1"/>
                          </a:solidFill>
                          <a:effectLst/>
                        </a:rPr>
                        <a:t>269</a:t>
                      </a:r>
                      <a:endParaRPr lang="zh-CN" sz="16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9" marR="6857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297832">
                <a:tc>
                  <a:txBody>
                    <a:bodyPr/>
                    <a:lstStyle/>
                    <a:p>
                      <a:pPr algn="ctr">
                        <a:spcAft>
                          <a:spcPts val="0"/>
                        </a:spcAft>
                      </a:pPr>
                      <a:r>
                        <a:rPr lang="en-US" sz="1800" kern="0">
                          <a:solidFill>
                            <a:schemeClr val="tx1"/>
                          </a:solidFill>
                          <a:effectLst/>
                        </a:rPr>
                        <a:t>8</a:t>
                      </a:r>
                      <a:endParaRPr lang="zh-CN" sz="160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9" marR="6857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1800" kern="0" dirty="0">
                          <a:solidFill>
                            <a:schemeClr val="tx1"/>
                          </a:solidFill>
                          <a:effectLst/>
                        </a:rPr>
                        <a:t>220</a:t>
                      </a:r>
                      <a:endParaRPr lang="zh-CN" sz="16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9" marR="6857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297832">
                <a:tc>
                  <a:txBody>
                    <a:bodyPr/>
                    <a:lstStyle/>
                    <a:p>
                      <a:pPr algn="ctr">
                        <a:spcAft>
                          <a:spcPts val="0"/>
                        </a:spcAft>
                      </a:pPr>
                      <a:r>
                        <a:rPr lang="en-US" sz="1800" kern="0">
                          <a:solidFill>
                            <a:schemeClr val="tx1"/>
                          </a:solidFill>
                          <a:effectLst/>
                        </a:rPr>
                        <a:t>8</a:t>
                      </a:r>
                      <a:endParaRPr lang="zh-CN" sz="160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9" marR="6857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1800" kern="0" dirty="0">
                          <a:solidFill>
                            <a:schemeClr val="tx1"/>
                          </a:solidFill>
                          <a:effectLst/>
                        </a:rPr>
                        <a:t>172</a:t>
                      </a:r>
                      <a:endParaRPr lang="zh-CN" sz="16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9" marR="6857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297832">
                <a:tc>
                  <a:txBody>
                    <a:bodyPr/>
                    <a:lstStyle/>
                    <a:p>
                      <a:pPr algn="ctr">
                        <a:spcAft>
                          <a:spcPts val="0"/>
                        </a:spcAft>
                      </a:pPr>
                      <a:r>
                        <a:rPr lang="en-US" sz="1800" kern="0">
                          <a:solidFill>
                            <a:schemeClr val="tx1"/>
                          </a:solidFill>
                          <a:effectLst/>
                        </a:rPr>
                        <a:t>8</a:t>
                      </a:r>
                      <a:endParaRPr lang="zh-CN" sz="160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9" marR="6857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1800" kern="0" dirty="0">
                          <a:solidFill>
                            <a:schemeClr val="tx1"/>
                          </a:solidFill>
                          <a:effectLst/>
                        </a:rPr>
                        <a:t>318</a:t>
                      </a:r>
                      <a:endParaRPr lang="zh-CN" sz="16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9" marR="6857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297832">
                <a:tc>
                  <a:txBody>
                    <a:bodyPr/>
                    <a:lstStyle/>
                    <a:p>
                      <a:pPr algn="ctr">
                        <a:spcAft>
                          <a:spcPts val="0"/>
                        </a:spcAft>
                      </a:pPr>
                      <a:r>
                        <a:rPr lang="en-US" sz="1800" kern="0">
                          <a:solidFill>
                            <a:schemeClr val="tx1"/>
                          </a:solidFill>
                          <a:effectLst/>
                        </a:rPr>
                        <a:t>16</a:t>
                      </a:r>
                      <a:endParaRPr lang="zh-CN" sz="160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9" marR="6857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1800" kern="0" dirty="0">
                          <a:solidFill>
                            <a:schemeClr val="tx1"/>
                          </a:solidFill>
                          <a:effectLst/>
                        </a:rPr>
                        <a:t>367</a:t>
                      </a:r>
                      <a:endParaRPr lang="zh-CN" sz="16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9" marR="6857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297832">
                <a:tc>
                  <a:txBody>
                    <a:bodyPr/>
                    <a:lstStyle/>
                    <a:p>
                      <a:pPr algn="ctr">
                        <a:spcAft>
                          <a:spcPts val="0"/>
                        </a:spcAft>
                      </a:pPr>
                      <a:r>
                        <a:rPr lang="en-US" sz="1800" kern="0">
                          <a:solidFill>
                            <a:schemeClr val="tx1"/>
                          </a:solidFill>
                          <a:effectLst/>
                        </a:rPr>
                        <a:t>16</a:t>
                      </a:r>
                      <a:endParaRPr lang="zh-CN" sz="160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9" marR="6857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1800" kern="0" dirty="0">
                          <a:solidFill>
                            <a:schemeClr val="tx1"/>
                          </a:solidFill>
                          <a:effectLst/>
                        </a:rPr>
                        <a:t>489</a:t>
                      </a:r>
                      <a:endParaRPr lang="zh-CN" sz="16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9" marR="6857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297832">
                <a:tc>
                  <a:txBody>
                    <a:bodyPr/>
                    <a:lstStyle/>
                    <a:p>
                      <a:pPr algn="ctr">
                        <a:spcAft>
                          <a:spcPts val="0"/>
                        </a:spcAft>
                      </a:pPr>
                      <a:r>
                        <a:rPr lang="en-US" sz="1800" kern="0">
                          <a:solidFill>
                            <a:schemeClr val="tx1"/>
                          </a:solidFill>
                          <a:effectLst/>
                        </a:rPr>
                        <a:t>16</a:t>
                      </a:r>
                      <a:endParaRPr lang="zh-CN" sz="160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9" marR="6857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1800" kern="0" dirty="0">
                          <a:solidFill>
                            <a:schemeClr val="tx1"/>
                          </a:solidFill>
                          <a:effectLst/>
                        </a:rPr>
                        <a:t>636</a:t>
                      </a:r>
                      <a:endParaRPr lang="zh-CN" sz="16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9" marR="6857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r h="297832">
                <a:tc>
                  <a:txBody>
                    <a:bodyPr/>
                    <a:lstStyle/>
                    <a:p>
                      <a:pPr algn="ctr">
                        <a:spcAft>
                          <a:spcPts val="0"/>
                        </a:spcAft>
                      </a:pPr>
                      <a:r>
                        <a:rPr lang="en-US" sz="1800" kern="0" dirty="0">
                          <a:solidFill>
                            <a:schemeClr val="tx1"/>
                          </a:solidFill>
                          <a:effectLst/>
                        </a:rPr>
                        <a:t>16</a:t>
                      </a:r>
                      <a:endParaRPr lang="zh-CN" sz="16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9" marR="6857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1800" kern="0" dirty="0">
                          <a:solidFill>
                            <a:schemeClr val="tx1"/>
                          </a:solidFill>
                          <a:effectLst/>
                        </a:rPr>
                        <a:t>198</a:t>
                      </a:r>
                      <a:endParaRPr lang="zh-CN" sz="16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9" marR="6857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9"/>
                  </a:ext>
                </a:extLst>
              </a:tr>
              <a:tr h="297832">
                <a:tc>
                  <a:txBody>
                    <a:bodyPr/>
                    <a:lstStyle/>
                    <a:p>
                      <a:pPr algn="ctr">
                        <a:spcAft>
                          <a:spcPts val="0"/>
                        </a:spcAft>
                      </a:pPr>
                      <a:r>
                        <a:rPr lang="en-US" sz="1800" kern="0" dirty="0">
                          <a:solidFill>
                            <a:schemeClr val="tx1"/>
                          </a:solidFill>
                          <a:effectLst/>
                        </a:rPr>
                        <a:t>32</a:t>
                      </a:r>
                      <a:endParaRPr lang="zh-CN" sz="16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9" marR="6857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1800" kern="0" dirty="0">
                          <a:solidFill>
                            <a:schemeClr val="tx1"/>
                          </a:solidFill>
                          <a:effectLst/>
                        </a:rPr>
                        <a:t>1144</a:t>
                      </a:r>
                      <a:endParaRPr lang="zh-CN" sz="16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9" marR="6857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0"/>
                  </a:ext>
                </a:extLst>
              </a:tr>
            </a:tbl>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标题 1">
            <a:extLst>
              <a:ext uri="{FF2B5EF4-FFF2-40B4-BE49-F238E27FC236}">
                <a16:creationId xmlns:a16="http://schemas.microsoft.com/office/drawing/2014/main" id="{57B76C37-E79F-E346-8887-869A24E02945}"/>
              </a:ext>
            </a:extLst>
          </p:cNvPr>
          <p:cNvSpPr>
            <a:spLocks noGrp="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分裂条件</a:t>
            </a:r>
          </a:p>
        </p:txBody>
      </p:sp>
      <mc:AlternateContent xmlns:mc="http://schemas.openxmlformats.org/markup-compatibility/2006">
        <mc:Choice xmlns:a14="http://schemas.microsoft.com/office/drawing/2010/main" Requires="a14">
          <p:sp>
            <p:nvSpPr>
              <p:cNvPr id="2" name="内容占位符 1">
                <a:extLst>
                  <a:ext uri="{FF2B5EF4-FFF2-40B4-BE49-F238E27FC236}">
                    <a16:creationId xmlns:a16="http://schemas.microsoft.com/office/drawing/2014/main" id="{6CF30FC0-D303-6D4A-8359-E47CC0B56198}"/>
                  </a:ext>
                </a:extLst>
              </p:cNvPr>
              <p:cNvSpPr>
                <a:spLocks noGrp="1"/>
              </p:cNvSpPr>
              <p:nvPr>
                <p:ph idx="1"/>
              </p:nvPr>
            </p:nvSpPr>
            <p:spPr/>
            <p:txBody>
              <a:bodyPr/>
              <a:lstStyle/>
              <a:p>
                <a:r>
                  <a:rPr lang="zh-CN" altLang="zh-CN" dirty="0"/>
                  <a:t>如果</a:t>
                </a:r>
                <a:r>
                  <a:rPr lang="en-US" altLang="zh-CN" dirty="0"/>
                  <a:t>A</a:t>
                </a:r>
                <a:r>
                  <a:rPr lang="zh-CN" altLang="zh-CN" dirty="0"/>
                  <a:t>是离散变量或定性属性</a:t>
                </a:r>
                <a:endParaRPr lang="en-US" altLang="zh-CN" dirty="0"/>
              </a:p>
              <a:p>
                <a:pPr lvl="1"/>
                <a:r>
                  <a:rPr lang="zh-CN" altLang="zh-CN" dirty="0"/>
                  <a:t>假设Ａ属性有ｋ个不同取值｛</a:t>
                </a:r>
                <a:r>
                  <a:rPr lang="en-US" altLang="zh-CN" i="1" dirty="0"/>
                  <a:t>v</a:t>
                </a:r>
                <a:r>
                  <a:rPr lang="zh-CN" altLang="zh-CN" baseline="-25000" dirty="0"/>
                  <a:t>１</a:t>
                </a:r>
                <a:r>
                  <a:rPr lang="en-US" altLang="zh-CN" dirty="0"/>
                  <a:t>, </a:t>
                </a:r>
                <a:r>
                  <a:rPr lang="en-US" altLang="zh-CN" i="1" dirty="0"/>
                  <a:t>v</a:t>
                </a:r>
                <a:r>
                  <a:rPr lang="en-US" altLang="zh-CN" baseline="-25000" dirty="0"/>
                  <a:t>2</a:t>
                </a:r>
                <a:r>
                  <a:rPr lang="en-US" altLang="zh-CN" dirty="0"/>
                  <a:t>,…, </a:t>
                </a:r>
                <a:r>
                  <a:rPr lang="en-US" altLang="zh-CN" i="1" dirty="0" err="1"/>
                  <a:t>v</a:t>
                </a:r>
                <a:r>
                  <a:rPr lang="en-US" altLang="zh-CN" baseline="-25000" dirty="0" err="1"/>
                  <a:t>k</a:t>
                </a:r>
                <a:r>
                  <a:rPr lang="zh-CN" altLang="zh-CN" dirty="0"/>
                  <a:t>｝，则可以将此属性进行如下处理，对于Ａ的每个取值</a:t>
                </a:r>
                <a:r>
                  <a:rPr lang="en-US" altLang="zh-CN" i="1" dirty="0"/>
                  <a:t>v</a:t>
                </a:r>
                <a:r>
                  <a:rPr lang="en-US" altLang="zh-CN" baseline="-25000" dirty="0"/>
                  <a:t>i</a:t>
                </a:r>
                <a:r>
                  <a:rPr lang="en-US" altLang="zh-CN" dirty="0"/>
                  <a:t>,</a:t>
                </a:r>
                <a:r>
                  <a:rPr lang="zh-CN" altLang="zh-CN" dirty="0"/>
                  <a:t>，求出对应的目标属性的平均值</a:t>
                </a:r>
                <a:r>
                  <a:rPr lang="en-US" altLang="zh-CN" dirty="0">
                    <a:sym typeface="Symbol" pitchFamily="2" charset="2"/>
                  </a:rPr>
                  <a:t></a:t>
                </a:r>
                <a:r>
                  <a:rPr lang="en-US" altLang="zh-CN" dirty="0"/>
                  <a:t>(v</a:t>
                </a:r>
                <a:r>
                  <a:rPr lang="en-US" altLang="zh-CN" baseline="-25000" dirty="0"/>
                  <a:t>i</a:t>
                </a:r>
                <a:r>
                  <a:rPr lang="en-US" altLang="zh-CN" dirty="0"/>
                  <a:t>)</a:t>
                </a:r>
                <a:r>
                  <a:rPr lang="zh-CN" altLang="zh-CN" dirty="0"/>
                  <a:t>，然后将这ｋ个不同取值按照目标属性的平均值进行升序排序，设其顺序为</a:t>
                </a:r>
                <a14:m>
                  <m:oMath xmlns:m="http://schemas.openxmlformats.org/officeDocument/2006/math">
                    <m:sSub>
                      <m:sSubPr>
                        <m:ctrlPr>
                          <a:rPr lang="zh-CN" altLang="zh-CN" i="1"/>
                        </m:ctrlPr>
                      </m:sSubPr>
                      <m:e>
                        <m:r>
                          <a:rPr lang="en-US" altLang="zh-CN" i="1"/>
                          <m:t>𝑣</m:t>
                        </m:r>
                      </m:e>
                      <m:sub>
                        <m:sSub>
                          <m:sSubPr>
                            <m:ctrlPr>
                              <a:rPr lang="zh-CN" altLang="zh-CN" i="1"/>
                            </m:ctrlPr>
                          </m:sSubPr>
                          <m:e>
                            <m:r>
                              <a:rPr lang="en-US" altLang="zh-CN" i="1"/>
                              <m:t>𝑙</m:t>
                            </m:r>
                          </m:e>
                          <m:sub>
                            <m:r>
                              <a:rPr lang="en-US" altLang="zh-CN" i="1"/>
                              <m:t>1</m:t>
                            </m:r>
                          </m:sub>
                        </m:sSub>
                      </m:sub>
                    </m:sSub>
                    <m:r>
                      <a:rPr lang="en-US" altLang="zh-CN"/>
                      <m:t>,</m:t>
                    </m:r>
                    <m:sSub>
                      <m:sSubPr>
                        <m:ctrlPr>
                          <a:rPr lang="zh-CN" altLang="zh-CN" i="1"/>
                        </m:ctrlPr>
                      </m:sSubPr>
                      <m:e>
                        <m:r>
                          <a:rPr lang="en-US" altLang="zh-CN" i="1"/>
                          <m:t>𝑣</m:t>
                        </m:r>
                      </m:e>
                      <m:sub>
                        <m:sSub>
                          <m:sSubPr>
                            <m:ctrlPr>
                              <a:rPr lang="zh-CN" altLang="zh-CN" i="1"/>
                            </m:ctrlPr>
                          </m:sSubPr>
                          <m:e>
                            <m:r>
                              <a:rPr lang="en-US" altLang="zh-CN" i="1"/>
                              <m:t>𝑙</m:t>
                            </m:r>
                          </m:e>
                          <m:sub>
                            <m:r>
                              <a:rPr lang="en-US" altLang="zh-CN" i="1"/>
                              <m:t>2</m:t>
                            </m:r>
                          </m:sub>
                        </m:sSub>
                      </m:sub>
                    </m:sSub>
                    <m:r>
                      <a:rPr lang="en-US" altLang="zh-CN"/>
                      <m:t> ,…, </m:t>
                    </m:r>
                    <m:sSub>
                      <m:sSubPr>
                        <m:ctrlPr>
                          <a:rPr lang="zh-CN" altLang="zh-CN" i="1"/>
                        </m:ctrlPr>
                      </m:sSubPr>
                      <m:e>
                        <m:r>
                          <a:rPr lang="en-US" altLang="zh-CN" i="1"/>
                          <m:t>𝑣</m:t>
                        </m:r>
                      </m:e>
                      <m:sub>
                        <m:sSub>
                          <m:sSubPr>
                            <m:ctrlPr>
                              <a:rPr lang="zh-CN" altLang="zh-CN" i="1"/>
                            </m:ctrlPr>
                          </m:sSubPr>
                          <m:e>
                            <m:r>
                              <a:rPr lang="en-US" altLang="zh-CN" i="1"/>
                              <m:t>𝑙</m:t>
                            </m:r>
                          </m:e>
                          <m:sub>
                            <m:r>
                              <a:rPr lang="en-US" altLang="zh-CN" i="1"/>
                              <m:t>𝑘</m:t>
                            </m:r>
                          </m:sub>
                        </m:sSub>
                      </m:sub>
                    </m:sSub>
                  </m:oMath>
                </a14:m>
                <a:r>
                  <a:rPr lang="zh-CN" altLang="zh-CN" dirty="0"/>
                  <a:t>，其中</a:t>
                </a:r>
                <a14:m>
                  <m:oMath xmlns:m="http://schemas.openxmlformats.org/officeDocument/2006/math">
                    <m:sSub>
                      <m:sSubPr>
                        <m:ctrlPr>
                          <a:rPr lang="zh-CN" altLang="zh-CN" i="1"/>
                        </m:ctrlPr>
                      </m:sSubPr>
                      <m:e>
                        <m:r>
                          <a:rPr lang="en-US" altLang="zh-CN" i="1"/>
                          <m:t>𝑙</m:t>
                        </m:r>
                      </m:e>
                      <m:sub>
                        <m:r>
                          <a:rPr lang="en-US" altLang="zh-CN" i="1"/>
                          <m:t>𝑖</m:t>
                        </m:r>
                      </m:sub>
                    </m:sSub>
                    <m:r>
                      <a:rPr lang="en-US" altLang="zh-CN" i="1"/>
                      <m:t>𝜖</m:t>
                    </m:r>
                    <m:r>
                      <a:rPr lang="en-US" altLang="zh-CN" i="1"/>
                      <m:t>{1,2, …, </m:t>
                    </m:r>
                    <m:r>
                      <a:rPr lang="en-US" altLang="zh-CN" i="1"/>
                      <m:t>𝑘</m:t>
                    </m:r>
                    <m:r>
                      <a:rPr lang="en-US" altLang="zh-CN" i="1"/>
                      <m:t>}</m:t>
                    </m:r>
                  </m:oMath>
                </a14:m>
                <a:r>
                  <a:rPr lang="zh-CN" altLang="zh-CN" dirty="0"/>
                  <a:t>。则有</a:t>
                </a:r>
                <a:r>
                  <a:rPr lang="en-US" altLang="zh-CN" dirty="0"/>
                  <a:t>(k-1)</a:t>
                </a:r>
                <a:r>
                  <a:rPr lang="zh-CN" altLang="zh-CN" dirty="0"/>
                  <a:t>组不同的分裂条件，分别为</a:t>
                </a:r>
                <a:r>
                  <a:rPr lang="en-US" altLang="zh-CN" dirty="0"/>
                  <a:t>: </a:t>
                </a:r>
              </a:p>
              <a:p>
                <a:pPr marL="457200" lvl="1" indent="0">
                  <a:buNone/>
                </a:pPr>
                <a:r>
                  <a:rPr lang="en-US" altLang="zh-CN" dirty="0"/>
                  <a:t>A</a:t>
                </a:r>
                <a:r>
                  <a:rPr lang="en-US" altLang="zh-CN" dirty="0">
                    <a:sym typeface="Symbol" pitchFamily="2" charset="2"/>
                  </a:rPr>
                  <a:t></a:t>
                </a:r>
                <a:r>
                  <a:rPr lang="en-US" altLang="zh-CN" dirty="0"/>
                  <a:t>{</a:t>
                </a:r>
                <a14:m>
                  <m:oMath xmlns:m="http://schemas.openxmlformats.org/officeDocument/2006/math">
                    <m:sSub>
                      <m:sSubPr>
                        <m:ctrlPr>
                          <a:rPr lang="zh-CN" altLang="zh-CN" i="1"/>
                        </m:ctrlPr>
                      </m:sSubPr>
                      <m:e>
                        <m:r>
                          <a:rPr lang="en-US" altLang="zh-CN" i="1"/>
                          <m:t>𝑣</m:t>
                        </m:r>
                      </m:e>
                      <m:sub>
                        <m:sSub>
                          <m:sSubPr>
                            <m:ctrlPr>
                              <a:rPr lang="zh-CN" altLang="zh-CN" i="1"/>
                            </m:ctrlPr>
                          </m:sSubPr>
                          <m:e>
                            <m:r>
                              <a:rPr lang="en-US" altLang="zh-CN" i="1"/>
                              <m:t>𝑙</m:t>
                            </m:r>
                          </m:e>
                          <m:sub>
                            <m:r>
                              <a:rPr lang="en-US" altLang="zh-CN" i="1"/>
                              <m:t>1</m:t>
                            </m:r>
                          </m:sub>
                        </m:sSub>
                      </m:sub>
                    </m:sSub>
                  </m:oMath>
                </a14:m>
                <a:r>
                  <a:rPr lang="en-US" altLang="zh-CN" dirty="0"/>
                  <a:t>}</a:t>
                </a:r>
                <a:r>
                  <a:rPr lang="zh-CN" altLang="zh-CN" dirty="0"/>
                  <a:t>和</a:t>
                </a:r>
                <a:r>
                  <a:rPr lang="en-US" altLang="zh-CN" dirty="0"/>
                  <a:t>A</a:t>
                </a:r>
                <a:r>
                  <a:rPr lang="en-US" altLang="zh-CN" dirty="0">
                    <a:sym typeface="Symbol" pitchFamily="2" charset="2"/>
                  </a:rPr>
                  <a:t></a:t>
                </a:r>
                <a:r>
                  <a:rPr lang="en-US" altLang="zh-CN" dirty="0"/>
                  <a:t>{</a:t>
                </a:r>
                <a14:m>
                  <m:oMath xmlns:m="http://schemas.openxmlformats.org/officeDocument/2006/math">
                    <m:sSub>
                      <m:sSubPr>
                        <m:ctrlPr>
                          <a:rPr lang="zh-CN" altLang="zh-CN" i="1"/>
                        </m:ctrlPr>
                      </m:sSubPr>
                      <m:e>
                        <m:r>
                          <a:rPr lang="en-US" altLang="zh-CN" i="1"/>
                          <m:t>𝑣</m:t>
                        </m:r>
                      </m:e>
                      <m:sub>
                        <m:sSub>
                          <m:sSubPr>
                            <m:ctrlPr>
                              <a:rPr lang="zh-CN" altLang="zh-CN" i="1"/>
                            </m:ctrlPr>
                          </m:sSubPr>
                          <m:e>
                            <m:r>
                              <a:rPr lang="en-US" altLang="zh-CN" i="1"/>
                              <m:t>𝑙</m:t>
                            </m:r>
                          </m:e>
                          <m:sub>
                            <m:r>
                              <a:rPr lang="en-US" altLang="zh-CN" i="1"/>
                              <m:t>2</m:t>
                            </m:r>
                          </m:sub>
                        </m:sSub>
                      </m:sub>
                    </m:sSub>
                    <m:r>
                      <a:rPr lang="en-US" altLang="zh-CN"/>
                      <m:t> ,…, </m:t>
                    </m:r>
                    <m:sSub>
                      <m:sSubPr>
                        <m:ctrlPr>
                          <a:rPr lang="zh-CN" altLang="zh-CN" i="1"/>
                        </m:ctrlPr>
                      </m:sSubPr>
                      <m:e>
                        <m:r>
                          <a:rPr lang="en-US" altLang="zh-CN" i="1"/>
                          <m:t>𝑣</m:t>
                        </m:r>
                      </m:e>
                      <m:sub>
                        <m:sSub>
                          <m:sSubPr>
                            <m:ctrlPr>
                              <a:rPr lang="zh-CN" altLang="zh-CN" i="1"/>
                            </m:ctrlPr>
                          </m:sSubPr>
                          <m:e>
                            <m:r>
                              <a:rPr lang="en-US" altLang="zh-CN" i="1"/>
                              <m:t>𝑙</m:t>
                            </m:r>
                          </m:e>
                          <m:sub>
                            <m:r>
                              <a:rPr lang="en-US" altLang="zh-CN" i="1"/>
                              <m:t>𝑘</m:t>
                            </m:r>
                          </m:sub>
                        </m:sSub>
                      </m:sub>
                    </m:sSub>
                  </m:oMath>
                </a14:m>
                <a:r>
                  <a:rPr lang="en-US" altLang="zh-CN" dirty="0"/>
                  <a:t> }</a:t>
                </a:r>
                <a:r>
                  <a:rPr lang="zh-CN" altLang="zh-CN" dirty="0"/>
                  <a:t>，</a:t>
                </a:r>
                <a:r>
                  <a:rPr lang="en-US" altLang="zh-CN" dirty="0"/>
                  <a:t>A</a:t>
                </a:r>
                <a:r>
                  <a:rPr lang="en-US" altLang="zh-CN" dirty="0">
                    <a:sym typeface="Symbol" pitchFamily="2" charset="2"/>
                  </a:rPr>
                  <a:t></a:t>
                </a:r>
                <a:r>
                  <a:rPr lang="en-US" altLang="zh-CN" dirty="0"/>
                  <a:t>{</a:t>
                </a:r>
                <a14:m>
                  <m:oMath xmlns:m="http://schemas.openxmlformats.org/officeDocument/2006/math">
                    <m:sSub>
                      <m:sSubPr>
                        <m:ctrlPr>
                          <a:rPr lang="zh-CN" altLang="zh-CN" i="1"/>
                        </m:ctrlPr>
                      </m:sSubPr>
                      <m:e>
                        <m:r>
                          <a:rPr lang="en-US" altLang="zh-CN" i="1"/>
                          <m:t>𝑣</m:t>
                        </m:r>
                      </m:e>
                      <m:sub>
                        <m:sSub>
                          <m:sSubPr>
                            <m:ctrlPr>
                              <a:rPr lang="zh-CN" altLang="zh-CN" i="1"/>
                            </m:ctrlPr>
                          </m:sSubPr>
                          <m:e>
                            <m:r>
                              <a:rPr lang="en-US" altLang="zh-CN" i="1"/>
                              <m:t>𝑙</m:t>
                            </m:r>
                          </m:e>
                          <m:sub>
                            <m:r>
                              <a:rPr lang="en-US" altLang="zh-CN" i="1"/>
                              <m:t>1</m:t>
                            </m:r>
                          </m:sub>
                        </m:sSub>
                      </m:sub>
                    </m:sSub>
                    <m:r>
                      <a:rPr lang="en-US" altLang="zh-CN"/>
                      <m:t>,</m:t>
                    </m:r>
                    <m:sSub>
                      <m:sSubPr>
                        <m:ctrlPr>
                          <a:rPr lang="zh-CN" altLang="zh-CN" i="1"/>
                        </m:ctrlPr>
                      </m:sSubPr>
                      <m:e>
                        <m:r>
                          <a:rPr lang="en-US" altLang="zh-CN" i="1"/>
                          <m:t>𝑣</m:t>
                        </m:r>
                      </m:e>
                      <m:sub>
                        <m:sSub>
                          <m:sSubPr>
                            <m:ctrlPr>
                              <a:rPr lang="zh-CN" altLang="zh-CN" i="1"/>
                            </m:ctrlPr>
                          </m:sSubPr>
                          <m:e>
                            <m:r>
                              <a:rPr lang="en-US" altLang="zh-CN" i="1"/>
                              <m:t>𝑙</m:t>
                            </m:r>
                          </m:e>
                          <m:sub>
                            <m:r>
                              <a:rPr lang="en-US" altLang="zh-CN" i="1"/>
                              <m:t>2</m:t>
                            </m:r>
                          </m:sub>
                        </m:sSub>
                      </m:sub>
                    </m:sSub>
                  </m:oMath>
                </a14:m>
                <a:r>
                  <a:rPr lang="en-US" altLang="zh-CN" dirty="0"/>
                  <a:t>}</a:t>
                </a:r>
                <a:r>
                  <a:rPr lang="zh-CN" altLang="zh-CN" dirty="0"/>
                  <a:t>和</a:t>
                </a:r>
                <a:r>
                  <a:rPr lang="en-US" altLang="zh-CN" dirty="0"/>
                  <a:t>A</a:t>
                </a:r>
                <a:r>
                  <a:rPr lang="en-US" altLang="zh-CN" dirty="0">
                    <a:sym typeface="Symbol" pitchFamily="2" charset="2"/>
                  </a:rPr>
                  <a:t></a:t>
                </a:r>
                <a:r>
                  <a:rPr lang="en-US" altLang="zh-CN" dirty="0"/>
                  <a:t>{</a:t>
                </a:r>
                <a:r>
                  <a:rPr lang="en-US" altLang="zh-CN" i="1" dirty="0"/>
                  <a:t> </a:t>
                </a:r>
                <a14:m>
                  <m:oMath xmlns:m="http://schemas.openxmlformats.org/officeDocument/2006/math">
                    <m:sSub>
                      <m:sSubPr>
                        <m:ctrlPr>
                          <a:rPr lang="zh-CN" altLang="zh-CN" i="1"/>
                        </m:ctrlPr>
                      </m:sSubPr>
                      <m:e>
                        <m:r>
                          <a:rPr lang="en-US" altLang="zh-CN" i="1"/>
                          <m:t>𝑣</m:t>
                        </m:r>
                      </m:e>
                      <m:sub>
                        <m:sSub>
                          <m:sSubPr>
                            <m:ctrlPr>
                              <a:rPr lang="zh-CN" altLang="zh-CN" i="1"/>
                            </m:ctrlPr>
                          </m:sSubPr>
                          <m:e>
                            <m:r>
                              <a:rPr lang="en-US" altLang="zh-CN" i="1"/>
                              <m:t>𝑙</m:t>
                            </m:r>
                          </m:e>
                          <m:sub>
                            <m:r>
                              <a:rPr lang="en-US" altLang="zh-CN" i="1"/>
                              <m:t>3</m:t>
                            </m:r>
                          </m:sub>
                        </m:sSub>
                      </m:sub>
                    </m:sSub>
                    <m:r>
                      <a:rPr lang="en-US" altLang="zh-CN"/>
                      <m:t> ,…, </m:t>
                    </m:r>
                    <m:sSub>
                      <m:sSubPr>
                        <m:ctrlPr>
                          <a:rPr lang="zh-CN" altLang="zh-CN" i="1"/>
                        </m:ctrlPr>
                      </m:sSubPr>
                      <m:e>
                        <m:r>
                          <a:rPr lang="en-US" altLang="zh-CN" i="1"/>
                          <m:t>𝑣</m:t>
                        </m:r>
                      </m:e>
                      <m:sub>
                        <m:sSub>
                          <m:sSubPr>
                            <m:ctrlPr>
                              <a:rPr lang="zh-CN" altLang="zh-CN" i="1"/>
                            </m:ctrlPr>
                          </m:sSubPr>
                          <m:e>
                            <m:r>
                              <a:rPr lang="en-US" altLang="zh-CN" i="1"/>
                              <m:t>𝑙</m:t>
                            </m:r>
                          </m:e>
                          <m:sub>
                            <m:r>
                              <a:rPr lang="en-US" altLang="zh-CN" i="1"/>
                              <m:t>𝑘</m:t>
                            </m:r>
                          </m:sub>
                        </m:sSub>
                      </m:sub>
                    </m:sSub>
                  </m:oMath>
                </a14:m>
                <a:r>
                  <a:rPr lang="en-US" altLang="zh-CN" dirty="0"/>
                  <a:t> }</a:t>
                </a:r>
                <a:r>
                  <a:rPr lang="zh-CN" altLang="zh-CN" dirty="0"/>
                  <a:t>，</a:t>
                </a:r>
                <a:r>
                  <a:rPr lang="en-US" altLang="zh-CN" dirty="0"/>
                  <a:t>A</a:t>
                </a:r>
                <a:r>
                  <a:rPr lang="en-US" altLang="zh-CN" dirty="0">
                    <a:sym typeface="Symbol" pitchFamily="2" charset="2"/>
                  </a:rPr>
                  <a:t></a:t>
                </a:r>
                <a:r>
                  <a:rPr lang="en-US" altLang="zh-CN" dirty="0"/>
                  <a:t>{</a:t>
                </a:r>
                <a14:m>
                  <m:oMath xmlns:m="http://schemas.openxmlformats.org/officeDocument/2006/math">
                    <m:sSub>
                      <m:sSubPr>
                        <m:ctrlPr>
                          <a:rPr lang="zh-CN" altLang="zh-CN" i="1"/>
                        </m:ctrlPr>
                      </m:sSubPr>
                      <m:e>
                        <m:r>
                          <a:rPr lang="en-US" altLang="zh-CN" i="1"/>
                          <m:t>𝑣</m:t>
                        </m:r>
                      </m:e>
                      <m:sub>
                        <m:sSub>
                          <m:sSubPr>
                            <m:ctrlPr>
                              <a:rPr lang="zh-CN" altLang="zh-CN" i="1"/>
                            </m:ctrlPr>
                          </m:sSubPr>
                          <m:e>
                            <m:r>
                              <a:rPr lang="en-US" altLang="zh-CN" i="1"/>
                              <m:t>𝑙</m:t>
                            </m:r>
                          </m:e>
                          <m:sub>
                            <m:r>
                              <a:rPr lang="en-US" altLang="zh-CN" i="1"/>
                              <m:t>1</m:t>
                            </m:r>
                          </m:sub>
                        </m:sSub>
                      </m:sub>
                    </m:sSub>
                    <m:r>
                      <a:rPr lang="en-US" altLang="zh-CN"/>
                      <m:t>,</m:t>
                    </m:r>
                    <m:sSub>
                      <m:sSubPr>
                        <m:ctrlPr>
                          <a:rPr lang="zh-CN" altLang="zh-CN" i="1"/>
                        </m:ctrlPr>
                      </m:sSubPr>
                      <m:e>
                        <m:r>
                          <a:rPr lang="en-US" altLang="zh-CN" i="1"/>
                          <m:t>𝑣</m:t>
                        </m:r>
                      </m:e>
                      <m:sub>
                        <m:sSub>
                          <m:sSubPr>
                            <m:ctrlPr>
                              <a:rPr lang="zh-CN" altLang="zh-CN" i="1"/>
                            </m:ctrlPr>
                          </m:sSubPr>
                          <m:e>
                            <m:r>
                              <a:rPr lang="en-US" altLang="zh-CN" i="1"/>
                              <m:t>𝑙</m:t>
                            </m:r>
                          </m:e>
                          <m:sub>
                            <m:r>
                              <a:rPr lang="en-US" altLang="zh-CN" i="1"/>
                              <m:t>2</m:t>
                            </m:r>
                          </m:sub>
                        </m:sSub>
                      </m:sub>
                    </m:sSub>
                  </m:oMath>
                </a14:m>
                <a:r>
                  <a:rPr lang="en-US" altLang="zh-CN" dirty="0"/>
                  <a:t>,</a:t>
                </a:r>
                <a14:m>
                  <m:oMath xmlns:m="http://schemas.openxmlformats.org/officeDocument/2006/math">
                    <m:sSub>
                      <m:sSubPr>
                        <m:ctrlPr>
                          <a:rPr lang="zh-CN" altLang="zh-CN" i="1"/>
                        </m:ctrlPr>
                      </m:sSubPr>
                      <m:e>
                        <m:r>
                          <a:rPr lang="en-US" altLang="zh-CN" i="1"/>
                          <m:t>𝑣</m:t>
                        </m:r>
                      </m:e>
                      <m:sub>
                        <m:sSub>
                          <m:sSubPr>
                            <m:ctrlPr>
                              <a:rPr lang="zh-CN" altLang="zh-CN" i="1"/>
                            </m:ctrlPr>
                          </m:sSubPr>
                          <m:e>
                            <m:r>
                              <a:rPr lang="en-US" altLang="zh-CN" i="1"/>
                              <m:t>𝑙</m:t>
                            </m:r>
                          </m:e>
                          <m:sub>
                            <m:r>
                              <a:rPr lang="en-US" altLang="zh-CN" i="1"/>
                              <m:t>3</m:t>
                            </m:r>
                          </m:sub>
                        </m:sSub>
                      </m:sub>
                    </m:sSub>
                  </m:oMath>
                </a14:m>
                <a:r>
                  <a:rPr lang="en-US" altLang="zh-CN" dirty="0"/>
                  <a:t>}</a:t>
                </a:r>
                <a:r>
                  <a:rPr lang="zh-CN" altLang="zh-CN" dirty="0"/>
                  <a:t>和</a:t>
                </a:r>
                <a:r>
                  <a:rPr lang="en-US" altLang="zh-CN" dirty="0"/>
                  <a:t>A</a:t>
                </a:r>
                <a:r>
                  <a:rPr lang="en-US" altLang="zh-CN" dirty="0">
                    <a:sym typeface="Symbol" pitchFamily="2" charset="2"/>
                  </a:rPr>
                  <a:t></a:t>
                </a:r>
                <a:r>
                  <a:rPr lang="en-US" altLang="zh-CN" dirty="0"/>
                  <a:t>{</a:t>
                </a:r>
                <a14:m>
                  <m:oMath xmlns:m="http://schemas.openxmlformats.org/officeDocument/2006/math">
                    <m:sSub>
                      <m:sSubPr>
                        <m:ctrlPr>
                          <a:rPr lang="zh-CN" altLang="zh-CN" i="1"/>
                        </m:ctrlPr>
                      </m:sSubPr>
                      <m:e>
                        <m:r>
                          <a:rPr lang="en-US" altLang="zh-CN" i="1"/>
                          <m:t>𝑣</m:t>
                        </m:r>
                      </m:e>
                      <m:sub>
                        <m:sSub>
                          <m:sSubPr>
                            <m:ctrlPr>
                              <a:rPr lang="zh-CN" altLang="zh-CN" i="1"/>
                            </m:ctrlPr>
                          </m:sSubPr>
                          <m:e>
                            <m:r>
                              <a:rPr lang="en-US" altLang="zh-CN" i="1"/>
                              <m:t>𝑙</m:t>
                            </m:r>
                          </m:e>
                          <m:sub>
                            <m:r>
                              <a:rPr lang="en-US" altLang="zh-CN" i="1"/>
                              <m:t>4</m:t>
                            </m:r>
                          </m:sub>
                        </m:sSub>
                      </m:sub>
                    </m:sSub>
                    <m:r>
                      <a:rPr lang="en-US" altLang="zh-CN"/>
                      <m:t> ,…, </m:t>
                    </m:r>
                    <m:sSub>
                      <m:sSubPr>
                        <m:ctrlPr>
                          <a:rPr lang="zh-CN" altLang="zh-CN" i="1"/>
                        </m:ctrlPr>
                      </m:sSubPr>
                      <m:e>
                        <m:r>
                          <a:rPr lang="en-US" altLang="zh-CN" i="1"/>
                          <m:t>𝑣</m:t>
                        </m:r>
                      </m:e>
                      <m:sub>
                        <m:sSub>
                          <m:sSubPr>
                            <m:ctrlPr>
                              <a:rPr lang="zh-CN" altLang="zh-CN" i="1"/>
                            </m:ctrlPr>
                          </m:sSubPr>
                          <m:e>
                            <m:r>
                              <a:rPr lang="en-US" altLang="zh-CN" i="1"/>
                              <m:t>𝑙</m:t>
                            </m:r>
                          </m:e>
                          <m:sub>
                            <m:r>
                              <a:rPr lang="en-US" altLang="zh-CN" i="1"/>
                              <m:t>𝑘</m:t>
                            </m:r>
                          </m:sub>
                        </m:sSub>
                      </m:sub>
                    </m:sSub>
                  </m:oMath>
                </a14:m>
                <a:r>
                  <a:rPr lang="en-US" altLang="zh-CN" dirty="0"/>
                  <a:t>}</a:t>
                </a:r>
                <a:r>
                  <a:rPr lang="zh-CN" altLang="zh-CN" dirty="0"/>
                  <a:t>，</a:t>
                </a:r>
                <a:r>
                  <a:rPr lang="en-US" altLang="zh-CN" dirty="0"/>
                  <a:t>…, A</a:t>
                </a:r>
                <a:r>
                  <a:rPr lang="en-US" altLang="zh-CN" dirty="0">
                    <a:sym typeface="Symbol" pitchFamily="2" charset="2"/>
                  </a:rPr>
                  <a:t></a:t>
                </a:r>
                <a:r>
                  <a:rPr lang="en-US" altLang="zh-CN" dirty="0"/>
                  <a:t>{</a:t>
                </a:r>
                <a14:m>
                  <m:oMath xmlns:m="http://schemas.openxmlformats.org/officeDocument/2006/math">
                    <m:sSub>
                      <m:sSubPr>
                        <m:ctrlPr>
                          <a:rPr lang="zh-CN" altLang="zh-CN" i="1"/>
                        </m:ctrlPr>
                      </m:sSubPr>
                      <m:e>
                        <m:r>
                          <a:rPr lang="en-US" altLang="zh-CN" i="1"/>
                          <m:t>𝑣</m:t>
                        </m:r>
                      </m:e>
                      <m:sub>
                        <m:sSub>
                          <m:sSubPr>
                            <m:ctrlPr>
                              <a:rPr lang="zh-CN" altLang="zh-CN" i="1"/>
                            </m:ctrlPr>
                          </m:sSubPr>
                          <m:e>
                            <m:r>
                              <a:rPr lang="en-US" altLang="zh-CN" i="1"/>
                              <m:t>𝑙</m:t>
                            </m:r>
                          </m:e>
                          <m:sub>
                            <m:r>
                              <a:rPr lang="en-US" altLang="zh-CN" i="1"/>
                              <m:t>1</m:t>
                            </m:r>
                          </m:sub>
                        </m:sSub>
                      </m:sub>
                    </m:sSub>
                    <m:r>
                      <a:rPr lang="en-US" altLang="zh-CN"/>
                      <m:t>,</m:t>
                    </m:r>
                    <m:sSub>
                      <m:sSubPr>
                        <m:ctrlPr>
                          <a:rPr lang="zh-CN" altLang="zh-CN" i="1"/>
                        </m:ctrlPr>
                      </m:sSubPr>
                      <m:e>
                        <m:r>
                          <a:rPr lang="en-US" altLang="zh-CN" i="1"/>
                          <m:t>𝑣</m:t>
                        </m:r>
                      </m:e>
                      <m:sub>
                        <m:sSub>
                          <m:sSubPr>
                            <m:ctrlPr>
                              <a:rPr lang="zh-CN" altLang="zh-CN" i="1"/>
                            </m:ctrlPr>
                          </m:sSubPr>
                          <m:e>
                            <m:r>
                              <a:rPr lang="en-US" altLang="zh-CN" i="1"/>
                              <m:t>𝑙</m:t>
                            </m:r>
                          </m:e>
                          <m:sub>
                            <m:r>
                              <a:rPr lang="en-US" altLang="zh-CN" i="1"/>
                              <m:t>2</m:t>
                            </m:r>
                          </m:sub>
                        </m:sSub>
                      </m:sub>
                    </m:sSub>
                  </m:oMath>
                </a14:m>
                <a:r>
                  <a:rPr lang="en-US" altLang="zh-CN" dirty="0"/>
                  <a:t>,</a:t>
                </a:r>
                <a14:m>
                  <m:oMath xmlns:m="http://schemas.openxmlformats.org/officeDocument/2006/math">
                    <m:sSub>
                      <m:sSubPr>
                        <m:ctrlPr>
                          <a:rPr lang="zh-CN" altLang="zh-CN" i="1"/>
                        </m:ctrlPr>
                      </m:sSubPr>
                      <m:e>
                        <m:r>
                          <a:rPr lang="en-US" altLang="zh-CN" i="1"/>
                          <m:t>…,</m:t>
                        </m:r>
                        <m:r>
                          <a:rPr lang="en-US" altLang="zh-CN" i="1"/>
                          <m:t>𝑣</m:t>
                        </m:r>
                      </m:e>
                      <m:sub>
                        <m:sSub>
                          <m:sSubPr>
                            <m:ctrlPr>
                              <a:rPr lang="zh-CN" altLang="zh-CN" i="1"/>
                            </m:ctrlPr>
                          </m:sSubPr>
                          <m:e>
                            <m:r>
                              <a:rPr lang="en-US" altLang="zh-CN" i="1"/>
                              <m:t>𝑙</m:t>
                            </m:r>
                          </m:e>
                          <m:sub>
                            <m:r>
                              <a:rPr lang="en-US" altLang="zh-CN" i="1"/>
                              <m:t>𝑘</m:t>
                            </m:r>
                            <m:r>
                              <a:rPr lang="en-US" altLang="zh-CN" i="1"/>
                              <m:t>−1</m:t>
                            </m:r>
                          </m:sub>
                        </m:sSub>
                      </m:sub>
                    </m:sSub>
                  </m:oMath>
                </a14:m>
                <a:r>
                  <a:rPr lang="en-US" altLang="zh-CN" dirty="0"/>
                  <a:t>}</a:t>
                </a:r>
                <a:r>
                  <a:rPr lang="zh-CN" altLang="zh-CN" dirty="0"/>
                  <a:t>和</a:t>
                </a:r>
                <a:r>
                  <a:rPr lang="en-US" altLang="zh-CN" dirty="0"/>
                  <a:t>A</a:t>
                </a:r>
                <a:r>
                  <a:rPr lang="en-US" altLang="zh-CN" dirty="0">
                    <a:sym typeface="Symbol" pitchFamily="2" charset="2"/>
                  </a:rPr>
                  <a:t></a:t>
                </a:r>
                <a:r>
                  <a:rPr lang="en-US" altLang="zh-CN" dirty="0"/>
                  <a:t>{</a:t>
                </a:r>
                <a14:m>
                  <m:oMath xmlns:m="http://schemas.openxmlformats.org/officeDocument/2006/math">
                    <m:sSub>
                      <m:sSubPr>
                        <m:ctrlPr>
                          <a:rPr lang="zh-CN" altLang="zh-CN" i="1"/>
                        </m:ctrlPr>
                      </m:sSubPr>
                      <m:e>
                        <m:r>
                          <a:rPr lang="en-US" altLang="zh-CN" i="1"/>
                          <m:t>𝑣</m:t>
                        </m:r>
                      </m:e>
                      <m:sub>
                        <m:sSub>
                          <m:sSubPr>
                            <m:ctrlPr>
                              <a:rPr lang="zh-CN" altLang="zh-CN" i="1"/>
                            </m:ctrlPr>
                          </m:sSubPr>
                          <m:e>
                            <m:r>
                              <a:rPr lang="en-US" altLang="zh-CN" i="1"/>
                              <m:t>𝑙</m:t>
                            </m:r>
                          </m:e>
                          <m:sub>
                            <m:r>
                              <a:rPr lang="en-US" altLang="zh-CN" i="1"/>
                              <m:t>𝑘</m:t>
                            </m:r>
                          </m:sub>
                        </m:sSub>
                      </m:sub>
                    </m:sSub>
                  </m:oMath>
                </a14:m>
                <a:r>
                  <a:rPr lang="en-US" altLang="zh-CN" dirty="0"/>
                  <a:t>}</a:t>
                </a:r>
              </a:p>
              <a:p>
                <a:r>
                  <a:rPr lang="zh-CN" altLang="zh-CN" dirty="0"/>
                  <a:t>分别计算这</a:t>
                </a:r>
                <a:r>
                  <a:rPr lang="en-US" altLang="zh-CN" dirty="0"/>
                  <a:t>(k-1)</a:t>
                </a:r>
                <a:r>
                  <a:rPr lang="zh-CN" altLang="zh-CN" dirty="0"/>
                  <a:t>组不同的分裂条件对应的</a:t>
                </a:r>
                <a:r>
                  <a:rPr lang="en-US" altLang="zh-CN" dirty="0"/>
                  <a:t>SDR</a:t>
                </a:r>
                <a:r>
                  <a:rPr lang="zh-CN" altLang="zh-CN" dirty="0"/>
                  <a:t>值，选择</a:t>
                </a:r>
                <a:r>
                  <a:rPr lang="en-US" altLang="zh-CN" dirty="0"/>
                  <a:t>SDR</a:t>
                </a:r>
                <a:r>
                  <a:rPr lang="zh-CN" altLang="zh-CN" dirty="0"/>
                  <a:t>值最大的作为该属性的分裂条件。</a:t>
                </a:r>
              </a:p>
              <a:p>
                <a:endParaRPr kumimoji="1" lang="zh-CN" altLang="en-US" dirty="0"/>
              </a:p>
            </p:txBody>
          </p:sp>
        </mc:Choice>
        <mc:Fallback>
          <p:sp>
            <p:nvSpPr>
              <p:cNvPr id="2" name="内容占位符 1">
                <a:extLst>
                  <a:ext uri="{FF2B5EF4-FFF2-40B4-BE49-F238E27FC236}">
                    <a16:creationId xmlns:a16="http://schemas.microsoft.com/office/drawing/2014/main" id="{6CF30FC0-D303-6D4A-8359-E47CC0B56198}"/>
                  </a:ext>
                </a:extLst>
              </p:cNvPr>
              <p:cNvSpPr>
                <a:spLocks noGrp="1" noRot="1" noChangeAspect="1" noMove="1" noResize="1" noEditPoints="1" noAdjustHandles="1" noChangeArrowheads="1" noChangeShapeType="1" noTextEdit="1"/>
              </p:cNvSpPr>
              <p:nvPr>
                <p:ph idx="1"/>
              </p:nvPr>
            </p:nvSpPr>
            <p:spPr>
              <a:blipFill>
                <a:blip r:embed="rId2"/>
                <a:stretch>
                  <a:fillRect l="-1004" t="-1302"/>
                </a:stretch>
              </a:blipFill>
            </p:spPr>
            <p:txBody>
              <a:bodyPr/>
              <a:lstStyle/>
              <a:p>
                <a:r>
                  <a:rPr lang="zh-CN" altLang="en-US">
                    <a:noFill/>
                  </a:rPr>
                  <a:t> </a:t>
                </a:r>
              </a:p>
            </p:txBody>
          </p:sp>
        </mc:Fallback>
      </mc:AlternateContent>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标题 1">
            <a:extLst>
              <a:ext uri="{FF2B5EF4-FFF2-40B4-BE49-F238E27FC236}">
                <a16:creationId xmlns:a16="http://schemas.microsoft.com/office/drawing/2014/main" id="{66700F9A-220A-7342-8A56-85A916454529}"/>
              </a:ext>
            </a:extLst>
          </p:cNvPr>
          <p:cNvSpPr>
            <a:spLocks noGrp="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分裂条件</a:t>
            </a:r>
          </a:p>
        </p:txBody>
      </p:sp>
      <p:sp>
        <p:nvSpPr>
          <p:cNvPr id="40963" name="内容占位符 2">
            <a:extLst>
              <a:ext uri="{FF2B5EF4-FFF2-40B4-BE49-F238E27FC236}">
                <a16:creationId xmlns:a16="http://schemas.microsoft.com/office/drawing/2014/main" id="{20ACB4A0-21EA-C042-9F8F-2DE7F34A2539}"/>
              </a:ext>
            </a:extLst>
          </p:cNvPr>
          <p:cNvSpPr>
            <a:spLocks noGrp="1"/>
          </p:cNvSpPr>
          <p:nvPr>
            <p:ph idx="1"/>
          </p:nvPr>
        </p:nvSpPr>
        <p:spPr>
          <a:xfrm>
            <a:off x="406400" y="1467644"/>
            <a:ext cx="8065864" cy="3126186"/>
          </a:xfrm>
        </p:spPr>
        <p:txBody>
          <a:bodyPr/>
          <a:lstStyle/>
          <a:p>
            <a:pPr eaLnBrk="1" hangingPunct="1"/>
            <a:r>
              <a:rPr lang="en-US" altLang="zh-CN" sz="2400" dirty="0">
                <a:ea typeface="微软雅黑" panose="020B0503020204020204" pitchFamily="34" charset="-122"/>
                <a:cs typeface="微软雅黑" panose="020B0503020204020204" pitchFamily="34" charset="-122"/>
                <a:sym typeface="Symbol" pitchFamily="2" charset="2"/>
              </a:rPr>
              <a:t></a:t>
            </a:r>
            <a:r>
              <a:rPr lang="en-US" altLang="zh-CN" sz="2400" dirty="0">
                <a:ea typeface="微软雅黑" panose="020B0503020204020204" pitchFamily="34" charset="-122"/>
                <a:cs typeface="微软雅黑" panose="020B0503020204020204" pitchFamily="34" charset="-122"/>
              </a:rPr>
              <a:t>(</a:t>
            </a:r>
            <a:r>
              <a:rPr lang="zh-CN" altLang="zh-CN" sz="2400" dirty="0">
                <a:ea typeface="微软雅黑" panose="020B0503020204020204" pitchFamily="34" charset="-122"/>
                <a:cs typeface="微软雅黑" panose="020B0503020204020204" pitchFamily="34" charset="-122"/>
              </a:rPr>
              <a:t>单身</a:t>
            </a:r>
            <a:r>
              <a:rPr lang="en-US" altLang="zh-CN" sz="2400" dirty="0">
                <a:ea typeface="微软雅黑" panose="020B0503020204020204" pitchFamily="34" charset="-122"/>
                <a:cs typeface="微软雅黑" panose="020B0503020204020204" pitchFamily="34" charset="-122"/>
              </a:rPr>
              <a:t>)=(20+40+90)/2=50</a:t>
            </a:r>
            <a:r>
              <a:rPr lang="zh-CN" altLang="zh-CN" sz="2400" dirty="0">
                <a:ea typeface="微软雅黑" panose="020B0503020204020204" pitchFamily="34" charset="-122"/>
                <a:cs typeface="微软雅黑" panose="020B0503020204020204" pitchFamily="34" charset="-122"/>
              </a:rPr>
              <a:t>，</a:t>
            </a:r>
            <a:r>
              <a:rPr lang="en-US" altLang="zh-CN" sz="2400" dirty="0">
                <a:ea typeface="微软雅黑" panose="020B0503020204020204" pitchFamily="34" charset="-122"/>
                <a:cs typeface="微软雅黑" panose="020B0503020204020204" pitchFamily="34" charset="-122"/>
                <a:sym typeface="Symbol" pitchFamily="2" charset="2"/>
              </a:rPr>
              <a:t></a:t>
            </a:r>
            <a:r>
              <a:rPr lang="en-US" altLang="zh-CN" sz="2400" dirty="0">
                <a:ea typeface="微软雅黑" panose="020B0503020204020204" pitchFamily="34" charset="-122"/>
                <a:cs typeface="微软雅黑" panose="020B0503020204020204" pitchFamily="34" charset="-122"/>
              </a:rPr>
              <a:t>(</a:t>
            </a:r>
            <a:r>
              <a:rPr lang="zh-CN" altLang="zh-CN" sz="2400" dirty="0">
                <a:ea typeface="微软雅黑" panose="020B0503020204020204" pitchFamily="34" charset="-122"/>
                <a:cs typeface="微软雅黑" panose="020B0503020204020204" pitchFamily="34" charset="-122"/>
              </a:rPr>
              <a:t>已婚</a:t>
            </a:r>
            <a:r>
              <a:rPr lang="en-US" altLang="zh-CN" sz="2400" dirty="0">
                <a:ea typeface="微软雅黑" panose="020B0503020204020204" pitchFamily="34" charset="-122"/>
                <a:cs typeface="微软雅黑" panose="020B0503020204020204" pitchFamily="34" charset="-122"/>
              </a:rPr>
              <a:t>)=120</a:t>
            </a:r>
            <a:r>
              <a:rPr lang="zh-CN" altLang="zh-CN" sz="2400" dirty="0">
                <a:ea typeface="微软雅黑" panose="020B0503020204020204" pitchFamily="34" charset="-122"/>
                <a:cs typeface="微软雅黑" panose="020B0503020204020204" pitchFamily="34" charset="-122"/>
              </a:rPr>
              <a:t>，</a:t>
            </a:r>
            <a:r>
              <a:rPr lang="en-US" altLang="zh-CN" sz="2400" dirty="0">
                <a:ea typeface="微软雅黑" panose="020B0503020204020204" pitchFamily="34" charset="-122"/>
                <a:cs typeface="微软雅黑" panose="020B0503020204020204" pitchFamily="34" charset="-122"/>
                <a:sym typeface="Symbol" pitchFamily="2" charset="2"/>
              </a:rPr>
              <a:t></a:t>
            </a:r>
            <a:r>
              <a:rPr lang="en-US" altLang="zh-CN" sz="2400" dirty="0">
                <a:ea typeface="微软雅黑" panose="020B0503020204020204" pitchFamily="34" charset="-122"/>
                <a:cs typeface="微软雅黑" panose="020B0503020204020204" pitchFamily="34" charset="-122"/>
              </a:rPr>
              <a:t>(</a:t>
            </a:r>
            <a:r>
              <a:rPr lang="zh-CN" altLang="zh-CN" sz="2400" dirty="0">
                <a:ea typeface="微软雅黑" panose="020B0503020204020204" pitchFamily="34" charset="-122"/>
                <a:cs typeface="微软雅黑" panose="020B0503020204020204" pitchFamily="34" charset="-122"/>
              </a:rPr>
              <a:t>离异</a:t>
            </a:r>
            <a:r>
              <a:rPr lang="en-US" altLang="zh-CN" sz="2400" dirty="0">
                <a:ea typeface="微软雅黑" panose="020B0503020204020204" pitchFamily="34" charset="-122"/>
                <a:cs typeface="微软雅黑" panose="020B0503020204020204" pitchFamily="34" charset="-122"/>
              </a:rPr>
              <a:t>)=80</a:t>
            </a:r>
          </a:p>
          <a:p>
            <a:pPr eaLnBrk="1" hangingPunct="1"/>
            <a:r>
              <a:rPr lang="zh-CN" altLang="zh-CN" sz="2400" dirty="0">
                <a:ea typeface="微软雅黑" panose="020B0503020204020204" pitchFamily="34" charset="-122"/>
                <a:cs typeface="微软雅黑" panose="020B0503020204020204" pitchFamily="34" charset="-122"/>
              </a:rPr>
              <a:t>排序</a:t>
            </a:r>
            <a:r>
              <a:rPr lang="en-US" altLang="zh-CN" sz="2400" dirty="0">
                <a:ea typeface="微软雅黑" panose="020B0503020204020204" pitchFamily="34" charset="-122"/>
                <a:cs typeface="微软雅黑" panose="020B0503020204020204" pitchFamily="34" charset="-122"/>
              </a:rPr>
              <a:t>: </a:t>
            </a:r>
            <a:r>
              <a:rPr lang="zh-CN" altLang="zh-CN" sz="2400" dirty="0">
                <a:ea typeface="微软雅黑" panose="020B0503020204020204" pitchFamily="34" charset="-122"/>
                <a:cs typeface="微软雅黑" panose="020B0503020204020204" pitchFamily="34" charset="-122"/>
              </a:rPr>
              <a:t>单身、离异、已婚</a:t>
            </a:r>
            <a:endParaRPr lang="en-US" altLang="zh-CN" sz="2400" dirty="0">
              <a:ea typeface="微软雅黑" panose="020B0503020204020204" pitchFamily="34" charset="-122"/>
              <a:cs typeface="微软雅黑" panose="020B0503020204020204" pitchFamily="34" charset="-122"/>
            </a:endParaRPr>
          </a:p>
          <a:p>
            <a:pPr eaLnBrk="1" hangingPunct="1"/>
            <a:r>
              <a:rPr lang="en-US" altLang="zh-CN" sz="2400" i="1" dirty="0">
                <a:ea typeface="微软雅黑" panose="020B0503020204020204" pitchFamily="34" charset="-122"/>
                <a:cs typeface="微软雅黑" panose="020B0503020204020204" pitchFamily="34" charset="-122"/>
              </a:rPr>
              <a:t>A</a:t>
            </a:r>
            <a:r>
              <a:rPr lang="en-US" altLang="zh-CN" sz="2400" baseline="-25000" dirty="0">
                <a:ea typeface="微软雅黑" panose="020B0503020204020204" pitchFamily="34" charset="-122"/>
                <a:cs typeface="微软雅黑" panose="020B0503020204020204" pitchFamily="34" charset="-122"/>
              </a:rPr>
              <a:t>1</a:t>
            </a:r>
            <a:r>
              <a:rPr lang="zh-CN" altLang="zh-CN" sz="2400" dirty="0">
                <a:ea typeface="微软雅黑" panose="020B0503020204020204" pitchFamily="34" charset="-122"/>
                <a:cs typeface="微软雅黑" panose="020B0503020204020204" pitchFamily="34" charset="-122"/>
              </a:rPr>
              <a:t>：婚姻状况</a:t>
            </a:r>
            <a:r>
              <a:rPr lang="en-US" altLang="zh-CN" sz="2400" dirty="0">
                <a:ea typeface="微软雅黑" panose="020B0503020204020204" pitchFamily="34" charset="-122"/>
                <a:cs typeface="微软雅黑" panose="020B0503020204020204" pitchFamily="34" charset="-122"/>
                <a:sym typeface="Symbol" pitchFamily="2" charset="2"/>
              </a:rPr>
              <a:t></a:t>
            </a:r>
            <a:r>
              <a:rPr lang="en-US" altLang="zh-CN" sz="2400" dirty="0">
                <a:ea typeface="微软雅黑" panose="020B0503020204020204" pitchFamily="34" charset="-122"/>
                <a:cs typeface="微软雅黑" panose="020B0503020204020204" pitchFamily="34" charset="-122"/>
              </a:rPr>
              <a:t>{</a:t>
            </a:r>
            <a:r>
              <a:rPr lang="zh-CN" altLang="zh-CN" sz="2400" dirty="0">
                <a:ea typeface="微软雅黑" panose="020B0503020204020204" pitchFamily="34" charset="-122"/>
                <a:cs typeface="微软雅黑" panose="020B0503020204020204" pitchFamily="34" charset="-122"/>
              </a:rPr>
              <a:t>单身</a:t>
            </a:r>
            <a:r>
              <a:rPr lang="en-US" altLang="zh-CN" sz="2400" dirty="0">
                <a:ea typeface="微软雅黑" panose="020B0503020204020204" pitchFamily="34" charset="-122"/>
                <a:cs typeface="微软雅黑" panose="020B0503020204020204" pitchFamily="34" charset="-122"/>
              </a:rPr>
              <a:t>}</a:t>
            </a:r>
            <a:r>
              <a:rPr lang="zh-CN" altLang="zh-CN" sz="2400" dirty="0">
                <a:ea typeface="微软雅黑" panose="020B0503020204020204" pitchFamily="34" charset="-122"/>
                <a:cs typeface="微软雅黑" panose="020B0503020204020204" pitchFamily="34" charset="-122"/>
              </a:rPr>
              <a:t>和婚姻状况</a:t>
            </a:r>
            <a:r>
              <a:rPr lang="en-US" altLang="zh-CN" sz="2400" dirty="0">
                <a:ea typeface="微软雅黑" panose="020B0503020204020204" pitchFamily="34" charset="-122"/>
                <a:cs typeface="微软雅黑" panose="020B0503020204020204" pitchFamily="34" charset="-122"/>
                <a:sym typeface="Symbol" pitchFamily="2" charset="2"/>
              </a:rPr>
              <a:t></a:t>
            </a:r>
            <a:r>
              <a:rPr lang="en-US" altLang="zh-CN" sz="2400" dirty="0">
                <a:ea typeface="微软雅黑" panose="020B0503020204020204" pitchFamily="34" charset="-122"/>
                <a:cs typeface="微软雅黑" panose="020B0503020204020204" pitchFamily="34" charset="-122"/>
              </a:rPr>
              <a:t>{</a:t>
            </a:r>
            <a:r>
              <a:rPr lang="zh-CN" altLang="zh-CN" sz="2400" dirty="0">
                <a:ea typeface="微软雅黑" panose="020B0503020204020204" pitchFamily="34" charset="-122"/>
                <a:cs typeface="微软雅黑" panose="020B0503020204020204" pitchFamily="34" charset="-122"/>
              </a:rPr>
              <a:t>离异，已婚</a:t>
            </a:r>
            <a:r>
              <a:rPr lang="en-US" altLang="zh-CN" sz="2400" dirty="0">
                <a:ea typeface="微软雅黑" panose="020B0503020204020204" pitchFamily="34" charset="-122"/>
                <a:cs typeface="微软雅黑" panose="020B0503020204020204" pitchFamily="34" charset="-122"/>
              </a:rPr>
              <a:t>}</a:t>
            </a:r>
          </a:p>
          <a:p>
            <a:pPr eaLnBrk="1" hangingPunct="1"/>
            <a:r>
              <a:rPr lang="en-US" altLang="zh-CN" sz="2400" i="1" dirty="0">
                <a:ea typeface="微软雅黑" panose="020B0503020204020204" pitchFamily="34" charset="-122"/>
                <a:cs typeface="微软雅黑" panose="020B0503020204020204" pitchFamily="34" charset="-122"/>
              </a:rPr>
              <a:t>A</a:t>
            </a:r>
            <a:r>
              <a:rPr lang="en-US" altLang="zh-CN" sz="2400" baseline="-25000" dirty="0">
                <a:ea typeface="微软雅黑" panose="020B0503020204020204" pitchFamily="34" charset="-122"/>
                <a:cs typeface="微软雅黑" panose="020B0503020204020204" pitchFamily="34" charset="-122"/>
              </a:rPr>
              <a:t>2</a:t>
            </a:r>
            <a:r>
              <a:rPr lang="zh-CN" altLang="zh-CN" sz="2400" dirty="0">
                <a:ea typeface="微软雅黑" panose="020B0503020204020204" pitchFamily="34" charset="-122"/>
                <a:cs typeface="微软雅黑" panose="020B0503020204020204" pitchFamily="34" charset="-122"/>
              </a:rPr>
              <a:t>：婚姻状况</a:t>
            </a:r>
            <a:r>
              <a:rPr lang="en-US" altLang="zh-CN" sz="2400" dirty="0">
                <a:ea typeface="微软雅黑" panose="020B0503020204020204" pitchFamily="34" charset="-122"/>
                <a:cs typeface="微软雅黑" panose="020B0503020204020204" pitchFamily="34" charset="-122"/>
                <a:sym typeface="Symbol" pitchFamily="2" charset="2"/>
              </a:rPr>
              <a:t></a:t>
            </a:r>
            <a:r>
              <a:rPr lang="en-US" altLang="zh-CN" sz="2400" dirty="0">
                <a:ea typeface="微软雅黑" panose="020B0503020204020204" pitchFamily="34" charset="-122"/>
                <a:cs typeface="微软雅黑" panose="020B0503020204020204" pitchFamily="34" charset="-122"/>
              </a:rPr>
              <a:t>{</a:t>
            </a:r>
            <a:r>
              <a:rPr lang="zh-CN" altLang="zh-CN" sz="2400" dirty="0">
                <a:ea typeface="微软雅黑" panose="020B0503020204020204" pitchFamily="34" charset="-122"/>
                <a:cs typeface="微软雅黑" panose="020B0503020204020204" pitchFamily="34" charset="-122"/>
              </a:rPr>
              <a:t>单身，离异</a:t>
            </a:r>
            <a:r>
              <a:rPr lang="en-US" altLang="zh-CN" sz="2400" dirty="0">
                <a:ea typeface="微软雅黑" panose="020B0503020204020204" pitchFamily="34" charset="-122"/>
                <a:cs typeface="微软雅黑" panose="020B0503020204020204" pitchFamily="34" charset="-122"/>
              </a:rPr>
              <a:t>}</a:t>
            </a:r>
            <a:r>
              <a:rPr lang="zh-CN" altLang="zh-CN" sz="2400" dirty="0">
                <a:ea typeface="微软雅黑" panose="020B0503020204020204" pitchFamily="34" charset="-122"/>
                <a:cs typeface="微软雅黑" panose="020B0503020204020204" pitchFamily="34" charset="-122"/>
              </a:rPr>
              <a:t>和婚姻状况</a:t>
            </a:r>
            <a:r>
              <a:rPr lang="en-US" altLang="zh-CN" sz="2400" dirty="0">
                <a:ea typeface="微软雅黑" panose="020B0503020204020204" pitchFamily="34" charset="-122"/>
                <a:cs typeface="微软雅黑" panose="020B0503020204020204" pitchFamily="34" charset="-122"/>
                <a:sym typeface="Symbol" pitchFamily="2" charset="2"/>
              </a:rPr>
              <a:t></a:t>
            </a:r>
            <a:r>
              <a:rPr lang="en-US" altLang="zh-CN" sz="2400" dirty="0">
                <a:ea typeface="微软雅黑" panose="020B0503020204020204" pitchFamily="34" charset="-122"/>
                <a:cs typeface="微软雅黑" panose="020B0503020204020204" pitchFamily="34" charset="-122"/>
              </a:rPr>
              <a:t>{</a:t>
            </a:r>
            <a:r>
              <a:rPr lang="zh-CN" altLang="zh-CN" sz="2400" dirty="0">
                <a:ea typeface="微软雅黑" panose="020B0503020204020204" pitchFamily="34" charset="-122"/>
                <a:cs typeface="微软雅黑" panose="020B0503020204020204" pitchFamily="34" charset="-122"/>
              </a:rPr>
              <a:t>已婚</a:t>
            </a:r>
            <a:r>
              <a:rPr lang="en-US" altLang="zh-CN" sz="2400" dirty="0">
                <a:ea typeface="微软雅黑" panose="020B0503020204020204" pitchFamily="34" charset="-122"/>
                <a:cs typeface="微软雅黑" panose="020B0503020204020204" pitchFamily="34" charset="-122"/>
              </a:rPr>
              <a:t>}</a:t>
            </a:r>
          </a:p>
          <a:p>
            <a:pPr eaLnBrk="1" hangingPunct="1"/>
            <a:r>
              <a:rPr lang="en-US" altLang="zh-CN" sz="2400" i="1" dirty="0">
                <a:cs typeface="微软雅黑" panose="020B0503020204020204" pitchFamily="34" charset="-122"/>
              </a:rPr>
              <a:t>A</a:t>
            </a:r>
            <a:r>
              <a:rPr lang="en-US" altLang="zh-CN" sz="2400" baseline="-25000" dirty="0">
                <a:cs typeface="微软雅黑" panose="020B0503020204020204" pitchFamily="34" charset="-122"/>
              </a:rPr>
              <a:t>1</a:t>
            </a:r>
            <a:r>
              <a:rPr lang="en-US" altLang="zh-CN" sz="2400" dirty="0">
                <a:cs typeface="微软雅黑" panose="020B0503020204020204" pitchFamily="34" charset="-122"/>
              </a:rPr>
              <a:t>:</a:t>
            </a:r>
            <a:r>
              <a:rPr lang="zh-CN" altLang="en-US" sz="2400" dirty="0">
                <a:cs typeface="微软雅黑" panose="020B0503020204020204" pitchFamily="34" charset="-122"/>
              </a:rPr>
              <a:t> </a:t>
            </a:r>
            <a:r>
              <a:rPr lang="en-US" altLang="zh-CN" sz="2400" dirty="0" err="1">
                <a:cs typeface="微软雅黑" panose="020B0503020204020204" pitchFamily="34" charset="-122"/>
              </a:rPr>
              <a:t>sd</a:t>
            </a:r>
            <a:r>
              <a:rPr lang="en-US" altLang="zh-CN" sz="2400" dirty="0">
                <a:cs typeface="微软雅黑" panose="020B0503020204020204" pitchFamily="34" charset="-122"/>
              </a:rPr>
              <a:t>(</a:t>
            </a:r>
            <a:r>
              <a:rPr lang="en-US" altLang="zh-CN" sz="2400" i="1" dirty="0">
                <a:cs typeface="微软雅黑" panose="020B0503020204020204" pitchFamily="34" charset="-122"/>
              </a:rPr>
              <a:t>D</a:t>
            </a:r>
            <a:r>
              <a:rPr lang="en-US" altLang="zh-CN" sz="2400" baseline="-25000" dirty="0">
                <a:cs typeface="微软雅黑" panose="020B0503020204020204" pitchFamily="34" charset="-122"/>
              </a:rPr>
              <a:t>1</a:t>
            </a:r>
            <a:r>
              <a:rPr lang="en-US" altLang="zh-CN" sz="2400" dirty="0">
                <a:cs typeface="微软雅黑" panose="020B0503020204020204" pitchFamily="34" charset="-122"/>
              </a:rPr>
              <a:t>)=29.4, </a:t>
            </a:r>
            <a:r>
              <a:rPr lang="en-US" altLang="zh-CN" sz="2400" dirty="0" err="1">
                <a:cs typeface="微软雅黑" panose="020B0503020204020204" pitchFamily="34" charset="-122"/>
              </a:rPr>
              <a:t>sd</a:t>
            </a:r>
            <a:r>
              <a:rPr lang="en-US" altLang="zh-CN" sz="2400" dirty="0">
                <a:cs typeface="微软雅黑" panose="020B0503020204020204" pitchFamily="34" charset="-122"/>
              </a:rPr>
              <a:t>(</a:t>
            </a:r>
            <a:r>
              <a:rPr lang="en-US" altLang="zh-CN" sz="2400" i="1" dirty="0">
                <a:cs typeface="微软雅黑" panose="020B0503020204020204" pitchFamily="34" charset="-122"/>
              </a:rPr>
              <a:t>D</a:t>
            </a:r>
            <a:r>
              <a:rPr lang="en-US" altLang="zh-CN" sz="2400" baseline="-25000" dirty="0">
                <a:cs typeface="微软雅黑" panose="020B0503020204020204" pitchFamily="34" charset="-122"/>
              </a:rPr>
              <a:t>2</a:t>
            </a:r>
            <a:r>
              <a:rPr lang="en-US" altLang="zh-CN" sz="2400" dirty="0">
                <a:cs typeface="微软雅黑" panose="020B0503020204020204" pitchFamily="34" charset="-122"/>
              </a:rPr>
              <a:t>)=58.9, </a:t>
            </a:r>
            <a:r>
              <a:rPr lang="en-US" altLang="zh-CN" sz="2400" dirty="0" err="1">
                <a:cs typeface="微软雅黑" panose="020B0503020204020204" pitchFamily="34" charset="-122"/>
              </a:rPr>
              <a:t>sd</a:t>
            </a:r>
            <a:r>
              <a:rPr lang="en-US" altLang="zh-CN" sz="2400" dirty="0">
                <a:cs typeface="微软雅黑" panose="020B0503020204020204" pitchFamily="34" charset="-122"/>
              </a:rPr>
              <a:t>(</a:t>
            </a:r>
            <a:r>
              <a:rPr lang="en-US" altLang="zh-CN" sz="2400" i="1" dirty="0">
                <a:cs typeface="微软雅黑" panose="020B0503020204020204" pitchFamily="34" charset="-122"/>
              </a:rPr>
              <a:t>D</a:t>
            </a:r>
            <a:r>
              <a:rPr lang="en-US" altLang="zh-CN" sz="2400" dirty="0">
                <a:cs typeface="微软雅黑" panose="020B0503020204020204" pitchFamily="34" charset="-122"/>
              </a:rPr>
              <a:t>)=56.3</a:t>
            </a:r>
          </a:p>
          <a:p>
            <a:pPr eaLnBrk="1" hangingPunct="1"/>
            <a:r>
              <a:rPr lang="en-US" altLang="zh-CN" sz="2400" i="1" dirty="0">
                <a:ea typeface="微软雅黑" panose="020B0503020204020204" pitchFamily="34" charset="-122"/>
                <a:cs typeface="微软雅黑" panose="020B0503020204020204" pitchFamily="34" charset="-122"/>
              </a:rPr>
              <a:t>SDR</a:t>
            </a:r>
            <a:r>
              <a:rPr lang="en-US" altLang="zh-CN" sz="2400" dirty="0">
                <a:ea typeface="微软雅黑" panose="020B0503020204020204" pitchFamily="34" charset="-122"/>
                <a:cs typeface="微软雅黑" panose="020B0503020204020204" pitchFamily="34" charset="-122"/>
              </a:rPr>
              <a:t>(</a:t>
            </a:r>
            <a:r>
              <a:rPr lang="en-US" altLang="zh-CN" sz="2400" i="1" dirty="0">
                <a:ea typeface="微软雅黑" panose="020B0503020204020204" pitchFamily="34" charset="-122"/>
                <a:cs typeface="微软雅黑" panose="020B0503020204020204" pitchFamily="34" charset="-122"/>
              </a:rPr>
              <a:t>D</a:t>
            </a:r>
            <a:r>
              <a:rPr lang="en-US" altLang="zh-CN" sz="2400" dirty="0">
                <a:ea typeface="微软雅黑" panose="020B0503020204020204" pitchFamily="34" charset="-122"/>
                <a:cs typeface="微软雅黑" panose="020B0503020204020204" pitchFamily="34" charset="-122"/>
              </a:rPr>
              <a:t>, </a:t>
            </a:r>
            <a:r>
              <a:rPr lang="en-US" altLang="zh-CN" sz="2400" i="1" dirty="0">
                <a:ea typeface="微软雅黑" panose="020B0503020204020204" pitchFamily="34" charset="-122"/>
                <a:cs typeface="微软雅黑" panose="020B0503020204020204" pitchFamily="34" charset="-122"/>
              </a:rPr>
              <a:t>A</a:t>
            </a:r>
            <a:r>
              <a:rPr lang="en-US" altLang="zh-CN" sz="2400" baseline="-25000" dirty="0">
                <a:ea typeface="微软雅黑" panose="020B0503020204020204" pitchFamily="34" charset="-122"/>
                <a:cs typeface="微软雅黑" panose="020B0503020204020204" pitchFamily="34" charset="-122"/>
              </a:rPr>
              <a:t>1</a:t>
            </a:r>
            <a:r>
              <a:rPr lang="en-US" altLang="zh-CN" sz="2400" dirty="0">
                <a:ea typeface="微软雅黑" panose="020B0503020204020204" pitchFamily="34" charset="-122"/>
                <a:cs typeface="微软雅黑" panose="020B0503020204020204" pitchFamily="34" charset="-122"/>
              </a:rPr>
              <a:t>)=</a:t>
            </a:r>
            <a:r>
              <a:rPr lang="en-US" altLang="zh-CN" sz="2400" i="1" dirty="0" err="1">
                <a:ea typeface="微软雅黑" panose="020B0503020204020204" pitchFamily="34" charset="-122"/>
                <a:cs typeface="微软雅黑" panose="020B0503020204020204" pitchFamily="34" charset="-122"/>
              </a:rPr>
              <a:t>sd</a:t>
            </a:r>
            <a:r>
              <a:rPr lang="en-US" altLang="zh-CN" sz="2400" dirty="0">
                <a:ea typeface="微软雅黑" panose="020B0503020204020204" pitchFamily="34" charset="-122"/>
                <a:cs typeface="微软雅黑" panose="020B0503020204020204" pitchFamily="34" charset="-122"/>
              </a:rPr>
              <a:t>(</a:t>
            </a:r>
            <a:r>
              <a:rPr lang="en-US" altLang="zh-CN" sz="2400" i="1" dirty="0">
                <a:ea typeface="微软雅黑" panose="020B0503020204020204" pitchFamily="34" charset="-122"/>
                <a:cs typeface="微软雅黑" panose="020B0503020204020204" pitchFamily="34" charset="-122"/>
              </a:rPr>
              <a:t>D</a:t>
            </a:r>
            <a:r>
              <a:rPr lang="en-US" altLang="zh-CN" sz="2400" dirty="0">
                <a:ea typeface="微软雅黑" panose="020B0503020204020204" pitchFamily="34" charset="-122"/>
                <a:cs typeface="微软雅黑" panose="020B0503020204020204" pitchFamily="34" charset="-122"/>
              </a:rPr>
              <a:t>)</a:t>
            </a:r>
            <a:r>
              <a:rPr lang="en-US" altLang="zh-CN" dirty="0"/>
              <a:t>⎼(3/8)×</a:t>
            </a:r>
            <a:r>
              <a:rPr lang="en-US" altLang="zh-CN" i="1" dirty="0" err="1"/>
              <a:t>sd</a:t>
            </a:r>
            <a:r>
              <a:rPr lang="en-US" altLang="zh-CN" dirty="0"/>
              <a:t>(</a:t>
            </a:r>
            <a:r>
              <a:rPr lang="en-US" altLang="zh-CN" i="1" dirty="0"/>
              <a:t>D</a:t>
            </a:r>
            <a:r>
              <a:rPr lang="en-US" altLang="zh-CN" baseline="-25000" dirty="0"/>
              <a:t>1</a:t>
            </a:r>
            <a:r>
              <a:rPr lang="en-US" altLang="zh-CN" dirty="0"/>
              <a:t>)</a:t>
            </a:r>
            <a:r>
              <a:rPr lang="en-US" altLang="zh-CN" sz="2400" dirty="0"/>
              <a:t> ⎼(5/8)×</a:t>
            </a:r>
            <a:r>
              <a:rPr lang="en-US" altLang="zh-CN" sz="2400" i="1" dirty="0" err="1"/>
              <a:t>sd</a:t>
            </a:r>
            <a:r>
              <a:rPr lang="en-US" altLang="zh-CN" sz="2400" dirty="0"/>
              <a:t>(</a:t>
            </a:r>
            <a:r>
              <a:rPr lang="en-US" altLang="zh-CN" sz="2400" i="1" dirty="0"/>
              <a:t>D</a:t>
            </a:r>
            <a:r>
              <a:rPr lang="en-US" altLang="zh-CN" sz="2400" baseline="-25000" dirty="0"/>
              <a:t>2</a:t>
            </a:r>
            <a:r>
              <a:rPr lang="en-US" altLang="zh-CN" sz="2400" dirty="0"/>
              <a:t>)=8.47</a:t>
            </a:r>
          </a:p>
          <a:p>
            <a:pPr eaLnBrk="1" hangingPunct="1"/>
            <a:r>
              <a:rPr lang="en-US" altLang="zh-CN" sz="2400" i="1" dirty="0">
                <a:ea typeface="微软雅黑" panose="020B0503020204020204" pitchFamily="34" charset="-122"/>
                <a:cs typeface="微软雅黑" panose="020B0503020204020204" pitchFamily="34" charset="-122"/>
              </a:rPr>
              <a:t>SDR</a:t>
            </a:r>
            <a:r>
              <a:rPr lang="en-US" altLang="zh-CN" sz="2400" dirty="0">
                <a:ea typeface="微软雅黑" panose="020B0503020204020204" pitchFamily="34" charset="-122"/>
                <a:cs typeface="微软雅黑" panose="020B0503020204020204" pitchFamily="34" charset="-122"/>
              </a:rPr>
              <a:t>(</a:t>
            </a:r>
            <a:r>
              <a:rPr lang="en-US" altLang="zh-CN" sz="2400" i="1" dirty="0">
                <a:ea typeface="微软雅黑" panose="020B0503020204020204" pitchFamily="34" charset="-122"/>
                <a:cs typeface="微软雅黑" panose="020B0503020204020204" pitchFamily="34" charset="-122"/>
              </a:rPr>
              <a:t>D</a:t>
            </a:r>
            <a:r>
              <a:rPr lang="en-US" altLang="zh-CN" sz="2400" dirty="0">
                <a:ea typeface="微软雅黑" panose="020B0503020204020204" pitchFamily="34" charset="-122"/>
                <a:cs typeface="微软雅黑" panose="020B0503020204020204" pitchFamily="34" charset="-122"/>
              </a:rPr>
              <a:t>, </a:t>
            </a:r>
            <a:r>
              <a:rPr lang="en-US" altLang="zh-CN" sz="2400" i="1" dirty="0">
                <a:ea typeface="微软雅黑" panose="020B0503020204020204" pitchFamily="34" charset="-122"/>
                <a:cs typeface="微软雅黑" panose="020B0503020204020204" pitchFamily="34" charset="-122"/>
              </a:rPr>
              <a:t>A</a:t>
            </a:r>
            <a:r>
              <a:rPr lang="en-US" altLang="zh-CN" sz="2400" baseline="-25000" dirty="0">
                <a:ea typeface="微软雅黑" panose="020B0503020204020204" pitchFamily="34" charset="-122"/>
                <a:cs typeface="微软雅黑" panose="020B0503020204020204" pitchFamily="34" charset="-122"/>
              </a:rPr>
              <a:t>2</a:t>
            </a:r>
            <a:r>
              <a:rPr lang="en-US" altLang="zh-CN" sz="2400" dirty="0">
                <a:ea typeface="微软雅黑" panose="020B0503020204020204" pitchFamily="34" charset="-122"/>
                <a:cs typeface="微软雅黑" panose="020B0503020204020204" pitchFamily="34" charset="-122"/>
              </a:rPr>
              <a:t>)=11.4)</a:t>
            </a:r>
            <a:endParaRPr lang="zh-CN" altLang="zh-CN" sz="2400" dirty="0">
              <a:ea typeface="微软雅黑" panose="020B0503020204020204" pitchFamily="34" charset="-122"/>
              <a:cs typeface="微软雅黑" panose="020B0503020204020204" pitchFamily="34" charset="-122"/>
            </a:endParaRPr>
          </a:p>
        </p:txBody>
      </p:sp>
      <p:graphicFrame>
        <p:nvGraphicFramePr>
          <p:cNvPr id="6" name="内容占位符 4">
            <a:extLst>
              <a:ext uri="{FF2B5EF4-FFF2-40B4-BE49-F238E27FC236}">
                <a16:creationId xmlns:a16="http://schemas.microsoft.com/office/drawing/2014/main" id="{68A5FE17-C6AB-0E4C-905F-ED61EA9D2BBA}"/>
              </a:ext>
            </a:extLst>
          </p:cNvPr>
          <p:cNvGraphicFramePr>
            <a:graphicFrameLocks noGrp="1"/>
          </p:cNvGraphicFramePr>
          <p:nvPr>
            <p:extLst>
              <p:ext uri="{D42A27DB-BD31-4B8C-83A1-F6EECF244321}">
                <p14:modId xmlns:p14="http://schemas.microsoft.com/office/powerpoint/2010/main" val="3398074940"/>
              </p:ext>
            </p:extLst>
          </p:nvPr>
        </p:nvGraphicFramePr>
        <p:xfrm>
          <a:off x="8256240" y="1628800"/>
          <a:ext cx="3744416" cy="4757355"/>
        </p:xfrm>
        <a:graphic>
          <a:graphicData uri="http://schemas.openxmlformats.org/drawingml/2006/table">
            <a:tbl>
              <a:tblPr/>
              <a:tblGrid>
                <a:gridCol w="1512168">
                  <a:extLst>
                    <a:ext uri="{9D8B030D-6E8A-4147-A177-3AD203B41FA5}">
                      <a16:colId xmlns:a16="http://schemas.microsoft.com/office/drawing/2014/main" val="508828391"/>
                    </a:ext>
                  </a:extLst>
                </a:gridCol>
                <a:gridCol w="2232248">
                  <a:extLst>
                    <a:ext uri="{9D8B030D-6E8A-4147-A177-3AD203B41FA5}">
                      <a16:colId xmlns:a16="http://schemas.microsoft.com/office/drawing/2014/main" val="1053011926"/>
                    </a:ext>
                  </a:extLst>
                </a:gridCol>
              </a:tblGrid>
              <a:tr h="528595">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2400" b="1" i="0" u="none" strike="noStrike" cap="none" normalizeH="0" baseline="0">
                          <a:ln>
                            <a:noFill/>
                          </a:ln>
                          <a:solidFill>
                            <a:schemeClr val="tx1"/>
                          </a:solidFill>
                          <a:effectLst/>
                          <a:latin typeface="Calibri" panose="020F0502020204030204" pitchFamily="34" charset="0"/>
                          <a:ea typeface="宋体" panose="02010600030101010101" pitchFamily="2" charset="-122"/>
                        </a:rPr>
                        <a:t>婚姻状况</a:t>
                      </a:r>
                      <a:endParaRPr kumimoji="0" lang="zh-CN" altLang="zh" sz="2400" b="1" i="0" u="none" strike="noStrike" cap="none" normalizeH="0" baseline="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8" marR="68588"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0EBE4"/>
                    </a:solidFill>
                  </a:tcPr>
                </a:tc>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2400" b="1" i="0" u="none" strike="noStrike" cap="none" normalizeH="0" baseline="0">
                          <a:ln>
                            <a:noFill/>
                          </a:ln>
                          <a:solidFill>
                            <a:schemeClr val="tx1"/>
                          </a:solidFill>
                          <a:effectLst/>
                          <a:latin typeface="Calibri" panose="020F0502020204030204" pitchFamily="34" charset="0"/>
                          <a:ea typeface="宋体" panose="02010600030101010101" pitchFamily="2" charset="-122"/>
                        </a:rPr>
                        <a:t>账户余额（万）</a:t>
                      </a:r>
                      <a:endParaRPr kumimoji="0" lang="zh-CN" altLang="zh" sz="2400" b="1" i="0" u="none" strike="noStrike" cap="none" normalizeH="0" baseline="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8" marR="68588"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0EBE4"/>
                    </a:solidFill>
                  </a:tcPr>
                </a:tc>
                <a:extLst>
                  <a:ext uri="{0D108BD9-81ED-4DB2-BD59-A6C34878D82A}">
                    <a16:rowId xmlns:a16="http://schemas.microsoft.com/office/drawing/2014/main" val="1553255700"/>
                  </a:ext>
                </a:extLst>
              </a:tr>
              <a:tr h="528595">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2400" b="1" i="0" u="none" strike="noStrike" cap="none" normalizeH="0" baseline="0">
                          <a:ln>
                            <a:noFill/>
                          </a:ln>
                          <a:solidFill>
                            <a:schemeClr val="tx1"/>
                          </a:solidFill>
                          <a:effectLst/>
                          <a:latin typeface="Calibri" panose="020F0502020204030204" pitchFamily="34" charset="0"/>
                          <a:ea typeface="宋体" panose="02010600030101010101" pitchFamily="2" charset="-122"/>
                        </a:rPr>
                        <a:t>单身</a:t>
                      </a:r>
                      <a:endParaRPr kumimoji="0" lang="zh-CN" altLang="zh" sz="2400" b="1" i="0" u="none" strike="noStrike" cap="none" normalizeH="0" baseline="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8" marR="68588"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a:ln>
                            <a:noFill/>
                          </a:ln>
                          <a:solidFill>
                            <a:srgbClr val="000000"/>
                          </a:solidFill>
                          <a:effectLst/>
                          <a:latin typeface="Calibri" panose="020F0502020204030204" pitchFamily="34" charset="0"/>
                          <a:ea typeface="宋体" panose="02010600030101010101" pitchFamily="2" charset="-122"/>
                        </a:rPr>
                        <a:t>20</a:t>
                      </a:r>
                      <a:endParaRPr kumimoji="0" lang="zh-CN" altLang="zh-CN" sz="2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8" marR="68588"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942024895"/>
                  </a:ext>
                </a:extLst>
              </a:tr>
              <a:tr h="528595">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2400" b="1" i="0" u="none" strike="noStrike" cap="none" normalizeH="0" baseline="0">
                          <a:ln>
                            <a:noFill/>
                          </a:ln>
                          <a:solidFill>
                            <a:schemeClr val="tx1"/>
                          </a:solidFill>
                          <a:effectLst/>
                          <a:latin typeface="Calibri" panose="020F0502020204030204" pitchFamily="34" charset="0"/>
                          <a:ea typeface="宋体" panose="02010600030101010101" pitchFamily="2" charset="-122"/>
                        </a:rPr>
                        <a:t>单身</a:t>
                      </a:r>
                      <a:endParaRPr kumimoji="0" lang="zh-CN" altLang="zh" sz="2400" b="1" i="0" u="none" strike="noStrike" cap="none" normalizeH="0" baseline="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8" marR="68588"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a:ln>
                            <a:noFill/>
                          </a:ln>
                          <a:solidFill>
                            <a:srgbClr val="000000"/>
                          </a:solidFill>
                          <a:effectLst/>
                          <a:latin typeface="Calibri" panose="020F0502020204030204" pitchFamily="34" charset="0"/>
                          <a:ea typeface="宋体" panose="02010600030101010101" pitchFamily="2" charset="-122"/>
                        </a:rPr>
                        <a:t>40</a:t>
                      </a:r>
                      <a:endParaRPr kumimoji="0" lang="zh-CN" altLang="zh-CN" sz="2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8" marR="68588"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4101080038"/>
                  </a:ext>
                </a:extLst>
              </a:tr>
              <a:tr h="528595">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2400" b="1" i="0" u="none" strike="noStrike" cap="none" normalizeH="0" baseline="0">
                          <a:ln>
                            <a:noFill/>
                          </a:ln>
                          <a:solidFill>
                            <a:schemeClr val="tx1"/>
                          </a:solidFill>
                          <a:effectLst/>
                          <a:latin typeface="Calibri" panose="020F0502020204030204" pitchFamily="34" charset="0"/>
                          <a:ea typeface="宋体" panose="02010600030101010101" pitchFamily="2" charset="-122"/>
                        </a:rPr>
                        <a:t>单身</a:t>
                      </a:r>
                      <a:endParaRPr kumimoji="0" lang="zh-CN" altLang="zh" sz="2400" b="1" i="0" u="none" strike="noStrike" cap="none" normalizeH="0" baseline="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8" marR="68588"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a:ln>
                            <a:noFill/>
                          </a:ln>
                          <a:solidFill>
                            <a:srgbClr val="000000"/>
                          </a:solidFill>
                          <a:effectLst/>
                          <a:latin typeface="Calibri" panose="020F0502020204030204" pitchFamily="34" charset="0"/>
                          <a:ea typeface="宋体" panose="02010600030101010101" pitchFamily="2" charset="-122"/>
                        </a:rPr>
                        <a:t>90</a:t>
                      </a:r>
                      <a:endParaRPr kumimoji="0" lang="zh-CN" altLang="zh-CN" sz="2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8" marR="68588"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413891701"/>
                  </a:ext>
                </a:extLst>
              </a:tr>
              <a:tr h="528595">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2400" b="1" i="0" u="none" strike="noStrike" cap="none" normalizeH="0" baseline="0">
                          <a:ln>
                            <a:noFill/>
                          </a:ln>
                          <a:solidFill>
                            <a:schemeClr val="tx1"/>
                          </a:solidFill>
                          <a:effectLst/>
                          <a:latin typeface="Calibri" panose="020F0502020204030204" pitchFamily="34" charset="0"/>
                          <a:ea typeface="宋体" panose="02010600030101010101" pitchFamily="2" charset="-122"/>
                        </a:rPr>
                        <a:t>已婚</a:t>
                      </a:r>
                      <a:endParaRPr kumimoji="0" lang="zh-CN" altLang="zh" sz="2400" b="1" i="0" u="none" strike="noStrike" cap="none" normalizeH="0" baseline="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8" marR="68588"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a:ln>
                            <a:noFill/>
                          </a:ln>
                          <a:solidFill>
                            <a:srgbClr val="000000"/>
                          </a:solidFill>
                          <a:effectLst/>
                          <a:latin typeface="Calibri" panose="020F0502020204030204" pitchFamily="34" charset="0"/>
                          <a:ea typeface="宋体" panose="02010600030101010101" pitchFamily="2" charset="-122"/>
                        </a:rPr>
                        <a:t>30</a:t>
                      </a:r>
                      <a:endParaRPr kumimoji="0" lang="zh-CN" altLang="zh-CN" sz="2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8" marR="68588"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538673073"/>
                  </a:ext>
                </a:extLst>
              </a:tr>
              <a:tr h="528595">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2400" b="1" i="0" u="none" strike="noStrike" cap="none" normalizeH="0" baseline="0">
                          <a:ln>
                            <a:noFill/>
                          </a:ln>
                          <a:solidFill>
                            <a:schemeClr val="tx1"/>
                          </a:solidFill>
                          <a:effectLst/>
                          <a:latin typeface="Calibri" panose="020F0502020204030204" pitchFamily="34" charset="0"/>
                          <a:ea typeface="宋体" panose="02010600030101010101" pitchFamily="2" charset="-122"/>
                        </a:rPr>
                        <a:t>已婚</a:t>
                      </a:r>
                      <a:endParaRPr kumimoji="0" lang="zh-CN" altLang="zh" sz="2400" b="1" i="0" u="none" strike="noStrike" cap="none" normalizeH="0" baseline="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8" marR="68588"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a:ln>
                            <a:noFill/>
                          </a:ln>
                          <a:solidFill>
                            <a:srgbClr val="000000"/>
                          </a:solidFill>
                          <a:effectLst/>
                          <a:latin typeface="Calibri" panose="020F0502020204030204" pitchFamily="34" charset="0"/>
                          <a:ea typeface="宋体" panose="02010600030101010101" pitchFamily="2" charset="-122"/>
                        </a:rPr>
                        <a:t>200</a:t>
                      </a:r>
                      <a:endParaRPr kumimoji="0" lang="zh-CN" altLang="zh-CN" sz="2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8" marR="68588"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926079974"/>
                  </a:ext>
                </a:extLst>
              </a:tr>
              <a:tr h="528595">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2400" b="1" i="0" u="none" strike="noStrike" cap="none" normalizeH="0" baseline="0">
                          <a:ln>
                            <a:noFill/>
                          </a:ln>
                          <a:solidFill>
                            <a:schemeClr val="tx1"/>
                          </a:solidFill>
                          <a:effectLst/>
                          <a:latin typeface="Calibri" panose="020F0502020204030204" pitchFamily="34" charset="0"/>
                          <a:ea typeface="宋体" panose="02010600030101010101" pitchFamily="2" charset="-122"/>
                        </a:rPr>
                        <a:t>已婚</a:t>
                      </a:r>
                      <a:endParaRPr kumimoji="0" lang="zh-CN" altLang="zh" sz="2400" b="1" i="0" u="none" strike="noStrike" cap="none" normalizeH="0" baseline="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8" marR="68588"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a:ln>
                            <a:noFill/>
                          </a:ln>
                          <a:solidFill>
                            <a:srgbClr val="000000"/>
                          </a:solidFill>
                          <a:effectLst/>
                          <a:latin typeface="Calibri" panose="020F0502020204030204" pitchFamily="34" charset="0"/>
                          <a:ea typeface="宋体" panose="02010600030101010101" pitchFamily="2" charset="-122"/>
                        </a:rPr>
                        <a:t>130</a:t>
                      </a:r>
                      <a:endParaRPr kumimoji="0" lang="zh-CN" altLang="zh-CN" sz="2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8" marR="68588"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29456402"/>
                  </a:ext>
                </a:extLst>
              </a:tr>
              <a:tr h="528595">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2400" b="1" i="0" u="none" strike="noStrike" cap="none" normalizeH="0" baseline="0">
                          <a:ln>
                            <a:noFill/>
                          </a:ln>
                          <a:solidFill>
                            <a:schemeClr val="tx1"/>
                          </a:solidFill>
                          <a:effectLst/>
                          <a:latin typeface="Calibri" panose="020F0502020204030204" pitchFamily="34" charset="0"/>
                          <a:ea typeface="宋体" panose="02010600030101010101" pitchFamily="2" charset="-122"/>
                        </a:rPr>
                        <a:t>离异</a:t>
                      </a:r>
                      <a:endParaRPr kumimoji="0" lang="zh-CN" altLang="zh" sz="2400" b="1" i="0" u="none" strike="noStrike" cap="none" normalizeH="0" baseline="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8" marR="68588"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a:ln>
                            <a:noFill/>
                          </a:ln>
                          <a:solidFill>
                            <a:srgbClr val="000000"/>
                          </a:solidFill>
                          <a:effectLst/>
                          <a:latin typeface="Calibri" panose="020F0502020204030204" pitchFamily="34" charset="0"/>
                          <a:ea typeface="宋体" panose="02010600030101010101" pitchFamily="2" charset="-122"/>
                        </a:rPr>
                        <a:t>60</a:t>
                      </a:r>
                      <a:endParaRPr kumimoji="0" lang="zh-CN" altLang="zh-CN" sz="2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8" marR="68588"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848902631"/>
                  </a:ext>
                </a:extLst>
              </a:tr>
              <a:tr h="528595">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2400" b="1" i="0" u="none" strike="noStrike" cap="none" normalizeH="0" baseline="0" dirty="0">
                          <a:ln>
                            <a:noFill/>
                          </a:ln>
                          <a:solidFill>
                            <a:schemeClr val="tx1"/>
                          </a:solidFill>
                          <a:effectLst/>
                          <a:latin typeface="Calibri" panose="020F0502020204030204" pitchFamily="34" charset="0"/>
                          <a:ea typeface="宋体" panose="02010600030101010101" pitchFamily="2" charset="-122"/>
                        </a:rPr>
                        <a:t>离异</a:t>
                      </a:r>
                      <a:endParaRPr kumimoji="0" lang="zh-CN" altLang="zh" sz="2400" b="1"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8" marR="68588"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defTabSz="457200">
                        <a:spcBef>
                          <a:spcPts val="1200"/>
                        </a:spcBef>
                        <a:buClr>
                          <a:srgbClr val="437085"/>
                        </a:buClr>
                        <a:buFont typeface="Wingdings" pitchFamily="2" charset="2"/>
                        <a:defRPr kumimoji="1" sz="24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000000"/>
                          </a:solidFill>
                          <a:effectLst/>
                          <a:latin typeface="Calibri" panose="020F0502020204030204" pitchFamily="34" charset="0"/>
                          <a:ea typeface="宋体" panose="02010600030101010101" pitchFamily="2" charset="-122"/>
                        </a:rPr>
                        <a:t>100</a:t>
                      </a:r>
                      <a:endParaRPr kumimoji="0" lang="zh-CN" altLang="zh-CN" sz="2400" b="0" i="0" u="none" strike="noStrike" cap="none" normalizeH="0" baseline="0" dirty="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8" marR="68588"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38565822"/>
                  </a:ext>
                </a:extLst>
              </a:tr>
            </a:tbl>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1">
            <a:extLst>
              <a:ext uri="{FF2B5EF4-FFF2-40B4-BE49-F238E27FC236}">
                <a16:creationId xmlns:a16="http://schemas.microsoft.com/office/drawing/2014/main" id="{63D0F672-1E6D-E441-B612-F233D9F80BFC}"/>
              </a:ext>
            </a:extLst>
          </p:cNvPr>
          <p:cNvSpPr>
            <a:spLocks noGrp="1"/>
          </p:cNvSpPr>
          <p:nvPr>
            <p:ph type="title"/>
          </p:nvPr>
        </p:nvSpPr>
        <p:spPr/>
        <p:txBody>
          <a:bodyPr/>
          <a:lstStyle/>
          <a:p>
            <a:pPr eaLnBrk="1" hangingPunct="1"/>
            <a:r>
              <a:rPr lang="zh-CN" altLang="zh-CN">
                <a:latin typeface="微软雅黑" panose="020B0503020204020204" pitchFamily="34" charset="-122"/>
                <a:ea typeface="微软雅黑" panose="020B0503020204020204" pitchFamily="34" charset="-122"/>
              </a:rPr>
              <a:t>模型树的剪枝</a:t>
            </a:r>
            <a:endParaRPr lang="zh-CN" altLang="en-US">
              <a:latin typeface="微软雅黑" panose="020B0503020204020204" pitchFamily="34" charset="-122"/>
              <a:ea typeface="微软雅黑" panose="020B0503020204020204" pitchFamily="34" charset="-122"/>
            </a:endParaRPr>
          </a:p>
        </p:txBody>
      </p:sp>
      <p:sp>
        <p:nvSpPr>
          <p:cNvPr id="41987" name="内容占位符 2">
            <a:extLst>
              <a:ext uri="{FF2B5EF4-FFF2-40B4-BE49-F238E27FC236}">
                <a16:creationId xmlns:a16="http://schemas.microsoft.com/office/drawing/2014/main" id="{79FBAC11-F7F3-4F47-9764-91B0E8770593}"/>
              </a:ext>
            </a:extLst>
          </p:cNvPr>
          <p:cNvSpPr>
            <a:spLocks noGrp="1"/>
          </p:cNvSpPr>
          <p:nvPr>
            <p:ph idx="1"/>
          </p:nvPr>
        </p:nvSpPr>
        <p:spPr/>
        <p:txBody>
          <a:bodyPr/>
          <a:lstStyle/>
          <a:p>
            <a:pPr eaLnBrk="1" hangingPunct="1"/>
            <a:r>
              <a:rPr lang="zh-CN" altLang="zh-CN">
                <a:ea typeface="微软雅黑" panose="020B0503020204020204" pitchFamily="34" charset="-122"/>
                <a:cs typeface="微软雅黑" panose="020B0503020204020204" pitchFamily="34" charset="-122"/>
              </a:rPr>
              <a:t>为了避免过度拟合，需要对模型书进行剪枝。剪枝通过对树深度优先遍历从叶子结点向根结点进行</a:t>
            </a:r>
            <a:endParaRPr lang="en-US" altLang="zh-CN">
              <a:ea typeface="微软雅黑" panose="020B0503020204020204" pitchFamily="34" charset="-122"/>
              <a:cs typeface="微软雅黑" panose="020B0503020204020204" pitchFamily="34" charset="-122"/>
            </a:endParaRPr>
          </a:p>
          <a:p>
            <a:pPr eaLnBrk="1" hangingPunct="1"/>
            <a:r>
              <a:rPr lang="zh-CN" altLang="zh-CN">
                <a:ea typeface="微软雅黑" panose="020B0503020204020204" pitchFamily="34" charset="-122"/>
                <a:cs typeface="微软雅黑" panose="020B0503020204020204" pitchFamily="34" charset="-122"/>
              </a:rPr>
              <a:t>给定结点</a:t>
            </a:r>
            <a:r>
              <a:rPr lang="en-US" altLang="zh-CN">
                <a:ea typeface="微软雅黑" panose="020B0503020204020204" pitchFamily="34" charset="-122"/>
                <a:cs typeface="微软雅黑" panose="020B0503020204020204" pitchFamily="34" charset="-122"/>
              </a:rPr>
              <a:t>t</a:t>
            </a:r>
            <a:r>
              <a:rPr lang="zh-CN" altLang="zh-CN">
                <a:ea typeface="微软雅黑" panose="020B0503020204020204" pitchFamily="34" charset="-122"/>
                <a:cs typeface="微软雅黑" panose="020B0503020204020204" pitchFamily="34" charset="-122"/>
              </a:rPr>
              <a:t>及所关联的数据集</a:t>
            </a:r>
            <a:r>
              <a:rPr lang="en-US" altLang="zh-CN">
                <a:ea typeface="微软雅黑" panose="020B0503020204020204" pitchFamily="34" charset="-122"/>
                <a:cs typeface="微软雅黑" panose="020B0503020204020204" pitchFamily="34" charset="-122"/>
              </a:rPr>
              <a:t>D</a:t>
            </a:r>
            <a:r>
              <a:rPr lang="en-US" altLang="zh-CN" baseline="-25000">
                <a:ea typeface="微软雅黑" panose="020B0503020204020204" pitchFamily="34" charset="-122"/>
                <a:cs typeface="微软雅黑" panose="020B0503020204020204" pitchFamily="34" charset="-122"/>
              </a:rPr>
              <a:t>t</a:t>
            </a:r>
            <a:r>
              <a:rPr lang="zh-CN" altLang="zh-CN">
                <a:ea typeface="微软雅黑" panose="020B0503020204020204" pitchFamily="34" charset="-122"/>
                <a:cs typeface="微软雅黑" panose="020B0503020204020204" pitchFamily="34" charset="-122"/>
              </a:rPr>
              <a:t>，设样本个数为</a:t>
            </a:r>
            <a:r>
              <a:rPr lang="en-US" altLang="zh-CN">
                <a:ea typeface="微软雅黑" panose="020B0503020204020204" pitchFamily="34" charset="-122"/>
                <a:cs typeface="微软雅黑" panose="020B0503020204020204" pitchFamily="34" charset="-122"/>
              </a:rPr>
              <a:t>n</a:t>
            </a:r>
            <a:r>
              <a:rPr lang="zh-CN" altLang="zh-CN">
                <a:ea typeface="微软雅黑" panose="020B0503020204020204" pitchFamily="34" charset="-122"/>
                <a:cs typeface="微软雅黑" panose="020B0503020204020204" pitchFamily="34" charset="-122"/>
              </a:rPr>
              <a:t>，数据集</a:t>
            </a:r>
            <a:r>
              <a:rPr lang="en-US" altLang="zh-CN">
                <a:ea typeface="微软雅黑" panose="020B0503020204020204" pitchFamily="34" charset="-122"/>
                <a:cs typeface="微软雅黑" panose="020B0503020204020204" pitchFamily="34" charset="-122"/>
              </a:rPr>
              <a:t>D</a:t>
            </a:r>
            <a:r>
              <a:rPr lang="en-US" altLang="zh-CN" baseline="-25000">
                <a:ea typeface="微软雅黑" panose="020B0503020204020204" pitchFamily="34" charset="-122"/>
                <a:cs typeface="微软雅黑" panose="020B0503020204020204" pitchFamily="34" charset="-122"/>
              </a:rPr>
              <a:t>t</a:t>
            </a:r>
            <a:r>
              <a:rPr lang="zh-CN" altLang="zh-CN">
                <a:ea typeface="微软雅黑" panose="020B0503020204020204" pitchFamily="34" charset="-122"/>
                <a:cs typeface="微软雅黑" panose="020B0503020204020204" pitchFamily="34" charset="-122"/>
              </a:rPr>
              <a:t>对应的多元线性回归模型</a:t>
            </a:r>
            <a:r>
              <a:rPr lang="en-US" altLang="zh-CN">
                <a:ea typeface="微软雅黑" panose="020B0503020204020204" pitchFamily="34" charset="-122"/>
                <a:cs typeface="微软雅黑" panose="020B0503020204020204" pitchFamily="34" charset="-122"/>
              </a:rPr>
              <a:t>M</a:t>
            </a:r>
            <a:r>
              <a:rPr lang="en-US" altLang="zh-CN" baseline="-25000">
                <a:ea typeface="微软雅黑" panose="020B0503020204020204" pitchFamily="34" charset="-122"/>
                <a:cs typeface="微软雅黑" panose="020B0503020204020204" pitchFamily="34" charset="-122"/>
              </a:rPr>
              <a:t>t</a:t>
            </a:r>
            <a:r>
              <a:rPr lang="zh-CN" altLang="zh-CN">
                <a:ea typeface="微软雅黑" panose="020B0503020204020204" pitchFamily="34" charset="-122"/>
                <a:cs typeface="微软雅黑" panose="020B0503020204020204" pitchFamily="34" charset="-122"/>
              </a:rPr>
              <a:t>，</a:t>
            </a:r>
            <a:r>
              <a:rPr lang="en-US" altLang="zh-CN">
                <a:ea typeface="微软雅黑" panose="020B0503020204020204" pitchFamily="34" charset="-122"/>
                <a:cs typeface="微软雅黑" panose="020B0503020204020204" pitchFamily="34" charset="-122"/>
              </a:rPr>
              <a:t>M</a:t>
            </a:r>
            <a:r>
              <a:rPr lang="en-US" altLang="zh-CN" baseline="-25000">
                <a:ea typeface="微软雅黑" panose="020B0503020204020204" pitchFamily="34" charset="-122"/>
                <a:cs typeface="微软雅黑" panose="020B0503020204020204" pitchFamily="34" charset="-122"/>
              </a:rPr>
              <a:t>t</a:t>
            </a:r>
            <a:r>
              <a:rPr lang="zh-CN" altLang="zh-CN">
                <a:ea typeface="微软雅黑" panose="020B0503020204020204" pitchFamily="34" charset="-122"/>
                <a:cs typeface="微软雅黑" panose="020B0503020204020204" pitchFamily="34" charset="-122"/>
              </a:rPr>
              <a:t>中涉及的自变量的个数为</a:t>
            </a:r>
            <a:r>
              <a:rPr lang="en-US" altLang="zh-CN">
                <a:ea typeface="微软雅黑" panose="020B0503020204020204" pitchFamily="34" charset="-122"/>
                <a:cs typeface="微软雅黑" panose="020B0503020204020204" pitchFamily="34" charset="-122"/>
              </a:rPr>
              <a:t>v</a:t>
            </a:r>
            <a:r>
              <a:rPr lang="zh-CN" altLang="zh-CN">
                <a:ea typeface="微软雅黑" panose="020B0503020204020204" pitchFamily="34" charset="-122"/>
                <a:cs typeface="微软雅黑" panose="020B0503020204020204" pitchFamily="34" charset="-122"/>
              </a:rPr>
              <a:t>，设利用该模型，</a:t>
            </a:r>
            <a:r>
              <a:rPr lang="en-US" altLang="zh-CN">
                <a:ea typeface="微软雅黑" panose="020B0503020204020204" pitchFamily="34" charset="-122"/>
                <a:cs typeface="微软雅黑" panose="020B0503020204020204" pitchFamily="34" charset="-122"/>
              </a:rPr>
              <a:t>D</a:t>
            </a:r>
            <a:r>
              <a:rPr lang="en-US" altLang="zh-CN" baseline="-25000">
                <a:ea typeface="微软雅黑" panose="020B0503020204020204" pitchFamily="34" charset="-122"/>
                <a:cs typeface="微软雅黑" panose="020B0503020204020204" pitchFamily="34" charset="-122"/>
              </a:rPr>
              <a:t>t</a:t>
            </a:r>
            <a:r>
              <a:rPr lang="zh-CN" altLang="zh-CN">
                <a:ea typeface="微软雅黑" panose="020B0503020204020204" pitchFamily="34" charset="-122"/>
                <a:cs typeface="微软雅黑" panose="020B0503020204020204" pitchFamily="34" charset="-122"/>
              </a:rPr>
              <a:t>中每个样本的目标属性的预测值为</a:t>
            </a:r>
            <a:r>
              <a:rPr lang="en-US" altLang="zh-CN">
                <a:ea typeface="微软雅黑" panose="020B0503020204020204" pitchFamily="34" charset="-122"/>
                <a:cs typeface="微软雅黑" panose="020B0503020204020204" pitchFamily="34" charset="-122"/>
              </a:rPr>
              <a:t>p</a:t>
            </a:r>
            <a:r>
              <a:rPr lang="en-US" altLang="zh-CN" baseline="-25000">
                <a:ea typeface="微软雅黑" panose="020B0503020204020204" pitchFamily="34" charset="-122"/>
                <a:cs typeface="微软雅黑" panose="020B0503020204020204" pitchFamily="34" charset="-122"/>
              </a:rPr>
              <a:t>i</a:t>
            </a:r>
            <a:r>
              <a:rPr lang="zh-CN" altLang="zh-CN">
                <a:ea typeface="微软雅黑" panose="020B0503020204020204" pitchFamily="34" charset="-122"/>
                <a:cs typeface="微软雅黑" panose="020B0503020204020204" pitchFamily="34" charset="-122"/>
              </a:rPr>
              <a:t>、真值为</a:t>
            </a:r>
            <a:r>
              <a:rPr lang="en-US" altLang="zh-CN">
                <a:ea typeface="微软雅黑" panose="020B0503020204020204" pitchFamily="34" charset="-122"/>
                <a:cs typeface="微软雅黑" panose="020B0503020204020204" pitchFamily="34" charset="-122"/>
              </a:rPr>
              <a:t>a</a:t>
            </a:r>
            <a:r>
              <a:rPr lang="en-US" altLang="zh-CN" baseline="-25000">
                <a:ea typeface="微软雅黑" panose="020B0503020204020204" pitchFamily="34" charset="-122"/>
                <a:cs typeface="微软雅黑" panose="020B0503020204020204" pitchFamily="34" charset="-122"/>
              </a:rPr>
              <a:t>i</a:t>
            </a:r>
            <a:r>
              <a:rPr lang="zh-CN" altLang="zh-CN">
                <a:ea typeface="微软雅黑" panose="020B0503020204020204" pitchFamily="34" charset="-122"/>
                <a:cs typeface="微软雅黑" panose="020B0503020204020204" pitchFamily="34" charset="-122"/>
              </a:rPr>
              <a:t>，其</a:t>
            </a:r>
            <a:r>
              <a:rPr lang="zh-CN" altLang="en-US">
                <a:ea typeface="微软雅黑" panose="020B0503020204020204" pitchFamily="34" charset="-122"/>
                <a:cs typeface="微软雅黑" panose="020B0503020204020204" pitchFamily="34" charset="-122"/>
              </a:rPr>
              <a:t>节点</a:t>
            </a:r>
            <a:r>
              <a:rPr lang="en-US" altLang="zh-CN">
                <a:ea typeface="微软雅黑" panose="020B0503020204020204" pitchFamily="34" charset="-122"/>
                <a:cs typeface="微软雅黑" panose="020B0503020204020204" pitchFamily="34" charset="-122"/>
              </a:rPr>
              <a:t>t</a:t>
            </a:r>
            <a:r>
              <a:rPr lang="zh-CN" altLang="en-US">
                <a:ea typeface="微软雅黑" panose="020B0503020204020204" pitchFamily="34" charset="-122"/>
                <a:cs typeface="微软雅黑" panose="020B0503020204020204" pitchFamily="34" charset="-122"/>
              </a:rPr>
              <a:t>的</a:t>
            </a:r>
            <a:r>
              <a:rPr lang="zh-CN" altLang="zh-CN">
                <a:ea typeface="微软雅黑" panose="020B0503020204020204" pitchFamily="34" charset="-122"/>
                <a:cs typeface="微软雅黑" panose="020B0503020204020204" pitchFamily="34" charset="-122"/>
              </a:rPr>
              <a:t>期望误差</a:t>
            </a:r>
            <a:r>
              <a:rPr lang="en-US" altLang="zh-CN">
                <a:ea typeface="微软雅黑" panose="020B0503020204020204" pitchFamily="34" charset="-122"/>
                <a:cs typeface="微软雅黑" panose="020B0503020204020204" pitchFamily="34" charset="-122"/>
              </a:rPr>
              <a:t>error(t)</a:t>
            </a:r>
            <a:r>
              <a:rPr lang="zh-CN" altLang="zh-CN">
                <a:ea typeface="微软雅黑" panose="020B0503020204020204" pitchFamily="34" charset="-122"/>
                <a:cs typeface="微软雅黑" panose="020B0503020204020204" pitchFamily="34" charset="-122"/>
              </a:rPr>
              <a:t>如下计算：</a:t>
            </a:r>
          </a:p>
          <a:p>
            <a:pPr eaLnBrk="1" hangingPunct="1"/>
            <a:endParaRPr lang="zh-CN" altLang="en-US">
              <a:ea typeface="微软雅黑" panose="020B0503020204020204" pitchFamily="34" charset="-122"/>
              <a:cs typeface="微软雅黑" panose="020B0503020204020204" pitchFamily="34" charset="-122"/>
            </a:endParaRPr>
          </a:p>
        </p:txBody>
      </p:sp>
      <p:sp>
        <p:nvSpPr>
          <p:cNvPr id="4" name="矩形 3">
            <a:extLst>
              <a:ext uri="{FF2B5EF4-FFF2-40B4-BE49-F238E27FC236}">
                <a16:creationId xmlns:a16="http://schemas.microsoft.com/office/drawing/2014/main" id="{F4C5AFB6-866D-7444-BE18-DDA850C2E84D}"/>
              </a:ext>
            </a:extLst>
          </p:cNvPr>
          <p:cNvSpPr>
            <a:spLocks noRot="1" noChangeAspect="1" noMove="1" noResize="1" noEditPoints="1" noAdjustHandles="1" noChangeArrowheads="1" noChangeShapeType="1" noTextEdit="1"/>
          </p:cNvSpPr>
          <p:nvPr/>
        </p:nvSpPr>
        <p:spPr>
          <a:xfrm>
            <a:off x="3575720" y="4797152"/>
            <a:ext cx="4601324" cy="1100558"/>
          </a:xfrm>
          <a:prstGeom prst="rect">
            <a:avLst/>
          </a:prstGeom>
          <a:blipFill rotWithShape="0">
            <a:blip r:embed="rId2"/>
            <a:stretch>
              <a:fillRect/>
            </a:stretch>
          </a:blipFill>
        </p:spPr>
        <p:txBody>
          <a:bodyPr/>
          <a:lstStyle/>
          <a:p>
            <a:pPr>
              <a:defRPr/>
            </a:pPr>
            <a:r>
              <a:rPr lang="zh-CN" altLang="en-US">
                <a:noFill/>
              </a:rPr>
              <a:t> </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标题 1">
            <a:extLst>
              <a:ext uri="{FF2B5EF4-FFF2-40B4-BE49-F238E27FC236}">
                <a16:creationId xmlns:a16="http://schemas.microsoft.com/office/drawing/2014/main" id="{1C949EBD-6CB3-BB43-A48F-643192B96B9A}"/>
              </a:ext>
            </a:extLst>
          </p:cNvPr>
          <p:cNvSpPr>
            <a:spLocks noGrp="1"/>
          </p:cNvSpPr>
          <p:nvPr>
            <p:ph type="title"/>
          </p:nvPr>
        </p:nvSpPr>
        <p:spPr/>
        <p:txBody>
          <a:bodyPr/>
          <a:lstStyle/>
          <a:p>
            <a:pPr eaLnBrk="1" hangingPunct="1"/>
            <a:r>
              <a:rPr lang="zh-CN" altLang="zh-CN">
                <a:latin typeface="微软雅黑" panose="020B0503020204020204" pitchFamily="34" charset="-122"/>
                <a:ea typeface="微软雅黑" panose="020B0503020204020204" pitchFamily="34" charset="-122"/>
              </a:rPr>
              <a:t>模型树的剪枝</a:t>
            </a:r>
            <a:endParaRPr lang="zh-CN" altLang="en-US">
              <a:latin typeface="微软雅黑" panose="020B0503020204020204" pitchFamily="34" charset="-122"/>
              <a:ea typeface="微软雅黑" panose="020B0503020204020204" pitchFamily="34" charset="-122"/>
            </a:endParaRPr>
          </a:p>
        </p:txBody>
      </p:sp>
      <p:sp>
        <p:nvSpPr>
          <p:cNvPr id="43011" name="内容占位符 2">
            <a:extLst>
              <a:ext uri="{FF2B5EF4-FFF2-40B4-BE49-F238E27FC236}">
                <a16:creationId xmlns:a16="http://schemas.microsoft.com/office/drawing/2014/main" id="{0016F3BF-66FC-DF42-BC20-0B50FB5BB8BD}"/>
              </a:ext>
            </a:extLst>
          </p:cNvPr>
          <p:cNvSpPr>
            <a:spLocks noGrp="1"/>
          </p:cNvSpPr>
          <p:nvPr>
            <p:ph idx="1"/>
          </p:nvPr>
        </p:nvSpPr>
        <p:spPr/>
        <p:txBody>
          <a:bodyPr/>
          <a:lstStyle/>
          <a:p>
            <a:pPr eaLnBrk="1" hangingPunct="1"/>
            <a:r>
              <a:rPr lang="zh-CN" altLang="zh-CN">
                <a:ea typeface="微软雅黑" panose="020B0503020204020204" pitchFamily="34" charset="-122"/>
                <a:cs typeface="微软雅黑" panose="020B0503020204020204" pitchFamily="34" charset="-122"/>
              </a:rPr>
              <a:t>子树误差</a:t>
            </a:r>
            <a:r>
              <a:rPr lang="zh-CN" altLang="en-US">
                <a:ea typeface="微软雅黑" panose="020B0503020204020204" pitchFamily="34" charset="-122"/>
                <a:cs typeface="微软雅黑" panose="020B0503020204020204" pitchFamily="34" charset="-122"/>
              </a:rPr>
              <a:t>：</a:t>
            </a:r>
            <a:r>
              <a:rPr lang="zh-CN" altLang="zh-CN">
                <a:ea typeface="微软雅黑" panose="020B0503020204020204" pitchFamily="34" charset="-122"/>
                <a:cs typeface="微软雅黑" panose="020B0503020204020204" pitchFamily="34" charset="-122"/>
              </a:rPr>
              <a:t>两个叶子结点的期望误差通过加权求和结合在一起作为子树误差，权值是叶子结点包含样本占其父结点样本个数的比例</a:t>
            </a:r>
            <a:endParaRPr lang="en-US" altLang="zh-CN">
              <a:ea typeface="微软雅黑" panose="020B0503020204020204" pitchFamily="34" charset="-122"/>
              <a:cs typeface="微软雅黑" panose="020B0503020204020204" pitchFamily="34" charset="-122"/>
            </a:endParaRPr>
          </a:p>
          <a:p>
            <a:pPr eaLnBrk="1" hangingPunct="1"/>
            <a:r>
              <a:rPr lang="zh-CN" altLang="zh-CN">
                <a:ea typeface="微软雅黑" panose="020B0503020204020204" pitchFamily="34" charset="-122"/>
                <a:cs typeface="微软雅黑" panose="020B0503020204020204" pitchFamily="34" charset="-122"/>
              </a:rPr>
              <a:t>若当前结点的期望误差小于子树误差，则将该结点设为叶子结点，即此子树被一个叶子结点代替</a:t>
            </a:r>
            <a:endParaRPr lang="en-US" altLang="zh-CN">
              <a:ea typeface="微软雅黑" panose="020B0503020204020204" pitchFamily="34" charset="-122"/>
              <a:cs typeface="微软雅黑" panose="020B0503020204020204" pitchFamily="34" charset="-122"/>
            </a:endParaRPr>
          </a:p>
          <a:p>
            <a:pPr eaLnBrk="1" hangingPunct="1"/>
            <a:endParaRPr lang="zh-CN" altLang="en-US">
              <a:ea typeface="微软雅黑" panose="020B0503020204020204" pitchFamily="34" charset="-122"/>
              <a:cs typeface="微软雅黑" panose="020B0503020204020204" pitchFamily="34" charset="-122"/>
            </a:endParaRPr>
          </a:p>
        </p:txBody>
      </p:sp>
      <p:pic>
        <p:nvPicPr>
          <p:cNvPr id="4" name="图片 3">
            <a:extLst>
              <a:ext uri="{FF2B5EF4-FFF2-40B4-BE49-F238E27FC236}">
                <a16:creationId xmlns:a16="http://schemas.microsoft.com/office/drawing/2014/main" id="{0AA8094C-9700-2946-885F-D072ED2B093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769" t="20456" r="3078" b="6813"/>
          <a:stretch>
            <a:fillRect/>
          </a:stretch>
        </p:blipFill>
        <p:spPr bwMode="auto">
          <a:xfrm>
            <a:off x="3432175" y="4064001"/>
            <a:ext cx="4895850" cy="230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椭圆 4">
            <a:extLst>
              <a:ext uri="{FF2B5EF4-FFF2-40B4-BE49-F238E27FC236}">
                <a16:creationId xmlns:a16="http://schemas.microsoft.com/office/drawing/2014/main" id="{66CBCB93-BB51-6C4E-9CE1-D8B2216623C7}"/>
              </a:ext>
            </a:extLst>
          </p:cNvPr>
          <p:cNvSpPr/>
          <p:nvPr/>
        </p:nvSpPr>
        <p:spPr>
          <a:xfrm>
            <a:off x="4583113" y="4945063"/>
            <a:ext cx="3960812" cy="1727200"/>
          </a:xfrm>
          <a:prstGeom prst="ellipse">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xit" presetSubtype="0" fill="hold" nodeType="clickEffect">
                                  <p:stCondLst>
                                    <p:cond delay="0"/>
                                  </p:stCondLst>
                                  <p:childTnLst>
                                    <p:set>
                                      <p:cBhvr>
                                        <p:cTn id="11"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B4E5FA6-D1CC-6D46-A169-6AE43B6AC125}"/>
              </a:ext>
            </a:extLst>
          </p:cNvPr>
          <p:cNvSpPr>
            <a:spLocks noGrp="1"/>
          </p:cNvSpPr>
          <p:nvPr>
            <p:ph type="title"/>
          </p:nvPr>
        </p:nvSpPr>
        <p:spPr/>
        <p:txBody>
          <a:bodyPr/>
          <a:lstStyle/>
          <a:p>
            <a:pPr eaLnBrk="1" hangingPunct="1">
              <a:defRPr/>
            </a:pPr>
            <a:endParaRPr lang="zh-CN" altLang="en-US"/>
          </a:p>
        </p:txBody>
      </p:sp>
      <p:sp>
        <p:nvSpPr>
          <p:cNvPr id="3" name="文本占位符 2">
            <a:extLst>
              <a:ext uri="{FF2B5EF4-FFF2-40B4-BE49-F238E27FC236}">
                <a16:creationId xmlns:a16="http://schemas.microsoft.com/office/drawing/2014/main" id="{C58676D2-7306-C146-AB1D-4FDA762749BB}"/>
              </a:ext>
            </a:extLst>
          </p:cNvPr>
          <p:cNvSpPr>
            <a:spLocks noGrp="1"/>
          </p:cNvSpPr>
          <p:nvPr>
            <p:ph type="body" idx="1"/>
          </p:nvPr>
        </p:nvSpPr>
        <p:spPr/>
        <p:txBody>
          <a:bodyPr/>
          <a:lstStyle/>
          <a:p>
            <a:r>
              <a:rPr lang="en-US" altLang="zh-CN" b="0" cap="none">
                <a:latin typeface="微软雅黑" panose="020B0503020204020204" pitchFamily="34" charset="-122"/>
                <a:ea typeface="微软雅黑" panose="020B0503020204020204" pitchFamily="34" charset="-122"/>
                <a:cs typeface="微软雅黑" panose="020B0503020204020204" pitchFamily="34" charset="-122"/>
              </a:rPr>
              <a:t>5.4  K</a:t>
            </a:r>
            <a:r>
              <a:rPr altLang="zh-CN" b="0" cap="none">
                <a:latin typeface="微软雅黑" panose="020B0503020204020204" pitchFamily="34" charset="-122"/>
                <a:ea typeface="微软雅黑" panose="020B0503020204020204" pitchFamily="34" charset="-122"/>
                <a:cs typeface="微软雅黑" panose="020B0503020204020204" pitchFamily="34" charset="-122"/>
              </a:rPr>
              <a:t>近邻数值预测</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标题 3">
            <a:extLst>
              <a:ext uri="{FF2B5EF4-FFF2-40B4-BE49-F238E27FC236}">
                <a16:creationId xmlns:a16="http://schemas.microsoft.com/office/drawing/2014/main" id="{235B4B22-D65E-F342-A9AE-48F30C475555}"/>
              </a:ext>
            </a:extLst>
          </p:cNvPr>
          <p:cNvSpPr>
            <a:spLocks noGrp="1"/>
          </p:cNvSpPr>
          <p:nvPr>
            <p:ph type="title"/>
          </p:nvPr>
        </p:nvSpPr>
        <p:spPr/>
        <p:txBody>
          <a:bodyPr/>
          <a:lstStyle/>
          <a:p>
            <a:pPr eaLnBrk="1" hangingPunct="1"/>
            <a:r>
              <a:rPr lang="en-US" altLang="zh-CN">
                <a:latin typeface="微软雅黑" panose="020B0503020204020204" pitchFamily="34" charset="-122"/>
                <a:ea typeface="微软雅黑" panose="020B0503020204020204" pitchFamily="34" charset="-122"/>
              </a:rPr>
              <a:t>K</a:t>
            </a:r>
            <a:r>
              <a:rPr lang="zh-CN" altLang="en-US">
                <a:latin typeface="微软雅黑" panose="020B0503020204020204" pitchFamily="34" charset="-122"/>
                <a:ea typeface="微软雅黑" panose="020B0503020204020204" pitchFamily="34" charset="-122"/>
              </a:rPr>
              <a:t>近邻</a:t>
            </a:r>
          </a:p>
        </p:txBody>
      </p:sp>
      <p:sp>
        <p:nvSpPr>
          <p:cNvPr id="45059" name="内容占位符 4">
            <a:extLst>
              <a:ext uri="{FF2B5EF4-FFF2-40B4-BE49-F238E27FC236}">
                <a16:creationId xmlns:a16="http://schemas.microsoft.com/office/drawing/2014/main" id="{97D66EB6-59E8-574D-A3CF-317439A624F7}"/>
              </a:ext>
            </a:extLst>
          </p:cNvPr>
          <p:cNvSpPr>
            <a:spLocks noGrp="1"/>
          </p:cNvSpPr>
          <p:nvPr>
            <p:ph idx="1"/>
          </p:nvPr>
        </p:nvSpPr>
        <p:spPr/>
        <p:txBody>
          <a:bodyPr/>
          <a:lstStyle/>
          <a:p>
            <a:pPr eaLnBrk="1" hangingPunct="1"/>
            <a:r>
              <a:rPr lang="zh-CN" altLang="zh-CN" dirty="0">
                <a:ea typeface="微软雅黑" panose="020B0503020204020204" pitchFamily="34" charset="-122"/>
                <a:cs typeface="微软雅黑" panose="020B0503020204020204" pitchFamily="34" charset="-122"/>
              </a:rPr>
              <a:t>假设训练集</a:t>
            </a:r>
            <a:r>
              <a:rPr lang="en-US" altLang="zh-CN" dirty="0">
                <a:ea typeface="微软雅黑" panose="020B0503020204020204" pitchFamily="34" charset="-122"/>
                <a:cs typeface="微软雅黑" panose="020B0503020204020204" pitchFamily="34" charset="-122"/>
              </a:rPr>
              <a:t>D</a:t>
            </a:r>
            <a:r>
              <a:rPr lang="zh-CN" altLang="zh-CN" dirty="0">
                <a:ea typeface="微软雅黑" panose="020B0503020204020204" pitchFamily="34" charset="-122"/>
                <a:cs typeface="微软雅黑" panose="020B0503020204020204" pitchFamily="34" charset="-122"/>
              </a:rPr>
              <a:t>由</a:t>
            </a:r>
            <a:r>
              <a:rPr lang="en-US" altLang="zh-CN" dirty="0">
                <a:ea typeface="微软雅黑" panose="020B0503020204020204" pitchFamily="34" charset="-122"/>
                <a:cs typeface="微软雅黑" panose="020B0503020204020204" pitchFamily="34" charset="-122"/>
              </a:rPr>
              <a:t>n</a:t>
            </a:r>
            <a:r>
              <a:rPr lang="zh-CN" altLang="zh-CN" dirty="0">
                <a:ea typeface="微软雅黑" panose="020B0503020204020204" pitchFamily="34" charset="-122"/>
                <a:cs typeface="微软雅黑" panose="020B0503020204020204" pitchFamily="34" charset="-122"/>
              </a:rPr>
              <a:t>个观测样本构成：</a:t>
            </a:r>
            <a:r>
              <a:rPr lang="en-US" altLang="zh-CN" dirty="0">
                <a:ea typeface="微软雅黑" panose="020B0503020204020204" pitchFamily="34" charset="-122"/>
                <a:cs typeface="微软雅黑" panose="020B0503020204020204" pitchFamily="34" charset="-122"/>
              </a:rPr>
              <a:t>{</a:t>
            </a:r>
            <a:r>
              <a:rPr lang="en-US" altLang="zh-CN" i="1" dirty="0">
                <a:ea typeface="微软雅黑" panose="020B0503020204020204" pitchFamily="34" charset="-122"/>
                <a:cs typeface="微软雅黑" panose="020B0503020204020204" pitchFamily="34" charset="-122"/>
              </a:rPr>
              <a:t>o</a:t>
            </a:r>
            <a:r>
              <a:rPr lang="en-US" altLang="zh-CN" i="1" baseline="-25000" dirty="0">
                <a:ea typeface="微软雅黑" panose="020B0503020204020204" pitchFamily="34" charset="-122"/>
                <a:cs typeface="微软雅黑" panose="020B0503020204020204" pitchFamily="34" charset="-122"/>
              </a:rPr>
              <a:t>i</a:t>
            </a:r>
            <a:r>
              <a:rPr lang="en-US" altLang="zh-CN" dirty="0">
                <a:ea typeface="微软雅黑" panose="020B0503020204020204" pitchFamily="34" charset="-122"/>
                <a:cs typeface="微软雅黑" panose="020B0503020204020204" pitchFamily="34" charset="-122"/>
              </a:rPr>
              <a:t>=(</a:t>
            </a:r>
            <a:r>
              <a:rPr lang="en-US" altLang="zh-CN" i="1" dirty="0">
                <a:ea typeface="微软雅黑" panose="020B0503020204020204" pitchFamily="34" charset="-122"/>
                <a:cs typeface="微软雅黑" panose="020B0503020204020204" pitchFamily="34" charset="-122"/>
              </a:rPr>
              <a:t>x</a:t>
            </a:r>
            <a:r>
              <a:rPr lang="en-US" altLang="zh-CN" baseline="-25000" dirty="0">
                <a:ea typeface="微软雅黑" panose="020B0503020204020204" pitchFamily="34" charset="-122"/>
                <a:cs typeface="微软雅黑" panose="020B0503020204020204" pitchFamily="34" charset="-122"/>
              </a:rPr>
              <a:t>i1</a:t>
            </a:r>
            <a:r>
              <a:rPr lang="en-US" altLang="zh-CN" dirty="0">
                <a:ea typeface="微软雅黑" panose="020B0503020204020204" pitchFamily="34" charset="-122"/>
                <a:cs typeface="微软雅黑" panose="020B0503020204020204" pitchFamily="34" charset="-122"/>
              </a:rPr>
              <a:t>,</a:t>
            </a:r>
            <a:r>
              <a:rPr lang="en-US" altLang="zh-CN" i="1" dirty="0">
                <a:ea typeface="微软雅黑" panose="020B0503020204020204" pitchFamily="34" charset="-122"/>
                <a:cs typeface="微软雅黑" panose="020B0503020204020204" pitchFamily="34" charset="-122"/>
              </a:rPr>
              <a:t> x</a:t>
            </a:r>
            <a:r>
              <a:rPr lang="en-US" altLang="zh-CN" baseline="-25000" dirty="0">
                <a:ea typeface="微软雅黑" panose="020B0503020204020204" pitchFamily="34" charset="-122"/>
                <a:cs typeface="微软雅黑" panose="020B0503020204020204" pitchFamily="34" charset="-122"/>
              </a:rPr>
              <a:t>i2</a:t>
            </a:r>
            <a:r>
              <a:rPr lang="en-US" altLang="zh-CN" dirty="0">
                <a:ea typeface="微软雅黑" panose="020B0503020204020204" pitchFamily="34" charset="-122"/>
                <a:cs typeface="微软雅黑" panose="020B0503020204020204" pitchFamily="34" charset="-122"/>
              </a:rPr>
              <a:t>,…, </a:t>
            </a:r>
            <a:r>
              <a:rPr lang="en-US" altLang="zh-CN" i="1" dirty="0" err="1">
                <a:ea typeface="微软雅黑" panose="020B0503020204020204" pitchFamily="34" charset="-122"/>
                <a:cs typeface="微软雅黑" panose="020B0503020204020204" pitchFamily="34" charset="-122"/>
              </a:rPr>
              <a:t>x</a:t>
            </a:r>
            <a:r>
              <a:rPr lang="en-US" altLang="zh-CN" baseline="-25000" dirty="0" err="1">
                <a:ea typeface="微软雅黑" panose="020B0503020204020204" pitchFamily="34" charset="-122"/>
                <a:cs typeface="微软雅黑" panose="020B0503020204020204" pitchFamily="34" charset="-122"/>
              </a:rPr>
              <a:t>ik</a:t>
            </a:r>
            <a:r>
              <a:rPr lang="zh-CN" altLang="zh-CN" dirty="0">
                <a:ea typeface="微软雅黑" panose="020B0503020204020204" pitchFamily="34" charset="-122"/>
                <a:cs typeface="微软雅黑" panose="020B0503020204020204" pitchFamily="34" charset="-122"/>
              </a:rPr>
              <a:t>，</a:t>
            </a:r>
            <a:r>
              <a:rPr lang="en-US" altLang="zh-CN" dirty="0" err="1">
                <a:ea typeface="微软雅黑" panose="020B0503020204020204" pitchFamily="34" charset="-122"/>
                <a:cs typeface="微软雅黑" panose="020B0503020204020204" pitchFamily="34" charset="-122"/>
              </a:rPr>
              <a:t>y</a:t>
            </a:r>
            <a:r>
              <a:rPr lang="en-US" altLang="zh-CN" baseline="-25000" dirty="0" err="1">
                <a:ea typeface="微软雅黑" panose="020B0503020204020204" pitchFamily="34" charset="-122"/>
                <a:cs typeface="微软雅黑" panose="020B0503020204020204" pitchFamily="34" charset="-122"/>
              </a:rPr>
              <a:t>i</a:t>
            </a:r>
            <a:r>
              <a:rPr lang="en-US" altLang="zh-CN" dirty="0">
                <a:ea typeface="微软雅黑" panose="020B0503020204020204" pitchFamily="34" charset="-122"/>
                <a:cs typeface="微软雅黑" panose="020B0503020204020204" pitchFamily="34" charset="-122"/>
              </a:rPr>
              <a:t>)</a:t>
            </a:r>
            <a:r>
              <a:rPr lang="zh-CN" altLang="zh-CN" dirty="0">
                <a:ea typeface="微软雅黑" panose="020B0503020204020204" pitchFamily="34" charset="-122"/>
                <a:cs typeface="微软雅黑" panose="020B0503020204020204" pitchFamily="34" charset="-122"/>
              </a:rPr>
              <a:t>，</a:t>
            </a:r>
            <a:r>
              <a:rPr lang="en-US" altLang="zh-CN" dirty="0" err="1">
                <a:ea typeface="微软雅黑" panose="020B0503020204020204" pitchFamily="34" charset="-122"/>
                <a:cs typeface="微软雅黑" panose="020B0503020204020204" pitchFamily="34" charset="-122"/>
              </a:rPr>
              <a:t>i</a:t>
            </a:r>
            <a:r>
              <a:rPr lang="en-US" altLang="zh-CN" dirty="0">
                <a:ea typeface="微软雅黑" panose="020B0503020204020204" pitchFamily="34" charset="-122"/>
                <a:cs typeface="微软雅黑" panose="020B0503020204020204" pitchFamily="34" charset="-122"/>
              </a:rPr>
              <a:t>=1,2, …n }</a:t>
            </a:r>
            <a:r>
              <a:rPr lang="zh-CN" altLang="en-US" dirty="0">
                <a:ea typeface="微软雅黑" panose="020B0503020204020204" pitchFamily="34" charset="-122"/>
                <a:cs typeface="微软雅黑" panose="020B0503020204020204" pitchFamily="34" charset="-122"/>
              </a:rPr>
              <a:t>， </a:t>
            </a:r>
            <a:r>
              <a:rPr lang="en-US" altLang="zh-CN" dirty="0" err="1">
                <a:ea typeface="微软雅黑" panose="020B0503020204020204" pitchFamily="34" charset="-122"/>
                <a:cs typeface="微软雅黑" panose="020B0503020204020204" pitchFamily="34" charset="-122"/>
              </a:rPr>
              <a:t>y</a:t>
            </a:r>
            <a:r>
              <a:rPr lang="en-US" altLang="zh-CN" baseline="-25000" dirty="0" err="1">
                <a:ea typeface="微软雅黑" panose="020B0503020204020204" pitchFamily="34" charset="-122"/>
                <a:cs typeface="微软雅黑" panose="020B0503020204020204" pitchFamily="34" charset="-122"/>
              </a:rPr>
              <a:t>i</a:t>
            </a:r>
            <a:r>
              <a:rPr lang="zh-CN" altLang="zh-CN" dirty="0">
                <a:ea typeface="微软雅黑" panose="020B0503020204020204" pitchFamily="34" charset="-122"/>
                <a:cs typeface="微软雅黑" panose="020B0503020204020204" pitchFamily="34" charset="-122"/>
              </a:rPr>
              <a:t>是目标属性</a:t>
            </a:r>
            <a:r>
              <a:rPr lang="en-US" altLang="zh-CN" dirty="0">
                <a:ea typeface="微软雅黑" panose="020B0503020204020204" pitchFamily="34" charset="-122"/>
                <a:cs typeface="微软雅黑" panose="020B0503020204020204" pitchFamily="34" charset="-122"/>
              </a:rPr>
              <a:t>Y</a:t>
            </a:r>
            <a:r>
              <a:rPr lang="zh-CN" altLang="zh-CN" dirty="0">
                <a:ea typeface="微软雅黑" panose="020B0503020204020204" pitchFamily="34" charset="-122"/>
                <a:cs typeface="微软雅黑" panose="020B0503020204020204" pitchFamily="34" charset="-122"/>
              </a:rPr>
              <a:t>的取值</a:t>
            </a:r>
            <a:endParaRPr lang="en-US" altLang="zh-CN" dirty="0">
              <a:ea typeface="微软雅黑" panose="020B0503020204020204" pitchFamily="34" charset="-122"/>
              <a:cs typeface="微软雅黑" panose="020B0503020204020204" pitchFamily="34" charset="-122"/>
            </a:endParaRPr>
          </a:p>
          <a:p>
            <a:pPr eaLnBrk="1" hangingPunct="1"/>
            <a:r>
              <a:rPr lang="zh-CN" altLang="zh-CN" dirty="0">
                <a:ea typeface="微软雅黑" panose="020B0503020204020204" pitchFamily="34" charset="-122"/>
                <a:cs typeface="微软雅黑" panose="020B0503020204020204" pitchFamily="34" charset="-122"/>
              </a:rPr>
              <a:t>对于测试集</a:t>
            </a:r>
            <a:r>
              <a:rPr lang="en-US" altLang="zh-CN" dirty="0">
                <a:ea typeface="微软雅黑" panose="020B0503020204020204" pitchFamily="34" charset="-122"/>
                <a:cs typeface="微软雅黑" panose="020B0503020204020204" pitchFamily="34" charset="-122"/>
              </a:rPr>
              <a:t>T</a:t>
            </a:r>
            <a:r>
              <a:rPr lang="zh-CN" altLang="zh-CN" dirty="0">
                <a:ea typeface="微软雅黑" panose="020B0503020204020204" pitchFamily="34" charset="-122"/>
                <a:cs typeface="微软雅黑" panose="020B0503020204020204" pitchFamily="34" charset="-122"/>
              </a:rPr>
              <a:t>中的一个测试样本</a:t>
            </a:r>
            <a:r>
              <a:rPr lang="en-US" altLang="zh-CN" i="1" dirty="0" err="1">
                <a:ea typeface="微软雅黑" panose="020B0503020204020204" pitchFamily="34" charset="-122"/>
                <a:cs typeface="微软雅黑" panose="020B0503020204020204" pitchFamily="34" charset="-122"/>
              </a:rPr>
              <a:t>t</a:t>
            </a:r>
            <a:r>
              <a:rPr lang="en-US" altLang="zh-CN" i="1" baseline="-25000" dirty="0" err="1">
                <a:ea typeface="微软雅黑" panose="020B0503020204020204" pitchFamily="34" charset="-122"/>
                <a:cs typeface="微软雅黑" panose="020B0503020204020204" pitchFamily="34" charset="-122"/>
              </a:rPr>
              <a:t>j</a:t>
            </a:r>
            <a:r>
              <a:rPr lang="en-US" altLang="zh-CN" dirty="0">
                <a:ea typeface="微软雅黑" panose="020B0503020204020204" pitchFamily="34" charset="-122"/>
                <a:cs typeface="微软雅黑" panose="020B0503020204020204" pitchFamily="34" charset="-122"/>
              </a:rPr>
              <a:t>=(</a:t>
            </a:r>
            <a:r>
              <a:rPr lang="en-US" altLang="zh-CN" i="1" dirty="0">
                <a:ea typeface="微软雅黑" panose="020B0503020204020204" pitchFamily="34" charset="-122"/>
                <a:cs typeface="微软雅黑" panose="020B0503020204020204" pitchFamily="34" charset="-122"/>
              </a:rPr>
              <a:t>x</a:t>
            </a:r>
            <a:r>
              <a:rPr lang="en-US" altLang="zh-CN" baseline="-25000" dirty="0">
                <a:ea typeface="微软雅黑" panose="020B0503020204020204" pitchFamily="34" charset="-122"/>
                <a:cs typeface="微软雅黑" panose="020B0503020204020204" pitchFamily="34" charset="-122"/>
              </a:rPr>
              <a:t>j1</a:t>
            </a:r>
            <a:r>
              <a:rPr lang="en-US" altLang="zh-CN" dirty="0">
                <a:ea typeface="微软雅黑" panose="020B0503020204020204" pitchFamily="34" charset="-122"/>
                <a:cs typeface="微软雅黑" panose="020B0503020204020204" pitchFamily="34" charset="-122"/>
              </a:rPr>
              <a:t>,</a:t>
            </a:r>
            <a:r>
              <a:rPr lang="en-US" altLang="zh-CN" i="1" dirty="0">
                <a:ea typeface="微软雅黑" panose="020B0503020204020204" pitchFamily="34" charset="-122"/>
                <a:cs typeface="微软雅黑" panose="020B0503020204020204" pitchFamily="34" charset="-122"/>
              </a:rPr>
              <a:t> x</a:t>
            </a:r>
            <a:r>
              <a:rPr lang="en-US" altLang="zh-CN" baseline="-25000" dirty="0">
                <a:ea typeface="微软雅黑" panose="020B0503020204020204" pitchFamily="34" charset="-122"/>
                <a:cs typeface="微软雅黑" panose="020B0503020204020204" pitchFamily="34" charset="-122"/>
              </a:rPr>
              <a:t>j2</a:t>
            </a:r>
            <a:r>
              <a:rPr lang="en-US" altLang="zh-CN" dirty="0">
                <a:ea typeface="微软雅黑" panose="020B0503020204020204" pitchFamily="34" charset="-122"/>
                <a:cs typeface="微软雅黑" panose="020B0503020204020204" pitchFamily="34" charset="-122"/>
              </a:rPr>
              <a:t>,…, </a:t>
            </a:r>
            <a:r>
              <a:rPr lang="en-US" altLang="zh-CN" i="1" dirty="0" err="1">
                <a:ea typeface="微软雅黑" panose="020B0503020204020204" pitchFamily="34" charset="-122"/>
                <a:cs typeface="微软雅黑" panose="020B0503020204020204" pitchFamily="34" charset="-122"/>
              </a:rPr>
              <a:t>x</a:t>
            </a:r>
            <a:r>
              <a:rPr lang="en-US" altLang="zh-CN" baseline="-25000" dirty="0" err="1">
                <a:ea typeface="微软雅黑" panose="020B0503020204020204" pitchFamily="34" charset="-122"/>
                <a:cs typeface="微软雅黑" panose="020B0503020204020204" pitchFamily="34" charset="-122"/>
              </a:rPr>
              <a:t>jk</a:t>
            </a:r>
            <a:r>
              <a:rPr lang="zh-CN" altLang="zh-CN" dirty="0">
                <a:ea typeface="微软雅黑" panose="020B0503020204020204" pitchFamily="34" charset="-122"/>
                <a:cs typeface="微软雅黑" panose="020B0503020204020204" pitchFamily="34" charset="-122"/>
              </a:rPr>
              <a:t>，</a:t>
            </a:r>
            <a:r>
              <a:rPr lang="en-US" altLang="zh-CN" dirty="0" err="1">
                <a:ea typeface="微软雅黑" panose="020B0503020204020204" pitchFamily="34" charset="-122"/>
                <a:cs typeface="微软雅黑" panose="020B0503020204020204" pitchFamily="34" charset="-122"/>
              </a:rPr>
              <a:t>y</a:t>
            </a:r>
            <a:r>
              <a:rPr lang="en-US" altLang="zh-CN" baseline="-25000" dirty="0" err="1">
                <a:ea typeface="微软雅黑" panose="020B0503020204020204" pitchFamily="34" charset="-122"/>
                <a:cs typeface="微软雅黑" panose="020B0503020204020204" pitchFamily="34" charset="-122"/>
              </a:rPr>
              <a:t>j</a:t>
            </a:r>
            <a:r>
              <a:rPr lang="en-US" altLang="zh-CN" dirty="0">
                <a:ea typeface="微软雅黑" panose="020B0503020204020204" pitchFamily="34" charset="-122"/>
                <a:cs typeface="微软雅黑" panose="020B0503020204020204" pitchFamily="34" charset="-122"/>
              </a:rPr>
              <a:t>), j&gt;n</a:t>
            </a:r>
            <a:r>
              <a:rPr lang="zh-CN" altLang="en-US" dirty="0">
                <a:ea typeface="微软雅黑" panose="020B0503020204020204" pitchFamily="34" charset="-122"/>
                <a:cs typeface="微软雅黑" panose="020B0503020204020204" pitchFamily="34" charset="-122"/>
              </a:rPr>
              <a:t>，</a:t>
            </a:r>
            <a:r>
              <a:rPr lang="zh-CN" altLang="zh-CN" dirty="0">
                <a:ea typeface="微软雅黑" panose="020B0503020204020204" pitchFamily="34" charset="-122"/>
                <a:cs typeface="微软雅黑" panose="020B0503020204020204" pitchFamily="34" charset="-122"/>
              </a:rPr>
              <a:t>选取与测试样本最相似的</a:t>
            </a:r>
            <a:r>
              <a:rPr lang="en-US" altLang="zh-CN" dirty="0">
                <a:ea typeface="微软雅黑" panose="020B0503020204020204" pitchFamily="34" charset="-122"/>
                <a:cs typeface="微软雅黑" panose="020B0503020204020204" pitchFamily="34" charset="-122"/>
              </a:rPr>
              <a:t>K</a:t>
            </a:r>
            <a:r>
              <a:rPr lang="zh-CN" altLang="zh-CN" dirty="0">
                <a:ea typeface="微软雅黑" panose="020B0503020204020204" pitchFamily="34" charset="-122"/>
                <a:cs typeface="微软雅黑" panose="020B0503020204020204" pitchFamily="34" charset="-122"/>
              </a:rPr>
              <a:t>个观测样本</a:t>
            </a:r>
            <a:r>
              <a:rPr lang="zh-CN" altLang="en-US" dirty="0">
                <a:ea typeface="微软雅黑" panose="020B0503020204020204" pitchFamily="34" charset="-122"/>
                <a:cs typeface="微软雅黑" panose="020B0503020204020204" pitchFamily="34" charset="-122"/>
              </a:rPr>
              <a:t>，构成集合</a:t>
            </a:r>
            <a:r>
              <a:rPr lang="en-US" altLang="zh-CN" dirty="0">
                <a:ea typeface="微软雅黑" panose="020B0503020204020204" pitchFamily="34" charset="-122"/>
                <a:cs typeface="微软雅黑" panose="020B0503020204020204" pitchFamily="34" charset="-122"/>
              </a:rPr>
              <a:t>N(</a:t>
            </a:r>
            <a:r>
              <a:rPr lang="en-US" altLang="zh-CN" i="1" dirty="0" err="1">
                <a:ea typeface="微软雅黑" panose="020B0503020204020204" pitchFamily="34" charset="-122"/>
                <a:cs typeface="微软雅黑" panose="020B0503020204020204" pitchFamily="34" charset="-122"/>
              </a:rPr>
              <a:t>t</a:t>
            </a:r>
            <a:r>
              <a:rPr lang="en-US" altLang="zh-CN" i="1" baseline="-25000" dirty="0" err="1">
                <a:ea typeface="微软雅黑" panose="020B0503020204020204" pitchFamily="34" charset="-122"/>
                <a:cs typeface="微软雅黑" panose="020B0503020204020204" pitchFamily="34" charset="-122"/>
              </a:rPr>
              <a:t>j</a:t>
            </a:r>
            <a:r>
              <a:rPr lang="en-US" altLang="zh-CN" dirty="0">
                <a:ea typeface="微软雅黑" panose="020B0503020204020204" pitchFamily="34" charset="-122"/>
                <a:cs typeface="微软雅黑" panose="020B0503020204020204" pitchFamily="34" charset="-122"/>
              </a:rPr>
              <a:t>)</a:t>
            </a:r>
          </a:p>
          <a:p>
            <a:pPr eaLnBrk="1" hangingPunct="1"/>
            <a:r>
              <a:rPr lang="zh-CN" altLang="zh-CN" dirty="0">
                <a:ea typeface="微软雅黑" panose="020B0503020204020204" pitchFamily="34" charset="-122"/>
                <a:cs typeface="微软雅黑" panose="020B0503020204020204" pitchFamily="34" charset="-122"/>
              </a:rPr>
              <a:t>测试样本</a:t>
            </a:r>
            <a:r>
              <a:rPr lang="en-US" altLang="zh-CN" i="1" dirty="0" err="1">
                <a:ea typeface="微软雅黑" panose="020B0503020204020204" pitchFamily="34" charset="-122"/>
                <a:cs typeface="微软雅黑" panose="020B0503020204020204" pitchFamily="34" charset="-122"/>
              </a:rPr>
              <a:t>t</a:t>
            </a:r>
            <a:r>
              <a:rPr lang="en-US" altLang="zh-CN" i="1" baseline="-25000" dirty="0" err="1">
                <a:ea typeface="微软雅黑" panose="020B0503020204020204" pitchFamily="34" charset="-122"/>
                <a:cs typeface="微软雅黑" panose="020B0503020204020204" pitchFamily="34" charset="-122"/>
              </a:rPr>
              <a:t>j</a:t>
            </a:r>
            <a:r>
              <a:rPr lang="zh-CN" altLang="zh-CN" dirty="0">
                <a:ea typeface="微软雅黑" panose="020B0503020204020204" pitchFamily="34" charset="-122"/>
                <a:cs typeface="微软雅黑" panose="020B0503020204020204" pitchFamily="34" charset="-122"/>
              </a:rPr>
              <a:t>的目标属性的预测值</a:t>
            </a:r>
            <a:r>
              <a:rPr lang="en-US" altLang="zh-CN" i="1" dirty="0" err="1">
                <a:ea typeface="微软雅黑" panose="020B0503020204020204" pitchFamily="34" charset="-122"/>
                <a:cs typeface="微软雅黑" panose="020B0503020204020204" pitchFamily="34" charset="-122"/>
              </a:rPr>
              <a:t>p</a:t>
            </a:r>
            <a:r>
              <a:rPr lang="en-US" altLang="zh-CN" i="1" baseline="-25000" dirty="0" err="1">
                <a:ea typeface="微软雅黑" panose="020B0503020204020204" pitchFamily="34" charset="-122"/>
                <a:cs typeface="微软雅黑" panose="020B0503020204020204" pitchFamily="34" charset="-122"/>
              </a:rPr>
              <a:t>j</a:t>
            </a:r>
            <a:r>
              <a:rPr lang="zh-CN" altLang="zh-CN" dirty="0">
                <a:ea typeface="微软雅黑" panose="020B0503020204020204" pitchFamily="34" charset="-122"/>
                <a:cs typeface="微软雅黑" panose="020B0503020204020204" pitchFamily="34" charset="-122"/>
              </a:rPr>
              <a:t>可以如下计算</a:t>
            </a:r>
            <a:r>
              <a:rPr lang="zh-CN" altLang="en-US" dirty="0">
                <a:ea typeface="微软雅黑" panose="020B0503020204020204" pitchFamily="34" charset="-122"/>
                <a:cs typeface="微软雅黑" panose="020B0503020204020204" pitchFamily="34" charset="-122"/>
              </a:rPr>
              <a:t>：</a:t>
            </a:r>
          </a:p>
        </p:txBody>
      </p:sp>
      <mc:AlternateContent xmlns:mc="http://schemas.openxmlformats.org/markup-compatibility/2006">
        <mc:Choice xmlns:a14="http://schemas.microsoft.com/office/drawing/2010/main" Requires="a14">
          <p:sp>
            <p:nvSpPr>
              <p:cNvPr id="2" name="矩形 1">
                <a:extLst>
                  <a:ext uri="{FF2B5EF4-FFF2-40B4-BE49-F238E27FC236}">
                    <a16:creationId xmlns:a16="http://schemas.microsoft.com/office/drawing/2014/main" id="{8C7F0B6A-31F6-404D-8DEE-638426AFB92E}"/>
                  </a:ext>
                </a:extLst>
              </p:cNvPr>
              <p:cNvSpPr/>
              <p:nvPr/>
            </p:nvSpPr>
            <p:spPr>
              <a:xfrm>
                <a:off x="2999656" y="4437112"/>
                <a:ext cx="5544616" cy="1185453"/>
              </a:xfrm>
              <a:prstGeom prst="rect">
                <a:avLst/>
              </a:prstGeom>
            </p:spPr>
            <p:txBody>
              <a:bodyPr wrap="square">
                <a:spAutoFit/>
              </a:bodyPr>
              <a:lstStyle/>
              <a:p>
                <a14:m>
                  <m:oMathPara xmlns:m="http://schemas.openxmlformats.org/officeDocument/2006/math">
                    <m:oMathParaPr>
                      <m:jc m:val="centerGroup"/>
                    </m:oMathParaPr>
                    <m:oMath xmlns:m="http://schemas.openxmlformats.org/officeDocument/2006/math">
                      <m:sSub>
                        <m:sSubPr>
                          <m:ctrlPr>
                            <a:rPr lang="zh-CN" altLang="en-US">
                              <a:solidFill>
                                <a:srgbClr val="836967"/>
                              </a:solidFill>
                              <a:latin typeface="Cambria Math" panose="02040503050406030204" pitchFamily="18" charset="0"/>
                            </a:rPr>
                          </m:ctrlPr>
                        </m:sSubPr>
                        <m:e>
                          <m:r>
                            <a:rPr lang="zh-CN" altLang="en-US" i="1">
                              <a:latin typeface="Cambria Math" panose="02040503050406030204" pitchFamily="18" charset="0"/>
                            </a:rPr>
                            <m:t>𝑝</m:t>
                          </m:r>
                        </m:e>
                        <m:sub>
                          <m:r>
                            <a:rPr lang="zh-CN" altLang="en-US" i="1">
                              <a:latin typeface="Cambria Math" panose="02040503050406030204" pitchFamily="18" charset="0"/>
                            </a:rPr>
                            <m:t>𝑗</m:t>
                          </m:r>
                        </m:sub>
                      </m:sSub>
                      <m:r>
                        <a:rPr lang="zh-CN" altLang="en-US" i="0">
                          <a:latin typeface="Cambria Math" panose="02040503050406030204" pitchFamily="18" charset="0"/>
                        </a:rPr>
                        <m:t>=</m:t>
                      </m:r>
                      <m:f>
                        <m:fPr>
                          <m:ctrlPr>
                            <a:rPr lang="zh-CN" altLang="en-US" i="1">
                              <a:solidFill>
                                <a:srgbClr val="836967"/>
                              </a:solidFill>
                              <a:latin typeface="Cambria Math" panose="02040503050406030204" pitchFamily="18" charset="0"/>
                            </a:rPr>
                          </m:ctrlPr>
                        </m:fPr>
                        <m:num>
                          <m:nary>
                            <m:naryPr>
                              <m:chr m:val="∑"/>
                              <m:limLoc m:val="subSup"/>
                              <m:supHide m:val="on"/>
                              <m:ctrlPr>
                                <a:rPr lang="zh-CN" altLang="en-US" i="1">
                                  <a:latin typeface="Cambria Math" panose="02040503050406030204" pitchFamily="18" charset="0"/>
                                </a:rPr>
                              </m:ctrlPr>
                            </m:naryPr>
                            <m:sub>
                              <m:d>
                                <m:dPr>
                                  <m:begChr m:val=""/>
                                  <m:ctrlPr>
                                    <a:rPr lang="zh-CN" altLang="en-US" i="1">
                                      <a:latin typeface="Cambria Math" panose="02040503050406030204" pitchFamily="18" charset="0"/>
                                    </a:rPr>
                                  </m:ctrlPr>
                                </m:dPr>
                                <m:e>
                                  <m:r>
                                    <a:rPr lang="zh-CN" altLang="en-US" i="1">
                                      <a:latin typeface="Cambria Math" panose="02040503050406030204" pitchFamily="18" charset="0"/>
                                    </a:rPr>
                                    <m:t>𝑜</m:t>
                                  </m:r>
                                  <m:r>
                                    <a:rPr lang="zh-CN" altLang="en-US" i="0">
                                      <a:latin typeface="Cambria Math" panose="02040503050406030204" pitchFamily="18" charset="0"/>
                                    </a:rPr>
                                    <m:t>∈</m:t>
                                  </m:r>
                                  <m:r>
                                    <a:rPr lang="zh-CN" altLang="en-US" i="1">
                                      <a:latin typeface="Cambria Math" panose="02040503050406030204" pitchFamily="18" charset="0"/>
                                    </a:rPr>
                                    <m:t>𝑁</m:t>
                                  </m:r>
                                  <m:r>
                                    <a:rPr lang="zh-CN" altLang="en-US" i="0">
                                      <a:latin typeface="Cambria Math" panose="02040503050406030204" pitchFamily="18" charset="0"/>
                                    </a:rPr>
                                    <m:t>(</m:t>
                                  </m:r>
                                  <m:sSub>
                                    <m:sSubPr>
                                      <m:ctrlPr>
                                        <a:rPr lang="zh-CN" altLang="en-US" i="1">
                                          <a:solidFill>
                                            <a:srgbClr val="836967"/>
                                          </a:solidFill>
                                          <a:latin typeface="Cambria Math" panose="02040503050406030204" pitchFamily="18" charset="0"/>
                                        </a:rPr>
                                      </m:ctrlPr>
                                    </m:sSubPr>
                                    <m:e>
                                      <m:r>
                                        <a:rPr lang="zh-CN" altLang="en-US" i="1">
                                          <a:latin typeface="Cambria Math" panose="02040503050406030204" pitchFamily="18" charset="0"/>
                                        </a:rPr>
                                        <m:t>𝑡</m:t>
                                      </m:r>
                                    </m:e>
                                    <m:sub>
                                      <m:r>
                                        <a:rPr lang="zh-CN" altLang="en-US" i="1">
                                          <a:latin typeface="Cambria Math" panose="02040503050406030204" pitchFamily="18" charset="0"/>
                                        </a:rPr>
                                        <m:t>𝑗</m:t>
                                      </m:r>
                                    </m:sub>
                                  </m:sSub>
                                </m:e>
                              </m:d>
                            </m:sub>
                            <m:sup/>
                            <m:e>
                              <m:d>
                                <m:dPr>
                                  <m:begChr m:val=""/>
                                  <m:ctrlPr>
                                    <a:rPr lang="zh-CN" altLang="en-US" i="1">
                                      <a:latin typeface="Cambria Math" panose="02040503050406030204" pitchFamily="18" charset="0"/>
                                    </a:rPr>
                                  </m:ctrlPr>
                                </m:dPr>
                                <m:e>
                                  <m:r>
                                    <a:rPr lang="zh-CN" altLang="en-US" i="1">
                                      <a:latin typeface="Cambria Math" panose="02040503050406030204" pitchFamily="18" charset="0"/>
                                    </a:rPr>
                                    <m:t>𝑠𝑖𝑚</m:t>
                                  </m:r>
                                  <m:r>
                                    <a:rPr lang="zh-CN" altLang="en-US" i="0">
                                      <a:latin typeface="Cambria Math" panose="02040503050406030204" pitchFamily="18" charset="0"/>
                                    </a:rPr>
                                    <m:t>(</m:t>
                                  </m:r>
                                  <m:r>
                                    <a:rPr lang="zh-CN" altLang="en-US" i="1">
                                      <a:latin typeface="Cambria Math" panose="02040503050406030204" pitchFamily="18" charset="0"/>
                                    </a:rPr>
                                    <m:t>𝑜</m:t>
                                  </m:r>
                                  <m:r>
                                    <a:rPr lang="zh-CN" altLang="en-US" i="0">
                                      <a:latin typeface="Cambria Math" panose="02040503050406030204" pitchFamily="18" charset="0"/>
                                    </a:rPr>
                                    <m:t>,</m:t>
                                  </m:r>
                                  <m:sSub>
                                    <m:sSubPr>
                                      <m:ctrlPr>
                                        <a:rPr lang="zh-CN" altLang="en-US" i="1">
                                          <a:solidFill>
                                            <a:srgbClr val="836967"/>
                                          </a:solidFill>
                                          <a:latin typeface="Cambria Math" panose="02040503050406030204" pitchFamily="18" charset="0"/>
                                        </a:rPr>
                                      </m:ctrlPr>
                                    </m:sSubPr>
                                    <m:e>
                                      <m:r>
                                        <a:rPr lang="zh-CN" altLang="en-US" i="1">
                                          <a:latin typeface="Cambria Math" panose="02040503050406030204" pitchFamily="18" charset="0"/>
                                        </a:rPr>
                                        <m:t>𝑡</m:t>
                                      </m:r>
                                    </m:e>
                                    <m:sub>
                                      <m:r>
                                        <a:rPr lang="zh-CN" altLang="en-US" i="1">
                                          <a:latin typeface="Cambria Math" panose="02040503050406030204" pitchFamily="18" charset="0"/>
                                        </a:rPr>
                                        <m:t>𝑗</m:t>
                                      </m:r>
                                    </m:sub>
                                  </m:sSub>
                                  <m:r>
                                    <a:rPr lang="zh-CN" altLang="en-US" i="0">
                                      <a:latin typeface="Cambria Math" panose="02040503050406030204" pitchFamily="18" charset="0"/>
                                    </a:rPr>
                                    <m:t>)×</m:t>
                                  </m:r>
                                  <m:r>
                                    <a:rPr lang="zh-CN" altLang="en-US" i="1">
                                      <a:latin typeface="Cambria Math" panose="02040503050406030204" pitchFamily="18" charset="0"/>
                                    </a:rPr>
                                    <m:t>𝑦</m:t>
                                  </m:r>
                                  <m:r>
                                    <a:rPr lang="zh-CN" altLang="en-US" i="0">
                                      <a:latin typeface="Cambria Math" panose="02040503050406030204" pitchFamily="18" charset="0"/>
                                    </a:rPr>
                                    <m:t>(</m:t>
                                  </m:r>
                                  <m:r>
                                    <a:rPr lang="zh-CN" altLang="en-US" i="1">
                                      <a:latin typeface="Cambria Math" panose="02040503050406030204" pitchFamily="18" charset="0"/>
                                    </a:rPr>
                                    <m:t>𝑜</m:t>
                                  </m:r>
                                </m:e>
                              </m:d>
                            </m:e>
                          </m:nary>
                        </m:num>
                        <m:den>
                          <m:nary>
                            <m:naryPr>
                              <m:chr m:val="∑"/>
                              <m:limLoc m:val="subSup"/>
                              <m:supHide m:val="on"/>
                              <m:ctrlPr>
                                <a:rPr lang="zh-CN" altLang="en-US" i="1">
                                  <a:latin typeface="Cambria Math" panose="02040503050406030204" pitchFamily="18" charset="0"/>
                                </a:rPr>
                              </m:ctrlPr>
                            </m:naryPr>
                            <m:sub>
                              <m:d>
                                <m:dPr>
                                  <m:begChr m:val=""/>
                                  <m:ctrlPr>
                                    <a:rPr lang="zh-CN" altLang="en-US" i="1">
                                      <a:latin typeface="Cambria Math" panose="02040503050406030204" pitchFamily="18" charset="0"/>
                                    </a:rPr>
                                  </m:ctrlPr>
                                </m:dPr>
                                <m:e>
                                  <m:r>
                                    <a:rPr lang="zh-CN" altLang="en-US" i="1">
                                      <a:latin typeface="Cambria Math" panose="02040503050406030204" pitchFamily="18" charset="0"/>
                                    </a:rPr>
                                    <m:t>𝑜</m:t>
                                  </m:r>
                                  <m:r>
                                    <a:rPr lang="zh-CN" altLang="en-US" i="0">
                                      <a:latin typeface="Cambria Math" panose="02040503050406030204" pitchFamily="18" charset="0"/>
                                    </a:rPr>
                                    <m:t>∈</m:t>
                                  </m:r>
                                  <m:r>
                                    <a:rPr lang="zh-CN" altLang="en-US" i="1">
                                      <a:latin typeface="Cambria Math" panose="02040503050406030204" pitchFamily="18" charset="0"/>
                                    </a:rPr>
                                    <m:t>𝑁</m:t>
                                  </m:r>
                                  <m:r>
                                    <a:rPr lang="zh-CN" altLang="en-US" i="0">
                                      <a:latin typeface="Cambria Math" panose="02040503050406030204" pitchFamily="18" charset="0"/>
                                    </a:rPr>
                                    <m:t>(</m:t>
                                  </m:r>
                                  <m:sSub>
                                    <m:sSubPr>
                                      <m:ctrlPr>
                                        <a:rPr lang="zh-CN" altLang="en-US" i="1">
                                          <a:solidFill>
                                            <a:srgbClr val="836967"/>
                                          </a:solidFill>
                                          <a:latin typeface="Cambria Math" panose="02040503050406030204" pitchFamily="18" charset="0"/>
                                        </a:rPr>
                                      </m:ctrlPr>
                                    </m:sSubPr>
                                    <m:e>
                                      <m:r>
                                        <a:rPr lang="zh-CN" altLang="en-US" i="1">
                                          <a:latin typeface="Cambria Math" panose="02040503050406030204" pitchFamily="18" charset="0"/>
                                        </a:rPr>
                                        <m:t>𝑡</m:t>
                                      </m:r>
                                    </m:e>
                                    <m:sub>
                                      <m:r>
                                        <a:rPr lang="zh-CN" altLang="en-US" i="1">
                                          <a:latin typeface="Cambria Math" panose="02040503050406030204" pitchFamily="18" charset="0"/>
                                        </a:rPr>
                                        <m:t>𝑗</m:t>
                                      </m:r>
                                    </m:sub>
                                  </m:sSub>
                                </m:e>
                              </m:d>
                            </m:sub>
                            <m:sup/>
                            <m:e>
                              <m:d>
                                <m:dPr>
                                  <m:begChr m:val=""/>
                                  <m:ctrlPr>
                                    <a:rPr lang="zh-CN" altLang="en-US" i="1">
                                      <a:latin typeface="Cambria Math" panose="02040503050406030204" pitchFamily="18" charset="0"/>
                                    </a:rPr>
                                  </m:ctrlPr>
                                </m:dPr>
                                <m:e>
                                  <m:r>
                                    <a:rPr lang="zh-CN" altLang="en-US" i="1">
                                      <a:latin typeface="Cambria Math" panose="02040503050406030204" pitchFamily="18" charset="0"/>
                                    </a:rPr>
                                    <m:t>𝑠𝑖𝑚</m:t>
                                  </m:r>
                                  <m:r>
                                    <a:rPr lang="zh-CN" altLang="en-US" i="0">
                                      <a:latin typeface="Cambria Math" panose="02040503050406030204" pitchFamily="18" charset="0"/>
                                    </a:rPr>
                                    <m:t>(</m:t>
                                  </m:r>
                                  <m:r>
                                    <a:rPr lang="zh-CN" altLang="en-US" i="1">
                                      <a:latin typeface="Cambria Math" panose="02040503050406030204" pitchFamily="18" charset="0"/>
                                    </a:rPr>
                                    <m:t>𝑜</m:t>
                                  </m:r>
                                  <m:r>
                                    <a:rPr lang="zh-CN" altLang="en-US" i="0">
                                      <a:latin typeface="Cambria Math" panose="02040503050406030204" pitchFamily="18" charset="0"/>
                                    </a:rPr>
                                    <m:t>,</m:t>
                                  </m:r>
                                  <m:sSub>
                                    <m:sSubPr>
                                      <m:ctrlPr>
                                        <a:rPr lang="zh-CN" altLang="en-US" i="1">
                                          <a:solidFill>
                                            <a:srgbClr val="836967"/>
                                          </a:solidFill>
                                          <a:latin typeface="Cambria Math" panose="02040503050406030204" pitchFamily="18" charset="0"/>
                                        </a:rPr>
                                      </m:ctrlPr>
                                    </m:sSubPr>
                                    <m:e>
                                      <m:r>
                                        <a:rPr lang="zh-CN" altLang="en-US" i="1">
                                          <a:latin typeface="Cambria Math" panose="02040503050406030204" pitchFamily="18" charset="0"/>
                                        </a:rPr>
                                        <m:t>𝑡</m:t>
                                      </m:r>
                                    </m:e>
                                    <m:sub>
                                      <m:r>
                                        <a:rPr lang="zh-CN" altLang="en-US" i="1">
                                          <a:latin typeface="Cambria Math" panose="02040503050406030204" pitchFamily="18" charset="0"/>
                                        </a:rPr>
                                        <m:t>𝑗</m:t>
                                      </m:r>
                                    </m:sub>
                                  </m:sSub>
                                </m:e>
                              </m:d>
                            </m:e>
                          </m:nary>
                        </m:den>
                      </m:f>
                    </m:oMath>
                  </m:oMathPara>
                </a14:m>
                <a:endParaRPr lang="zh-CN" altLang="en-US" dirty="0"/>
              </a:p>
            </p:txBody>
          </p:sp>
        </mc:Choice>
        <mc:Fallback>
          <p:sp>
            <p:nvSpPr>
              <p:cNvPr id="2" name="矩形 1">
                <a:extLst>
                  <a:ext uri="{FF2B5EF4-FFF2-40B4-BE49-F238E27FC236}">
                    <a16:creationId xmlns:a16="http://schemas.microsoft.com/office/drawing/2014/main" id="{8C7F0B6A-31F6-404D-8DEE-638426AFB92E}"/>
                  </a:ext>
                </a:extLst>
              </p:cNvPr>
              <p:cNvSpPr>
                <a:spLocks noRot="1" noChangeAspect="1" noMove="1" noResize="1" noEditPoints="1" noAdjustHandles="1" noChangeArrowheads="1" noChangeShapeType="1" noTextEdit="1"/>
              </p:cNvSpPr>
              <p:nvPr/>
            </p:nvSpPr>
            <p:spPr>
              <a:xfrm>
                <a:off x="2999656" y="4437112"/>
                <a:ext cx="5544616" cy="1185453"/>
              </a:xfrm>
              <a:prstGeom prst="rect">
                <a:avLst/>
              </a:prstGeom>
              <a:blipFill>
                <a:blip r:embed="rId3"/>
                <a:stretch>
                  <a:fillRect t="-69149" b="-95745"/>
                </a:stretch>
              </a:blipFill>
            </p:spPr>
            <p:txBody>
              <a:bodyPr/>
              <a:lstStyle/>
              <a:p>
                <a:r>
                  <a:rPr lang="zh-CN" altLang="en-US">
                    <a:noFill/>
                  </a:rPr>
                  <a:t> </a:t>
                </a:r>
              </a:p>
            </p:txBody>
          </p:sp>
        </mc:Fallback>
      </mc:AlternateContent>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D1C2947-946F-2348-B0F5-3BD815995295}"/>
              </a:ext>
            </a:extLst>
          </p:cNvPr>
          <p:cNvSpPr>
            <a:spLocks noGrp="1"/>
          </p:cNvSpPr>
          <p:nvPr>
            <p:ph type="title"/>
          </p:nvPr>
        </p:nvSpPr>
        <p:spPr/>
        <p:txBody>
          <a:bodyPr/>
          <a:lstStyle/>
          <a:p>
            <a:pPr eaLnBrk="1" hangingPunct="1">
              <a:defRPr/>
            </a:pPr>
            <a:endParaRPr lang="zh-CN" altLang="en-US"/>
          </a:p>
        </p:txBody>
      </p:sp>
      <p:sp>
        <p:nvSpPr>
          <p:cNvPr id="3" name="文本占位符 2">
            <a:extLst>
              <a:ext uri="{FF2B5EF4-FFF2-40B4-BE49-F238E27FC236}">
                <a16:creationId xmlns:a16="http://schemas.microsoft.com/office/drawing/2014/main" id="{0CC1045C-4FB4-D547-965C-09210DBB070E}"/>
              </a:ext>
            </a:extLst>
          </p:cNvPr>
          <p:cNvSpPr>
            <a:spLocks noGrp="1"/>
          </p:cNvSpPr>
          <p:nvPr>
            <p:ph type="body" idx="1"/>
          </p:nvPr>
        </p:nvSpPr>
        <p:spPr/>
        <p:txBody>
          <a:bodyPr/>
          <a:lstStyle/>
          <a:p>
            <a:r>
              <a:rPr lang="en-US" altLang="zh-CN" b="0" cap="none">
                <a:latin typeface="微软雅黑" panose="020B0503020204020204" pitchFamily="34" charset="-122"/>
                <a:ea typeface="微软雅黑" panose="020B0503020204020204" pitchFamily="34" charset="-122"/>
                <a:cs typeface="微软雅黑" panose="020B0503020204020204" pitchFamily="34" charset="-122"/>
              </a:rPr>
              <a:t>5.5 </a:t>
            </a:r>
            <a:r>
              <a:rPr altLang="zh-CN" b="0" cap="none">
                <a:latin typeface="微软雅黑" panose="020B0503020204020204" pitchFamily="34" charset="-122"/>
                <a:ea typeface="微软雅黑" panose="020B0503020204020204" pitchFamily="34" charset="-122"/>
                <a:cs typeface="微软雅黑" panose="020B0503020204020204" pitchFamily="34" charset="-122"/>
              </a:rPr>
              <a:t>预测误差的度量</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a:extLst>
              <a:ext uri="{FF2B5EF4-FFF2-40B4-BE49-F238E27FC236}">
                <a16:creationId xmlns:a16="http://schemas.microsoft.com/office/drawing/2014/main" id="{DE11DD2A-AC35-DA46-B03B-444506F8BBEA}"/>
              </a:ext>
            </a:extLst>
          </p:cNvPr>
          <p:cNvSpPr>
            <a:spLocks noGrp="1" noChangeArrowheads="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性能评估</a:t>
            </a:r>
            <a:endParaRPr lang="en-US" altLang="zh-CN">
              <a:latin typeface="微软雅黑" panose="020B0503020204020204" pitchFamily="34" charset="-122"/>
              <a:ea typeface="微软雅黑" panose="020B0503020204020204" pitchFamily="34" charset="-122"/>
            </a:endParaRPr>
          </a:p>
        </p:txBody>
      </p:sp>
      <p:sp>
        <p:nvSpPr>
          <p:cNvPr id="47107" name="Rectangle 3">
            <a:extLst>
              <a:ext uri="{FF2B5EF4-FFF2-40B4-BE49-F238E27FC236}">
                <a16:creationId xmlns:a16="http://schemas.microsoft.com/office/drawing/2014/main" id="{A1500D92-71F5-624B-9AE2-53F559FB5E68}"/>
              </a:ext>
            </a:extLst>
          </p:cNvPr>
          <p:cNvSpPr>
            <a:spLocks noGrp="1" noChangeArrowheads="1"/>
          </p:cNvSpPr>
          <p:nvPr>
            <p:ph idx="1"/>
          </p:nvPr>
        </p:nvSpPr>
        <p:spPr/>
        <p:txBody>
          <a:bodyPr/>
          <a:lstStyle/>
          <a:p>
            <a:pPr eaLnBrk="1" hangingPunct="1"/>
            <a:r>
              <a:rPr lang="zh-CN" altLang="en-US">
                <a:ea typeface="微软雅黑" panose="020B0503020204020204" pitchFamily="34" charset="-122"/>
                <a:cs typeface="微软雅黑" panose="020B0503020204020204" pitchFamily="34" charset="-122"/>
              </a:rPr>
              <a:t>数据集的构造</a:t>
            </a:r>
            <a:endParaRPr lang="en-US" altLang="zh-CN">
              <a:ea typeface="微软雅黑" panose="020B0503020204020204" pitchFamily="34" charset="-122"/>
              <a:cs typeface="微软雅黑" panose="020B0503020204020204" pitchFamily="34" charset="-122"/>
            </a:endParaRPr>
          </a:p>
          <a:p>
            <a:pPr lvl="1" eaLnBrk="1" hangingPunct="1"/>
            <a:r>
              <a:rPr lang="zh-CN" altLang="en-US">
                <a:ea typeface="微软雅黑" panose="020B0503020204020204" pitchFamily="34" charset="-122"/>
                <a:cs typeface="微软雅黑" panose="020B0503020204020204" pitchFamily="34" charset="-122"/>
              </a:rPr>
              <a:t>训练集，测试集</a:t>
            </a:r>
            <a:endParaRPr lang="en-US" altLang="zh-CN">
              <a:ea typeface="微软雅黑" panose="020B0503020204020204" pitchFamily="34" charset="-122"/>
              <a:cs typeface="微软雅黑" panose="020B0503020204020204" pitchFamily="34" charset="-122"/>
            </a:endParaRPr>
          </a:p>
          <a:p>
            <a:pPr lvl="1" eaLnBrk="1" hangingPunct="1"/>
            <a:r>
              <a:rPr lang="zh-CN" altLang="en-US">
                <a:ea typeface="微软雅黑" panose="020B0503020204020204" pitchFamily="34" charset="-122"/>
                <a:cs typeface="微软雅黑" panose="020B0503020204020204" pitchFamily="34" charset="-122"/>
              </a:rPr>
              <a:t>交叉验证</a:t>
            </a:r>
            <a:r>
              <a:rPr lang="en-US" altLang="zh-CN">
                <a:ea typeface="微软雅黑" panose="020B0503020204020204" pitchFamily="34" charset="-122"/>
                <a:cs typeface="微软雅黑" panose="020B0503020204020204" pitchFamily="34" charset="-122"/>
              </a:rPr>
              <a:t> cross-validation</a:t>
            </a:r>
          </a:p>
          <a:p>
            <a:pPr eaLnBrk="1" hangingPunct="1"/>
            <a:r>
              <a:rPr lang="zh-CN" altLang="en-US">
                <a:ea typeface="微软雅黑" panose="020B0503020204020204" pitchFamily="34" charset="-122"/>
                <a:cs typeface="微软雅黑" panose="020B0503020204020204" pitchFamily="34" charset="-122"/>
              </a:rPr>
              <a:t>度量</a:t>
            </a:r>
            <a:endParaRPr lang="en-US" altLang="zh-CN">
              <a:ea typeface="微软雅黑" panose="020B0503020204020204" pitchFamily="34" charset="-122"/>
              <a:cs typeface="微软雅黑" panose="020B0503020204020204" pitchFamily="34" charset="-122"/>
            </a:endParaRPr>
          </a:p>
          <a:p>
            <a:pPr lvl="1" eaLnBrk="1" hangingPunct="1"/>
            <a:r>
              <a:rPr lang="zh-CN" altLang="en-US">
                <a:ea typeface="微软雅黑" panose="020B0503020204020204" pitchFamily="34" charset="-122"/>
                <a:cs typeface="微软雅黑" panose="020B0503020204020204" pitchFamily="34" charset="-122"/>
              </a:rPr>
              <a:t>平均绝对误差</a:t>
            </a:r>
            <a:r>
              <a:rPr lang="en-US" altLang="zh-CN">
                <a:ea typeface="微软雅黑" panose="020B0503020204020204" pitchFamily="34" charset="-122"/>
                <a:cs typeface="微软雅黑" panose="020B0503020204020204" pitchFamily="34" charset="-122"/>
              </a:rPr>
              <a:t>(mean absolute error) MAE</a:t>
            </a:r>
          </a:p>
          <a:p>
            <a:pPr lvl="1" eaLnBrk="1" hangingPunct="1"/>
            <a:r>
              <a:rPr lang="zh-CN" altLang="en-US">
                <a:ea typeface="微软雅黑" panose="020B0503020204020204" pitchFamily="34" charset="-122"/>
                <a:cs typeface="微软雅黑" panose="020B0503020204020204" pitchFamily="34" charset="-122"/>
              </a:rPr>
              <a:t>均方误差</a:t>
            </a:r>
            <a:r>
              <a:rPr lang="en-US" altLang="zh-CN">
                <a:ea typeface="微软雅黑" panose="020B0503020204020204" pitchFamily="34" charset="-122"/>
                <a:cs typeface="微软雅黑" panose="020B0503020204020204" pitchFamily="34" charset="-122"/>
              </a:rPr>
              <a:t>(mean-squared error) MSE</a:t>
            </a:r>
          </a:p>
          <a:p>
            <a:pPr lvl="1" eaLnBrk="1" hangingPunct="1"/>
            <a:r>
              <a:rPr lang="zh-CN" altLang="en-US">
                <a:ea typeface="微软雅黑" panose="020B0503020204020204" pitchFamily="34" charset="-122"/>
                <a:cs typeface="微软雅黑" panose="020B0503020204020204" pitchFamily="34" charset="-122"/>
              </a:rPr>
              <a:t>均方根误差</a:t>
            </a:r>
            <a:r>
              <a:rPr lang="en-US" altLang="zh-CN">
                <a:ea typeface="微软雅黑" panose="020B0503020204020204" pitchFamily="34" charset="-122"/>
                <a:cs typeface="微软雅黑" panose="020B0503020204020204" pitchFamily="34" charset="-122"/>
              </a:rPr>
              <a:t>(root mean-squared error) RMSE</a:t>
            </a:r>
          </a:p>
          <a:p>
            <a:pPr lvl="1" eaLnBrk="1" hangingPunct="1"/>
            <a:r>
              <a:rPr lang="zh-CN" altLang="en-US">
                <a:ea typeface="微软雅黑" panose="020B0503020204020204" pitchFamily="34" charset="-122"/>
                <a:cs typeface="微软雅黑" panose="020B0503020204020204" pitchFamily="34" charset="-122"/>
              </a:rPr>
              <a:t>相对平方误差</a:t>
            </a:r>
            <a:r>
              <a:rPr lang="en-US" altLang="zh-CN">
                <a:ea typeface="微软雅黑" panose="020B0503020204020204" pitchFamily="34" charset="-122"/>
                <a:cs typeface="微软雅黑" panose="020B0503020204020204" pitchFamily="34" charset="-122"/>
              </a:rPr>
              <a:t>(relative squared error) RSE</a:t>
            </a:r>
          </a:p>
          <a:p>
            <a:pPr lvl="1" eaLnBrk="1" hangingPunct="1"/>
            <a:r>
              <a:rPr lang="zh-CN" altLang="en-US">
                <a:ea typeface="微软雅黑" panose="020B0503020204020204" pitchFamily="34" charset="-122"/>
                <a:cs typeface="微软雅黑" panose="020B0503020204020204" pitchFamily="34" charset="-122"/>
              </a:rPr>
              <a:t>相对绝对误差</a:t>
            </a:r>
            <a:r>
              <a:rPr lang="en-US" altLang="zh-CN">
                <a:ea typeface="微软雅黑" panose="020B0503020204020204" pitchFamily="34" charset="-122"/>
                <a:cs typeface="微软雅黑" panose="020B0503020204020204" pitchFamily="34" charset="-122"/>
              </a:rPr>
              <a:t>(relative absolute error) RAE</a:t>
            </a:r>
          </a:p>
          <a:p>
            <a:pPr eaLnBrk="1" hangingPunct="1"/>
            <a:endParaRPr lang="en-US" altLang="zh-CN">
              <a:ea typeface="微软雅黑" panose="020B0503020204020204" pitchFamily="34" charset="-122"/>
              <a:cs typeface="微软雅黑" panose="020B0503020204020204" pitchFamily="34" charset="-122"/>
            </a:endParaRPr>
          </a:p>
        </p:txBody>
      </p:sp>
    </p:spTree>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385A2D3-A2A1-6A46-B59E-B7056F63C599}"/>
              </a:ext>
            </a:extLst>
          </p:cNvPr>
          <p:cNvSpPr>
            <a:spLocks noGrp="1"/>
          </p:cNvSpPr>
          <p:nvPr>
            <p:ph type="title"/>
          </p:nvPr>
        </p:nvSpPr>
        <p:spPr/>
        <p:txBody>
          <a:bodyPr/>
          <a:lstStyle/>
          <a:p>
            <a:r>
              <a:rPr lang="zh-CN" altLang="zh-CN" dirty="0"/>
              <a:t>预测误差的度量</a:t>
            </a:r>
            <a:endParaRPr lang="zh-CN" altLang="en-US" dirty="0"/>
          </a:p>
        </p:txBody>
      </p:sp>
      <p:sp>
        <p:nvSpPr>
          <p:cNvPr id="48130" name="内容占位符 2">
            <a:extLst>
              <a:ext uri="{FF2B5EF4-FFF2-40B4-BE49-F238E27FC236}">
                <a16:creationId xmlns:a16="http://schemas.microsoft.com/office/drawing/2014/main" id="{0D3BAFD7-54BC-E84D-9493-42E46D2CFD7D}"/>
              </a:ext>
            </a:extLst>
          </p:cNvPr>
          <p:cNvSpPr>
            <a:spLocks noGrp="1"/>
          </p:cNvSpPr>
          <p:nvPr>
            <p:ph idx="1"/>
          </p:nvPr>
        </p:nvSpPr>
        <p:spPr/>
        <p:txBody>
          <a:bodyPr/>
          <a:lstStyle/>
          <a:p>
            <a:pPr eaLnBrk="1" hangingPunct="1"/>
            <a:r>
              <a:rPr lang="zh-CN" altLang="zh-CN">
                <a:ea typeface="微软雅黑" panose="020B0503020204020204" pitchFamily="34" charset="-122"/>
                <a:cs typeface="微软雅黑" panose="020B0503020204020204" pitchFamily="34" charset="-122"/>
              </a:rPr>
              <a:t>假设测试集</a:t>
            </a:r>
            <a:r>
              <a:rPr lang="en-US" altLang="zh-CN">
                <a:ea typeface="微软雅黑" panose="020B0503020204020204" pitchFamily="34" charset="-122"/>
                <a:cs typeface="微软雅黑" panose="020B0503020204020204" pitchFamily="34" charset="-122"/>
              </a:rPr>
              <a:t>T</a:t>
            </a:r>
            <a:r>
              <a:rPr lang="zh-CN" altLang="zh-CN">
                <a:ea typeface="微软雅黑" panose="020B0503020204020204" pitchFamily="34" charset="-122"/>
                <a:cs typeface="微软雅黑" panose="020B0503020204020204" pitchFamily="34" charset="-122"/>
              </a:rPr>
              <a:t>包含</a:t>
            </a:r>
            <a:r>
              <a:rPr lang="en-US" altLang="zh-CN">
                <a:ea typeface="微软雅黑" panose="020B0503020204020204" pitchFamily="34" charset="-122"/>
                <a:cs typeface="微软雅黑" panose="020B0503020204020204" pitchFamily="34" charset="-122"/>
              </a:rPr>
              <a:t>m</a:t>
            </a:r>
            <a:r>
              <a:rPr lang="zh-CN" altLang="zh-CN">
                <a:ea typeface="微软雅黑" panose="020B0503020204020204" pitchFamily="34" charset="-122"/>
                <a:cs typeface="微软雅黑" panose="020B0503020204020204" pitchFamily="34" charset="-122"/>
              </a:rPr>
              <a:t>个样本，对于测试集</a:t>
            </a:r>
            <a:r>
              <a:rPr lang="en-US" altLang="zh-CN">
                <a:ea typeface="微软雅黑" panose="020B0503020204020204" pitchFamily="34" charset="-122"/>
                <a:cs typeface="微软雅黑" panose="020B0503020204020204" pitchFamily="34" charset="-122"/>
              </a:rPr>
              <a:t>T</a:t>
            </a:r>
            <a:r>
              <a:rPr lang="zh-CN" altLang="zh-CN">
                <a:ea typeface="微软雅黑" panose="020B0503020204020204" pitchFamily="34" charset="-122"/>
                <a:cs typeface="微软雅黑" panose="020B0503020204020204" pitchFamily="34" charset="-122"/>
              </a:rPr>
              <a:t>中的每个测试样本</a:t>
            </a:r>
            <a:r>
              <a:rPr lang="en-US" altLang="zh-CN" i="1">
                <a:ea typeface="微软雅黑" panose="020B0503020204020204" pitchFamily="34" charset="-122"/>
                <a:cs typeface="微软雅黑" panose="020B0503020204020204" pitchFamily="34" charset="-122"/>
              </a:rPr>
              <a:t>t</a:t>
            </a:r>
            <a:r>
              <a:rPr lang="en-US" altLang="zh-CN" i="1" baseline="-25000">
                <a:ea typeface="微软雅黑" panose="020B0503020204020204" pitchFamily="34" charset="-122"/>
                <a:cs typeface="微软雅黑" panose="020B0503020204020204" pitchFamily="34" charset="-122"/>
              </a:rPr>
              <a:t>j</a:t>
            </a:r>
            <a:r>
              <a:rPr lang="en-US" altLang="zh-CN">
                <a:ea typeface="微软雅黑" panose="020B0503020204020204" pitchFamily="34" charset="-122"/>
                <a:cs typeface="微软雅黑" panose="020B0503020204020204" pitchFamily="34" charset="-122"/>
              </a:rPr>
              <a:t>=(</a:t>
            </a:r>
            <a:r>
              <a:rPr lang="en-US" altLang="zh-CN" i="1">
                <a:ea typeface="微软雅黑" panose="020B0503020204020204" pitchFamily="34" charset="-122"/>
                <a:cs typeface="微软雅黑" panose="020B0503020204020204" pitchFamily="34" charset="-122"/>
              </a:rPr>
              <a:t>x</a:t>
            </a:r>
            <a:r>
              <a:rPr lang="en-US" altLang="zh-CN" baseline="-25000">
                <a:ea typeface="微软雅黑" panose="020B0503020204020204" pitchFamily="34" charset="-122"/>
                <a:cs typeface="微软雅黑" panose="020B0503020204020204" pitchFamily="34" charset="-122"/>
              </a:rPr>
              <a:t>j1</a:t>
            </a:r>
            <a:r>
              <a:rPr lang="en-US" altLang="zh-CN">
                <a:ea typeface="微软雅黑" panose="020B0503020204020204" pitchFamily="34" charset="-122"/>
                <a:cs typeface="微软雅黑" panose="020B0503020204020204" pitchFamily="34" charset="-122"/>
              </a:rPr>
              <a:t>,</a:t>
            </a:r>
            <a:r>
              <a:rPr lang="en-US" altLang="zh-CN" i="1">
                <a:ea typeface="微软雅黑" panose="020B0503020204020204" pitchFamily="34" charset="-122"/>
                <a:cs typeface="微软雅黑" panose="020B0503020204020204" pitchFamily="34" charset="-122"/>
              </a:rPr>
              <a:t> x</a:t>
            </a:r>
            <a:r>
              <a:rPr lang="en-US" altLang="zh-CN" baseline="-25000">
                <a:ea typeface="微软雅黑" panose="020B0503020204020204" pitchFamily="34" charset="-122"/>
                <a:cs typeface="微软雅黑" panose="020B0503020204020204" pitchFamily="34" charset="-122"/>
              </a:rPr>
              <a:t>j2</a:t>
            </a:r>
            <a:r>
              <a:rPr lang="en-US" altLang="zh-CN">
                <a:ea typeface="微软雅黑" panose="020B0503020204020204" pitchFamily="34" charset="-122"/>
                <a:cs typeface="微软雅黑" panose="020B0503020204020204" pitchFamily="34" charset="-122"/>
              </a:rPr>
              <a:t>,…, </a:t>
            </a:r>
            <a:r>
              <a:rPr lang="en-US" altLang="zh-CN" i="1">
                <a:ea typeface="微软雅黑" panose="020B0503020204020204" pitchFamily="34" charset="-122"/>
                <a:cs typeface="微软雅黑" panose="020B0503020204020204" pitchFamily="34" charset="-122"/>
              </a:rPr>
              <a:t>x</a:t>
            </a:r>
            <a:r>
              <a:rPr lang="en-US" altLang="zh-CN" baseline="-25000">
                <a:ea typeface="微软雅黑" panose="020B0503020204020204" pitchFamily="34" charset="-122"/>
                <a:cs typeface="微软雅黑" panose="020B0503020204020204" pitchFamily="34" charset="-122"/>
              </a:rPr>
              <a:t>jk</a:t>
            </a:r>
            <a:r>
              <a:rPr lang="zh-CN" altLang="zh-CN">
                <a:ea typeface="微软雅黑" panose="020B0503020204020204" pitchFamily="34" charset="-122"/>
                <a:cs typeface="微软雅黑" panose="020B0503020204020204" pitchFamily="34" charset="-122"/>
              </a:rPr>
              <a:t>，</a:t>
            </a:r>
            <a:r>
              <a:rPr lang="en-US" altLang="zh-CN">
                <a:ea typeface="微软雅黑" panose="020B0503020204020204" pitchFamily="34" charset="-122"/>
                <a:cs typeface="微软雅黑" panose="020B0503020204020204" pitchFamily="34" charset="-122"/>
              </a:rPr>
              <a:t>y</a:t>
            </a:r>
            <a:r>
              <a:rPr lang="en-US" altLang="zh-CN" baseline="-25000">
                <a:ea typeface="微软雅黑" panose="020B0503020204020204" pitchFamily="34" charset="-122"/>
                <a:cs typeface="微软雅黑" panose="020B0503020204020204" pitchFamily="34" charset="-122"/>
              </a:rPr>
              <a:t>j</a:t>
            </a:r>
            <a:r>
              <a:rPr lang="en-US" altLang="zh-CN">
                <a:ea typeface="微软雅黑" panose="020B0503020204020204" pitchFamily="34" charset="-122"/>
                <a:cs typeface="微软雅黑" panose="020B0503020204020204" pitchFamily="34" charset="-122"/>
              </a:rPr>
              <a:t>), n&lt;j&lt;n+m</a:t>
            </a:r>
            <a:r>
              <a:rPr lang="zh-CN" altLang="zh-CN">
                <a:ea typeface="微软雅黑" panose="020B0503020204020204" pitchFamily="34" charset="-122"/>
                <a:cs typeface="微软雅黑" panose="020B0503020204020204" pitchFamily="34" charset="-122"/>
              </a:rPr>
              <a:t>，利用预测模型得出的目标属性的预测值为</a:t>
            </a:r>
            <a:r>
              <a:rPr lang="en-US" altLang="zh-CN" i="1">
                <a:ea typeface="微软雅黑" panose="020B0503020204020204" pitchFamily="34" charset="-122"/>
                <a:cs typeface="微软雅黑" panose="020B0503020204020204" pitchFamily="34" charset="-122"/>
              </a:rPr>
              <a:t>p</a:t>
            </a:r>
            <a:r>
              <a:rPr lang="en-US" altLang="zh-CN" i="1" baseline="-25000">
                <a:ea typeface="微软雅黑" panose="020B0503020204020204" pitchFamily="34" charset="-122"/>
                <a:cs typeface="微软雅黑" panose="020B0503020204020204" pitchFamily="34" charset="-122"/>
              </a:rPr>
              <a:t>j</a:t>
            </a:r>
            <a:r>
              <a:rPr lang="zh-CN" altLang="zh-CN">
                <a:ea typeface="微软雅黑" panose="020B0503020204020204" pitchFamily="34" charset="-122"/>
                <a:cs typeface="微软雅黑" panose="020B0503020204020204" pitchFamily="34" charset="-122"/>
              </a:rPr>
              <a:t>，则</a:t>
            </a:r>
          </a:p>
          <a:p>
            <a:pPr eaLnBrk="1" hangingPunct="1"/>
            <a:endParaRPr lang="zh-CN" altLang="en-US">
              <a:ea typeface="微软雅黑" panose="020B0503020204020204" pitchFamily="34" charset="-122"/>
              <a:cs typeface="微软雅黑" panose="020B0503020204020204" pitchFamily="34" charset="-122"/>
            </a:endParaRPr>
          </a:p>
        </p:txBody>
      </p:sp>
      <p:sp>
        <p:nvSpPr>
          <p:cNvPr id="48131" name="Rectangle 2">
            <a:extLst>
              <a:ext uri="{FF2B5EF4-FFF2-40B4-BE49-F238E27FC236}">
                <a16:creationId xmlns:a16="http://schemas.microsoft.com/office/drawing/2014/main" id="{EFE52E06-D8D3-624E-AD33-04986F79AA1D}"/>
              </a:ext>
            </a:extLst>
          </p:cNvPr>
          <p:cNvSpPr>
            <a:spLocks noChangeArrowheads="1"/>
          </p:cNvSpPr>
          <p:nvPr/>
        </p:nvSpPr>
        <p:spPr bwMode="auto">
          <a:xfrm>
            <a:off x="1524001" y="-230832"/>
            <a:ext cx="184731" cy="461665"/>
          </a:xfrm>
          <a:prstGeom prst="rect">
            <a:avLst/>
          </a:prstGeom>
          <a:noFill/>
          <a:ln>
            <a:noFill/>
          </a:ln>
          <a:effectLst/>
          <a:extLst>
            <a:ext uri="{909E8E84-426E-40DD-AFC4-6F175D3DCCD1}">
              <a14:hiddenFill xmlns:a14="http://schemas.microsoft.com/office/drawing/2010/main">
                <a:gradFill rotWithShape="0">
                  <a:gsLst>
                    <a:gs pos="0">
                      <a:schemeClr val="bg1"/>
                    </a:gs>
                    <a:gs pos="100000">
                      <a:schemeClr val="accent1"/>
                    </a:gs>
                  </a:gsLst>
                  <a:lin ang="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latin typeface="Lucida Sans" panose="020B0602030504020204" pitchFamily="34" charset="0"/>
            </a:endParaRPr>
          </a:p>
        </p:txBody>
      </p:sp>
      <p:graphicFrame>
        <p:nvGraphicFramePr>
          <p:cNvPr id="48132" name="对象 4">
            <a:extLst>
              <a:ext uri="{FF2B5EF4-FFF2-40B4-BE49-F238E27FC236}">
                <a16:creationId xmlns:a16="http://schemas.microsoft.com/office/drawing/2014/main" id="{58E5C425-5B65-9C4B-9888-9ABC2BAB225C}"/>
              </a:ext>
            </a:extLst>
          </p:cNvPr>
          <p:cNvGraphicFramePr>
            <a:graphicFrameLocks noChangeAspect="1"/>
          </p:cNvGraphicFramePr>
          <p:nvPr>
            <p:extLst>
              <p:ext uri="{D42A27DB-BD31-4B8C-83A1-F6EECF244321}">
                <p14:modId xmlns:p14="http://schemas.microsoft.com/office/powerpoint/2010/main" val="3714428483"/>
              </p:ext>
            </p:extLst>
          </p:nvPr>
        </p:nvGraphicFramePr>
        <p:xfrm>
          <a:off x="2488138" y="2491037"/>
          <a:ext cx="3024187" cy="911225"/>
        </p:xfrm>
        <a:graphic>
          <a:graphicData uri="http://schemas.openxmlformats.org/presentationml/2006/ole">
            <mc:AlternateContent xmlns:mc="http://schemas.openxmlformats.org/markup-compatibility/2006">
              <mc:Choice xmlns:v="urn:schemas-microsoft-com:vml" Requires="v">
                <p:oleObj spid="_x0000_s48152" r:id="rId4" imgW="33934400" imgH="10236200" progId="Equation.DSMT4">
                  <p:embed/>
                </p:oleObj>
              </mc:Choice>
              <mc:Fallback>
                <p:oleObj r:id="rId4" imgW="33934400" imgH="10236200" progId="Equation.DSMT4">
                  <p:embed/>
                  <p:pic>
                    <p:nvPicPr>
                      <p:cNvPr id="0" name="对象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88138" y="2491037"/>
                        <a:ext cx="3024187" cy="91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8133" name="对象 7">
            <a:extLst>
              <a:ext uri="{FF2B5EF4-FFF2-40B4-BE49-F238E27FC236}">
                <a16:creationId xmlns:a16="http://schemas.microsoft.com/office/drawing/2014/main" id="{07A63736-9445-EC4F-8D1C-016A642A7E96}"/>
              </a:ext>
            </a:extLst>
          </p:cNvPr>
          <p:cNvGraphicFramePr>
            <a:graphicFrameLocks noChangeAspect="1"/>
          </p:cNvGraphicFramePr>
          <p:nvPr>
            <p:extLst>
              <p:ext uri="{D42A27DB-BD31-4B8C-83A1-F6EECF244321}">
                <p14:modId xmlns:p14="http://schemas.microsoft.com/office/powerpoint/2010/main" val="4231198513"/>
              </p:ext>
            </p:extLst>
          </p:nvPr>
        </p:nvGraphicFramePr>
        <p:xfrm>
          <a:off x="6487587" y="2453465"/>
          <a:ext cx="3216275" cy="938213"/>
        </p:xfrm>
        <a:graphic>
          <a:graphicData uri="http://schemas.openxmlformats.org/presentationml/2006/ole">
            <mc:AlternateContent xmlns:mc="http://schemas.openxmlformats.org/markup-compatibility/2006">
              <mc:Choice xmlns:v="urn:schemas-microsoft-com:vml" Requires="v">
                <p:oleObj spid="_x0000_s48153" r:id="rId6" imgW="35102800" imgH="10236200" progId="Equation.DSMT4">
                  <p:embed/>
                </p:oleObj>
              </mc:Choice>
              <mc:Fallback>
                <p:oleObj r:id="rId6" imgW="35102800" imgH="10236200" progId="Equation.DSMT4">
                  <p:embed/>
                  <p:pic>
                    <p:nvPicPr>
                      <p:cNvPr id="0" name="对象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487587" y="2453465"/>
                        <a:ext cx="3216275"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8134" name="对象 9">
            <a:extLst>
              <a:ext uri="{FF2B5EF4-FFF2-40B4-BE49-F238E27FC236}">
                <a16:creationId xmlns:a16="http://schemas.microsoft.com/office/drawing/2014/main" id="{976204F2-9F02-A643-B946-D8E144B188BF}"/>
              </a:ext>
            </a:extLst>
          </p:cNvPr>
          <p:cNvGraphicFramePr>
            <a:graphicFrameLocks noChangeAspect="1"/>
          </p:cNvGraphicFramePr>
          <p:nvPr>
            <p:extLst>
              <p:ext uri="{D42A27DB-BD31-4B8C-83A1-F6EECF244321}">
                <p14:modId xmlns:p14="http://schemas.microsoft.com/office/powerpoint/2010/main" val="3394930547"/>
              </p:ext>
            </p:extLst>
          </p:nvPr>
        </p:nvGraphicFramePr>
        <p:xfrm>
          <a:off x="2667525" y="3429000"/>
          <a:ext cx="5689600" cy="1654175"/>
        </p:xfrm>
        <a:graphic>
          <a:graphicData uri="http://schemas.openxmlformats.org/presentationml/2006/ole">
            <mc:AlternateContent xmlns:mc="http://schemas.openxmlformats.org/markup-compatibility/2006">
              <mc:Choice xmlns:v="urn:schemas-microsoft-com:vml" Requires="v">
                <p:oleObj spid="_x0000_s48154" r:id="rId8" imgW="67881500" imgH="19900900" progId="Equation.DSMT4">
                  <p:embed/>
                </p:oleObj>
              </mc:Choice>
              <mc:Fallback>
                <p:oleObj r:id="rId8" imgW="67881500" imgH="19900900" progId="Equation.DSMT4">
                  <p:embed/>
                  <p:pic>
                    <p:nvPicPr>
                      <p:cNvPr id="0" name="对象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667525" y="3429000"/>
                        <a:ext cx="5689600" cy="165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8135" name="对象 11">
            <a:extLst>
              <a:ext uri="{FF2B5EF4-FFF2-40B4-BE49-F238E27FC236}">
                <a16:creationId xmlns:a16="http://schemas.microsoft.com/office/drawing/2014/main" id="{AD05464F-39F3-9047-B0E3-B1BD5D355302}"/>
              </a:ext>
            </a:extLst>
          </p:cNvPr>
          <p:cNvGraphicFramePr>
            <a:graphicFrameLocks noChangeAspect="1"/>
          </p:cNvGraphicFramePr>
          <p:nvPr>
            <p:extLst>
              <p:ext uri="{D42A27DB-BD31-4B8C-83A1-F6EECF244321}">
                <p14:modId xmlns:p14="http://schemas.microsoft.com/office/powerpoint/2010/main" val="338727838"/>
              </p:ext>
            </p:extLst>
          </p:nvPr>
        </p:nvGraphicFramePr>
        <p:xfrm>
          <a:off x="2639616" y="5100637"/>
          <a:ext cx="5955506" cy="1765833"/>
        </p:xfrm>
        <a:graphic>
          <a:graphicData uri="http://schemas.openxmlformats.org/presentationml/2006/ole">
            <mc:AlternateContent xmlns:mc="http://schemas.openxmlformats.org/markup-compatibility/2006">
              <mc:Choice xmlns:v="urn:schemas-microsoft-com:vml" Requires="v">
                <p:oleObj spid="_x0000_s48155" r:id="rId10" imgW="66700400" imgH="19900900" progId="Equation.DSMT4">
                  <p:embed/>
                </p:oleObj>
              </mc:Choice>
              <mc:Fallback>
                <p:oleObj r:id="rId10" imgW="66700400" imgH="19900900" progId="Equation.DSMT4">
                  <p:embed/>
                  <p:pic>
                    <p:nvPicPr>
                      <p:cNvPr id="0" name="对象 1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639616" y="5100637"/>
                        <a:ext cx="5955506" cy="1765833"/>
                      </a:xfrm>
                      <a:prstGeom prst="rect">
                        <a:avLst/>
                      </a:prstGeom>
                      <a:noFill/>
                      <a:ln>
                        <a:noFill/>
                      </a:ln>
                    </p:spPr>
                  </p:pic>
                </p:oleObj>
              </mc:Fallback>
            </mc:AlternateContent>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32166FA1-4500-5940-A5F6-02273C419E11}"/>
              </a:ext>
            </a:extLst>
          </p:cNvPr>
          <p:cNvSpPr>
            <a:spLocks noGrp="1" noChangeArrowheads="1"/>
          </p:cNvSpPr>
          <p:nvPr>
            <p:ph type="title"/>
          </p:nvPr>
        </p:nvSpPr>
        <p:spPr/>
        <p:txBody>
          <a:bodyPr vert="horz" wrap="square" lIns="92075" tIns="46038" rIns="92075" bIns="46038" numCol="1" anchor="b" anchorCtr="0" compatLnSpc="1">
            <a:prstTxWarp prst="textNoShape">
              <a:avLst/>
            </a:prstTxWarp>
          </a:bodyPr>
          <a:lstStyle/>
          <a:p>
            <a:pPr eaLnBrk="1" hangingPunct="1"/>
            <a:r>
              <a:rPr lang="zh-CN" altLang="en-US">
                <a:latin typeface="微软雅黑" panose="020B0503020204020204" pitchFamily="34" charset="-122"/>
                <a:ea typeface="微软雅黑" panose="020B0503020204020204" pitchFamily="34" charset="-122"/>
              </a:rPr>
              <a:t>分类 </a:t>
            </a:r>
            <a:r>
              <a:rPr lang="en-US" altLang="zh-CN">
                <a:latin typeface="微软雅黑" panose="020B0503020204020204" pitchFamily="34" charset="-122"/>
                <a:ea typeface="微软雅黑" panose="020B0503020204020204" pitchFamily="34" charset="-122"/>
              </a:rPr>
              <a:t>vs. </a:t>
            </a:r>
            <a:r>
              <a:rPr lang="zh-CN" altLang="en-US">
                <a:latin typeface="微软雅黑" panose="020B0503020204020204" pitchFamily="34" charset="-122"/>
                <a:ea typeface="微软雅黑" panose="020B0503020204020204" pitchFamily="34" charset="-122"/>
              </a:rPr>
              <a:t>数值预测</a:t>
            </a:r>
            <a:endParaRPr lang="en-US" altLang="zh-CN">
              <a:latin typeface="微软雅黑" panose="020B0503020204020204" pitchFamily="34" charset="-122"/>
              <a:ea typeface="微软雅黑" panose="020B0503020204020204" pitchFamily="34" charset="-122"/>
            </a:endParaRPr>
          </a:p>
        </p:txBody>
      </p:sp>
      <p:graphicFrame>
        <p:nvGraphicFramePr>
          <p:cNvPr id="12291" name="Object 2">
            <a:extLst>
              <a:ext uri="{FF2B5EF4-FFF2-40B4-BE49-F238E27FC236}">
                <a16:creationId xmlns:a16="http://schemas.microsoft.com/office/drawing/2014/main" id="{27780741-8786-9340-B1F1-76AC40A59D15}"/>
              </a:ext>
            </a:extLst>
          </p:cNvPr>
          <p:cNvGraphicFramePr>
            <a:graphicFrameLocks noGrp="1"/>
          </p:cNvGraphicFramePr>
          <p:nvPr>
            <p:ph idx="1"/>
            <p:extLst>
              <p:ext uri="{D42A27DB-BD31-4B8C-83A1-F6EECF244321}">
                <p14:modId xmlns:p14="http://schemas.microsoft.com/office/powerpoint/2010/main" val="1237425220"/>
              </p:ext>
            </p:extLst>
          </p:nvPr>
        </p:nvGraphicFramePr>
        <p:xfrm>
          <a:off x="6599239" y="1368029"/>
          <a:ext cx="5254625" cy="2438400"/>
        </p:xfrm>
        <a:graphic>
          <a:graphicData uri="http://schemas.openxmlformats.org/presentationml/2006/ole">
            <mc:AlternateContent xmlns:mc="http://schemas.openxmlformats.org/markup-compatibility/2006">
              <mc:Choice xmlns:v="urn:schemas-microsoft-com:vml" Requires="v">
                <p:oleObj spid="_x0000_s12311" name="工作表" r:id="rId4" imgW="5283200" imgH="2451100" progId="Excel.Sheet.8">
                  <p:embed/>
                </p:oleObj>
              </mc:Choice>
              <mc:Fallback>
                <p:oleObj name="工作表" r:id="rId4" imgW="5283200" imgH="2451100" progId="Excel.Sheet.8">
                  <p:embed/>
                  <p:pic>
                    <p:nvPicPr>
                      <p:cNvPr id="0" name="Object 2"/>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99239" y="1368029"/>
                        <a:ext cx="5254625"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79269" name="Object 3">
            <a:extLst>
              <a:ext uri="{FF2B5EF4-FFF2-40B4-BE49-F238E27FC236}">
                <a16:creationId xmlns:a16="http://schemas.microsoft.com/office/drawing/2014/main" id="{197C325C-8E2C-E34A-9C9A-04D8D2966474}"/>
              </a:ext>
            </a:extLst>
          </p:cNvPr>
          <p:cNvGraphicFramePr>
            <a:graphicFrameLocks noGrp="1"/>
          </p:cNvGraphicFramePr>
          <p:nvPr>
            <p:ph sz="quarter" idx="4294967295"/>
            <p:extLst>
              <p:ext uri="{D42A27DB-BD31-4B8C-83A1-F6EECF244321}">
                <p14:modId xmlns:p14="http://schemas.microsoft.com/office/powerpoint/2010/main" val="1929484389"/>
              </p:ext>
            </p:extLst>
          </p:nvPr>
        </p:nvGraphicFramePr>
        <p:xfrm>
          <a:off x="911424" y="4356101"/>
          <a:ext cx="4246563" cy="2408238"/>
        </p:xfrm>
        <a:graphic>
          <a:graphicData uri="http://schemas.openxmlformats.org/presentationml/2006/ole">
            <mc:AlternateContent xmlns:mc="http://schemas.openxmlformats.org/markup-compatibility/2006">
              <mc:Choice xmlns:v="urn:schemas-microsoft-com:vml" Requires="v">
                <p:oleObj spid="_x0000_s12312" name="工作表" r:id="rId6" imgW="5194300" imgH="2794000" progId="Excel.Sheet.8">
                  <p:embed/>
                </p:oleObj>
              </mc:Choice>
              <mc:Fallback>
                <p:oleObj name="工作表" r:id="rId6" imgW="5194300" imgH="2794000" progId="Excel.Sheet.8">
                  <p:embed/>
                  <p:pic>
                    <p:nvPicPr>
                      <p:cNvPr id="0" name="Object 3"/>
                      <p:cNvPicPr>
                        <a:picLocks noGrp="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11424" y="4356101"/>
                        <a:ext cx="4246563" cy="2408238"/>
                      </a:xfrm>
                      <a:prstGeom prst="rect">
                        <a:avLst/>
                      </a:prstGeom>
                      <a:solidFill>
                        <a:srgbClr val="66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2293" name="文本占位符 1">
            <a:extLst>
              <a:ext uri="{FF2B5EF4-FFF2-40B4-BE49-F238E27FC236}">
                <a16:creationId xmlns:a16="http://schemas.microsoft.com/office/drawing/2014/main" id="{FBE3251B-6D85-9844-8ED6-0E0C599400A8}"/>
              </a:ext>
            </a:extLst>
          </p:cNvPr>
          <p:cNvSpPr>
            <a:spLocks noGrp="1"/>
          </p:cNvSpPr>
          <p:nvPr>
            <p:ph type="body" sz="half" idx="4294967295"/>
          </p:nvPr>
        </p:nvSpPr>
        <p:spPr>
          <a:xfrm>
            <a:off x="372977" y="1475580"/>
            <a:ext cx="4464224" cy="1482725"/>
          </a:xfrm>
        </p:spPr>
        <p:txBody>
          <a:bodyPr/>
          <a:lstStyle/>
          <a:p>
            <a:pPr eaLnBrk="1" hangingPunct="1"/>
            <a:r>
              <a:rPr lang="zh-CN" altLang="en-US" dirty="0">
                <a:ea typeface="微软雅黑" panose="020B0503020204020204" pitchFamily="34" charset="-122"/>
                <a:cs typeface="微软雅黑" panose="020B0503020204020204" pitchFamily="34" charset="-122"/>
              </a:rPr>
              <a:t>有监督的预测问题</a:t>
            </a:r>
            <a:endParaRPr lang="en-US" altLang="zh-CN" dirty="0">
              <a:ea typeface="微软雅黑" panose="020B0503020204020204" pitchFamily="34" charset="-122"/>
              <a:cs typeface="微软雅黑" panose="020B0503020204020204" pitchFamily="34" charset="-122"/>
            </a:endParaRPr>
          </a:p>
          <a:p>
            <a:pPr eaLnBrk="1" hangingPunct="1"/>
            <a:r>
              <a:rPr lang="zh-CN" altLang="zh-CN" dirty="0">
                <a:ea typeface="微软雅黑" panose="020B0503020204020204" pitchFamily="34" charset="-122"/>
                <a:cs typeface="微软雅黑" panose="020B0503020204020204" pitchFamily="34" charset="-122"/>
              </a:rPr>
              <a:t>数值预测预测的是数值，通常是连续类型的数值</a:t>
            </a:r>
            <a:endParaRPr lang="zh-CN" altLang="en-US" dirty="0">
              <a:ea typeface="微软雅黑" panose="020B0503020204020204" pitchFamily="34" charset="-122"/>
              <a:cs typeface="微软雅黑" panose="020B0503020204020204" pitchFamily="34" charset="-122"/>
            </a:endParaRPr>
          </a:p>
        </p:txBody>
      </p:sp>
      <p:sp>
        <p:nvSpPr>
          <p:cNvPr id="12294" name="椭圆 2">
            <a:extLst>
              <a:ext uri="{FF2B5EF4-FFF2-40B4-BE49-F238E27FC236}">
                <a16:creationId xmlns:a16="http://schemas.microsoft.com/office/drawing/2014/main" id="{2E5FA343-2457-7B4D-84C3-487FE3160704}"/>
              </a:ext>
            </a:extLst>
          </p:cNvPr>
          <p:cNvSpPr>
            <a:spLocks noChangeArrowheads="1"/>
          </p:cNvSpPr>
          <p:nvPr/>
        </p:nvSpPr>
        <p:spPr bwMode="auto">
          <a:xfrm>
            <a:off x="3899892" y="5008564"/>
            <a:ext cx="842963" cy="236537"/>
          </a:xfrm>
          <a:prstGeom prst="ellipse">
            <a:avLst/>
          </a:prstGeom>
          <a:noFill/>
          <a:ln w="1270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cxnSp>
        <p:nvCxnSpPr>
          <p:cNvPr id="12295" name="直接箭头连接符 4">
            <a:extLst>
              <a:ext uri="{FF2B5EF4-FFF2-40B4-BE49-F238E27FC236}">
                <a16:creationId xmlns:a16="http://schemas.microsoft.com/office/drawing/2014/main" id="{5F2EAAD4-DC8C-8B4E-AEC2-ABA7BCAE2B13}"/>
              </a:ext>
            </a:extLst>
          </p:cNvPr>
          <p:cNvCxnSpPr>
            <a:cxnSpLocks noChangeShapeType="1"/>
            <a:stCxn id="12294" idx="6"/>
            <a:endCxn id="12296" idx="1"/>
          </p:cNvCxnSpPr>
          <p:nvPr/>
        </p:nvCxnSpPr>
        <p:spPr bwMode="auto">
          <a:xfrm>
            <a:off x="4742855" y="5126038"/>
            <a:ext cx="954087" cy="84455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12296" name="TextBox 5">
            <a:extLst>
              <a:ext uri="{FF2B5EF4-FFF2-40B4-BE49-F238E27FC236}">
                <a16:creationId xmlns:a16="http://schemas.microsoft.com/office/drawing/2014/main" id="{7D534C4A-C3C2-5E45-8E6C-B3B6BD553F17}"/>
              </a:ext>
            </a:extLst>
          </p:cNvPr>
          <p:cNvSpPr txBox="1">
            <a:spLocks noChangeArrowheads="1"/>
          </p:cNvSpPr>
          <p:nvPr/>
        </p:nvSpPr>
        <p:spPr bwMode="auto">
          <a:xfrm>
            <a:off x="5696942" y="5554663"/>
            <a:ext cx="274002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r>
              <a:rPr kumimoji="0" lang="zh-CN" altLang="en-US" sz="2400">
                <a:ea typeface="微软雅黑" panose="020B0503020204020204" pitchFamily="34" charset="-122"/>
              </a:rPr>
              <a:t>连续数值</a:t>
            </a:r>
            <a:r>
              <a:rPr kumimoji="0" lang="en-US" altLang="zh-CN" sz="2400">
                <a:ea typeface="微软雅黑" panose="020B0503020204020204" pitchFamily="34" charset="-122"/>
              </a:rPr>
              <a:t>Continuous value</a:t>
            </a:r>
            <a:endParaRPr kumimoji="0" lang="zh-CN" altLang="en-US" sz="2400">
              <a:ea typeface="微软雅黑" panose="020B0503020204020204" pitchFamily="34" charset="-122"/>
            </a:endParaRPr>
          </a:p>
        </p:txBody>
      </p:sp>
      <p:sp>
        <p:nvSpPr>
          <p:cNvPr id="12297" name="TextBox 7">
            <a:extLst>
              <a:ext uri="{FF2B5EF4-FFF2-40B4-BE49-F238E27FC236}">
                <a16:creationId xmlns:a16="http://schemas.microsoft.com/office/drawing/2014/main" id="{72A5E552-6E0F-C24D-9FC3-62CC4404EC6A}"/>
              </a:ext>
            </a:extLst>
          </p:cNvPr>
          <p:cNvSpPr txBox="1">
            <a:spLocks noChangeArrowheads="1"/>
          </p:cNvSpPr>
          <p:nvPr/>
        </p:nvSpPr>
        <p:spPr bwMode="auto">
          <a:xfrm>
            <a:off x="1317030" y="3544889"/>
            <a:ext cx="29543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lgn="ctr">
              <a:spcBef>
                <a:spcPct val="0"/>
              </a:spcBef>
              <a:buClrTx/>
              <a:buFontTx/>
              <a:buNone/>
            </a:pPr>
            <a:r>
              <a:rPr kumimoji="0" lang="zh-CN" altLang="en-US" sz="2400">
                <a:solidFill>
                  <a:srgbClr val="FF0000"/>
                </a:solidFill>
                <a:ea typeface="微软雅黑" panose="020B0503020204020204" pitchFamily="34" charset="-122"/>
              </a:rPr>
              <a:t>描述属性（自变量）</a:t>
            </a:r>
          </a:p>
        </p:txBody>
      </p:sp>
      <p:cxnSp>
        <p:nvCxnSpPr>
          <p:cNvPr id="12298" name="直接箭头连接符 9">
            <a:extLst>
              <a:ext uri="{FF2B5EF4-FFF2-40B4-BE49-F238E27FC236}">
                <a16:creationId xmlns:a16="http://schemas.microsoft.com/office/drawing/2014/main" id="{53A9B117-4973-4C44-8FD1-4709F2F87268}"/>
              </a:ext>
            </a:extLst>
          </p:cNvPr>
          <p:cNvCxnSpPr>
            <a:cxnSpLocks noChangeShapeType="1"/>
          </p:cNvCxnSpPr>
          <p:nvPr/>
        </p:nvCxnSpPr>
        <p:spPr bwMode="auto">
          <a:xfrm flipV="1">
            <a:off x="1474192" y="3927476"/>
            <a:ext cx="303213" cy="428625"/>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12299" name="直接箭头连接符 13">
            <a:extLst>
              <a:ext uri="{FF2B5EF4-FFF2-40B4-BE49-F238E27FC236}">
                <a16:creationId xmlns:a16="http://schemas.microsoft.com/office/drawing/2014/main" id="{2ABF542B-8E7D-1A45-9CAC-54593D267EE4}"/>
              </a:ext>
            </a:extLst>
          </p:cNvPr>
          <p:cNvCxnSpPr>
            <a:cxnSpLocks noChangeShapeType="1"/>
          </p:cNvCxnSpPr>
          <p:nvPr/>
        </p:nvCxnSpPr>
        <p:spPr bwMode="auto">
          <a:xfrm flipH="1" flipV="1">
            <a:off x="3136305" y="3927476"/>
            <a:ext cx="111125" cy="428625"/>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12300" name="直接箭头连接符 15">
            <a:extLst>
              <a:ext uri="{FF2B5EF4-FFF2-40B4-BE49-F238E27FC236}">
                <a16:creationId xmlns:a16="http://schemas.microsoft.com/office/drawing/2014/main" id="{9A6AFCB3-2FAB-F840-A9B5-B9D4C67ABEF5}"/>
              </a:ext>
            </a:extLst>
          </p:cNvPr>
          <p:cNvCxnSpPr>
            <a:cxnSpLocks noChangeShapeType="1"/>
          </p:cNvCxnSpPr>
          <p:nvPr/>
        </p:nvCxnSpPr>
        <p:spPr bwMode="auto">
          <a:xfrm flipV="1">
            <a:off x="2358429" y="3927476"/>
            <a:ext cx="23812" cy="485775"/>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12301" name="TextBox 16">
            <a:extLst>
              <a:ext uri="{FF2B5EF4-FFF2-40B4-BE49-F238E27FC236}">
                <a16:creationId xmlns:a16="http://schemas.microsoft.com/office/drawing/2014/main" id="{56211A98-A629-894B-9F62-481EB962A2F7}"/>
              </a:ext>
            </a:extLst>
          </p:cNvPr>
          <p:cNvSpPr txBox="1">
            <a:spLocks noChangeArrowheads="1"/>
          </p:cNvSpPr>
          <p:nvPr/>
        </p:nvSpPr>
        <p:spPr bwMode="auto">
          <a:xfrm>
            <a:off x="4644429" y="3819526"/>
            <a:ext cx="2749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r>
              <a:rPr kumimoji="0" lang="zh-CN" altLang="en-US" sz="2400">
                <a:solidFill>
                  <a:srgbClr val="FF0000"/>
                </a:solidFill>
                <a:ea typeface="微软雅黑" panose="020B0503020204020204" pitchFamily="34" charset="-122"/>
              </a:rPr>
              <a:t>目标属性</a:t>
            </a:r>
            <a:r>
              <a:rPr kumimoji="0" lang="en-US" altLang="zh-CN" sz="2400">
                <a:solidFill>
                  <a:srgbClr val="FF0000"/>
                </a:solidFill>
                <a:ea typeface="微软雅黑" panose="020B0503020204020204" pitchFamily="34" charset="-122"/>
              </a:rPr>
              <a:t>(</a:t>
            </a:r>
            <a:r>
              <a:rPr kumimoji="0" lang="zh-CN" altLang="en-US" sz="2400">
                <a:solidFill>
                  <a:srgbClr val="FF0000"/>
                </a:solidFill>
                <a:ea typeface="微软雅黑" panose="020B0503020204020204" pitchFamily="34" charset="-122"/>
              </a:rPr>
              <a:t>因变量）</a:t>
            </a:r>
          </a:p>
        </p:txBody>
      </p:sp>
      <p:cxnSp>
        <p:nvCxnSpPr>
          <p:cNvPr id="12302" name="直接箭头连接符 18">
            <a:extLst>
              <a:ext uri="{FF2B5EF4-FFF2-40B4-BE49-F238E27FC236}">
                <a16:creationId xmlns:a16="http://schemas.microsoft.com/office/drawing/2014/main" id="{75CA5C7E-58BE-9E45-BCB9-A4D3D2309A0C}"/>
              </a:ext>
            </a:extLst>
          </p:cNvPr>
          <p:cNvCxnSpPr>
            <a:cxnSpLocks noChangeShapeType="1"/>
            <a:endCxn id="12301" idx="1"/>
          </p:cNvCxnSpPr>
          <p:nvPr/>
        </p:nvCxnSpPr>
        <p:spPr bwMode="auto">
          <a:xfrm flipV="1">
            <a:off x="4226917" y="4049714"/>
            <a:ext cx="417513" cy="363537"/>
          </a:xfrm>
          <a:prstGeom prst="straightConnector1">
            <a:avLst/>
          </a:prstGeom>
          <a:noFill/>
          <a:ln w="19050" algn="ctr">
            <a:solidFill>
              <a:srgbClr val="FF0000"/>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779269"/>
                                        </p:tgtEl>
                                        <p:attrNameLst>
                                          <p:attrName>style.visibility</p:attrName>
                                        </p:attrNameLst>
                                      </p:cBhvr>
                                      <p:to>
                                        <p:strVal val="visible"/>
                                      </p:to>
                                    </p:set>
                                    <p:animEffect transition="in" filter="blinds(horizontal)">
                                      <p:cBhvr>
                                        <p:cTn id="7" dur="500"/>
                                        <p:tgtEl>
                                          <p:spTgt spid="7792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图片 1">
            <a:extLst>
              <a:ext uri="{FF2B5EF4-FFF2-40B4-BE49-F238E27FC236}">
                <a16:creationId xmlns:a16="http://schemas.microsoft.com/office/drawing/2014/main" id="{5B42D718-22C2-F44F-8447-FF442352F98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483100" y="1790700"/>
            <a:ext cx="3225800"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
            <a:extLst>
              <a:ext uri="{FF2B5EF4-FFF2-40B4-BE49-F238E27FC236}">
                <a16:creationId xmlns:a16="http://schemas.microsoft.com/office/drawing/2014/main" id="{59D893E4-A53A-AD44-8A55-F7220C927770}"/>
              </a:ext>
            </a:extLst>
          </p:cNvPr>
          <p:cNvSpPr>
            <a:spLocks noGrp="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数值预测方法</a:t>
            </a:r>
          </a:p>
        </p:txBody>
      </p:sp>
      <p:sp>
        <p:nvSpPr>
          <p:cNvPr id="13315" name="文本占位符 2">
            <a:extLst>
              <a:ext uri="{FF2B5EF4-FFF2-40B4-BE49-F238E27FC236}">
                <a16:creationId xmlns:a16="http://schemas.microsoft.com/office/drawing/2014/main" id="{5C3BC21B-3FB7-654B-8C36-1EC4A77E4051}"/>
              </a:ext>
            </a:extLst>
          </p:cNvPr>
          <p:cNvSpPr>
            <a:spLocks noGrp="1"/>
          </p:cNvSpPr>
          <p:nvPr>
            <p:ph idx="1"/>
          </p:nvPr>
        </p:nvSpPr>
        <p:spPr/>
        <p:txBody>
          <a:bodyPr/>
          <a:lstStyle/>
          <a:p>
            <a:pPr eaLnBrk="1" hangingPunct="1"/>
            <a:r>
              <a:rPr lang="zh-CN" altLang="en-US">
                <a:ea typeface="微软雅黑" panose="020B0503020204020204" pitchFamily="34" charset="-122"/>
                <a:cs typeface="微软雅黑" panose="020B0503020204020204" pitchFamily="34" charset="-122"/>
              </a:rPr>
              <a:t>回归分析</a:t>
            </a:r>
            <a:endParaRPr lang="en-US" altLang="zh-CN">
              <a:ea typeface="微软雅黑" panose="020B0503020204020204" pitchFamily="34" charset="-122"/>
              <a:cs typeface="微软雅黑" panose="020B0503020204020204" pitchFamily="34" charset="-122"/>
            </a:endParaRPr>
          </a:p>
          <a:p>
            <a:pPr eaLnBrk="1" hangingPunct="1"/>
            <a:r>
              <a:rPr lang="zh-CN" altLang="en-US">
                <a:ea typeface="微软雅黑" panose="020B0503020204020204" pitchFamily="34" charset="-122"/>
                <a:cs typeface="微软雅黑" panose="020B0503020204020204" pitchFamily="34" charset="-122"/>
              </a:rPr>
              <a:t>回归树，模型树</a:t>
            </a:r>
            <a:endParaRPr lang="en-US" altLang="zh-CN">
              <a:ea typeface="微软雅黑" panose="020B0503020204020204" pitchFamily="34" charset="-122"/>
              <a:cs typeface="微软雅黑" panose="020B0503020204020204" pitchFamily="34" charset="-122"/>
            </a:endParaRPr>
          </a:p>
          <a:p>
            <a:pPr eaLnBrk="1" hangingPunct="1"/>
            <a:r>
              <a:rPr lang="en-US" altLang="zh-CN">
                <a:ea typeface="微软雅黑" panose="020B0503020204020204" pitchFamily="34" charset="-122"/>
                <a:cs typeface="微软雅黑" panose="020B0503020204020204" pitchFamily="34" charset="-122"/>
              </a:rPr>
              <a:t>K</a:t>
            </a:r>
            <a:r>
              <a:rPr lang="zh-CN" altLang="en-US">
                <a:ea typeface="微软雅黑" panose="020B0503020204020204" pitchFamily="34" charset="-122"/>
                <a:cs typeface="微软雅黑" panose="020B0503020204020204" pitchFamily="34" charset="-122"/>
              </a:rPr>
              <a:t>近邻</a:t>
            </a:r>
          </a:p>
        </p:txBody>
      </p:sp>
      <p:graphicFrame>
        <p:nvGraphicFramePr>
          <p:cNvPr id="7" name="表格 6">
            <a:extLst>
              <a:ext uri="{FF2B5EF4-FFF2-40B4-BE49-F238E27FC236}">
                <a16:creationId xmlns:a16="http://schemas.microsoft.com/office/drawing/2014/main" id="{348AEA71-7FF8-844A-A586-A86EE5D9FFEF}"/>
              </a:ext>
            </a:extLst>
          </p:cNvPr>
          <p:cNvGraphicFramePr>
            <a:graphicFrameLocks noGrp="1"/>
          </p:cNvGraphicFramePr>
          <p:nvPr>
            <p:extLst>
              <p:ext uri="{D42A27DB-BD31-4B8C-83A1-F6EECF244321}">
                <p14:modId xmlns:p14="http://schemas.microsoft.com/office/powerpoint/2010/main" val="3606111906"/>
              </p:ext>
            </p:extLst>
          </p:nvPr>
        </p:nvGraphicFramePr>
        <p:xfrm>
          <a:off x="3935760" y="2689225"/>
          <a:ext cx="8064895" cy="2852740"/>
        </p:xfrm>
        <a:graphic>
          <a:graphicData uri="http://schemas.openxmlformats.org/drawingml/2006/table">
            <a:tbl>
              <a:tblPr firstRow="1" firstCol="1" bandRow="1">
                <a:tableStyleId>{5C22544A-7EE6-4342-B048-85BDC9FD1C3A}</a:tableStyleId>
              </a:tblPr>
              <a:tblGrid>
                <a:gridCol w="1568972">
                  <a:extLst>
                    <a:ext uri="{9D8B030D-6E8A-4147-A177-3AD203B41FA5}">
                      <a16:colId xmlns:a16="http://schemas.microsoft.com/office/drawing/2014/main" val="20000"/>
                    </a:ext>
                  </a:extLst>
                </a:gridCol>
                <a:gridCol w="1005587">
                  <a:extLst>
                    <a:ext uri="{9D8B030D-6E8A-4147-A177-3AD203B41FA5}">
                      <a16:colId xmlns:a16="http://schemas.microsoft.com/office/drawing/2014/main" val="20001"/>
                    </a:ext>
                  </a:extLst>
                </a:gridCol>
                <a:gridCol w="1048107">
                  <a:extLst>
                    <a:ext uri="{9D8B030D-6E8A-4147-A177-3AD203B41FA5}">
                      <a16:colId xmlns:a16="http://schemas.microsoft.com/office/drawing/2014/main" val="20002"/>
                    </a:ext>
                  </a:extLst>
                </a:gridCol>
                <a:gridCol w="925863">
                  <a:extLst>
                    <a:ext uri="{9D8B030D-6E8A-4147-A177-3AD203B41FA5}">
                      <a16:colId xmlns:a16="http://schemas.microsoft.com/office/drawing/2014/main" val="20003"/>
                    </a:ext>
                  </a:extLst>
                </a:gridCol>
                <a:gridCol w="1313854">
                  <a:extLst>
                    <a:ext uri="{9D8B030D-6E8A-4147-A177-3AD203B41FA5}">
                      <a16:colId xmlns:a16="http://schemas.microsoft.com/office/drawing/2014/main" val="20004"/>
                    </a:ext>
                  </a:extLst>
                </a:gridCol>
                <a:gridCol w="1313854">
                  <a:extLst>
                    <a:ext uri="{9D8B030D-6E8A-4147-A177-3AD203B41FA5}">
                      <a16:colId xmlns:a16="http://schemas.microsoft.com/office/drawing/2014/main" val="20005"/>
                    </a:ext>
                  </a:extLst>
                </a:gridCol>
                <a:gridCol w="888658">
                  <a:extLst>
                    <a:ext uri="{9D8B030D-6E8A-4147-A177-3AD203B41FA5}">
                      <a16:colId xmlns:a16="http://schemas.microsoft.com/office/drawing/2014/main" val="20006"/>
                    </a:ext>
                  </a:extLst>
                </a:gridCol>
              </a:tblGrid>
              <a:tr h="259340">
                <a:tc>
                  <a:txBody>
                    <a:bodyPr/>
                    <a:lstStyle/>
                    <a:p>
                      <a:pPr algn="ctr">
                        <a:spcAft>
                          <a:spcPts val="0"/>
                        </a:spcAft>
                      </a:pPr>
                      <a:r>
                        <a:rPr lang="en-US" sz="1400" kern="0" dirty="0">
                          <a:effectLst/>
                        </a:rPr>
                        <a:t>MYCT</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kern="0">
                          <a:effectLst/>
                        </a:rPr>
                        <a:t>MMIN</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kern="0">
                          <a:effectLst/>
                        </a:rPr>
                        <a:t>MMAX</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kern="0">
                          <a:effectLst/>
                        </a:rPr>
                        <a:t>CACH</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kern="0">
                          <a:effectLst/>
                        </a:rPr>
                        <a:t>CHMIN</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kern="0">
                          <a:effectLst/>
                        </a:rPr>
                        <a:t>CHMAX</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200" b="1" kern="100" dirty="0">
                          <a:effectLst/>
                        </a:rPr>
                        <a:t>PRP</a:t>
                      </a:r>
                      <a:endParaRPr lang="zh-CN" sz="12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extLst>
                  <a:ext uri="{0D108BD9-81ED-4DB2-BD59-A6C34878D82A}">
                    <a16:rowId xmlns:a16="http://schemas.microsoft.com/office/drawing/2014/main" val="10000"/>
                  </a:ext>
                </a:extLst>
              </a:tr>
              <a:tr h="259340">
                <a:tc>
                  <a:txBody>
                    <a:bodyPr/>
                    <a:lstStyle/>
                    <a:p>
                      <a:pPr algn="ctr">
                        <a:spcAft>
                          <a:spcPts val="0"/>
                        </a:spcAft>
                      </a:pPr>
                      <a:r>
                        <a:rPr lang="en-US" sz="1400" kern="0">
                          <a:effectLst/>
                        </a:rPr>
                        <a:t>125</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kern="0">
                          <a:effectLst/>
                        </a:rPr>
                        <a:t>256</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kern="0">
                          <a:effectLst/>
                        </a:rPr>
                        <a:t>6000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kern="0">
                          <a:effectLst/>
                        </a:rPr>
                        <a:t>256</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kern="0">
                          <a:effectLst/>
                        </a:rPr>
                        <a:t>16</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kern="0">
                          <a:effectLst/>
                        </a:rPr>
                        <a:t>128</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b="1" kern="0">
                          <a:effectLst/>
                        </a:rPr>
                        <a:t>198</a:t>
                      </a:r>
                      <a:endParaRPr lang="zh-CN" sz="12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extLst>
                  <a:ext uri="{0D108BD9-81ED-4DB2-BD59-A6C34878D82A}">
                    <a16:rowId xmlns:a16="http://schemas.microsoft.com/office/drawing/2014/main" val="10001"/>
                  </a:ext>
                </a:extLst>
              </a:tr>
              <a:tr h="259340">
                <a:tc>
                  <a:txBody>
                    <a:bodyPr/>
                    <a:lstStyle/>
                    <a:p>
                      <a:pPr algn="ctr">
                        <a:spcAft>
                          <a:spcPts val="0"/>
                        </a:spcAft>
                      </a:pPr>
                      <a:r>
                        <a:rPr lang="en-US" sz="1400" kern="0">
                          <a:effectLst/>
                        </a:rPr>
                        <a:t>29</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kern="0">
                          <a:effectLst/>
                        </a:rPr>
                        <a:t>8000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kern="0">
                          <a:effectLst/>
                        </a:rPr>
                        <a:t>32000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kern="0">
                          <a:effectLst/>
                        </a:rPr>
                        <a:t>32</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kern="0">
                          <a:effectLst/>
                        </a:rPr>
                        <a:t>8</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kern="0">
                          <a:effectLst/>
                        </a:rPr>
                        <a:t>32</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b="1" kern="0" dirty="0">
                          <a:effectLst/>
                        </a:rPr>
                        <a:t>269</a:t>
                      </a:r>
                      <a:endParaRPr lang="zh-CN" sz="12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extLst>
                  <a:ext uri="{0D108BD9-81ED-4DB2-BD59-A6C34878D82A}">
                    <a16:rowId xmlns:a16="http://schemas.microsoft.com/office/drawing/2014/main" val="10002"/>
                  </a:ext>
                </a:extLst>
              </a:tr>
              <a:tr h="259340">
                <a:tc>
                  <a:txBody>
                    <a:bodyPr/>
                    <a:lstStyle/>
                    <a:p>
                      <a:pPr algn="ctr">
                        <a:spcAft>
                          <a:spcPts val="0"/>
                        </a:spcAft>
                      </a:pPr>
                      <a:r>
                        <a:rPr lang="en-US" sz="1400" kern="0">
                          <a:effectLst/>
                        </a:rPr>
                        <a:t>29</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kern="0">
                          <a:effectLst/>
                        </a:rPr>
                        <a:t>8000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kern="0">
                          <a:effectLst/>
                        </a:rPr>
                        <a:t>32000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kern="0">
                          <a:effectLst/>
                        </a:rPr>
                        <a:t>32</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kern="0">
                          <a:effectLst/>
                        </a:rPr>
                        <a:t>8</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kern="0">
                          <a:effectLst/>
                        </a:rPr>
                        <a:t>32</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b="1" kern="0" dirty="0">
                          <a:effectLst/>
                        </a:rPr>
                        <a:t>220</a:t>
                      </a:r>
                      <a:endParaRPr lang="zh-CN" sz="12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extLst>
                  <a:ext uri="{0D108BD9-81ED-4DB2-BD59-A6C34878D82A}">
                    <a16:rowId xmlns:a16="http://schemas.microsoft.com/office/drawing/2014/main" val="10003"/>
                  </a:ext>
                </a:extLst>
              </a:tr>
              <a:tr h="259340">
                <a:tc>
                  <a:txBody>
                    <a:bodyPr/>
                    <a:lstStyle/>
                    <a:p>
                      <a:pPr algn="ctr">
                        <a:spcAft>
                          <a:spcPts val="0"/>
                        </a:spcAft>
                      </a:pPr>
                      <a:r>
                        <a:rPr lang="en-US" sz="1400" kern="0">
                          <a:effectLst/>
                        </a:rPr>
                        <a:t>29</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kern="0">
                          <a:effectLst/>
                        </a:rPr>
                        <a:t>8000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kern="0">
                          <a:effectLst/>
                        </a:rPr>
                        <a:t>32000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kern="0">
                          <a:effectLst/>
                        </a:rPr>
                        <a:t>32</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kern="0">
                          <a:effectLst/>
                        </a:rPr>
                        <a:t>8</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kern="0">
                          <a:effectLst/>
                        </a:rPr>
                        <a:t>32</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b="1" kern="0" dirty="0">
                          <a:effectLst/>
                        </a:rPr>
                        <a:t>172</a:t>
                      </a:r>
                      <a:endParaRPr lang="zh-CN" sz="12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extLst>
                  <a:ext uri="{0D108BD9-81ED-4DB2-BD59-A6C34878D82A}">
                    <a16:rowId xmlns:a16="http://schemas.microsoft.com/office/drawing/2014/main" val="10004"/>
                  </a:ext>
                </a:extLst>
              </a:tr>
              <a:tr h="259340">
                <a:tc>
                  <a:txBody>
                    <a:bodyPr/>
                    <a:lstStyle/>
                    <a:p>
                      <a:pPr algn="ctr">
                        <a:spcAft>
                          <a:spcPts val="0"/>
                        </a:spcAft>
                      </a:pPr>
                      <a:r>
                        <a:rPr lang="en-US" sz="1400" kern="0">
                          <a:effectLst/>
                        </a:rPr>
                        <a:t>26</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kern="0">
                          <a:effectLst/>
                        </a:rPr>
                        <a:t>8000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kern="0">
                          <a:effectLst/>
                        </a:rPr>
                        <a:t>32000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kern="0">
                          <a:effectLst/>
                        </a:rPr>
                        <a:t>64</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kern="0">
                          <a:effectLst/>
                        </a:rPr>
                        <a:t>8</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kern="0">
                          <a:effectLst/>
                        </a:rPr>
                        <a:t>32</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b="1" kern="0" dirty="0">
                          <a:effectLst/>
                        </a:rPr>
                        <a:t>318</a:t>
                      </a:r>
                      <a:endParaRPr lang="zh-CN" sz="12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extLst>
                  <a:ext uri="{0D108BD9-81ED-4DB2-BD59-A6C34878D82A}">
                    <a16:rowId xmlns:a16="http://schemas.microsoft.com/office/drawing/2014/main" val="10005"/>
                  </a:ext>
                </a:extLst>
              </a:tr>
              <a:tr h="259340">
                <a:tc>
                  <a:txBody>
                    <a:bodyPr/>
                    <a:lstStyle/>
                    <a:p>
                      <a:pPr algn="ctr">
                        <a:spcAft>
                          <a:spcPts val="0"/>
                        </a:spcAft>
                      </a:pPr>
                      <a:r>
                        <a:rPr lang="en-US" sz="1400" kern="0">
                          <a:effectLst/>
                        </a:rPr>
                        <a:t>23</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kern="0">
                          <a:effectLst/>
                        </a:rPr>
                        <a:t>16000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kern="0">
                          <a:effectLst/>
                        </a:rPr>
                        <a:t>32000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kern="0">
                          <a:effectLst/>
                        </a:rPr>
                        <a:t>64</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kern="0">
                          <a:effectLst/>
                        </a:rPr>
                        <a:t>16</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kern="0">
                          <a:effectLst/>
                        </a:rPr>
                        <a:t>32</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b="1" kern="0" dirty="0">
                          <a:effectLst/>
                        </a:rPr>
                        <a:t>367</a:t>
                      </a:r>
                      <a:endParaRPr lang="zh-CN" sz="12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extLst>
                  <a:ext uri="{0D108BD9-81ED-4DB2-BD59-A6C34878D82A}">
                    <a16:rowId xmlns:a16="http://schemas.microsoft.com/office/drawing/2014/main" val="10006"/>
                  </a:ext>
                </a:extLst>
              </a:tr>
              <a:tr h="259340">
                <a:tc>
                  <a:txBody>
                    <a:bodyPr/>
                    <a:lstStyle/>
                    <a:p>
                      <a:pPr algn="ctr">
                        <a:spcAft>
                          <a:spcPts val="0"/>
                        </a:spcAft>
                      </a:pPr>
                      <a:r>
                        <a:rPr lang="en-US" sz="1400" kern="0">
                          <a:effectLst/>
                        </a:rPr>
                        <a:t>23</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kern="0">
                          <a:effectLst/>
                        </a:rPr>
                        <a:t>16000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kern="0">
                          <a:effectLst/>
                        </a:rPr>
                        <a:t>32000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kern="0">
                          <a:effectLst/>
                        </a:rPr>
                        <a:t>64</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kern="0">
                          <a:effectLst/>
                        </a:rPr>
                        <a:t>16</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kern="0">
                          <a:effectLst/>
                        </a:rPr>
                        <a:t>32</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b="1" kern="0" dirty="0">
                          <a:effectLst/>
                        </a:rPr>
                        <a:t>489</a:t>
                      </a:r>
                      <a:endParaRPr lang="zh-CN" sz="12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extLst>
                  <a:ext uri="{0D108BD9-81ED-4DB2-BD59-A6C34878D82A}">
                    <a16:rowId xmlns:a16="http://schemas.microsoft.com/office/drawing/2014/main" val="10007"/>
                  </a:ext>
                </a:extLst>
              </a:tr>
              <a:tr h="259340">
                <a:tc>
                  <a:txBody>
                    <a:bodyPr/>
                    <a:lstStyle/>
                    <a:p>
                      <a:pPr algn="ctr">
                        <a:spcAft>
                          <a:spcPts val="0"/>
                        </a:spcAft>
                      </a:pPr>
                      <a:r>
                        <a:rPr lang="en-US" sz="1400" kern="0">
                          <a:effectLst/>
                        </a:rPr>
                        <a:t>23</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kern="0">
                          <a:effectLst/>
                        </a:rPr>
                        <a:t>16000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kern="0">
                          <a:effectLst/>
                        </a:rPr>
                        <a:t>64000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kern="0">
                          <a:effectLst/>
                        </a:rPr>
                        <a:t>64</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kern="0">
                          <a:effectLst/>
                        </a:rPr>
                        <a:t>16</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kern="0">
                          <a:effectLst/>
                        </a:rPr>
                        <a:t>32</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b="1" kern="0" dirty="0">
                          <a:effectLst/>
                        </a:rPr>
                        <a:t>636</a:t>
                      </a:r>
                      <a:endParaRPr lang="zh-CN" sz="12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extLst>
                  <a:ext uri="{0D108BD9-81ED-4DB2-BD59-A6C34878D82A}">
                    <a16:rowId xmlns:a16="http://schemas.microsoft.com/office/drawing/2014/main" val="10008"/>
                  </a:ext>
                </a:extLst>
              </a:tr>
              <a:tr h="259340">
                <a:tc>
                  <a:txBody>
                    <a:bodyPr/>
                    <a:lstStyle/>
                    <a:p>
                      <a:pPr algn="ctr">
                        <a:spcAft>
                          <a:spcPts val="0"/>
                        </a:spcAft>
                      </a:pPr>
                      <a:r>
                        <a:rPr lang="en-US" sz="1400" kern="0">
                          <a:effectLst/>
                        </a:rPr>
                        <a:t>23</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kern="0">
                          <a:effectLst/>
                        </a:rPr>
                        <a:t>32000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kern="0">
                          <a:effectLst/>
                        </a:rPr>
                        <a:t>64000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kern="0">
                          <a:effectLst/>
                        </a:rPr>
                        <a:t>128</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kern="0">
                          <a:effectLst/>
                        </a:rPr>
                        <a:t>32</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kern="0">
                          <a:effectLst/>
                        </a:rPr>
                        <a:t>64</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b="1" kern="0" dirty="0">
                          <a:effectLst/>
                        </a:rPr>
                        <a:t>1144</a:t>
                      </a:r>
                      <a:endParaRPr lang="zh-CN" sz="12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extLst>
                  <a:ext uri="{0D108BD9-81ED-4DB2-BD59-A6C34878D82A}">
                    <a16:rowId xmlns:a16="http://schemas.microsoft.com/office/drawing/2014/main" val="10009"/>
                  </a:ext>
                </a:extLst>
              </a:tr>
              <a:tr h="259340">
                <a:tc>
                  <a:txBody>
                    <a:bodyPr/>
                    <a:lstStyle/>
                    <a:p>
                      <a:pPr algn="ctr">
                        <a:spcAft>
                          <a:spcPts val="0"/>
                        </a:spcAft>
                      </a:pPr>
                      <a:r>
                        <a:rPr lang="en-US" sz="1400" kern="0">
                          <a:effectLst/>
                        </a:rPr>
                        <a:t>400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kern="0">
                          <a:effectLst/>
                        </a:rPr>
                        <a:t>512</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kern="0">
                          <a:effectLst/>
                        </a:rPr>
                        <a:t>3500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kern="0" dirty="0">
                          <a:effectLst/>
                        </a:rPr>
                        <a:t>4</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kern="0">
                          <a:effectLst/>
                        </a:rPr>
                        <a:t>1</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kern="0">
                          <a:effectLst/>
                        </a:rPr>
                        <a:t>6</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tc>
                  <a:txBody>
                    <a:bodyPr/>
                    <a:lstStyle/>
                    <a:p>
                      <a:pPr algn="ctr">
                        <a:spcAft>
                          <a:spcPts val="0"/>
                        </a:spcAft>
                      </a:pPr>
                      <a:r>
                        <a:rPr lang="en-US" sz="1400" b="1" kern="0" dirty="0">
                          <a:effectLst/>
                        </a:rPr>
                        <a:t>40</a:t>
                      </a:r>
                      <a:endParaRPr lang="zh-CN" sz="12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65" marR="68565" marT="0" marB="0"/>
                </a:tc>
                <a:extLst>
                  <a:ext uri="{0D108BD9-81ED-4DB2-BD59-A6C34878D82A}">
                    <a16:rowId xmlns:a16="http://schemas.microsoft.com/office/drawing/2014/main" val="10010"/>
                  </a:ext>
                </a:extLst>
              </a:tr>
            </a:tbl>
          </a:graphicData>
        </a:graphic>
      </p:graphicFrame>
      <p:sp>
        <p:nvSpPr>
          <p:cNvPr id="8" name="矩形 7">
            <a:extLst>
              <a:ext uri="{FF2B5EF4-FFF2-40B4-BE49-F238E27FC236}">
                <a16:creationId xmlns:a16="http://schemas.microsoft.com/office/drawing/2014/main" id="{C6587384-D55B-5044-9BE7-F3216381A3F7}"/>
              </a:ext>
            </a:extLst>
          </p:cNvPr>
          <p:cNvSpPr/>
          <p:nvPr/>
        </p:nvSpPr>
        <p:spPr>
          <a:xfrm>
            <a:off x="5951539" y="2246313"/>
            <a:ext cx="3584575" cy="461962"/>
          </a:xfrm>
          <a:prstGeom prst="rect">
            <a:avLst/>
          </a:prstGeom>
        </p:spPr>
        <p:txBody>
          <a:bodyPr wrap="none">
            <a:spAutoFit/>
          </a:bodyPr>
          <a:lstStyle/>
          <a:p>
            <a:pPr indent="266700" algn="ctr">
              <a:spcAft>
                <a:spcPts val="0"/>
              </a:spcAft>
              <a:defRPr/>
            </a:pP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表</a:t>
            </a:r>
            <a:r>
              <a:rPr lang="en-US" altLang="zh-CN" kern="100" dirty="0">
                <a:latin typeface="Calibri" panose="020F0502020204030204" pitchFamily="34" charset="0"/>
                <a:ea typeface="微软雅黑" panose="020B0503020204020204" pitchFamily="34" charset="-122"/>
                <a:cs typeface="Times New Roman" panose="02020603050405020304" pitchFamily="18" charset="0"/>
              </a:rPr>
              <a:t>5.1 </a:t>
            </a: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数据集</a:t>
            </a:r>
            <a:r>
              <a:rPr lang="en-US" altLang="zh-CN" kern="100" dirty="0">
                <a:latin typeface="Calibri" panose="020F0502020204030204" pitchFamily="34" charset="0"/>
                <a:ea typeface="微软雅黑" panose="020B0503020204020204" pitchFamily="34" charset="-122"/>
                <a:cs typeface="Times New Roman" panose="02020603050405020304" pitchFamily="18" charset="0"/>
              </a:rPr>
              <a:t>CPU</a:t>
            </a: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的子集</a:t>
            </a:r>
          </a:p>
        </p:txBody>
      </p:sp>
      <p:sp>
        <p:nvSpPr>
          <p:cNvPr id="13415" name="矩形 8">
            <a:extLst>
              <a:ext uri="{FF2B5EF4-FFF2-40B4-BE49-F238E27FC236}">
                <a16:creationId xmlns:a16="http://schemas.microsoft.com/office/drawing/2014/main" id="{EB6D11FA-FEC7-4742-9A6C-5019190B7FE1}"/>
              </a:ext>
            </a:extLst>
          </p:cNvPr>
          <p:cNvSpPr>
            <a:spLocks noChangeArrowheads="1"/>
          </p:cNvSpPr>
          <p:nvPr/>
        </p:nvSpPr>
        <p:spPr bwMode="auto">
          <a:xfrm>
            <a:off x="5219079" y="5638068"/>
            <a:ext cx="549825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marL="0" indent="0">
              <a:spcBef>
                <a:spcPct val="0"/>
              </a:spcBef>
              <a:buClrTx/>
              <a:buNone/>
            </a:pPr>
            <a:r>
              <a:rPr kumimoji="0" lang="zh-CN" altLang="zh-CN" sz="2400" dirty="0">
                <a:latin typeface="Calibri" panose="020F0502020204030204" pitchFamily="34" charset="0"/>
                <a:ea typeface="微软雅黑" panose="020B0503020204020204" pitchFamily="34" charset="-122"/>
                <a:cs typeface="Times New Roman" panose="02020603050405020304" pitchFamily="18" charset="0"/>
              </a:rPr>
              <a:t>机器周期时间、最小内存、最大内存、缓存、最小信道、最大信道及相对性能</a:t>
            </a:r>
            <a:endParaRPr kumimoji="0" lang="zh-CN" altLang="en-US" sz="2400" dirty="0">
              <a:latin typeface="Lucida Sans" panose="020B0602030504020204" pitchFamily="34" charset="0"/>
              <a:ea typeface="微软雅黑" panose="020B0503020204020204" pitchFamily="34" charset="-122"/>
              <a:cs typeface="Times New Roman" panose="02020603050405020304" pitchFamily="18" charset="0"/>
            </a:endParaRP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BEF1961-2CC1-D948-8C09-C03C5954C2CF}"/>
              </a:ext>
            </a:extLst>
          </p:cNvPr>
          <p:cNvSpPr>
            <a:spLocks noGrp="1"/>
          </p:cNvSpPr>
          <p:nvPr>
            <p:ph type="title"/>
          </p:nvPr>
        </p:nvSpPr>
        <p:spPr/>
        <p:txBody>
          <a:bodyPr/>
          <a:lstStyle/>
          <a:p>
            <a:pPr eaLnBrk="1" hangingPunct="1">
              <a:defRPr/>
            </a:pPr>
            <a:endParaRPr lang="zh-CN" altLang="en-US"/>
          </a:p>
        </p:txBody>
      </p:sp>
      <p:sp>
        <p:nvSpPr>
          <p:cNvPr id="3" name="文本占位符 2">
            <a:extLst>
              <a:ext uri="{FF2B5EF4-FFF2-40B4-BE49-F238E27FC236}">
                <a16:creationId xmlns:a16="http://schemas.microsoft.com/office/drawing/2014/main" id="{DD5AB223-44F8-5E40-B992-36DB9D0A9744}"/>
              </a:ext>
            </a:extLst>
          </p:cNvPr>
          <p:cNvSpPr>
            <a:spLocks noGrp="1"/>
          </p:cNvSpPr>
          <p:nvPr>
            <p:ph type="body" idx="1"/>
          </p:nvPr>
        </p:nvSpPr>
        <p:spPr>
          <a:xfrm>
            <a:off x="2135189" y="2906714"/>
            <a:ext cx="7883525" cy="1500187"/>
          </a:xfrm>
        </p:spPr>
        <p:txBody>
          <a:bodyPr/>
          <a:lstStyle/>
          <a:p>
            <a:r>
              <a:rPr lang="en-US" altLang="zh-CN" b="0" cap="none">
                <a:latin typeface="微软雅黑" panose="020B0503020204020204" pitchFamily="34" charset="-122"/>
                <a:ea typeface="微软雅黑" panose="020B0503020204020204" pitchFamily="34" charset="-122"/>
                <a:cs typeface="微软雅黑" panose="020B0503020204020204" pitchFamily="34" charset="-122"/>
              </a:rPr>
              <a:t>5.2 </a:t>
            </a:r>
            <a:r>
              <a:rPr altLang="zh-CN" b="0" cap="none">
                <a:latin typeface="微软雅黑" panose="020B0503020204020204" pitchFamily="34" charset="-122"/>
                <a:ea typeface="微软雅黑" panose="020B0503020204020204" pitchFamily="34" charset="-122"/>
                <a:cs typeface="微软雅黑" panose="020B0503020204020204" pitchFamily="34" charset="-122"/>
              </a:rPr>
              <a:t>回归方法</a:t>
            </a:r>
            <a:endParaRPr lang="en-US" altLang="zh-CN" b="0" cap="none">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a:extLst>
              <a:ext uri="{FF2B5EF4-FFF2-40B4-BE49-F238E27FC236}">
                <a16:creationId xmlns:a16="http://schemas.microsoft.com/office/drawing/2014/main" id="{7B587943-7968-BF47-85A9-BF86C0678980}"/>
              </a:ext>
            </a:extLst>
          </p:cNvPr>
          <p:cNvSpPr>
            <a:spLocks noGrp="1"/>
          </p:cNvSpPr>
          <p:nvPr>
            <p:ph type="title"/>
          </p:nvPr>
        </p:nvSpPr>
        <p:spPr/>
        <p:txBody>
          <a:bodyPr/>
          <a:lstStyle/>
          <a:p>
            <a:pPr eaLnBrk="1" hangingPunct="1"/>
            <a:r>
              <a:rPr lang="en-US" altLang="zh-CN">
                <a:latin typeface="微软雅黑" panose="020B0503020204020204" pitchFamily="34" charset="-122"/>
                <a:ea typeface="微软雅黑" panose="020B0503020204020204" pitchFamily="34" charset="-122"/>
              </a:rPr>
              <a:t>5.2 </a:t>
            </a:r>
            <a:r>
              <a:rPr lang="zh-CN" altLang="zh-CN">
                <a:latin typeface="微软雅黑" panose="020B0503020204020204" pitchFamily="34" charset="-122"/>
                <a:ea typeface="微软雅黑" panose="020B0503020204020204" pitchFamily="34" charset="-122"/>
              </a:rPr>
              <a:t>回归</a:t>
            </a:r>
            <a:r>
              <a:rPr lang="zh-CN" altLang="en-US">
                <a:latin typeface="微软雅黑" panose="020B0503020204020204" pitchFamily="34" charset="-122"/>
                <a:ea typeface="微软雅黑" panose="020B0503020204020204" pitchFamily="34" charset="-122"/>
              </a:rPr>
              <a:t>分析</a:t>
            </a:r>
          </a:p>
        </p:txBody>
      </p:sp>
      <p:sp>
        <p:nvSpPr>
          <p:cNvPr id="15363" name="内容占位符 2">
            <a:extLst>
              <a:ext uri="{FF2B5EF4-FFF2-40B4-BE49-F238E27FC236}">
                <a16:creationId xmlns:a16="http://schemas.microsoft.com/office/drawing/2014/main" id="{B0C85399-4789-E941-84D9-CBDAB3DC0BE5}"/>
              </a:ext>
            </a:extLst>
          </p:cNvPr>
          <p:cNvSpPr>
            <a:spLocks noGrp="1"/>
          </p:cNvSpPr>
          <p:nvPr>
            <p:ph idx="1"/>
          </p:nvPr>
        </p:nvSpPr>
        <p:spPr/>
        <p:txBody>
          <a:bodyPr/>
          <a:lstStyle/>
          <a:p>
            <a:pPr marL="0" indent="0" eaLnBrk="1" hangingPunct="1">
              <a:buNone/>
            </a:pPr>
            <a:r>
              <a:rPr lang="en-US" altLang="zh-CN" dirty="0">
                <a:ea typeface="微软雅黑" panose="020B0503020204020204" pitchFamily="34" charset="-122"/>
                <a:cs typeface="微软雅黑" panose="020B0503020204020204" pitchFamily="34" charset="-122"/>
              </a:rPr>
              <a:t>5.2.1 </a:t>
            </a:r>
            <a:r>
              <a:rPr lang="zh-CN" altLang="zh-CN" dirty="0">
                <a:ea typeface="微软雅黑" panose="020B0503020204020204" pitchFamily="34" charset="-122"/>
                <a:cs typeface="微软雅黑" panose="020B0503020204020204" pitchFamily="34" charset="-122"/>
              </a:rPr>
              <a:t>一元线性回归</a:t>
            </a:r>
          </a:p>
          <a:p>
            <a:pPr marL="0" indent="0" eaLnBrk="1" hangingPunct="1">
              <a:buNone/>
            </a:pPr>
            <a:r>
              <a:rPr lang="en-US" altLang="zh-CN" dirty="0">
                <a:ea typeface="微软雅黑" panose="020B0503020204020204" pitchFamily="34" charset="-122"/>
                <a:cs typeface="微软雅黑" panose="020B0503020204020204" pitchFamily="34" charset="-122"/>
              </a:rPr>
              <a:t>5.2.2 </a:t>
            </a:r>
            <a:r>
              <a:rPr lang="zh-CN" altLang="zh-CN" dirty="0">
                <a:ea typeface="微软雅黑" panose="020B0503020204020204" pitchFamily="34" charset="-122"/>
                <a:cs typeface="微软雅黑" panose="020B0503020204020204" pitchFamily="34" charset="-122"/>
              </a:rPr>
              <a:t>多元线性回归</a:t>
            </a:r>
          </a:p>
          <a:p>
            <a:pPr marL="0" indent="0" eaLnBrk="1" hangingPunct="1">
              <a:buNone/>
            </a:pPr>
            <a:r>
              <a:rPr lang="en-US" altLang="zh-CN" dirty="0">
                <a:ea typeface="微软雅黑" panose="020B0503020204020204" pitchFamily="34" charset="-122"/>
                <a:cs typeface="微软雅黑" panose="020B0503020204020204" pitchFamily="34" charset="-122"/>
              </a:rPr>
              <a:t>5.2.3 </a:t>
            </a:r>
            <a:r>
              <a:rPr lang="zh-CN" altLang="zh-CN" dirty="0">
                <a:ea typeface="微软雅黑" panose="020B0503020204020204" pitchFamily="34" charset="-122"/>
                <a:cs typeface="微软雅黑" panose="020B0503020204020204" pitchFamily="34" charset="-122"/>
              </a:rPr>
              <a:t>非线性回归</a:t>
            </a:r>
          </a:p>
          <a:p>
            <a:pPr eaLnBrk="1" hangingPunct="1"/>
            <a:endParaRPr lang="zh-CN" altLang="en-US" dirty="0">
              <a:ea typeface="微软雅黑" panose="020B0503020204020204" pitchFamily="34" charset="-122"/>
              <a:cs typeface="微软雅黑" panose="020B0503020204020204"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a:extLst>
              <a:ext uri="{FF2B5EF4-FFF2-40B4-BE49-F238E27FC236}">
                <a16:creationId xmlns:a16="http://schemas.microsoft.com/office/drawing/2014/main" id="{C2EAE2F1-DD02-594F-A075-16492CC2C1F9}"/>
              </a:ext>
            </a:extLst>
          </p:cNvPr>
          <p:cNvSpPr>
            <a:spLocks noGrp="1" noChangeArrowheads="1"/>
          </p:cNvSpPr>
          <p:nvPr>
            <p:ph type="title"/>
          </p:nvPr>
        </p:nvSpPr>
        <p:spPr/>
        <p:txBody>
          <a:bodyPr vert="horz" wrap="square" lIns="92075" tIns="46038" rIns="92075" bIns="46038" numCol="1" anchor="b" anchorCtr="0" compatLnSpc="1">
            <a:prstTxWarp prst="textNoShape">
              <a:avLst/>
            </a:prstTxWarp>
          </a:bodyPr>
          <a:lstStyle/>
          <a:p>
            <a:pPr eaLnBrk="1" hangingPunct="1"/>
            <a:r>
              <a:rPr lang="zh-CN" altLang="en-US">
                <a:latin typeface="微软雅黑" panose="020B0503020204020204" pitchFamily="34" charset="-122"/>
                <a:ea typeface="微软雅黑" panose="020B0503020204020204" pitchFamily="34" charset="-122"/>
              </a:rPr>
              <a:t>一元线性回归</a:t>
            </a:r>
            <a:endParaRPr lang="en-US" altLang="zh-CN" sz="2400">
              <a:latin typeface="微软雅黑" panose="020B0503020204020204" pitchFamily="34" charset="-122"/>
              <a:ea typeface="微软雅黑" panose="020B0503020204020204" pitchFamily="34" charset="-122"/>
            </a:endParaRPr>
          </a:p>
        </p:txBody>
      </p:sp>
      <p:sp>
        <p:nvSpPr>
          <p:cNvPr id="16386" name="Rectangle 2">
            <a:extLst>
              <a:ext uri="{FF2B5EF4-FFF2-40B4-BE49-F238E27FC236}">
                <a16:creationId xmlns:a16="http://schemas.microsoft.com/office/drawing/2014/main" id="{2FD7F8A1-9FCF-5F41-ADD7-92594D0CCA2A}"/>
              </a:ext>
            </a:extLst>
          </p:cNvPr>
          <p:cNvSpPr>
            <a:spLocks noGrp="1" noChangeArrowheads="1"/>
          </p:cNvSpPr>
          <p:nvPr>
            <p:ph idx="1"/>
          </p:nvPr>
        </p:nvSpPr>
        <p:spPr/>
        <p:txBody>
          <a:bodyPr vert="horz" wrap="square" lIns="92075" tIns="46038" rIns="92075" bIns="46038" numCol="1" anchor="t" anchorCtr="0" compatLnSpc="1">
            <a:prstTxWarp prst="textNoShape">
              <a:avLst/>
            </a:prstTxWarp>
          </a:bodyPr>
          <a:lstStyle/>
          <a:p>
            <a:pPr eaLnBrk="1" hangingPunct="1">
              <a:lnSpc>
                <a:spcPct val="120000"/>
              </a:lnSpc>
            </a:pPr>
            <a:r>
              <a:rPr lang="en-US" altLang="zh-CN" u="sng">
                <a:cs typeface="微软雅黑" panose="020B0503020204020204" pitchFamily="34" charset="-122"/>
              </a:rPr>
              <a:t>Linear regression</a:t>
            </a:r>
            <a:r>
              <a:rPr lang="en-US" altLang="zh-CN">
                <a:cs typeface="微软雅黑" panose="020B0503020204020204" pitchFamily="34" charset="-122"/>
              </a:rPr>
              <a:t>: Y = </a:t>
            </a:r>
            <a:r>
              <a:rPr lang="en-US" altLang="zh-CN" i="1">
                <a:cs typeface="微软雅黑" panose="020B0503020204020204" pitchFamily="34" charset="-122"/>
                <a:sym typeface="Symbol" pitchFamily="2" charset="2"/>
              </a:rPr>
              <a:t></a:t>
            </a:r>
            <a:r>
              <a:rPr lang="en-US" altLang="zh-CN" baseline="-25000">
                <a:cs typeface="微软雅黑" panose="020B0503020204020204" pitchFamily="34" charset="-122"/>
                <a:sym typeface="Symbol" pitchFamily="2" charset="2"/>
              </a:rPr>
              <a:t>0</a:t>
            </a:r>
            <a:r>
              <a:rPr lang="en-US" altLang="zh-CN">
                <a:cs typeface="微软雅黑" panose="020B0503020204020204" pitchFamily="34" charset="-122"/>
                <a:sym typeface="Symbol" pitchFamily="2" charset="2"/>
              </a:rPr>
              <a:t> + </a:t>
            </a:r>
            <a:r>
              <a:rPr lang="en-US" altLang="zh-CN" i="1">
                <a:cs typeface="微软雅黑" panose="020B0503020204020204" pitchFamily="34" charset="-122"/>
                <a:sym typeface="Symbol" pitchFamily="2" charset="2"/>
              </a:rPr>
              <a:t></a:t>
            </a:r>
            <a:r>
              <a:rPr lang="en-US" altLang="zh-CN" baseline="-25000">
                <a:cs typeface="微软雅黑" panose="020B0503020204020204" pitchFamily="34" charset="-122"/>
              </a:rPr>
              <a:t>1</a:t>
            </a:r>
            <a:r>
              <a:rPr lang="en-US" altLang="zh-CN">
                <a:cs typeface="微软雅黑" panose="020B0503020204020204" pitchFamily="34" charset="-122"/>
                <a:sym typeface="Symbol" pitchFamily="2" charset="2"/>
              </a:rPr>
              <a:t>X+ </a:t>
            </a:r>
            <a:r>
              <a:rPr lang="en-US" altLang="zh-CN" i="1">
                <a:cs typeface="微软雅黑" panose="020B0503020204020204" pitchFamily="34" charset="-122"/>
                <a:sym typeface="Symbol" pitchFamily="2" charset="2"/>
              </a:rPr>
              <a:t></a:t>
            </a:r>
            <a:endParaRPr lang="en-US" altLang="zh-CN" i="1">
              <a:cs typeface="微软雅黑" panose="020B0503020204020204" pitchFamily="34" charset="-122"/>
            </a:endParaRPr>
          </a:p>
          <a:p>
            <a:pPr lvl="1" eaLnBrk="1" hangingPunct="1">
              <a:lnSpc>
                <a:spcPct val="120000"/>
              </a:lnSpc>
            </a:pPr>
            <a:r>
              <a:rPr lang="en-US" altLang="zh-CN">
                <a:cs typeface="微软雅黑" panose="020B0503020204020204" pitchFamily="34" charset="-122"/>
              </a:rPr>
              <a:t>Parameters:  </a:t>
            </a:r>
            <a:r>
              <a:rPr lang="en-US" altLang="zh-CN">
                <a:cs typeface="微软雅黑" panose="020B0503020204020204" pitchFamily="34" charset="-122"/>
                <a:sym typeface="Symbol" pitchFamily="2" charset="2"/>
              </a:rPr>
              <a:t></a:t>
            </a:r>
            <a:r>
              <a:rPr lang="en-US" altLang="zh-CN" baseline="-25000">
                <a:cs typeface="微软雅黑" panose="020B0503020204020204" pitchFamily="34" charset="-122"/>
                <a:sym typeface="Symbol" pitchFamily="2" charset="2"/>
              </a:rPr>
              <a:t>0</a:t>
            </a:r>
            <a:r>
              <a:rPr lang="en-US" altLang="zh-CN">
                <a:cs typeface="微软雅黑" panose="020B0503020204020204" pitchFamily="34" charset="-122"/>
                <a:sym typeface="Symbol" pitchFamily="2" charset="2"/>
              </a:rPr>
              <a:t> , </a:t>
            </a:r>
            <a:r>
              <a:rPr lang="en-US" altLang="zh-CN" baseline="-25000">
                <a:cs typeface="微软雅黑" panose="020B0503020204020204" pitchFamily="34" charset="-122"/>
              </a:rPr>
              <a:t>1</a:t>
            </a:r>
          </a:p>
          <a:p>
            <a:pPr lvl="1" eaLnBrk="1" hangingPunct="1">
              <a:lnSpc>
                <a:spcPct val="120000"/>
              </a:lnSpc>
            </a:pPr>
            <a:r>
              <a:rPr lang="en-US" altLang="zh-CN">
                <a:cs typeface="微软雅黑" panose="020B0503020204020204" pitchFamily="34" charset="-122"/>
              </a:rPr>
              <a:t>Random variable: </a:t>
            </a:r>
            <a:r>
              <a:rPr lang="en-US" altLang="zh-CN">
                <a:cs typeface="微软雅黑" panose="020B0503020204020204" pitchFamily="34" charset="-122"/>
                <a:sym typeface="Symbol" pitchFamily="2" charset="2"/>
              </a:rPr>
              <a:t> N(0, </a:t>
            </a:r>
            <a:r>
              <a:rPr lang="en-US" altLang="zh-CN" baseline="30000">
                <a:cs typeface="微软雅黑" panose="020B0503020204020204" pitchFamily="34" charset="-122"/>
              </a:rPr>
              <a:t>2</a:t>
            </a:r>
            <a:r>
              <a:rPr lang="en-US" altLang="zh-CN">
                <a:cs typeface="微软雅黑" panose="020B0503020204020204" pitchFamily="34" charset="-122"/>
              </a:rPr>
              <a:t>)</a:t>
            </a:r>
          </a:p>
        </p:txBody>
      </p:sp>
      <p:grpSp>
        <p:nvGrpSpPr>
          <p:cNvPr id="16388" name="Group 5">
            <a:extLst>
              <a:ext uri="{FF2B5EF4-FFF2-40B4-BE49-F238E27FC236}">
                <a16:creationId xmlns:a16="http://schemas.microsoft.com/office/drawing/2014/main" id="{F0685EED-BAD8-E448-9F19-286B03DB573C}"/>
              </a:ext>
            </a:extLst>
          </p:cNvPr>
          <p:cNvGrpSpPr>
            <a:grpSpLocks/>
          </p:cNvGrpSpPr>
          <p:nvPr/>
        </p:nvGrpSpPr>
        <p:grpSpPr bwMode="auto">
          <a:xfrm>
            <a:off x="6096000" y="2636912"/>
            <a:ext cx="5499100" cy="3285324"/>
            <a:chOff x="595" y="1624"/>
            <a:chExt cx="4278" cy="2488"/>
          </a:xfrm>
        </p:grpSpPr>
        <p:sp>
          <p:nvSpPr>
            <p:cNvPr id="16389" name="Text Box 6">
              <a:extLst>
                <a:ext uri="{FF2B5EF4-FFF2-40B4-BE49-F238E27FC236}">
                  <a16:creationId xmlns:a16="http://schemas.microsoft.com/office/drawing/2014/main" id="{B7A65D92-5F65-384C-9091-4325E4783F1D}"/>
                </a:ext>
              </a:extLst>
            </p:cNvPr>
            <p:cNvSpPr txBox="1">
              <a:spLocks noChangeArrowheads="1"/>
            </p:cNvSpPr>
            <p:nvPr/>
          </p:nvSpPr>
          <p:spPr bwMode="auto">
            <a:xfrm>
              <a:off x="1075" y="3183"/>
              <a:ext cx="219"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spcAft>
                  <a:spcPct val="15000"/>
                </a:spcAft>
                <a:buClrTx/>
                <a:buFontTx/>
                <a:buNone/>
              </a:pPr>
              <a:r>
                <a:rPr kumimoji="0" lang="en-US" altLang="zh-CN" sz="2000">
                  <a:solidFill>
                    <a:srgbClr val="400097"/>
                  </a:solidFill>
                </a:rPr>
                <a:t>$0</a:t>
              </a:r>
            </a:p>
          </p:txBody>
        </p:sp>
        <p:sp>
          <p:nvSpPr>
            <p:cNvPr id="16390" name="Text Box 7">
              <a:extLst>
                <a:ext uri="{FF2B5EF4-FFF2-40B4-BE49-F238E27FC236}">
                  <a16:creationId xmlns:a16="http://schemas.microsoft.com/office/drawing/2014/main" id="{1DA38E85-BC78-4B48-AEC2-449F6FF2C208}"/>
                </a:ext>
              </a:extLst>
            </p:cNvPr>
            <p:cNvSpPr txBox="1">
              <a:spLocks noChangeArrowheads="1"/>
            </p:cNvSpPr>
            <p:nvPr/>
          </p:nvSpPr>
          <p:spPr bwMode="auto">
            <a:xfrm>
              <a:off x="1072" y="2672"/>
              <a:ext cx="329"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spcAft>
                  <a:spcPct val="15000"/>
                </a:spcAft>
                <a:buClrTx/>
                <a:buFontTx/>
                <a:buNone/>
              </a:pPr>
              <a:r>
                <a:rPr kumimoji="0" lang="en-US" altLang="zh-CN" sz="2000">
                  <a:solidFill>
                    <a:srgbClr val="400097"/>
                  </a:solidFill>
                </a:rPr>
                <a:t>$10</a:t>
              </a:r>
            </a:p>
          </p:txBody>
        </p:sp>
        <p:sp>
          <p:nvSpPr>
            <p:cNvPr id="16391" name="Oval 8">
              <a:extLst>
                <a:ext uri="{FF2B5EF4-FFF2-40B4-BE49-F238E27FC236}">
                  <a16:creationId xmlns:a16="http://schemas.microsoft.com/office/drawing/2014/main" id="{604375B3-9DCE-DF4B-B46F-98A0D4489845}"/>
                </a:ext>
              </a:extLst>
            </p:cNvPr>
            <p:cNvSpPr>
              <a:spLocks noChangeArrowheads="1"/>
            </p:cNvSpPr>
            <p:nvPr/>
          </p:nvSpPr>
          <p:spPr bwMode="auto">
            <a:xfrm>
              <a:off x="4253" y="3179"/>
              <a:ext cx="103"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6392" name="Oval 9">
              <a:extLst>
                <a:ext uri="{FF2B5EF4-FFF2-40B4-BE49-F238E27FC236}">
                  <a16:creationId xmlns:a16="http://schemas.microsoft.com/office/drawing/2014/main" id="{FB7A9184-7266-C141-819D-8AC176041299}"/>
                </a:ext>
              </a:extLst>
            </p:cNvPr>
            <p:cNvSpPr>
              <a:spLocks noChangeArrowheads="1"/>
            </p:cNvSpPr>
            <p:nvPr/>
          </p:nvSpPr>
          <p:spPr bwMode="auto">
            <a:xfrm>
              <a:off x="2079" y="2313"/>
              <a:ext cx="104"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6393" name="Oval 10">
              <a:extLst>
                <a:ext uri="{FF2B5EF4-FFF2-40B4-BE49-F238E27FC236}">
                  <a16:creationId xmlns:a16="http://schemas.microsoft.com/office/drawing/2014/main" id="{C67B9280-A422-E841-AAE0-543333ECA5AE}"/>
                </a:ext>
              </a:extLst>
            </p:cNvPr>
            <p:cNvSpPr>
              <a:spLocks noChangeArrowheads="1"/>
            </p:cNvSpPr>
            <p:nvPr/>
          </p:nvSpPr>
          <p:spPr bwMode="auto">
            <a:xfrm>
              <a:off x="3855" y="2686"/>
              <a:ext cx="103"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6394" name="Oval 11">
              <a:extLst>
                <a:ext uri="{FF2B5EF4-FFF2-40B4-BE49-F238E27FC236}">
                  <a16:creationId xmlns:a16="http://schemas.microsoft.com/office/drawing/2014/main" id="{4A44E7AF-00F5-AE48-AEBF-70E5CBCE17E7}"/>
                </a:ext>
              </a:extLst>
            </p:cNvPr>
            <p:cNvSpPr>
              <a:spLocks noChangeArrowheads="1"/>
            </p:cNvSpPr>
            <p:nvPr/>
          </p:nvSpPr>
          <p:spPr bwMode="auto">
            <a:xfrm>
              <a:off x="3456" y="3028"/>
              <a:ext cx="104"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6395" name="Oval 12">
              <a:extLst>
                <a:ext uri="{FF2B5EF4-FFF2-40B4-BE49-F238E27FC236}">
                  <a16:creationId xmlns:a16="http://schemas.microsoft.com/office/drawing/2014/main" id="{42091C0E-8720-1644-B40A-73A24ED4BC31}"/>
                </a:ext>
              </a:extLst>
            </p:cNvPr>
            <p:cNvSpPr>
              <a:spLocks noChangeArrowheads="1"/>
            </p:cNvSpPr>
            <p:nvPr/>
          </p:nvSpPr>
          <p:spPr bwMode="auto">
            <a:xfrm>
              <a:off x="3353" y="2830"/>
              <a:ext cx="103"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6396" name="Oval 13">
              <a:extLst>
                <a:ext uri="{FF2B5EF4-FFF2-40B4-BE49-F238E27FC236}">
                  <a16:creationId xmlns:a16="http://schemas.microsoft.com/office/drawing/2014/main" id="{78BC1298-EF18-8C41-AF44-3809AE76C4BA}"/>
                </a:ext>
              </a:extLst>
            </p:cNvPr>
            <p:cNvSpPr>
              <a:spLocks noChangeArrowheads="1"/>
            </p:cNvSpPr>
            <p:nvPr/>
          </p:nvSpPr>
          <p:spPr bwMode="auto">
            <a:xfrm>
              <a:off x="2397" y="2973"/>
              <a:ext cx="104"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6397" name="Oval 14">
              <a:extLst>
                <a:ext uri="{FF2B5EF4-FFF2-40B4-BE49-F238E27FC236}">
                  <a16:creationId xmlns:a16="http://schemas.microsoft.com/office/drawing/2014/main" id="{744FE80C-A746-FE44-AD70-AE4260E92317}"/>
                </a:ext>
              </a:extLst>
            </p:cNvPr>
            <p:cNvSpPr>
              <a:spLocks noChangeArrowheads="1"/>
            </p:cNvSpPr>
            <p:nvPr/>
          </p:nvSpPr>
          <p:spPr bwMode="auto">
            <a:xfrm>
              <a:off x="2668" y="2694"/>
              <a:ext cx="104"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6398" name="Oval 15">
              <a:extLst>
                <a:ext uri="{FF2B5EF4-FFF2-40B4-BE49-F238E27FC236}">
                  <a16:creationId xmlns:a16="http://schemas.microsoft.com/office/drawing/2014/main" id="{01D6FB08-1670-2541-B897-0BD0C9E2FE5E}"/>
                </a:ext>
              </a:extLst>
            </p:cNvPr>
            <p:cNvSpPr>
              <a:spLocks noChangeArrowheads="1"/>
            </p:cNvSpPr>
            <p:nvPr/>
          </p:nvSpPr>
          <p:spPr bwMode="auto">
            <a:xfrm>
              <a:off x="3926" y="3044"/>
              <a:ext cx="104"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6399" name="Oval 16">
              <a:extLst>
                <a:ext uri="{FF2B5EF4-FFF2-40B4-BE49-F238E27FC236}">
                  <a16:creationId xmlns:a16="http://schemas.microsoft.com/office/drawing/2014/main" id="{6579B4D6-09CA-FC42-9A44-E89339391658}"/>
                </a:ext>
              </a:extLst>
            </p:cNvPr>
            <p:cNvSpPr>
              <a:spLocks noChangeArrowheads="1"/>
            </p:cNvSpPr>
            <p:nvPr/>
          </p:nvSpPr>
          <p:spPr bwMode="auto">
            <a:xfrm>
              <a:off x="1952" y="2146"/>
              <a:ext cx="104"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6400" name="Oval 17">
              <a:extLst>
                <a:ext uri="{FF2B5EF4-FFF2-40B4-BE49-F238E27FC236}">
                  <a16:creationId xmlns:a16="http://schemas.microsoft.com/office/drawing/2014/main" id="{CD4A8E48-0040-B448-9F68-2E76997C2A74}"/>
                </a:ext>
              </a:extLst>
            </p:cNvPr>
            <p:cNvSpPr>
              <a:spLocks noChangeArrowheads="1"/>
            </p:cNvSpPr>
            <p:nvPr/>
          </p:nvSpPr>
          <p:spPr bwMode="auto">
            <a:xfrm>
              <a:off x="2182" y="2607"/>
              <a:ext cx="104"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6401" name="Oval 18">
              <a:extLst>
                <a:ext uri="{FF2B5EF4-FFF2-40B4-BE49-F238E27FC236}">
                  <a16:creationId xmlns:a16="http://schemas.microsoft.com/office/drawing/2014/main" id="{A3DB15E7-8A09-A84D-8400-4868DB64EC08}"/>
                </a:ext>
              </a:extLst>
            </p:cNvPr>
            <p:cNvSpPr>
              <a:spLocks noChangeArrowheads="1"/>
            </p:cNvSpPr>
            <p:nvPr/>
          </p:nvSpPr>
          <p:spPr bwMode="auto">
            <a:xfrm>
              <a:off x="1825" y="2353"/>
              <a:ext cx="104"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6402" name="Line 19">
              <a:extLst>
                <a:ext uri="{FF2B5EF4-FFF2-40B4-BE49-F238E27FC236}">
                  <a16:creationId xmlns:a16="http://schemas.microsoft.com/office/drawing/2014/main" id="{0AB3B2BD-06F4-BF49-8A80-24AD3F6CFBB8}"/>
                </a:ext>
              </a:extLst>
            </p:cNvPr>
            <p:cNvSpPr>
              <a:spLocks noChangeShapeType="1"/>
            </p:cNvSpPr>
            <p:nvPr/>
          </p:nvSpPr>
          <p:spPr bwMode="auto">
            <a:xfrm>
              <a:off x="1392" y="3798"/>
              <a:ext cx="2923" cy="0"/>
            </a:xfrm>
            <a:prstGeom prst="line">
              <a:avLst/>
            </a:prstGeom>
            <a:noFill/>
            <a:ln w="254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lstStyle/>
            <a:p>
              <a:endParaRPr lang="zh" altLang="en-US"/>
            </a:p>
          </p:txBody>
        </p:sp>
        <p:sp>
          <p:nvSpPr>
            <p:cNvPr id="16403" name="Oval 20">
              <a:extLst>
                <a:ext uri="{FF2B5EF4-FFF2-40B4-BE49-F238E27FC236}">
                  <a16:creationId xmlns:a16="http://schemas.microsoft.com/office/drawing/2014/main" id="{DBE7BB24-CF96-7540-9984-28C2608E08D9}"/>
                </a:ext>
              </a:extLst>
            </p:cNvPr>
            <p:cNvSpPr>
              <a:spLocks noChangeArrowheads="1"/>
            </p:cNvSpPr>
            <p:nvPr/>
          </p:nvSpPr>
          <p:spPr bwMode="auto">
            <a:xfrm>
              <a:off x="2581" y="2369"/>
              <a:ext cx="104"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6404" name="Line 21">
              <a:extLst>
                <a:ext uri="{FF2B5EF4-FFF2-40B4-BE49-F238E27FC236}">
                  <a16:creationId xmlns:a16="http://schemas.microsoft.com/office/drawing/2014/main" id="{6B39A4C5-D60B-8444-A795-D6F83E111D14}"/>
                </a:ext>
              </a:extLst>
            </p:cNvPr>
            <p:cNvSpPr>
              <a:spLocks noChangeShapeType="1"/>
            </p:cNvSpPr>
            <p:nvPr/>
          </p:nvSpPr>
          <p:spPr bwMode="auto">
            <a:xfrm flipV="1">
              <a:off x="1392" y="1920"/>
              <a:ext cx="0" cy="1872"/>
            </a:xfrm>
            <a:prstGeom prst="line">
              <a:avLst/>
            </a:prstGeom>
            <a:noFill/>
            <a:ln w="254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lstStyle/>
            <a:p>
              <a:endParaRPr lang="zh" altLang="en-US"/>
            </a:p>
          </p:txBody>
        </p:sp>
        <p:sp>
          <p:nvSpPr>
            <p:cNvPr id="16405" name="Text Box 22">
              <a:extLst>
                <a:ext uri="{FF2B5EF4-FFF2-40B4-BE49-F238E27FC236}">
                  <a16:creationId xmlns:a16="http://schemas.microsoft.com/office/drawing/2014/main" id="{4B99983C-9930-BB4D-83A3-03E4DAF7A767}"/>
                </a:ext>
              </a:extLst>
            </p:cNvPr>
            <p:cNvSpPr txBox="1">
              <a:spLocks noChangeArrowheads="1"/>
            </p:cNvSpPr>
            <p:nvPr/>
          </p:nvSpPr>
          <p:spPr bwMode="auto">
            <a:xfrm>
              <a:off x="1064" y="2124"/>
              <a:ext cx="33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spcAft>
                  <a:spcPct val="15000"/>
                </a:spcAft>
                <a:buClrTx/>
                <a:buFontTx/>
                <a:buNone/>
              </a:pPr>
              <a:r>
                <a:rPr kumimoji="0" lang="en-US" altLang="zh-CN" sz="2000">
                  <a:solidFill>
                    <a:srgbClr val="400097"/>
                  </a:solidFill>
                </a:rPr>
                <a:t>$20</a:t>
              </a:r>
            </a:p>
          </p:txBody>
        </p:sp>
        <p:sp>
          <p:nvSpPr>
            <p:cNvPr id="16406" name="Text Box 23">
              <a:extLst>
                <a:ext uri="{FF2B5EF4-FFF2-40B4-BE49-F238E27FC236}">
                  <a16:creationId xmlns:a16="http://schemas.microsoft.com/office/drawing/2014/main" id="{E589958B-10DF-8042-B23D-63B090563350}"/>
                </a:ext>
              </a:extLst>
            </p:cNvPr>
            <p:cNvSpPr txBox="1">
              <a:spLocks noChangeArrowheads="1"/>
            </p:cNvSpPr>
            <p:nvPr/>
          </p:nvSpPr>
          <p:spPr bwMode="auto">
            <a:xfrm>
              <a:off x="595" y="1624"/>
              <a:ext cx="687" cy="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spcAft>
                  <a:spcPct val="15000"/>
                </a:spcAft>
                <a:buClrTx/>
                <a:buFontTx/>
                <a:buNone/>
              </a:pPr>
              <a:r>
                <a:rPr kumimoji="0" lang="en-US" altLang="zh-CN" sz="2000">
                  <a:solidFill>
                    <a:srgbClr val="400097"/>
                  </a:solidFill>
                </a:rPr>
                <a:t>Monthly</a:t>
              </a:r>
            </a:p>
            <a:p>
              <a:pPr>
                <a:spcBef>
                  <a:spcPct val="0"/>
                </a:spcBef>
                <a:spcAft>
                  <a:spcPct val="15000"/>
                </a:spcAft>
                <a:buClrTx/>
                <a:buFontTx/>
                <a:buNone/>
              </a:pPr>
              <a:r>
                <a:rPr kumimoji="0" lang="en-US" altLang="zh-CN" sz="2000">
                  <a:solidFill>
                    <a:srgbClr val="400097"/>
                  </a:solidFill>
                </a:rPr>
                <a:t>Profit</a:t>
              </a:r>
            </a:p>
          </p:txBody>
        </p:sp>
        <p:sp>
          <p:nvSpPr>
            <p:cNvPr id="16407" name="Text Box 24">
              <a:extLst>
                <a:ext uri="{FF2B5EF4-FFF2-40B4-BE49-F238E27FC236}">
                  <a16:creationId xmlns:a16="http://schemas.microsoft.com/office/drawing/2014/main" id="{C956F164-A94C-AC42-AA44-59787672E6A4}"/>
                </a:ext>
              </a:extLst>
            </p:cNvPr>
            <p:cNvSpPr txBox="1">
              <a:spLocks noChangeArrowheads="1"/>
            </p:cNvSpPr>
            <p:nvPr/>
          </p:nvSpPr>
          <p:spPr bwMode="auto">
            <a:xfrm>
              <a:off x="4419" y="3756"/>
              <a:ext cx="344"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spcAft>
                  <a:spcPct val="15000"/>
                </a:spcAft>
                <a:buClrTx/>
                <a:buFontTx/>
                <a:buNone/>
              </a:pPr>
              <a:r>
                <a:rPr kumimoji="0" lang="en-US" altLang="zh-CN" sz="2000">
                  <a:solidFill>
                    <a:srgbClr val="400097"/>
                  </a:solidFill>
                </a:rPr>
                <a:t>Age</a:t>
              </a:r>
            </a:p>
          </p:txBody>
        </p:sp>
        <p:sp>
          <p:nvSpPr>
            <p:cNvPr id="16408" name="Text Box 25">
              <a:extLst>
                <a:ext uri="{FF2B5EF4-FFF2-40B4-BE49-F238E27FC236}">
                  <a16:creationId xmlns:a16="http://schemas.microsoft.com/office/drawing/2014/main" id="{D07B633E-7B5E-3744-BC0E-DBCFA3B19EAF}"/>
                </a:ext>
              </a:extLst>
            </p:cNvPr>
            <p:cNvSpPr txBox="1">
              <a:spLocks noChangeArrowheads="1"/>
            </p:cNvSpPr>
            <p:nvPr/>
          </p:nvSpPr>
          <p:spPr bwMode="auto">
            <a:xfrm>
              <a:off x="1823" y="3878"/>
              <a:ext cx="219"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spcAft>
                  <a:spcPct val="15000"/>
                </a:spcAft>
                <a:buClrTx/>
                <a:buFontTx/>
                <a:buNone/>
              </a:pPr>
              <a:r>
                <a:rPr kumimoji="0" lang="en-US" altLang="zh-CN" sz="2000">
                  <a:solidFill>
                    <a:srgbClr val="400097"/>
                  </a:solidFill>
                </a:rPr>
                <a:t>20</a:t>
              </a:r>
            </a:p>
          </p:txBody>
        </p:sp>
        <p:sp>
          <p:nvSpPr>
            <p:cNvPr id="16409" name="Text Box 26">
              <a:extLst>
                <a:ext uri="{FF2B5EF4-FFF2-40B4-BE49-F238E27FC236}">
                  <a16:creationId xmlns:a16="http://schemas.microsoft.com/office/drawing/2014/main" id="{9BE2B8D8-BBC5-4F48-B258-A52C6FE52122}"/>
                </a:ext>
              </a:extLst>
            </p:cNvPr>
            <p:cNvSpPr txBox="1">
              <a:spLocks noChangeArrowheads="1"/>
            </p:cNvSpPr>
            <p:nvPr/>
          </p:nvSpPr>
          <p:spPr bwMode="auto">
            <a:xfrm>
              <a:off x="3502" y="3879"/>
              <a:ext cx="219"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spcAft>
                  <a:spcPct val="15000"/>
                </a:spcAft>
                <a:buClrTx/>
                <a:buFontTx/>
                <a:buNone/>
              </a:pPr>
              <a:r>
                <a:rPr kumimoji="0" lang="en-US" altLang="zh-CN" sz="2000">
                  <a:solidFill>
                    <a:srgbClr val="400097"/>
                  </a:solidFill>
                </a:rPr>
                <a:t>60</a:t>
              </a:r>
            </a:p>
          </p:txBody>
        </p:sp>
        <p:sp>
          <p:nvSpPr>
            <p:cNvPr id="16410" name="Text Box 27">
              <a:extLst>
                <a:ext uri="{FF2B5EF4-FFF2-40B4-BE49-F238E27FC236}">
                  <a16:creationId xmlns:a16="http://schemas.microsoft.com/office/drawing/2014/main" id="{37D28E26-E172-AE4C-908A-9551D411C57A}"/>
                </a:ext>
              </a:extLst>
            </p:cNvPr>
            <p:cNvSpPr txBox="1">
              <a:spLocks noChangeArrowheads="1"/>
            </p:cNvSpPr>
            <p:nvPr/>
          </p:nvSpPr>
          <p:spPr bwMode="auto">
            <a:xfrm>
              <a:off x="2690" y="3863"/>
              <a:ext cx="219"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spcAft>
                  <a:spcPct val="15000"/>
                </a:spcAft>
                <a:buClrTx/>
                <a:buFontTx/>
                <a:buNone/>
              </a:pPr>
              <a:r>
                <a:rPr kumimoji="0" lang="en-US" altLang="zh-CN" sz="2000">
                  <a:solidFill>
                    <a:srgbClr val="400097"/>
                  </a:solidFill>
                </a:rPr>
                <a:t>40</a:t>
              </a:r>
            </a:p>
          </p:txBody>
        </p:sp>
        <p:sp>
          <p:nvSpPr>
            <p:cNvPr id="16411" name="Oval 28">
              <a:extLst>
                <a:ext uri="{FF2B5EF4-FFF2-40B4-BE49-F238E27FC236}">
                  <a16:creationId xmlns:a16="http://schemas.microsoft.com/office/drawing/2014/main" id="{2B264211-E090-2043-9050-4B24E39BBA95}"/>
                </a:ext>
              </a:extLst>
            </p:cNvPr>
            <p:cNvSpPr>
              <a:spLocks noChangeArrowheads="1"/>
            </p:cNvSpPr>
            <p:nvPr/>
          </p:nvSpPr>
          <p:spPr bwMode="auto">
            <a:xfrm>
              <a:off x="3775" y="2472"/>
              <a:ext cx="104"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6412" name="Oval 29">
              <a:extLst>
                <a:ext uri="{FF2B5EF4-FFF2-40B4-BE49-F238E27FC236}">
                  <a16:creationId xmlns:a16="http://schemas.microsoft.com/office/drawing/2014/main" id="{999668F0-0ED0-6645-9EEA-143A2CD6533C}"/>
                </a:ext>
              </a:extLst>
            </p:cNvPr>
            <p:cNvSpPr>
              <a:spLocks noChangeArrowheads="1"/>
            </p:cNvSpPr>
            <p:nvPr/>
          </p:nvSpPr>
          <p:spPr bwMode="auto">
            <a:xfrm>
              <a:off x="4101" y="2504"/>
              <a:ext cx="104"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6413" name="Oval 30">
              <a:extLst>
                <a:ext uri="{FF2B5EF4-FFF2-40B4-BE49-F238E27FC236}">
                  <a16:creationId xmlns:a16="http://schemas.microsoft.com/office/drawing/2014/main" id="{201E0F89-2816-174E-A6F0-D0FA4E38EF7D}"/>
                </a:ext>
              </a:extLst>
            </p:cNvPr>
            <p:cNvSpPr>
              <a:spLocks noChangeArrowheads="1"/>
            </p:cNvSpPr>
            <p:nvPr/>
          </p:nvSpPr>
          <p:spPr bwMode="auto">
            <a:xfrm>
              <a:off x="2979" y="2989"/>
              <a:ext cx="104"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6414" name="Oval 31">
              <a:extLst>
                <a:ext uri="{FF2B5EF4-FFF2-40B4-BE49-F238E27FC236}">
                  <a16:creationId xmlns:a16="http://schemas.microsoft.com/office/drawing/2014/main" id="{26DEA6E6-B563-9E4A-8D62-C5528B66B193}"/>
                </a:ext>
              </a:extLst>
            </p:cNvPr>
            <p:cNvSpPr>
              <a:spLocks noChangeArrowheads="1"/>
            </p:cNvSpPr>
            <p:nvPr/>
          </p:nvSpPr>
          <p:spPr bwMode="auto">
            <a:xfrm>
              <a:off x="2684" y="2464"/>
              <a:ext cx="104"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6415" name="Oval 32">
              <a:extLst>
                <a:ext uri="{FF2B5EF4-FFF2-40B4-BE49-F238E27FC236}">
                  <a16:creationId xmlns:a16="http://schemas.microsoft.com/office/drawing/2014/main" id="{FE47D522-F944-6046-AAD4-06B6436665E6}"/>
                </a:ext>
              </a:extLst>
            </p:cNvPr>
            <p:cNvSpPr>
              <a:spLocks noChangeArrowheads="1"/>
            </p:cNvSpPr>
            <p:nvPr/>
          </p:nvSpPr>
          <p:spPr bwMode="auto">
            <a:xfrm>
              <a:off x="3186" y="2488"/>
              <a:ext cx="103"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6416" name="Oval 33">
              <a:extLst>
                <a:ext uri="{FF2B5EF4-FFF2-40B4-BE49-F238E27FC236}">
                  <a16:creationId xmlns:a16="http://schemas.microsoft.com/office/drawing/2014/main" id="{8C47FB6C-595A-9A4B-8F68-246BBF54DD2D}"/>
                </a:ext>
              </a:extLst>
            </p:cNvPr>
            <p:cNvSpPr>
              <a:spLocks noChangeArrowheads="1"/>
            </p:cNvSpPr>
            <p:nvPr/>
          </p:nvSpPr>
          <p:spPr bwMode="auto">
            <a:xfrm>
              <a:off x="3026" y="2806"/>
              <a:ext cx="104"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6417" name="Oval 34">
              <a:extLst>
                <a:ext uri="{FF2B5EF4-FFF2-40B4-BE49-F238E27FC236}">
                  <a16:creationId xmlns:a16="http://schemas.microsoft.com/office/drawing/2014/main" id="{49030FB7-973C-AC4B-AC43-24167BEEEB87}"/>
                </a:ext>
              </a:extLst>
            </p:cNvPr>
            <p:cNvSpPr>
              <a:spLocks noChangeArrowheads="1"/>
            </p:cNvSpPr>
            <p:nvPr/>
          </p:nvSpPr>
          <p:spPr bwMode="auto">
            <a:xfrm>
              <a:off x="1919" y="2758"/>
              <a:ext cx="104" cy="97"/>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6418" name="Oval 35">
              <a:extLst>
                <a:ext uri="{FF2B5EF4-FFF2-40B4-BE49-F238E27FC236}">
                  <a16:creationId xmlns:a16="http://schemas.microsoft.com/office/drawing/2014/main" id="{0853C715-0AD3-BB49-B6F3-40F98D888920}"/>
                </a:ext>
              </a:extLst>
            </p:cNvPr>
            <p:cNvSpPr>
              <a:spLocks noChangeArrowheads="1"/>
            </p:cNvSpPr>
            <p:nvPr/>
          </p:nvSpPr>
          <p:spPr bwMode="auto">
            <a:xfrm>
              <a:off x="2135" y="2909"/>
              <a:ext cx="104"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6419" name="Oval 36">
              <a:extLst>
                <a:ext uri="{FF2B5EF4-FFF2-40B4-BE49-F238E27FC236}">
                  <a16:creationId xmlns:a16="http://schemas.microsoft.com/office/drawing/2014/main" id="{20519EDE-7499-0749-8FC8-E2775E559C5E}"/>
                </a:ext>
              </a:extLst>
            </p:cNvPr>
            <p:cNvSpPr>
              <a:spLocks noChangeArrowheads="1"/>
            </p:cNvSpPr>
            <p:nvPr/>
          </p:nvSpPr>
          <p:spPr bwMode="auto">
            <a:xfrm>
              <a:off x="2381" y="3569"/>
              <a:ext cx="104"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6420" name="Oval 37">
              <a:extLst>
                <a:ext uri="{FF2B5EF4-FFF2-40B4-BE49-F238E27FC236}">
                  <a16:creationId xmlns:a16="http://schemas.microsoft.com/office/drawing/2014/main" id="{6C9248CC-591E-A341-9EBE-BA4AB65A8966}"/>
                </a:ext>
              </a:extLst>
            </p:cNvPr>
            <p:cNvSpPr>
              <a:spLocks noChangeArrowheads="1"/>
            </p:cNvSpPr>
            <p:nvPr/>
          </p:nvSpPr>
          <p:spPr bwMode="auto">
            <a:xfrm>
              <a:off x="2843" y="3306"/>
              <a:ext cx="104" cy="99"/>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6421" name="Oval 38">
              <a:extLst>
                <a:ext uri="{FF2B5EF4-FFF2-40B4-BE49-F238E27FC236}">
                  <a16:creationId xmlns:a16="http://schemas.microsoft.com/office/drawing/2014/main" id="{2ADE9B21-43B9-AD41-A18E-33B49B4D9AD4}"/>
                </a:ext>
              </a:extLst>
            </p:cNvPr>
            <p:cNvSpPr>
              <a:spLocks noChangeArrowheads="1"/>
            </p:cNvSpPr>
            <p:nvPr/>
          </p:nvSpPr>
          <p:spPr bwMode="auto">
            <a:xfrm>
              <a:off x="1800" y="3251"/>
              <a:ext cx="104"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6422" name="Oval 39">
              <a:extLst>
                <a:ext uri="{FF2B5EF4-FFF2-40B4-BE49-F238E27FC236}">
                  <a16:creationId xmlns:a16="http://schemas.microsoft.com/office/drawing/2014/main" id="{6BDB762B-4EFC-4745-8F5A-BCA4DFDC0C9C}"/>
                </a:ext>
              </a:extLst>
            </p:cNvPr>
            <p:cNvSpPr>
              <a:spLocks noChangeArrowheads="1"/>
            </p:cNvSpPr>
            <p:nvPr/>
          </p:nvSpPr>
          <p:spPr bwMode="auto">
            <a:xfrm>
              <a:off x="2477" y="1780"/>
              <a:ext cx="103"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6423" name="Oval 40">
              <a:extLst>
                <a:ext uri="{FF2B5EF4-FFF2-40B4-BE49-F238E27FC236}">
                  <a16:creationId xmlns:a16="http://schemas.microsoft.com/office/drawing/2014/main" id="{65A3005D-9BAA-9847-8F5A-10D2497588F6}"/>
                </a:ext>
              </a:extLst>
            </p:cNvPr>
            <p:cNvSpPr>
              <a:spLocks noChangeArrowheads="1"/>
            </p:cNvSpPr>
            <p:nvPr/>
          </p:nvSpPr>
          <p:spPr bwMode="auto">
            <a:xfrm>
              <a:off x="2429" y="2782"/>
              <a:ext cx="103"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6424" name="Oval 41">
              <a:extLst>
                <a:ext uri="{FF2B5EF4-FFF2-40B4-BE49-F238E27FC236}">
                  <a16:creationId xmlns:a16="http://schemas.microsoft.com/office/drawing/2014/main" id="{E5FEA73C-202E-7948-B05B-6B74C7B6D288}"/>
                </a:ext>
              </a:extLst>
            </p:cNvPr>
            <p:cNvSpPr>
              <a:spLocks noChangeArrowheads="1"/>
            </p:cNvSpPr>
            <p:nvPr/>
          </p:nvSpPr>
          <p:spPr bwMode="auto">
            <a:xfrm>
              <a:off x="3130" y="1955"/>
              <a:ext cx="103"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6425" name="Oval 42">
              <a:extLst>
                <a:ext uri="{FF2B5EF4-FFF2-40B4-BE49-F238E27FC236}">
                  <a16:creationId xmlns:a16="http://schemas.microsoft.com/office/drawing/2014/main" id="{E3DEDBDC-F65C-E94D-A744-93D881811BCE}"/>
                </a:ext>
              </a:extLst>
            </p:cNvPr>
            <p:cNvSpPr>
              <a:spLocks noChangeArrowheads="1"/>
            </p:cNvSpPr>
            <p:nvPr/>
          </p:nvSpPr>
          <p:spPr bwMode="auto">
            <a:xfrm>
              <a:off x="4054" y="2027"/>
              <a:ext cx="103"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6426" name="Oval 43">
              <a:extLst>
                <a:ext uri="{FF2B5EF4-FFF2-40B4-BE49-F238E27FC236}">
                  <a16:creationId xmlns:a16="http://schemas.microsoft.com/office/drawing/2014/main" id="{2E4C515A-FBEA-B043-9101-114DFE2BD614}"/>
                </a:ext>
              </a:extLst>
            </p:cNvPr>
            <p:cNvSpPr>
              <a:spLocks noChangeArrowheads="1"/>
            </p:cNvSpPr>
            <p:nvPr/>
          </p:nvSpPr>
          <p:spPr bwMode="auto">
            <a:xfrm>
              <a:off x="3584" y="3617"/>
              <a:ext cx="103"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6427" name="Oval 44">
              <a:extLst>
                <a:ext uri="{FF2B5EF4-FFF2-40B4-BE49-F238E27FC236}">
                  <a16:creationId xmlns:a16="http://schemas.microsoft.com/office/drawing/2014/main" id="{98C05250-1F05-384F-824C-9AD98A4CD443}"/>
                </a:ext>
              </a:extLst>
            </p:cNvPr>
            <p:cNvSpPr>
              <a:spLocks noChangeArrowheads="1"/>
            </p:cNvSpPr>
            <p:nvPr/>
          </p:nvSpPr>
          <p:spPr bwMode="auto">
            <a:xfrm>
              <a:off x="2397" y="2551"/>
              <a:ext cx="104"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6428" name="Oval 45">
              <a:extLst>
                <a:ext uri="{FF2B5EF4-FFF2-40B4-BE49-F238E27FC236}">
                  <a16:creationId xmlns:a16="http://schemas.microsoft.com/office/drawing/2014/main" id="{29CC4973-7002-4940-B97C-A2E13ADC0A33}"/>
                </a:ext>
              </a:extLst>
            </p:cNvPr>
            <p:cNvSpPr>
              <a:spLocks noChangeArrowheads="1"/>
            </p:cNvSpPr>
            <p:nvPr/>
          </p:nvSpPr>
          <p:spPr bwMode="auto">
            <a:xfrm>
              <a:off x="2684" y="2925"/>
              <a:ext cx="104"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6429" name="Oval 46">
              <a:extLst>
                <a:ext uri="{FF2B5EF4-FFF2-40B4-BE49-F238E27FC236}">
                  <a16:creationId xmlns:a16="http://schemas.microsoft.com/office/drawing/2014/main" id="{352EBE8C-FD25-B545-BECD-F4A5D1CF43AB}"/>
                </a:ext>
              </a:extLst>
            </p:cNvPr>
            <p:cNvSpPr>
              <a:spLocks noChangeArrowheads="1"/>
            </p:cNvSpPr>
            <p:nvPr/>
          </p:nvSpPr>
          <p:spPr bwMode="auto">
            <a:xfrm>
              <a:off x="3026" y="2845"/>
              <a:ext cx="104"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6430" name="Oval 47">
              <a:extLst>
                <a:ext uri="{FF2B5EF4-FFF2-40B4-BE49-F238E27FC236}">
                  <a16:creationId xmlns:a16="http://schemas.microsoft.com/office/drawing/2014/main" id="{AA32A94A-ED80-6A40-A729-4C9F4664E458}"/>
                </a:ext>
              </a:extLst>
            </p:cNvPr>
            <p:cNvSpPr>
              <a:spLocks noChangeArrowheads="1"/>
            </p:cNvSpPr>
            <p:nvPr/>
          </p:nvSpPr>
          <p:spPr bwMode="auto">
            <a:xfrm>
              <a:off x="3759" y="2583"/>
              <a:ext cx="103" cy="98"/>
            </a:xfrm>
            <a:prstGeom prst="ellipse">
              <a:avLst/>
            </a:prstGeom>
            <a:gradFill rotWithShape="0">
              <a:gsLst>
                <a:gs pos="0">
                  <a:srgbClr val="FFFFFF"/>
                </a:gs>
                <a:gs pos="100000">
                  <a:srgbClr val="00CE00"/>
                </a:gs>
              </a:gsLst>
              <a:path path="shape">
                <a:fillToRect l="50000" t="50000" r="50000" b="50000"/>
              </a:path>
            </a:gradFill>
            <a:ln w="25400">
              <a:solidFill>
                <a:srgbClr val="400097"/>
              </a:solidFill>
              <a:round/>
              <a:headEnd/>
              <a:tailEnd/>
            </a:ln>
          </p:spPr>
          <p:txBody>
            <a:bodyPr wrap="none"/>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buClrTx/>
                <a:buFontTx/>
                <a:buNone/>
              </a:pPr>
              <a:endParaRPr kumimoji="0" lang="zh-CN" altLang="en-US" sz="2400"/>
            </a:p>
          </p:txBody>
        </p:sp>
        <p:sp>
          <p:nvSpPr>
            <p:cNvPr id="16431" name="Line 48">
              <a:extLst>
                <a:ext uri="{FF2B5EF4-FFF2-40B4-BE49-F238E27FC236}">
                  <a16:creationId xmlns:a16="http://schemas.microsoft.com/office/drawing/2014/main" id="{7DDFB158-99DA-8C4D-BE00-31760CD20612}"/>
                </a:ext>
              </a:extLst>
            </p:cNvPr>
            <p:cNvSpPr>
              <a:spLocks noChangeShapeType="1"/>
            </p:cNvSpPr>
            <p:nvPr/>
          </p:nvSpPr>
          <p:spPr bwMode="auto">
            <a:xfrm>
              <a:off x="1487" y="2462"/>
              <a:ext cx="2978" cy="612"/>
            </a:xfrm>
            <a:prstGeom prst="line">
              <a:avLst/>
            </a:prstGeom>
            <a:noFill/>
            <a:ln w="63500">
              <a:solidFill>
                <a:srgbClr val="000000"/>
              </a:solidFill>
              <a:round/>
              <a:headEnd/>
              <a:tailEnd/>
            </a:ln>
            <a:extLst>
              <a:ext uri="{909E8E84-426E-40DD-AFC4-6F175D3DCCD1}">
                <a14:hiddenFill xmlns:a14="http://schemas.microsoft.com/office/drawing/2010/main">
                  <a:noFill/>
                </a14:hiddenFill>
              </a:ext>
            </a:extLst>
          </p:spPr>
          <p:txBody>
            <a:bodyPr wrap="none"/>
            <a:lstStyle/>
            <a:p>
              <a:endParaRPr lang="zh" altLang="en-US"/>
            </a:p>
          </p:txBody>
        </p:sp>
        <p:sp>
          <p:nvSpPr>
            <p:cNvPr id="16432" name="Line 49">
              <a:extLst>
                <a:ext uri="{FF2B5EF4-FFF2-40B4-BE49-F238E27FC236}">
                  <a16:creationId xmlns:a16="http://schemas.microsoft.com/office/drawing/2014/main" id="{2F1A667B-8BA3-BE47-A8A0-695776CD0B5D}"/>
                </a:ext>
              </a:extLst>
            </p:cNvPr>
            <p:cNvSpPr>
              <a:spLocks noChangeShapeType="1"/>
            </p:cNvSpPr>
            <p:nvPr/>
          </p:nvSpPr>
          <p:spPr bwMode="auto">
            <a:xfrm>
              <a:off x="3184" y="2065"/>
              <a:ext cx="0" cy="731"/>
            </a:xfrm>
            <a:prstGeom prst="line">
              <a:avLst/>
            </a:prstGeom>
            <a:noFill/>
            <a:ln w="50800">
              <a:solidFill>
                <a:srgbClr val="E22081"/>
              </a:solidFill>
              <a:prstDash val="sysDot"/>
              <a:round/>
              <a:headEnd/>
              <a:tailEnd/>
            </a:ln>
            <a:extLst>
              <a:ext uri="{909E8E84-426E-40DD-AFC4-6F175D3DCCD1}">
                <a14:hiddenFill xmlns:a14="http://schemas.microsoft.com/office/drawing/2010/main">
                  <a:noFill/>
                </a14:hiddenFill>
              </a:ext>
            </a:extLst>
          </p:spPr>
          <p:txBody>
            <a:bodyPr wrap="none"/>
            <a:lstStyle/>
            <a:p>
              <a:endParaRPr lang="zh" altLang="en-US"/>
            </a:p>
          </p:txBody>
        </p:sp>
        <p:sp>
          <p:nvSpPr>
            <p:cNvPr id="16433" name="Line 50">
              <a:extLst>
                <a:ext uri="{FF2B5EF4-FFF2-40B4-BE49-F238E27FC236}">
                  <a16:creationId xmlns:a16="http://schemas.microsoft.com/office/drawing/2014/main" id="{38F8A5FE-E59B-E045-85ED-40087D01A683}"/>
                </a:ext>
              </a:extLst>
            </p:cNvPr>
            <p:cNvSpPr>
              <a:spLocks noChangeShapeType="1"/>
            </p:cNvSpPr>
            <p:nvPr/>
          </p:nvSpPr>
          <p:spPr bwMode="auto">
            <a:xfrm flipV="1">
              <a:off x="2180" y="2605"/>
              <a:ext cx="0" cy="295"/>
            </a:xfrm>
            <a:prstGeom prst="line">
              <a:avLst/>
            </a:prstGeom>
            <a:noFill/>
            <a:ln w="50800">
              <a:solidFill>
                <a:srgbClr val="E22081"/>
              </a:solidFill>
              <a:prstDash val="sysDot"/>
              <a:round/>
              <a:headEnd/>
              <a:tailEnd/>
            </a:ln>
            <a:extLst>
              <a:ext uri="{909E8E84-426E-40DD-AFC4-6F175D3DCCD1}">
                <a14:hiddenFill xmlns:a14="http://schemas.microsoft.com/office/drawing/2010/main">
                  <a:noFill/>
                </a14:hiddenFill>
              </a:ext>
            </a:extLst>
          </p:spPr>
          <p:txBody>
            <a:bodyPr wrap="none"/>
            <a:lstStyle/>
            <a:p>
              <a:endParaRPr lang="zh" altLang="en-US"/>
            </a:p>
          </p:txBody>
        </p:sp>
        <p:sp>
          <p:nvSpPr>
            <p:cNvPr id="16434" name="Line 51">
              <a:extLst>
                <a:ext uri="{FF2B5EF4-FFF2-40B4-BE49-F238E27FC236}">
                  <a16:creationId xmlns:a16="http://schemas.microsoft.com/office/drawing/2014/main" id="{2DAE5E07-E947-BD43-82C9-A3B2EE630CDB}"/>
                </a:ext>
              </a:extLst>
            </p:cNvPr>
            <p:cNvSpPr>
              <a:spLocks noChangeShapeType="1"/>
            </p:cNvSpPr>
            <p:nvPr/>
          </p:nvSpPr>
          <p:spPr bwMode="auto">
            <a:xfrm flipV="1">
              <a:off x="2634" y="2460"/>
              <a:ext cx="0" cy="195"/>
            </a:xfrm>
            <a:prstGeom prst="line">
              <a:avLst/>
            </a:prstGeom>
            <a:noFill/>
            <a:ln w="50800">
              <a:solidFill>
                <a:srgbClr val="E22081"/>
              </a:solidFill>
              <a:prstDash val="sysDot"/>
              <a:round/>
              <a:headEnd/>
              <a:tailEnd/>
            </a:ln>
            <a:extLst>
              <a:ext uri="{909E8E84-426E-40DD-AFC4-6F175D3DCCD1}">
                <a14:hiddenFill xmlns:a14="http://schemas.microsoft.com/office/drawing/2010/main">
                  <a:noFill/>
                </a14:hiddenFill>
              </a:ext>
            </a:extLst>
          </p:spPr>
          <p:txBody>
            <a:bodyPr wrap="none"/>
            <a:lstStyle/>
            <a:p>
              <a:endParaRPr lang="zh" altLang="en-US"/>
            </a:p>
          </p:txBody>
        </p:sp>
        <p:sp>
          <p:nvSpPr>
            <p:cNvPr id="16435" name="Line 52">
              <a:extLst>
                <a:ext uri="{FF2B5EF4-FFF2-40B4-BE49-F238E27FC236}">
                  <a16:creationId xmlns:a16="http://schemas.microsoft.com/office/drawing/2014/main" id="{954E4AC4-A92A-0442-B5CE-514F1167EEE2}"/>
                </a:ext>
              </a:extLst>
            </p:cNvPr>
            <p:cNvSpPr>
              <a:spLocks noChangeShapeType="1"/>
            </p:cNvSpPr>
            <p:nvPr/>
          </p:nvSpPr>
          <p:spPr bwMode="auto">
            <a:xfrm flipV="1">
              <a:off x="3502" y="2826"/>
              <a:ext cx="0" cy="195"/>
            </a:xfrm>
            <a:prstGeom prst="line">
              <a:avLst/>
            </a:prstGeom>
            <a:noFill/>
            <a:ln w="50800">
              <a:solidFill>
                <a:srgbClr val="E22081"/>
              </a:solidFill>
              <a:prstDash val="sysDot"/>
              <a:round/>
              <a:headEnd/>
              <a:tailEnd/>
            </a:ln>
            <a:extLst>
              <a:ext uri="{909E8E84-426E-40DD-AFC4-6F175D3DCCD1}">
                <a14:hiddenFill xmlns:a14="http://schemas.microsoft.com/office/drawing/2010/main">
                  <a:noFill/>
                </a14:hiddenFill>
              </a:ext>
            </a:extLst>
          </p:spPr>
          <p:txBody>
            <a:bodyPr wrap="none"/>
            <a:lstStyle/>
            <a:p>
              <a:endParaRPr lang="zh" altLang="en-US"/>
            </a:p>
          </p:txBody>
        </p:sp>
        <p:sp>
          <p:nvSpPr>
            <p:cNvPr id="16436" name="Freeform 53">
              <a:extLst>
                <a:ext uri="{FF2B5EF4-FFF2-40B4-BE49-F238E27FC236}">
                  <a16:creationId xmlns:a16="http://schemas.microsoft.com/office/drawing/2014/main" id="{9D994BFE-613D-6147-9779-094C980D9720}"/>
                </a:ext>
              </a:extLst>
            </p:cNvPr>
            <p:cNvSpPr>
              <a:spLocks/>
            </p:cNvSpPr>
            <p:nvPr/>
          </p:nvSpPr>
          <p:spPr bwMode="auto">
            <a:xfrm>
              <a:off x="3215" y="2248"/>
              <a:ext cx="837" cy="95"/>
            </a:xfrm>
            <a:custGeom>
              <a:avLst/>
              <a:gdLst>
                <a:gd name="T0" fmla="*/ 0 w 837"/>
                <a:gd name="T1" fmla="*/ 87 h 95"/>
                <a:gd name="T2" fmla="*/ 9 w 837"/>
                <a:gd name="T3" fmla="*/ 79 h 95"/>
                <a:gd name="T4" fmla="*/ 645 w 837"/>
                <a:gd name="T5" fmla="*/ 0 h 95"/>
                <a:gd name="T6" fmla="*/ 494 w 837"/>
                <a:gd name="T7" fmla="*/ 95 h 95"/>
                <a:gd name="T8" fmla="*/ 837 w 837"/>
                <a:gd name="T9" fmla="*/ 71 h 95"/>
                <a:gd name="T10" fmla="*/ 0 60000 65536"/>
                <a:gd name="T11" fmla="*/ 0 60000 65536"/>
                <a:gd name="T12" fmla="*/ 0 60000 65536"/>
                <a:gd name="T13" fmla="*/ 0 60000 65536"/>
                <a:gd name="T14" fmla="*/ 0 60000 65536"/>
                <a:gd name="T15" fmla="*/ 0 w 837"/>
                <a:gd name="T16" fmla="*/ 0 h 95"/>
                <a:gd name="T17" fmla="*/ 837 w 837"/>
                <a:gd name="T18" fmla="*/ 95 h 95"/>
              </a:gdLst>
              <a:ahLst/>
              <a:cxnLst>
                <a:cxn ang="T10">
                  <a:pos x="T0" y="T1"/>
                </a:cxn>
                <a:cxn ang="T11">
                  <a:pos x="T2" y="T3"/>
                </a:cxn>
                <a:cxn ang="T12">
                  <a:pos x="T4" y="T5"/>
                </a:cxn>
                <a:cxn ang="T13">
                  <a:pos x="T6" y="T7"/>
                </a:cxn>
                <a:cxn ang="T14">
                  <a:pos x="T8" y="T9"/>
                </a:cxn>
              </a:cxnLst>
              <a:rect l="T15" t="T16" r="T17" b="T18"/>
              <a:pathLst>
                <a:path w="837" h="95">
                  <a:moveTo>
                    <a:pt x="0" y="87"/>
                  </a:moveTo>
                  <a:lnTo>
                    <a:pt x="9" y="79"/>
                  </a:lnTo>
                  <a:lnTo>
                    <a:pt x="645" y="0"/>
                  </a:lnTo>
                  <a:lnTo>
                    <a:pt x="494" y="95"/>
                  </a:lnTo>
                  <a:lnTo>
                    <a:pt x="837" y="71"/>
                  </a:lnTo>
                </a:path>
              </a:pathLst>
            </a:custGeom>
            <a:noFill/>
            <a:ln w="25400">
              <a:solidFill>
                <a:srgbClr val="000000"/>
              </a:solidFill>
              <a:round/>
              <a:headEnd type="triangle" w="med" len="med"/>
              <a:tailEnd/>
            </a:ln>
            <a:extLst>
              <a:ext uri="{909E8E84-426E-40DD-AFC4-6F175D3DCCD1}">
                <a14:hiddenFill xmlns:a14="http://schemas.microsoft.com/office/drawing/2010/main">
                  <a:solidFill>
                    <a:srgbClr val="FFFFFF"/>
                  </a:solidFill>
                </a14:hiddenFill>
              </a:ext>
            </a:extLst>
          </p:spPr>
          <p:txBody>
            <a:bodyPr wrap="none"/>
            <a:lstStyle/>
            <a:p>
              <a:endParaRPr lang="zh" altLang="en-US"/>
            </a:p>
          </p:txBody>
        </p:sp>
        <p:sp>
          <p:nvSpPr>
            <p:cNvPr id="16437" name="Text Box 54">
              <a:extLst>
                <a:ext uri="{FF2B5EF4-FFF2-40B4-BE49-F238E27FC236}">
                  <a16:creationId xmlns:a16="http://schemas.microsoft.com/office/drawing/2014/main" id="{CFDA31C7-76E6-C746-B2BD-232D3AD65A91}"/>
                </a:ext>
              </a:extLst>
            </p:cNvPr>
            <p:cNvSpPr txBox="1">
              <a:spLocks noChangeArrowheads="1"/>
            </p:cNvSpPr>
            <p:nvPr/>
          </p:nvSpPr>
          <p:spPr bwMode="auto">
            <a:xfrm>
              <a:off x="4089" y="2206"/>
              <a:ext cx="78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0" tIns="0" rIns="0" bIns="0">
              <a:spAutoFit/>
            </a:bodyPr>
            <a:lstStyle>
              <a:lvl1pPr>
                <a:spcBef>
                  <a:spcPts val="1200"/>
                </a:spcBef>
                <a:buClr>
                  <a:srgbClr val="437085"/>
                </a:buClr>
                <a:buFont typeface="Wingdings" pitchFamily="2" charset="2"/>
                <a:buChar char="§"/>
                <a:defRPr kumimoji="1" sz="28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Times New Roman" panose="02020603050405020304" pitchFamily="18" charset="0"/>
                  <a:ea typeface="宋体" panose="02010600030101010101" pitchFamily="2" charset="-122"/>
                  <a:cs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Times New Roman" panose="02020603050405020304" pitchFamily="18" charset="0"/>
                  <a:ea typeface="宋体" panose="02010600030101010101" pitchFamily="2" charset="-122"/>
                  <a:cs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Times New Roman" panose="02020603050405020304" pitchFamily="18" charset="0"/>
                  <a:ea typeface="宋体" panose="02010600030101010101" pitchFamily="2" charset="-122"/>
                  <a:cs typeface="微软雅黑" panose="020B0503020204020204" pitchFamily="34" charset="-122"/>
                </a:defRPr>
              </a:lvl9pPr>
            </a:lstStyle>
            <a:p>
              <a:pPr>
                <a:spcBef>
                  <a:spcPct val="0"/>
                </a:spcBef>
                <a:spcAft>
                  <a:spcPct val="15000"/>
                </a:spcAft>
                <a:buClrTx/>
                <a:buFontTx/>
                <a:buNone/>
              </a:pPr>
              <a:r>
                <a:rPr kumimoji="0" lang="en-US" altLang="zh-CN" sz="2000">
                  <a:solidFill>
                    <a:srgbClr val="400097"/>
                  </a:solidFill>
                </a:rPr>
                <a:t>minimize</a:t>
              </a:r>
            </a:p>
          </p:txBody>
        </p:sp>
      </p:grpSp>
    </p:spTree>
  </p:cSld>
  <p:clrMapOvr>
    <a:masterClrMapping/>
  </p:clrMapOvr>
  <p:transition>
    <p:zo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a:extLst>
              <a:ext uri="{FF2B5EF4-FFF2-40B4-BE49-F238E27FC236}">
                <a16:creationId xmlns:a16="http://schemas.microsoft.com/office/drawing/2014/main" id="{17180F47-9BBE-DB4F-83FC-A1A21AD727A1}"/>
              </a:ext>
            </a:extLst>
          </p:cNvPr>
          <p:cNvSpPr>
            <a:spLocks noGrp="1"/>
          </p:cNvSpPr>
          <p:nvPr>
            <p:ph type="title"/>
          </p:nvPr>
        </p:nvSpPr>
        <p:spPr>
          <a:xfrm>
            <a:off x="406400" y="404664"/>
            <a:ext cx="11379200" cy="819944"/>
          </a:xfrm>
        </p:spPr>
        <p:txBody>
          <a:bodyPr/>
          <a:lstStyle/>
          <a:p>
            <a:pPr eaLnBrk="1" hangingPunct="1"/>
            <a:r>
              <a:rPr lang="zh-CN" altLang="en-US">
                <a:latin typeface="微软雅黑" panose="020B0503020204020204" pitchFamily="34" charset="-122"/>
                <a:ea typeface="微软雅黑" panose="020B0503020204020204" pitchFamily="34" charset="-122"/>
              </a:rPr>
              <a:t>线性回归分析的基本步骤</a:t>
            </a:r>
          </a:p>
        </p:txBody>
      </p:sp>
      <p:sp>
        <p:nvSpPr>
          <p:cNvPr id="17411" name="内容占位符 2">
            <a:extLst>
              <a:ext uri="{FF2B5EF4-FFF2-40B4-BE49-F238E27FC236}">
                <a16:creationId xmlns:a16="http://schemas.microsoft.com/office/drawing/2014/main" id="{D2816258-27F2-A644-9303-761414DF2E82}"/>
              </a:ext>
            </a:extLst>
          </p:cNvPr>
          <p:cNvSpPr>
            <a:spLocks noGrp="1"/>
          </p:cNvSpPr>
          <p:nvPr>
            <p:ph idx="1"/>
          </p:nvPr>
        </p:nvSpPr>
        <p:spPr/>
        <p:txBody>
          <a:bodyPr/>
          <a:lstStyle/>
          <a:p>
            <a:pPr marL="0" indent="0" eaLnBrk="1" hangingPunct="1">
              <a:buNone/>
            </a:pPr>
            <a:r>
              <a:rPr lang="zh-CN" altLang="zh-CN">
                <a:ea typeface="微软雅黑" panose="020B0503020204020204" pitchFamily="34" charset="-122"/>
                <a:cs typeface="微软雅黑" panose="020B0503020204020204" pitchFamily="34" charset="-122"/>
              </a:rPr>
              <a:t>（</a:t>
            </a:r>
            <a:r>
              <a:rPr lang="en-US" altLang="zh-CN">
                <a:ea typeface="微软雅黑" panose="020B0503020204020204" pitchFamily="34" charset="-122"/>
                <a:cs typeface="微软雅黑" panose="020B0503020204020204" pitchFamily="34" charset="-122"/>
              </a:rPr>
              <a:t>1</a:t>
            </a:r>
            <a:r>
              <a:rPr lang="zh-CN" altLang="zh-CN">
                <a:ea typeface="微软雅黑" panose="020B0503020204020204" pitchFamily="34" charset="-122"/>
                <a:cs typeface="微软雅黑" panose="020B0503020204020204" pitchFamily="34" charset="-122"/>
              </a:rPr>
              <a:t>）构建包含因变量和自变量的训练集；</a:t>
            </a:r>
            <a:endParaRPr lang="en-US" altLang="zh-CN">
              <a:ea typeface="微软雅黑" panose="020B0503020204020204" pitchFamily="34" charset="-122"/>
              <a:cs typeface="微软雅黑" panose="020B0503020204020204" pitchFamily="34" charset="-122"/>
            </a:endParaRPr>
          </a:p>
          <a:p>
            <a:pPr marL="0" indent="0" eaLnBrk="1" hangingPunct="1">
              <a:buNone/>
            </a:pPr>
            <a:r>
              <a:rPr lang="zh-CN" altLang="zh-CN">
                <a:ea typeface="微软雅黑" panose="020B0503020204020204" pitchFamily="34" charset="-122"/>
                <a:cs typeface="微软雅黑" panose="020B0503020204020204" pitchFamily="34" charset="-122"/>
              </a:rPr>
              <a:t>（</a:t>
            </a:r>
            <a:r>
              <a:rPr lang="en-US" altLang="zh-CN">
                <a:ea typeface="微软雅黑" panose="020B0503020204020204" pitchFamily="34" charset="-122"/>
                <a:cs typeface="微软雅黑" panose="020B0503020204020204" pitchFamily="34" charset="-122"/>
              </a:rPr>
              <a:t>2</a:t>
            </a:r>
            <a:r>
              <a:rPr lang="zh-CN" altLang="zh-CN">
                <a:ea typeface="微软雅黑" panose="020B0503020204020204" pitchFamily="34" charset="-122"/>
                <a:cs typeface="微软雅黑" panose="020B0503020204020204" pitchFamily="34" charset="-122"/>
              </a:rPr>
              <a:t>）通过散点图，确认因变量和自变量之间的近似线性关系；</a:t>
            </a:r>
            <a:endParaRPr lang="en-US" altLang="zh-CN">
              <a:ea typeface="微软雅黑" panose="020B0503020204020204" pitchFamily="34" charset="-122"/>
              <a:cs typeface="微软雅黑" panose="020B0503020204020204" pitchFamily="34" charset="-122"/>
            </a:endParaRPr>
          </a:p>
          <a:p>
            <a:pPr marL="0" indent="0" eaLnBrk="1" hangingPunct="1">
              <a:buNone/>
            </a:pPr>
            <a:r>
              <a:rPr lang="zh-CN" altLang="en-US">
                <a:ea typeface="微软雅黑" panose="020B0503020204020204" pitchFamily="34" charset="-122"/>
                <a:cs typeface="微软雅黑" panose="020B0503020204020204" pitchFamily="34" charset="-122"/>
              </a:rPr>
              <a:t>（</a:t>
            </a:r>
            <a:r>
              <a:rPr lang="en-US" altLang="zh-CN">
                <a:ea typeface="微软雅黑" panose="020B0503020204020204" pitchFamily="34" charset="-122"/>
                <a:cs typeface="微软雅黑" panose="020B0503020204020204" pitchFamily="34" charset="-122"/>
              </a:rPr>
              <a:t>3</a:t>
            </a:r>
            <a:r>
              <a:rPr lang="zh-CN" altLang="en-US">
                <a:ea typeface="微软雅黑" panose="020B0503020204020204" pitchFamily="34" charset="-122"/>
                <a:cs typeface="微软雅黑" panose="020B0503020204020204" pitchFamily="34" charset="-122"/>
              </a:rPr>
              <a:t>）估计</a:t>
            </a:r>
            <a:r>
              <a:rPr lang="zh-CN" altLang="zh-CN">
                <a:ea typeface="微软雅黑" panose="020B0503020204020204" pitchFamily="34" charset="-122"/>
                <a:cs typeface="微软雅黑" panose="020B0503020204020204" pitchFamily="34" charset="-122"/>
              </a:rPr>
              <a:t>系数，构建模型；</a:t>
            </a:r>
            <a:endParaRPr lang="en-US" altLang="zh-CN">
              <a:ea typeface="微软雅黑" panose="020B0503020204020204" pitchFamily="34" charset="-122"/>
              <a:cs typeface="微软雅黑" panose="020B0503020204020204" pitchFamily="34" charset="-122"/>
            </a:endParaRPr>
          </a:p>
          <a:p>
            <a:pPr marL="0" indent="0" eaLnBrk="1" hangingPunct="1">
              <a:buNone/>
            </a:pPr>
            <a:r>
              <a:rPr lang="zh-CN" altLang="zh-CN">
                <a:ea typeface="微软雅黑" panose="020B0503020204020204" pitchFamily="34" charset="-122"/>
                <a:cs typeface="微软雅黑" panose="020B0503020204020204" pitchFamily="34" charset="-122"/>
              </a:rPr>
              <a:t>（</a:t>
            </a:r>
            <a:r>
              <a:rPr lang="en-US" altLang="zh-CN">
                <a:ea typeface="微软雅黑" panose="020B0503020204020204" pitchFamily="34" charset="-122"/>
                <a:cs typeface="微软雅黑" panose="020B0503020204020204" pitchFamily="34" charset="-122"/>
              </a:rPr>
              <a:t>4</a:t>
            </a:r>
            <a:r>
              <a:rPr lang="zh-CN" altLang="zh-CN">
                <a:ea typeface="微软雅黑" panose="020B0503020204020204" pitchFamily="34" charset="-122"/>
                <a:cs typeface="微软雅黑" panose="020B0503020204020204" pitchFamily="34" charset="-122"/>
              </a:rPr>
              <a:t>）检验模型；</a:t>
            </a:r>
            <a:endParaRPr lang="en-US" altLang="zh-CN">
              <a:ea typeface="微软雅黑" panose="020B0503020204020204" pitchFamily="34" charset="-122"/>
              <a:cs typeface="微软雅黑" panose="020B0503020204020204" pitchFamily="34" charset="-122"/>
            </a:endParaRPr>
          </a:p>
          <a:p>
            <a:pPr marL="0" indent="0" eaLnBrk="1" hangingPunct="1">
              <a:buNone/>
            </a:pPr>
            <a:r>
              <a:rPr lang="zh-CN" altLang="zh-CN">
                <a:ea typeface="微软雅黑" panose="020B0503020204020204" pitchFamily="34" charset="-122"/>
                <a:cs typeface="微软雅黑" panose="020B0503020204020204" pitchFamily="34" charset="-122"/>
              </a:rPr>
              <a:t>（</a:t>
            </a:r>
            <a:r>
              <a:rPr lang="en-US" altLang="zh-CN">
                <a:ea typeface="微软雅黑" panose="020B0503020204020204" pitchFamily="34" charset="-122"/>
                <a:cs typeface="微软雅黑" panose="020B0503020204020204" pitchFamily="34" charset="-122"/>
              </a:rPr>
              <a:t>5</a:t>
            </a:r>
            <a:r>
              <a:rPr lang="zh-CN" altLang="zh-CN">
                <a:ea typeface="微软雅黑" panose="020B0503020204020204" pitchFamily="34" charset="-122"/>
                <a:cs typeface="微软雅黑" panose="020B0503020204020204" pitchFamily="34" charset="-122"/>
              </a:rPr>
              <a:t>）利用模型进行预测</a:t>
            </a:r>
            <a:endParaRPr lang="zh-CN" altLang="en-US">
              <a:ea typeface="微软雅黑" panose="020B0503020204020204" pitchFamily="34" charset="-122"/>
              <a:cs typeface="微软雅黑" panose="020B0503020204020204" pitchFamily="34" charset="-122"/>
            </a:endParaRPr>
          </a:p>
        </p:txBody>
      </p:sp>
    </p:spTree>
  </p:cSld>
  <p:clrMapOvr>
    <a:masterClrMapping/>
  </p:clrMapOvr>
</p:sld>
</file>

<file path=ppt/theme/theme1.xml><?xml version="1.0" encoding="utf-8"?>
<a:theme xmlns:a="http://schemas.openxmlformats.org/drawingml/2006/main" name="IIR-slides">
  <a:themeElements>
    <a:clrScheme name="IIR Book">
      <a:dk1>
        <a:sysClr val="windowText" lastClr="000000"/>
      </a:dk1>
      <a:lt1>
        <a:sysClr val="window" lastClr="FFFFFF"/>
      </a:lt1>
      <a:dk2>
        <a:srgbClr val="1F497D"/>
      </a:dk2>
      <a:lt2>
        <a:srgbClr val="EEECE1"/>
      </a:lt2>
      <a:accent1>
        <a:srgbClr val="437085"/>
      </a:accent1>
      <a:accent2>
        <a:srgbClr val="C0504D"/>
      </a:accent2>
      <a:accent3>
        <a:srgbClr val="357E69"/>
      </a:accent3>
      <a:accent4>
        <a:srgbClr val="918BA3"/>
      </a:accent4>
      <a:accent5>
        <a:srgbClr val="139CB7"/>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演示文稿1" id="{7B9FE63A-C28F-427D-BAC9-FECB8E3A49CB}" vid="{00B55EE4-98D9-4456-B7C3-DC112281C906}"/>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BI-book</Template>
  <TotalTime>731</TotalTime>
  <Words>4206</Words>
  <Application>Microsoft Macintosh PowerPoint</Application>
  <PresentationFormat>宽屏</PresentationFormat>
  <Paragraphs>427</Paragraphs>
  <Slides>40</Slides>
  <Notes>20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4</vt:i4>
      </vt:variant>
      <vt:variant>
        <vt:lpstr>幻灯片标题</vt:lpstr>
      </vt:variant>
      <vt:variant>
        <vt:i4>40</vt:i4>
      </vt:variant>
    </vt:vector>
  </HeadingPairs>
  <TitlesOfParts>
    <vt:vector size="57" baseType="lpstr">
      <vt:lpstr>微软雅黑</vt:lpstr>
      <vt:lpstr>Dixieland</vt:lpstr>
      <vt:lpstr>Kaiti SC</vt:lpstr>
      <vt:lpstr>Arial</vt:lpstr>
      <vt:lpstr>Calibri</vt:lpstr>
      <vt:lpstr>Cambria Math</vt:lpstr>
      <vt:lpstr>Lucida Sans</vt:lpstr>
      <vt:lpstr>Monotype Sorts</vt:lpstr>
      <vt:lpstr>Symbol</vt:lpstr>
      <vt:lpstr>Tahoma</vt:lpstr>
      <vt:lpstr>Times New Roman</vt:lpstr>
      <vt:lpstr>Wingdings</vt:lpstr>
      <vt:lpstr>IIR-slides</vt:lpstr>
      <vt:lpstr>工作表</vt:lpstr>
      <vt:lpstr>Equation</vt:lpstr>
      <vt:lpstr>Equation.DSMT4</vt:lpstr>
      <vt:lpstr>图表</vt:lpstr>
      <vt:lpstr>PowerPoint 演示文稿</vt:lpstr>
      <vt:lpstr>主要内容</vt:lpstr>
      <vt:lpstr>PowerPoint 演示文稿</vt:lpstr>
      <vt:lpstr>分类 vs. 数值预测</vt:lpstr>
      <vt:lpstr>数值预测方法</vt:lpstr>
      <vt:lpstr>PowerPoint 演示文稿</vt:lpstr>
      <vt:lpstr>5.2 回归分析</vt:lpstr>
      <vt:lpstr>一元线性回归</vt:lpstr>
      <vt:lpstr>线性回归分析的基本步骤</vt:lpstr>
      <vt:lpstr>一元线性回归分析</vt:lpstr>
      <vt:lpstr>least squares (最小二乘法)</vt:lpstr>
      <vt:lpstr>一元线性回归</vt:lpstr>
      <vt:lpstr>模型检验</vt:lpstr>
      <vt:lpstr>回归模型的显著性检验</vt:lpstr>
      <vt:lpstr>回归系数的显著性检验</vt:lpstr>
      <vt:lpstr>多元线性回归</vt:lpstr>
      <vt:lpstr>多元线性回归</vt:lpstr>
      <vt:lpstr>拟合优度检验</vt:lpstr>
      <vt:lpstr>模型检验</vt:lpstr>
      <vt:lpstr>回归模型的显著性检验</vt:lpstr>
      <vt:lpstr>方差分析表</vt:lpstr>
      <vt:lpstr>回归系数的显著性检验</vt:lpstr>
      <vt:lpstr>非线性回归分析</vt:lpstr>
      <vt:lpstr>非线性回归分析</vt:lpstr>
      <vt:lpstr>PowerPoint 演示文稿</vt:lpstr>
      <vt:lpstr>5.3 回归树与模型树</vt:lpstr>
      <vt:lpstr>模型树的构建</vt:lpstr>
      <vt:lpstr>构建模型树的主要步骤</vt:lpstr>
      <vt:lpstr>分裂属性的选择</vt:lpstr>
      <vt:lpstr>分裂条件</vt:lpstr>
      <vt:lpstr>分裂条件</vt:lpstr>
      <vt:lpstr>分裂条件</vt:lpstr>
      <vt:lpstr>模型树的剪枝</vt:lpstr>
      <vt:lpstr>模型树的剪枝</vt:lpstr>
      <vt:lpstr>PowerPoint 演示文稿</vt:lpstr>
      <vt:lpstr>K近邻</vt:lpstr>
      <vt:lpstr>PowerPoint 演示文稿</vt:lpstr>
      <vt:lpstr>性能评估</vt:lpstr>
      <vt:lpstr>预测误差的度量</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Connie Liu</dc:creator>
  <cp:lastModifiedBy>Jun He</cp:lastModifiedBy>
  <cp:revision>35</cp:revision>
  <cp:lastPrinted>2009-03-27T02:28:50Z</cp:lastPrinted>
  <dcterms:created xsi:type="dcterms:W3CDTF">2014-03-16T01:34:46Z</dcterms:created>
  <dcterms:modified xsi:type="dcterms:W3CDTF">2020-12-06T06:52:05Z</dcterms:modified>
</cp:coreProperties>
</file>