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ls" ContentType="application/vnd.ms-exce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89"/>
  </p:notesMasterIdLst>
  <p:handoutMasterIdLst>
    <p:handoutMasterId r:id="rId90"/>
  </p:handoutMasterIdLst>
  <p:sldIdLst>
    <p:sldId id="258" r:id="rId2"/>
    <p:sldId id="350" r:id="rId3"/>
    <p:sldId id="352" r:id="rId4"/>
    <p:sldId id="409" r:id="rId5"/>
    <p:sldId id="410" r:id="rId6"/>
    <p:sldId id="415" r:id="rId7"/>
    <p:sldId id="413" r:id="rId8"/>
    <p:sldId id="414" r:id="rId9"/>
    <p:sldId id="412" r:id="rId10"/>
    <p:sldId id="355" r:id="rId11"/>
    <p:sldId id="365" r:id="rId12"/>
    <p:sldId id="366" r:id="rId13"/>
    <p:sldId id="417" r:id="rId14"/>
    <p:sldId id="416" r:id="rId15"/>
    <p:sldId id="418" r:id="rId16"/>
    <p:sldId id="419" r:id="rId17"/>
    <p:sldId id="421" r:id="rId18"/>
    <p:sldId id="420" r:id="rId19"/>
    <p:sldId id="380" r:id="rId20"/>
    <p:sldId id="422" r:id="rId21"/>
    <p:sldId id="424" r:id="rId22"/>
    <p:sldId id="423" r:id="rId23"/>
    <p:sldId id="425" r:id="rId24"/>
    <p:sldId id="426" r:id="rId25"/>
    <p:sldId id="427" r:id="rId26"/>
    <p:sldId id="428" r:id="rId27"/>
    <p:sldId id="408" r:id="rId28"/>
    <p:sldId id="429" r:id="rId29"/>
    <p:sldId id="446" r:id="rId30"/>
    <p:sldId id="447" r:id="rId31"/>
    <p:sldId id="354" r:id="rId32"/>
    <p:sldId id="448" r:id="rId33"/>
    <p:sldId id="449" r:id="rId34"/>
    <p:sldId id="450" r:id="rId35"/>
    <p:sldId id="451" r:id="rId36"/>
    <p:sldId id="452" r:id="rId37"/>
    <p:sldId id="453" r:id="rId38"/>
    <p:sldId id="454" r:id="rId39"/>
    <p:sldId id="435" r:id="rId40"/>
    <p:sldId id="436" r:id="rId41"/>
    <p:sldId id="437" r:id="rId42"/>
    <p:sldId id="353" r:id="rId43"/>
    <p:sldId id="455" r:id="rId44"/>
    <p:sldId id="456" r:id="rId45"/>
    <p:sldId id="469" r:id="rId46"/>
    <p:sldId id="471" r:id="rId47"/>
    <p:sldId id="472" r:id="rId48"/>
    <p:sldId id="473" r:id="rId49"/>
    <p:sldId id="474" r:id="rId50"/>
    <p:sldId id="470" r:id="rId51"/>
    <p:sldId id="960" r:id="rId52"/>
    <p:sldId id="1138" r:id="rId53"/>
    <p:sldId id="816" r:id="rId54"/>
    <p:sldId id="819" r:id="rId55"/>
    <p:sldId id="1129" r:id="rId56"/>
    <p:sldId id="1132" r:id="rId57"/>
    <p:sldId id="822" r:id="rId58"/>
    <p:sldId id="820" r:id="rId59"/>
    <p:sldId id="821" r:id="rId60"/>
    <p:sldId id="1130" r:id="rId61"/>
    <p:sldId id="1131" r:id="rId62"/>
    <p:sldId id="1101" r:id="rId63"/>
    <p:sldId id="1100" r:id="rId64"/>
    <p:sldId id="1133" r:id="rId65"/>
    <p:sldId id="1134" r:id="rId66"/>
    <p:sldId id="887" r:id="rId67"/>
    <p:sldId id="828" r:id="rId68"/>
    <p:sldId id="1135" r:id="rId69"/>
    <p:sldId id="1136" r:id="rId70"/>
    <p:sldId id="1137" r:id="rId71"/>
    <p:sldId id="1139" r:id="rId72"/>
    <p:sldId id="1140" r:id="rId73"/>
    <p:sldId id="1141" r:id="rId74"/>
    <p:sldId id="351" r:id="rId75"/>
    <p:sldId id="399" r:id="rId76"/>
    <p:sldId id="457" r:id="rId77"/>
    <p:sldId id="459" r:id="rId78"/>
    <p:sldId id="460" r:id="rId79"/>
    <p:sldId id="461" r:id="rId80"/>
    <p:sldId id="462" r:id="rId81"/>
    <p:sldId id="440" r:id="rId82"/>
    <p:sldId id="463" r:id="rId83"/>
    <p:sldId id="465" r:id="rId84"/>
    <p:sldId id="466" r:id="rId85"/>
    <p:sldId id="441" r:id="rId86"/>
    <p:sldId id="467" r:id="rId87"/>
    <p:sldId id="468" r:id="rId88"/>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Lucida Sans" panose="020B0602030504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Lucida Sans" panose="020B0602030504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6" autoAdjust="0"/>
    <p:restoredTop sz="94489" autoAdjust="0"/>
  </p:normalViewPr>
  <p:slideViewPr>
    <p:cSldViewPr>
      <p:cViewPr>
        <p:scale>
          <a:sx n="89" d="100"/>
          <a:sy n="89" d="100"/>
        </p:scale>
        <p:origin x="608" y="496"/>
      </p:cViewPr>
      <p:guideLst>
        <p:guide orient="horz" pos="2160"/>
        <p:guide pos="3840"/>
      </p:guideLst>
    </p:cSldViewPr>
  </p:slideViewPr>
  <p:notesTextViewPr>
    <p:cViewPr>
      <p:scale>
        <a:sx n="1" d="1"/>
        <a:sy n="1" d="1"/>
      </p:scale>
      <p:origin x="0" y="0"/>
    </p:cViewPr>
  </p:notesTextViewPr>
  <p:sorterViewPr>
    <p:cViewPr>
      <p:scale>
        <a:sx n="100" d="100"/>
        <a:sy n="100" d="100"/>
      </p:scale>
      <p:origin x="0" y="-12504"/>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 Id="rId4" Type="http://schemas.openxmlformats.org/officeDocument/2006/relationships/image" Target="../media/image3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7.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image" Target="../media/image87.emf"/><Relationship Id="rId5" Type="http://schemas.openxmlformats.org/officeDocument/2006/relationships/image" Target="../media/image91.emf"/><Relationship Id="rId4" Type="http://schemas.openxmlformats.org/officeDocument/2006/relationships/image" Target="../media/image90.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image" Target="../media/image92.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78E9B564-A9A1-C744-8994-4EA0CEB370C4}"/>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3" name="Rectangle 3">
            <a:extLst>
              <a:ext uri="{FF2B5EF4-FFF2-40B4-BE49-F238E27FC236}">
                <a16:creationId xmlns:a16="http://schemas.microsoft.com/office/drawing/2014/main" id="{E6DFA7FD-2233-B544-B8FE-657A8D8E3EC5}"/>
              </a:ext>
            </a:extLst>
          </p:cNvPr>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4" name="Rectangle 4">
            <a:extLst>
              <a:ext uri="{FF2B5EF4-FFF2-40B4-BE49-F238E27FC236}">
                <a16:creationId xmlns:a16="http://schemas.microsoft.com/office/drawing/2014/main" id="{057D0190-A6B6-8F44-9372-A94D8C4AD41E}"/>
              </a:ext>
            </a:extLst>
          </p:cNvPr>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latin typeface="Tahoma" panose="020B0604030504040204" pitchFamily="34" charset="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97285" name="Rectangle 5">
            <a:extLst>
              <a:ext uri="{FF2B5EF4-FFF2-40B4-BE49-F238E27FC236}">
                <a16:creationId xmlns:a16="http://schemas.microsoft.com/office/drawing/2014/main" id="{A1B02F0A-F79A-EA48-9431-2FB517DD2BC5}"/>
              </a:ext>
            </a:extLst>
          </p:cNvPr>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atin typeface="Tahoma" panose="020B0604030504040204" pitchFamily="34" charset="0"/>
              </a:defRPr>
            </a:lvl1pPr>
          </a:lstStyle>
          <a:p>
            <a:fld id="{574B1169-1151-DE44-A53F-ED153A795455}" type="slidenum">
              <a:rPr lang="en-US" altLang="zh-CN"/>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065FB53C-19D1-C049-B8E5-9D379857A84C}"/>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79" name="Rectangle 3">
            <a:extLst>
              <a:ext uri="{FF2B5EF4-FFF2-40B4-BE49-F238E27FC236}">
                <a16:creationId xmlns:a16="http://schemas.microsoft.com/office/drawing/2014/main" id="{1B131E2F-C39B-A745-88FA-89894B7966F0}"/>
              </a:ext>
            </a:extLst>
          </p:cNvPr>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lvl1pPr algn="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69636" name="Rectangle 4">
            <a:extLst>
              <a:ext uri="{FF2B5EF4-FFF2-40B4-BE49-F238E27FC236}">
                <a16:creationId xmlns:a16="http://schemas.microsoft.com/office/drawing/2014/main" id="{55495897-B8D9-0344-9866-A067467E34A5}"/>
              </a:ext>
            </a:extLst>
          </p:cNvPr>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1" name="Rectangle 5">
            <a:extLst>
              <a:ext uri="{FF2B5EF4-FFF2-40B4-BE49-F238E27FC236}">
                <a16:creationId xmlns:a16="http://schemas.microsoft.com/office/drawing/2014/main" id="{CE881D6A-5463-F74B-9B30-4CB0A857D36E}"/>
              </a:ext>
            </a:extLst>
          </p:cNvPr>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5235" tIns="47617" rIns="95235" bIns="47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1382" name="Rectangle 6">
            <a:extLst>
              <a:ext uri="{FF2B5EF4-FFF2-40B4-BE49-F238E27FC236}">
                <a16:creationId xmlns:a16="http://schemas.microsoft.com/office/drawing/2014/main" id="{829D66EA-C612-FF4E-B16A-23A1468756E0}"/>
              </a:ext>
            </a:extLst>
          </p:cNvPr>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eaLnBrk="1" hangingPunct="1">
              <a:defRPr sz="1200">
                <a:ea typeface="Arial Unicode MS" panose="020B0604020202020204" pitchFamily="34" charset="-122"/>
                <a:cs typeface="Arial Unicode MS" panose="020B0604020202020204" pitchFamily="34" charset="-122"/>
              </a:defRPr>
            </a:lvl1pPr>
          </a:lstStyle>
          <a:p>
            <a:pPr>
              <a:defRPr/>
            </a:pPr>
            <a:endParaRPr lang="zh-CN" altLang="en-US"/>
          </a:p>
        </p:txBody>
      </p:sp>
      <p:sp>
        <p:nvSpPr>
          <p:cNvPr id="101383" name="Rectangle 7">
            <a:extLst>
              <a:ext uri="{FF2B5EF4-FFF2-40B4-BE49-F238E27FC236}">
                <a16:creationId xmlns:a16="http://schemas.microsoft.com/office/drawing/2014/main" id="{70044CA4-2982-4D4F-8587-2F62A74D1BDB}"/>
              </a:ext>
            </a:extLst>
          </p:cNvPr>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5235" tIns="47617" rIns="95235" bIns="47617" numCol="1" anchor="b" anchorCtr="0" compatLnSpc="1">
            <a:prstTxWarp prst="textNoShape">
              <a:avLst/>
            </a:prstTxWarp>
          </a:bodyPr>
          <a:lstStyle>
            <a:lvl1pPr algn="r" eaLnBrk="1" hangingPunct="1">
              <a:defRPr sz="1200"/>
            </a:lvl1pPr>
          </a:lstStyle>
          <a:p>
            <a:fld id="{EC578363-0996-9646-9395-419DCAE9F952}"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ＭＳ Ｐゴシック" pitchFamily="-65" charset="-128"/>
      </a:defRPr>
    </a:lvl1pPr>
    <a:lvl2pPr marL="4572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2pPr>
    <a:lvl3pPr marL="9144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3pPr>
    <a:lvl4pPr marL="13716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4pPr>
    <a:lvl5pPr marL="1828800" algn="l" rtl="0" eaLnBrk="0" fontAlgn="base" hangingPunct="0">
      <a:spcBef>
        <a:spcPct val="30000"/>
      </a:spcBef>
      <a:spcAft>
        <a:spcPct val="0"/>
      </a:spcAft>
      <a:defRPr kumimoji="1" sz="1200" kern="1200">
        <a:solidFill>
          <a:schemeClr val="tx1"/>
        </a:solidFill>
        <a:latin typeface="Arial" charset="0"/>
        <a:ea typeface="MS PGothic" panose="020B0600070205080204" pitchFamily="34" charset="-128"/>
        <a:cs typeface="MS PGothic"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a:extLst>
              <a:ext uri="{FF2B5EF4-FFF2-40B4-BE49-F238E27FC236}">
                <a16:creationId xmlns:a16="http://schemas.microsoft.com/office/drawing/2014/main" id="{034F8A2B-2587-1644-B889-A2FEC4AACE1C}"/>
              </a:ext>
            </a:extLst>
          </p:cNvPr>
          <p:cNvSpPr>
            <a:spLocks noGrp="1" noRot="1" noChangeAspect="1" noTextEdit="1"/>
          </p:cNvSpPr>
          <p:nvPr>
            <p:ph type="sldImg"/>
          </p:nvPr>
        </p:nvSpPr>
        <p:spPr>
          <a:xfrm>
            <a:off x="457200" y="720725"/>
            <a:ext cx="6400800" cy="3600450"/>
          </a:xfrm>
          <a:ln/>
        </p:spPr>
      </p:sp>
      <p:sp>
        <p:nvSpPr>
          <p:cNvPr id="70659" name="备注占位符 2">
            <a:extLst>
              <a:ext uri="{FF2B5EF4-FFF2-40B4-BE49-F238E27FC236}">
                <a16:creationId xmlns:a16="http://schemas.microsoft.com/office/drawing/2014/main" id="{47E5D40B-6C56-C147-9D0D-5C7AB98DFF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0660" name="灯片编号占位符 3">
            <a:extLst>
              <a:ext uri="{FF2B5EF4-FFF2-40B4-BE49-F238E27FC236}">
                <a16:creationId xmlns:a16="http://schemas.microsoft.com/office/drawing/2014/main" id="{DD0CD398-A300-1F4C-A6F0-CA4077F2BC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1F7E9AA-4339-E741-B557-34884D4ED8B8}" type="slidenum">
              <a:rPr lang="zh-CN" altLang="en-US" sz="1200">
                <a:latin typeface="Times New Roman" panose="02020603050405020304" pitchFamily="18" charset="0"/>
              </a:rPr>
              <a:pPr/>
              <a:t>6</a:t>
            </a:fld>
            <a:endParaRPr lang="en-US" altLang="zh-CN" sz="1200">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a:extLst>
              <a:ext uri="{FF2B5EF4-FFF2-40B4-BE49-F238E27FC236}">
                <a16:creationId xmlns:a16="http://schemas.microsoft.com/office/drawing/2014/main" id="{7606D86B-517C-6241-8FA6-D9FA93F20F24}"/>
              </a:ext>
            </a:extLst>
          </p:cNvPr>
          <p:cNvSpPr>
            <a:spLocks noGrp="1" noRot="1" noChangeAspect="1" noTextEdit="1"/>
          </p:cNvSpPr>
          <p:nvPr>
            <p:ph type="sldImg"/>
          </p:nvPr>
        </p:nvSpPr>
        <p:spPr>
          <a:xfrm>
            <a:off x="457200" y="720725"/>
            <a:ext cx="6400800" cy="3600450"/>
          </a:xfrm>
          <a:ln/>
        </p:spPr>
      </p:sp>
      <p:sp>
        <p:nvSpPr>
          <p:cNvPr id="79875" name="备注占位符 2">
            <a:extLst>
              <a:ext uri="{FF2B5EF4-FFF2-40B4-BE49-F238E27FC236}">
                <a16:creationId xmlns:a16="http://schemas.microsoft.com/office/drawing/2014/main" id="{9EE331D2-7DDF-1F42-BDB2-561C8F8D52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判断是否替换，</a:t>
            </a:r>
            <a:r>
              <a:rPr lang="zh-CN" altLang="zh-CN">
                <a:latin typeface="Arial" panose="020B0604020202020204" pitchFamily="34" charset="0"/>
              </a:rPr>
              <a:t>需要估计决策树</a:t>
            </a:r>
            <a:r>
              <a:rPr lang="zh-CN" altLang="en-US">
                <a:latin typeface="Arial" panose="020B0604020202020204" pitchFamily="34" charset="0"/>
              </a:rPr>
              <a:t>的</a:t>
            </a:r>
            <a:r>
              <a:rPr lang="zh-CN" altLang="zh-CN">
                <a:latin typeface="Arial" panose="020B0604020202020204" pitchFamily="34" charset="0"/>
              </a:rPr>
              <a:t>概括误差</a:t>
            </a:r>
            <a:endParaRPr lang="zh-CN" altLang="en-US">
              <a:latin typeface="Arial" panose="020B0604020202020204" pitchFamily="34" charset="0"/>
            </a:endParaRPr>
          </a:p>
        </p:txBody>
      </p:sp>
      <p:sp>
        <p:nvSpPr>
          <p:cNvPr id="79876" name="灯片编号占位符 3">
            <a:extLst>
              <a:ext uri="{FF2B5EF4-FFF2-40B4-BE49-F238E27FC236}">
                <a16:creationId xmlns:a16="http://schemas.microsoft.com/office/drawing/2014/main" id="{467F90FD-0496-3041-B275-CD280BDC9F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721CC78D-6C08-1D4F-9FC9-7D4AA1FF8F99}" type="slidenum">
              <a:rPr lang="en-US" altLang="zh-CN" sz="1200"/>
              <a:pPr/>
              <a:t>29</a:t>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a:extLst>
              <a:ext uri="{FF2B5EF4-FFF2-40B4-BE49-F238E27FC236}">
                <a16:creationId xmlns:a16="http://schemas.microsoft.com/office/drawing/2014/main" id="{3B98D37F-909F-814F-8790-6B8F3BF10720}"/>
              </a:ext>
            </a:extLst>
          </p:cNvPr>
          <p:cNvSpPr>
            <a:spLocks noGrp="1" noRot="1" noChangeAspect="1" noTextEdit="1"/>
          </p:cNvSpPr>
          <p:nvPr>
            <p:ph type="sldImg"/>
          </p:nvPr>
        </p:nvSpPr>
        <p:spPr>
          <a:xfrm>
            <a:off x="457200" y="720725"/>
            <a:ext cx="6400800" cy="3600450"/>
          </a:xfrm>
          <a:ln/>
        </p:spPr>
      </p:sp>
      <p:sp>
        <p:nvSpPr>
          <p:cNvPr id="80899" name="备注占位符 2">
            <a:extLst>
              <a:ext uri="{FF2B5EF4-FFF2-40B4-BE49-F238E27FC236}">
                <a16:creationId xmlns:a16="http://schemas.microsoft.com/office/drawing/2014/main" id="{2886F206-1BA8-EF4F-9310-2FD9AD2BDA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latin typeface="Arial" panose="020B0604020202020204" pitchFamily="34" charset="0"/>
              </a:rPr>
              <a:t>判断是否替换，</a:t>
            </a:r>
            <a:r>
              <a:rPr lang="zh-CN" altLang="zh-CN">
                <a:latin typeface="Arial" panose="020B0604020202020204" pitchFamily="34" charset="0"/>
              </a:rPr>
              <a:t>需要估计决策树</a:t>
            </a:r>
            <a:r>
              <a:rPr lang="zh-CN" altLang="en-US">
                <a:latin typeface="Arial" panose="020B0604020202020204" pitchFamily="34" charset="0"/>
              </a:rPr>
              <a:t>的</a:t>
            </a:r>
            <a:r>
              <a:rPr lang="zh-CN" altLang="zh-CN">
                <a:latin typeface="Arial" panose="020B0604020202020204" pitchFamily="34" charset="0"/>
              </a:rPr>
              <a:t>概括误差</a:t>
            </a:r>
            <a:endParaRPr lang="zh-CN" altLang="en-US">
              <a:latin typeface="Arial" panose="020B0604020202020204" pitchFamily="34" charset="0"/>
            </a:endParaRPr>
          </a:p>
        </p:txBody>
      </p:sp>
      <p:sp>
        <p:nvSpPr>
          <p:cNvPr id="80900" name="灯片编号占位符 3">
            <a:extLst>
              <a:ext uri="{FF2B5EF4-FFF2-40B4-BE49-F238E27FC236}">
                <a16:creationId xmlns:a16="http://schemas.microsoft.com/office/drawing/2014/main" id="{2D4193DD-9FFC-9248-B564-39F9EB6FA1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4FA7685-E32A-6C40-A66E-286A9DC60806}" type="slidenum">
              <a:rPr lang="en-US" altLang="zh-CN" sz="1200"/>
              <a:pPr/>
              <a:t>30</a:t>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a:extLst>
              <a:ext uri="{FF2B5EF4-FFF2-40B4-BE49-F238E27FC236}">
                <a16:creationId xmlns:a16="http://schemas.microsoft.com/office/drawing/2014/main" id="{BDF630F0-2A40-0B4B-99DD-AE72E7980A2E}"/>
              </a:ext>
            </a:extLst>
          </p:cNvPr>
          <p:cNvSpPr>
            <a:spLocks noGrp="1" noRot="1" noChangeAspect="1" noTextEdit="1"/>
          </p:cNvSpPr>
          <p:nvPr>
            <p:ph type="sldImg"/>
          </p:nvPr>
        </p:nvSpPr>
        <p:spPr>
          <a:xfrm>
            <a:off x="457200" y="720725"/>
            <a:ext cx="6400800" cy="3600450"/>
          </a:xfrm>
          <a:ln/>
        </p:spPr>
      </p:sp>
      <p:sp>
        <p:nvSpPr>
          <p:cNvPr id="81923" name="备注占位符 2">
            <a:extLst>
              <a:ext uri="{FF2B5EF4-FFF2-40B4-BE49-F238E27FC236}">
                <a16:creationId xmlns:a16="http://schemas.microsoft.com/office/drawing/2014/main" id="{412DD753-53DD-1846-8829-9D522BB011C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1924" name="灯片编号占位符 3">
            <a:extLst>
              <a:ext uri="{FF2B5EF4-FFF2-40B4-BE49-F238E27FC236}">
                <a16:creationId xmlns:a16="http://schemas.microsoft.com/office/drawing/2014/main" id="{0C9CFD57-AD7D-BD4C-A10B-C9DA96990F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B166FE77-1F68-8D4D-BFA4-843DDDDF13B0}" type="slidenum">
              <a:rPr lang="en-US" altLang="zh-CN" sz="1200"/>
              <a:pPr/>
              <a:t>32</a:t>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a:extLst>
              <a:ext uri="{FF2B5EF4-FFF2-40B4-BE49-F238E27FC236}">
                <a16:creationId xmlns:a16="http://schemas.microsoft.com/office/drawing/2014/main" id="{4F95EF8C-421D-DE45-8DC4-5B4FCD765689}"/>
              </a:ext>
            </a:extLst>
          </p:cNvPr>
          <p:cNvSpPr>
            <a:spLocks noGrp="1" noRot="1" noChangeAspect="1" noTextEdit="1"/>
          </p:cNvSpPr>
          <p:nvPr>
            <p:ph type="sldImg"/>
          </p:nvPr>
        </p:nvSpPr>
        <p:spPr>
          <a:xfrm>
            <a:off x="457200" y="720725"/>
            <a:ext cx="6400800" cy="3600450"/>
          </a:xfrm>
          <a:ln/>
        </p:spPr>
      </p:sp>
      <p:sp>
        <p:nvSpPr>
          <p:cNvPr id="82947" name="备注占位符 2">
            <a:extLst>
              <a:ext uri="{FF2B5EF4-FFF2-40B4-BE49-F238E27FC236}">
                <a16:creationId xmlns:a16="http://schemas.microsoft.com/office/drawing/2014/main" id="{E9C738C3-97C1-E04D-B120-8EC7ABBEE8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2948" name="灯片编号占位符 3">
            <a:extLst>
              <a:ext uri="{FF2B5EF4-FFF2-40B4-BE49-F238E27FC236}">
                <a16:creationId xmlns:a16="http://schemas.microsoft.com/office/drawing/2014/main" id="{3F5F31B5-6774-D34F-B031-EF7AACBB64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06642CE9-EC4F-8A41-A266-D8A3C2869BC1}" type="slidenum">
              <a:rPr lang="en-US" altLang="zh-CN" sz="1200"/>
              <a:pPr/>
              <a:t>33</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a:extLst>
              <a:ext uri="{FF2B5EF4-FFF2-40B4-BE49-F238E27FC236}">
                <a16:creationId xmlns:a16="http://schemas.microsoft.com/office/drawing/2014/main" id="{4216AC39-47B1-4144-86A2-6FA0C8960E34}"/>
              </a:ext>
            </a:extLst>
          </p:cNvPr>
          <p:cNvSpPr>
            <a:spLocks noGrp="1" noRot="1" noChangeAspect="1" noTextEdit="1"/>
          </p:cNvSpPr>
          <p:nvPr>
            <p:ph type="sldImg"/>
          </p:nvPr>
        </p:nvSpPr>
        <p:spPr>
          <a:xfrm>
            <a:off x="457200" y="720725"/>
            <a:ext cx="6400800" cy="3600450"/>
          </a:xfrm>
          <a:ln/>
        </p:spPr>
      </p:sp>
      <p:sp>
        <p:nvSpPr>
          <p:cNvPr id="83971" name="备注占位符 2">
            <a:extLst>
              <a:ext uri="{FF2B5EF4-FFF2-40B4-BE49-F238E27FC236}">
                <a16:creationId xmlns:a16="http://schemas.microsoft.com/office/drawing/2014/main" id="{7FDD007A-42FE-704A-A81C-C3B8FD36E1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3972" name="灯片编号占位符 3">
            <a:extLst>
              <a:ext uri="{FF2B5EF4-FFF2-40B4-BE49-F238E27FC236}">
                <a16:creationId xmlns:a16="http://schemas.microsoft.com/office/drawing/2014/main" id="{81299A97-617B-DF4F-B43D-15AE3A0F81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8B955A6-1A12-4C40-9943-E3DE8CA3BBD8}" type="slidenum">
              <a:rPr lang="zh-CN" altLang="en-US" sz="1200">
                <a:latin typeface="Times New Roman" panose="02020603050405020304" pitchFamily="18" charset="0"/>
              </a:rPr>
              <a:pPr/>
              <a:t>39</a:t>
            </a:fld>
            <a:endParaRPr lang="en-US" altLang="zh-CN" sz="120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a:extLst>
              <a:ext uri="{FF2B5EF4-FFF2-40B4-BE49-F238E27FC236}">
                <a16:creationId xmlns:a16="http://schemas.microsoft.com/office/drawing/2014/main" id="{26ABF9F3-1721-6648-8219-FA5862F33C72}"/>
              </a:ext>
            </a:extLst>
          </p:cNvPr>
          <p:cNvSpPr>
            <a:spLocks noGrp="1" noRot="1" noChangeAspect="1" noTextEdit="1"/>
          </p:cNvSpPr>
          <p:nvPr>
            <p:ph type="sldImg"/>
          </p:nvPr>
        </p:nvSpPr>
        <p:spPr>
          <a:xfrm>
            <a:off x="457200" y="720725"/>
            <a:ext cx="6400800" cy="3600450"/>
          </a:xfrm>
          <a:ln/>
        </p:spPr>
      </p:sp>
      <p:sp>
        <p:nvSpPr>
          <p:cNvPr id="84995" name="备注占位符 2">
            <a:extLst>
              <a:ext uri="{FF2B5EF4-FFF2-40B4-BE49-F238E27FC236}">
                <a16:creationId xmlns:a16="http://schemas.microsoft.com/office/drawing/2014/main" id="{A5B127EA-1647-D743-8217-1AEC5E2141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4996" name="灯片编号占位符 3">
            <a:extLst>
              <a:ext uri="{FF2B5EF4-FFF2-40B4-BE49-F238E27FC236}">
                <a16:creationId xmlns:a16="http://schemas.microsoft.com/office/drawing/2014/main" id="{11A55543-6914-C640-AEE5-D51CB97F36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9D40BEC-8846-C544-B3ED-05D3CA1AE8D6}" type="slidenum">
              <a:rPr lang="zh-CN" altLang="en-US" sz="1200">
                <a:latin typeface="Times New Roman" panose="02020603050405020304" pitchFamily="18" charset="0"/>
              </a:rPr>
              <a:pPr/>
              <a:t>40</a:t>
            </a:fld>
            <a:endParaRPr lang="en-US" altLang="zh-CN" sz="120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a:extLst>
              <a:ext uri="{FF2B5EF4-FFF2-40B4-BE49-F238E27FC236}">
                <a16:creationId xmlns:a16="http://schemas.microsoft.com/office/drawing/2014/main" id="{3DB77FE3-9ED7-6941-8417-ECA7D303999A}"/>
              </a:ext>
            </a:extLst>
          </p:cNvPr>
          <p:cNvSpPr>
            <a:spLocks noGrp="1" noRot="1" noChangeAspect="1" noTextEdit="1"/>
          </p:cNvSpPr>
          <p:nvPr>
            <p:ph type="sldImg"/>
          </p:nvPr>
        </p:nvSpPr>
        <p:spPr>
          <a:xfrm>
            <a:off x="457200" y="720725"/>
            <a:ext cx="6400800" cy="3600450"/>
          </a:xfrm>
          <a:ln/>
        </p:spPr>
      </p:sp>
      <p:sp>
        <p:nvSpPr>
          <p:cNvPr id="86019" name="备注占位符 2">
            <a:extLst>
              <a:ext uri="{FF2B5EF4-FFF2-40B4-BE49-F238E27FC236}">
                <a16:creationId xmlns:a16="http://schemas.microsoft.com/office/drawing/2014/main" id="{FBC7DDF7-0A58-4A4D-B6F0-02AA2ABB4A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6020" name="灯片编号占位符 3">
            <a:extLst>
              <a:ext uri="{FF2B5EF4-FFF2-40B4-BE49-F238E27FC236}">
                <a16:creationId xmlns:a16="http://schemas.microsoft.com/office/drawing/2014/main" id="{CBFE4D57-A605-0C48-94B2-F75B32A390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4C517E37-190D-9743-9841-812F1EB9EB42}" type="slidenum">
              <a:rPr lang="zh-CN" altLang="en-US" sz="1200">
                <a:latin typeface="Times New Roman" panose="02020603050405020304" pitchFamily="18" charset="0"/>
              </a:rPr>
              <a:pPr/>
              <a:t>41</a:t>
            </a:fld>
            <a:endParaRPr lang="en-US" altLang="zh-CN" sz="120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a:extLst>
              <a:ext uri="{FF2B5EF4-FFF2-40B4-BE49-F238E27FC236}">
                <a16:creationId xmlns:a16="http://schemas.microsoft.com/office/drawing/2014/main" id="{A81D643E-2FF2-ED4D-9D07-47A06DA70056}"/>
              </a:ext>
            </a:extLst>
          </p:cNvPr>
          <p:cNvSpPr>
            <a:spLocks noGrp="1" noRot="1" noChangeAspect="1" noTextEdit="1"/>
          </p:cNvSpPr>
          <p:nvPr>
            <p:ph type="sldImg"/>
          </p:nvPr>
        </p:nvSpPr>
        <p:spPr>
          <a:xfrm>
            <a:off x="457200" y="720725"/>
            <a:ext cx="6400800" cy="3600450"/>
          </a:xfrm>
          <a:ln/>
        </p:spPr>
      </p:sp>
      <p:sp>
        <p:nvSpPr>
          <p:cNvPr id="87043" name="备注占位符 2">
            <a:extLst>
              <a:ext uri="{FF2B5EF4-FFF2-40B4-BE49-F238E27FC236}">
                <a16:creationId xmlns:a16="http://schemas.microsoft.com/office/drawing/2014/main" id="{9B063449-4962-C34B-BE1B-075A13286F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87044" name="灯片编号占位符 3">
            <a:extLst>
              <a:ext uri="{FF2B5EF4-FFF2-40B4-BE49-F238E27FC236}">
                <a16:creationId xmlns:a16="http://schemas.microsoft.com/office/drawing/2014/main" id="{C2EB8177-4A6F-024F-800E-0438C345AB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0FFE60D-5EAD-6045-B5E4-15A48B529803}" type="slidenum">
              <a:rPr lang="en-US" altLang="zh-CN" sz="1200"/>
              <a:pPr/>
              <a:t>44</a:t>
            </a:fld>
            <a:endParaRPr lang="en-US" altLang="zh-CN"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C023F665-CACD-EE4C-A032-B64B2D52E57D}"/>
              </a:ext>
            </a:extLst>
          </p:cNvPr>
          <p:cNvSpPr>
            <a:spLocks noGrp="1" noRot="1" noChangeAspect="1" noTextEdit="1"/>
          </p:cNvSpPr>
          <p:nvPr>
            <p:ph type="sldImg"/>
          </p:nvPr>
        </p:nvSpPr>
        <p:spPr>
          <a:xfrm>
            <a:off x="457200" y="720725"/>
            <a:ext cx="6400800" cy="3600450"/>
          </a:xfrm>
          <a:ln/>
        </p:spPr>
      </p:sp>
      <p:sp>
        <p:nvSpPr>
          <p:cNvPr id="126979" name="Notes Placeholder 2">
            <a:extLst>
              <a:ext uri="{FF2B5EF4-FFF2-40B4-BE49-F238E27FC236}">
                <a16:creationId xmlns:a16="http://schemas.microsoft.com/office/drawing/2014/main" id="{034C152B-07C9-1B46-9156-AD7A8299E9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3200" dirty="0"/>
              <a:t>也等价于正则化的合页损失函数的最小化问题</a:t>
            </a:r>
            <a:endParaRPr lang="en-US" altLang="zh-CN" sz="3200" dirty="0">
              <a:ea typeface="黑体" panose="02010609060101010101" pitchFamily="49" charset="-122"/>
            </a:endParaRPr>
          </a:p>
          <a:p>
            <a:r>
              <a:rPr lang="zh-CN" altLang="en-US" sz="3200" dirty="0">
                <a:ea typeface="黑体" panose="02010609060101010101" pitchFamily="49" charset="-122"/>
              </a:rPr>
              <a:t>线性可分支持向量机（硬间隔支持向量机）</a:t>
            </a:r>
            <a:endParaRPr lang="en-US" altLang="zh-CN" sz="3200" dirty="0">
              <a:ea typeface="黑体" panose="02010609060101010101" pitchFamily="49" charset="-122"/>
            </a:endParaRPr>
          </a:p>
          <a:p>
            <a:pPr lvl="1"/>
            <a:r>
              <a:rPr lang="zh-CN" altLang="en-US" sz="2800" dirty="0">
                <a:ea typeface="黑体" panose="02010609060101010101" pitchFamily="49" charset="-122"/>
              </a:rPr>
              <a:t>当训练数据线性可分时</a:t>
            </a:r>
            <a:endParaRPr lang="en-US" altLang="zh-CN" sz="2800" dirty="0">
              <a:ea typeface="黑体" panose="02010609060101010101" pitchFamily="49" charset="-122"/>
            </a:endParaRPr>
          </a:p>
          <a:p>
            <a:endParaRPr lang="en-US" altLang="zh-CN" sz="3200" dirty="0">
              <a:ea typeface="黑体" panose="02010609060101010101" pitchFamily="49" charset="-122"/>
            </a:endParaRPr>
          </a:p>
          <a:p>
            <a:r>
              <a:rPr lang="zh-CN" altLang="en-US" sz="3200" dirty="0">
                <a:ea typeface="黑体" panose="02010609060101010101" pitchFamily="49" charset="-122"/>
              </a:rPr>
              <a:t>线性支持向量机（软间隔支持向量机）</a:t>
            </a:r>
            <a:endParaRPr lang="en-US" altLang="zh-CN" sz="3200" dirty="0">
              <a:ea typeface="黑体" panose="02010609060101010101" pitchFamily="49" charset="-122"/>
            </a:endParaRPr>
          </a:p>
          <a:p>
            <a:pPr lvl="1"/>
            <a:r>
              <a:rPr lang="zh-CN" altLang="en-US" sz="2800" dirty="0">
                <a:ea typeface="黑体" panose="02010609060101010101" pitchFamily="49" charset="-122"/>
              </a:rPr>
              <a:t>当训练数据近似线性可分时</a:t>
            </a:r>
            <a:endParaRPr lang="en-US" altLang="zh-CN" sz="2800" dirty="0">
              <a:ea typeface="黑体" panose="02010609060101010101" pitchFamily="49" charset="-122"/>
            </a:endParaRPr>
          </a:p>
          <a:p>
            <a:endParaRPr lang="en-US" altLang="zh-CN" sz="3200" dirty="0">
              <a:ea typeface="黑体" panose="02010609060101010101" pitchFamily="49" charset="-122"/>
            </a:endParaRPr>
          </a:p>
          <a:p>
            <a:r>
              <a:rPr lang="zh-CN" altLang="en-US" sz="3200" dirty="0">
                <a:ea typeface="黑体" panose="02010609060101010101" pitchFamily="49" charset="-122"/>
              </a:rPr>
              <a:t>非线性支持向量机（使用核技巧）</a:t>
            </a:r>
            <a:endParaRPr lang="en-US" altLang="zh-CN" sz="3200" dirty="0">
              <a:ea typeface="黑体" panose="02010609060101010101" pitchFamily="49" charset="-122"/>
            </a:endParaRPr>
          </a:p>
          <a:p>
            <a:pPr lvl="1"/>
            <a:r>
              <a:rPr lang="zh-CN" altLang="en-US" sz="2800" dirty="0">
                <a:ea typeface="黑体" panose="02010609060101010101" pitchFamily="49" charset="-122"/>
              </a:rPr>
              <a:t>当训练数据线性不可分时</a:t>
            </a:r>
          </a:p>
          <a:p>
            <a:endParaRPr lang="en-US" altLang="zh-CN" dirty="0"/>
          </a:p>
        </p:txBody>
      </p:sp>
      <p:sp>
        <p:nvSpPr>
          <p:cNvPr id="126980" name="Slide Number Placeholder 3">
            <a:extLst>
              <a:ext uri="{FF2B5EF4-FFF2-40B4-BE49-F238E27FC236}">
                <a16:creationId xmlns:a16="http://schemas.microsoft.com/office/drawing/2014/main" id="{217583D3-56A2-B347-89A8-665692F948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91A94108-C499-5A40-A8A3-1C177463160D}" type="slidenum">
              <a:rPr lang="zh-CN" altLang="en-US" sz="1200" smtClean="0">
                <a:ea typeface="宋体" panose="02010600030101010101" pitchFamily="2" charset="-122"/>
              </a:rPr>
              <a:pPr/>
              <a:t>51</a:t>
            </a:fld>
            <a:endParaRPr lang="en-US" altLang="zh-CN" sz="1200">
              <a:ea typeface="宋体" panose="02010600030101010101" pitchFamily="2" charset="-122"/>
            </a:endParaRPr>
          </a:p>
        </p:txBody>
      </p:sp>
    </p:spTree>
    <p:extLst>
      <p:ext uri="{BB962C8B-B14F-4D97-AF65-F5344CB8AC3E}">
        <p14:creationId xmlns:p14="http://schemas.microsoft.com/office/powerpoint/2010/main" val="607735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a:extLst>
              <a:ext uri="{FF2B5EF4-FFF2-40B4-BE49-F238E27FC236}">
                <a16:creationId xmlns:a16="http://schemas.microsoft.com/office/drawing/2014/main" id="{1D76E848-E172-6446-8A2A-35B8CA8504E9}"/>
              </a:ext>
            </a:extLst>
          </p:cNvPr>
          <p:cNvSpPr>
            <a:spLocks noGrp="1" noRot="1" noChangeAspect="1" noTextEdit="1"/>
          </p:cNvSpPr>
          <p:nvPr>
            <p:ph type="sldImg"/>
          </p:nvPr>
        </p:nvSpPr>
        <p:spPr>
          <a:xfrm>
            <a:off x="457200" y="720725"/>
            <a:ext cx="6400800" cy="3600450"/>
          </a:xfrm>
          <a:ln/>
        </p:spPr>
      </p:sp>
      <p:sp>
        <p:nvSpPr>
          <p:cNvPr id="131075" name="备注占位符 2">
            <a:extLst>
              <a:ext uri="{FF2B5EF4-FFF2-40B4-BE49-F238E27FC236}">
                <a16:creationId xmlns:a16="http://schemas.microsoft.com/office/drawing/2014/main" id="{AFE35B53-5C35-8B47-99F0-9C4F283A4A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
        <p:nvSpPr>
          <p:cNvPr id="131076" name="灯片编号占位符 3">
            <a:extLst>
              <a:ext uri="{FF2B5EF4-FFF2-40B4-BE49-F238E27FC236}">
                <a16:creationId xmlns:a16="http://schemas.microsoft.com/office/drawing/2014/main" id="{24CCDA3F-F063-2F4D-AADC-B499A1BA0E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4709A115-8606-C24E-B7DF-D6C42805E121}" type="slidenum">
              <a:rPr lang="zh-CN" altLang="en-US" sz="1200" smtClean="0">
                <a:ea typeface="宋体" panose="02010600030101010101" pitchFamily="2" charset="-122"/>
              </a:rPr>
              <a:pPr/>
              <a:t>53</a:t>
            </a:fld>
            <a:endParaRPr lang="en-US" altLang="zh-CN" sz="1200">
              <a:ea typeface="宋体" panose="02010600030101010101" pitchFamily="2" charset="-122"/>
            </a:endParaRPr>
          </a:p>
        </p:txBody>
      </p:sp>
    </p:spTree>
    <p:extLst>
      <p:ext uri="{BB962C8B-B14F-4D97-AF65-F5344CB8AC3E}">
        <p14:creationId xmlns:p14="http://schemas.microsoft.com/office/powerpoint/2010/main" val="2152537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a:extLst>
              <a:ext uri="{FF2B5EF4-FFF2-40B4-BE49-F238E27FC236}">
                <a16:creationId xmlns:a16="http://schemas.microsoft.com/office/drawing/2014/main" id="{5BE117FD-E94F-E746-A420-67C2B828024C}"/>
              </a:ext>
            </a:extLst>
          </p:cNvPr>
          <p:cNvSpPr>
            <a:spLocks noGrp="1" noRot="1" noChangeAspect="1" noTextEdit="1"/>
          </p:cNvSpPr>
          <p:nvPr>
            <p:ph type="sldImg"/>
          </p:nvPr>
        </p:nvSpPr>
        <p:spPr>
          <a:xfrm>
            <a:off x="457200" y="720725"/>
            <a:ext cx="6400800" cy="3600450"/>
          </a:xfrm>
          <a:ln/>
        </p:spPr>
      </p:sp>
      <p:sp>
        <p:nvSpPr>
          <p:cNvPr id="71683" name="备注占位符 2">
            <a:extLst>
              <a:ext uri="{FF2B5EF4-FFF2-40B4-BE49-F238E27FC236}">
                <a16:creationId xmlns:a16="http://schemas.microsoft.com/office/drawing/2014/main" id="{07EFDB8C-4956-BA48-9557-37CC69A9EF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1684" name="灯片编号占位符 3">
            <a:extLst>
              <a:ext uri="{FF2B5EF4-FFF2-40B4-BE49-F238E27FC236}">
                <a16:creationId xmlns:a16="http://schemas.microsoft.com/office/drawing/2014/main" id="{07E220B6-3AFE-304C-9CC8-B2C226AE4E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D865B3A-4E9A-914F-AB16-FBD280E5EA6D}" type="slidenum">
              <a:rPr lang="zh-CN" altLang="en-US" sz="1200">
                <a:latin typeface="Times New Roman" panose="02020603050405020304" pitchFamily="18" charset="0"/>
              </a:rPr>
              <a:pPr/>
              <a:t>7</a:t>
            </a:fld>
            <a:endParaRPr lang="en-US" altLang="zh-CN" sz="1200">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a:extLst>
              <a:ext uri="{FF2B5EF4-FFF2-40B4-BE49-F238E27FC236}">
                <a16:creationId xmlns:a16="http://schemas.microsoft.com/office/drawing/2014/main" id="{836F814F-F41F-454A-A9D2-244A19530EBF}"/>
              </a:ext>
            </a:extLst>
          </p:cNvPr>
          <p:cNvSpPr>
            <a:spLocks noGrp="1" noRot="1" noChangeAspect="1" noTextEdit="1"/>
          </p:cNvSpPr>
          <p:nvPr>
            <p:ph type="sldImg"/>
          </p:nvPr>
        </p:nvSpPr>
        <p:spPr>
          <a:xfrm>
            <a:off x="457200" y="720725"/>
            <a:ext cx="6400800" cy="3600450"/>
          </a:xfrm>
          <a:ln/>
        </p:spPr>
      </p:sp>
      <p:sp>
        <p:nvSpPr>
          <p:cNvPr id="137219" name="备注占位符 2">
            <a:extLst>
              <a:ext uri="{FF2B5EF4-FFF2-40B4-BE49-F238E27FC236}">
                <a16:creationId xmlns:a16="http://schemas.microsoft.com/office/drawing/2014/main" id="{E70D2089-93A3-CE47-A82C-DE55EA184E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
        <p:nvSpPr>
          <p:cNvPr id="137220" name="灯片编号占位符 3">
            <a:extLst>
              <a:ext uri="{FF2B5EF4-FFF2-40B4-BE49-F238E27FC236}">
                <a16:creationId xmlns:a16="http://schemas.microsoft.com/office/drawing/2014/main" id="{23D53A9B-521E-6141-A1CA-0EE711CA433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B9D3CA9-2A0B-C94D-A5FA-39D28B8E6364}" type="slidenum">
              <a:rPr lang="zh-CN" altLang="en-US" sz="1200" smtClean="0">
                <a:ea typeface="宋体" panose="02010600030101010101" pitchFamily="2" charset="-122"/>
              </a:rPr>
              <a:pPr/>
              <a:t>54</a:t>
            </a:fld>
            <a:endParaRPr lang="en-US" altLang="zh-CN" sz="1200">
              <a:ea typeface="宋体" panose="02010600030101010101" pitchFamily="2" charset="-122"/>
            </a:endParaRPr>
          </a:p>
        </p:txBody>
      </p:sp>
    </p:spTree>
    <p:extLst>
      <p:ext uri="{BB962C8B-B14F-4D97-AF65-F5344CB8AC3E}">
        <p14:creationId xmlns:p14="http://schemas.microsoft.com/office/powerpoint/2010/main" val="1203623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a:extLst>
              <a:ext uri="{FF2B5EF4-FFF2-40B4-BE49-F238E27FC236}">
                <a16:creationId xmlns:a16="http://schemas.microsoft.com/office/drawing/2014/main" id="{B89E5AFE-523E-EA4A-93CF-9AF6CE519308}"/>
              </a:ext>
            </a:extLst>
          </p:cNvPr>
          <p:cNvSpPr>
            <a:spLocks noGrp="1" noRot="1" noChangeAspect="1" noTextEdit="1"/>
          </p:cNvSpPr>
          <p:nvPr>
            <p:ph type="sldImg"/>
          </p:nvPr>
        </p:nvSpPr>
        <p:spPr>
          <a:xfrm>
            <a:off x="457200" y="720725"/>
            <a:ext cx="6400800" cy="3600450"/>
          </a:xfrm>
          <a:ln/>
        </p:spPr>
      </p:sp>
      <p:sp>
        <p:nvSpPr>
          <p:cNvPr id="143363" name="备注占位符 2">
            <a:extLst>
              <a:ext uri="{FF2B5EF4-FFF2-40B4-BE49-F238E27FC236}">
                <a16:creationId xmlns:a16="http://schemas.microsoft.com/office/drawing/2014/main" id="{1ED64943-8882-9C49-8F38-BF5170784E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ea typeface="宋体" panose="02010600030101010101" pitchFamily="2" charset="-122"/>
              </a:rPr>
              <a:t>push up: </a:t>
            </a:r>
            <a:r>
              <a:rPr lang="zh-CN" altLang="en-US">
                <a:ea typeface="宋体" panose="02010600030101010101" pitchFamily="2" charset="-122"/>
              </a:rPr>
              <a:t>增加、提高；</a:t>
            </a:r>
            <a:endParaRPr lang="en-US" altLang="zh-CN">
              <a:ea typeface="宋体" panose="02010600030101010101" pitchFamily="2" charset="-122"/>
            </a:endParaRPr>
          </a:p>
          <a:p>
            <a:r>
              <a:rPr lang="en-US" altLang="zh-CN">
                <a:ea typeface="宋体" panose="02010600030101010101" pitchFamily="2" charset="-122"/>
              </a:rPr>
              <a:t>push up to: </a:t>
            </a:r>
            <a:r>
              <a:rPr lang="zh-CN" altLang="en-US">
                <a:ea typeface="宋体" panose="02010600030101010101" pitchFamily="2" charset="-122"/>
              </a:rPr>
              <a:t>逼近</a:t>
            </a:r>
            <a:endParaRPr lang="en-US" altLang="zh-CN">
              <a:ea typeface="宋体" panose="02010600030101010101" pitchFamily="2" charset="-122"/>
            </a:endParaRPr>
          </a:p>
          <a:p>
            <a:r>
              <a:rPr lang="en-US" altLang="zh-CN">
                <a:ea typeface="宋体" panose="02010600030101010101" pitchFamily="2" charset="-122"/>
              </a:rPr>
              <a:t>push up against:</a:t>
            </a:r>
            <a:r>
              <a:rPr lang="zh-CN" altLang="en-US">
                <a:ea typeface="宋体" panose="02010600030101010101" pitchFamily="2" charset="-122"/>
              </a:rPr>
              <a:t>向</a:t>
            </a:r>
            <a:r>
              <a:rPr lang="en-US" altLang="zh-CN">
                <a:ea typeface="宋体" panose="02010600030101010101" pitchFamily="2" charset="-122"/>
              </a:rPr>
              <a:t>…</a:t>
            </a:r>
            <a:r>
              <a:rPr lang="zh-CN" altLang="en-US">
                <a:ea typeface="宋体" panose="02010600030101010101" pitchFamily="2" charset="-122"/>
              </a:rPr>
              <a:t>用力推</a:t>
            </a:r>
          </a:p>
        </p:txBody>
      </p:sp>
      <p:sp>
        <p:nvSpPr>
          <p:cNvPr id="143364" name="灯片编号占位符 3">
            <a:extLst>
              <a:ext uri="{FF2B5EF4-FFF2-40B4-BE49-F238E27FC236}">
                <a16:creationId xmlns:a16="http://schemas.microsoft.com/office/drawing/2014/main" id="{2B25B848-DC21-854B-A25F-84D9C02F0F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6A0C931-49CD-3E47-A848-1A0BDB28BDE5}" type="slidenum">
              <a:rPr lang="zh-CN" altLang="en-US" sz="1200" smtClean="0">
                <a:ea typeface="宋体" panose="02010600030101010101" pitchFamily="2" charset="-122"/>
              </a:rPr>
              <a:pPr/>
              <a:t>57</a:t>
            </a:fld>
            <a:endParaRPr lang="en-US" altLang="zh-CN" sz="1200">
              <a:ea typeface="宋体" panose="02010600030101010101" pitchFamily="2" charset="-122"/>
            </a:endParaRPr>
          </a:p>
        </p:txBody>
      </p:sp>
    </p:spTree>
    <p:extLst>
      <p:ext uri="{BB962C8B-B14F-4D97-AF65-F5344CB8AC3E}">
        <p14:creationId xmlns:p14="http://schemas.microsoft.com/office/powerpoint/2010/main" val="1657355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a:extLst>
              <a:ext uri="{FF2B5EF4-FFF2-40B4-BE49-F238E27FC236}">
                <a16:creationId xmlns:a16="http://schemas.microsoft.com/office/drawing/2014/main" id="{99E6424E-AAFD-AD4F-A1C4-CA5D125F085C}"/>
              </a:ext>
            </a:extLst>
          </p:cNvPr>
          <p:cNvSpPr>
            <a:spLocks noGrp="1" noRot="1" noChangeAspect="1" noTextEdit="1"/>
          </p:cNvSpPr>
          <p:nvPr>
            <p:ph type="sldImg"/>
          </p:nvPr>
        </p:nvSpPr>
        <p:spPr>
          <a:xfrm>
            <a:off x="457200" y="720725"/>
            <a:ext cx="6400800" cy="3600450"/>
          </a:xfrm>
          <a:ln/>
        </p:spPr>
      </p:sp>
      <p:sp>
        <p:nvSpPr>
          <p:cNvPr id="139267" name="备注占位符 2">
            <a:extLst>
              <a:ext uri="{FF2B5EF4-FFF2-40B4-BE49-F238E27FC236}">
                <a16:creationId xmlns:a16="http://schemas.microsoft.com/office/drawing/2014/main" id="{CEA19A77-FD20-F940-B2C8-E7F800ECC2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rPr>
              <a:t>间隔的宽度边界可以增加。</a:t>
            </a:r>
            <a:r>
              <a:rPr lang="en-US" altLang="zh-CN">
                <a:ea typeface="宋体" panose="02010600030101010101" pitchFamily="2" charset="-122"/>
              </a:rPr>
              <a:t>Hitting a datapoint</a:t>
            </a:r>
            <a:r>
              <a:rPr lang="zh-CN" altLang="en-US">
                <a:ea typeface="宋体" panose="02010600030101010101" pitchFamily="2" charset="-122"/>
              </a:rPr>
              <a:t>：指触碰到数据点之前，这个宽度的边界可以增加。</a:t>
            </a:r>
          </a:p>
        </p:txBody>
      </p:sp>
      <p:sp>
        <p:nvSpPr>
          <p:cNvPr id="139268" name="灯片编号占位符 3">
            <a:extLst>
              <a:ext uri="{FF2B5EF4-FFF2-40B4-BE49-F238E27FC236}">
                <a16:creationId xmlns:a16="http://schemas.microsoft.com/office/drawing/2014/main" id="{37F821DB-8CE6-2A48-A76A-7B847B233B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BDF26927-EBFB-7C4B-A886-173FC23A3F14}" type="slidenum">
              <a:rPr lang="zh-CN" altLang="en-US" sz="1200" smtClean="0">
                <a:ea typeface="宋体" panose="02010600030101010101" pitchFamily="2" charset="-122"/>
              </a:rPr>
              <a:pPr/>
              <a:t>58</a:t>
            </a:fld>
            <a:endParaRPr lang="en-US" altLang="zh-CN" sz="1200">
              <a:ea typeface="宋体" panose="02010600030101010101" pitchFamily="2" charset="-122"/>
            </a:endParaRPr>
          </a:p>
        </p:txBody>
      </p:sp>
    </p:spTree>
    <p:extLst>
      <p:ext uri="{BB962C8B-B14F-4D97-AF65-F5344CB8AC3E}">
        <p14:creationId xmlns:p14="http://schemas.microsoft.com/office/powerpoint/2010/main" val="3948918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1">
            <a:extLst>
              <a:ext uri="{FF2B5EF4-FFF2-40B4-BE49-F238E27FC236}">
                <a16:creationId xmlns:a16="http://schemas.microsoft.com/office/drawing/2014/main" id="{7E34DABE-4A18-7546-B7E3-AD173AB41386}"/>
              </a:ext>
            </a:extLst>
          </p:cNvPr>
          <p:cNvSpPr>
            <a:spLocks noGrp="1" noRot="1" noChangeAspect="1" noTextEdit="1"/>
          </p:cNvSpPr>
          <p:nvPr>
            <p:ph type="sldImg"/>
          </p:nvPr>
        </p:nvSpPr>
        <p:spPr>
          <a:xfrm>
            <a:off x="457200" y="720725"/>
            <a:ext cx="6400800" cy="3600450"/>
          </a:xfrm>
          <a:ln/>
        </p:spPr>
      </p:sp>
      <p:sp>
        <p:nvSpPr>
          <p:cNvPr id="141315" name="备注占位符 2">
            <a:extLst>
              <a:ext uri="{FF2B5EF4-FFF2-40B4-BE49-F238E27FC236}">
                <a16:creationId xmlns:a16="http://schemas.microsoft.com/office/drawing/2014/main" id="{C51B3385-C1DF-AA4C-ABD9-7584D50BE5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
        <p:nvSpPr>
          <p:cNvPr id="141316" name="灯片编号占位符 3">
            <a:extLst>
              <a:ext uri="{FF2B5EF4-FFF2-40B4-BE49-F238E27FC236}">
                <a16:creationId xmlns:a16="http://schemas.microsoft.com/office/drawing/2014/main" id="{71504854-88B8-FF4C-A881-85C3F275E8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E43B7F34-B49B-6849-A231-41AD03F74FDB}" type="slidenum">
              <a:rPr lang="zh-CN" altLang="en-US" sz="1200" smtClean="0">
                <a:ea typeface="宋体" panose="02010600030101010101" pitchFamily="2" charset="-122"/>
              </a:rPr>
              <a:pPr/>
              <a:t>59</a:t>
            </a:fld>
            <a:endParaRPr lang="en-US" altLang="zh-CN" sz="1200">
              <a:ea typeface="宋体" panose="02010600030101010101" pitchFamily="2" charset="-122"/>
            </a:endParaRPr>
          </a:p>
        </p:txBody>
      </p:sp>
    </p:spTree>
    <p:extLst>
      <p:ext uri="{BB962C8B-B14F-4D97-AF65-F5344CB8AC3E}">
        <p14:creationId xmlns:p14="http://schemas.microsoft.com/office/powerpoint/2010/main" val="62738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p:sp>
        <p:nvSpPr>
          <p:cNvPr id="3" name="备注占位符 2"/>
          <p:cNvSpPr>
            <a:spLocks noGrp="1"/>
          </p:cNvSpPr>
          <p:nvPr>
            <p:ph type="body" idx="1"/>
          </p:nvPr>
        </p:nvSpPr>
        <p:spPr/>
        <p:txBody>
          <a:bodyPr/>
          <a:lstStyle/>
          <a:p>
            <a:r>
              <a:rPr kumimoji="1" lang="en-US" altLang="zh" dirty="0" err="1"/>
              <a:t>W</a:t>
            </a:r>
            <a:r>
              <a:rPr kumimoji="1" lang="en-US" altLang="zh-CN" dirty="0" err="1"/>
              <a:t>,x</a:t>
            </a:r>
            <a:r>
              <a:rPr kumimoji="1" lang="zh-CN" altLang="en-US" dirty="0"/>
              <a:t> 都是向量，例如相当于 </a:t>
            </a:r>
            <a:r>
              <a:rPr kumimoji="1" lang="en-US" altLang="zh-CN" dirty="0"/>
              <a:t>w=(w</a:t>
            </a:r>
            <a:r>
              <a:rPr kumimoji="1" lang="en-US" altLang="zh-CN" baseline="-25000" dirty="0"/>
              <a:t>1</a:t>
            </a:r>
            <a:r>
              <a:rPr kumimoji="1" lang="en-US" altLang="zh-CN" dirty="0"/>
              <a:t>,</a:t>
            </a:r>
            <a:r>
              <a:rPr kumimoji="1" lang="zh-CN" altLang="en-US" dirty="0"/>
              <a:t> </a:t>
            </a:r>
            <a:r>
              <a:rPr kumimoji="1" lang="en-US" altLang="zh-CN" dirty="0"/>
              <a:t>w</a:t>
            </a:r>
            <a:r>
              <a:rPr kumimoji="1" lang="en-US" altLang="zh-CN" baseline="-25000" dirty="0"/>
              <a:t>2</a:t>
            </a:r>
            <a:r>
              <a:rPr kumimoji="1" lang="en-US" altLang="zh-CN" dirty="0"/>
              <a:t>)</a:t>
            </a:r>
            <a:r>
              <a:rPr kumimoji="1" lang="zh-CN" altLang="en-US" dirty="0"/>
              <a:t> </a:t>
            </a:r>
            <a:r>
              <a:rPr kumimoji="1" lang="en-US" altLang="zh-CN" dirty="0"/>
              <a:t>x=(x</a:t>
            </a:r>
            <a:r>
              <a:rPr kumimoji="1" lang="en-US" altLang="zh-CN" baseline="-25000" dirty="0"/>
              <a:t>1</a:t>
            </a:r>
            <a:r>
              <a:rPr kumimoji="1" lang="en-US" altLang="zh-CN" dirty="0"/>
              <a:t>,x</a:t>
            </a:r>
            <a:r>
              <a:rPr kumimoji="1" lang="en-US" altLang="zh-CN" baseline="-25000" dirty="0"/>
              <a:t>2</a:t>
            </a:r>
            <a:r>
              <a:rPr kumimoji="1" lang="en-US" altLang="zh-CN" dirty="0"/>
              <a:t>)</a:t>
            </a:r>
          </a:p>
          <a:p>
            <a:r>
              <a:rPr kumimoji="1" lang="zh-CN" altLang="en-US" dirty="0"/>
              <a:t>向量的模</a:t>
            </a:r>
            <a:r>
              <a:rPr kumimoji="1" lang="en-US" altLang="zh-CN" dirty="0"/>
              <a:t>||w||=</a:t>
            </a:r>
            <a:r>
              <a:rPr kumimoji="1" lang="zh-CN" altLang="en-US" dirty="0"/>
              <a:t> </a:t>
            </a:r>
            <a:r>
              <a:rPr kumimoji="1" lang="en-US" altLang="zh-CN" dirty="0"/>
              <a:t>sqrt(w</a:t>
            </a:r>
            <a:r>
              <a:rPr kumimoji="1" lang="en-US" altLang="zh-CN" baseline="-25000" dirty="0"/>
              <a:t>1</a:t>
            </a:r>
            <a:r>
              <a:rPr kumimoji="1" lang="en-US" altLang="zh-CN" baseline="30000" dirty="0"/>
              <a:t>2</a:t>
            </a:r>
            <a:r>
              <a:rPr kumimoji="1" lang="en-US" altLang="zh-CN" dirty="0"/>
              <a:t>+w</a:t>
            </a:r>
            <a:r>
              <a:rPr kumimoji="1" lang="en-US" altLang="zh-CN" baseline="-25000" dirty="0"/>
              <a:t>2</a:t>
            </a:r>
            <a:r>
              <a:rPr kumimoji="1" lang="en-US" altLang="zh-CN" baseline="30000" dirty="0"/>
              <a:t>2</a:t>
            </a:r>
            <a:r>
              <a:rPr kumimoji="1" lang="en-US" altLang="zh-CN" dirty="0"/>
              <a:t>)</a:t>
            </a:r>
          </a:p>
          <a:p>
            <a:r>
              <a:rPr kumimoji="1" lang="en-US" altLang="zh-CN" dirty="0"/>
              <a:t>|</a:t>
            </a:r>
            <a:r>
              <a:rPr kumimoji="1" lang="en-US" altLang="zh-CN" dirty="0" err="1"/>
              <a:t>wx+b</a:t>
            </a:r>
            <a:r>
              <a:rPr kumimoji="1" lang="en-US" altLang="zh-CN" dirty="0"/>
              <a:t>|</a:t>
            </a:r>
            <a:r>
              <a:rPr kumimoji="1" lang="zh-CN" altLang="en-US" dirty="0"/>
              <a:t>是绝对值</a:t>
            </a:r>
            <a:endParaRPr kumimoji="1" lang="en-US" altLang="zh-CN" dirty="0"/>
          </a:p>
          <a:p>
            <a:endParaRPr kumimoji="1" lang="en-US" altLang="zh-CN" dirty="0"/>
          </a:p>
          <a:p>
            <a:r>
              <a:rPr kumimoji="1" lang="zh-CN" altLang="en-US" dirty="0"/>
              <a:t>点到平面距离的公式在右边的二维平面上可以推导出来 （即任何一个点（</a:t>
            </a:r>
            <a:r>
              <a:rPr kumimoji="1" lang="en-US" altLang="zh-CN" dirty="0"/>
              <a:t>x1,x2)</a:t>
            </a:r>
            <a:r>
              <a:rPr kumimoji="1" lang="zh-CN" altLang="en-US" dirty="0"/>
              <a:t>到这条线的垂直距离</a:t>
            </a:r>
            <a:endParaRPr kumimoji="1" lang="en-US" altLang="zh-CN" dirty="0"/>
          </a:p>
          <a:p>
            <a:endParaRPr kumimoji="1" lang="zh" altLang="en-US" dirty="0"/>
          </a:p>
        </p:txBody>
      </p:sp>
      <p:sp>
        <p:nvSpPr>
          <p:cNvPr id="4" name="灯片编号占位符 3"/>
          <p:cNvSpPr>
            <a:spLocks noGrp="1"/>
          </p:cNvSpPr>
          <p:nvPr>
            <p:ph type="sldNum" sz="quarter" idx="5"/>
          </p:nvPr>
        </p:nvSpPr>
        <p:spPr/>
        <p:txBody>
          <a:bodyPr/>
          <a:lstStyle/>
          <a:p>
            <a:pPr>
              <a:defRPr/>
            </a:pPr>
            <a:fld id="{F384A352-7FD1-2C4D-B2CC-4F6B7D7F890E}" type="slidenum">
              <a:rPr lang="zh-CN" altLang="en-US" smtClean="0"/>
              <a:pPr>
                <a:defRPr/>
              </a:pPr>
              <a:t>62</a:t>
            </a:fld>
            <a:endParaRPr lang="en-US" altLang="zh-CN"/>
          </a:p>
        </p:txBody>
      </p:sp>
    </p:spTree>
    <p:extLst>
      <p:ext uri="{BB962C8B-B14F-4D97-AF65-F5344CB8AC3E}">
        <p14:creationId xmlns:p14="http://schemas.microsoft.com/office/powerpoint/2010/main" val="788663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p:sp>
        <p:nvSpPr>
          <p:cNvPr id="3" name="备注占位符 2"/>
          <p:cNvSpPr>
            <a:spLocks noGrp="1"/>
          </p:cNvSpPr>
          <p:nvPr>
            <p:ph type="body" idx="1"/>
          </p:nvPr>
        </p:nvSpPr>
        <p:spPr/>
        <p:txBody>
          <a:bodyPr/>
          <a:lstStyle/>
          <a:p>
            <a:r>
              <a:rPr kumimoji="1" lang="zh-CN" altLang="en-US" dirty="0"/>
              <a:t>为了方便求解，训练时也严格一些，要求样本</a:t>
            </a:r>
            <a:r>
              <a:rPr kumimoji="1" lang="en-US" altLang="zh-CN" dirty="0"/>
              <a:t>x</a:t>
            </a:r>
            <a:r>
              <a:rPr kumimoji="1" lang="en-US" altLang="zh-CN" baseline="30000" dirty="0"/>
              <a:t>i</a:t>
            </a:r>
            <a:r>
              <a:rPr kumimoji="1" lang="zh-CN" altLang="en-US" dirty="0"/>
              <a:t>的值</a:t>
            </a:r>
            <a:r>
              <a:rPr kumimoji="1" lang="en-US" altLang="zh-CN" dirty="0" err="1"/>
              <a:t>Wx</a:t>
            </a:r>
            <a:r>
              <a:rPr kumimoji="1" lang="en-US" altLang="zh-CN" baseline="30000" dirty="0" err="1"/>
              <a:t>i</a:t>
            </a:r>
            <a:r>
              <a:rPr kumimoji="1" lang="en-US" altLang="zh-CN" baseline="0" dirty="0" err="1"/>
              <a:t>+b</a:t>
            </a:r>
            <a:r>
              <a:rPr kumimoji="1" lang="en-US" altLang="zh-CN" dirty="0"/>
              <a:t>&gt;=1</a:t>
            </a:r>
            <a:r>
              <a:rPr kumimoji="1" lang="zh-CN" altLang="en-US" dirty="0"/>
              <a:t>才为正例。</a:t>
            </a:r>
            <a:endParaRPr kumimoji="1" lang="en-US" altLang="zh-CN" dirty="0"/>
          </a:p>
          <a:p>
            <a:r>
              <a:rPr kumimoji="1" lang="zh-CN" altLang="en-US" dirty="0"/>
              <a:t>测试时应该是</a:t>
            </a:r>
            <a:r>
              <a:rPr kumimoji="1" lang="en-US" altLang="zh-CN" dirty="0" err="1"/>
              <a:t>Wx</a:t>
            </a:r>
            <a:r>
              <a:rPr kumimoji="1" lang="en-US" altLang="zh-CN" baseline="30000" dirty="0" err="1"/>
              <a:t>i</a:t>
            </a:r>
            <a:r>
              <a:rPr kumimoji="1" lang="en-US" altLang="zh-CN" baseline="0" dirty="0" err="1"/>
              <a:t>+b</a:t>
            </a:r>
            <a:r>
              <a:rPr kumimoji="1" lang="en-US" altLang="zh-CN" dirty="0"/>
              <a:t>&gt;0</a:t>
            </a:r>
            <a:r>
              <a:rPr kumimoji="1" lang="zh-CN" altLang="en-US" dirty="0"/>
              <a:t>即为正例，负例同理。</a:t>
            </a:r>
            <a:endParaRPr kumimoji="1" lang="en-US" altLang="zh-CN" dirty="0"/>
          </a:p>
          <a:p>
            <a:endParaRPr kumimoji="1" lang="en-US" altLang="zh-CN" dirty="0"/>
          </a:p>
          <a:p>
            <a:r>
              <a:rPr kumimoji="1" lang="zh-CN" altLang="en-US" dirty="0"/>
              <a:t>假设超平面</a:t>
            </a:r>
            <a:r>
              <a:rPr kumimoji="1" lang="en-US" altLang="zh-CN" dirty="0"/>
              <a:t>(</a:t>
            </a:r>
            <a:r>
              <a:rPr kumimoji="1" lang="en-US" altLang="zh" dirty="0" err="1"/>
              <a:t>w⃗,b</a:t>
            </a:r>
            <a:r>
              <a:rPr kumimoji="1" lang="en-US" altLang="zh" dirty="0"/>
              <a:t>)</a:t>
            </a:r>
            <a:r>
              <a:rPr kumimoji="1" lang="zh-CN" altLang="en-US" dirty="0"/>
              <a:t>能将训练样本正确分类，那么对于正样本一侧的任意一个样本</a:t>
            </a:r>
            <a:r>
              <a:rPr kumimoji="1" lang="en-US" altLang="zh-CN" dirty="0"/>
              <a:t>(</a:t>
            </a:r>
            <a:r>
              <a:rPr kumimoji="1" lang="en-US" altLang="zh" dirty="0"/>
              <a:t>xi→,</a:t>
            </a:r>
            <a:r>
              <a:rPr kumimoji="1" lang="en-US" altLang="zh" dirty="0" err="1"/>
              <a:t>yi</a:t>
            </a:r>
            <a:r>
              <a:rPr kumimoji="1" lang="en-US" altLang="zh" dirty="0"/>
              <a:t>)∈D</a:t>
            </a:r>
            <a:r>
              <a:rPr kumimoji="1" lang="zh" altLang="en-US" dirty="0"/>
              <a:t>，</a:t>
            </a:r>
            <a:r>
              <a:rPr kumimoji="1" lang="zh-CN" altLang="en-US" dirty="0"/>
              <a:t>应该需要满足该样本点往超平面的法向量</a:t>
            </a:r>
            <a:r>
              <a:rPr kumimoji="1" lang="en-US" altLang="zh" dirty="0"/>
              <a:t>w⃗</a:t>
            </a:r>
          </a:p>
          <a:p>
            <a:r>
              <a:rPr kumimoji="1" lang="zh-CN" altLang="en-US" dirty="0"/>
              <a:t>的投影到原点的距离大于一定值</a:t>
            </a:r>
            <a:r>
              <a:rPr kumimoji="1" lang="en-US" altLang="zh-CN" dirty="0"/>
              <a:t>c</a:t>
            </a:r>
            <a:r>
              <a:rPr kumimoji="1" lang="zh-CN" altLang="en-US" dirty="0"/>
              <a:t>的时候使得该样本点被预测为正样本一类，即存在数值</a:t>
            </a:r>
            <a:r>
              <a:rPr kumimoji="1" lang="en-US" altLang="zh" dirty="0"/>
              <a:t>c</a:t>
            </a:r>
            <a:r>
              <a:rPr kumimoji="1" lang="zh-CN" altLang="en-US" dirty="0"/>
              <a:t>使得当</a:t>
            </a:r>
            <a:r>
              <a:rPr kumimoji="1" lang="en-US" altLang="zh" dirty="0" err="1"/>
              <a:t>w⃗Txi</a:t>
            </a:r>
            <a:r>
              <a:rPr kumimoji="1" lang="en-US" altLang="zh" dirty="0"/>
              <a:t>→&gt;c</a:t>
            </a:r>
            <a:r>
              <a:rPr kumimoji="1" lang="zh-CN" altLang="en-US" dirty="0"/>
              <a:t>时</a:t>
            </a:r>
            <a:r>
              <a:rPr kumimoji="1" lang="en-US" altLang="zh" dirty="0" err="1"/>
              <a:t>yi</a:t>
            </a:r>
            <a:r>
              <a:rPr kumimoji="1" lang="en-US" altLang="zh" dirty="0"/>
              <a:t>=+1</a:t>
            </a:r>
          </a:p>
          <a:p>
            <a:r>
              <a:rPr kumimoji="1" lang="en-US" altLang="zh" dirty="0" err="1"/>
              <a:t>w⃗Txi</a:t>
            </a:r>
            <a:r>
              <a:rPr kumimoji="1" lang="en-US" altLang="zh" dirty="0"/>
              <a:t>→&gt;c</a:t>
            </a:r>
            <a:r>
              <a:rPr kumimoji="1" lang="zh-CN" altLang="en-US" dirty="0"/>
              <a:t>  又可写为</a:t>
            </a:r>
            <a:r>
              <a:rPr kumimoji="1" lang="en-US" altLang="zh" dirty="0" err="1"/>
              <a:t>w⃗Txi</a:t>
            </a:r>
            <a:r>
              <a:rPr kumimoji="1" lang="en-US" altLang="zh" dirty="0"/>
              <a:t>→+b&gt;0</a:t>
            </a:r>
          </a:p>
          <a:p>
            <a:r>
              <a:rPr kumimoji="1" lang="zh" altLang="en-US" dirty="0"/>
              <a:t>。</a:t>
            </a:r>
            <a:r>
              <a:rPr kumimoji="1" lang="zh-CN" altLang="en-US" dirty="0"/>
              <a:t>在训练的时候我们要求限制条件更严格点以使最终得到的分类器鲁棒性更强，所以我们要求</a:t>
            </a:r>
            <a:r>
              <a:rPr kumimoji="1" lang="en-US" altLang="zh" dirty="0" err="1"/>
              <a:t>w⃗Txi</a:t>
            </a:r>
            <a:r>
              <a:rPr kumimoji="1" lang="en-US" altLang="zh" dirty="0"/>
              <a:t>→+b&gt;1</a:t>
            </a:r>
          </a:p>
          <a:p>
            <a:r>
              <a:rPr kumimoji="1" lang="zh" altLang="en-US" dirty="0"/>
              <a:t>。</a:t>
            </a:r>
            <a:r>
              <a:rPr kumimoji="1" lang="zh-CN" altLang="en-US" dirty="0"/>
              <a:t>也可以写为大于其它距离，但都可以通过同比例缩放</a:t>
            </a:r>
            <a:r>
              <a:rPr kumimoji="1" lang="en-US" altLang="zh" dirty="0"/>
              <a:t>w⃗</a:t>
            </a:r>
            <a:r>
              <a:rPr kumimoji="1" lang="zh-CN" altLang="en-US" dirty="0"/>
              <a:t>和</a:t>
            </a:r>
            <a:r>
              <a:rPr kumimoji="1" lang="en-US" altLang="zh" dirty="0"/>
              <a:t>b</a:t>
            </a:r>
          </a:p>
          <a:p>
            <a:r>
              <a:rPr kumimoji="1" lang="zh-CN" altLang="en-US" dirty="0"/>
              <a:t>来使得使其变为</a:t>
            </a:r>
            <a:r>
              <a:rPr kumimoji="1" lang="en-US" altLang="zh-CN" dirty="0"/>
              <a:t>1</a:t>
            </a:r>
            <a:r>
              <a:rPr kumimoji="1" lang="zh-CN" altLang="en-US" dirty="0"/>
              <a:t>，因此为计算方便这里直接选择</a:t>
            </a:r>
            <a:r>
              <a:rPr kumimoji="1" lang="en-US" altLang="zh-CN" dirty="0"/>
              <a:t>1</a:t>
            </a:r>
            <a:r>
              <a:rPr kumimoji="1" lang="zh-CN" altLang="en-US" dirty="0"/>
              <a:t>。同样对于负样本应该有</a:t>
            </a:r>
            <a:r>
              <a:rPr kumimoji="1" lang="en-US" altLang="zh" dirty="0" err="1"/>
              <a:t>w⃗Txi</a:t>
            </a:r>
            <a:r>
              <a:rPr kumimoji="1" lang="en-US" altLang="zh" dirty="0"/>
              <a:t>→+b&lt;−1</a:t>
            </a:r>
            <a:r>
              <a:rPr kumimoji="1" lang="zh-CN" altLang="en-US" dirty="0"/>
              <a:t>时</a:t>
            </a:r>
            <a:r>
              <a:rPr kumimoji="1" lang="en-US" altLang="zh" dirty="0" err="1"/>
              <a:t>yi</a:t>
            </a:r>
            <a:r>
              <a:rPr kumimoji="1" lang="en-US" altLang="zh" dirty="0"/>
              <a:t>=−1</a:t>
            </a:r>
            <a:r>
              <a:rPr kumimoji="1" lang="zh" altLang="en-US" dirty="0"/>
              <a:t>。</a:t>
            </a:r>
            <a:r>
              <a:rPr kumimoji="1" lang="zh-CN" altLang="en-US" dirty="0"/>
              <a:t>即： </a:t>
            </a:r>
          </a:p>
          <a:p>
            <a:r>
              <a:rPr kumimoji="1" lang="en-US" altLang="zh-CN" dirty="0"/>
              <a:t>{</a:t>
            </a:r>
            <a:r>
              <a:rPr kumimoji="1" lang="en-US" altLang="zh" dirty="0" err="1"/>
              <a:t>w⃗Txi</a:t>
            </a:r>
            <a:r>
              <a:rPr kumimoji="1" lang="en-US" altLang="zh" dirty="0"/>
              <a:t>→+b≥+1,w⃗Txi→+b≤−1,yi=+1yi=−1(4)</a:t>
            </a:r>
          </a:p>
          <a:p>
            <a:endParaRPr kumimoji="1" lang="en-US" altLang="zh" dirty="0"/>
          </a:p>
          <a:p>
            <a:r>
              <a:rPr kumimoji="1" lang="en-US" altLang="zh" dirty="0"/>
              <a:t>--------------------- </a:t>
            </a:r>
          </a:p>
          <a:p>
            <a:r>
              <a:rPr kumimoji="1" lang="zh-CN" altLang="en-US" dirty="0"/>
              <a:t>作者：</a:t>
            </a:r>
            <a:r>
              <a:rPr kumimoji="1" lang="en-US" altLang="zh" dirty="0" err="1"/>
              <a:t>GarryLau</a:t>
            </a:r>
            <a:r>
              <a:rPr kumimoji="1" lang="en-US" altLang="zh" dirty="0"/>
              <a:t> </a:t>
            </a:r>
          </a:p>
          <a:p>
            <a:r>
              <a:rPr kumimoji="1" lang="zh-CN" altLang="en-US" dirty="0"/>
              <a:t>来源：</a:t>
            </a:r>
            <a:r>
              <a:rPr kumimoji="1" lang="en-US" altLang="zh" dirty="0"/>
              <a:t>CSDN </a:t>
            </a:r>
          </a:p>
          <a:p>
            <a:r>
              <a:rPr kumimoji="1" lang="zh-CN" altLang="en-US" dirty="0"/>
              <a:t>原文：</a:t>
            </a:r>
            <a:r>
              <a:rPr kumimoji="1" lang="en-US" altLang="zh" dirty="0"/>
              <a:t>https://</a:t>
            </a:r>
            <a:r>
              <a:rPr kumimoji="1" lang="en-US" altLang="zh" dirty="0" err="1"/>
              <a:t>blog.csdn.net</a:t>
            </a:r>
            <a:r>
              <a:rPr kumimoji="1" lang="en-US" altLang="zh" dirty="0"/>
              <a:t>/liugan528/article/details/79448379?utm_source=copy </a:t>
            </a:r>
          </a:p>
          <a:p>
            <a:endParaRPr kumimoji="1" lang="en-US" altLang="zh" dirty="0"/>
          </a:p>
          <a:p>
            <a:r>
              <a:rPr lang="en-US" altLang="zh-CN" dirty="0" err="1">
                <a:ea typeface="宋体" panose="02010600030101010101" pitchFamily="2" charset="-122"/>
              </a:rPr>
              <a:t>Svm-yk.ppt</a:t>
            </a:r>
            <a:endParaRPr lang="en-US" altLang="zh-CN" dirty="0">
              <a:ea typeface="宋体" panose="02010600030101010101" pitchFamily="2" charset="-122"/>
            </a:endParaRPr>
          </a:p>
          <a:p>
            <a:r>
              <a:rPr lang="zh-CN" altLang="en-US" dirty="0">
                <a:ea typeface="宋体" panose="02010600030101010101" pitchFamily="2" charset="-122"/>
              </a:rPr>
              <a:t>最优化方法：二次规划</a:t>
            </a:r>
            <a:r>
              <a:rPr lang="en-US" altLang="zh-CN" dirty="0">
                <a:ea typeface="宋体" panose="02010600030101010101" pitchFamily="2" charset="-122"/>
              </a:rPr>
              <a:t>quadratic programming</a:t>
            </a:r>
          </a:p>
          <a:p>
            <a:r>
              <a:rPr lang="zh-CN" altLang="en-US" dirty="0">
                <a:ea typeface="宋体" panose="02010600030101010101" pitchFamily="2" charset="-122"/>
              </a:rPr>
              <a:t>算法的其他条件均不变，这就是支持向量机。</a:t>
            </a:r>
          </a:p>
          <a:p>
            <a:r>
              <a:rPr lang="zh-CN" altLang="en-US" dirty="0">
                <a:ea typeface="宋体" panose="02010600030101010101" pitchFamily="2" charset="-122"/>
              </a:rPr>
              <a:t>所以，原问题转化为找</a:t>
            </a:r>
            <a:r>
              <a:rPr lang="en-US" altLang="zh-CN" dirty="0">
                <a:ea typeface="宋体" panose="02010600030101010101" pitchFamily="2" charset="-122"/>
              </a:rPr>
              <a:t>SV</a:t>
            </a:r>
            <a:r>
              <a:rPr lang="zh-CN" altLang="en-US" dirty="0">
                <a:ea typeface="宋体" panose="02010600030101010101" pitchFamily="2" charset="-122"/>
              </a:rPr>
              <a:t>的问题，而求</a:t>
            </a:r>
            <a:r>
              <a:rPr lang="en-US" altLang="zh-CN" dirty="0">
                <a:ea typeface="宋体" panose="02010600030101010101" pitchFamily="2" charset="-122"/>
              </a:rPr>
              <a:t>SV</a:t>
            </a:r>
            <a:r>
              <a:rPr lang="zh-CN" altLang="en-US" dirty="0">
                <a:ea typeface="宋体" panose="02010600030101010101" pitchFamily="2" charset="-122"/>
              </a:rPr>
              <a:t>的过程就是解一个二次规划（有约束的），二次规划无局部极值，只有一个最值，所以</a:t>
            </a:r>
            <a:r>
              <a:rPr lang="en-US" altLang="zh-CN" dirty="0">
                <a:ea typeface="宋体" panose="02010600030101010101" pitchFamily="2" charset="-122"/>
              </a:rPr>
              <a:t>SV</a:t>
            </a:r>
            <a:r>
              <a:rPr lang="zh-CN" altLang="en-US" dirty="0">
                <a:ea typeface="宋体" panose="02010600030101010101" pitchFamily="2" charset="-122"/>
              </a:rPr>
              <a:t>的求解不会有 不收敛 或者 收敛到局部极小的问题。而</a:t>
            </a:r>
            <a:r>
              <a:rPr lang="en-US" altLang="zh-CN" dirty="0">
                <a:ea typeface="宋体" panose="02010600030101010101" pitchFamily="2" charset="-122"/>
              </a:rPr>
              <a:t>VC</a:t>
            </a:r>
            <a:r>
              <a:rPr lang="zh-CN" altLang="en-US" dirty="0">
                <a:ea typeface="宋体" panose="02010600030101010101" pitchFamily="2" charset="-122"/>
              </a:rPr>
              <a:t>维又保证了机器的容量，不可能过学习（因为机器的结构已经固定）</a:t>
            </a:r>
            <a:endParaRPr lang="en-US" altLang="zh-CN" dirty="0">
              <a:ea typeface="宋体" panose="02010600030101010101" pitchFamily="2" charset="-122"/>
            </a:endParaRPr>
          </a:p>
          <a:p>
            <a:r>
              <a:rPr lang="zh-CN" altLang="en-US" dirty="0">
                <a:ea typeface="宋体" panose="02010600030101010101" pitchFamily="2" charset="-122"/>
              </a:rPr>
              <a:t>具体的求解方法可以参考运筹学中约束二次规划的求解 </a:t>
            </a:r>
          </a:p>
          <a:p>
            <a:endParaRPr kumimoji="1" lang="en-US" altLang="zh" dirty="0"/>
          </a:p>
        </p:txBody>
      </p:sp>
      <p:sp>
        <p:nvSpPr>
          <p:cNvPr id="4" name="灯片编号占位符 3"/>
          <p:cNvSpPr>
            <a:spLocks noGrp="1"/>
          </p:cNvSpPr>
          <p:nvPr>
            <p:ph type="sldNum" sz="quarter" idx="5"/>
          </p:nvPr>
        </p:nvSpPr>
        <p:spPr/>
        <p:txBody>
          <a:bodyPr/>
          <a:lstStyle/>
          <a:p>
            <a:pPr>
              <a:defRPr/>
            </a:pPr>
            <a:fld id="{F384A352-7FD1-2C4D-B2CC-4F6B7D7F890E}" type="slidenum">
              <a:rPr lang="zh-CN" altLang="en-US" smtClean="0"/>
              <a:pPr>
                <a:defRPr/>
              </a:pPr>
              <a:t>63</a:t>
            </a:fld>
            <a:endParaRPr lang="en-US" altLang="zh-CN"/>
          </a:p>
        </p:txBody>
      </p:sp>
    </p:spTree>
    <p:extLst>
      <p:ext uri="{BB962C8B-B14F-4D97-AF65-F5344CB8AC3E}">
        <p14:creationId xmlns:p14="http://schemas.microsoft.com/office/powerpoint/2010/main" val="2012016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 dirty="0"/>
              <a:t>该二次规划问题可以直接求解，但是运算复杂度比较高，可以转化为对偶问题进行求解。</a:t>
            </a:r>
            <a:endParaRPr lang="en-US" altLang="zh-CN" dirty="0"/>
          </a:p>
          <a:p>
            <a:endParaRPr kumimoji="1" lang="zh" altLang="en-US" dirty="0"/>
          </a:p>
        </p:txBody>
      </p:sp>
      <p:sp>
        <p:nvSpPr>
          <p:cNvPr id="4" name="灯片编号占位符 3"/>
          <p:cNvSpPr>
            <a:spLocks noGrp="1"/>
          </p:cNvSpPr>
          <p:nvPr>
            <p:ph type="sldNum" sz="quarter" idx="5"/>
          </p:nvPr>
        </p:nvSpPr>
        <p:spPr/>
        <p:txBody>
          <a:bodyPr/>
          <a:lstStyle/>
          <a:p>
            <a:fld id="{956E5DD8-C45E-474C-BB0B-3E4C9CB4E939}" type="slidenum">
              <a:rPr kumimoji="1" lang="zh" altLang="en-US" smtClean="0"/>
              <a:t>64</a:t>
            </a:fld>
            <a:endParaRPr kumimoji="1" lang="zh" altLang="en-US"/>
          </a:p>
        </p:txBody>
      </p:sp>
    </p:spTree>
    <p:extLst>
      <p:ext uri="{BB962C8B-B14F-4D97-AF65-F5344CB8AC3E}">
        <p14:creationId xmlns:p14="http://schemas.microsoft.com/office/powerpoint/2010/main" val="3033511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 dirty="0"/>
              <a:t>该二次规划问题可以直接求解，但是运算复杂度比较高，可以转化为对偶问题进行求解。</a:t>
            </a:r>
            <a:endParaRPr lang="en-US" altLang="zh-CN" dirty="0"/>
          </a:p>
          <a:p>
            <a:endParaRPr kumimoji="1" lang="zh" altLang="en-US" dirty="0"/>
          </a:p>
        </p:txBody>
      </p:sp>
      <p:sp>
        <p:nvSpPr>
          <p:cNvPr id="4" name="灯片编号占位符 3"/>
          <p:cNvSpPr>
            <a:spLocks noGrp="1"/>
          </p:cNvSpPr>
          <p:nvPr>
            <p:ph type="sldNum" sz="quarter" idx="5"/>
          </p:nvPr>
        </p:nvSpPr>
        <p:spPr/>
        <p:txBody>
          <a:bodyPr/>
          <a:lstStyle/>
          <a:p>
            <a:fld id="{956E5DD8-C45E-474C-BB0B-3E4C9CB4E939}" type="slidenum">
              <a:rPr kumimoji="1" lang="zh" altLang="en-US" smtClean="0"/>
              <a:t>65</a:t>
            </a:fld>
            <a:endParaRPr kumimoji="1" lang="zh" altLang="en-US"/>
          </a:p>
        </p:txBody>
      </p:sp>
    </p:spTree>
    <p:extLst>
      <p:ext uri="{BB962C8B-B14F-4D97-AF65-F5344CB8AC3E}">
        <p14:creationId xmlns:p14="http://schemas.microsoft.com/office/powerpoint/2010/main" val="2211879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E072E3D8-3975-1D45-B623-B6CECEE82A91}"/>
              </a:ext>
            </a:extLst>
          </p:cNvPr>
          <p:cNvSpPr>
            <a:spLocks noGrp="1" noRot="1" noChangeAspect="1" noChangeArrowheads="1" noTextEdit="1"/>
          </p:cNvSpPr>
          <p:nvPr>
            <p:ph type="sldImg"/>
          </p:nvPr>
        </p:nvSpPr>
        <p:spPr>
          <a:xfrm>
            <a:off x="457200" y="720725"/>
            <a:ext cx="6400800" cy="3600450"/>
          </a:xfrm>
          <a:ln/>
        </p:spPr>
      </p:sp>
      <p:sp>
        <p:nvSpPr>
          <p:cNvPr id="147459" name="Rectangle 3">
            <a:extLst>
              <a:ext uri="{FF2B5EF4-FFF2-40B4-BE49-F238E27FC236}">
                <a16:creationId xmlns:a16="http://schemas.microsoft.com/office/drawing/2014/main" id="{B57213B2-984C-D842-A23D-532DCF83CE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Tree>
    <p:extLst>
      <p:ext uri="{BB962C8B-B14F-4D97-AF65-F5344CB8AC3E}">
        <p14:creationId xmlns:p14="http://schemas.microsoft.com/office/powerpoint/2010/main" val="1437511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a:extLst>
              <a:ext uri="{FF2B5EF4-FFF2-40B4-BE49-F238E27FC236}">
                <a16:creationId xmlns:a16="http://schemas.microsoft.com/office/drawing/2014/main" id="{2FC48B37-B46D-5C4D-8630-6341F3238E99}"/>
              </a:ext>
            </a:extLst>
          </p:cNvPr>
          <p:cNvSpPr>
            <a:spLocks noGrp="1" noRot="1" noChangeAspect="1" noTextEdit="1"/>
          </p:cNvSpPr>
          <p:nvPr>
            <p:ph type="sldImg"/>
          </p:nvPr>
        </p:nvSpPr>
        <p:spPr>
          <a:xfrm>
            <a:off x="457200" y="720725"/>
            <a:ext cx="6400800" cy="3600450"/>
          </a:xfrm>
          <a:ln/>
        </p:spPr>
      </p:sp>
      <p:sp>
        <p:nvSpPr>
          <p:cNvPr id="151555" name="备注占位符 2">
            <a:extLst>
              <a:ext uri="{FF2B5EF4-FFF2-40B4-BE49-F238E27FC236}">
                <a16:creationId xmlns:a16="http://schemas.microsoft.com/office/drawing/2014/main" id="{74BF15C2-1014-CF41-90C8-1282B067C9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
        <p:nvSpPr>
          <p:cNvPr id="151556" name="灯片编号占位符 3">
            <a:extLst>
              <a:ext uri="{FF2B5EF4-FFF2-40B4-BE49-F238E27FC236}">
                <a16:creationId xmlns:a16="http://schemas.microsoft.com/office/drawing/2014/main" id="{C33BE5F6-5956-2D47-9487-4462E1C457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1267DD40-6309-DC4C-9AE6-D39AD3B5377C}" type="slidenum">
              <a:rPr lang="zh-CN" altLang="en-US" sz="1200" smtClean="0">
                <a:ea typeface="宋体" panose="02010600030101010101" pitchFamily="2" charset="-122"/>
              </a:rPr>
              <a:pPr/>
              <a:t>67</a:t>
            </a:fld>
            <a:endParaRPr lang="en-US" altLang="zh-CN" sz="1200">
              <a:ea typeface="宋体" panose="02010600030101010101" pitchFamily="2" charset="-122"/>
            </a:endParaRPr>
          </a:p>
        </p:txBody>
      </p:sp>
    </p:spTree>
    <p:extLst>
      <p:ext uri="{BB962C8B-B14F-4D97-AF65-F5344CB8AC3E}">
        <p14:creationId xmlns:p14="http://schemas.microsoft.com/office/powerpoint/2010/main" val="3258269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a:extLst>
              <a:ext uri="{FF2B5EF4-FFF2-40B4-BE49-F238E27FC236}">
                <a16:creationId xmlns:a16="http://schemas.microsoft.com/office/drawing/2014/main" id="{E9608B42-A276-C649-ACAE-86CF1681221C}"/>
              </a:ext>
            </a:extLst>
          </p:cNvPr>
          <p:cNvSpPr>
            <a:spLocks noGrp="1" noRot="1" noChangeAspect="1" noTextEdit="1"/>
          </p:cNvSpPr>
          <p:nvPr>
            <p:ph type="sldImg"/>
          </p:nvPr>
        </p:nvSpPr>
        <p:spPr>
          <a:xfrm>
            <a:off x="457200" y="720725"/>
            <a:ext cx="6400800" cy="3600450"/>
          </a:xfrm>
          <a:ln/>
        </p:spPr>
      </p:sp>
      <p:sp>
        <p:nvSpPr>
          <p:cNvPr id="72707" name="备注占位符 2">
            <a:extLst>
              <a:ext uri="{FF2B5EF4-FFF2-40B4-BE49-F238E27FC236}">
                <a16:creationId xmlns:a16="http://schemas.microsoft.com/office/drawing/2014/main" id="{20594953-A9EF-4747-BE64-C4E922273E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2708" name="灯片编号占位符 3">
            <a:extLst>
              <a:ext uri="{FF2B5EF4-FFF2-40B4-BE49-F238E27FC236}">
                <a16:creationId xmlns:a16="http://schemas.microsoft.com/office/drawing/2014/main" id="{0629C3A0-2116-9346-90E8-07F720FB4B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46B2883-E85D-834B-A2A7-9F85B9A45571}" type="slidenum">
              <a:rPr lang="zh-CN" altLang="en-US" sz="1200">
                <a:latin typeface="Times New Roman" panose="02020603050405020304" pitchFamily="18" charset="0"/>
              </a:rPr>
              <a:pPr/>
              <a:t>8</a:t>
            </a:fld>
            <a:endParaRPr lang="en-US" altLang="zh-CN" sz="1200">
              <a:latin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pPr/>
                <a14:m>
                  <m:oMathPara xmlns:m="http://schemas.openxmlformats.org/officeDocument/2006/math">
                    <m:oMathParaPr>
                      <m:jc m:val="centerGroup"/>
                    </m:oMathParaPr>
                    <m:oMath xmlns:m="http://schemas.openxmlformats.org/officeDocument/2006/math">
                      <m:sSup>
                        <m:sSupPr>
                          <m:ctrlPr>
                            <a:rPr lang="zh-TW" altLang="zh" sz="1200" b="1" i="1" kern="1200" smtClean="0">
                              <a:solidFill>
                                <a:schemeClr val="tx1"/>
                              </a:solidFill>
                              <a:effectLst/>
                              <a:latin typeface="Cambria Math" panose="02040503050406030204" pitchFamily="18" charset="0"/>
                              <a:ea typeface="+mn-ea"/>
                              <a:cs typeface="+mn-cs"/>
                            </a:rPr>
                          </m:ctrlPr>
                        </m:sSupPr>
                        <m:e>
                          <m:r>
                            <a:rPr lang="en-US" altLang="zh" sz="1200" i="1" kern="1200">
                              <a:solidFill>
                                <a:schemeClr val="tx1"/>
                              </a:solidFill>
                              <a:effectLst/>
                              <a:latin typeface="Cambria Math" panose="02040503050406030204" pitchFamily="18" charset="0"/>
                              <a:ea typeface="+mn-ea"/>
                              <a:cs typeface="+mn-cs"/>
                            </a:rPr>
                            <m:t>𝒦</m:t>
                          </m:r>
                          <m:d>
                            <m:dPr>
                              <m:ctrlPr>
                                <a:rPr lang="zh-TW" altLang="zh" sz="1200" i="1" kern="1200">
                                  <a:solidFill>
                                    <a:schemeClr val="tx1"/>
                                  </a:solidFill>
                                  <a:effectLst/>
                                  <a:latin typeface="Cambria Math" panose="02040503050406030204" pitchFamily="18" charset="0"/>
                                  <a:ea typeface="+mn-ea"/>
                                  <a:cs typeface="+mn-cs"/>
                                </a:rPr>
                              </m:ctrlPr>
                            </m:d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b="1"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e>
                          </m:d>
                          <m:r>
                            <a:rPr lang="en-US" altLang="zh" sz="1200" i="1" kern="1200">
                              <a:solidFill>
                                <a:schemeClr val="tx1"/>
                              </a:solidFill>
                              <a:effectLst/>
                              <a:latin typeface="Cambria Math" panose="02040503050406030204" pitchFamily="18" charset="0"/>
                              <a:ea typeface="+mn-ea"/>
                              <a:cs typeface="+mn-cs"/>
                            </a:rPr>
                            <m:t>=</m:t>
                          </m:r>
                          <m:r>
                            <a:rPr lang="en-US" altLang="zh" sz="1200" i="1" kern="1200">
                              <a:solidFill>
                                <a:schemeClr val="tx1"/>
                              </a:solidFill>
                              <a:effectLst/>
                              <a:latin typeface="Cambria Math" panose="02040503050406030204" pitchFamily="18" charset="0"/>
                              <a:ea typeface="+mn-ea"/>
                              <a:cs typeface="+mn-cs"/>
                            </a:rPr>
                            <m:t>𝜑</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i="1" kern="1200">
                                  <a:solidFill>
                                    <a:schemeClr val="tx1"/>
                                  </a:solidFill>
                                  <a:effectLst/>
                                  <a:latin typeface="Cambria Math" panose="02040503050406030204" pitchFamily="18" charset="0"/>
                                  <a:ea typeface="+mn-ea"/>
                                  <a:cs typeface="+mn-cs"/>
                                </a:rPr>
                                <m:t>(</m:t>
                              </m:r>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i="1" kern="1200">
                              <a:solidFill>
                                <a:schemeClr val="tx1"/>
                              </a:solidFill>
                              <a:effectLst/>
                              <a:latin typeface="Cambria Math" panose="02040503050406030204" pitchFamily="18" charset="0"/>
                              <a:ea typeface="+mn-ea"/>
                              <a:cs typeface="+mn-cs"/>
                            </a:rPr>
                            <m:t>)</m:t>
                          </m:r>
                        </m:e>
                        <m:sup>
                          <m:r>
                            <a:rPr lang="en-US" altLang="zh" sz="1200" b="1" i="1" kern="1200">
                              <a:solidFill>
                                <a:schemeClr val="tx1"/>
                              </a:solidFill>
                              <a:effectLst/>
                              <a:latin typeface="Cambria Math" panose="02040503050406030204" pitchFamily="18" charset="0"/>
                              <a:ea typeface="+mn-ea"/>
                              <a:cs typeface="+mn-cs"/>
                            </a:rPr>
                            <m:t>𝑻</m:t>
                          </m:r>
                        </m:sup>
                      </m:sSup>
                      <m:r>
                        <a:rPr lang="en-US" altLang="zh" sz="1200" i="1" kern="1200">
                          <a:solidFill>
                            <a:schemeClr val="tx1"/>
                          </a:solidFill>
                          <a:effectLst/>
                          <a:latin typeface="Cambria Math" panose="02040503050406030204" pitchFamily="18" charset="0"/>
                          <a:ea typeface="+mn-ea"/>
                          <a:cs typeface="+mn-cs"/>
                        </a:rPr>
                        <m:t>𝜑</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i="1" kern="1200">
                              <a:solidFill>
                                <a:schemeClr val="tx1"/>
                              </a:solidFill>
                              <a:effectLst/>
                              <a:latin typeface="Cambria Math" panose="02040503050406030204" pitchFamily="18" charset="0"/>
                              <a:ea typeface="+mn-ea"/>
                              <a:cs typeface="+mn-cs"/>
                            </a:rPr>
                            <m:t>(</m:t>
                          </m:r>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r>
                        <a:rPr lang="en-US" altLang="zh" sz="1200" i="1" kern="1200">
                          <a:solidFill>
                            <a:schemeClr val="tx1"/>
                          </a:solidFill>
                          <a:effectLst/>
                          <a:latin typeface="Cambria Math" panose="02040503050406030204" pitchFamily="18" charset="0"/>
                          <a:ea typeface="+mn-ea"/>
                          <a:cs typeface="+mn-cs"/>
                        </a:rPr>
                        <m:t>)</m:t>
                      </m:r>
                    </m:oMath>
                  </m:oMathPara>
                </a14:m>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(4-38)</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这样，可以利用样本在原始空间中的核函数值进行计算，避免了高维空间中的向量内积操作。相应的，支持向量机模型变为：</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endParaRPr kumimoji="1" lang="zh" altLang="en-US" dirty="0"/>
              </a:p>
            </p:txBody>
          </p:sp>
        </mc:Choice>
        <mc:Fallback xmlns="">
          <p:sp>
            <p:nvSpPr>
              <p:cNvPr id="3" name="备注占位符 2"/>
              <p:cNvSpPr>
                <a:spLocks noGrp="1"/>
              </p:cNvSpPr>
              <p:nvPr>
                <p:ph type="body" idx="1"/>
              </p:nvPr>
            </p:nvSpPr>
            <p:spPr/>
            <p:txBody>
              <a:bodyPr/>
              <a:lstStyle/>
              <a:p>
                <a:r>
                  <a:rPr lang="zh-TW" altLang="zh" sz="1200" b="1" i="0" kern="1200">
                    <a:solidFill>
                      <a:schemeClr val="tx1"/>
                    </a:solidFill>
                    <a:effectLst/>
                    <a:latin typeface="+mn-lt"/>
                    <a:ea typeface="+mn-ea"/>
                    <a:cs typeface="+mn-cs"/>
                  </a:rPr>
                  <a:t>〖</a:t>
                </a:r>
                <a:r>
                  <a:rPr lang="en-US" altLang="zh" sz="1200" i="0" kern="1200">
                    <a:solidFill>
                      <a:schemeClr val="tx1"/>
                    </a:solidFill>
                    <a:effectLst/>
                    <a:latin typeface="+mn-lt"/>
                    <a:ea typeface="+mn-ea"/>
                    <a:cs typeface="+mn-cs"/>
                  </a:rPr>
                  <a:t>𝒦</a:t>
                </a:r>
                <a:r>
                  <a:rPr lang="zh-TW"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 )</a:t>
                </a:r>
                <a:r>
                  <a:rPr lang="en-US" altLang="zh" sz="1200" i="0" kern="1200">
                    <a:solidFill>
                      <a:schemeClr val="tx1"/>
                    </a:solidFill>
                    <a:effectLst/>
                    <a:latin typeface="+mn-lt"/>
                    <a:ea typeface="+mn-ea"/>
                    <a:cs typeface="+mn-cs"/>
                  </a:rPr>
                  <a:t>=𝜑</a:t>
                </a:r>
                <a:r>
                  <a:rPr lang="zh-TW" altLang="zh" sz="1200" b="1" i="0" kern="1200">
                    <a:solidFill>
                      <a:schemeClr val="tx1"/>
                    </a:solidFill>
                    <a:effectLst/>
                    <a:latin typeface="+mn-lt"/>
                    <a:ea typeface="+mn-ea"/>
                    <a:cs typeface="+mn-cs"/>
                  </a:rPr>
                  <a:t>〖</a:t>
                </a:r>
                <a:r>
                  <a:rPr lang="en-US"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a:t>
                </a:r>
                <a:r>
                  <a:rPr lang="en-US" altLang="zh" sz="1200" i="0" kern="1200">
                    <a:solidFill>
                      <a:schemeClr val="tx1"/>
                    </a:solidFill>
                    <a:effectLst/>
                    <a:latin typeface="+mn-lt"/>
                    <a:ea typeface="+mn-ea"/>
                    <a:cs typeface="+mn-cs"/>
                  </a:rPr>
                  <a:t>)</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𝑻 </a:t>
                </a:r>
                <a:r>
                  <a:rPr lang="en-US" altLang="zh" sz="1200" i="0" kern="1200">
                    <a:solidFill>
                      <a:schemeClr val="tx1"/>
                    </a:solidFill>
                    <a:effectLst/>
                    <a:latin typeface="+mn-lt"/>
                    <a:ea typeface="+mn-ea"/>
                    <a:cs typeface="+mn-cs"/>
                  </a:rPr>
                  <a:t>𝜑</a:t>
                </a:r>
                <a:r>
                  <a:rPr lang="zh-TW" altLang="zh" sz="1200" b="1" i="0" kern="1200">
                    <a:solidFill>
                      <a:schemeClr val="tx1"/>
                    </a:solidFill>
                    <a:effectLst/>
                    <a:latin typeface="+mn-lt"/>
                    <a:ea typeface="+mn-ea"/>
                    <a:cs typeface="+mn-cs"/>
                  </a:rPr>
                  <a:t>〖</a:t>
                </a:r>
                <a:r>
                  <a:rPr lang="en-US"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a:t>
                </a:r>
                <a:r>
                  <a:rPr lang="en-US" altLang="zh" sz="1200" i="0" kern="1200">
                    <a:solidFill>
                      <a:schemeClr val="tx1"/>
                    </a:solidFill>
                    <a:effectLst/>
                    <a:latin typeface="+mn-lt"/>
                    <a:ea typeface="+mn-ea"/>
                    <a:cs typeface="+mn-cs"/>
                  </a:rPr>
                  <a:t>)</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(4-38)</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这样，可以利用样本在原始空间中的核函数值进行计算，避免了高维空间中的向量内积操作。相应的，支持向量机模型变为：</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endParaRPr kumimoji="1" lang="zh" altLang="en-US" dirty="0"/>
              </a:p>
            </p:txBody>
          </p:sp>
        </mc:Fallback>
      </mc:AlternateContent>
      <p:sp>
        <p:nvSpPr>
          <p:cNvPr id="4" name="灯片编号占位符 3"/>
          <p:cNvSpPr>
            <a:spLocks noGrp="1"/>
          </p:cNvSpPr>
          <p:nvPr>
            <p:ph type="sldNum" sz="quarter" idx="5"/>
          </p:nvPr>
        </p:nvSpPr>
        <p:spPr/>
        <p:txBody>
          <a:bodyPr/>
          <a:lstStyle/>
          <a:p>
            <a:fld id="{956E5DD8-C45E-474C-BB0B-3E4C9CB4E939}" type="slidenum">
              <a:rPr kumimoji="1" lang="zh" altLang="en-US" smtClean="0"/>
              <a:t>69</a:t>
            </a:fld>
            <a:endParaRPr kumimoji="1" lang="zh" altLang="en-US"/>
          </a:p>
        </p:txBody>
      </p:sp>
    </p:spTree>
    <p:extLst>
      <p:ext uri="{BB962C8B-B14F-4D97-AF65-F5344CB8AC3E}">
        <p14:creationId xmlns:p14="http://schemas.microsoft.com/office/powerpoint/2010/main" val="138239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20725"/>
            <a:ext cx="6400800" cy="3600450"/>
          </a:xfrm>
        </p:spPr>
      </p:sp>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r>
                  <a:rPr lang="zh-CN" altLang="zh" sz="1200" kern="1200" dirty="0">
                    <a:solidFill>
                      <a:schemeClr val="tx1"/>
                    </a:solidFill>
                    <a:effectLst/>
                    <a:latin typeface="+mn-lt"/>
                    <a:ea typeface="+mn-ea"/>
                    <a:cs typeface="+mn-cs"/>
                  </a:rPr>
                  <a:t>常用的核函数包括多项式核函数、高斯核函数和线性核函数等。多项式核函数的基本形式为：</a:t>
                </a:r>
                <a:endParaRPr lang="zh-TW" altLang="zh" sz="1200" kern="1200" dirty="0">
                  <a:solidFill>
                    <a:schemeClr val="tx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r>
                        <a:rPr lang="en-US" altLang="zh" sz="1200" i="1" kern="1200">
                          <a:solidFill>
                            <a:schemeClr val="tx1"/>
                          </a:solidFill>
                          <a:effectLst/>
                          <a:latin typeface="Cambria Math" panose="02040503050406030204" pitchFamily="18" charset="0"/>
                          <a:ea typeface="+mn-ea"/>
                          <a:cs typeface="+mn-cs"/>
                        </a:rPr>
                        <m:t>𝒦</m:t>
                      </m:r>
                      <m:d>
                        <m:dPr>
                          <m:ctrlPr>
                            <a:rPr lang="zh-TW" altLang="zh" sz="1200" i="1" kern="1200">
                              <a:solidFill>
                                <a:schemeClr val="tx1"/>
                              </a:solidFill>
                              <a:effectLst/>
                              <a:latin typeface="Cambria Math" panose="02040503050406030204" pitchFamily="18" charset="0"/>
                              <a:ea typeface="+mn-ea"/>
                              <a:cs typeface="+mn-cs"/>
                            </a:rPr>
                          </m:ctrlPr>
                        </m:d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b="1"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e>
                      </m:d>
                      <m:r>
                        <a:rPr lang="en-US" altLang="zh" sz="1200" i="1" kern="1200">
                          <a:solidFill>
                            <a:schemeClr val="tx1"/>
                          </a:solidFill>
                          <a:effectLst/>
                          <a:latin typeface="Cambria Math" panose="02040503050406030204" pitchFamily="18" charset="0"/>
                          <a:ea typeface="+mn-ea"/>
                          <a:cs typeface="+mn-cs"/>
                        </a:rPr>
                        <m:t>=</m:t>
                      </m:r>
                      <m:sSup>
                        <m:sSupPr>
                          <m:ctrlPr>
                            <a:rPr lang="zh-TW" altLang="zh" sz="1200" b="1" i="1" kern="1200">
                              <a:solidFill>
                                <a:schemeClr val="tx1"/>
                              </a:solidFill>
                              <a:effectLst/>
                              <a:latin typeface="Cambria Math" panose="02040503050406030204" pitchFamily="18" charset="0"/>
                              <a:ea typeface="+mn-ea"/>
                              <a:cs typeface="+mn-cs"/>
                            </a:rPr>
                          </m:ctrlPr>
                        </m:sSupPr>
                        <m:e>
                          <m:r>
                            <a:rPr lang="en-US" altLang="zh" sz="1200" b="1" i="1" kern="1200">
                              <a:solidFill>
                                <a:schemeClr val="tx1"/>
                              </a:solidFill>
                              <a:effectLst/>
                              <a:latin typeface="Cambria Math" panose="02040503050406030204" pitchFamily="18" charset="0"/>
                              <a:ea typeface="+mn-ea"/>
                              <a:cs typeface="+mn-cs"/>
                            </a:rPr>
                            <m:t>(</m:t>
                          </m:r>
                          <m:sSup>
                            <m:sSupPr>
                              <m:ctrlPr>
                                <a:rPr lang="zh-TW" altLang="zh" sz="1200" b="1" i="1" kern="1200">
                                  <a:solidFill>
                                    <a:schemeClr val="tx1"/>
                                  </a:solidFill>
                                  <a:effectLst/>
                                  <a:latin typeface="Cambria Math" panose="02040503050406030204" pitchFamily="18" charset="0"/>
                                  <a:ea typeface="+mn-ea"/>
                                  <a:cs typeface="+mn-cs"/>
                                </a:rPr>
                              </m:ctrlPr>
                            </m:sSup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e>
                            <m:sup>
                              <m:r>
                                <a:rPr lang="en-US" altLang="zh" sz="1200" b="1" i="1" kern="1200">
                                  <a:solidFill>
                                    <a:schemeClr val="tx1"/>
                                  </a:solidFill>
                                  <a:effectLst/>
                                  <a:latin typeface="Cambria Math" panose="02040503050406030204" pitchFamily="18" charset="0"/>
                                  <a:ea typeface="+mn-ea"/>
                                  <a:cs typeface="+mn-cs"/>
                                </a:rPr>
                                <m:t>𝑻</m:t>
                              </m:r>
                            </m:sup>
                          </m:sSup>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r>
                            <a:rPr lang="en-US" altLang="zh" sz="1200" i="1" kern="1200">
                              <a:solidFill>
                                <a:schemeClr val="tx1"/>
                              </a:solidFill>
                              <a:effectLst/>
                              <a:latin typeface="Cambria Math" panose="02040503050406030204" pitchFamily="18" charset="0"/>
                              <a:ea typeface="+mn-ea"/>
                              <a:cs typeface="+mn-cs"/>
                            </a:rPr>
                            <m:t>)</m:t>
                          </m:r>
                        </m:e>
                        <m:sup>
                          <m:r>
                            <a:rPr lang="en-US" altLang="zh" sz="1200" b="1" i="1" kern="1200">
                              <a:solidFill>
                                <a:schemeClr val="tx1"/>
                              </a:solidFill>
                              <a:effectLst/>
                              <a:latin typeface="Cambria Math" panose="02040503050406030204" pitchFamily="18" charset="0"/>
                              <a:ea typeface="+mn-ea"/>
                              <a:cs typeface="+mn-cs"/>
                            </a:rPr>
                            <m:t>𝒅</m:t>
                          </m:r>
                        </m:sup>
                      </m:sSup>
                      <m:r>
                        <a:rPr lang="en-US" altLang="zh" sz="1200" b="1" kern="1200">
                          <a:solidFill>
                            <a:schemeClr val="tx1"/>
                          </a:solidFill>
                          <a:effectLst/>
                          <a:latin typeface="Cambria Math" panose="02040503050406030204" pitchFamily="18" charset="0"/>
                          <a:ea typeface="+mn-ea"/>
                          <a:cs typeface="+mn-cs"/>
                        </a:rPr>
                        <m:t>,  </m:t>
                      </m:r>
                      <m:r>
                        <a:rPr lang="en-US" altLang="zh" sz="1200" i="1" kern="1200">
                          <a:solidFill>
                            <a:schemeClr val="tx1"/>
                          </a:solidFill>
                          <a:effectLst/>
                          <a:latin typeface="Cambria Math" panose="02040503050406030204" pitchFamily="18" charset="0"/>
                          <a:ea typeface="+mn-ea"/>
                          <a:cs typeface="+mn-cs"/>
                        </a:rPr>
                        <m:t>𝑑</m:t>
                      </m:r>
                      <m:r>
                        <a:rPr lang="en-US" altLang="zh" sz="1200" kern="1200">
                          <a:solidFill>
                            <a:schemeClr val="tx1"/>
                          </a:solidFill>
                          <a:effectLst/>
                          <a:latin typeface="Cambria Math" panose="02040503050406030204" pitchFamily="18" charset="0"/>
                          <a:ea typeface="+mn-ea"/>
                          <a:cs typeface="+mn-cs"/>
                        </a:rPr>
                        <m:t>≥1</m:t>
                      </m:r>
                    </m:oMath>
                  </m:oMathPara>
                </a14:m>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(4-41)</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高斯核函数的基本形式如公式（</a:t>
                </a:r>
                <a:r>
                  <a:rPr lang="en-US" altLang="zh" sz="1200" kern="1200" dirty="0">
                    <a:solidFill>
                      <a:schemeClr val="tx1"/>
                    </a:solidFill>
                    <a:effectLst/>
                    <a:latin typeface="+mn-lt"/>
                    <a:ea typeface="+mn-ea"/>
                    <a:cs typeface="+mn-cs"/>
                  </a:rPr>
                  <a:t>4-42</a:t>
                </a:r>
                <a:r>
                  <a:rPr lang="zh-CN" altLang="zh" sz="1200" kern="1200" dirty="0">
                    <a:solidFill>
                      <a:schemeClr val="tx1"/>
                    </a:solidFill>
                    <a:effectLst/>
                    <a:latin typeface="+mn-lt"/>
                    <a:ea typeface="+mn-ea"/>
                    <a:cs typeface="+mn-cs"/>
                  </a:rPr>
                  <a:t>），其中</a:t>
                </a:r>
                <a14:m>
                  <m:oMath xmlns:m="http://schemas.openxmlformats.org/officeDocument/2006/math">
                    <m:r>
                      <a:rPr lang="en-US" altLang="zh" sz="1200" i="1" kern="1200">
                        <a:solidFill>
                          <a:schemeClr val="tx1"/>
                        </a:solidFill>
                        <a:effectLst/>
                        <a:latin typeface="Cambria Math" panose="02040503050406030204" pitchFamily="18" charset="0"/>
                        <a:ea typeface="+mn-ea"/>
                        <a:cs typeface="+mn-cs"/>
                      </a:rPr>
                      <m:t>𝜎</m:t>
                    </m:r>
                  </m:oMath>
                </a14:m>
                <a:r>
                  <a:rPr lang="zh-CN" altLang="zh" sz="1200" kern="1200" dirty="0">
                    <a:solidFill>
                      <a:schemeClr val="tx1"/>
                    </a:solidFill>
                    <a:effectLst/>
                    <a:latin typeface="+mn-lt"/>
                    <a:ea typeface="+mn-ea"/>
                    <a:cs typeface="+mn-cs"/>
                  </a:rPr>
                  <a:t>是带宽。高斯核函数属于</a:t>
                </a:r>
                <a:r>
                  <a:rPr lang="zh-TW" altLang="zh" sz="1200" kern="1200" dirty="0">
                    <a:solidFill>
                      <a:schemeClr val="tx1"/>
                    </a:solidFill>
                    <a:effectLst/>
                    <a:latin typeface="+mn-lt"/>
                    <a:ea typeface="+mn-ea"/>
                    <a:cs typeface="+mn-cs"/>
                  </a:rPr>
                  <a:t>径向基函数</a:t>
                </a:r>
                <a:r>
                  <a:rPr lang="en-US" altLang="zh" sz="1200" kern="1200" dirty="0">
                    <a:solidFill>
                      <a:schemeClr val="tx1"/>
                    </a:solidFill>
                    <a:effectLst/>
                    <a:latin typeface="+mn-lt"/>
                    <a:ea typeface="+mn-ea"/>
                    <a:cs typeface="+mn-cs"/>
                  </a:rPr>
                  <a:t>(Radial Basis Function </a:t>
                </a:r>
                <a:r>
                  <a:rPr lang="zh-CN" altLang="zh" sz="1200" kern="1200" dirty="0">
                    <a:solidFill>
                      <a:schemeClr val="tx1"/>
                    </a:solidFill>
                    <a:effectLst/>
                    <a:latin typeface="+mn-lt"/>
                    <a:ea typeface="+mn-ea"/>
                    <a:cs typeface="+mn-cs"/>
                  </a:rPr>
                  <a:t>简称</a:t>
                </a:r>
                <a:r>
                  <a:rPr lang="en-US" altLang="zh" sz="1200" kern="1200" dirty="0">
                    <a:solidFill>
                      <a:schemeClr val="tx1"/>
                    </a:solidFill>
                    <a:effectLst/>
                    <a:latin typeface="+mn-lt"/>
                    <a:ea typeface="+mn-ea"/>
                    <a:cs typeface="+mn-cs"/>
                  </a:rPr>
                  <a:t>RBF)</a:t>
                </a:r>
                <a:r>
                  <a:rPr lang="zh-CN" altLang="zh" sz="1200" kern="1200" dirty="0">
                    <a:solidFill>
                      <a:schemeClr val="tx1"/>
                    </a:solidFill>
                    <a:effectLst/>
                    <a:latin typeface="+mn-lt"/>
                    <a:ea typeface="+mn-ea"/>
                    <a:cs typeface="+mn-cs"/>
                  </a:rPr>
                  <a:t>。</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sSup>
                        <m:sSupPr>
                          <m:ctrlPr>
                            <a:rPr lang="zh-TW" altLang="zh" sz="1200" b="1" i="1" kern="1200">
                              <a:solidFill>
                                <a:schemeClr val="tx1"/>
                              </a:solidFill>
                              <a:effectLst/>
                              <a:latin typeface="Cambria Math" panose="02040503050406030204" pitchFamily="18" charset="0"/>
                              <a:ea typeface="+mn-ea"/>
                              <a:cs typeface="+mn-cs"/>
                            </a:rPr>
                          </m:ctrlPr>
                        </m:sSupPr>
                        <m:e>
                          <m:r>
                            <a:rPr lang="en-US" altLang="zh" sz="1200" i="1" kern="1200">
                              <a:solidFill>
                                <a:schemeClr val="tx1"/>
                              </a:solidFill>
                              <a:effectLst/>
                              <a:latin typeface="Cambria Math" panose="02040503050406030204" pitchFamily="18" charset="0"/>
                              <a:ea typeface="+mn-ea"/>
                              <a:cs typeface="+mn-cs"/>
                            </a:rPr>
                            <m:t>𝒦</m:t>
                          </m:r>
                          <m:d>
                            <m:dPr>
                              <m:ctrlPr>
                                <a:rPr lang="zh-TW" altLang="zh" sz="1200" i="1" kern="1200">
                                  <a:solidFill>
                                    <a:schemeClr val="tx1"/>
                                  </a:solidFill>
                                  <a:effectLst/>
                                  <a:latin typeface="Cambria Math" panose="02040503050406030204" pitchFamily="18" charset="0"/>
                                  <a:ea typeface="+mn-ea"/>
                                  <a:cs typeface="+mn-cs"/>
                                </a:rPr>
                              </m:ctrlPr>
                            </m:d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b="1"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e>
                          </m:d>
                          <m:r>
                            <a:rPr lang="en-US" altLang="zh" sz="1200" i="1" kern="1200">
                              <a:solidFill>
                                <a:schemeClr val="tx1"/>
                              </a:solidFill>
                              <a:effectLst/>
                              <a:latin typeface="Cambria Math" panose="02040503050406030204" pitchFamily="18" charset="0"/>
                              <a:ea typeface="+mn-ea"/>
                              <a:cs typeface="+mn-cs"/>
                            </a:rPr>
                            <m:t>=</m:t>
                          </m:r>
                          <m:r>
                            <m:rPr>
                              <m:sty m:val="p"/>
                            </m:rPr>
                            <a:rPr lang="en-US" altLang="zh" sz="1200" kern="1200">
                              <a:solidFill>
                                <a:schemeClr val="tx1"/>
                              </a:solidFill>
                              <a:effectLst/>
                              <a:latin typeface="Cambria Math" panose="02040503050406030204" pitchFamily="18" charset="0"/>
                              <a:ea typeface="+mn-ea"/>
                              <a:cs typeface="+mn-cs"/>
                            </a:rPr>
                            <m:t>exp</m:t>
                          </m:r>
                          <m:r>
                            <a:rPr lang="en-US" altLang="zh" sz="1200" kern="1200">
                              <a:solidFill>
                                <a:schemeClr val="tx1"/>
                              </a:solidFill>
                              <a:effectLst/>
                              <a:latin typeface="Cambria Math" panose="02040503050406030204" pitchFamily="18" charset="0"/>
                              <a:ea typeface="+mn-ea"/>
                              <a:cs typeface="+mn-cs"/>
                            </a:rPr>
                            <m:t>⁡</m:t>
                          </m:r>
                          <m:r>
                            <a:rPr lang="en-US" altLang="zh" sz="1200"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r>
                            <a:rPr lang="en-US" altLang="zh" sz="1200" b="1" i="1" kern="1200">
                              <a:solidFill>
                                <a:schemeClr val="tx1"/>
                              </a:solidFill>
                              <a:effectLst/>
                              <a:latin typeface="Cambria Math" panose="02040503050406030204" pitchFamily="18" charset="0"/>
                              <a:ea typeface="+mn-ea"/>
                              <a:cs typeface="+mn-cs"/>
                            </a:rPr>
                            <m:t>||</m:t>
                          </m:r>
                        </m:e>
                        <m:sup>
                          <m:r>
                            <a:rPr lang="en-US" altLang="zh" sz="1200" b="1" i="1" kern="1200">
                              <a:solidFill>
                                <a:schemeClr val="tx1"/>
                              </a:solidFill>
                              <a:effectLst/>
                              <a:latin typeface="Cambria Math" panose="02040503050406030204" pitchFamily="18" charset="0"/>
                              <a:ea typeface="+mn-ea"/>
                              <a:cs typeface="+mn-cs"/>
                            </a:rPr>
                            <m:t>𝟐</m:t>
                          </m:r>
                        </m:sup>
                      </m:sSup>
                      <m:r>
                        <a:rPr lang="en-US" altLang="zh" sz="1200" i="1" kern="1200">
                          <a:solidFill>
                            <a:schemeClr val="tx1"/>
                          </a:solidFill>
                          <a:effectLst/>
                          <a:latin typeface="Cambria Math" panose="02040503050406030204" pitchFamily="18" charset="0"/>
                          <a:ea typeface="+mn-ea"/>
                          <a:cs typeface="+mn-cs"/>
                        </a:rPr>
                        <m:t>/2</m:t>
                      </m:r>
                      <m:sSup>
                        <m:sSupPr>
                          <m:ctrlPr>
                            <a:rPr lang="zh-TW" altLang="zh" sz="1200" i="1" kern="1200">
                              <a:solidFill>
                                <a:schemeClr val="tx1"/>
                              </a:solidFill>
                              <a:effectLst/>
                              <a:latin typeface="Cambria Math" panose="02040503050406030204" pitchFamily="18" charset="0"/>
                              <a:ea typeface="+mn-ea"/>
                              <a:cs typeface="+mn-cs"/>
                            </a:rPr>
                          </m:ctrlPr>
                        </m:sSupPr>
                        <m:e>
                          <m:r>
                            <a:rPr lang="en-US" altLang="zh" sz="1200" i="1" kern="1200">
                              <a:solidFill>
                                <a:schemeClr val="tx1"/>
                              </a:solidFill>
                              <a:effectLst/>
                              <a:latin typeface="Cambria Math" panose="02040503050406030204" pitchFamily="18" charset="0"/>
                              <a:ea typeface="+mn-ea"/>
                              <a:cs typeface="+mn-cs"/>
                            </a:rPr>
                            <m:t>𝜎</m:t>
                          </m:r>
                        </m:e>
                        <m:sup>
                          <m:r>
                            <a:rPr lang="en-US" altLang="zh" sz="1200" i="1" kern="1200">
                              <a:solidFill>
                                <a:schemeClr val="tx1"/>
                              </a:solidFill>
                              <a:effectLst/>
                              <a:latin typeface="Cambria Math" panose="02040503050406030204" pitchFamily="18" charset="0"/>
                              <a:ea typeface="+mn-ea"/>
                              <a:cs typeface="+mn-cs"/>
                            </a:rPr>
                            <m:t>2</m:t>
                          </m:r>
                        </m:sup>
                      </m:sSup>
                      <m:r>
                        <a:rPr lang="en-US" altLang="zh" sz="1200" b="1" i="1" kern="1200">
                          <a:solidFill>
                            <a:schemeClr val="tx1"/>
                          </a:solidFill>
                          <a:effectLst/>
                          <a:latin typeface="Cambria Math" panose="02040503050406030204" pitchFamily="18" charset="0"/>
                          <a:ea typeface="+mn-ea"/>
                          <a:cs typeface="+mn-cs"/>
                        </a:rPr>
                        <m:t>)</m:t>
                      </m:r>
                    </m:oMath>
                  </m:oMathPara>
                </a14:m>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(4-42)</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线性核函数的基本形式为：</a:t>
                </a:r>
                <a:endParaRPr lang="zh-TW" altLang="zh" sz="1200" kern="1200" dirty="0">
                  <a:solidFill>
                    <a:schemeClr val="tx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r>
                        <a:rPr lang="en-US" altLang="zh" sz="1200" i="1" kern="1200">
                          <a:solidFill>
                            <a:schemeClr val="tx1"/>
                          </a:solidFill>
                          <a:effectLst/>
                          <a:latin typeface="Cambria Math" panose="02040503050406030204" pitchFamily="18" charset="0"/>
                          <a:ea typeface="+mn-ea"/>
                          <a:cs typeface="+mn-cs"/>
                        </a:rPr>
                        <m:t>𝒦</m:t>
                      </m:r>
                      <m:d>
                        <m:dPr>
                          <m:ctrlPr>
                            <a:rPr lang="zh-TW" altLang="zh" sz="1200" i="1" kern="1200">
                              <a:solidFill>
                                <a:schemeClr val="tx1"/>
                              </a:solidFill>
                              <a:effectLst/>
                              <a:latin typeface="Cambria Math" panose="02040503050406030204" pitchFamily="18" charset="0"/>
                              <a:ea typeface="+mn-ea"/>
                              <a:cs typeface="+mn-cs"/>
                            </a:rPr>
                          </m:ctrlPr>
                        </m:d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r>
                            <a:rPr lang="en-US" altLang="zh" sz="1200" b="1" i="1" kern="1200">
                              <a:solidFill>
                                <a:schemeClr val="tx1"/>
                              </a:solidFill>
                              <a:effectLst/>
                              <a:latin typeface="Cambria Math" panose="02040503050406030204" pitchFamily="18" charset="0"/>
                              <a:ea typeface="+mn-ea"/>
                              <a:cs typeface="+mn-cs"/>
                            </a:rPr>
                            <m:t>,</m:t>
                          </m:r>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e>
                      </m:d>
                      <m:r>
                        <a:rPr lang="en-US" altLang="zh" sz="1200" i="1" kern="1200">
                          <a:solidFill>
                            <a:schemeClr val="tx1"/>
                          </a:solidFill>
                          <a:effectLst/>
                          <a:latin typeface="Cambria Math" panose="02040503050406030204" pitchFamily="18" charset="0"/>
                          <a:ea typeface="+mn-ea"/>
                          <a:cs typeface="+mn-cs"/>
                        </a:rPr>
                        <m:t>=</m:t>
                      </m:r>
                      <m:sSup>
                        <m:sSupPr>
                          <m:ctrlPr>
                            <a:rPr lang="zh-TW" altLang="zh" sz="1200" b="1" i="1" kern="1200">
                              <a:solidFill>
                                <a:schemeClr val="tx1"/>
                              </a:solidFill>
                              <a:effectLst/>
                              <a:latin typeface="Cambria Math" panose="02040503050406030204" pitchFamily="18" charset="0"/>
                              <a:ea typeface="+mn-ea"/>
                              <a:cs typeface="+mn-cs"/>
                            </a:rPr>
                          </m:ctrlPr>
                        </m:sSupPr>
                        <m:e>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𝒊</m:t>
                              </m:r>
                            </m:sub>
                          </m:sSub>
                        </m:e>
                        <m:sup>
                          <m:r>
                            <a:rPr lang="en-US" altLang="zh" sz="1200" b="1" i="1" kern="1200">
                              <a:solidFill>
                                <a:schemeClr val="tx1"/>
                              </a:solidFill>
                              <a:effectLst/>
                              <a:latin typeface="Cambria Math" panose="02040503050406030204" pitchFamily="18" charset="0"/>
                              <a:ea typeface="+mn-ea"/>
                              <a:cs typeface="+mn-cs"/>
                            </a:rPr>
                            <m:t>𝑻</m:t>
                          </m:r>
                        </m:sup>
                      </m:sSup>
                      <m:sSub>
                        <m:sSubPr>
                          <m:ctrlPr>
                            <a:rPr lang="zh-TW" altLang="zh" sz="1200" b="1" i="1" kern="1200">
                              <a:solidFill>
                                <a:schemeClr val="tx1"/>
                              </a:solidFill>
                              <a:effectLst/>
                              <a:latin typeface="Cambria Math" panose="02040503050406030204" pitchFamily="18" charset="0"/>
                              <a:ea typeface="+mn-ea"/>
                              <a:cs typeface="+mn-cs"/>
                            </a:rPr>
                          </m:ctrlPr>
                        </m:sSubPr>
                        <m:e>
                          <m:r>
                            <a:rPr lang="en-US" altLang="zh" sz="1200" b="1" i="1" kern="1200">
                              <a:solidFill>
                                <a:schemeClr val="tx1"/>
                              </a:solidFill>
                              <a:effectLst/>
                              <a:latin typeface="Cambria Math" panose="02040503050406030204" pitchFamily="18" charset="0"/>
                              <a:ea typeface="+mn-ea"/>
                              <a:cs typeface="+mn-cs"/>
                            </a:rPr>
                            <m:t>𝒙</m:t>
                          </m:r>
                        </m:e>
                        <m:sub>
                          <m:r>
                            <a:rPr lang="en-US" altLang="zh" sz="1200" b="1" i="1" kern="1200">
                              <a:solidFill>
                                <a:schemeClr val="tx1"/>
                              </a:solidFill>
                              <a:effectLst/>
                              <a:latin typeface="Cambria Math" panose="02040503050406030204" pitchFamily="18" charset="0"/>
                              <a:ea typeface="+mn-ea"/>
                              <a:cs typeface="+mn-cs"/>
                            </a:rPr>
                            <m:t>𝒋</m:t>
                          </m:r>
                        </m:sub>
                      </m:sSub>
                    </m:oMath>
                  </m:oMathPara>
                </a14:m>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(4-43)</a:t>
                </a:r>
                <a:endParaRPr lang="zh-TW" altLang="zh" sz="1200" kern="1200" dirty="0">
                  <a:solidFill>
                    <a:schemeClr val="tx1"/>
                  </a:solidFill>
                  <a:effectLst/>
                  <a:latin typeface="+mn-lt"/>
                  <a:ea typeface="+mn-ea"/>
                  <a:cs typeface="+mn-cs"/>
                </a:endParaRPr>
              </a:p>
              <a:p>
                <a:endParaRPr kumimoji="1" lang="zh" altLang="en-US" dirty="0"/>
              </a:p>
            </p:txBody>
          </p:sp>
        </mc:Choice>
        <mc:Fallback xmlns="">
          <p:sp>
            <p:nvSpPr>
              <p:cNvPr id="3" name="备注占位符 2"/>
              <p:cNvSpPr>
                <a:spLocks noGrp="1"/>
              </p:cNvSpPr>
              <p:nvPr>
                <p:ph type="body" idx="1"/>
              </p:nvPr>
            </p:nvSpPr>
            <p:spPr/>
            <p:txBody>
              <a:bodyPr/>
              <a:lstStyle/>
              <a:p>
                <a:r>
                  <a:rPr lang="zh-CN" altLang="zh" sz="1200" kern="1200" dirty="0">
                    <a:solidFill>
                      <a:schemeClr val="tx1"/>
                    </a:solidFill>
                    <a:effectLst/>
                    <a:latin typeface="+mn-lt"/>
                    <a:ea typeface="+mn-ea"/>
                    <a:cs typeface="+mn-cs"/>
                  </a:rPr>
                  <a:t>常用的核函数包括多项式核函数、高斯核函数和线性核函数等。多项式核函数的基本形式为：</a:t>
                </a:r>
                <a:endParaRPr lang="zh-TW" altLang="zh" sz="1200" kern="1200" dirty="0">
                  <a:solidFill>
                    <a:schemeClr val="tx1"/>
                  </a:solidFill>
                  <a:effectLst/>
                  <a:latin typeface="+mn-lt"/>
                  <a:ea typeface="+mn-ea"/>
                  <a:cs typeface="+mn-cs"/>
                </a:endParaRPr>
              </a:p>
              <a:p>
                <a:r>
                  <a:rPr lang="en-US" altLang="zh" sz="1200" i="0" kern="1200">
                    <a:solidFill>
                      <a:schemeClr val="tx1"/>
                    </a:solidFill>
                    <a:effectLst/>
                    <a:latin typeface="+mn-lt"/>
                    <a:ea typeface="+mn-ea"/>
                    <a:cs typeface="+mn-cs"/>
                  </a:rPr>
                  <a:t>𝒦</a:t>
                </a:r>
                <a:r>
                  <a:rPr lang="zh-TW"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 )</a:t>
                </a:r>
                <a:r>
                  <a:rPr lang="en-US" altLang="zh" sz="1200" i="0" kern="1200">
                    <a:solidFill>
                      <a:schemeClr val="tx1"/>
                    </a:solidFill>
                    <a:effectLst/>
                    <a:latin typeface="+mn-lt"/>
                    <a:ea typeface="+mn-ea"/>
                    <a:cs typeface="+mn-cs"/>
                  </a:rPr>
                  <a:t>=</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𝑻</a:t>
                </a:r>
                <a:r>
                  <a:rPr lang="zh-TW" altLang="zh" sz="1200" b="1" i="0" kern="1200">
                    <a:solidFill>
                      <a:schemeClr val="tx1"/>
                    </a:solidFill>
                    <a:effectLst/>
                    <a:latin typeface="+mn-lt"/>
                    <a:ea typeface="+mn-ea"/>
                    <a:cs typeface="+mn-cs"/>
                  </a:rPr>
                  <a:t> </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a:t>
                </a:r>
                <a:r>
                  <a:rPr lang="en-US" altLang="zh" sz="1200" i="0" kern="1200">
                    <a:solidFill>
                      <a:schemeClr val="tx1"/>
                    </a:solidFill>
                    <a:effectLst/>
                    <a:latin typeface="+mn-lt"/>
                    <a:ea typeface="+mn-ea"/>
                    <a:cs typeface="+mn-cs"/>
                  </a:rPr>
                  <a:t>)</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𝒅,  </a:t>
                </a:r>
                <a:r>
                  <a:rPr lang="en-US" altLang="zh" sz="1200" i="0" kern="1200">
                    <a:solidFill>
                      <a:schemeClr val="tx1"/>
                    </a:solidFill>
                    <a:effectLst/>
                    <a:latin typeface="+mn-lt"/>
                    <a:ea typeface="+mn-ea"/>
                    <a:cs typeface="+mn-cs"/>
                  </a:rPr>
                  <a:t>𝑑≥1</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(4-41)</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高斯核函数的基本形式如公式（</a:t>
                </a:r>
                <a:r>
                  <a:rPr lang="en-US" altLang="zh" sz="1200" kern="1200" dirty="0">
                    <a:solidFill>
                      <a:schemeClr val="tx1"/>
                    </a:solidFill>
                    <a:effectLst/>
                    <a:latin typeface="+mn-lt"/>
                    <a:ea typeface="+mn-ea"/>
                    <a:cs typeface="+mn-cs"/>
                  </a:rPr>
                  <a:t>4-42</a:t>
                </a:r>
                <a:r>
                  <a:rPr lang="zh-CN" altLang="zh" sz="1200" kern="1200" dirty="0">
                    <a:solidFill>
                      <a:schemeClr val="tx1"/>
                    </a:solidFill>
                    <a:effectLst/>
                    <a:latin typeface="+mn-lt"/>
                    <a:ea typeface="+mn-ea"/>
                    <a:cs typeface="+mn-cs"/>
                  </a:rPr>
                  <a:t>），其中</a:t>
                </a:r>
                <a:r>
                  <a:rPr lang="en-US" altLang="zh" sz="1200" i="0" kern="1200">
                    <a:solidFill>
                      <a:schemeClr val="tx1"/>
                    </a:solidFill>
                    <a:effectLst/>
                    <a:latin typeface="+mn-lt"/>
                    <a:ea typeface="+mn-ea"/>
                    <a:cs typeface="+mn-cs"/>
                  </a:rPr>
                  <a:t>𝜎</a:t>
                </a:r>
                <a:r>
                  <a:rPr lang="zh-CN" altLang="zh" sz="1200" kern="1200" dirty="0">
                    <a:solidFill>
                      <a:schemeClr val="tx1"/>
                    </a:solidFill>
                    <a:effectLst/>
                    <a:latin typeface="+mn-lt"/>
                    <a:ea typeface="+mn-ea"/>
                    <a:cs typeface="+mn-cs"/>
                  </a:rPr>
                  <a:t>是带宽。高斯核函数属于</a:t>
                </a:r>
                <a:r>
                  <a:rPr lang="zh-TW" altLang="zh" sz="1200" kern="1200" dirty="0">
                    <a:solidFill>
                      <a:schemeClr val="tx1"/>
                    </a:solidFill>
                    <a:effectLst/>
                    <a:latin typeface="+mn-lt"/>
                    <a:ea typeface="+mn-ea"/>
                    <a:cs typeface="+mn-cs"/>
                  </a:rPr>
                  <a:t>径向基函数</a:t>
                </a:r>
                <a:r>
                  <a:rPr lang="en-US" altLang="zh" sz="1200" kern="1200" dirty="0">
                    <a:solidFill>
                      <a:schemeClr val="tx1"/>
                    </a:solidFill>
                    <a:effectLst/>
                    <a:latin typeface="+mn-lt"/>
                    <a:ea typeface="+mn-ea"/>
                    <a:cs typeface="+mn-cs"/>
                  </a:rPr>
                  <a:t>(Radial Basis Function </a:t>
                </a:r>
                <a:r>
                  <a:rPr lang="zh-CN" altLang="zh" sz="1200" kern="1200" dirty="0">
                    <a:solidFill>
                      <a:schemeClr val="tx1"/>
                    </a:solidFill>
                    <a:effectLst/>
                    <a:latin typeface="+mn-lt"/>
                    <a:ea typeface="+mn-ea"/>
                    <a:cs typeface="+mn-cs"/>
                  </a:rPr>
                  <a:t>简称</a:t>
                </a:r>
                <a:r>
                  <a:rPr lang="en-US" altLang="zh" sz="1200" kern="1200" dirty="0">
                    <a:solidFill>
                      <a:schemeClr val="tx1"/>
                    </a:solidFill>
                    <a:effectLst/>
                    <a:latin typeface="+mn-lt"/>
                    <a:ea typeface="+mn-ea"/>
                    <a:cs typeface="+mn-cs"/>
                  </a:rPr>
                  <a:t>RBF)</a:t>
                </a:r>
                <a:r>
                  <a:rPr lang="zh-CN" altLang="zh" sz="1200" kern="1200" dirty="0">
                    <a:solidFill>
                      <a:schemeClr val="tx1"/>
                    </a:solidFill>
                    <a:effectLst/>
                    <a:latin typeface="+mn-lt"/>
                    <a:ea typeface="+mn-ea"/>
                    <a:cs typeface="+mn-cs"/>
                  </a:rPr>
                  <a:t>。</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r>
                  <a:rPr lang="zh-TW" altLang="zh" sz="1200" b="1" i="0" kern="1200">
                    <a:solidFill>
                      <a:schemeClr val="tx1"/>
                    </a:solidFill>
                    <a:effectLst/>
                    <a:latin typeface="+mn-lt"/>
                    <a:ea typeface="+mn-ea"/>
                    <a:cs typeface="+mn-cs"/>
                  </a:rPr>
                  <a:t>〖</a:t>
                </a:r>
                <a:r>
                  <a:rPr lang="en-US" altLang="zh" sz="1200" i="0" kern="1200">
                    <a:solidFill>
                      <a:schemeClr val="tx1"/>
                    </a:solidFill>
                    <a:effectLst/>
                    <a:latin typeface="+mn-lt"/>
                    <a:ea typeface="+mn-ea"/>
                    <a:cs typeface="+mn-cs"/>
                  </a:rPr>
                  <a:t>𝒦</a:t>
                </a:r>
                <a:r>
                  <a:rPr lang="zh-TW"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 )</a:t>
                </a:r>
                <a:r>
                  <a:rPr lang="en-US" altLang="zh" sz="1200" i="0" kern="1200">
                    <a:solidFill>
                      <a:schemeClr val="tx1"/>
                    </a:solidFill>
                    <a:effectLst/>
                    <a:latin typeface="+mn-lt"/>
                    <a:ea typeface="+mn-ea"/>
                    <a:cs typeface="+mn-cs"/>
                  </a:rPr>
                  <a:t>=exp⁡(−||</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a:t>
                </a:r>
                <a:r>
                  <a:rPr lang="en-US"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 ||</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𝟐</a:t>
                </a:r>
                <a:r>
                  <a:rPr lang="en-US" altLang="zh" sz="1200" i="0" kern="1200">
                    <a:solidFill>
                      <a:schemeClr val="tx1"/>
                    </a:solidFill>
                    <a:effectLst/>
                    <a:latin typeface="+mn-lt"/>
                    <a:ea typeface="+mn-ea"/>
                    <a:cs typeface="+mn-cs"/>
                  </a:rPr>
                  <a:t>/2𝜎</a:t>
                </a:r>
                <a:r>
                  <a:rPr lang="zh-TW" altLang="zh" sz="1200" i="0" kern="1200">
                    <a:solidFill>
                      <a:schemeClr val="tx1"/>
                    </a:solidFill>
                    <a:effectLst/>
                    <a:latin typeface="+mn-lt"/>
                    <a:ea typeface="+mn-ea"/>
                    <a:cs typeface="+mn-cs"/>
                  </a:rPr>
                  <a:t>^</a:t>
                </a:r>
                <a:r>
                  <a:rPr lang="en-US" altLang="zh" sz="1200" i="0" kern="1200">
                    <a:solidFill>
                      <a:schemeClr val="tx1"/>
                    </a:solidFill>
                    <a:effectLst/>
                    <a:latin typeface="+mn-lt"/>
                    <a:ea typeface="+mn-ea"/>
                    <a:cs typeface="+mn-cs"/>
                  </a:rPr>
                  <a:t>2</a:t>
                </a:r>
                <a:r>
                  <a:rPr lang="en-US" altLang="zh" sz="1200" b="1" i="0" kern="1200">
                    <a:solidFill>
                      <a:schemeClr val="tx1"/>
                    </a:solidFill>
                    <a:effectLst/>
                    <a:latin typeface="+mn-lt"/>
                    <a:ea typeface="+mn-ea"/>
                    <a:cs typeface="+mn-cs"/>
                  </a:rPr>
                  <a:t>)</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(4-42)</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 </a:t>
                </a:r>
                <a:endParaRPr lang="zh-TW" altLang="zh" sz="1200" kern="1200" dirty="0">
                  <a:solidFill>
                    <a:schemeClr val="tx1"/>
                  </a:solidFill>
                  <a:effectLst/>
                  <a:latin typeface="+mn-lt"/>
                  <a:ea typeface="+mn-ea"/>
                  <a:cs typeface="+mn-cs"/>
                </a:endParaRPr>
              </a:p>
              <a:p>
                <a:r>
                  <a:rPr lang="zh-CN" altLang="zh" sz="1200" kern="1200" dirty="0">
                    <a:solidFill>
                      <a:schemeClr val="tx1"/>
                    </a:solidFill>
                    <a:effectLst/>
                    <a:latin typeface="+mn-lt"/>
                    <a:ea typeface="+mn-ea"/>
                    <a:cs typeface="+mn-cs"/>
                  </a:rPr>
                  <a:t>线性核函数的基本形式为：</a:t>
                </a:r>
                <a:endParaRPr lang="zh-TW" altLang="zh" sz="1200" kern="1200" dirty="0">
                  <a:solidFill>
                    <a:schemeClr val="tx1"/>
                  </a:solidFill>
                  <a:effectLst/>
                  <a:latin typeface="+mn-lt"/>
                  <a:ea typeface="+mn-ea"/>
                  <a:cs typeface="+mn-cs"/>
                </a:endParaRPr>
              </a:p>
              <a:p>
                <a:r>
                  <a:rPr lang="en-US" altLang="zh" sz="1200" i="0" kern="1200">
                    <a:solidFill>
                      <a:schemeClr val="tx1"/>
                    </a:solidFill>
                    <a:effectLst/>
                    <a:latin typeface="+mn-lt"/>
                    <a:ea typeface="+mn-ea"/>
                    <a:cs typeface="+mn-cs"/>
                  </a:rPr>
                  <a:t>𝒦</a:t>
                </a:r>
                <a:r>
                  <a:rPr lang="zh-TW" altLang="zh" sz="1200"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 )</a:t>
                </a:r>
                <a:r>
                  <a:rPr lang="en-US" altLang="zh" sz="1200" i="0" kern="1200">
                    <a:solidFill>
                      <a:schemeClr val="tx1"/>
                    </a:solidFill>
                    <a:effectLst/>
                    <a:latin typeface="+mn-lt"/>
                    <a:ea typeface="+mn-ea"/>
                    <a:cs typeface="+mn-cs"/>
                  </a:rPr>
                  <a:t>=</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𝒊</a:t>
                </a:r>
                <a:r>
                  <a:rPr lang="zh-TW" altLang="zh" sz="1200" b="1" i="0" kern="1200">
                    <a:solidFill>
                      <a:schemeClr val="tx1"/>
                    </a:solidFill>
                    <a:effectLst/>
                    <a:latin typeface="+mn-lt"/>
                    <a:ea typeface="+mn-ea"/>
                    <a:cs typeface="+mn-cs"/>
                  </a:rPr>
                  <a:t>〗^</a:t>
                </a:r>
                <a:r>
                  <a:rPr lang="en-US" altLang="zh" sz="1200" b="1" i="0" kern="1200">
                    <a:solidFill>
                      <a:schemeClr val="tx1"/>
                    </a:solidFill>
                    <a:effectLst/>
                    <a:latin typeface="+mn-lt"/>
                    <a:ea typeface="+mn-ea"/>
                    <a:cs typeface="+mn-cs"/>
                  </a:rPr>
                  <a:t>𝑻</a:t>
                </a:r>
                <a:r>
                  <a:rPr lang="zh-TW" altLang="zh" sz="1200" b="1" i="0" kern="1200">
                    <a:solidFill>
                      <a:schemeClr val="tx1"/>
                    </a:solidFill>
                    <a:effectLst/>
                    <a:latin typeface="+mn-lt"/>
                    <a:ea typeface="+mn-ea"/>
                    <a:cs typeface="+mn-cs"/>
                  </a:rPr>
                  <a:t> </a:t>
                </a:r>
                <a:r>
                  <a:rPr lang="en-US" altLang="zh" sz="1200" b="1" i="0" kern="1200">
                    <a:solidFill>
                      <a:schemeClr val="tx1"/>
                    </a:solidFill>
                    <a:effectLst/>
                    <a:latin typeface="+mn-lt"/>
                    <a:ea typeface="+mn-ea"/>
                    <a:cs typeface="+mn-cs"/>
                  </a:rPr>
                  <a:t>𝒙</a:t>
                </a:r>
                <a:r>
                  <a:rPr lang="zh-TW" altLang="zh" sz="1200" b="1" i="0" kern="1200">
                    <a:solidFill>
                      <a:schemeClr val="tx1"/>
                    </a:solidFill>
                    <a:effectLst/>
                    <a:latin typeface="+mn-lt"/>
                    <a:ea typeface="+mn-ea"/>
                    <a:cs typeface="+mn-cs"/>
                  </a:rPr>
                  <a:t>_</a:t>
                </a:r>
                <a:r>
                  <a:rPr lang="en-US" altLang="zh" sz="1200" b="1" i="0" kern="1200">
                    <a:solidFill>
                      <a:schemeClr val="tx1"/>
                    </a:solidFill>
                    <a:effectLst/>
                    <a:latin typeface="+mn-lt"/>
                    <a:ea typeface="+mn-ea"/>
                    <a:cs typeface="+mn-cs"/>
                  </a:rPr>
                  <a:t>𝒋</a:t>
                </a:r>
                <a:endParaRPr lang="zh-TW" altLang="zh" sz="1200" kern="1200" dirty="0">
                  <a:solidFill>
                    <a:schemeClr val="tx1"/>
                  </a:solidFill>
                  <a:effectLst/>
                  <a:latin typeface="+mn-lt"/>
                  <a:ea typeface="+mn-ea"/>
                  <a:cs typeface="+mn-cs"/>
                </a:endParaRPr>
              </a:p>
              <a:p>
                <a:r>
                  <a:rPr lang="en-US" altLang="zh" sz="1200" kern="1200" dirty="0">
                    <a:solidFill>
                      <a:schemeClr val="tx1"/>
                    </a:solidFill>
                    <a:effectLst/>
                    <a:latin typeface="+mn-lt"/>
                    <a:ea typeface="+mn-ea"/>
                    <a:cs typeface="+mn-cs"/>
                  </a:rPr>
                  <a:t>(4-43)</a:t>
                </a:r>
                <a:endParaRPr lang="zh-TW" altLang="zh" sz="1200" kern="1200" dirty="0">
                  <a:solidFill>
                    <a:schemeClr val="tx1"/>
                  </a:solidFill>
                  <a:effectLst/>
                  <a:latin typeface="+mn-lt"/>
                  <a:ea typeface="+mn-ea"/>
                  <a:cs typeface="+mn-cs"/>
                </a:endParaRPr>
              </a:p>
              <a:p>
                <a:endParaRPr kumimoji="1" lang="zh" altLang="en-US" dirty="0"/>
              </a:p>
            </p:txBody>
          </p:sp>
        </mc:Fallback>
      </mc:AlternateContent>
      <p:sp>
        <p:nvSpPr>
          <p:cNvPr id="4" name="灯片编号占位符 3"/>
          <p:cNvSpPr>
            <a:spLocks noGrp="1"/>
          </p:cNvSpPr>
          <p:nvPr>
            <p:ph type="sldNum" sz="quarter" idx="5"/>
          </p:nvPr>
        </p:nvSpPr>
        <p:spPr/>
        <p:txBody>
          <a:bodyPr/>
          <a:lstStyle/>
          <a:p>
            <a:fld id="{956E5DD8-C45E-474C-BB0B-3E4C9CB4E939}" type="slidenum">
              <a:rPr kumimoji="1" lang="zh" altLang="en-US" smtClean="0"/>
              <a:t>70</a:t>
            </a:fld>
            <a:endParaRPr kumimoji="1" lang="zh" altLang="en-US"/>
          </a:p>
        </p:txBody>
      </p:sp>
    </p:spTree>
    <p:extLst>
      <p:ext uri="{BB962C8B-B14F-4D97-AF65-F5344CB8AC3E}">
        <p14:creationId xmlns:p14="http://schemas.microsoft.com/office/powerpoint/2010/main" val="2911721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5B4E785C-1854-6E48-AE3F-6EA28A1A4DD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5F01340-A2E3-6248-9603-660A58CB44FA}" type="slidenum">
              <a:rPr lang="zh-CN" altLang="en-US" sz="1300">
                <a:latin typeface="Times New Roman" panose="02020603050405020304" pitchFamily="18" charset="0"/>
              </a:rPr>
              <a:pPr/>
              <a:t>75</a:t>
            </a:fld>
            <a:endParaRPr lang="en-US" altLang="zh-CN" sz="1300">
              <a:latin typeface="Times New Roman" panose="02020603050405020304" pitchFamily="18" charset="0"/>
            </a:endParaRPr>
          </a:p>
        </p:txBody>
      </p:sp>
      <p:sp>
        <p:nvSpPr>
          <p:cNvPr id="88067" name="Rectangle 2">
            <a:extLst>
              <a:ext uri="{FF2B5EF4-FFF2-40B4-BE49-F238E27FC236}">
                <a16:creationId xmlns:a16="http://schemas.microsoft.com/office/drawing/2014/main" id="{53714A26-4731-8A45-B0F9-6D991E2EC816}"/>
              </a:ext>
            </a:extLst>
          </p:cNvPr>
          <p:cNvSpPr>
            <a:spLocks noGrp="1" noRot="1" noChangeAspect="1" noChangeArrowheads="1" noTextEdit="1"/>
          </p:cNvSpPr>
          <p:nvPr>
            <p:ph type="sldImg"/>
          </p:nvPr>
        </p:nvSpPr>
        <p:spPr>
          <a:xfrm>
            <a:off x="457200" y="720725"/>
            <a:ext cx="6400800" cy="3600450"/>
          </a:xfrm>
          <a:ln/>
        </p:spPr>
      </p:sp>
      <p:sp>
        <p:nvSpPr>
          <p:cNvPr id="88068" name="Rectangle 3">
            <a:extLst>
              <a:ext uri="{FF2B5EF4-FFF2-40B4-BE49-F238E27FC236}">
                <a16:creationId xmlns:a16="http://schemas.microsoft.com/office/drawing/2014/main" id="{EB29A859-6BFA-5B47-A8B7-F5F3F7DB277A}"/>
              </a:ext>
            </a:extLst>
          </p:cNvPr>
          <p:cNvSpPr>
            <a:spLocks noGrp="1" noChangeArrowheads="1"/>
          </p:cNvSpPr>
          <p:nvPr>
            <p:ph type="body" idx="1"/>
          </p:nvPr>
        </p:nvSpPr>
        <p:spPr>
          <a:xfrm>
            <a:off x="947738" y="4860925"/>
            <a:ext cx="5203825" cy="4605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pPr>
            <a:r>
              <a:rPr lang="en-US" altLang="zh-CN">
                <a:latin typeface="Arial" panose="020B0604020202020204" pitchFamily="34" charset="0"/>
                <a:sym typeface="Symbol" pitchFamily="2" charset="2"/>
              </a:rPr>
              <a:t>So many interestingness measures?  (Tan, Kumar, Sritastava @KDD</a:t>
            </a:r>
            <a:r>
              <a:rPr lang="en-US" altLang="zh-CN">
                <a:latin typeface="Tahoma" panose="020B0604030504040204" pitchFamily="34" charset="0"/>
                <a:sym typeface="Symbol" pitchFamily="2" charset="2"/>
              </a:rPr>
              <a:t>’</a:t>
            </a:r>
            <a:r>
              <a:rPr lang="en-US" altLang="zh-CN">
                <a:latin typeface="Arial" panose="020B0604020202020204" pitchFamily="34" charset="0"/>
                <a:sym typeface="Symbol" pitchFamily="2" charset="2"/>
              </a:rPr>
              <a:t>02)</a:t>
            </a:r>
          </a:p>
          <a:p>
            <a:r>
              <a:rPr lang="en-US" altLang="zh-CN">
                <a:latin typeface="Arial" panose="020B0604020202020204" pitchFamily="34" charset="0"/>
              </a:rPr>
              <a:t>Positively correlated meaning that the occurrence of one implies the occurrence of the other.</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5C2E1444-75CF-A24C-963C-B008ECECF5E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6DF0DF85-244C-F74F-BA8D-C4BFCC9568B9}" type="slidenum">
              <a:rPr lang="zh-CN" altLang="en-US" sz="1200">
                <a:latin typeface="Times New Roman" panose="02020603050405020304" pitchFamily="18" charset="0"/>
              </a:rPr>
              <a:pPr/>
              <a:t>77</a:t>
            </a:fld>
            <a:endParaRPr lang="en-US" altLang="zh-CN" sz="1200">
              <a:latin typeface="Times New Roman" panose="02020603050405020304" pitchFamily="18" charset="0"/>
            </a:endParaRPr>
          </a:p>
        </p:txBody>
      </p:sp>
      <p:sp>
        <p:nvSpPr>
          <p:cNvPr id="89091" name="Rectangle 2">
            <a:extLst>
              <a:ext uri="{FF2B5EF4-FFF2-40B4-BE49-F238E27FC236}">
                <a16:creationId xmlns:a16="http://schemas.microsoft.com/office/drawing/2014/main" id="{40963AC5-B526-BA4B-9E90-60DC2F3C9449}"/>
              </a:ext>
            </a:extLst>
          </p:cNvPr>
          <p:cNvSpPr>
            <a:spLocks noGrp="1" noRot="1" noChangeAspect="1" noChangeArrowheads="1" noTextEdit="1"/>
          </p:cNvSpPr>
          <p:nvPr>
            <p:ph type="sldImg"/>
          </p:nvPr>
        </p:nvSpPr>
        <p:spPr>
          <a:xfrm>
            <a:off x="457200" y="720725"/>
            <a:ext cx="6400800" cy="3600450"/>
          </a:xfrm>
          <a:ln/>
        </p:spPr>
      </p:sp>
      <p:sp>
        <p:nvSpPr>
          <p:cNvPr id="89092" name="Rectangle 3">
            <a:extLst>
              <a:ext uri="{FF2B5EF4-FFF2-40B4-BE49-F238E27FC236}">
                <a16:creationId xmlns:a16="http://schemas.microsoft.com/office/drawing/2014/main" id="{FB6EB719-7F10-7A42-B0C0-0C0AB47FC4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 build 3 classifier, get 3 error rates, and output the average of the error rate</a:t>
            </a:r>
            <a:endParaRPr lang="zh-CN" altLang="en-US">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244D6089-CB2B-C640-B65D-F5C1375206C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DFC3089A-FD5D-0048-A79E-2798879B9B29}" type="slidenum">
              <a:rPr lang="zh-CN" altLang="en-US" sz="1200">
                <a:latin typeface="Times New Roman" panose="02020603050405020304" pitchFamily="18" charset="0"/>
              </a:rPr>
              <a:pPr/>
              <a:t>78</a:t>
            </a:fld>
            <a:endParaRPr lang="en-US" altLang="zh-CN" sz="1200">
              <a:latin typeface="Times New Roman" panose="02020603050405020304" pitchFamily="18" charset="0"/>
            </a:endParaRPr>
          </a:p>
        </p:txBody>
      </p:sp>
      <p:sp>
        <p:nvSpPr>
          <p:cNvPr id="90115" name="Rectangle 2">
            <a:extLst>
              <a:ext uri="{FF2B5EF4-FFF2-40B4-BE49-F238E27FC236}">
                <a16:creationId xmlns:a16="http://schemas.microsoft.com/office/drawing/2014/main" id="{BF43B86F-EDA1-DA4D-87DF-8DABC05C232F}"/>
              </a:ext>
            </a:extLst>
          </p:cNvPr>
          <p:cNvSpPr>
            <a:spLocks noGrp="1" noRot="1" noChangeAspect="1" noChangeArrowheads="1" noTextEdit="1"/>
          </p:cNvSpPr>
          <p:nvPr>
            <p:ph type="sldImg"/>
          </p:nvPr>
        </p:nvSpPr>
        <p:spPr>
          <a:xfrm>
            <a:off x="457200" y="720725"/>
            <a:ext cx="6400800" cy="3600450"/>
          </a:xfrm>
          <a:ln/>
        </p:spPr>
      </p:sp>
      <p:sp>
        <p:nvSpPr>
          <p:cNvPr id="90116" name="Rectangle 3">
            <a:extLst>
              <a:ext uri="{FF2B5EF4-FFF2-40B4-BE49-F238E27FC236}">
                <a16:creationId xmlns:a16="http://schemas.microsoft.com/office/drawing/2014/main" id="{2015686B-E100-3A4E-9B2C-E7B0BD23B17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5,5,4</a:t>
            </a:r>
          </a:p>
          <a:p>
            <a:r>
              <a:rPr lang="en-US" altLang="zh-CN">
                <a:latin typeface="Arial" panose="020B0604020202020204" pitchFamily="34" charset="0"/>
              </a:rPr>
              <a:t>5,4,5</a:t>
            </a:r>
          </a:p>
          <a:p>
            <a:r>
              <a:rPr lang="en-US" altLang="zh-CN">
                <a:latin typeface="Arial" panose="020B0604020202020204" pitchFamily="34" charset="0"/>
              </a:rPr>
              <a:t>4,5,5</a:t>
            </a:r>
          </a:p>
          <a:p>
            <a:endParaRPr lang="en-US" altLang="zh-CN">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a:extLst>
              <a:ext uri="{FF2B5EF4-FFF2-40B4-BE49-F238E27FC236}">
                <a16:creationId xmlns:a16="http://schemas.microsoft.com/office/drawing/2014/main" id="{2E7182D4-C461-524E-B77D-1C48D0B5040B}"/>
              </a:ext>
            </a:extLst>
          </p:cNvPr>
          <p:cNvSpPr>
            <a:spLocks noGrp="1" noRot="1" noChangeAspect="1" noTextEdit="1"/>
          </p:cNvSpPr>
          <p:nvPr>
            <p:ph type="sldImg"/>
          </p:nvPr>
        </p:nvSpPr>
        <p:spPr>
          <a:xfrm>
            <a:off x="457200" y="720725"/>
            <a:ext cx="6400800" cy="3600450"/>
          </a:xfrm>
          <a:ln/>
        </p:spPr>
      </p:sp>
      <p:sp>
        <p:nvSpPr>
          <p:cNvPr id="91139" name="备注占位符 2">
            <a:extLst>
              <a:ext uri="{FF2B5EF4-FFF2-40B4-BE49-F238E27FC236}">
                <a16:creationId xmlns:a16="http://schemas.microsoft.com/office/drawing/2014/main" id="{26B2B530-2F86-C645-9386-808B831091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为了方便，可以将表</a:t>
            </a:r>
            <a:r>
              <a:rPr lang="en-US" altLang="zh-CN">
                <a:latin typeface="Arial" panose="020B0604020202020204" pitchFamily="34" charset="0"/>
              </a:rPr>
              <a:t>4.9</a:t>
            </a:r>
            <a:r>
              <a:rPr lang="zh-CN" altLang="zh-CN">
                <a:latin typeface="Arial" panose="020B0604020202020204" pitchFamily="34" charset="0"/>
              </a:rPr>
              <a:t>中的数据分为</a:t>
            </a:r>
            <a:r>
              <a:rPr lang="en-US" altLang="zh-CN">
                <a:latin typeface="Arial" panose="020B0604020202020204" pitchFamily="34" charset="0"/>
              </a:rPr>
              <a:t>5</a:t>
            </a:r>
            <a:r>
              <a:rPr lang="zh-CN" altLang="zh-CN">
                <a:latin typeface="Arial" panose="020B0604020202020204" pitchFamily="34" charset="0"/>
              </a:rPr>
              <a:t>组，则每组样本占总样本的</a:t>
            </a:r>
            <a:r>
              <a:rPr lang="en-US" altLang="zh-CN">
                <a:latin typeface="Arial" panose="020B0604020202020204" pitchFamily="34" charset="0"/>
              </a:rPr>
              <a:t>20%</a:t>
            </a:r>
            <a:r>
              <a:rPr lang="zh-CN" altLang="zh-CN">
                <a:latin typeface="Arial" panose="020B0604020202020204" pitchFamily="34" charset="0"/>
              </a:rPr>
              <a:t>，本例中类别“是”为正例，计算每组内样本的真正率（即组内包含的正例个数占总正例个数的百分比）以及累积真正率。</a:t>
            </a:r>
            <a:r>
              <a:rPr lang="en-US" altLang="zh-CN">
                <a:latin typeface="Arial" panose="020B0604020202020204" pitchFamily="34" charset="0"/>
              </a:rPr>
              <a:t>10</a:t>
            </a:r>
            <a:r>
              <a:rPr lang="zh-CN" altLang="zh-CN">
                <a:latin typeface="Arial" panose="020B0604020202020204" pitchFamily="34" charset="0"/>
              </a:rPr>
              <a:t>个测试样本中有</a:t>
            </a:r>
            <a:r>
              <a:rPr lang="en-US" altLang="zh-CN">
                <a:latin typeface="Arial" panose="020B0604020202020204" pitchFamily="34" charset="0"/>
              </a:rPr>
              <a:t>6</a:t>
            </a:r>
            <a:r>
              <a:rPr lang="zh-CN" altLang="zh-CN">
                <a:latin typeface="Arial" panose="020B0604020202020204" pitchFamily="34" charset="0"/>
              </a:rPr>
              <a:t>个是正例。以表中前</a:t>
            </a:r>
            <a:r>
              <a:rPr lang="en-US" altLang="zh-CN">
                <a:latin typeface="Arial" panose="020B0604020202020204" pitchFamily="34" charset="0"/>
              </a:rPr>
              <a:t>2</a:t>
            </a:r>
            <a:r>
              <a:rPr lang="zh-CN" altLang="zh-CN">
                <a:latin typeface="Arial" panose="020B0604020202020204" pitchFamily="34" charset="0"/>
              </a:rPr>
              <a:t>个客户构成的第</a:t>
            </a:r>
            <a:r>
              <a:rPr lang="en-US" altLang="zh-CN">
                <a:latin typeface="Arial" panose="020B0604020202020204" pitchFamily="34" charset="0"/>
              </a:rPr>
              <a:t>1</a:t>
            </a:r>
            <a:r>
              <a:rPr lang="zh-CN" altLang="zh-CN">
                <a:latin typeface="Arial" panose="020B0604020202020204" pitchFamily="34" charset="0"/>
              </a:rPr>
              <a:t>组为例，包含</a:t>
            </a:r>
            <a:r>
              <a:rPr lang="en-US" altLang="zh-CN">
                <a:latin typeface="Arial" panose="020B0604020202020204" pitchFamily="34" charset="0"/>
              </a:rPr>
              <a:t>2</a:t>
            </a:r>
            <a:r>
              <a:rPr lang="zh-CN" altLang="zh-CN">
                <a:latin typeface="Arial" panose="020B0604020202020204" pitchFamily="34" charset="0"/>
              </a:rPr>
              <a:t>个正例，占总正例个数的三分之一。然后以样本比例为</a:t>
            </a:r>
            <a:r>
              <a:rPr lang="en-US" altLang="zh-CN">
                <a:latin typeface="Arial" panose="020B0604020202020204" pitchFamily="34" charset="0"/>
              </a:rPr>
              <a:t>X</a:t>
            </a:r>
            <a:r>
              <a:rPr lang="zh-CN" altLang="zh-CN">
                <a:latin typeface="Arial" panose="020B0604020202020204" pitchFamily="34" charset="0"/>
              </a:rPr>
              <a:t>轴、累积真正率为</a:t>
            </a:r>
            <a:r>
              <a:rPr lang="en-US" altLang="zh-CN">
                <a:latin typeface="Arial" panose="020B0604020202020204" pitchFamily="34" charset="0"/>
              </a:rPr>
              <a:t>Y</a:t>
            </a:r>
            <a:r>
              <a:rPr lang="zh-CN" altLang="zh-CN">
                <a:latin typeface="Arial" panose="020B0604020202020204" pitchFamily="34" charset="0"/>
              </a:rPr>
              <a:t>轴画曲线，如图</a:t>
            </a:r>
            <a:r>
              <a:rPr lang="en-US" altLang="zh-CN">
                <a:latin typeface="Arial" panose="020B0604020202020204" pitchFamily="34" charset="0"/>
              </a:rPr>
              <a:t>4.6</a:t>
            </a:r>
            <a:r>
              <a:rPr lang="zh-CN" altLang="zh-CN">
                <a:latin typeface="Arial" panose="020B0604020202020204" pitchFamily="34" charset="0"/>
              </a:rPr>
              <a:t>所示。</a:t>
            </a:r>
          </a:p>
          <a:p>
            <a:endParaRPr lang="zh-CN" altLang="en-US">
              <a:latin typeface="Arial" panose="020B0604020202020204" pitchFamily="34" charset="0"/>
            </a:endParaRPr>
          </a:p>
        </p:txBody>
      </p:sp>
      <p:sp>
        <p:nvSpPr>
          <p:cNvPr id="91140" name="灯片编号占位符 3">
            <a:extLst>
              <a:ext uri="{FF2B5EF4-FFF2-40B4-BE49-F238E27FC236}">
                <a16:creationId xmlns:a16="http://schemas.microsoft.com/office/drawing/2014/main" id="{72C7ADE7-9A5F-2A4E-898B-697D05F2A5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87BE872-573D-414B-8EBC-6775C88DE124}" type="slidenum">
              <a:rPr lang="en-US" altLang="zh-CN" sz="1200"/>
              <a:pPr/>
              <a:t>83</a:t>
            </a:fld>
            <a:endParaRPr lang="en-US" altLang="zh-CN"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730627A3-173F-9C4A-B0FA-C92CE201474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9DE5C25-5803-8343-AD5D-C64B6BE566EB}" type="slidenum">
              <a:rPr lang="zh-CN" altLang="en-US" sz="1200">
                <a:latin typeface="Times New Roman" panose="02020603050405020304" pitchFamily="18" charset="0"/>
              </a:rPr>
              <a:pPr/>
              <a:t>85</a:t>
            </a:fld>
            <a:endParaRPr lang="en-US" altLang="zh-CN" sz="1200">
              <a:latin typeface="Times New Roman" panose="02020603050405020304" pitchFamily="18" charset="0"/>
            </a:endParaRPr>
          </a:p>
        </p:txBody>
      </p:sp>
      <p:sp>
        <p:nvSpPr>
          <p:cNvPr id="92163" name="Rectangle 2">
            <a:extLst>
              <a:ext uri="{FF2B5EF4-FFF2-40B4-BE49-F238E27FC236}">
                <a16:creationId xmlns:a16="http://schemas.microsoft.com/office/drawing/2014/main" id="{8E5D178B-451A-C54E-8E1A-7B3B33BB110B}"/>
              </a:ext>
            </a:extLst>
          </p:cNvPr>
          <p:cNvSpPr>
            <a:spLocks noGrp="1" noRot="1" noChangeAspect="1" noChangeArrowheads="1" noTextEdit="1"/>
          </p:cNvSpPr>
          <p:nvPr>
            <p:ph type="sldImg"/>
          </p:nvPr>
        </p:nvSpPr>
        <p:spPr>
          <a:xfrm>
            <a:off x="457200" y="720725"/>
            <a:ext cx="6400800" cy="3600450"/>
          </a:xfrm>
          <a:ln/>
        </p:spPr>
      </p:sp>
      <p:sp>
        <p:nvSpPr>
          <p:cNvPr id="92164" name="Rectangle 3">
            <a:extLst>
              <a:ext uri="{FF2B5EF4-FFF2-40B4-BE49-F238E27FC236}">
                <a16:creationId xmlns:a16="http://schemas.microsoft.com/office/drawing/2014/main" id="{65AC99D7-B497-D642-BC75-5683F5D37E5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ROC</a:t>
            </a:r>
            <a:r>
              <a:rPr lang="zh-CN" altLang="en-US">
                <a:latin typeface="Arial" panose="020B0604020202020204" pitchFamily="34" charset="0"/>
              </a:rPr>
              <a:t>：</a:t>
            </a:r>
            <a:r>
              <a:rPr lang="en-US" altLang="zh-CN">
                <a:latin typeface="Arial" panose="020B0604020202020204" pitchFamily="34" charset="0"/>
              </a:rPr>
              <a:t>receiver operating characteristic </a:t>
            </a:r>
            <a:r>
              <a:rPr lang="zh-CN" altLang="en-US">
                <a:latin typeface="Arial" panose="020B0604020202020204" pitchFamily="34" charset="0"/>
              </a:rPr>
              <a:t>，接收者操作特性，信号探测的术语，用来体现噪声信道击中率和错误报警之间的平衡</a:t>
            </a:r>
          </a:p>
          <a:p>
            <a:r>
              <a:rPr lang="zh-CN" altLang="en-US">
                <a:latin typeface="Arial" panose="020B0604020202020204" pitchFamily="34" charset="0"/>
              </a:rPr>
              <a:t>由于在</a:t>
            </a:r>
            <a:r>
              <a:rPr lang="en-US" altLang="zh-CN">
                <a:latin typeface="Arial" panose="020B0604020202020204" pitchFamily="34" charset="0"/>
              </a:rPr>
              <a:t>direct marketing</a:t>
            </a:r>
            <a:r>
              <a:rPr lang="zh-CN" altLang="en-US">
                <a:latin typeface="Arial" panose="020B0604020202020204" pitchFamily="34" charset="0"/>
              </a:rPr>
              <a:t>中肯定类样本个数相比否定类很少，所以总样本大小和否定类样本的差别可忽略</a:t>
            </a:r>
            <a:endParaRPr lang="en-US" altLang="zh-CN">
              <a:latin typeface="Arial" panose="020B0604020202020204" pitchFamily="34" charset="0"/>
            </a:endParaRPr>
          </a:p>
          <a:p>
            <a:endParaRPr lang="zh-CN"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a:extLst>
              <a:ext uri="{FF2B5EF4-FFF2-40B4-BE49-F238E27FC236}">
                <a16:creationId xmlns:a16="http://schemas.microsoft.com/office/drawing/2014/main" id="{ABA8506D-47B6-0A4B-9127-C82A56263B54}"/>
              </a:ext>
            </a:extLst>
          </p:cNvPr>
          <p:cNvSpPr>
            <a:spLocks noGrp="1" noRot="1" noChangeAspect="1" noTextEdit="1"/>
          </p:cNvSpPr>
          <p:nvPr>
            <p:ph type="sldImg"/>
          </p:nvPr>
        </p:nvSpPr>
        <p:spPr>
          <a:xfrm>
            <a:off x="457200" y="720725"/>
            <a:ext cx="6400800" cy="3600450"/>
          </a:xfrm>
          <a:ln/>
        </p:spPr>
      </p:sp>
      <p:sp>
        <p:nvSpPr>
          <p:cNvPr id="93187" name="备注占位符 2">
            <a:extLst>
              <a:ext uri="{FF2B5EF4-FFF2-40B4-BE49-F238E27FC236}">
                <a16:creationId xmlns:a16="http://schemas.microsoft.com/office/drawing/2014/main" id="{B40BC457-E744-BA42-BA60-883354C4B4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a:latin typeface="Arial" panose="020B0604020202020204" pitchFamily="34" charset="0"/>
              </a:rPr>
              <a:t>为了绘制</a:t>
            </a:r>
            <a:r>
              <a:rPr lang="en-US" altLang="zh-CN">
                <a:latin typeface="Arial" panose="020B0604020202020204" pitchFamily="34" charset="0"/>
              </a:rPr>
              <a:t>ROC</a:t>
            </a:r>
            <a:r>
              <a:rPr lang="zh-CN" altLang="zh-CN">
                <a:latin typeface="Arial" panose="020B0604020202020204" pitchFamily="34" charset="0"/>
              </a:rPr>
              <a:t>曲线，根据表</a:t>
            </a:r>
            <a:r>
              <a:rPr lang="en-US" altLang="zh-CN">
                <a:latin typeface="Arial" panose="020B0604020202020204" pitchFamily="34" charset="0"/>
              </a:rPr>
              <a:t>4.9</a:t>
            </a:r>
            <a:r>
              <a:rPr lang="zh-CN" altLang="zh-CN">
                <a:latin typeface="Arial" panose="020B0604020202020204" pitchFamily="34" charset="0"/>
              </a:rPr>
              <a:t>，可以先统计得到表</a:t>
            </a:r>
            <a:r>
              <a:rPr lang="en-US" altLang="zh-CN">
                <a:latin typeface="Arial" panose="020B0604020202020204" pitchFamily="34" charset="0"/>
              </a:rPr>
              <a:t>4.11</a:t>
            </a:r>
            <a:r>
              <a:rPr lang="zh-CN" altLang="zh-CN">
                <a:latin typeface="Arial" panose="020B0604020202020204" pitchFamily="34" charset="0"/>
              </a:rPr>
              <a:t>所示数据，即对每个不同的假正率计算相应的真正率。对于表</a:t>
            </a:r>
            <a:r>
              <a:rPr lang="en-US" altLang="zh-CN">
                <a:latin typeface="Arial" panose="020B0604020202020204" pitchFamily="34" charset="0"/>
              </a:rPr>
              <a:t>4.9</a:t>
            </a:r>
            <a:r>
              <a:rPr lang="zh-CN" altLang="zh-CN">
                <a:latin typeface="Arial" panose="020B0604020202020204" pitchFamily="34" charset="0"/>
              </a:rPr>
              <a:t>中的前</a:t>
            </a:r>
            <a:r>
              <a:rPr lang="en-US" altLang="zh-CN">
                <a:latin typeface="Arial" panose="020B0604020202020204" pitchFamily="34" charset="0"/>
              </a:rPr>
              <a:t>6</a:t>
            </a:r>
            <a:r>
              <a:rPr lang="zh-CN" altLang="zh-CN">
                <a:latin typeface="Arial" panose="020B0604020202020204" pitchFamily="34" charset="0"/>
              </a:rPr>
              <a:t>个客户，其中有</a:t>
            </a:r>
            <a:r>
              <a:rPr lang="en-US" altLang="zh-CN">
                <a:latin typeface="Arial" panose="020B0604020202020204" pitchFamily="34" charset="0"/>
              </a:rPr>
              <a:t>5</a:t>
            </a:r>
            <a:r>
              <a:rPr lang="zh-CN" altLang="zh-CN">
                <a:latin typeface="Arial" panose="020B0604020202020204" pitchFamily="34" charset="0"/>
              </a:rPr>
              <a:t>个的类别为“是”，</a:t>
            </a:r>
            <a:r>
              <a:rPr lang="en-US" altLang="zh-CN">
                <a:latin typeface="Arial" panose="020B0604020202020204" pitchFamily="34" charset="0"/>
              </a:rPr>
              <a:t>1</a:t>
            </a:r>
            <a:r>
              <a:rPr lang="zh-CN" altLang="zh-CN">
                <a:latin typeface="Arial" panose="020B0604020202020204" pitchFamily="34" charset="0"/>
              </a:rPr>
              <a:t>个类别为“否”，因此假正率为</a:t>
            </a:r>
            <a:r>
              <a:rPr lang="en-US" altLang="zh-CN">
                <a:latin typeface="Arial" panose="020B0604020202020204" pitchFamily="34" charset="0"/>
              </a:rPr>
              <a:t>1/4</a:t>
            </a:r>
            <a:r>
              <a:rPr lang="zh-CN" altLang="zh-CN">
                <a:latin typeface="Arial" panose="020B0604020202020204" pitchFamily="34" charset="0"/>
              </a:rPr>
              <a:t>、真正率为</a:t>
            </a:r>
            <a:r>
              <a:rPr lang="en-US" altLang="zh-CN">
                <a:latin typeface="Arial" panose="020B0604020202020204" pitchFamily="34" charset="0"/>
              </a:rPr>
              <a:t>5/6</a:t>
            </a:r>
            <a:r>
              <a:rPr lang="zh-CN" altLang="zh-CN">
                <a:latin typeface="Arial" panose="020B0604020202020204" pitchFamily="34" charset="0"/>
              </a:rPr>
              <a:t>，从而得到表</a:t>
            </a:r>
            <a:r>
              <a:rPr lang="en-US" altLang="zh-CN">
                <a:latin typeface="Arial" panose="020B0604020202020204" pitchFamily="34" charset="0"/>
              </a:rPr>
              <a:t>4.11</a:t>
            </a:r>
            <a:r>
              <a:rPr lang="zh-CN" altLang="zh-CN">
                <a:latin typeface="Arial" panose="020B0604020202020204" pitchFamily="34" charset="0"/>
              </a:rPr>
              <a:t>中的第</a:t>
            </a:r>
            <a:r>
              <a:rPr lang="en-US" altLang="zh-CN">
                <a:latin typeface="Arial" panose="020B0604020202020204" pitchFamily="34" charset="0"/>
              </a:rPr>
              <a:t>2</a:t>
            </a:r>
            <a:r>
              <a:rPr lang="zh-CN" altLang="zh-CN">
                <a:latin typeface="Arial" panose="020B0604020202020204" pitchFamily="34" charset="0"/>
              </a:rPr>
              <a:t>行数据。</a:t>
            </a:r>
            <a:endParaRPr lang="zh-CN" altLang="en-US">
              <a:latin typeface="Arial" panose="020B0604020202020204" pitchFamily="34" charset="0"/>
            </a:endParaRPr>
          </a:p>
        </p:txBody>
      </p:sp>
      <p:sp>
        <p:nvSpPr>
          <p:cNvPr id="93188" name="灯片编号占位符 3">
            <a:extLst>
              <a:ext uri="{FF2B5EF4-FFF2-40B4-BE49-F238E27FC236}">
                <a16:creationId xmlns:a16="http://schemas.microsoft.com/office/drawing/2014/main" id="{82EA264E-0280-6B41-878A-7985576F0F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2A1E4531-D4AB-9F43-8E6B-BBB7F0F396CB}" type="slidenum">
              <a:rPr lang="en-US" altLang="zh-CN" sz="1200"/>
              <a:pPr/>
              <a:t>86</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934C2C51-10D4-4E41-81FD-EAC7D94246B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5604FF9E-3EA5-FF42-A3AA-81EDF78B406D}" type="slidenum">
              <a:rPr lang="zh-CN" altLang="en-US" sz="1200">
                <a:latin typeface="Times New Roman" panose="02020603050405020304" pitchFamily="18" charset="0"/>
              </a:rPr>
              <a:pPr/>
              <a:t>9</a:t>
            </a:fld>
            <a:endParaRPr lang="en-US" altLang="zh-CN" sz="1200">
              <a:latin typeface="Times New Roman" panose="02020603050405020304" pitchFamily="18" charset="0"/>
            </a:endParaRPr>
          </a:p>
        </p:txBody>
      </p:sp>
      <p:sp>
        <p:nvSpPr>
          <p:cNvPr id="73731" name="Rectangle 2">
            <a:extLst>
              <a:ext uri="{FF2B5EF4-FFF2-40B4-BE49-F238E27FC236}">
                <a16:creationId xmlns:a16="http://schemas.microsoft.com/office/drawing/2014/main" id="{2B1E456C-9525-C049-AC4E-1252CCC2551B}"/>
              </a:ext>
            </a:extLst>
          </p:cNvPr>
          <p:cNvSpPr>
            <a:spLocks noGrp="1" noRot="1" noChangeAspect="1" noChangeArrowheads="1" noTextEdit="1"/>
          </p:cNvSpPr>
          <p:nvPr>
            <p:ph type="sldImg"/>
          </p:nvPr>
        </p:nvSpPr>
        <p:spPr>
          <a:xfrm>
            <a:off x="457200" y="720725"/>
            <a:ext cx="6400800" cy="3600450"/>
          </a:xfrm>
          <a:ln/>
        </p:spPr>
      </p:sp>
      <p:sp>
        <p:nvSpPr>
          <p:cNvPr id="73732" name="Rectangle 3">
            <a:extLst>
              <a:ext uri="{FF2B5EF4-FFF2-40B4-BE49-F238E27FC236}">
                <a16:creationId xmlns:a16="http://schemas.microsoft.com/office/drawing/2014/main" id="{57C4224F-D5F6-D84F-B380-BAB3B866613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latin typeface="Arial" panose="020B0604020202020204" pitchFamily="34" charset="0"/>
              </a:rPr>
              <a:t>case-based reasoning</a:t>
            </a:r>
            <a:endParaRPr lang="en-US" altLang="zh-CN">
              <a:solidFill>
                <a:srgbClr val="FF0066"/>
              </a:solidFill>
              <a:latin typeface="Arial" panose="020B0604020202020204" pitchFamily="34" charset="0"/>
            </a:endParaRPr>
          </a:p>
          <a:p>
            <a:pPr>
              <a:lnSpc>
                <a:spcPct val="110000"/>
              </a:lnSpc>
            </a:pPr>
            <a:r>
              <a:rPr lang="en-US" altLang="zh-CN">
                <a:latin typeface="Arial" panose="020B0604020202020204" pitchFamily="34" charset="0"/>
              </a:rPr>
              <a:t>Genetic algorithm</a:t>
            </a:r>
          </a:p>
          <a:p>
            <a:pPr>
              <a:lnSpc>
                <a:spcPct val="110000"/>
              </a:lnSpc>
            </a:pPr>
            <a:r>
              <a:rPr lang="en-US" altLang="zh-CN">
                <a:latin typeface="Arial" panose="020B0604020202020204" pitchFamily="34" charset="0"/>
              </a:rPr>
              <a:t>Rough set approach</a:t>
            </a:r>
          </a:p>
          <a:p>
            <a:pPr>
              <a:lnSpc>
                <a:spcPct val="110000"/>
              </a:lnSpc>
            </a:pPr>
            <a:r>
              <a:rPr lang="en-US" altLang="zh-CN">
                <a:latin typeface="Arial" panose="020B0604020202020204" pitchFamily="34" charset="0"/>
              </a:rPr>
              <a:t>Fuzzy set approaches</a:t>
            </a:r>
            <a:endParaRPr lang="zh-CN"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a:extLst>
              <a:ext uri="{FF2B5EF4-FFF2-40B4-BE49-F238E27FC236}">
                <a16:creationId xmlns:a16="http://schemas.microsoft.com/office/drawing/2014/main" id="{C74EC2D8-CB2C-9442-B9F5-2176F3D1BC4A}"/>
              </a:ext>
            </a:extLst>
          </p:cNvPr>
          <p:cNvSpPr>
            <a:spLocks noGrp="1" noRot="1" noChangeAspect="1" noTextEdit="1"/>
          </p:cNvSpPr>
          <p:nvPr>
            <p:ph type="sldImg"/>
          </p:nvPr>
        </p:nvSpPr>
        <p:spPr>
          <a:xfrm>
            <a:off x="457200" y="720725"/>
            <a:ext cx="6400800" cy="3600450"/>
          </a:xfrm>
          <a:ln/>
        </p:spPr>
      </p:sp>
      <p:sp>
        <p:nvSpPr>
          <p:cNvPr id="74755" name="备注占位符 2">
            <a:extLst>
              <a:ext uri="{FF2B5EF4-FFF2-40B4-BE49-F238E27FC236}">
                <a16:creationId xmlns:a16="http://schemas.microsoft.com/office/drawing/2014/main" id="{22949769-1500-864E-90BE-C2C781A91B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4756" name="灯片编号占位符 3">
            <a:extLst>
              <a:ext uri="{FF2B5EF4-FFF2-40B4-BE49-F238E27FC236}">
                <a16:creationId xmlns:a16="http://schemas.microsoft.com/office/drawing/2014/main" id="{6E7A1A0A-D452-004E-B3EE-D341041728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A094C2C4-B107-0C48-BBD9-6B86BD465960}" type="slidenum">
              <a:rPr lang="en-US" altLang="zh-CN" sz="1200"/>
              <a:pPr/>
              <a:t>12</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id="{DE4FC422-5F54-9046-ADAF-95F9EE2CAE9B}"/>
              </a:ext>
            </a:extLst>
          </p:cNvPr>
          <p:cNvSpPr>
            <a:spLocks noGrp="1" noRot="1" noChangeAspect="1" noTextEdit="1"/>
          </p:cNvSpPr>
          <p:nvPr>
            <p:ph type="sldImg"/>
          </p:nvPr>
        </p:nvSpPr>
        <p:spPr>
          <a:xfrm>
            <a:off x="457200" y="720725"/>
            <a:ext cx="6400800" cy="3600450"/>
          </a:xfrm>
          <a:ln/>
        </p:spPr>
      </p:sp>
      <p:sp>
        <p:nvSpPr>
          <p:cNvPr id="75779" name="备注占位符 2">
            <a:extLst>
              <a:ext uri="{FF2B5EF4-FFF2-40B4-BE49-F238E27FC236}">
                <a16:creationId xmlns:a16="http://schemas.microsoft.com/office/drawing/2014/main" id="{0BA1A849-EA15-9F44-B102-327E05F63F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5780" name="灯片编号占位符 3">
            <a:extLst>
              <a:ext uri="{FF2B5EF4-FFF2-40B4-BE49-F238E27FC236}">
                <a16:creationId xmlns:a16="http://schemas.microsoft.com/office/drawing/2014/main" id="{6BC0C988-C1A3-CF43-88ED-E2A160A43B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694ACFC6-16ED-E04B-A5E6-6432775C95B9}" type="slidenum">
              <a:rPr lang="en-US" altLang="zh-CN" sz="1200"/>
              <a:pPr/>
              <a:t>15</a:t>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EDA5F84C-72E5-224E-8808-E730DB7725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Lucida Sans" panose="020B0602030504020204" pitchFamily="34" charset="0"/>
                <a:ea typeface="宋体" panose="02010600030101010101" pitchFamily="2" charset="-122"/>
              </a:defRPr>
            </a:lvl1pPr>
            <a:lvl2pPr marL="742950" indent="-285750" defTabSz="990600">
              <a:defRPr sz="2400">
                <a:solidFill>
                  <a:schemeClr val="tx1"/>
                </a:solidFill>
                <a:latin typeface="Lucida Sans" panose="020B0602030504020204" pitchFamily="34" charset="0"/>
                <a:ea typeface="宋体" panose="02010600030101010101" pitchFamily="2" charset="-122"/>
              </a:defRPr>
            </a:lvl2pPr>
            <a:lvl3pPr marL="1143000" indent="-228600" defTabSz="990600">
              <a:defRPr sz="2400">
                <a:solidFill>
                  <a:schemeClr val="tx1"/>
                </a:solidFill>
                <a:latin typeface="Lucida Sans" panose="020B0602030504020204" pitchFamily="34" charset="0"/>
                <a:ea typeface="宋体" panose="02010600030101010101" pitchFamily="2" charset="-122"/>
              </a:defRPr>
            </a:lvl3pPr>
            <a:lvl4pPr marL="1600200" indent="-228600" defTabSz="990600">
              <a:defRPr sz="2400">
                <a:solidFill>
                  <a:schemeClr val="tx1"/>
                </a:solidFill>
                <a:latin typeface="Lucida Sans" panose="020B0602030504020204" pitchFamily="34" charset="0"/>
                <a:ea typeface="宋体" panose="02010600030101010101" pitchFamily="2" charset="-122"/>
              </a:defRPr>
            </a:lvl4pPr>
            <a:lvl5pPr marL="2057400" indent="-228600" defTabSz="990600">
              <a:defRPr sz="2400">
                <a:solidFill>
                  <a:schemeClr val="tx1"/>
                </a:solidFill>
                <a:latin typeface="Lucida Sans" panose="020B0602030504020204" pitchFamily="34" charset="0"/>
                <a:ea typeface="宋体"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3FCACFBD-3DC8-1441-BFA4-8B31A2042D7F}" type="slidenum">
              <a:rPr lang="zh-CN" altLang="en-US" sz="1300">
                <a:latin typeface="Times New Roman" panose="02020603050405020304" pitchFamily="18" charset="0"/>
              </a:rPr>
              <a:pPr/>
              <a:t>17</a:t>
            </a:fld>
            <a:endParaRPr lang="en-US" altLang="zh-CN" sz="1300">
              <a:latin typeface="Times New Roman" panose="02020603050405020304" pitchFamily="18" charset="0"/>
            </a:endParaRPr>
          </a:p>
        </p:txBody>
      </p:sp>
      <p:sp>
        <p:nvSpPr>
          <p:cNvPr id="76803" name="Rectangle 2">
            <a:extLst>
              <a:ext uri="{FF2B5EF4-FFF2-40B4-BE49-F238E27FC236}">
                <a16:creationId xmlns:a16="http://schemas.microsoft.com/office/drawing/2014/main" id="{273A7617-976E-3646-A463-E4DD8D2D64B9}"/>
              </a:ext>
            </a:extLst>
          </p:cNvPr>
          <p:cNvSpPr>
            <a:spLocks noGrp="1" noRot="1" noChangeAspect="1" noChangeArrowheads="1" noTextEdit="1"/>
          </p:cNvSpPr>
          <p:nvPr>
            <p:ph type="sldImg"/>
          </p:nvPr>
        </p:nvSpPr>
        <p:spPr>
          <a:xfrm>
            <a:off x="139700" y="768350"/>
            <a:ext cx="6819900" cy="3836988"/>
          </a:xfrm>
          <a:ln/>
        </p:spPr>
      </p:sp>
      <p:sp>
        <p:nvSpPr>
          <p:cNvPr id="76804" name="Rectangle 3">
            <a:extLst>
              <a:ext uri="{FF2B5EF4-FFF2-40B4-BE49-F238E27FC236}">
                <a16:creationId xmlns:a16="http://schemas.microsoft.com/office/drawing/2014/main" id="{8E088DBE-A901-1F4E-8BB5-09616A074CB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buFontTx/>
              <a:buChar char="•"/>
            </a:pPr>
            <a:r>
              <a:rPr lang="en-US" altLang="zh-CN">
                <a:solidFill>
                  <a:srgbClr val="000066"/>
                </a:solidFill>
                <a:latin typeface="Arial" panose="020B0604020202020204" pitchFamily="34" charset="0"/>
              </a:rPr>
              <a:t>If  all the examples belong to the </a:t>
            </a:r>
            <a:r>
              <a:rPr lang="en-US" altLang="zh-CN">
                <a:solidFill>
                  <a:schemeClr val="hlink"/>
                </a:solidFill>
                <a:latin typeface="Arial" panose="020B0604020202020204" pitchFamily="34" charset="0"/>
              </a:rPr>
              <a:t>same category:  </a:t>
            </a:r>
            <a:r>
              <a:rPr lang="en-US" altLang="zh-CN" i="1">
                <a:solidFill>
                  <a:schemeClr val="hlink"/>
                </a:solidFill>
                <a:latin typeface="Arial" panose="020B0604020202020204" pitchFamily="34" charset="0"/>
              </a:rPr>
              <a:t> Entropy </a:t>
            </a:r>
            <a:r>
              <a:rPr lang="en-US" altLang="zh-CN">
                <a:solidFill>
                  <a:schemeClr val="hlink"/>
                </a:solidFill>
                <a:latin typeface="Arial" panose="020B0604020202020204" pitchFamily="34" charset="0"/>
              </a:rPr>
              <a:t>=0</a:t>
            </a:r>
            <a:endParaRPr lang="en-US" altLang="zh-CN">
              <a:latin typeface="Arial" panose="020B0604020202020204" pitchFamily="34" charset="0"/>
            </a:endParaRPr>
          </a:p>
          <a:p>
            <a:r>
              <a:rPr lang="en-US" altLang="zh-CN">
                <a:solidFill>
                  <a:srgbClr val="000066"/>
                </a:solidFill>
                <a:latin typeface="Arial" panose="020B0604020202020204" pitchFamily="34" charset="0"/>
              </a:rPr>
              <a:t>If  the examples are </a:t>
            </a:r>
            <a:r>
              <a:rPr lang="en-US" altLang="zh-CN">
                <a:solidFill>
                  <a:schemeClr val="hlink"/>
                </a:solidFill>
                <a:latin typeface="Arial" panose="020B0604020202020204" pitchFamily="34" charset="0"/>
              </a:rPr>
              <a:t>equally mixed</a:t>
            </a:r>
            <a:r>
              <a:rPr lang="en-US" altLang="zh-CN">
                <a:solidFill>
                  <a:srgbClr val="000066"/>
                </a:solidFill>
                <a:latin typeface="Arial" panose="020B0604020202020204" pitchFamily="34" charset="0"/>
              </a:rPr>
              <a:t> (0.5,0.5)  </a:t>
            </a:r>
            <a:r>
              <a:rPr lang="en-US" altLang="zh-CN" i="1">
                <a:solidFill>
                  <a:srgbClr val="000066"/>
                </a:solidFill>
                <a:latin typeface="Arial" panose="020B0604020202020204" pitchFamily="34" charset="0"/>
              </a:rPr>
              <a:t> </a:t>
            </a:r>
            <a:r>
              <a:rPr lang="en-US" altLang="zh-CN" i="1">
                <a:solidFill>
                  <a:schemeClr val="hlink"/>
                </a:solidFill>
                <a:latin typeface="Arial" panose="020B0604020202020204" pitchFamily="34" charset="0"/>
              </a:rPr>
              <a:t>Entropy </a:t>
            </a:r>
            <a:r>
              <a:rPr lang="en-US" altLang="zh-CN">
                <a:solidFill>
                  <a:schemeClr val="hlink"/>
                </a:solidFill>
                <a:latin typeface="Arial" panose="020B0604020202020204" pitchFamily="34" charset="0"/>
              </a:rPr>
              <a:t>=1</a:t>
            </a:r>
          </a:p>
          <a:p>
            <a:r>
              <a:rPr lang="en-US" altLang="zh-CN">
                <a:solidFill>
                  <a:schemeClr val="hlink"/>
                </a:solidFill>
                <a:latin typeface="Arial" panose="020B0604020202020204" pitchFamily="34" charset="0"/>
              </a:rPr>
              <a:t>Y: p, i.e, probability of each class</a:t>
            </a:r>
          </a:p>
          <a:p>
            <a:r>
              <a:rPr lang="en-US" altLang="zh-CN">
                <a:solidFill>
                  <a:schemeClr val="hlink"/>
                </a:solidFill>
                <a:latin typeface="Arial" panose="020B0604020202020204" pitchFamily="34" charset="0"/>
              </a:rPr>
              <a:t>X: each class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a:extLst>
              <a:ext uri="{FF2B5EF4-FFF2-40B4-BE49-F238E27FC236}">
                <a16:creationId xmlns:a16="http://schemas.microsoft.com/office/drawing/2014/main" id="{1A1E23CC-8666-E740-9D1C-2634005EE6AE}"/>
              </a:ext>
            </a:extLst>
          </p:cNvPr>
          <p:cNvSpPr>
            <a:spLocks noGrp="1" noRot="1" noChangeAspect="1" noTextEdit="1"/>
          </p:cNvSpPr>
          <p:nvPr>
            <p:ph type="sldImg"/>
          </p:nvPr>
        </p:nvSpPr>
        <p:spPr>
          <a:xfrm>
            <a:off x="457200" y="720725"/>
            <a:ext cx="6400800" cy="3600450"/>
          </a:xfrm>
          <a:ln/>
        </p:spPr>
      </p:sp>
      <p:sp>
        <p:nvSpPr>
          <p:cNvPr id="77827" name="备注占位符 2">
            <a:extLst>
              <a:ext uri="{FF2B5EF4-FFF2-40B4-BE49-F238E27FC236}">
                <a16:creationId xmlns:a16="http://schemas.microsoft.com/office/drawing/2014/main" id="{2442C7FC-34E9-A044-AA2D-81F22BF8A6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7828" name="灯片编号占位符 3">
            <a:extLst>
              <a:ext uri="{FF2B5EF4-FFF2-40B4-BE49-F238E27FC236}">
                <a16:creationId xmlns:a16="http://schemas.microsoft.com/office/drawing/2014/main" id="{B50A7900-20B0-294D-B622-A8B781C31E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822052F8-86C2-3F46-8AB2-4E65B0BB356B}" type="slidenum">
              <a:rPr lang="en-US" altLang="zh-CN" sz="1200"/>
              <a:pPr/>
              <a:t>21</a:t>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a:extLst>
              <a:ext uri="{FF2B5EF4-FFF2-40B4-BE49-F238E27FC236}">
                <a16:creationId xmlns:a16="http://schemas.microsoft.com/office/drawing/2014/main" id="{5FBEF132-A4CA-3741-B98D-30031E3F8DD6}"/>
              </a:ext>
            </a:extLst>
          </p:cNvPr>
          <p:cNvSpPr>
            <a:spLocks noGrp="1" noRot="1" noChangeAspect="1" noTextEdit="1"/>
          </p:cNvSpPr>
          <p:nvPr>
            <p:ph type="sldImg"/>
          </p:nvPr>
        </p:nvSpPr>
        <p:spPr>
          <a:xfrm>
            <a:off x="457200" y="720725"/>
            <a:ext cx="6400800" cy="3600450"/>
          </a:xfrm>
          <a:ln/>
        </p:spPr>
      </p:sp>
      <p:sp>
        <p:nvSpPr>
          <p:cNvPr id="78851" name="备注占位符 2">
            <a:extLst>
              <a:ext uri="{FF2B5EF4-FFF2-40B4-BE49-F238E27FC236}">
                <a16:creationId xmlns:a16="http://schemas.microsoft.com/office/drawing/2014/main" id="{4201280C-EF83-3D45-A1DD-A872C704E7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78852" name="灯片编号占位符 3">
            <a:extLst>
              <a:ext uri="{FF2B5EF4-FFF2-40B4-BE49-F238E27FC236}">
                <a16:creationId xmlns:a16="http://schemas.microsoft.com/office/drawing/2014/main" id="{337C7B3B-DE60-2A4D-AE52-1FD65BCE91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fld id="{43823ADD-4725-0640-926E-6AE2F4486B18}" type="slidenum">
              <a:rPr lang="en-US" altLang="zh-CN" sz="1200"/>
              <a:pPr/>
              <a:t>22</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Rectangle 10">
            <a:extLst>
              <a:ext uri="{FF2B5EF4-FFF2-40B4-BE49-F238E27FC236}">
                <a16:creationId xmlns:a16="http://schemas.microsoft.com/office/drawing/2014/main" id="{CE5AB0E1-F5D6-E34A-9C99-E5A2C278BD1D}"/>
              </a:ext>
            </a:extLst>
          </p:cNvPr>
          <p:cNvSpPr>
            <a:spLocks noChangeArrowheads="1"/>
          </p:cNvSpPr>
          <p:nvPr/>
        </p:nvSpPr>
        <p:spPr bwMode="auto">
          <a:xfrm>
            <a:off x="0" y="0"/>
            <a:ext cx="121920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eaLnBrk="1" hangingPunct="1">
              <a:defRPr/>
            </a:pPr>
            <a:endParaRPr kumimoji="0" lang="zh-CN" altLang="en-US" sz="1600">
              <a:solidFill>
                <a:srgbClr val="FFFFFF"/>
              </a:solidFill>
              <a:latin typeface="Calibri" panose="020F0502020204030204" pitchFamily="34" charset="0"/>
              <a:ea typeface="MS PGothic" panose="020B0600070205080204" pitchFamily="34" charset="-128"/>
            </a:endParaRPr>
          </a:p>
        </p:txBody>
      </p:sp>
      <p:sp>
        <p:nvSpPr>
          <p:cNvPr id="9" name="TextBox 9">
            <a:extLst>
              <a:ext uri="{FF2B5EF4-FFF2-40B4-BE49-F238E27FC236}">
                <a16:creationId xmlns:a16="http://schemas.microsoft.com/office/drawing/2014/main" id="{05A73CF4-5038-C148-A1A2-41A46F5FA5F3}"/>
              </a:ext>
            </a:extLst>
          </p:cNvPr>
          <p:cNvSpPr txBox="1">
            <a:spLocks noChangeArrowheads="1"/>
          </p:cNvSpPr>
          <p:nvPr userDrawn="1"/>
        </p:nvSpPr>
        <p:spPr bwMode="auto">
          <a:xfrm>
            <a:off x="479376" y="1703047"/>
            <a:ext cx="12000656" cy="646331"/>
          </a:xfrm>
          <a:prstGeom prst="rect">
            <a:avLst/>
          </a:prstGeom>
          <a:noFill/>
          <a:ln>
            <a:noFill/>
          </a:ln>
        </p:spPr>
        <p:txBody>
          <a:bodyPr wrap="square">
            <a:spAutoFit/>
          </a:bodyPr>
          <a:lstStyle>
            <a:lvl1pPr>
              <a:defRPr kumimoji="1" sz="2400">
                <a:solidFill>
                  <a:schemeClr val="tx1"/>
                </a:solidFill>
                <a:latin typeface="Lucida Sans" charset="0"/>
                <a:ea typeface="宋体" charset="0"/>
                <a:cs typeface="Arial Unicode MS" charset="0"/>
              </a:defRPr>
            </a:lvl1pPr>
            <a:lvl2pPr marL="742950" indent="-285750">
              <a:defRPr kumimoji="1" sz="2400">
                <a:solidFill>
                  <a:schemeClr val="tx1"/>
                </a:solidFill>
                <a:latin typeface="Lucida Sans" charset="0"/>
                <a:ea typeface="Arial Unicode MS" charset="0"/>
                <a:cs typeface="Arial Unicode MS" charset="0"/>
              </a:defRPr>
            </a:lvl2pPr>
            <a:lvl3pPr marL="1143000" indent="-228600">
              <a:defRPr kumimoji="1" sz="2400">
                <a:solidFill>
                  <a:schemeClr val="tx1"/>
                </a:solidFill>
                <a:latin typeface="Lucida Sans" charset="0"/>
                <a:ea typeface="Arial Unicode MS" charset="0"/>
                <a:cs typeface="Arial Unicode MS" charset="0"/>
              </a:defRPr>
            </a:lvl3pPr>
            <a:lvl4pPr marL="1600200" indent="-228600">
              <a:defRPr kumimoji="1" sz="2400">
                <a:solidFill>
                  <a:schemeClr val="tx1"/>
                </a:solidFill>
                <a:latin typeface="Lucida Sans" charset="0"/>
                <a:ea typeface="Arial Unicode MS" charset="0"/>
                <a:cs typeface="Arial Unicode MS" charset="0"/>
              </a:defRPr>
            </a:lvl4pPr>
            <a:lvl5pPr marL="2057400" indent="-228600">
              <a:defRPr kumimoji="1" sz="2400">
                <a:solidFill>
                  <a:schemeClr val="tx1"/>
                </a:solidFill>
                <a:latin typeface="Lucida Sans" charset="0"/>
                <a:ea typeface="Arial Unicode MS" charset="0"/>
                <a:cs typeface="Arial Unicode MS" charset="0"/>
              </a:defRPr>
            </a:lvl5pPr>
            <a:lvl6pPr marL="2514600" indent="-228600" fontAlgn="base">
              <a:spcBef>
                <a:spcPct val="0"/>
              </a:spcBef>
              <a:spcAft>
                <a:spcPct val="0"/>
              </a:spcAft>
              <a:defRPr kumimoji="1" sz="2400">
                <a:solidFill>
                  <a:schemeClr val="tx1"/>
                </a:solidFill>
                <a:latin typeface="Lucida Sans" charset="0"/>
                <a:ea typeface="Arial Unicode MS" charset="0"/>
                <a:cs typeface="Arial Unicode MS" charset="0"/>
              </a:defRPr>
            </a:lvl6pPr>
            <a:lvl7pPr marL="2971800" indent="-228600" fontAlgn="base">
              <a:spcBef>
                <a:spcPct val="0"/>
              </a:spcBef>
              <a:spcAft>
                <a:spcPct val="0"/>
              </a:spcAft>
              <a:defRPr kumimoji="1" sz="2400">
                <a:solidFill>
                  <a:schemeClr val="tx1"/>
                </a:solidFill>
                <a:latin typeface="Lucida Sans" charset="0"/>
                <a:ea typeface="Arial Unicode MS" charset="0"/>
                <a:cs typeface="Arial Unicode MS" charset="0"/>
              </a:defRPr>
            </a:lvl7pPr>
            <a:lvl8pPr marL="3429000" indent="-228600" fontAlgn="base">
              <a:spcBef>
                <a:spcPct val="0"/>
              </a:spcBef>
              <a:spcAft>
                <a:spcPct val="0"/>
              </a:spcAft>
              <a:defRPr kumimoji="1" sz="2400">
                <a:solidFill>
                  <a:schemeClr val="tx1"/>
                </a:solidFill>
                <a:latin typeface="Lucida Sans" charset="0"/>
                <a:ea typeface="Arial Unicode MS" charset="0"/>
                <a:cs typeface="Arial Unicode MS" charset="0"/>
              </a:defRPr>
            </a:lvl8pPr>
            <a:lvl9pPr marL="3886200" indent="-228600" fontAlgn="base">
              <a:spcBef>
                <a:spcPct val="0"/>
              </a:spcBef>
              <a:spcAft>
                <a:spcPct val="0"/>
              </a:spcAft>
              <a:defRPr kumimoji="1" sz="2400">
                <a:solidFill>
                  <a:schemeClr val="tx1"/>
                </a:solidFill>
                <a:latin typeface="Lucida Sans" charset="0"/>
                <a:ea typeface="Arial Unicode MS" charset="0"/>
                <a:cs typeface="Arial Unicode MS" charset="0"/>
              </a:defRPr>
            </a:lvl9pPr>
          </a:lstStyle>
          <a:p>
            <a:pPr eaLnBrk="1" hangingPunct="1">
              <a:defRPr/>
            </a:pPr>
            <a:r>
              <a:rPr kumimoji="1" lang="en-US" altLang="zh-CN" sz="3600" i="1" kern="1200" dirty="0">
                <a:solidFill>
                  <a:srgbClr val="FAFAFA"/>
                </a:solidFill>
                <a:latin typeface="Lucida Sans" charset="0"/>
                <a:ea typeface="ＭＳ Ｐゴシック" charset="-128"/>
                <a:cs typeface="ＭＳ Ｐゴシック" charset="-128"/>
              </a:rPr>
              <a:t>Principles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and</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Applications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of</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Business</a:t>
            </a:r>
            <a:r>
              <a:rPr kumimoji="1" lang="zh-CN" altLang="en-US" sz="3600" i="1" kern="1200" dirty="0">
                <a:solidFill>
                  <a:srgbClr val="FAFAFA"/>
                </a:solidFill>
                <a:latin typeface="Lucida Sans" charset="0"/>
                <a:ea typeface="ＭＳ Ｐゴシック" charset="-128"/>
                <a:cs typeface="ＭＳ Ｐゴシック" charset="-128"/>
              </a:rPr>
              <a:t> </a:t>
            </a:r>
            <a:r>
              <a:rPr kumimoji="1" lang="en-US" altLang="zh-CN" sz="3600" i="1" kern="1200" dirty="0">
                <a:solidFill>
                  <a:srgbClr val="FAFAFA"/>
                </a:solidFill>
                <a:latin typeface="Lucida Sans" charset="0"/>
                <a:ea typeface="ＭＳ Ｐゴシック" charset="-128"/>
                <a:cs typeface="ＭＳ Ｐゴシック" charset="-128"/>
              </a:rPr>
              <a:t>Intelligence</a:t>
            </a:r>
          </a:p>
        </p:txBody>
      </p:sp>
      <p:sp>
        <p:nvSpPr>
          <p:cNvPr id="10" name="Rectangle 11">
            <a:extLst>
              <a:ext uri="{FF2B5EF4-FFF2-40B4-BE49-F238E27FC236}">
                <a16:creationId xmlns:a16="http://schemas.microsoft.com/office/drawing/2014/main" id="{73BA702B-865B-984B-988B-1DDB1F55A860}"/>
              </a:ext>
            </a:extLst>
          </p:cNvPr>
          <p:cNvSpPr>
            <a:spLocks noChangeArrowheads="1"/>
          </p:cNvSpPr>
          <p:nvPr userDrawn="1"/>
        </p:nvSpPr>
        <p:spPr bwMode="auto">
          <a:xfrm>
            <a:off x="2711624" y="242487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r>
              <a:rPr lang="zh-CN" altLang="en-US" sz="4400" b="1" dirty="0">
                <a:solidFill>
                  <a:srgbClr val="139CB7"/>
                </a:solidFill>
                <a:latin typeface="微软雅黑" panose="020B0503020204020204" pitchFamily="34" charset="-122"/>
                <a:ea typeface="微软雅黑" panose="020B0503020204020204" pitchFamily="34" charset="-122"/>
              </a:rPr>
              <a:t>商务智能方法与应用</a:t>
            </a:r>
            <a:r>
              <a:rPr lang="zh-CN" altLang="en-US" sz="3600" b="1" dirty="0">
                <a:solidFill>
                  <a:srgbClr val="139CB7"/>
                </a:solidFill>
                <a:latin typeface="微软雅黑" panose="020B0503020204020204" pitchFamily="34" charset="-122"/>
                <a:ea typeface="微软雅黑" panose="020B0503020204020204" pitchFamily="34" charset="-122"/>
              </a:rPr>
              <a:t>（第二版）</a:t>
            </a:r>
            <a:endParaRPr lang="en-US" altLang="zh-CN" sz="3200" b="1" dirty="0">
              <a:solidFill>
                <a:srgbClr val="139CB7"/>
              </a:solidFill>
              <a:latin typeface="微软雅黑" panose="020B0503020204020204" pitchFamily="34" charset="-122"/>
              <a:ea typeface="微软雅黑" panose="020B0503020204020204" pitchFamily="34" charset="-122"/>
            </a:endParaRPr>
          </a:p>
        </p:txBody>
      </p:sp>
      <p:sp>
        <p:nvSpPr>
          <p:cNvPr id="11" name="Subtitle 2">
            <a:extLst>
              <a:ext uri="{FF2B5EF4-FFF2-40B4-BE49-F238E27FC236}">
                <a16:creationId xmlns:a16="http://schemas.microsoft.com/office/drawing/2014/main" id="{F96034A6-BDD8-2D41-82C4-37431A8439C4}"/>
              </a:ext>
            </a:extLst>
          </p:cNvPr>
          <p:cNvSpPr>
            <a:spLocks noGrp="1"/>
          </p:cNvSpPr>
          <p:nvPr>
            <p:ph type="subTitle" idx="1"/>
          </p:nvPr>
        </p:nvSpPr>
        <p:spPr>
          <a:xfrm>
            <a:off x="2063552" y="3383394"/>
            <a:ext cx="8331200" cy="838200"/>
          </a:xfrm>
        </p:spPr>
        <p:txBody>
          <a:bodyPr/>
          <a:lstStyle>
            <a:lvl1pPr marL="0" indent="0" algn="ctr">
              <a:buNone/>
              <a:defRPr>
                <a:solidFill>
                  <a:srgbClr val="437085"/>
                </a:solidFill>
                <a:latin typeface="微软雅黑"/>
                <a:ea typeface="微软雅黑"/>
                <a:cs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2" name="Rectangle 14">
            <a:extLst>
              <a:ext uri="{FF2B5EF4-FFF2-40B4-BE49-F238E27FC236}">
                <a16:creationId xmlns:a16="http://schemas.microsoft.com/office/drawing/2014/main" id="{936E05B6-9BBD-DA42-BEFE-9BA94979F980}"/>
              </a:ext>
            </a:extLst>
          </p:cNvPr>
          <p:cNvSpPr>
            <a:spLocks noChangeArrowheads="1"/>
          </p:cNvSpPr>
          <p:nvPr userDrawn="1"/>
        </p:nvSpPr>
        <p:spPr bwMode="auto">
          <a:xfrm>
            <a:off x="406400" y="4762865"/>
            <a:ext cx="11379200" cy="784175"/>
          </a:xfrm>
          <a:prstGeom prst="rect">
            <a:avLst/>
          </a:prstGeom>
          <a:solidFill>
            <a:schemeClr val="bg1"/>
          </a:solidFill>
          <a:ln w="12700">
            <a:noFill/>
            <a:miter lim="800000"/>
            <a:headEnd/>
            <a:tailEnd/>
          </a:ln>
          <a:effectLst/>
        </p:spPr>
        <p:txBody>
          <a:bodyPr wrap="none" anchor="ctr"/>
          <a:lstStyle>
            <a:lvl1pPr>
              <a:defRPr kumimoji="1" sz="2400">
                <a:solidFill>
                  <a:schemeClr val="tx1"/>
                </a:solidFill>
                <a:latin typeface="Lucida Sans" panose="020B0602030504020204" pitchFamily="34" charset="0"/>
                <a:ea typeface="宋体" panose="02010600030101010101" pitchFamily="2" charset="-122"/>
              </a:defRPr>
            </a:lvl1pPr>
            <a:lvl2pPr marL="742950" indent="-285750">
              <a:defRPr kumimoji="1" sz="2400">
                <a:solidFill>
                  <a:schemeClr val="tx1"/>
                </a:solidFill>
                <a:latin typeface="Lucida Sans" panose="020B0602030504020204" pitchFamily="34" charset="0"/>
                <a:ea typeface="宋体" panose="02010600030101010101" pitchFamily="2" charset="-122"/>
              </a:defRPr>
            </a:lvl2pPr>
            <a:lvl3pPr marL="1143000" indent="-228600">
              <a:defRPr kumimoji="1" sz="2400">
                <a:solidFill>
                  <a:schemeClr val="tx1"/>
                </a:solidFill>
                <a:latin typeface="Lucida Sans" panose="020B0602030504020204" pitchFamily="34" charset="0"/>
                <a:ea typeface="宋体" panose="02010600030101010101" pitchFamily="2" charset="-122"/>
              </a:defRPr>
            </a:lvl3pPr>
            <a:lvl4pPr marL="1600200" indent="-228600">
              <a:defRPr kumimoji="1" sz="2400">
                <a:solidFill>
                  <a:schemeClr val="tx1"/>
                </a:solidFill>
                <a:latin typeface="Lucida Sans" panose="020B0602030504020204" pitchFamily="34" charset="0"/>
                <a:ea typeface="宋体" panose="02010600030101010101" pitchFamily="2" charset="-122"/>
              </a:defRPr>
            </a:lvl4pPr>
            <a:lvl5pPr marL="2057400" indent="-228600">
              <a:defRPr kumimoji="1" sz="2400">
                <a:solidFill>
                  <a:schemeClr val="tx1"/>
                </a:solidFill>
                <a:latin typeface="Lucida Sans" panose="020B0602030504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Lucida Sans" panose="020B0602030504020204" pitchFamily="34" charset="0"/>
                <a:ea typeface="宋体" panose="02010600030101010101" pitchFamily="2" charset="-122"/>
              </a:defRPr>
            </a:lvl9pPr>
          </a:lstStyle>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刘红岩</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a:p>
            <a:pPr algn="ctr" eaLnBrk="1" hangingPunct="1">
              <a:defRPr/>
            </a:pPr>
            <a:r>
              <a:rPr kumimoji="0" lang="zh-CN" altLang="en-US"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rPr>
              <a:t>清华大学经济管理学院</a:t>
            </a:r>
            <a:endParaRPr kumimoji="0" lang="en-US" altLang="zh-CN" sz="2800" b="1" i="0" dirty="0">
              <a:solidFill>
                <a:srgbClr val="002060"/>
              </a:solidFill>
              <a:latin typeface="Kaiti SC" panose="02010600040101010101" pitchFamily="2" charset="-122"/>
              <a:ea typeface="Kai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67820175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BEEC3CE3-74F8-CC47-AF6A-1E86AFB15E5D}"/>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66399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795580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188913"/>
            <a:ext cx="111760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334434" y="1196975"/>
            <a:ext cx="5611284"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48917" y="1196975"/>
            <a:ext cx="5611283" cy="5203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33D90504-E65A-914F-BB01-8588EEB47705}"/>
              </a:ext>
            </a:extLst>
          </p:cNvPr>
          <p:cNvSpPr>
            <a:spLocks noGrp="1" noChangeArrowheads="1"/>
          </p:cNvSpPr>
          <p:nvPr>
            <p:ph type="dt" sz="half" idx="10"/>
          </p:nvPr>
        </p:nvSpPr>
        <p:spPr>
          <a:xfrm>
            <a:off x="812800" y="6400800"/>
            <a:ext cx="2540000" cy="457200"/>
          </a:xfrm>
          <a:prstGeom prst="rect">
            <a:avLst/>
          </a:prstGeom>
        </p:spPr>
        <p:txBody>
          <a:bodyPr/>
          <a:lstStyle>
            <a:lvl1pPr>
              <a:defRPr/>
            </a:lvl1pPr>
          </a:lstStyle>
          <a:p>
            <a:pPr>
              <a:defRPr/>
            </a:pPr>
            <a:fld id="{560D4181-D356-A84C-AD92-1D5EB0B48EE5}" type="datetime1">
              <a:rPr lang="zh-CN" altLang="en-US"/>
              <a:pPr>
                <a:defRPr/>
              </a:pPr>
              <a:t>2020/12/6</a:t>
            </a:fld>
            <a:endParaRPr lang="en-US" altLang="zh-CN"/>
          </a:p>
        </p:txBody>
      </p:sp>
      <p:sp>
        <p:nvSpPr>
          <p:cNvPr id="6" name="Rectangle 5">
            <a:extLst>
              <a:ext uri="{FF2B5EF4-FFF2-40B4-BE49-F238E27FC236}">
                <a16:creationId xmlns:a16="http://schemas.microsoft.com/office/drawing/2014/main" id="{7041CC44-961C-6344-89EE-6B5EA878803B}"/>
              </a:ext>
            </a:extLst>
          </p:cNvPr>
          <p:cNvSpPr>
            <a:spLocks noGrp="1" noChangeArrowheads="1"/>
          </p:cNvSpPr>
          <p:nvPr>
            <p:ph type="ftr" sz="quarter" idx="11"/>
          </p:nvPr>
        </p:nvSpPr>
        <p:spPr>
          <a:xfrm>
            <a:off x="4165600" y="6477000"/>
            <a:ext cx="3860800" cy="381000"/>
          </a:xfrm>
          <a:prstGeom prst="rect">
            <a:avLst/>
          </a:prstGeom>
        </p:spPr>
        <p:txBody>
          <a:bodyPr/>
          <a:lstStyle>
            <a:lvl1pPr>
              <a:defRPr/>
            </a:lvl1pPr>
          </a:lstStyle>
          <a:p>
            <a:pPr>
              <a:defRPr/>
            </a:pPr>
            <a:r>
              <a:rPr lang="en-US" altLang="zh-CN"/>
              <a:t>Data warehousing and Data Mining -- Liu Hongyan</a:t>
            </a:r>
          </a:p>
        </p:txBody>
      </p:sp>
      <p:sp>
        <p:nvSpPr>
          <p:cNvPr id="7" name="Rectangle 6">
            <a:extLst>
              <a:ext uri="{FF2B5EF4-FFF2-40B4-BE49-F238E27FC236}">
                <a16:creationId xmlns:a16="http://schemas.microsoft.com/office/drawing/2014/main" id="{C991DB90-0C74-934C-B583-231BBD9E514A}"/>
              </a:ext>
            </a:extLst>
          </p:cNvPr>
          <p:cNvSpPr>
            <a:spLocks noGrp="1" noChangeArrowheads="1"/>
          </p:cNvSpPr>
          <p:nvPr>
            <p:ph type="sldNum" sz="quarter" idx="12"/>
          </p:nvPr>
        </p:nvSpPr>
        <p:spPr>
          <a:xfrm>
            <a:off x="8737600" y="6553200"/>
            <a:ext cx="25400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fld id="{1FD33B24-12B6-5E40-BEC5-0182D334E560}" type="slidenum">
              <a:rPr lang="zh-CN" altLang="en-US"/>
              <a:pPr/>
              <a:t>‹#›</a:t>
            </a:fld>
            <a:endParaRPr lang="en-US" altLang="zh-CN"/>
          </a:p>
        </p:txBody>
      </p:sp>
    </p:spTree>
    <p:extLst>
      <p:ext uri="{BB962C8B-B14F-4D97-AF65-F5344CB8AC3E}">
        <p14:creationId xmlns:p14="http://schemas.microsoft.com/office/powerpoint/2010/main" val="426787838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Straight Connector 9">
            <a:extLst>
              <a:ext uri="{FF2B5EF4-FFF2-40B4-BE49-F238E27FC236}">
                <a16:creationId xmlns:a16="http://schemas.microsoft.com/office/drawing/2014/main" id="{1E86D3DC-4FED-3E4C-83A1-281AA6ADC0FE}"/>
              </a:ext>
            </a:extLst>
          </p:cNvPr>
          <p:cNvCxnSpPr>
            <a:cxnSpLocks noChangeShapeType="1"/>
          </p:cNvCxnSpPr>
          <p:nvPr/>
        </p:nvCxnSpPr>
        <p:spPr bwMode="auto">
          <a:xfrm>
            <a:off x="304800" y="12954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06400" y="304800"/>
            <a:ext cx="11379200" cy="91440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406400" y="1484784"/>
            <a:ext cx="11379200" cy="4839816"/>
          </a:xfrm>
        </p:spPr>
        <p:txBody>
          <a:bodyPr/>
          <a:lstStyle>
            <a:lvl1pPr>
              <a:spcBef>
                <a:spcPts val="1200"/>
              </a:spcBef>
              <a:defRPr baseline="0">
                <a:latin typeface="Times New Roman" panose="02020603050405020304" pitchFamily="18" charset="0"/>
                <a:ea typeface="宋体" panose="02010600030101010101" pitchFamily="2" charset="-122"/>
              </a:defRPr>
            </a:lvl1pPr>
            <a:lvl2pPr>
              <a:spcBef>
                <a:spcPts val="1200"/>
              </a:spcBef>
              <a:defRPr baseline="0">
                <a:latin typeface="Times New Roman" panose="02020603050405020304" pitchFamily="18" charset="0"/>
                <a:ea typeface="宋体" panose="02010600030101010101" pitchFamily="2" charset="-122"/>
              </a:defRPr>
            </a:lvl2pPr>
            <a:lvl3pPr>
              <a:spcBef>
                <a:spcPts val="1200"/>
              </a:spcBef>
              <a:defRPr baseline="0">
                <a:latin typeface="Times New Roman" panose="02020603050405020304" pitchFamily="18" charset="0"/>
                <a:ea typeface="宋体" panose="02010600030101010101" pitchFamily="2" charset="-122"/>
              </a:defRPr>
            </a:lvl3pPr>
            <a:lvl4pPr>
              <a:spcBef>
                <a:spcPts val="1200"/>
              </a:spcBef>
              <a:defRPr baseline="0">
                <a:latin typeface="Times New Roman" panose="02020603050405020304" pitchFamily="18" charset="0"/>
                <a:ea typeface="宋体" panose="02010600030101010101" pitchFamily="2" charset="-122"/>
              </a:defRPr>
            </a:lvl4pPr>
            <a:lvl5pPr>
              <a:spcBef>
                <a:spcPts val="1200"/>
              </a:spcBef>
              <a:defRPr baseline="0">
                <a:latin typeface="Times New Roman" panose="02020603050405020304" pitchFamily="18" charset="0"/>
                <a:ea typeface="宋体" panose="0201060003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3569195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2400" b="0" cap="all"/>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lgn="l" defTabSz="457200" rtl="0" eaLnBrk="1" fontAlgn="base" hangingPunct="1">
              <a:spcBef>
                <a:spcPct val="0"/>
              </a:spcBef>
              <a:spcAft>
                <a:spcPct val="0"/>
              </a:spcAft>
              <a:buNone/>
              <a:defRPr kumimoji="1" lang="zh-CN" altLang="en-US" sz="4000" b="1" kern="1200" cap="all" dirty="0" smtClean="0">
                <a:solidFill>
                  <a:schemeClr val="tx1"/>
                </a:solidFill>
                <a:latin typeface="微软雅黑"/>
                <a:ea typeface="微软雅黑"/>
                <a:cs typeface="微软雅黑"/>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3977231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9">
            <a:extLst>
              <a:ext uri="{FF2B5EF4-FFF2-40B4-BE49-F238E27FC236}">
                <a16:creationId xmlns:a16="http://schemas.microsoft.com/office/drawing/2014/main" id="{E0106CD6-94F0-374E-A108-C48422D7EE75}"/>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09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97600" y="1600201"/>
            <a:ext cx="5384800" cy="4525963"/>
          </a:xfrm>
        </p:spPr>
        <p:txBody>
          <a:bodyPr/>
          <a:lstStyle>
            <a:lvl1pPr>
              <a:spcBef>
                <a:spcPts val="1000"/>
              </a:spcBef>
              <a:defRPr sz="2800"/>
            </a:lvl1pPr>
            <a:lvl2pPr>
              <a:spcBef>
                <a:spcPts val="1000"/>
              </a:spcBef>
              <a:defRPr sz="2400"/>
            </a:lvl2pPr>
            <a:lvl3pPr>
              <a:spcBef>
                <a:spcPts val="1000"/>
              </a:spcBef>
              <a:defRPr sz="2000"/>
            </a:lvl3pPr>
            <a:lvl4pPr>
              <a:spcBef>
                <a:spcPts val="1000"/>
              </a:spcBef>
              <a:defRPr sz="1800"/>
            </a:lvl4pPr>
            <a:lvl5pPr>
              <a:spcBef>
                <a:spcPts val="1000"/>
              </a:spcBef>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319736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9">
            <a:extLst>
              <a:ext uri="{FF2B5EF4-FFF2-40B4-BE49-F238E27FC236}">
                <a16:creationId xmlns:a16="http://schemas.microsoft.com/office/drawing/2014/main" id="{2A092604-DDEA-6B4F-BCA0-48F930156E69}"/>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509828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9">
            <a:extLst>
              <a:ext uri="{FF2B5EF4-FFF2-40B4-BE49-F238E27FC236}">
                <a16:creationId xmlns:a16="http://schemas.microsoft.com/office/drawing/2014/main" id="{3D9E6F0F-3DA7-1841-A697-B684856B4A7D}"/>
              </a:ext>
            </a:extLst>
          </p:cNvPr>
          <p:cNvCxnSpPr>
            <a:cxnSpLocks noChangeShapeType="1"/>
          </p:cNvCxnSpPr>
          <p:nvPr/>
        </p:nvCxnSpPr>
        <p:spPr bwMode="auto">
          <a:xfrm>
            <a:off x="304800" y="1447800"/>
            <a:ext cx="11582400" cy="1588"/>
          </a:xfrm>
          <a:prstGeom prst="line">
            <a:avLst/>
          </a:prstGeom>
          <a:noFill/>
          <a:ln w="38100">
            <a:solidFill>
              <a:srgbClr val="139CB7"/>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3116763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9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zh-CN" altLang="en-US"/>
              <a:t>单击此处编辑母版标题样式</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14456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30390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DD6F361-0B33-6441-A4FE-1E05AAAAA302}"/>
              </a:ext>
            </a:extLst>
          </p:cNvPr>
          <p:cNvSpPr>
            <a:spLocks noGrp="1"/>
          </p:cNvSpPr>
          <p:nvPr>
            <p:ph type="title"/>
          </p:nvPr>
        </p:nvSpPr>
        <p:spPr bwMode="auto">
          <a:xfrm>
            <a:off x="406400" y="304800"/>
            <a:ext cx="1137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
        <p:nvSpPr>
          <p:cNvPr id="1027" name="Text Placeholder 2">
            <a:extLst>
              <a:ext uri="{FF2B5EF4-FFF2-40B4-BE49-F238E27FC236}">
                <a16:creationId xmlns:a16="http://schemas.microsoft.com/office/drawing/2014/main" id="{5930DA59-3FA4-F64F-B8DA-9E1CC101F695}"/>
              </a:ext>
            </a:extLst>
          </p:cNvPr>
          <p:cNvSpPr>
            <a:spLocks noGrp="1"/>
          </p:cNvSpPr>
          <p:nvPr>
            <p:ph type="body" idx="1"/>
          </p:nvPr>
        </p:nvSpPr>
        <p:spPr bwMode="auto">
          <a:xfrm>
            <a:off x="406400" y="1371600"/>
            <a:ext cx="11379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7" name="Rectangle 6">
            <a:extLst>
              <a:ext uri="{FF2B5EF4-FFF2-40B4-BE49-F238E27FC236}">
                <a16:creationId xmlns:a16="http://schemas.microsoft.com/office/drawing/2014/main" id="{C848F5B9-4989-E543-A539-BAAEBC12ADDE}"/>
              </a:ext>
            </a:extLst>
          </p:cNvPr>
          <p:cNvSpPr>
            <a:spLocks noChangeArrowheads="1"/>
          </p:cNvSpPr>
          <p:nvPr/>
        </p:nvSpPr>
        <p:spPr bwMode="auto">
          <a:xfrm>
            <a:off x="0" y="0"/>
            <a:ext cx="8686800" cy="304800"/>
          </a:xfrm>
          <a:prstGeom prst="rect">
            <a:avLst/>
          </a:prstGeom>
          <a:solidFill>
            <a:srgbClr val="0E7589"/>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r>
              <a:rPr lang="en-US" sz="1600" i="1" dirty="0">
                <a:solidFill>
                  <a:srgbClr val="FFFFFF"/>
                </a:solidFill>
                <a:latin typeface="+mn-lt"/>
                <a:ea typeface="ＭＳ Ｐゴシック" charset="-128"/>
                <a:cs typeface="ＭＳ Ｐゴシック" charset="-128"/>
              </a:rPr>
              <a:t>P</a:t>
            </a:r>
            <a:r>
              <a:rPr lang="en-US" altLang="zh-CN" sz="1600" i="1" dirty="0">
                <a:solidFill>
                  <a:srgbClr val="FFFFFF"/>
                </a:solidFill>
                <a:latin typeface="+mn-lt"/>
                <a:ea typeface="ＭＳ Ｐゴシック" charset="-128"/>
                <a:cs typeface="ＭＳ Ｐゴシック" charset="-128"/>
              </a:rPr>
              <a:t>rinciples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and</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Applications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of</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Business</a:t>
            </a:r>
            <a:r>
              <a:rPr lang="zh-CN" altLang="en-US" sz="1600" i="1" dirty="0">
                <a:solidFill>
                  <a:srgbClr val="FFFFFF"/>
                </a:solidFill>
                <a:latin typeface="+mn-lt"/>
                <a:ea typeface="ＭＳ Ｐゴシック" charset="-128"/>
                <a:cs typeface="ＭＳ Ｐゴシック" charset="-128"/>
              </a:rPr>
              <a:t> </a:t>
            </a:r>
            <a:r>
              <a:rPr lang="en-US" altLang="zh-CN" sz="1600" i="1" dirty="0">
                <a:solidFill>
                  <a:srgbClr val="FFFFFF"/>
                </a:solidFill>
                <a:latin typeface="+mn-lt"/>
                <a:ea typeface="ＭＳ Ｐゴシック" charset="-128"/>
                <a:cs typeface="ＭＳ Ｐゴシック" charset="-128"/>
              </a:rPr>
              <a:t>Intelligence</a:t>
            </a:r>
            <a:endParaRPr lang="en-US" sz="1600" i="1" dirty="0">
              <a:solidFill>
                <a:srgbClr val="FFFFFF"/>
              </a:solidFill>
              <a:latin typeface="+mn-lt"/>
              <a:ea typeface="ＭＳ Ｐゴシック" charset="-128"/>
              <a:cs typeface="ＭＳ Ｐゴシック" charset="-128"/>
            </a:endParaRPr>
          </a:p>
        </p:txBody>
      </p:sp>
      <p:sp>
        <p:nvSpPr>
          <p:cNvPr id="9" name="Rectangle 8">
            <a:extLst>
              <a:ext uri="{FF2B5EF4-FFF2-40B4-BE49-F238E27FC236}">
                <a16:creationId xmlns:a16="http://schemas.microsoft.com/office/drawing/2014/main" id="{CB06092D-6A6A-1646-86EE-559739AC363E}"/>
              </a:ext>
            </a:extLst>
          </p:cNvPr>
          <p:cNvSpPr>
            <a:spLocks noChangeArrowheads="1"/>
          </p:cNvSpPr>
          <p:nvPr/>
        </p:nvSpPr>
        <p:spPr bwMode="auto">
          <a:xfrm>
            <a:off x="8636000" y="0"/>
            <a:ext cx="3583517" cy="304800"/>
          </a:xfrm>
          <a:prstGeom prst="rect">
            <a:avLst/>
          </a:prstGeom>
          <a:solidFill>
            <a:srgbClr val="139CB7"/>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eaLnBrk="1" hangingPunct="1"/>
            <a:r>
              <a:rPr lang="en-US" altLang="zh-CN" sz="1600" i="1">
                <a:solidFill>
                  <a:srgbClr val="FFFFFF"/>
                </a:solidFill>
                <a:latin typeface="Calibri" panose="020F0502020204030204" pitchFamily="34" charset="0"/>
                <a:ea typeface="MS PGothic" panose="020B0600070205080204" pitchFamily="34" charset="-128"/>
              </a:rPr>
              <a:t>Chap</a:t>
            </a:r>
            <a:r>
              <a:rPr lang="zh-CN" altLang="en-US" sz="1600">
                <a:solidFill>
                  <a:srgbClr val="FFFFFF"/>
                </a:solidFill>
                <a:latin typeface="Calibri" panose="020F0502020204030204" pitchFamily="34" charset="0"/>
                <a:ea typeface="MS PGothic" panose="020B0600070205080204" pitchFamily="34" charset="-128"/>
              </a:rPr>
              <a:t> </a:t>
            </a:r>
            <a:r>
              <a:rPr lang="en-US" altLang="zh-CN" sz="1600">
                <a:solidFill>
                  <a:srgbClr val="FFFFFF"/>
                </a:solidFill>
                <a:latin typeface="Calibri" panose="020F0502020204030204" pitchFamily="34" charset="0"/>
                <a:ea typeface="MS PGothic" panose="020B0600070205080204" pitchFamily="34" charset="-128"/>
              </a:rPr>
              <a:t>4</a:t>
            </a:r>
            <a:r>
              <a:rPr lang="zh-CN" altLang="en-US" sz="1600">
                <a:solidFill>
                  <a:srgbClr val="FFFFFF"/>
                </a:solidFill>
                <a:latin typeface="Calibri" panose="020F0502020204030204" pitchFamily="34" charset="0"/>
                <a:ea typeface="MS PGothic" panose="020B0600070205080204" pitchFamily="34" charset="-128"/>
              </a:rPr>
              <a:t> ：    分类</a:t>
            </a:r>
            <a:endParaRPr lang="en-US" altLang="zh-CN" sz="1600">
              <a:solidFill>
                <a:srgbClr val="FFFFFF"/>
              </a:solidFill>
              <a:latin typeface="Calibri" panose="020F0502020204030204" pitchFamily="34" charset="0"/>
              <a:ea typeface="MS PGothic" panose="020B0600070205080204" pitchFamily="34" charset="-128"/>
            </a:endParaRPr>
          </a:p>
        </p:txBody>
      </p:sp>
      <p:sp>
        <p:nvSpPr>
          <p:cNvPr id="1030" name="矩形 1">
            <a:extLst>
              <a:ext uri="{FF2B5EF4-FFF2-40B4-BE49-F238E27FC236}">
                <a16:creationId xmlns:a16="http://schemas.microsoft.com/office/drawing/2014/main" id="{F3047F8F-8D59-2D40-9B56-46AD24BDC96D}"/>
              </a:ext>
            </a:extLst>
          </p:cNvPr>
          <p:cNvSpPr>
            <a:spLocks noChangeArrowheads="1"/>
          </p:cNvSpPr>
          <p:nvPr/>
        </p:nvSpPr>
        <p:spPr bwMode="auto">
          <a:xfrm>
            <a:off x="11280575" y="6489701"/>
            <a:ext cx="92412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eaLnBrk="1" hangingPunct="1">
              <a:lnSpc>
                <a:spcPts val="2000"/>
              </a:lnSpc>
            </a:pPr>
            <a:r>
              <a:rPr lang="en-US" altLang="zh-CN" sz="1800"/>
              <a:t> </a:t>
            </a:r>
            <a:fld id="{2D0B5A14-34AE-8744-A16E-EE8345655383}" type="slidenum">
              <a:rPr lang="en-US" altLang="zh-CN" sz="1800"/>
              <a:pPr algn="ctr" eaLnBrk="1" hangingPunct="1">
                <a:lnSpc>
                  <a:spcPts val="2000"/>
                </a:lnSpc>
              </a:pPr>
              <a:t>‹#›</a:t>
            </a:fld>
            <a:endParaRPr lang="en-US" altLang="zh-CN" sz="1800"/>
          </a:p>
        </p:txBody>
      </p:sp>
    </p:spTree>
  </p:cSld>
  <p:clrMap bg1="lt1" tx1="dk1" bg2="lt2" tx2="dk2" accent1="accent1" accent2="accent2" accent3="accent3" accent4="accent4" accent5="accent5" accent6="accent6" hlink="hlink" folHlink="folHlink"/>
  <p:sldLayoutIdLst>
    <p:sldLayoutId id="2147483981" r:id="rId1"/>
    <p:sldLayoutId id="2147483982" r:id="rId2"/>
    <p:sldLayoutId id="2147483976" r:id="rId3"/>
    <p:sldLayoutId id="2147483983" r:id="rId4"/>
    <p:sldLayoutId id="2147483984" r:id="rId5"/>
    <p:sldLayoutId id="2147483985" r:id="rId6"/>
    <p:sldLayoutId id="2147483977" r:id="rId7"/>
    <p:sldLayoutId id="2147483978" r:id="rId8"/>
    <p:sldLayoutId id="2147483979" r:id="rId9"/>
    <p:sldLayoutId id="2147483986" r:id="rId10"/>
    <p:sldLayoutId id="2147483980" r:id="rId11"/>
    <p:sldLayoutId id="2147483987" r:id="rId12"/>
  </p:sldLayoutIdLst>
  <p:hf hdr="0" ftr="0" dt="0"/>
  <p:txStyles>
    <p:titleStyle>
      <a:lvl1pPr algn="l" defTabSz="457200" rtl="0" eaLnBrk="0" fontAlgn="base" hangingPunct="0">
        <a:spcBef>
          <a:spcPct val="0"/>
        </a:spcBef>
        <a:spcAft>
          <a:spcPct val="0"/>
        </a:spcAft>
        <a:defRPr kumimoji="1" sz="4000" kern="1200">
          <a:solidFill>
            <a:schemeClr val="tx1"/>
          </a:solidFill>
          <a:latin typeface="微软雅黑"/>
          <a:ea typeface="微软雅黑"/>
          <a:cs typeface="微软雅黑"/>
        </a:defRPr>
      </a:lvl1pPr>
      <a:lvl2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2pPr>
      <a:lvl3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3pPr>
      <a:lvl4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4pPr>
      <a:lvl5pPr algn="l" defTabSz="457200" rtl="0" eaLnBrk="0" fontAlgn="base" hangingPunct="0">
        <a:spcBef>
          <a:spcPct val="0"/>
        </a:spcBef>
        <a:spcAft>
          <a:spcPct val="0"/>
        </a:spcAft>
        <a:defRPr kumimoji="1" sz="4000">
          <a:solidFill>
            <a:schemeClr val="tx1"/>
          </a:solidFill>
          <a:latin typeface="微软雅黑" charset="0"/>
          <a:ea typeface="微软雅黑" charset="0"/>
          <a:cs typeface="微软雅黑" charset="0"/>
        </a:defRPr>
      </a:lvl5pPr>
      <a:lvl6pPr marL="4572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6pPr>
      <a:lvl7pPr marL="9144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7pPr>
      <a:lvl8pPr marL="13716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8pPr>
      <a:lvl9pPr marL="1828800" algn="l" defTabSz="457200" rtl="0" eaLnBrk="1" fontAlgn="base" hangingPunct="1">
        <a:spcBef>
          <a:spcPct val="0"/>
        </a:spcBef>
        <a:spcAft>
          <a:spcPct val="0"/>
        </a:spcAft>
        <a:defRPr sz="40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ts val="1200"/>
        </a:spcBef>
        <a:spcAft>
          <a:spcPct val="0"/>
        </a:spcAft>
        <a:buClr>
          <a:srgbClr val="437085"/>
        </a:buClr>
        <a:buFont typeface="Wingdings" pitchFamily="2" charset="2"/>
        <a:buChar char="§"/>
        <a:defRPr kumimoji="1" sz="2800" kern="1200">
          <a:solidFill>
            <a:schemeClr val="tx1"/>
          </a:solidFill>
          <a:latin typeface="微软雅黑"/>
          <a:ea typeface="微软雅黑"/>
          <a:cs typeface="微软雅黑"/>
        </a:defRPr>
      </a:lvl1pPr>
      <a:lvl2pPr marL="742950" indent="-285750" algn="l" defTabSz="457200" rtl="0" eaLnBrk="0" fontAlgn="base" hangingPunct="0">
        <a:spcBef>
          <a:spcPts val="1200"/>
        </a:spcBef>
        <a:spcAft>
          <a:spcPct val="0"/>
        </a:spcAft>
        <a:buClr>
          <a:srgbClr val="357E69"/>
        </a:buClr>
        <a:buFont typeface="Symbol" pitchFamily="2" charset="2"/>
        <a:buChar char="-"/>
        <a:defRPr kumimoji="1" sz="2400" kern="1200">
          <a:solidFill>
            <a:srgbClr val="800000"/>
          </a:solidFill>
          <a:latin typeface="微软雅黑"/>
          <a:ea typeface="微软雅黑"/>
          <a:cs typeface="微软雅黑"/>
        </a:defRPr>
      </a:lvl2pPr>
      <a:lvl3pPr marL="1143000" indent="-228600" algn="l" defTabSz="457200" rtl="0" eaLnBrk="0" fontAlgn="base" hangingPunct="0">
        <a:spcBef>
          <a:spcPts val="1200"/>
        </a:spcBef>
        <a:spcAft>
          <a:spcPct val="0"/>
        </a:spcAft>
        <a:buClr>
          <a:srgbClr val="918BA3"/>
        </a:buClr>
        <a:buFont typeface="Wingdings" pitchFamily="2" charset="2"/>
        <a:buChar char="Ø"/>
        <a:defRPr kumimoji="1" sz="2000" kern="1200">
          <a:solidFill>
            <a:srgbClr val="0000FF"/>
          </a:solidFill>
          <a:latin typeface="微软雅黑"/>
          <a:ea typeface="微软雅黑"/>
          <a:cs typeface="微软雅黑"/>
        </a:defRPr>
      </a:lvl3pPr>
      <a:lvl4pPr marL="1600200" indent="-228600" algn="l" defTabSz="457200" rtl="0" eaLnBrk="0" fontAlgn="base" hangingPunct="0">
        <a:spcBef>
          <a:spcPts val="1200"/>
        </a:spcBef>
        <a:spcAft>
          <a:spcPct val="0"/>
        </a:spcAft>
        <a:buClr>
          <a:srgbClr val="2F6E7E"/>
        </a:buClr>
        <a:buFont typeface="Wingdings" pitchFamily="2" charset="2"/>
        <a:buChar char="ü"/>
        <a:defRPr kumimoji="1" sz="2000" kern="1200">
          <a:solidFill>
            <a:schemeClr val="tx1"/>
          </a:solidFill>
          <a:latin typeface="微软雅黑"/>
          <a:ea typeface="微软雅黑"/>
          <a:cs typeface="微软雅黑"/>
        </a:defRPr>
      </a:lvl4pPr>
      <a:lvl5pPr marL="2057400" indent="-228600" algn="l" defTabSz="457200" rtl="0" eaLnBrk="0" fontAlgn="base" hangingPunct="0">
        <a:spcBef>
          <a:spcPts val="1200"/>
        </a:spcBef>
        <a:spcAft>
          <a:spcPct val="0"/>
        </a:spcAft>
        <a:buClr>
          <a:srgbClr val="233337"/>
        </a:buClr>
        <a:buFont typeface="Wingdings" pitchFamily="2" charset="2"/>
        <a:buChar char="§"/>
        <a:defRPr kumimoji="1" sz="2000" kern="1200">
          <a:solidFill>
            <a:schemeClr val="tx1"/>
          </a:solidFill>
          <a:latin typeface="微软雅黑"/>
          <a:ea typeface="微软雅黑"/>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6.emf"/></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9.emf"/><Relationship Id="rId5" Type="http://schemas.openxmlformats.org/officeDocument/2006/relationships/oleObject" Target="../embeddings/oleObject12.bin"/><Relationship Id="rId4" Type="http://schemas.openxmlformats.org/officeDocument/2006/relationships/image" Target="../media/image18.emf"/></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22.emf"/><Relationship Id="rId5" Type="http://schemas.openxmlformats.org/officeDocument/2006/relationships/oleObject" Target="../embeddings/oleObject13.bin"/><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4.e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15.bin"/><Relationship Id="rId5" Type="http://schemas.openxmlformats.org/officeDocument/2006/relationships/image" Target="../media/image22.emf"/><Relationship Id="rId4" Type="http://schemas.openxmlformats.org/officeDocument/2006/relationships/oleObject" Target="../embeddings/oleObject14.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12.xml"/><Relationship Id="rId7" Type="http://schemas.openxmlformats.org/officeDocument/2006/relationships/image" Target="../media/image26.e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17.bin"/><Relationship Id="rId5" Type="http://schemas.openxmlformats.org/officeDocument/2006/relationships/image" Target="../media/image25.emf"/><Relationship Id="rId4" Type="http://schemas.openxmlformats.org/officeDocument/2006/relationships/oleObject" Target="../embeddings/oleObject16.bin"/><Relationship Id="rId9" Type="http://schemas.openxmlformats.org/officeDocument/2006/relationships/image" Target="../media/image27.e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notesSlide" Target="../notesSlides/notesSlide13.xml"/><Relationship Id="rId7" Type="http://schemas.openxmlformats.org/officeDocument/2006/relationships/image" Target="../media/image28.e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20.bin"/><Relationship Id="rId11" Type="http://schemas.openxmlformats.org/officeDocument/2006/relationships/image" Target="../media/image30.emf"/><Relationship Id="rId5" Type="http://schemas.openxmlformats.org/officeDocument/2006/relationships/image" Target="../media/image27.e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29.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30.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31.emf"/><Relationship Id="rId5" Type="http://schemas.openxmlformats.org/officeDocument/2006/relationships/oleObject" Target="../embeddings/oleObject25.bin"/><Relationship Id="rId4" Type="http://schemas.openxmlformats.org/officeDocument/2006/relationships/image" Target="../media/image30.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32.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34.emf"/><Relationship Id="rId5" Type="http://schemas.openxmlformats.org/officeDocument/2006/relationships/oleObject" Target="../embeddings/oleObject28.bin"/><Relationship Id="rId4" Type="http://schemas.openxmlformats.org/officeDocument/2006/relationships/image" Target="../media/image33.emf"/></Relationships>
</file>

<file path=ppt/slides/_rels/slide38.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35.emf"/><Relationship Id="rId5" Type="http://schemas.openxmlformats.org/officeDocument/2006/relationships/oleObject" Target="../embeddings/oleObject30.bin"/><Relationship Id="rId4" Type="http://schemas.openxmlformats.org/officeDocument/2006/relationships/image" Target="../media/image34.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37.emf"/><Relationship Id="rId4" Type="http://schemas.openxmlformats.org/officeDocument/2006/relationships/oleObject" Target="../embeddings/oleObject3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8.e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Microsoft_Excel_97_-_2004____.xls"/><Relationship Id="rId5" Type="http://schemas.openxmlformats.org/officeDocument/2006/relationships/image" Target="../media/image37.emf"/><Relationship Id="rId4" Type="http://schemas.openxmlformats.org/officeDocument/2006/relationships/oleObject" Target="../embeddings/oleObject33.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9.e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Microsoft_Excel_97_-_2004____1.xls"/><Relationship Id="rId5" Type="http://schemas.openxmlformats.org/officeDocument/2006/relationships/image" Target="../media/image37.emf"/><Relationship Id="rId4" Type="http://schemas.openxmlformats.org/officeDocument/2006/relationships/oleObject" Target="../embeddings/oleObject34.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41.emf"/><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36.bin"/><Relationship Id="rId5" Type="http://schemas.openxmlformats.org/officeDocument/2006/relationships/image" Target="../media/image40.emf"/><Relationship Id="rId4" Type="http://schemas.openxmlformats.org/officeDocument/2006/relationships/oleObject" Target="../embeddings/oleObject35.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emf"/><Relationship Id="rId4" Type="http://schemas.openxmlformats.org/officeDocument/2006/relationships/oleObject" Target="../embeddings/oleObject1.bin"/><Relationship Id="rId9" Type="http://schemas.openxmlformats.org/officeDocument/2006/relationships/image" Target="../media/image3.emf"/></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170.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72.emf"/><Relationship Id="rId4" Type="http://schemas.openxmlformats.org/officeDocument/2006/relationships/oleObject" Target="../embeddings/oleObject37.bin"/></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image" Target="../media/image1.emf"/><Relationship Id="rId4"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notesSlide" Target="../notesSlides/notesSlide3.xml"/><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oleObject" Target="../embeddings/oleObject5.bin"/><Relationship Id="rId9" Type="http://schemas.openxmlformats.org/officeDocument/2006/relationships/image" Target="../media/image10.emf"/></Relationships>
</file>

<file path=ppt/slides/_rels/slide8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89.e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91.emf"/><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88.e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90.emf"/><Relationship Id="rId4" Type="http://schemas.openxmlformats.org/officeDocument/2006/relationships/image" Target="../media/image87.emf"/><Relationship Id="rId9" Type="http://schemas.openxmlformats.org/officeDocument/2006/relationships/oleObject" Target="../embeddings/oleObject41.bin"/></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93.png"/><Relationship Id="rId5" Type="http://schemas.openxmlformats.org/officeDocument/2006/relationships/oleObject" Target="../embeddings/oleObject44.bin"/><Relationship Id="rId4" Type="http://schemas.openxmlformats.org/officeDocument/2006/relationships/image" Target="../media/image92.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26.vml"/><Relationship Id="rId5" Type="http://schemas.openxmlformats.org/officeDocument/2006/relationships/image" Target="../media/image94.png"/><Relationship Id="rId4" Type="http://schemas.openxmlformats.org/officeDocument/2006/relationships/oleObject" Target="../embeddings/oleObject45.bin"/></Relationships>
</file>

<file path=ppt/slides/_rels/slide87.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7">
            <a:extLst>
              <a:ext uri="{FF2B5EF4-FFF2-40B4-BE49-F238E27FC236}">
                <a16:creationId xmlns:a16="http://schemas.microsoft.com/office/drawing/2014/main" id="{6DD220E2-625E-7244-AE9A-965C6621238E}"/>
              </a:ext>
            </a:extLst>
          </p:cNvPr>
          <p:cNvSpPr>
            <a:spLocks noGrp="1" noChangeArrowheads="1"/>
          </p:cNvSpPr>
          <p:nvPr>
            <p:ph type="subTitle" idx="1"/>
          </p:nvPr>
        </p:nvSpPr>
        <p:spPr/>
        <p:txBody>
          <a:bodyPr/>
          <a:lstStyle/>
          <a:p>
            <a:pPr eaLnBrk="1" hangingPunct="1"/>
            <a:r>
              <a:rPr kumimoji="0" lang="zh-CN" altLang="en-US" dirty="0">
                <a:latin typeface="微软雅黑" panose="020B0503020204020204" pitchFamily="34" charset="-122"/>
                <a:ea typeface="微软雅黑" panose="020B0503020204020204" pitchFamily="34" charset="-122"/>
              </a:rPr>
              <a:t>第</a:t>
            </a:r>
            <a:r>
              <a:rPr kumimoji="0" lang="en-US" altLang="zh-CN" dirty="0">
                <a:latin typeface="微软雅黑" panose="020B0503020204020204" pitchFamily="34" charset="-122"/>
                <a:ea typeface="微软雅黑" panose="020B0503020204020204" pitchFamily="34" charset="-122"/>
              </a:rPr>
              <a:t>4</a:t>
            </a:r>
            <a:r>
              <a:rPr kumimoji="0" lang="zh-CN" altLang="en-US" dirty="0">
                <a:latin typeface="微软雅黑" panose="020B0503020204020204" pitchFamily="34" charset="-122"/>
                <a:ea typeface="微软雅黑" panose="020B0503020204020204" pitchFamily="34" charset="-122"/>
              </a:rPr>
              <a:t>章 </a:t>
            </a:r>
            <a:r>
              <a:rPr lang="zh-CN" altLang="en-US" dirty="0">
                <a:latin typeface="微软雅黑" panose="020B0503020204020204" pitchFamily="34" charset="-122"/>
                <a:ea typeface="微软雅黑" panose="020B0503020204020204" pitchFamily="34" charset="-122"/>
              </a:rPr>
              <a:t>分类</a:t>
            </a:r>
            <a:endParaRPr lang="en-US" altLang="zh-CN" dirty="0">
              <a:latin typeface="微软雅黑" panose="020B0503020204020204" pitchFamily="34" charset="-122"/>
              <a:ea typeface="微软雅黑" panose="020B0503020204020204" pitchFamily="34" charset="-122"/>
            </a:endParaRPr>
          </a:p>
          <a:p>
            <a:pPr eaLnBrk="1" hangingPunct="1"/>
            <a:r>
              <a:rPr kumimoji="0" lang="en-US" altLang="zh-CN" dirty="0">
                <a:latin typeface="微软雅黑" panose="020B0503020204020204" pitchFamily="34" charset="-122"/>
                <a:ea typeface="微软雅黑" panose="020B0503020204020204" pitchFamily="34" charset="-122"/>
              </a:rPr>
              <a:t>Chapter 4: Classification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666DDC-0D6E-B043-AF6B-EAC916E4C2DB}"/>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F052E557-C993-DB4A-A59B-016FE8E74F94}"/>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4.2 </a:t>
            </a:r>
            <a:r>
              <a:rPr b="0" cap="none">
                <a:latin typeface="微软雅黑" panose="020B0503020204020204" pitchFamily="34" charset="-122"/>
                <a:ea typeface="微软雅黑" panose="020B0503020204020204" pitchFamily="34" charset="-122"/>
              </a:rPr>
              <a:t>决策树分类</a:t>
            </a:r>
            <a:r>
              <a:rPr altLang="zh-CN" b="0" cap="none">
                <a:latin typeface="微软雅黑" panose="020B0503020204020204" pitchFamily="34" charset="-122"/>
                <a:ea typeface="微软雅黑" panose="020B0503020204020204" pitchFamily="34" charset="-122"/>
              </a:rPr>
              <a:t>方法</a:t>
            </a: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a:extLst>
              <a:ext uri="{FF2B5EF4-FFF2-40B4-BE49-F238E27FC236}">
                <a16:creationId xmlns:a16="http://schemas.microsoft.com/office/drawing/2014/main" id="{1B97FD69-BE49-F64E-86CA-63F8F1B0361B}"/>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4.2 </a:t>
            </a:r>
            <a:r>
              <a:rPr lang="zh-CN" altLang="en-US">
                <a:latin typeface="微软雅黑" panose="020B0503020204020204" pitchFamily="34" charset="-122"/>
                <a:ea typeface="微软雅黑" panose="020B0503020204020204" pitchFamily="34" charset="-122"/>
              </a:rPr>
              <a:t>决策树分类</a:t>
            </a:r>
            <a:r>
              <a:rPr lang="zh-CN" altLang="zh-CN">
                <a:latin typeface="微软雅黑" panose="020B0503020204020204" pitchFamily="34" charset="-122"/>
                <a:ea typeface="微软雅黑" panose="020B0503020204020204" pitchFamily="34" charset="-122"/>
              </a:rPr>
              <a:t>方法</a:t>
            </a:r>
          </a:p>
        </p:txBody>
      </p:sp>
      <p:sp>
        <p:nvSpPr>
          <p:cNvPr id="19459" name="内容占位符 2">
            <a:extLst>
              <a:ext uri="{FF2B5EF4-FFF2-40B4-BE49-F238E27FC236}">
                <a16:creationId xmlns:a16="http://schemas.microsoft.com/office/drawing/2014/main" id="{870CD09E-8073-8345-8F5B-4C20F0A2528A}"/>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rPr>
              <a:t>4.2.1 </a:t>
            </a:r>
            <a:r>
              <a:rPr lang="zh-CN" altLang="zh-CN" dirty="0">
                <a:ea typeface="微软雅黑" panose="020B0503020204020204" pitchFamily="34" charset="-122"/>
              </a:rPr>
              <a:t>决策树的构建过程</a:t>
            </a:r>
            <a:endParaRPr lang="en-US" altLang="zh-CN" dirty="0">
              <a:ea typeface="微软雅黑" panose="020B0503020204020204" pitchFamily="34" charset="-122"/>
            </a:endParaRPr>
          </a:p>
          <a:p>
            <a:pPr marL="0" indent="0" eaLnBrk="1" hangingPunct="1">
              <a:buNone/>
            </a:pPr>
            <a:r>
              <a:rPr lang="en-US" altLang="zh-CN" dirty="0">
                <a:ea typeface="微软雅黑" panose="020B0503020204020204" pitchFamily="34" charset="-122"/>
              </a:rPr>
              <a:t>4.2.2 </a:t>
            </a:r>
            <a:r>
              <a:rPr lang="zh-CN" altLang="zh-CN" dirty="0">
                <a:ea typeface="微软雅黑" panose="020B0503020204020204" pitchFamily="34" charset="-122"/>
              </a:rPr>
              <a:t>属性的类型及分裂条件</a:t>
            </a:r>
          </a:p>
          <a:p>
            <a:pPr marL="0" indent="0" eaLnBrk="1" hangingPunct="1">
              <a:buNone/>
            </a:pPr>
            <a:r>
              <a:rPr lang="en-US" altLang="zh-CN" dirty="0">
                <a:ea typeface="微软雅黑" panose="020B0503020204020204" pitchFamily="34" charset="-122"/>
              </a:rPr>
              <a:t>4.2.3 </a:t>
            </a:r>
            <a:r>
              <a:rPr lang="zh-CN" altLang="zh-CN" dirty="0">
                <a:ea typeface="微软雅黑" panose="020B0503020204020204" pitchFamily="34" charset="-122"/>
              </a:rPr>
              <a:t>决策树的剪枝</a:t>
            </a:r>
          </a:p>
          <a:p>
            <a:pPr eaLnBrk="1" hangingPunct="1"/>
            <a:endParaRPr lang="zh-CN" altLang="en-US" dirty="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a:extLst>
              <a:ext uri="{FF2B5EF4-FFF2-40B4-BE49-F238E27FC236}">
                <a16:creationId xmlns:a16="http://schemas.microsoft.com/office/drawing/2014/main" id="{CA40E4D4-0217-4E49-B7A2-0CA46D36AFC1}"/>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决策树</a:t>
            </a:r>
            <a:r>
              <a:rPr lang="zh-CN" altLang="en-US">
                <a:latin typeface="微软雅黑" panose="020B0503020204020204" pitchFamily="34" charset="-122"/>
                <a:ea typeface="微软雅黑" panose="020B0503020204020204" pitchFamily="34" charset="-122"/>
              </a:rPr>
              <a:t>的概念</a:t>
            </a:r>
          </a:p>
        </p:txBody>
      </p:sp>
      <p:sp>
        <p:nvSpPr>
          <p:cNvPr id="3" name="内容占位符 2">
            <a:extLst>
              <a:ext uri="{FF2B5EF4-FFF2-40B4-BE49-F238E27FC236}">
                <a16:creationId xmlns:a16="http://schemas.microsoft.com/office/drawing/2014/main" id="{E4F409CD-C4E6-B44B-8C5E-3DF3F4BDA939}"/>
              </a:ext>
            </a:extLst>
          </p:cNvPr>
          <p:cNvSpPr>
            <a:spLocks noGrp="1"/>
          </p:cNvSpPr>
          <p:nvPr>
            <p:ph idx="1"/>
          </p:nvPr>
        </p:nvSpPr>
        <p:spPr/>
        <p:txBody>
          <a:bodyPr/>
          <a:lstStyle/>
          <a:p>
            <a:pPr eaLnBrk="1" hangingPunct="1"/>
            <a:r>
              <a:rPr lang="zh-CN" altLang="en-US">
                <a:ea typeface="微软雅黑" panose="020B0503020204020204" pitchFamily="34" charset="-122"/>
              </a:rPr>
              <a:t>决策树</a:t>
            </a:r>
            <a:endParaRPr lang="en-US" altLang="zh-CN">
              <a:ea typeface="微软雅黑" panose="020B0503020204020204" pitchFamily="34" charset="-122"/>
            </a:endParaRPr>
          </a:p>
          <a:p>
            <a:pPr lvl="1" eaLnBrk="1" hangingPunct="1"/>
            <a:r>
              <a:rPr lang="zh-CN" altLang="en-US">
                <a:ea typeface="微软雅黑" panose="020B0503020204020204" pitchFamily="34" charset="-122"/>
              </a:rPr>
              <a:t>叶子节点：类别</a:t>
            </a:r>
            <a:endParaRPr lang="en-US" altLang="zh-CN">
              <a:ea typeface="微软雅黑" panose="020B0503020204020204" pitchFamily="34" charset="-122"/>
            </a:endParaRPr>
          </a:p>
          <a:p>
            <a:pPr lvl="1" eaLnBrk="1" hangingPunct="1"/>
            <a:r>
              <a:rPr lang="zh-CN" altLang="en-US">
                <a:ea typeface="微软雅黑" panose="020B0503020204020204" pitchFamily="34" charset="-122"/>
              </a:rPr>
              <a:t>其余节点：测试属性</a:t>
            </a:r>
            <a:endParaRPr lang="en-US" altLang="zh-CN">
              <a:ea typeface="微软雅黑" panose="020B0503020204020204" pitchFamily="34" charset="-122"/>
            </a:endParaRPr>
          </a:p>
          <a:p>
            <a:pPr lvl="1" eaLnBrk="1" hangingPunct="1"/>
            <a:r>
              <a:rPr lang="zh-CN" altLang="en-US">
                <a:ea typeface="微软雅黑" panose="020B0503020204020204" pitchFamily="34" charset="-122"/>
              </a:rPr>
              <a:t>树的层次</a:t>
            </a:r>
            <a:endParaRPr lang="en-US" altLang="zh-CN">
              <a:ea typeface="微软雅黑" panose="020B0503020204020204" pitchFamily="34" charset="-122"/>
            </a:endParaRPr>
          </a:p>
          <a:p>
            <a:pPr eaLnBrk="1" hangingPunct="1">
              <a:buFont typeface="Wingdings" pitchFamily="2" charset="2"/>
              <a:buNone/>
            </a:pPr>
            <a:r>
              <a:rPr lang="en-US" altLang="zh-CN" sz="1800">
                <a:ea typeface="微软雅黑" panose="020B0503020204020204" pitchFamily="34" charset="-122"/>
              </a:rPr>
              <a:t>             </a:t>
            </a:r>
            <a:r>
              <a:rPr lang="zh-CN" altLang="zh-CN" sz="1800">
                <a:ea typeface="微软雅黑" panose="020B0503020204020204" pitchFamily="34" charset="-122"/>
              </a:rPr>
              <a:t>根结点的层次为</a:t>
            </a:r>
            <a:r>
              <a:rPr lang="en-US" altLang="zh-CN" sz="1800">
                <a:ea typeface="微软雅黑" panose="020B0503020204020204" pitchFamily="34" charset="-122"/>
              </a:rPr>
              <a:t>1</a:t>
            </a:r>
          </a:p>
          <a:p>
            <a:pPr eaLnBrk="1" hangingPunct="1">
              <a:buFont typeface="Wingdings" pitchFamily="2" charset="2"/>
              <a:buNone/>
            </a:pPr>
            <a:r>
              <a:rPr lang="en-US" altLang="zh-CN" sz="1800">
                <a:ea typeface="微软雅黑" panose="020B0503020204020204" pitchFamily="34" charset="-122"/>
              </a:rPr>
              <a:t>             </a:t>
            </a:r>
            <a:r>
              <a:rPr lang="zh-CN" altLang="zh-CN" sz="1800">
                <a:ea typeface="微软雅黑" panose="020B0503020204020204" pitchFamily="34" charset="-122"/>
              </a:rPr>
              <a:t>根结点的子女结点的层次为</a:t>
            </a:r>
            <a:r>
              <a:rPr lang="en-US" altLang="zh-CN" sz="1800">
                <a:ea typeface="微软雅黑" panose="020B0503020204020204" pitchFamily="34" charset="-122"/>
              </a:rPr>
              <a:t>2</a:t>
            </a:r>
          </a:p>
          <a:p>
            <a:pPr eaLnBrk="1" hangingPunct="1">
              <a:buFont typeface="Wingdings" pitchFamily="2" charset="2"/>
              <a:buNone/>
            </a:pPr>
            <a:r>
              <a:rPr lang="en-US" altLang="zh-CN" sz="1800">
                <a:ea typeface="微软雅黑" panose="020B0503020204020204" pitchFamily="34" charset="-122"/>
              </a:rPr>
              <a:t>             ……</a:t>
            </a:r>
          </a:p>
          <a:p>
            <a:pPr lvl="1" eaLnBrk="1" hangingPunct="1"/>
            <a:r>
              <a:rPr lang="zh-CN" altLang="en-US">
                <a:ea typeface="微软雅黑" panose="020B0503020204020204" pitchFamily="34" charset="-122"/>
              </a:rPr>
              <a:t>边：</a:t>
            </a:r>
            <a:r>
              <a:rPr lang="zh-CN" altLang="zh-CN" sz="1800">
                <a:ea typeface="微软雅黑" panose="020B0503020204020204" pitchFamily="34" charset="-122"/>
              </a:rPr>
              <a:t>一种基于此结点属性的判断（分裂）条件</a:t>
            </a:r>
            <a:endParaRPr lang="zh-CN" altLang="en-US" sz="1800">
              <a:ea typeface="微软雅黑" panose="020B0503020204020204" pitchFamily="34" charset="-122"/>
            </a:endParaRPr>
          </a:p>
        </p:txBody>
      </p:sp>
      <p:pic>
        <p:nvPicPr>
          <p:cNvPr id="20484" name="图片 3">
            <a:extLst>
              <a:ext uri="{FF2B5EF4-FFF2-40B4-BE49-F238E27FC236}">
                <a16:creationId xmlns:a16="http://schemas.microsoft.com/office/drawing/2014/main" id="{88098609-BF38-EC4C-BCED-1460D8ABBF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75276" y="1844674"/>
            <a:ext cx="6824148" cy="374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标注 4">
            <a:extLst>
              <a:ext uri="{FF2B5EF4-FFF2-40B4-BE49-F238E27FC236}">
                <a16:creationId xmlns:a16="http://schemas.microsoft.com/office/drawing/2014/main" id="{D5AAA63B-B9C3-634D-96E9-F7748E83CBDE}"/>
              </a:ext>
            </a:extLst>
          </p:cNvPr>
          <p:cNvSpPr/>
          <p:nvPr/>
        </p:nvSpPr>
        <p:spPr>
          <a:xfrm>
            <a:off x="8692101" y="1484784"/>
            <a:ext cx="936625" cy="431800"/>
          </a:xfrm>
          <a:prstGeom prst="wedgeRoundRectCallout">
            <a:avLst>
              <a:gd name="adj1" fmla="val -42776"/>
              <a:gd name="adj2" fmla="val 71702"/>
              <a:gd name="adj3" fmla="val 16667"/>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lIns="36000" tIns="36000" rIns="36000" bIns="36000"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en-US" sz="2000" b="1">
                <a:latin typeface="Calibri" panose="020F0502020204030204" pitchFamily="34" charset="0"/>
              </a:rPr>
              <a:t>根节点</a:t>
            </a:r>
          </a:p>
        </p:txBody>
      </p:sp>
      <p:sp>
        <p:nvSpPr>
          <p:cNvPr id="6" name="圆角矩形标注 5">
            <a:extLst>
              <a:ext uri="{FF2B5EF4-FFF2-40B4-BE49-F238E27FC236}">
                <a16:creationId xmlns:a16="http://schemas.microsoft.com/office/drawing/2014/main" id="{0B93CD00-1070-744C-BBC6-61AE77255AAF}"/>
              </a:ext>
            </a:extLst>
          </p:cNvPr>
          <p:cNvSpPr/>
          <p:nvPr/>
        </p:nvSpPr>
        <p:spPr>
          <a:xfrm>
            <a:off x="6023992" y="4221088"/>
            <a:ext cx="1152525" cy="576263"/>
          </a:xfrm>
          <a:prstGeom prst="wedgeRoundRectCallout">
            <a:avLst>
              <a:gd name="adj1" fmla="val 75826"/>
              <a:gd name="adj2" fmla="val 16631"/>
              <a:gd name="adj3" fmla="val 16667"/>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lIns="36000" tIns="36000" rIns="36000" bIns="36000"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en-US" sz="2000" b="1">
                <a:latin typeface="Calibri" panose="020F0502020204030204" pitchFamily="34" charset="0"/>
              </a:rPr>
              <a:t>叶子节点</a:t>
            </a:r>
            <a:endParaRPr lang="zh-CN" altLang="en-US" sz="2000" b="1">
              <a:solidFill>
                <a:srgbClr val="C00000"/>
              </a:solidFill>
              <a:latin typeface="Calibri" panose="020F0502020204030204" pitchFamily="34" charset="0"/>
            </a:endParaRPr>
          </a:p>
        </p:txBody>
      </p:sp>
      <p:sp>
        <p:nvSpPr>
          <p:cNvPr id="7" name="圆角矩形标注 6">
            <a:extLst>
              <a:ext uri="{FF2B5EF4-FFF2-40B4-BE49-F238E27FC236}">
                <a16:creationId xmlns:a16="http://schemas.microsoft.com/office/drawing/2014/main" id="{B85F34B8-E8C8-0549-B7AE-9741DC51649D}"/>
              </a:ext>
            </a:extLst>
          </p:cNvPr>
          <p:cNvSpPr/>
          <p:nvPr/>
        </p:nvSpPr>
        <p:spPr>
          <a:xfrm>
            <a:off x="10404545" y="2709031"/>
            <a:ext cx="1295400" cy="431800"/>
          </a:xfrm>
          <a:prstGeom prst="wedgeRoundRectCallout">
            <a:avLst>
              <a:gd name="adj1" fmla="val -42776"/>
              <a:gd name="adj2" fmla="val 71702"/>
              <a:gd name="adj3" fmla="val 16667"/>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lIns="36000" tIns="36000" rIns="36000" bIns="36000"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en-US" sz="2000" b="1">
                <a:latin typeface="Calibri" panose="020F0502020204030204" pitchFamily="34" charset="0"/>
              </a:rPr>
              <a:t>双亲节点</a:t>
            </a:r>
          </a:p>
        </p:txBody>
      </p:sp>
      <p:sp>
        <p:nvSpPr>
          <p:cNvPr id="8" name="圆角矩形标注 7">
            <a:extLst>
              <a:ext uri="{FF2B5EF4-FFF2-40B4-BE49-F238E27FC236}">
                <a16:creationId xmlns:a16="http://schemas.microsoft.com/office/drawing/2014/main" id="{1EBD4895-B75B-A04D-9862-25459CA82DA0}"/>
              </a:ext>
            </a:extLst>
          </p:cNvPr>
          <p:cNvSpPr/>
          <p:nvPr/>
        </p:nvSpPr>
        <p:spPr>
          <a:xfrm>
            <a:off x="10849993" y="4005188"/>
            <a:ext cx="1295400" cy="431800"/>
          </a:xfrm>
          <a:prstGeom prst="wedgeRoundRectCallout">
            <a:avLst>
              <a:gd name="adj1" fmla="val -42776"/>
              <a:gd name="adj2" fmla="val 71702"/>
              <a:gd name="adj3" fmla="val 16667"/>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lIns="36000" tIns="36000" rIns="36000" bIns="36000" anchor="ctr"/>
          <a:lstStyle>
            <a:lvl1pPr>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en-US" sz="2000" b="1" dirty="0">
                <a:latin typeface="Calibri" panose="020F0502020204030204" pitchFamily="34" charset="0"/>
              </a:rPr>
              <a:t>子女节点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9F2E647E-9A22-1245-AF47-272F81D5192A}"/>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决策树的构建</a:t>
            </a:r>
          </a:p>
        </p:txBody>
      </p:sp>
      <p:sp>
        <p:nvSpPr>
          <p:cNvPr id="3" name="内容占位符 2">
            <a:extLst>
              <a:ext uri="{FF2B5EF4-FFF2-40B4-BE49-F238E27FC236}">
                <a16:creationId xmlns:a16="http://schemas.microsoft.com/office/drawing/2014/main" id="{C2B81A2F-66CC-C141-B27E-33DA34F0F424}"/>
              </a:ext>
            </a:extLst>
          </p:cNvPr>
          <p:cNvSpPr>
            <a:spLocks noGrp="1"/>
          </p:cNvSpPr>
          <p:nvPr>
            <p:ph idx="1"/>
          </p:nvPr>
        </p:nvSpPr>
        <p:spPr/>
        <p:txBody>
          <a:bodyPr/>
          <a:lstStyle/>
          <a:p>
            <a:pPr eaLnBrk="1" hangingPunct="1"/>
            <a:r>
              <a:rPr lang="zh-CN" altLang="zh-CN">
                <a:ea typeface="微软雅黑" panose="020B0503020204020204" pitchFamily="34" charset="-122"/>
              </a:rPr>
              <a:t>奥卡姆剃刀（</a:t>
            </a:r>
            <a:r>
              <a:rPr lang="en-US" altLang="zh-CN">
                <a:ea typeface="微软雅黑" panose="020B0503020204020204" pitchFamily="34" charset="-122"/>
              </a:rPr>
              <a:t>Occam’s Razor</a:t>
            </a:r>
            <a:r>
              <a:rPr lang="zh-CN" altLang="zh-CN">
                <a:ea typeface="微软雅黑" panose="020B0503020204020204" pitchFamily="34" charset="-122"/>
              </a:rPr>
              <a:t>）原理：</a:t>
            </a:r>
            <a:endParaRPr lang="en-US" altLang="zh-CN">
              <a:ea typeface="微软雅黑" panose="020B0503020204020204" pitchFamily="34" charset="-122"/>
            </a:endParaRPr>
          </a:p>
          <a:p>
            <a:pPr eaLnBrk="1" hangingPunct="1">
              <a:buFont typeface="Wingdings" pitchFamily="2" charset="2"/>
              <a:buNone/>
            </a:pPr>
            <a:r>
              <a:rPr lang="en-US" altLang="zh-CN">
                <a:ea typeface="微软雅黑" panose="020B0503020204020204" pitchFamily="34" charset="-122"/>
              </a:rPr>
              <a:t>    “</a:t>
            </a:r>
            <a:r>
              <a:rPr lang="zh-CN" altLang="zh-CN">
                <a:ea typeface="微软雅黑" panose="020B0503020204020204" pitchFamily="34" charset="-122"/>
              </a:rPr>
              <a:t>如无必要，勿增实体</a:t>
            </a:r>
            <a:r>
              <a:rPr lang="en-US" altLang="zh-CN">
                <a:ea typeface="微软雅黑" panose="020B0503020204020204" pitchFamily="34" charset="-122"/>
              </a:rPr>
              <a:t>”</a:t>
            </a:r>
            <a:r>
              <a:rPr lang="zh-CN" altLang="zh-CN">
                <a:ea typeface="微软雅黑" panose="020B0503020204020204" pitchFamily="34" charset="-122"/>
              </a:rPr>
              <a:t>（</a:t>
            </a:r>
            <a:r>
              <a:rPr lang="en-US" altLang="zh-CN">
                <a:ea typeface="微软雅黑" panose="020B0503020204020204" pitchFamily="34" charset="-122"/>
              </a:rPr>
              <a:t>Entities should not be multiplied unnecessarily</a:t>
            </a:r>
            <a:r>
              <a:rPr lang="zh-CN" altLang="zh-CN">
                <a:ea typeface="微软雅黑" panose="020B0503020204020204" pitchFamily="34" charset="-122"/>
              </a:rPr>
              <a:t>）</a:t>
            </a:r>
            <a:endParaRPr lang="en-US" altLang="zh-CN">
              <a:ea typeface="微软雅黑" panose="020B0503020204020204" pitchFamily="34" charset="-122"/>
            </a:endParaRPr>
          </a:p>
          <a:p>
            <a:pPr lvl="1" indent="-342900" eaLnBrk="1" hangingPunct="1"/>
            <a:r>
              <a:rPr lang="zh-CN" altLang="zh-CN">
                <a:ea typeface="微软雅黑" panose="020B0503020204020204" pitchFamily="34" charset="-122"/>
              </a:rPr>
              <a:t>一棵小的树的预测能力更好</a:t>
            </a:r>
            <a:endParaRPr lang="en-US" altLang="zh-CN">
              <a:ea typeface="微软雅黑" panose="020B0503020204020204" pitchFamily="34" charset="-122"/>
            </a:endParaRPr>
          </a:p>
          <a:p>
            <a:pPr eaLnBrk="1" hangingPunct="1"/>
            <a:r>
              <a:rPr lang="zh-CN" altLang="en-US">
                <a:ea typeface="微软雅黑" panose="020B0503020204020204" pitchFamily="34" charset="-122"/>
              </a:rPr>
              <a:t>采用分</a:t>
            </a:r>
            <a:r>
              <a:rPr lang="zh-CN" altLang="zh-CN">
                <a:ea typeface="微软雅黑" panose="020B0503020204020204" pitchFamily="34" charset="-122"/>
              </a:rPr>
              <a:t>而治之的思想，利用贪心策略从局部出发来构造一棵大小紧凑的决策树。</a:t>
            </a:r>
            <a:endParaRPr lang="en-US" altLang="zh-CN">
              <a:ea typeface="微软雅黑" panose="020B0503020204020204" pitchFamily="34" charset="-122"/>
            </a:endParaRPr>
          </a:p>
          <a:p>
            <a:pPr eaLnBrk="1" hangingPunct="1"/>
            <a:r>
              <a:rPr lang="en-US" altLang="zh-CN">
                <a:ea typeface="微软雅黑" panose="020B0503020204020204" pitchFamily="34" charset="-122"/>
              </a:rPr>
              <a:t>Hunt</a:t>
            </a:r>
            <a:r>
              <a:rPr lang="zh-CN" altLang="zh-CN">
                <a:ea typeface="微软雅黑" panose="020B0503020204020204" pitchFamily="34" charset="-122"/>
              </a:rPr>
              <a:t>、</a:t>
            </a:r>
            <a:r>
              <a:rPr lang="en-US" altLang="zh-CN">
                <a:ea typeface="微软雅黑" panose="020B0503020204020204" pitchFamily="34" charset="-122"/>
              </a:rPr>
              <a:t>ID3</a:t>
            </a:r>
            <a:r>
              <a:rPr lang="zh-CN" altLang="zh-CN">
                <a:ea typeface="微软雅黑" panose="020B0503020204020204" pitchFamily="34" charset="-122"/>
              </a:rPr>
              <a:t>、</a:t>
            </a:r>
            <a:r>
              <a:rPr lang="en-US" altLang="zh-CN">
                <a:ea typeface="微软雅黑" panose="020B0503020204020204" pitchFamily="34" charset="-122"/>
              </a:rPr>
              <a:t>C4.5</a:t>
            </a:r>
            <a:r>
              <a:rPr lang="zh-CN" altLang="en-US">
                <a:ea typeface="微软雅黑" panose="020B0503020204020204" pitchFamily="34" charset="-122"/>
              </a:rPr>
              <a:t>、</a:t>
            </a:r>
            <a:r>
              <a:rPr lang="en-US" altLang="zh-CN">
                <a:ea typeface="微软雅黑" panose="020B0503020204020204" pitchFamily="34" charset="-122"/>
              </a:rPr>
              <a:t>CART</a:t>
            </a:r>
            <a:endParaRPr lang="zh-CN" altLang="en-US">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7D29E371-434F-3242-9F96-508663126DFA}"/>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决策树的构建过程</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5A9E344A-2010-3D49-A161-C5E37BBEC583}"/>
              </a:ext>
            </a:extLst>
          </p:cNvPr>
          <p:cNvSpPr>
            <a:spLocks noGrp="1"/>
          </p:cNvSpPr>
          <p:nvPr>
            <p:ph idx="1"/>
          </p:nvPr>
        </p:nvSpPr>
        <p:spPr/>
        <p:txBody>
          <a:bodyPr/>
          <a:lstStyle/>
          <a:p>
            <a:pPr marL="0" indent="0" eaLnBrk="1" hangingPunct="1">
              <a:buNone/>
            </a:pPr>
            <a:r>
              <a:rPr lang="zh-CN" altLang="en-US" dirty="0">
                <a:ea typeface="微软雅黑" panose="020B0503020204020204" pitchFamily="34" charset="-122"/>
              </a:rPr>
              <a:t>主要步骤：</a:t>
            </a:r>
            <a:r>
              <a:rPr lang="zh-CN" altLang="zh-CN" dirty="0">
                <a:ea typeface="微软雅黑" panose="020B0503020204020204" pitchFamily="34" charset="-122"/>
              </a:rPr>
              <a:t>训练数据集</a:t>
            </a:r>
            <a:r>
              <a:rPr lang="en-US" altLang="zh-CN" dirty="0">
                <a:ea typeface="微软雅黑" panose="020B0503020204020204" pitchFamily="34" charset="-122"/>
              </a:rPr>
              <a:t>D</a:t>
            </a:r>
            <a:r>
              <a:rPr lang="zh-CN" altLang="en-US" dirty="0">
                <a:ea typeface="微软雅黑" panose="020B0503020204020204" pitchFamily="34" charset="-122"/>
              </a:rPr>
              <a:t>，</a:t>
            </a:r>
            <a:r>
              <a:rPr lang="zh-CN" altLang="zh-CN" dirty="0">
                <a:ea typeface="微软雅黑" panose="020B0503020204020204" pitchFamily="34" charset="-122"/>
              </a:rPr>
              <a:t>类别</a:t>
            </a:r>
            <a:r>
              <a:rPr lang="zh-CN" altLang="en-US" dirty="0">
                <a:ea typeface="微软雅黑" panose="020B0503020204020204" pitchFamily="34" charset="-122"/>
              </a:rPr>
              <a:t>集合</a:t>
            </a:r>
            <a:r>
              <a:rPr lang="en-US" altLang="zh-CN" dirty="0">
                <a:ea typeface="微软雅黑" panose="020B0503020204020204" pitchFamily="34" charset="-122"/>
              </a:rPr>
              <a:t>C={c</a:t>
            </a:r>
            <a:r>
              <a:rPr lang="en-US" altLang="zh-CN" baseline="-25000" dirty="0">
                <a:ea typeface="微软雅黑" panose="020B0503020204020204" pitchFamily="34" charset="-122"/>
              </a:rPr>
              <a:t>1</a:t>
            </a:r>
            <a:r>
              <a:rPr lang="en-US" altLang="zh-CN" dirty="0">
                <a:ea typeface="微软雅黑" panose="020B0503020204020204" pitchFamily="34" charset="-122"/>
              </a:rPr>
              <a:t>, c</a:t>
            </a:r>
            <a:r>
              <a:rPr lang="en-US" altLang="zh-CN" baseline="-25000" dirty="0">
                <a:ea typeface="微软雅黑" panose="020B0503020204020204" pitchFamily="34" charset="-122"/>
              </a:rPr>
              <a:t>2</a:t>
            </a:r>
            <a:r>
              <a:rPr lang="en-US" altLang="zh-CN" dirty="0">
                <a:ea typeface="微软雅黑" panose="020B0503020204020204" pitchFamily="34" charset="-122"/>
              </a:rPr>
              <a:t>, …, c</a:t>
            </a:r>
            <a:r>
              <a:rPr lang="en-US" altLang="zh-CN" baseline="-25000" dirty="0">
                <a:ea typeface="微软雅黑" panose="020B0503020204020204" pitchFamily="34" charset="-122"/>
              </a:rPr>
              <a:t>k</a:t>
            </a:r>
            <a:r>
              <a:rPr lang="en-US" altLang="zh-CN" dirty="0">
                <a:ea typeface="微软雅黑" panose="020B0503020204020204" pitchFamily="34" charset="-122"/>
              </a:rPr>
              <a:t>}</a:t>
            </a:r>
          </a:p>
          <a:p>
            <a:pPr eaLnBrk="1" hangingPunct="1">
              <a:buFont typeface="Calibri" panose="020F0502020204030204" pitchFamily="34" charset="0"/>
              <a:buAutoNum type="arabicPeriod"/>
            </a:pPr>
            <a:r>
              <a:rPr lang="zh-CN" altLang="zh-CN" sz="2400" dirty="0">
                <a:ea typeface="微软雅黑" panose="020B0503020204020204" pitchFamily="34" charset="-122"/>
              </a:rPr>
              <a:t>创建一个结点</a:t>
            </a:r>
            <a:r>
              <a:rPr lang="en-US" altLang="zh-CN" sz="2400" dirty="0">
                <a:ea typeface="微软雅黑" panose="020B0503020204020204" pitchFamily="34" charset="-122"/>
              </a:rPr>
              <a:t>t</a:t>
            </a:r>
            <a:r>
              <a:rPr lang="zh-CN" altLang="zh-CN" sz="2400" dirty="0">
                <a:ea typeface="微软雅黑" panose="020B0503020204020204" pitchFamily="34" charset="-122"/>
              </a:rPr>
              <a:t>，初始情况下训练数据集中的所有样本与根结点关联，记为</a:t>
            </a:r>
            <a:r>
              <a:rPr lang="en-US" altLang="zh-CN" sz="2400" dirty="0">
                <a:ea typeface="微软雅黑" panose="020B0503020204020204" pitchFamily="34" charset="-122"/>
              </a:rPr>
              <a:t>D</a:t>
            </a:r>
            <a:r>
              <a:rPr lang="en-US" altLang="zh-CN" sz="2400" baseline="-25000" dirty="0">
                <a:ea typeface="微软雅黑" panose="020B0503020204020204" pitchFamily="34" charset="-122"/>
              </a:rPr>
              <a:t>t</a:t>
            </a:r>
            <a:r>
              <a:rPr lang="zh-CN" altLang="zh-CN" sz="2400" dirty="0">
                <a:ea typeface="微软雅黑" panose="020B0503020204020204" pitchFamily="34" charset="-122"/>
              </a:rPr>
              <a:t>。将</a:t>
            </a:r>
            <a:r>
              <a:rPr lang="en-US" altLang="zh-CN" sz="2400" dirty="0">
                <a:ea typeface="微软雅黑" panose="020B0503020204020204" pitchFamily="34" charset="-122"/>
              </a:rPr>
              <a:t>t</a:t>
            </a:r>
            <a:r>
              <a:rPr lang="zh-CN" altLang="zh-CN" sz="2400" dirty="0">
                <a:ea typeface="微软雅黑" panose="020B0503020204020204" pitchFamily="34" charset="-122"/>
              </a:rPr>
              <a:t>设为当前结点。</a:t>
            </a:r>
          </a:p>
          <a:p>
            <a:pPr eaLnBrk="1" hangingPunct="1">
              <a:buFont typeface="Calibri" panose="020F0502020204030204" pitchFamily="34" charset="0"/>
              <a:buAutoNum type="arabicPeriod"/>
            </a:pPr>
            <a:r>
              <a:rPr lang="zh-CN" altLang="zh-CN" sz="2400" dirty="0">
                <a:ea typeface="微软雅黑" panose="020B0503020204020204" pitchFamily="34" charset="-122"/>
              </a:rPr>
              <a:t>如果当前结点</a:t>
            </a:r>
            <a:r>
              <a:rPr lang="en-US" altLang="zh-CN" sz="2400" dirty="0">
                <a:ea typeface="微软雅黑" panose="020B0503020204020204" pitchFamily="34" charset="-122"/>
              </a:rPr>
              <a:t>t</a:t>
            </a:r>
            <a:r>
              <a:rPr lang="zh-CN" altLang="zh-CN" sz="2400" dirty="0">
                <a:ea typeface="微软雅黑" panose="020B0503020204020204" pitchFamily="34" charset="-122"/>
              </a:rPr>
              <a:t>所关联的数据集</a:t>
            </a:r>
            <a:r>
              <a:rPr lang="en-US" altLang="zh-CN" sz="2400" dirty="0">
                <a:ea typeface="微软雅黑" panose="020B0503020204020204" pitchFamily="34" charset="-122"/>
              </a:rPr>
              <a:t>D</a:t>
            </a:r>
            <a:r>
              <a:rPr lang="en-US" altLang="zh-CN" sz="2400" baseline="-25000" dirty="0">
                <a:ea typeface="微软雅黑" panose="020B0503020204020204" pitchFamily="34" charset="-122"/>
              </a:rPr>
              <a:t>t</a:t>
            </a:r>
            <a:r>
              <a:rPr lang="zh-CN" altLang="zh-CN" sz="2400" dirty="0">
                <a:ea typeface="微软雅黑" panose="020B0503020204020204" pitchFamily="34" charset="-122"/>
              </a:rPr>
              <a:t>中所有样本的类别相同（假设为</a:t>
            </a:r>
            <a:r>
              <a:rPr lang="en-US" altLang="zh-CN" sz="2400" dirty="0">
                <a:ea typeface="微软雅黑" panose="020B0503020204020204" pitchFamily="34" charset="-122"/>
              </a:rPr>
              <a:t>c</a:t>
            </a:r>
            <a:r>
              <a:rPr lang="en-US" altLang="zh-CN" sz="2400" baseline="-25000" dirty="0">
                <a:ea typeface="微软雅黑" panose="020B0503020204020204" pitchFamily="34" charset="-122"/>
              </a:rPr>
              <a:t>i</a:t>
            </a:r>
            <a:r>
              <a:rPr lang="zh-CN" altLang="zh-CN" sz="2400" dirty="0">
                <a:ea typeface="微软雅黑" panose="020B0503020204020204" pitchFamily="34" charset="-122"/>
              </a:rPr>
              <a:t>）</a:t>
            </a:r>
            <a:r>
              <a:rPr lang="en-US" altLang="zh-CN" sz="2400" dirty="0">
                <a:ea typeface="微软雅黑" panose="020B0503020204020204" pitchFamily="34" charset="-122"/>
              </a:rPr>
              <a:t>, </a:t>
            </a:r>
            <a:r>
              <a:rPr lang="zh-CN" altLang="zh-CN" sz="2400" dirty="0">
                <a:ea typeface="微软雅黑" panose="020B0503020204020204" pitchFamily="34" charset="-122"/>
              </a:rPr>
              <a:t>则将该结点标记为叶子节点，记录类别为</a:t>
            </a:r>
            <a:r>
              <a:rPr lang="en-US" altLang="zh-CN" sz="2400" dirty="0">
                <a:ea typeface="微软雅黑" panose="020B0503020204020204" pitchFamily="34" charset="-122"/>
              </a:rPr>
              <a:t>c</a:t>
            </a:r>
            <a:r>
              <a:rPr lang="en-US" altLang="zh-CN" sz="2400" baseline="-25000" dirty="0">
                <a:ea typeface="微软雅黑" panose="020B0503020204020204" pitchFamily="34" charset="-122"/>
              </a:rPr>
              <a:t>i</a:t>
            </a:r>
            <a:r>
              <a:rPr lang="zh-CN" altLang="zh-CN" sz="2400" dirty="0">
                <a:ea typeface="微软雅黑" panose="020B0503020204020204" pitchFamily="34" charset="-122"/>
              </a:rPr>
              <a:t>，停止对该结点所关联的数据集的进一步分裂。接着处理其他非叶子节点。否则，进入下一步。</a:t>
            </a:r>
          </a:p>
          <a:p>
            <a:pPr eaLnBrk="1" hangingPunct="1">
              <a:buFont typeface="Calibri" panose="020F0502020204030204" pitchFamily="34" charset="0"/>
              <a:buAutoNum type="arabicPeriod"/>
            </a:pPr>
            <a:r>
              <a:rPr lang="zh-CN" altLang="zh-CN" sz="2400" dirty="0">
                <a:ea typeface="微软雅黑" panose="020B0503020204020204" pitchFamily="34" charset="-122"/>
              </a:rPr>
              <a:t>为数据集</a:t>
            </a:r>
            <a:r>
              <a:rPr lang="en-US" altLang="zh-CN" sz="2400" dirty="0">
                <a:ea typeface="微软雅黑" panose="020B0503020204020204" pitchFamily="34" charset="-122"/>
              </a:rPr>
              <a:t>D</a:t>
            </a:r>
            <a:r>
              <a:rPr lang="en-US" altLang="zh-CN" sz="2400" baseline="-25000" dirty="0">
                <a:ea typeface="微软雅黑" panose="020B0503020204020204" pitchFamily="34" charset="-122"/>
              </a:rPr>
              <a:t>t</a:t>
            </a:r>
            <a:r>
              <a:rPr lang="zh-CN" altLang="zh-CN" sz="2400" dirty="0">
                <a:ea typeface="微软雅黑" panose="020B0503020204020204" pitchFamily="34" charset="-122"/>
              </a:rPr>
              <a:t>选择分裂属性和分裂条件。根据分裂条件将数据集</a:t>
            </a:r>
            <a:r>
              <a:rPr lang="en-US" altLang="zh-CN" sz="2400" dirty="0">
                <a:ea typeface="微软雅黑" panose="020B0503020204020204" pitchFamily="34" charset="-122"/>
              </a:rPr>
              <a:t>D</a:t>
            </a:r>
            <a:r>
              <a:rPr lang="en-US" altLang="zh-CN" sz="2400" baseline="-25000" dirty="0">
                <a:ea typeface="微软雅黑" panose="020B0503020204020204" pitchFamily="34" charset="-122"/>
              </a:rPr>
              <a:t>t</a:t>
            </a:r>
            <a:r>
              <a:rPr lang="zh-CN" altLang="zh-CN" sz="2400" dirty="0">
                <a:ea typeface="微软雅黑" panose="020B0503020204020204" pitchFamily="34" charset="-122"/>
              </a:rPr>
              <a:t>分裂为</a:t>
            </a:r>
            <a:r>
              <a:rPr lang="en-US" altLang="zh-CN" sz="2400" dirty="0">
                <a:ea typeface="微软雅黑" panose="020B0503020204020204" pitchFamily="34" charset="-122"/>
              </a:rPr>
              <a:t>m</a:t>
            </a:r>
            <a:r>
              <a:rPr lang="zh-CN" altLang="zh-CN" sz="2400" dirty="0">
                <a:ea typeface="微软雅黑" panose="020B0503020204020204" pitchFamily="34" charset="-122"/>
              </a:rPr>
              <a:t>个子集，为结点</a:t>
            </a:r>
            <a:r>
              <a:rPr lang="en-US" altLang="zh-CN" sz="2400" dirty="0">
                <a:ea typeface="微软雅黑" panose="020B0503020204020204" pitchFamily="34" charset="-122"/>
              </a:rPr>
              <a:t>t</a:t>
            </a:r>
            <a:r>
              <a:rPr lang="zh-CN" altLang="zh-CN" sz="2400" dirty="0">
                <a:ea typeface="微软雅黑" panose="020B0503020204020204" pitchFamily="34" charset="-122"/>
              </a:rPr>
              <a:t>创建</a:t>
            </a:r>
            <a:r>
              <a:rPr lang="en-US" altLang="zh-CN" sz="2400" dirty="0">
                <a:ea typeface="微软雅黑" panose="020B0503020204020204" pitchFamily="34" charset="-122"/>
              </a:rPr>
              <a:t>m</a:t>
            </a:r>
            <a:r>
              <a:rPr lang="zh-CN" altLang="zh-CN" sz="2400" dirty="0">
                <a:ea typeface="微软雅黑" panose="020B0503020204020204" pitchFamily="34" charset="-122"/>
              </a:rPr>
              <a:t>个子女结点，将这</a:t>
            </a:r>
            <a:r>
              <a:rPr lang="en-US" altLang="zh-CN" sz="2400" dirty="0">
                <a:ea typeface="微软雅黑" panose="020B0503020204020204" pitchFamily="34" charset="-122"/>
              </a:rPr>
              <a:t>m</a:t>
            </a:r>
            <a:r>
              <a:rPr lang="zh-CN" altLang="zh-CN" sz="2400" dirty="0">
                <a:ea typeface="微软雅黑" panose="020B0503020204020204" pitchFamily="34" charset="-122"/>
              </a:rPr>
              <a:t>个数据集分别与之关联。依次将每个结点设为当前结点，转至步骤</a:t>
            </a:r>
            <a:r>
              <a:rPr lang="en-US" altLang="zh-CN" sz="2400" dirty="0">
                <a:ea typeface="微软雅黑" panose="020B0503020204020204" pitchFamily="34" charset="-122"/>
              </a:rPr>
              <a:t>2</a:t>
            </a:r>
            <a:r>
              <a:rPr lang="zh-CN" altLang="zh-CN" sz="2400" dirty="0">
                <a:ea typeface="微软雅黑" panose="020B0503020204020204" pitchFamily="34" charset="-122"/>
              </a:rPr>
              <a:t>进行处理，直至所有结点都标记为叶子结点。</a:t>
            </a:r>
          </a:p>
          <a:p>
            <a:pPr eaLnBrk="1" hangingPunct="1">
              <a:buFont typeface="Wingdings" pitchFamily="2" charset="2"/>
              <a:buNone/>
            </a:pPr>
            <a:endParaRPr lang="zh-CN" altLang="en-US" dirty="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6334F8E4-1B19-DF4C-9313-52D395A6BED3}"/>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决策树的构建过程</a:t>
            </a:r>
            <a:endParaRPr lang="zh-CN" altLang="en-US">
              <a:latin typeface="微软雅黑" panose="020B0503020204020204" pitchFamily="34" charset="-122"/>
              <a:ea typeface="微软雅黑" panose="020B0503020204020204" pitchFamily="34" charset="-122"/>
            </a:endParaRPr>
          </a:p>
        </p:txBody>
      </p:sp>
      <p:sp>
        <p:nvSpPr>
          <p:cNvPr id="23555" name="内容占位符 2">
            <a:extLst>
              <a:ext uri="{FF2B5EF4-FFF2-40B4-BE49-F238E27FC236}">
                <a16:creationId xmlns:a16="http://schemas.microsoft.com/office/drawing/2014/main" id="{948C5C95-AD94-484B-9BDF-2F38C277D4A6}"/>
              </a:ext>
            </a:extLst>
          </p:cNvPr>
          <p:cNvSpPr>
            <a:spLocks noGrp="1"/>
          </p:cNvSpPr>
          <p:nvPr>
            <p:ph idx="1"/>
          </p:nvPr>
        </p:nvSpPr>
        <p:spPr/>
        <p:txBody>
          <a:bodyPr/>
          <a:lstStyle/>
          <a:p>
            <a:pPr eaLnBrk="1" hangingPunct="1"/>
            <a:r>
              <a:rPr lang="zh-CN" altLang="zh-CN" dirty="0">
                <a:ea typeface="微软雅黑" panose="020B0503020204020204" pitchFamily="34" charset="-122"/>
              </a:rPr>
              <a:t>分裂属性和分裂条件的选择</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分裂属性的选择通常利用类别纯度的衡量作为标准</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信息熵和</a:t>
            </a:r>
            <a:r>
              <a:rPr lang="en-US" altLang="zh-CN" dirty="0" err="1">
                <a:ea typeface="微软雅黑" panose="020B0503020204020204" pitchFamily="34" charset="-122"/>
              </a:rPr>
              <a:t>gini</a:t>
            </a:r>
            <a:r>
              <a:rPr lang="zh-CN" altLang="zh-CN" dirty="0">
                <a:ea typeface="微软雅黑" panose="020B0503020204020204" pitchFamily="34" charset="-122"/>
              </a:rPr>
              <a:t>指数两种</a:t>
            </a:r>
            <a:endParaRPr lang="zh-CN" altLang="en-US" dirty="0">
              <a:ea typeface="微软雅黑" panose="020B0503020204020204" pitchFamily="34" charset="-122"/>
            </a:endParaRPr>
          </a:p>
        </p:txBody>
      </p:sp>
      <p:graphicFrame>
        <p:nvGraphicFramePr>
          <p:cNvPr id="4" name="Group 32">
            <a:extLst>
              <a:ext uri="{FF2B5EF4-FFF2-40B4-BE49-F238E27FC236}">
                <a16:creationId xmlns:a16="http://schemas.microsoft.com/office/drawing/2014/main" id="{940C3FBA-5E27-854C-8525-45FC10B0001D}"/>
              </a:ext>
            </a:extLst>
          </p:cNvPr>
          <p:cNvGraphicFramePr>
            <a:graphicFrameLocks noGrp="1"/>
          </p:cNvGraphicFramePr>
          <p:nvPr>
            <p:extLst>
              <p:ext uri="{D42A27DB-BD31-4B8C-83A1-F6EECF244321}">
                <p14:modId xmlns:p14="http://schemas.microsoft.com/office/powerpoint/2010/main" val="1439900439"/>
              </p:ext>
            </p:extLst>
          </p:nvPr>
        </p:nvGraphicFramePr>
        <p:xfrm>
          <a:off x="8993188" y="1570038"/>
          <a:ext cx="2860675" cy="1981200"/>
        </p:xfrm>
        <a:graphic>
          <a:graphicData uri="http://schemas.openxmlformats.org/drawingml/2006/table">
            <a:tbl>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719138">
                  <a:extLst>
                    <a:ext uri="{9D8B030D-6E8A-4147-A177-3AD203B41FA5}">
                      <a16:colId xmlns:a16="http://schemas.microsoft.com/office/drawing/2014/main" val="20002"/>
                    </a:ext>
                  </a:extLst>
                </a:gridCol>
                <a:gridCol w="808037">
                  <a:extLst>
                    <a:ext uri="{9D8B030D-6E8A-4147-A177-3AD203B41FA5}">
                      <a16:colId xmlns:a16="http://schemas.microsoft.com/office/drawing/2014/main" val="20003"/>
                    </a:ext>
                  </a:extLst>
                </a:gridCol>
              </a:tblGrid>
              <a:tr h="381000">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B</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class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count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81000">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50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1000">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50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1000">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B2B2B2"/>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B2B2B2"/>
                          </a:solidFill>
                          <a:effectLst/>
                          <a:latin typeface="Times New Roman" pitchFamily="18" charset="0"/>
                          <a:ea typeface="宋体" pitchFamily="2" charset="-122"/>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B2B2B2"/>
                          </a:solidFill>
                          <a:effectLst/>
                          <a:latin typeface="Times New Roman" pitchFamily="18" charset="0"/>
                          <a:ea typeface="宋体" pitchFamily="2" charset="-122"/>
                        </a:rPr>
                        <a: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chemeClr val="hlink"/>
                          </a:solidFill>
                          <a:effectLst/>
                          <a:latin typeface="Times New Roman" pitchFamily="18" charset="0"/>
                          <a:ea typeface="宋体" pitchFamily="2" charset="-122"/>
                        </a:rPr>
                        <a:t>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dirty="0">
                          <a:ln>
                            <a:noFill/>
                          </a:ln>
                          <a:solidFill>
                            <a:srgbClr val="170981"/>
                          </a:solidFill>
                          <a:effectLst/>
                          <a:latin typeface="Times New Roman" pitchFamily="18" charset="0"/>
                          <a:ea typeface="宋体" pitchFamily="2" charset="-122"/>
                        </a:rPr>
                        <a:t>1</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a:ln>
                            <a:noFill/>
                          </a:ln>
                          <a:solidFill>
                            <a:srgbClr val="170981"/>
                          </a:solidFill>
                          <a:effectLst/>
                          <a:latin typeface="Times New Roman" pitchFamily="18" charset="0"/>
                          <a:ea typeface="宋体" pitchFamily="2" charset="-122"/>
                        </a:rPr>
                        <a: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 typeface="Monotype Sorts" pitchFamily="2" charset="2"/>
                        <a:buNone/>
                        <a:tabLst/>
                      </a:pPr>
                      <a:r>
                        <a:rPr kumimoji="0" lang="en-US" altLang="zh-CN" sz="2000" b="1" i="0" u="none" strike="noStrike" cap="none" normalizeH="0" baseline="0" dirty="0">
                          <a:ln>
                            <a:noFill/>
                          </a:ln>
                          <a:solidFill>
                            <a:srgbClr val="170981"/>
                          </a:solidFill>
                          <a:effectLst/>
                          <a:latin typeface="Times New Roman" pitchFamily="18" charset="0"/>
                          <a:ea typeface="宋体" pitchFamily="2" charset="-122"/>
                        </a:rPr>
                        <a:t>100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5" name="Group 4">
            <a:extLst>
              <a:ext uri="{FF2B5EF4-FFF2-40B4-BE49-F238E27FC236}">
                <a16:creationId xmlns:a16="http://schemas.microsoft.com/office/drawing/2014/main" id="{C077E5E8-3796-8147-A541-1ECDD3A53D5F}"/>
              </a:ext>
            </a:extLst>
          </p:cNvPr>
          <p:cNvGrpSpPr>
            <a:grpSpLocks/>
          </p:cNvGrpSpPr>
          <p:nvPr/>
        </p:nvGrpSpPr>
        <p:grpSpPr bwMode="auto">
          <a:xfrm>
            <a:off x="1947069" y="4290220"/>
            <a:ext cx="1728787" cy="1219200"/>
            <a:chOff x="2113" y="2784"/>
            <a:chExt cx="1089" cy="768"/>
          </a:xfrm>
        </p:grpSpPr>
        <p:sp>
          <p:nvSpPr>
            <p:cNvPr id="23603" name="Rectangle 5">
              <a:extLst>
                <a:ext uri="{FF2B5EF4-FFF2-40B4-BE49-F238E27FC236}">
                  <a16:creationId xmlns:a16="http://schemas.microsoft.com/office/drawing/2014/main" id="{D875F5C7-C45D-924B-B30D-A36BCE041AE8}"/>
                </a:ext>
              </a:extLst>
            </p:cNvPr>
            <p:cNvSpPr>
              <a:spLocks noChangeArrowheads="1"/>
            </p:cNvSpPr>
            <p:nvPr/>
          </p:nvSpPr>
          <p:spPr bwMode="auto">
            <a:xfrm>
              <a:off x="2544" y="2784"/>
              <a:ext cx="2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a:t>
              </a:r>
            </a:p>
          </p:txBody>
        </p:sp>
        <p:sp>
          <p:nvSpPr>
            <p:cNvPr id="23604" name="Rectangle 6">
              <a:extLst>
                <a:ext uri="{FF2B5EF4-FFF2-40B4-BE49-F238E27FC236}">
                  <a16:creationId xmlns:a16="http://schemas.microsoft.com/office/drawing/2014/main" id="{3E20BA8A-1D6E-7B49-B421-4CF094B3E3A1}"/>
                </a:ext>
              </a:extLst>
            </p:cNvPr>
            <p:cNvSpPr>
              <a:spLocks noChangeArrowheads="1"/>
            </p:cNvSpPr>
            <p:nvPr/>
          </p:nvSpPr>
          <p:spPr bwMode="auto">
            <a:xfrm>
              <a:off x="2113" y="3225"/>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t>
              </a:r>
            </a:p>
          </p:txBody>
        </p:sp>
        <p:sp>
          <p:nvSpPr>
            <p:cNvPr id="23605" name="Rectangle 7">
              <a:extLst>
                <a:ext uri="{FF2B5EF4-FFF2-40B4-BE49-F238E27FC236}">
                  <a16:creationId xmlns:a16="http://schemas.microsoft.com/office/drawing/2014/main" id="{D4EE4EE7-061F-2E47-9237-E3CE1565137C}"/>
                </a:ext>
              </a:extLst>
            </p:cNvPr>
            <p:cNvSpPr>
              <a:spLocks noChangeArrowheads="1"/>
            </p:cNvSpPr>
            <p:nvPr/>
          </p:nvSpPr>
          <p:spPr bwMode="auto">
            <a:xfrm>
              <a:off x="3025" y="3216"/>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t>
              </a:r>
            </a:p>
          </p:txBody>
        </p:sp>
        <p:cxnSp>
          <p:nvCxnSpPr>
            <p:cNvPr id="23606" name="AutoShape 8">
              <a:extLst>
                <a:ext uri="{FF2B5EF4-FFF2-40B4-BE49-F238E27FC236}">
                  <a16:creationId xmlns:a16="http://schemas.microsoft.com/office/drawing/2014/main" id="{3E0184B2-1324-3B4C-B94B-7E0A735A0FBF}"/>
                </a:ext>
              </a:extLst>
            </p:cNvPr>
            <p:cNvCxnSpPr>
              <a:cxnSpLocks noChangeShapeType="1"/>
              <a:stCxn id="23603" idx="1"/>
              <a:endCxn id="23604" idx="0"/>
            </p:cNvCxnSpPr>
            <p:nvPr/>
          </p:nvCxnSpPr>
          <p:spPr bwMode="auto">
            <a:xfrm flipH="1">
              <a:off x="2225" y="2948"/>
              <a:ext cx="319" cy="27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3607" name="AutoShape 9">
              <a:extLst>
                <a:ext uri="{FF2B5EF4-FFF2-40B4-BE49-F238E27FC236}">
                  <a16:creationId xmlns:a16="http://schemas.microsoft.com/office/drawing/2014/main" id="{7EAB10B2-EDD8-BE46-A648-A98045737A54}"/>
                </a:ext>
              </a:extLst>
            </p:cNvPr>
            <p:cNvCxnSpPr>
              <a:cxnSpLocks noChangeShapeType="1"/>
              <a:stCxn id="23603" idx="3"/>
              <a:endCxn id="23605" idx="0"/>
            </p:cNvCxnSpPr>
            <p:nvPr/>
          </p:nvCxnSpPr>
          <p:spPr bwMode="auto">
            <a:xfrm>
              <a:off x="2783" y="2948"/>
              <a:ext cx="331" cy="268"/>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608" name="Rectangle 10">
              <a:extLst>
                <a:ext uri="{FF2B5EF4-FFF2-40B4-BE49-F238E27FC236}">
                  <a16:creationId xmlns:a16="http://schemas.microsoft.com/office/drawing/2014/main" id="{0C7A1FD9-C1B9-E647-9D8A-A80D1A8F97DE}"/>
                </a:ext>
              </a:extLst>
            </p:cNvPr>
            <p:cNvSpPr>
              <a:spLocks noChangeArrowheads="1"/>
            </p:cNvSpPr>
            <p:nvPr/>
          </p:nvSpPr>
          <p:spPr bwMode="auto">
            <a:xfrm>
              <a:off x="2929" y="2832"/>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0</a:t>
              </a:r>
            </a:p>
          </p:txBody>
        </p:sp>
        <p:sp>
          <p:nvSpPr>
            <p:cNvPr id="23609" name="Rectangle 11">
              <a:extLst>
                <a:ext uri="{FF2B5EF4-FFF2-40B4-BE49-F238E27FC236}">
                  <a16:creationId xmlns:a16="http://schemas.microsoft.com/office/drawing/2014/main" id="{9F90369A-8940-CE4F-A210-E1813674F801}"/>
                </a:ext>
              </a:extLst>
            </p:cNvPr>
            <p:cNvSpPr>
              <a:spLocks noChangeArrowheads="1"/>
            </p:cNvSpPr>
            <p:nvPr/>
          </p:nvSpPr>
          <p:spPr bwMode="auto">
            <a:xfrm>
              <a:off x="2256" y="2832"/>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1</a:t>
              </a:r>
            </a:p>
          </p:txBody>
        </p:sp>
      </p:grpSp>
      <p:grpSp>
        <p:nvGrpSpPr>
          <p:cNvPr id="13" name="Group 12">
            <a:extLst>
              <a:ext uri="{FF2B5EF4-FFF2-40B4-BE49-F238E27FC236}">
                <a16:creationId xmlns:a16="http://schemas.microsoft.com/office/drawing/2014/main" id="{5EE43E50-4809-A548-8BF6-E95BBC4E9785}"/>
              </a:ext>
            </a:extLst>
          </p:cNvPr>
          <p:cNvGrpSpPr>
            <a:grpSpLocks/>
          </p:cNvGrpSpPr>
          <p:nvPr/>
        </p:nvGrpSpPr>
        <p:grpSpPr bwMode="auto">
          <a:xfrm>
            <a:off x="5688409" y="4290220"/>
            <a:ext cx="2438400" cy="1981200"/>
            <a:chOff x="96" y="2976"/>
            <a:chExt cx="1536" cy="1248"/>
          </a:xfrm>
        </p:grpSpPr>
        <p:sp>
          <p:nvSpPr>
            <p:cNvPr id="23590" name="Rectangle 13">
              <a:extLst>
                <a:ext uri="{FF2B5EF4-FFF2-40B4-BE49-F238E27FC236}">
                  <a16:creationId xmlns:a16="http://schemas.microsoft.com/office/drawing/2014/main" id="{6B041037-6EB9-FD47-9CF4-015759739B87}"/>
                </a:ext>
              </a:extLst>
            </p:cNvPr>
            <p:cNvSpPr>
              <a:spLocks noChangeArrowheads="1"/>
            </p:cNvSpPr>
            <p:nvPr/>
          </p:nvSpPr>
          <p:spPr bwMode="auto">
            <a:xfrm>
              <a:off x="959" y="2976"/>
              <a:ext cx="2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B</a:t>
              </a:r>
            </a:p>
          </p:txBody>
        </p:sp>
        <p:sp>
          <p:nvSpPr>
            <p:cNvPr id="23591" name="Rectangle 14">
              <a:extLst>
                <a:ext uri="{FF2B5EF4-FFF2-40B4-BE49-F238E27FC236}">
                  <a16:creationId xmlns:a16="http://schemas.microsoft.com/office/drawing/2014/main" id="{CF30FB0E-884A-9E47-913E-D4BD809F397D}"/>
                </a:ext>
              </a:extLst>
            </p:cNvPr>
            <p:cNvSpPr>
              <a:spLocks noChangeArrowheads="1"/>
            </p:cNvSpPr>
            <p:nvPr/>
          </p:nvSpPr>
          <p:spPr bwMode="auto">
            <a:xfrm>
              <a:off x="1455" y="3408"/>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t>
              </a:r>
            </a:p>
          </p:txBody>
        </p:sp>
        <p:cxnSp>
          <p:nvCxnSpPr>
            <p:cNvPr id="23592" name="AutoShape 15">
              <a:extLst>
                <a:ext uri="{FF2B5EF4-FFF2-40B4-BE49-F238E27FC236}">
                  <a16:creationId xmlns:a16="http://schemas.microsoft.com/office/drawing/2014/main" id="{FC21D31D-2980-DC4A-981A-D20CB12346ED}"/>
                </a:ext>
              </a:extLst>
            </p:cNvPr>
            <p:cNvCxnSpPr>
              <a:cxnSpLocks noChangeShapeType="1"/>
              <a:stCxn id="23590" idx="1"/>
            </p:cNvCxnSpPr>
            <p:nvPr/>
          </p:nvCxnSpPr>
          <p:spPr bwMode="auto">
            <a:xfrm flipH="1">
              <a:off x="640" y="3140"/>
              <a:ext cx="319" cy="27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3593" name="AutoShape 16">
              <a:extLst>
                <a:ext uri="{FF2B5EF4-FFF2-40B4-BE49-F238E27FC236}">
                  <a16:creationId xmlns:a16="http://schemas.microsoft.com/office/drawing/2014/main" id="{6A08C095-7B15-9646-ADC6-ED16845823D9}"/>
                </a:ext>
              </a:extLst>
            </p:cNvPr>
            <p:cNvCxnSpPr>
              <a:cxnSpLocks noChangeShapeType="1"/>
              <a:stCxn id="23590" idx="3"/>
              <a:endCxn id="23591" idx="0"/>
            </p:cNvCxnSpPr>
            <p:nvPr/>
          </p:nvCxnSpPr>
          <p:spPr bwMode="auto">
            <a:xfrm>
              <a:off x="1198" y="3140"/>
              <a:ext cx="346" cy="268"/>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594" name="Rectangle 17">
              <a:extLst>
                <a:ext uri="{FF2B5EF4-FFF2-40B4-BE49-F238E27FC236}">
                  <a16:creationId xmlns:a16="http://schemas.microsoft.com/office/drawing/2014/main" id="{63EAC180-86C8-4E4C-ABCB-8093592E1B53}"/>
                </a:ext>
              </a:extLst>
            </p:cNvPr>
            <p:cNvSpPr>
              <a:spLocks noChangeArrowheads="1"/>
            </p:cNvSpPr>
            <p:nvPr/>
          </p:nvSpPr>
          <p:spPr bwMode="auto">
            <a:xfrm>
              <a:off x="1344" y="3024"/>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0</a:t>
              </a:r>
            </a:p>
          </p:txBody>
        </p:sp>
        <p:sp>
          <p:nvSpPr>
            <p:cNvPr id="23595" name="Rectangle 18">
              <a:extLst>
                <a:ext uri="{FF2B5EF4-FFF2-40B4-BE49-F238E27FC236}">
                  <a16:creationId xmlns:a16="http://schemas.microsoft.com/office/drawing/2014/main" id="{89D6022B-5905-F444-B101-5A72F6822157}"/>
                </a:ext>
              </a:extLst>
            </p:cNvPr>
            <p:cNvSpPr>
              <a:spLocks noChangeArrowheads="1"/>
            </p:cNvSpPr>
            <p:nvPr/>
          </p:nvSpPr>
          <p:spPr bwMode="auto">
            <a:xfrm>
              <a:off x="671" y="3024"/>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1</a:t>
              </a:r>
            </a:p>
          </p:txBody>
        </p:sp>
        <p:sp>
          <p:nvSpPr>
            <p:cNvPr id="23596" name="Rectangle 19">
              <a:extLst>
                <a:ext uri="{FF2B5EF4-FFF2-40B4-BE49-F238E27FC236}">
                  <a16:creationId xmlns:a16="http://schemas.microsoft.com/office/drawing/2014/main" id="{0910AB29-5B74-2742-950A-A33FF47AFC5A}"/>
                </a:ext>
              </a:extLst>
            </p:cNvPr>
            <p:cNvSpPr>
              <a:spLocks noChangeArrowheads="1"/>
            </p:cNvSpPr>
            <p:nvPr/>
          </p:nvSpPr>
          <p:spPr bwMode="auto">
            <a:xfrm>
              <a:off x="527" y="3456"/>
              <a:ext cx="2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a:t>
              </a:r>
            </a:p>
          </p:txBody>
        </p:sp>
        <p:sp>
          <p:nvSpPr>
            <p:cNvPr id="23597" name="Rectangle 20">
              <a:extLst>
                <a:ext uri="{FF2B5EF4-FFF2-40B4-BE49-F238E27FC236}">
                  <a16:creationId xmlns:a16="http://schemas.microsoft.com/office/drawing/2014/main" id="{E8C74CA3-3BDD-4C44-9A7F-D1ACC3919572}"/>
                </a:ext>
              </a:extLst>
            </p:cNvPr>
            <p:cNvSpPr>
              <a:spLocks noChangeArrowheads="1"/>
            </p:cNvSpPr>
            <p:nvPr/>
          </p:nvSpPr>
          <p:spPr bwMode="auto">
            <a:xfrm>
              <a:off x="96" y="3897"/>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t>
              </a:r>
            </a:p>
          </p:txBody>
        </p:sp>
        <p:sp>
          <p:nvSpPr>
            <p:cNvPr id="23598" name="Rectangle 21">
              <a:extLst>
                <a:ext uri="{FF2B5EF4-FFF2-40B4-BE49-F238E27FC236}">
                  <a16:creationId xmlns:a16="http://schemas.microsoft.com/office/drawing/2014/main" id="{3F4D3FC1-41BE-8F48-9FF5-9E2E73DD2D8B}"/>
                </a:ext>
              </a:extLst>
            </p:cNvPr>
            <p:cNvSpPr>
              <a:spLocks noChangeArrowheads="1"/>
            </p:cNvSpPr>
            <p:nvPr/>
          </p:nvSpPr>
          <p:spPr bwMode="auto">
            <a:xfrm>
              <a:off x="1008" y="3888"/>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a:t>
              </a:r>
            </a:p>
          </p:txBody>
        </p:sp>
        <p:cxnSp>
          <p:nvCxnSpPr>
            <p:cNvPr id="23599" name="AutoShape 22">
              <a:extLst>
                <a:ext uri="{FF2B5EF4-FFF2-40B4-BE49-F238E27FC236}">
                  <a16:creationId xmlns:a16="http://schemas.microsoft.com/office/drawing/2014/main" id="{F3C5B2C9-DBB8-E542-B99F-1EC4EE89C0A0}"/>
                </a:ext>
              </a:extLst>
            </p:cNvPr>
            <p:cNvCxnSpPr>
              <a:cxnSpLocks noChangeShapeType="1"/>
              <a:stCxn id="23596" idx="1"/>
              <a:endCxn id="23597" idx="0"/>
            </p:cNvCxnSpPr>
            <p:nvPr/>
          </p:nvCxnSpPr>
          <p:spPr bwMode="auto">
            <a:xfrm flipH="1">
              <a:off x="208" y="3620"/>
              <a:ext cx="319" cy="27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3600" name="AutoShape 23">
              <a:extLst>
                <a:ext uri="{FF2B5EF4-FFF2-40B4-BE49-F238E27FC236}">
                  <a16:creationId xmlns:a16="http://schemas.microsoft.com/office/drawing/2014/main" id="{767C58AC-7391-864F-AC4D-B7BEC1EE0D6A}"/>
                </a:ext>
              </a:extLst>
            </p:cNvPr>
            <p:cNvCxnSpPr>
              <a:cxnSpLocks noChangeShapeType="1"/>
              <a:stCxn id="23596" idx="3"/>
              <a:endCxn id="23598" idx="0"/>
            </p:cNvCxnSpPr>
            <p:nvPr/>
          </p:nvCxnSpPr>
          <p:spPr bwMode="auto">
            <a:xfrm>
              <a:off x="766" y="3620"/>
              <a:ext cx="331" cy="268"/>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601" name="Rectangle 24">
              <a:extLst>
                <a:ext uri="{FF2B5EF4-FFF2-40B4-BE49-F238E27FC236}">
                  <a16:creationId xmlns:a16="http://schemas.microsoft.com/office/drawing/2014/main" id="{507D2A1C-C425-E348-AB56-2A68F20BAF77}"/>
                </a:ext>
              </a:extLst>
            </p:cNvPr>
            <p:cNvSpPr>
              <a:spLocks noChangeArrowheads="1"/>
            </p:cNvSpPr>
            <p:nvPr/>
          </p:nvSpPr>
          <p:spPr bwMode="auto">
            <a:xfrm>
              <a:off x="912" y="3504"/>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0</a:t>
              </a:r>
            </a:p>
          </p:txBody>
        </p:sp>
        <p:sp>
          <p:nvSpPr>
            <p:cNvPr id="23602" name="Rectangle 25">
              <a:extLst>
                <a:ext uri="{FF2B5EF4-FFF2-40B4-BE49-F238E27FC236}">
                  <a16:creationId xmlns:a16="http://schemas.microsoft.com/office/drawing/2014/main" id="{F12F97EF-A2BA-0845-B1AD-4F6E13389799}"/>
                </a:ext>
              </a:extLst>
            </p:cNvPr>
            <p:cNvSpPr>
              <a:spLocks noChangeArrowheads="1"/>
            </p:cNvSpPr>
            <p:nvPr/>
          </p:nvSpPr>
          <p:spPr bwMode="auto">
            <a:xfrm>
              <a:off x="239" y="3504"/>
              <a:ext cx="2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a:solidFill>
                    <a:srgbClr val="FF0000"/>
                  </a:solidFill>
                  <a:latin typeface="Arial Narrow" panose="020B0604020202020204" pitchFamily="34" charset="0"/>
                  <a:ea typeface="宋体" panose="02010600030101010101" pitchFamily="2" charset="-122"/>
                </a:rPr>
                <a:t>1</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68139BD6-5F0D-2D48-AFF8-65E22999AF9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分类属性的选择</a:t>
            </a:r>
          </a:p>
        </p:txBody>
      </p:sp>
      <p:sp>
        <p:nvSpPr>
          <p:cNvPr id="3" name="内容占位符 2">
            <a:extLst>
              <a:ext uri="{FF2B5EF4-FFF2-40B4-BE49-F238E27FC236}">
                <a16:creationId xmlns:a16="http://schemas.microsoft.com/office/drawing/2014/main" id="{96D2EC82-1283-B840-88E1-1B57591C490C}"/>
              </a:ext>
            </a:extLst>
          </p:cNvPr>
          <p:cNvSpPr>
            <a:spLocks noGrp="1"/>
          </p:cNvSpPr>
          <p:nvPr>
            <p:ph idx="1"/>
          </p:nvPr>
        </p:nvSpPr>
        <p:spPr/>
        <p:txBody>
          <a:bodyPr/>
          <a:lstStyle/>
          <a:p>
            <a:pPr eaLnBrk="1" hangingPunct="1"/>
            <a:r>
              <a:rPr lang="zh-CN" altLang="zh-CN" b="1" dirty="0">
                <a:ea typeface="微软雅黑" panose="020B0503020204020204" pitchFamily="34" charset="-122"/>
              </a:rPr>
              <a:t>信息熵</a:t>
            </a:r>
            <a:r>
              <a:rPr lang="en-US" altLang="zh-CN" dirty="0">
                <a:ea typeface="微软雅黑" panose="020B0503020204020204" pitchFamily="34" charset="-122"/>
              </a:rPr>
              <a:t>entropy(D)</a:t>
            </a:r>
          </a:p>
          <a:p>
            <a:pPr eaLnBrk="1" hangingPunct="1"/>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数据集</a:t>
            </a:r>
            <a:r>
              <a:rPr lang="en-US" altLang="zh-CN" dirty="0">
                <a:ea typeface="微软雅黑" panose="020B0503020204020204" pitchFamily="34" charset="-122"/>
              </a:rPr>
              <a:t>D</a:t>
            </a:r>
            <a:r>
              <a:rPr lang="zh-CN" altLang="zh-CN" dirty="0">
                <a:ea typeface="微软雅黑" panose="020B0503020204020204" pitchFamily="34" charset="-122"/>
              </a:rPr>
              <a:t>及类别集合</a:t>
            </a:r>
            <a:r>
              <a:rPr lang="en-US" altLang="zh-CN" dirty="0">
                <a:ea typeface="微软雅黑" panose="020B0503020204020204" pitchFamily="34" charset="-122"/>
              </a:rPr>
              <a:t>C={c</a:t>
            </a:r>
            <a:r>
              <a:rPr lang="en-US" altLang="zh-CN" baseline="-25000" dirty="0">
                <a:ea typeface="微软雅黑" panose="020B0503020204020204" pitchFamily="34" charset="-122"/>
              </a:rPr>
              <a:t>1</a:t>
            </a:r>
            <a:r>
              <a:rPr lang="en-US" altLang="zh-CN" dirty="0">
                <a:ea typeface="微软雅黑" panose="020B0503020204020204" pitchFamily="34" charset="-122"/>
              </a:rPr>
              <a:t>, c</a:t>
            </a:r>
            <a:r>
              <a:rPr lang="en-US" altLang="zh-CN" baseline="-25000" dirty="0">
                <a:ea typeface="微软雅黑" panose="020B0503020204020204" pitchFamily="34" charset="-122"/>
              </a:rPr>
              <a:t>2</a:t>
            </a:r>
            <a:r>
              <a:rPr lang="en-US" altLang="zh-CN" dirty="0">
                <a:ea typeface="微软雅黑" panose="020B0503020204020204" pitchFamily="34" charset="-122"/>
              </a:rPr>
              <a:t>, …, c</a:t>
            </a:r>
            <a:r>
              <a:rPr lang="en-US" altLang="zh-CN" baseline="-25000" dirty="0">
                <a:ea typeface="微软雅黑" panose="020B0503020204020204" pitchFamily="34" charset="-122"/>
              </a:rPr>
              <a:t>k</a:t>
            </a:r>
            <a:r>
              <a:rPr lang="en-US" altLang="zh-CN" dirty="0">
                <a:ea typeface="微软雅黑" panose="020B0503020204020204" pitchFamily="34" charset="-122"/>
              </a:rPr>
              <a:t>}</a:t>
            </a:r>
          </a:p>
          <a:p>
            <a:pPr eaLnBrk="1" hangingPunct="1"/>
            <a:r>
              <a:rPr lang="en-US" altLang="zh-CN" dirty="0">
                <a:ea typeface="微软雅黑" panose="020B0503020204020204" pitchFamily="34" charset="-122"/>
              </a:rPr>
              <a:t>count(c</a:t>
            </a:r>
            <a:r>
              <a:rPr lang="en-US" altLang="zh-CN" baseline="-25000" dirty="0">
                <a:ea typeface="微软雅黑" panose="020B0503020204020204" pitchFamily="34" charset="-122"/>
              </a:rPr>
              <a:t>i</a:t>
            </a:r>
            <a:r>
              <a:rPr lang="en-US" altLang="zh-CN" dirty="0">
                <a:ea typeface="微软雅黑" panose="020B0503020204020204" pitchFamily="34" charset="-122"/>
              </a:rPr>
              <a:t>)</a:t>
            </a:r>
            <a:r>
              <a:rPr lang="zh-CN" altLang="en-US" dirty="0">
                <a:ea typeface="微软雅黑" panose="020B0503020204020204" pitchFamily="34" charset="-122"/>
              </a:rPr>
              <a:t>：</a:t>
            </a:r>
            <a:r>
              <a:rPr lang="zh-CN" altLang="zh-CN" dirty="0">
                <a:ea typeface="微软雅黑" panose="020B0503020204020204" pitchFamily="34" charset="-122"/>
              </a:rPr>
              <a:t>类别</a:t>
            </a:r>
            <a:r>
              <a:rPr lang="en-US" altLang="zh-CN" dirty="0">
                <a:ea typeface="微软雅黑" panose="020B0503020204020204" pitchFamily="34" charset="-122"/>
              </a:rPr>
              <a:t>c</a:t>
            </a:r>
            <a:r>
              <a:rPr lang="en-US" altLang="zh-CN" baseline="-25000" dirty="0">
                <a:ea typeface="微软雅黑" panose="020B0503020204020204" pitchFamily="34" charset="-122"/>
              </a:rPr>
              <a:t>i</a:t>
            </a:r>
            <a:r>
              <a:rPr lang="zh-CN" altLang="zh-CN" dirty="0">
                <a:ea typeface="微软雅黑" panose="020B0503020204020204" pitchFamily="34" charset="-122"/>
              </a:rPr>
              <a:t>在</a:t>
            </a:r>
            <a:r>
              <a:rPr lang="en-US" altLang="zh-CN" dirty="0">
                <a:ea typeface="微软雅黑" panose="020B0503020204020204" pitchFamily="34" charset="-122"/>
              </a:rPr>
              <a:t>D</a:t>
            </a:r>
            <a:r>
              <a:rPr lang="zh-CN" altLang="zh-CN" dirty="0">
                <a:ea typeface="微软雅黑" panose="020B0503020204020204" pitchFamily="34" charset="-122"/>
              </a:rPr>
              <a:t>中出现的次数，</a:t>
            </a:r>
            <a:endParaRPr lang="en-US" altLang="zh-CN" dirty="0">
              <a:ea typeface="微软雅黑" panose="020B0503020204020204" pitchFamily="34" charset="-122"/>
            </a:endParaRPr>
          </a:p>
          <a:p>
            <a:pPr eaLnBrk="1" hangingPunct="1"/>
            <a:r>
              <a:rPr lang="en-US" altLang="zh-CN" dirty="0">
                <a:ea typeface="微软雅黑" panose="020B0503020204020204" pitchFamily="34" charset="-122"/>
              </a:rPr>
              <a:t>p(c</a:t>
            </a:r>
            <a:r>
              <a:rPr lang="en-US" altLang="zh-CN" baseline="-25000" dirty="0">
                <a:ea typeface="微软雅黑" panose="020B0503020204020204" pitchFamily="34" charset="-122"/>
              </a:rPr>
              <a:t>i</a:t>
            </a:r>
            <a:r>
              <a:rPr lang="en-US" altLang="zh-CN" dirty="0">
                <a:ea typeface="微软雅黑" panose="020B0503020204020204" pitchFamily="34" charset="-122"/>
              </a:rPr>
              <a:t>)</a:t>
            </a:r>
            <a:r>
              <a:rPr lang="zh-CN" altLang="en-US" dirty="0">
                <a:ea typeface="微软雅黑" panose="020B0503020204020204" pitchFamily="34" charset="-122"/>
              </a:rPr>
              <a:t>：</a:t>
            </a:r>
            <a:r>
              <a:rPr lang="en-US" altLang="zh-CN" dirty="0">
                <a:ea typeface="微软雅黑" panose="020B0503020204020204" pitchFamily="34" charset="-122"/>
              </a:rPr>
              <a:t>c</a:t>
            </a:r>
            <a:r>
              <a:rPr lang="en-US" altLang="zh-CN" baseline="-25000" dirty="0">
                <a:ea typeface="微软雅黑" panose="020B0503020204020204" pitchFamily="34" charset="-122"/>
              </a:rPr>
              <a:t>i</a:t>
            </a:r>
            <a:r>
              <a:rPr lang="zh-CN" altLang="zh-CN" dirty="0">
                <a:ea typeface="微软雅黑" panose="020B0503020204020204" pitchFamily="34" charset="-122"/>
              </a:rPr>
              <a:t>在</a:t>
            </a:r>
            <a:r>
              <a:rPr lang="en-US" altLang="zh-CN" dirty="0">
                <a:ea typeface="微软雅黑" panose="020B0503020204020204" pitchFamily="34" charset="-122"/>
              </a:rPr>
              <a:t>D</a:t>
            </a:r>
            <a:r>
              <a:rPr lang="zh-CN" altLang="zh-CN" dirty="0">
                <a:ea typeface="微软雅黑" panose="020B0503020204020204" pitchFamily="34" charset="-122"/>
              </a:rPr>
              <a:t>中出现的相对频率</a:t>
            </a:r>
            <a:endParaRPr lang="en-US" altLang="zh-CN" dirty="0">
              <a:ea typeface="微软雅黑" panose="020B0503020204020204" pitchFamily="34" charset="-122"/>
            </a:endParaRPr>
          </a:p>
          <a:p>
            <a:pPr eaLnBrk="1" hangingPunct="1">
              <a:buFont typeface="Wingdings" pitchFamily="2" charset="2"/>
              <a:buNone/>
            </a:pPr>
            <a:r>
              <a:rPr lang="zh-CN" altLang="en-US" dirty="0">
                <a:ea typeface="微软雅黑" panose="020B0503020204020204" pitchFamily="34" charset="-122"/>
              </a:rPr>
              <a:t>                                 </a:t>
            </a:r>
            <a:r>
              <a:rPr lang="en-US" altLang="zh-CN" dirty="0">
                <a:ea typeface="微软雅黑" panose="020B0503020204020204" pitchFamily="34" charset="-122"/>
              </a:rPr>
              <a:t>p(c</a:t>
            </a:r>
            <a:r>
              <a:rPr lang="en-US" altLang="zh-CN" baseline="-25000" dirty="0">
                <a:ea typeface="微软雅黑" panose="020B0503020204020204" pitchFamily="34" charset="-122"/>
              </a:rPr>
              <a:t>i</a:t>
            </a:r>
            <a:r>
              <a:rPr lang="en-US" altLang="zh-CN" dirty="0">
                <a:ea typeface="微软雅黑" panose="020B0503020204020204" pitchFamily="34" charset="-122"/>
              </a:rPr>
              <a:t>)=count(c</a:t>
            </a:r>
            <a:r>
              <a:rPr lang="en-US" altLang="zh-CN" baseline="-25000" dirty="0">
                <a:ea typeface="微软雅黑" panose="020B0503020204020204" pitchFamily="34" charset="-122"/>
              </a:rPr>
              <a:t>i</a:t>
            </a:r>
            <a:r>
              <a:rPr lang="en-US" altLang="zh-CN" dirty="0">
                <a:ea typeface="微软雅黑" panose="020B0503020204020204" pitchFamily="34" charset="-122"/>
              </a:rPr>
              <a:t>)/|D|</a:t>
            </a:r>
          </a:p>
          <a:p>
            <a:pPr lvl="1" indent="-342900" eaLnBrk="1" hangingPunct="1"/>
            <a:r>
              <a:rPr lang="en-US" altLang="zh-CN" dirty="0">
                <a:ea typeface="微软雅黑" panose="020B0503020204020204" pitchFamily="34" charset="-122"/>
              </a:rPr>
              <a:t>|D|</a:t>
            </a:r>
            <a:r>
              <a:rPr lang="zh-CN" altLang="zh-CN" dirty="0">
                <a:ea typeface="微软雅黑" panose="020B0503020204020204" pitchFamily="34" charset="-122"/>
              </a:rPr>
              <a:t>代表</a:t>
            </a:r>
            <a:r>
              <a:rPr lang="en-US" altLang="zh-CN" dirty="0">
                <a:ea typeface="微软雅黑" panose="020B0503020204020204" pitchFamily="34" charset="-122"/>
              </a:rPr>
              <a:t>D</a:t>
            </a:r>
            <a:r>
              <a:rPr lang="zh-CN" altLang="zh-CN" dirty="0">
                <a:ea typeface="微软雅黑" panose="020B0503020204020204" pitchFamily="34" charset="-122"/>
              </a:rPr>
              <a:t>中的数据行数</a:t>
            </a:r>
            <a:endParaRPr lang="zh-CN" altLang="en-US" dirty="0">
              <a:ea typeface="微软雅黑" panose="020B0503020204020204" pitchFamily="34" charset="-122"/>
            </a:endParaRPr>
          </a:p>
        </p:txBody>
      </p:sp>
      <p:sp>
        <p:nvSpPr>
          <p:cNvPr id="24580" name="Rectangle 5">
            <a:extLst>
              <a:ext uri="{FF2B5EF4-FFF2-40B4-BE49-F238E27FC236}">
                <a16:creationId xmlns:a16="http://schemas.microsoft.com/office/drawing/2014/main" id="{272A8C46-B6B3-204F-BE51-F3745338BCB9}"/>
              </a:ext>
            </a:extLst>
          </p:cNvPr>
          <p:cNvSpPr>
            <a:spLocks noChangeArrowheads="1"/>
          </p:cNvSpPr>
          <p:nvPr/>
        </p:nvSpPr>
        <p:spPr bwMode="auto">
          <a:xfrm>
            <a:off x="2495551" y="204564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24581" name="对象 7">
            <a:extLst>
              <a:ext uri="{FF2B5EF4-FFF2-40B4-BE49-F238E27FC236}">
                <a16:creationId xmlns:a16="http://schemas.microsoft.com/office/drawing/2014/main" id="{746B5D38-8418-FF42-AC52-B5B42F4E9204}"/>
              </a:ext>
            </a:extLst>
          </p:cNvPr>
          <p:cNvGraphicFramePr>
            <a:graphicFrameLocks noChangeAspect="1"/>
          </p:cNvGraphicFramePr>
          <p:nvPr/>
        </p:nvGraphicFramePr>
        <p:xfrm>
          <a:off x="3359150" y="1989139"/>
          <a:ext cx="5257800" cy="1138237"/>
        </p:xfrm>
        <a:graphic>
          <a:graphicData uri="http://schemas.openxmlformats.org/presentationml/2006/ole">
            <mc:AlternateContent xmlns:mc="http://schemas.openxmlformats.org/markup-compatibility/2006">
              <mc:Choice xmlns:v="urn:schemas-microsoft-com:vml" Requires="v">
                <p:oleObj spid="_x0000_s24591" r:id="rId3" imgW="47980600" imgH="9944100" progId="Equation.DSMT4">
                  <p:embed/>
                </p:oleObj>
              </mc:Choice>
              <mc:Fallback>
                <p:oleObj r:id="rId3" imgW="47980600" imgH="9944100" progId="Equation.DSMT4">
                  <p:embed/>
                  <p:pic>
                    <p:nvPicPr>
                      <p:cNvPr id="0"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9150" y="1989139"/>
                        <a:ext cx="525780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0">
            <a:extLst>
              <a:ext uri="{FF2B5EF4-FFF2-40B4-BE49-F238E27FC236}">
                <a16:creationId xmlns:a16="http://schemas.microsoft.com/office/drawing/2014/main" id="{574A302D-0094-1143-9B71-B9363A210158}"/>
              </a:ext>
            </a:extLst>
          </p:cNvPr>
          <p:cNvGrpSpPr>
            <a:grpSpLocks/>
          </p:cNvGrpSpPr>
          <p:nvPr/>
        </p:nvGrpSpPr>
        <p:grpSpPr bwMode="auto">
          <a:xfrm>
            <a:off x="1323975" y="3144837"/>
            <a:ext cx="1371600" cy="1779588"/>
            <a:chOff x="288" y="1872"/>
            <a:chExt cx="864" cy="1121"/>
          </a:xfrm>
        </p:grpSpPr>
        <p:grpSp>
          <p:nvGrpSpPr>
            <p:cNvPr id="25672" name="Group 14">
              <a:extLst>
                <a:ext uri="{FF2B5EF4-FFF2-40B4-BE49-F238E27FC236}">
                  <a16:creationId xmlns:a16="http://schemas.microsoft.com/office/drawing/2014/main" id="{65C54AD7-28DC-D944-B6F3-7D15BA25C9F6}"/>
                </a:ext>
              </a:extLst>
            </p:cNvPr>
            <p:cNvGrpSpPr>
              <a:grpSpLocks/>
            </p:cNvGrpSpPr>
            <p:nvPr/>
          </p:nvGrpSpPr>
          <p:grpSpPr bwMode="auto">
            <a:xfrm>
              <a:off x="374" y="1872"/>
              <a:ext cx="778" cy="1121"/>
              <a:chOff x="662" y="2976"/>
              <a:chExt cx="778" cy="1121"/>
            </a:xfrm>
          </p:grpSpPr>
          <p:sp>
            <p:nvSpPr>
              <p:cNvPr id="25674" name="Line 15">
                <a:extLst>
                  <a:ext uri="{FF2B5EF4-FFF2-40B4-BE49-F238E27FC236}">
                    <a16:creationId xmlns:a16="http://schemas.microsoft.com/office/drawing/2014/main" id="{C693666D-AF47-4144-9E4B-6C2808C94102}"/>
                  </a:ext>
                </a:extLst>
              </p:cNvPr>
              <p:cNvSpPr>
                <a:spLocks noChangeShapeType="1"/>
              </p:cNvSpPr>
              <p:nvPr/>
            </p:nvSpPr>
            <p:spPr bwMode="auto">
              <a:xfrm>
                <a:off x="912" y="3888"/>
                <a:ext cx="52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75" name="Line 16">
                <a:extLst>
                  <a:ext uri="{FF2B5EF4-FFF2-40B4-BE49-F238E27FC236}">
                    <a16:creationId xmlns:a16="http://schemas.microsoft.com/office/drawing/2014/main" id="{26A8DC9A-94CB-8141-87BD-AD9B3C8DF3AB}"/>
                  </a:ext>
                </a:extLst>
              </p:cNvPr>
              <p:cNvSpPr>
                <a:spLocks noChangeShapeType="1"/>
              </p:cNvSpPr>
              <p:nvPr/>
            </p:nvSpPr>
            <p:spPr bwMode="auto">
              <a:xfrm>
                <a:off x="912"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76" name="Line 17">
                <a:extLst>
                  <a:ext uri="{FF2B5EF4-FFF2-40B4-BE49-F238E27FC236}">
                    <a16:creationId xmlns:a16="http://schemas.microsoft.com/office/drawing/2014/main" id="{3E7BAD6A-9415-9945-8805-A39CD3036512}"/>
                  </a:ext>
                </a:extLst>
              </p:cNvPr>
              <p:cNvSpPr>
                <a:spLocks noChangeShapeType="1"/>
              </p:cNvSpPr>
              <p:nvPr/>
            </p:nvSpPr>
            <p:spPr bwMode="auto">
              <a:xfrm>
                <a:off x="864"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77" name="Text Box 18">
                <a:extLst>
                  <a:ext uri="{FF2B5EF4-FFF2-40B4-BE49-F238E27FC236}">
                    <a16:creationId xmlns:a16="http://schemas.microsoft.com/office/drawing/2014/main" id="{443F6815-56D9-3940-8B26-499635E807A6}"/>
                  </a:ext>
                </a:extLst>
              </p:cNvPr>
              <p:cNvSpPr txBox="1">
                <a:spLocks noChangeArrowheads="1"/>
              </p:cNvSpPr>
              <p:nvPr/>
            </p:nvSpPr>
            <p:spPr bwMode="auto">
              <a:xfrm>
                <a:off x="662"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78" name="Line 19">
                <a:extLst>
                  <a:ext uri="{FF2B5EF4-FFF2-40B4-BE49-F238E27FC236}">
                    <a16:creationId xmlns:a16="http://schemas.microsoft.com/office/drawing/2014/main" id="{B062B978-5232-1F44-AEAF-4FCFD701FCFE}"/>
                  </a:ext>
                </a:extLst>
              </p:cNvPr>
              <p:cNvSpPr>
                <a:spLocks noChangeShapeType="1"/>
              </p:cNvSpPr>
              <p:nvPr/>
            </p:nvSpPr>
            <p:spPr bwMode="auto">
              <a:xfrm>
                <a:off x="1296" y="3120"/>
                <a:ext cx="0" cy="76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79" name="Line 20">
                <a:extLst>
                  <a:ext uri="{FF2B5EF4-FFF2-40B4-BE49-F238E27FC236}">
                    <a16:creationId xmlns:a16="http://schemas.microsoft.com/office/drawing/2014/main" id="{78525507-B0C1-6B47-9A65-F7B381D4392F}"/>
                  </a:ext>
                </a:extLst>
              </p:cNvPr>
              <p:cNvSpPr>
                <a:spLocks noChangeShapeType="1"/>
              </p:cNvSpPr>
              <p:nvPr/>
            </p:nvSpPr>
            <p:spPr bwMode="auto">
              <a:xfrm>
                <a:off x="1008"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80" name="Text Box 21">
                <a:extLst>
                  <a:ext uri="{FF2B5EF4-FFF2-40B4-BE49-F238E27FC236}">
                    <a16:creationId xmlns:a16="http://schemas.microsoft.com/office/drawing/2014/main" id="{2FFD829B-C376-0B41-879E-E23BC0198FD4}"/>
                  </a:ext>
                </a:extLst>
              </p:cNvPr>
              <p:cNvSpPr txBox="1">
                <a:spLocks noChangeArrowheads="1"/>
              </p:cNvSpPr>
              <p:nvPr/>
            </p:nvSpPr>
            <p:spPr bwMode="auto">
              <a:xfrm>
                <a:off x="907" y="3809"/>
                <a:ext cx="2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b="1">
                    <a:solidFill>
                      <a:srgbClr val="FF0066"/>
                    </a:solidFill>
                    <a:latin typeface="Arial Narrow" panose="020B0604020202020204" pitchFamily="34" charset="0"/>
                    <a:ea typeface="宋体" panose="02010600030101010101" pitchFamily="2" charset="-122"/>
                  </a:rPr>
                  <a:t>--</a:t>
                </a:r>
              </a:p>
            </p:txBody>
          </p:sp>
          <p:sp>
            <p:nvSpPr>
              <p:cNvPr id="25681" name="Text Box 22">
                <a:extLst>
                  <a:ext uri="{FF2B5EF4-FFF2-40B4-BE49-F238E27FC236}">
                    <a16:creationId xmlns:a16="http://schemas.microsoft.com/office/drawing/2014/main" id="{F346C8CC-0FDE-D441-BC1E-6C57DD0EEB72}"/>
                  </a:ext>
                </a:extLst>
              </p:cNvPr>
              <p:cNvSpPr txBox="1">
                <a:spLocks noChangeArrowheads="1"/>
              </p:cNvSpPr>
              <p:nvPr/>
            </p:nvSpPr>
            <p:spPr bwMode="auto">
              <a:xfrm>
                <a:off x="1205" y="3888"/>
                <a:ext cx="17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solidFill>
                      <a:srgbClr val="0000FF"/>
                    </a:solidFill>
                    <a:latin typeface="Arial Narrow" panose="020B0604020202020204" pitchFamily="34" charset="0"/>
                    <a:ea typeface="宋体" panose="02010600030101010101" pitchFamily="2" charset="-122"/>
                  </a:rPr>
                  <a:t>+</a:t>
                </a:r>
              </a:p>
            </p:txBody>
          </p:sp>
        </p:grpSp>
        <p:sp>
          <p:nvSpPr>
            <p:cNvPr id="25673" name="Line 33">
              <a:extLst>
                <a:ext uri="{FF2B5EF4-FFF2-40B4-BE49-F238E27FC236}">
                  <a16:creationId xmlns:a16="http://schemas.microsoft.com/office/drawing/2014/main" id="{E7EFE681-F8E6-7B44-9486-8D85BF8AE157}"/>
                </a:ext>
              </a:extLst>
            </p:cNvPr>
            <p:cNvSpPr>
              <a:spLocks noChangeShapeType="1"/>
            </p:cNvSpPr>
            <p:nvPr/>
          </p:nvSpPr>
          <p:spPr bwMode="auto">
            <a:xfrm flipV="1">
              <a:off x="288" y="2640"/>
              <a:ext cx="0" cy="144"/>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4" name="Group 82">
            <a:extLst>
              <a:ext uri="{FF2B5EF4-FFF2-40B4-BE49-F238E27FC236}">
                <a16:creationId xmlns:a16="http://schemas.microsoft.com/office/drawing/2014/main" id="{B678BADD-2DD2-2E4A-ADCB-D45A3E459BD6}"/>
              </a:ext>
            </a:extLst>
          </p:cNvPr>
          <p:cNvGrpSpPr>
            <a:grpSpLocks/>
          </p:cNvGrpSpPr>
          <p:nvPr/>
        </p:nvGrpSpPr>
        <p:grpSpPr bwMode="auto">
          <a:xfrm>
            <a:off x="5468937" y="3212976"/>
            <a:ext cx="1333500" cy="1779588"/>
            <a:chOff x="1728" y="1872"/>
            <a:chExt cx="840" cy="1121"/>
          </a:xfrm>
        </p:grpSpPr>
        <p:grpSp>
          <p:nvGrpSpPr>
            <p:cNvPr id="25661" name="Group 23">
              <a:extLst>
                <a:ext uri="{FF2B5EF4-FFF2-40B4-BE49-F238E27FC236}">
                  <a16:creationId xmlns:a16="http://schemas.microsoft.com/office/drawing/2014/main" id="{F8C647A8-271E-EA47-AE42-A50114C44EDE}"/>
                </a:ext>
              </a:extLst>
            </p:cNvPr>
            <p:cNvGrpSpPr>
              <a:grpSpLocks/>
            </p:cNvGrpSpPr>
            <p:nvPr/>
          </p:nvGrpSpPr>
          <p:grpSpPr bwMode="auto">
            <a:xfrm>
              <a:off x="1790" y="1872"/>
              <a:ext cx="778" cy="1121"/>
              <a:chOff x="1910" y="2976"/>
              <a:chExt cx="778" cy="1121"/>
            </a:xfrm>
          </p:grpSpPr>
          <p:sp>
            <p:nvSpPr>
              <p:cNvPr id="25663" name="Text Box 24">
                <a:extLst>
                  <a:ext uri="{FF2B5EF4-FFF2-40B4-BE49-F238E27FC236}">
                    <a16:creationId xmlns:a16="http://schemas.microsoft.com/office/drawing/2014/main" id="{A73F3B47-3C87-9547-B7E5-3B4BF7479BC6}"/>
                  </a:ext>
                </a:extLst>
              </p:cNvPr>
              <p:cNvSpPr txBox="1">
                <a:spLocks noChangeArrowheads="1"/>
              </p:cNvSpPr>
              <p:nvPr/>
            </p:nvSpPr>
            <p:spPr bwMode="auto">
              <a:xfrm>
                <a:off x="2155" y="3809"/>
                <a:ext cx="2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b="1">
                    <a:solidFill>
                      <a:srgbClr val="FF0066"/>
                    </a:solidFill>
                    <a:latin typeface="Arial Narrow" panose="020B0604020202020204" pitchFamily="34" charset="0"/>
                    <a:ea typeface="宋体" panose="02010600030101010101" pitchFamily="2" charset="-122"/>
                  </a:rPr>
                  <a:t>--</a:t>
                </a:r>
              </a:p>
            </p:txBody>
          </p:sp>
          <p:sp>
            <p:nvSpPr>
              <p:cNvPr id="25664" name="Line 25">
                <a:extLst>
                  <a:ext uri="{FF2B5EF4-FFF2-40B4-BE49-F238E27FC236}">
                    <a16:creationId xmlns:a16="http://schemas.microsoft.com/office/drawing/2014/main" id="{A5B5D1E6-0EC0-7F48-85F1-01EFBDE0F7C2}"/>
                  </a:ext>
                </a:extLst>
              </p:cNvPr>
              <p:cNvSpPr>
                <a:spLocks noChangeShapeType="1"/>
              </p:cNvSpPr>
              <p:nvPr/>
            </p:nvSpPr>
            <p:spPr bwMode="auto">
              <a:xfrm>
                <a:off x="2160" y="3888"/>
                <a:ext cx="52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65" name="Line 26">
                <a:extLst>
                  <a:ext uri="{FF2B5EF4-FFF2-40B4-BE49-F238E27FC236}">
                    <a16:creationId xmlns:a16="http://schemas.microsoft.com/office/drawing/2014/main" id="{AA76A27D-8DEC-4C41-9599-5926D26617BB}"/>
                  </a:ext>
                </a:extLst>
              </p:cNvPr>
              <p:cNvSpPr>
                <a:spLocks noChangeShapeType="1"/>
              </p:cNvSpPr>
              <p:nvPr/>
            </p:nvSpPr>
            <p:spPr bwMode="auto">
              <a:xfrm>
                <a:off x="2160"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66" name="Line 27">
                <a:extLst>
                  <a:ext uri="{FF2B5EF4-FFF2-40B4-BE49-F238E27FC236}">
                    <a16:creationId xmlns:a16="http://schemas.microsoft.com/office/drawing/2014/main" id="{3865B180-DF40-0F43-B379-368A624AA836}"/>
                  </a:ext>
                </a:extLst>
              </p:cNvPr>
              <p:cNvSpPr>
                <a:spLocks noChangeShapeType="1"/>
              </p:cNvSpPr>
              <p:nvPr/>
            </p:nvSpPr>
            <p:spPr bwMode="auto">
              <a:xfrm>
                <a:off x="2112"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67" name="Text Box 28">
                <a:extLst>
                  <a:ext uri="{FF2B5EF4-FFF2-40B4-BE49-F238E27FC236}">
                    <a16:creationId xmlns:a16="http://schemas.microsoft.com/office/drawing/2014/main" id="{C41AD6A2-22E9-1A44-9E22-9F0AC7A1A238}"/>
                  </a:ext>
                </a:extLst>
              </p:cNvPr>
              <p:cNvSpPr txBox="1">
                <a:spLocks noChangeArrowheads="1"/>
              </p:cNvSpPr>
              <p:nvPr/>
            </p:nvSpPr>
            <p:spPr bwMode="auto">
              <a:xfrm>
                <a:off x="1910"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68" name="Line 29">
                <a:extLst>
                  <a:ext uri="{FF2B5EF4-FFF2-40B4-BE49-F238E27FC236}">
                    <a16:creationId xmlns:a16="http://schemas.microsoft.com/office/drawing/2014/main" id="{6F61AD1A-7FFF-C44B-A68E-1320BA4DB778}"/>
                  </a:ext>
                </a:extLst>
              </p:cNvPr>
              <p:cNvSpPr>
                <a:spLocks noChangeShapeType="1"/>
              </p:cNvSpPr>
              <p:nvPr/>
            </p:nvSpPr>
            <p:spPr bwMode="auto">
              <a:xfrm>
                <a:off x="2544" y="3456"/>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69" name="Line 30">
                <a:extLst>
                  <a:ext uri="{FF2B5EF4-FFF2-40B4-BE49-F238E27FC236}">
                    <a16:creationId xmlns:a16="http://schemas.microsoft.com/office/drawing/2014/main" id="{F50E04DD-BEEE-FD4D-8C21-0EC5FC90D06E}"/>
                  </a:ext>
                </a:extLst>
              </p:cNvPr>
              <p:cNvSpPr>
                <a:spLocks noChangeShapeType="1"/>
              </p:cNvSpPr>
              <p:nvPr/>
            </p:nvSpPr>
            <p:spPr bwMode="auto">
              <a:xfrm>
                <a:off x="2256"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70" name="Text Box 31">
                <a:extLst>
                  <a:ext uri="{FF2B5EF4-FFF2-40B4-BE49-F238E27FC236}">
                    <a16:creationId xmlns:a16="http://schemas.microsoft.com/office/drawing/2014/main" id="{C009D6F1-7584-584D-95D8-7FD7632553AB}"/>
                  </a:ext>
                </a:extLst>
              </p:cNvPr>
              <p:cNvSpPr txBox="1">
                <a:spLocks noChangeArrowheads="1"/>
              </p:cNvSpPr>
              <p:nvPr/>
            </p:nvSpPr>
            <p:spPr bwMode="auto">
              <a:xfrm>
                <a:off x="2453" y="3888"/>
                <a:ext cx="17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solidFill>
                      <a:srgbClr val="0000FF"/>
                    </a:solidFill>
                    <a:latin typeface="Arial Narrow" panose="020B0604020202020204" pitchFamily="34" charset="0"/>
                    <a:ea typeface="宋体" panose="02010600030101010101" pitchFamily="2" charset="-122"/>
                  </a:rPr>
                  <a:t>+</a:t>
                </a:r>
              </a:p>
            </p:txBody>
          </p:sp>
          <p:sp>
            <p:nvSpPr>
              <p:cNvPr id="25671" name="Line 32">
                <a:extLst>
                  <a:ext uri="{FF2B5EF4-FFF2-40B4-BE49-F238E27FC236}">
                    <a16:creationId xmlns:a16="http://schemas.microsoft.com/office/drawing/2014/main" id="{E40A9F67-1E3C-9C46-BCC7-0F18B1BC0BE3}"/>
                  </a:ext>
                </a:extLst>
              </p:cNvPr>
              <p:cNvSpPr>
                <a:spLocks noChangeShapeType="1"/>
              </p:cNvSpPr>
              <p:nvPr/>
            </p:nvSpPr>
            <p:spPr bwMode="auto">
              <a:xfrm>
                <a:off x="2256" y="3456"/>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sp>
          <p:nvSpPr>
            <p:cNvPr id="25662" name="Line 34">
              <a:extLst>
                <a:ext uri="{FF2B5EF4-FFF2-40B4-BE49-F238E27FC236}">
                  <a16:creationId xmlns:a16="http://schemas.microsoft.com/office/drawing/2014/main" id="{1359B727-9C8A-9240-AECF-AC07B716DCA6}"/>
                </a:ext>
              </a:extLst>
            </p:cNvPr>
            <p:cNvSpPr>
              <a:spLocks noChangeShapeType="1"/>
            </p:cNvSpPr>
            <p:nvPr/>
          </p:nvSpPr>
          <p:spPr bwMode="auto">
            <a:xfrm flipV="1">
              <a:off x="1728" y="1968"/>
              <a:ext cx="0" cy="816"/>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6" name="Group 81">
            <a:extLst>
              <a:ext uri="{FF2B5EF4-FFF2-40B4-BE49-F238E27FC236}">
                <a16:creationId xmlns:a16="http://schemas.microsoft.com/office/drawing/2014/main" id="{17E7AA43-3ABA-734C-8336-9F12191245A6}"/>
              </a:ext>
            </a:extLst>
          </p:cNvPr>
          <p:cNvGrpSpPr>
            <a:grpSpLocks/>
          </p:cNvGrpSpPr>
          <p:nvPr/>
        </p:nvGrpSpPr>
        <p:grpSpPr bwMode="auto">
          <a:xfrm>
            <a:off x="8997949" y="3233588"/>
            <a:ext cx="1295400" cy="1779588"/>
            <a:chOff x="3168" y="1872"/>
            <a:chExt cx="816" cy="1121"/>
          </a:xfrm>
        </p:grpSpPr>
        <p:grpSp>
          <p:nvGrpSpPr>
            <p:cNvPr id="25651" name="Group 5">
              <a:extLst>
                <a:ext uri="{FF2B5EF4-FFF2-40B4-BE49-F238E27FC236}">
                  <a16:creationId xmlns:a16="http://schemas.microsoft.com/office/drawing/2014/main" id="{F8D644E3-417D-F540-B2F1-DA225FAA32C7}"/>
                </a:ext>
              </a:extLst>
            </p:cNvPr>
            <p:cNvGrpSpPr>
              <a:grpSpLocks/>
            </p:cNvGrpSpPr>
            <p:nvPr/>
          </p:nvGrpSpPr>
          <p:grpSpPr bwMode="auto">
            <a:xfrm>
              <a:off x="3206" y="1872"/>
              <a:ext cx="778" cy="1121"/>
              <a:chOff x="3494" y="2976"/>
              <a:chExt cx="778" cy="1121"/>
            </a:xfrm>
          </p:grpSpPr>
          <p:sp>
            <p:nvSpPr>
              <p:cNvPr id="25653" name="Line 6">
                <a:extLst>
                  <a:ext uri="{FF2B5EF4-FFF2-40B4-BE49-F238E27FC236}">
                    <a16:creationId xmlns:a16="http://schemas.microsoft.com/office/drawing/2014/main" id="{90F147F1-6DF2-EA45-9DF6-25C1BC8C908B}"/>
                  </a:ext>
                </a:extLst>
              </p:cNvPr>
              <p:cNvSpPr>
                <a:spLocks noChangeShapeType="1"/>
              </p:cNvSpPr>
              <p:nvPr/>
            </p:nvSpPr>
            <p:spPr bwMode="auto">
              <a:xfrm>
                <a:off x="3744" y="3888"/>
                <a:ext cx="52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4" name="Line 7">
                <a:extLst>
                  <a:ext uri="{FF2B5EF4-FFF2-40B4-BE49-F238E27FC236}">
                    <a16:creationId xmlns:a16="http://schemas.microsoft.com/office/drawing/2014/main" id="{44BA2F1A-B5C0-9644-8370-3F5D708C6618}"/>
                  </a:ext>
                </a:extLst>
              </p:cNvPr>
              <p:cNvSpPr>
                <a:spLocks noChangeShapeType="1"/>
              </p:cNvSpPr>
              <p:nvPr/>
            </p:nvSpPr>
            <p:spPr bwMode="auto">
              <a:xfrm>
                <a:off x="3744"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5" name="Line 8">
                <a:extLst>
                  <a:ext uri="{FF2B5EF4-FFF2-40B4-BE49-F238E27FC236}">
                    <a16:creationId xmlns:a16="http://schemas.microsoft.com/office/drawing/2014/main" id="{204F96E7-108C-CC4A-98B1-49EF94EC8CF4}"/>
                  </a:ext>
                </a:extLst>
              </p:cNvPr>
              <p:cNvSpPr>
                <a:spLocks noChangeShapeType="1"/>
              </p:cNvSpPr>
              <p:nvPr/>
            </p:nvSpPr>
            <p:spPr bwMode="auto">
              <a:xfrm>
                <a:off x="3696"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6" name="Text Box 9">
                <a:extLst>
                  <a:ext uri="{FF2B5EF4-FFF2-40B4-BE49-F238E27FC236}">
                    <a16:creationId xmlns:a16="http://schemas.microsoft.com/office/drawing/2014/main" id="{2A2B074E-666E-2C41-A5CB-069EABB2CEA4}"/>
                  </a:ext>
                </a:extLst>
              </p:cNvPr>
              <p:cNvSpPr txBox="1">
                <a:spLocks noChangeArrowheads="1"/>
              </p:cNvSpPr>
              <p:nvPr/>
            </p:nvSpPr>
            <p:spPr bwMode="auto">
              <a:xfrm>
                <a:off x="3494"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57" name="Line 10">
                <a:extLst>
                  <a:ext uri="{FF2B5EF4-FFF2-40B4-BE49-F238E27FC236}">
                    <a16:creationId xmlns:a16="http://schemas.microsoft.com/office/drawing/2014/main" id="{12A1F97F-889B-D045-B07C-0D10DFEECE8B}"/>
                  </a:ext>
                </a:extLst>
              </p:cNvPr>
              <p:cNvSpPr>
                <a:spLocks noChangeShapeType="1"/>
              </p:cNvSpPr>
              <p:nvPr/>
            </p:nvSpPr>
            <p:spPr bwMode="auto">
              <a:xfrm>
                <a:off x="4128" y="3312"/>
                <a:ext cx="0" cy="57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8" name="Line 11">
                <a:extLst>
                  <a:ext uri="{FF2B5EF4-FFF2-40B4-BE49-F238E27FC236}">
                    <a16:creationId xmlns:a16="http://schemas.microsoft.com/office/drawing/2014/main" id="{518322CB-AB84-1B49-BF61-EB228E969DC9}"/>
                  </a:ext>
                </a:extLst>
              </p:cNvPr>
              <p:cNvSpPr>
                <a:spLocks noChangeShapeType="1"/>
              </p:cNvSpPr>
              <p:nvPr/>
            </p:nvSpPr>
            <p:spPr bwMode="auto">
              <a:xfrm>
                <a:off x="3840"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9" name="Text Box 12">
                <a:extLst>
                  <a:ext uri="{FF2B5EF4-FFF2-40B4-BE49-F238E27FC236}">
                    <a16:creationId xmlns:a16="http://schemas.microsoft.com/office/drawing/2014/main" id="{136625D1-63C8-CE4E-B28F-9FFB17F91D62}"/>
                  </a:ext>
                </a:extLst>
              </p:cNvPr>
              <p:cNvSpPr txBox="1">
                <a:spLocks noChangeArrowheads="1"/>
              </p:cNvSpPr>
              <p:nvPr/>
            </p:nvSpPr>
            <p:spPr bwMode="auto">
              <a:xfrm>
                <a:off x="3739" y="3809"/>
                <a:ext cx="2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b="1">
                    <a:solidFill>
                      <a:srgbClr val="FF0066"/>
                    </a:solidFill>
                    <a:latin typeface="Arial Narrow" panose="020B0604020202020204" pitchFamily="34" charset="0"/>
                    <a:ea typeface="宋体" panose="02010600030101010101" pitchFamily="2" charset="-122"/>
                  </a:rPr>
                  <a:t>--</a:t>
                </a:r>
              </a:p>
            </p:txBody>
          </p:sp>
          <p:sp>
            <p:nvSpPr>
              <p:cNvPr id="25660" name="Text Box 13">
                <a:extLst>
                  <a:ext uri="{FF2B5EF4-FFF2-40B4-BE49-F238E27FC236}">
                    <a16:creationId xmlns:a16="http://schemas.microsoft.com/office/drawing/2014/main" id="{5041D6FB-5A4A-CA45-AD29-22EEB3865D83}"/>
                  </a:ext>
                </a:extLst>
              </p:cNvPr>
              <p:cNvSpPr txBox="1">
                <a:spLocks noChangeArrowheads="1"/>
              </p:cNvSpPr>
              <p:nvPr/>
            </p:nvSpPr>
            <p:spPr bwMode="auto">
              <a:xfrm>
                <a:off x="4037" y="3888"/>
                <a:ext cx="17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solidFill>
                      <a:srgbClr val="0000FF"/>
                    </a:solidFill>
                    <a:latin typeface="Arial Narrow" panose="020B0604020202020204" pitchFamily="34" charset="0"/>
                    <a:ea typeface="宋体" panose="02010600030101010101" pitchFamily="2" charset="-122"/>
                  </a:rPr>
                  <a:t>+</a:t>
                </a:r>
              </a:p>
            </p:txBody>
          </p:sp>
        </p:grpSp>
        <p:sp>
          <p:nvSpPr>
            <p:cNvPr id="25652" name="Line 35">
              <a:extLst>
                <a:ext uri="{FF2B5EF4-FFF2-40B4-BE49-F238E27FC236}">
                  <a16:creationId xmlns:a16="http://schemas.microsoft.com/office/drawing/2014/main" id="{BEB799C2-01FC-3541-94C0-487710B99D8B}"/>
                </a:ext>
              </a:extLst>
            </p:cNvPr>
            <p:cNvSpPr>
              <a:spLocks noChangeShapeType="1"/>
            </p:cNvSpPr>
            <p:nvPr/>
          </p:nvSpPr>
          <p:spPr bwMode="auto">
            <a:xfrm flipV="1">
              <a:off x="3168" y="2256"/>
              <a:ext cx="0" cy="528"/>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graphicFrame>
        <p:nvGraphicFramePr>
          <p:cNvPr id="25606" name="Object 2">
            <a:extLst>
              <a:ext uri="{FF2B5EF4-FFF2-40B4-BE49-F238E27FC236}">
                <a16:creationId xmlns:a16="http://schemas.microsoft.com/office/drawing/2014/main" id="{BA4901D0-539A-744A-ABF8-678331A7F1FB}"/>
              </a:ext>
            </a:extLst>
          </p:cNvPr>
          <p:cNvGraphicFramePr>
            <a:graphicFrameLocks noChangeAspect="1"/>
          </p:cNvGraphicFramePr>
          <p:nvPr>
            <p:extLst>
              <p:ext uri="{D42A27DB-BD31-4B8C-83A1-F6EECF244321}">
                <p14:modId xmlns:p14="http://schemas.microsoft.com/office/powerpoint/2010/main" val="106411520"/>
              </p:ext>
            </p:extLst>
          </p:nvPr>
        </p:nvGraphicFramePr>
        <p:xfrm>
          <a:off x="2293937" y="1387872"/>
          <a:ext cx="7604125" cy="482600"/>
        </p:xfrm>
        <a:graphic>
          <a:graphicData uri="http://schemas.openxmlformats.org/presentationml/2006/ole">
            <mc:AlternateContent xmlns:mc="http://schemas.openxmlformats.org/markup-compatibility/2006">
              <mc:Choice xmlns:v="urn:schemas-microsoft-com:vml" Requires="v">
                <p:oleObj spid="_x0000_s25691" name="Equation" r:id="rId4" imgW="2603500" imgH="101600" progId="Equation.DSMT4">
                  <p:embed/>
                </p:oleObj>
              </mc:Choice>
              <mc:Fallback>
                <p:oleObj name="Equation" r:id="rId4" imgW="2603500" imgH="10160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3937" y="1387872"/>
                        <a:ext cx="7604125"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 name="Group 38">
            <a:extLst>
              <a:ext uri="{FF2B5EF4-FFF2-40B4-BE49-F238E27FC236}">
                <a16:creationId xmlns:a16="http://schemas.microsoft.com/office/drawing/2014/main" id="{6739B229-238E-C149-8FCD-23AA6B703BFE}"/>
              </a:ext>
            </a:extLst>
          </p:cNvPr>
          <p:cNvGrpSpPr>
            <a:grpSpLocks/>
          </p:cNvGrpSpPr>
          <p:nvPr/>
        </p:nvGrpSpPr>
        <p:grpSpPr bwMode="auto">
          <a:xfrm>
            <a:off x="1470024" y="5293568"/>
            <a:ext cx="1844675" cy="1447800"/>
            <a:chOff x="278" y="2976"/>
            <a:chExt cx="1162" cy="912"/>
          </a:xfrm>
        </p:grpSpPr>
        <p:sp>
          <p:nvSpPr>
            <p:cNvPr id="25639" name="Line 39">
              <a:extLst>
                <a:ext uri="{FF2B5EF4-FFF2-40B4-BE49-F238E27FC236}">
                  <a16:creationId xmlns:a16="http://schemas.microsoft.com/office/drawing/2014/main" id="{C2CFF665-2F62-DC44-B993-64F46A0BBDF6}"/>
                </a:ext>
              </a:extLst>
            </p:cNvPr>
            <p:cNvSpPr>
              <a:spLocks noChangeShapeType="1"/>
            </p:cNvSpPr>
            <p:nvPr/>
          </p:nvSpPr>
          <p:spPr bwMode="auto">
            <a:xfrm>
              <a:off x="528" y="3888"/>
              <a:ext cx="9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0" name="Line 40">
              <a:extLst>
                <a:ext uri="{FF2B5EF4-FFF2-40B4-BE49-F238E27FC236}">
                  <a16:creationId xmlns:a16="http://schemas.microsoft.com/office/drawing/2014/main" id="{EA977E80-3D97-5B4A-BC72-2F7D7DBC1147}"/>
                </a:ext>
              </a:extLst>
            </p:cNvPr>
            <p:cNvSpPr>
              <a:spLocks noChangeShapeType="1"/>
            </p:cNvSpPr>
            <p:nvPr/>
          </p:nvSpPr>
          <p:spPr bwMode="auto">
            <a:xfrm>
              <a:off x="528"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1" name="Line 41">
              <a:extLst>
                <a:ext uri="{FF2B5EF4-FFF2-40B4-BE49-F238E27FC236}">
                  <a16:creationId xmlns:a16="http://schemas.microsoft.com/office/drawing/2014/main" id="{DB42BF73-9E90-CA49-A8FA-D1329DA7AFE7}"/>
                </a:ext>
              </a:extLst>
            </p:cNvPr>
            <p:cNvSpPr>
              <a:spLocks noChangeShapeType="1"/>
            </p:cNvSpPr>
            <p:nvPr/>
          </p:nvSpPr>
          <p:spPr bwMode="auto">
            <a:xfrm>
              <a:off x="480"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2" name="Text Box 42">
              <a:extLst>
                <a:ext uri="{FF2B5EF4-FFF2-40B4-BE49-F238E27FC236}">
                  <a16:creationId xmlns:a16="http://schemas.microsoft.com/office/drawing/2014/main" id="{CBC99D02-31C5-0A41-B90C-BDCCD5834FA7}"/>
                </a:ext>
              </a:extLst>
            </p:cNvPr>
            <p:cNvSpPr txBox="1">
              <a:spLocks noChangeArrowheads="1"/>
            </p:cNvSpPr>
            <p:nvPr/>
          </p:nvSpPr>
          <p:spPr bwMode="auto">
            <a:xfrm>
              <a:off x="278"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43" name="Line 43">
              <a:extLst>
                <a:ext uri="{FF2B5EF4-FFF2-40B4-BE49-F238E27FC236}">
                  <a16:creationId xmlns:a16="http://schemas.microsoft.com/office/drawing/2014/main" id="{F5805EF2-8598-0C42-B9E2-4AF9587327AA}"/>
                </a:ext>
              </a:extLst>
            </p:cNvPr>
            <p:cNvSpPr>
              <a:spLocks noChangeShapeType="1"/>
            </p:cNvSpPr>
            <p:nvPr/>
          </p:nvSpPr>
          <p:spPr bwMode="auto">
            <a:xfrm>
              <a:off x="624" y="3552"/>
              <a:ext cx="0" cy="33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4" name="Line 44">
              <a:extLst>
                <a:ext uri="{FF2B5EF4-FFF2-40B4-BE49-F238E27FC236}">
                  <a16:creationId xmlns:a16="http://schemas.microsoft.com/office/drawing/2014/main" id="{9E40F558-6772-4848-8D7F-918E0BDDD1E5}"/>
                </a:ext>
              </a:extLst>
            </p:cNvPr>
            <p:cNvSpPr>
              <a:spLocks noChangeShapeType="1"/>
            </p:cNvSpPr>
            <p:nvPr/>
          </p:nvSpPr>
          <p:spPr bwMode="auto">
            <a:xfrm>
              <a:off x="912" y="3312"/>
              <a:ext cx="0" cy="57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5" name="Line 45">
              <a:extLst>
                <a:ext uri="{FF2B5EF4-FFF2-40B4-BE49-F238E27FC236}">
                  <a16:creationId xmlns:a16="http://schemas.microsoft.com/office/drawing/2014/main" id="{59A69DFD-9DDB-F340-80AA-4B4EF8501E7A}"/>
                </a:ext>
              </a:extLst>
            </p:cNvPr>
            <p:cNvSpPr>
              <a:spLocks noChangeShapeType="1"/>
            </p:cNvSpPr>
            <p:nvPr/>
          </p:nvSpPr>
          <p:spPr bwMode="auto">
            <a:xfrm>
              <a:off x="1008" y="3552"/>
              <a:ext cx="0" cy="33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6" name="Line 46">
              <a:extLst>
                <a:ext uri="{FF2B5EF4-FFF2-40B4-BE49-F238E27FC236}">
                  <a16:creationId xmlns:a16="http://schemas.microsoft.com/office/drawing/2014/main" id="{47DA83CF-ED04-7746-8BF4-AF8DCD3BE055}"/>
                </a:ext>
              </a:extLst>
            </p:cNvPr>
            <p:cNvSpPr>
              <a:spLocks noChangeShapeType="1"/>
            </p:cNvSpPr>
            <p:nvPr/>
          </p:nvSpPr>
          <p:spPr bwMode="auto">
            <a:xfrm>
              <a:off x="1104" y="3744"/>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7" name="Line 47">
              <a:extLst>
                <a:ext uri="{FF2B5EF4-FFF2-40B4-BE49-F238E27FC236}">
                  <a16:creationId xmlns:a16="http://schemas.microsoft.com/office/drawing/2014/main" id="{5E79412E-1979-AE45-A33C-F927E10E4D00}"/>
                </a:ext>
              </a:extLst>
            </p:cNvPr>
            <p:cNvSpPr>
              <a:spLocks noChangeShapeType="1"/>
            </p:cNvSpPr>
            <p:nvPr/>
          </p:nvSpPr>
          <p:spPr bwMode="auto">
            <a:xfrm>
              <a:off x="1200"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8" name="Line 48">
              <a:extLst>
                <a:ext uri="{FF2B5EF4-FFF2-40B4-BE49-F238E27FC236}">
                  <a16:creationId xmlns:a16="http://schemas.microsoft.com/office/drawing/2014/main" id="{CE26953B-7704-824D-B499-30BC48217639}"/>
                </a:ext>
              </a:extLst>
            </p:cNvPr>
            <p:cNvSpPr>
              <a:spLocks noChangeShapeType="1"/>
            </p:cNvSpPr>
            <p:nvPr/>
          </p:nvSpPr>
          <p:spPr bwMode="auto">
            <a:xfrm>
              <a:off x="1296" y="3456"/>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49" name="Line 49">
              <a:extLst>
                <a:ext uri="{FF2B5EF4-FFF2-40B4-BE49-F238E27FC236}">
                  <a16:creationId xmlns:a16="http://schemas.microsoft.com/office/drawing/2014/main" id="{58E474CE-AFE2-1C48-A79A-86B001896242}"/>
                </a:ext>
              </a:extLst>
            </p:cNvPr>
            <p:cNvSpPr>
              <a:spLocks noChangeShapeType="1"/>
            </p:cNvSpPr>
            <p:nvPr/>
          </p:nvSpPr>
          <p:spPr bwMode="auto">
            <a:xfrm>
              <a:off x="816"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50" name="Line 50">
              <a:extLst>
                <a:ext uri="{FF2B5EF4-FFF2-40B4-BE49-F238E27FC236}">
                  <a16:creationId xmlns:a16="http://schemas.microsoft.com/office/drawing/2014/main" id="{4CCCD045-8F18-5E43-99FC-75F4FB3FB6CC}"/>
                </a:ext>
              </a:extLst>
            </p:cNvPr>
            <p:cNvSpPr>
              <a:spLocks noChangeShapeType="1"/>
            </p:cNvSpPr>
            <p:nvPr/>
          </p:nvSpPr>
          <p:spPr bwMode="auto">
            <a:xfrm>
              <a:off x="720"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9" name="Group 51">
            <a:extLst>
              <a:ext uri="{FF2B5EF4-FFF2-40B4-BE49-F238E27FC236}">
                <a16:creationId xmlns:a16="http://schemas.microsoft.com/office/drawing/2014/main" id="{74D1BD88-5F3F-0C48-AEC6-8B2C205F42DE}"/>
              </a:ext>
            </a:extLst>
          </p:cNvPr>
          <p:cNvGrpSpPr>
            <a:grpSpLocks/>
          </p:cNvGrpSpPr>
          <p:nvPr/>
        </p:nvGrpSpPr>
        <p:grpSpPr bwMode="auto">
          <a:xfrm>
            <a:off x="4962525" y="5293568"/>
            <a:ext cx="1844675" cy="1447800"/>
            <a:chOff x="2246" y="2976"/>
            <a:chExt cx="1162" cy="912"/>
          </a:xfrm>
        </p:grpSpPr>
        <p:sp>
          <p:nvSpPr>
            <p:cNvPr id="25627" name="Line 52">
              <a:extLst>
                <a:ext uri="{FF2B5EF4-FFF2-40B4-BE49-F238E27FC236}">
                  <a16:creationId xmlns:a16="http://schemas.microsoft.com/office/drawing/2014/main" id="{28938E8E-D4E9-5344-BBAB-CD00A86FDC50}"/>
                </a:ext>
              </a:extLst>
            </p:cNvPr>
            <p:cNvSpPr>
              <a:spLocks noChangeShapeType="1"/>
            </p:cNvSpPr>
            <p:nvPr/>
          </p:nvSpPr>
          <p:spPr bwMode="auto">
            <a:xfrm>
              <a:off x="2496" y="3888"/>
              <a:ext cx="9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8" name="Line 53">
              <a:extLst>
                <a:ext uri="{FF2B5EF4-FFF2-40B4-BE49-F238E27FC236}">
                  <a16:creationId xmlns:a16="http://schemas.microsoft.com/office/drawing/2014/main" id="{FC84CA5F-6DD3-8D43-97B8-99B08B0B2860}"/>
                </a:ext>
              </a:extLst>
            </p:cNvPr>
            <p:cNvSpPr>
              <a:spLocks noChangeShapeType="1"/>
            </p:cNvSpPr>
            <p:nvPr/>
          </p:nvSpPr>
          <p:spPr bwMode="auto">
            <a:xfrm>
              <a:off x="2496"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9" name="Line 54">
              <a:extLst>
                <a:ext uri="{FF2B5EF4-FFF2-40B4-BE49-F238E27FC236}">
                  <a16:creationId xmlns:a16="http://schemas.microsoft.com/office/drawing/2014/main" id="{C0C873F3-0E1D-3740-B324-8B1B5E4FCBEB}"/>
                </a:ext>
              </a:extLst>
            </p:cNvPr>
            <p:cNvSpPr>
              <a:spLocks noChangeShapeType="1"/>
            </p:cNvSpPr>
            <p:nvPr/>
          </p:nvSpPr>
          <p:spPr bwMode="auto">
            <a:xfrm>
              <a:off x="2448"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0" name="Text Box 55">
              <a:extLst>
                <a:ext uri="{FF2B5EF4-FFF2-40B4-BE49-F238E27FC236}">
                  <a16:creationId xmlns:a16="http://schemas.microsoft.com/office/drawing/2014/main" id="{32E00B38-40CA-2C4A-B34A-3E7F31C1583E}"/>
                </a:ext>
              </a:extLst>
            </p:cNvPr>
            <p:cNvSpPr txBox="1">
              <a:spLocks noChangeArrowheads="1"/>
            </p:cNvSpPr>
            <p:nvPr/>
          </p:nvSpPr>
          <p:spPr bwMode="auto">
            <a:xfrm>
              <a:off x="2246"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31" name="Line 56">
              <a:extLst>
                <a:ext uri="{FF2B5EF4-FFF2-40B4-BE49-F238E27FC236}">
                  <a16:creationId xmlns:a16="http://schemas.microsoft.com/office/drawing/2014/main" id="{77A650C3-B25C-B248-81E2-DD3CA7212D91}"/>
                </a:ext>
              </a:extLst>
            </p:cNvPr>
            <p:cNvSpPr>
              <a:spLocks noChangeShapeType="1"/>
            </p:cNvSpPr>
            <p:nvPr/>
          </p:nvSpPr>
          <p:spPr bwMode="auto">
            <a:xfrm>
              <a:off x="2592"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2" name="Line 57">
              <a:extLst>
                <a:ext uri="{FF2B5EF4-FFF2-40B4-BE49-F238E27FC236}">
                  <a16:creationId xmlns:a16="http://schemas.microsoft.com/office/drawing/2014/main" id="{DE251DB9-15D9-FF4E-A158-37637B50E1C7}"/>
                </a:ext>
              </a:extLst>
            </p:cNvPr>
            <p:cNvSpPr>
              <a:spLocks noChangeShapeType="1"/>
            </p:cNvSpPr>
            <p:nvPr/>
          </p:nvSpPr>
          <p:spPr bwMode="auto">
            <a:xfrm>
              <a:off x="2694"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3" name="Line 58">
              <a:extLst>
                <a:ext uri="{FF2B5EF4-FFF2-40B4-BE49-F238E27FC236}">
                  <a16:creationId xmlns:a16="http://schemas.microsoft.com/office/drawing/2014/main" id="{80C68788-4484-E042-9392-E75627C24FD5}"/>
                </a:ext>
              </a:extLst>
            </p:cNvPr>
            <p:cNvSpPr>
              <a:spLocks noChangeShapeType="1"/>
            </p:cNvSpPr>
            <p:nvPr/>
          </p:nvSpPr>
          <p:spPr bwMode="auto">
            <a:xfrm>
              <a:off x="2797"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4" name="Line 59">
              <a:extLst>
                <a:ext uri="{FF2B5EF4-FFF2-40B4-BE49-F238E27FC236}">
                  <a16:creationId xmlns:a16="http://schemas.microsoft.com/office/drawing/2014/main" id="{AB3F693D-66D7-2642-ACD7-5A6C5350A7DE}"/>
                </a:ext>
              </a:extLst>
            </p:cNvPr>
            <p:cNvSpPr>
              <a:spLocks noChangeShapeType="1"/>
            </p:cNvSpPr>
            <p:nvPr/>
          </p:nvSpPr>
          <p:spPr bwMode="auto">
            <a:xfrm>
              <a:off x="2900"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5" name="Line 60">
              <a:extLst>
                <a:ext uri="{FF2B5EF4-FFF2-40B4-BE49-F238E27FC236}">
                  <a16:creationId xmlns:a16="http://schemas.microsoft.com/office/drawing/2014/main" id="{2F6E031F-A783-FD47-A1D4-F0B2E5AE7A4E}"/>
                </a:ext>
              </a:extLst>
            </p:cNvPr>
            <p:cNvSpPr>
              <a:spLocks noChangeShapeType="1"/>
            </p:cNvSpPr>
            <p:nvPr/>
          </p:nvSpPr>
          <p:spPr bwMode="auto">
            <a:xfrm>
              <a:off x="3003"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6" name="Line 61">
              <a:extLst>
                <a:ext uri="{FF2B5EF4-FFF2-40B4-BE49-F238E27FC236}">
                  <a16:creationId xmlns:a16="http://schemas.microsoft.com/office/drawing/2014/main" id="{C563452A-693C-1E4E-89D2-277143F4FF06}"/>
                </a:ext>
              </a:extLst>
            </p:cNvPr>
            <p:cNvSpPr>
              <a:spLocks noChangeShapeType="1"/>
            </p:cNvSpPr>
            <p:nvPr/>
          </p:nvSpPr>
          <p:spPr bwMode="auto">
            <a:xfrm>
              <a:off x="3106"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7" name="Line 62">
              <a:extLst>
                <a:ext uri="{FF2B5EF4-FFF2-40B4-BE49-F238E27FC236}">
                  <a16:creationId xmlns:a16="http://schemas.microsoft.com/office/drawing/2014/main" id="{8F004A03-EF39-8E42-905E-99881B2F84D5}"/>
                </a:ext>
              </a:extLst>
            </p:cNvPr>
            <p:cNvSpPr>
              <a:spLocks noChangeShapeType="1"/>
            </p:cNvSpPr>
            <p:nvPr/>
          </p:nvSpPr>
          <p:spPr bwMode="auto">
            <a:xfrm>
              <a:off x="3209"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38" name="Line 63">
              <a:extLst>
                <a:ext uri="{FF2B5EF4-FFF2-40B4-BE49-F238E27FC236}">
                  <a16:creationId xmlns:a16="http://schemas.microsoft.com/office/drawing/2014/main" id="{9F9EC1FF-848B-E742-AC90-38D615BD052E}"/>
                </a:ext>
              </a:extLst>
            </p:cNvPr>
            <p:cNvSpPr>
              <a:spLocks noChangeShapeType="1"/>
            </p:cNvSpPr>
            <p:nvPr/>
          </p:nvSpPr>
          <p:spPr bwMode="auto">
            <a:xfrm>
              <a:off x="3312" y="3648"/>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10" name="Group 64">
            <a:extLst>
              <a:ext uri="{FF2B5EF4-FFF2-40B4-BE49-F238E27FC236}">
                <a16:creationId xmlns:a16="http://schemas.microsoft.com/office/drawing/2014/main" id="{487ABA08-F64D-5642-A8E1-9C058412C2EB}"/>
              </a:ext>
            </a:extLst>
          </p:cNvPr>
          <p:cNvGrpSpPr>
            <a:grpSpLocks/>
          </p:cNvGrpSpPr>
          <p:nvPr/>
        </p:nvGrpSpPr>
        <p:grpSpPr bwMode="auto">
          <a:xfrm>
            <a:off x="8762999" y="5293568"/>
            <a:ext cx="1844675" cy="1447800"/>
            <a:chOff x="3494" y="2976"/>
            <a:chExt cx="1162" cy="912"/>
          </a:xfrm>
        </p:grpSpPr>
        <p:sp>
          <p:nvSpPr>
            <p:cNvPr id="25615" name="Line 65">
              <a:extLst>
                <a:ext uri="{FF2B5EF4-FFF2-40B4-BE49-F238E27FC236}">
                  <a16:creationId xmlns:a16="http://schemas.microsoft.com/office/drawing/2014/main" id="{FCBDEB3D-A874-1448-927D-21B716C57B73}"/>
                </a:ext>
              </a:extLst>
            </p:cNvPr>
            <p:cNvSpPr>
              <a:spLocks noChangeShapeType="1"/>
            </p:cNvSpPr>
            <p:nvPr/>
          </p:nvSpPr>
          <p:spPr bwMode="auto">
            <a:xfrm>
              <a:off x="3744" y="3888"/>
              <a:ext cx="9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16" name="Line 66">
              <a:extLst>
                <a:ext uri="{FF2B5EF4-FFF2-40B4-BE49-F238E27FC236}">
                  <a16:creationId xmlns:a16="http://schemas.microsoft.com/office/drawing/2014/main" id="{8A9274FE-68D2-014F-8399-35B3B7FCE570}"/>
                </a:ext>
              </a:extLst>
            </p:cNvPr>
            <p:cNvSpPr>
              <a:spLocks noChangeShapeType="1"/>
            </p:cNvSpPr>
            <p:nvPr/>
          </p:nvSpPr>
          <p:spPr bwMode="auto">
            <a:xfrm>
              <a:off x="3744" y="2976"/>
              <a:ext cx="0" cy="9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17" name="Line 67">
              <a:extLst>
                <a:ext uri="{FF2B5EF4-FFF2-40B4-BE49-F238E27FC236}">
                  <a16:creationId xmlns:a16="http://schemas.microsoft.com/office/drawing/2014/main" id="{5C7F2B03-E191-4945-AD44-820BA549AC13}"/>
                </a:ext>
              </a:extLst>
            </p:cNvPr>
            <p:cNvSpPr>
              <a:spLocks noChangeShapeType="1"/>
            </p:cNvSpPr>
            <p:nvPr/>
          </p:nvSpPr>
          <p:spPr bwMode="auto">
            <a:xfrm>
              <a:off x="3696" y="306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18" name="Text Box 68">
              <a:extLst>
                <a:ext uri="{FF2B5EF4-FFF2-40B4-BE49-F238E27FC236}">
                  <a16:creationId xmlns:a16="http://schemas.microsoft.com/office/drawing/2014/main" id="{54139BC5-EB4C-5945-B376-784039249B20}"/>
                </a:ext>
              </a:extLst>
            </p:cNvPr>
            <p:cNvSpPr txBox="1">
              <a:spLocks noChangeArrowheads="1"/>
            </p:cNvSpPr>
            <p:nvPr/>
          </p:nvSpPr>
          <p:spPr bwMode="auto">
            <a:xfrm>
              <a:off x="3494" y="2976"/>
              <a:ext cx="1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400" b="1">
                  <a:latin typeface="Arial Narrow" panose="020B0604020202020204" pitchFamily="34" charset="0"/>
                  <a:ea typeface="宋体" panose="02010600030101010101" pitchFamily="2" charset="-122"/>
                </a:rPr>
                <a:t>1</a:t>
              </a:r>
            </a:p>
          </p:txBody>
        </p:sp>
        <p:sp>
          <p:nvSpPr>
            <p:cNvPr id="25619" name="Line 69">
              <a:extLst>
                <a:ext uri="{FF2B5EF4-FFF2-40B4-BE49-F238E27FC236}">
                  <a16:creationId xmlns:a16="http://schemas.microsoft.com/office/drawing/2014/main" id="{25780FC4-F073-E34F-B3B9-24EE3F87693B}"/>
                </a:ext>
              </a:extLst>
            </p:cNvPr>
            <p:cNvSpPr>
              <a:spLocks noChangeShapeType="1"/>
            </p:cNvSpPr>
            <p:nvPr/>
          </p:nvSpPr>
          <p:spPr bwMode="auto">
            <a:xfrm>
              <a:off x="4128" y="3120"/>
              <a:ext cx="0" cy="76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0" name="Line 70">
              <a:extLst>
                <a:ext uri="{FF2B5EF4-FFF2-40B4-BE49-F238E27FC236}">
                  <a16:creationId xmlns:a16="http://schemas.microsoft.com/office/drawing/2014/main" id="{001E9824-5A9D-BE4D-BD5C-0106054D602E}"/>
                </a:ext>
              </a:extLst>
            </p:cNvPr>
            <p:cNvSpPr>
              <a:spLocks noChangeShapeType="1"/>
            </p:cNvSpPr>
            <p:nvPr/>
          </p:nvSpPr>
          <p:spPr bwMode="auto">
            <a:xfrm>
              <a:off x="3840"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1" name="Line 71">
              <a:extLst>
                <a:ext uri="{FF2B5EF4-FFF2-40B4-BE49-F238E27FC236}">
                  <a16:creationId xmlns:a16="http://schemas.microsoft.com/office/drawing/2014/main" id="{6BE6009D-2807-4A4F-A007-6E638C7E1137}"/>
                </a:ext>
              </a:extLst>
            </p:cNvPr>
            <p:cNvSpPr>
              <a:spLocks noChangeShapeType="1"/>
            </p:cNvSpPr>
            <p:nvPr/>
          </p:nvSpPr>
          <p:spPr bwMode="auto">
            <a:xfrm>
              <a:off x="4512"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2" name="Line 72">
              <a:extLst>
                <a:ext uri="{FF2B5EF4-FFF2-40B4-BE49-F238E27FC236}">
                  <a16:creationId xmlns:a16="http://schemas.microsoft.com/office/drawing/2014/main" id="{0D5213FE-625F-3743-ABA7-ED15A233612F}"/>
                </a:ext>
              </a:extLst>
            </p:cNvPr>
            <p:cNvSpPr>
              <a:spLocks noChangeShapeType="1"/>
            </p:cNvSpPr>
            <p:nvPr/>
          </p:nvSpPr>
          <p:spPr bwMode="auto">
            <a:xfrm>
              <a:off x="3936"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3" name="Line 73">
              <a:extLst>
                <a:ext uri="{FF2B5EF4-FFF2-40B4-BE49-F238E27FC236}">
                  <a16:creationId xmlns:a16="http://schemas.microsoft.com/office/drawing/2014/main" id="{93AFDF35-BA92-424D-967B-793CF54355A7}"/>
                </a:ext>
              </a:extLst>
            </p:cNvPr>
            <p:cNvSpPr>
              <a:spLocks noChangeShapeType="1"/>
            </p:cNvSpPr>
            <p:nvPr/>
          </p:nvSpPr>
          <p:spPr bwMode="auto">
            <a:xfrm>
              <a:off x="4032"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4" name="Line 74">
              <a:extLst>
                <a:ext uri="{FF2B5EF4-FFF2-40B4-BE49-F238E27FC236}">
                  <a16:creationId xmlns:a16="http://schemas.microsoft.com/office/drawing/2014/main" id="{C1A5EF5A-03C4-644B-9387-8D433C8E61A2}"/>
                </a:ext>
              </a:extLst>
            </p:cNvPr>
            <p:cNvSpPr>
              <a:spLocks noChangeShapeType="1"/>
            </p:cNvSpPr>
            <p:nvPr/>
          </p:nvSpPr>
          <p:spPr bwMode="auto">
            <a:xfrm>
              <a:off x="4224"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5" name="Line 75">
              <a:extLst>
                <a:ext uri="{FF2B5EF4-FFF2-40B4-BE49-F238E27FC236}">
                  <a16:creationId xmlns:a16="http://schemas.microsoft.com/office/drawing/2014/main" id="{B505FD51-E002-0845-9333-728A7F1579C8}"/>
                </a:ext>
              </a:extLst>
            </p:cNvPr>
            <p:cNvSpPr>
              <a:spLocks noChangeShapeType="1"/>
            </p:cNvSpPr>
            <p:nvPr/>
          </p:nvSpPr>
          <p:spPr bwMode="auto">
            <a:xfrm>
              <a:off x="4320"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26" name="Line 76">
              <a:extLst>
                <a:ext uri="{FF2B5EF4-FFF2-40B4-BE49-F238E27FC236}">
                  <a16:creationId xmlns:a16="http://schemas.microsoft.com/office/drawing/2014/main" id="{BC37818F-19E8-414B-9DFF-1A34C5DD9871}"/>
                </a:ext>
              </a:extLst>
            </p:cNvPr>
            <p:cNvSpPr>
              <a:spLocks noChangeShapeType="1"/>
            </p:cNvSpPr>
            <p:nvPr/>
          </p:nvSpPr>
          <p:spPr bwMode="auto">
            <a:xfrm>
              <a:off x="4416" y="3792"/>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pSp>
      <p:sp>
        <p:nvSpPr>
          <p:cNvPr id="795725" name="Line 77">
            <a:extLst>
              <a:ext uri="{FF2B5EF4-FFF2-40B4-BE49-F238E27FC236}">
                <a16:creationId xmlns:a16="http://schemas.microsoft.com/office/drawing/2014/main" id="{DE428689-DC92-3643-B93D-D3AD0D62A6E4}"/>
              </a:ext>
            </a:extLst>
          </p:cNvPr>
          <p:cNvSpPr>
            <a:spLocks noChangeShapeType="1"/>
          </p:cNvSpPr>
          <p:nvPr/>
        </p:nvSpPr>
        <p:spPr bwMode="auto">
          <a:xfrm flipV="1">
            <a:off x="1485898" y="5826968"/>
            <a:ext cx="0" cy="914400"/>
          </a:xfrm>
          <a:prstGeom prst="line">
            <a:avLst/>
          </a:prstGeom>
          <a:noFill/>
          <a:ln w="762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795726" name="Line 78">
            <a:extLst>
              <a:ext uri="{FF2B5EF4-FFF2-40B4-BE49-F238E27FC236}">
                <a16:creationId xmlns:a16="http://schemas.microsoft.com/office/drawing/2014/main" id="{8C60B29F-01CA-0A4E-A20D-E580E6EA754C}"/>
              </a:ext>
            </a:extLst>
          </p:cNvPr>
          <p:cNvSpPr>
            <a:spLocks noChangeShapeType="1"/>
          </p:cNvSpPr>
          <p:nvPr/>
        </p:nvSpPr>
        <p:spPr bwMode="auto">
          <a:xfrm flipV="1">
            <a:off x="4940299" y="3007568"/>
            <a:ext cx="0" cy="3733800"/>
          </a:xfrm>
          <a:prstGeom prst="line">
            <a:avLst/>
          </a:prstGeom>
          <a:noFill/>
          <a:ln w="762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795727" name="Line 79">
            <a:extLst>
              <a:ext uri="{FF2B5EF4-FFF2-40B4-BE49-F238E27FC236}">
                <a16:creationId xmlns:a16="http://schemas.microsoft.com/office/drawing/2014/main" id="{8D333A31-8D28-E049-9BB6-B48357766ACE}"/>
              </a:ext>
            </a:extLst>
          </p:cNvPr>
          <p:cNvSpPr>
            <a:spLocks noChangeShapeType="1"/>
          </p:cNvSpPr>
          <p:nvPr/>
        </p:nvSpPr>
        <p:spPr bwMode="auto">
          <a:xfrm flipV="1">
            <a:off x="8610600" y="6512768"/>
            <a:ext cx="0" cy="228600"/>
          </a:xfrm>
          <a:prstGeom prst="line">
            <a:avLst/>
          </a:prstGeom>
          <a:noFill/>
          <a:ln w="762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25613" name="标题 2">
            <a:extLst>
              <a:ext uri="{FF2B5EF4-FFF2-40B4-BE49-F238E27FC236}">
                <a16:creationId xmlns:a16="http://schemas.microsoft.com/office/drawing/2014/main" id="{0C28D357-3085-554F-9094-A414CD0A5E02}"/>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信息熵</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1F17C29A-BF59-6C4C-9047-812088694D83}"/>
              </a:ext>
            </a:extLst>
          </p:cNvPr>
          <p:cNvSpPr>
            <a:spLocks noGrp="1"/>
          </p:cNvSpPr>
          <p:nvPr>
            <p:ph idx="1"/>
          </p:nvPr>
        </p:nvSpPr>
        <p:spPr>
          <a:xfrm>
            <a:off x="276226" y="1887538"/>
            <a:ext cx="11379200" cy="4283074"/>
          </a:xfrm>
        </p:spPr>
        <p:txBody>
          <a:bodyPr/>
          <a:lstStyle/>
          <a:p>
            <a:r>
              <a:rPr kumimoji="0" lang="zh-CN" altLang="en-US" dirty="0">
                <a:solidFill>
                  <a:srgbClr val="170981"/>
                </a:solidFill>
              </a:rPr>
              <a:t>若所有行属于同一类别</a:t>
            </a:r>
            <a:r>
              <a:rPr kumimoji="0" lang="en-US" altLang="zh-CN" dirty="0">
                <a:solidFill>
                  <a:srgbClr val="170981"/>
                </a:solidFill>
              </a:rPr>
              <a:t>:</a:t>
            </a:r>
            <a:r>
              <a:rPr kumimoji="0" lang="en-US" altLang="zh-CN" dirty="0">
                <a:solidFill>
                  <a:srgbClr val="000066"/>
                </a:solidFill>
              </a:rPr>
              <a:t>  </a:t>
            </a:r>
            <a:r>
              <a:rPr kumimoji="0" lang="en-US" altLang="zh-CN" i="1" dirty="0">
                <a:solidFill>
                  <a:srgbClr val="000066"/>
                </a:solidFill>
              </a:rPr>
              <a:t> </a:t>
            </a:r>
            <a:r>
              <a:rPr kumimoji="0" lang="en-US" altLang="zh-CN" i="1" dirty="0">
                <a:solidFill>
                  <a:schemeClr val="hlink"/>
                </a:solidFill>
              </a:rPr>
              <a:t>Entropy </a:t>
            </a:r>
            <a:r>
              <a:rPr kumimoji="0" lang="en-US" altLang="zh-CN" dirty="0">
                <a:solidFill>
                  <a:schemeClr val="hlink"/>
                </a:solidFill>
              </a:rPr>
              <a:t>=?</a:t>
            </a:r>
          </a:p>
          <a:p>
            <a:r>
              <a:rPr kumimoji="0" lang="zh-CN" altLang="en-US" dirty="0">
                <a:solidFill>
                  <a:srgbClr val="000066"/>
                </a:solidFill>
              </a:rPr>
              <a:t>若两个类别均匀分布</a:t>
            </a:r>
            <a:r>
              <a:rPr kumimoji="0" lang="en-US" altLang="zh-CN" dirty="0">
                <a:solidFill>
                  <a:srgbClr val="000066"/>
                </a:solidFill>
              </a:rPr>
              <a:t>(0.5,0.5)  </a:t>
            </a:r>
            <a:r>
              <a:rPr kumimoji="0" lang="en-US" altLang="zh-CN" i="1" dirty="0">
                <a:solidFill>
                  <a:srgbClr val="000066"/>
                </a:solidFill>
              </a:rPr>
              <a:t> </a:t>
            </a:r>
            <a:r>
              <a:rPr kumimoji="0" lang="en-US" altLang="zh-CN" i="1" dirty="0">
                <a:solidFill>
                  <a:schemeClr val="hlink"/>
                </a:solidFill>
              </a:rPr>
              <a:t>Entropy </a:t>
            </a:r>
            <a:r>
              <a:rPr kumimoji="0" lang="en-US" altLang="zh-CN" dirty="0">
                <a:solidFill>
                  <a:schemeClr val="hlink"/>
                </a:solidFill>
              </a:rPr>
              <a:t>=?</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499"/>
                                          </p:stCondLst>
                                        </p:cTn>
                                        <p:tgtEl>
                                          <p:spTgt spid="10"/>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8" fill="hold" nodeType="clickEffect">
                                  <p:stCondLst>
                                    <p:cond delay="0"/>
                                  </p:stCondLst>
                                  <p:childTnLst>
                                    <p:set>
                                      <p:cBhvr>
                                        <p:cTn id="25" dur="1" fill="hold">
                                          <p:stCondLst>
                                            <p:cond delay="0"/>
                                          </p:stCondLst>
                                        </p:cTn>
                                        <p:tgtEl>
                                          <p:spTgt spid="795727"/>
                                        </p:tgtEl>
                                        <p:attrNameLst>
                                          <p:attrName>style.visibility</p:attrName>
                                        </p:attrNameLst>
                                      </p:cBhvr>
                                      <p:to>
                                        <p:strVal val="visible"/>
                                      </p:to>
                                    </p:set>
                                    <p:anim calcmode="lin" valueType="num">
                                      <p:cBhvr additive="base">
                                        <p:cTn id="26" dur="500" fill="hold"/>
                                        <p:tgtEl>
                                          <p:spTgt spid="795727"/>
                                        </p:tgtEl>
                                        <p:attrNameLst>
                                          <p:attrName>ppt_x</p:attrName>
                                        </p:attrNameLst>
                                      </p:cBhvr>
                                      <p:tavLst>
                                        <p:tav tm="0">
                                          <p:val>
                                            <p:strVal val="0-#ppt_w/2"/>
                                          </p:val>
                                        </p:tav>
                                        <p:tav tm="100000">
                                          <p:val>
                                            <p:strVal val="#ppt_x"/>
                                          </p:val>
                                        </p:tav>
                                      </p:tavLst>
                                    </p:anim>
                                    <p:anim calcmode="lin" valueType="num">
                                      <p:cBhvr additive="base">
                                        <p:cTn id="27" dur="500" fill="hold"/>
                                        <p:tgtEl>
                                          <p:spTgt spid="795727"/>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499"/>
                                          </p:stCondLst>
                                        </p:cTn>
                                        <p:tgtEl>
                                          <p:spTgt spid="8"/>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nodeType="clickEffect">
                                  <p:stCondLst>
                                    <p:cond delay="0"/>
                                  </p:stCondLst>
                                  <p:childTnLst>
                                    <p:set>
                                      <p:cBhvr>
                                        <p:cTn id="35" dur="1" fill="hold">
                                          <p:stCondLst>
                                            <p:cond delay="0"/>
                                          </p:stCondLst>
                                        </p:cTn>
                                        <p:tgtEl>
                                          <p:spTgt spid="795725"/>
                                        </p:tgtEl>
                                        <p:attrNameLst>
                                          <p:attrName>style.visibility</p:attrName>
                                        </p:attrNameLst>
                                      </p:cBhvr>
                                      <p:to>
                                        <p:strVal val="visible"/>
                                      </p:to>
                                    </p:set>
                                    <p:anim calcmode="lin" valueType="num">
                                      <p:cBhvr additive="base">
                                        <p:cTn id="36" dur="500" fill="hold"/>
                                        <p:tgtEl>
                                          <p:spTgt spid="795725"/>
                                        </p:tgtEl>
                                        <p:attrNameLst>
                                          <p:attrName>ppt_x</p:attrName>
                                        </p:attrNameLst>
                                      </p:cBhvr>
                                      <p:tavLst>
                                        <p:tav tm="0">
                                          <p:val>
                                            <p:strVal val="0-#ppt_w/2"/>
                                          </p:val>
                                        </p:tav>
                                        <p:tav tm="100000">
                                          <p:val>
                                            <p:strVal val="#ppt_x"/>
                                          </p:val>
                                        </p:tav>
                                      </p:tavLst>
                                    </p:anim>
                                    <p:anim calcmode="lin" valueType="num">
                                      <p:cBhvr additive="base">
                                        <p:cTn id="37" dur="500" fill="hold"/>
                                        <p:tgtEl>
                                          <p:spTgt spid="795725"/>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499"/>
                                          </p:stCondLst>
                                        </p:cTn>
                                        <p:tgtEl>
                                          <p:spTgt spid="9"/>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8" fill="hold" nodeType="clickEffect">
                                  <p:stCondLst>
                                    <p:cond delay="0"/>
                                  </p:stCondLst>
                                  <p:childTnLst>
                                    <p:set>
                                      <p:cBhvr>
                                        <p:cTn id="45" dur="1" fill="hold">
                                          <p:stCondLst>
                                            <p:cond delay="0"/>
                                          </p:stCondLst>
                                        </p:cTn>
                                        <p:tgtEl>
                                          <p:spTgt spid="795726"/>
                                        </p:tgtEl>
                                        <p:attrNameLst>
                                          <p:attrName>style.visibility</p:attrName>
                                        </p:attrNameLst>
                                      </p:cBhvr>
                                      <p:to>
                                        <p:strVal val="visible"/>
                                      </p:to>
                                    </p:set>
                                    <p:anim calcmode="lin" valueType="num">
                                      <p:cBhvr additive="base">
                                        <p:cTn id="46" dur="500" fill="hold"/>
                                        <p:tgtEl>
                                          <p:spTgt spid="795726"/>
                                        </p:tgtEl>
                                        <p:attrNameLst>
                                          <p:attrName>ppt_x</p:attrName>
                                        </p:attrNameLst>
                                      </p:cBhvr>
                                      <p:tavLst>
                                        <p:tav tm="0">
                                          <p:val>
                                            <p:strVal val="0-#ppt_w/2"/>
                                          </p:val>
                                        </p:tav>
                                        <p:tav tm="100000">
                                          <p:val>
                                            <p:strVal val="#ppt_x"/>
                                          </p:val>
                                        </p:tav>
                                      </p:tavLst>
                                    </p:anim>
                                    <p:anim calcmode="lin" valueType="num">
                                      <p:cBhvr additive="base">
                                        <p:cTn id="47" dur="500" fill="hold"/>
                                        <p:tgtEl>
                                          <p:spTgt spid="7957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6FB18AA4-CA3D-5F41-8CB8-50A9B3C9A7D1}"/>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分类属性的选择</a:t>
            </a:r>
          </a:p>
        </p:txBody>
      </p:sp>
      <p:sp>
        <p:nvSpPr>
          <p:cNvPr id="3" name="内容占位符 2">
            <a:extLst>
              <a:ext uri="{FF2B5EF4-FFF2-40B4-BE49-F238E27FC236}">
                <a16:creationId xmlns:a16="http://schemas.microsoft.com/office/drawing/2014/main" id="{F12BE5B1-FA16-254D-B1BF-15B59D529B27}"/>
              </a:ext>
            </a:extLst>
          </p:cNvPr>
          <p:cNvSpPr>
            <a:spLocks noGrp="1"/>
          </p:cNvSpPr>
          <p:nvPr>
            <p:ph idx="1"/>
          </p:nvPr>
        </p:nvSpPr>
        <p:spPr/>
        <p:txBody>
          <a:bodyPr/>
          <a:lstStyle/>
          <a:p>
            <a:pPr eaLnBrk="1" hangingPunct="1"/>
            <a:r>
              <a:rPr lang="zh-CN" altLang="en-US" dirty="0">
                <a:ea typeface="微软雅黑" panose="020B0503020204020204" pitchFamily="34" charset="-122"/>
              </a:rPr>
              <a:t>按属性</a:t>
            </a:r>
            <a:r>
              <a:rPr lang="en-US" altLang="zh-CN" dirty="0">
                <a:ea typeface="微软雅黑" panose="020B0503020204020204" pitchFamily="34" charset="-122"/>
              </a:rPr>
              <a:t>A</a:t>
            </a:r>
            <a:r>
              <a:rPr lang="zh-CN" altLang="en-US" dirty="0">
                <a:ea typeface="微软雅黑" panose="020B0503020204020204" pitchFamily="34" charset="-122"/>
              </a:rPr>
              <a:t>分裂的</a:t>
            </a:r>
            <a:r>
              <a:rPr lang="zh-CN" altLang="zh-CN" dirty="0">
                <a:ea typeface="微软雅黑" panose="020B0503020204020204" pitchFamily="34" charset="-122"/>
              </a:rPr>
              <a:t>信息熵</a:t>
            </a:r>
            <a:r>
              <a:rPr lang="en-US" altLang="zh-CN" dirty="0">
                <a:ea typeface="微软雅黑" panose="020B0503020204020204" pitchFamily="34" charset="-122"/>
              </a:rPr>
              <a:t>entropy(D, A)</a:t>
            </a:r>
          </a:p>
          <a:p>
            <a:pPr eaLnBrk="1" hangingPunct="1"/>
            <a:r>
              <a:rPr lang="zh-CN" altLang="zh-CN" dirty="0">
                <a:ea typeface="微软雅黑" panose="020B0503020204020204" pitchFamily="34" charset="-122"/>
              </a:rPr>
              <a:t>数据集</a:t>
            </a:r>
            <a:r>
              <a:rPr lang="en-US" altLang="zh-CN" dirty="0">
                <a:ea typeface="微软雅黑" panose="020B0503020204020204" pitchFamily="34" charset="-122"/>
              </a:rPr>
              <a:t>D</a:t>
            </a:r>
            <a:r>
              <a:rPr lang="zh-CN" altLang="zh-CN" dirty="0">
                <a:ea typeface="微软雅黑" panose="020B0503020204020204" pitchFamily="34" charset="-122"/>
              </a:rPr>
              <a:t>按照属性</a:t>
            </a:r>
            <a:r>
              <a:rPr lang="en-US" altLang="zh-CN" dirty="0">
                <a:ea typeface="微软雅黑" panose="020B0503020204020204" pitchFamily="34" charset="-122"/>
              </a:rPr>
              <a:t>A</a:t>
            </a:r>
            <a:r>
              <a:rPr lang="zh-CN" altLang="zh-CN" dirty="0">
                <a:ea typeface="微软雅黑" panose="020B0503020204020204" pitchFamily="34" charset="-122"/>
              </a:rPr>
              <a:t>的分裂条件分裂出的</a:t>
            </a:r>
            <a:r>
              <a:rPr lang="en-US" altLang="zh-CN" dirty="0">
                <a:ea typeface="微软雅黑" panose="020B0503020204020204" pitchFamily="34" charset="-122"/>
              </a:rPr>
              <a:t>m</a:t>
            </a:r>
            <a:r>
              <a:rPr lang="zh-CN" altLang="zh-CN" dirty="0">
                <a:ea typeface="微软雅黑" panose="020B0503020204020204" pitchFamily="34" charset="-122"/>
              </a:rPr>
              <a:t>个子数据集分别为</a:t>
            </a:r>
            <a:r>
              <a:rPr lang="en-US" altLang="zh-CN" i="1" dirty="0">
                <a:ea typeface="微软雅黑" panose="020B0503020204020204" pitchFamily="34" charset="-122"/>
              </a:rPr>
              <a:t>D</a:t>
            </a:r>
            <a:r>
              <a:rPr lang="en-US" altLang="zh-CN" baseline="-25000" dirty="0">
                <a:ea typeface="微软雅黑" panose="020B0503020204020204" pitchFamily="34" charset="-122"/>
              </a:rPr>
              <a:t>1</a:t>
            </a:r>
            <a:r>
              <a:rPr lang="en-US" altLang="zh-CN" dirty="0">
                <a:ea typeface="微软雅黑" panose="020B0503020204020204" pitchFamily="34" charset="-122"/>
              </a:rPr>
              <a:t>, </a:t>
            </a:r>
            <a:r>
              <a:rPr lang="en-US" altLang="zh-CN" i="1" dirty="0">
                <a:ea typeface="微软雅黑" panose="020B0503020204020204" pitchFamily="34" charset="-122"/>
              </a:rPr>
              <a:t>D</a:t>
            </a:r>
            <a:r>
              <a:rPr lang="en-US" altLang="zh-CN" baseline="-25000" dirty="0">
                <a:ea typeface="微软雅黑" panose="020B0503020204020204" pitchFamily="34" charset="-122"/>
              </a:rPr>
              <a:t>2</a:t>
            </a:r>
            <a:r>
              <a:rPr lang="en-US" altLang="zh-CN" dirty="0">
                <a:ea typeface="微软雅黑" panose="020B0503020204020204" pitchFamily="34" charset="-122"/>
              </a:rPr>
              <a:t>,…, </a:t>
            </a:r>
            <a:r>
              <a:rPr lang="en-US" altLang="zh-CN" i="1" dirty="0">
                <a:ea typeface="微软雅黑" panose="020B0503020204020204" pitchFamily="34" charset="-122"/>
              </a:rPr>
              <a:t>D</a:t>
            </a:r>
            <a:r>
              <a:rPr lang="en-US" altLang="zh-CN" i="1" baseline="-25000" dirty="0">
                <a:ea typeface="微软雅黑" panose="020B0503020204020204" pitchFamily="34" charset="-122"/>
              </a:rPr>
              <a:t>m</a:t>
            </a:r>
            <a:r>
              <a:rPr lang="zh-CN" altLang="zh-CN" dirty="0">
                <a:ea typeface="微软雅黑" panose="020B0503020204020204" pitchFamily="34" charset="-122"/>
              </a:rPr>
              <a:t>，则</a:t>
            </a:r>
            <a:r>
              <a:rPr lang="en-US" altLang="zh-CN" dirty="0">
                <a:ea typeface="微软雅黑" panose="020B0503020204020204" pitchFamily="34" charset="-122"/>
              </a:rPr>
              <a:t>entropy(D, A)</a:t>
            </a:r>
            <a:r>
              <a:rPr lang="zh-CN" altLang="zh-CN" dirty="0">
                <a:ea typeface="微软雅黑" panose="020B0503020204020204" pitchFamily="34" charset="-122"/>
              </a:rPr>
              <a:t>综合这</a:t>
            </a:r>
            <a:r>
              <a:rPr lang="en-US" altLang="zh-CN" dirty="0">
                <a:ea typeface="微软雅黑" panose="020B0503020204020204" pitchFamily="34" charset="-122"/>
              </a:rPr>
              <a:t>m</a:t>
            </a:r>
            <a:r>
              <a:rPr lang="zh-CN" altLang="zh-CN" dirty="0">
                <a:ea typeface="微软雅黑" panose="020B0503020204020204" pitchFamily="34" charset="-122"/>
              </a:rPr>
              <a:t>个子数据集的信息熵就可以作为衡量一个属性</a:t>
            </a:r>
            <a:r>
              <a:rPr lang="en-US" altLang="zh-CN" dirty="0">
                <a:ea typeface="微软雅黑" panose="020B0503020204020204" pitchFamily="34" charset="-122"/>
              </a:rPr>
              <a:t>A</a:t>
            </a:r>
            <a:r>
              <a:rPr lang="zh-CN" altLang="zh-CN" dirty="0">
                <a:ea typeface="微软雅黑" panose="020B0503020204020204" pitchFamily="34" charset="-122"/>
              </a:rPr>
              <a:t>优劣的度</a:t>
            </a:r>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eaLnBrk="1" hangingPunct="1"/>
            <a:r>
              <a:rPr lang="en-US" altLang="zh-CN" dirty="0">
                <a:ea typeface="微软雅黑" panose="020B0503020204020204" pitchFamily="34" charset="-122"/>
              </a:rPr>
              <a:t>gain(D,A)</a:t>
            </a:r>
            <a:r>
              <a:rPr lang="zh-CN" altLang="en-US" dirty="0">
                <a:ea typeface="微软雅黑" panose="020B0503020204020204" pitchFamily="34" charset="-122"/>
              </a:rPr>
              <a:t>：</a:t>
            </a:r>
            <a:r>
              <a:rPr lang="zh-CN" altLang="zh-CN" dirty="0">
                <a:ea typeface="微软雅黑" panose="020B0503020204020204" pitchFamily="34" charset="-122"/>
              </a:rPr>
              <a:t>一个数据集</a:t>
            </a:r>
            <a:r>
              <a:rPr lang="en-US" altLang="zh-CN" dirty="0">
                <a:ea typeface="微软雅黑" panose="020B0503020204020204" pitchFamily="34" charset="-122"/>
              </a:rPr>
              <a:t>D</a:t>
            </a:r>
            <a:r>
              <a:rPr lang="zh-CN" altLang="zh-CN" dirty="0">
                <a:ea typeface="微软雅黑" panose="020B0503020204020204" pitchFamily="34" charset="-122"/>
              </a:rPr>
              <a:t>按属性</a:t>
            </a:r>
            <a:r>
              <a:rPr lang="en-US" altLang="zh-CN" dirty="0">
                <a:ea typeface="微软雅黑" panose="020B0503020204020204" pitchFamily="34" charset="-122"/>
              </a:rPr>
              <a:t>A</a:t>
            </a:r>
            <a:r>
              <a:rPr lang="zh-CN" altLang="zh-CN" dirty="0">
                <a:ea typeface="微软雅黑" panose="020B0503020204020204" pitchFamily="34" charset="-122"/>
              </a:rPr>
              <a:t>分裂前后信息熵的差值信息增益（</a:t>
            </a:r>
            <a:r>
              <a:rPr lang="en-US" altLang="zh-CN" dirty="0">
                <a:ea typeface="微软雅黑" panose="020B0503020204020204" pitchFamily="34" charset="-122"/>
              </a:rPr>
              <a:t>information gain</a:t>
            </a:r>
            <a:r>
              <a:rPr lang="zh-CN" altLang="en-US" dirty="0">
                <a:ea typeface="微软雅黑" panose="020B0503020204020204" pitchFamily="34" charset="-122"/>
              </a:rPr>
              <a:t>）</a:t>
            </a:r>
            <a:endParaRPr lang="en-US" altLang="zh-CN" dirty="0">
              <a:ea typeface="微软雅黑" panose="020B0503020204020204" pitchFamily="34" charset="-122"/>
            </a:endParaRPr>
          </a:p>
          <a:p>
            <a:pPr algn="ctr" eaLnBrk="1" hangingPunct="1">
              <a:buFont typeface="Wingdings" pitchFamily="2" charset="2"/>
              <a:buNone/>
            </a:pPr>
            <a:r>
              <a:rPr lang="en-US" altLang="zh-CN" dirty="0">
                <a:ea typeface="微软雅黑" panose="020B0503020204020204" pitchFamily="34" charset="-122"/>
              </a:rPr>
              <a:t>gain(D,A)=entropy(D)-entropy(D,A) </a:t>
            </a:r>
          </a:p>
        </p:txBody>
      </p:sp>
      <p:sp>
        <p:nvSpPr>
          <p:cNvPr id="26628" name="Rectangle 5">
            <a:extLst>
              <a:ext uri="{FF2B5EF4-FFF2-40B4-BE49-F238E27FC236}">
                <a16:creationId xmlns:a16="http://schemas.microsoft.com/office/drawing/2014/main" id="{9C59F248-EE2D-B34C-A105-17D7D63093B5}"/>
              </a:ext>
            </a:extLst>
          </p:cNvPr>
          <p:cNvSpPr>
            <a:spLocks noChangeArrowheads="1"/>
          </p:cNvSpPr>
          <p:nvPr/>
        </p:nvSpPr>
        <p:spPr bwMode="auto">
          <a:xfrm>
            <a:off x="2495551" y="204564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sp>
        <p:nvSpPr>
          <p:cNvPr id="26629" name="Rectangle 2">
            <a:extLst>
              <a:ext uri="{FF2B5EF4-FFF2-40B4-BE49-F238E27FC236}">
                <a16:creationId xmlns:a16="http://schemas.microsoft.com/office/drawing/2014/main" id="{D28878B9-77C1-A943-B883-684721798B71}"/>
              </a:ext>
            </a:extLst>
          </p:cNvPr>
          <p:cNvSpPr>
            <a:spLocks noChangeArrowheads="1"/>
          </p:cNvSpPr>
          <p:nvPr/>
        </p:nvSpPr>
        <p:spPr bwMode="auto">
          <a:xfrm>
            <a:off x="3935414" y="363631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26630" name="对象 4">
            <a:extLst>
              <a:ext uri="{FF2B5EF4-FFF2-40B4-BE49-F238E27FC236}">
                <a16:creationId xmlns:a16="http://schemas.microsoft.com/office/drawing/2014/main" id="{A8053BFD-E7F5-3D4C-A784-24762E438573}"/>
              </a:ext>
            </a:extLst>
          </p:cNvPr>
          <p:cNvGraphicFramePr>
            <a:graphicFrameLocks noChangeAspect="1"/>
          </p:cNvGraphicFramePr>
          <p:nvPr>
            <p:extLst>
              <p:ext uri="{D42A27DB-BD31-4B8C-83A1-F6EECF244321}">
                <p14:modId xmlns:p14="http://schemas.microsoft.com/office/powerpoint/2010/main" val="3258098458"/>
              </p:ext>
            </p:extLst>
          </p:nvPr>
        </p:nvGraphicFramePr>
        <p:xfrm>
          <a:off x="3906640" y="3167709"/>
          <a:ext cx="4618038" cy="930275"/>
        </p:xfrm>
        <a:graphic>
          <a:graphicData uri="http://schemas.openxmlformats.org/presentationml/2006/ole">
            <mc:AlternateContent xmlns:mc="http://schemas.openxmlformats.org/markup-compatibility/2006">
              <mc:Choice xmlns:v="urn:schemas-microsoft-com:vml" Requires="v">
                <p:oleObj spid="_x0000_s26641" r:id="rId3" imgW="51790600" imgH="9944100" progId="Equation.DSMT4">
                  <p:embed/>
                </p:oleObj>
              </mc:Choice>
              <mc:Fallback>
                <p:oleObj r:id="rId3" imgW="51790600" imgH="99441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6640" y="3167709"/>
                        <a:ext cx="4618038"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a:extLst>
              <a:ext uri="{FF2B5EF4-FFF2-40B4-BE49-F238E27FC236}">
                <a16:creationId xmlns:a16="http://schemas.microsoft.com/office/drawing/2014/main" id="{4E4111E5-74DC-E549-A7D4-BF9D2B2856AF}"/>
              </a:ext>
            </a:extLst>
          </p:cNvPr>
          <p:cNvSpPr>
            <a:spLocks noGrp="1"/>
          </p:cNvSpPr>
          <p:nvPr>
            <p:ph type="title"/>
          </p:nvPr>
        </p:nvSpPr>
        <p:spPr/>
        <p:txBody>
          <a:bodyPr/>
          <a:lstStyle/>
          <a:p>
            <a:pPr eaLnBrk="1" hangingPunct="1"/>
            <a:r>
              <a:rPr lang="en-US" altLang="zh-CN" b="1">
                <a:latin typeface="微软雅黑" panose="020B0503020204020204" pitchFamily="34" charset="-122"/>
                <a:ea typeface="微软雅黑" panose="020B0503020204020204" pitchFamily="34" charset="-122"/>
              </a:rPr>
              <a:t>4.2.2 </a:t>
            </a:r>
            <a:r>
              <a:rPr lang="zh-CN" altLang="zh-CN">
                <a:latin typeface="微软雅黑" panose="020B0503020204020204" pitchFamily="34" charset="-122"/>
                <a:ea typeface="微软雅黑" panose="020B0503020204020204" pitchFamily="34" charset="-122"/>
              </a:rPr>
              <a:t>属性的类型及分裂条件</a:t>
            </a:r>
            <a:endParaRPr lang="zh-CN" altLang="en-US">
              <a:latin typeface="微软雅黑" panose="020B0503020204020204" pitchFamily="34" charset="-122"/>
              <a:ea typeface="微软雅黑" panose="020B0503020204020204" pitchFamily="34" charset="-122"/>
            </a:endParaRPr>
          </a:p>
        </p:txBody>
      </p:sp>
      <p:sp>
        <p:nvSpPr>
          <p:cNvPr id="27651" name="内容占位符 2">
            <a:extLst>
              <a:ext uri="{FF2B5EF4-FFF2-40B4-BE49-F238E27FC236}">
                <a16:creationId xmlns:a16="http://schemas.microsoft.com/office/drawing/2014/main" id="{280BDA85-84EF-DA4B-9A58-53F1E1459900}"/>
              </a:ext>
            </a:extLst>
          </p:cNvPr>
          <p:cNvSpPr>
            <a:spLocks noGrp="1"/>
          </p:cNvSpPr>
          <p:nvPr>
            <p:ph idx="1"/>
          </p:nvPr>
        </p:nvSpPr>
        <p:spPr/>
        <p:txBody>
          <a:bodyPr/>
          <a:lstStyle/>
          <a:p>
            <a:pPr eaLnBrk="1" hangingPunct="1"/>
            <a:r>
              <a:rPr lang="zh-CN" altLang="en-US">
                <a:ea typeface="微软雅黑" panose="020B0503020204020204" pitchFamily="34" charset="-122"/>
              </a:rPr>
              <a:t>为了减少信息增益，需要确定</a:t>
            </a:r>
            <a:r>
              <a:rPr lang="zh-CN" altLang="zh-CN">
                <a:ea typeface="微软雅黑" panose="020B0503020204020204" pitchFamily="34" charset="-122"/>
              </a:rPr>
              <a:t>根据</a:t>
            </a:r>
            <a:r>
              <a:rPr lang="zh-CN" altLang="en-US">
                <a:ea typeface="微软雅黑" panose="020B0503020204020204" pitchFamily="34" charset="-122"/>
              </a:rPr>
              <a:t>属性</a:t>
            </a:r>
            <a:r>
              <a:rPr lang="en-US" altLang="zh-CN">
                <a:ea typeface="微软雅黑" panose="020B0503020204020204" pitchFamily="34" charset="-122"/>
              </a:rPr>
              <a:t>A</a:t>
            </a:r>
            <a:r>
              <a:rPr lang="zh-CN" altLang="zh-CN">
                <a:ea typeface="微软雅黑" panose="020B0503020204020204" pitchFamily="34" charset="-122"/>
              </a:rPr>
              <a:t>对数据集的分裂方法</a:t>
            </a:r>
            <a:endParaRPr lang="en-US" altLang="zh-CN">
              <a:ea typeface="微软雅黑" panose="020B0503020204020204" pitchFamily="34" charset="-122"/>
            </a:endParaRPr>
          </a:p>
          <a:p>
            <a:pPr eaLnBrk="1" hangingPunct="1"/>
            <a:r>
              <a:rPr lang="zh-CN" altLang="en-US">
                <a:ea typeface="微软雅黑" panose="020B0503020204020204" pitchFamily="34" charset="-122"/>
              </a:rPr>
              <a:t>属性的分类</a:t>
            </a:r>
            <a:endParaRPr lang="en-US" altLang="zh-CN">
              <a:ea typeface="微软雅黑" panose="020B0503020204020204" pitchFamily="34" charset="-122"/>
            </a:endParaRPr>
          </a:p>
          <a:p>
            <a:pPr lvl="1" eaLnBrk="1" hangingPunct="1"/>
            <a:r>
              <a:rPr lang="zh-CN" altLang="zh-CN" b="1">
                <a:ea typeface="微软雅黑" panose="020B0503020204020204" pitchFamily="34" charset="-122"/>
              </a:rPr>
              <a:t>定量（</a:t>
            </a:r>
            <a:r>
              <a:rPr lang="en-US" altLang="zh-CN" b="1">
                <a:ea typeface="微软雅黑" panose="020B0503020204020204" pitchFamily="34" charset="-122"/>
              </a:rPr>
              <a:t>quantitative</a:t>
            </a:r>
            <a:r>
              <a:rPr lang="zh-CN" altLang="zh-CN" b="1">
                <a:ea typeface="微软雅黑" panose="020B0503020204020204" pitchFamily="34" charset="-122"/>
              </a:rPr>
              <a:t>）和定性（</a:t>
            </a:r>
            <a:r>
              <a:rPr lang="en-US" altLang="zh-CN" b="1">
                <a:ea typeface="微软雅黑" panose="020B0503020204020204" pitchFamily="34" charset="-122"/>
              </a:rPr>
              <a:t>qualitative</a:t>
            </a:r>
            <a:r>
              <a:rPr lang="zh-CN" altLang="zh-CN" b="1">
                <a:ea typeface="微软雅黑" panose="020B0503020204020204" pitchFamily="34" charset="-122"/>
              </a:rPr>
              <a:t>）</a:t>
            </a:r>
            <a:endParaRPr lang="en-US" altLang="zh-CN" b="1">
              <a:ea typeface="微软雅黑" panose="020B0503020204020204" pitchFamily="34" charset="-122"/>
            </a:endParaRPr>
          </a:p>
          <a:p>
            <a:pPr lvl="2" eaLnBrk="1" hangingPunct="1"/>
            <a:r>
              <a:rPr lang="zh-CN" altLang="zh-CN">
                <a:ea typeface="微软雅黑" panose="020B0503020204020204" pitchFamily="34" charset="-122"/>
              </a:rPr>
              <a:t>定量属性又称为</a:t>
            </a:r>
            <a:r>
              <a:rPr lang="zh-CN" altLang="zh-CN" b="1">
                <a:solidFill>
                  <a:srgbClr val="C00000"/>
                </a:solidFill>
                <a:ea typeface="微软雅黑" panose="020B0503020204020204" pitchFamily="34" charset="-122"/>
              </a:rPr>
              <a:t>数值</a:t>
            </a:r>
            <a:r>
              <a:rPr lang="zh-CN" altLang="zh-CN">
                <a:solidFill>
                  <a:srgbClr val="C00000"/>
                </a:solidFill>
                <a:ea typeface="微软雅黑" panose="020B0503020204020204" pitchFamily="34" charset="-122"/>
              </a:rPr>
              <a:t>（</a:t>
            </a:r>
            <a:r>
              <a:rPr lang="en-US" altLang="zh-CN">
                <a:solidFill>
                  <a:srgbClr val="C00000"/>
                </a:solidFill>
                <a:ea typeface="微软雅黑" panose="020B0503020204020204" pitchFamily="34" charset="-122"/>
              </a:rPr>
              <a:t>numerical</a:t>
            </a:r>
            <a:r>
              <a:rPr lang="zh-CN" altLang="zh-CN">
                <a:solidFill>
                  <a:srgbClr val="C00000"/>
                </a:solidFill>
                <a:ea typeface="微软雅黑" panose="020B0503020204020204" pitchFamily="34" charset="-122"/>
              </a:rPr>
              <a:t>）属性</a:t>
            </a:r>
            <a:r>
              <a:rPr lang="zh-CN" altLang="zh-CN">
                <a:ea typeface="微软雅黑" panose="020B0503020204020204" pitchFamily="34" charset="-122"/>
              </a:rPr>
              <a:t>，每个取值为数值，既可以比较大小，又可以进行数值运算，如加、减、乘、除等。</a:t>
            </a:r>
            <a:r>
              <a:rPr lang="zh-CN" altLang="en-US">
                <a:ea typeface="微软雅黑" panose="020B0503020204020204" pitchFamily="34" charset="-122"/>
              </a:rPr>
              <a:t>如：</a:t>
            </a:r>
            <a:r>
              <a:rPr lang="zh-CN" altLang="zh-CN">
                <a:ea typeface="微软雅黑" panose="020B0503020204020204" pitchFamily="34" charset="-122"/>
              </a:rPr>
              <a:t>“年收入”</a:t>
            </a:r>
            <a:endParaRPr lang="en-US" altLang="zh-CN">
              <a:ea typeface="微软雅黑" panose="020B0503020204020204" pitchFamily="34" charset="-122"/>
            </a:endParaRPr>
          </a:p>
          <a:p>
            <a:pPr lvl="2" eaLnBrk="1" hangingPunct="1"/>
            <a:r>
              <a:rPr lang="zh-CN" altLang="zh-CN">
                <a:ea typeface="微软雅黑" panose="020B0503020204020204" pitchFamily="34" charset="-122"/>
              </a:rPr>
              <a:t> 定性属性又称为</a:t>
            </a:r>
            <a:r>
              <a:rPr lang="zh-CN" altLang="zh-CN" b="1">
                <a:ea typeface="微软雅黑" panose="020B0503020204020204" pitchFamily="34" charset="-122"/>
              </a:rPr>
              <a:t>类别</a:t>
            </a:r>
            <a:r>
              <a:rPr lang="zh-CN" altLang="zh-CN">
                <a:ea typeface="微软雅黑" panose="020B0503020204020204" pitchFamily="34" charset="-122"/>
              </a:rPr>
              <a:t>（</a:t>
            </a:r>
            <a:r>
              <a:rPr lang="en-US" altLang="zh-CN">
                <a:ea typeface="微软雅黑" panose="020B0503020204020204" pitchFamily="34" charset="-122"/>
              </a:rPr>
              <a:t>categorical</a:t>
            </a:r>
            <a:r>
              <a:rPr lang="zh-CN" altLang="zh-CN">
                <a:ea typeface="微软雅黑" panose="020B0503020204020204" pitchFamily="34" charset="-122"/>
              </a:rPr>
              <a:t>）属性，其取值不具有数的特点。定性属性又可以分为</a:t>
            </a:r>
            <a:r>
              <a:rPr lang="zh-CN" altLang="zh-CN" b="1">
                <a:solidFill>
                  <a:srgbClr val="C00000"/>
                </a:solidFill>
                <a:ea typeface="微软雅黑" panose="020B0503020204020204" pitchFamily="34" charset="-122"/>
              </a:rPr>
              <a:t>标称</a:t>
            </a:r>
            <a:r>
              <a:rPr lang="zh-CN" altLang="zh-CN">
                <a:solidFill>
                  <a:srgbClr val="C00000"/>
                </a:solidFill>
                <a:ea typeface="微软雅黑" panose="020B0503020204020204" pitchFamily="34" charset="-122"/>
              </a:rPr>
              <a:t>（</a:t>
            </a:r>
            <a:r>
              <a:rPr lang="en-US" altLang="zh-CN">
                <a:solidFill>
                  <a:srgbClr val="C00000"/>
                </a:solidFill>
                <a:ea typeface="微软雅黑" panose="020B0503020204020204" pitchFamily="34" charset="-122"/>
              </a:rPr>
              <a:t>nominal</a:t>
            </a:r>
            <a:r>
              <a:rPr lang="zh-CN" altLang="zh-CN">
                <a:solidFill>
                  <a:srgbClr val="C00000"/>
                </a:solidFill>
                <a:ea typeface="微软雅黑" panose="020B0503020204020204" pitchFamily="34" charset="-122"/>
              </a:rPr>
              <a:t>）</a:t>
            </a:r>
            <a:r>
              <a:rPr lang="zh-CN" altLang="zh-CN" b="1">
                <a:solidFill>
                  <a:srgbClr val="C00000"/>
                </a:solidFill>
                <a:ea typeface="微软雅黑" panose="020B0503020204020204" pitchFamily="34" charset="-122"/>
              </a:rPr>
              <a:t>属性</a:t>
            </a:r>
            <a:r>
              <a:rPr lang="zh-CN" altLang="zh-CN">
                <a:ea typeface="微软雅黑" panose="020B0503020204020204" pitchFamily="34" charset="-122"/>
              </a:rPr>
              <a:t>和</a:t>
            </a:r>
            <a:r>
              <a:rPr lang="zh-CN" altLang="zh-CN" b="1">
                <a:solidFill>
                  <a:srgbClr val="C00000"/>
                </a:solidFill>
                <a:ea typeface="微软雅黑" panose="020B0503020204020204" pitchFamily="34" charset="-122"/>
              </a:rPr>
              <a:t>序数</a:t>
            </a:r>
            <a:r>
              <a:rPr lang="zh-CN" altLang="zh-CN">
                <a:solidFill>
                  <a:srgbClr val="C00000"/>
                </a:solidFill>
                <a:ea typeface="微软雅黑" panose="020B0503020204020204" pitchFamily="34" charset="-122"/>
              </a:rPr>
              <a:t>（</a:t>
            </a:r>
            <a:r>
              <a:rPr lang="en-US" altLang="zh-CN">
                <a:solidFill>
                  <a:srgbClr val="C00000"/>
                </a:solidFill>
                <a:ea typeface="微软雅黑" panose="020B0503020204020204" pitchFamily="34" charset="-122"/>
              </a:rPr>
              <a:t>ordinal</a:t>
            </a:r>
            <a:r>
              <a:rPr lang="zh-CN" altLang="zh-CN">
                <a:solidFill>
                  <a:srgbClr val="C00000"/>
                </a:solidFill>
                <a:ea typeface="微软雅黑" panose="020B0503020204020204" pitchFamily="34" charset="-122"/>
              </a:rPr>
              <a:t>）</a:t>
            </a:r>
            <a:r>
              <a:rPr lang="zh-CN" altLang="zh-CN" b="1">
                <a:solidFill>
                  <a:srgbClr val="C00000"/>
                </a:solidFill>
                <a:ea typeface="微软雅黑" panose="020B0503020204020204" pitchFamily="34" charset="-122"/>
              </a:rPr>
              <a:t>属性</a:t>
            </a:r>
            <a:endParaRPr lang="en-US" altLang="zh-CN" b="1">
              <a:solidFill>
                <a:srgbClr val="C00000"/>
              </a:solidFill>
              <a:ea typeface="微软雅黑" panose="020B0503020204020204" pitchFamily="34" charset="-122"/>
            </a:endParaRPr>
          </a:p>
          <a:p>
            <a:pPr lvl="1" eaLnBrk="1" hangingPunct="1"/>
            <a:r>
              <a:rPr lang="zh-CN" altLang="zh-CN">
                <a:ea typeface="微软雅黑" panose="020B0503020204020204" pitchFamily="34" charset="-122"/>
              </a:rPr>
              <a:t>属性从另一个角度又可以分为</a:t>
            </a:r>
            <a:r>
              <a:rPr lang="zh-CN" altLang="zh-CN" b="1">
                <a:ea typeface="微软雅黑" panose="020B0503020204020204" pitchFamily="34" charset="-122"/>
              </a:rPr>
              <a:t>离散（</a:t>
            </a:r>
            <a:r>
              <a:rPr lang="en-US" altLang="zh-CN" b="1">
                <a:ea typeface="微软雅黑" panose="020B0503020204020204" pitchFamily="34" charset="-122"/>
              </a:rPr>
              <a:t>discrete</a:t>
            </a:r>
            <a:r>
              <a:rPr lang="zh-CN" altLang="zh-CN" b="1">
                <a:ea typeface="微软雅黑" panose="020B0503020204020204" pitchFamily="34" charset="-122"/>
              </a:rPr>
              <a:t>）属性和连续（</a:t>
            </a:r>
            <a:r>
              <a:rPr lang="en-US" altLang="zh-CN" b="1">
                <a:ea typeface="微软雅黑" panose="020B0503020204020204" pitchFamily="34" charset="-122"/>
              </a:rPr>
              <a:t>continuous</a:t>
            </a:r>
            <a:r>
              <a:rPr lang="zh-CN" altLang="zh-CN" b="1">
                <a:ea typeface="微软雅黑" panose="020B0503020204020204" pitchFamily="34" charset="-122"/>
              </a:rPr>
              <a:t>）属性</a:t>
            </a:r>
            <a:endParaRPr lang="zh-CN" altLang="en-US">
              <a:solidFill>
                <a:srgbClr val="C00000"/>
              </a:solidFill>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a:extLst>
              <a:ext uri="{FF2B5EF4-FFF2-40B4-BE49-F238E27FC236}">
                <a16:creationId xmlns:a16="http://schemas.microsoft.com/office/drawing/2014/main" id="{8AFDCF31-8CF3-DF42-8944-BDB0C6109248}"/>
              </a:ext>
            </a:extLst>
          </p:cNvPr>
          <p:cNvSpPr>
            <a:spLocks noGrp="1"/>
          </p:cNvSpPr>
          <p:nvPr>
            <p:ph type="title"/>
          </p:nvPr>
        </p:nvSpPr>
        <p:spPr/>
        <p:txBody>
          <a:bodyPr/>
          <a:lstStyle/>
          <a:p>
            <a:pPr eaLnBrk="1" hangingPunct="1"/>
            <a:r>
              <a:rPr kumimoji="0" lang="zh-CN" altLang="en-US">
                <a:latin typeface="微软雅黑" panose="020B0503020204020204" pitchFamily="34" charset="-122"/>
                <a:ea typeface="微软雅黑" panose="020B0503020204020204" pitchFamily="34" charset="-122"/>
              </a:rPr>
              <a:t>主要内容</a:t>
            </a:r>
            <a:endParaRPr kumimoji="0" lang="en-US" altLang="zh-CN">
              <a:latin typeface="微软雅黑" panose="020B0503020204020204" pitchFamily="34" charset="-122"/>
              <a:ea typeface="微软雅黑" panose="020B0503020204020204" pitchFamily="34" charset="-122"/>
            </a:endParaRPr>
          </a:p>
        </p:txBody>
      </p:sp>
      <p:sp>
        <p:nvSpPr>
          <p:cNvPr id="10243" name="内容占位符 2">
            <a:extLst>
              <a:ext uri="{FF2B5EF4-FFF2-40B4-BE49-F238E27FC236}">
                <a16:creationId xmlns:a16="http://schemas.microsoft.com/office/drawing/2014/main" id="{65454168-D3DE-7342-A572-495E52E76C70}"/>
              </a:ext>
            </a:extLst>
          </p:cNvPr>
          <p:cNvSpPr>
            <a:spLocks noGrp="1"/>
          </p:cNvSpPr>
          <p:nvPr>
            <p:ph idx="1"/>
          </p:nvPr>
        </p:nvSpPr>
        <p:spPr/>
        <p:txBody>
          <a:bodyPr/>
          <a:lstStyle/>
          <a:p>
            <a:pPr marL="0" indent="0" eaLnBrk="1" hangingPunct="1">
              <a:buNone/>
            </a:pPr>
            <a:r>
              <a:rPr lang="en-US" altLang="zh-CN" dirty="0">
                <a:ea typeface="微软雅黑" panose="020B0503020204020204" pitchFamily="34" charset="-122"/>
              </a:rPr>
              <a:t>4.1 </a:t>
            </a:r>
            <a:r>
              <a:rPr lang="zh-CN" altLang="en-US" dirty="0">
                <a:ea typeface="微软雅黑" panose="020B0503020204020204" pitchFamily="34" charset="-122"/>
              </a:rPr>
              <a:t>概念</a:t>
            </a:r>
            <a:endParaRPr lang="zh-CN" altLang="zh-CN" dirty="0">
              <a:ea typeface="微软雅黑" panose="020B0503020204020204" pitchFamily="34" charset="-122"/>
            </a:endParaRPr>
          </a:p>
          <a:p>
            <a:pPr marL="0" indent="0" eaLnBrk="1" hangingPunct="1">
              <a:buNone/>
            </a:pPr>
            <a:r>
              <a:rPr lang="en-US" altLang="zh-CN" dirty="0">
                <a:ea typeface="微软雅黑" panose="020B0503020204020204" pitchFamily="34" charset="-122"/>
              </a:rPr>
              <a:t>4.2 </a:t>
            </a:r>
            <a:r>
              <a:rPr lang="zh-CN" altLang="en-US" dirty="0">
                <a:ea typeface="微软雅黑" panose="020B0503020204020204" pitchFamily="34" charset="-122"/>
              </a:rPr>
              <a:t>决策树分类</a:t>
            </a:r>
            <a:r>
              <a:rPr lang="zh-CN" altLang="zh-CN" dirty="0">
                <a:ea typeface="微软雅黑" panose="020B0503020204020204" pitchFamily="34" charset="-122"/>
              </a:rPr>
              <a:t>方法</a:t>
            </a:r>
          </a:p>
          <a:p>
            <a:pPr marL="0" indent="0" eaLnBrk="1" hangingPunct="1">
              <a:buNone/>
            </a:pPr>
            <a:r>
              <a:rPr lang="en-US" altLang="zh-CN" dirty="0">
                <a:ea typeface="微软雅黑" panose="020B0503020204020204" pitchFamily="34" charset="-122"/>
              </a:rPr>
              <a:t>4.3 </a:t>
            </a:r>
            <a:r>
              <a:rPr lang="zh-CN" altLang="en-US" dirty="0">
                <a:ea typeface="微软雅黑" panose="020B0503020204020204" pitchFamily="34" charset="-122"/>
              </a:rPr>
              <a:t>朴素贝叶斯分类</a:t>
            </a:r>
            <a:r>
              <a:rPr lang="zh-CN" altLang="zh-CN" dirty="0">
                <a:ea typeface="微软雅黑" panose="020B0503020204020204" pitchFamily="34" charset="-122"/>
              </a:rPr>
              <a:t>方法</a:t>
            </a:r>
          </a:p>
          <a:p>
            <a:pPr marL="0" indent="0" eaLnBrk="1" hangingPunct="1">
              <a:buNone/>
            </a:pPr>
            <a:r>
              <a:rPr lang="en-US" altLang="zh-CN" dirty="0">
                <a:ea typeface="微软雅黑" panose="020B0503020204020204" pitchFamily="34" charset="-122"/>
              </a:rPr>
              <a:t>4.4 k</a:t>
            </a:r>
            <a:r>
              <a:rPr lang="zh-CN" altLang="en-US" dirty="0">
                <a:ea typeface="微软雅黑" panose="020B0503020204020204" pitchFamily="34" charset="-122"/>
              </a:rPr>
              <a:t>近邻分类方法</a:t>
            </a:r>
            <a:endParaRPr lang="en-US" altLang="zh-CN" dirty="0">
              <a:ea typeface="微软雅黑" panose="020B0503020204020204" pitchFamily="34" charset="-122"/>
            </a:endParaRPr>
          </a:p>
          <a:p>
            <a:pPr marL="0" indent="0" eaLnBrk="1" hangingPunct="1">
              <a:buNone/>
            </a:pPr>
            <a:r>
              <a:rPr lang="en-US" altLang="zh-CN" dirty="0">
                <a:ea typeface="微软雅黑" panose="020B0503020204020204" pitchFamily="34" charset="-122"/>
              </a:rPr>
              <a:t>4.5</a:t>
            </a:r>
            <a:r>
              <a:rPr lang="zh-CN" altLang="en-US" dirty="0">
                <a:ea typeface="微软雅黑" panose="020B0503020204020204" pitchFamily="34" charset="-122"/>
              </a:rPr>
              <a:t> 逻辑回归</a:t>
            </a:r>
            <a:endParaRPr lang="en-US" altLang="zh-CN" dirty="0">
              <a:ea typeface="微软雅黑" panose="020B0503020204020204" pitchFamily="34" charset="-122"/>
            </a:endParaRPr>
          </a:p>
          <a:p>
            <a:pPr marL="0" indent="0" eaLnBrk="1" hangingPunct="1">
              <a:buNone/>
            </a:pPr>
            <a:r>
              <a:rPr lang="en-US" altLang="zh-CN" dirty="0">
                <a:ea typeface="微软雅黑" panose="020B0503020204020204" pitchFamily="34" charset="-122"/>
              </a:rPr>
              <a:t>4.6</a:t>
            </a:r>
            <a:r>
              <a:rPr lang="zh-CN" altLang="en-US" dirty="0">
                <a:ea typeface="微软雅黑" panose="020B0503020204020204" pitchFamily="34" charset="-122"/>
              </a:rPr>
              <a:t> 支持向量机</a:t>
            </a:r>
            <a:endParaRPr lang="en-US" altLang="zh-CN" dirty="0">
              <a:ea typeface="微软雅黑" panose="020B0503020204020204" pitchFamily="34" charset="-122"/>
            </a:endParaRPr>
          </a:p>
          <a:p>
            <a:pPr marL="0" indent="0" eaLnBrk="1" hangingPunct="1">
              <a:buNone/>
            </a:pPr>
            <a:r>
              <a:rPr lang="en-US" altLang="zh-CN" dirty="0">
                <a:ea typeface="微软雅黑" panose="020B0503020204020204" pitchFamily="34" charset="-122"/>
              </a:rPr>
              <a:t>4.7 </a:t>
            </a:r>
            <a:r>
              <a:rPr lang="zh-CN" altLang="en-US" dirty="0">
                <a:ea typeface="微软雅黑" panose="020B0503020204020204" pitchFamily="34" charset="-122"/>
              </a:rPr>
              <a:t>分类性能的</a:t>
            </a:r>
            <a:r>
              <a:rPr lang="zh-CN" altLang="zh-CN" dirty="0">
                <a:ea typeface="微软雅黑" panose="020B0503020204020204" pitchFamily="34" charset="-122"/>
              </a:rPr>
              <a:t>度量</a:t>
            </a:r>
          </a:p>
          <a:p>
            <a:pPr eaLnBrk="1" hangingPunct="1"/>
            <a:endParaRPr lang="zh-CN" altLang="zh-CN" dirty="0">
              <a:ea typeface="微软雅黑" panose="020B0503020204020204" pitchFamily="34" charset="-122"/>
            </a:endParaRPr>
          </a:p>
          <a:p>
            <a:pPr eaLnBrk="1" hangingPunct="1"/>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DCE3DDDA-083F-D944-AC30-FBE4A4B2439F}"/>
              </a:ext>
            </a:extLst>
          </p:cNvPr>
          <p:cNvSpPr>
            <a:spLocks noGrp="1"/>
          </p:cNvSpPr>
          <p:nvPr>
            <p:ph type="title"/>
          </p:nvPr>
        </p:nvSpPr>
        <p:spPr/>
        <p:txBody>
          <a:bodyPr/>
          <a:lstStyle/>
          <a:p>
            <a:pPr eaLnBrk="1" hangingPunct="1"/>
            <a:r>
              <a:rPr lang="zh-CN" altLang="zh-CN" b="1">
                <a:latin typeface="微软雅黑" panose="020B0503020204020204" pitchFamily="34" charset="-122"/>
                <a:ea typeface="微软雅黑" panose="020B0503020204020204" pitchFamily="34" charset="-122"/>
              </a:rPr>
              <a:t>定性属性的分裂条件</a:t>
            </a:r>
            <a:endParaRPr lang="zh-CN" altLang="en-US">
              <a:latin typeface="微软雅黑" panose="020B0503020204020204" pitchFamily="34" charset="-122"/>
              <a:ea typeface="微软雅黑" panose="020B0503020204020204" pitchFamily="34" charset="-122"/>
            </a:endParaRPr>
          </a:p>
        </p:txBody>
      </p:sp>
      <p:sp>
        <p:nvSpPr>
          <p:cNvPr id="28675" name="内容占位符 2">
            <a:extLst>
              <a:ext uri="{FF2B5EF4-FFF2-40B4-BE49-F238E27FC236}">
                <a16:creationId xmlns:a16="http://schemas.microsoft.com/office/drawing/2014/main" id="{09E26BAC-C931-7747-B366-3376BFB60205}"/>
              </a:ext>
            </a:extLst>
          </p:cNvPr>
          <p:cNvSpPr>
            <a:spLocks noGrp="1"/>
          </p:cNvSpPr>
          <p:nvPr>
            <p:ph idx="1"/>
          </p:nvPr>
        </p:nvSpPr>
        <p:spPr/>
        <p:txBody>
          <a:bodyPr/>
          <a:lstStyle/>
          <a:p>
            <a:pPr eaLnBrk="1" hangingPunct="1"/>
            <a:r>
              <a:rPr lang="zh-CN" altLang="zh-CN">
                <a:ea typeface="微软雅黑" panose="020B0503020204020204" pitchFamily="34" charset="-122"/>
              </a:rPr>
              <a:t>一个数据集</a:t>
            </a:r>
            <a:r>
              <a:rPr lang="en-US" altLang="zh-CN">
                <a:ea typeface="微软雅黑" panose="020B0503020204020204" pitchFamily="34" charset="-122"/>
              </a:rPr>
              <a:t>D</a:t>
            </a:r>
            <a:r>
              <a:rPr lang="zh-CN" altLang="zh-CN">
                <a:ea typeface="微软雅黑" panose="020B0503020204020204" pitchFamily="34" charset="-122"/>
              </a:rPr>
              <a:t>若根据一个定性属性</a:t>
            </a:r>
            <a:r>
              <a:rPr lang="en-US" altLang="zh-CN">
                <a:ea typeface="微软雅黑" panose="020B0503020204020204" pitchFamily="34" charset="-122"/>
              </a:rPr>
              <a:t>A</a:t>
            </a:r>
            <a:r>
              <a:rPr lang="zh-CN" altLang="zh-CN">
                <a:ea typeface="微软雅黑" panose="020B0503020204020204" pitchFamily="34" charset="-122"/>
              </a:rPr>
              <a:t>进行分裂，假设</a:t>
            </a:r>
            <a:r>
              <a:rPr lang="en-US" altLang="zh-CN">
                <a:ea typeface="微软雅黑" panose="020B0503020204020204" pitchFamily="34" charset="-122"/>
              </a:rPr>
              <a:t>A</a:t>
            </a:r>
            <a:r>
              <a:rPr lang="zh-CN" altLang="zh-CN">
                <a:ea typeface="微软雅黑" panose="020B0503020204020204" pitchFamily="34" charset="-122"/>
              </a:rPr>
              <a:t>在</a:t>
            </a:r>
            <a:r>
              <a:rPr lang="en-US" altLang="zh-CN">
                <a:ea typeface="微软雅黑" panose="020B0503020204020204" pitchFamily="34" charset="-122"/>
              </a:rPr>
              <a:t>D</a:t>
            </a:r>
            <a:r>
              <a:rPr lang="zh-CN" altLang="zh-CN">
                <a:ea typeface="微软雅黑" panose="020B0503020204020204" pitchFamily="34" charset="-122"/>
              </a:rPr>
              <a:t>中的取值由集合</a:t>
            </a:r>
            <a:r>
              <a:rPr lang="en-US" altLang="zh-CN">
                <a:ea typeface="微软雅黑" panose="020B0503020204020204" pitchFamily="34" charset="-122"/>
              </a:rPr>
              <a:t>V</a:t>
            </a:r>
            <a:r>
              <a:rPr lang="en-US" altLang="zh-CN" baseline="-25000">
                <a:ea typeface="微软雅黑" panose="020B0503020204020204" pitchFamily="34" charset="-122"/>
              </a:rPr>
              <a:t>A</a:t>
            </a:r>
            <a:r>
              <a:rPr lang="zh-CN" altLang="zh-CN">
                <a:ea typeface="微软雅黑" panose="020B0503020204020204" pitchFamily="34" charset="-122"/>
              </a:rPr>
              <a:t>表示，</a:t>
            </a:r>
            <a:r>
              <a:rPr lang="en-US" altLang="zh-CN">
                <a:ea typeface="微软雅黑" panose="020B0503020204020204" pitchFamily="34" charset="-122"/>
              </a:rPr>
              <a:t>V</a:t>
            </a:r>
            <a:r>
              <a:rPr lang="en-US" altLang="zh-CN" baseline="-25000">
                <a:ea typeface="微软雅黑" panose="020B0503020204020204" pitchFamily="34" charset="-122"/>
              </a:rPr>
              <a:t>A</a:t>
            </a:r>
            <a:r>
              <a:rPr lang="en-US" altLang="zh-CN">
                <a:ea typeface="微软雅黑" panose="020B0503020204020204" pitchFamily="34" charset="-122"/>
              </a:rPr>
              <a:t>={a</a:t>
            </a:r>
            <a:r>
              <a:rPr lang="en-US" altLang="zh-CN" baseline="-25000">
                <a:ea typeface="微软雅黑" panose="020B0503020204020204" pitchFamily="34" charset="-122"/>
              </a:rPr>
              <a:t>1</a:t>
            </a:r>
            <a:r>
              <a:rPr lang="zh-CN" altLang="zh-CN">
                <a:ea typeface="微软雅黑" panose="020B0503020204020204" pitchFamily="34" charset="-122"/>
              </a:rPr>
              <a:t>，</a:t>
            </a:r>
            <a:r>
              <a:rPr lang="en-US" altLang="zh-CN">
                <a:ea typeface="微软雅黑" panose="020B0503020204020204" pitchFamily="34" charset="-122"/>
              </a:rPr>
              <a:t>a</a:t>
            </a:r>
            <a:r>
              <a:rPr lang="en-US" altLang="zh-CN" baseline="-25000">
                <a:ea typeface="微软雅黑" panose="020B0503020204020204" pitchFamily="34" charset="-122"/>
              </a:rPr>
              <a:t>1</a:t>
            </a:r>
            <a:r>
              <a:rPr lang="zh-CN" altLang="zh-CN">
                <a:ea typeface="微软雅黑" panose="020B0503020204020204" pitchFamily="34" charset="-122"/>
              </a:rPr>
              <a:t>，</a:t>
            </a:r>
            <a:r>
              <a:rPr lang="en-US" altLang="zh-CN">
                <a:ea typeface="微软雅黑" panose="020B0503020204020204" pitchFamily="34" charset="-122"/>
              </a:rPr>
              <a:t>…</a:t>
            </a:r>
            <a:r>
              <a:rPr lang="zh-CN" altLang="zh-CN">
                <a:ea typeface="微软雅黑" panose="020B0503020204020204" pitchFamily="34" charset="-122"/>
              </a:rPr>
              <a:t>，</a:t>
            </a:r>
            <a:r>
              <a:rPr lang="en-US" altLang="zh-CN">
                <a:ea typeface="微软雅黑" panose="020B0503020204020204" pitchFamily="34" charset="-122"/>
              </a:rPr>
              <a:t>a</a:t>
            </a:r>
            <a:r>
              <a:rPr lang="en-US" altLang="zh-CN" baseline="-25000">
                <a:ea typeface="微软雅黑" panose="020B0503020204020204" pitchFamily="34" charset="-122"/>
              </a:rPr>
              <a:t>m</a:t>
            </a:r>
            <a:r>
              <a:rPr lang="en-US" altLang="zh-CN">
                <a:ea typeface="微软雅黑" panose="020B0503020204020204" pitchFamily="34" charset="-122"/>
              </a:rPr>
              <a:t> }</a:t>
            </a:r>
            <a:r>
              <a:rPr lang="zh-CN" altLang="zh-CN">
                <a:ea typeface="微软雅黑" panose="020B0503020204020204" pitchFamily="34" charset="-122"/>
              </a:rPr>
              <a:t>，则分裂条件为</a:t>
            </a:r>
            <a:r>
              <a:rPr lang="en-US" altLang="zh-CN">
                <a:ea typeface="微软雅黑" panose="020B0503020204020204" pitchFamily="34" charset="-122"/>
              </a:rPr>
              <a:t>A=a</a:t>
            </a:r>
            <a:r>
              <a:rPr lang="en-US" altLang="zh-CN" baseline="-25000">
                <a:ea typeface="微软雅黑" panose="020B0503020204020204" pitchFamily="34" charset="-122"/>
              </a:rPr>
              <a:t>i</a:t>
            </a:r>
          </a:p>
          <a:p>
            <a:pPr eaLnBrk="1" hangingPunct="1"/>
            <a:r>
              <a:rPr lang="zh-CN" altLang="en-US">
                <a:ea typeface="微软雅黑" panose="020B0503020204020204" pitchFamily="34" charset="-122"/>
              </a:rPr>
              <a:t>例如</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若按属性“婚姻”进行数据集分裂，则分裂条件为婚姻</a:t>
            </a:r>
            <a:r>
              <a:rPr lang="en-US" altLang="zh-CN">
                <a:ea typeface="微软雅黑" panose="020B0503020204020204" pitchFamily="34" charset="-122"/>
              </a:rPr>
              <a:t>=</a:t>
            </a:r>
            <a:r>
              <a:rPr lang="zh-CN" altLang="zh-CN">
                <a:ea typeface="微软雅黑" panose="020B0503020204020204" pitchFamily="34" charset="-122"/>
              </a:rPr>
              <a:t>单身、婚姻</a:t>
            </a:r>
            <a:r>
              <a:rPr lang="en-US" altLang="zh-CN">
                <a:ea typeface="微软雅黑" panose="020B0503020204020204" pitchFamily="34" charset="-122"/>
              </a:rPr>
              <a:t>=</a:t>
            </a:r>
            <a:r>
              <a:rPr lang="zh-CN" altLang="zh-CN">
                <a:ea typeface="微软雅黑" panose="020B0503020204020204" pitchFamily="34" charset="-122"/>
              </a:rPr>
              <a:t>已婚和婚姻</a:t>
            </a:r>
            <a:r>
              <a:rPr lang="en-US" altLang="zh-CN">
                <a:ea typeface="微软雅黑" panose="020B0503020204020204" pitchFamily="34" charset="-122"/>
              </a:rPr>
              <a:t>=</a:t>
            </a:r>
            <a:r>
              <a:rPr lang="zh-CN" altLang="zh-CN">
                <a:ea typeface="微软雅黑" panose="020B0503020204020204" pitchFamily="34" charset="-122"/>
              </a:rPr>
              <a:t>离异</a:t>
            </a:r>
            <a:endParaRPr lang="en-US" altLang="zh-CN">
              <a:ea typeface="微软雅黑" panose="020B0503020204020204" pitchFamily="34" charset="-122"/>
            </a:endParaRPr>
          </a:p>
          <a:p>
            <a:pPr lvl="1" eaLnBrk="1" hangingPunct="1"/>
            <a:endParaRPr lang="en-US" altLang="zh-CN">
              <a:ea typeface="微软雅黑" panose="020B0503020204020204" pitchFamily="34" charset="-122"/>
            </a:endParaRPr>
          </a:p>
          <a:p>
            <a:pPr lvl="1" eaLnBrk="1" hangingPunct="1"/>
            <a:endParaRPr lang="en-US" altLang="zh-CN">
              <a:ea typeface="微软雅黑" panose="020B0503020204020204" pitchFamily="34" charset="-122"/>
            </a:endParaRPr>
          </a:p>
          <a:p>
            <a:pPr lvl="1" eaLnBrk="1" hangingPunct="1"/>
            <a:endParaRPr lang="en-US" altLang="zh-CN">
              <a:ea typeface="微软雅黑" panose="020B0503020204020204" pitchFamily="34" charset="-122"/>
            </a:endParaRPr>
          </a:p>
          <a:p>
            <a:pPr lvl="1" eaLnBrk="1" hangingPunct="1"/>
            <a:r>
              <a:rPr lang="en-US" altLang="zh-CN">
                <a:ea typeface="微软雅黑" panose="020B0503020204020204" pitchFamily="34" charset="-122"/>
              </a:rPr>
              <a:t>entropy(D, </a:t>
            </a:r>
            <a:r>
              <a:rPr lang="zh-CN" altLang="zh-CN">
                <a:ea typeface="微软雅黑" panose="020B0503020204020204" pitchFamily="34" charset="-122"/>
              </a:rPr>
              <a:t>年龄</a:t>
            </a:r>
            <a:r>
              <a:rPr lang="en-US" altLang="zh-CN">
                <a:ea typeface="微软雅黑" panose="020B0503020204020204" pitchFamily="34" charset="-122"/>
              </a:rPr>
              <a:t>)=0.69</a:t>
            </a:r>
            <a:r>
              <a:rPr lang="zh-CN" altLang="zh-CN">
                <a:ea typeface="微软雅黑" panose="020B0503020204020204" pitchFamily="34" charset="-122"/>
              </a:rPr>
              <a:t>，</a:t>
            </a:r>
            <a:r>
              <a:rPr lang="en-US" altLang="zh-CN">
                <a:ea typeface="微软雅黑" panose="020B0503020204020204" pitchFamily="34" charset="-122"/>
              </a:rPr>
              <a:t>entropy(D,</a:t>
            </a:r>
            <a:r>
              <a:rPr lang="zh-CN" altLang="zh-CN">
                <a:ea typeface="微软雅黑" panose="020B0503020204020204" pitchFamily="34" charset="-122"/>
              </a:rPr>
              <a:t>性别</a:t>
            </a:r>
            <a:r>
              <a:rPr lang="en-US" altLang="zh-CN">
                <a:ea typeface="微软雅黑" panose="020B0503020204020204" pitchFamily="34" charset="-122"/>
              </a:rPr>
              <a:t>)=0.89</a:t>
            </a:r>
            <a:endParaRPr lang="zh-CN" altLang="en-US">
              <a:ea typeface="微软雅黑" panose="020B0503020204020204" pitchFamily="34" charset="-122"/>
            </a:endParaRPr>
          </a:p>
        </p:txBody>
      </p:sp>
      <p:sp>
        <p:nvSpPr>
          <p:cNvPr id="28676" name="Rectangle 2">
            <a:extLst>
              <a:ext uri="{FF2B5EF4-FFF2-40B4-BE49-F238E27FC236}">
                <a16:creationId xmlns:a16="http://schemas.microsoft.com/office/drawing/2014/main" id="{80038646-D7C1-7845-8B9F-B2896937383E}"/>
              </a:ext>
            </a:extLst>
          </p:cNvPr>
          <p:cNvSpPr>
            <a:spLocks noChangeArrowheads="1"/>
          </p:cNvSpPr>
          <p:nvPr/>
        </p:nvSpPr>
        <p:spPr bwMode="auto">
          <a:xfrm>
            <a:off x="2855914" y="435069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28677" name="对象 4">
            <a:extLst>
              <a:ext uri="{FF2B5EF4-FFF2-40B4-BE49-F238E27FC236}">
                <a16:creationId xmlns:a16="http://schemas.microsoft.com/office/drawing/2014/main" id="{DC0F06D0-476F-B04F-B962-D67BA09ABAC7}"/>
              </a:ext>
            </a:extLst>
          </p:cNvPr>
          <p:cNvGraphicFramePr>
            <a:graphicFrameLocks noChangeAspect="1"/>
          </p:cNvGraphicFramePr>
          <p:nvPr>
            <p:extLst>
              <p:ext uri="{D42A27DB-BD31-4B8C-83A1-F6EECF244321}">
                <p14:modId xmlns:p14="http://schemas.microsoft.com/office/powerpoint/2010/main" val="3140316287"/>
              </p:ext>
            </p:extLst>
          </p:nvPr>
        </p:nvGraphicFramePr>
        <p:xfrm>
          <a:off x="2592387" y="3825082"/>
          <a:ext cx="7007225" cy="1512888"/>
        </p:xfrm>
        <a:graphic>
          <a:graphicData uri="http://schemas.openxmlformats.org/presentationml/2006/ole">
            <mc:AlternateContent xmlns:mc="http://schemas.openxmlformats.org/markup-compatibility/2006">
              <mc:Choice xmlns:v="urn:schemas-microsoft-com:vml" Requires="v">
                <p:oleObj spid="_x0000_s28688" r:id="rId3" imgW="114693700" imgH="23698200" progId="Equation.DSMT4">
                  <p:embed/>
                </p:oleObj>
              </mc:Choice>
              <mc:Fallback>
                <p:oleObj r:id="rId3" imgW="114693700" imgH="23698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387" y="3825082"/>
                        <a:ext cx="7007225"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3">
            <a:extLst>
              <a:ext uri="{FF2B5EF4-FFF2-40B4-BE49-F238E27FC236}">
                <a16:creationId xmlns:a16="http://schemas.microsoft.com/office/drawing/2014/main" id="{171DF7CE-827E-DC42-BC71-5D7F5ECF0115}"/>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按属性“婚姻”进行数据集分裂</a:t>
            </a:r>
            <a:endParaRPr lang="zh-CN" altLang="en-US">
              <a:latin typeface="微软雅黑" panose="020B0503020204020204" pitchFamily="34" charset="-122"/>
              <a:ea typeface="微软雅黑" panose="020B0503020204020204" pitchFamily="34" charset="-122"/>
            </a:endParaRPr>
          </a:p>
        </p:txBody>
      </p:sp>
      <p:graphicFrame>
        <p:nvGraphicFramePr>
          <p:cNvPr id="7" name="内容占位符 6">
            <a:extLst>
              <a:ext uri="{FF2B5EF4-FFF2-40B4-BE49-F238E27FC236}">
                <a16:creationId xmlns:a16="http://schemas.microsoft.com/office/drawing/2014/main" id="{65A76426-51AE-794A-B67F-012558B941C3}"/>
              </a:ext>
            </a:extLst>
          </p:cNvPr>
          <p:cNvGraphicFramePr>
            <a:graphicFrameLocks noGrp="1"/>
          </p:cNvGraphicFramePr>
          <p:nvPr>
            <p:ph idx="1"/>
            <p:extLst>
              <p:ext uri="{D42A27DB-BD31-4B8C-83A1-F6EECF244321}">
                <p14:modId xmlns:p14="http://schemas.microsoft.com/office/powerpoint/2010/main" val="619672897"/>
              </p:ext>
            </p:extLst>
          </p:nvPr>
        </p:nvGraphicFramePr>
        <p:xfrm>
          <a:off x="406400" y="1484313"/>
          <a:ext cx="11379198" cy="1920374"/>
        </p:xfrm>
        <a:graphic>
          <a:graphicData uri="http://schemas.openxmlformats.org/drawingml/2006/table">
            <a:tbl>
              <a:tblPr/>
              <a:tblGrid>
                <a:gridCol w="1795326">
                  <a:extLst>
                    <a:ext uri="{9D8B030D-6E8A-4147-A177-3AD203B41FA5}">
                      <a16:colId xmlns:a16="http://schemas.microsoft.com/office/drawing/2014/main" val="1608213313"/>
                    </a:ext>
                  </a:extLst>
                </a:gridCol>
                <a:gridCol w="2195755">
                  <a:extLst>
                    <a:ext uri="{9D8B030D-6E8A-4147-A177-3AD203B41FA5}">
                      <a16:colId xmlns:a16="http://schemas.microsoft.com/office/drawing/2014/main" val="4204606490"/>
                    </a:ext>
                  </a:extLst>
                </a:gridCol>
                <a:gridCol w="1799725">
                  <a:extLst>
                    <a:ext uri="{9D8B030D-6E8A-4147-A177-3AD203B41FA5}">
                      <a16:colId xmlns:a16="http://schemas.microsoft.com/office/drawing/2014/main" val="2817387396"/>
                    </a:ext>
                  </a:extLst>
                </a:gridCol>
                <a:gridCol w="2270559">
                  <a:extLst>
                    <a:ext uri="{9D8B030D-6E8A-4147-A177-3AD203B41FA5}">
                      <a16:colId xmlns:a16="http://schemas.microsoft.com/office/drawing/2014/main" val="2147989618"/>
                    </a:ext>
                  </a:extLst>
                </a:gridCol>
                <a:gridCol w="1658918">
                  <a:extLst>
                    <a:ext uri="{9D8B030D-6E8A-4147-A177-3AD203B41FA5}">
                      <a16:colId xmlns:a16="http://schemas.microsoft.com/office/drawing/2014/main" val="243927339"/>
                    </a:ext>
                  </a:extLst>
                </a:gridCol>
                <a:gridCol w="1658915">
                  <a:extLst>
                    <a:ext uri="{9D8B030D-6E8A-4147-A177-3AD203B41FA5}">
                      <a16:colId xmlns:a16="http://schemas.microsoft.com/office/drawing/2014/main" val="3234234538"/>
                    </a:ext>
                  </a:extLst>
                </a:gridCol>
              </a:tblGrid>
              <a:tr h="57943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客户编号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年龄</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性别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年收入（万）</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婚姻</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豪华车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587750939"/>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65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020424984"/>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379574310"/>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11</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639596388"/>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58" marR="9145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182020060"/>
                  </a:ext>
                </a:extLst>
              </a:tr>
            </a:tbl>
          </a:graphicData>
        </a:graphic>
      </p:graphicFrame>
      <p:graphicFrame>
        <p:nvGraphicFramePr>
          <p:cNvPr id="8" name="内容占位符 7">
            <a:extLst>
              <a:ext uri="{FF2B5EF4-FFF2-40B4-BE49-F238E27FC236}">
                <a16:creationId xmlns:a16="http://schemas.microsoft.com/office/drawing/2014/main" id="{85472D8A-B7F0-0F4D-B8B4-29AEE33BBA54}"/>
              </a:ext>
            </a:extLst>
          </p:cNvPr>
          <p:cNvGraphicFramePr>
            <a:graphicFrameLocks noGrp="1"/>
          </p:cNvGraphicFramePr>
          <p:nvPr>
            <p:ph sz="half" idx="4294967295"/>
            <p:extLst>
              <p:ext uri="{D42A27DB-BD31-4B8C-83A1-F6EECF244321}">
                <p14:modId xmlns:p14="http://schemas.microsoft.com/office/powerpoint/2010/main" val="122982714"/>
              </p:ext>
            </p:extLst>
          </p:nvPr>
        </p:nvGraphicFramePr>
        <p:xfrm>
          <a:off x="6240017" y="4146265"/>
          <a:ext cx="5400599" cy="1920374"/>
        </p:xfrm>
        <a:graphic>
          <a:graphicData uri="http://schemas.openxmlformats.org/drawingml/2006/table">
            <a:tbl>
              <a:tblPr/>
              <a:tblGrid>
                <a:gridCol w="1008112">
                  <a:extLst>
                    <a:ext uri="{9D8B030D-6E8A-4147-A177-3AD203B41FA5}">
                      <a16:colId xmlns:a16="http://schemas.microsoft.com/office/drawing/2014/main" val="2583392358"/>
                    </a:ext>
                  </a:extLst>
                </a:gridCol>
                <a:gridCol w="700938">
                  <a:extLst>
                    <a:ext uri="{9D8B030D-6E8A-4147-A177-3AD203B41FA5}">
                      <a16:colId xmlns:a16="http://schemas.microsoft.com/office/drawing/2014/main" val="1023357320"/>
                    </a:ext>
                  </a:extLst>
                </a:gridCol>
                <a:gridCol w="615258">
                  <a:extLst>
                    <a:ext uri="{9D8B030D-6E8A-4147-A177-3AD203B41FA5}">
                      <a16:colId xmlns:a16="http://schemas.microsoft.com/office/drawing/2014/main" val="2211530235"/>
                    </a:ext>
                  </a:extLst>
                </a:gridCol>
                <a:gridCol w="1337380">
                  <a:extLst>
                    <a:ext uri="{9D8B030D-6E8A-4147-A177-3AD203B41FA5}">
                      <a16:colId xmlns:a16="http://schemas.microsoft.com/office/drawing/2014/main" val="78623328"/>
                    </a:ext>
                  </a:extLst>
                </a:gridCol>
                <a:gridCol w="713481">
                  <a:extLst>
                    <a:ext uri="{9D8B030D-6E8A-4147-A177-3AD203B41FA5}">
                      <a16:colId xmlns:a16="http://schemas.microsoft.com/office/drawing/2014/main" val="1723603365"/>
                    </a:ext>
                  </a:extLst>
                </a:gridCol>
                <a:gridCol w="1025430">
                  <a:extLst>
                    <a:ext uri="{9D8B030D-6E8A-4147-A177-3AD203B41FA5}">
                      <a16:colId xmlns:a16="http://schemas.microsoft.com/office/drawing/2014/main" val="970767101"/>
                    </a:ext>
                  </a:extLst>
                </a:gridCol>
              </a:tblGrid>
              <a:tr h="57943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客户编号</a:t>
                      </a:r>
                      <a:endPar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年龄</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性别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年收入（万）</a:t>
                      </a:r>
                      <a:endPar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婚姻</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豪华车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426160121"/>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86</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936992214"/>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75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534894551"/>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499530187"/>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6</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91</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8" marR="91418" marT="45697" marB="456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408934609"/>
                  </a:ext>
                </a:extLst>
              </a:tr>
            </a:tbl>
          </a:graphicData>
        </a:graphic>
      </p:graphicFrame>
      <p:graphicFrame>
        <p:nvGraphicFramePr>
          <p:cNvPr id="9" name="表格 8">
            <a:extLst>
              <a:ext uri="{FF2B5EF4-FFF2-40B4-BE49-F238E27FC236}">
                <a16:creationId xmlns:a16="http://schemas.microsoft.com/office/drawing/2014/main" id="{7339EBC7-8304-5042-A2B5-42650617A40F}"/>
              </a:ext>
            </a:extLst>
          </p:cNvPr>
          <p:cNvGraphicFramePr>
            <a:graphicFrameLocks noGrp="1"/>
          </p:cNvGraphicFramePr>
          <p:nvPr>
            <p:extLst>
              <p:ext uri="{D42A27DB-BD31-4B8C-83A1-F6EECF244321}">
                <p14:modId xmlns:p14="http://schemas.microsoft.com/office/powerpoint/2010/main" val="24343012"/>
              </p:ext>
            </p:extLst>
          </p:nvPr>
        </p:nvGraphicFramePr>
        <p:xfrm>
          <a:off x="551384" y="3933056"/>
          <a:ext cx="4967288" cy="2346792"/>
        </p:xfrm>
        <a:graphic>
          <a:graphicData uri="http://schemas.openxmlformats.org/drawingml/2006/table">
            <a:tbl>
              <a:tblPr/>
              <a:tblGrid>
                <a:gridCol w="1028700">
                  <a:extLst>
                    <a:ext uri="{9D8B030D-6E8A-4147-A177-3AD203B41FA5}">
                      <a16:colId xmlns:a16="http://schemas.microsoft.com/office/drawing/2014/main" val="2963013368"/>
                    </a:ext>
                  </a:extLst>
                </a:gridCol>
                <a:gridCol w="661988">
                  <a:extLst>
                    <a:ext uri="{9D8B030D-6E8A-4147-A177-3AD203B41FA5}">
                      <a16:colId xmlns:a16="http://schemas.microsoft.com/office/drawing/2014/main" val="564555386"/>
                    </a:ext>
                  </a:extLst>
                </a:gridCol>
                <a:gridCol w="603250">
                  <a:extLst>
                    <a:ext uri="{9D8B030D-6E8A-4147-A177-3AD203B41FA5}">
                      <a16:colId xmlns:a16="http://schemas.microsoft.com/office/drawing/2014/main" val="892457401"/>
                    </a:ext>
                  </a:extLst>
                </a:gridCol>
                <a:gridCol w="1225550">
                  <a:extLst>
                    <a:ext uri="{9D8B030D-6E8A-4147-A177-3AD203B41FA5}">
                      <a16:colId xmlns:a16="http://schemas.microsoft.com/office/drawing/2014/main" val="829249435"/>
                    </a:ext>
                  </a:extLst>
                </a:gridCol>
                <a:gridCol w="723900">
                  <a:extLst>
                    <a:ext uri="{9D8B030D-6E8A-4147-A177-3AD203B41FA5}">
                      <a16:colId xmlns:a16="http://schemas.microsoft.com/office/drawing/2014/main" val="3551098365"/>
                    </a:ext>
                  </a:extLst>
                </a:gridCol>
                <a:gridCol w="723900">
                  <a:extLst>
                    <a:ext uri="{9D8B030D-6E8A-4147-A177-3AD203B41FA5}">
                      <a16:colId xmlns:a16="http://schemas.microsoft.com/office/drawing/2014/main" val="2532504913"/>
                    </a:ext>
                  </a:extLst>
                </a:gridCol>
              </a:tblGrid>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客户编号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年龄</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性别</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年收入（万）</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婚姻</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豪华车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957901491"/>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51776131"/>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7</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932708324"/>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685551614"/>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96</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888835103"/>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13</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12065030"/>
                  </a:ext>
                </a:extLst>
              </a:tr>
              <a:tr h="3349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14</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17" marR="91417"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524251249"/>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288D6D81-D06D-6243-9983-180F5AB0E5F7}"/>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定</a:t>
            </a:r>
            <a:r>
              <a:rPr lang="zh-CN" altLang="en-US">
                <a:latin typeface="微软雅黑" panose="020B0503020204020204" pitchFamily="34" charset="-122"/>
                <a:ea typeface="微软雅黑" panose="020B0503020204020204" pitchFamily="34" charset="-122"/>
              </a:rPr>
              <a:t>量</a:t>
            </a:r>
            <a:r>
              <a:rPr lang="zh-CN" altLang="zh-CN">
                <a:latin typeface="微软雅黑" panose="020B0503020204020204" pitchFamily="34" charset="-122"/>
                <a:ea typeface="微软雅黑" panose="020B0503020204020204" pitchFamily="34" charset="-122"/>
              </a:rPr>
              <a:t>属性的分裂条件</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a:t>
            </a:r>
          </a:p>
        </p:txBody>
      </p:sp>
      <p:sp>
        <p:nvSpPr>
          <p:cNvPr id="30723" name="内容占位符 2">
            <a:extLst>
              <a:ext uri="{FF2B5EF4-FFF2-40B4-BE49-F238E27FC236}">
                <a16:creationId xmlns:a16="http://schemas.microsoft.com/office/drawing/2014/main" id="{E32F2EE3-EB4C-5D4F-B620-70DEEC01CFF0}"/>
              </a:ext>
            </a:extLst>
          </p:cNvPr>
          <p:cNvSpPr>
            <a:spLocks noGrp="1"/>
          </p:cNvSpPr>
          <p:nvPr>
            <p:ph idx="1"/>
          </p:nvPr>
        </p:nvSpPr>
        <p:spPr>
          <a:xfrm>
            <a:off x="406400" y="1484784"/>
            <a:ext cx="5977632" cy="4839816"/>
          </a:xfrm>
        </p:spPr>
        <p:txBody>
          <a:bodyPr/>
          <a:lstStyle/>
          <a:p>
            <a:pPr eaLnBrk="1" hangingPunct="1"/>
            <a:r>
              <a:rPr lang="zh-CN" altLang="zh-CN" dirty="0">
                <a:ea typeface="微软雅黑" panose="020B0503020204020204" pitchFamily="34" charset="-122"/>
              </a:rPr>
              <a:t>属性及分类属性抽出并按年收入升序排序</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对于定量属性</a:t>
            </a:r>
            <a:r>
              <a:rPr lang="en-US" altLang="zh-CN" dirty="0">
                <a:ea typeface="微软雅黑" panose="020B0503020204020204" pitchFamily="34" charset="-122"/>
              </a:rPr>
              <a:t>A</a:t>
            </a:r>
            <a:r>
              <a:rPr lang="zh-CN" altLang="zh-CN" dirty="0">
                <a:ea typeface="微软雅黑" panose="020B0503020204020204" pitchFamily="34" charset="-122"/>
              </a:rPr>
              <a:t>，设</a:t>
            </a:r>
            <a:r>
              <a:rPr lang="en-US" altLang="zh-CN" dirty="0">
                <a:ea typeface="微软雅黑" panose="020B0503020204020204" pitchFamily="34" charset="-122"/>
              </a:rPr>
              <a:t>A</a:t>
            </a:r>
            <a:r>
              <a:rPr lang="zh-CN" altLang="zh-CN" dirty="0">
                <a:ea typeface="微软雅黑" panose="020B0503020204020204" pitchFamily="34" charset="-122"/>
              </a:rPr>
              <a:t>在数据集</a:t>
            </a:r>
            <a:r>
              <a:rPr lang="en-US" altLang="zh-CN" dirty="0">
                <a:ea typeface="微软雅黑" panose="020B0503020204020204" pitchFamily="34" charset="-122"/>
              </a:rPr>
              <a:t>D</a:t>
            </a:r>
            <a:r>
              <a:rPr lang="zh-CN" altLang="zh-CN" dirty="0">
                <a:ea typeface="微软雅黑" panose="020B0503020204020204" pitchFamily="34" charset="-122"/>
              </a:rPr>
              <a:t>中有</a:t>
            </a:r>
            <a:r>
              <a:rPr lang="en-US" altLang="zh-CN" dirty="0">
                <a:ea typeface="微软雅黑" panose="020B0503020204020204" pitchFamily="34" charset="-122"/>
              </a:rPr>
              <a:t>m</a:t>
            </a:r>
            <a:r>
              <a:rPr lang="zh-CN" altLang="zh-CN" dirty="0">
                <a:ea typeface="微软雅黑" panose="020B0503020204020204" pitchFamily="34" charset="-122"/>
              </a:rPr>
              <a:t>个不同的取值，</a:t>
            </a:r>
            <a:r>
              <a:rPr lang="en-US" altLang="zh-CN" dirty="0">
                <a:ea typeface="微软雅黑" panose="020B0503020204020204" pitchFamily="34" charset="-122"/>
              </a:rPr>
              <a:t>a</a:t>
            </a:r>
            <a:r>
              <a:rPr lang="en-US" altLang="zh-CN" baseline="-25000" dirty="0">
                <a:ea typeface="微软雅黑" panose="020B0503020204020204" pitchFamily="34" charset="-122"/>
              </a:rPr>
              <a:t>1</a:t>
            </a:r>
            <a:r>
              <a:rPr lang="en-US" altLang="zh-CN" dirty="0">
                <a:ea typeface="微软雅黑" panose="020B0503020204020204" pitchFamily="34" charset="-122"/>
              </a:rPr>
              <a:t>&lt;a</a:t>
            </a:r>
            <a:r>
              <a:rPr lang="en-US" altLang="zh-CN" baseline="-25000" dirty="0">
                <a:ea typeface="微软雅黑" panose="020B0503020204020204" pitchFamily="34" charset="-122"/>
              </a:rPr>
              <a:t>1</a:t>
            </a:r>
            <a:r>
              <a:rPr lang="en-US" altLang="zh-CN" dirty="0">
                <a:ea typeface="微软雅黑" panose="020B0503020204020204" pitchFamily="34" charset="-122"/>
              </a:rPr>
              <a:t>&lt;…&lt;a</a:t>
            </a:r>
            <a:r>
              <a:rPr lang="en-US" altLang="zh-CN" baseline="-25000" dirty="0">
                <a:ea typeface="微软雅黑" panose="020B0503020204020204" pitchFamily="34" charset="-122"/>
              </a:rPr>
              <a:t>m</a:t>
            </a:r>
            <a:r>
              <a:rPr lang="zh-CN" altLang="zh-CN" dirty="0">
                <a:ea typeface="微软雅黑" panose="020B0503020204020204" pitchFamily="34" charset="-122"/>
              </a:rPr>
              <a:t>，其分裂数据集的候选条件为</a:t>
            </a:r>
            <a:r>
              <a:rPr lang="en-US" altLang="zh-CN" dirty="0">
                <a:ea typeface="微软雅黑" panose="020B0503020204020204" pitchFamily="34" charset="-122"/>
              </a:rPr>
              <a:t>A</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 a</a:t>
            </a:r>
            <a:r>
              <a:rPr lang="en-US" altLang="zh-CN" baseline="-25000" dirty="0">
                <a:ea typeface="微软雅黑" panose="020B0503020204020204" pitchFamily="34" charset="-122"/>
              </a:rPr>
              <a:t>i</a:t>
            </a:r>
            <a:r>
              <a:rPr lang="zh-CN" altLang="zh-CN" dirty="0">
                <a:ea typeface="微软雅黑" panose="020B0503020204020204" pitchFamily="34" charset="-122"/>
              </a:rPr>
              <a:t>，（或取相邻两点的中点</a:t>
            </a:r>
            <a:r>
              <a:rPr lang="en-US" altLang="zh-CN" dirty="0">
                <a:ea typeface="微软雅黑" panose="020B0503020204020204" pitchFamily="34" charset="-122"/>
              </a:rPr>
              <a:t>(a</a:t>
            </a:r>
            <a:r>
              <a:rPr lang="en-US" altLang="zh-CN" baseline="-25000" dirty="0">
                <a:ea typeface="微软雅黑" panose="020B0503020204020204" pitchFamily="34" charset="-122"/>
              </a:rPr>
              <a:t>i</a:t>
            </a:r>
            <a:r>
              <a:rPr lang="en-US" altLang="zh-CN" dirty="0">
                <a:ea typeface="微软雅黑" panose="020B0503020204020204" pitchFamily="34" charset="-122"/>
              </a:rPr>
              <a:t>+ a</a:t>
            </a:r>
            <a:r>
              <a:rPr lang="en-US" altLang="zh-CN" baseline="-25000" dirty="0">
                <a:ea typeface="微软雅黑" panose="020B0503020204020204" pitchFamily="34" charset="-122"/>
              </a:rPr>
              <a:t>i+1</a:t>
            </a:r>
            <a:r>
              <a:rPr lang="en-US" altLang="zh-CN" dirty="0">
                <a:ea typeface="微软雅黑" panose="020B0503020204020204" pitchFamily="34" charset="-122"/>
              </a:rPr>
              <a:t>)/2</a:t>
            </a:r>
            <a:r>
              <a:rPr lang="zh-CN" altLang="zh-CN" dirty="0">
                <a:ea typeface="微软雅黑" panose="020B0503020204020204" pitchFamily="34" charset="-122"/>
              </a:rPr>
              <a:t>），和</a:t>
            </a:r>
            <a:r>
              <a:rPr lang="en-US" altLang="zh-CN" dirty="0">
                <a:ea typeface="微软雅黑" panose="020B0503020204020204" pitchFamily="34" charset="-122"/>
              </a:rPr>
              <a:t>A&gt; a</a:t>
            </a:r>
            <a:r>
              <a:rPr lang="en-US" altLang="zh-CN" baseline="-25000" dirty="0">
                <a:ea typeface="微软雅黑" panose="020B0503020204020204" pitchFamily="34" charset="-122"/>
              </a:rPr>
              <a:t>i</a:t>
            </a:r>
            <a:r>
              <a:rPr lang="en-US" altLang="zh-CN" dirty="0">
                <a:ea typeface="微软雅黑" panose="020B0503020204020204" pitchFamily="34" charset="-122"/>
              </a:rPr>
              <a:t> </a:t>
            </a:r>
            <a:r>
              <a:rPr lang="zh-CN" altLang="zh-CN" dirty="0">
                <a:ea typeface="微软雅黑" panose="020B0503020204020204" pitchFamily="34" charset="-122"/>
              </a:rPr>
              <a:t>，其中</a:t>
            </a:r>
            <a:r>
              <a:rPr lang="en-US" altLang="zh-CN" dirty="0">
                <a:ea typeface="微软雅黑" panose="020B0503020204020204" pitchFamily="34" charset="-122"/>
              </a:rPr>
              <a:t>1&lt;</a:t>
            </a:r>
            <a:r>
              <a:rPr lang="en-US" altLang="zh-CN" dirty="0" err="1">
                <a:ea typeface="微软雅黑" panose="020B0503020204020204" pitchFamily="34" charset="-122"/>
              </a:rPr>
              <a:t>i</a:t>
            </a:r>
            <a:r>
              <a:rPr lang="en-US" altLang="zh-CN" dirty="0">
                <a:ea typeface="微软雅黑" panose="020B0503020204020204" pitchFamily="34" charset="-122"/>
              </a:rPr>
              <a:t>&lt;m</a:t>
            </a:r>
            <a:endParaRPr lang="zh-CN" altLang="en-US" dirty="0">
              <a:ea typeface="微软雅黑" panose="020B0503020204020204" pitchFamily="34" charset="-122"/>
            </a:endParaRPr>
          </a:p>
        </p:txBody>
      </p:sp>
      <p:graphicFrame>
        <p:nvGraphicFramePr>
          <p:cNvPr id="4" name="表格 3">
            <a:extLst>
              <a:ext uri="{FF2B5EF4-FFF2-40B4-BE49-F238E27FC236}">
                <a16:creationId xmlns:a16="http://schemas.microsoft.com/office/drawing/2014/main" id="{B683D944-F080-FA4E-BA60-E1D133025CB1}"/>
              </a:ext>
            </a:extLst>
          </p:cNvPr>
          <p:cNvGraphicFramePr>
            <a:graphicFrameLocks noGrp="1"/>
          </p:cNvGraphicFramePr>
          <p:nvPr>
            <p:extLst>
              <p:ext uri="{D42A27DB-BD31-4B8C-83A1-F6EECF244321}">
                <p14:modId xmlns:p14="http://schemas.microsoft.com/office/powerpoint/2010/main" val="3494868026"/>
              </p:ext>
            </p:extLst>
          </p:nvPr>
        </p:nvGraphicFramePr>
        <p:xfrm>
          <a:off x="7464152" y="1540818"/>
          <a:ext cx="4032447" cy="4839811"/>
        </p:xfrm>
        <a:graphic>
          <a:graphicData uri="http://schemas.openxmlformats.org/drawingml/2006/table">
            <a:tbl>
              <a:tblPr/>
              <a:tblGrid>
                <a:gridCol w="1571611">
                  <a:extLst>
                    <a:ext uri="{9D8B030D-6E8A-4147-A177-3AD203B41FA5}">
                      <a16:colId xmlns:a16="http://schemas.microsoft.com/office/drawing/2014/main" val="29399000"/>
                    </a:ext>
                  </a:extLst>
                </a:gridCol>
                <a:gridCol w="889225">
                  <a:extLst>
                    <a:ext uri="{9D8B030D-6E8A-4147-A177-3AD203B41FA5}">
                      <a16:colId xmlns:a16="http://schemas.microsoft.com/office/drawing/2014/main" val="3903043231"/>
                    </a:ext>
                  </a:extLst>
                </a:gridCol>
                <a:gridCol w="1571611">
                  <a:extLst>
                    <a:ext uri="{9D8B030D-6E8A-4147-A177-3AD203B41FA5}">
                      <a16:colId xmlns:a16="http://schemas.microsoft.com/office/drawing/2014/main" val="2190104405"/>
                    </a:ext>
                  </a:extLst>
                </a:gridCol>
              </a:tblGrid>
              <a:tr h="508519">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年收入（万）</a:t>
                      </a:r>
                      <a:endParaRPr kumimoji="0" lang="zh-CN" altLang="zh" sz="16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豪华车</a:t>
                      </a:r>
                      <a:endParaRPr kumimoji="0" lang="zh-CN" altLang="zh"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累计类别分布</a:t>
                      </a:r>
                      <a:endParaRPr kumimoji="0" lang="zh-CN" altLang="zh"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388631781"/>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20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879952968"/>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40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0</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500479843"/>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50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3290311771"/>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65</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859227045"/>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75</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316126072"/>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80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5</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079434773"/>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80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6</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493540258"/>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82</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6</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413406295"/>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86</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7</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98746954"/>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90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146410759"/>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91</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3</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494353137"/>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92</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8</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50923115"/>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96</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4</a:t>
                      </a: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9</a:t>
                      </a:r>
                      <a:endParaRPr kumimoji="0" lang="zh-CN" altLang="zh-CN"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477967851"/>
                  </a:ext>
                </a:extLst>
              </a:tr>
              <a:tr h="309378">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rPr>
                        <a:t>200</a:t>
                      </a:r>
                      <a:endParaRPr kumimoji="0" lang="zh-CN" altLang="zh-CN" sz="16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6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r>
                        <a:rPr kumimoji="0" lang="en-US"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5</a:t>
                      </a:r>
                      <a:r>
                        <a:rPr kumimoji="0" lang="zh-CN" altLang="zh"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；否：</a:t>
                      </a:r>
                      <a:r>
                        <a:rPr kumimoji="0" lang="en-US"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9</a:t>
                      </a:r>
                      <a:endParaRPr kumimoji="0" lang="zh-CN" altLang="zh-CN" sz="16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4" marR="6857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564811000"/>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a:extLst>
              <a:ext uri="{FF2B5EF4-FFF2-40B4-BE49-F238E27FC236}">
                <a16:creationId xmlns:a16="http://schemas.microsoft.com/office/drawing/2014/main" id="{A68C9A26-C0DA-5A49-BC85-2960DB1222E4}"/>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定</a:t>
            </a:r>
            <a:r>
              <a:rPr lang="zh-CN" altLang="en-US">
                <a:latin typeface="微软雅黑" panose="020B0503020204020204" pitchFamily="34" charset="-122"/>
                <a:ea typeface="微软雅黑" panose="020B0503020204020204" pitchFamily="34" charset="-122"/>
              </a:rPr>
              <a:t>量</a:t>
            </a:r>
            <a:r>
              <a:rPr lang="zh-CN" altLang="zh-CN">
                <a:latin typeface="微软雅黑" panose="020B0503020204020204" pitchFamily="34" charset="-122"/>
                <a:ea typeface="微软雅黑" panose="020B0503020204020204" pitchFamily="34" charset="-122"/>
              </a:rPr>
              <a:t>属性的分裂条件</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a:t>
            </a:r>
          </a:p>
        </p:txBody>
      </p:sp>
      <p:sp>
        <p:nvSpPr>
          <p:cNvPr id="31747" name="内容占位符 2">
            <a:extLst>
              <a:ext uri="{FF2B5EF4-FFF2-40B4-BE49-F238E27FC236}">
                <a16:creationId xmlns:a16="http://schemas.microsoft.com/office/drawing/2014/main" id="{54054E19-8B70-B149-B004-FB74EE1CA9FA}"/>
              </a:ext>
            </a:extLst>
          </p:cNvPr>
          <p:cNvSpPr>
            <a:spLocks noGrp="1"/>
          </p:cNvSpPr>
          <p:nvPr>
            <p:ph idx="1"/>
          </p:nvPr>
        </p:nvSpPr>
        <p:spPr/>
        <p:txBody>
          <a:bodyPr/>
          <a:lstStyle/>
          <a:p>
            <a:pPr eaLnBrk="1" hangingPunct="1"/>
            <a:r>
              <a:rPr lang="zh-CN" altLang="zh-CN" dirty="0">
                <a:ea typeface="微软雅黑" panose="020B0503020204020204" pitchFamily="34" charset="-122"/>
              </a:rPr>
              <a:t>以“年收入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40</a:t>
            </a:r>
            <a:r>
              <a:rPr lang="zh-CN" altLang="zh-CN" dirty="0">
                <a:ea typeface="微软雅黑" panose="020B0503020204020204" pitchFamily="34" charset="-122"/>
              </a:rPr>
              <a:t>万”为例</a:t>
            </a:r>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可以证明不需要在每个取值处都计算信息熵，只需在类别发生变化的两个点处进行数据集的分裂并计算信息熵即可</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50</a:t>
            </a:r>
            <a:r>
              <a:rPr lang="zh-CN" altLang="zh-CN" dirty="0">
                <a:ea typeface="微软雅黑" panose="020B0503020204020204" pitchFamily="34" charset="-122"/>
              </a:rPr>
              <a:t>万”、“年收入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65</a:t>
            </a:r>
            <a:r>
              <a:rPr lang="zh-CN" altLang="zh-CN" dirty="0">
                <a:ea typeface="微软雅黑" panose="020B0503020204020204" pitchFamily="34" charset="-122"/>
              </a:rPr>
              <a:t>万”、“年收入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80</a:t>
            </a:r>
            <a:r>
              <a:rPr lang="zh-CN" altLang="zh-CN" dirty="0">
                <a:ea typeface="微软雅黑" panose="020B0503020204020204" pitchFamily="34" charset="-122"/>
              </a:rPr>
              <a:t>万”、“年收入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86</a:t>
            </a:r>
            <a:r>
              <a:rPr lang="zh-CN" altLang="zh-CN" dirty="0">
                <a:ea typeface="微软雅黑" panose="020B0503020204020204" pitchFamily="34" charset="-122"/>
              </a:rPr>
              <a:t>万”、“年收入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91</a:t>
            </a:r>
            <a:r>
              <a:rPr lang="zh-CN" altLang="zh-CN" dirty="0">
                <a:ea typeface="微软雅黑" panose="020B0503020204020204" pitchFamily="34" charset="-122"/>
              </a:rPr>
              <a:t>万”、“年收入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96</a:t>
            </a:r>
            <a:r>
              <a:rPr lang="zh-CN" altLang="zh-CN" dirty="0">
                <a:ea typeface="微软雅黑" panose="020B0503020204020204" pitchFamily="34" charset="-122"/>
              </a:rPr>
              <a:t>万”</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最小的是“年收入</a:t>
            </a:r>
            <a:r>
              <a:rPr lang="en-US" altLang="zh-CN" dirty="0">
                <a:ea typeface="微软雅黑" panose="020B0503020204020204" pitchFamily="34" charset="-122"/>
                <a:sym typeface="Symbol" pitchFamily="2" charset="2"/>
              </a:rPr>
              <a:t></a:t>
            </a:r>
            <a:r>
              <a:rPr lang="en-US" altLang="zh-CN" dirty="0">
                <a:ea typeface="微软雅黑" panose="020B0503020204020204" pitchFamily="34" charset="-122"/>
              </a:rPr>
              <a:t>80</a:t>
            </a:r>
            <a:r>
              <a:rPr lang="zh-CN" altLang="zh-CN" dirty="0">
                <a:ea typeface="微软雅黑" panose="020B0503020204020204" pitchFamily="34" charset="-122"/>
              </a:rPr>
              <a:t>万”</a:t>
            </a:r>
            <a:endParaRPr lang="zh-CN" altLang="en-US" dirty="0">
              <a:ea typeface="微软雅黑" panose="020B0503020204020204" pitchFamily="34" charset="-122"/>
            </a:endParaRPr>
          </a:p>
        </p:txBody>
      </p:sp>
      <p:sp>
        <p:nvSpPr>
          <p:cNvPr id="31748" name="Rectangle 2">
            <a:extLst>
              <a:ext uri="{FF2B5EF4-FFF2-40B4-BE49-F238E27FC236}">
                <a16:creationId xmlns:a16="http://schemas.microsoft.com/office/drawing/2014/main" id="{23107CFF-CB08-1E4C-A9AB-94580B562A94}"/>
              </a:ext>
            </a:extLst>
          </p:cNvPr>
          <p:cNvSpPr>
            <a:spLocks noChangeArrowheads="1"/>
          </p:cNvSpPr>
          <p:nvPr/>
        </p:nvSpPr>
        <p:spPr bwMode="auto">
          <a:xfrm>
            <a:off x="2279651" y="19742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1749" name="对象 4">
            <a:extLst>
              <a:ext uri="{FF2B5EF4-FFF2-40B4-BE49-F238E27FC236}">
                <a16:creationId xmlns:a16="http://schemas.microsoft.com/office/drawing/2014/main" id="{2A985407-407C-DA4E-833E-33D635A92719}"/>
              </a:ext>
            </a:extLst>
          </p:cNvPr>
          <p:cNvGraphicFramePr>
            <a:graphicFrameLocks noChangeAspect="1"/>
          </p:cNvGraphicFramePr>
          <p:nvPr>
            <p:extLst>
              <p:ext uri="{D42A27DB-BD31-4B8C-83A1-F6EECF244321}">
                <p14:modId xmlns:p14="http://schemas.microsoft.com/office/powerpoint/2010/main" val="985905182"/>
              </p:ext>
            </p:extLst>
          </p:nvPr>
        </p:nvGraphicFramePr>
        <p:xfrm>
          <a:off x="1991544" y="1916114"/>
          <a:ext cx="8065269" cy="1881187"/>
        </p:xfrm>
        <a:graphic>
          <a:graphicData uri="http://schemas.openxmlformats.org/presentationml/2006/ole">
            <mc:AlternateContent xmlns:mc="http://schemas.openxmlformats.org/markup-compatibility/2006">
              <mc:Choice xmlns:v="urn:schemas-microsoft-com:vml" Requires="v">
                <p:oleObj spid="_x0000_s31760" r:id="rId3" imgW="83388200" imgH="23698200" progId="Equation.DSMT4">
                  <p:embed/>
                </p:oleObj>
              </mc:Choice>
              <mc:Fallback>
                <p:oleObj r:id="rId3" imgW="83388200" imgH="23698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1544" y="1916114"/>
                        <a:ext cx="8065269" cy="1881187"/>
                      </a:xfrm>
                      <a:prstGeom prst="rect">
                        <a:avLst/>
                      </a:prstGeom>
                      <a:noFill/>
                      <a:ln>
                        <a:noFill/>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5">
            <a:extLst>
              <a:ext uri="{FF2B5EF4-FFF2-40B4-BE49-F238E27FC236}">
                <a16:creationId xmlns:a16="http://schemas.microsoft.com/office/drawing/2014/main" id="{07BAB177-5D98-0942-A012-A54C529C3DE0}"/>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定</a:t>
            </a:r>
            <a:r>
              <a:rPr lang="zh-CN" altLang="en-US">
                <a:latin typeface="微软雅黑" panose="020B0503020204020204" pitchFamily="34" charset="-122"/>
                <a:ea typeface="微软雅黑" panose="020B0503020204020204" pitchFamily="34" charset="-122"/>
              </a:rPr>
              <a:t>量</a:t>
            </a:r>
            <a:r>
              <a:rPr lang="zh-CN" altLang="zh-CN">
                <a:latin typeface="微软雅黑" panose="020B0503020204020204" pitchFamily="34" charset="-122"/>
                <a:ea typeface="微软雅黑" panose="020B0503020204020204" pitchFamily="34" charset="-122"/>
              </a:rPr>
              <a:t>属性的分裂条件</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a:t>
            </a:r>
          </a:p>
        </p:txBody>
      </p:sp>
      <p:sp>
        <p:nvSpPr>
          <p:cNvPr id="32771" name="内容占位符 2">
            <a:extLst>
              <a:ext uri="{FF2B5EF4-FFF2-40B4-BE49-F238E27FC236}">
                <a16:creationId xmlns:a16="http://schemas.microsoft.com/office/drawing/2014/main" id="{184C812F-EF2E-8140-A9CD-FD8D06F94A32}"/>
              </a:ext>
            </a:extLst>
          </p:cNvPr>
          <p:cNvSpPr>
            <a:spLocks noGrp="1"/>
          </p:cNvSpPr>
          <p:nvPr>
            <p:ph idx="1"/>
          </p:nvPr>
        </p:nvSpPr>
        <p:spPr/>
        <p:txBody>
          <a:bodyPr/>
          <a:lstStyle/>
          <a:p>
            <a:pPr eaLnBrk="1" hangingPunct="1"/>
            <a:r>
              <a:rPr lang="zh-CN" altLang="zh-CN">
                <a:ea typeface="微软雅黑" panose="020B0503020204020204" pitchFamily="34" charset="-122"/>
              </a:rPr>
              <a:t>数据集的信息熵</a:t>
            </a:r>
            <a:r>
              <a:rPr lang="en-US" altLang="zh-CN">
                <a:ea typeface="微软雅黑" panose="020B0503020204020204" pitchFamily="34" charset="-122"/>
              </a:rPr>
              <a:t>entropy(D)=0.94. </a:t>
            </a:r>
          </a:p>
          <a:p>
            <a:pPr eaLnBrk="1" hangingPunct="1"/>
            <a:r>
              <a:rPr lang="en-US" altLang="zh-CN">
                <a:ea typeface="微软雅黑" panose="020B0503020204020204" pitchFamily="34" charset="-122"/>
              </a:rPr>
              <a:t>gain(D, </a:t>
            </a:r>
            <a:r>
              <a:rPr lang="zh-CN" altLang="zh-CN">
                <a:ea typeface="微软雅黑" panose="020B0503020204020204" pitchFamily="34" charset="-122"/>
              </a:rPr>
              <a:t>年龄</a:t>
            </a:r>
            <a:r>
              <a:rPr lang="en-US" altLang="zh-CN">
                <a:ea typeface="微软雅黑" panose="020B0503020204020204" pitchFamily="34" charset="-122"/>
              </a:rPr>
              <a:t>)=0.24, gain(D, </a:t>
            </a:r>
            <a:r>
              <a:rPr lang="zh-CN" altLang="zh-CN">
                <a:ea typeface="微软雅黑" panose="020B0503020204020204" pitchFamily="34" charset="-122"/>
              </a:rPr>
              <a:t>年收入</a:t>
            </a:r>
            <a:r>
              <a:rPr lang="en-US" altLang="zh-CN">
                <a:ea typeface="微软雅黑" panose="020B0503020204020204" pitchFamily="34" charset="-122"/>
              </a:rPr>
              <a:t>)=0.15</a:t>
            </a:r>
            <a:r>
              <a:rPr lang="zh-CN" altLang="zh-CN">
                <a:ea typeface="微软雅黑" panose="020B0503020204020204" pitchFamily="34" charset="-122"/>
              </a:rPr>
              <a:t>，</a:t>
            </a:r>
            <a:r>
              <a:rPr lang="en-US" altLang="zh-CN">
                <a:ea typeface="微软雅黑" panose="020B0503020204020204" pitchFamily="34" charset="-122"/>
              </a:rPr>
              <a:t>gain(D, </a:t>
            </a:r>
            <a:r>
              <a:rPr lang="zh-CN" altLang="zh-CN">
                <a:ea typeface="微软雅黑" panose="020B0503020204020204" pitchFamily="34" charset="-122"/>
              </a:rPr>
              <a:t>性别</a:t>
            </a:r>
            <a:r>
              <a:rPr lang="en-US" altLang="zh-CN">
                <a:ea typeface="微软雅黑" panose="020B0503020204020204" pitchFamily="34" charset="-122"/>
              </a:rPr>
              <a:t>)=0.05</a:t>
            </a:r>
            <a:r>
              <a:rPr lang="zh-CN" altLang="zh-CN">
                <a:ea typeface="微软雅黑" panose="020B0503020204020204" pitchFamily="34" charset="-122"/>
              </a:rPr>
              <a:t>，</a:t>
            </a:r>
            <a:r>
              <a:rPr lang="en-US" altLang="zh-CN">
                <a:ea typeface="微软雅黑" panose="020B0503020204020204" pitchFamily="34" charset="-122"/>
              </a:rPr>
              <a:t>gain(D, </a:t>
            </a:r>
            <a:r>
              <a:rPr lang="zh-CN" altLang="zh-CN">
                <a:ea typeface="微软雅黑" panose="020B0503020204020204" pitchFamily="34" charset="-122"/>
              </a:rPr>
              <a:t>婚姻</a:t>
            </a:r>
            <a:r>
              <a:rPr lang="en-US" altLang="zh-CN">
                <a:ea typeface="微软雅黑" panose="020B0503020204020204" pitchFamily="34" charset="-122"/>
              </a:rPr>
              <a:t>)=0.03. </a:t>
            </a:r>
          </a:p>
          <a:p>
            <a:pPr eaLnBrk="1" hangingPunct="1"/>
            <a:r>
              <a:rPr lang="zh-CN" altLang="zh-CN">
                <a:ea typeface="微软雅黑" panose="020B0503020204020204" pitchFamily="34" charset="-122"/>
              </a:rPr>
              <a:t>属性年龄的信息增益最大，故在根结点的分裂属性为“年龄”</a:t>
            </a:r>
            <a:endParaRPr lang="zh-CN" altLang="en-US">
              <a:ea typeface="微软雅黑" panose="020B0503020204020204" pitchFamily="34" charset="-122"/>
            </a:endParaRPr>
          </a:p>
        </p:txBody>
      </p:sp>
      <p:pic>
        <p:nvPicPr>
          <p:cNvPr id="32772" name="图片 3">
            <a:extLst>
              <a:ext uri="{FF2B5EF4-FFF2-40B4-BE49-F238E27FC236}">
                <a16:creationId xmlns:a16="http://schemas.microsoft.com/office/drawing/2014/main" id="{790E0C54-3D0B-8946-9078-AE306B6234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3416871"/>
            <a:ext cx="5975350" cy="339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a:extLst>
              <a:ext uri="{FF2B5EF4-FFF2-40B4-BE49-F238E27FC236}">
                <a16:creationId xmlns:a16="http://schemas.microsoft.com/office/drawing/2014/main" id="{469A6CFD-C6A9-FA49-BB94-547543219FEF}"/>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信息增益的调整</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增益比率</a:t>
            </a:r>
            <a:endParaRPr lang="zh-CN" altLang="en-US">
              <a:latin typeface="微软雅黑" panose="020B0503020204020204" pitchFamily="34" charset="-122"/>
              <a:ea typeface="微软雅黑" panose="020B0503020204020204" pitchFamily="34" charset="-122"/>
            </a:endParaRPr>
          </a:p>
        </p:txBody>
      </p:sp>
      <p:sp>
        <p:nvSpPr>
          <p:cNvPr id="33795" name="内容占位符 2">
            <a:extLst>
              <a:ext uri="{FF2B5EF4-FFF2-40B4-BE49-F238E27FC236}">
                <a16:creationId xmlns:a16="http://schemas.microsoft.com/office/drawing/2014/main" id="{0BBE8C69-9BC5-764A-ACF8-C82756DABCC4}"/>
              </a:ext>
            </a:extLst>
          </p:cNvPr>
          <p:cNvSpPr>
            <a:spLocks noGrp="1"/>
          </p:cNvSpPr>
          <p:nvPr>
            <p:ph idx="1"/>
          </p:nvPr>
        </p:nvSpPr>
        <p:spPr/>
        <p:txBody>
          <a:bodyPr/>
          <a:lstStyle/>
          <a:p>
            <a:pPr eaLnBrk="1" hangingPunct="1"/>
            <a:r>
              <a:rPr lang="zh-CN" altLang="zh-CN">
                <a:ea typeface="微软雅黑" panose="020B0503020204020204" pitchFamily="34" charset="-122"/>
              </a:rPr>
              <a:t>以属性“年龄”为例，分成的</a:t>
            </a:r>
            <a:r>
              <a:rPr lang="en-US" altLang="zh-CN">
                <a:ea typeface="微软雅黑" panose="020B0503020204020204" pitchFamily="34" charset="-122"/>
              </a:rPr>
              <a:t>3</a:t>
            </a:r>
            <a:r>
              <a:rPr lang="zh-CN" altLang="zh-CN">
                <a:ea typeface="微软雅黑" panose="020B0503020204020204" pitchFamily="34" charset="-122"/>
              </a:rPr>
              <a:t>个数据集的大小分别为</a:t>
            </a:r>
            <a:r>
              <a:rPr lang="en-US" altLang="zh-CN">
                <a:ea typeface="微软雅黑" panose="020B0503020204020204" pitchFamily="34" charset="-122"/>
              </a:rPr>
              <a:t>4</a:t>
            </a:r>
            <a:r>
              <a:rPr lang="zh-CN" altLang="zh-CN">
                <a:ea typeface="微软雅黑" panose="020B0503020204020204" pitchFamily="34" charset="-122"/>
              </a:rPr>
              <a:t>、</a:t>
            </a:r>
            <a:r>
              <a:rPr lang="en-US" altLang="zh-CN">
                <a:ea typeface="微软雅黑" panose="020B0503020204020204" pitchFamily="34" charset="-122"/>
              </a:rPr>
              <a:t>5</a:t>
            </a:r>
            <a:r>
              <a:rPr lang="zh-CN" altLang="zh-CN">
                <a:ea typeface="微软雅黑" panose="020B0503020204020204" pitchFamily="34" charset="-122"/>
              </a:rPr>
              <a:t>、</a:t>
            </a:r>
            <a:r>
              <a:rPr lang="en-US" altLang="zh-CN">
                <a:ea typeface="微软雅黑" panose="020B0503020204020204" pitchFamily="34" charset="-122"/>
              </a:rPr>
              <a:t>5</a:t>
            </a:r>
          </a:p>
          <a:p>
            <a:pPr eaLnBrk="1" hangingPunct="1"/>
            <a:endParaRPr lang="en-US" altLang="zh-CN">
              <a:ea typeface="微软雅黑" panose="020B0503020204020204" pitchFamily="34" charset="-122"/>
            </a:endParaRPr>
          </a:p>
          <a:p>
            <a:pPr eaLnBrk="1" hangingPunct="1"/>
            <a:endParaRPr lang="en-US" altLang="zh-CN">
              <a:ea typeface="微软雅黑" panose="020B0503020204020204" pitchFamily="34" charset="-122"/>
            </a:endParaRPr>
          </a:p>
          <a:p>
            <a:pPr eaLnBrk="1" hangingPunct="1"/>
            <a:r>
              <a:rPr lang="zh-CN" altLang="zh-CN">
                <a:ea typeface="微软雅黑" panose="020B0503020204020204" pitchFamily="34" charset="-122"/>
              </a:rPr>
              <a:t>属性“年龄”的增益比率则为</a:t>
            </a:r>
            <a:r>
              <a:rPr lang="en-US" altLang="zh-CN">
                <a:ea typeface="微软雅黑" panose="020B0503020204020204" pitchFamily="34" charset="-122"/>
              </a:rPr>
              <a:t>0.24/1.58=0.15</a:t>
            </a:r>
            <a:endParaRPr lang="zh-CN" altLang="zh-CN">
              <a:ea typeface="微软雅黑" panose="020B0503020204020204" pitchFamily="34" charset="-122"/>
            </a:endParaRPr>
          </a:p>
          <a:p>
            <a:pPr eaLnBrk="1" hangingPunct="1"/>
            <a:endParaRPr lang="zh-CN" altLang="en-US">
              <a:ea typeface="微软雅黑" panose="020B0503020204020204" pitchFamily="34" charset="-122"/>
            </a:endParaRPr>
          </a:p>
        </p:txBody>
      </p:sp>
      <p:sp>
        <p:nvSpPr>
          <p:cNvPr id="33796" name="Rectangle 2">
            <a:extLst>
              <a:ext uri="{FF2B5EF4-FFF2-40B4-BE49-F238E27FC236}">
                <a16:creationId xmlns:a16="http://schemas.microsoft.com/office/drawing/2014/main" id="{E8596173-5EE3-174F-88C1-ECB4D1954986}"/>
              </a:ext>
            </a:extLst>
          </p:cNvPr>
          <p:cNvSpPr>
            <a:spLocks noChangeArrowheads="1"/>
          </p:cNvSpPr>
          <p:nvPr/>
        </p:nvSpPr>
        <p:spPr bwMode="auto">
          <a:xfrm>
            <a:off x="5303839" y="139794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3797" name="对象 4">
            <a:extLst>
              <a:ext uri="{FF2B5EF4-FFF2-40B4-BE49-F238E27FC236}">
                <a16:creationId xmlns:a16="http://schemas.microsoft.com/office/drawing/2014/main" id="{2EA96DFC-F3E2-2E4D-AA31-95B166878A1A}"/>
              </a:ext>
            </a:extLst>
          </p:cNvPr>
          <p:cNvGraphicFramePr>
            <a:graphicFrameLocks noChangeAspect="1"/>
          </p:cNvGraphicFramePr>
          <p:nvPr>
            <p:extLst>
              <p:ext uri="{D42A27DB-BD31-4B8C-83A1-F6EECF244321}">
                <p14:modId xmlns:p14="http://schemas.microsoft.com/office/powerpoint/2010/main" val="967864341"/>
              </p:ext>
            </p:extLst>
          </p:nvPr>
        </p:nvGraphicFramePr>
        <p:xfrm>
          <a:off x="2009776" y="2038353"/>
          <a:ext cx="6588125" cy="1152525"/>
        </p:xfrm>
        <a:graphic>
          <a:graphicData uri="http://schemas.openxmlformats.org/presentationml/2006/ole">
            <mc:AlternateContent xmlns:mc="http://schemas.openxmlformats.org/markup-compatibility/2006">
              <mc:Choice xmlns:v="urn:schemas-microsoft-com:vml" Requires="v">
                <p:oleObj spid="_x0000_s33820" r:id="rId3" imgW="82499200" imgH="14338300" progId="Equation.DSMT4">
                  <p:embed/>
                </p:oleObj>
              </mc:Choice>
              <mc:Fallback>
                <p:oleObj r:id="rId3" imgW="82499200" imgH="143383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9776" y="2038353"/>
                        <a:ext cx="65881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8" name="Rectangle 4">
            <a:extLst>
              <a:ext uri="{FF2B5EF4-FFF2-40B4-BE49-F238E27FC236}">
                <a16:creationId xmlns:a16="http://schemas.microsoft.com/office/drawing/2014/main" id="{CB4B88B3-2460-DB43-BFAC-D8727B10615F}"/>
              </a:ext>
            </a:extLst>
          </p:cNvPr>
          <p:cNvSpPr>
            <a:spLocks noChangeArrowheads="1"/>
          </p:cNvSpPr>
          <p:nvPr/>
        </p:nvSpPr>
        <p:spPr bwMode="auto">
          <a:xfrm>
            <a:off x="2855914" y="4206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3799" name="对象 6">
            <a:extLst>
              <a:ext uri="{FF2B5EF4-FFF2-40B4-BE49-F238E27FC236}">
                <a16:creationId xmlns:a16="http://schemas.microsoft.com/office/drawing/2014/main" id="{399079E6-EFC0-3F49-80AC-798A40572587}"/>
              </a:ext>
            </a:extLst>
          </p:cNvPr>
          <p:cNvGraphicFramePr>
            <a:graphicFrameLocks noChangeAspect="1"/>
          </p:cNvGraphicFramePr>
          <p:nvPr>
            <p:extLst>
              <p:ext uri="{D42A27DB-BD31-4B8C-83A1-F6EECF244321}">
                <p14:modId xmlns:p14="http://schemas.microsoft.com/office/powerpoint/2010/main" val="1645157114"/>
              </p:ext>
            </p:extLst>
          </p:nvPr>
        </p:nvGraphicFramePr>
        <p:xfrm>
          <a:off x="2009776" y="4206232"/>
          <a:ext cx="7135813" cy="755650"/>
        </p:xfrm>
        <a:graphic>
          <a:graphicData uri="http://schemas.openxmlformats.org/presentationml/2006/ole">
            <mc:AlternateContent xmlns:mc="http://schemas.openxmlformats.org/markup-compatibility/2006">
              <mc:Choice xmlns:v="urn:schemas-microsoft-com:vml" Requires="v">
                <p:oleObj spid="_x0000_s33821" r:id="rId5" imgW="85725000" imgH="9067800" progId="Equation.DSMT4">
                  <p:embed/>
                </p:oleObj>
              </mc:Choice>
              <mc:Fallback>
                <p:oleObj r:id="rId5" imgW="85725000" imgH="9067800" progId="Equation.DSMT4">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9776" y="4206232"/>
                        <a:ext cx="713581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1B2400AC-806A-AE4E-B8AE-16BEB8505A2D}"/>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其他分裂方法</a:t>
            </a:r>
          </a:p>
        </p:txBody>
      </p:sp>
      <p:sp>
        <p:nvSpPr>
          <p:cNvPr id="34819" name="内容占位符 2">
            <a:extLst>
              <a:ext uri="{FF2B5EF4-FFF2-40B4-BE49-F238E27FC236}">
                <a16:creationId xmlns:a16="http://schemas.microsoft.com/office/drawing/2014/main" id="{A4C441FD-CF5C-5A4B-872A-BB68884F8F28}"/>
              </a:ext>
            </a:extLst>
          </p:cNvPr>
          <p:cNvSpPr>
            <a:spLocks noGrp="1"/>
          </p:cNvSpPr>
          <p:nvPr>
            <p:ph idx="1"/>
          </p:nvPr>
        </p:nvSpPr>
        <p:spPr/>
        <p:txBody>
          <a:bodyPr/>
          <a:lstStyle/>
          <a:p>
            <a:pPr eaLnBrk="1" hangingPunct="1"/>
            <a:r>
              <a:rPr lang="en-US" altLang="zh-CN">
                <a:ea typeface="微软雅黑" panose="020B0503020204020204" pitchFamily="34" charset="-122"/>
              </a:rPr>
              <a:t>CART</a:t>
            </a:r>
            <a:r>
              <a:rPr lang="zh-CN" altLang="zh-CN">
                <a:ea typeface="微软雅黑" panose="020B0503020204020204" pitchFamily="34" charset="-122"/>
              </a:rPr>
              <a:t>算法</a:t>
            </a:r>
            <a:r>
              <a:rPr lang="zh-CN" altLang="en-US">
                <a:ea typeface="微软雅黑" panose="020B0503020204020204" pitchFamily="34" charset="-122"/>
              </a:rPr>
              <a:t>：</a:t>
            </a:r>
            <a:r>
              <a:rPr lang="zh-CN" altLang="zh-CN">
                <a:ea typeface="微软雅黑" panose="020B0503020204020204" pitchFamily="34" charset="-122"/>
              </a:rPr>
              <a:t>限定每次对数据集的分裂都是二分的</a:t>
            </a:r>
            <a:endParaRPr lang="en-US" altLang="zh-CN">
              <a:ea typeface="微软雅黑" panose="020B0503020204020204" pitchFamily="34" charset="-122"/>
            </a:endParaRPr>
          </a:p>
          <a:p>
            <a:pPr eaLnBrk="1" hangingPunct="1"/>
            <a:r>
              <a:rPr lang="zh-CN" altLang="zh-CN">
                <a:ea typeface="微软雅黑" panose="020B0503020204020204" pitchFamily="34" charset="-122"/>
              </a:rPr>
              <a:t>若属性Ａ有３个不同的取值</a:t>
            </a:r>
            <a:r>
              <a:rPr lang="en-US" altLang="zh-CN">
                <a:ea typeface="微软雅黑" panose="020B0503020204020204" pitchFamily="34" charset="-122"/>
              </a:rPr>
              <a:t>a</a:t>
            </a:r>
            <a:r>
              <a:rPr lang="zh-CN" altLang="zh-CN">
                <a:ea typeface="微软雅黑" panose="020B0503020204020204" pitchFamily="34" charset="-122"/>
              </a:rPr>
              <a:t>、</a:t>
            </a:r>
            <a:r>
              <a:rPr lang="en-US" altLang="zh-CN">
                <a:ea typeface="微软雅黑" panose="020B0503020204020204" pitchFamily="34" charset="-122"/>
              </a:rPr>
              <a:t>b</a:t>
            </a:r>
            <a:r>
              <a:rPr lang="zh-CN" altLang="zh-CN">
                <a:ea typeface="微软雅黑" panose="020B0503020204020204" pitchFamily="34" charset="-122"/>
              </a:rPr>
              <a:t>和</a:t>
            </a:r>
            <a:r>
              <a:rPr lang="en-US" altLang="zh-CN">
                <a:ea typeface="微软雅黑" panose="020B0503020204020204" pitchFamily="34" charset="-122"/>
              </a:rPr>
              <a:t>c</a:t>
            </a:r>
            <a:r>
              <a:rPr lang="zh-CN" altLang="zh-CN">
                <a:ea typeface="微软雅黑" panose="020B0503020204020204" pitchFamily="34" charset="-122"/>
              </a:rPr>
              <a:t>，则组合有</a:t>
            </a:r>
            <a:r>
              <a:rPr lang="en-US" altLang="zh-CN">
                <a:ea typeface="微软雅黑" panose="020B0503020204020204" pitchFamily="34" charset="-122"/>
              </a:rPr>
              <a:t>3</a:t>
            </a:r>
            <a:r>
              <a:rPr lang="zh-CN" altLang="zh-CN">
                <a:ea typeface="微软雅黑" panose="020B0503020204020204" pitchFamily="34" charset="-122"/>
              </a:rPr>
              <a:t>种情况 </a:t>
            </a:r>
            <a:r>
              <a:rPr lang="en-US" altLang="zh-CN">
                <a:ea typeface="微软雅黑" panose="020B0503020204020204" pitchFamily="34" charset="-122"/>
              </a:rPr>
              <a:t>{a}</a:t>
            </a:r>
            <a:r>
              <a:rPr lang="zh-CN" altLang="zh-CN">
                <a:ea typeface="微软雅黑" panose="020B0503020204020204" pitchFamily="34" charset="-122"/>
              </a:rPr>
              <a:t>和</a:t>
            </a:r>
            <a:r>
              <a:rPr lang="en-US" altLang="zh-CN">
                <a:ea typeface="微软雅黑" panose="020B0503020204020204" pitchFamily="34" charset="-122"/>
              </a:rPr>
              <a:t>{b</a:t>
            </a:r>
            <a:r>
              <a:rPr lang="zh-CN" altLang="zh-CN">
                <a:ea typeface="微软雅黑" panose="020B0503020204020204" pitchFamily="34" charset="-122"/>
              </a:rPr>
              <a:t>，</a:t>
            </a:r>
            <a:r>
              <a:rPr lang="en-US" altLang="zh-CN">
                <a:ea typeface="微软雅黑" panose="020B0503020204020204" pitchFamily="34" charset="-122"/>
              </a:rPr>
              <a:t>c}</a:t>
            </a:r>
            <a:r>
              <a:rPr lang="zh-CN" altLang="zh-CN">
                <a:ea typeface="微软雅黑" panose="020B0503020204020204" pitchFamily="34" charset="-122"/>
              </a:rPr>
              <a:t>、 </a:t>
            </a:r>
            <a:r>
              <a:rPr lang="en-US" altLang="zh-CN">
                <a:ea typeface="微软雅黑" panose="020B0503020204020204" pitchFamily="34" charset="-122"/>
              </a:rPr>
              <a:t>{a</a:t>
            </a:r>
            <a:r>
              <a:rPr lang="zh-CN" altLang="zh-CN">
                <a:ea typeface="微软雅黑" panose="020B0503020204020204" pitchFamily="34" charset="-122"/>
              </a:rPr>
              <a:t>，</a:t>
            </a:r>
            <a:r>
              <a:rPr lang="en-US" altLang="zh-CN">
                <a:ea typeface="微软雅黑" panose="020B0503020204020204" pitchFamily="34" charset="-122"/>
              </a:rPr>
              <a:t>b}</a:t>
            </a:r>
            <a:r>
              <a:rPr lang="zh-CN" altLang="zh-CN">
                <a:ea typeface="微软雅黑" panose="020B0503020204020204" pitchFamily="34" charset="-122"/>
              </a:rPr>
              <a:t>和</a:t>
            </a:r>
            <a:r>
              <a:rPr lang="en-US" altLang="zh-CN">
                <a:ea typeface="微软雅黑" panose="020B0503020204020204" pitchFamily="34" charset="-122"/>
              </a:rPr>
              <a:t>{c}</a:t>
            </a:r>
            <a:r>
              <a:rPr lang="zh-CN" altLang="zh-CN">
                <a:ea typeface="微软雅黑" panose="020B0503020204020204" pitchFamily="34" charset="-122"/>
              </a:rPr>
              <a:t>及 </a:t>
            </a:r>
            <a:r>
              <a:rPr lang="en-US" altLang="zh-CN">
                <a:ea typeface="微软雅黑" panose="020B0503020204020204" pitchFamily="34" charset="-122"/>
              </a:rPr>
              <a:t>{a</a:t>
            </a:r>
            <a:r>
              <a:rPr lang="zh-CN" altLang="zh-CN">
                <a:ea typeface="微软雅黑" panose="020B0503020204020204" pitchFamily="34" charset="-122"/>
              </a:rPr>
              <a:t>，</a:t>
            </a:r>
            <a:r>
              <a:rPr lang="en-US" altLang="zh-CN">
                <a:ea typeface="微软雅黑" panose="020B0503020204020204" pitchFamily="34" charset="-122"/>
              </a:rPr>
              <a:t>c}</a:t>
            </a:r>
            <a:r>
              <a:rPr lang="zh-CN" altLang="zh-CN">
                <a:ea typeface="微软雅黑" panose="020B0503020204020204" pitchFamily="34" charset="-122"/>
              </a:rPr>
              <a:t>和</a:t>
            </a:r>
            <a:r>
              <a:rPr lang="en-US" altLang="zh-CN">
                <a:ea typeface="微软雅黑" panose="020B0503020204020204" pitchFamily="34" charset="-122"/>
              </a:rPr>
              <a:t>{b}</a:t>
            </a:r>
            <a:endParaRPr lang="zh-CN" altLang="en-US">
              <a:ea typeface="微软雅黑" panose="020B0503020204020204" pitchFamily="34" charset="-122"/>
            </a:endParaRPr>
          </a:p>
        </p:txBody>
      </p:sp>
      <p:pic>
        <p:nvPicPr>
          <p:cNvPr id="34820" name="图片 3">
            <a:extLst>
              <a:ext uri="{FF2B5EF4-FFF2-40B4-BE49-F238E27FC236}">
                <a16:creationId xmlns:a16="http://schemas.microsoft.com/office/drawing/2014/main" id="{A9008064-C6D8-C74F-9A46-D8B6264212D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8214" y="3429001"/>
            <a:ext cx="751998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3F40E911-60C0-EB4B-8EBB-B9C725E6DDBF}"/>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4.2.3 </a:t>
            </a:r>
            <a:r>
              <a:rPr lang="zh-CN" altLang="zh-CN">
                <a:latin typeface="微软雅黑" panose="020B0503020204020204" pitchFamily="34" charset="-122"/>
                <a:ea typeface="微软雅黑" panose="020B0503020204020204" pitchFamily="34" charset="-122"/>
              </a:rPr>
              <a:t>决策树的剪枝</a:t>
            </a:r>
            <a:endParaRPr lang="zh-CN" altLang="en-US">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59CFCFC8-FA66-2244-91B7-E74EC6E5FCE9}"/>
              </a:ext>
            </a:extLst>
          </p:cNvPr>
          <p:cNvSpPr>
            <a:spLocks noGrp="1"/>
          </p:cNvSpPr>
          <p:nvPr>
            <p:ph idx="1"/>
          </p:nvPr>
        </p:nvSpPr>
        <p:spPr/>
        <p:txBody>
          <a:bodyPr/>
          <a:lstStyle/>
          <a:p>
            <a:pPr eaLnBrk="1" hangingPunct="1"/>
            <a:r>
              <a:rPr lang="zh-CN" altLang="zh-CN">
                <a:ea typeface="微软雅黑" panose="020B0503020204020204" pitchFamily="34" charset="-122"/>
              </a:rPr>
              <a:t>过度拟合（</a:t>
            </a:r>
            <a:r>
              <a:rPr lang="en-US" altLang="zh-CN">
                <a:ea typeface="微软雅黑" panose="020B0503020204020204" pitchFamily="34" charset="-122"/>
              </a:rPr>
              <a:t>overfitting</a:t>
            </a:r>
            <a:r>
              <a:rPr lang="zh-CN" altLang="zh-CN">
                <a:ea typeface="微软雅黑" panose="020B0503020204020204" pitchFamily="34" charset="-122"/>
              </a:rPr>
              <a:t>）</a:t>
            </a:r>
            <a:endParaRPr lang="en-US" altLang="zh-CN">
              <a:ea typeface="微软雅黑" panose="020B0503020204020204" pitchFamily="34" charset="-122"/>
            </a:endParaRPr>
          </a:p>
          <a:p>
            <a:pPr lvl="1" eaLnBrk="1" hangingPunct="1"/>
            <a:r>
              <a:rPr lang="zh-CN" altLang="en-US">
                <a:ea typeface="微软雅黑" panose="020B0503020204020204" pitchFamily="34" charset="-122"/>
              </a:rPr>
              <a:t>过度</a:t>
            </a:r>
            <a:r>
              <a:rPr lang="zh-CN" altLang="zh-CN">
                <a:ea typeface="微软雅黑" panose="020B0503020204020204" pitchFamily="34" charset="-122"/>
              </a:rPr>
              <a:t>拟合了训练集中的样本特点，</a:t>
            </a:r>
            <a:r>
              <a:rPr lang="zh-CN" altLang="en-US">
                <a:ea typeface="微软雅黑" panose="020B0503020204020204" pitchFamily="34" charset="-122"/>
              </a:rPr>
              <a:t>训练集的准确度高，但</a:t>
            </a:r>
            <a:r>
              <a:rPr lang="zh-CN" altLang="zh-CN">
                <a:ea typeface="微软雅黑" panose="020B0503020204020204" pitchFamily="34" charset="-122"/>
              </a:rPr>
              <a:t>通常具有较低的概括（</a:t>
            </a:r>
            <a:r>
              <a:rPr lang="en-US" altLang="zh-CN">
                <a:ea typeface="微软雅黑" panose="020B0503020204020204" pitchFamily="34" charset="-122"/>
              </a:rPr>
              <a:t>generalization</a:t>
            </a:r>
            <a:r>
              <a:rPr lang="zh-CN" altLang="zh-CN">
                <a:ea typeface="微软雅黑" panose="020B0503020204020204" pitchFamily="34" charset="-122"/>
              </a:rPr>
              <a:t>）能力，在预测未知类别对象时的准确率较低</a:t>
            </a:r>
            <a:endParaRPr lang="en-US" altLang="zh-CN">
              <a:ea typeface="微软雅黑" panose="020B0503020204020204" pitchFamily="34" charset="-122"/>
            </a:endParaRPr>
          </a:p>
          <a:p>
            <a:pPr eaLnBrk="1" hangingPunct="1"/>
            <a:r>
              <a:rPr lang="zh-CN" altLang="zh-CN">
                <a:ea typeface="微软雅黑" panose="020B0503020204020204" pitchFamily="34" charset="-122"/>
              </a:rPr>
              <a:t>拟合不足（</a:t>
            </a:r>
            <a:r>
              <a:rPr lang="en-US" altLang="zh-CN">
                <a:ea typeface="微软雅黑" panose="020B0503020204020204" pitchFamily="34" charset="-122"/>
              </a:rPr>
              <a:t>underfitting</a:t>
            </a:r>
            <a:r>
              <a:rPr lang="zh-CN" altLang="zh-CN">
                <a:ea typeface="微软雅黑" panose="020B0503020204020204" pitchFamily="34" charset="-122"/>
              </a:rPr>
              <a:t>）</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如果过早地停止对结点的进一步分裂也会导致拟合不足问题</a:t>
            </a:r>
            <a:endParaRPr lang="en-US" altLang="zh-CN">
              <a:ea typeface="微软雅黑" panose="020B0503020204020204" pitchFamily="34" charset="-122"/>
            </a:endParaRPr>
          </a:p>
          <a:p>
            <a:pPr eaLnBrk="1" hangingPunct="1"/>
            <a:r>
              <a:rPr lang="zh-CN" altLang="zh-CN">
                <a:ea typeface="微软雅黑" panose="020B0503020204020204" pitchFamily="34" charset="-122"/>
              </a:rPr>
              <a:t>剪枝（</a:t>
            </a:r>
            <a:r>
              <a:rPr lang="en-US" altLang="zh-CN">
                <a:ea typeface="微软雅黑" panose="020B0503020204020204" pitchFamily="34" charset="-122"/>
              </a:rPr>
              <a:t>pruning</a:t>
            </a:r>
            <a:r>
              <a:rPr lang="zh-CN" altLang="zh-CN">
                <a:ea typeface="微软雅黑" panose="020B0503020204020204" pitchFamily="34" charset="-122"/>
              </a:rPr>
              <a:t>）优化</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先剪枝（</a:t>
            </a:r>
            <a:r>
              <a:rPr lang="en-US" altLang="zh-CN">
                <a:ea typeface="微软雅黑" panose="020B0503020204020204" pitchFamily="34" charset="-122"/>
              </a:rPr>
              <a:t>pre-pruning</a:t>
            </a:r>
            <a:r>
              <a:rPr lang="zh-CN" altLang="en-US">
                <a:ea typeface="微软雅黑" panose="020B0503020204020204" pitchFamily="34" charset="-122"/>
              </a:rPr>
              <a:t>）</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后剪枝（</a:t>
            </a:r>
            <a:r>
              <a:rPr lang="en-US" altLang="zh-CN">
                <a:ea typeface="微软雅黑" panose="020B0503020204020204" pitchFamily="34" charset="-122"/>
              </a:rPr>
              <a:t>post-pruning</a:t>
            </a:r>
            <a:r>
              <a:rPr lang="zh-CN" altLang="zh-CN">
                <a:ea typeface="微软雅黑" panose="020B0503020204020204" pitchFamily="34" charset="-122"/>
              </a:rPr>
              <a:t>）</a:t>
            </a:r>
            <a:endParaRPr lang="zh-CN" altLang="en-US">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a:extLst>
              <a:ext uri="{FF2B5EF4-FFF2-40B4-BE49-F238E27FC236}">
                <a16:creationId xmlns:a16="http://schemas.microsoft.com/office/drawing/2014/main" id="{2123CD63-0B87-2F41-946B-73BAFD4FD3F6}"/>
              </a:ext>
            </a:extLst>
          </p:cNvPr>
          <p:cNvSpPr>
            <a:spLocks noGrp="1"/>
          </p:cNvSpPr>
          <p:nvPr>
            <p:ph type="title"/>
          </p:nvPr>
        </p:nvSpPr>
        <p:spPr/>
        <p:txBody>
          <a:bodyPr/>
          <a:lstStyle/>
          <a:p>
            <a:pPr eaLnBrk="1" hangingPunct="1"/>
            <a:r>
              <a:rPr lang="zh-CN" altLang="zh-CN" sz="3600">
                <a:latin typeface="微软雅黑" panose="020B0503020204020204" pitchFamily="34" charset="-122"/>
                <a:ea typeface="微软雅黑" panose="020B0503020204020204" pitchFamily="34" charset="-122"/>
              </a:rPr>
              <a:t>子树替换（</a:t>
            </a:r>
            <a:r>
              <a:rPr lang="en-US" altLang="zh-CN" sz="3600">
                <a:latin typeface="微软雅黑" panose="020B0503020204020204" pitchFamily="34" charset="-122"/>
                <a:ea typeface="微软雅黑" panose="020B0503020204020204" pitchFamily="34" charset="-122"/>
              </a:rPr>
              <a:t>subtree replacement</a:t>
            </a:r>
            <a:r>
              <a:rPr lang="zh-CN" altLang="zh-CN" sz="3600">
                <a:latin typeface="微软雅黑" panose="020B0503020204020204" pitchFamily="34" charset="-122"/>
                <a:ea typeface="微软雅黑" panose="020B0503020204020204" pitchFamily="34" charset="-122"/>
              </a:rPr>
              <a:t>）方法</a:t>
            </a:r>
            <a:endParaRPr lang="zh-CN" altLang="en-US">
              <a:latin typeface="微软雅黑" panose="020B0503020204020204" pitchFamily="34" charset="-122"/>
              <a:ea typeface="微软雅黑" panose="020B0503020204020204" pitchFamily="34" charset="-122"/>
            </a:endParaRPr>
          </a:p>
        </p:txBody>
      </p:sp>
      <p:sp>
        <p:nvSpPr>
          <p:cNvPr id="36867" name="内容占位符 2">
            <a:extLst>
              <a:ext uri="{FF2B5EF4-FFF2-40B4-BE49-F238E27FC236}">
                <a16:creationId xmlns:a16="http://schemas.microsoft.com/office/drawing/2014/main" id="{85A19106-0065-3B41-BFC6-43C474F1330B}"/>
              </a:ext>
            </a:extLst>
          </p:cNvPr>
          <p:cNvSpPr>
            <a:spLocks noGrp="1"/>
          </p:cNvSpPr>
          <p:nvPr>
            <p:ph idx="1"/>
          </p:nvPr>
        </p:nvSpPr>
        <p:spPr/>
        <p:txBody>
          <a:bodyPr/>
          <a:lstStyle/>
          <a:p>
            <a:pPr eaLnBrk="1" hangingPunct="1"/>
            <a:r>
              <a:rPr lang="en-US" altLang="zh-CN">
                <a:ea typeface="微软雅黑" panose="020B0503020204020204" pitchFamily="34" charset="-122"/>
              </a:rPr>
              <a:t>C4.5</a:t>
            </a:r>
            <a:r>
              <a:rPr lang="zh-CN" altLang="zh-CN">
                <a:ea typeface="微软雅黑" panose="020B0503020204020204" pitchFamily="34" charset="-122"/>
              </a:rPr>
              <a:t>中所用的基于误差估计的剪枝方法</a:t>
            </a:r>
            <a:endParaRPr lang="en-US" altLang="zh-CN">
              <a:ea typeface="微软雅黑" panose="020B0503020204020204" pitchFamily="34" charset="-122"/>
            </a:endParaRPr>
          </a:p>
          <a:p>
            <a:pPr eaLnBrk="1" hangingPunct="1"/>
            <a:endParaRPr lang="zh-CN" altLang="en-US">
              <a:ea typeface="微软雅黑" panose="020B0503020204020204" pitchFamily="34" charset="-122"/>
            </a:endParaRPr>
          </a:p>
        </p:txBody>
      </p:sp>
      <p:pic>
        <p:nvPicPr>
          <p:cNvPr id="36868" name="图片 3">
            <a:extLst>
              <a:ext uri="{FF2B5EF4-FFF2-40B4-BE49-F238E27FC236}">
                <a16:creationId xmlns:a16="http://schemas.microsoft.com/office/drawing/2014/main" id="{ECCE0DBD-63DD-1F45-BF98-D05452C1EA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2276475"/>
            <a:ext cx="72898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a:extLst>
              <a:ext uri="{FF2B5EF4-FFF2-40B4-BE49-F238E27FC236}">
                <a16:creationId xmlns:a16="http://schemas.microsoft.com/office/drawing/2014/main" id="{5865442E-78E3-8D48-9C98-CE33CAB73A95}"/>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子树替换</a:t>
            </a:r>
            <a:r>
              <a:rPr lang="zh-CN" altLang="en-US">
                <a:latin typeface="微软雅黑" panose="020B0503020204020204" pitchFamily="34" charset="-122"/>
                <a:ea typeface="微软雅黑" panose="020B0503020204020204" pitchFamily="34" charset="-122"/>
              </a:rPr>
              <a:t>剪枝：</a:t>
            </a:r>
            <a:r>
              <a:rPr lang="zh-CN" altLang="zh-CN">
                <a:latin typeface="微软雅黑" panose="020B0503020204020204" pitchFamily="34" charset="-122"/>
                <a:ea typeface="微软雅黑" panose="020B0503020204020204" pitchFamily="34" charset="-122"/>
              </a:rPr>
              <a:t>概括误差</a:t>
            </a:r>
            <a:r>
              <a:rPr lang="zh-CN" altLang="en-US">
                <a:latin typeface="微软雅黑" panose="020B0503020204020204" pitchFamily="34" charset="-122"/>
                <a:ea typeface="微软雅黑" panose="020B0503020204020204" pitchFamily="34" charset="-122"/>
              </a:rPr>
              <a:t>估计</a:t>
            </a:r>
          </a:p>
        </p:txBody>
      </p:sp>
      <p:sp>
        <p:nvSpPr>
          <p:cNvPr id="3" name="内容占位符 2">
            <a:extLst>
              <a:ext uri="{FF2B5EF4-FFF2-40B4-BE49-F238E27FC236}">
                <a16:creationId xmlns:a16="http://schemas.microsoft.com/office/drawing/2014/main" id="{72730112-A53F-194A-84EB-5893A22B3F9D}"/>
              </a:ext>
            </a:extLst>
          </p:cNvPr>
          <p:cNvSpPr>
            <a:spLocks noGrp="1" noRot="1" noChangeAspect="1" noMove="1" noResize="1" noEditPoints="1" noAdjustHandles="1" noChangeArrowheads="1" noChangeShapeType="1" noTextEdit="1"/>
          </p:cNvSpPr>
          <p:nvPr>
            <p:ph idx="1"/>
          </p:nvPr>
        </p:nvSpPr>
        <p:spPr>
          <a:blipFill rotWithShape="0">
            <a:blip r:embed="rId4"/>
            <a:stretch>
              <a:fillRect l="-1214" t="-1385" r="-3214"/>
            </a:stretch>
          </a:blipFill>
        </p:spPr>
        <p:txBody>
          <a:bodyPr/>
          <a:lstStyle/>
          <a:p>
            <a:pPr eaLnBrk="1" hangingPunct="1">
              <a:defRPr/>
            </a:pPr>
            <a:r>
              <a:rPr lang="zh-CN" altLang="en-US">
                <a:noFill/>
              </a:rPr>
              <a:t> </a:t>
            </a:r>
          </a:p>
        </p:txBody>
      </p:sp>
      <p:sp>
        <p:nvSpPr>
          <p:cNvPr id="37892" name="Rectangle 2">
            <a:extLst>
              <a:ext uri="{FF2B5EF4-FFF2-40B4-BE49-F238E27FC236}">
                <a16:creationId xmlns:a16="http://schemas.microsoft.com/office/drawing/2014/main" id="{87E30304-2BEE-0345-913E-62536CC68282}"/>
              </a:ext>
            </a:extLst>
          </p:cNvPr>
          <p:cNvSpPr>
            <a:spLocks noChangeArrowheads="1"/>
          </p:cNvSpPr>
          <p:nvPr/>
        </p:nvSpPr>
        <p:spPr bwMode="auto">
          <a:xfrm>
            <a:off x="3648076" y="600645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7893" name="对象 4">
            <a:extLst>
              <a:ext uri="{FF2B5EF4-FFF2-40B4-BE49-F238E27FC236}">
                <a16:creationId xmlns:a16="http://schemas.microsoft.com/office/drawing/2014/main" id="{8DDF2CF1-4EE4-A64B-94EB-394ADD4E81B8}"/>
              </a:ext>
            </a:extLst>
          </p:cNvPr>
          <p:cNvGraphicFramePr>
            <a:graphicFrameLocks noChangeAspect="1"/>
          </p:cNvGraphicFramePr>
          <p:nvPr/>
        </p:nvGraphicFramePr>
        <p:xfrm>
          <a:off x="5087939" y="5829301"/>
          <a:ext cx="2835275" cy="815975"/>
        </p:xfrm>
        <a:graphic>
          <a:graphicData uri="http://schemas.openxmlformats.org/presentationml/2006/ole">
            <mc:AlternateContent xmlns:mc="http://schemas.openxmlformats.org/markup-compatibility/2006">
              <mc:Choice xmlns:v="urn:schemas-microsoft-com:vml" Requires="v">
                <p:oleObj spid="_x0000_s37903" r:id="rId5" imgW="36576000" imgH="10528300" progId="Equation.DSMT4">
                  <p:embed/>
                </p:oleObj>
              </mc:Choice>
              <mc:Fallback>
                <p:oleObj r:id="rId5" imgW="36576000" imgH="10528300" progId="Equation.DSMT4">
                  <p:embed/>
                  <p:pic>
                    <p:nvPicPr>
                      <p:cNvPr id="0" name="对象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7939" y="5829301"/>
                        <a:ext cx="28352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27113B-3E70-3E4A-8198-2CB0A1952F4D}"/>
              </a:ext>
            </a:extLst>
          </p:cNvPr>
          <p:cNvSpPr>
            <a:spLocks noGrp="1"/>
          </p:cNvSpPr>
          <p:nvPr>
            <p:ph type="title"/>
          </p:nvPr>
        </p:nvSpPr>
        <p:spPr/>
        <p:txBody>
          <a:bodyPr/>
          <a:lstStyle/>
          <a:p>
            <a:pPr eaLnBrk="1" hangingPunct="1">
              <a:defRPr/>
            </a:pPr>
            <a:endParaRPr lang="zh-CN" altLang="en-US"/>
          </a:p>
        </p:txBody>
      </p:sp>
      <p:sp>
        <p:nvSpPr>
          <p:cNvPr id="5" name="文本占位符 4">
            <a:extLst>
              <a:ext uri="{FF2B5EF4-FFF2-40B4-BE49-F238E27FC236}">
                <a16:creationId xmlns:a16="http://schemas.microsoft.com/office/drawing/2014/main" id="{C29135F4-1477-744E-A5F2-FF113AA2E902}"/>
              </a:ext>
            </a:extLst>
          </p:cNvPr>
          <p:cNvSpPr>
            <a:spLocks noGrp="1"/>
          </p:cNvSpPr>
          <p:nvPr>
            <p:ph type="body" idx="1"/>
          </p:nvPr>
        </p:nvSpPr>
        <p:spPr/>
        <p:txBody>
          <a:bodyPr/>
          <a:lstStyle/>
          <a:p>
            <a:pPr>
              <a:defRPr/>
            </a:pPr>
            <a:r>
              <a:rPr lang="en-US" altLang="zh-CN" b="0"/>
              <a:t>4.1 </a:t>
            </a:r>
            <a:r>
              <a:rPr b="0"/>
              <a:t>基本概念</a:t>
            </a:r>
            <a:endParaRPr altLang="zh-CN" b="0"/>
          </a:p>
          <a:p>
            <a:pPr>
              <a:defRPr/>
            </a:pPr>
            <a:endParaRPr b="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C0DF0428-9B68-F647-890C-145239905323}"/>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子树替换</a:t>
            </a:r>
            <a:r>
              <a:rPr lang="zh-CN" altLang="en-US">
                <a:latin typeface="微软雅黑" panose="020B0503020204020204" pitchFamily="34" charset="-122"/>
                <a:ea typeface="微软雅黑" panose="020B0503020204020204" pitchFamily="34" charset="-122"/>
              </a:rPr>
              <a:t>剪枝：</a:t>
            </a:r>
            <a:r>
              <a:rPr lang="zh-CN" altLang="zh-CN">
                <a:latin typeface="微软雅黑" panose="020B0503020204020204" pitchFamily="34" charset="-122"/>
                <a:ea typeface="微软雅黑" panose="020B0503020204020204" pitchFamily="34" charset="-122"/>
              </a:rPr>
              <a:t>概括误差</a:t>
            </a:r>
            <a:r>
              <a:rPr lang="zh-CN" altLang="en-US">
                <a:latin typeface="微软雅黑" panose="020B0503020204020204" pitchFamily="34" charset="-122"/>
                <a:ea typeface="微软雅黑" panose="020B0503020204020204" pitchFamily="34" charset="-122"/>
              </a:rPr>
              <a:t>估计</a:t>
            </a:r>
          </a:p>
        </p:txBody>
      </p:sp>
      <p:sp>
        <p:nvSpPr>
          <p:cNvPr id="3" name="内容占位符 2">
            <a:extLst>
              <a:ext uri="{FF2B5EF4-FFF2-40B4-BE49-F238E27FC236}">
                <a16:creationId xmlns:a16="http://schemas.microsoft.com/office/drawing/2014/main" id="{20E55BAE-6F55-C84B-A7B4-DD18779021A9}"/>
              </a:ext>
            </a:extLst>
          </p:cNvPr>
          <p:cNvSpPr>
            <a:spLocks noGrp="1"/>
          </p:cNvSpPr>
          <p:nvPr>
            <p:ph idx="1"/>
          </p:nvPr>
        </p:nvSpPr>
        <p:spPr/>
        <p:txBody>
          <a:bodyPr/>
          <a:lstStyle/>
          <a:p>
            <a:pPr marL="514350" indent="-457200" eaLnBrk="1" hangingPunct="1"/>
            <a:r>
              <a:rPr lang="zh-CN" altLang="zh-CN">
                <a:ea typeface="微软雅黑" panose="020B0503020204020204" pitchFamily="34" charset="-122"/>
              </a:rPr>
              <a:t>基于统计的误差上界估计</a:t>
            </a:r>
            <a:endParaRPr lang="en-US" altLang="zh-CN">
              <a:ea typeface="微软雅黑" panose="020B0503020204020204" pitchFamily="34" charset="-122"/>
            </a:endParaRPr>
          </a:p>
          <a:p>
            <a:pPr marL="914400" lvl="1" indent="-457200" eaLnBrk="1" hangingPunct="1"/>
            <a:endParaRPr lang="en-US" altLang="zh-CN">
              <a:ea typeface="微软雅黑" panose="020B0503020204020204" pitchFamily="34" charset="-122"/>
            </a:endParaRPr>
          </a:p>
          <a:p>
            <a:pPr marL="914400" lvl="1" indent="-457200" eaLnBrk="1" hangingPunct="1"/>
            <a:endParaRPr lang="en-US" altLang="zh-CN">
              <a:ea typeface="微软雅黑" panose="020B0503020204020204" pitchFamily="34" charset="-122"/>
            </a:endParaRPr>
          </a:p>
          <a:p>
            <a:pPr marL="914400" lvl="1" indent="-457200" eaLnBrk="1" hangingPunct="1"/>
            <a:r>
              <a:rPr lang="zh-CN" altLang="zh-CN">
                <a:ea typeface="微软雅黑" panose="020B0503020204020204" pitchFamily="34" charset="-122"/>
              </a:rPr>
              <a:t>将上式中的不等式改为等式，解出</a:t>
            </a:r>
            <a:r>
              <a:rPr lang="en-US" altLang="zh-CN">
                <a:ea typeface="微软雅黑" panose="020B0503020204020204" pitchFamily="34" charset="-122"/>
              </a:rPr>
              <a:t>p</a:t>
            </a:r>
            <a:r>
              <a:rPr lang="zh-CN" altLang="zh-CN">
                <a:ea typeface="微软雅黑" panose="020B0503020204020204" pitchFamily="34" charset="-122"/>
              </a:rPr>
              <a:t>的上限为下式，作为每个结点中分类误差的悲观估计</a:t>
            </a:r>
            <a:endParaRPr lang="en-US" altLang="zh-CN">
              <a:ea typeface="微软雅黑" panose="020B0503020204020204" pitchFamily="34" charset="-122"/>
            </a:endParaRPr>
          </a:p>
          <a:p>
            <a:pPr marL="914400" lvl="1" indent="-457200" eaLnBrk="1" hangingPunct="1"/>
            <a:endParaRPr lang="en-US" altLang="zh-CN">
              <a:ea typeface="微软雅黑" panose="020B0503020204020204" pitchFamily="34" charset="-122"/>
            </a:endParaRPr>
          </a:p>
          <a:p>
            <a:pPr marL="914400" lvl="1" indent="-457200" eaLnBrk="1" hangingPunct="1"/>
            <a:endParaRPr lang="en-US" altLang="zh-CN">
              <a:ea typeface="微软雅黑" panose="020B0503020204020204" pitchFamily="34" charset="-122"/>
            </a:endParaRPr>
          </a:p>
          <a:p>
            <a:pPr marL="914400" lvl="1" indent="-457200" eaLnBrk="1" hangingPunct="1">
              <a:buNone/>
            </a:pPr>
            <a:endParaRPr lang="en-US" altLang="zh-CN">
              <a:ea typeface="微软雅黑" panose="020B0503020204020204" pitchFamily="34" charset="-122"/>
            </a:endParaRPr>
          </a:p>
          <a:p>
            <a:pPr marL="914400" lvl="1" indent="-457200" eaLnBrk="1" hangingPunct="1"/>
            <a:r>
              <a:rPr lang="zh-CN" altLang="zh-CN">
                <a:ea typeface="微软雅黑" panose="020B0503020204020204" pitchFamily="34" charset="-122"/>
              </a:rPr>
              <a:t>通过查标准正态分布表格，当</a:t>
            </a:r>
            <a:r>
              <a:rPr lang="en-US" altLang="zh-CN">
                <a:ea typeface="微软雅黑" panose="020B0503020204020204" pitchFamily="34" charset="-122"/>
                <a:sym typeface="Symbol" pitchFamily="2" charset="2"/>
              </a:rPr>
              <a:t></a:t>
            </a:r>
            <a:r>
              <a:rPr lang="en-US" altLang="zh-CN">
                <a:ea typeface="微软雅黑" panose="020B0503020204020204" pitchFamily="34" charset="-122"/>
              </a:rPr>
              <a:t>=25%</a:t>
            </a:r>
            <a:r>
              <a:rPr lang="zh-CN" altLang="zh-CN">
                <a:ea typeface="微软雅黑" panose="020B0503020204020204" pitchFamily="34" charset="-122"/>
              </a:rPr>
              <a:t>时</a:t>
            </a:r>
            <a:r>
              <a:rPr lang="en-US" altLang="zh-CN">
                <a:ea typeface="微软雅黑" panose="020B0503020204020204" pitchFamily="34" charset="-122"/>
              </a:rPr>
              <a:t>z=0.69</a:t>
            </a:r>
            <a:r>
              <a:rPr lang="zh-CN" altLang="zh-CN">
                <a:ea typeface="微软雅黑" panose="020B0503020204020204" pitchFamily="34" charset="-122"/>
              </a:rPr>
              <a:t>。</a:t>
            </a:r>
            <a:r>
              <a:rPr lang="en-US" altLang="zh-CN">
                <a:ea typeface="微软雅黑" panose="020B0503020204020204" pitchFamily="34" charset="-122"/>
              </a:rPr>
              <a:t>C4.5</a:t>
            </a:r>
            <a:r>
              <a:rPr lang="zh-CN" altLang="zh-CN">
                <a:ea typeface="微软雅黑" panose="020B0503020204020204" pitchFamily="34" charset="-122"/>
              </a:rPr>
              <a:t>中</a:t>
            </a:r>
            <a:r>
              <a:rPr lang="en-US" altLang="zh-CN">
                <a:ea typeface="微软雅黑" panose="020B0503020204020204" pitchFamily="34" charset="-122"/>
                <a:sym typeface="Symbol" pitchFamily="2" charset="2"/>
              </a:rPr>
              <a:t></a:t>
            </a:r>
            <a:r>
              <a:rPr lang="zh-CN" altLang="zh-CN">
                <a:ea typeface="微软雅黑" panose="020B0503020204020204" pitchFamily="34" charset="-122"/>
              </a:rPr>
              <a:t>的默认值为</a:t>
            </a:r>
            <a:r>
              <a:rPr lang="en-US" altLang="zh-CN">
                <a:ea typeface="微软雅黑" panose="020B0503020204020204" pitchFamily="34" charset="-122"/>
              </a:rPr>
              <a:t>25%</a:t>
            </a:r>
            <a:r>
              <a:rPr lang="zh-CN" altLang="zh-CN">
                <a:ea typeface="微软雅黑" panose="020B0503020204020204" pitchFamily="34" charset="-122"/>
              </a:rPr>
              <a:t>。</a:t>
            </a:r>
          </a:p>
          <a:p>
            <a:pPr marL="914400" lvl="1" indent="-457200" eaLnBrk="1" hangingPunct="1"/>
            <a:endParaRPr lang="en-US" altLang="zh-CN">
              <a:ea typeface="微软雅黑" panose="020B0503020204020204" pitchFamily="34" charset="-122"/>
            </a:endParaRPr>
          </a:p>
          <a:p>
            <a:pPr marL="914400" lvl="1" indent="-457200" eaLnBrk="1" hangingPunct="1"/>
            <a:endParaRPr lang="en-US" altLang="zh-CN">
              <a:ea typeface="微软雅黑" panose="020B0503020204020204" pitchFamily="34" charset="-122"/>
            </a:endParaRPr>
          </a:p>
          <a:p>
            <a:pPr marL="514350" indent="-457200" eaLnBrk="1" hangingPunct="1"/>
            <a:endParaRPr lang="zh-CN" altLang="en-US">
              <a:ea typeface="微软雅黑" panose="020B0503020204020204" pitchFamily="34" charset="-122"/>
            </a:endParaRPr>
          </a:p>
        </p:txBody>
      </p:sp>
      <p:sp>
        <p:nvSpPr>
          <p:cNvPr id="38916" name="Rectangle 2">
            <a:extLst>
              <a:ext uri="{FF2B5EF4-FFF2-40B4-BE49-F238E27FC236}">
                <a16:creationId xmlns:a16="http://schemas.microsoft.com/office/drawing/2014/main" id="{30ADDD6E-6784-2B4C-AD99-C8ECC20E22E9}"/>
              </a:ext>
            </a:extLst>
          </p:cNvPr>
          <p:cNvSpPr>
            <a:spLocks noChangeArrowheads="1"/>
          </p:cNvSpPr>
          <p:nvPr/>
        </p:nvSpPr>
        <p:spPr bwMode="auto">
          <a:xfrm>
            <a:off x="3648076" y="600645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8917" name="对象 4">
            <a:extLst>
              <a:ext uri="{FF2B5EF4-FFF2-40B4-BE49-F238E27FC236}">
                <a16:creationId xmlns:a16="http://schemas.microsoft.com/office/drawing/2014/main" id="{E2700C96-F8E9-9A42-BBF5-90C90C688ACB}"/>
              </a:ext>
            </a:extLst>
          </p:cNvPr>
          <p:cNvGraphicFramePr>
            <a:graphicFrameLocks noChangeAspect="1"/>
          </p:cNvGraphicFramePr>
          <p:nvPr/>
        </p:nvGraphicFramePr>
        <p:xfrm>
          <a:off x="5087939" y="2138363"/>
          <a:ext cx="2835275" cy="817562"/>
        </p:xfrm>
        <a:graphic>
          <a:graphicData uri="http://schemas.openxmlformats.org/presentationml/2006/ole">
            <mc:AlternateContent xmlns:mc="http://schemas.openxmlformats.org/markup-compatibility/2006">
              <mc:Choice xmlns:v="urn:schemas-microsoft-com:vml" Requires="v">
                <p:oleObj spid="_x0000_s38940" r:id="rId4" imgW="36576000" imgH="10528300" progId="Equation.DSMT4">
                  <p:embed/>
                </p:oleObj>
              </mc:Choice>
              <mc:Fallback>
                <p:oleObj r:id="rId4" imgW="36576000" imgH="105283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7939" y="2138363"/>
                        <a:ext cx="2835275"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918" name="Rectangle 2">
            <a:extLst>
              <a:ext uri="{FF2B5EF4-FFF2-40B4-BE49-F238E27FC236}">
                <a16:creationId xmlns:a16="http://schemas.microsoft.com/office/drawing/2014/main" id="{DD203C09-B0E7-144B-85AB-E55279E778C4}"/>
              </a:ext>
            </a:extLst>
          </p:cNvPr>
          <p:cNvSpPr>
            <a:spLocks noChangeArrowheads="1"/>
          </p:cNvSpPr>
          <p:nvPr/>
        </p:nvSpPr>
        <p:spPr bwMode="auto">
          <a:xfrm>
            <a:off x="3703639" y="407288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38919" name="对象 6">
            <a:extLst>
              <a:ext uri="{FF2B5EF4-FFF2-40B4-BE49-F238E27FC236}">
                <a16:creationId xmlns:a16="http://schemas.microsoft.com/office/drawing/2014/main" id="{CD7C4BBC-BF8C-CD48-A920-72B698506FA2}"/>
              </a:ext>
            </a:extLst>
          </p:cNvPr>
          <p:cNvGraphicFramePr>
            <a:graphicFrameLocks noChangeAspect="1"/>
          </p:cNvGraphicFramePr>
          <p:nvPr/>
        </p:nvGraphicFramePr>
        <p:xfrm>
          <a:off x="3287714" y="3905251"/>
          <a:ext cx="5507037" cy="1668463"/>
        </p:xfrm>
        <a:graphic>
          <a:graphicData uri="http://schemas.openxmlformats.org/presentationml/2006/ole">
            <mc:AlternateContent xmlns:mc="http://schemas.openxmlformats.org/markup-compatibility/2006">
              <mc:Choice xmlns:v="urn:schemas-microsoft-com:vml" Requires="v">
                <p:oleObj spid="_x0000_s38941" r:id="rId6" imgW="63779400" imgH="19304000" progId="Equation.DSMT4">
                  <p:embed/>
                </p:oleObj>
              </mc:Choice>
              <mc:Fallback>
                <p:oleObj r:id="rId6" imgW="63779400" imgH="19304000" progId="Equation.DSMT4">
                  <p:embed/>
                  <p:pic>
                    <p:nvPicPr>
                      <p:cNvPr id="0" name="对象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7714" y="3905251"/>
                        <a:ext cx="5507037"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244DB2-93A1-FE47-8BC7-950D12EC615C}"/>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F1D61DF8-C77B-844E-ACA4-00625BFB7527}"/>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4.3 </a:t>
            </a:r>
            <a:r>
              <a:rPr b="0" cap="none">
                <a:latin typeface="微软雅黑" panose="020B0503020204020204" pitchFamily="34" charset="-122"/>
                <a:ea typeface="微软雅黑" panose="020B0503020204020204" pitchFamily="34" charset="-122"/>
              </a:rPr>
              <a:t>朴素贝叶斯分类</a:t>
            </a:r>
            <a:r>
              <a:rPr altLang="zh-CN" b="0" cap="none">
                <a:latin typeface="微软雅黑" panose="020B0503020204020204" pitchFamily="34" charset="-122"/>
                <a:ea typeface="微软雅黑" panose="020B0503020204020204" pitchFamily="34" charset="-122"/>
              </a:rPr>
              <a:t>方法</a:t>
            </a: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a:extLst>
              <a:ext uri="{FF2B5EF4-FFF2-40B4-BE49-F238E27FC236}">
                <a16:creationId xmlns:a16="http://schemas.microsoft.com/office/drawing/2014/main" id="{ED1BBA68-FEC9-6D42-8E13-BD0C928B5DD7}"/>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朴素贝叶斯分类</a:t>
            </a:r>
          </a:p>
        </p:txBody>
      </p:sp>
      <p:sp>
        <p:nvSpPr>
          <p:cNvPr id="3" name="内容占位符 2">
            <a:extLst>
              <a:ext uri="{FF2B5EF4-FFF2-40B4-BE49-F238E27FC236}">
                <a16:creationId xmlns:a16="http://schemas.microsoft.com/office/drawing/2014/main" id="{FE85264F-200F-F546-98A5-3EDC03CD113A}"/>
              </a:ext>
            </a:extLst>
          </p:cNvPr>
          <p:cNvSpPr>
            <a:spLocks noGrp="1"/>
          </p:cNvSpPr>
          <p:nvPr>
            <p:ph idx="1"/>
          </p:nvPr>
        </p:nvSpPr>
        <p:spPr/>
        <p:txBody>
          <a:bodyPr/>
          <a:lstStyle/>
          <a:p>
            <a:pPr eaLnBrk="1" hangingPunct="1"/>
            <a:r>
              <a:rPr lang="zh-CN" altLang="zh-CN">
                <a:ea typeface="微软雅黑" panose="020B0503020204020204" pitchFamily="34" charset="-122"/>
              </a:rPr>
              <a:t>给定一个样本变量</a:t>
            </a:r>
            <a:r>
              <a:rPr lang="en-US" altLang="zh-CN">
                <a:ea typeface="微软雅黑" panose="020B0503020204020204" pitchFamily="34" charset="-122"/>
              </a:rPr>
              <a:t>X</a:t>
            </a:r>
            <a:r>
              <a:rPr lang="zh-CN" altLang="zh-CN">
                <a:ea typeface="微软雅黑" panose="020B0503020204020204" pitchFamily="34" charset="-122"/>
              </a:rPr>
              <a:t>的一个观察到的样本</a:t>
            </a:r>
            <a:r>
              <a:rPr lang="en-US" altLang="zh-CN" i="1">
                <a:ea typeface="微软雅黑" panose="020B0503020204020204" pitchFamily="34" charset="-122"/>
              </a:rPr>
              <a:t>x</a:t>
            </a:r>
            <a:r>
              <a:rPr lang="zh-CN" altLang="zh-CN">
                <a:ea typeface="微软雅黑" panose="020B0503020204020204" pitchFamily="34" charset="-122"/>
              </a:rPr>
              <a:t>，由</a:t>
            </a:r>
            <a:r>
              <a:rPr lang="en-US" altLang="zh-CN" i="1">
                <a:ea typeface="微软雅黑" panose="020B0503020204020204" pitchFamily="34" charset="-122"/>
              </a:rPr>
              <a:t>n</a:t>
            </a:r>
            <a:r>
              <a:rPr lang="zh-CN" altLang="zh-CN">
                <a:ea typeface="微软雅黑" panose="020B0503020204020204" pitchFamily="34" charset="-122"/>
              </a:rPr>
              <a:t>个属性</a:t>
            </a:r>
            <a:r>
              <a:rPr lang="en-US" altLang="zh-CN" i="1">
                <a:ea typeface="微软雅黑" panose="020B0503020204020204" pitchFamily="34" charset="-122"/>
              </a:rPr>
              <a:t>A</a:t>
            </a:r>
            <a:r>
              <a:rPr lang="en-US" altLang="zh-CN" baseline="-25000">
                <a:ea typeface="微软雅黑" panose="020B0503020204020204" pitchFamily="34" charset="-122"/>
              </a:rPr>
              <a:t>1</a:t>
            </a:r>
            <a:r>
              <a:rPr lang="en-US" altLang="zh-CN">
                <a:ea typeface="微软雅黑" panose="020B0503020204020204" pitchFamily="34" charset="-122"/>
              </a:rPr>
              <a:t>, </a:t>
            </a:r>
            <a:r>
              <a:rPr lang="en-US" altLang="zh-CN" i="1">
                <a:ea typeface="微软雅黑" panose="020B0503020204020204" pitchFamily="34" charset="-122"/>
              </a:rPr>
              <a:t>A</a:t>
            </a:r>
            <a:r>
              <a:rPr lang="en-US" altLang="zh-CN" baseline="-25000">
                <a:ea typeface="微软雅黑" panose="020B0503020204020204" pitchFamily="34" charset="-122"/>
              </a:rPr>
              <a:t>2</a:t>
            </a:r>
            <a:r>
              <a:rPr lang="en-US" altLang="zh-CN">
                <a:ea typeface="微软雅黑" panose="020B0503020204020204" pitchFamily="34" charset="-122"/>
              </a:rPr>
              <a:t>, …, </a:t>
            </a:r>
            <a:r>
              <a:rPr lang="en-US" altLang="zh-CN" b="1" i="1">
                <a:ea typeface="微软雅黑" panose="020B0503020204020204" pitchFamily="34" charset="-122"/>
              </a:rPr>
              <a:t>A</a:t>
            </a:r>
            <a:r>
              <a:rPr lang="en-US" altLang="zh-CN" i="1" baseline="-25000">
                <a:ea typeface="微软雅黑" panose="020B0503020204020204" pitchFamily="34" charset="-122"/>
              </a:rPr>
              <a:t>n</a:t>
            </a:r>
            <a:r>
              <a:rPr lang="zh-CN" altLang="zh-CN">
                <a:ea typeface="微软雅黑" panose="020B0503020204020204" pitchFamily="34" charset="-122"/>
              </a:rPr>
              <a:t>描述，其属性取值分别为</a:t>
            </a:r>
            <a:r>
              <a:rPr lang="en-US" altLang="zh-CN" i="1">
                <a:ea typeface="微软雅黑" panose="020B0503020204020204" pitchFamily="34" charset="-122"/>
              </a:rPr>
              <a:t>x</a:t>
            </a:r>
            <a:r>
              <a:rPr lang="en-US" altLang="zh-CN" baseline="-25000">
                <a:ea typeface="微软雅黑" panose="020B0503020204020204" pitchFamily="34" charset="-122"/>
              </a:rPr>
              <a:t>1</a:t>
            </a:r>
            <a:r>
              <a:rPr lang="en-US" altLang="zh-CN">
                <a:ea typeface="微软雅黑" panose="020B0503020204020204" pitchFamily="34" charset="-122"/>
              </a:rPr>
              <a:t>,</a:t>
            </a:r>
            <a:r>
              <a:rPr lang="en-US" altLang="zh-CN" i="1">
                <a:ea typeface="微软雅黑" panose="020B0503020204020204" pitchFamily="34" charset="-122"/>
              </a:rPr>
              <a:t> x</a:t>
            </a:r>
            <a:r>
              <a:rPr lang="en-US" altLang="zh-CN" baseline="-25000">
                <a:ea typeface="微软雅黑" panose="020B0503020204020204" pitchFamily="34" charset="-122"/>
              </a:rPr>
              <a:t>2</a:t>
            </a:r>
            <a:r>
              <a:rPr lang="en-US" altLang="zh-CN">
                <a:ea typeface="微软雅黑" panose="020B0503020204020204" pitchFamily="34" charset="-122"/>
              </a:rPr>
              <a:t>,…, </a:t>
            </a:r>
            <a:r>
              <a:rPr lang="en-US" altLang="zh-CN" i="1">
                <a:ea typeface="微软雅黑" panose="020B0503020204020204" pitchFamily="34" charset="-122"/>
              </a:rPr>
              <a:t>x</a:t>
            </a:r>
            <a:r>
              <a:rPr lang="en-US" altLang="zh-CN" baseline="-25000">
                <a:ea typeface="微软雅黑" panose="020B0503020204020204" pitchFamily="34" charset="-122"/>
              </a:rPr>
              <a:t>n</a:t>
            </a:r>
            <a:r>
              <a:rPr lang="zh-CN" altLang="zh-CN">
                <a:ea typeface="微软雅黑" panose="020B0503020204020204" pitchFamily="34" charset="-122"/>
              </a:rPr>
              <a:t>，</a:t>
            </a:r>
            <a:r>
              <a:rPr lang="zh-CN" altLang="zh-CN" baseline="-25000">
                <a:ea typeface="微软雅黑" panose="020B0503020204020204" pitchFamily="34" charset="-122"/>
              </a:rPr>
              <a:t> </a:t>
            </a:r>
            <a:r>
              <a:rPr lang="zh-CN" altLang="zh-CN">
                <a:ea typeface="微软雅黑" panose="020B0503020204020204" pitchFamily="34" charset="-122"/>
              </a:rPr>
              <a:t>即</a:t>
            </a:r>
            <a:r>
              <a:rPr lang="en-US" altLang="zh-CN">
                <a:ea typeface="微软雅黑" panose="020B0503020204020204" pitchFamily="34" charset="-122"/>
              </a:rPr>
              <a:t>x=(</a:t>
            </a:r>
            <a:r>
              <a:rPr lang="en-US" altLang="zh-CN" i="1">
                <a:ea typeface="微软雅黑" panose="020B0503020204020204" pitchFamily="34" charset="-122"/>
              </a:rPr>
              <a:t>x</a:t>
            </a:r>
            <a:r>
              <a:rPr lang="en-US" altLang="zh-CN" baseline="-25000">
                <a:ea typeface="微软雅黑" panose="020B0503020204020204" pitchFamily="34" charset="-122"/>
              </a:rPr>
              <a:t>1</a:t>
            </a:r>
            <a:r>
              <a:rPr lang="en-US" altLang="zh-CN">
                <a:ea typeface="微软雅黑" panose="020B0503020204020204" pitchFamily="34" charset="-122"/>
              </a:rPr>
              <a:t>,</a:t>
            </a:r>
            <a:r>
              <a:rPr lang="en-US" altLang="zh-CN" i="1">
                <a:ea typeface="微软雅黑" panose="020B0503020204020204" pitchFamily="34" charset="-122"/>
              </a:rPr>
              <a:t> x</a:t>
            </a:r>
            <a:r>
              <a:rPr lang="en-US" altLang="zh-CN" baseline="-25000">
                <a:ea typeface="微软雅黑" panose="020B0503020204020204" pitchFamily="34" charset="-122"/>
              </a:rPr>
              <a:t>2</a:t>
            </a:r>
            <a:r>
              <a:rPr lang="en-US" altLang="zh-CN">
                <a:ea typeface="微软雅黑" panose="020B0503020204020204" pitchFamily="34" charset="-122"/>
              </a:rPr>
              <a:t>,…, </a:t>
            </a:r>
            <a:r>
              <a:rPr lang="en-US" altLang="zh-CN" i="1">
                <a:ea typeface="微软雅黑" panose="020B0503020204020204" pitchFamily="34" charset="-122"/>
              </a:rPr>
              <a:t>x</a:t>
            </a:r>
            <a:r>
              <a:rPr lang="en-US" altLang="zh-CN" baseline="-25000">
                <a:ea typeface="微软雅黑" panose="020B0503020204020204" pitchFamily="34" charset="-122"/>
              </a:rPr>
              <a:t>n</a:t>
            </a:r>
            <a:r>
              <a:rPr lang="en-US" altLang="zh-CN">
                <a:ea typeface="微软雅黑" panose="020B0503020204020204" pitchFamily="34" charset="-122"/>
              </a:rPr>
              <a:t>)</a:t>
            </a:r>
            <a:r>
              <a:rPr lang="zh-CN" altLang="zh-CN">
                <a:ea typeface="微软雅黑" panose="020B0503020204020204" pitchFamily="34" charset="-122"/>
              </a:rPr>
              <a:t>，要判断其所属的类别，即类别属性</a:t>
            </a:r>
            <a:r>
              <a:rPr lang="en-US" altLang="zh-CN" i="1">
                <a:ea typeface="微软雅黑" panose="020B0503020204020204" pitchFamily="34" charset="-122"/>
              </a:rPr>
              <a:t>Y</a:t>
            </a:r>
            <a:r>
              <a:rPr lang="zh-CN" altLang="zh-CN">
                <a:ea typeface="微软雅黑" panose="020B0503020204020204" pitchFamily="34" charset="-122"/>
              </a:rPr>
              <a:t>的取值</a:t>
            </a:r>
            <a:r>
              <a:rPr lang="zh-CN" altLang="en-US">
                <a:ea typeface="微软雅黑" panose="020B0503020204020204" pitchFamily="34" charset="-122"/>
              </a:rPr>
              <a:t>，</a:t>
            </a:r>
            <a:r>
              <a:rPr lang="en-US" altLang="zh-CN" i="1">
                <a:ea typeface="微软雅黑" panose="020B0503020204020204" pitchFamily="34" charset="-122"/>
              </a:rPr>
              <a:t> C</a:t>
            </a:r>
            <a:r>
              <a:rPr lang="en-US" altLang="zh-CN">
                <a:ea typeface="微软雅黑" panose="020B0503020204020204" pitchFamily="34" charset="-122"/>
              </a:rPr>
              <a:t>={</a:t>
            </a:r>
            <a:r>
              <a:rPr lang="en-US" altLang="zh-CN" i="1">
                <a:ea typeface="微软雅黑" panose="020B0503020204020204" pitchFamily="34" charset="-122"/>
              </a:rPr>
              <a:t>c</a:t>
            </a:r>
            <a:r>
              <a:rPr lang="en-US" altLang="zh-CN" baseline="-25000">
                <a:ea typeface="微软雅黑" panose="020B0503020204020204" pitchFamily="34" charset="-122"/>
              </a:rPr>
              <a:t>1</a:t>
            </a:r>
            <a:r>
              <a:rPr lang="en-US" altLang="zh-CN">
                <a:ea typeface="微软雅黑" panose="020B0503020204020204" pitchFamily="34" charset="-122"/>
              </a:rPr>
              <a:t>, </a:t>
            </a:r>
            <a:r>
              <a:rPr lang="en-US" altLang="zh-CN" i="1">
                <a:ea typeface="微软雅黑" panose="020B0503020204020204" pitchFamily="34" charset="-122"/>
              </a:rPr>
              <a:t>c</a:t>
            </a:r>
            <a:r>
              <a:rPr lang="en-US" altLang="zh-CN" baseline="-25000">
                <a:ea typeface="微软雅黑" panose="020B0503020204020204" pitchFamily="34" charset="-122"/>
              </a:rPr>
              <a:t>2</a:t>
            </a:r>
            <a:r>
              <a:rPr lang="en-US" altLang="zh-CN">
                <a:ea typeface="微软雅黑" panose="020B0503020204020204" pitchFamily="34" charset="-122"/>
              </a:rPr>
              <a:t>, …, </a:t>
            </a:r>
            <a:r>
              <a:rPr lang="en-US" altLang="zh-CN" i="1">
                <a:ea typeface="微软雅黑" panose="020B0503020204020204" pitchFamily="34" charset="-122"/>
              </a:rPr>
              <a:t>c</a:t>
            </a:r>
            <a:r>
              <a:rPr lang="en-US" altLang="zh-CN" i="1" baseline="-25000">
                <a:ea typeface="微软雅黑" panose="020B0503020204020204" pitchFamily="34" charset="-122"/>
              </a:rPr>
              <a:t>k</a:t>
            </a:r>
            <a:r>
              <a:rPr lang="en-US" altLang="zh-CN">
                <a:ea typeface="微软雅黑" panose="020B0503020204020204" pitchFamily="34" charset="-122"/>
              </a:rPr>
              <a:t>}</a:t>
            </a:r>
          </a:p>
          <a:p>
            <a:pPr eaLnBrk="1" hangingPunct="1"/>
            <a:endParaRPr lang="en-US" altLang="zh-CN">
              <a:ea typeface="微软雅黑" panose="020B0503020204020204" pitchFamily="34" charset="-122"/>
            </a:endParaRPr>
          </a:p>
          <a:p>
            <a:pPr eaLnBrk="1" hangingPunct="1"/>
            <a:r>
              <a:rPr lang="zh-CN" altLang="en-US">
                <a:ea typeface="微软雅黑" panose="020B0503020204020204" pitchFamily="34" charset="-122"/>
              </a:rPr>
              <a:t>贝叶斯定理：</a:t>
            </a:r>
            <a:endParaRPr lang="en-US" altLang="zh-CN">
              <a:ea typeface="微软雅黑" panose="020B0503020204020204" pitchFamily="34" charset="-122"/>
            </a:endParaRPr>
          </a:p>
          <a:p>
            <a:pPr eaLnBrk="1" hangingPunct="1">
              <a:buFont typeface="Wingdings" pitchFamily="2" charset="2"/>
              <a:buNone/>
            </a:pPr>
            <a:endParaRPr lang="zh-CN" altLang="en-US">
              <a:ea typeface="微软雅黑" panose="020B0503020204020204" pitchFamily="34" charset="-122"/>
            </a:endParaRPr>
          </a:p>
        </p:txBody>
      </p:sp>
      <p:graphicFrame>
        <p:nvGraphicFramePr>
          <p:cNvPr id="40964" name="对象 4">
            <a:extLst>
              <a:ext uri="{FF2B5EF4-FFF2-40B4-BE49-F238E27FC236}">
                <a16:creationId xmlns:a16="http://schemas.microsoft.com/office/drawing/2014/main" id="{8B1217BD-AC6A-0844-B04D-5681496142DC}"/>
              </a:ext>
            </a:extLst>
          </p:cNvPr>
          <p:cNvGraphicFramePr>
            <a:graphicFrameLocks noChangeAspect="1"/>
          </p:cNvGraphicFramePr>
          <p:nvPr>
            <p:extLst>
              <p:ext uri="{D42A27DB-BD31-4B8C-83A1-F6EECF244321}">
                <p14:modId xmlns:p14="http://schemas.microsoft.com/office/powerpoint/2010/main" val="712340032"/>
              </p:ext>
            </p:extLst>
          </p:nvPr>
        </p:nvGraphicFramePr>
        <p:xfrm>
          <a:off x="3077294" y="2925762"/>
          <a:ext cx="6611938" cy="503238"/>
        </p:xfrm>
        <a:graphic>
          <a:graphicData uri="http://schemas.openxmlformats.org/presentationml/2006/ole">
            <mc:AlternateContent xmlns:mc="http://schemas.openxmlformats.org/markup-compatibility/2006">
              <mc:Choice xmlns:v="urn:schemas-microsoft-com:vml" Requires="v">
                <p:oleObj spid="_x0000_s41000" r:id="rId4" imgW="73431400" imgH="5562600" progId="Equation.DSMT4">
                  <p:embed/>
                </p:oleObj>
              </mc:Choice>
              <mc:Fallback>
                <p:oleObj r:id="rId4" imgW="73431400" imgH="55626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7294" y="2925762"/>
                        <a:ext cx="66119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65" name="Rectangle 3">
            <a:extLst>
              <a:ext uri="{FF2B5EF4-FFF2-40B4-BE49-F238E27FC236}">
                <a16:creationId xmlns:a16="http://schemas.microsoft.com/office/drawing/2014/main" id="{DC438D80-5487-F845-BAD9-CB5C52B4DD12}"/>
              </a:ext>
            </a:extLst>
          </p:cNvPr>
          <p:cNvSpPr>
            <a:spLocks noChangeArrowheads="1"/>
          </p:cNvSpPr>
          <p:nvPr/>
        </p:nvSpPr>
        <p:spPr bwMode="auto">
          <a:xfrm>
            <a:off x="1522412" y="121366"/>
            <a:ext cx="27122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000">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a:latin typeface="Arial" panose="020B0604020202020204" pitchFamily="34" charset="0"/>
              <a:ea typeface="宋体" panose="02010600030101010101" pitchFamily="2" charset="-122"/>
              <a:cs typeface="Times New Roman" panose="02020603050405020304" pitchFamily="18" charset="0"/>
            </a:endParaRPr>
          </a:p>
        </p:txBody>
      </p:sp>
      <p:sp>
        <p:nvSpPr>
          <p:cNvPr id="40966" name="Rectangle 5">
            <a:extLst>
              <a:ext uri="{FF2B5EF4-FFF2-40B4-BE49-F238E27FC236}">
                <a16:creationId xmlns:a16="http://schemas.microsoft.com/office/drawing/2014/main" id="{E18F2852-49C0-C341-95D8-BBDE9C7B7896}"/>
              </a:ext>
            </a:extLst>
          </p:cNvPr>
          <p:cNvSpPr>
            <a:spLocks noChangeArrowheads="1"/>
          </p:cNvSpPr>
          <p:nvPr/>
        </p:nvSpPr>
        <p:spPr bwMode="auto">
          <a:xfrm>
            <a:off x="3648076" y="434275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0967" name="对象 7">
            <a:extLst>
              <a:ext uri="{FF2B5EF4-FFF2-40B4-BE49-F238E27FC236}">
                <a16:creationId xmlns:a16="http://schemas.microsoft.com/office/drawing/2014/main" id="{8EE3712A-F666-5944-BE85-0186164004ED}"/>
              </a:ext>
            </a:extLst>
          </p:cNvPr>
          <p:cNvGraphicFramePr>
            <a:graphicFrameLocks noChangeAspect="1"/>
          </p:cNvGraphicFramePr>
          <p:nvPr/>
        </p:nvGraphicFramePr>
        <p:xfrm>
          <a:off x="4718050" y="4102101"/>
          <a:ext cx="3168650" cy="885825"/>
        </p:xfrm>
        <a:graphic>
          <a:graphicData uri="http://schemas.openxmlformats.org/presentationml/2006/ole">
            <mc:AlternateContent xmlns:mc="http://schemas.openxmlformats.org/markup-compatibility/2006">
              <mc:Choice xmlns:v="urn:schemas-microsoft-com:vml" Requires="v">
                <p:oleObj spid="_x0000_s41001" r:id="rId6" imgW="34518600" imgH="9652000" progId="Equation.DSMT4">
                  <p:embed/>
                </p:oleObj>
              </mc:Choice>
              <mc:Fallback>
                <p:oleObj r:id="rId6" imgW="34518600" imgH="965200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8050" y="4102101"/>
                        <a:ext cx="31686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68" name="Rectangle 7">
            <a:extLst>
              <a:ext uri="{FF2B5EF4-FFF2-40B4-BE49-F238E27FC236}">
                <a16:creationId xmlns:a16="http://schemas.microsoft.com/office/drawing/2014/main" id="{FBA9E9D9-9B48-3C44-A440-EA538E2AB90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0969" name="对象 9">
            <a:extLst>
              <a:ext uri="{FF2B5EF4-FFF2-40B4-BE49-F238E27FC236}">
                <a16:creationId xmlns:a16="http://schemas.microsoft.com/office/drawing/2014/main" id="{77E6261A-0EC0-3F4B-AA9C-460BA823A527}"/>
              </a:ext>
            </a:extLst>
          </p:cNvPr>
          <p:cNvGraphicFramePr>
            <a:graphicFrameLocks noChangeAspect="1"/>
          </p:cNvGraphicFramePr>
          <p:nvPr/>
        </p:nvGraphicFramePr>
        <p:xfrm>
          <a:off x="2927350" y="5227639"/>
          <a:ext cx="6750050" cy="547687"/>
        </p:xfrm>
        <a:graphic>
          <a:graphicData uri="http://schemas.openxmlformats.org/presentationml/2006/ole">
            <mc:AlternateContent xmlns:mc="http://schemas.openxmlformats.org/markup-compatibility/2006">
              <mc:Choice xmlns:v="urn:schemas-microsoft-com:vml" Requires="v">
                <p:oleObj spid="_x0000_s41002" r:id="rId8" imgW="69049900" imgH="5562600" progId="Equation.DSMT4">
                  <p:embed/>
                </p:oleObj>
              </mc:Choice>
              <mc:Fallback>
                <p:oleObj r:id="rId8" imgW="69049900" imgH="5562600" progId="Equation.DSMT4">
                  <p:embed/>
                  <p:pic>
                    <p:nvPicPr>
                      <p:cNvPr id="0" name="对象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7350" y="5227639"/>
                        <a:ext cx="675005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a:extLst>
              <a:ext uri="{FF2B5EF4-FFF2-40B4-BE49-F238E27FC236}">
                <a16:creationId xmlns:a16="http://schemas.microsoft.com/office/drawing/2014/main" id="{12B80AE2-D135-414E-A7CE-C42D11F2C646}"/>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朴素贝叶斯分类</a:t>
            </a:r>
          </a:p>
        </p:txBody>
      </p:sp>
      <p:sp>
        <p:nvSpPr>
          <p:cNvPr id="41987" name="内容占位符 2">
            <a:extLst>
              <a:ext uri="{FF2B5EF4-FFF2-40B4-BE49-F238E27FC236}">
                <a16:creationId xmlns:a16="http://schemas.microsoft.com/office/drawing/2014/main" id="{A4B3D777-5ED2-6542-9FD5-AD4E5D3A966A}"/>
              </a:ext>
            </a:extLst>
          </p:cNvPr>
          <p:cNvSpPr>
            <a:spLocks noGrp="1"/>
          </p:cNvSpPr>
          <p:nvPr>
            <p:ph idx="1"/>
          </p:nvPr>
        </p:nvSpPr>
        <p:spPr/>
        <p:txBody>
          <a:bodyPr/>
          <a:lstStyle/>
          <a:p>
            <a:pPr eaLnBrk="1" hangingPunct="1"/>
            <a:r>
              <a:rPr lang="zh-CN" altLang="zh-CN" dirty="0">
                <a:ea typeface="微软雅黑" panose="020B0503020204020204" pitchFamily="34" charset="-122"/>
              </a:rPr>
              <a:t>假设给定类别变量取值一定的情况下，各个属性取值之间互相独立，则</a:t>
            </a:r>
            <a:endParaRPr lang="zh-CN" altLang="en-US" dirty="0">
              <a:ea typeface="微软雅黑" panose="020B0503020204020204" pitchFamily="34" charset="-122"/>
            </a:endParaRPr>
          </a:p>
        </p:txBody>
      </p:sp>
      <p:sp>
        <p:nvSpPr>
          <p:cNvPr id="41988" name="Rectangle 3">
            <a:extLst>
              <a:ext uri="{FF2B5EF4-FFF2-40B4-BE49-F238E27FC236}">
                <a16:creationId xmlns:a16="http://schemas.microsoft.com/office/drawing/2014/main" id="{1CBDFCDD-1F53-774A-8E83-DA5D1A14265A}"/>
              </a:ext>
            </a:extLst>
          </p:cNvPr>
          <p:cNvSpPr>
            <a:spLocks noChangeArrowheads="1"/>
          </p:cNvSpPr>
          <p:nvPr/>
        </p:nvSpPr>
        <p:spPr bwMode="auto">
          <a:xfrm>
            <a:off x="1522412" y="121366"/>
            <a:ext cx="27122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000">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a:latin typeface="Arial" panose="020B0604020202020204" pitchFamily="34" charset="0"/>
              <a:ea typeface="宋体" panose="02010600030101010101" pitchFamily="2" charset="-122"/>
              <a:cs typeface="Times New Roman" panose="02020603050405020304" pitchFamily="18" charset="0"/>
            </a:endParaRPr>
          </a:p>
        </p:txBody>
      </p:sp>
      <p:sp>
        <p:nvSpPr>
          <p:cNvPr id="41989" name="Rectangle 5">
            <a:extLst>
              <a:ext uri="{FF2B5EF4-FFF2-40B4-BE49-F238E27FC236}">
                <a16:creationId xmlns:a16="http://schemas.microsoft.com/office/drawing/2014/main" id="{A50FF739-31B6-6243-91BC-B5DF733795EA}"/>
              </a:ext>
            </a:extLst>
          </p:cNvPr>
          <p:cNvSpPr>
            <a:spLocks noChangeArrowheads="1"/>
          </p:cNvSpPr>
          <p:nvPr/>
        </p:nvSpPr>
        <p:spPr bwMode="auto">
          <a:xfrm>
            <a:off x="3648076" y="434275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sp>
        <p:nvSpPr>
          <p:cNvPr id="41990" name="Rectangle 7">
            <a:extLst>
              <a:ext uri="{FF2B5EF4-FFF2-40B4-BE49-F238E27FC236}">
                <a16:creationId xmlns:a16="http://schemas.microsoft.com/office/drawing/2014/main" id="{BD10661F-276D-0E4B-B0B4-CA6DA3DA111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1991" name="对象 9">
            <a:extLst>
              <a:ext uri="{FF2B5EF4-FFF2-40B4-BE49-F238E27FC236}">
                <a16:creationId xmlns:a16="http://schemas.microsoft.com/office/drawing/2014/main" id="{13BA0202-0E57-D949-9145-809710DC2F30}"/>
              </a:ext>
            </a:extLst>
          </p:cNvPr>
          <p:cNvGraphicFramePr>
            <a:graphicFrameLocks noChangeAspect="1"/>
          </p:cNvGraphicFramePr>
          <p:nvPr>
            <p:extLst>
              <p:ext uri="{D42A27DB-BD31-4B8C-83A1-F6EECF244321}">
                <p14:modId xmlns:p14="http://schemas.microsoft.com/office/powerpoint/2010/main" val="275518471"/>
              </p:ext>
            </p:extLst>
          </p:nvPr>
        </p:nvGraphicFramePr>
        <p:xfrm>
          <a:off x="2328282" y="2354891"/>
          <a:ext cx="6751638" cy="546100"/>
        </p:xfrm>
        <a:graphic>
          <a:graphicData uri="http://schemas.openxmlformats.org/presentationml/2006/ole">
            <mc:AlternateContent xmlns:mc="http://schemas.openxmlformats.org/markup-compatibility/2006">
              <mc:Choice xmlns:v="urn:schemas-microsoft-com:vml" Requires="v">
                <p:oleObj spid="_x0000_s42038" r:id="rId4" imgW="69049900" imgH="5562600" progId="Equation.DSMT4">
                  <p:embed/>
                </p:oleObj>
              </mc:Choice>
              <mc:Fallback>
                <p:oleObj r:id="rId4" imgW="69049900" imgH="5562600" progId="Equation.DSMT4">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8282" y="2354891"/>
                        <a:ext cx="675163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2" name="Rectangle 2">
            <a:extLst>
              <a:ext uri="{FF2B5EF4-FFF2-40B4-BE49-F238E27FC236}">
                <a16:creationId xmlns:a16="http://schemas.microsoft.com/office/drawing/2014/main" id="{8D1C7823-C2AF-3E48-A7B9-3738E64D0561}"/>
              </a:ext>
            </a:extLst>
          </p:cNvPr>
          <p:cNvSpPr>
            <a:spLocks noChangeArrowheads="1"/>
          </p:cNvSpPr>
          <p:nvPr/>
        </p:nvSpPr>
        <p:spPr bwMode="auto">
          <a:xfrm>
            <a:off x="2927351" y="24822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1993" name="对象 10">
            <a:extLst>
              <a:ext uri="{FF2B5EF4-FFF2-40B4-BE49-F238E27FC236}">
                <a16:creationId xmlns:a16="http://schemas.microsoft.com/office/drawing/2014/main" id="{8B56A5C7-E7BD-F045-A766-2BEFF8737B43}"/>
              </a:ext>
            </a:extLst>
          </p:cNvPr>
          <p:cNvGraphicFramePr>
            <a:graphicFrameLocks noChangeAspect="1"/>
          </p:cNvGraphicFramePr>
          <p:nvPr>
            <p:extLst>
              <p:ext uri="{D42A27DB-BD31-4B8C-83A1-F6EECF244321}">
                <p14:modId xmlns:p14="http://schemas.microsoft.com/office/powerpoint/2010/main" val="3331893529"/>
              </p:ext>
            </p:extLst>
          </p:nvPr>
        </p:nvGraphicFramePr>
        <p:xfrm>
          <a:off x="2279576" y="3157219"/>
          <a:ext cx="9183687" cy="1358900"/>
        </p:xfrm>
        <a:graphic>
          <a:graphicData uri="http://schemas.openxmlformats.org/presentationml/2006/ole">
            <mc:AlternateContent xmlns:mc="http://schemas.openxmlformats.org/markup-compatibility/2006">
              <mc:Choice xmlns:v="urn:schemas-microsoft-com:vml" Requires="v">
                <p:oleObj spid="_x0000_s42039" r:id="rId6" imgW="90995500" imgH="26327100" progId="Equation.DSMT4">
                  <p:embed/>
                </p:oleObj>
              </mc:Choice>
              <mc:Fallback>
                <p:oleObj r:id="rId6" imgW="90995500" imgH="26327100" progId="Equation.DSMT4">
                  <p:embed/>
                  <p:pic>
                    <p:nvPicPr>
                      <p:cNvPr id="0" name="对象 10"/>
                      <p:cNvPicPr>
                        <a:picLocks noChangeAspect="1" noChangeArrowheads="1"/>
                      </p:cNvPicPr>
                      <p:nvPr/>
                    </p:nvPicPr>
                    <p:blipFill>
                      <a:blip r:embed="rId7">
                        <a:extLst>
                          <a:ext uri="{28A0092B-C50C-407E-A947-70E740481C1C}">
                            <a14:useLocalDpi xmlns:a14="http://schemas.microsoft.com/office/drawing/2010/main" val="0"/>
                          </a:ext>
                        </a:extLst>
                      </a:blip>
                      <a:srcRect b="33264"/>
                      <a:stretch>
                        <a:fillRect/>
                      </a:stretch>
                    </p:blipFill>
                    <p:spPr bwMode="auto">
                      <a:xfrm>
                        <a:off x="2279576" y="3157219"/>
                        <a:ext cx="9183687"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4" name="Rectangle 4">
            <a:extLst>
              <a:ext uri="{FF2B5EF4-FFF2-40B4-BE49-F238E27FC236}">
                <a16:creationId xmlns:a16="http://schemas.microsoft.com/office/drawing/2014/main" id="{F9935056-4E91-B84E-AD3A-042306CB44A2}"/>
              </a:ext>
            </a:extLst>
          </p:cNvPr>
          <p:cNvSpPr>
            <a:spLocks noChangeArrowheads="1"/>
          </p:cNvSpPr>
          <p:nvPr/>
        </p:nvSpPr>
        <p:spPr bwMode="auto">
          <a:xfrm>
            <a:off x="2711451" y="440308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1995" name="对象 12">
            <a:extLst>
              <a:ext uri="{FF2B5EF4-FFF2-40B4-BE49-F238E27FC236}">
                <a16:creationId xmlns:a16="http://schemas.microsoft.com/office/drawing/2014/main" id="{069A654C-9450-F443-9A36-465D06DBBED0}"/>
              </a:ext>
            </a:extLst>
          </p:cNvPr>
          <p:cNvGraphicFramePr>
            <a:graphicFrameLocks noChangeAspect="1"/>
          </p:cNvGraphicFramePr>
          <p:nvPr>
            <p:extLst>
              <p:ext uri="{D42A27DB-BD31-4B8C-83A1-F6EECF244321}">
                <p14:modId xmlns:p14="http://schemas.microsoft.com/office/powerpoint/2010/main" val="3860305715"/>
              </p:ext>
            </p:extLst>
          </p:nvPr>
        </p:nvGraphicFramePr>
        <p:xfrm>
          <a:off x="2279576" y="4644556"/>
          <a:ext cx="7000875" cy="971550"/>
        </p:xfrm>
        <a:graphic>
          <a:graphicData uri="http://schemas.openxmlformats.org/presentationml/2006/ole">
            <mc:AlternateContent xmlns:mc="http://schemas.openxmlformats.org/markup-compatibility/2006">
              <mc:Choice xmlns:v="urn:schemas-microsoft-com:vml" Requires="v">
                <p:oleObj spid="_x0000_s42040" r:id="rId8" imgW="79578200" imgH="16967200" progId="Equation.DSMT4">
                  <p:embed/>
                </p:oleObj>
              </mc:Choice>
              <mc:Fallback>
                <p:oleObj r:id="rId8" imgW="79578200" imgH="16967200" progId="Equation.DSMT4">
                  <p:embed/>
                  <p:pic>
                    <p:nvPicPr>
                      <p:cNvPr id="0" name="对象 12"/>
                      <p:cNvPicPr>
                        <a:picLocks noChangeAspect="1" noChangeArrowheads="1"/>
                      </p:cNvPicPr>
                      <p:nvPr/>
                    </p:nvPicPr>
                    <p:blipFill>
                      <a:blip r:embed="rId9">
                        <a:extLst>
                          <a:ext uri="{28A0092B-C50C-407E-A947-70E740481C1C}">
                            <a14:useLocalDpi xmlns:a14="http://schemas.microsoft.com/office/drawing/2010/main" val="0"/>
                          </a:ext>
                        </a:extLst>
                      </a:blip>
                      <a:srcRect b="33264"/>
                      <a:stretch>
                        <a:fillRect/>
                      </a:stretch>
                    </p:blipFill>
                    <p:spPr bwMode="auto">
                      <a:xfrm>
                        <a:off x="2279576" y="4644556"/>
                        <a:ext cx="700087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6" name="Rectangle 6">
            <a:extLst>
              <a:ext uri="{FF2B5EF4-FFF2-40B4-BE49-F238E27FC236}">
                <a16:creationId xmlns:a16="http://schemas.microsoft.com/office/drawing/2014/main" id="{35B03B98-86B8-A344-A605-D37943E24C0A}"/>
              </a:ext>
            </a:extLst>
          </p:cNvPr>
          <p:cNvSpPr>
            <a:spLocks noChangeArrowheads="1"/>
          </p:cNvSpPr>
          <p:nvPr/>
        </p:nvSpPr>
        <p:spPr bwMode="auto">
          <a:xfrm>
            <a:off x="2757489" y="560164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1997" name="对象 14">
            <a:extLst>
              <a:ext uri="{FF2B5EF4-FFF2-40B4-BE49-F238E27FC236}">
                <a16:creationId xmlns:a16="http://schemas.microsoft.com/office/drawing/2014/main" id="{4DF7C3BD-8D8B-654A-AC31-5FAA1A325C65}"/>
              </a:ext>
            </a:extLst>
          </p:cNvPr>
          <p:cNvGraphicFramePr>
            <a:graphicFrameLocks noChangeAspect="1"/>
          </p:cNvGraphicFramePr>
          <p:nvPr>
            <p:extLst>
              <p:ext uri="{D42A27DB-BD31-4B8C-83A1-F6EECF244321}">
                <p14:modId xmlns:p14="http://schemas.microsoft.com/office/powerpoint/2010/main" val="4211947066"/>
              </p:ext>
            </p:extLst>
          </p:nvPr>
        </p:nvGraphicFramePr>
        <p:xfrm>
          <a:off x="2575718" y="5899150"/>
          <a:ext cx="6075363" cy="850900"/>
        </p:xfrm>
        <a:graphic>
          <a:graphicData uri="http://schemas.openxmlformats.org/presentationml/2006/ole">
            <mc:AlternateContent xmlns:mc="http://schemas.openxmlformats.org/markup-compatibility/2006">
              <mc:Choice xmlns:v="urn:schemas-microsoft-com:vml" Requires="v">
                <p:oleObj spid="_x0000_s42041" r:id="rId10" imgW="74904600" imgH="10528300" progId="Equation.DSMT4">
                  <p:embed/>
                </p:oleObj>
              </mc:Choice>
              <mc:Fallback>
                <p:oleObj r:id="rId10" imgW="74904600" imgH="10528300" progId="Equation.DSMT4">
                  <p:embed/>
                  <p:pic>
                    <p:nvPicPr>
                      <p:cNvPr id="0" name="对象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75718" y="5899150"/>
                        <a:ext cx="607536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a:extLst>
              <a:ext uri="{FF2B5EF4-FFF2-40B4-BE49-F238E27FC236}">
                <a16:creationId xmlns:a16="http://schemas.microsoft.com/office/drawing/2014/main" id="{181676AF-C633-AB49-9E61-929A9A13EB1E}"/>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概率计算</a:t>
            </a:r>
          </a:p>
        </p:txBody>
      </p:sp>
      <p:sp>
        <p:nvSpPr>
          <p:cNvPr id="43011" name="内容占位符 2">
            <a:extLst>
              <a:ext uri="{FF2B5EF4-FFF2-40B4-BE49-F238E27FC236}">
                <a16:creationId xmlns:a16="http://schemas.microsoft.com/office/drawing/2014/main" id="{30C86E3C-D1E2-104A-9335-432452CCCC1F}"/>
              </a:ext>
            </a:extLst>
          </p:cNvPr>
          <p:cNvSpPr>
            <a:spLocks noGrp="1"/>
          </p:cNvSpPr>
          <p:nvPr>
            <p:ph idx="1"/>
          </p:nvPr>
        </p:nvSpPr>
        <p:spPr>
          <a:xfrm>
            <a:off x="406400" y="2372320"/>
            <a:ext cx="11379200" cy="3887812"/>
          </a:xfrm>
        </p:spPr>
        <p:txBody>
          <a:bodyPr/>
          <a:lstStyle/>
          <a:p>
            <a:pPr eaLnBrk="1" hangingPunct="1"/>
            <a:r>
              <a:rPr lang="en-US" altLang="zh-CN" dirty="0">
                <a:ea typeface="微软雅黑" panose="020B0503020204020204" pitchFamily="34" charset="-122"/>
              </a:rPr>
              <a:t>P(</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en-US" altLang="zh-CN" dirty="0">
                <a:ea typeface="微软雅黑" panose="020B0503020204020204" pitchFamily="34" charset="-122"/>
              </a:rPr>
              <a:t>)</a:t>
            </a:r>
            <a:r>
              <a:rPr lang="zh-CN" altLang="zh-CN" dirty="0">
                <a:ea typeface="微软雅黑" panose="020B0503020204020204" pitchFamily="34" charset="-122"/>
              </a:rPr>
              <a:t>可以用训练数据集中类别</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zh-CN" altLang="zh-CN" dirty="0">
                <a:ea typeface="微软雅黑" panose="020B0503020204020204" pitchFamily="34" charset="-122"/>
              </a:rPr>
              <a:t>出现的次数占训练数据集总行数的比例来近似</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对于定性属性，</a:t>
            </a:r>
            <a:r>
              <a:rPr lang="en-US" altLang="zh-CN" dirty="0">
                <a:ea typeface="微软雅黑" panose="020B0503020204020204" pitchFamily="34" charset="-122"/>
              </a:rPr>
              <a:t>P(</a:t>
            </a:r>
            <a:r>
              <a:rPr lang="en-US" altLang="zh-CN" i="1" dirty="0" err="1">
                <a:ea typeface="微软雅黑" panose="020B0503020204020204" pitchFamily="34" charset="-122"/>
              </a:rPr>
              <a:t>x</a:t>
            </a:r>
            <a:r>
              <a:rPr lang="en-US" altLang="zh-CN" i="1" baseline="-25000" dirty="0" err="1">
                <a:ea typeface="微软雅黑" panose="020B0503020204020204" pitchFamily="34" charset="-122"/>
              </a:rPr>
              <a:t>j</a:t>
            </a:r>
            <a:r>
              <a:rPr lang="en-US" altLang="zh-CN" dirty="0" err="1">
                <a:ea typeface="微软雅黑" panose="020B0503020204020204" pitchFamily="34" charset="-122"/>
              </a:rPr>
              <a:t>|</a:t>
            </a:r>
            <a:r>
              <a:rPr lang="en-US" altLang="zh-CN" i="1" dirty="0" err="1">
                <a:ea typeface="微软雅黑" panose="020B0503020204020204" pitchFamily="34" charset="-122"/>
              </a:rPr>
              <a:t>c</a:t>
            </a:r>
            <a:r>
              <a:rPr lang="en-US" altLang="zh-CN" i="1" baseline="-25000" dirty="0" err="1">
                <a:ea typeface="微软雅黑" panose="020B0503020204020204" pitchFamily="34" charset="-122"/>
              </a:rPr>
              <a:t>i</a:t>
            </a:r>
            <a:r>
              <a:rPr lang="en-US" altLang="zh-CN" dirty="0">
                <a:ea typeface="微软雅黑" panose="020B0503020204020204" pitchFamily="34" charset="-122"/>
              </a:rPr>
              <a:t>)</a:t>
            </a:r>
            <a:r>
              <a:rPr lang="zh-CN" altLang="zh-CN" dirty="0">
                <a:ea typeface="微软雅黑" panose="020B0503020204020204" pitchFamily="34" charset="-122"/>
              </a:rPr>
              <a:t>可以通过计算类别为</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zh-CN" altLang="zh-CN" dirty="0">
                <a:ea typeface="微软雅黑" panose="020B0503020204020204" pitchFamily="34" charset="-122"/>
              </a:rPr>
              <a:t>的样本中属性</a:t>
            </a:r>
            <a:r>
              <a:rPr lang="en-US" altLang="zh-CN" dirty="0" err="1">
                <a:ea typeface="微软雅黑" panose="020B0503020204020204" pitchFamily="34" charset="-122"/>
              </a:rPr>
              <a:t>A</a:t>
            </a:r>
            <a:r>
              <a:rPr lang="en-US" altLang="zh-CN" baseline="-25000" dirty="0" err="1">
                <a:ea typeface="微软雅黑" panose="020B0503020204020204" pitchFamily="34" charset="-122"/>
              </a:rPr>
              <a:t>j</a:t>
            </a:r>
            <a:r>
              <a:rPr lang="zh-CN" altLang="zh-CN" dirty="0">
                <a:ea typeface="微软雅黑" panose="020B0503020204020204" pitchFamily="34" charset="-122"/>
              </a:rPr>
              <a:t>取值为</a:t>
            </a:r>
            <a:r>
              <a:rPr lang="en-US" altLang="zh-CN" i="1" dirty="0" err="1">
                <a:ea typeface="微软雅黑" panose="020B0503020204020204" pitchFamily="34" charset="-122"/>
              </a:rPr>
              <a:t>x</a:t>
            </a:r>
            <a:r>
              <a:rPr lang="en-US" altLang="zh-CN" i="1" baseline="-25000" dirty="0" err="1">
                <a:ea typeface="微软雅黑" panose="020B0503020204020204" pitchFamily="34" charset="-122"/>
              </a:rPr>
              <a:t>j</a:t>
            </a:r>
            <a:r>
              <a:rPr lang="zh-CN" altLang="zh-CN" dirty="0">
                <a:ea typeface="微软雅黑" panose="020B0503020204020204" pitchFamily="34" charset="-122"/>
              </a:rPr>
              <a:t>的样本所占比例来近似</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对于定量属性，有两种方法。</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一种方法是先将该属性取值离散化</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假设变量服从某种概率分布，通过训练数据集估计分布的参数</a:t>
            </a:r>
            <a:endParaRPr lang="zh-CN" altLang="en-US" dirty="0">
              <a:ea typeface="微软雅黑" panose="020B0503020204020204" pitchFamily="34" charset="-122"/>
            </a:endParaRPr>
          </a:p>
        </p:txBody>
      </p:sp>
      <p:graphicFrame>
        <p:nvGraphicFramePr>
          <p:cNvPr id="43012" name="对象 3">
            <a:extLst>
              <a:ext uri="{FF2B5EF4-FFF2-40B4-BE49-F238E27FC236}">
                <a16:creationId xmlns:a16="http://schemas.microsoft.com/office/drawing/2014/main" id="{1D1F60AA-715F-FC4B-9005-1711B484E886}"/>
              </a:ext>
            </a:extLst>
          </p:cNvPr>
          <p:cNvGraphicFramePr>
            <a:graphicFrameLocks noChangeAspect="1"/>
          </p:cNvGraphicFramePr>
          <p:nvPr/>
        </p:nvGraphicFramePr>
        <p:xfrm>
          <a:off x="2782888" y="1498600"/>
          <a:ext cx="6075362" cy="850900"/>
        </p:xfrm>
        <a:graphic>
          <a:graphicData uri="http://schemas.openxmlformats.org/presentationml/2006/ole">
            <mc:AlternateContent xmlns:mc="http://schemas.openxmlformats.org/markup-compatibility/2006">
              <mc:Choice xmlns:v="urn:schemas-microsoft-com:vml" Requires="v">
                <p:oleObj spid="_x0000_s43023" r:id="rId3" imgW="74904600" imgH="10528300" progId="Equation.DSMT4">
                  <p:embed/>
                </p:oleObj>
              </mc:Choice>
              <mc:Fallback>
                <p:oleObj r:id="rId3" imgW="74904600" imgH="10528300" progId="Equation.DSMT4">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2888" y="1498600"/>
                        <a:ext cx="6075362"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a:extLst>
              <a:ext uri="{FF2B5EF4-FFF2-40B4-BE49-F238E27FC236}">
                <a16:creationId xmlns:a16="http://schemas.microsoft.com/office/drawing/2014/main" id="{96BDF2F6-7ED1-7247-B036-82E3BDCBD1F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概率计算</a:t>
            </a:r>
          </a:p>
        </p:txBody>
      </p:sp>
      <p:sp>
        <p:nvSpPr>
          <p:cNvPr id="44035" name="内容占位符 2">
            <a:extLst>
              <a:ext uri="{FF2B5EF4-FFF2-40B4-BE49-F238E27FC236}">
                <a16:creationId xmlns:a16="http://schemas.microsoft.com/office/drawing/2014/main" id="{2E57CD9B-ADF1-5841-A544-581B4A5AFF97}"/>
              </a:ext>
            </a:extLst>
          </p:cNvPr>
          <p:cNvSpPr>
            <a:spLocks noGrp="1"/>
          </p:cNvSpPr>
          <p:nvPr>
            <p:ph idx="1"/>
          </p:nvPr>
        </p:nvSpPr>
        <p:spPr>
          <a:xfrm>
            <a:off x="406400" y="2628900"/>
            <a:ext cx="11379200" cy="3695700"/>
          </a:xfrm>
        </p:spPr>
        <p:txBody>
          <a:bodyPr/>
          <a:lstStyle/>
          <a:p>
            <a:pPr eaLnBrk="1" hangingPunct="1"/>
            <a:r>
              <a:rPr lang="zh-CN" altLang="zh-CN" dirty="0">
                <a:ea typeface="微软雅黑" panose="020B0503020204020204" pitchFamily="34" charset="-122"/>
              </a:rPr>
              <a:t>对于定量属性，有两种方法。</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假设变量服从正态分布</a:t>
            </a:r>
            <a:r>
              <a:rPr lang="en-US" altLang="zh-CN" dirty="0">
                <a:ea typeface="微软雅黑" panose="020B0503020204020204" pitchFamily="34" charset="-122"/>
              </a:rPr>
              <a:t>N</a:t>
            </a:r>
            <a:r>
              <a:rPr lang="zh-CN" altLang="zh-CN" dirty="0">
                <a:ea typeface="微软雅黑" panose="020B0503020204020204" pitchFamily="34" charset="-122"/>
              </a:rPr>
              <a:t>（</a:t>
            </a:r>
            <a:r>
              <a:rPr lang="en-US" altLang="zh-CN" dirty="0">
                <a:ea typeface="微软雅黑" panose="020B0503020204020204" pitchFamily="34" charset="-122"/>
                <a:sym typeface="Symbol" pitchFamily="2" charset="2"/>
              </a:rPr>
              <a:t></a:t>
            </a:r>
            <a:r>
              <a:rPr lang="zh-CN" altLang="zh-CN" dirty="0">
                <a:ea typeface="微软雅黑" panose="020B0503020204020204" pitchFamily="34" charset="-122"/>
              </a:rPr>
              <a:t>，</a:t>
            </a:r>
            <a:r>
              <a:rPr lang="en-US" altLang="zh-CN" dirty="0">
                <a:ea typeface="微软雅黑" panose="020B0503020204020204" pitchFamily="34" charset="-122"/>
                <a:sym typeface="Symbol" pitchFamily="2" charset="2"/>
              </a:rPr>
              <a:t></a:t>
            </a:r>
            <a:r>
              <a:rPr lang="en-US" altLang="zh-CN" baseline="30000" dirty="0">
                <a:ea typeface="微软雅黑" panose="020B0503020204020204" pitchFamily="34" charset="-122"/>
              </a:rPr>
              <a:t>2</a:t>
            </a:r>
            <a:r>
              <a:rPr lang="zh-CN" altLang="zh-CN" dirty="0">
                <a:ea typeface="微软雅黑" panose="020B0503020204020204" pitchFamily="34" charset="-122"/>
              </a:rPr>
              <a:t>）。计算</a:t>
            </a:r>
            <a:r>
              <a:rPr lang="en-US" altLang="zh-CN" dirty="0">
                <a:ea typeface="微软雅黑" panose="020B0503020204020204" pitchFamily="34" charset="-122"/>
              </a:rPr>
              <a:t>P(</a:t>
            </a:r>
            <a:r>
              <a:rPr lang="en-US" altLang="zh-CN" i="1" dirty="0" err="1">
                <a:ea typeface="微软雅黑" panose="020B0503020204020204" pitchFamily="34" charset="-122"/>
              </a:rPr>
              <a:t>x</a:t>
            </a:r>
            <a:r>
              <a:rPr lang="en-US" altLang="zh-CN" i="1" baseline="-25000" dirty="0" err="1">
                <a:ea typeface="微软雅黑" panose="020B0503020204020204" pitchFamily="34" charset="-122"/>
              </a:rPr>
              <a:t>j</a:t>
            </a:r>
            <a:r>
              <a:rPr lang="en-US" altLang="zh-CN" dirty="0" err="1">
                <a:ea typeface="微软雅黑" panose="020B0503020204020204" pitchFamily="34" charset="-122"/>
              </a:rPr>
              <a:t>|</a:t>
            </a:r>
            <a:r>
              <a:rPr lang="en-US" altLang="zh-CN" i="1" dirty="0" err="1">
                <a:ea typeface="微软雅黑" panose="020B0503020204020204" pitchFamily="34" charset="-122"/>
              </a:rPr>
              <a:t>c</a:t>
            </a:r>
            <a:r>
              <a:rPr lang="en-US" altLang="zh-CN" i="1" baseline="-25000" dirty="0" err="1">
                <a:ea typeface="微软雅黑" panose="020B0503020204020204" pitchFamily="34" charset="-122"/>
              </a:rPr>
              <a:t>i</a:t>
            </a:r>
            <a:r>
              <a:rPr lang="en-US" altLang="zh-CN" dirty="0">
                <a:ea typeface="微软雅黑" panose="020B0503020204020204" pitchFamily="34" charset="-122"/>
              </a:rPr>
              <a:t>)</a:t>
            </a:r>
            <a:r>
              <a:rPr lang="zh-CN" altLang="zh-CN" dirty="0">
                <a:ea typeface="微软雅黑" panose="020B0503020204020204" pitchFamily="34" charset="-122"/>
              </a:rPr>
              <a:t>时，在类别为</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zh-CN" altLang="zh-CN" dirty="0">
                <a:ea typeface="微软雅黑" panose="020B0503020204020204" pitchFamily="34" charset="-122"/>
              </a:rPr>
              <a:t>的样本中为属性</a:t>
            </a:r>
            <a:r>
              <a:rPr lang="en-US" altLang="zh-CN" dirty="0" err="1">
                <a:ea typeface="微软雅黑" panose="020B0503020204020204" pitchFamily="34" charset="-122"/>
              </a:rPr>
              <a:t>A</a:t>
            </a:r>
            <a:r>
              <a:rPr lang="en-US" altLang="zh-CN" baseline="-25000" dirty="0" err="1">
                <a:ea typeface="微软雅黑" panose="020B0503020204020204" pitchFamily="34" charset="-122"/>
              </a:rPr>
              <a:t>j</a:t>
            </a:r>
            <a:r>
              <a:rPr lang="zh-CN" altLang="zh-CN" dirty="0">
                <a:ea typeface="微软雅黑" panose="020B0503020204020204" pitchFamily="34" charset="-122"/>
              </a:rPr>
              <a:t>（</a:t>
            </a:r>
            <a:r>
              <a:rPr lang="en-US" altLang="zh-CN" dirty="0" err="1">
                <a:ea typeface="微软雅黑" panose="020B0503020204020204" pitchFamily="34" charset="-122"/>
              </a:rPr>
              <a:t>x</a:t>
            </a:r>
            <a:r>
              <a:rPr lang="en-US" altLang="zh-CN" baseline="-25000" dirty="0" err="1">
                <a:ea typeface="微软雅黑" panose="020B0503020204020204" pitchFamily="34" charset="-122"/>
              </a:rPr>
              <a:t>j</a:t>
            </a:r>
            <a:r>
              <a:rPr lang="zh-CN" altLang="zh-CN" dirty="0">
                <a:ea typeface="微软雅黑" panose="020B0503020204020204" pitchFamily="34" charset="-122"/>
              </a:rPr>
              <a:t>是属性</a:t>
            </a:r>
            <a:r>
              <a:rPr lang="en-US" altLang="zh-CN" dirty="0" err="1">
                <a:ea typeface="微软雅黑" panose="020B0503020204020204" pitchFamily="34" charset="-122"/>
              </a:rPr>
              <a:t>A</a:t>
            </a:r>
            <a:r>
              <a:rPr lang="en-US" altLang="zh-CN" baseline="-25000" dirty="0" err="1">
                <a:ea typeface="微软雅黑" panose="020B0503020204020204" pitchFamily="34" charset="-122"/>
              </a:rPr>
              <a:t>j</a:t>
            </a:r>
            <a:r>
              <a:rPr lang="zh-CN" altLang="zh-CN" dirty="0">
                <a:ea typeface="微软雅黑" panose="020B0503020204020204" pitchFamily="34" charset="-122"/>
              </a:rPr>
              <a:t>的取值）的取值计算均值</a:t>
            </a:r>
            <a:r>
              <a:rPr lang="en-US" altLang="zh-CN" i="1" dirty="0">
                <a:ea typeface="微软雅黑" panose="020B0503020204020204" pitchFamily="34" charset="-122"/>
                <a:sym typeface="Symbol" pitchFamily="2" charset="2"/>
              </a:rPr>
              <a:t></a:t>
            </a:r>
            <a:r>
              <a:rPr lang="en-US" altLang="zh-CN" i="1" baseline="-25000" dirty="0" err="1">
                <a:ea typeface="微软雅黑" panose="020B0503020204020204" pitchFamily="34" charset="-122"/>
              </a:rPr>
              <a:t>ij</a:t>
            </a:r>
            <a:r>
              <a:rPr lang="zh-CN" altLang="zh-CN" dirty="0">
                <a:ea typeface="微软雅黑" panose="020B0503020204020204" pitchFamily="34" charset="-122"/>
              </a:rPr>
              <a:t>和标准差</a:t>
            </a:r>
            <a:r>
              <a:rPr lang="en-US" altLang="zh-CN" i="1" dirty="0">
                <a:ea typeface="微软雅黑" panose="020B0503020204020204" pitchFamily="34" charset="-122"/>
                <a:sym typeface="Symbol" pitchFamily="2" charset="2"/>
              </a:rPr>
              <a:t></a:t>
            </a:r>
            <a:r>
              <a:rPr lang="en-US" altLang="zh-CN" i="1" baseline="-25000" dirty="0" err="1">
                <a:ea typeface="微软雅黑" panose="020B0503020204020204" pitchFamily="34" charset="-122"/>
              </a:rPr>
              <a:t>ij</a:t>
            </a:r>
            <a:r>
              <a:rPr lang="zh-CN" altLang="zh-CN" dirty="0">
                <a:ea typeface="微软雅黑" panose="020B0503020204020204" pitchFamily="34" charset="-122"/>
              </a:rPr>
              <a:t>，然后利用下面的公式进行近似估计</a:t>
            </a:r>
          </a:p>
          <a:p>
            <a:pPr lvl="1" eaLnBrk="1" hangingPunct="1"/>
            <a:endParaRPr lang="zh-CN" altLang="en-US" dirty="0">
              <a:ea typeface="微软雅黑" panose="020B0503020204020204" pitchFamily="34" charset="-122"/>
            </a:endParaRPr>
          </a:p>
        </p:txBody>
      </p:sp>
      <p:graphicFrame>
        <p:nvGraphicFramePr>
          <p:cNvPr id="44036" name="对象 3">
            <a:extLst>
              <a:ext uri="{FF2B5EF4-FFF2-40B4-BE49-F238E27FC236}">
                <a16:creationId xmlns:a16="http://schemas.microsoft.com/office/drawing/2014/main" id="{2699493B-A082-8149-BCC7-C0496224542E}"/>
              </a:ext>
            </a:extLst>
          </p:cNvPr>
          <p:cNvGraphicFramePr>
            <a:graphicFrameLocks noChangeAspect="1"/>
          </p:cNvGraphicFramePr>
          <p:nvPr/>
        </p:nvGraphicFramePr>
        <p:xfrm>
          <a:off x="2782888" y="1498600"/>
          <a:ext cx="6075362" cy="850900"/>
        </p:xfrm>
        <a:graphic>
          <a:graphicData uri="http://schemas.openxmlformats.org/presentationml/2006/ole">
            <mc:AlternateContent xmlns:mc="http://schemas.openxmlformats.org/markup-compatibility/2006">
              <mc:Choice xmlns:v="urn:schemas-microsoft-com:vml" Requires="v">
                <p:oleObj spid="_x0000_s44059" r:id="rId3" imgW="74904600" imgH="10528300" progId="Equation.DSMT4">
                  <p:embed/>
                </p:oleObj>
              </mc:Choice>
              <mc:Fallback>
                <p:oleObj r:id="rId3" imgW="74904600" imgH="10528300" progId="Equation.DSMT4">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2888" y="1498600"/>
                        <a:ext cx="6075362"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037" name="Rectangle 2">
            <a:extLst>
              <a:ext uri="{FF2B5EF4-FFF2-40B4-BE49-F238E27FC236}">
                <a16:creationId xmlns:a16="http://schemas.microsoft.com/office/drawing/2014/main" id="{AB5307B9-CCCE-0D40-8150-9A4E78E667F6}"/>
              </a:ext>
            </a:extLst>
          </p:cNvPr>
          <p:cNvSpPr>
            <a:spLocks noChangeArrowheads="1"/>
          </p:cNvSpPr>
          <p:nvPr/>
        </p:nvSpPr>
        <p:spPr bwMode="auto">
          <a:xfrm>
            <a:off x="3216276" y="435069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4038" name="对象 5">
            <a:extLst>
              <a:ext uri="{FF2B5EF4-FFF2-40B4-BE49-F238E27FC236}">
                <a16:creationId xmlns:a16="http://schemas.microsoft.com/office/drawing/2014/main" id="{7B90A5F4-95FB-B046-B4D2-A3B5592A0B2D}"/>
              </a:ext>
            </a:extLst>
          </p:cNvPr>
          <p:cNvGraphicFramePr>
            <a:graphicFrameLocks noChangeAspect="1"/>
          </p:cNvGraphicFramePr>
          <p:nvPr/>
        </p:nvGraphicFramePr>
        <p:xfrm>
          <a:off x="3216275" y="4581526"/>
          <a:ext cx="4319588" cy="1439863"/>
        </p:xfrm>
        <a:graphic>
          <a:graphicData uri="http://schemas.openxmlformats.org/presentationml/2006/ole">
            <mc:AlternateContent xmlns:mc="http://schemas.openxmlformats.org/markup-compatibility/2006">
              <mc:Choice xmlns:v="urn:schemas-microsoft-com:vml" Requires="v">
                <p:oleObj spid="_x0000_s44060" r:id="rId5" imgW="39497000" imgH="13169900" progId="Equation.DSMT4">
                  <p:embed/>
                </p:oleObj>
              </mc:Choice>
              <mc:Fallback>
                <p:oleObj r:id="rId5" imgW="39497000" imgH="13169900" progId="Equation.DSMT4">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6275" y="4581526"/>
                        <a:ext cx="4319588"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标题 1">
            <a:extLst>
              <a:ext uri="{FF2B5EF4-FFF2-40B4-BE49-F238E27FC236}">
                <a16:creationId xmlns:a16="http://schemas.microsoft.com/office/drawing/2014/main" id="{8B31F54D-9B06-434D-AC2B-42DEE10D23D0}"/>
              </a:ext>
            </a:extLst>
          </p:cNvPr>
          <p:cNvSpPr>
            <a:spLocks noGrp="1"/>
          </p:cNvSpPr>
          <p:nvPr>
            <p:ph type="title"/>
          </p:nvPr>
        </p:nvSpPr>
        <p:spPr>
          <a:xfrm>
            <a:off x="623392" y="5141269"/>
            <a:ext cx="10873208" cy="360363"/>
          </a:xfrm>
        </p:spPr>
        <p:txBody>
          <a:bodyPr/>
          <a:lstStyle/>
          <a:p>
            <a:pPr eaLnBrk="1" hangingPunct="1"/>
            <a:r>
              <a:rPr lang="en-US" altLang="zh-CN" sz="2400" dirty="0">
                <a:latin typeface="微软雅黑" panose="020B0503020204020204" pitchFamily="34" charset="-122"/>
                <a:ea typeface="微软雅黑" panose="020B0503020204020204" pitchFamily="34" charset="-122"/>
              </a:rPr>
              <a:t>x=</a:t>
            </a:r>
            <a:r>
              <a:rPr lang="zh-CN" altLang="zh-CN" sz="2400" dirty="0">
                <a:latin typeface="微软雅黑" panose="020B0503020204020204" pitchFamily="34" charset="-122"/>
                <a:ea typeface="微软雅黑" panose="020B0503020204020204" pitchFamily="34" charset="-122"/>
              </a:rPr>
              <a:t>（年龄</a:t>
            </a:r>
            <a:r>
              <a:rPr lang="en-US" altLang="zh-CN" sz="2400" dirty="0">
                <a:latin typeface="微软雅黑" panose="020B0503020204020204" pitchFamily="34" charset="-122"/>
                <a:ea typeface="微软雅黑" panose="020B0503020204020204" pitchFamily="34" charset="-122"/>
              </a:rPr>
              <a:t>&lt;30</a:t>
            </a:r>
            <a:r>
              <a:rPr lang="zh-CN" altLang="zh-CN" sz="2400" dirty="0">
                <a:latin typeface="微软雅黑" panose="020B0503020204020204" pitchFamily="34" charset="-122"/>
                <a:ea typeface="微软雅黑" panose="020B0503020204020204" pitchFamily="34" charset="-122"/>
              </a:rPr>
              <a:t>，男，年收入</a:t>
            </a:r>
            <a:r>
              <a:rPr lang="en-US" altLang="zh-CN" sz="2400" dirty="0">
                <a:latin typeface="微软雅黑" panose="020B0503020204020204" pitchFamily="34" charset="-122"/>
                <a:ea typeface="微软雅黑" panose="020B0503020204020204" pitchFamily="34" charset="-122"/>
              </a:rPr>
              <a:t>30</a:t>
            </a:r>
            <a:r>
              <a:rPr lang="zh-CN" altLang="zh-CN" sz="2400" dirty="0">
                <a:latin typeface="微软雅黑" panose="020B0503020204020204" pitchFamily="34" charset="-122"/>
                <a:ea typeface="微软雅黑" panose="020B0503020204020204" pitchFamily="34" charset="-122"/>
              </a:rPr>
              <a:t>万，单身），要预测其是否购买豪华车</a:t>
            </a:r>
            <a:endParaRPr lang="zh-CN" altLang="en-US" sz="2400" dirty="0">
              <a:latin typeface="Times New Roman" panose="02020603050405020304" pitchFamily="18" charset="0"/>
              <a:ea typeface="宋体" panose="02010600030101010101" pitchFamily="2" charset="-122"/>
            </a:endParaRPr>
          </a:p>
        </p:txBody>
      </p:sp>
      <p:graphicFrame>
        <p:nvGraphicFramePr>
          <p:cNvPr id="4" name="内容占位符 3">
            <a:extLst>
              <a:ext uri="{FF2B5EF4-FFF2-40B4-BE49-F238E27FC236}">
                <a16:creationId xmlns:a16="http://schemas.microsoft.com/office/drawing/2014/main" id="{4699AE02-F82B-424D-825D-F881BAF80950}"/>
              </a:ext>
            </a:extLst>
          </p:cNvPr>
          <p:cNvGraphicFramePr>
            <a:graphicFrameLocks noGrp="1"/>
          </p:cNvGraphicFramePr>
          <p:nvPr>
            <p:ph idx="1"/>
          </p:nvPr>
        </p:nvGraphicFramePr>
        <p:xfrm>
          <a:off x="1847850" y="188914"/>
          <a:ext cx="4032250" cy="4785348"/>
        </p:xfrm>
        <a:graphic>
          <a:graphicData uri="http://schemas.openxmlformats.org/drawingml/2006/table">
            <a:tbl>
              <a:tblPr/>
              <a:tblGrid>
                <a:gridCol w="720725">
                  <a:extLst>
                    <a:ext uri="{9D8B030D-6E8A-4147-A177-3AD203B41FA5}">
                      <a16:colId xmlns:a16="http://schemas.microsoft.com/office/drawing/2014/main" val="2368341613"/>
                    </a:ext>
                  </a:extLst>
                </a:gridCol>
                <a:gridCol w="711200">
                  <a:extLst>
                    <a:ext uri="{9D8B030D-6E8A-4147-A177-3AD203B41FA5}">
                      <a16:colId xmlns:a16="http://schemas.microsoft.com/office/drawing/2014/main" val="464362188"/>
                    </a:ext>
                  </a:extLst>
                </a:gridCol>
                <a:gridCol w="458788">
                  <a:extLst>
                    <a:ext uri="{9D8B030D-6E8A-4147-A177-3AD203B41FA5}">
                      <a16:colId xmlns:a16="http://schemas.microsoft.com/office/drawing/2014/main" val="2449871952"/>
                    </a:ext>
                  </a:extLst>
                </a:gridCol>
                <a:gridCol w="833437">
                  <a:extLst>
                    <a:ext uri="{9D8B030D-6E8A-4147-A177-3AD203B41FA5}">
                      <a16:colId xmlns:a16="http://schemas.microsoft.com/office/drawing/2014/main" val="2734340799"/>
                    </a:ext>
                  </a:extLst>
                </a:gridCol>
                <a:gridCol w="652463">
                  <a:extLst>
                    <a:ext uri="{9D8B030D-6E8A-4147-A177-3AD203B41FA5}">
                      <a16:colId xmlns:a16="http://schemas.microsoft.com/office/drawing/2014/main" val="901580881"/>
                    </a:ext>
                  </a:extLst>
                </a:gridCol>
                <a:gridCol w="655637">
                  <a:extLst>
                    <a:ext uri="{9D8B030D-6E8A-4147-A177-3AD203B41FA5}">
                      <a16:colId xmlns:a16="http://schemas.microsoft.com/office/drawing/2014/main" val="1364573969"/>
                    </a:ext>
                  </a:extLst>
                </a:gridCol>
              </a:tblGrid>
              <a:tr h="5175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客户</a:t>
                      </a:r>
                    </a:p>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编号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年龄</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性别</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年收入</a:t>
                      </a:r>
                    </a:p>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（万）</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婚姻</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豪华车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793019852"/>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86</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63307823"/>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2</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65</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774677758"/>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709240546"/>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4</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&lt;30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75</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21470208"/>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5</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82</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471992503"/>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6</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91</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已婚</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640426217"/>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7</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10803175"/>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8</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40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573567297"/>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30-50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20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74020380"/>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96</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084658228"/>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11</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80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871777880"/>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12</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单身</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3063635582"/>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13</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女</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80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否</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061320592"/>
                  </a:ext>
                </a:extLst>
              </a:tr>
              <a:tr h="3048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14</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&gt;50</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男</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92</a:t>
                      </a:r>
                      <a:endParaRPr kumimoji="0" lang="zh-CN" altLang="zh-CN"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离异</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91436" marR="91436"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rPr>
                        <a:t>是</a:t>
                      </a:r>
                      <a:endParaRPr kumimoji="0" lang="zh-CN" altLang="zh" sz="14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485213721"/>
                  </a:ext>
                </a:extLst>
              </a:tr>
            </a:tbl>
          </a:graphicData>
        </a:graphic>
      </p:graphicFrame>
      <p:graphicFrame>
        <p:nvGraphicFramePr>
          <p:cNvPr id="5" name="表格 4">
            <a:extLst>
              <a:ext uri="{FF2B5EF4-FFF2-40B4-BE49-F238E27FC236}">
                <a16:creationId xmlns:a16="http://schemas.microsoft.com/office/drawing/2014/main" id="{C10127B5-8715-9F45-AE42-F0F2E77C3B64}"/>
              </a:ext>
            </a:extLst>
          </p:cNvPr>
          <p:cNvGraphicFramePr>
            <a:graphicFrameLocks noGrp="1"/>
          </p:cNvGraphicFramePr>
          <p:nvPr/>
        </p:nvGraphicFramePr>
        <p:xfrm>
          <a:off x="6311900" y="115888"/>
          <a:ext cx="3816350" cy="4876800"/>
        </p:xfrm>
        <a:graphic>
          <a:graphicData uri="http://schemas.openxmlformats.org/drawingml/2006/table">
            <a:tbl>
              <a:tblPr/>
              <a:tblGrid>
                <a:gridCol w="3816350">
                  <a:extLst>
                    <a:ext uri="{9D8B030D-6E8A-4147-A177-3AD203B41FA5}">
                      <a16:colId xmlns:a16="http://schemas.microsoft.com/office/drawing/2014/main" val="22664368"/>
                    </a:ext>
                  </a:extLst>
                </a:gridCol>
              </a:tblGrid>
              <a:tr h="22701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)=5/14, 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)=9/14</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EBE4"/>
                    </a:solidFill>
                  </a:tcPr>
                </a:tc>
                <a:extLst>
                  <a:ext uri="{0D108BD9-81ED-4DB2-BD59-A6C34878D82A}">
                    <a16:rowId xmlns:a16="http://schemas.microsoft.com/office/drawing/2014/main" val="631135822"/>
                  </a:ext>
                </a:extLst>
              </a:tr>
              <a:tr h="340201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年龄</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=30-50|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年龄</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&gt;50|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性别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女</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性别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男</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已婚</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离异</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单身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)=1/5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年龄</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&lt;30|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)=4/9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年龄</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=30-50|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年龄</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&gt;50|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性别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女</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)=6/9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性别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男</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已婚</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离异</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)=4/9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P(</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婚姻</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单身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)=3/9</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BE4"/>
                    </a:solidFill>
                  </a:tcPr>
                </a:tc>
                <a:extLst>
                  <a:ext uri="{0D108BD9-81ED-4DB2-BD59-A6C34878D82A}">
                    <a16:rowId xmlns:a16="http://schemas.microsoft.com/office/drawing/2014/main" val="1312578585"/>
                  </a:ext>
                </a:extLst>
              </a:tr>
              <a:tr h="90805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类别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是”时，</a:t>
                      </a:r>
                    </a:p>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年收入的均值</a:t>
                      </a:r>
                      <a:r>
                        <a:rPr kumimoji="0" lang="zh"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sym typeface="Symbol" pitchFamily="2" charset="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为</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103</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，标准差</a:t>
                      </a:r>
                      <a:r>
                        <a:rPr kumimoji="0" lang="zh"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sym typeface="Symbol" pitchFamily="2" charset="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为</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56.8</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类别</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否”时，</a:t>
                      </a:r>
                    </a:p>
                    <a:p>
                      <a:pPr marL="0" marR="0" lvl="0" indent="0" algn="just" defTabSz="457200" rtl="0" eaLnBrk="1" fontAlgn="base" latinLnBrk="0" hangingPunct="1">
                        <a:lnSpc>
                          <a:spcPct val="100000"/>
                        </a:lnSpc>
                        <a:spcBef>
                          <a:spcPct val="0"/>
                        </a:spcBef>
                        <a:spcAft>
                          <a:spcPct val="0"/>
                        </a:spcAft>
                        <a:buClrTx/>
                        <a:buSzTx/>
                        <a:buFontTx/>
                        <a:buNone/>
                        <a:tabLst/>
                      </a:pP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年收入的均值</a:t>
                      </a:r>
                      <a:r>
                        <a:rPr kumimoji="0" lang="zh"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sym typeface="Symbol" pitchFamily="2" charset="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为</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70</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，标准差</a:t>
                      </a:r>
                      <a:r>
                        <a:rPr kumimoji="0" lang="zh" altLang="en-US" sz="1600" b="1" i="0" u="none" strike="noStrike" cap="none" normalizeH="0" baseline="0">
                          <a:ln>
                            <a:noFill/>
                          </a:ln>
                          <a:solidFill>
                            <a:schemeClr val="tx1"/>
                          </a:solidFill>
                          <a:effectLst/>
                          <a:latin typeface="Calibri" panose="020F0502020204030204" pitchFamily="34" charset="0"/>
                          <a:ea typeface="宋体" panose="02010600030101010101" pitchFamily="2" charset="-122"/>
                          <a:sym typeface="Symbol" pitchFamily="2" charset="2"/>
                        </a:rPr>
                        <a:t></a:t>
                      </a:r>
                      <a:r>
                        <a:rPr kumimoji="0" lang="zh-CN" altLang="zh"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为</a:t>
                      </a:r>
                      <a:r>
                        <a:rPr kumimoji="0" lang="en-US"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rPr>
                        <a:t>25</a:t>
                      </a:r>
                      <a:endParaRPr kumimoji="0" lang="zh-CN" altLang="zh-CN" sz="16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9" marR="6857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BE4"/>
                    </a:solidFill>
                  </a:tcPr>
                </a:tc>
                <a:extLst>
                  <a:ext uri="{0D108BD9-81ED-4DB2-BD59-A6C34878D82A}">
                    <a16:rowId xmlns:a16="http://schemas.microsoft.com/office/drawing/2014/main" val="2758878394"/>
                  </a:ext>
                </a:extLst>
              </a:tr>
            </a:tbl>
          </a:graphicData>
        </a:graphic>
      </p:graphicFrame>
      <p:sp>
        <p:nvSpPr>
          <p:cNvPr id="45183" name="Rectangle 2">
            <a:extLst>
              <a:ext uri="{FF2B5EF4-FFF2-40B4-BE49-F238E27FC236}">
                <a16:creationId xmlns:a16="http://schemas.microsoft.com/office/drawing/2014/main" id="{E6CE8C73-2335-3A45-B303-2933325C200C}"/>
              </a:ext>
            </a:extLst>
          </p:cNvPr>
          <p:cNvSpPr>
            <a:spLocks noChangeArrowheads="1"/>
          </p:cNvSpPr>
          <p:nvPr/>
        </p:nvSpPr>
        <p:spPr bwMode="auto">
          <a:xfrm>
            <a:off x="2566989" y="55016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5184" name="对象 6">
            <a:extLst>
              <a:ext uri="{FF2B5EF4-FFF2-40B4-BE49-F238E27FC236}">
                <a16:creationId xmlns:a16="http://schemas.microsoft.com/office/drawing/2014/main" id="{F591F081-4DB2-884C-BF5E-1BE32BE327E3}"/>
              </a:ext>
            </a:extLst>
          </p:cNvPr>
          <p:cNvGraphicFramePr>
            <a:graphicFrameLocks noChangeAspect="1"/>
          </p:cNvGraphicFramePr>
          <p:nvPr>
            <p:extLst>
              <p:ext uri="{D42A27DB-BD31-4B8C-83A1-F6EECF244321}">
                <p14:modId xmlns:p14="http://schemas.microsoft.com/office/powerpoint/2010/main" val="2771588903"/>
              </p:ext>
            </p:extLst>
          </p:nvPr>
        </p:nvGraphicFramePr>
        <p:xfrm>
          <a:off x="1859061" y="5557194"/>
          <a:ext cx="6882042" cy="1167454"/>
        </p:xfrm>
        <a:graphic>
          <a:graphicData uri="http://schemas.openxmlformats.org/presentationml/2006/ole">
            <mc:AlternateContent xmlns:mc="http://schemas.openxmlformats.org/markup-compatibility/2006">
              <mc:Choice xmlns:v="urn:schemas-microsoft-com:vml" Requires="v">
                <p:oleObj spid="_x0000_s45195" r:id="rId3" imgW="122301000" imgH="20777200" progId="Equation.DSMT4">
                  <p:embed/>
                </p:oleObj>
              </mc:Choice>
              <mc:Fallback>
                <p:oleObj r:id="rId3" imgW="122301000" imgH="20777200" progId="Equation.DSMT4">
                  <p:embed/>
                  <p:pic>
                    <p:nvPicPr>
                      <p:cNvPr id="0"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061" y="5557194"/>
                        <a:ext cx="6882042" cy="1167454"/>
                      </a:xfrm>
                      <a:prstGeom prst="rect">
                        <a:avLst/>
                      </a:prstGeom>
                      <a:noFill/>
                      <a:ln>
                        <a:noFill/>
                      </a:ln>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a:extLst>
              <a:ext uri="{FF2B5EF4-FFF2-40B4-BE49-F238E27FC236}">
                <a16:creationId xmlns:a16="http://schemas.microsoft.com/office/drawing/2014/main" id="{4312AA43-DF26-9143-955A-A3D848A6B61A}"/>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平滑处理</a:t>
            </a:r>
          </a:p>
        </p:txBody>
      </p:sp>
      <p:sp>
        <p:nvSpPr>
          <p:cNvPr id="46083" name="内容占位符 2">
            <a:extLst>
              <a:ext uri="{FF2B5EF4-FFF2-40B4-BE49-F238E27FC236}">
                <a16:creationId xmlns:a16="http://schemas.microsoft.com/office/drawing/2014/main" id="{30AB8D88-ECC4-8C43-9725-68D9664255DE}"/>
              </a:ext>
            </a:extLst>
          </p:cNvPr>
          <p:cNvSpPr>
            <a:spLocks noGrp="1"/>
          </p:cNvSpPr>
          <p:nvPr>
            <p:ph idx="1"/>
          </p:nvPr>
        </p:nvSpPr>
        <p:spPr>
          <a:xfrm>
            <a:off x="406400" y="3068960"/>
            <a:ext cx="11379200" cy="3255640"/>
          </a:xfrm>
        </p:spPr>
        <p:txBody>
          <a:bodyPr/>
          <a:lstStyle/>
          <a:p>
            <a:pPr eaLnBrk="1" hangingPunct="1"/>
            <a:r>
              <a:rPr lang="zh-CN" altLang="zh-CN" dirty="0">
                <a:ea typeface="微软雅黑" panose="020B0503020204020204" pitchFamily="34" charset="-122"/>
              </a:rPr>
              <a:t>在计算</a:t>
            </a:r>
            <a:r>
              <a:rPr lang="en-US" altLang="zh-CN" dirty="0">
                <a:ea typeface="微软雅黑" panose="020B0503020204020204" pitchFamily="34" charset="-122"/>
              </a:rPr>
              <a:t>P(</a:t>
            </a:r>
            <a:r>
              <a:rPr lang="zh-CN" altLang="zh-CN" dirty="0">
                <a:ea typeface="微软雅黑" panose="020B0503020204020204" pitchFamily="34" charset="-122"/>
              </a:rPr>
              <a:t>是</a:t>
            </a:r>
            <a:r>
              <a:rPr lang="en-US" altLang="zh-CN" dirty="0">
                <a:ea typeface="微软雅黑" panose="020B0503020204020204" pitchFamily="34" charset="-122"/>
              </a:rPr>
              <a:t>|</a:t>
            </a:r>
            <a:r>
              <a:rPr lang="en-US" altLang="zh-CN" i="1" dirty="0">
                <a:ea typeface="微软雅黑" panose="020B0503020204020204" pitchFamily="34" charset="-122"/>
              </a:rPr>
              <a:t>x</a:t>
            </a:r>
            <a:r>
              <a:rPr lang="en-US" altLang="zh-CN" dirty="0">
                <a:ea typeface="微软雅黑" panose="020B0503020204020204" pitchFamily="34" charset="-122"/>
              </a:rPr>
              <a:t>)</a:t>
            </a:r>
            <a:r>
              <a:rPr lang="zh-CN" altLang="zh-CN" dirty="0">
                <a:ea typeface="微软雅黑" panose="020B0503020204020204" pitchFamily="34" charset="-122"/>
              </a:rPr>
              <a:t>时，由于年龄</a:t>
            </a:r>
            <a:r>
              <a:rPr lang="en-US" altLang="zh-CN" dirty="0">
                <a:ea typeface="微软雅黑" panose="020B0503020204020204" pitchFamily="34" charset="-122"/>
              </a:rPr>
              <a:t>&lt;30</a:t>
            </a:r>
            <a:r>
              <a:rPr lang="zh-CN" altLang="zh-CN" dirty="0">
                <a:ea typeface="微软雅黑" panose="020B0503020204020204" pitchFamily="34" charset="-122"/>
              </a:rPr>
              <a:t>的情况在类别为是的训练数据集中没有出现，导致结果为</a:t>
            </a:r>
            <a:r>
              <a:rPr lang="en-US" altLang="zh-CN" dirty="0">
                <a:ea typeface="微软雅黑" panose="020B0503020204020204" pitchFamily="34" charset="-122"/>
              </a:rPr>
              <a:t>0</a:t>
            </a:r>
          </a:p>
          <a:p>
            <a:pPr eaLnBrk="1" hangingPunct="1"/>
            <a:r>
              <a:rPr lang="zh-CN" altLang="zh-CN" dirty="0">
                <a:ea typeface="微软雅黑" panose="020B0503020204020204" pitchFamily="34" charset="-122"/>
              </a:rPr>
              <a:t>平滑（</a:t>
            </a:r>
            <a:r>
              <a:rPr lang="en-US" altLang="zh-CN" dirty="0">
                <a:ea typeface="微软雅黑" panose="020B0503020204020204" pitchFamily="34" charset="-122"/>
              </a:rPr>
              <a:t>smoothing</a:t>
            </a:r>
            <a:r>
              <a:rPr lang="zh-CN" altLang="zh-CN" dirty="0">
                <a:ea typeface="微软雅黑" panose="020B0503020204020204" pitchFamily="34" charset="-122"/>
              </a:rPr>
              <a:t>）方法</a:t>
            </a:r>
            <a:endParaRPr lang="en-US" altLang="zh-CN" dirty="0">
              <a:ea typeface="微软雅黑" panose="020B0503020204020204" pitchFamily="34" charset="-122"/>
            </a:endParaRPr>
          </a:p>
          <a:p>
            <a:pPr eaLnBrk="1" hangingPunct="1"/>
            <a:endParaRPr lang="en-US" altLang="zh-CN" dirty="0">
              <a:ea typeface="微软雅黑" panose="020B0503020204020204" pitchFamily="34" charset="-122"/>
            </a:endParaRPr>
          </a:p>
          <a:p>
            <a:pPr lvl="1" eaLnBrk="1" hangingPunct="1"/>
            <a:r>
              <a:rPr lang="en-US" altLang="zh-CN" dirty="0">
                <a:ea typeface="微软雅黑" panose="020B0503020204020204" pitchFamily="34" charset="-122"/>
              </a:rPr>
              <a:t>count(</a:t>
            </a:r>
            <a:r>
              <a:rPr lang="en-US" altLang="zh-CN" i="1" dirty="0" err="1">
                <a:ea typeface="微软雅黑" panose="020B0503020204020204" pitchFamily="34" charset="-122"/>
              </a:rPr>
              <a:t>x</a:t>
            </a:r>
            <a:r>
              <a:rPr lang="en-US" altLang="zh-CN" i="1" baseline="-25000" dirty="0" err="1">
                <a:ea typeface="微软雅黑" panose="020B0503020204020204" pitchFamily="34" charset="-122"/>
              </a:rPr>
              <a:t>j</a:t>
            </a:r>
            <a:r>
              <a:rPr lang="en-US" altLang="zh-CN" dirty="0">
                <a:ea typeface="微软雅黑" panose="020B0503020204020204" pitchFamily="34" charset="-122"/>
              </a:rPr>
              <a:t>, </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en-US" altLang="zh-CN" dirty="0">
                <a:ea typeface="微软雅黑" panose="020B0503020204020204" pitchFamily="34" charset="-122"/>
              </a:rPr>
              <a:t>)</a:t>
            </a:r>
            <a:r>
              <a:rPr lang="zh-CN" altLang="zh-CN" dirty="0">
                <a:ea typeface="微软雅黑" panose="020B0503020204020204" pitchFamily="34" charset="-122"/>
              </a:rPr>
              <a:t>代表训练数据集中类别为</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zh-CN" altLang="zh-CN" dirty="0">
                <a:ea typeface="微软雅黑" panose="020B0503020204020204" pitchFamily="34" charset="-122"/>
              </a:rPr>
              <a:t>且属性</a:t>
            </a:r>
            <a:r>
              <a:rPr lang="en-US" altLang="zh-CN" i="1" dirty="0" err="1">
                <a:ea typeface="微软雅黑" panose="020B0503020204020204" pitchFamily="34" charset="-122"/>
              </a:rPr>
              <a:t>A</a:t>
            </a:r>
            <a:r>
              <a:rPr lang="en-US" altLang="zh-CN" i="1" baseline="-25000" dirty="0" err="1">
                <a:ea typeface="微软雅黑" panose="020B0503020204020204" pitchFamily="34" charset="-122"/>
              </a:rPr>
              <a:t>j</a:t>
            </a:r>
            <a:r>
              <a:rPr lang="zh-CN" altLang="zh-CN" dirty="0">
                <a:ea typeface="微软雅黑" panose="020B0503020204020204" pitchFamily="34" charset="-122"/>
              </a:rPr>
              <a:t>取值为</a:t>
            </a:r>
            <a:r>
              <a:rPr lang="en-US" altLang="zh-CN" i="1" dirty="0" err="1">
                <a:ea typeface="微软雅黑" panose="020B0503020204020204" pitchFamily="34" charset="-122"/>
              </a:rPr>
              <a:t>x</a:t>
            </a:r>
            <a:r>
              <a:rPr lang="en-US" altLang="zh-CN" i="1" baseline="-25000" dirty="0" err="1">
                <a:ea typeface="微软雅黑" panose="020B0503020204020204" pitchFamily="34" charset="-122"/>
              </a:rPr>
              <a:t>j</a:t>
            </a:r>
            <a:r>
              <a:rPr lang="zh-CN" altLang="zh-CN" dirty="0">
                <a:ea typeface="微软雅黑" panose="020B0503020204020204" pitchFamily="34" charset="-122"/>
              </a:rPr>
              <a:t>的样本个数，</a:t>
            </a:r>
            <a:r>
              <a:rPr lang="en-US" altLang="zh-CN" dirty="0">
                <a:ea typeface="微软雅黑" panose="020B0503020204020204" pitchFamily="34" charset="-122"/>
              </a:rPr>
              <a:t>count(</a:t>
            </a:r>
            <a:r>
              <a:rPr lang="en-US" altLang="zh-CN" i="1" dirty="0">
                <a:ea typeface="微软雅黑" panose="020B0503020204020204" pitchFamily="34" charset="-122"/>
              </a:rPr>
              <a:t>c</a:t>
            </a:r>
            <a:r>
              <a:rPr lang="en-US" altLang="zh-CN" i="1" baseline="-25000" dirty="0">
                <a:ea typeface="微软雅黑" panose="020B0503020204020204" pitchFamily="34" charset="-122"/>
              </a:rPr>
              <a:t>i</a:t>
            </a:r>
            <a:r>
              <a:rPr lang="en-US" altLang="zh-CN" dirty="0">
                <a:ea typeface="微软雅黑" panose="020B0503020204020204" pitchFamily="34" charset="-122"/>
              </a:rPr>
              <a:t>)</a:t>
            </a:r>
            <a:r>
              <a:rPr lang="zh-CN" altLang="zh-CN" dirty="0">
                <a:ea typeface="微软雅黑" panose="020B0503020204020204" pitchFamily="34" charset="-122"/>
              </a:rPr>
              <a:t>代表训练数据集中类别为</a:t>
            </a:r>
            <a:r>
              <a:rPr lang="en-US" altLang="zh-CN" dirty="0">
                <a:ea typeface="微软雅黑" panose="020B0503020204020204" pitchFamily="34" charset="-122"/>
              </a:rPr>
              <a:t>c</a:t>
            </a:r>
            <a:r>
              <a:rPr lang="en-US" altLang="zh-CN" baseline="-25000" dirty="0">
                <a:ea typeface="微软雅黑" panose="020B0503020204020204" pitchFamily="34" charset="-122"/>
              </a:rPr>
              <a:t>i</a:t>
            </a:r>
            <a:r>
              <a:rPr lang="zh-CN" altLang="zh-CN" dirty="0">
                <a:ea typeface="微软雅黑" panose="020B0503020204020204" pitchFamily="34" charset="-122"/>
              </a:rPr>
              <a:t>的样本个数。</a:t>
            </a:r>
            <a:r>
              <a:rPr lang="en-US" altLang="zh-CN" dirty="0">
                <a:ea typeface="微软雅黑" panose="020B0503020204020204" pitchFamily="34" charset="-122"/>
              </a:rPr>
              <a:t>m</a:t>
            </a:r>
            <a:r>
              <a:rPr lang="zh-CN" altLang="zh-CN" dirty="0">
                <a:ea typeface="微软雅黑" panose="020B0503020204020204" pitchFamily="34" charset="-122"/>
              </a:rPr>
              <a:t>和</a:t>
            </a:r>
            <a:r>
              <a:rPr lang="en-US" altLang="zh-CN" dirty="0">
                <a:ea typeface="微软雅黑" panose="020B0503020204020204" pitchFamily="34" charset="-122"/>
              </a:rPr>
              <a:t>p</a:t>
            </a:r>
            <a:r>
              <a:rPr lang="zh-CN" altLang="zh-CN" dirty="0">
                <a:ea typeface="微软雅黑" panose="020B0503020204020204" pitchFamily="34" charset="-122"/>
              </a:rPr>
              <a:t>的取值有各种不同的方法，一种常用的取值为，</a:t>
            </a:r>
            <a:r>
              <a:rPr lang="en-US" altLang="zh-CN" dirty="0">
                <a:ea typeface="微软雅黑" panose="020B0503020204020204" pitchFamily="34" charset="-122"/>
              </a:rPr>
              <a:t>p=1/|C|,  m=|C|</a:t>
            </a:r>
            <a:r>
              <a:rPr lang="zh-CN" altLang="zh-CN" dirty="0">
                <a:ea typeface="微软雅黑" panose="020B0503020204020204" pitchFamily="34" charset="-122"/>
              </a:rPr>
              <a:t>，</a:t>
            </a:r>
            <a:r>
              <a:rPr lang="en-US" altLang="zh-CN" dirty="0">
                <a:ea typeface="微软雅黑" panose="020B0503020204020204" pitchFamily="34" charset="-122"/>
              </a:rPr>
              <a:t>C</a:t>
            </a:r>
            <a:r>
              <a:rPr lang="zh-CN" altLang="zh-CN" dirty="0">
                <a:ea typeface="微软雅黑" panose="020B0503020204020204" pitchFamily="34" charset="-122"/>
              </a:rPr>
              <a:t>为类别集合，</a:t>
            </a:r>
            <a:r>
              <a:rPr lang="en-US" altLang="zh-CN" dirty="0">
                <a:ea typeface="微软雅黑" panose="020B0503020204020204" pitchFamily="34" charset="-122"/>
              </a:rPr>
              <a:t>|C|</a:t>
            </a:r>
            <a:r>
              <a:rPr lang="zh-CN" altLang="zh-CN" dirty="0">
                <a:ea typeface="微软雅黑" panose="020B0503020204020204" pitchFamily="34" charset="-122"/>
              </a:rPr>
              <a:t>为类别的个数</a:t>
            </a:r>
            <a:endParaRPr lang="zh-CN" altLang="en-US" dirty="0">
              <a:ea typeface="微软雅黑" panose="020B0503020204020204" pitchFamily="34" charset="-122"/>
            </a:endParaRPr>
          </a:p>
        </p:txBody>
      </p:sp>
      <p:sp>
        <p:nvSpPr>
          <p:cNvPr id="46084" name="Rectangle 2">
            <a:extLst>
              <a:ext uri="{FF2B5EF4-FFF2-40B4-BE49-F238E27FC236}">
                <a16:creationId xmlns:a16="http://schemas.microsoft.com/office/drawing/2014/main" id="{8BD1ED1D-8423-DE4D-B708-2092DEA0A129}"/>
              </a:ext>
            </a:extLst>
          </p:cNvPr>
          <p:cNvSpPr>
            <a:spLocks noChangeArrowheads="1"/>
          </p:cNvSpPr>
          <p:nvPr/>
        </p:nvSpPr>
        <p:spPr bwMode="auto">
          <a:xfrm>
            <a:off x="2424114" y="15424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6085" name="对象 4">
            <a:extLst>
              <a:ext uri="{FF2B5EF4-FFF2-40B4-BE49-F238E27FC236}">
                <a16:creationId xmlns:a16="http://schemas.microsoft.com/office/drawing/2014/main" id="{2F23D631-E16D-4640-9BE2-F26E7D2F1AD4}"/>
              </a:ext>
            </a:extLst>
          </p:cNvPr>
          <p:cNvGraphicFramePr>
            <a:graphicFrameLocks noChangeAspect="1"/>
          </p:cNvGraphicFramePr>
          <p:nvPr/>
        </p:nvGraphicFramePr>
        <p:xfrm>
          <a:off x="2135189" y="1341439"/>
          <a:ext cx="8161337" cy="1366837"/>
        </p:xfrm>
        <a:graphic>
          <a:graphicData uri="http://schemas.openxmlformats.org/presentationml/2006/ole">
            <mc:AlternateContent xmlns:mc="http://schemas.openxmlformats.org/markup-compatibility/2006">
              <mc:Choice xmlns:v="urn:schemas-microsoft-com:vml" Requires="v">
                <p:oleObj spid="_x0000_s46107" r:id="rId3" imgW="123761500" imgH="20777200" progId="Equation.DSMT4">
                  <p:embed/>
                </p:oleObj>
              </mc:Choice>
              <mc:Fallback>
                <p:oleObj r:id="rId3" imgW="123761500" imgH="207772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189" y="1341439"/>
                        <a:ext cx="8161337"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86" name="对象 6">
            <a:extLst>
              <a:ext uri="{FF2B5EF4-FFF2-40B4-BE49-F238E27FC236}">
                <a16:creationId xmlns:a16="http://schemas.microsoft.com/office/drawing/2014/main" id="{4D79C5D9-8172-1348-87B7-ABEC1387CE3B}"/>
              </a:ext>
            </a:extLst>
          </p:cNvPr>
          <p:cNvGraphicFramePr>
            <a:graphicFrameLocks noChangeAspect="1"/>
          </p:cNvGraphicFramePr>
          <p:nvPr>
            <p:extLst>
              <p:ext uri="{D42A27DB-BD31-4B8C-83A1-F6EECF244321}">
                <p14:modId xmlns:p14="http://schemas.microsoft.com/office/powerpoint/2010/main" val="4216279099"/>
              </p:ext>
            </p:extLst>
          </p:nvPr>
        </p:nvGraphicFramePr>
        <p:xfrm>
          <a:off x="3719736" y="4365104"/>
          <a:ext cx="3384550" cy="863600"/>
        </p:xfrm>
        <a:graphic>
          <a:graphicData uri="http://schemas.openxmlformats.org/presentationml/2006/ole">
            <mc:AlternateContent xmlns:mc="http://schemas.openxmlformats.org/markup-compatibility/2006">
              <mc:Choice xmlns:v="urn:schemas-microsoft-com:vml" Requires="v">
                <p:oleObj spid="_x0000_s46108" r:id="rId5" imgW="41249600" imgH="10528300" progId="Equation.DSMT4">
                  <p:embed/>
                </p:oleObj>
              </mc:Choice>
              <mc:Fallback>
                <p:oleObj r:id="rId5" imgW="41249600" imgH="10528300" progId="Equation.DSMT4">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9736" y="4365104"/>
                        <a:ext cx="33845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a:extLst>
              <a:ext uri="{FF2B5EF4-FFF2-40B4-BE49-F238E27FC236}">
                <a16:creationId xmlns:a16="http://schemas.microsoft.com/office/drawing/2014/main" id="{EA391F6D-92E0-0740-BE54-71C9E97EFF0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平滑处理</a:t>
            </a:r>
          </a:p>
        </p:txBody>
      </p:sp>
      <p:sp>
        <p:nvSpPr>
          <p:cNvPr id="2" name="内容占位符 1">
            <a:extLst>
              <a:ext uri="{FF2B5EF4-FFF2-40B4-BE49-F238E27FC236}">
                <a16:creationId xmlns:a16="http://schemas.microsoft.com/office/drawing/2014/main" id="{643FF8B4-663F-5743-A0B7-5E1A236F9B41}"/>
              </a:ext>
            </a:extLst>
          </p:cNvPr>
          <p:cNvSpPr>
            <a:spLocks noGrp="1"/>
          </p:cNvSpPr>
          <p:nvPr>
            <p:ph idx="1"/>
          </p:nvPr>
        </p:nvSpPr>
        <p:spPr/>
        <p:txBody>
          <a:bodyPr/>
          <a:lstStyle/>
          <a:p>
            <a:endParaRPr lang="zh-CN" altLang="en-US"/>
          </a:p>
        </p:txBody>
      </p:sp>
      <p:sp>
        <p:nvSpPr>
          <p:cNvPr id="47108" name="Rectangle 2">
            <a:extLst>
              <a:ext uri="{FF2B5EF4-FFF2-40B4-BE49-F238E27FC236}">
                <a16:creationId xmlns:a16="http://schemas.microsoft.com/office/drawing/2014/main" id="{5DD5F690-0204-6547-9894-906C85D8BD28}"/>
              </a:ext>
            </a:extLst>
          </p:cNvPr>
          <p:cNvSpPr>
            <a:spLocks noChangeArrowheads="1"/>
          </p:cNvSpPr>
          <p:nvPr/>
        </p:nvSpPr>
        <p:spPr bwMode="auto">
          <a:xfrm>
            <a:off x="2424114" y="15424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graphicFrame>
        <p:nvGraphicFramePr>
          <p:cNvPr id="47109" name="对象 6">
            <a:extLst>
              <a:ext uri="{FF2B5EF4-FFF2-40B4-BE49-F238E27FC236}">
                <a16:creationId xmlns:a16="http://schemas.microsoft.com/office/drawing/2014/main" id="{796C404E-DB01-E64E-97BE-B23C63ACE21F}"/>
              </a:ext>
            </a:extLst>
          </p:cNvPr>
          <p:cNvGraphicFramePr>
            <a:graphicFrameLocks noChangeAspect="1"/>
          </p:cNvGraphicFramePr>
          <p:nvPr>
            <p:extLst>
              <p:ext uri="{D42A27DB-BD31-4B8C-83A1-F6EECF244321}">
                <p14:modId xmlns:p14="http://schemas.microsoft.com/office/powerpoint/2010/main" val="3658051450"/>
              </p:ext>
            </p:extLst>
          </p:nvPr>
        </p:nvGraphicFramePr>
        <p:xfrm>
          <a:off x="3812672" y="1392239"/>
          <a:ext cx="3384550" cy="863600"/>
        </p:xfrm>
        <a:graphic>
          <a:graphicData uri="http://schemas.openxmlformats.org/presentationml/2006/ole">
            <mc:AlternateContent xmlns:mc="http://schemas.openxmlformats.org/markup-compatibility/2006">
              <mc:Choice xmlns:v="urn:schemas-microsoft-com:vml" Requires="v">
                <p:oleObj spid="_x0000_s47143" r:id="rId3" imgW="41249600" imgH="10528300" progId="Equation.DSMT4">
                  <p:embed/>
                </p:oleObj>
              </mc:Choice>
              <mc:Fallback>
                <p:oleObj r:id="rId3" imgW="41249600" imgH="10528300" progId="Equation.DSMT4">
                  <p:embed/>
                  <p:pic>
                    <p:nvPicPr>
                      <p:cNvPr id="0"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672" y="1392239"/>
                        <a:ext cx="33845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10" name="对象 5">
            <a:extLst>
              <a:ext uri="{FF2B5EF4-FFF2-40B4-BE49-F238E27FC236}">
                <a16:creationId xmlns:a16="http://schemas.microsoft.com/office/drawing/2014/main" id="{1AC910BA-1EC0-5B41-BDB3-B4A4CB5A7E04}"/>
              </a:ext>
            </a:extLst>
          </p:cNvPr>
          <p:cNvGraphicFramePr>
            <a:graphicFrameLocks noChangeAspect="1"/>
          </p:cNvGraphicFramePr>
          <p:nvPr>
            <p:extLst>
              <p:ext uri="{D42A27DB-BD31-4B8C-83A1-F6EECF244321}">
                <p14:modId xmlns:p14="http://schemas.microsoft.com/office/powerpoint/2010/main" val="1928447684"/>
              </p:ext>
            </p:extLst>
          </p:nvPr>
        </p:nvGraphicFramePr>
        <p:xfrm>
          <a:off x="869853" y="2636912"/>
          <a:ext cx="10092746" cy="1692847"/>
        </p:xfrm>
        <a:graphic>
          <a:graphicData uri="http://schemas.openxmlformats.org/presentationml/2006/ole">
            <mc:AlternateContent xmlns:mc="http://schemas.openxmlformats.org/markup-compatibility/2006">
              <mc:Choice xmlns:v="urn:schemas-microsoft-com:vml" Requires="v">
                <p:oleObj spid="_x0000_s47144" r:id="rId5" imgW="123761500" imgH="20777200" progId="Equation.DSMT4">
                  <p:embed/>
                </p:oleObj>
              </mc:Choice>
              <mc:Fallback>
                <p:oleObj r:id="rId5" imgW="123761500" imgH="20777200" progId="Equation.DSMT4">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9853" y="2636912"/>
                        <a:ext cx="10092746" cy="1692847"/>
                      </a:xfrm>
                      <a:prstGeom prst="rect">
                        <a:avLst/>
                      </a:prstGeom>
                      <a:noFill/>
                      <a:ln>
                        <a:noFill/>
                      </a:ln>
                    </p:spPr>
                  </p:pic>
                </p:oleObj>
              </mc:Fallback>
            </mc:AlternateContent>
          </a:graphicData>
        </a:graphic>
      </p:graphicFrame>
      <p:graphicFrame>
        <p:nvGraphicFramePr>
          <p:cNvPr id="47111" name="对象 7">
            <a:extLst>
              <a:ext uri="{FF2B5EF4-FFF2-40B4-BE49-F238E27FC236}">
                <a16:creationId xmlns:a16="http://schemas.microsoft.com/office/drawing/2014/main" id="{67ED1A7F-307B-494B-8C4E-D19E91F6C24A}"/>
              </a:ext>
            </a:extLst>
          </p:cNvPr>
          <p:cNvGraphicFramePr>
            <a:graphicFrameLocks noChangeAspect="1"/>
          </p:cNvGraphicFramePr>
          <p:nvPr>
            <p:extLst>
              <p:ext uri="{D42A27DB-BD31-4B8C-83A1-F6EECF244321}">
                <p14:modId xmlns:p14="http://schemas.microsoft.com/office/powerpoint/2010/main" val="3580207202"/>
              </p:ext>
            </p:extLst>
          </p:nvPr>
        </p:nvGraphicFramePr>
        <p:xfrm>
          <a:off x="869852" y="4600451"/>
          <a:ext cx="9986755" cy="1692847"/>
        </p:xfrm>
        <a:graphic>
          <a:graphicData uri="http://schemas.openxmlformats.org/presentationml/2006/ole">
            <mc:AlternateContent xmlns:mc="http://schemas.openxmlformats.org/markup-compatibility/2006">
              <mc:Choice xmlns:v="urn:schemas-microsoft-com:vml" Requires="v">
                <p:oleObj spid="_x0000_s47145" r:id="rId7" imgW="122301000" imgH="20777200" progId="Equation.DSMT4">
                  <p:embed/>
                </p:oleObj>
              </mc:Choice>
              <mc:Fallback>
                <p:oleObj r:id="rId7" imgW="122301000" imgH="20777200" progId="Equation.DSMT4">
                  <p:embed/>
                  <p:pic>
                    <p:nvPicPr>
                      <p:cNvPr id="0" name="对象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9852" y="4600451"/>
                        <a:ext cx="9986755" cy="1692847"/>
                      </a:xfrm>
                      <a:prstGeom prst="rect">
                        <a:avLst/>
                      </a:prstGeom>
                      <a:noFill/>
                      <a:ln>
                        <a:noFill/>
                      </a:ln>
                    </p:spPr>
                  </p:pic>
                </p:oleObj>
              </mc:Fallback>
            </mc:AlternateContent>
          </a:graphicData>
        </a:graphic>
      </p:graphicFrame>
      <p:sp>
        <p:nvSpPr>
          <p:cNvPr id="47112" name="Rectangle 5">
            <a:extLst>
              <a:ext uri="{FF2B5EF4-FFF2-40B4-BE49-F238E27FC236}">
                <a16:creationId xmlns:a16="http://schemas.microsoft.com/office/drawing/2014/main" id="{66B1F705-3FB9-6A43-8962-57352F0C4476}"/>
              </a:ext>
            </a:extLst>
          </p:cNvPr>
          <p:cNvSpPr>
            <a:spLocks noChangeArrowheads="1"/>
          </p:cNvSpPr>
          <p:nvPr/>
        </p:nvSpPr>
        <p:spPr bwMode="auto">
          <a:xfrm>
            <a:off x="2927351" y="4477694"/>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Lucida Sans" panose="020B0602030504020204" pitchFamily="3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7" name="Text Box 3">
            <a:extLst>
              <a:ext uri="{FF2B5EF4-FFF2-40B4-BE49-F238E27FC236}">
                <a16:creationId xmlns:a16="http://schemas.microsoft.com/office/drawing/2014/main" id="{D9C7338F-1515-764E-8047-D7EB445C4AEC}"/>
              </a:ext>
            </a:extLst>
          </p:cNvPr>
          <p:cNvSpPr txBox="1">
            <a:spLocks noChangeArrowheads="1"/>
          </p:cNvSpPr>
          <p:nvPr/>
        </p:nvSpPr>
        <p:spPr bwMode="auto">
          <a:xfrm>
            <a:off x="2643188" y="1403350"/>
            <a:ext cx="7402512" cy="400050"/>
          </a:xfrm>
          <a:prstGeom prst="rect">
            <a:avLst/>
          </a:prstGeom>
          <a:noFill/>
          <a:ln w="9525">
            <a:noFill/>
            <a:miter lim="800000"/>
            <a:headEnd/>
            <a:tailEnd/>
          </a:ln>
          <a:effectLst/>
        </p:spPr>
        <p:txBody>
          <a:bodyPr wrap="none">
            <a:spAutoFit/>
          </a:bodyPr>
          <a:lstStyle/>
          <a:p>
            <a:pPr>
              <a:defRPr/>
            </a:pPr>
            <a:r>
              <a:rPr lang="en-US" altLang="zh-CN" sz="2000" b="1">
                <a:solidFill>
                  <a:srgbClr val="0000FF"/>
                </a:solidFill>
                <a:latin typeface="Times New Roman" panose="02020603050405020304" pitchFamily="18" charset="0"/>
                <a:ea typeface="宋体" charset="-122"/>
              </a:rPr>
              <a:t>Day    Outlook    Temperature      Humidity    Wind</a:t>
            </a:r>
            <a:r>
              <a:rPr lang="en-US" altLang="zh-CN" sz="2000" b="1">
                <a:latin typeface="Times New Roman" panose="02020603050405020304" pitchFamily="18" charset="0"/>
                <a:ea typeface="宋体" charset="-122"/>
              </a:rPr>
              <a:t>       </a:t>
            </a:r>
            <a:r>
              <a:rPr lang="en-US" altLang="zh-CN" sz="2000" b="1">
                <a:solidFill>
                  <a:srgbClr val="A50021"/>
                </a:solidFill>
                <a:latin typeface="Times New Roman" panose="02020603050405020304" pitchFamily="18" charset="0"/>
                <a:ea typeface="宋体" charset="-122"/>
              </a:rPr>
              <a:t>PlayTennis</a:t>
            </a:r>
            <a:endParaRPr lang="en-US" altLang="zh-CN" sz="2000" u="sng">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48" name="Text Box 4">
            <a:extLst>
              <a:ext uri="{FF2B5EF4-FFF2-40B4-BE49-F238E27FC236}">
                <a16:creationId xmlns:a16="http://schemas.microsoft.com/office/drawing/2014/main" id="{4A7469D9-3E8C-8147-9EF0-B057377F4B26}"/>
              </a:ext>
            </a:extLst>
          </p:cNvPr>
          <p:cNvSpPr txBox="1">
            <a:spLocks noChangeArrowheads="1"/>
          </p:cNvSpPr>
          <p:nvPr/>
        </p:nvSpPr>
        <p:spPr bwMode="auto">
          <a:xfrm>
            <a:off x="2719389" y="1920875"/>
            <a:ext cx="6491287" cy="400050"/>
          </a:xfrm>
          <a:prstGeom prst="rect">
            <a:avLst/>
          </a:prstGeom>
          <a:noFill/>
          <a:ln w="9525">
            <a:noFill/>
            <a:miter lim="800000"/>
            <a:headEnd/>
            <a:tailEnd/>
          </a:ln>
          <a:effectLst/>
        </p:spPr>
        <p:txBody>
          <a:bodyPr wrap="none">
            <a:spAutoFit/>
          </a:bodyPr>
          <a:lstStyle/>
          <a:p>
            <a:pPr>
              <a:defRPr/>
            </a:pPr>
            <a:r>
              <a:rPr lang="zh-CN" altLang="en-US" sz="2000" b="1" dirty="0">
                <a:latin typeface="Times New Roman" panose="02020603050405020304" pitchFamily="18" charset="0"/>
                <a:ea typeface="宋体" charset="-122"/>
              </a:rPr>
              <a:t> </a:t>
            </a:r>
            <a:r>
              <a:rPr lang="en-US" altLang="zh-CN" sz="2000" b="1" dirty="0">
                <a:latin typeface="Times New Roman" panose="02020603050405020304" pitchFamily="18" charset="0"/>
                <a:ea typeface="宋体" charset="-122"/>
              </a:rPr>
              <a:t>1       Sunny            Hot              High          Weak            </a:t>
            </a:r>
            <a:r>
              <a:rPr lang="en-US" altLang="zh-CN" sz="2000" b="1" dirty="0">
                <a:solidFill>
                  <a:srgbClr val="A50021"/>
                </a:solidFill>
                <a:latin typeface="Times New Roman" panose="02020603050405020304" pitchFamily="18" charset="0"/>
                <a:ea typeface="宋体" charset="-122"/>
              </a:rPr>
              <a:t>No</a:t>
            </a:r>
            <a:endParaRPr lang="en-US" altLang="zh-CN" sz="2000" u="sng" dirty="0">
              <a:effectLst>
                <a:outerShdw blurRad="38100" dist="38100" dir="2700000" algn="tl">
                  <a:srgbClr val="FFFFFF"/>
                </a:outerShdw>
              </a:effectLst>
              <a:latin typeface="Times New Roman" panose="02020603050405020304" pitchFamily="18" charset="0"/>
              <a:ea typeface="宋体" charset="-122"/>
            </a:endParaRPr>
          </a:p>
        </p:txBody>
      </p:sp>
      <p:sp>
        <p:nvSpPr>
          <p:cNvPr id="953349" name="Text Box 5">
            <a:extLst>
              <a:ext uri="{FF2B5EF4-FFF2-40B4-BE49-F238E27FC236}">
                <a16:creationId xmlns:a16="http://schemas.microsoft.com/office/drawing/2014/main" id="{740B0696-4699-A34A-B058-50C3BC34E57D}"/>
              </a:ext>
            </a:extLst>
          </p:cNvPr>
          <p:cNvSpPr txBox="1">
            <a:spLocks noChangeArrowheads="1"/>
          </p:cNvSpPr>
          <p:nvPr/>
        </p:nvSpPr>
        <p:spPr bwMode="auto">
          <a:xfrm>
            <a:off x="2719388" y="2244725"/>
            <a:ext cx="6477000" cy="400050"/>
          </a:xfrm>
          <a:prstGeom prst="rect">
            <a:avLst/>
          </a:prstGeom>
          <a:noFill/>
          <a:ln w="9525">
            <a:noFill/>
            <a:miter lim="800000"/>
            <a:headEnd/>
            <a:tailEnd/>
          </a:ln>
          <a:effectLst/>
        </p:spPr>
        <p:txBody>
          <a:bodyPr wrap="none">
            <a:spAutoFit/>
          </a:bodyPr>
          <a:lstStyle/>
          <a:p>
            <a:pPr>
              <a:defRPr/>
            </a:pPr>
            <a:r>
              <a:rPr lang="zh-CN" altLang="en-US" sz="2000" b="1">
                <a:latin typeface="Times New Roman" panose="02020603050405020304" pitchFamily="18" charset="0"/>
                <a:ea typeface="宋体" charset="-122"/>
              </a:rPr>
              <a:t> </a:t>
            </a:r>
            <a:r>
              <a:rPr lang="en-US" altLang="zh-CN" sz="2000" b="1">
                <a:latin typeface="Times New Roman" panose="02020603050405020304" pitchFamily="18" charset="0"/>
                <a:ea typeface="宋体" charset="-122"/>
              </a:rPr>
              <a:t>2       Sunny            Hot              High         Strong           </a:t>
            </a:r>
            <a:r>
              <a:rPr lang="en-US" altLang="zh-CN" sz="2000" b="1">
                <a:solidFill>
                  <a:srgbClr val="A50021"/>
                </a:solidFill>
                <a:latin typeface="Times New Roman" panose="02020603050405020304" pitchFamily="18" charset="0"/>
                <a:ea typeface="宋体" charset="-122"/>
              </a:rPr>
              <a:t>No</a:t>
            </a:r>
            <a:endParaRPr lang="en-US" altLang="zh-CN" sz="2000" u="sng">
              <a:effectLst>
                <a:outerShdw blurRad="38100" dist="38100" dir="2700000" algn="tl">
                  <a:srgbClr val="FFFFFF"/>
                </a:outerShdw>
              </a:effectLst>
              <a:latin typeface="Times New Roman" panose="02020603050405020304" pitchFamily="18" charset="0"/>
              <a:ea typeface="宋体" charset="-122"/>
            </a:endParaRPr>
          </a:p>
        </p:txBody>
      </p:sp>
      <p:sp>
        <p:nvSpPr>
          <p:cNvPr id="953350" name="Text Box 6">
            <a:extLst>
              <a:ext uri="{FF2B5EF4-FFF2-40B4-BE49-F238E27FC236}">
                <a16:creationId xmlns:a16="http://schemas.microsoft.com/office/drawing/2014/main" id="{FA7D5673-6213-5A4E-9288-D461C45885C8}"/>
              </a:ext>
            </a:extLst>
          </p:cNvPr>
          <p:cNvSpPr txBox="1">
            <a:spLocks noChangeArrowheads="1"/>
          </p:cNvSpPr>
          <p:nvPr/>
        </p:nvSpPr>
        <p:spPr bwMode="auto">
          <a:xfrm>
            <a:off x="2719388" y="2568575"/>
            <a:ext cx="6559550" cy="400050"/>
          </a:xfrm>
          <a:prstGeom prst="rect">
            <a:avLst/>
          </a:prstGeom>
          <a:noFill/>
          <a:ln w="9525">
            <a:noFill/>
            <a:miter lim="800000"/>
            <a:headEnd/>
            <a:tailEnd/>
          </a:ln>
          <a:effectLst/>
        </p:spPr>
        <p:txBody>
          <a:bodyPr wrap="none">
            <a:spAutoFit/>
          </a:bodyPr>
          <a:lstStyle/>
          <a:p>
            <a:pPr>
              <a:defRPr/>
            </a:pPr>
            <a:r>
              <a:rPr lang="zh-CN" altLang="en-US" sz="2000" b="1" dirty="0">
                <a:latin typeface="Times New Roman" panose="02020603050405020304" pitchFamily="18" charset="0"/>
                <a:ea typeface="宋体" charset="-122"/>
              </a:rPr>
              <a:t> </a:t>
            </a:r>
            <a:r>
              <a:rPr lang="en-US" altLang="zh-CN" sz="2000" b="1" dirty="0">
                <a:latin typeface="Times New Roman" panose="02020603050405020304" pitchFamily="18" charset="0"/>
                <a:ea typeface="宋体" charset="-122"/>
              </a:rPr>
              <a:t>3       Overcast        Hot              High          Weak            </a:t>
            </a:r>
            <a:r>
              <a:rPr lang="en-US" altLang="zh-CN" sz="2000" b="1" dirty="0">
                <a:solidFill>
                  <a:srgbClr val="A50021"/>
                </a:solidFill>
                <a:latin typeface="Times New Roman" panose="02020603050405020304" pitchFamily="18" charset="0"/>
                <a:ea typeface="宋体" charset="-122"/>
              </a:rPr>
              <a:t>Yes</a:t>
            </a:r>
            <a:endParaRPr lang="en-US" altLang="zh-CN" sz="2000" u="sng" dirty="0">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51" name="Text Box 7">
            <a:extLst>
              <a:ext uri="{FF2B5EF4-FFF2-40B4-BE49-F238E27FC236}">
                <a16:creationId xmlns:a16="http://schemas.microsoft.com/office/drawing/2014/main" id="{FADCC20B-D7F5-224D-B94A-310949B4FA7D}"/>
              </a:ext>
            </a:extLst>
          </p:cNvPr>
          <p:cNvSpPr txBox="1">
            <a:spLocks noChangeArrowheads="1"/>
          </p:cNvSpPr>
          <p:nvPr/>
        </p:nvSpPr>
        <p:spPr bwMode="auto">
          <a:xfrm>
            <a:off x="2719388" y="2892425"/>
            <a:ext cx="6608762" cy="400050"/>
          </a:xfrm>
          <a:prstGeom prst="rect">
            <a:avLst/>
          </a:prstGeom>
          <a:noFill/>
          <a:ln w="9525">
            <a:noFill/>
            <a:miter lim="800000"/>
            <a:headEnd/>
            <a:tailEnd/>
          </a:ln>
          <a:effectLst/>
        </p:spPr>
        <p:txBody>
          <a:bodyPr wrap="none">
            <a:spAutoFit/>
          </a:bodyPr>
          <a:lstStyle/>
          <a:p>
            <a:pPr>
              <a:defRPr/>
            </a:pPr>
            <a:r>
              <a:rPr lang="zh-CN" altLang="en-US" sz="2000" b="1">
                <a:latin typeface="Times New Roman" panose="02020603050405020304" pitchFamily="18" charset="0"/>
                <a:ea typeface="宋体" charset="-122"/>
              </a:rPr>
              <a:t> </a:t>
            </a:r>
            <a:r>
              <a:rPr lang="en-US" altLang="zh-CN" sz="2000" b="1">
                <a:latin typeface="Times New Roman" panose="02020603050405020304" pitchFamily="18" charset="0"/>
                <a:ea typeface="宋体" charset="-122"/>
              </a:rPr>
              <a:t>4       Rain              Mild              High          Weak            </a:t>
            </a:r>
            <a:r>
              <a:rPr lang="en-US" altLang="zh-CN" sz="2000" b="1">
                <a:solidFill>
                  <a:srgbClr val="A50021"/>
                </a:solidFill>
                <a:latin typeface="Times New Roman" panose="02020603050405020304" pitchFamily="18" charset="0"/>
                <a:ea typeface="宋体" charset="-122"/>
              </a:rPr>
              <a:t>Yes</a:t>
            </a:r>
            <a:endParaRPr lang="en-US" altLang="zh-CN" sz="2000" u="sng">
              <a:effectLst>
                <a:outerShdw blurRad="38100" dist="38100" dir="2700000" algn="tl">
                  <a:srgbClr val="FFFFFF"/>
                </a:outerShdw>
              </a:effectLst>
              <a:latin typeface="Times New Roman" panose="02020603050405020304" pitchFamily="18" charset="0"/>
              <a:ea typeface="宋体" charset="-122"/>
            </a:endParaRPr>
          </a:p>
        </p:txBody>
      </p:sp>
      <p:sp>
        <p:nvSpPr>
          <p:cNvPr id="953352" name="Text Box 8">
            <a:extLst>
              <a:ext uri="{FF2B5EF4-FFF2-40B4-BE49-F238E27FC236}">
                <a16:creationId xmlns:a16="http://schemas.microsoft.com/office/drawing/2014/main" id="{533A53E4-FA1A-ED47-97A2-FE6221E98F8D}"/>
              </a:ext>
            </a:extLst>
          </p:cNvPr>
          <p:cNvSpPr txBox="1">
            <a:spLocks noChangeArrowheads="1"/>
          </p:cNvSpPr>
          <p:nvPr/>
        </p:nvSpPr>
        <p:spPr bwMode="auto">
          <a:xfrm>
            <a:off x="2719388" y="3216275"/>
            <a:ext cx="6640512" cy="400050"/>
          </a:xfrm>
          <a:prstGeom prst="rect">
            <a:avLst/>
          </a:prstGeom>
          <a:noFill/>
          <a:ln w="9525">
            <a:noFill/>
            <a:miter lim="800000"/>
            <a:headEnd/>
            <a:tailEnd/>
          </a:ln>
          <a:effectLst/>
        </p:spPr>
        <p:txBody>
          <a:bodyPr wrap="none">
            <a:spAutoFit/>
          </a:bodyPr>
          <a:lstStyle/>
          <a:p>
            <a:pPr>
              <a:defRPr/>
            </a:pPr>
            <a:r>
              <a:rPr lang="zh-CN" altLang="en-US" sz="2000" b="1">
                <a:latin typeface="Times New Roman" panose="02020603050405020304" pitchFamily="18" charset="0"/>
                <a:ea typeface="宋体" charset="-122"/>
              </a:rPr>
              <a:t> </a:t>
            </a:r>
            <a:r>
              <a:rPr lang="en-US" altLang="zh-CN" sz="2000" b="1">
                <a:latin typeface="Times New Roman" panose="02020603050405020304" pitchFamily="18" charset="0"/>
                <a:ea typeface="宋体" charset="-122"/>
              </a:rPr>
              <a:t>5       Rain              Cool             Normal       Weak            </a:t>
            </a:r>
            <a:r>
              <a:rPr lang="en-US" altLang="zh-CN" sz="2000" b="1">
                <a:solidFill>
                  <a:srgbClr val="A50021"/>
                </a:solidFill>
                <a:latin typeface="Times New Roman" panose="02020603050405020304" pitchFamily="18" charset="0"/>
                <a:ea typeface="宋体" charset="-122"/>
              </a:rPr>
              <a:t>Yes</a:t>
            </a:r>
            <a:endParaRPr lang="en-US" altLang="zh-CN" sz="2000" u="sng">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53" name="Text Box 9">
            <a:extLst>
              <a:ext uri="{FF2B5EF4-FFF2-40B4-BE49-F238E27FC236}">
                <a16:creationId xmlns:a16="http://schemas.microsoft.com/office/drawing/2014/main" id="{85668FBF-7A9E-3943-B435-1B02790DA433}"/>
              </a:ext>
            </a:extLst>
          </p:cNvPr>
          <p:cNvSpPr txBox="1">
            <a:spLocks noChangeArrowheads="1"/>
          </p:cNvSpPr>
          <p:nvPr/>
        </p:nvSpPr>
        <p:spPr bwMode="auto">
          <a:xfrm>
            <a:off x="2719388" y="3540125"/>
            <a:ext cx="6578600" cy="400050"/>
          </a:xfrm>
          <a:prstGeom prst="rect">
            <a:avLst/>
          </a:prstGeom>
          <a:noFill/>
          <a:ln w="9525">
            <a:noFill/>
            <a:miter lim="800000"/>
            <a:headEnd/>
            <a:tailEnd/>
          </a:ln>
          <a:effectLst/>
        </p:spPr>
        <p:txBody>
          <a:bodyPr wrap="none">
            <a:spAutoFit/>
          </a:bodyPr>
          <a:lstStyle/>
          <a:p>
            <a:pPr>
              <a:defRPr/>
            </a:pPr>
            <a:r>
              <a:rPr lang="zh-CN" altLang="en-US" sz="2000" b="1">
                <a:latin typeface="Times New Roman" panose="02020603050405020304" pitchFamily="18" charset="0"/>
                <a:ea typeface="宋体" charset="-122"/>
              </a:rPr>
              <a:t> </a:t>
            </a:r>
            <a:r>
              <a:rPr lang="en-US" altLang="zh-CN" sz="2000" b="1">
                <a:latin typeface="Times New Roman" panose="02020603050405020304" pitchFamily="18" charset="0"/>
                <a:ea typeface="宋体" charset="-122"/>
              </a:rPr>
              <a:t>6       Rain              Cool             Normal      Strong           </a:t>
            </a:r>
            <a:r>
              <a:rPr lang="en-US" altLang="zh-CN" sz="2000" b="1">
                <a:solidFill>
                  <a:srgbClr val="A50021"/>
                </a:solidFill>
                <a:latin typeface="Times New Roman" panose="02020603050405020304" pitchFamily="18" charset="0"/>
                <a:ea typeface="宋体" charset="-122"/>
              </a:rPr>
              <a:t>No</a:t>
            </a:r>
            <a:endParaRPr lang="en-US" altLang="zh-CN" sz="2000" u="sng">
              <a:effectLst>
                <a:outerShdw blurRad="38100" dist="38100" dir="2700000" algn="tl">
                  <a:srgbClr val="FFFFFF"/>
                </a:outerShdw>
              </a:effectLst>
              <a:latin typeface="Times New Roman" panose="02020603050405020304" pitchFamily="18" charset="0"/>
              <a:ea typeface="宋体" charset="-122"/>
            </a:endParaRPr>
          </a:p>
        </p:txBody>
      </p:sp>
      <p:sp>
        <p:nvSpPr>
          <p:cNvPr id="953354" name="Text Box 10">
            <a:extLst>
              <a:ext uri="{FF2B5EF4-FFF2-40B4-BE49-F238E27FC236}">
                <a16:creationId xmlns:a16="http://schemas.microsoft.com/office/drawing/2014/main" id="{5EA6B6DD-5C9A-764C-BF1F-5B4416AAE45E}"/>
              </a:ext>
            </a:extLst>
          </p:cNvPr>
          <p:cNvSpPr txBox="1">
            <a:spLocks noChangeArrowheads="1"/>
          </p:cNvSpPr>
          <p:nvPr/>
        </p:nvSpPr>
        <p:spPr bwMode="auto">
          <a:xfrm>
            <a:off x="2719389" y="3863975"/>
            <a:ext cx="6689725" cy="400050"/>
          </a:xfrm>
          <a:prstGeom prst="rect">
            <a:avLst/>
          </a:prstGeom>
          <a:noFill/>
          <a:ln w="9525">
            <a:noFill/>
            <a:miter lim="800000"/>
            <a:headEnd/>
            <a:tailEnd/>
          </a:ln>
          <a:effectLst/>
        </p:spPr>
        <p:txBody>
          <a:bodyPr wrap="none">
            <a:spAutoFit/>
          </a:bodyPr>
          <a:lstStyle/>
          <a:p>
            <a:pPr>
              <a:defRPr/>
            </a:pPr>
            <a:r>
              <a:rPr lang="zh-CN" altLang="en-US" sz="2000" b="1">
                <a:latin typeface="Times New Roman" panose="02020603050405020304" pitchFamily="18" charset="0"/>
                <a:ea typeface="宋体" charset="-122"/>
              </a:rPr>
              <a:t> </a:t>
            </a:r>
            <a:r>
              <a:rPr lang="en-US" altLang="zh-CN" sz="2000" b="1">
                <a:latin typeface="Times New Roman" panose="02020603050405020304" pitchFamily="18" charset="0"/>
                <a:ea typeface="宋体" charset="-122"/>
              </a:rPr>
              <a:t>7       Overcast        Cool             Normal      Strong          </a:t>
            </a:r>
            <a:r>
              <a:rPr lang="en-US" altLang="zh-CN" sz="2000" b="1">
                <a:solidFill>
                  <a:srgbClr val="A50021"/>
                </a:solidFill>
                <a:latin typeface="Times New Roman" panose="02020603050405020304" pitchFamily="18" charset="0"/>
                <a:ea typeface="宋体" charset="-122"/>
              </a:rPr>
              <a:t>Yes </a:t>
            </a:r>
            <a:endParaRPr lang="en-US" altLang="zh-CN" sz="2000" u="sng">
              <a:effectLst>
                <a:outerShdw blurRad="38100" dist="38100" dir="2700000" algn="tl">
                  <a:srgbClr val="FFFFFF"/>
                </a:outerShdw>
              </a:effectLst>
              <a:latin typeface="Times New Roman" panose="02020603050405020304" pitchFamily="18" charset="0"/>
              <a:ea typeface="宋体" charset="-122"/>
            </a:endParaRPr>
          </a:p>
        </p:txBody>
      </p:sp>
      <p:sp>
        <p:nvSpPr>
          <p:cNvPr id="953355" name="Text Box 11">
            <a:extLst>
              <a:ext uri="{FF2B5EF4-FFF2-40B4-BE49-F238E27FC236}">
                <a16:creationId xmlns:a16="http://schemas.microsoft.com/office/drawing/2014/main" id="{19D9EAC0-C540-0F40-87C7-05E8A78BBEDF}"/>
              </a:ext>
            </a:extLst>
          </p:cNvPr>
          <p:cNvSpPr txBox="1">
            <a:spLocks noChangeArrowheads="1"/>
          </p:cNvSpPr>
          <p:nvPr/>
        </p:nvSpPr>
        <p:spPr bwMode="auto">
          <a:xfrm>
            <a:off x="2719389" y="4186238"/>
            <a:ext cx="6605587" cy="400050"/>
          </a:xfrm>
          <a:prstGeom prst="rect">
            <a:avLst/>
          </a:prstGeom>
          <a:noFill/>
          <a:ln w="9525">
            <a:noFill/>
            <a:miter lim="800000"/>
            <a:headEnd/>
            <a:tailEnd/>
          </a:ln>
          <a:effectLst/>
        </p:spPr>
        <p:txBody>
          <a:bodyPr wrap="none">
            <a:spAutoFit/>
          </a:bodyPr>
          <a:lstStyle/>
          <a:p>
            <a:pPr>
              <a:defRPr/>
            </a:pPr>
            <a:r>
              <a:rPr lang="zh-CN" altLang="en-US" sz="2000" b="1" dirty="0">
                <a:latin typeface="Times New Roman" panose="02020603050405020304" pitchFamily="18" charset="0"/>
                <a:ea typeface="宋体" charset="-122"/>
              </a:rPr>
              <a:t> </a:t>
            </a:r>
            <a:r>
              <a:rPr lang="en-US" altLang="zh-CN" sz="2000" b="1" dirty="0">
                <a:latin typeface="Times New Roman" panose="02020603050405020304" pitchFamily="18" charset="0"/>
                <a:ea typeface="宋体" charset="-122"/>
              </a:rPr>
              <a:t>8       Sunny            Mild             High          Weak             </a:t>
            </a:r>
            <a:r>
              <a:rPr lang="en-US" altLang="zh-CN" sz="2000" b="1" dirty="0">
                <a:solidFill>
                  <a:srgbClr val="A50021"/>
                </a:solidFill>
                <a:latin typeface="Times New Roman" panose="02020603050405020304" pitchFamily="18" charset="0"/>
                <a:ea typeface="宋体" charset="-122"/>
              </a:rPr>
              <a:t>No</a:t>
            </a:r>
            <a:endParaRPr lang="en-US" altLang="zh-CN" sz="2000" u="sng" dirty="0">
              <a:effectLst>
                <a:outerShdw blurRad="38100" dist="38100" dir="2700000" algn="tl">
                  <a:srgbClr val="FFFFFF"/>
                </a:outerShdw>
              </a:effectLst>
              <a:latin typeface="Times New Roman" panose="02020603050405020304" pitchFamily="18" charset="0"/>
              <a:ea typeface="宋体" charset="-122"/>
            </a:endParaRPr>
          </a:p>
        </p:txBody>
      </p:sp>
      <p:sp>
        <p:nvSpPr>
          <p:cNvPr id="953356" name="Text Box 12">
            <a:extLst>
              <a:ext uri="{FF2B5EF4-FFF2-40B4-BE49-F238E27FC236}">
                <a16:creationId xmlns:a16="http://schemas.microsoft.com/office/drawing/2014/main" id="{438DA484-0FAF-2B43-80C7-4D2D5609C01D}"/>
              </a:ext>
            </a:extLst>
          </p:cNvPr>
          <p:cNvSpPr txBox="1">
            <a:spLocks noChangeArrowheads="1"/>
          </p:cNvSpPr>
          <p:nvPr/>
        </p:nvSpPr>
        <p:spPr bwMode="auto">
          <a:xfrm>
            <a:off x="2719389" y="4510088"/>
            <a:ext cx="6619875" cy="400050"/>
          </a:xfrm>
          <a:prstGeom prst="rect">
            <a:avLst/>
          </a:prstGeom>
          <a:noFill/>
          <a:ln w="9525">
            <a:noFill/>
            <a:miter lim="800000"/>
            <a:headEnd/>
            <a:tailEnd/>
          </a:ln>
          <a:effectLst/>
        </p:spPr>
        <p:txBody>
          <a:bodyPr wrap="none">
            <a:spAutoFit/>
          </a:bodyPr>
          <a:lstStyle/>
          <a:p>
            <a:pPr>
              <a:defRPr/>
            </a:pPr>
            <a:r>
              <a:rPr lang="zh-CN" altLang="en-US" sz="2000" b="1" dirty="0">
                <a:latin typeface="Times New Roman" panose="02020603050405020304" pitchFamily="18" charset="0"/>
                <a:ea typeface="宋体" charset="-122"/>
              </a:rPr>
              <a:t> </a:t>
            </a:r>
            <a:r>
              <a:rPr lang="en-US" altLang="zh-CN" sz="2000" b="1" dirty="0">
                <a:latin typeface="Times New Roman" panose="02020603050405020304" pitchFamily="18" charset="0"/>
                <a:ea typeface="宋体" charset="-122"/>
              </a:rPr>
              <a:t>9       Sunny            Cool             Normal      Weak            </a:t>
            </a:r>
            <a:r>
              <a:rPr lang="en-US" altLang="zh-CN" sz="2000" b="1" dirty="0">
                <a:solidFill>
                  <a:srgbClr val="A50021"/>
                </a:solidFill>
                <a:latin typeface="Times New Roman" panose="02020603050405020304" pitchFamily="18" charset="0"/>
                <a:ea typeface="宋体" charset="-122"/>
              </a:rPr>
              <a:t>Yes</a:t>
            </a:r>
            <a:endParaRPr lang="en-US" altLang="zh-CN" sz="2000" u="sng" dirty="0">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57" name="Text Box 13">
            <a:extLst>
              <a:ext uri="{FF2B5EF4-FFF2-40B4-BE49-F238E27FC236}">
                <a16:creationId xmlns:a16="http://schemas.microsoft.com/office/drawing/2014/main" id="{8464AAFE-557E-DB4C-AC97-60ED61EDD6B8}"/>
              </a:ext>
            </a:extLst>
          </p:cNvPr>
          <p:cNvSpPr txBox="1">
            <a:spLocks noChangeArrowheads="1"/>
          </p:cNvSpPr>
          <p:nvPr/>
        </p:nvSpPr>
        <p:spPr bwMode="auto">
          <a:xfrm>
            <a:off x="2719388" y="4833938"/>
            <a:ext cx="6716712" cy="400050"/>
          </a:xfrm>
          <a:prstGeom prst="rect">
            <a:avLst/>
          </a:prstGeom>
          <a:noFill/>
          <a:ln w="9525">
            <a:noFill/>
            <a:miter lim="800000"/>
            <a:headEnd/>
            <a:tailEnd/>
          </a:ln>
          <a:effectLst/>
        </p:spPr>
        <p:txBody>
          <a:bodyPr wrap="none">
            <a:spAutoFit/>
          </a:bodyPr>
          <a:lstStyle/>
          <a:p>
            <a:pPr>
              <a:defRPr/>
            </a:pPr>
            <a:r>
              <a:rPr lang="en-US" altLang="zh-CN" sz="2000" b="1" dirty="0">
                <a:latin typeface="Times New Roman" panose="02020603050405020304" pitchFamily="18" charset="0"/>
                <a:ea typeface="宋体" charset="-122"/>
              </a:rPr>
              <a:t>10      Rain              Mild              Normal      Weak            </a:t>
            </a:r>
            <a:r>
              <a:rPr lang="en-US" altLang="zh-CN" sz="2000" b="1" dirty="0">
                <a:solidFill>
                  <a:srgbClr val="A50021"/>
                </a:solidFill>
                <a:latin typeface="Times New Roman" panose="02020603050405020304" pitchFamily="18" charset="0"/>
                <a:ea typeface="宋体" charset="-122"/>
              </a:rPr>
              <a:t>Yes </a:t>
            </a:r>
            <a:endParaRPr lang="en-US" altLang="zh-CN" sz="2000" u="sng" dirty="0">
              <a:effectLst>
                <a:outerShdw blurRad="38100" dist="38100" dir="2700000" algn="tl">
                  <a:srgbClr val="FFFFFF"/>
                </a:outerShdw>
              </a:effectLst>
              <a:latin typeface="Times New Roman" panose="02020603050405020304" pitchFamily="18" charset="0"/>
              <a:ea typeface="宋体" charset="-122"/>
            </a:endParaRPr>
          </a:p>
        </p:txBody>
      </p:sp>
      <p:sp>
        <p:nvSpPr>
          <p:cNvPr id="953358" name="Text Box 14">
            <a:extLst>
              <a:ext uri="{FF2B5EF4-FFF2-40B4-BE49-F238E27FC236}">
                <a16:creationId xmlns:a16="http://schemas.microsoft.com/office/drawing/2014/main" id="{540C8FA6-52F1-AD4D-B9D3-1148EF6CCAEE}"/>
              </a:ext>
            </a:extLst>
          </p:cNvPr>
          <p:cNvSpPr txBox="1">
            <a:spLocks noChangeArrowheads="1"/>
          </p:cNvSpPr>
          <p:nvPr/>
        </p:nvSpPr>
        <p:spPr bwMode="auto">
          <a:xfrm>
            <a:off x="2719388" y="5157788"/>
            <a:ext cx="6667500" cy="400050"/>
          </a:xfrm>
          <a:prstGeom prst="rect">
            <a:avLst/>
          </a:prstGeom>
          <a:noFill/>
          <a:ln w="9525">
            <a:noFill/>
            <a:miter lim="800000"/>
            <a:headEnd/>
            <a:tailEnd/>
          </a:ln>
          <a:effectLst/>
        </p:spPr>
        <p:txBody>
          <a:bodyPr wrap="none">
            <a:spAutoFit/>
          </a:bodyPr>
          <a:lstStyle/>
          <a:p>
            <a:pPr>
              <a:defRPr/>
            </a:pPr>
            <a:r>
              <a:rPr lang="en-US" altLang="zh-CN" sz="2000" b="1">
                <a:latin typeface="Times New Roman" panose="02020603050405020304" pitchFamily="18" charset="0"/>
                <a:ea typeface="宋体" charset="-122"/>
              </a:rPr>
              <a:t>11      Sunny            Mild              Normal     Strong           </a:t>
            </a:r>
            <a:r>
              <a:rPr lang="en-US" altLang="zh-CN" sz="2000" b="1">
                <a:solidFill>
                  <a:srgbClr val="A50021"/>
                </a:solidFill>
                <a:latin typeface="Times New Roman" panose="02020603050405020304" pitchFamily="18" charset="0"/>
                <a:ea typeface="宋体" charset="-122"/>
              </a:rPr>
              <a:t>Yes</a:t>
            </a:r>
            <a:endParaRPr lang="en-US" altLang="zh-CN" sz="2000" u="sng">
              <a:effectLst>
                <a:outerShdw blurRad="38100" dist="38100" dir="2700000" algn="tl">
                  <a:srgbClr val="FFFFFF"/>
                </a:outerShdw>
              </a:effectLst>
              <a:latin typeface="Times New Roman" panose="02020603050405020304" pitchFamily="18" charset="0"/>
              <a:ea typeface="宋体" charset="-122"/>
            </a:endParaRPr>
          </a:p>
        </p:txBody>
      </p:sp>
      <p:sp>
        <p:nvSpPr>
          <p:cNvPr id="953359" name="Text Box 15">
            <a:extLst>
              <a:ext uri="{FF2B5EF4-FFF2-40B4-BE49-F238E27FC236}">
                <a16:creationId xmlns:a16="http://schemas.microsoft.com/office/drawing/2014/main" id="{3725559C-73D3-724C-BD49-4AB00AB46842}"/>
              </a:ext>
            </a:extLst>
          </p:cNvPr>
          <p:cNvSpPr txBox="1">
            <a:spLocks noChangeArrowheads="1"/>
          </p:cNvSpPr>
          <p:nvPr/>
        </p:nvSpPr>
        <p:spPr bwMode="auto">
          <a:xfrm>
            <a:off x="2719388" y="5481638"/>
            <a:ext cx="6659562" cy="400050"/>
          </a:xfrm>
          <a:prstGeom prst="rect">
            <a:avLst/>
          </a:prstGeom>
          <a:noFill/>
          <a:ln w="9525">
            <a:noFill/>
            <a:miter lim="800000"/>
            <a:headEnd/>
            <a:tailEnd/>
          </a:ln>
          <a:effectLst/>
        </p:spPr>
        <p:txBody>
          <a:bodyPr wrap="none">
            <a:spAutoFit/>
          </a:bodyPr>
          <a:lstStyle/>
          <a:p>
            <a:pPr>
              <a:defRPr/>
            </a:pPr>
            <a:r>
              <a:rPr lang="en-US" altLang="zh-CN" sz="2000" b="1">
                <a:latin typeface="Times New Roman" panose="02020603050405020304" pitchFamily="18" charset="0"/>
                <a:ea typeface="宋体" charset="-122"/>
              </a:rPr>
              <a:t>12      Overcast        Mild              High         Strong           </a:t>
            </a:r>
            <a:r>
              <a:rPr lang="en-US" altLang="zh-CN" sz="2000" b="1">
                <a:solidFill>
                  <a:srgbClr val="A50021"/>
                </a:solidFill>
                <a:latin typeface="Times New Roman" panose="02020603050405020304" pitchFamily="18" charset="0"/>
                <a:ea typeface="宋体" charset="-122"/>
              </a:rPr>
              <a:t>Yes</a:t>
            </a:r>
            <a:endParaRPr lang="en-US" altLang="zh-CN" sz="2000" u="sng">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60" name="Text Box 16">
            <a:extLst>
              <a:ext uri="{FF2B5EF4-FFF2-40B4-BE49-F238E27FC236}">
                <a16:creationId xmlns:a16="http://schemas.microsoft.com/office/drawing/2014/main" id="{0FCC2582-4E49-FC48-BA1D-C7E0D4993304}"/>
              </a:ext>
            </a:extLst>
          </p:cNvPr>
          <p:cNvSpPr txBox="1">
            <a:spLocks noChangeArrowheads="1"/>
          </p:cNvSpPr>
          <p:nvPr/>
        </p:nvSpPr>
        <p:spPr bwMode="auto">
          <a:xfrm>
            <a:off x="2719388" y="5805488"/>
            <a:ext cx="6667500" cy="400050"/>
          </a:xfrm>
          <a:prstGeom prst="rect">
            <a:avLst/>
          </a:prstGeom>
          <a:noFill/>
          <a:ln w="9525">
            <a:noFill/>
            <a:miter lim="800000"/>
            <a:headEnd/>
            <a:tailEnd/>
          </a:ln>
          <a:effectLst/>
        </p:spPr>
        <p:txBody>
          <a:bodyPr wrap="none">
            <a:spAutoFit/>
          </a:bodyPr>
          <a:lstStyle/>
          <a:p>
            <a:pPr>
              <a:defRPr/>
            </a:pPr>
            <a:r>
              <a:rPr lang="en-US" altLang="zh-CN" sz="2000" b="1">
                <a:latin typeface="Times New Roman" panose="02020603050405020304" pitchFamily="18" charset="0"/>
                <a:ea typeface="宋体" charset="-122"/>
              </a:rPr>
              <a:t>13      Overcast         Hot              Normal     Weak             </a:t>
            </a:r>
            <a:r>
              <a:rPr lang="en-US" altLang="zh-CN" sz="2000" b="1">
                <a:solidFill>
                  <a:srgbClr val="A50021"/>
                </a:solidFill>
                <a:latin typeface="Times New Roman" panose="02020603050405020304" pitchFamily="18" charset="0"/>
                <a:ea typeface="宋体" charset="-122"/>
              </a:rPr>
              <a:t>Yes</a:t>
            </a:r>
            <a:endParaRPr lang="en-US" altLang="zh-CN" sz="2000" u="sng">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953361" name="Text Box 17">
            <a:extLst>
              <a:ext uri="{FF2B5EF4-FFF2-40B4-BE49-F238E27FC236}">
                <a16:creationId xmlns:a16="http://schemas.microsoft.com/office/drawing/2014/main" id="{FE53BC67-E4DA-BC46-9944-76A60979E218}"/>
              </a:ext>
            </a:extLst>
          </p:cNvPr>
          <p:cNvSpPr txBox="1">
            <a:spLocks noChangeArrowheads="1"/>
          </p:cNvSpPr>
          <p:nvPr/>
        </p:nvSpPr>
        <p:spPr bwMode="auto">
          <a:xfrm>
            <a:off x="2719389" y="6127750"/>
            <a:ext cx="6675437" cy="400050"/>
          </a:xfrm>
          <a:prstGeom prst="rect">
            <a:avLst/>
          </a:prstGeom>
          <a:noFill/>
          <a:ln w="9525">
            <a:noFill/>
            <a:miter lim="800000"/>
            <a:headEnd/>
            <a:tailEnd/>
          </a:ln>
          <a:effectLst/>
        </p:spPr>
        <p:txBody>
          <a:bodyPr wrap="none">
            <a:spAutoFit/>
          </a:bodyPr>
          <a:lstStyle/>
          <a:p>
            <a:pPr>
              <a:defRPr/>
            </a:pPr>
            <a:r>
              <a:rPr lang="en-US" altLang="zh-CN" sz="2000" b="1">
                <a:latin typeface="Times New Roman" panose="02020603050405020304" pitchFamily="18" charset="0"/>
                <a:ea typeface="宋体" charset="-122"/>
              </a:rPr>
              <a:t>14      Rain               Mild              High        Strong            </a:t>
            </a:r>
            <a:r>
              <a:rPr lang="en-US" altLang="zh-CN" sz="2000" b="1">
                <a:solidFill>
                  <a:srgbClr val="A50021"/>
                </a:solidFill>
                <a:latin typeface="Times New Roman" panose="02020603050405020304" pitchFamily="18" charset="0"/>
                <a:ea typeface="宋体" charset="-122"/>
              </a:rPr>
              <a:t>No </a:t>
            </a:r>
            <a:endParaRPr lang="en-US" altLang="zh-CN" sz="2000" u="sng">
              <a:solidFill>
                <a:srgbClr val="A50021"/>
              </a:solidFill>
              <a:effectLst>
                <a:outerShdw blurRad="38100" dist="38100" dir="2700000" algn="tl">
                  <a:srgbClr val="000000"/>
                </a:outerShdw>
              </a:effectLst>
              <a:latin typeface="Times New Roman" panose="02020603050405020304" pitchFamily="18" charset="0"/>
              <a:ea typeface="宋体" charset="-122"/>
            </a:endParaRPr>
          </a:p>
        </p:txBody>
      </p:sp>
      <p:sp>
        <p:nvSpPr>
          <p:cNvPr id="48145" name="Line 18">
            <a:extLst>
              <a:ext uri="{FF2B5EF4-FFF2-40B4-BE49-F238E27FC236}">
                <a16:creationId xmlns:a16="http://schemas.microsoft.com/office/drawing/2014/main" id="{8689B986-72B0-2B47-8C7E-8BB6E47D1D82}"/>
              </a:ext>
            </a:extLst>
          </p:cNvPr>
          <p:cNvSpPr>
            <a:spLocks noChangeShapeType="1"/>
          </p:cNvSpPr>
          <p:nvPr/>
        </p:nvSpPr>
        <p:spPr bwMode="auto">
          <a:xfrm>
            <a:off x="2566988" y="1800225"/>
            <a:ext cx="6019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48146" name="Line 19">
            <a:extLst>
              <a:ext uri="{FF2B5EF4-FFF2-40B4-BE49-F238E27FC236}">
                <a16:creationId xmlns:a16="http://schemas.microsoft.com/office/drawing/2014/main" id="{CEA822D5-4CD9-9944-81F0-6BD904F9FBFC}"/>
              </a:ext>
            </a:extLst>
          </p:cNvPr>
          <p:cNvSpPr>
            <a:spLocks noChangeShapeType="1"/>
          </p:cNvSpPr>
          <p:nvPr/>
        </p:nvSpPr>
        <p:spPr bwMode="auto">
          <a:xfrm>
            <a:off x="2566988" y="1419225"/>
            <a:ext cx="6019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graphicFrame>
        <p:nvGraphicFramePr>
          <p:cNvPr id="48147" name="Object 2">
            <a:extLst>
              <a:ext uri="{FF2B5EF4-FFF2-40B4-BE49-F238E27FC236}">
                <a16:creationId xmlns:a16="http://schemas.microsoft.com/office/drawing/2014/main" id="{C47F177F-8843-3944-83F7-16C0E5E673F6}"/>
              </a:ext>
            </a:extLst>
          </p:cNvPr>
          <p:cNvGraphicFramePr>
            <a:graphicFrameLocks noChangeAspect="1"/>
          </p:cNvGraphicFramePr>
          <p:nvPr/>
        </p:nvGraphicFramePr>
        <p:xfrm>
          <a:off x="3624263" y="685801"/>
          <a:ext cx="4705350" cy="557213"/>
        </p:xfrm>
        <a:graphic>
          <a:graphicData uri="http://schemas.openxmlformats.org/presentationml/2006/ole">
            <mc:AlternateContent xmlns:mc="http://schemas.openxmlformats.org/markup-compatibility/2006">
              <mc:Choice xmlns:v="urn:schemas-microsoft-com:vml" Requires="v">
                <p:oleObj spid="_x0000_s48157" name="公式" r:id="rId4" imgW="51790600" imgH="6146800" progId="Equation.3">
                  <p:embed/>
                </p:oleObj>
              </mc:Choice>
              <mc:Fallback>
                <p:oleObj name="公式" r:id="rId4" imgW="51790600" imgH="6146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4263" y="685801"/>
                        <a:ext cx="4705350" cy="557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a:extLst>
              <a:ext uri="{FF2B5EF4-FFF2-40B4-BE49-F238E27FC236}">
                <a16:creationId xmlns:a16="http://schemas.microsoft.com/office/drawing/2014/main" id="{D46F15FB-B0A7-9B4C-96D5-2AA4B013787C}"/>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分类及其相关的基本概念</a:t>
            </a:r>
          </a:p>
        </p:txBody>
      </p:sp>
      <p:sp>
        <p:nvSpPr>
          <p:cNvPr id="12291" name="内容占位符 4">
            <a:extLst>
              <a:ext uri="{FF2B5EF4-FFF2-40B4-BE49-F238E27FC236}">
                <a16:creationId xmlns:a16="http://schemas.microsoft.com/office/drawing/2014/main" id="{F504BCA5-92AC-4B42-928C-BE7462E20778}"/>
              </a:ext>
            </a:extLst>
          </p:cNvPr>
          <p:cNvSpPr>
            <a:spLocks noGrp="1"/>
          </p:cNvSpPr>
          <p:nvPr>
            <p:ph idx="1"/>
          </p:nvPr>
        </p:nvSpPr>
        <p:spPr/>
        <p:txBody>
          <a:bodyPr/>
          <a:lstStyle/>
          <a:p>
            <a:pPr eaLnBrk="1" hangingPunct="1"/>
            <a:r>
              <a:rPr lang="zh-CN" altLang="en-US" dirty="0">
                <a:ea typeface="微软雅黑" panose="020B0503020204020204" pitchFamily="34" charset="-122"/>
              </a:rPr>
              <a:t>分类：</a:t>
            </a:r>
            <a:r>
              <a:rPr lang="zh-CN" altLang="zh-CN" dirty="0">
                <a:ea typeface="微软雅黑" panose="020B0503020204020204" pitchFamily="34" charset="-122"/>
              </a:rPr>
              <a:t>总结已有类别</a:t>
            </a:r>
            <a:r>
              <a:rPr lang="zh-CN" altLang="en-US" dirty="0">
                <a:ea typeface="微软雅黑" panose="020B0503020204020204" pitchFamily="34" charset="-122"/>
              </a:rPr>
              <a:t>的</a:t>
            </a:r>
            <a:r>
              <a:rPr lang="zh-CN" altLang="zh-CN" dirty="0">
                <a:ea typeface="微软雅黑" panose="020B0503020204020204" pitchFamily="34" charset="-122"/>
              </a:rPr>
              <a:t>对象的特点并进而进行未知类别对象的类别预测</a:t>
            </a:r>
            <a:r>
              <a:rPr lang="zh-CN" altLang="en-US" dirty="0">
                <a:ea typeface="微软雅黑" panose="020B0503020204020204" pitchFamily="34" charset="-122"/>
              </a:rPr>
              <a:t>的过程</a:t>
            </a:r>
            <a:endParaRPr lang="en-US" altLang="zh-CN" dirty="0">
              <a:ea typeface="微软雅黑" panose="020B0503020204020204" pitchFamily="34" charset="-122"/>
            </a:endParaRPr>
          </a:p>
          <a:p>
            <a:pPr eaLnBrk="1" hangingPunct="1"/>
            <a:r>
              <a:rPr lang="zh-CN" altLang="en-US" dirty="0">
                <a:ea typeface="微软雅黑" panose="020B0503020204020204" pitchFamily="34" charset="-122"/>
              </a:rPr>
              <a:t>分类器（</a:t>
            </a:r>
            <a:r>
              <a:rPr lang="en-US" altLang="zh-CN" dirty="0">
                <a:ea typeface="微软雅黑" panose="020B0503020204020204" pitchFamily="34" charset="-122"/>
              </a:rPr>
              <a:t>classifier)</a:t>
            </a:r>
          </a:p>
          <a:p>
            <a:pPr eaLnBrk="1" hangingPunct="1"/>
            <a:r>
              <a:rPr lang="zh-CN" altLang="zh-CN" dirty="0">
                <a:ea typeface="微软雅黑" panose="020B0503020204020204" pitchFamily="34" charset="-122"/>
              </a:rPr>
              <a:t>训练数据集（</a:t>
            </a:r>
            <a:r>
              <a:rPr lang="en-US" altLang="zh-CN" dirty="0">
                <a:ea typeface="微软雅黑" panose="020B0503020204020204" pitchFamily="34" charset="-122"/>
              </a:rPr>
              <a:t>training dataset</a:t>
            </a:r>
            <a:r>
              <a:rPr lang="zh-CN" altLang="zh-CN" dirty="0">
                <a:ea typeface="微软雅黑" panose="020B0503020204020204" pitchFamily="34" charset="-122"/>
              </a:rPr>
              <a:t>）</a:t>
            </a:r>
            <a:endParaRPr lang="en-US" altLang="zh-CN" dirty="0">
              <a:ea typeface="微软雅黑" panose="020B0503020204020204" pitchFamily="34" charset="-122"/>
            </a:endParaRPr>
          </a:p>
          <a:p>
            <a:pPr lvl="1" eaLnBrk="1" hangingPunct="1"/>
            <a:r>
              <a:rPr lang="zh-CN" altLang="zh-CN" b="1" dirty="0">
                <a:ea typeface="微软雅黑" panose="020B0503020204020204" pitchFamily="34" charset="-122"/>
              </a:rPr>
              <a:t>分类属性</a:t>
            </a:r>
            <a:r>
              <a:rPr lang="zh-CN" altLang="zh-CN" dirty="0">
                <a:ea typeface="微软雅黑" panose="020B0503020204020204" pitchFamily="34" charset="-122"/>
              </a:rPr>
              <a:t>（</a:t>
            </a:r>
            <a:r>
              <a:rPr lang="en-US" altLang="zh-CN" dirty="0">
                <a:ea typeface="微软雅黑" panose="020B0503020204020204" pitchFamily="34" charset="-122"/>
              </a:rPr>
              <a:t>class label attribute</a:t>
            </a:r>
            <a:r>
              <a:rPr lang="zh-CN" altLang="zh-CN" dirty="0">
                <a:ea typeface="微软雅黑" panose="020B0503020204020204" pitchFamily="34" charset="-122"/>
              </a:rPr>
              <a:t>），每个取值称为一个类别（</a:t>
            </a:r>
            <a:r>
              <a:rPr lang="en-US" altLang="zh-CN" dirty="0">
                <a:ea typeface="微软雅黑" panose="020B0503020204020204" pitchFamily="34" charset="-122"/>
              </a:rPr>
              <a:t>class label</a:t>
            </a:r>
            <a:r>
              <a:rPr lang="zh-CN" altLang="zh-CN" dirty="0">
                <a:ea typeface="微软雅黑" panose="020B0503020204020204" pitchFamily="34" charset="-122"/>
              </a:rPr>
              <a:t>）</a:t>
            </a:r>
            <a:endParaRPr lang="en-US" altLang="zh-CN" dirty="0">
              <a:ea typeface="微软雅黑" panose="020B0503020204020204" pitchFamily="34" charset="-122"/>
            </a:endParaRPr>
          </a:p>
          <a:p>
            <a:pPr lvl="1" eaLnBrk="1" hangingPunct="1"/>
            <a:r>
              <a:rPr lang="zh-CN" altLang="zh-CN" b="1" dirty="0">
                <a:ea typeface="微软雅黑" panose="020B0503020204020204" pitchFamily="34" charset="-122"/>
              </a:rPr>
              <a:t>属性</a:t>
            </a:r>
            <a:r>
              <a:rPr lang="zh-CN" altLang="zh-CN" dirty="0">
                <a:ea typeface="微软雅黑" panose="020B0503020204020204" pitchFamily="34" charset="-122"/>
              </a:rPr>
              <a:t>，用于描述一个对象的某个特性或性质</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测试数据集（</a:t>
            </a:r>
            <a:r>
              <a:rPr lang="en-US" altLang="zh-CN" dirty="0">
                <a:ea typeface="微软雅黑" panose="020B0503020204020204" pitchFamily="34" charset="-122"/>
              </a:rPr>
              <a:t>testing dataset</a:t>
            </a:r>
            <a:r>
              <a:rPr lang="zh-CN" altLang="zh-CN" dirty="0">
                <a:ea typeface="微软雅黑" panose="020B0503020204020204" pitchFamily="34" charset="-122"/>
              </a:rPr>
              <a:t>）</a:t>
            </a:r>
            <a:endParaRPr lang="zh-CN" altLang="en-US" dirty="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Object 2">
            <a:extLst>
              <a:ext uri="{FF2B5EF4-FFF2-40B4-BE49-F238E27FC236}">
                <a16:creationId xmlns:a16="http://schemas.microsoft.com/office/drawing/2014/main" id="{FA78425B-76BC-844E-B889-BCC1A07C54E4}"/>
              </a:ext>
            </a:extLst>
          </p:cNvPr>
          <p:cNvGraphicFramePr>
            <a:graphicFrameLocks noChangeAspect="1"/>
          </p:cNvGraphicFramePr>
          <p:nvPr>
            <p:extLst>
              <p:ext uri="{D42A27DB-BD31-4B8C-83A1-F6EECF244321}">
                <p14:modId xmlns:p14="http://schemas.microsoft.com/office/powerpoint/2010/main" val="750525460"/>
              </p:ext>
            </p:extLst>
          </p:nvPr>
        </p:nvGraphicFramePr>
        <p:xfrm>
          <a:off x="1096963" y="2207420"/>
          <a:ext cx="4705350" cy="557212"/>
        </p:xfrm>
        <a:graphic>
          <a:graphicData uri="http://schemas.openxmlformats.org/presentationml/2006/ole">
            <mc:AlternateContent xmlns:mc="http://schemas.openxmlformats.org/markup-compatibility/2006">
              <mc:Choice xmlns:v="urn:schemas-microsoft-com:vml" Requires="v">
                <p:oleObj spid="_x0000_s49178" name="公式" r:id="rId4" imgW="51790600" imgH="6146800" progId="Equation.3">
                  <p:embed/>
                </p:oleObj>
              </mc:Choice>
              <mc:Fallback>
                <p:oleObj name="公式" r:id="rId4" imgW="51790600" imgH="6146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6963" y="2207420"/>
                        <a:ext cx="4705350" cy="557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56421" name="Object 3">
            <a:extLst>
              <a:ext uri="{FF2B5EF4-FFF2-40B4-BE49-F238E27FC236}">
                <a16:creationId xmlns:a16="http://schemas.microsoft.com/office/drawing/2014/main" id="{93B2BBFF-C398-7343-AF4D-CFA9AA830421}"/>
              </a:ext>
            </a:extLst>
          </p:cNvPr>
          <p:cNvGraphicFramePr>
            <a:graphicFrameLocks/>
          </p:cNvGraphicFramePr>
          <p:nvPr>
            <p:extLst>
              <p:ext uri="{D42A27DB-BD31-4B8C-83A1-F6EECF244321}">
                <p14:modId xmlns:p14="http://schemas.microsoft.com/office/powerpoint/2010/main" val="1902656571"/>
              </p:ext>
            </p:extLst>
          </p:nvPr>
        </p:nvGraphicFramePr>
        <p:xfrm>
          <a:off x="6032500" y="1616075"/>
          <a:ext cx="5749925" cy="4718050"/>
        </p:xfrm>
        <a:graphic>
          <a:graphicData uri="http://schemas.openxmlformats.org/presentationml/2006/ole">
            <mc:AlternateContent xmlns:mc="http://schemas.openxmlformats.org/markup-compatibility/2006">
              <mc:Choice xmlns:v="urn:schemas-microsoft-com:vml" Requires="v">
                <p:oleObj spid="_x0000_s49179" name="工作表" r:id="rId6" imgW="5422900" imgH="4800600" progId="Excel.Sheet.8">
                  <p:embed/>
                </p:oleObj>
              </mc:Choice>
              <mc:Fallback>
                <p:oleObj name="工作表" r:id="rId6" imgW="5422900" imgH="4800600" progId="Excel.Sheet.8">
                  <p:embed/>
                  <p:pic>
                    <p:nvPicPr>
                      <p:cNvPr id="0" name="Object 3"/>
                      <p:cNvPicPr>
                        <a:picLocks noChangeArrowheads="1"/>
                      </p:cNvPicPr>
                      <p:nvPr/>
                    </p:nvPicPr>
                    <p:blipFill>
                      <a:blip r:embed="rId7"/>
                      <a:srcRect/>
                      <a:stretch>
                        <a:fillRect/>
                      </a:stretch>
                    </p:blipFill>
                    <p:spPr bwMode="auto">
                      <a:xfrm>
                        <a:off x="6032500" y="1616075"/>
                        <a:ext cx="5749925" cy="4718050"/>
                      </a:xfrm>
                      <a:prstGeom prst="rect">
                        <a:avLst/>
                      </a:prstGeom>
                      <a:noFill/>
                      <a:ln w="9525">
                        <a:solidFill>
                          <a:schemeClr val="tx1"/>
                        </a:solidFill>
                        <a:miter lim="800000"/>
                        <a:headEnd/>
                        <a:tailEnd/>
                      </a:ln>
                      <a:effectLst/>
                    </p:spPr>
                  </p:pic>
                </p:oleObj>
              </mc:Fallback>
            </mc:AlternateContent>
          </a:graphicData>
        </a:graphic>
      </p:graphicFrame>
      <p:sp>
        <p:nvSpPr>
          <p:cNvPr id="956419" name="Text Box 3">
            <a:extLst>
              <a:ext uri="{FF2B5EF4-FFF2-40B4-BE49-F238E27FC236}">
                <a16:creationId xmlns:a16="http://schemas.microsoft.com/office/drawing/2014/main" id="{FA89ED92-EB1F-1248-94C1-964A6EBFD336}"/>
              </a:ext>
            </a:extLst>
          </p:cNvPr>
          <p:cNvSpPr txBox="1">
            <a:spLocks noChangeArrowheads="1"/>
          </p:cNvSpPr>
          <p:nvPr/>
        </p:nvSpPr>
        <p:spPr bwMode="auto">
          <a:xfrm>
            <a:off x="1063625" y="2995613"/>
            <a:ext cx="4478337" cy="2984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a:t>
            </a:r>
            <a:r>
              <a:rPr kumimoji="0" lang="en-US" altLang="zh-CN" sz="2400" dirty="0" err="1">
                <a:solidFill>
                  <a:srgbClr val="A50021"/>
                </a:solidFill>
                <a:latin typeface="Times New Roman" panose="02020603050405020304" pitchFamily="18" charset="0"/>
                <a:ea typeface="宋体" panose="02010600030101010101" pitchFamily="2" charset="-122"/>
                <a:cs typeface="Times New Roman" panose="02020603050405020304" pitchFamily="18" charset="0"/>
              </a:rPr>
              <a:t>PlayTennis</a:t>
            </a:r>
            <a:r>
              <a:rPr kumimoji="0" lang="en-US" altLang="zh-CN" sz="2400" dirty="0">
                <a:solidFill>
                  <a:srgbClr val="A50021"/>
                </a:solidFill>
                <a:latin typeface="Times New Roman" panose="02020603050405020304" pitchFamily="18" charset="0"/>
                <a:ea typeface="宋体" panose="02010600030101010101" pitchFamily="2" charset="-122"/>
                <a:cs typeface="Times New Roman" panose="02020603050405020304" pitchFamily="18" charset="0"/>
              </a:rPr>
              <a:t>= yes</a:t>
            </a:r>
            <a:r>
              <a:rPr kumimoji="0" lang="en-US" altLang="zh-CN" sz="2000" dirty="0">
                <a:solidFill>
                  <a:srgbClr val="A50021"/>
                </a:solidFill>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=9/14=0.64</a:t>
            </a:r>
          </a:p>
          <a:p>
            <a:pPr>
              <a:spcBef>
                <a:spcPct val="0"/>
              </a:spcBef>
              <a:buClrTx/>
              <a:buFontTx/>
              <a:buChar char="•"/>
            </a:pPr>
            <a:endParaRPr kumimoji="0" lang="en-US" altLang="zh-CN" sz="20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P(outlook = </a:t>
            </a:r>
            <a:r>
              <a:rPr kumimoji="0" lang="en-US" altLang="zh-CN" sz="2400" dirty="0" err="1">
                <a:solidFill>
                  <a:srgbClr val="000066"/>
                </a:solidFill>
                <a:latin typeface="Times New Roman" panose="02020603050405020304" pitchFamily="18" charset="0"/>
                <a:ea typeface="宋体" panose="02010600030101010101" pitchFamily="2" charset="-122"/>
                <a:cs typeface="Times New Roman" panose="02020603050405020304" pitchFamily="18" charset="0"/>
              </a:rPr>
              <a:t>sunny|yes</a:t>
            </a: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 2/9</a:t>
            </a:r>
            <a:endParaRPr kumimoji="0" lang="en-US" altLang="zh-CN" sz="2000" dirty="0">
              <a:solidFill>
                <a:srgbClr val="A50021"/>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P(temp = cool | yes)    = 3/9</a:t>
            </a:r>
            <a:endParaRPr kumimoji="0" lang="en-US" altLang="zh-CN" sz="2000" dirty="0">
              <a:solidFill>
                <a:srgbClr val="A50021"/>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P(humidity = hi |yes)    = 3/9</a:t>
            </a:r>
          </a:p>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P(wind = strong | yes)  = 3/9</a:t>
            </a:r>
          </a:p>
          <a:p>
            <a:pPr>
              <a:spcBef>
                <a:spcPct val="0"/>
              </a:spcBef>
              <a:buClrTx/>
              <a:buFontTx/>
              <a:buNone/>
            </a:pPr>
            <a:endPar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P(yes | X ) ~ 0.0053</a:t>
            </a:r>
          </a:p>
        </p:txBody>
      </p:sp>
      <p:sp>
        <p:nvSpPr>
          <p:cNvPr id="49157" name="矩形 6">
            <a:extLst>
              <a:ext uri="{FF2B5EF4-FFF2-40B4-BE49-F238E27FC236}">
                <a16:creationId xmlns:a16="http://schemas.microsoft.com/office/drawing/2014/main" id="{7A626384-FBFA-8F4B-BEAE-06E619089273}"/>
              </a:ext>
            </a:extLst>
          </p:cNvPr>
          <p:cNvSpPr>
            <a:spLocks noChangeArrowheads="1"/>
          </p:cNvSpPr>
          <p:nvPr/>
        </p:nvSpPr>
        <p:spPr bwMode="auto">
          <a:xfrm>
            <a:off x="407368" y="282576"/>
            <a:ext cx="10393982"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marL="457200" indent="-457200">
              <a:spcBef>
                <a:spcPct val="0"/>
              </a:spcBef>
              <a:buClrTx/>
            </a:pPr>
            <a:r>
              <a:rPr kumimoji="0" lang="zh-CN" altLang="en-US" dirty="0">
                <a:solidFill>
                  <a:srgbClr val="000066"/>
                </a:solidFill>
                <a:latin typeface="Times New Roman" panose="02020603050405020304" pitchFamily="18" charset="0"/>
                <a:cs typeface="Times New Roman" panose="02020603050405020304" pitchFamily="18" charset="0"/>
              </a:rPr>
              <a:t>给定：</a:t>
            </a:r>
            <a:endParaRPr kumimoji="0" lang="en-US" altLang="zh-CN" dirty="0">
              <a:solidFill>
                <a:srgbClr val="000066"/>
              </a:solidFill>
              <a:latin typeface="Times New Roman" panose="02020603050405020304" pitchFamily="18" charset="0"/>
              <a:cs typeface="Times New Roman" panose="02020603050405020304" pitchFamily="18" charset="0"/>
            </a:endParaRPr>
          </a:p>
          <a:p>
            <a:pPr marL="342900" indent="-342900">
              <a:spcBef>
                <a:spcPct val="0"/>
              </a:spcBef>
              <a:buClrTx/>
            </a:pPr>
            <a:r>
              <a:rPr kumimoji="0" lang="en-US" altLang="zh-CN" sz="2400" dirty="0">
                <a:solidFill>
                  <a:srgbClr val="0000FF"/>
                </a:solidFill>
                <a:latin typeface="Times New Roman" panose="02020603050405020304" pitchFamily="18" charset="0"/>
                <a:cs typeface="Times New Roman" panose="02020603050405020304" pitchFamily="18" charset="0"/>
              </a:rPr>
              <a:t>    X= (Outlook=sunny;  Temperature=cool; Humidity=high; Wind=strong)</a:t>
            </a:r>
          </a:p>
          <a:p>
            <a:pPr marL="342900" indent="-342900">
              <a:spcBef>
                <a:spcPct val="0"/>
              </a:spcBef>
              <a:buClrTx/>
            </a:pPr>
            <a:endParaRPr kumimoji="0" lang="en-US" altLang="zh-CN" sz="2400" dirty="0">
              <a:solidFill>
                <a:srgbClr val="0000FF"/>
              </a:solidFill>
              <a:latin typeface="Times New Roman" panose="02020603050405020304" pitchFamily="18" charset="0"/>
              <a:cs typeface="Times New Roman" panose="02020603050405020304" pitchFamily="18" charset="0"/>
            </a:endParaRPr>
          </a:p>
          <a:p>
            <a:pPr marL="342900" indent="-342900">
              <a:spcBef>
                <a:spcPct val="0"/>
              </a:spcBef>
              <a:buClrTx/>
            </a:pPr>
            <a:r>
              <a:rPr kumimoji="0" lang="en-US" altLang="zh-CN" sz="2400" dirty="0">
                <a:solidFill>
                  <a:srgbClr val="0000FF"/>
                </a:solidFill>
                <a:latin typeface="Times New Roman" panose="02020603050405020304" pitchFamily="18" charset="0"/>
                <a:cs typeface="Times New Roman" panose="02020603050405020304" pitchFamily="18" charset="0"/>
              </a:rPr>
              <a:t> </a:t>
            </a:r>
            <a:r>
              <a:rPr kumimoji="0" lang="zh-CN" altLang="en-US" dirty="0">
                <a:solidFill>
                  <a:srgbClr val="000066"/>
                </a:solidFill>
                <a:latin typeface="Times New Roman" panose="02020603050405020304" pitchFamily="18" charset="0"/>
                <a:cs typeface="Times New Roman" panose="02020603050405020304" pitchFamily="18" charset="0"/>
              </a:rPr>
              <a:t>预测</a:t>
            </a:r>
            <a:r>
              <a:rPr kumimoji="0" lang="en-US" altLang="zh-CN" dirty="0">
                <a:solidFill>
                  <a:srgbClr val="000066"/>
                </a:solidFill>
                <a:latin typeface="Times New Roman" panose="02020603050405020304" pitchFamily="18" charset="0"/>
                <a:cs typeface="Times New Roman" panose="02020603050405020304" pitchFamily="18" charset="0"/>
              </a:rPr>
              <a:t>:</a:t>
            </a:r>
            <a:r>
              <a:rPr kumimoji="0" lang="en-US" altLang="zh-CN" sz="2400" dirty="0">
                <a:solidFill>
                  <a:srgbClr val="0000FF"/>
                </a:solidFill>
                <a:latin typeface="Times New Roman" panose="02020603050405020304" pitchFamily="18" charset="0"/>
                <a:cs typeface="Times New Roman" panose="02020603050405020304" pitchFamily="18" charset="0"/>
              </a:rPr>
              <a:t> </a:t>
            </a:r>
            <a:r>
              <a:rPr kumimoji="0" lang="en-US" altLang="zh-CN" sz="2400" dirty="0">
                <a:latin typeface="Times New Roman" panose="02020603050405020304" pitchFamily="18" charset="0"/>
                <a:cs typeface="Times New Roman" panose="02020603050405020304" pitchFamily="18" charset="0"/>
              </a:rPr>
              <a:t>  </a:t>
            </a:r>
            <a:r>
              <a:rPr kumimoji="0" lang="en-US" altLang="zh-CN" sz="2400" dirty="0" err="1">
                <a:solidFill>
                  <a:srgbClr val="A50021"/>
                </a:solidFill>
                <a:latin typeface="Times New Roman" panose="02020603050405020304" pitchFamily="18" charset="0"/>
                <a:cs typeface="Times New Roman" panose="02020603050405020304" pitchFamily="18" charset="0"/>
              </a:rPr>
              <a:t>PlayTennis</a:t>
            </a:r>
            <a:r>
              <a:rPr kumimoji="0" lang="en-US" altLang="zh-CN" sz="2400" dirty="0">
                <a:solidFill>
                  <a:srgbClr val="A50021"/>
                </a:solidFill>
                <a:latin typeface="Times New Roman" panose="02020603050405020304" pitchFamily="18" charset="0"/>
                <a:cs typeface="Times New Roman" panose="02020603050405020304" pitchFamily="18" charset="0"/>
              </a:rPr>
              <a:t>= ?</a:t>
            </a:r>
            <a:r>
              <a:rPr kumimoji="0" lang="en-US" altLang="zh-CN" dirty="0">
                <a:solidFill>
                  <a:srgbClr val="000066"/>
                </a:solidFill>
                <a:latin typeface="Times New Roman" panose="02020603050405020304" pitchFamily="18" charset="0"/>
                <a:cs typeface="Times New Roman" panose="02020603050405020304" pitchFamily="18" charset="0"/>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56421"/>
                                        </p:tgtEl>
                                        <p:attrNameLst>
                                          <p:attrName>style.visibility</p:attrName>
                                        </p:attrNameLst>
                                      </p:cBhvr>
                                      <p:to>
                                        <p:strVal val="visible"/>
                                      </p:to>
                                    </p:set>
                                    <p:animEffect transition="in" filter="box(in)">
                                      <p:cBhvr>
                                        <p:cTn id="7" dur="500"/>
                                        <p:tgtEl>
                                          <p:spTgt spid="956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56419"/>
                                        </p:tgtEl>
                                        <p:attrNameLst>
                                          <p:attrName>style.visibility</p:attrName>
                                        </p:attrNameLst>
                                      </p:cBhvr>
                                      <p:to>
                                        <p:strVal val="visible"/>
                                      </p:to>
                                    </p:set>
                                    <p:animEffect transition="in" filter="box(in)">
                                      <p:cBhvr>
                                        <p:cTn id="12" dur="500"/>
                                        <p:tgtEl>
                                          <p:spTgt spid="95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41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78" name="Object 2">
            <a:extLst>
              <a:ext uri="{FF2B5EF4-FFF2-40B4-BE49-F238E27FC236}">
                <a16:creationId xmlns:a16="http://schemas.microsoft.com/office/drawing/2014/main" id="{CFB42E66-3F26-8F4B-9A2D-08375D06F533}"/>
              </a:ext>
            </a:extLst>
          </p:cNvPr>
          <p:cNvGraphicFramePr>
            <a:graphicFrameLocks noChangeAspect="1"/>
          </p:cNvGraphicFramePr>
          <p:nvPr>
            <p:extLst>
              <p:ext uri="{D42A27DB-BD31-4B8C-83A1-F6EECF244321}">
                <p14:modId xmlns:p14="http://schemas.microsoft.com/office/powerpoint/2010/main" val="252332957"/>
              </p:ext>
            </p:extLst>
          </p:nvPr>
        </p:nvGraphicFramePr>
        <p:xfrm>
          <a:off x="983432" y="588168"/>
          <a:ext cx="4705350" cy="557212"/>
        </p:xfrm>
        <a:graphic>
          <a:graphicData uri="http://schemas.openxmlformats.org/presentationml/2006/ole">
            <mc:AlternateContent xmlns:mc="http://schemas.openxmlformats.org/markup-compatibility/2006">
              <mc:Choice xmlns:v="urn:schemas-microsoft-com:vml" Requires="v">
                <p:oleObj spid="_x0000_s50201" name="公式" r:id="rId4" imgW="51790600" imgH="6146800" progId="Equation.3">
                  <p:embed/>
                </p:oleObj>
              </mc:Choice>
              <mc:Fallback>
                <p:oleObj name="公式" r:id="rId4" imgW="51790600" imgH="6146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432" y="588168"/>
                        <a:ext cx="4705350" cy="557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A5002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9124" name="Object 3">
            <a:extLst>
              <a:ext uri="{FF2B5EF4-FFF2-40B4-BE49-F238E27FC236}">
                <a16:creationId xmlns:a16="http://schemas.microsoft.com/office/drawing/2014/main" id="{B5BD263E-16AB-2B41-933A-E85E5858A052}"/>
              </a:ext>
            </a:extLst>
          </p:cNvPr>
          <p:cNvGraphicFramePr>
            <a:graphicFrameLocks/>
          </p:cNvGraphicFramePr>
          <p:nvPr>
            <p:extLst>
              <p:ext uri="{D42A27DB-BD31-4B8C-83A1-F6EECF244321}">
                <p14:modId xmlns:p14="http://schemas.microsoft.com/office/powerpoint/2010/main" val="3790552506"/>
              </p:ext>
            </p:extLst>
          </p:nvPr>
        </p:nvGraphicFramePr>
        <p:xfrm>
          <a:off x="6816080" y="2132856"/>
          <a:ext cx="4705350" cy="4186237"/>
        </p:xfrm>
        <a:graphic>
          <a:graphicData uri="http://schemas.openxmlformats.org/presentationml/2006/ole">
            <mc:AlternateContent xmlns:mc="http://schemas.openxmlformats.org/markup-compatibility/2006">
              <mc:Choice xmlns:v="urn:schemas-microsoft-com:vml" Requires="v">
                <p:oleObj spid="_x0000_s50202" name="工作表" r:id="rId6" imgW="5422900" imgH="4800600" progId="Excel.Sheet.8">
                  <p:embed/>
                </p:oleObj>
              </mc:Choice>
              <mc:Fallback>
                <p:oleObj name="工作表" r:id="rId6" imgW="5422900" imgH="4800600" progId="Excel.Sheet.8">
                  <p:embed/>
                  <p:pic>
                    <p:nvPicPr>
                      <p:cNvPr id="0" name="Object 3"/>
                      <p:cNvPicPr>
                        <a:picLocks noChangeArrowheads="1"/>
                      </p:cNvPicPr>
                      <p:nvPr/>
                    </p:nvPicPr>
                    <p:blipFill>
                      <a:blip r:embed="rId7"/>
                      <a:srcRect/>
                      <a:stretch>
                        <a:fillRect/>
                      </a:stretch>
                    </p:blipFill>
                    <p:spPr bwMode="auto">
                      <a:xfrm>
                        <a:off x="6816080" y="2132856"/>
                        <a:ext cx="4705350" cy="418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126" name="Text Box 6">
            <a:extLst>
              <a:ext uri="{FF2B5EF4-FFF2-40B4-BE49-F238E27FC236}">
                <a16:creationId xmlns:a16="http://schemas.microsoft.com/office/drawing/2014/main" id="{61CE10DB-A88E-D14E-B888-914DB198CEA1}"/>
              </a:ext>
            </a:extLst>
          </p:cNvPr>
          <p:cNvSpPr txBox="1">
            <a:spLocks noChangeArrowheads="1"/>
          </p:cNvSpPr>
          <p:nvPr/>
        </p:nvSpPr>
        <p:spPr bwMode="auto">
          <a:xfrm>
            <a:off x="839416" y="1651001"/>
            <a:ext cx="5256585" cy="4340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marL="342900" indent="-342900">
              <a:spcBef>
                <a:spcPct val="0"/>
              </a:spcBef>
              <a:buClrTx/>
            </a:pPr>
            <a:r>
              <a:rPr kumimoji="0" lang="zh-CN" altLang="en-US" sz="2400" dirty="0">
                <a:solidFill>
                  <a:srgbClr val="000066"/>
                </a:solidFill>
                <a:latin typeface="Times New Roman" panose="02020603050405020304" pitchFamily="18" charset="0"/>
                <a:cs typeface="Times New Roman" panose="02020603050405020304" pitchFamily="18" charset="0"/>
              </a:rPr>
              <a:t>给定</a:t>
            </a:r>
            <a:r>
              <a:rPr kumimoji="0" lang="en-US" altLang="zh-CN" sz="2400" dirty="0">
                <a:solidFill>
                  <a:srgbClr val="000066"/>
                </a:solidFill>
                <a:latin typeface="Times New Roman" panose="02020603050405020304" pitchFamily="18" charset="0"/>
                <a:cs typeface="Times New Roman" panose="02020603050405020304" pitchFamily="18" charset="0"/>
              </a:rPr>
              <a:t>:</a:t>
            </a:r>
            <a:r>
              <a:rPr kumimoji="0" lang="en-US" altLang="zh-CN" sz="2000" dirty="0">
                <a:solidFill>
                  <a:srgbClr val="0000FF"/>
                </a:solidFill>
                <a:latin typeface="Times New Roman" panose="02020603050405020304" pitchFamily="18" charset="0"/>
                <a:cs typeface="Times New Roman" panose="02020603050405020304" pitchFamily="18" charset="0"/>
              </a:rPr>
              <a:t>  </a:t>
            </a:r>
          </a:p>
          <a:p>
            <a:pPr marL="342900" indent="-342900">
              <a:spcBef>
                <a:spcPct val="0"/>
              </a:spcBef>
              <a:buClrTx/>
            </a:pPr>
            <a:r>
              <a:rPr kumimoji="0" lang="en-US" altLang="zh-CN" sz="2000" dirty="0">
                <a:solidFill>
                  <a:srgbClr val="0000FF"/>
                </a:solidFill>
                <a:latin typeface="Times New Roman" panose="02020603050405020304" pitchFamily="18" charset="0"/>
                <a:cs typeface="Times New Roman" panose="02020603050405020304" pitchFamily="18" charset="0"/>
              </a:rPr>
              <a:t>(Outlook=sunny;  Temperature=cool;</a:t>
            </a:r>
          </a:p>
          <a:p>
            <a:pPr>
              <a:spcBef>
                <a:spcPct val="0"/>
              </a:spcBef>
              <a:buClrTx/>
              <a:buFontTx/>
              <a:buNone/>
            </a:pPr>
            <a:r>
              <a:rPr kumimoji="0" lang="en-US" altLang="zh-CN" sz="2000" dirty="0">
                <a:solidFill>
                  <a:srgbClr val="0000FF"/>
                </a:solidFill>
                <a:latin typeface="Times New Roman" panose="02020603050405020304" pitchFamily="18" charset="0"/>
                <a:cs typeface="Times New Roman" panose="02020603050405020304" pitchFamily="18" charset="0"/>
              </a:rPr>
              <a:t> Humidity=high; Wind=strong)</a:t>
            </a: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 </a:t>
            </a: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a:t>
            </a:r>
            <a:r>
              <a:rPr kumimoji="0" lang="en-US" altLang="zh-CN" sz="2400" dirty="0" err="1">
                <a:solidFill>
                  <a:srgbClr val="A50021"/>
                </a:solidFill>
                <a:latin typeface="Times New Roman" panose="02020603050405020304" pitchFamily="18" charset="0"/>
                <a:cs typeface="Times New Roman" panose="02020603050405020304" pitchFamily="18" charset="0"/>
              </a:rPr>
              <a:t>PlayTennis</a:t>
            </a:r>
            <a:r>
              <a:rPr kumimoji="0" lang="en-US" altLang="zh-CN" sz="2400" dirty="0">
                <a:solidFill>
                  <a:srgbClr val="A50021"/>
                </a:solidFill>
                <a:latin typeface="Times New Roman" panose="02020603050405020304" pitchFamily="18" charset="0"/>
                <a:cs typeface="Times New Roman" panose="02020603050405020304" pitchFamily="18" charset="0"/>
              </a:rPr>
              <a:t>= no</a:t>
            </a:r>
            <a:r>
              <a:rPr kumimoji="0" lang="en-US" altLang="zh-CN" sz="2000" dirty="0">
                <a:solidFill>
                  <a:srgbClr val="A50021"/>
                </a:solidFill>
                <a:latin typeface="Times New Roman" panose="02020603050405020304" pitchFamily="18" charset="0"/>
                <a:cs typeface="Times New Roman" panose="02020603050405020304" pitchFamily="18" charset="0"/>
              </a:rPr>
              <a:t>)</a:t>
            </a:r>
            <a:r>
              <a:rPr kumimoji="0" lang="en-US" altLang="zh-CN" sz="2400" dirty="0">
                <a:solidFill>
                  <a:srgbClr val="000066"/>
                </a:solidFill>
                <a:latin typeface="Times New Roman" panose="02020603050405020304" pitchFamily="18" charset="0"/>
                <a:cs typeface="Times New Roman" panose="02020603050405020304" pitchFamily="18" charset="0"/>
              </a:rPr>
              <a:t>=5/14=0.36</a:t>
            </a:r>
          </a:p>
          <a:p>
            <a:pPr>
              <a:spcBef>
                <a:spcPct val="0"/>
              </a:spcBef>
              <a:buClrTx/>
              <a:buFontTx/>
              <a:buChar char="•"/>
            </a:pPr>
            <a:endParaRPr kumimoji="0" lang="en-US" altLang="zh-CN" sz="2000" dirty="0">
              <a:solidFill>
                <a:srgbClr val="0000FF"/>
              </a:solidFill>
              <a:latin typeface="Times New Roman" panose="02020603050405020304" pitchFamily="18" charset="0"/>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P(outlook = </a:t>
            </a:r>
            <a:r>
              <a:rPr kumimoji="0" lang="en-US" altLang="zh-CN" sz="2400" dirty="0" err="1">
                <a:solidFill>
                  <a:srgbClr val="000066"/>
                </a:solidFill>
                <a:latin typeface="Times New Roman" panose="02020603050405020304" pitchFamily="18" charset="0"/>
                <a:cs typeface="Times New Roman" panose="02020603050405020304" pitchFamily="18" charset="0"/>
              </a:rPr>
              <a:t>sunny|no</a:t>
            </a:r>
            <a:r>
              <a:rPr kumimoji="0" lang="en-US" altLang="zh-CN" sz="2400" dirty="0">
                <a:solidFill>
                  <a:srgbClr val="000066"/>
                </a:solidFill>
                <a:latin typeface="Times New Roman" panose="02020603050405020304" pitchFamily="18" charset="0"/>
                <a:cs typeface="Times New Roman" panose="02020603050405020304" pitchFamily="18" charset="0"/>
              </a:rPr>
              <a:t>)= 3/5 </a:t>
            </a:r>
            <a:endParaRPr kumimoji="0" lang="en-US" altLang="zh-CN" sz="2000" dirty="0">
              <a:solidFill>
                <a:srgbClr val="A50021"/>
              </a:solidFill>
              <a:latin typeface="Times New Roman" panose="02020603050405020304" pitchFamily="18" charset="0"/>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P(temp = cool | no)  = 1/5</a:t>
            </a:r>
            <a:endParaRPr kumimoji="0" lang="en-US" altLang="zh-CN" sz="2000" dirty="0">
              <a:solidFill>
                <a:srgbClr val="A50021"/>
              </a:solidFill>
              <a:latin typeface="Times New Roman" panose="02020603050405020304" pitchFamily="18" charset="0"/>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P(humidity = hi |no)  =  4/5</a:t>
            </a: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P(wind = strong | no)= 3/5</a:t>
            </a:r>
          </a:p>
          <a:p>
            <a:pPr>
              <a:spcBef>
                <a:spcPct val="0"/>
              </a:spcBef>
              <a:buClrTx/>
              <a:buFontTx/>
              <a:buNone/>
            </a:pPr>
            <a:endParaRPr kumimoji="0" lang="en-US" altLang="zh-CN" sz="2400" dirty="0">
              <a:solidFill>
                <a:srgbClr val="000066"/>
              </a:solidFill>
              <a:latin typeface="Times New Roman" panose="02020603050405020304" pitchFamily="18" charset="0"/>
              <a:cs typeface="Times New Roman" panose="02020603050405020304" pitchFamily="18" charset="0"/>
            </a:endParaRPr>
          </a:p>
          <a:p>
            <a:pPr>
              <a:spcBef>
                <a:spcPct val="0"/>
              </a:spcBef>
              <a:buClrTx/>
              <a:buFontTx/>
              <a:buNone/>
            </a:pPr>
            <a:r>
              <a:rPr kumimoji="0" lang="en-US" altLang="zh-CN" sz="2400" dirty="0">
                <a:solidFill>
                  <a:srgbClr val="000066"/>
                </a:solidFill>
                <a:latin typeface="Times New Roman" panose="02020603050405020304" pitchFamily="18" charset="0"/>
                <a:cs typeface="Times New Roman" panose="02020603050405020304" pitchFamily="18" charset="0"/>
              </a:rPr>
              <a:t>P(no | X ) ~ 0.0206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29124"/>
                                        </p:tgtEl>
                                        <p:attrNameLst>
                                          <p:attrName>style.visibility</p:attrName>
                                        </p:attrNameLst>
                                      </p:cBhvr>
                                      <p:to>
                                        <p:strVal val="visible"/>
                                      </p:to>
                                    </p:set>
                                    <p:animEffect transition="in" filter="box(in)">
                                      <p:cBhvr>
                                        <p:cTn id="7" dur="500"/>
                                        <p:tgtEl>
                                          <p:spTgt spid="10291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9126"/>
                                        </p:tgtEl>
                                        <p:attrNameLst>
                                          <p:attrName>style.visibility</p:attrName>
                                        </p:attrNameLst>
                                      </p:cBhvr>
                                      <p:to>
                                        <p:strVal val="visible"/>
                                      </p:to>
                                    </p:set>
                                    <p:animEffect transition="in" filter="box(in)">
                                      <p:cBhvr>
                                        <p:cTn id="12" dur="500"/>
                                        <p:tgtEl>
                                          <p:spTgt spid="1029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12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90C769-AABD-BE43-83C3-E1F6E75ECBFD}"/>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0C534D05-F56A-8246-A2B9-412F6468FD7D}"/>
              </a:ext>
            </a:extLst>
          </p:cNvPr>
          <p:cNvSpPr>
            <a:spLocks noGrp="1"/>
          </p:cNvSpPr>
          <p:nvPr>
            <p:ph type="body" idx="1"/>
          </p:nvPr>
        </p:nvSpPr>
        <p:spPr/>
        <p:txBody>
          <a:bodyPr/>
          <a:lstStyle/>
          <a:p>
            <a:r>
              <a:rPr lang="en-US" altLang="zh-CN" b="0" cap="none">
                <a:latin typeface="微软雅黑" panose="020B0503020204020204" pitchFamily="34" charset="-122"/>
                <a:ea typeface="微软雅黑" panose="020B0503020204020204" pitchFamily="34" charset="-122"/>
              </a:rPr>
              <a:t>4.4 K</a:t>
            </a:r>
            <a:r>
              <a:rPr b="0" cap="none">
                <a:latin typeface="微软雅黑" panose="020B0503020204020204" pitchFamily="34" charset="-122"/>
                <a:ea typeface="微软雅黑" panose="020B0503020204020204" pitchFamily="34" charset="-122"/>
              </a:rPr>
              <a:t>近邻分类方法</a:t>
            </a:r>
            <a:endParaRPr lang="en-US" altLang="zh-CN" b="0" cap="none">
              <a:latin typeface="微软雅黑" panose="020B0503020204020204" pitchFamily="34" charset="-122"/>
              <a:ea typeface="微软雅黑" panose="020B0503020204020204" pitchFamily="34" charset="-122"/>
            </a:endParaRPr>
          </a:p>
          <a:p>
            <a:endParaRPr b="0" cap="none">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3">
            <a:extLst>
              <a:ext uri="{FF2B5EF4-FFF2-40B4-BE49-F238E27FC236}">
                <a16:creationId xmlns:a16="http://schemas.microsoft.com/office/drawing/2014/main" id="{ABB755C9-3894-1841-89E9-9E70C41E2076}"/>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K</a:t>
            </a:r>
            <a:r>
              <a:rPr lang="zh-CN" altLang="en-US">
                <a:latin typeface="微软雅黑" panose="020B0503020204020204" pitchFamily="34" charset="-122"/>
                <a:ea typeface="微软雅黑" panose="020B0503020204020204" pitchFamily="34" charset="-122"/>
              </a:rPr>
              <a:t>近邻</a:t>
            </a:r>
          </a:p>
        </p:txBody>
      </p:sp>
      <p:sp>
        <p:nvSpPr>
          <p:cNvPr id="52227" name="内容占位符 4">
            <a:extLst>
              <a:ext uri="{FF2B5EF4-FFF2-40B4-BE49-F238E27FC236}">
                <a16:creationId xmlns:a16="http://schemas.microsoft.com/office/drawing/2014/main" id="{AD995DD0-B8DD-F84C-8B6E-2BF32800B228}"/>
              </a:ext>
            </a:extLst>
          </p:cNvPr>
          <p:cNvSpPr>
            <a:spLocks noGrp="1"/>
          </p:cNvSpPr>
          <p:nvPr>
            <p:ph idx="1"/>
          </p:nvPr>
        </p:nvSpPr>
        <p:spPr/>
        <p:txBody>
          <a:bodyPr/>
          <a:lstStyle/>
          <a:p>
            <a:pPr eaLnBrk="1" hangingPunct="1"/>
            <a:r>
              <a:rPr lang="zh-CN" altLang="zh-CN" dirty="0">
                <a:ea typeface="微软雅黑" panose="020B0503020204020204" pitchFamily="34" charset="-122"/>
              </a:rPr>
              <a:t>积极方法（</a:t>
            </a:r>
            <a:r>
              <a:rPr lang="en-US" altLang="zh-CN" dirty="0">
                <a:ea typeface="微软雅黑" panose="020B0503020204020204" pitchFamily="34" charset="-122"/>
              </a:rPr>
              <a:t>eager method</a:t>
            </a:r>
            <a:r>
              <a:rPr lang="zh-CN" altLang="zh-CN" dirty="0">
                <a:ea typeface="微软雅黑" panose="020B0503020204020204" pitchFamily="34" charset="-122"/>
              </a:rPr>
              <a:t>）</a:t>
            </a:r>
            <a:endParaRPr lang="en-US" altLang="zh-CN" dirty="0">
              <a:ea typeface="微软雅黑" panose="020B0503020204020204" pitchFamily="34" charset="-122"/>
            </a:endParaRPr>
          </a:p>
          <a:p>
            <a:pPr lvl="1" eaLnBrk="1" hangingPunct="1"/>
            <a:r>
              <a:rPr lang="zh-CN" altLang="en-US" dirty="0">
                <a:ea typeface="微软雅黑" panose="020B0503020204020204" pitchFamily="34" charset="-122"/>
              </a:rPr>
              <a:t>决策树，贝叶斯</a:t>
            </a:r>
            <a:endParaRPr lang="en-US" altLang="zh-CN" dirty="0">
              <a:ea typeface="微软雅黑" panose="020B0503020204020204" pitchFamily="34" charset="-122"/>
            </a:endParaRPr>
          </a:p>
          <a:p>
            <a:pPr eaLnBrk="1" hangingPunct="1"/>
            <a:r>
              <a:rPr lang="zh-CN" altLang="zh-CN" dirty="0">
                <a:ea typeface="微软雅黑" panose="020B0503020204020204" pitchFamily="34" charset="-122"/>
              </a:rPr>
              <a:t>懒惰方法（</a:t>
            </a:r>
            <a:r>
              <a:rPr lang="en-US" altLang="zh-CN" dirty="0">
                <a:ea typeface="微软雅黑" panose="020B0503020204020204" pitchFamily="34" charset="-122"/>
              </a:rPr>
              <a:t>lazy method</a:t>
            </a:r>
            <a:r>
              <a:rPr lang="zh-CN" altLang="zh-CN" dirty="0">
                <a:ea typeface="微软雅黑" panose="020B0503020204020204" pitchFamily="34" charset="-122"/>
              </a:rPr>
              <a:t>）</a:t>
            </a:r>
            <a:endParaRPr lang="en-US" altLang="zh-CN" dirty="0">
              <a:ea typeface="微软雅黑" panose="020B0503020204020204" pitchFamily="34" charset="-122"/>
            </a:endParaRPr>
          </a:p>
          <a:p>
            <a:pPr lvl="1" eaLnBrk="1" hangingPunct="1"/>
            <a:r>
              <a:rPr lang="en-US" altLang="zh-CN" dirty="0">
                <a:ea typeface="微软雅黑" panose="020B0503020204020204" pitchFamily="34" charset="-122"/>
              </a:rPr>
              <a:t>K</a:t>
            </a:r>
            <a:r>
              <a:rPr lang="zh-CN" altLang="en-US" dirty="0">
                <a:ea typeface="微软雅黑" panose="020B0503020204020204" pitchFamily="34" charset="-122"/>
              </a:rPr>
              <a:t>近邻</a:t>
            </a:r>
            <a:endParaRPr lang="en-US" altLang="zh-CN" dirty="0">
              <a:ea typeface="微软雅黑" panose="020B0503020204020204" pitchFamily="34" charset="-122"/>
            </a:endParaRPr>
          </a:p>
          <a:p>
            <a:pPr lvl="2" eaLnBrk="1" hangingPunct="1"/>
            <a:r>
              <a:rPr lang="zh-CN" altLang="zh-CN" dirty="0">
                <a:ea typeface="微软雅黑" panose="020B0503020204020204" pitchFamily="34" charset="-122"/>
              </a:rPr>
              <a:t>对于一个预测样本，从训练数据集中找到与其最相似的</a:t>
            </a:r>
            <a:r>
              <a:rPr lang="en-US" altLang="zh-CN" dirty="0">
                <a:ea typeface="微软雅黑" panose="020B0503020204020204" pitchFamily="34" charset="-122"/>
              </a:rPr>
              <a:t>K</a:t>
            </a:r>
            <a:r>
              <a:rPr lang="zh-CN" altLang="zh-CN" dirty="0">
                <a:ea typeface="微软雅黑" panose="020B0503020204020204" pitchFamily="34" charset="-122"/>
              </a:rPr>
              <a:t>个样本，利用这</a:t>
            </a:r>
            <a:r>
              <a:rPr lang="en-US" altLang="zh-CN" dirty="0">
                <a:ea typeface="微软雅黑" panose="020B0503020204020204" pitchFamily="34" charset="-122"/>
              </a:rPr>
              <a:t>K</a:t>
            </a:r>
            <a:r>
              <a:rPr lang="zh-CN" altLang="zh-CN" dirty="0">
                <a:ea typeface="微软雅黑" panose="020B0503020204020204" pitchFamily="34" charset="-122"/>
              </a:rPr>
              <a:t>个样本的类别来决定此样本的类别</a:t>
            </a:r>
            <a:endParaRPr lang="en-US" altLang="zh-CN" dirty="0">
              <a:ea typeface="微软雅黑" panose="020B0503020204020204" pitchFamily="34" charset="-122"/>
            </a:endParaRPr>
          </a:p>
          <a:p>
            <a:pPr lvl="2" eaLnBrk="1" hangingPunct="1"/>
            <a:r>
              <a:rPr lang="en-US" altLang="zh-CN" dirty="0">
                <a:ea typeface="微软雅黑" panose="020B0503020204020204" pitchFamily="34" charset="-122"/>
              </a:rPr>
              <a:t>K</a:t>
            </a:r>
            <a:r>
              <a:rPr lang="zh-CN" altLang="zh-CN" dirty="0">
                <a:ea typeface="微软雅黑" panose="020B0503020204020204" pitchFamily="34" charset="-122"/>
              </a:rPr>
              <a:t>由用户指定。相似样本的选择方法取决于样本之间相似度的衡量方法，多种相似度衡量方法的介绍详见第</a:t>
            </a:r>
            <a:r>
              <a:rPr lang="en-US" altLang="zh-CN" dirty="0">
                <a:ea typeface="微软雅黑" panose="020B0503020204020204" pitchFamily="34" charset="-122"/>
              </a:rPr>
              <a:t>6</a:t>
            </a:r>
            <a:r>
              <a:rPr lang="zh-CN" altLang="zh-CN" dirty="0">
                <a:ea typeface="微软雅黑" panose="020B0503020204020204" pitchFamily="34" charset="-122"/>
              </a:rPr>
              <a:t>章</a:t>
            </a:r>
            <a:endParaRPr lang="en-US" altLang="zh-CN" dirty="0">
              <a:ea typeface="微软雅黑" panose="020B0503020204020204" pitchFamily="34" charset="-122"/>
            </a:endParaRPr>
          </a:p>
          <a:p>
            <a:pPr lvl="2" eaLnBrk="1" hangingPunct="1"/>
            <a:r>
              <a:rPr lang="zh-CN" altLang="zh-CN" dirty="0">
                <a:ea typeface="微软雅黑" panose="020B0503020204020204" pitchFamily="34" charset="-122"/>
              </a:rPr>
              <a:t>为一个测试样本选取了</a:t>
            </a:r>
            <a:r>
              <a:rPr lang="en-US" altLang="zh-CN" dirty="0">
                <a:ea typeface="微软雅黑" panose="020B0503020204020204" pitchFamily="34" charset="-122"/>
              </a:rPr>
              <a:t>K</a:t>
            </a:r>
            <a:r>
              <a:rPr lang="zh-CN" altLang="zh-CN" dirty="0">
                <a:ea typeface="微软雅黑" panose="020B0503020204020204" pitchFamily="34" charset="-122"/>
              </a:rPr>
              <a:t>个与其距离最小的样本之后，可以利用投票法（</a:t>
            </a:r>
            <a:r>
              <a:rPr lang="en-US" altLang="zh-CN" dirty="0">
                <a:ea typeface="微软雅黑" panose="020B0503020204020204" pitchFamily="34" charset="-122"/>
              </a:rPr>
              <a:t>voting</a:t>
            </a:r>
            <a:r>
              <a:rPr lang="zh-CN" altLang="zh-CN" dirty="0">
                <a:ea typeface="微软雅黑" panose="020B0503020204020204" pitchFamily="34" charset="-122"/>
              </a:rPr>
              <a:t>），统计各个类别的样本个数，将</a:t>
            </a:r>
            <a:r>
              <a:rPr lang="en-US" altLang="zh-CN" dirty="0">
                <a:ea typeface="微软雅黑" panose="020B0503020204020204" pitchFamily="34" charset="-122"/>
              </a:rPr>
              <a:t>K</a:t>
            </a:r>
            <a:r>
              <a:rPr lang="zh-CN" altLang="zh-CN" dirty="0">
                <a:ea typeface="微软雅黑" panose="020B0503020204020204" pitchFamily="34" charset="-122"/>
              </a:rPr>
              <a:t>个类别中占大多数的类别赋予测试样本</a:t>
            </a:r>
            <a:endParaRPr lang="en-US" altLang="zh-CN" dirty="0">
              <a:ea typeface="微软雅黑" panose="020B0503020204020204" pitchFamily="34" charset="-122"/>
            </a:endParaRPr>
          </a:p>
        </p:txBody>
      </p:sp>
      <p:sp>
        <p:nvSpPr>
          <p:cNvPr id="52228" name="Rectangle 5">
            <a:extLst>
              <a:ext uri="{FF2B5EF4-FFF2-40B4-BE49-F238E27FC236}">
                <a16:creationId xmlns:a16="http://schemas.microsoft.com/office/drawing/2014/main" id="{86457DD1-983C-B746-9519-1AEDDB70C6E1}"/>
              </a:ext>
            </a:extLst>
          </p:cNvPr>
          <p:cNvSpPr>
            <a:spLocks noChangeArrowheads="1"/>
          </p:cNvSpPr>
          <p:nvPr/>
        </p:nvSpPr>
        <p:spPr bwMode="auto">
          <a:xfrm>
            <a:off x="7032625" y="1557338"/>
            <a:ext cx="3200400" cy="1752600"/>
          </a:xfrm>
          <a:prstGeom prst="rect">
            <a:avLst/>
          </a:prstGeom>
          <a:solidFill>
            <a:srgbClr val="FFFFCC"/>
          </a:solidFill>
          <a:ln w="12700">
            <a:solidFill>
              <a:schemeClr val="tx1"/>
            </a:solidFill>
            <a:miter lim="800000"/>
            <a:headEnd type="none" w="sm" len="sm"/>
            <a:tailEnd type="none" w="sm" len="sm"/>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endParaRPr kumimoji="0" lang="zh-CN" altLang="en-US" sz="1800" b="1">
              <a:solidFill>
                <a:srgbClr val="FFFFCC"/>
              </a:solidFill>
              <a:latin typeface="Times New Roman" panose="02020603050405020304" pitchFamily="18" charset="0"/>
              <a:ea typeface="宋体" panose="02010600030101010101" pitchFamily="2" charset="-122"/>
            </a:endParaRPr>
          </a:p>
        </p:txBody>
      </p:sp>
      <p:sp>
        <p:nvSpPr>
          <p:cNvPr id="52229" name="Oval 6">
            <a:extLst>
              <a:ext uri="{FF2B5EF4-FFF2-40B4-BE49-F238E27FC236}">
                <a16:creationId xmlns:a16="http://schemas.microsoft.com/office/drawing/2014/main" id="{161C6C4A-BDD7-FD4A-809A-D2038D2E1C81}"/>
              </a:ext>
            </a:extLst>
          </p:cNvPr>
          <p:cNvSpPr>
            <a:spLocks noChangeArrowheads="1"/>
          </p:cNvSpPr>
          <p:nvPr/>
        </p:nvSpPr>
        <p:spPr bwMode="auto">
          <a:xfrm>
            <a:off x="7858125" y="1870075"/>
            <a:ext cx="1371600" cy="1295400"/>
          </a:xfrm>
          <a:prstGeom prst="ellipse">
            <a:avLst/>
          </a:prstGeom>
          <a:solidFill>
            <a:srgbClr val="FF6699"/>
          </a:solidFill>
          <a:ln w="12700">
            <a:solidFill>
              <a:schemeClr val="tx1"/>
            </a:solidFill>
            <a:round/>
            <a:headEnd type="none" w="sm" len="sm"/>
            <a:tailEnd type="none" w="sm" len="sm"/>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zh-CN" altLang="en-US" sz="1800">
                <a:latin typeface="Times New Roman" panose="02020603050405020304" pitchFamily="18" charset="0"/>
                <a:ea typeface="宋体" panose="02010600030101010101" pitchFamily="2" charset="-122"/>
              </a:rPr>
              <a:t>  </a:t>
            </a:r>
            <a:r>
              <a:rPr kumimoji="0" lang="en-US" altLang="zh-CN" sz="1800">
                <a:latin typeface="Times New Roman" panose="02020603050405020304" pitchFamily="18" charset="0"/>
                <a:ea typeface="宋体" panose="02010600030101010101" pitchFamily="2" charset="-122"/>
              </a:rPr>
              <a:t>. </a:t>
            </a:r>
          </a:p>
        </p:txBody>
      </p:sp>
      <p:sp>
        <p:nvSpPr>
          <p:cNvPr id="52230" name="Text Box 7">
            <a:extLst>
              <a:ext uri="{FF2B5EF4-FFF2-40B4-BE49-F238E27FC236}">
                <a16:creationId xmlns:a16="http://schemas.microsoft.com/office/drawing/2014/main" id="{FF418111-D6BC-AD4E-99E7-2830A45A47DF}"/>
              </a:ext>
            </a:extLst>
          </p:cNvPr>
          <p:cNvSpPr txBox="1">
            <a:spLocks noChangeArrowheads="1"/>
          </p:cNvSpPr>
          <p:nvPr/>
        </p:nvSpPr>
        <p:spPr bwMode="auto">
          <a:xfrm>
            <a:off x="8086725" y="19462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latin typeface="Times New Roman" panose="02020603050405020304" pitchFamily="18" charset="0"/>
                <a:ea typeface="宋体" panose="02010600030101010101" pitchFamily="2" charset="-122"/>
              </a:rPr>
              <a:t>_</a:t>
            </a:r>
          </a:p>
        </p:txBody>
      </p:sp>
      <p:sp>
        <p:nvSpPr>
          <p:cNvPr id="52231" name="Text Box 8">
            <a:extLst>
              <a:ext uri="{FF2B5EF4-FFF2-40B4-BE49-F238E27FC236}">
                <a16:creationId xmlns:a16="http://schemas.microsoft.com/office/drawing/2014/main" id="{6E3FF3BB-F36E-2F40-B708-53289F00EC23}"/>
              </a:ext>
            </a:extLst>
          </p:cNvPr>
          <p:cNvSpPr txBox="1">
            <a:spLocks noChangeArrowheads="1"/>
          </p:cNvSpPr>
          <p:nvPr/>
        </p:nvSpPr>
        <p:spPr bwMode="auto">
          <a:xfrm>
            <a:off x="8620125" y="2174876"/>
            <a:ext cx="312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a:t>
            </a:r>
            <a:endParaRPr kumimoji="0" lang="en-US" altLang="zh-CN" sz="1800">
              <a:latin typeface="Times New Roman" panose="02020603050405020304" pitchFamily="18" charset="0"/>
              <a:ea typeface="宋体" panose="02010600030101010101" pitchFamily="2" charset="-122"/>
            </a:endParaRPr>
          </a:p>
        </p:txBody>
      </p:sp>
      <p:sp>
        <p:nvSpPr>
          <p:cNvPr id="52232" name="Text Box 9">
            <a:extLst>
              <a:ext uri="{FF2B5EF4-FFF2-40B4-BE49-F238E27FC236}">
                <a16:creationId xmlns:a16="http://schemas.microsoft.com/office/drawing/2014/main" id="{C7F7662C-C14B-9441-AF7F-FBFD88574AF8}"/>
              </a:ext>
            </a:extLst>
          </p:cNvPr>
          <p:cNvSpPr txBox="1">
            <a:spLocks noChangeArrowheads="1"/>
          </p:cNvSpPr>
          <p:nvPr/>
        </p:nvSpPr>
        <p:spPr bwMode="auto">
          <a:xfrm>
            <a:off x="7934325" y="24034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latin typeface="Times New Roman" panose="02020603050405020304" pitchFamily="18" charset="0"/>
                <a:ea typeface="宋体" panose="02010600030101010101" pitchFamily="2" charset="-122"/>
              </a:rPr>
              <a:t>_</a:t>
            </a:r>
          </a:p>
        </p:txBody>
      </p:sp>
      <p:sp>
        <p:nvSpPr>
          <p:cNvPr id="52233" name="Text Box 10">
            <a:extLst>
              <a:ext uri="{FF2B5EF4-FFF2-40B4-BE49-F238E27FC236}">
                <a16:creationId xmlns:a16="http://schemas.microsoft.com/office/drawing/2014/main" id="{CA00D570-DC66-F241-ABC1-FB2D55CC1640}"/>
              </a:ext>
            </a:extLst>
          </p:cNvPr>
          <p:cNvSpPr txBox="1">
            <a:spLocks noChangeArrowheads="1"/>
          </p:cNvSpPr>
          <p:nvPr/>
        </p:nvSpPr>
        <p:spPr bwMode="auto">
          <a:xfrm>
            <a:off x="8543925" y="2479676"/>
            <a:ext cx="400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b="1" i="1">
                <a:solidFill>
                  <a:srgbClr val="001010"/>
                </a:solidFill>
                <a:latin typeface="Times New Roman" panose="02020603050405020304" pitchFamily="18" charset="0"/>
                <a:ea typeface="宋体" panose="02010600030101010101" pitchFamily="2" charset="-122"/>
              </a:rPr>
              <a:t>x</a:t>
            </a:r>
            <a:r>
              <a:rPr kumimoji="0" lang="en-US" altLang="zh-CN" sz="1600" b="1" i="1">
                <a:solidFill>
                  <a:srgbClr val="001010"/>
                </a:solidFill>
                <a:latin typeface="Times New Roman" panose="02020603050405020304" pitchFamily="18" charset="0"/>
                <a:ea typeface="宋体" panose="02010600030101010101" pitchFamily="2" charset="-122"/>
              </a:rPr>
              <a:t>q</a:t>
            </a:r>
            <a:endParaRPr kumimoji="0" lang="en-US" altLang="zh-CN" sz="1800">
              <a:latin typeface="Times New Roman" panose="02020603050405020304" pitchFamily="18" charset="0"/>
              <a:ea typeface="宋体" panose="02010600030101010101" pitchFamily="2" charset="-122"/>
            </a:endParaRPr>
          </a:p>
        </p:txBody>
      </p:sp>
      <p:sp>
        <p:nvSpPr>
          <p:cNvPr id="52234" name="Text Box 11">
            <a:extLst>
              <a:ext uri="{FF2B5EF4-FFF2-40B4-BE49-F238E27FC236}">
                <a16:creationId xmlns:a16="http://schemas.microsoft.com/office/drawing/2014/main" id="{8028E609-9963-0F47-9359-1251D6480D6A}"/>
              </a:ext>
            </a:extLst>
          </p:cNvPr>
          <p:cNvSpPr txBox="1">
            <a:spLocks noChangeArrowheads="1"/>
          </p:cNvSpPr>
          <p:nvPr/>
        </p:nvSpPr>
        <p:spPr bwMode="auto">
          <a:xfrm>
            <a:off x="8391526" y="2936876"/>
            <a:ext cx="296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a:t>
            </a:r>
            <a:endParaRPr kumimoji="0" lang="en-US" altLang="zh-CN" sz="1800">
              <a:latin typeface="Times New Roman" panose="02020603050405020304" pitchFamily="18" charset="0"/>
              <a:ea typeface="宋体" panose="02010600030101010101" pitchFamily="2" charset="-122"/>
            </a:endParaRPr>
          </a:p>
        </p:txBody>
      </p:sp>
      <p:sp>
        <p:nvSpPr>
          <p:cNvPr id="52235" name="Text Box 12">
            <a:extLst>
              <a:ext uri="{FF2B5EF4-FFF2-40B4-BE49-F238E27FC236}">
                <a16:creationId xmlns:a16="http://schemas.microsoft.com/office/drawing/2014/main" id="{04DD3127-1555-DA4E-8802-0F620F2FE2A8}"/>
              </a:ext>
            </a:extLst>
          </p:cNvPr>
          <p:cNvSpPr txBox="1">
            <a:spLocks noChangeArrowheads="1"/>
          </p:cNvSpPr>
          <p:nvPr/>
        </p:nvSpPr>
        <p:spPr bwMode="auto">
          <a:xfrm>
            <a:off x="8696325" y="17938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_</a:t>
            </a:r>
            <a:endParaRPr kumimoji="0" lang="en-US" altLang="zh-CN" sz="1800">
              <a:latin typeface="Times New Roman" panose="02020603050405020304" pitchFamily="18" charset="0"/>
              <a:ea typeface="宋体" panose="02010600030101010101" pitchFamily="2" charset="-122"/>
            </a:endParaRPr>
          </a:p>
        </p:txBody>
      </p:sp>
      <p:sp>
        <p:nvSpPr>
          <p:cNvPr id="52236" name="Text Box 13">
            <a:extLst>
              <a:ext uri="{FF2B5EF4-FFF2-40B4-BE49-F238E27FC236}">
                <a16:creationId xmlns:a16="http://schemas.microsoft.com/office/drawing/2014/main" id="{82B16F2F-A2C5-4B49-ACE6-F3A34A63D887}"/>
              </a:ext>
            </a:extLst>
          </p:cNvPr>
          <p:cNvSpPr txBox="1">
            <a:spLocks noChangeArrowheads="1"/>
          </p:cNvSpPr>
          <p:nvPr/>
        </p:nvSpPr>
        <p:spPr bwMode="auto">
          <a:xfrm>
            <a:off x="9137650" y="18319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_</a:t>
            </a:r>
            <a:endParaRPr kumimoji="0" lang="en-US" altLang="zh-CN" sz="1800">
              <a:latin typeface="Times New Roman" panose="02020603050405020304" pitchFamily="18" charset="0"/>
              <a:ea typeface="宋体" panose="02010600030101010101" pitchFamily="2" charset="-122"/>
            </a:endParaRPr>
          </a:p>
        </p:txBody>
      </p:sp>
      <p:sp>
        <p:nvSpPr>
          <p:cNvPr id="52237" name="Text Box 14">
            <a:extLst>
              <a:ext uri="{FF2B5EF4-FFF2-40B4-BE49-F238E27FC236}">
                <a16:creationId xmlns:a16="http://schemas.microsoft.com/office/drawing/2014/main" id="{9EFF6E13-8A35-054B-B237-9429FB8F623E}"/>
              </a:ext>
            </a:extLst>
          </p:cNvPr>
          <p:cNvSpPr txBox="1">
            <a:spLocks noChangeArrowheads="1"/>
          </p:cNvSpPr>
          <p:nvPr/>
        </p:nvSpPr>
        <p:spPr bwMode="auto">
          <a:xfrm>
            <a:off x="7461250" y="2060576"/>
            <a:ext cx="312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a:t>
            </a:r>
            <a:endParaRPr kumimoji="0" lang="en-US" altLang="zh-CN" sz="1800">
              <a:latin typeface="Times New Roman" panose="02020603050405020304" pitchFamily="18" charset="0"/>
              <a:ea typeface="宋体" panose="02010600030101010101" pitchFamily="2" charset="-122"/>
            </a:endParaRPr>
          </a:p>
        </p:txBody>
      </p:sp>
      <p:sp>
        <p:nvSpPr>
          <p:cNvPr id="52238" name="Text Box 15">
            <a:extLst>
              <a:ext uri="{FF2B5EF4-FFF2-40B4-BE49-F238E27FC236}">
                <a16:creationId xmlns:a16="http://schemas.microsoft.com/office/drawing/2014/main" id="{7BC0DF18-376E-E444-A853-149C05F8AB2C}"/>
              </a:ext>
            </a:extLst>
          </p:cNvPr>
          <p:cNvSpPr txBox="1">
            <a:spLocks noChangeArrowheads="1"/>
          </p:cNvSpPr>
          <p:nvPr/>
        </p:nvSpPr>
        <p:spPr bwMode="auto">
          <a:xfrm>
            <a:off x="7689850" y="28225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latin typeface="Times New Roman" panose="02020603050405020304" pitchFamily="18" charset="0"/>
                <a:ea typeface="宋体" panose="02010600030101010101" pitchFamily="2" charset="-122"/>
              </a:rPr>
              <a:t>_</a:t>
            </a:r>
          </a:p>
        </p:txBody>
      </p:sp>
      <p:sp>
        <p:nvSpPr>
          <p:cNvPr id="52239" name="Text Box 16">
            <a:extLst>
              <a:ext uri="{FF2B5EF4-FFF2-40B4-BE49-F238E27FC236}">
                <a16:creationId xmlns:a16="http://schemas.microsoft.com/office/drawing/2014/main" id="{983D8471-881E-0C4E-9B4E-3353990FF696}"/>
              </a:ext>
            </a:extLst>
          </p:cNvPr>
          <p:cNvSpPr txBox="1">
            <a:spLocks noChangeArrowheads="1"/>
          </p:cNvSpPr>
          <p:nvPr/>
        </p:nvSpPr>
        <p:spPr bwMode="auto">
          <a:xfrm>
            <a:off x="7781925" y="1565276"/>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_</a:t>
            </a:r>
            <a:endParaRPr kumimoji="0" lang="en-US" altLang="zh-CN" sz="1800">
              <a:latin typeface="Times New Roman" panose="02020603050405020304" pitchFamily="18" charset="0"/>
              <a:ea typeface="宋体" panose="02010600030101010101" pitchFamily="2" charset="-122"/>
            </a:endParaRPr>
          </a:p>
        </p:txBody>
      </p:sp>
      <p:sp>
        <p:nvSpPr>
          <p:cNvPr id="52240" name="Text Box 17">
            <a:extLst>
              <a:ext uri="{FF2B5EF4-FFF2-40B4-BE49-F238E27FC236}">
                <a16:creationId xmlns:a16="http://schemas.microsoft.com/office/drawing/2014/main" id="{6C35C1C8-FF37-3647-AA99-7A2AC7AFF11A}"/>
              </a:ext>
            </a:extLst>
          </p:cNvPr>
          <p:cNvSpPr txBox="1">
            <a:spLocks noChangeArrowheads="1"/>
          </p:cNvSpPr>
          <p:nvPr/>
        </p:nvSpPr>
        <p:spPr bwMode="auto">
          <a:xfrm>
            <a:off x="9213850" y="2441576"/>
            <a:ext cx="312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1800">
                <a:solidFill>
                  <a:srgbClr val="001010"/>
                </a:solidFill>
                <a:latin typeface="Times New Roman" panose="02020603050405020304" pitchFamily="18" charset="0"/>
                <a:ea typeface="宋体" panose="02010600030101010101" pitchFamily="2" charset="-122"/>
              </a:rPr>
              <a:t>+</a:t>
            </a:r>
            <a:endParaRPr kumimoji="0" lang="en-US" altLang="zh-CN" sz="1800">
              <a:latin typeface="Times New Roman" panose="02020603050405020304" pitchFamily="18"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3">
            <a:extLst>
              <a:ext uri="{FF2B5EF4-FFF2-40B4-BE49-F238E27FC236}">
                <a16:creationId xmlns:a16="http://schemas.microsoft.com/office/drawing/2014/main" id="{AA637985-D1B0-7340-A735-9B616CE48172}"/>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相似性度量</a:t>
            </a:r>
          </a:p>
        </p:txBody>
      </p:sp>
      <p:sp>
        <p:nvSpPr>
          <p:cNvPr id="53251" name="内容占位符 4">
            <a:extLst>
              <a:ext uri="{FF2B5EF4-FFF2-40B4-BE49-F238E27FC236}">
                <a16:creationId xmlns:a16="http://schemas.microsoft.com/office/drawing/2014/main" id="{5B81D79F-2B1E-A145-9A4B-F4EDCFBD0666}"/>
              </a:ext>
            </a:extLst>
          </p:cNvPr>
          <p:cNvSpPr>
            <a:spLocks noGrp="1"/>
          </p:cNvSpPr>
          <p:nvPr>
            <p:ph idx="1"/>
          </p:nvPr>
        </p:nvSpPr>
        <p:spPr/>
        <p:txBody>
          <a:bodyPr/>
          <a:lstStyle/>
          <a:p>
            <a:pPr eaLnBrk="1" hangingPunct="1"/>
            <a:r>
              <a:rPr lang="zh-CN" altLang="en-US" dirty="0">
                <a:ea typeface="微软雅黑" panose="020B0503020204020204" pitchFamily="34" charset="-122"/>
              </a:rPr>
              <a:t>欧式距离：</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给定样本</a:t>
            </a:r>
            <a:r>
              <a:rPr lang="en-US" altLang="zh-CN" dirty="0">
                <a:ea typeface="微软雅黑" panose="020B0503020204020204" pitchFamily="34" charset="-122"/>
              </a:rPr>
              <a:t>a </a:t>
            </a:r>
            <a:r>
              <a:rPr lang="zh-CN" altLang="zh-CN" dirty="0">
                <a:ea typeface="微软雅黑" panose="020B0503020204020204" pitchFamily="34" charset="-122"/>
              </a:rPr>
              <a:t>和样本</a:t>
            </a:r>
            <a:r>
              <a:rPr lang="en-US" altLang="zh-CN" dirty="0">
                <a:ea typeface="微软雅黑" panose="020B0503020204020204" pitchFamily="34" charset="-122"/>
              </a:rPr>
              <a:t>b</a:t>
            </a:r>
            <a:r>
              <a:rPr lang="zh-CN" altLang="zh-CN" dirty="0">
                <a:ea typeface="微软雅黑" panose="020B0503020204020204" pitchFamily="34" charset="-122"/>
              </a:rPr>
              <a:t>，分别由</a:t>
            </a:r>
            <a:r>
              <a:rPr lang="en-US" altLang="zh-CN" i="1" dirty="0">
                <a:ea typeface="微软雅黑" panose="020B0503020204020204" pitchFamily="34" charset="-122"/>
              </a:rPr>
              <a:t>n</a:t>
            </a:r>
            <a:r>
              <a:rPr lang="zh-CN" altLang="zh-CN" dirty="0">
                <a:ea typeface="微软雅黑" panose="020B0503020204020204" pitchFamily="34" charset="-122"/>
              </a:rPr>
              <a:t>个属性</a:t>
            </a:r>
            <a:r>
              <a:rPr lang="en-US" altLang="zh-CN" i="1" dirty="0">
                <a:ea typeface="微软雅黑" panose="020B0503020204020204" pitchFamily="34" charset="-122"/>
              </a:rPr>
              <a:t>A</a:t>
            </a:r>
            <a:r>
              <a:rPr lang="en-US" altLang="zh-CN" baseline="-25000" dirty="0">
                <a:ea typeface="微软雅黑" panose="020B0503020204020204" pitchFamily="34" charset="-122"/>
              </a:rPr>
              <a:t>1</a:t>
            </a:r>
            <a:r>
              <a:rPr lang="en-US" altLang="zh-CN" dirty="0">
                <a:ea typeface="微软雅黑" panose="020B0503020204020204" pitchFamily="34" charset="-122"/>
              </a:rPr>
              <a:t>, </a:t>
            </a:r>
            <a:r>
              <a:rPr lang="en-US" altLang="zh-CN" i="1" dirty="0">
                <a:ea typeface="微软雅黑" panose="020B0503020204020204" pitchFamily="34" charset="-122"/>
              </a:rPr>
              <a:t>A</a:t>
            </a:r>
            <a:r>
              <a:rPr lang="en-US" altLang="zh-CN" baseline="-25000" dirty="0">
                <a:ea typeface="微软雅黑" panose="020B0503020204020204" pitchFamily="34" charset="-122"/>
              </a:rPr>
              <a:t>2</a:t>
            </a:r>
            <a:r>
              <a:rPr lang="en-US" altLang="zh-CN" dirty="0">
                <a:ea typeface="微软雅黑" panose="020B0503020204020204" pitchFamily="34" charset="-122"/>
              </a:rPr>
              <a:t>, …, </a:t>
            </a:r>
            <a:r>
              <a:rPr lang="en-US" altLang="zh-CN" b="1" i="1" dirty="0">
                <a:ea typeface="微软雅黑" panose="020B0503020204020204" pitchFamily="34" charset="-122"/>
              </a:rPr>
              <a:t>A</a:t>
            </a:r>
            <a:r>
              <a:rPr lang="en-US" altLang="zh-CN" i="1" baseline="-25000" dirty="0">
                <a:ea typeface="微软雅黑" panose="020B0503020204020204" pitchFamily="34" charset="-122"/>
              </a:rPr>
              <a:t>n</a:t>
            </a:r>
            <a:r>
              <a:rPr lang="zh-CN" altLang="zh-CN" dirty="0">
                <a:ea typeface="微软雅黑" panose="020B0503020204020204" pitchFamily="34" charset="-122"/>
              </a:rPr>
              <a:t>描述，两个样本分别表示为</a:t>
            </a:r>
            <a:r>
              <a:rPr lang="en-US" altLang="zh-CN" dirty="0">
                <a:ea typeface="微软雅黑" panose="020B0503020204020204" pitchFamily="34" charset="-122"/>
              </a:rPr>
              <a:t>a=(</a:t>
            </a:r>
            <a:r>
              <a:rPr lang="en-US" altLang="zh-CN" i="1" dirty="0">
                <a:ea typeface="微软雅黑" panose="020B0503020204020204" pitchFamily="34" charset="-122"/>
              </a:rPr>
              <a:t>x</a:t>
            </a:r>
            <a:r>
              <a:rPr lang="en-US" altLang="zh-CN" baseline="-25000" dirty="0">
                <a:ea typeface="微软雅黑" panose="020B0503020204020204" pitchFamily="34" charset="-122"/>
              </a:rPr>
              <a:t>a1</a:t>
            </a:r>
            <a:r>
              <a:rPr lang="en-US" altLang="zh-CN" dirty="0">
                <a:ea typeface="微软雅黑" panose="020B0503020204020204" pitchFamily="34" charset="-122"/>
              </a:rPr>
              <a:t>,</a:t>
            </a:r>
            <a:r>
              <a:rPr lang="en-US" altLang="zh-CN" i="1" dirty="0">
                <a:ea typeface="微软雅黑" panose="020B0503020204020204" pitchFamily="34" charset="-122"/>
              </a:rPr>
              <a:t> x</a:t>
            </a:r>
            <a:r>
              <a:rPr lang="en-US" altLang="zh-CN" baseline="-25000" dirty="0">
                <a:ea typeface="微软雅黑" panose="020B0503020204020204" pitchFamily="34" charset="-122"/>
              </a:rPr>
              <a:t>a2</a:t>
            </a:r>
            <a:r>
              <a:rPr lang="en-US" altLang="zh-CN" dirty="0">
                <a:ea typeface="微软雅黑" panose="020B0503020204020204" pitchFamily="34" charset="-122"/>
              </a:rPr>
              <a:t>,…, </a:t>
            </a:r>
            <a:r>
              <a:rPr lang="en-US" altLang="zh-CN" i="1" dirty="0" err="1">
                <a:ea typeface="微软雅黑" panose="020B0503020204020204" pitchFamily="34" charset="-122"/>
              </a:rPr>
              <a:t>x</a:t>
            </a:r>
            <a:r>
              <a:rPr lang="en-US" altLang="zh-CN" baseline="-25000" dirty="0" err="1">
                <a:ea typeface="微软雅黑" panose="020B0503020204020204" pitchFamily="34" charset="-122"/>
              </a:rPr>
              <a:t>an</a:t>
            </a:r>
            <a:r>
              <a:rPr lang="en-US" altLang="zh-CN" dirty="0">
                <a:ea typeface="微软雅黑" panose="020B0503020204020204" pitchFamily="34" charset="-122"/>
              </a:rPr>
              <a:t>)</a:t>
            </a:r>
            <a:r>
              <a:rPr lang="zh-CN" altLang="zh-CN" dirty="0">
                <a:ea typeface="微软雅黑" panose="020B0503020204020204" pitchFamily="34" charset="-122"/>
              </a:rPr>
              <a:t>，</a:t>
            </a:r>
            <a:r>
              <a:rPr lang="en-US" altLang="zh-CN" dirty="0">
                <a:ea typeface="微软雅黑" panose="020B0503020204020204" pitchFamily="34" charset="-122"/>
              </a:rPr>
              <a:t>b=(</a:t>
            </a:r>
            <a:r>
              <a:rPr lang="en-US" altLang="zh-CN" i="1" dirty="0">
                <a:ea typeface="微软雅黑" panose="020B0503020204020204" pitchFamily="34" charset="-122"/>
              </a:rPr>
              <a:t>x</a:t>
            </a:r>
            <a:r>
              <a:rPr lang="en-US" altLang="zh-CN" baseline="-25000" dirty="0">
                <a:ea typeface="微软雅黑" panose="020B0503020204020204" pitchFamily="34" charset="-122"/>
              </a:rPr>
              <a:t>b1</a:t>
            </a:r>
            <a:r>
              <a:rPr lang="en-US" altLang="zh-CN" dirty="0">
                <a:ea typeface="微软雅黑" panose="020B0503020204020204" pitchFamily="34" charset="-122"/>
              </a:rPr>
              <a:t>,</a:t>
            </a:r>
            <a:r>
              <a:rPr lang="en-US" altLang="zh-CN" i="1" dirty="0">
                <a:ea typeface="微软雅黑" panose="020B0503020204020204" pitchFamily="34" charset="-122"/>
              </a:rPr>
              <a:t> x</a:t>
            </a:r>
            <a:r>
              <a:rPr lang="en-US" altLang="zh-CN" baseline="-25000" dirty="0">
                <a:ea typeface="微软雅黑" panose="020B0503020204020204" pitchFamily="34" charset="-122"/>
              </a:rPr>
              <a:t>b2</a:t>
            </a:r>
            <a:r>
              <a:rPr lang="en-US" altLang="zh-CN" dirty="0">
                <a:ea typeface="微软雅黑" panose="020B0503020204020204" pitchFamily="34" charset="-122"/>
              </a:rPr>
              <a:t>,…, </a:t>
            </a:r>
            <a:r>
              <a:rPr lang="en-US" altLang="zh-CN" i="1" dirty="0" err="1">
                <a:ea typeface="微软雅黑" panose="020B0503020204020204" pitchFamily="34" charset="-122"/>
              </a:rPr>
              <a:t>x</a:t>
            </a:r>
            <a:r>
              <a:rPr lang="en-US" altLang="zh-CN" baseline="-25000" dirty="0" err="1">
                <a:ea typeface="微软雅黑" panose="020B0503020204020204" pitchFamily="34" charset="-122"/>
              </a:rPr>
              <a:t>bn</a:t>
            </a:r>
            <a:r>
              <a:rPr lang="en-US" altLang="zh-CN" dirty="0">
                <a:ea typeface="微软雅黑" panose="020B0503020204020204" pitchFamily="34" charset="-122"/>
              </a:rPr>
              <a:t>)</a:t>
            </a:r>
            <a:r>
              <a:rPr lang="zh-CN" altLang="zh-CN" dirty="0">
                <a:ea typeface="微软雅黑" panose="020B0503020204020204" pitchFamily="34" charset="-122"/>
              </a:rPr>
              <a:t>，两个样本之间欧式距离</a:t>
            </a:r>
            <a:r>
              <a:rPr lang="en-US" altLang="zh-CN" i="1" dirty="0">
                <a:ea typeface="微软雅黑" panose="020B0503020204020204" pitchFamily="34" charset="-122"/>
              </a:rPr>
              <a:t>d</a:t>
            </a:r>
            <a:r>
              <a:rPr lang="en-US" altLang="zh-CN" i="1" baseline="-25000" dirty="0">
                <a:ea typeface="微软雅黑" panose="020B0503020204020204" pitchFamily="34" charset="-122"/>
              </a:rPr>
              <a:t>ab</a:t>
            </a:r>
          </a:p>
          <a:p>
            <a:pPr lvl="2" eaLnBrk="1" hangingPunct="1"/>
            <a:endParaRPr lang="en-US" altLang="zh-CN" i="1" baseline="-25000" dirty="0">
              <a:ea typeface="微软雅黑" panose="020B0503020204020204" pitchFamily="34" charset="-122"/>
            </a:endParaRPr>
          </a:p>
          <a:p>
            <a:pPr lvl="2" eaLnBrk="1" hangingPunct="1"/>
            <a:endParaRPr lang="en-US" altLang="zh-CN" i="1" baseline="-25000" dirty="0">
              <a:ea typeface="微软雅黑" panose="020B0503020204020204" pitchFamily="34" charset="-122"/>
            </a:endParaRPr>
          </a:p>
          <a:p>
            <a:pPr eaLnBrk="1" hangingPunct="1"/>
            <a:r>
              <a:rPr lang="zh-CN" altLang="zh-CN" dirty="0">
                <a:ea typeface="微软雅黑" panose="020B0503020204020204" pitchFamily="34" charset="-122"/>
              </a:rPr>
              <a:t>规范化（</a:t>
            </a:r>
            <a:r>
              <a:rPr lang="en-US" altLang="zh-CN" dirty="0">
                <a:ea typeface="微软雅黑" panose="020B0503020204020204" pitchFamily="34" charset="-122"/>
              </a:rPr>
              <a:t>normalization</a:t>
            </a:r>
            <a:r>
              <a:rPr lang="zh-CN" altLang="zh-CN" dirty="0">
                <a:ea typeface="微软雅黑" panose="020B0503020204020204" pitchFamily="34" charset="-122"/>
              </a:rPr>
              <a:t>）</a:t>
            </a:r>
            <a:endParaRPr lang="en-US" altLang="zh-CN" dirty="0">
              <a:ea typeface="微软雅黑" panose="020B0503020204020204" pitchFamily="34" charset="-122"/>
            </a:endParaRPr>
          </a:p>
          <a:p>
            <a:pPr lvl="1" eaLnBrk="1" hangingPunct="1"/>
            <a:r>
              <a:rPr lang="zh-CN" altLang="zh-CN" dirty="0">
                <a:ea typeface="微软雅黑" panose="020B0503020204020204" pitchFamily="34" charset="-122"/>
              </a:rPr>
              <a:t>最小</a:t>
            </a:r>
            <a:r>
              <a:rPr lang="en-US" altLang="zh-CN" dirty="0">
                <a:ea typeface="微软雅黑" panose="020B0503020204020204" pitchFamily="34" charset="-122"/>
              </a:rPr>
              <a:t>-</a:t>
            </a:r>
            <a:r>
              <a:rPr lang="zh-CN" altLang="zh-CN" dirty="0">
                <a:ea typeface="微软雅黑" panose="020B0503020204020204" pitchFamily="34" charset="-122"/>
              </a:rPr>
              <a:t>最大值法（</a:t>
            </a:r>
            <a:r>
              <a:rPr lang="en-US" altLang="zh-CN" dirty="0">
                <a:ea typeface="微软雅黑" panose="020B0503020204020204" pitchFamily="34" charset="-122"/>
              </a:rPr>
              <a:t>min-max method</a:t>
            </a:r>
            <a:r>
              <a:rPr lang="zh-CN" altLang="zh-CN" dirty="0">
                <a:ea typeface="微软雅黑" panose="020B0503020204020204" pitchFamily="34" charset="-122"/>
              </a:rPr>
              <a:t>）。 假设属性</a:t>
            </a:r>
            <a:r>
              <a:rPr lang="en-US" altLang="zh-CN" dirty="0">
                <a:ea typeface="微软雅黑" panose="020B0503020204020204" pitchFamily="34" charset="-122"/>
              </a:rPr>
              <a:t>A</a:t>
            </a:r>
            <a:r>
              <a:rPr lang="zh-CN" altLang="zh-CN" dirty="0">
                <a:ea typeface="微软雅黑" panose="020B0503020204020204" pitchFamily="34" charset="-122"/>
              </a:rPr>
              <a:t>原来的最大值为</a:t>
            </a:r>
            <a:r>
              <a:rPr lang="en-US" altLang="zh-CN" dirty="0">
                <a:ea typeface="微软雅黑" panose="020B0503020204020204" pitchFamily="34" charset="-122"/>
              </a:rPr>
              <a:t>max</a:t>
            </a:r>
            <a:r>
              <a:rPr lang="zh-CN" altLang="zh-CN" dirty="0">
                <a:ea typeface="微软雅黑" panose="020B0503020204020204" pitchFamily="34" charset="-122"/>
              </a:rPr>
              <a:t>，最小值为</a:t>
            </a:r>
            <a:r>
              <a:rPr lang="en-US" altLang="zh-CN" dirty="0">
                <a:ea typeface="微软雅黑" panose="020B0503020204020204" pitchFamily="34" charset="-122"/>
              </a:rPr>
              <a:t>min</a:t>
            </a:r>
            <a:r>
              <a:rPr lang="zh-CN" altLang="zh-CN" dirty="0">
                <a:ea typeface="微软雅黑" panose="020B0503020204020204" pitchFamily="34" charset="-122"/>
              </a:rPr>
              <a:t>，规范化后的取值范围为</a:t>
            </a:r>
            <a:r>
              <a:rPr lang="en-US" altLang="zh-CN" dirty="0">
                <a:ea typeface="微软雅黑" panose="020B0503020204020204" pitchFamily="34" charset="-122"/>
              </a:rPr>
              <a:t>[min</a:t>
            </a:r>
            <a:r>
              <a:rPr lang="en-US" altLang="zh-CN" baseline="-25000" dirty="0">
                <a:ea typeface="微软雅黑" panose="020B0503020204020204" pitchFamily="34" charset="-122"/>
              </a:rPr>
              <a:t>1</a:t>
            </a:r>
            <a:r>
              <a:rPr lang="en-US" altLang="zh-CN" dirty="0">
                <a:ea typeface="微软雅黑" panose="020B0503020204020204" pitchFamily="34" charset="-122"/>
              </a:rPr>
              <a:t>,max</a:t>
            </a:r>
            <a:r>
              <a:rPr lang="en-US" altLang="zh-CN" baseline="-25000" dirty="0">
                <a:ea typeface="微软雅黑" panose="020B0503020204020204" pitchFamily="34" charset="-122"/>
              </a:rPr>
              <a:t>1</a:t>
            </a:r>
            <a:r>
              <a:rPr lang="en-US" altLang="zh-CN" dirty="0">
                <a:ea typeface="微软雅黑" panose="020B0503020204020204" pitchFamily="34" charset="-122"/>
              </a:rPr>
              <a:t>]</a:t>
            </a:r>
            <a:r>
              <a:rPr lang="zh-CN" altLang="zh-CN" dirty="0">
                <a:ea typeface="微软雅黑" panose="020B0503020204020204" pitchFamily="34" charset="-122"/>
              </a:rPr>
              <a:t>，则对于该属性的任意的一个取值</a:t>
            </a:r>
            <a:r>
              <a:rPr lang="en-US" altLang="zh-CN" dirty="0">
                <a:ea typeface="微软雅黑" panose="020B0503020204020204" pitchFamily="34" charset="-122"/>
              </a:rPr>
              <a:t>v</a:t>
            </a:r>
            <a:r>
              <a:rPr lang="zh-CN" altLang="zh-CN" dirty="0">
                <a:ea typeface="微软雅黑" panose="020B0503020204020204" pitchFamily="34" charset="-122"/>
              </a:rPr>
              <a:t>，规范化后的取值</a:t>
            </a:r>
            <a:r>
              <a:rPr lang="en-US" altLang="zh-CN" dirty="0">
                <a:ea typeface="微软雅黑" panose="020B0503020204020204" pitchFamily="34" charset="-122"/>
              </a:rPr>
              <a:t>v</a:t>
            </a:r>
            <a:r>
              <a:rPr lang="en-US" altLang="zh-CN" baseline="-25000" dirty="0">
                <a:ea typeface="微软雅黑" panose="020B0503020204020204" pitchFamily="34" charset="-122"/>
              </a:rPr>
              <a:t>1</a:t>
            </a:r>
            <a:r>
              <a:rPr lang="zh-CN" altLang="zh-CN" dirty="0">
                <a:ea typeface="微软雅黑" panose="020B0503020204020204" pitchFamily="34" charset="-122"/>
              </a:rPr>
              <a:t>可以如下计算：</a:t>
            </a:r>
          </a:p>
          <a:p>
            <a:pPr lvl="1" eaLnBrk="1" hangingPunct="1"/>
            <a:endParaRPr lang="zh-CN" altLang="en-US" dirty="0">
              <a:ea typeface="微软雅黑" panose="020B0503020204020204" pitchFamily="34" charset="-122"/>
            </a:endParaRPr>
          </a:p>
        </p:txBody>
      </p:sp>
      <p:graphicFrame>
        <p:nvGraphicFramePr>
          <p:cNvPr id="53252" name="对象 2">
            <a:extLst>
              <a:ext uri="{FF2B5EF4-FFF2-40B4-BE49-F238E27FC236}">
                <a16:creationId xmlns:a16="http://schemas.microsoft.com/office/drawing/2014/main" id="{8A2E171F-447A-2748-ADF6-44C058C7453B}"/>
              </a:ext>
            </a:extLst>
          </p:cNvPr>
          <p:cNvGraphicFramePr>
            <a:graphicFrameLocks noChangeAspect="1"/>
          </p:cNvGraphicFramePr>
          <p:nvPr/>
        </p:nvGraphicFramePr>
        <p:xfrm>
          <a:off x="5448301" y="2924175"/>
          <a:ext cx="2016125" cy="812800"/>
        </p:xfrm>
        <a:graphic>
          <a:graphicData uri="http://schemas.openxmlformats.org/presentationml/2006/ole">
            <mc:AlternateContent xmlns:mc="http://schemas.openxmlformats.org/markup-compatibility/2006">
              <mc:Choice xmlns:v="urn:schemas-microsoft-com:vml" Requires="v">
                <p:oleObj spid="_x0000_s53272" r:id="rId4" imgW="30137100" imgH="11112500" progId="Equation.DSMT4">
                  <p:embed/>
                </p:oleObj>
              </mc:Choice>
              <mc:Fallback>
                <p:oleObj r:id="rId4" imgW="30137100" imgH="11112500" progId="Equation.DSMT4">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8301" y="2924175"/>
                        <a:ext cx="20161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53" name="对象 6">
            <a:extLst>
              <a:ext uri="{FF2B5EF4-FFF2-40B4-BE49-F238E27FC236}">
                <a16:creationId xmlns:a16="http://schemas.microsoft.com/office/drawing/2014/main" id="{BE4F827A-C17D-B04A-8822-0941C11ABB43}"/>
              </a:ext>
            </a:extLst>
          </p:cNvPr>
          <p:cNvGraphicFramePr>
            <a:graphicFrameLocks noChangeAspect="1"/>
          </p:cNvGraphicFramePr>
          <p:nvPr/>
        </p:nvGraphicFramePr>
        <p:xfrm>
          <a:off x="4511676" y="5445126"/>
          <a:ext cx="4505325" cy="792163"/>
        </p:xfrm>
        <a:graphic>
          <a:graphicData uri="http://schemas.openxmlformats.org/presentationml/2006/ole">
            <mc:AlternateContent xmlns:mc="http://schemas.openxmlformats.org/markup-compatibility/2006">
              <mc:Choice xmlns:v="urn:schemas-microsoft-com:vml" Requires="v">
                <p:oleObj spid="_x0000_s53273" r:id="rId6" imgW="51790600" imgH="9067800" progId="Equation.DSMT4">
                  <p:embed/>
                </p:oleObj>
              </mc:Choice>
              <mc:Fallback>
                <p:oleObj r:id="rId6" imgW="51790600" imgH="9067800" progId="Equation.DSMT4">
                  <p:embed/>
                  <p:pic>
                    <p:nvPicPr>
                      <p:cNvPr id="0" name="对象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1676" y="5445126"/>
                        <a:ext cx="45053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CFB9A5E2-291E-BC4D-BC61-56F813738BF2}"/>
              </a:ext>
            </a:extLst>
          </p:cNvPr>
          <p:cNvSpPr>
            <a:spLocks noGrp="1"/>
          </p:cNvSpPr>
          <p:nvPr>
            <p:ph type="title"/>
          </p:nvPr>
        </p:nvSpPr>
        <p:spPr/>
        <p:txBody>
          <a:bodyPr/>
          <a:lstStyle/>
          <a:p>
            <a:endParaRPr kumimoji="1" lang="zh" altLang="en-US"/>
          </a:p>
        </p:txBody>
      </p:sp>
      <p:sp>
        <p:nvSpPr>
          <p:cNvPr id="7" name="文本占位符 6">
            <a:extLst>
              <a:ext uri="{FF2B5EF4-FFF2-40B4-BE49-F238E27FC236}">
                <a16:creationId xmlns:a16="http://schemas.microsoft.com/office/drawing/2014/main" id="{86C4DC28-080E-E844-8741-07E345530F73}"/>
              </a:ext>
            </a:extLst>
          </p:cNvPr>
          <p:cNvSpPr>
            <a:spLocks noGrp="1"/>
          </p:cNvSpPr>
          <p:nvPr>
            <p:ph type="body" idx="1"/>
          </p:nvPr>
        </p:nvSpPr>
        <p:spPr/>
        <p:txBody>
          <a:bodyPr/>
          <a:lstStyle/>
          <a:p>
            <a:r>
              <a:rPr kumimoji="1" lang="en-US" altLang="zh-CN" dirty="0"/>
              <a:t>4.5</a:t>
            </a:r>
            <a:r>
              <a:rPr kumimoji="1" lang="zh-CN" altLang="en-US" dirty="0"/>
              <a:t>逻辑回归</a:t>
            </a:r>
            <a:endParaRPr kumimoji="1" lang="zh" altLang="en-US" dirty="0"/>
          </a:p>
        </p:txBody>
      </p:sp>
    </p:spTree>
    <p:extLst>
      <p:ext uri="{BB962C8B-B14F-4D97-AF65-F5344CB8AC3E}">
        <p14:creationId xmlns:p14="http://schemas.microsoft.com/office/powerpoint/2010/main" val="1498423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1452252-D91A-8A49-ACD9-7F13BC14F5E9}"/>
              </a:ext>
            </a:extLst>
          </p:cNvPr>
          <p:cNvSpPr>
            <a:spLocks noGrp="1"/>
          </p:cNvSpPr>
          <p:nvPr>
            <p:ph type="title"/>
          </p:nvPr>
        </p:nvSpPr>
        <p:spPr/>
        <p:txBody>
          <a:bodyPr/>
          <a:lstStyle/>
          <a:p>
            <a:r>
              <a:rPr kumimoji="1" lang="en-US" altLang="zh-CN" dirty="0"/>
              <a:t>4.5</a:t>
            </a:r>
            <a:r>
              <a:rPr kumimoji="1" lang="zh-CN" altLang="en-US" dirty="0"/>
              <a:t> 逻辑回归</a:t>
            </a:r>
            <a:endParaRPr kumimoji="1" lang="zh" altLang="en-US" dirty="0"/>
          </a:p>
        </p:txBody>
      </p:sp>
      <mc:AlternateContent xmlns:mc="http://schemas.openxmlformats.org/markup-compatibility/2006" xmlns:a14="http://schemas.microsoft.com/office/drawing/2010/main">
        <mc:Choice Requires="a14">
          <p:sp>
            <p:nvSpPr>
              <p:cNvPr id="5" name="内容占位符 4">
                <a:extLst>
                  <a:ext uri="{FF2B5EF4-FFF2-40B4-BE49-F238E27FC236}">
                    <a16:creationId xmlns:a16="http://schemas.microsoft.com/office/drawing/2014/main" id="{6F59A8D6-3941-364F-8D9E-9D85433656D5}"/>
                  </a:ext>
                </a:extLst>
              </p:cNvPr>
              <p:cNvSpPr>
                <a:spLocks noGrp="1"/>
              </p:cNvSpPr>
              <p:nvPr>
                <p:ph idx="1"/>
              </p:nvPr>
            </p:nvSpPr>
            <p:spPr/>
            <p:txBody>
              <a:bodyPr/>
              <a:lstStyle/>
              <a:p>
                <a:r>
                  <a:rPr lang="zh-TW" altLang="zh" dirty="0"/>
                  <a:t>以二分类为例，类别集合</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𝐶</m:t>
                        </m:r>
                        <m:r>
                          <a:rPr lang="en-US" altLang="zh" i="1">
                            <a:latin typeface="Cambria Math" panose="02040503050406030204" pitchFamily="18" charset="0"/>
                          </a:rPr>
                          <m:t>={</m:t>
                        </m:r>
                        <m:r>
                          <a:rPr lang="en-US" altLang="zh" i="1">
                            <a:latin typeface="Cambria Math" panose="02040503050406030204" pitchFamily="18" charset="0"/>
                          </a:rPr>
                          <m:t>𝑐</m:t>
                        </m:r>
                      </m:e>
                      <m:sub>
                        <m:r>
                          <a:rPr lang="en-US" altLang="zh" i="1">
                            <a:latin typeface="Cambria Math" panose="02040503050406030204" pitchFamily="18" charset="0"/>
                          </a:rPr>
                          <m:t>1</m:t>
                        </m:r>
                      </m:sub>
                    </m:sSub>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2</m:t>
                        </m:r>
                      </m:sub>
                    </m:sSub>
                    <m:r>
                      <a:rPr lang="en-US" altLang="zh" i="1">
                        <a:latin typeface="Cambria Math" panose="02040503050406030204" pitchFamily="18" charset="0"/>
                      </a:rPr>
                      <m:t>}</m:t>
                    </m:r>
                  </m:oMath>
                </a14:m>
                <a:r>
                  <a:rPr lang="zh-TW" altLang="zh" dirty="0"/>
                  <a:t>，给定一个样本的各属性取值，</a:t>
                </a:r>
                <a14:m>
                  <m:oMath xmlns:m="http://schemas.openxmlformats.org/officeDocument/2006/math">
                    <m:sSub>
                      <m:sSubPr>
                        <m:ctrlPr>
                          <a:rPr lang="zh-TW" altLang="zh" i="1">
                            <a:latin typeface="Cambria Math" panose="02040503050406030204" pitchFamily="18" charset="0"/>
                          </a:rPr>
                        </m:ctrlPr>
                      </m:sSubPr>
                      <m:e>
                        <m:r>
                          <a:rPr lang="en-US" altLang="zh" b="1" i="1">
                            <a:latin typeface="Cambria Math" panose="02040503050406030204" pitchFamily="18" charset="0"/>
                          </a:rPr>
                          <m:t>𝒙</m:t>
                        </m:r>
                        <m:r>
                          <a:rPr lang="en-US" altLang="zh" i="1">
                            <a:latin typeface="Cambria Math" panose="02040503050406030204" pitchFamily="18" charset="0"/>
                          </a:rPr>
                          <m:t>=(</m:t>
                        </m:r>
                        <m:r>
                          <a:rPr lang="en-US" altLang="zh" i="1">
                            <a:latin typeface="Cambria Math" panose="02040503050406030204" pitchFamily="18" charset="0"/>
                          </a:rPr>
                          <m:t>𝑥</m:t>
                        </m:r>
                      </m:e>
                      <m:sub>
                        <m:r>
                          <a:rPr lang="en-US" altLang="zh" i="1">
                            <a:latin typeface="Cambria Math" panose="02040503050406030204" pitchFamily="18" charset="0"/>
                          </a:rPr>
                          <m:t>1</m:t>
                        </m:r>
                      </m:sub>
                    </m:sSub>
                    <m:r>
                      <a:rPr lang="en-US" altLang="zh">
                        <a:latin typeface="Cambria Math" panose="02040503050406030204" pitchFamily="18" charset="0"/>
                      </a:rPr>
                      <m:t> </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2</m:t>
                        </m:r>
                      </m:sub>
                    </m:sSub>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𝑛</m:t>
                        </m:r>
                      </m:sub>
                    </m:sSub>
                    <m:r>
                      <a:rPr lang="en-US" altLang="zh" i="1">
                        <a:latin typeface="Cambria Math" panose="02040503050406030204" pitchFamily="18" charset="0"/>
                      </a:rPr>
                      <m:t>)</m:t>
                    </m:r>
                  </m:oMath>
                </a14:m>
                <a:r>
                  <a:rPr lang="zh-TW" altLang="zh" dirty="0"/>
                  <a:t>，分类任务是判断该样本属于类别</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1</m:t>
                        </m:r>
                      </m:sub>
                    </m:sSub>
                  </m:oMath>
                </a14:m>
                <a:r>
                  <a:rPr lang="zh-TW" altLang="zh" dirty="0"/>
                  <a:t>还是</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2</m:t>
                        </m:r>
                      </m:sub>
                    </m:sSub>
                  </m:oMath>
                </a14:m>
                <a:r>
                  <a:rPr lang="zh-TW" altLang="zh" dirty="0"/>
                  <a:t>假设</a:t>
                </a:r>
                <a14:m>
                  <m:oMath xmlns:m="http://schemas.openxmlformats.org/officeDocument/2006/math">
                    <m:r>
                      <m:rPr>
                        <m:sty m:val="p"/>
                      </m:rPr>
                      <a:rPr lang="en-US" altLang="zh">
                        <a:latin typeface="Cambria Math" panose="02040503050406030204" pitchFamily="18" charset="0"/>
                      </a:rPr>
                      <m:t>y</m:t>
                    </m:r>
                    <m:r>
                      <a:rPr lang="en-US" altLang="zh">
                        <a:latin typeface="Cambria Math" panose="02040503050406030204" pitchFamily="18" charset="0"/>
                      </a:rPr>
                      <m:t>=1</m:t>
                    </m:r>
                  </m:oMath>
                </a14:m>
                <a:r>
                  <a:rPr lang="zh-TW" altLang="zh" dirty="0"/>
                  <a:t>代表属于</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1</m:t>
                        </m:r>
                      </m:sub>
                    </m:sSub>
                  </m:oMath>
                </a14:m>
                <a:r>
                  <a:rPr lang="zh-TW" altLang="zh" dirty="0"/>
                  <a:t>，</a:t>
                </a:r>
                <a14:m>
                  <m:oMath xmlns:m="http://schemas.openxmlformats.org/officeDocument/2006/math">
                    <m:r>
                      <m:rPr>
                        <m:sty m:val="p"/>
                      </m:rPr>
                      <a:rPr lang="en-US" altLang="zh">
                        <a:latin typeface="Cambria Math" panose="02040503050406030204" pitchFamily="18" charset="0"/>
                      </a:rPr>
                      <m:t>y</m:t>
                    </m:r>
                    <m:r>
                      <a:rPr lang="en-US" altLang="zh">
                        <a:latin typeface="Cambria Math" panose="02040503050406030204" pitchFamily="18" charset="0"/>
                      </a:rPr>
                      <m:t>=0</m:t>
                    </m:r>
                  </m:oMath>
                </a14:m>
                <a:r>
                  <a:rPr lang="zh-TW" altLang="zh" dirty="0"/>
                  <a:t>则代表属于</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2</m:t>
                        </m:r>
                      </m:sub>
                    </m:sSub>
                  </m:oMath>
                </a14:m>
                <a:r>
                  <a:rPr lang="zh-TW" altLang="zh" dirty="0"/>
                  <a:t>。</a:t>
                </a:r>
                <a:endParaRPr lang="en-US" altLang="zh-TW" dirty="0"/>
              </a:p>
              <a:p>
                <a:r>
                  <a:rPr lang="zh-TW" altLang="zh" dirty="0"/>
                  <a:t>该问题可以转化为判断该样本属于两个类别的概率。假设用变量</a:t>
                </a:r>
                <a14:m>
                  <m:oMath xmlns:m="http://schemas.openxmlformats.org/officeDocument/2006/math">
                    <m:acc>
                      <m:accPr>
                        <m:chr m:val="̂"/>
                        <m:ctrlPr>
                          <a:rPr lang="zh-TW" altLang="zh" i="1">
                            <a:latin typeface="Cambria Math" panose="02040503050406030204" pitchFamily="18" charset="0"/>
                          </a:rPr>
                        </m:ctrlPr>
                      </m:accPr>
                      <m:e>
                        <m:r>
                          <m:rPr>
                            <m:sty m:val="p"/>
                          </m:rPr>
                          <a:rPr lang="en-US" altLang="zh">
                            <a:latin typeface="Cambria Math" panose="02040503050406030204" pitchFamily="18" charset="0"/>
                          </a:rPr>
                          <m:t>y</m:t>
                        </m:r>
                      </m:e>
                    </m:acc>
                  </m:oMath>
                </a14:m>
                <a:r>
                  <a:rPr lang="zh-TW" altLang="zh" dirty="0"/>
                  <a:t>代表预测一个样本</a:t>
                </a:r>
                <a14:m>
                  <m:oMath xmlns:m="http://schemas.openxmlformats.org/officeDocument/2006/math">
                    <m:r>
                      <a:rPr lang="en-US" altLang="zh" b="1" i="1">
                        <a:latin typeface="Cambria Math" panose="02040503050406030204" pitchFamily="18" charset="0"/>
                      </a:rPr>
                      <m:t>𝒙</m:t>
                    </m:r>
                  </m:oMath>
                </a14:m>
                <a:r>
                  <a:rPr lang="zh-TW" altLang="zh" dirty="0"/>
                  <a:t>属于类别</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1</m:t>
                        </m:r>
                      </m:sub>
                    </m:sSub>
                  </m:oMath>
                </a14:m>
                <a:r>
                  <a:rPr lang="zh-TW" altLang="zh" dirty="0"/>
                  <a:t>的概率</a:t>
                </a:r>
                <a:r>
                  <a:rPr lang="zh-CN" altLang="en-US" dirty="0"/>
                  <a:t>：</a:t>
                </a:r>
                <a:endParaRPr kumimoji="1" lang="zh" altLang="en-US" dirty="0"/>
              </a:p>
            </p:txBody>
          </p:sp>
        </mc:Choice>
        <mc:Fallback xmlns="">
          <p:sp>
            <p:nvSpPr>
              <p:cNvPr id="5" name="内容占位符 4">
                <a:extLst>
                  <a:ext uri="{FF2B5EF4-FFF2-40B4-BE49-F238E27FC236}">
                    <a16:creationId xmlns:a16="http://schemas.microsoft.com/office/drawing/2014/main" id="{6F59A8D6-3941-364F-8D9E-9D85433656D5}"/>
                  </a:ext>
                </a:extLst>
              </p:cNvPr>
              <p:cNvSpPr>
                <a:spLocks noGrp="1" noRot="1" noChangeAspect="1" noMove="1" noResize="1" noEditPoints="1" noAdjustHandles="1" noChangeArrowheads="1" noChangeShapeType="1" noTextEdit="1"/>
              </p:cNvSpPr>
              <p:nvPr>
                <p:ph idx="1"/>
              </p:nvPr>
            </p:nvSpPr>
            <p:spPr>
              <a:blipFill>
                <a:blip r:embed="rId2"/>
                <a:stretch>
                  <a:fillRect l="-1339" t="-1571"/>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5AA01995-6DEB-9842-8FEA-69CD2B1691E1}"/>
                  </a:ext>
                </a:extLst>
              </p:cNvPr>
              <p:cNvSpPr/>
              <p:nvPr/>
            </p:nvSpPr>
            <p:spPr>
              <a:xfrm>
                <a:off x="4655841" y="5157193"/>
                <a:ext cx="2266903"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 altLang="en-US" i="1">
                              <a:latin typeface="Cambria Math" panose="02040503050406030204" pitchFamily="18" charset="0"/>
                            </a:rPr>
                          </m:ctrlPr>
                        </m:dPr>
                        <m:e>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r>
                            <a:rPr lang="zh" altLang="en-US">
                              <a:latin typeface="Cambria Math" panose="02040503050406030204" pitchFamily="18" charset="0"/>
                            </a:rPr>
                            <m:t>=</m:t>
                          </m:r>
                          <m:r>
                            <m:rPr>
                              <m:sty m:val="p"/>
                            </m:rPr>
                            <a:rPr lang="zh" altLang="en-US">
                              <a:latin typeface="Cambria Math" panose="02040503050406030204" pitchFamily="18" charset="0"/>
                            </a:rPr>
                            <m:t>p</m:t>
                          </m:r>
                          <m:r>
                            <a:rPr lang="zh" altLang="en-US">
                              <a:latin typeface="Cambria Math" panose="02040503050406030204" pitchFamily="18" charset="0"/>
                            </a:rPr>
                            <m:t>(</m:t>
                          </m:r>
                          <m:r>
                            <m:rPr>
                              <m:sty m:val="p"/>
                            </m:rPr>
                            <a:rPr lang="zh" altLang="en-US">
                              <a:latin typeface="Cambria Math" panose="02040503050406030204" pitchFamily="18" charset="0"/>
                            </a:rPr>
                            <m:t>y</m:t>
                          </m:r>
                          <m:r>
                            <a:rPr lang="zh" altLang="en-US">
                              <a:latin typeface="Cambria Math" panose="02040503050406030204" pitchFamily="18" charset="0"/>
                            </a:rPr>
                            <m:t>=1|</m:t>
                          </m:r>
                          <m:r>
                            <a:rPr lang="zh" altLang="en-US" b="1" i="1">
                              <a:latin typeface="Cambria Math" panose="02040503050406030204" pitchFamily="18" charset="0"/>
                            </a:rPr>
                            <m:t>𝒙</m:t>
                          </m:r>
                        </m:e>
                      </m:d>
                    </m:oMath>
                  </m:oMathPara>
                </a14:m>
                <a:endParaRPr lang="zh" altLang="en-US" dirty="0"/>
              </a:p>
            </p:txBody>
          </p:sp>
        </mc:Choice>
        <mc:Fallback>
          <p:sp>
            <p:nvSpPr>
              <p:cNvPr id="6" name="矩形 5">
                <a:extLst>
                  <a:ext uri="{FF2B5EF4-FFF2-40B4-BE49-F238E27FC236}">
                    <a16:creationId xmlns:a16="http://schemas.microsoft.com/office/drawing/2014/main" id="{5AA01995-6DEB-9842-8FEA-69CD2B1691E1}"/>
                  </a:ext>
                </a:extLst>
              </p:cNvPr>
              <p:cNvSpPr>
                <a:spLocks noRot="1" noChangeAspect="1" noMove="1" noResize="1" noEditPoints="1" noAdjustHandles="1" noChangeArrowheads="1" noChangeShapeType="1" noTextEdit="1"/>
              </p:cNvSpPr>
              <p:nvPr/>
            </p:nvSpPr>
            <p:spPr>
              <a:xfrm>
                <a:off x="4655841" y="5157193"/>
                <a:ext cx="2266903" cy="461665"/>
              </a:xfrm>
              <a:prstGeom prst="rect">
                <a:avLst/>
              </a:prstGeom>
              <a:blipFill>
                <a:blip r:embed="rId3"/>
                <a:stretch>
                  <a:fillRect t="-127027" r="-12222" b="-1945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472586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1452252-D91A-8A49-ACD9-7F13BC14F5E9}"/>
              </a:ext>
            </a:extLst>
          </p:cNvPr>
          <p:cNvSpPr>
            <a:spLocks noGrp="1"/>
          </p:cNvSpPr>
          <p:nvPr>
            <p:ph type="title"/>
          </p:nvPr>
        </p:nvSpPr>
        <p:spPr/>
        <p:txBody>
          <a:bodyPr/>
          <a:lstStyle/>
          <a:p>
            <a:r>
              <a:rPr kumimoji="1" lang="en-US" altLang="zh-CN" dirty="0"/>
              <a:t>4.5</a:t>
            </a:r>
            <a:r>
              <a:rPr kumimoji="1" lang="zh-CN" altLang="en-US" dirty="0"/>
              <a:t> 逻辑回归</a:t>
            </a:r>
            <a:endParaRPr kumimoji="1" lang="zh" altLang="en-US" dirty="0"/>
          </a:p>
        </p:txBody>
      </p:sp>
      <mc:AlternateContent xmlns:mc="http://schemas.openxmlformats.org/markup-compatibility/2006" xmlns:a14="http://schemas.microsoft.com/office/drawing/2010/main">
        <mc:Choice Requires="a14">
          <p:sp>
            <p:nvSpPr>
              <p:cNvPr id="5" name="内容占位符 4">
                <a:extLst>
                  <a:ext uri="{FF2B5EF4-FFF2-40B4-BE49-F238E27FC236}">
                    <a16:creationId xmlns:a16="http://schemas.microsoft.com/office/drawing/2014/main" id="{6F59A8D6-3941-364F-8D9E-9D85433656D5}"/>
                  </a:ext>
                </a:extLst>
              </p:cNvPr>
              <p:cNvSpPr>
                <a:spLocks noGrp="1"/>
              </p:cNvSpPr>
              <p:nvPr>
                <p:ph idx="1"/>
              </p:nvPr>
            </p:nvSpPr>
            <p:spPr/>
            <p:txBody>
              <a:bodyPr/>
              <a:lstStyle/>
              <a:p>
                <a:r>
                  <a:rPr lang="zh-TW" altLang="zh" dirty="0"/>
                  <a:t>给定属性的参数向量</a:t>
                </a:r>
                <a14:m>
                  <m:oMath xmlns:m="http://schemas.openxmlformats.org/officeDocument/2006/math">
                    <m:r>
                      <a:rPr lang="en-US" altLang="zh" b="1" i="1">
                        <a:latin typeface="Cambria Math" panose="02040503050406030204" pitchFamily="18" charset="0"/>
                      </a:rPr>
                      <m:t>𝒘</m:t>
                    </m:r>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m:t>
                        </m:r>
                        <m:r>
                          <a:rPr lang="en-US" altLang="zh" i="1">
                            <a:latin typeface="Cambria Math" panose="02040503050406030204" pitchFamily="18" charset="0"/>
                          </a:rPr>
                          <m:t>𝑤</m:t>
                        </m:r>
                      </m:e>
                      <m:sub>
                        <m:r>
                          <a:rPr lang="en-US" altLang="zh" i="1">
                            <a:latin typeface="Cambria Math" panose="02040503050406030204" pitchFamily="18" charset="0"/>
                          </a:rPr>
                          <m:t>1</m:t>
                        </m:r>
                      </m:sub>
                    </m:sSub>
                    <m:r>
                      <a:rPr lang="en-US" altLang="zh">
                        <a:latin typeface="Cambria Math" panose="02040503050406030204" pitchFamily="18" charset="0"/>
                      </a:rPr>
                      <m:t> </m:t>
                    </m:r>
                    <m:sSub>
                      <m:sSubPr>
                        <m:ctrlPr>
                          <a:rPr lang="zh-TW" altLang="zh" i="1">
                            <a:latin typeface="Cambria Math" panose="02040503050406030204" pitchFamily="18" charset="0"/>
                          </a:rPr>
                        </m:ctrlPr>
                      </m:sSubPr>
                      <m:e>
                        <m:r>
                          <a:rPr lang="en-US" altLang="zh" i="1">
                            <a:latin typeface="Cambria Math" panose="02040503050406030204" pitchFamily="18" charset="0"/>
                          </a:rPr>
                          <m:t>𝑤</m:t>
                        </m:r>
                      </m:e>
                      <m:sub>
                        <m:r>
                          <a:rPr lang="en-US" altLang="zh" i="1">
                            <a:latin typeface="Cambria Math" panose="02040503050406030204" pitchFamily="18" charset="0"/>
                          </a:rPr>
                          <m:t>2</m:t>
                        </m:r>
                      </m:sub>
                    </m:sSub>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𝑤</m:t>
                        </m:r>
                      </m:e>
                      <m:sub>
                        <m:r>
                          <a:rPr lang="en-US" altLang="zh" i="1">
                            <a:latin typeface="Cambria Math" panose="02040503050406030204" pitchFamily="18" charset="0"/>
                          </a:rPr>
                          <m:t>𝑛</m:t>
                        </m:r>
                      </m:sub>
                    </m:sSub>
                    <m:r>
                      <a:rPr lang="en-US" altLang="zh" i="1">
                        <a:latin typeface="Cambria Math" panose="02040503050406030204" pitchFamily="18" charset="0"/>
                      </a:rPr>
                      <m:t>)</m:t>
                    </m:r>
                  </m:oMath>
                </a14:m>
                <a:r>
                  <a:rPr lang="zh-TW" altLang="zh" dirty="0"/>
                  <a:t>，属性的线性组合可以表示为：</a:t>
                </a:r>
                <a14:m>
                  <m:oMath xmlns:m="http://schemas.openxmlformats.org/officeDocument/2006/math">
                    <m:r>
                      <a:rPr lang="en-US" altLang="zh" b="1" i="1">
                        <a:latin typeface="Cambria Math" panose="02040503050406030204" pitchFamily="18" charset="0"/>
                      </a:rPr>
                      <m:t>𝒘𝒙</m:t>
                    </m:r>
                    <m:r>
                      <a:rPr lang="en-US" altLang="zh">
                        <a:latin typeface="Cambria Math" panose="02040503050406030204" pitchFamily="18" charset="0"/>
                      </a:rPr>
                      <m:t>+</m:t>
                    </m:r>
                    <m:r>
                      <m:rPr>
                        <m:sty m:val="p"/>
                      </m:rPr>
                      <a:rPr lang="en-US" altLang="zh">
                        <a:latin typeface="Cambria Math" panose="02040503050406030204" pitchFamily="18" charset="0"/>
                      </a:rPr>
                      <m:t>b</m:t>
                    </m:r>
                  </m:oMath>
                </a14:m>
                <a:r>
                  <a:rPr lang="zh-TW" altLang="zh" dirty="0"/>
                  <a:t>，</a:t>
                </a:r>
                <a:endParaRPr lang="en-US" altLang="zh-TW" dirty="0"/>
              </a:p>
              <a:p>
                <a:r>
                  <a:rPr lang="zh-TW" altLang="zh" dirty="0"/>
                  <a:t>因为其取值为任何实数，包括负数，因此不适宜用于概率的估计。如果要将其转换为概率的取值，即</a:t>
                </a:r>
                <a:r>
                  <a:rPr lang="en-US" altLang="zh" dirty="0"/>
                  <a:t>0</a:t>
                </a:r>
                <a:r>
                  <a:rPr lang="zh-TW" altLang="zh" dirty="0"/>
                  <a:t>到</a:t>
                </a:r>
                <a:r>
                  <a:rPr lang="en-US" altLang="zh" dirty="0"/>
                  <a:t>1</a:t>
                </a:r>
                <a:r>
                  <a:rPr lang="zh-TW" altLang="zh" dirty="0"/>
                  <a:t>之间的实数值，可以利用</a:t>
                </a:r>
                <a:r>
                  <a:rPr lang="en-US" altLang="zh" dirty="0"/>
                  <a:t>sigmoid</a:t>
                </a:r>
                <a:r>
                  <a:rPr lang="zh-TW" altLang="zh" dirty="0"/>
                  <a:t>函数：</a:t>
                </a:r>
                <a:endParaRPr lang="en-US" altLang="zh-TW" dirty="0"/>
              </a:p>
              <a:p>
                <a:endParaRPr lang="en-US" altLang="zh-TW" dirty="0"/>
              </a:p>
              <a:p>
                <a:endParaRPr lang="en-US" altLang="zh-TW" dirty="0"/>
              </a:p>
              <a:p>
                <a:endParaRPr lang="zh-TW" altLang="zh" dirty="0"/>
              </a:p>
              <a:p>
                <a:endParaRPr kumimoji="1" lang="zh" altLang="en-US" dirty="0"/>
              </a:p>
            </p:txBody>
          </p:sp>
        </mc:Choice>
        <mc:Fallback xmlns="">
          <p:sp>
            <p:nvSpPr>
              <p:cNvPr id="5" name="内容占位符 4">
                <a:extLst>
                  <a:ext uri="{FF2B5EF4-FFF2-40B4-BE49-F238E27FC236}">
                    <a16:creationId xmlns:a16="http://schemas.microsoft.com/office/drawing/2014/main" id="{6F59A8D6-3941-364F-8D9E-9D85433656D5}"/>
                  </a:ext>
                </a:extLst>
              </p:cNvPr>
              <p:cNvSpPr>
                <a:spLocks noGrp="1" noRot="1" noChangeAspect="1" noMove="1" noResize="1" noEditPoints="1" noAdjustHandles="1" noChangeArrowheads="1" noChangeShapeType="1" noTextEdit="1"/>
              </p:cNvSpPr>
              <p:nvPr>
                <p:ph idx="1"/>
              </p:nvPr>
            </p:nvSpPr>
            <p:spPr>
              <a:blipFill>
                <a:blip r:embed="rId2"/>
                <a:stretch>
                  <a:fillRect l="-1339" t="-1571" r="-1339"/>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8BA1C430-10D0-B346-821B-732CCAFBC6FB}"/>
                  </a:ext>
                </a:extLst>
              </p:cNvPr>
              <p:cNvSpPr/>
              <p:nvPr/>
            </p:nvSpPr>
            <p:spPr>
              <a:xfrm>
                <a:off x="4511825" y="4005065"/>
                <a:ext cx="2512867" cy="8082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r>
                        <a:rPr lang="zh" altLang="en-US">
                          <a:latin typeface="Cambria Math" panose="02040503050406030204" pitchFamily="18" charset="0"/>
                        </a:rPr>
                        <m:t>=</m:t>
                      </m:r>
                      <m:f>
                        <m:fPr>
                          <m:ctrlPr>
                            <a:rPr lang="zh" altLang="en-US" i="1">
                              <a:latin typeface="Cambria Math" panose="02040503050406030204" pitchFamily="18" charset="0"/>
                            </a:rPr>
                          </m:ctrlPr>
                        </m:fPr>
                        <m:num>
                          <m:r>
                            <a:rPr lang="zh" altLang="en-US">
                              <a:latin typeface="Cambria Math" panose="02040503050406030204" pitchFamily="18" charset="0"/>
                            </a:rPr>
                            <m:t>1</m:t>
                          </m:r>
                        </m:num>
                        <m:den>
                          <m:r>
                            <a:rPr lang="zh" altLang="en-US">
                              <a:latin typeface="Cambria Math" panose="02040503050406030204" pitchFamily="18" charset="0"/>
                            </a:rPr>
                            <m:t>1+</m:t>
                          </m:r>
                          <m:sSup>
                            <m:sSupPr>
                              <m:ctrlPr>
                                <a:rPr lang="zh" altLang="en-US" i="1">
                                  <a:latin typeface="Cambria Math" panose="02040503050406030204" pitchFamily="18" charset="0"/>
                                </a:rPr>
                              </m:ctrlPr>
                            </m:sSupPr>
                            <m:e>
                              <m:r>
                                <a:rPr lang="zh" altLang="en-US" i="1">
                                  <a:latin typeface="Cambria Math" panose="02040503050406030204" pitchFamily="18" charset="0"/>
                                </a:rPr>
                                <m:t>𝑒</m:t>
                              </m:r>
                            </m:e>
                            <m:sup>
                              <m:d>
                                <m:dPr>
                                  <m:begChr m:val=""/>
                                  <m:ctrlPr>
                                    <a:rPr lang="zh" altLang="en-US" i="1">
                                      <a:latin typeface="Cambria Math" panose="02040503050406030204" pitchFamily="18" charset="0"/>
                                    </a:rPr>
                                  </m:ctrlPr>
                                </m:dPr>
                                <m:e>
                                  <m:r>
                                    <a:rPr lang="zh" altLang="en-US">
                                      <a:latin typeface="Cambria Math" panose="02040503050406030204" pitchFamily="18" charset="0"/>
                                    </a:rPr>
                                    <m:t>−(</m:t>
                                  </m:r>
                                  <m:r>
                                    <a:rPr lang="zh" altLang="en-US" b="1" i="1">
                                      <a:latin typeface="Cambria Math" panose="02040503050406030204" pitchFamily="18" charset="0"/>
                                    </a:rPr>
                                    <m:t>𝒘𝒙</m:t>
                                  </m:r>
                                  <m:r>
                                    <a:rPr lang="zh" altLang="en-US">
                                      <a:latin typeface="Cambria Math" panose="02040503050406030204" pitchFamily="18" charset="0"/>
                                    </a:rPr>
                                    <m:t>+</m:t>
                                  </m:r>
                                  <m:r>
                                    <m:rPr>
                                      <m:sty m:val="p"/>
                                    </m:rPr>
                                    <a:rPr lang="zh" altLang="en-US">
                                      <a:latin typeface="Cambria Math" panose="02040503050406030204" pitchFamily="18" charset="0"/>
                                    </a:rPr>
                                    <m:t>b</m:t>
                                  </m:r>
                                </m:e>
                              </m:d>
                            </m:sup>
                          </m:sSup>
                        </m:den>
                      </m:f>
                    </m:oMath>
                  </m:oMathPara>
                </a14:m>
                <a:endParaRPr lang="zh" altLang="en-US" dirty="0"/>
              </a:p>
            </p:txBody>
          </p:sp>
        </mc:Choice>
        <mc:Fallback>
          <p:sp>
            <p:nvSpPr>
              <p:cNvPr id="2" name="矩形 1">
                <a:extLst>
                  <a:ext uri="{FF2B5EF4-FFF2-40B4-BE49-F238E27FC236}">
                    <a16:creationId xmlns:a16="http://schemas.microsoft.com/office/drawing/2014/main" id="{8BA1C430-10D0-B346-821B-732CCAFBC6FB}"/>
                  </a:ext>
                </a:extLst>
              </p:cNvPr>
              <p:cNvSpPr>
                <a:spLocks noRot="1" noChangeAspect="1" noMove="1" noResize="1" noEditPoints="1" noAdjustHandles="1" noChangeArrowheads="1" noChangeShapeType="1" noTextEdit="1"/>
              </p:cNvSpPr>
              <p:nvPr/>
            </p:nvSpPr>
            <p:spPr>
              <a:xfrm>
                <a:off x="4511825" y="4005065"/>
                <a:ext cx="2512867" cy="808235"/>
              </a:xfrm>
              <a:prstGeom prst="rect">
                <a:avLst/>
              </a:prstGeom>
              <a:blipFill>
                <a:blip r:embed="rId3"/>
                <a:stretch>
                  <a:fillRect t="-6154" r="-7576" b="-7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6C7BEDF5-5D99-6A40-8C97-217C149F248D}"/>
                  </a:ext>
                </a:extLst>
              </p:cNvPr>
              <p:cNvSpPr/>
              <p:nvPr/>
            </p:nvSpPr>
            <p:spPr>
              <a:xfrm>
                <a:off x="4500119" y="5144615"/>
                <a:ext cx="2634632" cy="858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 altLang="en-US">
                          <a:latin typeface="Cambria Math" panose="02040503050406030204" pitchFamily="18" charset="0"/>
                        </a:rPr>
                        <m:t>l</m:t>
                      </m:r>
                      <m:r>
                        <m:rPr>
                          <m:sty m:val="p"/>
                        </m:rPr>
                        <a:rPr lang="zh" altLang="en-US">
                          <a:latin typeface="Cambria Math" panose="02040503050406030204" pitchFamily="18" charset="0"/>
                        </a:rPr>
                        <m:t>n</m:t>
                      </m:r>
                      <m:f>
                        <m:fPr>
                          <m:ctrlPr>
                            <a:rPr lang="zh" altLang="en-US" i="1">
                              <a:latin typeface="Cambria Math" panose="02040503050406030204" pitchFamily="18" charset="0"/>
                            </a:rPr>
                          </m:ctrlPr>
                        </m:fPr>
                        <m:num>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num>
                        <m:den>
                          <m:r>
                            <a:rPr lang="zh" altLang="en-US">
                              <a:latin typeface="Cambria Math" panose="02040503050406030204" pitchFamily="18" charset="0"/>
                            </a:rPr>
                            <m:t>1−</m:t>
                          </m:r>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den>
                      </m:f>
                      <m:r>
                        <a:rPr lang="zh" altLang="en-US">
                          <a:latin typeface="Cambria Math" panose="02040503050406030204" pitchFamily="18" charset="0"/>
                        </a:rPr>
                        <m:t>=</m:t>
                      </m:r>
                      <m:r>
                        <a:rPr lang="zh" altLang="en-US" b="1" i="1">
                          <a:latin typeface="Cambria Math" panose="02040503050406030204" pitchFamily="18" charset="0"/>
                        </a:rPr>
                        <m:t>𝒘𝒙</m:t>
                      </m:r>
                      <m:r>
                        <a:rPr lang="zh" altLang="en-US">
                          <a:latin typeface="Cambria Math" panose="02040503050406030204" pitchFamily="18" charset="0"/>
                        </a:rPr>
                        <m:t>+</m:t>
                      </m:r>
                      <m:r>
                        <m:rPr>
                          <m:sty m:val="p"/>
                        </m:rPr>
                        <a:rPr lang="zh" altLang="en-US">
                          <a:latin typeface="Cambria Math" panose="02040503050406030204" pitchFamily="18" charset="0"/>
                        </a:rPr>
                        <m:t>b</m:t>
                      </m:r>
                    </m:oMath>
                  </m:oMathPara>
                </a14:m>
                <a:endParaRPr lang="zh" altLang="en-US" dirty="0"/>
              </a:p>
            </p:txBody>
          </p:sp>
        </mc:Choice>
        <mc:Fallback>
          <p:sp>
            <p:nvSpPr>
              <p:cNvPr id="3" name="矩形 2">
                <a:extLst>
                  <a:ext uri="{FF2B5EF4-FFF2-40B4-BE49-F238E27FC236}">
                    <a16:creationId xmlns:a16="http://schemas.microsoft.com/office/drawing/2014/main" id="{6C7BEDF5-5D99-6A40-8C97-217C149F248D}"/>
                  </a:ext>
                </a:extLst>
              </p:cNvPr>
              <p:cNvSpPr>
                <a:spLocks noRot="1" noChangeAspect="1" noMove="1" noResize="1" noEditPoints="1" noAdjustHandles="1" noChangeArrowheads="1" noChangeShapeType="1" noTextEdit="1"/>
              </p:cNvSpPr>
              <p:nvPr/>
            </p:nvSpPr>
            <p:spPr>
              <a:xfrm>
                <a:off x="4500119" y="5144615"/>
                <a:ext cx="2634632" cy="858761"/>
              </a:xfrm>
              <a:prstGeom prst="rect">
                <a:avLst/>
              </a:prstGeom>
              <a:blipFill>
                <a:blip r:embed="rId4"/>
                <a:stretch>
                  <a:fillRect t="-4412" b="-73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919556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1452252-D91A-8A49-ACD9-7F13BC14F5E9}"/>
              </a:ext>
            </a:extLst>
          </p:cNvPr>
          <p:cNvSpPr>
            <a:spLocks noGrp="1"/>
          </p:cNvSpPr>
          <p:nvPr>
            <p:ph type="title"/>
          </p:nvPr>
        </p:nvSpPr>
        <p:spPr/>
        <p:txBody>
          <a:bodyPr/>
          <a:lstStyle/>
          <a:p>
            <a:r>
              <a:rPr kumimoji="1" lang="en-US" altLang="zh-CN" dirty="0"/>
              <a:t>4.5</a:t>
            </a:r>
            <a:r>
              <a:rPr kumimoji="1" lang="zh-CN" altLang="en-US" dirty="0"/>
              <a:t> 逻辑回归</a:t>
            </a:r>
            <a:endParaRPr kumimoji="1" lang="zh" altLang="en-US" dirty="0"/>
          </a:p>
        </p:txBody>
      </p:sp>
      <mc:AlternateContent xmlns:mc="http://schemas.openxmlformats.org/markup-compatibility/2006" xmlns:a14="http://schemas.microsoft.com/office/drawing/2010/main">
        <mc:Choice Requires="a14">
          <p:sp>
            <p:nvSpPr>
              <p:cNvPr id="5" name="内容占位符 4">
                <a:extLst>
                  <a:ext uri="{FF2B5EF4-FFF2-40B4-BE49-F238E27FC236}">
                    <a16:creationId xmlns:a16="http://schemas.microsoft.com/office/drawing/2014/main" id="{6F59A8D6-3941-364F-8D9E-9D85433656D5}"/>
                  </a:ext>
                </a:extLst>
              </p:cNvPr>
              <p:cNvSpPr>
                <a:spLocks noGrp="1"/>
              </p:cNvSpPr>
              <p:nvPr>
                <p:ph idx="1"/>
              </p:nvPr>
            </p:nvSpPr>
            <p:spPr/>
            <p:txBody>
              <a:bodyPr/>
              <a:lstStyle/>
              <a:p>
                <a:pPr marL="0" indent="0">
                  <a:buNone/>
                </a:pPr>
                <a:endParaRPr lang="zh" altLang="en-US" dirty="0"/>
              </a:p>
              <a:p>
                <a14:m>
                  <m:oMath xmlns:m="http://schemas.openxmlformats.org/officeDocument/2006/math">
                    <m:f>
                      <m:fPr>
                        <m:ctrlPr>
                          <a:rPr lang="zh-TW" altLang="zh" i="1">
                            <a:latin typeface="Cambria Math" panose="02040503050406030204" pitchFamily="18" charset="0"/>
                          </a:rPr>
                        </m:ctrlPr>
                      </m:fPr>
                      <m:num>
                        <m:acc>
                          <m:accPr>
                            <m:chr m:val="̂"/>
                            <m:ctrlPr>
                              <a:rPr lang="zh-TW" altLang="zh" i="1">
                                <a:latin typeface="Cambria Math" panose="02040503050406030204" pitchFamily="18" charset="0"/>
                              </a:rPr>
                            </m:ctrlPr>
                          </m:accPr>
                          <m:e>
                            <m:r>
                              <m:rPr>
                                <m:sty m:val="p"/>
                              </m:rPr>
                              <a:rPr lang="en-US" altLang="zh">
                                <a:latin typeface="Cambria Math" panose="02040503050406030204" pitchFamily="18" charset="0"/>
                              </a:rPr>
                              <m:t>y</m:t>
                            </m:r>
                          </m:e>
                        </m:acc>
                      </m:num>
                      <m:den>
                        <m:r>
                          <a:rPr lang="en-US" altLang="zh" i="1">
                            <a:latin typeface="Cambria Math" panose="02040503050406030204" pitchFamily="18" charset="0"/>
                          </a:rPr>
                          <m:t>1−</m:t>
                        </m:r>
                        <m:acc>
                          <m:accPr>
                            <m:chr m:val="̂"/>
                            <m:ctrlPr>
                              <a:rPr lang="zh-TW" altLang="zh" i="1">
                                <a:latin typeface="Cambria Math" panose="02040503050406030204" pitchFamily="18" charset="0"/>
                              </a:rPr>
                            </m:ctrlPr>
                          </m:accPr>
                          <m:e>
                            <m:r>
                              <m:rPr>
                                <m:sty m:val="p"/>
                              </m:rPr>
                              <a:rPr lang="en-US" altLang="zh">
                                <a:latin typeface="Cambria Math" panose="02040503050406030204" pitchFamily="18" charset="0"/>
                              </a:rPr>
                              <m:t>y</m:t>
                            </m:r>
                          </m:e>
                        </m:acc>
                      </m:den>
                    </m:f>
                  </m:oMath>
                </a14:m>
                <a:r>
                  <a:rPr lang="zh-TW" altLang="zh" dirty="0"/>
                  <a:t>称为几率（</a:t>
                </a:r>
                <a:r>
                  <a:rPr lang="en-US" altLang="zh" dirty="0"/>
                  <a:t>odds</a:t>
                </a:r>
                <a:r>
                  <a:rPr lang="zh-TW" altLang="zh" dirty="0"/>
                  <a:t>）</a:t>
                </a:r>
                <a:r>
                  <a:rPr lang="en-US" altLang="zh" dirty="0"/>
                  <a:t>,</a:t>
                </a:r>
                <a14:m>
                  <m:oMath xmlns:m="http://schemas.openxmlformats.org/officeDocument/2006/math">
                    <m:r>
                      <a:rPr lang="en-US" altLang="zh">
                        <a:latin typeface="Cambria Math" panose="02040503050406030204" pitchFamily="18" charset="0"/>
                      </a:rPr>
                      <m:t> </m:t>
                    </m:r>
                    <m:r>
                      <m:rPr>
                        <m:sty m:val="p"/>
                      </m:rPr>
                      <a:rPr lang="en-US" altLang="zh">
                        <a:latin typeface="Cambria Math" panose="02040503050406030204" pitchFamily="18" charset="0"/>
                      </a:rPr>
                      <m:t>ln</m:t>
                    </m:r>
                    <m:f>
                      <m:fPr>
                        <m:ctrlPr>
                          <a:rPr lang="zh-TW" altLang="zh" i="1">
                            <a:latin typeface="Cambria Math" panose="02040503050406030204" pitchFamily="18" charset="0"/>
                          </a:rPr>
                        </m:ctrlPr>
                      </m:fPr>
                      <m:num>
                        <m:acc>
                          <m:accPr>
                            <m:chr m:val="̂"/>
                            <m:ctrlPr>
                              <a:rPr lang="zh-TW" altLang="zh" i="1">
                                <a:latin typeface="Cambria Math" panose="02040503050406030204" pitchFamily="18" charset="0"/>
                              </a:rPr>
                            </m:ctrlPr>
                          </m:accPr>
                          <m:e>
                            <m:r>
                              <m:rPr>
                                <m:sty m:val="p"/>
                              </m:rPr>
                              <a:rPr lang="en-US" altLang="zh">
                                <a:latin typeface="Cambria Math" panose="02040503050406030204" pitchFamily="18" charset="0"/>
                              </a:rPr>
                              <m:t>y</m:t>
                            </m:r>
                          </m:e>
                        </m:acc>
                      </m:num>
                      <m:den>
                        <m:r>
                          <a:rPr lang="en-US" altLang="zh" i="1">
                            <a:latin typeface="Cambria Math" panose="02040503050406030204" pitchFamily="18" charset="0"/>
                          </a:rPr>
                          <m:t>1−</m:t>
                        </m:r>
                        <m:acc>
                          <m:accPr>
                            <m:chr m:val="̂"/>
                            <m:ctrlPr>
                              <a:rPr lang="zh-TW" altLang="zh" i="1">
                                <a:latin typeface="Cambria Math" panose="02040503050406030204" pitchFamily="18" charset="0"/>
                              </a:rPr>
                            </m:ctrlPr>
                          </m:accPr>
                          <m:e>
                            <m:r>
                              <m:rPr>
                                <m:sty m:val="p"/>
                              </m:rPr>
                              <a:rPr lang="en-US" altLang="zh">
                                <a:latin typeface="Cambria Math" panose="02040503050406030204" pitchFamily="18" charset="0"/>
                              </a:rPr>
                              <m:t>y</m:t>
                            </m:r>
                          </m:e>
                        </m:acc>
                      </m:den>
                    </m:f>
                  </m:oMath>
                </a14:m>
                <a:r>
                  <a:rPr lang="zh-TW" altLang="zh" dirty="0"/>
                  <a:t>称为对数几率，因此，逻辑回归又称为对数几率回归</a:t>
                </a:r>
                <a:endParaRPr lang="en-US" altLang="zh-TW" dirty="0"/>
              </a:p>
              <a:p>
                <a:r>
                  <a:rPr lang="zh-TW" altLang="en-US" dirty="0"/>
                  <a:t>给定</a:t>
                </a:r>
                <a:r>
                  <a:rPr lang="en-US" altLang="zh" dirty="0"/>
                  <a:t>m</a:t>
                </a:r>
                <a:r>
                  <a:rPr lang="zh-TW" altLang="zh" dirty="0"/>
                  <a:t>个已知类别的样本：</a:t>
                </a:r>
                <a14:m>
                  <m:oMath xmlns:m="http://schemas.openxmlformats.org/officeDocument/2006/math">
                    <m:sSubSup>
                      <m:sSubSupPr>
                        <m:ctrlPr>
                          <a:rPr lang="zh-TW" altLang="zh" i="1">
                            <a:latin typeface="Cambria Math" panose="02040503050406030204" pitchFamily="18" charset="0"/>
                          </a:rPr>
                        </m:ctrlPr>
                      </m:sSubSupPr>
                      <m:e>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b="1" i="1">
                                <a:latin typeface="Cambria Math" panose="02040503050406030204" pitchFamily="18" charset="0"/>
                              </a:rPr>
                              <m:t>𝒙</m:t>
                            </m:r>
                          </m:e>
                          <m:sub>
                            <m:r>
                              <a:rPr lang="en-US" altLang="zh" i="1">
                                <a:latin typeface="Cambria Math" panose="02040503050406030204" pitchFamily="18" charset="0"/>
                              </a:rPr>
                              <m:t>𝑗</m:t>
                            </m:r>
                          </m:sub>
                        </m:sSub>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i="1">
                            <a:latin typeface="Cambria Math" panose="02040503050406030204" pitchFamily="18" charset="0"/>
                          </a:rPr>
                          <m:t>)}</m:t>
                        </m:r>
                      </m:e>
                      <m:sub>
                        <m:r>
                          <a:rPr lang="en-US" altLang="zh" i="1">
                            <a:latin typeface="Cambria Math" panose="02040503050406030204" pitchFamily="18" charset="0"/>
                          </a:rPr>
                          <m:t>𝑗</m:t>
                        </m:r>
                        <m:r>
                          <a:rPr lang="en-US" altLang="zh" i="1">
                            <a:latin typeface="Cambria Math" panose="02040503050406030204" pitchFamily="18" charset="0"/>
                          </a:rPr>
                          <m:t>=1</m:t>
                        </m:r>
                      </m:sub>
                      <m:sup>
                        <m:r>
                          <a:rPr lang="en-US" altLang="zh" i="1">
                            <a:latin typeface="Cambria Math" panose="02040503050406030204" pitchFamily="18" charset="0"/>
                          </a:rPr>
                          <m:t>𝑚</m:t>
                        </m:r>
                      </m:sup>
                    </m:sSubSup>
                  </m:oMath>
                </a14:m>
                <a:r>
                  <a:rPr lang="zh-TW" altLang="zh" dirty="0"/>
                  <a:t>，</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i="1">
                        <a:latin typeface="Cambria Math" panose="02040503050406030204" pitchFamily="18" charset="0"/>
                      </a:rPr>
                      <m:t>∈</m:t>
                    </m:r>
                    <m:r>
                      <a:rPr lang="en-US" altLang="zh">
                        <a:latin typeface="Cambria Math" panose="02040503050406030204" pitchFamily="18" charset="0"/>
                      </a:rPr>
                      <m:t>{0, 1}</m:t>
                    </m:r>
                  </m:oMath>
                </a14:m>
                <a:r>
                  <a:rPr lang="zh-TW" altLang="zh" dirty="0"/>
                  <a:t>代表第</a:t>
                </a:r>
                <a:r>
                  <a:rPr lang="en-US" altLang="zh" dirty="0"/>
                  <a:t>j</a:t>
                </a:r>
                <a:r>
                  <a:rPr lang="zh-TW" altLang="zh" dirty="0"/>
                  <a:t>个样本的真实类别取值，</a:t>
                </a:r>
                <a14:m>
                  <m:oMath xmlns:m="http://schemas.openxmlformats.org/officeDocument/2006/math">
                    <m:sSub>
                      <m:sSubPr>
                        <m:ctrlPr>
                          <a:rPr lang="zh-TW" altLang="zh" i="1">
                            <a:latin typeface="Cambria Math" panose="02040503050406030204" pitchFamily="18" charset="0"/>
                          </a:rPr>
                        </m:ctrlPr>
                      </m:sSubPr>
                      <m:e>
                        <m:acc>
                          <m:accPr>
                            <m:chr m:val="̂"/>
                            <m:ctrlPr>
                              <a:rPr lang="zh-TW" altLang="zh" i="1">
                                <a:latin typeface="Cambria Math" panose="02040503050406030204" pitchFamily="18" charset="0"/>
                              </a:rPr>
                            </m:ctrlPr>
                          </m:accPr>
                          <m:e>
                            <m:r>
                              <a:rPr lang="en-US" altLang="zh" i="1">
                                <a:latin typeface="Cambria Math" panose="02040503050406030204" pitchFamily="18" charset="0"/>
                              </a:rPr>
                              <m:t>𝑦</m:t>
                            </m:r>
                          </m:e>
                        </m:acc>
                      </m:e>
                      <m:sub>
                        <m:r>
                          <a:rPr lang="en-US" altLang="zh" i="1">
                            <a:latin typeface="Cambria Math" panose="02040503050406030204" pitchFamily="18" charset="0"/>
                          </a:rPr>
                          <m:t>𝑗</m:t>
                        </m:r>
                      </m:sub>
                    </m:sSub>
                  </m:oMath>
                </a14:m>
                <a:r>
                  <a:rPr lang="zh-TW" altLang="zh" dirty="0"/>
                  <a:t>代表第</a:t>
                </a:r>
                <a:r>
                  <a:rPr lang="en-US" altLang="zh" dirty="0"/>
                  <a:t>j</a:t>
                </a:r>
                <a:r>
                  <a:rPr lang="zh-TW" altLang="zh" dirty="0"/>
                  <a:t>个样本属于类别</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𝑐</m:t>
                        </m:r>
                      </m:e>
                      <m:sub>
                        <m:r>
                          <a:rPr lang="en-US" altLang="zh" i="1">
                            <a:latin typeface="Cambria Math" panose="02040503050406030204" pitchFamily="18" charset="0"/>
                          </a:rPr>
                          <m:t>1</m:t>
                        </m:r>
                      </m:sub>
                    </m:sSub>
                  </m:oMath>
                </a14:m>
                <a:r>
                  <a:rPr lang="zh-TW" altLang="zh" dirty="0"/>
                  <a:t>的预测概率。</a:t>
                </a:r>
                <a:endParaRPr lang="en-US" altLang="zh-TW" dirty="0"/>
              </a:p>
              <a:p>
                <a:r>
                  <a:rPr lang="zh-TW" altLang="zh" dirty="0"/>
                  <a:t>为了学习模型参数，定义交叉熵损失函数如下：</a:t>
                </a:r>
              </a:p>
              <a:p>
                <a:endParaRPr kumimoji="1" lang="zh" altLang="en-US" dirty="0"/>
              </a:p>
            </p:txBody>
          </p:sp>
        </mc:Choice>
        <mc:Fallback xmlns="">
          <p:sp>
            <p:nvSpPr>
              <p:cNvPr id="5" name="内容占位符 4">
                <a:extLst>
                  <a:ext uri="{FF2B5EF4-FFF2-40B4-BE49-F238E27FC236}">
                    <a16:creationId xmlns:a16="http://schemas.microsoft.com/office/drawing/2014/main" id="{6F59A8D6-3941-364F-8D9E-9D85433656D5}"/>
                  </a:ext>
                </a:extLst>
              </p:cNvPr>
              <p:cNvSpPr>
                <a:spLocks noGrp="1" noRot="1" noChangeAspect="1" noMove="1" noResize="1" noEditPoints="1" noAdjustHandles="1" noChangeArrowheads="1" noChangeShapeType="1" noTextEdit="1"/>
              </p:cNvSpPr>
              <p:nvPr>
                <p:ph idx="1"/>
              </p:nvPr>
            </p:nvSpPr>
            <p:spPr>
              <a:blipFill>
                <a:blip r:embed="rId2"/>
                <a:stretch>
                  <a:fillRect l="-1339" r="-893"/>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E2B690D7-A739-1541-A475-1F4337208BB0}"/>
                  </a:ext>
                </a:extLst>
              </p:cNvPr>
              <p:cNvSpPr/>
              <p:nvPr/>
            </p:nvSpPr>
            <p:spPr>
              <a:xfrm>
                <a:off x="4871864" y="1412777"/>
                <a:ext cx="2634632" cy="858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 altLang="en-US">
                          <a:latin typeface="Cambria Math" panose="02040503050406030204" pitchFamily="18" charset="0"/>
                        </a:rPr>
                        <m:t>l</m:t>
                      </m:r>
                      <m:r>
                        <m:rPr>
                          <m:sty m:val="p"/>
                        </m:rPr>
                        <a:rPr lang="zh" altLang="en-US">
                          <a:latin typeface="Cambria Math" panose="02040503050406030204" pitchFamily="18" charset="0"/>
                        </a:rPr>
                        <m:t>n</m:t>
                      </m:r>
                      <m:f>
                        <m:fPr>
                          <m:ctrlPr>
                            <a:rPr lang="zh" altLang="en-US" i="1">
                              <a:latin typeface="Cambria Math" panose="02040503050406030204" pitchFamily="18" charset="0"/>
                            </a:rPr>
                          </m:ctrlPr>
                        </m:fPr>
                        <m:num>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num>
                        <m:den>
                          <m:r>
                            <a:rPr lang="zh" altLang="en-US">
                              <a:latin typeface="Cambria Math" panose="02040503050406030204" pitchFamily="18" charset="0"/>
                            </a:rPr>
                            <m:t>1−</m:t>
                          </m:r>
                          <m:acc>
                            <m:accPr>
                              <m:chr m:val="̂"/>
                              <m:ctrlPr>
                                <a:rPr lang="zh" altLang="en-US" i="1">
                                  <a:latin typeface="Cambria Math" panose="02040503050406030204" pitchFamily="18" charset="0"/>
                                </a:rPr>
                              </m:ctrlPr>
                            </m:accPr>
                            <m:e>
                              <m:r>
                                <m:rPr>
                                  <m:sty m:val="p"/>
                                </m:rPr>
                                <a:rPr lang="zh" altLang="en-US">
                                  <a:latin typeface="Cambria Math" panose="02040503050406030204" pitchFamily="18" charset="0"/>
                                </a:rPr>
                                <m:t>y</m:t>
                              </m:r>
                            </m:e>
                          </m:acc>
                        </m:den>
                      </m:f>
                      <m:r>
                        <a:rPr lang="zh" altLang="en-US">
                          <a:latin typeface="Cambria Math" panose="02040503050406030204" pitchFamily="18" charset="0"/>
                        </a:rPr>
                        <m:t>=</m:t>
                      </m:r>
                      <m:r>
                        <a:rPr lang="zh" altLang="en-US" b="1" i="1">
                          <a:latin typeface="Cambria Math" panose="02040503050406030204" pitchFamily="18" charset="0"/>
                        </a:rPr>
                        <m:t>𝒘𝒙</m:t>
                      </m:r>
                      <m:r>
                        <a:rPr lang="zh" altLang="en-US">
                          <a:latin typeface="Cambria Math" panose="02040503050406030204" pitchFamily="18" charset="0"/>
                        </a:rPr>
                        <m:t>+</m:t>
                      </m:r>
                      <m:r>
                        <m:rPr>
                          <m:sty m:val="p"/>
                        </m:rPr>
                        <a:rPr lang="zh" altLang="en-US">
                          <a:latin typeface="Cambria Math" panose="02040503050406030204" pitchFamily="18" charset="0"/>
                        </a:rPr>
                        <m:t>b</m:t>
                      </m:r>
                    </m:oMath>
                  </m:oMathPara>
                </a14:m>
                <a:endParaRPr lang="zh" altLang="en-US" dirty="0"/>
              </a:p>
            </p:txBody>
          </p:sp>
        </mc:Choice>
        <mc:Fallback>
          <p:sp>
            <p:nvSpPr>
              <p:cNvPr id="6" name="矩形 5">
                <a:extLst>
                  <a:ext uri="{FF2B5EF4-FFF2-40B4-BE49-F238E27FC236}">
                    <a16:creationId xmlns:a16="http://schemas.microsoft.com/office/drawing/2014/main" id="{E2B690D7-A739-1541-A475-1F4337208BB0}"/>
                  </a:ext>
                </a:extLst>
              </p:cNvPr>
              <p:cNvSpPr>
                <a:spLocks noRot="1" noChangeAspect="1" noMove="1" noResize="1" noEditPoints="1" noAdjustHandles="1" noChangeArrowheads="1" noChangeShapeType="1" noTextEdit="1"/>
              </p:cNvSpPr>
              <p:nvPr/>
            </p:nvSpPr>
            <p:spPr>
              <a:xfrm>
                <a:off x="4871864" y="1412777"/>
                <a:ext cx="2634632" cy="858761"/>
              </a:xfrm>
              <a:prstGeom prst="rect">
                <a:avLst/>
              </a:prstGeom>
              <a:blipFill>
                <a:blip r:embed="rId3"/>
                <a:stretch>
                  <a:fillRect t="-4348" b="-579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CFC75AC1-BCB3-9B4C-A1F4-F518297105E9}"/>
                  </a:ext>
                </a:extLst>
              </p:cNvPr>
              <p:cNvSpPr/>
              <p:nvPr/>
            </p:nvSpPr>
            <p:spPr>
              <a:xfrm>
                <a:off x="3143672" y="5447820"/>
                <a:ext cx="6480720" cy="114236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zh" altLang="en-US">
                          <a:latin typeface="Cambria Math" panose="02040503050406030204" pitchFamily="18" charset="0"/>
                        </a:rPr>
                        <m:t>L</m:t>
                      </m:r>
                      <m:d>
                        <m:dPr>
                          <m:ctrlPr>
                            <a:rPr lang="zh" altLang="en-US" i="1">
                              <a:latin typeface="Cambria Math" panose="02040503050406030204" pitchFamily="18" charset="0"/>
                            </a:rPr>
                          </m:ctrlPr>
                        </m:dPr>
                        <m:e>
                          <m:r>
                            <a:rPr lang="zh" altLang="en-US" b="1" i="1">
                              <a:latin typeface="Cambria Math" panose="02040503050406030204" pitchFamily="18" charset="0"/>
                            </a:rPr>
                            <m:t>𝒘</m:t>
                          </m:r>
                          <m:r>
                            <a:rPr lang="zh" altLang="en-US">
                              <a:latin typeface="Cambria Math" panose="02040503050406030204" pitchFamily="18" charset="0"/>
                            </a:rPr>
                            <m:t>,</m:t>
                          </m:r>
                          <m:r>
                            <m:rPr>
                              <m:sty m:val="p"/>
                            </m:rPr>
                            <a:rPr lang="zh" altLang="en-US">
                              <a:latin typeface="Cambria Math" panose="02040503050406030204" pitchFamily="18" charset="0"/>
                            </a:rPr>
                            <m:t>b</m:t>
                          </m:r>
                        </m:e>
                      </m:d>
                      <m:r>
                        <a:rPr lang="zh" altLang="en-US">
                          <a:latin typeface="Cambria Math" panose="02040503050406030204" pitchFamily="18" charset="0"/>
                        </a:rPr>
                        <m:t>=−</m:t>
                      </m:r>
                      <m:f>
                        <m:fPr>
                          <m:ctrlPr>
                            <a:rPr lang="zh" altLang="en-US" i="1">
                              <a:latin typeface="Cambria Math" panose="02040503050406030204" pitchFamily="18" charset="0"/>
                            </a:rPr>
                          </m:ctrlPr>
                        </m:fPr>
                        <m:num>
                          <m:r>
                            <a:rPr lang="zh" altLang="en-US">
                              <a:latin typeface="Cambria Math" panose="02040503050406030204" pitchFamily="18" charset="0"/>
                            </a:rPr>
                            <m:t>1</m:t>
                          </m:r>
                        </m:num>
                        <m:den>
                          <m:r>
                            <a:rPr lang="zh" altLang="en-US" i="1">
                              <a:latin typeface="Cambria Math" panose="02040503050406030204" pitchFamily="18" charset="0"/>
                            </a:rPr>
                            <m:t>𝑚</m:t>
                          </m:r>
                        </m:den>
                      </m:f>
                      <m:nary>
                        <m:naryPr>
                          <m:chr m:val="∑"/>
                          <m:limLoc m:val="undOvr"/>
                          <m:ctrlPr>
                            <a:rPr lang="zh" altLang="en-US" i="1">
                              <a:latin typeface="Cambria Math" panose="02040503050406030204" pitchFamily="18" charset="0"/>
                            </a:rPr>
                          </m:ctrlPr>
                        </m:naryPr>
                        <m:sub>
                          <m:r>
                            <a:rPr lang="zh" altLang="en-US" i="1">
                              <a:latin typeface="Cambria Math" panose="02040503050406030204" pitchFamily="18" charset="0"/>
                            </a:rPr>
                            <m:t>𝑗</m:t>
                          </m:r>
                          <m:r>
                            <a:rPr lang="zh" altLang="en-US">
                              <a:latin typeface="Cambria Math" panose="02040503050406030204" pitchFamily="18" charset="0"/>
                            </a:rPr>
                            <m:t>=1</m:t>
                          </m:r>
                        </m:sub>
                        <m:sup>
                          <m:r>
                            <a:rPr lang="zh" altLang="en-US" i="1">
                              <a:latin typeface="Cambria Math" panose="02040503050406030204" pitchFamily="18" charset="0"/>
                            </a:rPr>
                            <m:t>𝑚</m:t>
                          </m:r>
                        </m:sup>
                        <m:e>
                          <m:d>
                            <m:dPr>
                              <m:begChr m:val=""/>
                              <m:ctrlPr>
                                <a:rPr lang="zh" altLang="en-US" i="1">
                                  <a:latin typeface="Cambria Math" panose="02040503050406030204" pitchFamily="18" charset="0"/>
                                </a:rPr>
                              </m:ctrlPr>
                            </m:dPr>
                            <m:e>
                              <m:sSub>
                                <m:sSubPr>
                                  <m:ctrlPr>
                                    <a:rPr lang="zh" altLang="en-US" i="1">
                                      <a:latin typeface="Cambria Math" panose="02040503050406030204" pitchFamily="18" charset="0"/>
                                    </a:rPr>
                                  </m:ctrlPr>
                                </m:sSubPr>
                                <m:e>
                                  <m:r>
                                    <a:rPr lang="zh" altLang="en-US" i="1">
                                      <a:latin typeface="Cambria Math" panose="02040503050406030204" pitchFamily="18" charset="0"/>
                                    </a:rPr>
                                    <m:t>𝑦</m:t>
                                  </m:r>
                                </m:e>
                                <m:sub>
                                  <m:r>
                                    <a:rPr lang="zh" altLang="en-US" i="1">
                                      <a:latin typeface="Cambria Math" panose="02040503050406030204" pitchFamily="18" charset="0"/>
                                    </a:rPr>
                                    <m:t>𝑗</m:t>
                                  </m:r>
                                </m:sub>
                              </m:sSub>
                              <m:r>
                                <a:rPr lang="zh" altLang="en-US" i="1">
                                  <a:latin typeface="Cambria Math" panose="02040503050406030204" pitchFamily="18" charset="0"/>
                                </a:rPr>
                                <m:t>𝑙𝑛</m:t>
                              </m:r>
                              <m:sSub>
                                <m:sSubPr>
                                  <m:ctrlPr>
                                    <a:rPr lang="zh" altLang="en-US" i="1">
                                      <a:latin typeface="Cambria Math" panose="02040503050406030204" pitchFamily="18" charset="0"/>
                                    </a:rPr>
                                  </m:ctrlPr>
                                </m:sSubPr>
                                <m:e>
                                  <m:acc>
                                    <m:accPr>
                                      <m:chr m:val="̂"/>
                                      <m:ctrlPr>
                                        <a:rPr lang="zh" altLang="en-US" i="1">
                                          <a:latin typeface="Cambria Math" panose="02040503050406030204" pitchFamily="18" charset="0"/>
                                        </a:rPr>
                                      </m:ctrlPr>
                                    </m:accPr>
                                    <m:e>
                                      <m:r>
                                        <a:rPr lang="zh" altLang="en-US" i="1">
                                          <a:latin typeface="Cambria Math" panose="02040503050406030204" pitchFamily="18" charset="0"/>
                                        </a:rPr>
                                        <m:t>𝑦</m:t>
                                      </m:r>
                                    </m:e>
                                  </m:acc>
                                </m:e>
                                <m:sub>
                                  <m:r>
                                    <a:rPr lang="zh" altLang="en-US" i="1">
                                      <a:latin typeface="Cambria Math" panose="02040503050406030204" pitchFamily="18" charset="0"/>
                                    </a:rPr>
                                    <m:t>𝑗</m:t>
                                  </m:r>
                                </m:sub>
                              </m:sSub>
                              <m:r>
                                <a:rPr lang="zh" altLang="en-US">
                                  <a:latin typeface="Cambria Math" panose="02040503050406030204" pitchFamily="18" charset="0"/>
                                </a:rPr>
                                <m:t>+(1−</m:t>
                              </m:r>
                              <m:sSub>
                                <m:sSubPr>
                                  <m:ctrlPr>
                                    <a:rPr lang="zh" altLang="en-US" i="1">
                                      <a:latin typeface="Cambria Math" panose="02040503050406030204" pitchFamily="18" charset="0"/>
                                    </a:rPr>
                                  </m:ctrlPr>
                                </m:sSubPr>
                                <m:e>
                                  <m:r>
                                    <a:rPr lang="zh" altLang="en-US" i="1">
                                      <a:latin typeface="Cambria Math" panose="02040503050406030204" pitchFamily="18" charset="0"/>
                                    </a:rPr>
                                    <m:t>𝑦</m:t>
                                  </m:r>
                                </m:e>
                                <m:sub>
                                  <m:r>
                                    <a:rPr lang="zh" altLang="en-US" i="1">
                                      <a:latin typeface="Cambria Math" panose="02040503050406030204" pitchFamily="18" charset="0"/>
                                    </a:rPr>
                                    <m:t>𝑗</m:t>
                                  </m:r>
                                </m:sub>
                              </m:sSub>
                              <m:r>
                                <a:rPr lang="zh" altLang="en-US">
                                  <a:latin typeface="Cambria Math" panose="02040503050406030204" pitchFamily="18" charset="0"/>
                                </a:rPr>
                                <m:t>)</m:t>
                              </m:r>
                              <m:r>
                                <m:rPr>
                                  <m:sty m:val="p"/>
                                </m:rPr>
                                <a:rPr lang="zh" altLang="en-US">
                                  <a:latin typeface="Cambria Math" panose="02040503050406030204" pitchFamily="18" charset="0"/>
                                </a:rPr>
                                <m:t>l</m:t>
                              </m:r>
                              <m:func>
                                <m:funcPr>
                                  <m:ctrlPr>
                                    <a:rPr lang="zh" altLang="en-US" i="1">
                                      <a:latin typeface="Cambria Math" panose="02040503050406030204" pitchFamily="18" charset="0"/>
                                    </a:rPr>
                                  </m:ctrlPr>
                                </m:funcPr>
                                <m:fName>
                                  <m:r>
                                    <m:rPr>
                                      <m:sty m:val="p"/>
                                    </m:rPr>
                                    <a:rPr lang="zh" altLang="en-US">
                                      <a:latin typeface="Cambria Math" panose="02040503050406030204" pitchFamily="18" charset="0"/>
                                    </a:rPr>
                                    <m:t>n</m:t>
                                  </m:r>
                                </m:fName>
                                <m:e>
                                  <m:r>
                                    <a:rPr lang="zh" altLang="en-US">
                                      <a:latin typeface="Cambria Math" panose="02040503050406030204" pitchFamily="18" charset="0"/>
                                    </a:rPr>
                                    <m:t>(</m:t>
                                  </m:r>
                                </m:e>
                              </m:func>
                              <m:r>
                                <a:rPr lang="zh" altLang="en-US">
                                  <a:latin typeface="Cambria Math" panose="02040503050406030204" pitchFamily="18" charset="0"/>
                                </a:rPr>
                                <m:t>1−</m:t>
                              </m:r>
                              <m:sSub>
                                <m:sSubPr>
                                  <m:ctrlPr>
                                    <a:rPr lang="zh" altLang="en-US" i="1">
                                      <a:latin typeface="Cambria Math" panose="02040503050406030204" pitchFamily="18" charset="0"/>
                                    </a:rPr>
                                  </m:ctrlPr>
                                </m:sSubPr>
                                <m:e>
                                  <m:acc>
                                    <m:accPr>
                                      <m:chr m:val="̂"/>
                                      <m:ctrlPr>
                                        <a:rPr lang="zh" altLang="en-US" i="1">
                                          <a:latin typeface="Cambria Math" panose="02040503050406030204" pitchFamily="18" charset="0"/>
                                        </a:rPr>
                                      </m:ctrlPr>
                                    </m:accPr>
                                    <m:e>
                                      <m:r>
                                        <a:rPr lang="zh" altLang="en-US" i="1">
                                          <a:latin typeface="Cambria Math" panose="02040503050406030204" pitchFamily="18" charset="0"/>
                                        </a:rPr>
                                        <m:t>𝑦</m:t>
                                      </m:r>
                                    </m:e>
                                  </m:acc>
                                </m:e>
                                <m:sub>
                                  <m:r>
                                    <a:rPr lang="zh" altLang="en-US" i="1">
                                      <a:latin typeface="Cambria Math" panose="02040503050406030204" pitchFamily="18" charset="0"/>
                                    </a:rPr>
                                    <m:t>𝑗</m:t>
                                  </m:r>
                                </m:sub>
                              </m:sSub>
                            </m:e>
                          </m:d>
                        </m:e>
                      </m:nary>
                    </m:oMath>
                  </m:oMathPara>
                </a14:m>
                <a:endParaRPr lang="zh" altLang="en-US" dirty="0"/>
              </a:p>
            </p:txBody>
          </p:sp>
        </mc:Choice>
        <mc:Fallback>
          <p:sp>
            <p:nvSpPr>
              <p:cNvPr id="2" name="矩形 1">
                <a:extLst>
                  <a:ext uri="{FF2B5EF4-FFF2-40B4-BE49-F238E27FC236}">
                    <a16:creationId xmlns:a16="http://schemas.microsoft.com/office/drawing/2014/main" id="{CFC75AC1-BCB3-9B4C-A1F4-F518297105E9}"/>
                  </a:ext>
                </a:extLst>
              </p:cNvPr>
              <p:cNvSpPr>
                <a:spLocks noRot="1" noChangeAspect="1" noMove="1" noResize="1" noEditPoints="1" noAdjustHandles="1" noChangeArrowheads="1" noChangeShapeType="1" noTextEdit="1"/>
              </p:cNvSpPr>
              <p:nvPr/>
            </p:nvSpPr>
            <p:spPr>
              <a:xfrm>
                <a:off x="3143672" y="5447820"/>
                <a:ext cx="6480720" cy="1142364"/>
              </a:xfrm>
              <a:prstGeom prst="rect">
                <a:avLst/>
              </a:prstGeom>
              <a:blipFill>
                <a:blip r:embed="rId4"/>
                <a:stretch>
                  <a:fillRect t="-104444" r="-5479" b="-1544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92635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F01745-BCAC-154F-8662-5A33071CC0A6}"/>
              </a:ext>
            </a:extLst>
          </p:cNvPr>
          <p:cNvSpPr>
            <a:spLocks noGrp="1"/>
          </p:cNvSpPr>
          <p:nvPr>
            <p:ph type="title"/>
          </p:nvPr>
        </p:nvSpPr>
        <p:spPr/>
        <p:txBody>
          <a:bodyPr/>
          <a:lstStyle/>
          <a:p>
            <a:r>
              <a:rPr lang="en-US" altLang="zh-CN" dirty="0"/>
              <a:t>4.5</a:t>
            </a:r>
            <a:r>
              <a:rPr lang="zh-CN" altLang="en-US" dirty="0"/>
              <a:t> 逻辑回归</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7DE01BD-E194-1A45-BAAC-2865FD902431}"/>
                  </a:ext>
                </a:extLst>
              </p:cNvPr>
              <p:cNvSpPr>
                <a:spLocks noGrp="1"/>
              </p:cNvSpPr>
              <p:nvPr>
                <p:ph idx="1"/>
              </p:nvPr>
            </p:nvSpPr>
            <p:spPr/>
            <p:txBody>
              <a:bodyPr/>
              <a:lstStyle/>
              <a:p>
                <a:r>
                  <a:rPr lang="zh-TW" altLang="zh" dirty="0"/>
                  <a:t>该损失函数的最小化求解可以采用梯度下降法，即首先随机初始化参数（</a:t>
                </a:r>
                <a14:m>
                  <m:oMath xmlns:m="http://schemas.openxmlformats.org/officeDocument/2006/math">
                    <m:r>
                      <a:rPr lang="en-US" altLang="zh" b="1" i="1">
                        <a:latin typeface="Cambria Math" panose="02040503050406030204" pitchFamily="18" charset="0"/>
                      </a:rPr>
                      <m:t>𝒘</m:t>
                    </m:r>
                    <m:r>
                      <a:rPr lang="zh-TW" altLang="zh" b="1">
                        <a:latin typeface="Cambria Math" panose="02040503050406030204" pitchFamily="18" charset="0"/>
                      </a:rPr>
                      <m:t>，</m:t>
                    </m:r>
                    <m:r>
                      <m:rPr>
                        <m:sty m:val="p"/>
                      </m:rPr>
                      <a:rPr lang="en-US" altLang="zh">
                        <a:latin typeface="Cambria Math" panose="02040503050406030204" pitchFamily="18" charset="0"/>
                      </a:rPr>
                      <m:t>b</m:t>
                    </m:r>
                    <m:r>
                      <a:rPr lang="zh-TW" altLang="zh">
                        <a:latin typeface="Cambria Math" panose="02040503050406030204" pitchFamily="18" charset="0"/>
                      </a:rPr>
                      <m:t>）</m:t>
                    </m:r>
                  </m:oMath>
                </a14:m>
                <a:r>
                  <a:rPr lang="zh-TW" altLang="zh" dirty="0"/>
                  <a:t>，然后利用下面的公式进行各参数的更新，直至收敛</a:t>
                </a:r>
                <a:r>
                  <a:rPr lang="zh-TW" altLang="zh" dirty="0">
                    <a:effectLst/>
                  </a:rPr>
                  <a:t> </a:t>
                </a:r>
                <a:endParaRPr kumimoji="1" lang="zh" altLang="en-US" dirty="0"/>
              </a:p>
            </p:txBody>
          </p:sp>
        </mc:Choice>
        <mc:Fallback xmlns="">
          <p:sp>
            <p:nvSpPr>
              <p:cNvPr id="3" name="内容占位符 2">
                <a:extLst>
                  <a:ext uri="{FF2B5EF4-FFF2-40B4-BE49-F238E27FC236}">
                    <a16:creationId xmlns:a16="http://schemas.microsoft.com/office/drawing/2014/main" id="{77DE01BD-E194-1A45-BAAC-2865FD902431}"/>
                  </a:ext>
                </a:extLst>
              </p:cNvPr>
              <p:cNvSpPr>
                <a:spLocks noGrp="1" noRot="1" noChangeAspect="1" noMove="1" noResize="1" noEditPoints="1" noAdjustHandles="1" noChangeArrowheads="1" noChangeShapeType="1" noTextEdit="1"/>
              </p:cNvSpPr>
              <p:nvPr>
                <p:ph idx="1"/>
              </p:nvPr>
            </p:nvSpPr>
            <p:spPr>
              <a:blipFill>
                <a:blip r:embed="rId2"/>
                <a:stretch>
                  <a:fillRect l="-1339" t="-1309" r="-595"/>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graphicFrame>
            <p:nvGraphicFramePr>
              <p:cNvPr id="4" name="表格 3">
                <a:extLst>
                  <a:ext uri="{FF2B5EF4-FFF2-40B4-BE49-F238E27FC236}">
                    <a16:creationId xmlns:a16="http://schemas.microsoft.com/office/drawing/2014/main" id="{12019A36-C988-BE42-979F-5F925C9FBD75}"/>
                  </a:ext>
                </a:extLst>
              </p:cNvPr>
              <p:cNvGraphicFramePr>
                <a:graphicFrameLocks noGrp="1"/>
              </p:cNvGraphicFramePr>
              <p:nvPr>
                <p:extLst>
                  <p:ext uri="{D42A27DB-BD31-4B8C-83A1-F6EECF244321}">
                    <p14:modId xmlns:p14="http://schemas.microsoft.com/office/powerpoint/2010/main" val="435881638"/>
                  </p:ext>
                </p:extLst>
              </p:nvPr>
            </p:nvGraphicFramePr>
            <p:xfrm>
              <a:off x="3721418" y="3592067"/>
              <a:ext cx="4749165" cy="1234504"/>
            </p:xfrm>
            <a:graphic>
              <a:graphicData uri="http://schemas.openxmlformats.org/drawingml/2006/table">
                <a:tbl>
                  <a:tblPr firstRow="1" firstCol="1" bandRow="1">
                    <a:tableStyleId>{5C22544A-7EE6-4342-B048-85BDC9FD1C3A}</a:tableStyleId>
                  </a:tblPr>
                  <a:tblGrid>
                    <a:gridCol w="4749165">
                      <a:extLst>
                        <a:ext uri="{9D8B030D-6E8A-4147-A177-3AD203B41FA5}">
                          <a16:colId xmlns:a16="http://schemas.microsoft.com/office/drawing/2014/main" val="3821811777"/>
                        </a:ext>
                      </a:extLst>
                    </a:gridCol>
                  </a:tblGrid>
                  <a:tr h="0">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TW" sz="2000" i="1" kern="100" smtClean="0">
                                        <a:solidFill>
                                          <a:srgbClr val="002060"/>
                                        </a:solidFill>
                                        <a:effectLst/>
                                        <a:latin typeface="Cambria Math" panose="02040503050406030204" pitchFamily="18" charset="0"/>
                                      </a:rPr>
                                    </m:ctrlPr>
                                  </m:sSubPr>
                                  <m:e>
                                    <m:r>
                                      <a:rPr lang="en-US" sz="2000" kern="100">
                                        <a:solidFill>
                                          <a:srgbClr val="002060"/>
                                        </a:solidFill>
                                        <a:effectLst/>
                                        <a:latin typeface="Cambria Math" panose="02040503050406030204" pitchFamily="18" charset="0"/>
                                      </a:rPr>
                                      <m:t>𝑤</m:t>
                                    </m:r>
                                  </m:e>
                                  <m:sub>
                                    <m:r>
                                      <a:rPr lang="en-US" sz="2000" kern="100">
                                        <a:solidFill>
                                          <a:srgbClr val="002060"/>
                                        </a:solidFill>
                                        <a:effectLst/>
                                        <a:latin typeface="Cambria Math" panose="02040503050406030204" pitchFamily="18" charset="0"/>
                                      </a:rPr>
                                      <m:t>𝑖</m:t>
                                    </m:r>
                                  </m:sub>
                                </m:sSub>
                                <m:r>
                                  <a:rPr lang="en-US" sz="2000" kern="100">
                                    <a:solidFill>
                                      <a:srgbClr val="002060"/>
                                    </a:solidFill>
                                    <a:effectLst/>
                                    <a:latin typeface="Cambria Math" panose="02040503050406030204" pitchFamily="18" charset="0"/>
                                  </a:rPr>
                                  <m:t>=</m:t>
                                </m:r>
                                <m:sSub>
                                  <m:sSubPr>
                                    <m:ctrlPr>
                                      <a:rPr lang="zh-TW" sz="2000" i="1" kern="100">
                                        <a:solidFill>
                                          <a:srgbClr val="002060"/>
                                        </a:solidFill>
                                        <a:effectLst/>
                                        <a:latin typeface="Cambria Math" panose="02040503050406030204" pitchFamily="18" charset="0"/>
                                      </a:rPr>
                                    </m:ctrlPr>
                                  </m:sSubPr>
                                  <m:e>
                                    <m:r>
                                      <a:rPr lang="en-US" sz="2000" kern="100">
                                        <a:solidFill>
                                          <a:srgbClr val="002060"/>
                                        </a:solidFill>
                                        <a:effectLst/>
                                        <a:latin typeface="Cambria Math" panose="02040503050406030204" pitchFamily="18" charset="0"/>
                                      </a:rPr>
                                      <m:t>𝑤</m:t>
                                    </m:r>
                                  </m:e>
                                  <m:sub>
                                    <m:r>
                                      <a:rPr lang="en-US" sz="2000" kern="100">
                                        <a:solidFill>
                                          <a:srgbClr val="002060"/>
                                        </a:solidFill>
                                        <a:effectLst/>
                                        <a:latin typeface="Cambria Math" panose="02040503050406030204" pitchFamily="18" charset="0"/>
                                      </a:rPr>
                                      <m:t>𝑖</m:t>
                                    </m:r>
                                  </m:sub>
                                </m:sSub>
                                <m:r>
                                  <a:rPr lang="en-US" sz="2000" kern="100">
                                    <a:solidFill>
                                      <a:srgbClr val="002060"/>
                                    </a:solidFill>
                                    <a:effectLst/>
                                    <a:latin typeface="Cambria Math" panose="02040503050406030204" pitchFamily="18" charset="0"/>
                                  </a:rPr>
                                  <m:t>−</m:t>
                                </m:r>
                                <m:r>
                                  <a:rPr lang="en-US" sz="2000" kern="100">
                                    <a:solidFill>
                                      <a:srgbClr val="002060"/>
                                    </a:solidFill>
                                    <a:effectLst/>
                                    <a:latin typeface="Cambria Math" panose="02040503050406030204" pitchFamily="18" charset="0"/>
                                  </a:rPr>
                                  <m:t>𝜂</m:t>
                                </m:r>
                                <m:f>
                                  <m:fPr>
                                    <m:ctrlPr>
                                      <a:rPr lang="zh-TW" sz="2000" i="1" kern="100">
                                        <a:solidFill>
                                          <a:srgbClr val="002060"/>
                                        </a:solidFill>
                                        <a:effectLst/>
                                        <a:latin typeface="Cambria Math" panose="02040503050406030204" pitchFamily="18" charset="0"/>
                                      </a:rPr>
                                    </m:ctrlPr>
                                  </m:fPr>
                                  <m:num>
                                    <m:r>
                                      <a:rPr lang="en-US" sz="2000" kern="100">
                                        <a:solidFill>
                                          <a:srgbClr val="002060"/>
                                        </a:solidFill>
                                        <a:effectLst/>
                                        <a:latin typeface="Cambria Math" panose="02040503050406030204" pitchFamily="18" charset="0"/>
                                      </a:rPr>
                                      <m:t>𝜕</m:t>
                                    </m:r>
                                    <m:r>
                                      <m:rPr>
                                        <m:sty m:val="p"/>
                                      </m:rPr>
                                      <a:rPr lang="en-US" sz="2000" kern="100">
                                        <a:solidFill>
                                          <a:srgbClr val="002060"/>
                                        </a:solidFill>
                                        <a:effectLst/>
                                        <a:latin typeface="Cambria Math" panose="02040503050406030204" pitchFamily="18" charset="0"/>
                                      </a:rPr>
                                      <m:t>L</m:t>
                                    </m:r>
                                    <m:d>
                                      <m:dPr>
                                        <m:ctrlPr>
                                          <a:rPr lang="zh-TW" sz="2000" i="1" kern="100">
                                            <a:solidFill>
                                              <a:srgbClr val="002060"/>
                                            </a:solidFill>
                                            <a:effectLst/>
                                            <a:latin typeface="Cambria Math" panose="02040503050406030204" pitchFamily="18" charset="0"/>
                                          </a:rPr>
                                        </m:ctrlPr>
                                      </m:dPr>
                                      <m:e>
                                        <m:r>
                                          <a:rPr lang="en-US" sz="2000" kern="100">
                                            <a:solidFill>
                                              <a:srgbClr val="002060"/>
                                            </a:solidFill>
                                            <a:effectLst/>
                                            <a:latin typeface="Cambria Math" panose="02040503050406030204" pitchFamily="18" charset="0"/>
                                          </a:rPr>
                                          <m:t>𝒘</m:t>
                                        </m:r>
                                        <m:r>
                                          <a:rPr lang="en-US" sz="2000" kern="100">
                                            <a:solidFill>
                                              <a:srgbClr val="002060"/>
                                            </a:solidFill>
                                            <a:effectLst/>
                                            <a:latin typeface="Cambria Math" panose="02040503050406030204" pitchFamily="18" charset="0"/>
                                          </a:rPr>
                                          <m:t>,</m:t>
                                        </m:r>
                                        <m:r>
                                          <m:rPr>
                                            <m:sty m:val="p"/>
                                          </m:rPr>
                                          <a:rPr lang="en-US" sz="2000" kern="100">
                                            <a:solidFill>
                                              <a:srgbClr val="002060"/>
                                            </a:solidFill>
                                            <a:effectLst/>
                                            <a:latin typeface="Cambria Math" panose="02040503050406030204" pitchFamily="18" charset="0"/>
                                          </a:rPr>
                                          <m:t>b</m:t>
                                        </m:r>
                                      </m:e>
                                    </m:d>
                                  </m:num>
                                  <m:den>
                                    <m:r>
                                      <a:rPr lang="en-US" sz="2000" kern="100">
                                        <a:solidFill>
                                          <a:srgbClr val="002060"/>
                                        </a:solidFill>
                                        <a:effectLst/>
                                        <a:latin typeface="Cambria Math" panose="02040503050406030204" pitchFamily="18" charset="0"/>
                                      </a:rPr>
                                      <m:t>𝜕</m:t>
                                    </m:r>
                                    <m:sSub>
                                      <m:sSubPr>
                                        <m:ctrlPr>
                                          <a:rPr lang="zh-TW" sz="2000" i="1" kern="100">
                                            <a:solidFill>
                                              <a:srgbClr val="002060"/>
                                            </a:solidFill>
                                            <a:effectLst/>
                                            <a:latin typeface="Cambria Math" panose="02040503050406030204" pitchFamily="18" charset="0"/>
                                          </a:rPr>
                                        </m:ctrlPr>
                                      </m:sSubPr>
                                      <m:e>
                                        <m:r>
                                          <a:rPr lang="en-US" sz="2000" kern="100">
                                            <a:solidFill>
                                              <a:srgbClr val="002060"/>
                                            </a:solidFill>
                                            <a:effectLst/>
                                            <a:latin typeface="Cambria Math" panose="02040503050406030204" pitchFamily="18" charset="0"/>
                                          </a:rPr>
                                          <m:t>𝑤</m:t>
                                        </m:r>
                                      </m:e>
                                      <m:sub>
                                        <m:r>
                                          <a:rPr lang="en-US" sz="2000" kern="100">
                                            <a:solidFill>
                                              <a:srgbClr val="002060"/>
                                            </a:solidFill>
                                            <a:effectLst/>
                                            <a:latin typeface="Cambria Math" panose="02040503050406030204" pitchFamily="18" charset="0"/>
                                          </a:rPr>
                                          <m:t>𝑖</m:t>
                                        </m:r>
                                      </m:sub>
                                    </m:sSub>
                                  </m:den>
                                </m:f>
                                <m:r>
                                  <a:rPr lang="en-US" sz="2000" kern="100">
                                    <a:solidFill>
                                      <a:srgbClr val="002060"/>
                                    </a:solidFill>
                                    <a:effectLst/>
                                    <a:latin typeface="Cambria Math" panose="02040503050406030204" pitchFamily="18" charset="0"/>
                                  </a:rPr>
                                  <m:t>     </m:t>
                                </m:r>
                                <m:r>
                                  <a:rPr lang="en-US" sz="2000" kern="100">
                                    <a:solidFill>
                                      <a:srgbClr val="002060"/>
                                    </a:solidFill>
                                    <a:effectLst/>
                                    <a:latin typeface="Cambria Math" panose="02040503050406030204" pitchFamily="18" charset="0"/>
                                  </a:rPr>
                                  <m:t>𝑖</m:t>
                                </m:r>
                                <m:r>
                                  <a:rPr lang="en-US" sz="2000" kern="100">
                                    <a:solidFill>
                                      <a:srgbClr val="002060"/>
                                    </a:solidFill>
                                    <a:effectLst/>
                                    <a:latin typeface="Cambria Math" panose="02040503050406030204" pitchFamily="18" charset="0"/>
                                  </a:rPr>
                                  <m:t>=1, 2, …, </m:t>
                                </m:r>
                                <m:r>
                                  <a:rPr lang="en-US" sz="2000" kern="100">
                                    <a:solidFill>
                                      <a:srgbClr val="002060"/>
                                    </a:solidFill>
                                    <a:effectLst/>
                                    <a:latin typeface="Cambria Math" panose="02040503050406030204" pitchFamily="18" charset="0"/>
                                  </a:rPr>
                                  <m:t>𝑛</m:t>
                                </m:r>
                                <m:r>
                                  <a:rPr lang="en-US" sz="2000" kern="100">
                                    <a:solidFill>
                                      <a:srgbClr val="002060"/>
                                    </a:solidFill>
                                    <a:effectLst/>
                                    <a:latin typeface="Cambria Math" panose="02040503050406030204" pitchFamily="18" charset="0"/>
                                  </a:rPr>
                                  <m:t> </m:t>
                                </m:r>
                              </m:oMath>
                            </m:oMathPara>
                          </a14:m>
                          <a:endParaRPr lang="zh-TW" sz="2000"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oFill/>
                      </a:tcPr>
                    </a:tc>
                    <a:extLst>
                      <a:ext uri="{0D108BD9-81ED-4DB2-BD59-A6C34878D82A}">
                        <a16:rowId xmlns:a16="http://schemas.microsoft.com/office/drawing/2014/main" val="3950062552"/>
                      </a:ext>
                    </a:extLst>
                  </a:tr>
                  <a:tr h="0">
                    <a:tc>
                      <a:txBody>
                        <a:bodyPr/>
                        <a:lstStyle/>
                        <a:p>
                          <a:pPr algn="ctr">
                            <a:spcAft>
                              <a:spcPts val="0"/>
                            </a:spcAft>
                          </a:pPr>
                          <a14:m>
                            <m:oMathPara xmlns:m="http://schemas.openxmlformats.org/officeDocument/2006/math">
                              <m:oMathParaPr>
                                <m:jc m:val="centerGroup"/>
                              </m:oMathParaPr>
                              <m:oMath xmlns:m="http://schemas.openxmlformats.org/officeDocument/2006/math">
                                <m:r>
                                  <a:rPr lang="en-US" sz="2000" kern="100" smtClean="0">
                                    <a:solidFill>
                                      <a:srgbClr val="002060"/>
                                    </a:solidFill>
                                    <a:effectLst/>
                                    <a:latin typeface="Cambria Math" panose="02040503050406030204" pitchFamily="18" charset="0"/>
                                  </a:rPr>
                                  <m:t>𝑏</m:t>
                                </m:r>
                                <m:r>
                                  <a:rPr lang="en-US" sz="2000" kern="100" smtClean="0">
                                    <a:solidFill>
                                      <a:srgbClr val="002060"/>
                                    </a:solidFill>
                                    <a:effectLst/>
                                    <a:latin typeface="Cambria Math" panose="02040503050406030204" pitchFamily="18" charset="0"/>
                                  </a:rPr>
                                  <m:t>=</m:t>
                                </m:r>
                                <m:r>
                                  <a:rPr lang="en-US" sz="2000" kern="100" smtClean="0">
                                    <a:solidFill>
                                      <a:srgbClr val="002060"/>
                                    </a:solidFill>
                                    <a:effectLst/>
                                    <a:latin typeface="Cambria Math" panose="02040503050406030204" pitchFamily="18" charset="0"/>
                                  </a:rPr>
                                  <m:t>𝑏</m:t>
                                </m:r>
                                <m:r>
                                  <a:rPr lang="en-US" sz="2000" kern="100" smtClean="0">
                                    <a:solidFill>
                                      <a:srgbClr val="002060"/>
                                    </a:solidFill>
                                    <a:effectLst/>
                                    <a:latin typeface="Cambria Math" panose="02040503050406030204" pitchFamily="18" charset="0"/>
                                  </a:rPr>
                                  <m:t>−</m:t>
                                </m:r>
                                <m:r>
                                  <a:rPr lang="en-US" sz="2000" kern="100" smtClean="0">
                                    <a:solidFill>
                                      <a:srgbClr val="002060"/>
                                    </a:solidFill>
                                    <a:effectLst/>
                                    <a:latin typeface="Cambria Math" panose="02040503050406030204" pitchFamily="18" charset="0"/>
                                  </a:rPr>
                                  <m:t>𝜂</m:t>
                                </m:r>
                                <m:f>
                                  <m:fPr>
                                    <m:ctrlPr>
                                      <a:rPr lang="zh-TW" sz="2000" i="1" kern="100">
                                        <a:solidFill>
                                          <a:srgbClr val="002060"/>
                                        </a:solidFill>
                                        <a:effectLst/>
                                        <a:latin typeface="Cambria Math" panose="02040503050406030204" pitchFamily="18" charset="0"/>
                                      </a:rPr>
                                    </m:ctrlPr>
                                  </m:fPr>
                                  <m:num>
                                    <m:r>
                                      <a:rPr lang="en-US" sz="2000" kern="100">
                                        <a:solidFill>
                                          <a:srgbClr val="002060"/>
                                        </a:solidFill>
                                        <a:effectLst/>
                                        <a:latin typeface="Cambria Math" panose="02040503050406030204" pitchFamily="18" charset="0"/>
                                      </a:rPr>
                                      <m:t>𝜕</m:t>
                                    </m:r>
                                    <m:r>
                                      <m:rPr>
                                        <m:sty m:val="p"/>
                                      </m:rPr>
                                      <a:rPr lang="en-US" sz="2000" kern="100">
                                        <a:solidFill>
                                          <a:srgbClr val="002060"/>
                                        </a:solidFill>
                                        <a:effectLst/>
                                        <a:latin typeface="Cambria Math" panose="02040503050406030204" pitchFamily="18" charset="0"/>
                                      </a:rPr>
                                      <m:t>L</m:t>
                                    </m:r>
                                    <m:d>
                                      <m:dPr>
                                        <m:ctrlPr>
                                          <a:rPr lang="zh-TW" sz="2000" i="1" kern="100">
                                            <a:solidFill>
                                              <a:srgbClr val="002060"/>
                                            </a:solidFill>
                                            <a:effectLst/>
                                            <a:latin typeface="Cambria Math" panose="02040503050406030204" pitchFamily="18" charset="0"/>
                                          </a:rPr>
                                        </m:ctrlPr>
                                      </m:dPr>
                                      <m:e>
                                        <m:r>
                                          <a:rPr lang="en-US" sz="2000" kern="100">
                                            <a:solidFill>
                                              <a:srgbClr val="002060"/>
                                            </a:solidFill>
                                            <a:effectLst/>
                                            <a:latin typeface="Cambria Math" panose="02040503050406030204" pitchFamily="18" charset="0"/>
                                          </a:rPr>
                                          <m:t>𝒘</m:t>
                                        </m:r>
                                        <m:r>
                                          <a:rPr lang="en-US" sz="2000" kern="100">
                                            <a:solidFill>
                                              <a:srgbClr val="002060"/>
                                            </a:solidFill>
                                            <a:effectLst/>
                                            <a:latin typeface="Cambria Math" panose="02040503050406030204" pitchFamily="18" charset="0"/>
                                          </a:rPr>
                                          <m:t>,</m:t>
                                        </m:r>
                                        <m:r>
                                          <m:rPr>
                                            <m:sty m:val="p"/>
                                          </m:rPr>
                                          <a:rPr lang="en-US" sz="2000" kern="100">
                                            <a:solidFill>
                                              <a:srgbClr val="002060"/>
                                            </a:solidFill>
                                            <a:effectLst/>
                                            <a:latin typeface="Cambria Math" panose="02040503050406030204" pitchFamily="18" charset="0"/>
                                          </a:rPr>
                                          <m:t>b</m:t>
                                        </m:r>
                                      </m:e>
                                    </m:d>
                                  </m:num>
                                  <m:den>
                                    <m:r>
                                      <a:rPr lang="en-US" sz="2000" kern="100">
                                        <a:solidFill>
                                          <a:srgbClr val="002060"/>
                                        </a:solidFill>
                                        <a:effectLst/>
                                        <a:latin typeface="Cambria Math" panose="02040503050406030204" pitchFamily="18" charset="0"/>
                                      </a:rPr>
                                      <m:t>𝜕</m:t>
                                    </m:r>
                                    <m:r>
                                      <m:rPr>
                                        <m:sty m:val="p"/>
                                      </m:rPr>
                                      <a:rPr lang="en-US" sz="2000" kern="100">
                                        <a:solidFill>
                                          <a:srgbClr val="002060"/>
                                        </a:solidFill>
                                        <a:effectLst/>
                                        <a:latin typeface="Cambria Math" panose="02040503050406030204" pitchFamily="18" charset="0"/>
                                      </a:rPr>
                                      <m:t>b</m:t>
                                    </m:r>
                                  </m:den>
                                </m:f>
                              </m:oMath>
                            </m:oMathPara>
                          </a14:m>
                          <a:endParaRPr lang="zh-TW" sz="2000" kern="100" dirty="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oFill/>
                      </a:tcPr>
                    </a:tc>
                    <a:extLst>
                      <a:ext uri="{0D108BD9-81ED-4DB2-BD59-A6C34878D82A}">
                        <a16:rowId xmlns:a16="http://schemas.microsoft.com/office/drawing/2014/main" val="1880892453"/>
                      </a:ext>
                    </a:extLst>
                  </a:tr>
                </a:tbl>
              </a:graphicData>
            </a:graphic>
          </p:graphicFrame>
        </mc:Choice>
        <mc:Fallback>
          <p:graphicFrame>
            <p:nvGraphicFramePr>
              <p:cNvPr id="4" name="表格 3">
                <a:extLst>
                  <a:ext uri="{FF2B5EF4-FFF2-40B4-BE49-F238E27FC236}">
                    <a16:creationId xmlns:a16="http://schemas.microsoft.com/office/drawing/2014/main" id="{12019A36-C988-BE42-979F-5F925C9FBD75}"/>
                  </a:ext>
                </a:extLst>
              </p:cNvPr>
              <p:cNvGraphicFramePr>
                <a:graphicFrameLocks noGrp="1"/>
              </p:cNvGraphicFramePr>
              <p:nvPr>
                <p:extLst>
                  <p:ext uri="{D42A27DB-BD31-4B8C-83A1-F6EECF244321}">
                    <p14:modId xmlns:p14="http://schemas.microsoft.com/office/powerpoint/2010/main" val="435881638"/>
                  </p:ext>
                </p:extLst>
              </p:nvPr>
            </p:nvGraphicFramePr>
            <p:xfrm>
              <a:off x="3721418" y="3592067"/>
              <a:ext cx="4749165" cy="1234504"/>
            </p:xfrm>
            <a:graphic>
              <a:graphicData uri="http://schemas.openxmlformats.org/drawingml/2006/table">
                <a:tbl>
                  <a:tblPr firstRow="1" firstCol="1" bandRow="1">
                    <a:tableStyleId>{5C22544A-7EE6-4342-B048-85BDC9FD1C3A}</a:tableStyleId>
                  </a:tblPr>
                  <a:tblGrid>
                    <a:gridCol w="4749165">
                      <a:extLst>
                        <a:ext uri="{9D8B030D-6E8A-4147-A177-3AD203B41FA5}">
                          <a16:colId xmlns:a16="http://schemas.microsoft.com/office/drawing/2014/main" val="3821811777"/>
                        </a:ext>
                      </a:extLst>
                    </a:gridCol>
                  </a:tblGrid>
                  <a:tr h="643001">
                    <a:tc>
                      <a:txBody>
                        <a:bodyPr/>
                        <a:lstStyle/>
                        <a:p>
                          <a:endParaRPr lang="zh-CN"/>
                        </a:p>
                      </a:txBody>
                      <a:tcPr marL="68580" marR="68580" marT="0" marB="0">
                        <a:blipFill>
                          <a:blip r:embed="rId3"/>
                          <a:stretch>
                            <a:fillRect l="-267" r="-802" b="-101923"/>
                          </a:stretch>
                        </a:blipFill>
                      </a:tcPr>
                    </a:tc>
                    <a:extLst>
                      <a:ext uri="{0D108BD9-81ED-4DB2-BD59-A6C34878D82A}">
                        <a16:rowId xmlns:a16="http://schemas.microsoft.com/office/drawing/2014/main" val="3950062552"/>
                      </a:ext>
                    </a:extLst>
                  </a:tr>
                  <a:tr h="591503">
                    <a:tc>
                      <a:txBody>
                        <a:bodyPr/>
                        <a:lstStyle/>
                        <a:p>
                          <a:endParaRPr lang="zh-CN"/>
                        </a:p>
                      </a:txBody>
                      <a:tcPr marL="68580" marR="68580" marT="0" marB="0">
                        <a:blipFill>
                          <a:blip r:embed="rId3"/>
                          <a:stretch>
                            <a:fillRect l="-267" t="-110638" r="-802" b="-12766"/>
                          </a:stretch>
                        </a:blipFill>
                      </a:tcPr>
                    </a:tc>
                    <a:extLst>
                      <a:ext uri="{0D108BD9-81ED-4DB2-BD59-A6C34878D82A}">
                        <a16:rowId xmlns:a16="http://schemas.microsoft.com/office/drawing/2014/main" val="1880892453"/>
                      </a:ext>
                    </a:extLst>
                  </a:tr>
                </a:tbl>
              </a:graphicData>
            </a:graphic>
          </p:graphicFrame>
        </mc:Fallback>
      </mc:AlternateContent>
    </p:spTree>
    <p:extLst>
      <p:ext uri="{BB962C8B-B14F-4D97-AF65-F5344CB8AC3E}">
        <p14:creationId xmlns:p14="http://schemas.microsoft.com/office/powerpoint/2010/main" val="3801905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a:extLst>
              <a:ext uri="{FF2B5EF4-FFF2-40B4-BE49-F238E27FC236}">
                <a16:creationId xmlns:a16="http://schemas.microsoft.com/office/drawing/2014/main" id="{D3F7BC23-A211-7F4B-BF0C-5664A4FBBED0}"/>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分类及其相关的基本概念</a:t>
            </a:r>
          </a:p>
        </p:txBody>
      </p:sp>
      <p:graphicFrame>
        <p:nvGraphicFramePr>
          <p:cNvPr id="2" name="内容占位符 1">
            <a:extLst>
              <a:ext uri="{FF2B5EF4-FFF2-40B4-BE49-F238E27FC236}">
                <a16:creationId xmlns:a16="http://schemas.microsoft.com/office/drawing/2014/main" id="{BB93534C-66F7-8C41-A0D0-6EB68FE02466}"/>
              </a:ext>
            </a:extLst>
          </p:cNvPr>
          <p:cNvGraphicFramePr>
            <a:graphicFrameLocks noGrp="1"/>
          </p:cNvGraphicFramePr>
          <p:nvPr>
            <p:ph idx="1"/>
          </p:nvPr>
        </p:nvGraphicFramePr>
        <p:xfrm>
          <a:off x="2424113" y="2058988"/>
          <a:ext cx="6119812" cy="4733925"/>
        </p:xfrm>
        <a:graphic>
          <a:graphicData uri="http://schemas.openxmlformats.org/drawingml/2006/table">
            <a:tbl>
              <a:tblPr/>
              <a:tblGrid>
                <a:gridCol w="995362">
                  <a:extLst>
                    <a:ext uri="{9D8B030D-6E8A-4147-A177-3AD203B41FA5}">
                      <a16:colId xmlns:a16="http://schemas.microsoft.com/office/drawing/2014/main" val="3676766866"/>
                    </a:ext>
                  </a:extLst>
                </a:gridCol>
                <a:gridCol w="976313">
                  <a:extLst>
                    <a:ext uri="{9D8B030D-6E8A-4147-A177-3AD203B41FA5}">
                      <a16:colId xmlns:a16="http://schemas.microsoft.com/office/drawing/2014/main" val="1486012648"/>
                    </a:ext>
                  </a:extLst>
                </a:gridCol>
                <a:gridCol w="892175">
                  <a:extLst>
                    <a:ext uri="{9D8B030D-6E8A-4147-A177-3AD203B41FA5}">
                      <a16:colId xmlns:a16="http://schemas.microsoft.com/office/drawing/2014/main" val="3616842077"/>
                    </a:ext>
                  </a:extLst>
                </a:gridCol>
                <a:gridCol w="1452562">
                  <a:extLst>
                    <a:ext uri="{9D8B030D-6E8A-4147-A177-3AD203B41FA5}">
                      <a16:colId xmlns:a16="http://schemas.microsoft.com/office/drawing/2014/main" val="3252501211"/>
                    </a:ext>
                  </a:extLst>
                </a:gridCol>
                <a:gridCol w="795338">
                  <a:extLst>
                    <a:ext uri="{9D8B030D-6E8A-4147-A177-3AD203B41FA5}">
                      <a16:colId xmlns:a16="http://schemas.microsoft.com/office/drawing/2014/main" val="638191637"/>
                    </a:ext>
                  </a:extLst>
                </a:gridCol>
                <a:gridCol w="1008062">
                  <a:extLst>
                    <a:ext uri="{9D8B030D-6E8A-4147-A177-3AD203B41FA5}">
                      <a16:colId xmlns:a16="http://schemas.microsoft.com/office/drawing/2014/main" val="1776610512"/>
                    </a:ext>
                  </a:extLst>
                </a:gridCol>
              </a:tblGrid>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客户编号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年龄</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性别</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年收入（万）</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婚姻</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豪华车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7F1F9"/>
                    </a:solidFill>
                  </a:tcPr>
                </a:tc>
                <a:extLst>
                  <a:ext uri="{0D108BD9-81ED-4DB2-BD59-A6C34878D82A}">
                    <a16:rowId xmlns:a16="http://schemas.microsoft.com/office/drawing/2014/main" val="1840647348"/>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&lt;30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86</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已婚</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1509679"/>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2</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&lt;30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65</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单身</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5852352"/>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&lt;30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90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41199707"/>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4</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&lt;30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75</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已婚</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1401400"/>
                  </a:ext>
                </a:extLst>
              </a:tr>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5</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30-50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82</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已婚</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是</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60686426"/>
                  </a:ext>
                </a:extLst>
              </a:tr>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6</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30-50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91</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已婚</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是</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7940307"/>
                  </a:ext>
                </a:extLst>
              </a:tr>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7</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30-50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200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是</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4975013"/>
                  </a:ext>
                </a:extLst>
              </a:tr>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8</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30-50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40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单身</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96371491"/>
                  </a:ext>
                </a:extLst>
              </a:tr>
              <a:tr h="355600">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9</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30-50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20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33915404"/>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&gt;50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96</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5800888"/>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11</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&gt;50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80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单身</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9638413"/>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12</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&gt;50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单身</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是</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94578050"/>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13</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&gt;50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女</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80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否</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2225968"/>
                  </a:ext>
                </a:extLst>
              </a:tr>
              <a:tr h="288925">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14</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&gt;50</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男</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92</a:t>
                      </a:r>
                      <a:endParaRPr kumimoji="0" lang="zh-CN" altLang="zh-CN"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离异</a:t>
                      </a:r>
                      <a:endParaRPr kumimoji="0" lang="zh-CN" altLang="zh" sz="18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14412" marR="14412" marT="7208" marB="72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rPr>
                        <a:t>是</a:t>
                      </a:r>
                      <a:endParaRPr kumimoji="0" lang="zh-CN" altLang="zh" sz="1800" b="1"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95479536"/>
                  </a:ext>
                </a:extLst>
              </a:tr>
            </a:tbl>
          </a:graphicData>
        </a:graphic>
      </p:graphicFrame>
      <p:sp>
        <p:nvSpPr>
          <p:cNvPr id="6" name="圆角矩形标注 5">
            <a:extLst>
              <a:ext uri="{FF2B5EF4-FFF2-40B4-BE49-F238E27FC236}">
                <a16:creationId xmlns:a16="http://schemas.microsoft.com/office/drawing/2014/main" id="{9D448C42-5157-7D43-9E81-8391930BD466}"/>
              </a:ext>
            </a:extLst>
          </p:cNvPr>
          <p:cNvSpPr/>
          <p:nvPr/>
        </p:nvSpPr>
        <p:spPr>
          <a:xfrm>
            <a:off x="8976320" y="1628800"/>
            <a:ext cx="1512168" cy="504056"/>
          </a:xfrm>
          <a:prstGeom prst="wedgeRoundRectCallout">
            <a:avLst>
              <a:gd name="adj1" fmla="val -89190"/>
              <a:gd name="adj2" fmla="val 46397"/>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dirty="0">
                <a:ln>
                  <a:solidFill>
                    <a:schemeClr val="tx1"/>
                  </a:solidFill>
                </a:ln>
                <a:solidFill>
                  <a:sysClr val="windowText" lastClr="000000"/>
                </a:solidFill>
                <a:latin typeface="微软雅黑" panose="020B0503020204020204" pitchFamily="34" charset="-122"/>
                <a:ea typeface="微软雅黑" panose="020B0503020204020204" pitchFamily="34" charset="-122"/>
              </a:rPr>
              <a:t>分类属性</a:t>
            </a:r>
          </a:p>
        </p:txBody>
      </p:sp>
      <p:sp>
        <p:nvSpPr>
          <p:cNvPr id="7" name="圆角矩形标注 6">
            <a:extLst>
              <a:ext uri="{FF2B5EF4-FFF2-40B4-BE49-F238E27FC236}">
                <a16:creationId xmlns:a16="http://schemas.microsoft.com/office/drawing/2014/main" id="{1BFF39BF-DFFC-F94A-A928-A0B440F87FDD}"/>
              </a:ext>
            </a:extLst>
          </p:cNvPr>
          <p:cNvSpPr/>
          <p:nvPr/>
        </p:nvSpPr>
        <p:spPr>
          <a:xfrm>
            <a:off x="8760296" y="2924944"/>
            <a:ext cx="1512168" cy="432048"/>
          </a:xfrm>
          <a:prstGeom prst="wedgeRoundRectCallout">
            <a:avLst>
              <a:gd name="adj1" fmla="val -89190"/>
              <a:gd name="adj2" fmla="val 46397"/>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dirty="0">
                <a:ln>
                  <a:solidFill>
                    <a:schemeClr val="tx1"/>
                  </a:solidFill>
                </a:ln>
                <a:solidFill>
                  <a:sysClr val="windowText" lastClr="000000"/>
                </a:solidFill>
                <a:latin typeface="微软雅黑" panose="020B0503020204020204" pitchFamily="34" charset="-122"/>
                <a:ea typeface="微软雅黑" panose="020B0503020204020204" pitchFamily="34" charset="-122"/>
              </a:rPr>
              <a:t>类别</a:t>
            </a:r>
          </a:p>
        </p:txBody>
      </p:sp>
      <p:sp>
        <p:nvSpPr>
          <p:cNvPr id="13431" name="文本框 8">
            <a:extLst>
              <a:ext uri="{FF2B5EF4-FFF2-40B4-BE49-F238E27FC236}">
                <a16:creationId xmlns:a16="http://schemas.microsoft.com/office/drawing/2014/main" id="{221C94A0-DD4F-EE4F-9FD3-57503BD75511}"/>
              </a:ext>
            </a:extLst>
          </p:cNvPr>
          <p:cNvSpPr txBox="1">
            <a:spLocks noChangeArrowheads="1"/>
          </p:cNvSpPr>
          <p:nvPr/>
        </p:nvSpPr>
        <p:spPr bwMode="auto">
          <a:xfrm>
            <a:off x="1919289" y="1493838"/>
            <a:ext cx="1724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zh-CN" altLang="en-US" sz="2400"/>
              <a:t>训练数据集</a:t>
            </a:r>
          </a:p>
        </p:txBody>
      </p:sp>
      <p:sp>
        <p:nvSpPr>
          <p:cNvPr id="5" name="圆角矩形标注 4">
            <a:extLst>
              <a:ext uri="{FF2B5EF4-FFF2-40B4-BE49-F238E27FC236}">
                <a16:creationId xmlns:a16="http://schemas.microsoft.com/office/drawing/2014/main" id="{9D50E703-12E1-574E-8A54-26AA36767C79}"/>
              </a:ext>
            </a:extLst>
          </p:cNvPr>
          <p:cNvSpPr/>
          <p:nvPr/>
        </p:nvSpPr>
        <p:spPr>
          <a:xfrm>
            <a:off x="5231904" y="1412777"/>
            <a:ext cx="1512168" cy="391583"/>
          </a:xfrm>
          <a:prstGeom prst="wedgeRoundRectCallout">
            <a:avLst>
              <a:gd name="adj1" fmla="val -54847"/>
              <a:gd name="adj2" fmla="val 131675"/>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dirty="0">
                <a:ln>
                  <a:solidFill>
                    <a:schemeClr val="tx1"/>
                  </a:solidFill>
                </a:ln>
                <a:solidFill>
                  <a:sysClr val="windowText" lastClr="000000"/>
                </a:solidFill>
                <a:latin typeface="微软雅黑" panose="020B0503020204020204" pitchFamily="34" charset="-122"/>
                <a:ea typeface="微软雅黑" panose="020B0503020204020204" pitchFamily="34" charset="-122"/>
              </a:rPr>
              <a:t>属性</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C7D637-AAEC-D543-AD7C-39B6A249C444}"/>
              </a:ext>
            </a:extLst>
          </p:cNvPr>
          <p:cNvSpPr>
            <a:spLocks noGrp="1"/>
          </p:cNvSpPr>
          <p:nvPr>
            <p:ph type="title"/>
          </p:nvPr>
        </p:nvSpPr>
        <p:spPr/>
        <p:txBody>
          <a:bodyPr/>
          <a:lstStyle/>
          <a:p>
            <a:endParaRPr kumimoji="1" lang="zh" altLang="en-US"/>
          </a:p>
        </p:txBody>
      </p:sp>
      <p:sp>
        <p:nvSpPr>
          <p:cNvPr id="3" name="文本占位符 2">
            <a:extLst>
              <a:ext uri="{FF2B5EF4-FFF2-40B4-BE49-F238E27FC236}">
                <a16:creationId xmlns:a16="http://schemas.microsoft.com/office/drawing/2014/main" id="{59DC6690-1750-E04D-80E0-ED12C4F50030}"/>
              </a:ext>
            </a:extLst>
          </p:cNvPr>
          <p:cNvSpPr>
            <a:spLocks noGrp="1"/>
          </p:cNvSpPr>
          <p:nvPr>
            <p:ph type="body" idx="1"/>
          </p:nvPr>
        </p:nvSpPr>
        <p:spPr/>
        <p:txBody>
          <a:bodyPr/>
          <a:lstStyle/>
          <a:p>
            <a:r>
              <a:rPr kumimoji="1" lang="en-US" altLang="zh-CN" dirty="0"/>
              <a:t>4.6</a:t>
            </a:r>
            <a:r>
              <a:rPr kumimoji="1" lang="zh-CN" altLang="en-US" dirty="0"/>
              <a:t> 支持向量机</a:t>
            </a:r>
            <a:endParaRPr kumimoji="1" lang="zh" altLang="en-US" dirty="0"/>
          </a:p>
        </p:txBody>
      </p:sp>
    </p:spTree>
    <p:extLst>
      <p:ext uri="{BB962C8B-B14F-4D97-AF65-F5344CB8AC3E}">
        <p14:creationId xmlns:p14="http://schemas.microsoft.com/office/powerpoint/2010/main" val="16052438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4EA3F221-D060-3C4B-9B62-E683CD10727E}"/>
              </a:ext>
            </a:extLst>
          </p:cNvPr>
          <p:cNvSpPr>
            <a:spLocks noGrp="1"/>
          </p:cNvSpPr>
          <p:nvPr>
            <p:ph type="title"/>
          </p:nvPr>
        </p:nvSpPr>
        <p:spPr/>
        <p:txBody>
          <a:bodyPr/>
          <a:lstStyle/>
          <a:p>
            <a:r>
              <a:rPr lang="en-US" altLang="zh-CN" sz="3600" dirty="0"/>
              <a:t>4.6</a:t>
            </a:r>
            <a:r>
              <a:rPr lang="zh-CN" altLang="en-US" sz="3600" dirty="0"/>
              <a:t> 支持向量机</a:t>
            </a:r>
          </a:p>
        </p:txBody>
      </p:sp>
      <p:sp>
        <p:nvSpPr>
          <p:cNvPr id="125955" name="Content Placeholder 2">
            <a:extLst>
              <a:ext uri="{FF2B5EF4-FFF2-40B4-BE49-F238E27FC236}">
                <a16:creationId xmlns:a16="http://schemas.microsoft.com/office/drawing/2014/main" id="{C61075B3-7CFE-7649-B7E6-C6A5608898D3}"/>
              </a:ext>
            </a:extLst>
          </p:cNvPr>
          <p:cNvSpPr>
            <a:spLocks noGrp="1"/>
          </p:cNvSpPr>
          <p:nvPr>
            <p:ph idx="1"/>
          </p:nvPr>
        </p:nvSpPr>
        <p:spPr/>
        <p:txBody>
          <a:bodyPr/>
          <a:lstStyle/>
          <a:p>
            <a:r>
              <a:rPr lang="en-US" altLang="zh-CN" sz="2400" dirty="0"/>
              <a:t>SVM:</a:t>
            </a:r>
            <a:r>
              <a:rPr lang="zh-CN" altLang="en-US" sz="2400" dirty="0"/>
              <a:t> </a:t>
            </a:r>
            <a:r>
              <a:rPr lang="en-US" altLang="zh-CN" sz="2400" dirty="0"/>
              <a:t>support</a:t>
            </a:r>
            <a:r>
              <a:rPr lang="zh-CN" altLang="en-US" sz="2400" dirty="0"/>
              <a:t> </a:t>
            </a:r>
            <a:r>
              <a:rPr lang="en-US" altLang="zh-CN" sz="2400" dirty="0"/>
              <a:t>vector</a:t>
            </a:r>
            <a:r>
              <a:rPr lang="zh-CN" altLang="en-US" sz="2400" dirty="0"/>
              <a:t> </a:t>
            </a:r>
            <a:r>
              <a:rPr lang="en-US" altLang="zh-CN" sz="2400" dirty="0"/>
              <a:t>machine</a:t>
            </a:r>
          </a:p>
          <a:p>
            <a:r>
              <a:rPr lang="zh-CN" altLang="en-US" sz="2400" dirty="0"/>
              <a:t>是一种二分类模型</a:t>
            </a:r>
          </a:p>
          <a:p>
            <a:r>
              <a:rPr lang="zh-CN" altLang="en-US" sz="2400" dirty="0"/>
              <a:t>基本模型</a:t>
            </a:r>
            <a:endParaRPr lang="en-US" altLang="zh-CN" sz="2400" dirty="0"/>
          </a:p>
          <a:p>
            <a:pPr lvl="1"/>
            <a:r>
              <a:rPr lang="zh-CN" altLang="en-US" sz="2000" dirty="0"/>
              <a:t>定义在特征空间上的间隔最大的线性分类器</a:t>
            </a:r>
            <a:endParaRPr lang="en-US" altLang="zh-CN" sz="2000" dirty="0"/>
          </a:p>
          <a:p>
            <a:r>
              <a:rPr lang="zh-CN" altLang="en-US" sz="2400" dirty="0"/>
              <a:t>核技巧</a:t>
            </a:r>
            <a:endParaRPr lang="en-US" altLang="zh-CN" sz="2400" dirty="0"/>
          </a:p>
          <a:p>
            <a:pPr lvl="1"/>
            <a:r>
              <a:rPr lang="zh-CN" altLang="en-US" sz="2000" dirty="0"/>
              <a:t>实质上可用做非线性分类器</a:t>
            </a:r>
            <a:endParaRPr lang="en-US" altLang="zh-CN" sz="2000" dirty="0"/>
          </a:p>
          <a:p>
            <a:r>
              <a:rPr lang="zh-CN" altLang="en-US" sz="2400" dirty="0"/>
              <a:t>学习策略</a:t>
            </a:r>
            <a:endParaRPr lang="en-US" altLang="zh-CN" sz="2400" dirty="0"/>
          </a:p>
          <a:p>
            <a:pPr lvl="1"/>
            <a:r>
              <a:rPr lang="zh-CN" altLang="en-US" sz="2000" dirty="0"/>
              <a:t>间隔最大化，形式化为一个求解凸二次规划问题</a:t>
            </a:r>
            <a:endParaRPr lang="en-US" altLang="zh-CN" sz="2000" dirty="0"/>
          </a:p>
          <a:p>
            <a:r>
              <a:rPr lang="zh-CN" altLang="en-US" sz="2400" dirty="0"/>
              <a:t>学习算法</a:t>
            </a:r>
            <a:endParaRPr lang="en-US" altLang="zh-CN" sz="2400" dirty="0"/>
          </a:p>
          <a:p>
            <a:pPr lvl="1"/>
            <a:r>
              <a:rPr lang="zh-CN" altLang="en-US" sz="2000" dirty="0"/>
              <a:t>求解凸二次规划的最优化算法</a:t>
            </a:r>
          </a:p>
        </p:txBody>
      </p:sp>
      <p:sp>
        <p:nvSpPr>
          <p:cNvPr id="125957" name="Slide Number Placeholder 4">
            <a:extLst>
              <a:ext uri="{FF2B5EF4-FFF2-40B4-BE49-F238E27FC236}">
                <a16:creationId xmlns:a16="http://schemas.microsoft.com/office/drawing/2014/main" id="{4942205E-5C86-CF47-9DCC-7917E96EB1AC}"/>
              </a:ext>
            </a:extLst>
          </p:cNvPr>
          <p:cNvSpPr>
            <a:spLocks noGrp="1"/>
          </p:cNvSpPr>
          <p:nvPr>
            <p:ph type="sldNum" sz="quarter" idx="4294967295"/>
          </p:nvPr>
        </p:nvSpPr>
        <p:spPr bwMode="auto">
          <a:xfrm>
            <a:off x="7596188" y="5779294"/>
            <a:ext cx="1428750"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90000"/>
              <a:buFont typeface="Monotype Sorts" pitchFamily="2" charset="2"/>
              <a:buChar char="v"/>
              <a:defRPr sz="2100">
                <a:solidFill>
                  <a:srgbClr val="170981"/>
                </a:solidFill>
                <a:latin typeface="Times New Roman" panose="02020603050405020304" pitchFamily="18" charset="0"/>
                <a:ea typeface="黑体" panose="02010609060101010101" pitchFamily="49" charset="-122"/>
              </a:defRPr>
            </a:lvl1pPr>
            <a:lvl2pPr marL="557213" indent="-214313">
              <a:spcBef>
                <a:spcPct val="20000"/>
              </a:spcBef>
              <a:buClr>
                <a:srgbClr val="000099"/>
              </a:buClr>
              <a:buSzPct val="90000"/>
              <a:buFont typeface="Wingdings" pitchFamily="2" charset="2"/>
              <a:buChar char="§"/>
              <a:defRPr sz="1800">
                <a:solidFill>
                  <a:schemeClr val="tx1"/>
                </a:solidFill>
                <a:latin typeface="Times New Roman" panose="02020603050405020304" pitchFamily="18" charset="0"/>
                <a:ea typeface="黑体" panose="02010609060101010101" pitchFamily="49" charset="-122"/>
              </a:defRPr>
            </a:lvl2pPr>
            <a:lvl3pPr marL="857250" indent="-171450">
              <a:spcBef>
                <a:spcPct val="20000"/>
              </a:spcBef>
              <a:buClr>
                <a:schemeClr val="accent2"/>
              </a:buClr>
              <a:buChar char="–"/>
              <a:defRPr sz="1500">
                <a:solidFill>
                  <a:schemeClr val="tx1"/>
                </a:solidFill>
                <a:latin typeface="Times New Roman" panose="02020603050405020304" pitchFamily="18" charset="0"/>
                <a:ea typeface="黑体" panose="02010609060101010101" pitchFamily="49" charset="-122"/>
              </a:defRPr>
            </a:lvl3pPr>
            <a:lvl4pPr marL="1200150" indent="-171450">
              <a:spcBef>
                <a:spcPct val="20000"/>
              </a:spcBef>
              <a:buClr>
                <a:srgbClr val="000099"/>
              </a:buClr>
              <a:buSzPct val="90000"/>
              <a:buFont typeface="Dixieland" charset="-122"/>
              <a:buChar char="l"/>
              <a:defRPr sz="1500">
                <a:solidFill>
                  <a:schemeClr val="tx1"/>
                </a:solidFill>
                <a:latin typeface="Times New Roman" panose="02020603050405020304" pitchFamily="18" charset="0"/>
                <a:ea typeface="黑体" panose="02010609060101010101" pitchFamily="49" charset="-122"/>
              </a:defRPr>
            </a:lvl4pPr>
            <a:lvl5pPr marL="1543050" indent="-171450">
              <a:spcBef>
                <a:spcPct val="20000"/>
              </a:spcBef>
              <a:buChar char="»"/>
              <a:defRPr sz="1500">
                <a:solidFill>
                  <a:schemeClr val="tx1"/>
                </a:solidFill>
                <a:latin typeface="Times New Roman" panose="02020603050405020304" pitchFamily="18" charset="0"/>
                <a:ea typeface="黑体" panose="02010609060101010101" pitchFamily="49" charset="-122"/>
              </a:defRPr>
            </a:lvl5pPr>
            <a:lvl6pPr marL="1885950" indent="-171450" eaLnBrk="0" fontAlgn="base" hangingPunct="0">
              <a:spcBef>
                <a:spcPct val="20000"/>
              </a:spcBef>
              <a:spcAft>
                <a:spcPct val="0"/>
              </a:spcAft>
              <a:buChar char="»"/>
              <a:defRPr sz="1500">
                <a:solidFill>
                  <a:schemeClr val="tx1"/>
                </a:solidFill>
                <a:latin typeface="Times New Roman" panose="02020603050405020304" pitchFamily="18" charset="0"/>
                <a:ea typeface="黑体" panose="02010609060101010101" pitchFamily="49" charset="-122"/>
              </a:defRPr>
            </a:lvl6pPr>
            <a:lvl7pPr marL="2228850" indent="-171450" eaLnBrk="0" fontAlgn="base" hangingPunct="0">
              <a:spcBef>
                <a:spcPct val="20000"/>
              </a:spcBef>
              <a:spcAft>
                <a:spcPct val="0"/>
              </a:spcAft>
              <a:buChar char="»"/>
              <a:defRPr sz="1500">
                <a:solidFill>
                  <a:schemeClr val="tx1"/>
                </a:solidFill>
                <a:latin typeface="Times New Roman" panose="02020603050405020304" pitchFamily="18" charset="0"/>
                <a:ea typeface="黑体" panose="02010609060101010101" pitchFamily="49" charset="-122"/>
              </a:defRPr>
            </a:lvl7pPr>
            <a:lvl8pPr marL="2571750" indent="-171450" eaLnBrk="0" fontAlgn="base" hangingPunct="0">
              <a:spcBef>
                <a:spcPct val="20000"/>
              </a:spcBef>
              <a:spcAft>
                <a:spcPct val="0"/>
              </a:spcAft>
              <a:buChar char="»"/>
              <a:defRPr sz="1500">
                <a:solidFill>
                  <a:schemeClr val="tx1"/>
                </a:solidFill>
                <a:latin typeface="Times New Roman" panose="02020603050405020304" pitchFamily="18" charset="0"/>
                <a:ea typeface="黑体" panose="02010609060101010101" pitchFamily="49" charset="-122"/>
              </a:defRPr>
            </a:lvl8pPr>
            <a:lvl9pPr marL="2914650" indent="-171450" eaLnBrk="0" fontAlgn="base" hangingPunct="0">
              <a:spcBef>
                <a:spcPct val="20000"/>
              </a:spcBef>
              <a:spcAft>
                <a:spcPct val="0"/>
              </a:spcAft>
              <a:buChar char="»"/>
              <a:defRPr sz="15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fld id="{8587C8C5-A270-E54C-9F48-873D59B83970}" type="slidenum">
              <a:rPr lang="zh-CN" altLang="en-US" sz="1050">
                <a:solidFill>
                  <a:schemeClr val="tx1"/>
                </a:solidFill>
                <a:ea typeface="宋体" panose="02010600030101010101" pitchFamily="2" charset="-122"/>
              </a:rPr>
              <a:pPr>
                <a:spcBef>
                  <a:spcPct val="0"/>
                </a:spcBef>
                <a:buSzTx/>
                <a:buFontTx/>
                <a:buNone/>
              </a:pPr>
              <a:t>51</a:t>
            </a:fld>
            <a:endParaRPr lang="en-US" altLang="zh-CN" sz="1050">
              <a:solidFill>
                <a:schemeClr val="tx1"/>
              </a:solidFill>
              <a:ea typeface="宋体" panose="02010600030101010101" pitchFamily="2" charset="-122"/>
            </a:endParaRPr>
          </a:p>
        </p:txBody>
      </p:sp>
    </p:spTree>
    <p:extLst>
      <p:ext uri="{BB962C8B-B14F-4D97-AF65-F5344CB8AC3E}">
        <p14:creationId xmlns:p14="http://schemas.microsoft.com/office/powerpoint/2010/main" val="33852833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1A0297-F60A-524A-A216-92A52C89B1EE}"/>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p:sp>
        <p:nvSpPr>
          <p:cNvPr id="3" name="内容占位符 2">
            <a:extLst>
              <a:ext uri="{FF2B5EF4-FFF2-40B4-BE49-F238E27FC236}">
                <a16:creationId xmlns:a16="http://schemas.microsoft.com/office/drawing/2014/main" id="{B5B7ECDF-90AB-6446-AA1B-CFC009EF67C5}"/>
              </a:ext>
            </a:extLst>
          </p:cNvPr>
          <p:cNvSpPr>
            <a:spLocks noGrp="1"/>
          </p:cNvSpPr>
          <p:nvPr>
            <p:ph idx="1"/>
          </p:nvPr>
        </p:nvSpPr>
        <p:spPr/>
        <p:txBody>
          <a:bodyPr/>
          <a:lstStyle/>
          <a:p>
            <a:r>
              <a:rPr kumimoji="1" lang="zh-CN" altLang="en-US" dirty="0"/>
              <a:t>线性可分</a:t>
            </a:r>
            <a:endParaRPr kumimoji="1" lang="en-US" altLang="zh-CN" dirty="0"/>
          </a:p>
          <a:p>
            <a:r>
              <a:rPr lang="zh-CN" altLang="en-US" dirty="0"/>
              <a:t>线性不可分</a:t>
            </a:r>
            <a:endParaRPr lang="en-US" altLang="zh-CN" dirty="0"/>
          </a:p>
          <a:p>
            <a:r>
              <a:rPr kumimoji="1" lang="zh-CN" altLang="en-US" dirty="0"/>
              <a:t>软间隔支持向量机</a:t>
            </a:r>
            <a:endParaRPr kumimoji="1" lang="zh" altLang="en-US" dirty="0"/>
          </a:p>
        </p:txBody>
      </p:sp>
    </p:spTree>
    <p:extLst>
      <p:ext uri="{BB962C8B-B14F-4D97-AF65-F5344CB8AC3E}">
        <p14:creationId xmlns:p14="http://schemas.microsoft.com/office/powerpoint/2010/main" val="23140095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Text Box 10">
            <a:extLst>
              <a:ext uri="{FF2B5EF4-FFF2-40B4-BE49-F238E27FC236}">
                <a16:creationId xmlns:a16="http://schemas.microsoft.com/office/drawing/2014/main" id="{FCB334E3-D498-474B-8C0E-8FBD82E67B0D}"/>
              </a:ext>
            </a:extLst>
          </p:cNvPr>
          <p:cNvSpPr txBox="1">
            <a:spLocks noChangeArrowheads="1"/>
          </p:cNvSpPr>
          <p:nvPr/>
        </p:nvSpPr>
        <p:spPr bwMode="auto">
          <a:xfrm>
            <a:off x="8040216" y="4653137"/>
            <a:ext cx="182880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endParaRPr lang="zh-CN" altLang="en-US" sz="1500">
              <a:solidFill>
                <a:schemeClr val="tx1"/>
              </a:solidFill>
              <a:ea typeface="Gulim" panose="020B0600000101010101" pitchFamily="34" charset="-127"/>
            </a:endParaRPr>
          </a:p>
        </p:txBody>
      </p:sp>
      <p:grpSp>
        <p:nvGrpSpPr>
          <p:cNvPr id="130052" name="Group 11">
            <a:extLst>
              <a:ext uri="{FF2B5EF4-FFF2-40B4-BE49-F238E27FC236}">
                <a16:creationId xmlns:a16="http://schemas.microsoft.com/office/drawing/2014/main" id="{A87B46AE-A84E-E744-9DFC-D87B84AB4C96}"/>
              </a:ext>
            </a:extLst>
          </p:cNvPr>
          <p:cNvGrpSpPr>
            <a:grpSpLocks/>
          </p:cNvGrpSpPr>
          <p:nvPr/>
        </p:nvGrpSpPr>
        <p:grpSpPr bwMode="auto">
          <a:xfrm>
            <a:off x="3857551" y="3207716"/>
            <a:ext cx="3943350" cy="2857500"/>
            <a:chOff x="528" y="1200"/>
            <a:chExt cx="3312" cy="2400"/>
          </a:xfrm>
        </p:grpSpPr>
        <p:sp>
          <p:nvSpPr>
            <p:cNvPr id="130055" name="Text Box 12">
              <a:extLst>
                <a:ext uri="{FF2B5EF4-FFF2-40B4-BE49-F238E27FC236}">
                  <a16:creationId xmlns:a16="http://schemas.microsoft.com/office/drawing/2014/main" id="{6E2E2F48-4107-654B-8DB4-126C38866769}"/>
                </a:ext>
              </a:extLst>
            </p:cNvPr>
            <p:cNvSpPr txBox="1">
              <a:spLocks noChangeArrowheads="1"/>
            </p:cNvSpPr>
            <p:nvPr/>
          </p:nvSpPr>
          <p:spPr bwMode="auto">
            <a:xfrm>
              <a:off x="528" y="1200"/>
              <a:ext cx="1200"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r>
                <a:rPr lang="en-US" altLang="ko-KR" sz="1500">
                  <a:solidFill>
                    <a:schemeClr val="tx1"/>
                  </a:solidFill>
                  <a:ea typeface="Gulim" panose="020B0600000101010101" pitchFamily="34" charset="-127"/>
                </a:rPr>
                <a:t> denotes +1</a:t>
              </a:r>
            </a:p>
            <a:p>
              <a:pPr>
                <a:spcBef>
                  <a:spcPct val="50000"/>
                </a:spcBef>
                <a:buClr>
                  <a:schemeClr val="tx1"/>
                </a:buClr>
                <a:buSzTx/>
                <a:buFontTx/>
                <a:buNone/>
              </a:pPr>
              <a:r>
                <a:rPr lang="en-US" altLang="ko-KR" sz="1500">
                  <a:solidFill>
                    <a:schemeClr val="tx1"/>
                  </a:solidFill>
                  <a:ea typeface="Gulim" panose="020B0600000101010101" pitchFamily="34" charset="-127"/>
                </a:rPr>
                <a:t> denotes -1</a:t>
              </a:r>
            </a:p>
          </p:txBody>
        </p:sp>
        <p:sp>
          <p:nvSpPr>
            <p:cNvPr id="130056" name="Oval 13">
              <a:extLst>
                <a:ext uri="{FF2B5EF4-FFF2-40B4-BE49-F238E27FC236}">
                  <a16:creationId xmlns:a16="http://schemas.microsoft.com/office/drawing/2014/main" id="{AF692623-ECA0-C64E-9B1F-C829D30996CC}"/>
                </a:ext>
              </a:extLst>
            </p:cNvPr>
            <p:cNvSpPr>
              <a:spLocks noChangeAspect="1" noChangeArrowheads="1"/>
            </p:cNvSpPr>
            <p:nvPr/>
          </p:nvSpPr>
          <p:spPr bwMode="auto">
            <a:xfrm rot="4777107">
              <a:off x="576" y="1296"/>
              <a:ext cx="37" cy="38"/>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57" name="Oval 14">
              <a:extLst>
                <a:ext uri="{FF2B5EF4-FFF2-40B4-BE49-F238E27FC236}">
                  <a16:creationId xmlns:a16="http://schemas.microsoft.com/office/drawing/2014/main" id="{C86A74D7-E4A9-1444-9825-68B74D60B316}"/>
                </a:ext>
              </a:extLst>
            </p:cNvPr>
            <p:cNvSpPr>
              <a:spLocks noChangeAspect="1" noChangeArrowheads="1"/>
            </p:cNvSpPr>
            <p:nvPr/>
          </p:nvSpPr>
          <p:spPr bwMode="auto">
            <a:xfrm rot="5895381">
              <a:off x="577" y="1583"/>
              <a:ext cx="32"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58" name="Line 15">
              <a:extLst>
                <a:ext uri="{FF2B5EF4-FFF2-40B4-BE49-F238E27FC236}">
                  <a16:creationId xmlns:a16="http://schemas.microsoft.com/office/drawing/2014/main" id="{4A8029E1-0916-E444-B6CD-779A57674D33}"/>
                </a:ext>
              </a:extLst>
            </p:cNvPr>
            <p:cNvSpPr>
              <a:spLocks noChangeShapeType="1"/>
            </p:cNvSpPr>
            <p:nvPr/>
          </p:nvSpPr>
          <p:spPr bwMode="auto">
            <a:xfrm>
              <a:off x="1632" y="1392"/>
              <a:ext cx="0" cy="2208"/>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130059" name="Line 16">
              <a:extLst>
                <a:ext uri="{FF2B5EF4-FFF2-40B4-BE49-F238E27FC236}">
                  <a16:creationId xmlns:a16="http://schemas.microsoft.com/office/drawing/2014/main" id="{FDF16761-8501-934B-9C19-A911C4F8ECC0}"/>
                </a:ext>
              </a:extLst>
            </p:cNvPr>
            <p:cNvSpPr>
              <a:spLocks noChangeShapeType="1"/>
            </p:cNvSpPr>
            <p:nvPr/>
          </p:nvSpPr>
          <p:spPr bwMode="auto">
            <a:xfrm flipV="1">
              <a:off x="1536" y="3504"/>
              <a:ext cx="2304"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0060" name="Oval 17">
              <a:extLst>
                <a:ext uri="{FF2B5EF4-FFF2-40B4-BE49-F238E27FC236}">
                  <a16:creationId xmlns:a16="http://schemas.microsoft.com/office/drawing/2014/main" id="{9D7A20CF-868C-1E4C-806E-78AA4A723E5A}"/>
                </a:ext>
              </a:extLst>
            </p:cNvPr>
            <p:cNvSpPr>
              <a:spLocks noChangeAspect="1" noChangeArrowheads="1"/>
            </p:cNvSpPr>
            <p:nvPr/>
          </p:nvSpPr>
          <p:spPr bwMode="auto">
            <a:xfrm>
              <a:off x="2342" y="3170"/>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1" name="Oval 18">
              <a:extLst>
                <a:ext uri="{FF2B5EF4-FFF2-40B4-BE49-F238E27FC236}">
                  <a16:creationId xmlns:a16="http://schemas.microsoft.com/office/drawing/2014/main" id="{DF26B351-1253-4C47-B468-0637EE260715}"/>
                </a:ext>
              </a:extLst>
            </p:cNvPr>
            <p:cNvSpPr>
              <a:spLocks noChangeAspect="1" noChangeArrowheads="1"/>
            </p:cNvSpPr>
            <p:nvPr/>
          </p:nvSpPr>
          <p:spPr bwMode="auto">
            <a:xfrm>
              <a:off x="1566" y="2459"/>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2" name="Oval 19">
              <a:extLst>
                <a:ext uri="{FF2B5EF4-FFF2-40B4-BE49-F238E27FC236}">
                  <a16:creationId xmlns:a16="http://schemas.microsoft.com/office/drawing/2014/main" id="{06218A91-1C85-AA44-A6F6-EC9E58684DF1}"/>
                </a:ext>
              </a:extLst>
            </p:cNvPr>
            <p:cNvSpPr>
              <a:spLocks noChangeAspect="1" noChangeArrowheads="1"/>
            </p:cNvSpPr>
            <p:nvPr/>
          </p:nvSpPr>
          <p:spPr bwMode="auto">
            <a:xfrm>
              <a:off x="2734" y="177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3" name="Oval 20">
              <a:extLst>
                <a:ext uri="{FF2B5EF4-FFF2-40B4-BE49-F238E27FC236}">
                  <a16:creationId xmlns:a16="http://schemas.microsoft.com/office/drawing/2014/main" id="{A44B4D60-59BB-8D48-BA10-460EC733F590}"/>
                </a:ext>
              </a:extLst>
            </p:cNvPr>
            <p:cNvSpPr>
              <a:spLocks noChangeAspect="1" noChangeArrowheads="1"/>
            </p:cNvSpPr>
            <p:nvPr/>
          </p:nvSpPr>
          <p:spPr bwMode="auto">
            <a:xfrm>
              <a:off x="2774" y="2290"/>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4" name="Oval 21">
              <a:extLst>
                <a:ext uri="{FF2B5EF4-FFF2-40B4-BE49-F238E27FC236}">
                  <a16:creationId xmlns:a16="http://schemas.microsoft.com/office/drawing/2014/main" id="{DD95249B-C676-C540-8586-D5E05BAB90C6}"/>
                </a:ext>
              </a:extLst>
            </p:cNvPr>
            <p:cNvSpPr>
              <a:spLocks noChangeAspect="1" noChangeArrowheads="1"/>
            </p:cNvSpPr>
            <p:nvPr/>
          </p:nvSpPr>
          <p:spPr bwMode="auto">
            <a:xfrm>
              <a:off x="2148" y="1678"/>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5" name="Oval 22">
              <a:extLst>
                <a:ext uri="{FF2B5EF4-FFF2-40B4-BE49-F238E27FC236}">
                  <a16:creationId xmlns:a16="http://schemas.microsoft.com/office/drawing/2014/main" id="{A48CC482-F6B4-0E4A-9DBF-101B950E9276}"/>
                </a:ext>
              </a:extLst>
            </p:cNvPr>
            <p:cNvSpPr>
              <a:spLocks noChangeAspect="1" noChangeArrowheads="1"/>
            </p:cNvSpPr>
            <p:nvPr/>
          </p:nvSpPr>
          <p:spPr bwMode="auto">
            <a:xfrm>
              <a:off x="2448" y="2352"/>
              <a:ext cx="34"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6" name="Oval 23">
              <a:extLst>
                <a:ext uri="{FF2B5EF4-FFF2-40B4-BE49-F238E27FC236}">
                  <a16:creationId xmlns:a16="http://schemas.microsoft.com/office/drawing/2014/main" id="{5CA15421-47E0-2B44-8741-B57C2A14D617}"/>
                </a:ext>
              </a:extLst>
            </p:cNvPr>
            <p:cNvSpPr>
              <a:spLocks noChangeAspect="1" noChangeArrowheads="1"/>
            </p:cNvSpPr>
            <p:nvPr/>
          </p:nvSpPr>
          <p:spPr bwMode="auto">
            <a:xfrm>
              <a:off x="1920" y="1968"/>
              <a:ext cx="38" cy="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7" name="Oval 24">
              <a:extLst>
                <a:ext uri="{FF2B5EF4-FFF2-40B4-BE49-F238E27FC236}">
                  <a16:creationId xmlns:a16="http://schemas.microsoft.com/office/drawing/2014/main" id="{057475EC-3624-974B-8AC0-96E4620827FC}"/>
                </a:ext>
              </a:extLst>
            </p:cNvPr>
            <p:cNvSpPr>
              <a:spLocks noChangeAspect="1" noChangeArrowheads="1"/>
            </p:cNvSpPr>
            <p:nvPr/>
          </p:nvSpPr>
          <p:spPr bwMode="auto">
            <a:xfrm>
              <a:off x="3216" y="2592"/>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8" name="Oval 25">
              <a:extLst>
                <a:ext uri="{FF2B5EF4-FFF2-40B4-BE49-F238E27FC236}">
                  <a16:creationId xmlns:a16="http://schemas.microsoft.com/office/drawing/2014/main" id="{9601AD56-920C-804E-A426-203ACE2296F2}"/>
                </a:ext>
              </a:extLst>
            </p:cNvPr>
            <p:cNvSpPr>
              <a:spLocks noChangeAspect="1" noChangeArrowheads="1"/>
            </p:cNvSpPr>
            <p:nvPr/>
          </p:nvSpPr>
          <p:spPr bwMode="auto">
            <a:xfrm rot="-1118274">
              <a:off x="2449" y="2799"/>
              <a:ext cx="34"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69" name="Oval 26">
              <a:extLst>
                <a:ext uri="{FF2B5EF4-FFF2-40B4-BE49-F238E27FC236}">
                  <a16:creationId xmlns:a16="http://schemas.microsoft.com/office/drawing/2014/main" id="{B2D40425-0C9C-724A-B818-300DA377C3FE}"/>
                </a:ext>
              </a:extLst>
            </p:cNvPr>
            <p:cNvSpPr>
              <a:spLocks noChangeAspect="1" noChangeArrowheads="1"/>
            </p:cNvSpPr>
            <p:nvPr/>
          </p:nvSpPr>
          <p:spPr bwMode="auto">
            <a:xfrm rot="-1118274">
              <a:off x="3782" y="2034"/>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0" name="Oval 27">
              <a:extLst>
                <a:ext uri="{FF2B5EF4-FFF2-40B4-BE49-F238E27FC236}">
                  <a16:creationId xmlns:a16="http://schemas.microsoft.com/office/drawing/2014/main" id="{564237FC-053D-8C44-8DEB-0833888A040B}"/>
                </a:ext>
              </a:extLst>
            </p:cNvPr>
            <p:cNvSpPr>
              <a:spLocks noChangeAspect="1" noChangeArrowheads="1"/>
            </p:cNvSpPr>
            <p:nvPr/>
          </p:nvSpPr>
          <p:spPr bwMode="auto">
            <a:xfrm rot="-1118274">
              <a:off x="3336" y="2863"/>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1" name="Oval 28">
              <a:extLst>
                <a:ext uri="{FF2B5EF4-FFF2-40B4-BE49-F238E27FC236}">
                  <a16:creationId xmlns:a16="http://schemas.microsoft.com/office/drawing/2014/main" id="{BB3AF6D1-F2B9-DB4D-96D1-08EA381E45EE}"/>
                </a:ext>
              </a:extLst>
            </p:cNvPr>
            <p:cNvSpPr>
              <a:spLocks noChangeAspect="1" noChangeArrowheads="1"/>
            </p:cNvSpPr>
            <p:nvPr/>
          </p:nvSpPr>
          <p:spPr bwMode="auto">
            <a:xfrm rot="-1118274">
              <a:off x="1968" y="1680"/>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2" name="Oval 29">
              <a:extLst>
                <a:ext uri="{FF2B5EF4-FFF2-40B4-BE49-F238E27FC236}">
                  <a16:creationId xmlns:a16="http://schemas.microsoft.com/office/drawing/2014/main" id="{27E1C766-B388-BD4F-8E57-9ED7154C3633}"/>
                </a:ext>
              </a:extLst>
            </p:cNvPr>
            <p:cNvSpPr>
              <a:spLocks noChangeAspect="1" noChangeArrowheads="1"/>
            </p:cNvSpPr>
            <p:nvPr/>
          </p:nvSpPr>
          <p:spPr bwMode="auto">
            <a:xfrm rot="-1118274">
              <a:off x="2968" y="2258"/>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3" name="Oval 30">
              <a:extLst>
                <a:ext uri="{FF2B5EF4-FFF2-40B4-BE49-F238E27FC236}">
                  <a16:creationId xmlns:a16="http://schemas.microsoft.com/office/drawing/2014/main" id="{D61E3106-8E91-C948-81A5-5D564D9BC1F7}"/>
                </a:ext>
              </a:extLst>
            </p:cNvPr>
            <p:cNvSpPr>
              <a:spLocks noChangeAspect="1" noChangeArrowheads="1"/>
            </p:cNvSpPr>
            <p:nvPr/>
          </p:nvSpPr>
          <p:spPr bwMode="auto">
            <a:xfrm rot="-1118274">
              <a:off x="3696" y="2832"/>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4" name="Oval 31">
              <a:extLst>
                <a:ext uri="{FF2B5EF4-FFF2-40B4-BE49-F238E27FC236}">
                  <a16:creationId xmlns:a16="http://schemas.microsoft.com/office/drawing/2014/main" id="{65738079-C3F3-2B4D-AF99-FFA5DAF280A4}"/>
                </a:ext>
              </a:extLst>
            </p:cNvPr>
            <p:cNvSpPr>
              <a:spLocks noChangeAspect="1" noChangeArrowheads="1"/>
            </p:cNvSpPr>
            <p:nvPr/>
          </p:nvSpPr>
          <p:spPr bwMode="auto">
            <a:xfrm rot="-1118274">
              <a:off x="1962" y="229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5" name="Oval 32">
              <a:extLst>
                <a:ext uri="{FF2B5EF4-FFF2-40B4-BE49-F238E27FC236}">
                  <a16:creationId xmlns:a16="http://schemas.microsoft.com/office/drawing/2014/main" id="{13254887-828B-AC42-9D4C-48CCF379BACF}"/>
                </a:ext>
              </a:extLst>
            </p:cNvPr>
            <p:cNvSpPr>
              <a:spLocks noChangeAspect="1" noChangeArrowheads="1"/>
            </p:cNvSpPr>
            <p:nvPr/>
          </p:nvSpPr>
          <p:spPr bwMode="auto">
            <a:xfrm rot="5895381">
              <a:off x="2436" y="1926"/>
              <a:ext cx="30" cy="34"/>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6" name="Oval 33">
              <a:extLst>
                <a:ext uri="{FF2B5EF4-FFF2-40B4-BE49-F238E27FC236}">
                  <a16:creationId xmlns:a16="http://schemas.microsoft.com/office/drawing/2014/main" id="{C7BC6C14-4578-844A-8B0E-C3ADEAAE7FD5}"/>
                </a:ext>
              </a:extLst>
            </p:cNvPr>
            <p:cNvSpPr>
              <a:spLocks noChangeAspect="1" noChangeArrowheads="1"/>
            </p:cNvSpPr>
            <p:nvPr/>
          </p:nvSpPr>
          <p:spPr bwMode="auto">
            <a:xfrm rot="5895381">
              <a:off x="2605" y="3303"/>
              <a:ext cx="35" cy="38"/>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7" name="Oval 34">
              <a:extLst>
                <a:ext uri="{FF2B5EF4-FFF2-40B4-BE49-F238E27FC236}">
                  <a16:creationId xmlns:a16="http://schemas.microsoft.com/office/drawing/2014/main" id="{AA97F48D-5536-6441-A79D-B727B0B3CCB5}"/>
                </a:ext>
              </a:extLst>
            </p:cNvPr>
            <p:cNvSpPr>
              <a:spLocks noChangeAspect="1" noChangeArrowheads="1"/>
            </p:cNvSpPr>
            <p:nvPr/>
          </p:nvSpPr>
          <p:spPr bwMode="auto">
            <a:xfrm rot="5895381">
              <a:off x="1962" y="2582"/>
              <a:ext cx="30" cy="38"/>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8" name="Oval 35">
              <a:extLst>
                <a:ext uri="{FF2B5EF4-FFF2-40B4-BE49-F238E27FC236}">
                  <a16:creationId xmlns:a16="http://schemas.microsoft.com/office/drawing/2014/main" id="{BCF36A8C-3601-344F-B4EA-64A05C61CED2}"/>
                </a:ext>
              </a:extLst>
            </p:cNvPr>
            <p:cNvSpPr>
              <a:spLocks noChangeAspect="1" noChangeArrowheads="1"/>
            </p:cNvSpPr>
            <p:nvPr/>
          </p:nvSpPr>
          <p:spPr bwMode="auto">
            <a:xfrm rot="5895381">
              <a:off x="2736" y="1508"/>
              <a:ext cx="30" cy="34"/>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79" name="Oval 36">
              <a:extLst>
                <a:ext uri="{FF2B5EF4-FFF2-40B4-BE49-F238E27FC236}">
                  <a16:creationId xmlns:a16="http://schemas.microsoft.com/office/drawing/2014/main" id="{1518F19D-BBBE-B143-A9C6-B4B9D494B7A9}"/>
                </a:ext>
              </a:extLst>
            </p:cNvPr>
            <p:cNvSpPr>
              <a:spLocks noChangeAspect="1" noChangeArrowheads="1"/>
            </p:cNvSpPr>
            <p:nvPr/>
          </p:nvSpPr>
          <p:spPr bwMode="auto">
            <a:xfrm rot="5895381">
              <a:off x="3341" y="2611"/>
              <a:ext cx="37" cy="38"/>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0" name="Oval 37">
              <a:extLst>
                <a:ext uri="{FF2B5EF4-FFF2-40B4-BE49-F238E27FC236}">
                  <a16:creationId xmlns:a16="http://schemas.microsoft.com/office/drawing/2014/main" id="{83216842-E4A0-5044-8A8C-5C47B34F5764}"/>
                </a:ext>
              </a:extLst>
            </p:cNvPr>
            <p:cNvSpPr>
              <a:spLocks noChangeAspect="1" noChangeArrowheads="1"/>
            </p:cNvSpPr>
            <p:nvPr/>
          </p:nvSpPr>
          <p:spPr bwMode="auto">
            <a:xfrm rot="5895381">
              <a:off x="2753" y="2570"/>
              <a:ext cx="30"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1" name="Oval 38">
              <a:extLst>
                <a:ext uri="{FF2B5EF4-FFF2-40B4-BE49-F238E27FC236}">
                  <a16:creationId xmlns:a16="http://schemas.microsoft.com/office/drawing/2014/main" id="{F18854DE-64FB-C441-8D2D-EDC8FB7453F4}"/>
                </a:ext>
              </a:extLst>
            </p:cNvPr>
            <p:cNvSpPr>
              <a:spLocks noChangeAspect="1" noChangeArrowheads="1"/>
            </p:cNvSpPr>
            <p:nvPr/>
          </p:nvSpPr>
          <p:spPr bwMode="auto">
            <a:xfrm rot="5895381">
              <a:off x="3540" y="2120"/>
              <a:ext cx="30"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2" name="Oval 39">
              <a:extLst>
                <a:ext uri="{FF2B5EF4-FFF2-40B4-BE49-F238E27FC236}">
                  <a16:creationId xmlns:a16="http://schemas.microsoft.com/office/drawing/2014/main" id="{BC28EC42-F2B4-0D46-8D14-E9734AE87B6C}"/>
                </a:ext>
              </a:extLst>
            </p:cNvPr>
            <p:cNvSpPr>
              <a:spLocks noChangeAspect="1" noChangeArrowheads="1"/>
            </p:cNvSpPr>
            <p:nvPr/>
          </p:nvSpPr>
          <p:spPr bwMode="auto">
            <a:xfrm rot="5895381">
              <a:off x="1945" y="1478"/>
              <a:ext cx="30" cy="38"/>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3" name="Oval 40">
              <a:extLst>
                <a:ext uri="{FF2B5EF4-FFF2-40B4-BE49-F238E27FC236}">
                  <a16:creationId xmlns:a16="http://schemas.microsoft.com/office/drawing/2014/main" id="{9394FE12-F313-B841-8354-694CBB91430A}"/>
                </a:ext>
              </a:extLst>
            </p:cNvPr>
            <p:cNvSpPr>
              <a:spLocks noChangeAspect="1" noChangeArrowheads="1"/>
            </p:cNvSpPr>
            <p:nvPr/>
          </p:nvSpPr>
          <p:spPr bwMode="auto">
            <a:xfrm rot="5895381">
              <a:off x="3314" y="2062"/>
              <a:ext cx="30"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4" name="Oval 41">
              <a:extLst>
                <a:ext uri="{FF2B5EF4-FFF2-40B4-BE49-F238E27FC236}">
                  <a16:creationId xmlns:a16="http://schemas.microsoft.com/office/drawing/2014/main" id="{4B338815-49BA-704E-BBEC-E9AA80D5518F}"/>
                </a:ext>
              </a:extLst>
            </p:cNvPr>
            <p:cNvSpPr>
              <a:spLocks noChangeAspect="1" noChangeArrowheads="1"/>
            </p:cNvSpPr>
            <p:nvPr/>
          </p:nvSpPr>
          <p:spPr bwMode="auto">
            <a:xfrm rot="5895381">
              <a:off x="3223" y="2973"/>
              <a:ext cx="37"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5" name="Oval 42">
              <a:extLst>
                <a:ext uri="{FF2B5EF4-FFF2-40B4-BE49-F238E27FC236}">
                  <a16:creationId xmlns:a16="http://schemas.microsoft.com/office/drawing/2014/main" id="{30523120-61DD-6C43-9198-1F91EA737EC6}"/>
                </a:ext>
              </a:extLst>
            </p:cNvPr>
            <p:cNvSpPr>
              <a:spLocks noChangeAspect="1" noChangeArrowheads="1"/>
            </p:cNvSpPr>
            <p:nvPr/>
          </p:nvSpPr>
          <p:spPr bwMode="auto">
            <a:xfrm rot="4777107">
              <a:off x="2203" y="2227"/>
              <a:ext cx="37" cy="38"/>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6" name="Oval 43">
              <a:extLst>
                <a:ext uri="{FF2B5EF4-FFF2-40B4-BE49-F238E27FC236}">
                  <a16:creationId xmlns:a16="http://schemas.microsoft.com/office/drawing/2014/main" id="{E2378D88-6FD1-FE4E-9D32-F13608CC0B6D}"/>
                </a:ext>
              </a:extLst>
            </p:cNvPr>
            <p:cNvSpPr>
              <a:spLocks noChangeAspect="1" noChangeArrowheads="1"/>
            </p:cNvSpPr>
            <p:nvPr/>
          </p:nvSpPr>
          <p:spPr bwMode="auto">
            <a:xfrm rot="4777107">
              <a:off x="2930" y="3310"/>
              <a:ext cx="30"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7" name="Oval 44">
              <a:extLst>
                <a:ext uri="{FF2B5EF4-FFF2-40B4-BE49-F238E27FC236}">
                  <a16:creationId xmlns:a16="http://schemas.microsoft.com/office/drawing/2014/main" id="{50AE3BC6-9C14-DD49-807B-92C747D0C71B}"/>
                </a:ext>
              </a:extLst>
            </p:cNvPr>
            <p:cNvSpPr>
              <a:spLocks noChangeAspect="1" noChangeArrowheads="1"/>
            </p:cNvSpPr>
            <p:nvPr/>
          </p:nvSpPr>
          <p:spPr bwMode="auto">
            <a:xfrm rot="4777107">
              <a:off x="2738" y="3070"/>
              <a:ext cx="30" cy="34"/>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8" name="Oval 45">
              <a:extLst>
                <a:ext uri="{FF2B5EF4-FFF2-40B4-BE49-F238E27FC236}">
                  <a16:creationId xmlns:a16="http://schemas.microsoft.com/office/drawing/2014/main" id="{71918F09-5D3F-1F41-BC2A-BF2C16131AD6}"/>
                </a:ext>
              </a:extLst>
            </p:cNvPr>
            <p:cNvSpPr>
              <a:spLocks noChangeAspect="1" noChangeArrowheads="1"/>
            </p:cNvSpPr>
            <p:nvPr/>
          </p:nvSpPr>
          <p:spPr bwMode="auto">
            <a:xfrm rot="4777107">
              <a:off x="1774" y="2354"/>
              <a:ext cx="37" cy="34"/>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89" name="Oval 46">
              <a:extLst>
                <a:ext uri="{FF2B5EF4-FFF2-40B4-BE49-F238E27FC236}">
                  <a16:creationId xmlns:a16="http://schemas.microsoft.com/office/drawing/2014/main" id="{CEDDFF7D-2F91-D14C-A13C-0D4096BE417C}"/>
                </a:ext>
              </a:extLst>
            </p:cNvPr>
            <p:cNvSpPr>
              <a:spLocks noChangeAspect="1" noChangeArrowheads="1"/>
            </p:cNvSpPr>
            <p:nvPr/>
          </p:nvSpPr>
          <p:spPr bwMode="auto">
            <a:xfrm rot="4777107">
              <a:off x="2339" y="1749"/>
              <a:ext cx="32" cy="34"/>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90" name="Oval 47">
              <a:extLst>
                <a:ext uri="{FF2B5EF4-FFF2-40B4-BE49-F238E27FC236}">
                  <a16:creationId xmlns:a16="http://schemas.microsoft.com/office/drawing/2014/main" id="{54248B2A-9A9D-AD40-ABBE-AA4A44F506CC}"/>
                </a:ext>
              </a:extLst>
            </p:cNvPr>
            <p:cNvSpPr>
              <a:spLocks noChangeAspect="1" noChangeArrowheads="1"/>
            </p:cNvSpPr>
            <p:nvPr/>
          </p:nvSpPr>
          <p:spPr bwMode="auto">
            <a:xfrm rot="4777107">
              <a:off x="2744" y="2749"/>
              <a:ext cx="32" cy="38"/>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91" name="Oval 48">
              <a:extLst>
                <a:ext uri="{FF2B5EF4-FFF2-40B4-BE49-F238E27FC236}">
                  <a16:creationId xmlns:a16="http://schemas.microsoft.com/office/drawing/2014/main" id="{73B0E43D-DC9F-C940-AAFC-155898BF4AA1}"/>
                </a:ext>
              </a:extLst>
            </p:cNvPr>
            <p:cNvSpPr>
              <a:spLocks noChangeAspect="1" noChangeArrowheads="1"/>
            </p:cNvSpPr>
            <p:nvPr/>
          </p:nvSpPr>
          <p:spPr bwMode="auto">
            <a:xfrm rot="4777107">
              <a:off x="1577" y="1942"/>
              <a:ext cx="37" cy="38"/>
            </a:xfrm>
            <a:prstGeom prst="ellipse">
              <a:avLst/>
            </a:prstGeom>
            <a:solidFill>
              <a:schemeClr val="tx2"/>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92" name="Oval 49">
              <a:extLst>
                <a:ext uri="{FF2B5EF4-FFF2-40B4-BE49-F238E27FC236}">
                  <a16:creationId xmlns:a16="http://schemas.microsoft.com/office/drawing/2014/main" id="{C2FE6EB6-E91A-224B-B1C3-4AB18C40664A}"/>
                </a:ext>
              </a:extLst>
            </p:cNvPr>
            <p:cNvSpPr>
              <a:spLocks noChangeAspect="1" noChangeArrowheads="1"/>
            </p:cNvSpPr>
            <p:nvPr/>
          </p:nvSpPr>
          <p:spPr bwMode="auto">
            <a:xfrm rot="4777107">
              <a:off x="2480" y="3181"/>
              <a:ext cx="35" cy="38"/>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93" name="Oval 50">
              <a:extLst>
                <a:ext uri="{FF2B5EF4-FFF2-40B4-BE49-F238E27FC236}">
                  <a16:creationId xmlns:a16="http://schemas.microsoft.com/office/drawing/2014/main" id="{E947FB68-B993-5344-AFEB-727F2DFABA5A}"/>
                </a:ext>
              </a:extLst>
            </p:cNvPr>
            <p:cNvSpPr>
              <a:spLocks noChangeAspect="1" noChangeArrowheads="1"/>
            </p:cNvSpPr>
            <p:nvPr/>
          </p:nvSpPr>
          <p:spPr bwMode="auto">
            <a:xfrm rot="4777107">
              <a:off x="3341" y="2996"/>
              <a:ext cx="32" cy="38"/>
            </a:xfrm>
            <a:prstGeom prst="ellipse">
              <a:avLst/>
            </a:prstGeom>
            <a:solidFill>
              <a:schemeClr val="bg1"/>
            </a:solidFill>
            <a:ln w="9525">
              <a:solidFill>
                <a:schemeClr val="tx1"/>
              </a:solidFill>
              <a:round/>
              <a:headEnd/>
              <a:tailEnd/>
            </a:ln>
          </p:spPr>
          <p:txBody>
            <a:bodyPr rot="10800000" vert="eaVert"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0094" name="Line 51">
              <a:extLst>
                <a:ext uri="{FF2B5EF4-FFF2-40B4-BE49-F238E27FC236}">
                  <a16:creationId xmlns:a16="http://schemas.microsoft.com/office/drawing/2014/main" id="{E491E845-C483-BC4B-A137-0EEA1C765097}"/>
                </a:ext>
              </a:extLst>
            </p:cNvPr>
            <p:cNvSpPr>
              <a:spLocks noChangeShapeType="1"/>
            </p:cNvSpPr>
            <p:nvPr/>
          </p:nvSpPr>
          <p:spPr bwMode="auto">
            <a:xfrm flipV="1">
              <a:off x="1632" y="1392"/>
              <a:ext cx="1968"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grpSp>
      <p:sp>
        <p:nvSpPr>
          <p:cNvPr id="2" name="标题 1">
            <a:extLst>
              <a:ext uri="{FF2B5EF4-FFF2-40B4-BE49-F238E27FC236}">
                <a16:creationId xmlns:a16="http://schemas.microsoft.com/office/drawing/2014/main" id="{6A6B4140-D338-5F4F-B5F9-5E0A85467B57}"/>
              </a:ext>
            </a:extLst>
          </p:cNvPr>
          <p:cNvSpPr>
            <a:spLocks noGrp="1"/>
          </p:cNvSpPr>
          <p:nvPr>
            <p:ph type="title"/>
          </p:nvPr>
        </p:nvSpPr>
        <p:spPr>
          <a:xfrm>
            <a:off x="327745" y="365613"/>
            <a:ext cx="11379200" cy="914400"/>
          </a:xfrm>
        </p:spPr>
        <p:txBody>
          <a:bodyPr/>
          <a:lstStyle/>
          <a:p>
            <a:r>
              <a:rPr lang="en-US" altLang="zh-CN" dirty="0"/>
              <a:t>4.6</a:t>
            </a:r>
            <a:r>
              <a:rPr lang="zh-CN" altLang="en-US" dirty="0"/>
              <a:t> 支持向量机</a:t>
            </a:r>
          </a:p>
        </p:txBody>
      </p:sp>
      <p:sp>
        <p:nvSpPr>
          <p:cNvPr id="3" name="内容占位符 2">
            <a:extLst>
              <a:ext uri="{FF2B5EF4-FFF2-40B4-BE49-F238E27FC236}">
                <a16:creationId xmlns:a16="http://schemas.microsoft.com/office/drawing/2014/main" id="{E6AF7F84-EA04-2445-8EC0-194E4151742E}"/>
              </a:ext>
            </a:extLst>
          </p:cNvPr>
          <p:cNvSpPr>
            <a:spLocks noGrp="1"/>
          </p:cNvSpPr>
          <p:nvPr>
            <p:ph idx="1"/>
          </p:nvPr>
        </p:nvSpPr>
        <p:spPr>
          <a:xfrm>
            <a:off x="319880" y="1341004"/>
            <a:ext cx="11379200" cy="1359831"/>
          </a:xfrm>
        </p:spPr>
        <p:txBody>
          <a:bodyPr/>
          <a:lstStyle/>
          <a:p>
            <a:r>
              <a:rPr lang="zh-CN" altLang="en-US" dirty="0"/>
              <a:t>线性可分：</a:t>
            </a:r>
            <a:r>
              <a:rPr lang="zh-CN" altLang="en-US" b="1" dirty="0">
                <a:solidFill>
                  <a:schemeClr val="tx2"/>
                </a:solidFill>
              </a:rPr>
              <a:t> 找到一个超平面</a:t>
            </a:r>
            <a:r>
              <a:rPr lang="en-US" altLang="zh-CN" b="1" dirty="0">
                <a:solidFill>
                  <a:schemeClr val="tx2"/>
                </a:solidFill>
              </a:rPr>
              <a:t>(</a:t>
            </a:r>
            <a:r>
              <a:rPr lang="zh-CN" altLang="en-US" b="1" dirty="0">
                <a:solidFill>
                  <a:schemeClr val="tx2"/>
                </a:solidFill>
              </a:rPr>
              <a:t>最优分类面</a:t>
            </a:r>
            <a:r>
              <a:rPr lang="en-US" altLang="zh-CN" b="1" dirty="0">
                <a:solidFill>
                  <a:schemeClr val="tx2"/>
                </a:solidFill>
              </a:rPr>
              <a:t>)</a:t>
            </a:r>
            <a:r>
              <a:rPr lang="zh-CN" altLang="en-US" b="1" dirty="0">
                <a:solidFill>
                  <a:schemeClr val="tx2"/>
                </a:solidFill>
              </a:rPr>
              <a:t>，使得它能够尽可能多的将两类数据点正确的分开，同时使分开的两类数据点距离分类面最远。</a:t>
            </a:r>
          </a:p>
          <a:p>
            <a:endParaRPr lang="zh-CN" altLang="en-US" dirty="0"/>
          </a:p>
        </p:txBody>
      </p:sp>
    </p:spTree>
    <p:extLst>
      <p:ext uri="{BB962C8B-B14F-4D97-AF65-F5344CB8AC3E}">
        <p14:creationId xmlns:p14="http://schemas.microsoft.com/office/powerpoint/2010/main" val="33660581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ext Box 9">
            <a:extLst>
              <a:ext uri="{FF2B5EF4-FFF2-40B4-BE49-F238E27FC236}">
                <a16:creationId xmlns:a16="http://schemas.microsoft.com/office/drawing/2014/main" id="{5A56FD6C-AD3D-2E4A-B01C-957864AC5E9C}"/>
              </a:ext>
            </a:extLst>
          </p:cNvPr>
          <p:cNvSpPr txBox="1">
            <a:spLocks noChangeArrowheads="1"/>
          </p:cNvSpPr>
          <p:nvPr/>
        </p:nvSpPr>
        <p:spPr bwMode="auto">
          <a:xfrm>
            <a:off x="7353300" y="3257552"/>
            <a:ext cx="182880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endParaRPr lang="zh-CN" altLang="en-US" sz="1500">
              <a:solidFill>
                <a:schemeClr val="tx1"/>
              </a:solidFill>
              <a:ea typeface="Gulim" panose="020B0600000101010101" pitchFamily="34" charset="-127"/>
            </a:endParaRPr>
          </a:p>
        </p:txBody>
      </p:sp>
      <p:grpSp>
        <p:nvGrpSpPr>
          <p:cNvPr id="136196" name="Group 10">
            <a:extLst>
              <a:ext uri="{FF2B5EF4-FFF2-40B4-BE49-F238E27FC236}">
                <a16:creationId xmlns:a16="http://schemas.microsoft.com/office/drawing/2014/main" id="{C41D1A28-CB63-D240-A351-A1C3A59A92BB}"/>
              </a:ext>
            </a:extLst>
          </p:cNvPr>
          <p:cNvGrpSpPr>
            <a:grpSpLocks/>
          </p:cNvGrpSpPr>
          <p:nvPr/>
        </p:nvGrpSpPr>
        <p:grpSpPr bwMode="auto">
          <a:xfrm>
            <a:off x="3173016" y="2449116"/>
            <a:ext cx="4514850" cy="3028950"/>
            <a:chOff x="528" y="1056"/>
            <a:chExt cx="3792" cy="2544"/>
          </a:xfrm>
        </p:grpSpPr>
        <p:sp>
          <p:nvSpPr>
            <p:cNvPr id="136198" name="Text Box 11">
              <a:extLst>
                <a:ext uri="{FF2B5EF4-FFF2-40B4-BE49-F238E27FC236}">
                  <a16:creationId xmlns:a16="http://schemas.microsoft.com/office/drawing/2014/main" id="{A36561F6-58DC-F349-A2DC-14DDEDC02D05}"/>
                </a:ext>
              </a:extLst>
            </p:cNvPr>
            <p:cNvSpPr txBox="1">
              <a:spLocks noChangeArrowheads="1"/>
            </p:cNvSpPr>
            <p:nvPr/>
          </p:nvSpPr>
          <p:spPr bwMode="auto">
            <a:xfrm>
              <a:off x="528" y="1200"/>
              <a:ext cx="1200"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r>
                <a:rPr lang="en-US" altLang="ko-KR" sz="1500">
                  <a:solidFill>
                    <a:schemeClr val="tx1"/>
                  </a:solidFill>
                  <a:ea typeface="Gulim" panose="020B0600000101010101" pitchFamily="34" charset="-127"/>
                </a:rPr>
                <a:t> denotes +1</a:t>
              </a:r>
            </a:p>
            <a:p>
              <a:pPr>
                <a:spcBef>
                  <a:spcPct val="50000"/>
                </a:spcBef>
                <a:buClr>
                  <a:schemeClr val="tx1"/>
                </a:buClr>
                <a:buSzTx/>
                <a:buFontTx/>
                <a:buNone/>
              </a:pPr>
              <a:r>
                <a:rPr lang="en-US" altLang="ko-KR" sz="1500">
                  <a:solidFill>
                    <a:schemeClr val="tx1"/>
                  </a:solidFill>
                  <a:ea typeface="Gulim" panose="020B0600000101010101" pitchFamily="34" charset="-127"/>
                </a:rPr>
                <a:t> denotes -1</a:t>
              </a:r>
            </a:p>
          </p:txBody>
        </p:sp>
        <p:sp>
          <p:nvSpPr>
            <p:cNvPr id="136199" name="Oval 12">
              <a:extLst>
                <a:ext uri="{FF2B5EF4-FFF2-40B4-BE49-F238E27FC236}">
                  <a16:creationId xmlns:a16="http://schemas.microsoft.com/office/drawing/2014/main" id="{08D961F3-9AD3-284D-B2F7-145029247936}"/>
                </a:ext>
              </a:extLst>
            </p:cNvPr>
            <p:cNvSpPr>
              <a:spLocks noChangeAspect="1" noChangeArrowheads="1"/>
            </p:cNvSpPr>
            <p:nvPr/>
          </p:nvSpPr>
          <p:spPr bwMode="auto">
            <a:xfrm rot="4777107">
              <a:off x="576" y="1296"/>
              <a:ext cx="37"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0" name="Oval 13">
              <a:extLst>
                <a:ext uri="{FF2B5EF4-FFF2-40B4-BE49-F238E27FC236}">
                  <a16:creationId xmlns:a16="http://schemas.microsoft.com/office/drawing/2014/main" id="{A42E80C1-23F6-9940-8AAC-A23FAF02B53D}"/>
                </a:ext>
              </a:extLst>
            </p:cNvPr>
            <p:cNvSpPr>
              <a:spLocks noChangeAspect="1" noChangeArrowheads="1"/>
            </p:cNvSpPr>
            <p:nvPr/>
          </p:nvSpPr>
          <p:spPr bwMode="auto">
            <a:xfrm rot="5895381">
              <a:off x="577" y="1583"/>
              <a:ext cx="32"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1" name="Line 14">
              <a:extLst>
                <a:ext uri="{FF2B5EF4-FFF2-40B4-BE49-F238E27FC236}">
                  <a16:creationId xmlns:a16="http://schemas.microsoft.com/office/drawing/2014/main" id="{5C11CB29-DCAF-0848-812F-F2B9F67280F3}"/>
                </a:ext>
              </a:extLst>
            </p:cNvPr>
            <p:cNvSpPr>
              <a:spLocks noChangeShapeType="1"/>
            </p:cNvSpPr>
            <p:nvPr/>
          </p:nvSpPr>
          <p:spPr bwMode="auto">
            <a:xfrm>
              <a:off x="1632" y="1392"/>
              <a:ext cx="0" cy="2208"/>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136202" name="Line 15">
              <a:extLst>
                <a:ext uri="{FF2B5EF4-FFF2-40B4-BE49-F238E27FC236}">
                  <a16:creationId xmlns:a16="http://schemas.microsoft.com/office/drawing/2014/main" id="{99A811E4-7542-1646-9A52-68DE4A363E5B}"/>
                </a:ext>
              </a:extLst>
            </p:cNvPr>
            <p:cNvSpPr>
              <a:spLocks noChangeShapeType="1"/>
            </p:cNvSpPr>
            <p:nvPr/>
          </p:nvSpPr>
          <p:spPr bwMode="auto">
            <a:xfrm flipV="1">
              <a:off x="1536" y="3504"/>
              <a:ext cx="2304"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03" name="Oval 16">
              <a:extLst>
                <a:ext uri="{FF2B5EF4-FFF2-40B4-BE49-F238E27FC236}">
                  <a16:creationId xmlns:a16="http://schemas.microsoft.com/office/drawing/2014/main" id="{AC2462A0-7571-F443-9FC7-5F659C46BBCE}"/>
                </a:ext>
              </a:extLst>
            </p:cNvPr>
            <p:cNvSpPr>
              <a:spLocks noChangeAspect="1" noChangeArrowheads="1"/>
            </p:cNvSpPr>
            <p:nvPr/>
          </p:nvSpPr>
          <p:spPr bwMode="auto">
            <a:xfrm>
              <a:off x="2342" y="3170"/>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4" name="Oval 17">
              <a:extLst>
                <a:ext uri="{FF2B5EF4-FFF2-40B4-BE49-F238E27FC236}">
                  <a16:creationId xmlns:a16="http://schemas.microsoft.com/office/drawing/2014/main" id="{74933603-2C15-1742-B80E-5A72C01FB8AC}"/>
                </a:ext>
              </a:extLst>
            </p:cNvPr>
            <p:cNvSpPr>
              <a:spLocks noChangeAspect="1" noChangeArrowheads="1"/>
            </p:cNvSpPr>
            <p:nvPr/>
          </p:nvSpPr>
          <p:spPr bwMode="auto">
            <a:xfrm>
              <a:off x="1566" y="2459"/>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5" name="Oval 18">
              <a:extLst>
                <a:ext uri="{FF2B5EF4-FFF2-40B4-BE49-F238E27FC236}">
                  <a16:creationId xmlns:a16="http://schemas.microsoft.com/office/drawing/2014/main" id="{E44CAE92-0DF3-5E4A-B888-5D7A7EF9CAB1}"/>
                </a:ext>
              </a:extLst>
            </p:cNvPr>
            <p:cNvSpPr>
              <a:spLocks noChangeAspect="1" noChangeArrowheads="1"/>
            </p:cNvSpPr>
            <p:nvPr/>
          </p:nvSpPr>
          <p:spPr bwMode="auto">
            <a:xfrm>
              <a:off x="2734" y="177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6" name="Oval 19">
              <a:extLst>
                <a:ext uri="{FF2B5EF4-FFF2-40B4-BE49-F238E27FC236}">
                  <a16:creationId xmlns:a16="http://schemas.microsoft.com/office/drawing/2014/main" id="{A8276B86-0F69-7044-A388-629852295E5F}"/>
                </a:ext>
              </a:extLst>
            </p:cNvPr>
            <p:cNvSpPr>
              <a:spLocks noChangeAspect="1" noChangeArrowheads="1"/>
            </p:cNvSpPr>
            <p:nvPr/>
          </p:nvSpPr>
          <p:spPr bwMode="auto">
            <a:xfrm>
              <a:off x="2774" y="2290"/>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7" name="Oval 20">
              <a:extLst>
                <a:ext uri="{FF2B5EF4-FFF2-40B4-BE49-F238E27FC236}">
                  <a16:creationId xmlns:a16="http://schemas.microsoft.com/office/drawing/2014/main" id="{BF02076A-D6BF-3F4B-B2F1-B6827DDBF13F}"/>
                </a:ext>
              </a:extLst>
            </p:cNvPr>
            <p:cNvSpPr>
              <a:spLocks noChangeAspect="1" noChangeArrowheads="1"/>
            </p:cNvSpPr>
            <p:nvPr/>
          </p:nvSpPr>
          <p:spPr bwMode="auto">
            <a:xfrm>
              <a:off x="2148" y="1678"/>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8" name="Oval 21">
              <a:extLst>
                <a:ext uri="{FF2B5EF4-FFF2-40B4-BE49-F238E27FC236}">
                  <a16:creationId xmlns:a16="http://schemas.microsoft.com/office/drawing/2014/main" id="{BAB7FF71-ACBC-2544-8345-3768C3FB3DE5}"/>
                </a:ext>
              </a:extLst>
            </p:cNvPr>
            <p:cNvSpPr>
              <a:spLocks noChangeAspect="1" noChangeArrowheads="1"/>
            </p:cNvSpPr>
            <p:nvPr/>
          </p:nvSpPr>
          <p:spPr bwMode="auto">
            <a:xfrm>
              <a:off x="2448" y="2352"/>
              <a:ext cx="34"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09" name="Oval 22">
              <a:extLst>
                <a:ext uri="{FF2B5EF4-FFF2-40B4-BE49-F238E27FC236}">
                  <a16:creationId xmlns:a16="http://schemas.microsoft.com/office/drawing/2014/main" id="{6B368752-5FF5-3C46-BE0C-5F70E0BC9387}"/>
                </a:ext>
              </a:extLst>
            </p:cNvPr>
            <p:cNvSpPr>
              <a:spLocks noChangeAspect="1" noChangeArrowheads="1"/>
            </p:cNvSpPr>
            <p:nvPr/>
          </p:nvSpPr>
          <p:spPr bwMode="auto">
            <a:xfrm>
              <a:off x="1920" y="1968"/>
              <a:ext cx="38" cy="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0" name="Oval 23">
              <a:extLst>
                <a:ext uri="{FF2B5EF4-FFF2-40B4-BE49-F238E27FC236}">
                  <a16:creationId xmlns:a16="http://schemas.microsoft.com/office/drawing/2014/main" id="{4A460CD0-825A-4343-8353-F72500C4A4FB}"/>
                </a:ext>
              </a:extLst>
            </p:cNvPr>
            <p:cNvSpPr>
              <a:spLocks noChangeAspect="1" noChangeArrowheads="1"/>
            </p:cNvSpPr>
            <p:nvPr/>
          </p:nvSpPr>
          <p:spPr bwMode="auto">
            <a:xfrm>
              <a:off x="3216" y="2592"/>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1" name="Oval 24">
              <a:extLst>
                <a:ext uri="{FF2B5EF4-FFF2-40B4-BE49-F238E27FC236}">
                  <a16:creationId xmlns:a16="http://schemas.microsoft.com/office/drawing/2014/main" id="{EF4DCC4E-10A9-9E42-A35B-05FBEAB247DC}"/>
                </a:ext>
              </a:extLst>
            </p:cNvPr>
            <p:cNvSpPr>
              <a:spLocks noChangeAspect="1" noChangeArrowheads="1"/>
            </p:cNvSpPr>
            <p:nvPr/>
          </p:nvSpPr>
          <p:spPr bwMode="auto">
            <a:xfrm rot="-1118274">
              <a:off x="2449" y="2799"/>
              <a:ext cx="34"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2" name="Oval 25">
              <a:extLst>
                <a:ext uri="{FF2B5EF4-FFF2-40B4-BE49-F238E27FC236}">
                  <a16:creationId xmlns:a16="http://schemas.microsoft.com/office/drawing/2014/main" id="{019F4DC7-0844-974E-987C-BC94155E4B82}"/>
                </a:ext>
              </a:extLst>
            </p:cNvPr>
            <p:cNvSpPr>
              <a:spLocks noChangeAspect="1" noChangeArrowheads="1"/>
            </p:cNvSpPr>
            <p:nvPr/>
          </p:nvSpPr>
          <p:spPr bwMode="auto">
            <a:xfrm rot="-1118274">
              <a:off x="3782" y="2034"/>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3" name="Oval 26">
              <a:extLst>
                <a:ext uri="{FF2B5EF4-FFF2-40B4-BE49-F238E27FC236}">
                  <a16:creationId xmlns:a16="http://schemas.microsoft.com/office/drawing/2014/main" id="{49632052-D854-624A-94BF-437B8C19C371}"/>
                </a:ext>
              </a:extLst>
            </p:cNvPr>
            <p:cNvSpPr>
              <a:spLocks noChangeAspect="1" noChangeArrowheads="1"/>
            </p:cNvSpPr>
            <p:nvPr/>
          </p:nvSpPr>
          <p:spPr bwMode="auto">
            <a:xfrm rot="-1118274">
              <a:off x="3336" y="2863"/>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4" name="Oval 27">
              <a:extLst>
                <a:ext uri="{FF2B5EF4-FFF2-40B4-BE49-F238E27FC236}">
                  <a16:creationId xmlns:a16="http://schemas.microsoft.com/office/drawing/2014/main" id="{1409249E-DFF5-8148-9828-26DCA5EE36CB}"/>
                </a:ext>
              </a:extLst>
            </p:cNvPr>
            <p:cNvSpPr>
              <a:spLocks noChangeAspect="1" noChangeArrowheads="1"/>
            </p:cNvSpPr>
            <p:nvPr/>
          </p:nvSpPr>
          <p:spPr bwMode="auto">
            <a:xfrm rot="-1118274">
              <a:off x="1968" y="1680"/>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5" name="Oval 28">
              <a:extLst>
                <a:ext uri="{FF2B5EF4-FFF2-40B4-BE49-F238E27FC236}">
                  <a16:creationId xmlns:a16="http://schemas.microsoft.com/office/drawing/2014/main" id="{3C5AEAE5-3196-0C42-BEE9-0C5DFEBCFF8D}"/>
                </a:ext>
              </a:extLst>
            </p:cNvPr>
            <p:cNvSpPr>
              <a:spLocks noChangeAspect="1" noChangeArrowheads="1"/>
            </p:cNvSpPr>
            <p:nvPr/>
          </p:nvSpPr>
          <p:spPr bwMode="auto">
            <a:xfrm rot="-1118274">
              <a:off x="2968" y="2258"/>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6" name="Oval 29">
              <a:extLst>
                <a:ext uri="{FF2B5EF4-FFF2-40B4-BE49-F238E27FC236}">
                  <a16:creationId xmlns:a16="http://schemas.microsoft.com/office/drawing/2014/main" id="{0028EEE9-49F2-B94A-8D2C-DDB69D0F1CB1}"/>
                </a:ext>
              </a:extLst>
            </p:cNvPr>
            <p:cNvSpPr>
              <a:spLocks noChangeAspect="1" noChangeArrowheads="1"/>
            </p:cNvSpPr>
            <p:nvPr/>
          </p:nvSpPr>
          <p:spPr bwMode="auto">
            <a:xfrm rot="-1118274">
              <a:off x="3696" y="2832"/>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7" name="Oval 30">
              <a:extLst>
                <a:ext uri="{FF2B5EF4-FFF2-40B4-BE49-F238E27FC236}">
                  <a16:creationId xmlns:a16="http://schemas.microsoft.com/office/drawing/2014/main" id="{D476C275-8315-E440-B28E-881750079AF0}"/>
                </a:ext>
              </a:extLst>
            </p:cNvPr>
            <p:cNvSpPr>
              <a:spLocks noChangeAspect="1" noChangeArrowheads="1"/>
            </p:cNvSpPr>
            <p:nvPr/>
          </p:nvSpPr>
          <p:spPr bwMode="auto">
            <a:xfrm rot="-1118274">
              <a:off x="1962" y="229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8" name="Oval 31">
              <a:extLst>
                <a:ext uri="{FF2B5EF4-FFF2-40B4-BE49-F238E27FC236}">
                  <a16:creationId xmlns:a16="http://schemas.microsoft.com/office/drawing/2014/main" id="{81D08AAD-7342-DF4D-B4A6-D1594D64EE47}"/>
                </a:ext>
              </a:extLst>
            </p:cNvPr>
            <p:cNvSpPr>
              <a:spLocks noChangeAspect="1" noChangeArrowheads="1"/>
            </p:cNvSpPr>
            <p:nvPr/>
          </p:nvSpPr>
          <p:spPr bwMode="auto">
            <a:xfrm rot="5895381">
              <a:off x="2436" y="1926"/>
              <a:ext cx="30"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19" name="Oval 32">
              <a:extLst>
                <a:ext uri="{FF2B5EF4-FFF2-40B4-BE49-F238E27FC236}">
                  <a16:creationId xmlns:a16="http://schemas.microsoft.com/office/drawing/2014/main" id="{02A78DD9-5AAE-E846-B2CC-36BB034A0A3F}"/>
                </a:ext>
              </a:extLst>
            </p:cNvPr>
            <p:cNvSpPr>
              <a:spLocks noChangeAspect="1" noChangeArrowheads="1"/>
            </p:cNvSpPr>
            <p:nvPr/>
          </p:nvSpPr>
          <p:spPr bwMode="auto">
            <a:xfrm rot="5895381">
              <a:off x="2605" y="3303"/>
              <a:ext cx="35"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0" name="Oval 33">
              <a:extLst>
                <a:ext uri="{FF2B5EF4-FFF2-40B4-BE49-F238E27FC236}">
                  <a16:creationId xmlns:a16="http://schemas.microsoft.com/office/drawing/2014/main" id="{A79F6EB7-5F5F-5144-89B5-B5FA1C35FCE8}"/>
                </a:ext>
              </a:extLst>
            </p:cNvPr>
            <p:cNvSpPr>
              <a:spLocks noChangeAspect="1" noChangeArrowheads="1"/>
            </p:cNvSpPr>
            <p:nvPr/>
          </p:nvSpPr>
          <p:spPr bwMode="auto">
            <a:xfrm rot="5895381">
              <a:off x="1962" y="2582"/>
              <a:ext cx="30"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1" name="Oval 34">
              <a:extLst>
                <a:ext uri="{FF2B5EF4-FFF2-40B4-BE49-F238E27FC236}">
                  <a16:creationId xmlns:a16="http://schemas.microsoft.com/office/drawing/2014/main" id="{8FC3B09B-A4CF-2746-A8BF-DA8B6266B5DC}"/>
                </a:ext>
              </a:extLst>
            </p:cNvPr>
            <p:cNvSpPr>
              <a:spLocks noChangeAspect="1" noChangeArrowheads="1"/>
            </p:cNvSpPr>
            <p:nvPr/>
          </p:nvSpPr>
          <p:spPr bwMode="auto">
            <a:xfrm rot="5895381">
              <a:off x="2736" y="1508"/>
              <a:ext cx="30"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2" name="Oval 35">
              <a:extLst>
                <a:ext uri="{FF2B5EF4-FFF2-40B4-BE49-F238E27FC236}">
                  <a16:creationId xmlns:a16="http://schemas.microsoft.com/office/drawing/2014/main" id="{E95CA3B3-4FBA-5E44-8C25-30A0ED6CFCF3}"/>
                </a:ext>
              </a:extLst>
            </p:cNvPr>
            <p:cNvSpPr>
              <a:spLocks noChangeAspect="1" noChangeArrowheads="1"/>
            </p:cNvSpPr>
            <p:nvPr/>
          </p:nvSpPr>
          <p:spPr bwMode="auto">
            <a:xfrm rot="5895381">
              <a:off x="3341" y="2611"/>
              <a:ext cx="37"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3" name="Oval 36">
              <a:extLst>
                <a:ext uri="{FF2B5EF4-FFF2-40B4-BE49-F238E27FC236}">
                  <a16:creationId xmlns:a16="http://schemas.microsoft.com/office/drawing/2014/main" id="{7CBB7EE2-8035-854C-8A77-282BA1EADB45}"/>
                </a:ext>
              </a:extLst>
            </p:cNvPr>
            <p:cNvSpPr>
              <a:spLocks noChangeAspect="1" noChangeArrowheads="1"/>
            </p:cNvSpPr>
            <p:nvPr/>
          </p:nvSpPr>
          <p:spPr bwMode="auto">
            <a:xfrm rot="5895381">
              <a:off x="2753" y="257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4" name="Oval 37">
              <a:extLst>
                <a:ext uri="{FF2B5EF4-FFF2-40B4-BE49-F238E27FC236}">
                  <a16:creationId xmlns:a16="http://schemas.microsoft.com/office/drawing/2014/main" id="{763ABEDD-8D71-A14C-8A4C-D4C04FA2F19E}"/>
                </a:ext>
              </a:extLst>
            </p:cNvPr>
            <p:cNvSpPr>
              <a:spLocks noChangeAspect="1" noChangeArrowheads="1"/>
            </p:cNvSpPr>
            <p:nvPr/>
          </p:nvSpPr>
          <p:spPr bwMode="auto">
            <a:xfrm rot="5895381">
              <a:off x="3540" y="212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5" name="Oval 38">
              <a:extLst>
                <a:ext uri="{FF2B5EF4-FFF2-40B4-BE49-F238E27FC236}">
                  <a16:creationId xmlns:a16="http://schemas.microsoft.com/office/drawing/2014/main" id="{E5F69C3C-82F9-9E45-BA05-626F09C3DB40}"/>
                </a:ext>
              </a:extLst>
            </p:cNvPr>
            <p:cNvSpPr>
              <a:spLocks noChangeAspect="1" noChangeArrowheads="1"/>
            </p:cNvSpPr>
            <p:nvPr/>
          </p:nvSpPr>
          <p:spPr bwMode="auto">
            <a:xfrm rot="5895381">
              <a:off x="1945" y="1478"/>
              <a:ext cx="30"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6" name="Oval 39">
              <a:extLst>
                <a:ext uri="{FF2B5EF4-FFF2-40B4-BE49-F238E27FC236}">
                  <a16:creationId xmlns:a16="http://schemas.microsoft.com/office/drawing/2014/main" id="{5BC1FE32-271B-E543-B831-138094C3B29D}"/>
                </a:ext>
              </a:extLst>
            </p:cNvPr>
            <p:cNvSpPr>
              <a:spLocks noChangeAspect="1" noChangeArrowheads="1"/>
            </p:cNvSpPr>
            <p:nvPr/>
          </p:nvSpPr>
          <p:spPr bwMode="auto">
            <a:xfrm rot="5895381">
              <a:off x="3314" y="2062"/>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7" name="Oval 40">
              <a:extLst>
                <a:ext uri="{FF2B5EF4-FFF2-40B4-BE49-F238E27FC236}">
                  <a16:creationId xmlns:a16="http://schemas.microsoft.com/office/drawing/2014/main" id="{5A7B911F-6054-2C45-AEC7-671349B232BB}"/>
                </a:ext>
              </a:extLst>
            </p:cNvPr>
            <p:cNvSpPr>
              <a:spLocks noChangeAspect="1" noChangeArrowheads="1"/>
            </p:cNvSpPr>
            <p:nvPr/>
          </p:nvSpPr>
          <p:spPr bwMode="auto">
            <a:xfrm rot="5895381">
              <a:off x="3223" y="2973"/>
              <a:ext cx="37"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8" name="Oval 41">
              <a:extLst>
                <a:ext uri="{FF2B5EF4-FFF2-40B4-BE49-F238E27FC236}">
                  <a16:creationId xmlns:a16="http://schemas.microsoft.com/office/drawing/2014/main" id="{DCB4A95B-9C39-4B4D-9B58-8A9381FB8919}"/>
                </a:ext>
              </a:extLst>
            </p:cNvPr>
            <p:cNvSpPr>
              <a:spLocks noChangeAspect="1" noChangeArrowheads="1"/>
            </p:cNvSpPr>
            <p:nvPr/>
          </p:nvSpPr>
          <p:spPr bwMode="auto">
            <a:xfrm rot="4777107">
              <a:off x="2203" y="2227"/>
              <a:ext cx="37"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29" name="Oval 42">
              <a:extLst>
                <a:ext uri="{FF2B5EF4-FFF2-40B4-BE49-F238E27FC236}">
                  <a16:creationId xmlns:a16="http://schemas.microsoft.com/office/drawing/2014/main" id="{6D4CDAE0-B4D8-8742-A6C7-665EBF94CC9C}"/>
                </a:ext>
              </a:extLst>
            </p:cNvPr>
            <p:cNvSpPr>
              <a:spLocks noChangeAspect="1" noChangeArrowheads="1"/>
            </p:cNvSpPr>
            <p:nvPr/>
          </p:nvSpPr>
          <p:spPr bwMode="auto">
            <a:xfrm rot="4777107">
              <a:off x="2930" y="331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0" name="Oval 43">
              <a:extLst>
                <a:ext uri="{FF2B5EF4-FFF2-40B4-BE49-F238E27FC236}">
                  <a16:creationId xmlns:a16="http://schemas.microsoft.com/office/drawing/2014/main" id="{A088F175-4827-5B4A-8B44-60494FDA8FBE}"/>
                </a:ext>
              </a:extLst>
            </p:cNvPr>
            <p:cNvSpPr>
              <a:spLocks noChangeAspect="1" noChangeArrowheads="1"/>
            </p:cNvSpPr>
            <p:nvPr/>
          </p:nvSpPr>
          <p:spPr bwMode="auto">
            <a:xfrm rot="4777107">
              <a:off x="2738" y="307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1" name="Oval 44">
              <a:extLst>
                <a:ext uri="{FF2B5EF4-FFF2-40B4-BE49-F238E27FC236}">
                  <a16:creationId xmlns:a16="http://schemas.microsoft.com/office/drawing/2014/main" id="{E9E5E90C-1C6E-184D-B150-F4AB520EBD81}"/>
                </a:ext>
              </a:extLst>
            </p:cNvPr>
            <p:cNvSpPr>
              <a:spLocks noChangeAspect="1" noChangeArrowheads="1"/>
            </p:cNvSpPr>
            <p:nvPr/>
          </p:nvSpPr>
          <p:spPr bwMode="auto">
            <a:xfrm rot="4777107">
              <a:off x="1774" y="2354"/>
              <a:ext cx="37"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2" name="Oval 45">
              <a:extLst>
                <a:ext uri="{FF2B5EF4-FFF2-40B4-BE49-F238E27FC236}">
                  <a16:creationId xmlns:a16="http://schemas.microsoft.com/office/drawing/2014/main" id="{4C84787B-5F11-7B4A-8B22-EE9A7A2DAAEC}"/>
                </a:ext>
              </a:extLst>
            </p:cNvPr>
            <p:cNvSpPr>
              <a:spLocks noChangeAspect="1" noChangeArrowheads="1"/>
            </p:cNvSpPr>
            <p:nvPr/>
          </p:nvSpPr>
          <p:spPr bwMode="auto">
            <a:xfrm rot="4777107">
              <a:off x="2339" y="1749"/>
              <a:ext cx="32"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3" name="Oval 46">
              <a:extLst>
                <a:ext uri="{FF2B5EF4-FFF2-40B4-BE49-F238E27FC236}">
                  <a16:creationId xmlns:a16="http://schemas.microsoft.com/office/drawing/2014/main" id="{38086E22-1157-734C-A3DD-0EF3F9FD9D5E}"/>
                </a:ext>
              </a:extLst>
            </p:cNvPr>
            <p:cNvSpPr>
              <a:spLocks noChangeAspect="1" noChangeArrowheads="1"/>
            </p:cNvSpPr>
            <p:nvPr/>
          </p:nvSpPr>
          <p:spPr bwMode="auto">
            <a:xfrm rot="4777107">
              <a:off x="2744" y="2749"/>
              <a:ext cx="32"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4" name="Oval 47">
              <a:extLst>
                <a:ext uri="{FF2B5EF4-FFF2-40B4-BE49-F238E27FC236}">
                  <a16:creationId xmlns:a16="http://schemas.microsoft.com/office/drawing/2014/main" id="{D30E6E8E-C0C1-BC49-86B0-381BF6BAB8C5}"/>
                </a:ext>
              </a:extLst>
            </p:cNvPr>
            <p:cNvSpPr>
              <a:spLocks noChangeAspect="1" noChangeArrowheads="1"/>
            </p:cNvSpPr>
            <p:nvPr/>
          </p:nvSpPr>
          <p:spPr bwMode="auto">
            <a:xfrm rot="4777107">
              <a:off x="1577" y="1942"/>
              <a:ext cx="37"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5" name="Oval 48">
              <a:extLst>
                <a:ext uri="{FF2B5EF4-FFF2-40B4-BE49-F238E27FC236}">
                  <a16:creationId xmlns:a16="http://schemas.microsoft.com/office/drawing/2014/main" id="{16538CF1-6847-D542-9D8F-F6C771DEA48D}"/>
                </a:ext>
              </a:extLst>
            </p:cNvPr>
            <p:cNvSpPr>
              <a:spLocks noChangeAspect="1" noChangeArrowheads="1"/>
            </p:cNvSpPr>
            <p:nvPr/>
          </p:nvSpPr>
          <p:spPr bwMode="auto">
            <a:xfrm rot="4777107">
              <a:off x="2480" y="3181"/>
              <a:ext cx="35"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6" name="Oval 49">
              <a:extLst>
                <a:ext uri="{FF2B5EF4-FFF2-40B4-BE49-F238E27FC236}">
                  <a16:creationId xmlns:a16="http://schemas.microsoft.com/office/drawing/2014/main" id="{1B397778-7F80-3F4A-9066-6ED250BB8BAC}"/>
                </a:ext>
              </a:extLst>
            </p:cNvPr>
            <p:cNvSpPr>
              <a:spLocks noChangeAspect="1" noChangeArrowheads="1"/>
            </p:cNvSpPr>
            <p:nvPr/>
          </p:nvSpPr>
          <p:spPr bwMode="auto">
            <a:xfrm rot="4777107">
              <a:off x="3341" y="2996"/>
              <a:ext cx="32"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36237" name="Line 50">
              <a:extLst>
                <a:ext uri="{FF2B5EF4-FFF2-40B4-BE49-F238E27FC236}">
                  <a16:creationId xmlns:a16="http://schemas.microsoft.com/office/drawing/2014/main" id="{2BB9B21D-65DF-B749-B87C-E53F1EC357A8}"/>
                </a:ext>
              </a:extLst>
            </p:cNvPr>
            <p:cNvSpPr>
              <a:spLocks noChangeShapeType="1"/>
            </p:cNvSpPr>
            <p:nvPr/>
          </p:nvSpPr>
          <p:spPr bwMode="auto">
            <a:xfrm flipV="1">
              <a:off x="2160" y="1056"/>
              <a:ext cx="912" cy="254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39" name="Line 52">
              <a:extLst>
                <a:ext uri="{FF2B5EF4-FFF2-40B4-BE49-F238E27FC236}">
                  <a16:creationId xmlns:a16="http://schemas.microsoft.com/office/drawing/2014/main" id="{179B7E6F-6E97-CA46-8D16-6BEEC8E25227}"/>
                </a:ext>
              </a:extLst>
            </p:cNvPr>
            <p:cNvSpPr>
              <a:spLocks noChangeShapeType="1"/>
            </p:cNvSpPr>
            <p:nvPr/>
          </p:nvSpPr>
          <p:spPr bwMode="auto">
            <a:xfrm flipV="1">
              <a:off x="1440" y="1488"/>
              <a:ext cx="2544" cy="163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0" name="Line 53">
              <a:extLst>
                <a:ext uri="{FF2B5EF4-FFF2-40B4-BE49-F238E27FC236}">
                  <a16:creationId xmlns:a16="http://schemas.microsoft.com/office/drawing/2014/main" id="{E4485212-B7A5-A745-8FCA-375D59E5D5C1}"/>
                </a:ext>
              </a:extLst>
            </p:cNvPr>
            <p:cNvSpPr>
              <a:spLocks noChangeShapeType="1"/>
            </p:cNvSpPr>
            <p:nvPr/>
          </p:nvSpPr>
          <p:spPr bwMode="auto">
            <a:xfrm flipV="1">
              <a:off x="1632" y="1392"/>
              <a:ext cx="1968"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1" name="Line 54">
              <a:extLst>
                <a:ext uri="{FF2B5EF4-FFF2-40B4-BE49-F238E27FC236}">
                  <a16:creationId xmlns:a16="http://schemas.microsoft.com/office/drawing/2014/main" id="{51240B6E-C078-1944-866B-3F9FEB9BA0E2}"/>
                </a:ext>
              </a:extLst>
            </p:cNvPr>
            <p:cNvSpPr>
              <a:spLocks noChangeShapeType="1"/>
            </p:cNvSpPr>
            <p:nvPr/>
          </p:nvSpPr>
          <p:spPr bwMode="auto">
            <a:xfrm flipV="1">
              <a:off x="1296" y="1536"/>
              <a:ext cx="3024" cy="139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2" name="Line 55">
              <a:extLst>
                <a:ext uri="{FF2B5EF4-FFF2-40B4-BE49-F238E27FC236}">
                  <a16:creationId xmlns:a16="http://schemas.microsoft.com/office/drawing/2014/main" id="{E9C92FE9-3AD6-0949-88F8-64BD47013060}"/>
                </a:ext>
              </a:extLst>
            </p:cNvPr>
            <p:cNvSpPr>
              <a:spLocks noChangeShapeType="1"/>
            </p:cNvSpPr>
            <p:nvPr/>
          </p:nvSpPr>
          <p:spPr bwMode="auto">
            <a:xfrm flipV="1">
              <a:off x="1536" y="1392"/>
              <a:ext cx="2400" cy="1776"/>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3" name="Line 56">
              <a:extLst>
                <a:ext uri="{FF2B5EF4-FFF2-40B4-BE49-F238E27FC236}">
                  <a16:creationId xmlns:a16="http://schemas.microsoft.com/office/drawing/2014/main" id="{4AD0984E-0735-9D4F-B06D-1B26581C14F6}"/>
                </a:ext>
              </a:extLst>
            </p:cNvPr>
            <p:cNvSpPr>
              <a:spLocks noChangeShapeType="1"/>
            </p:cNvSpPr>
            <p:nvPr/>
          </p:nvSpPr>
          <p:spPr bwMode="auto">
            <a:xfrm flipV="1">
              <a:off x="1488" y="1200"/>
              <a:ext cx="2448" cy="21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4" name="Line 57">
              <a:extLst>
                <a:ext uri="{FF2B5EF4-FFF2-40B4-BE49-F238E27FC236}">
                  <a16:creationId xmlns:a16="http://schemas.microsoft.com/office/drawing/2014/main" id="{8C54F4D0-B0E3-954D-A35F-9D05523B2104}"/>
                </a:ext>
              </a:extLst>
            </p:cNvPr>
            <p:cNvSpPr>
              <a:spLocks noChangeShapeType="1"/>
            </p:cNvSpPr>
            <p:nvPr/>
          </p:nvSpPr>
          <p:spPr bwMode="auto">
            <a:xfrm flipV="1">
              <a:off x="1632" y="1104"/>
              <a:ext cx="2160" cy="21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5" name="Line 58">
              <a:extLst>
                <a:ext uri="{FF2B5EF4-FFF2-40B4-BE49-F238E27FC236}">
                  <a16:creationId xmlns:a16="http://schemas.microsoft.com/office/drawing/2014/main" id="{802BA3B6-0388-744B-A036-FCAB5F719699}"/>
                </a:ext>
              </a:extLst>
            </p:cNvPr>
            <p:cNvSpPr>
              <a:spLocks noChangeShapeType="1"/>
            </p:cNvSpPr>
            <p:nvPr/>
          </p:nvSpPr>
          <p:spPr bwMode="auto">
            <a:xfrm flipV="1">
              <a:off x="1776" y="1344"/>
              <a:ext cx="1728" cy="220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36246" name="Line 59">
              <a:extLst>
                <a:ext uri="{FF2B5EF4-FFF2-40B4-BE49-F238E27FC236}">
                  <a16:creationId xmlns:a16="http://schemas.microsoft.com/office/drawing/2014/main" id="{9AE58857-1442-F944-BFD9-87BB0B8B1933}"/>
                </a:ext>
              </a:extLst>
            </p:cNvPr>
            <p:cNvSpPr>
              <a:spLocks noChangeShapeType="1"/>
            </p:cNvSpPr>
            <p:nvPr/>
          </p:nvSpPr>
          <p:spPr bwMode="auto">
            <a:xfrm flipV="1">
              <a:off x="1488" y="1392"/>
              <a:ext cx="2592" cy="1776"/>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grpSp>
      <p:sp>
        <p:nvSpPr>
          <p:cNvPr id="53" name="标题 1">
            <a:extLst>
              <a:ext uri="{FF2B5EF4-FFF2-40B4-BE49-F238E27FC236}">
                <a16:creationId xmlns:a16="http://schemas.microsoft.com/office/drawing/2014/main" id="{EA4B4908-72B2-DF44-B8EA-65C98B7C47BF}"/>
              </a:ext>
            </a:extLst>
          </p:cNvPr>
          <p:cNvSpPr>
            <a:spLocks noGrp="1"/>
          </p:cNvSpPr>
          <p:nvPr>
            <p:ph type="title"/>
          </p:nvPr>
        </p:nvSpPr>
        <p:spPr>
          <a:xfrm>
            <a:off x="327745" y="365613"/>
            <a:ext cx="11379200" cy="914400"/>
          </a:xfrm>
        </p:spPr>
        <p:txBody>
          <a:bodyPr/>
          <a:lstStyle/>
          <a:p>
            <a:r>
              <a:rPr lang="en-US" altLang="zh-CN" dirty="0"/>
              <a:t>4.6</a:t>
            </a:r>
            <a:r>
              <a:rPr lang="zh-CN" altLang="en-US" dirty="0"/>
              <a:t> 支持向量机</a:t>
            </a:r>
          </a:p>
        </p:txBody>
      </p:sp>
    </p:spTree>
    <p:extLst>
      <p:ext uri="{BB962C8B-B14F-4D97-AF65-F5344CB8AC3E}">
        <p14:creationId xmlns:p14="http://schemas.microsoft.com/office/powerpoint/2010/main" val="23041763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861D29-E356-A242-911B-32917177D9A9}"/>
              </a:ext>
            </a:extLst>
          </p:cNvPr>
          <p:cNvSpPr>
            <a:spLocks noGrp="1"/>
          </p:cNvSpPr>
          <p:nvPr>
            <p:ph type="title"/>
          </p:nvPr>
        </p:nvSpPr>
        <p:spPr/>
        <p:txBody>
          <a:bodyPr/>
          <a:lstStyle/>
          <a:p>
            <a:r>
              <a:rPr kumimoji="1" lang="zh-CN" altLang="en-US" dirty="0"/>
              <a:t>泛化：</a:t>
            </a:r>
            <a:r>
              <a:rPr kumimoji="1" lang="en-US" altLang="zh-CN" dirty="0"/>
              <a:t>generalization</a:t>
            </a:r>
            <a:endParaRPr kumimoji="1" lang="zh" altLang="en-US" dirty="0"/>
          </a:p>
        </p:txBody>
      </p:sp>
      <p:sp>
        <p:nvSpPr>
          <p:cNvPr id="3" name="内容占位符 2">
            <a:extLst>
              <a:ext uri="{FF2B5EF4-FFF2-40B4-BE49-F238E27FC236}">
                <a16:creationId xmlns:a16="http://schemas.microsoft.com/office/drawing/2014/main" id="{78B6DD11-DDD5-D94F-A6FE-0A5750C39927}"/>
              </a:ext>
            </a:extLst>
          </p:cNvPr>
          <p:cNvSpPr>
            <a:spLocks noGrp="1"/>
          </p:cNvSpPr>
          <p:nvPr>
            <p:ph idx="1"/>
          </p:nvPr>
        </p:nvSpPr>
        <p:spPr/>
        <p:txBody>
          <a:bodyPr>
            <a:normAutofit/>
          </a:bodyPr>
          <a:lstStyle/>
          <a:p>
            <a:r>
              <a:rPr lang="zh-CN" altLang="en-US" sz="2400" dirty="0"/>
              <a:t>不同</a:t>
            </a:r>
            <a:r>
              <a:rPr lang="zh-CN" altLang="zh" sz="2400" dirty="0"/>
              <a:t>直线用于非训练样本分类情况</a:t>
            </a:r>
            <a:endParaRPr lang="en-US" altLang="zh-CN" sz="2400" dirty="0"/>
          </a:p>
          <a:p>
            <a:pPr lvl="1"/>
            <a:r>
              <a:rPr lang="zh-CN" altLang="en-US" sz="2100" dirty="0"/>
              <a:t>不同直线的泛化（</a:t>
            </a:r>
            <a:r>
              <a:rPr lang="en-US" altLang="zh-CN" sz="2100" dirty="0"/>
              <a:t>generalization</a:t>
            </a:r>
            <a:r>
              <a:rPr lang="zh-CN" altLang="en-US" sz="2100" dirty="0"/>
              <a:t>）能力不同</a:t>
            </a:r>
            <a:endParaRPr lang="zh" altLang="en-US" sz="2100" dirty="0"/>
          </a:p>
        </p:txBody>
      </p:sp>
      <p:pic>
        <p:nvPicPr>
          <p:cNvPr id="4" name="图片 3">
            <a:extLst>
              <a:ext uri="{FF2B5EF4-FFF2-40B4-BE49-F238E27FC236}">
                <a16:creationId xmlns:a16="http://schemas.microsoft.com/office/drawing/2014/main" id="{0DC6D6F7-8E05-1440-8028-F1D4694B39D2}"/>
              </a:ext>
            </a:extLst>
          </p:cNvPr>
          <p:cNvPicPr/>
          <p:nvPr/>
        </p:nvPicPr>
        <p:blipFill>
          <a:blip r:embed="rId2">
            <a:extLst>
              <a:ext uri="{28A0092B-C50C-407E-A947-70E740481C1C}">
                <a14:useLocalDpi xmlns:a14="http://schemas.microsoft.com/office/drawing/2010/main" val="0"/>
              </a:ext>
            </a:extLst>
          </a:blip>
          <a:stretch>
            <a:fillRect/>
          </a:stretch>
        </p:blipFill>
        <p:spPr>
          <a:xfrm>
            <a:off x="7248332" y="1993837"/>
            <a:ext cx="2923266" cy="3426143"/>
          </a:xfrm>
          <a:prstGeom prst="rect">
            <a:avLst/>
          </a:prstGeom>
        </p:spPr>
      </p:pic>
    </p:spTree>
    <p:extLst>
      <p:ext uri="{BB962C8B-B14F-4D97-AF65-F5344CB8AC3E}">
        <p14:creationId xmlns:p14="http://schemas.microsoft.com/office/powerpoint/2010/main" val="13085239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78FD2B-BE3F-1F45-BC91-989E114FBC5B}"/>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83DD4B7-CFE8-224D-97E5-E6E3F2C74364}"/>
                  </a:ext>
                </a:extLst>
              </p:cNvPr>
              <p:cNvSpPr>
                <a:spLocks noGrp="1"/>
              </p:cNvSpPr>
              <p:nvPr>
                <p:ph idx="1"/>
              </p:nvPr>
            </p:nvSpPr>
            <p:spPr/>
            <p:txBody>
              <a:bodyPr>
                <a:normAutofit/>
              </a:bodyPr>
              <a:lstStyle/>
              <a:p>
                <a:r>
                  <a:rPr lang="en-US" altLang="zh" sz="2400" dirty="0"/>
                  <a:t>SVM</a:t>
                </a:r>
                <a:r>
                  <a:rPr lang="zh-CN" altLang="en-US" sz="2400" dirty="0"/>
                  <a:t>：线性可分情况：</a:t>
                </a:r>
                <a:endParaRPr lang="en-US" altLang="zh-CN" sz="2400" dirty="0"/>
              </a:p>
              <a:p>
                <a:pPr lvl="1"/>
                <a:r>
                  <a:rPr lang="zh-CN" altLang="zh" dirty="0"/>
                  <a:t>给定</a:t>
                </a:r>
                <a:r>
                  <a:rPr lang="en-US" altLang="zh" dirty="0"/>
                  <a:t>m</a:t>
                </a:r>
                <a:r>
                  <a:rPr lang="zh-TW" altLang="zh" dirty="0"/>
                  <a:t>个已知类别的样本：</a:t>
                </a:r>
                <a14:m>
                  <m:oMath xmlns:m="http://schemas.openxmlformats.org/officeDocument/2006/math">
                    <m:sSubSup>
                      <m:sSubSupPr>
                        <m:ctrlPr>
                          <a:rPr lang="zh-TW" altLang="zh" i="1">
                            <a:latin typeface="Cambria Math" panose="02040503050406030204" pitchFamily="18" charset="0"/>
                          </a:rPr>
                        </m:ctrlPr>
                      </m:sSubSupPr>
                      <m:e>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b="1" i="1">
                                <a:latin typeface="Cambria Math" panose="02040503050406030204" pitchFamily="18" charset="0"/>
                              </a:rPr>
                              <m:t>𝒙</m:t>
                            </m:r>
                          </m:e>
                          <m:sub>
                            <m:r>
                              <a:rPr lang="en-US" altLang="zh" i="1">
                                <a:latin typeface="Cambria Math" panose="02040503050406030204" pitchFamily="18" charset="0"/>
                              </a:rPr>
                              <m:t>𝑗</m:t>
                            </m:r>
                          </m:sub>
                        </m:sSub>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i="1">
                            <a:latin typeface="Cambria Math" panose="02040503050406030204" pitchFamily="18" charset="0"/>
                          </a:rPr>
                          <m:t>)}</m:t>
                        </m:r>
                      </m:e>
                      <m:sub>
                        <m:r>
                          <a:rPr lang="en-US" altLang="zh" i="1">
                            <a:latin typeface="Cambria Math" panose="02040503050406030204" pitchFamily="18" charset="0"/>
                          </a:rPr>
                          <m:t>𝑗</m:t>
                        </m:r>
                        <m:r>
                          <a:rPr lang="en-US" altLang="zh" i="1">
                            <a:latin typeface="Cambria Math" panose="02040503050406030204" pitchFamily="18" charset="0"/>
                          </a:rPr>
                          <m:t>=1</m:t>
                        </m:r>
                      </m:sub>
                      <m:sup>
                        <m:r>
                          <a:rPr lang="en-US" altLang="zh" i="1">
                            <a:latin typeface="Cambria Math" panose="02040503050406030204" pitchFamily="18" charset="0"/>
                          </a:rPr>
                          <m:t>𝑚</m:t>
                        </m:r>
                      </m:sup>
                    </m:sSubSup>
                  </m:oMath>
                </a14:m>
                <a:r>
                  <a:rPr lang="zh-TW" altLang="zh" dirty="0"/>
                  <a:t>，</a:t>
                </a:r>
                <a:endParaRPr lang="en-US" altLang="zh-TW" dirty="0"/>
              </a:p>
              <a:p>
                <a:pPr lvl="1"/>
                <a14:m>
                  <m:oMath xmlns:m="http://schemas.openxmlformats.org/officeDocument/2006/math">
                    <m:sSub>
                      <m:sSubPr>
                        <m:ctrlPr>
                          <a:rPr lang="zh-TW" altLang="zh" i="1">
                            <a:latin typeface="Cambria Math" panose="02040503050406030204" pitchFamily="18" charset="0"/>
                          </a:rPr>
                        </m:ctrlPr>
                      </m:sSubPr>
                      <m:e>
                        <m:r>
                          <a:rPr lang="en-US" altLang="zh" b="1" i="1">
                            <a:latin typeface="Cambria Math" panose="02040503050406030204" pitchFamily="18" charset="0"/>
                          </a:rPr>
                          <m:t>𝒙</m:t>
                        </m:r>
                      </m:e>
                      <m:sub>
                        <m:r>
                          <a:rPr lang="en-US" altLang="zh" i="1">
                            <a:latin typeface="Cambria Math" panose="02040503050406030204" pitchFamily="18" charset="0"/>
                          </a:rPr>
                          <m:t>𝑗</m:t>
                        </m:r>
                      </m:sub>
                    </m:sSub>
                    <m:r>
                      <a:rPr lang="en-US" altLang="zh" i="1">
                        <a:latin typeface="Cambria Math" panose="02040503050406030204" pitchFamily="18" charset="0"/>
                      </a:rPr>
                      <m:t>∈</m:t>
                    </m:r>
                    <m:sSup>
                      <m:sSupPr>
                        <m:ctrlPr>
                          <a:rPr lang="zh-TW" altLang="zh" i="1">
                            <a:latin typeface="Cambria Math" panose="02040503050406030204" pitchFamily="18" charset="0"/>
                          </a:rPr>
                        </m:ctrlPr>
                      </m:sSupPr>
                      <m:e>
                        <m:r>
                          <a:rPr lang="en-US" altLang="zh" i="1">
                            <a:latin typeface="Cambria Math" panose="02040503050406030204" pitchFamily="18" charset="0"/>
                          </a:rPr>
                          <m:t>𝑅</m:t>
                        </m:r>
                      </m:e>
                      <m:sup>
                        <m:r>
                          <a:rPr lang="en-US" altLang="zh" i="1">
                            <a:latin typeface="Cambria Math" panose="02040503050406030204" pitchFamily="18" charset="0"/>
                          </a:rPr>
                          <m:t>𝑛</m:t>
                        </m:r>
                      </m:sup>
                    </m:sSup>
                  </m:oMath>
                </a14:m>
                <a:r>
                  <a:rPr lang="zh-TW" altLang="zh" dirty="0"/>
                  <a:t>代表第</a:t>
                </a:r>
                <a:r>
                  <a:rPr lang="en-US" altLang="zh" dirty="0"/>
                  <a:t>j</a:t>
                </a:r>
                <a:r>
                  <a:rPr lang="zh-TW" altLang="zh" dirty="0"/>
                  <a:t>个样本的属性取值向量：</a:t>
                </a:r>
                <a:endParaRPr lang="en-US" altLang="zh-TW" dirty="0"/>
              </a:p>
              <a:p>
                <a:pPr lvl="1"/>
                <a14:m>
                  <m:oMath xmlns:m="http://schemas.openxmlformats.org/officeDocument/2006/math">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r>
                      <a:rPr lang="en-US" altLang="zh" i="1">
                        <a:latin typeface="Cambria Math" panose="02040503050406030204" pitchFamily="18" charset="0"/>
                      </a:rPr>
                      <m:t>= </m:t>
                    </m:r>
                    <m:sSup>
                      <m:sSupPr>
                        <m:ctrlPr>
                          <a:rPr lang="zh-TW" altLang="zh" i="1">
                            <a:latin typeface="Cambria Math" panose="02040503050406030204" pitchFamily="18" charset="0"/>
                          </a:rPr>
                        </m:ctrlPr>
                      </m:sSupPr>
                      <m:e>
                        <m:sSub>
                          <m:sSubPr>
                            <m:ctrlPr>
                              <a:rPr lang="zh-TW" altLang="zh" i="1">
                                <a:latin typeface="Cambria Math" panose="02040503050406030204" pitchFamily="18" charset="0"/>
                              </a:rPr>
                            </m:ctrlPr>
                          </m:sSubPr>
                          <m:e>
                            <m:r>
                              <a:rPr lang="en-US" altLang="zh" i="1">
                                <a:latin typeface="Cambria Math" panose="02040503050406030204" pitchFamily="18" charset="0"/>
                              </a:rPr>
                              <m:t>(</m:t>
                            </m:r>
                            <m:r>
                              <a:rPr lang="en-US" altLang="zh" i="1">
                                <a:latin typeface="Cambria Math" panose="02040503050406030204" pitchFamily="18" charset="0"/>
                              </a:rPr>
                              <m:t>𝑥</m:t>
                            </m:r>
                          </m:e>
                          <m:sub>
                            <m:r>
                              <a:rPr lang="en-US" altLang="zh" i="1">
                                <a:latin typeface="Cambria Math" panose="02040503050406030204" pitchFamily="18" charset="0"/>
                              </a:rPr>
                              <m:t>𝑗</m:t>
                            </m:r>
                            <m:r>
                              <a:rPr lang="en-US" altLang="zh" i="1">
                                <a:latin typeface="Cambria Math" panose="02040503050406030204" pitchFamily="18" charset="0"/>
                              </a:rPr>
                              <m:t>1</m:t>
                            </m:r>
                          </m:sub>
                        </m:sSub>
                        <m:r>
                          <a:rPr lang="en-US" altLang="zh">
                            <a:latin typeface="Cambria Math" panose="02040503050406030204" pitchFamily="18" charset="0"/>
                          </a:rPr>
                          <m:t> </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𝑗</m:t>
                            </m:r>
                            <m:r>
                              <a:rPr lang="en-US" altLang="zh" i="1">
                                <a:latin typeface="Cambria Math" panose="02040503050406030204" pitchFamily="18" charset="0"/>
                              </a:rPr>
                              <m:t>2</m:t>
                            </m:r>
                          </m:sub>
                        </m:sSub>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𝑗𝑛</m:t>
                            </m:r>
                          </m:sub>
                        </m:sSub>
                        <m:r>
                          <a:rPr lang="en-US" altLang="zh" i="1">
                            <a:latin typeface="Cambria Math" panose="02040503050406030204" pitchFamily="18" charset="0"/>
                          </a:rPr>
                          <m:t>)</m:t>
                        </m:r>
                      </m:e>
                      <m:sup>
                        <m:r>
                          <a:rPr lang="en-US" altLang="zh" i="1">
                            <a:latin typeface="Cambria Math" panose="02040503050406030204" pitchFamily="18" charset="0"/>
                          </a:rPr>
                          <m:t>𝑇</m:t>
                        </m:r>
                      </m:sup>
                    </m:sSup>
                  </m:oMath>
                </a14:m>
                <a:endParaRPr lang="en-US" altLang="zh" i="1" dirty="0"/>
              </a:p>
              <a:p>
                <a:pPr lvl="1"/>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i="1">
                        <a:latin typeface="Cambria Math" panose="02040503050406030204" pitchFamily="18" charset="0"/>
                      </a:rPr>
                      <m:t>∈</m:t>
                    </m:r>
                    <m:r>
                      <a:rPr lang="en-US" altLang="zh">
                        <a:latin typeface="Cambria Math" panose="02040503050406030204" pitchFamily="18" charset="0"/>
                      </a:rPr>
                      <m:t>{+1, </m:t>
                    </m:r>
                    <m:r>
                      <a:rPr lang="en-US" altLang="zh" i="1">
                        <a:latin typeface="Cambria Math" panose="02040503050406030204" pitchFamily="18" charset="0"/>
                      </a:rPr>
                      <m:t>−</m:t>
                    </m:r>
                    <m:r>
                      <a:rPr lang="en-US" altLang="zh">
                        <a:latin typeface="Cambria Math" panose="02040503050406030204" pitchFamily="18" charset="0"/>
                      </a:rPr>
                      <m:t>1}</m:t>
                    </m:r>
                  </m:oMath>
                </a14:m>
                <a:r>
                  <a:rPr lang="zh-TW" altLang="zh" dirty="0"/>
                  <a:t>代表第</a:t>
                </a:r>
                <a:r>
                  <a:rPr lang="en-US" altLang="zh" dirty="0"/>
                  <a:t>j</a:t>
                </a:r>
                <a:r>
                  <a:rPr lang="zh-TW" altLang="zh" dirty="0"/>
                  <a:t>个样本的真实类别取值</a:t>
                </a:r>
                <a:r>
                  <a:rPr lang="zh-CN" altLang="zh" dirty="0"/>
                  <a:t>，</a:t>
                </a:r>
                <a:endParaRPr lang="en-US" altLang="zh-CN" dirty="0"/>
              </a:p>
              <a:p>
                <a:pPr lvl="1"/>
                <a:r>
                  <a:rPr lang="zh-CN" altLang="zh" dirty="0"/>
                  <a:t>其中</a:t>
                </a:r>
                <a:r>
                  <a:rPr lang="en-US" altLang="zh" dirty="0"/>
                  <a:t>+1</a:t>
                </a:r>
                <a:r>
                  <a:rPr lang="zh-CN" altLang="zh" dirty="0"/>
                  <a:t>代表正例，</a:t>
                </a:r>
                <a:r>
                  <a:rPr lang="en-US" altLang="zh" dirty="0"/>
                  <a:t>-1</a:t>
                </a:r>
                <a:r>
                  <a:rPr lang="zh-CN" altLang="zh" dirty="0"/>
                  <a:t>代表负例。</a:t>
                </a:r>
                <a:endParaRPr lang="en-US" altLang="zh-CN" sz="3600" kern="0" dirty="0">
                  <a:cs typeface="宋体" panose="02010600030101010101" pitchFamily="2" charset="-122"/>
                </a:endParaRPr>
              </a:p>
              <a:p>
                <a:endParaRPr lang="zh" altLang="en-US" sz="2400" dirty="0"/>
              </a:p>
            </p:txBody>
          </p:sp>
        </mc:Choice>
        <mc:Fallback xmlns="">
          <p:sp>
            <p:nvSpPr>
              <p:cNvPr id="3" name="内容占位符 2">
                <a:extLst>
                  <a:ext uri="{FF2B5EF4-FFF2-40B4-BE49-F238E27FC236}">
                    <a16:creationId xmlns:a16="http://schemas.microsoft.com/office/drawing/2014/main" id="{B83DD4B7-CFE8-224D-97E5-E6E3F2C74364}"/>
                  </a:ext>
                </a:extLst>
              </p:cNvPr>
              <p:cNvSpPr>
                <a:spLocks noGrp="1" noRot="1" noChangeAspect="1" noMove="1" noResize="1" noEditPoints="1" noAdjustHandles="1" noChangeArrowheads="1" noChangeShapeType="1" noTextEdit="1"/>
              </p:cNvSpPr>
              <p:nvPr>
                <p:ph idx="1"/>
              </p:nvPr>
            </p:nvSpPr>
            <p:spPr>
              <a:blipFill>
                <a:blip r:embed="rId2"/>
                <a:stretch>
                  <a:fillRect l="-1042" t="-1571"/>
                </a:stretch>
              </a:blipFill>
            </p:spPr>
            <p:txBody>
              <a:bodyPr/>
              <a:lstStyle/>
              <a:p>
                <a:r>
                  <a:rPr lang="zh" altLang="en-US">
                    <a:noFill/>
                  </a:rPr>
                  <a:t> </a:t>
                </a:r>
              </a:p>
            </p:txBody>
          </p:sp>
        </mc:Fallback>
      </mc:AlternateContent>
    </p:spTree>
    <p:extLst>
      <p:ext uri="{BB962C8B-B14F-4D97-AF65-F5344CB8AC3E}">
        <p14:creationId xmlns:p14="http://schemas.microsoft.com/office/powerpoint/2010/main" val="10089547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2">
            <a:extLst>
              <a:ext uri="{FF2B5EF4-FFF2-40B4-BE49-F238E27FC236}">
                <a16:creationId xmlns:a16="http://schemas.microsoft.com/office/drawing/2014/main" id="{6D723EE4-AA3D-B548-9030-49A94301F999}"/>
              </a:ext>
            </a:extLst>
          </p:cNvPr>
          <p:cNvSpPr>
            <a:spLocks noGrp="1" noChangeArrowheads="1"/>
          </p:cNvSpPr>
          <p:nvPr>
            <p:ph type="title"/>
          </p:nvPr>
        </p:nvSpPr>
        <p:spPr/>
        <p:txBody>
          <a:bodyPr/>
          <a:lstStyle/>
          <a:p>
            <a:r>
              <a:rPr lang="en-US" altLang="zh-CN" dirty="0"/>
              <a:t>4.6</a:t>
            </a:r>
            <a:r>
              <a:rPr lang="zh-CN" altLang="en-US" dirty="0"/>
              <a:t> 支持向量机</a:t>
            </a:r>
            <a:endParaRPr lang="en-US" altLang="ko-KR" dirty="0"/>
          </a:p>
        </p:txBody>
      </p:sp>
      <p:sp>
        <p:nvSpPr>
          <p:cNvPr id="2" name="内容占位符 1">
            <a:extLst>
              <a:ext uri="{FF2B5EF4-FFF2-40B4-BE49-F238E27FC236}">
                <a16:creationId xmlns:a16="http://schemas.microsoft.com/office/drawing/2014/main" id="{3F547B9C-78A4-8343-B279-B7D61097A03E}"/>
              </a:ext>
            </a:extLst>
          </p:cNvPr>
          <p:cNvSpPr>
            <a:spLocks noGrp="1"/>
          </p:cNvSpPr>
          <p:nvPr>
            <p:ph idx="1"/>
          </p:nvPr>
        </p:nvSpPr>
        <p:spPr>
          <a:xfrm>
            <a:off x="406400" y="1484784"/>
            <a:ext cx="11379200" cy="841360"/>
          </a:xfrm>
        </p:spPr>
        <p:txBody>
          <a:bodyPr/>
          <a:lstStyle/>
          <a:p>
            <a:r>
              <a:rPr lang="zh-CN" altLang="zh" kern="0" dirty="0">
                <a:cs typeface="宋体" panose="02010600030101010101" pitchFamily="2" charset="-122"/>
              </a:rPr>
              <a:t>支持向量</a:t>
            </a:r>
            <a:r>
              <a:rPr lang="zh-CN" altLang="en-US" kern="0" dirty="0">
                <a:cs typeface="宋体" panose="02010600030101010101" pitchFamily="2" charset="-122"/>
              </a:rPr>
              <a:t> </a:t>
            </a:r>
            <a:r>
              <a:rPr lang="en-US" altLang="zh-CN" kern="0" dirty="0">
                <a:cs typeface="宋体" panose="02010600030101010101" pitchFamily="2" charset="-122"/>
              </a:rPr>
              <a:t>(Support</a:t>
            </a:r>
            <a:r>
              <a:rPr lang="zh-CN" altLang="en-US" kern="0" dirty="0">
                <a:cs typeface="宋体" panose="02010600030101010101" pitchFamily="2" charset="-122"/>
              </a:rPr>
              <a:t> </a:t>
            </a:r>
            <a:r>
              <a:rPr lang="en-US" altLang="zh-CN" kern="0" dirty="0">
                <a:cs typeface="宋体" panose="02010600030101010101" pitchFamily="2" charset="-122"/>
              </a:rPr>
              <a:t>vectors):</a:t>
            </a:r>
            <a:r>
              <a:rPr lang="zh-CN" altLang="en-US" kern="0" dirty="0">
                <a:cs typeface="宋体" panose="02010600030101010101" pitchFamily="2" charset="-122"/>
              </a:rPr>
              <a:t> </a:t>
            </a:r>
            <a:r>
              <a:rPr lang="zh-CN" altLang="zh" kern="0" dirty="0">
                <a:cs typeface="宋体" panose="02010600030101010101" pitchFamily="2" charset="-122"/>
              </a:rPr>
              <a:t>指的是那些离分割直线距离最近的样本</a:t>
            </a:r>
            <a:r>
              <a:rPr lang="zh-TW" altLang="zh" dirty="0"/>
              <a:t> </a:t>
            </a:r>
            <a:endParaRPr lang="zh" altLang="en-US" dirty="0"/>
          </a:p>
        </p:txBody>
      </p:sp>
      <p:sp>
        <p:nvSpPr>
          <p:cNvPr id="142340" name="Text Box 11">
            <a:extLst>
              <a:ext uri="{FF2B5EF4-FFF2-40B4-BE49-F238E27FC236}">
                <a16:creationId xmlns:a16="http://schemas.microsoft.com/office/drawing/2014/main" id="{390C6187-24F0-EA4E-9E31-1C27CEC17B01}"/>
              </a:ext>
            </a:extLst>
          </p:cNvPr>
          <p:cNvSpPr txBox="1">
            <a:spLocks noChangeArrowheads="1"/>
          </p:cNvSpPr>
          <p:nvPr/>
        </p:nvSpPr>
        <p:spPr bwMode="auto">
          <a:xfrm>
            <a:off x="7353300" y="3257552"/>
            <a:ext cx="182880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endParaRPr lang="zh-CN" altLang="en-US" sz="1500">
              <a:solidFill>
                <a:schemeClr val="tx1"/>
              </a:solidFill>
              <a:ea typeface="Gulim" panose="020B0600000101010101" pitchFamily="34" charset="-127"/>
            </a:endParaRPr>
          </a:p>
        </p:txBody>
      </p:sp>
      <p:sp>
        <p:nvSpPr>
          <p:cNvPr id="142341" name="Line 12">
            <a:extLst>
              <a:ext uri="{FF2B5EF4-FFF2-40B4-BE49-F238E27FC236}">
                <a16:creationId xmlns:a16="http://schemas.microsoft.com/office/drawing/2014/main" id="{E455C743-E18C-7246-BA8E-1C5C2918A5DC}"/>
              </a:ext>
            </a:extLst>
          </p:cNvPr>
          <p:cNvSpPr>
            <a:spLocks noChangeShapeType="1"/>
          </p:cNvSpPr>
          <p:nvPr/>
        </p:nvSpPr>
        <p:spPr bwMode="auto">
          <a:xfrm rot="18127581" flipH="1">
            <a:off x="3909418" y="3997525"/>
            <a:ext cx="3486150" cy="1190"/>
          </a:xfrm>
          <a:prstGeom prst="line">
            <a:avLst/>
          </a:prstGeom>
          <a:noFill/>
          <a:ln w="361950">
            <a:solidFill>
              <a:srgbClr val="FFCC00"/>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42342" name="Line 13">
            <a:extLst>
              <a:ext uri="{FF2B5EF4-FFF2-40B4-BE49-F238E27FC236}">
                <a16:creationId xmlns:a16="http://schemas.microsoft.com/office/drawing/2014/main" id="{E5CA99B9-1941-F447-B9E8-2467828F308B}"/>
              </a:ext>
            </a:extLst>
          </p:cNvPr>
          <p:cNvSpPr>
            <a:spLocks noChangeShapeType="1"/>
          </p:cNvSpPr>
          <p:nvPr/>
        </p:nvSpPr>
        <p:spPr bwMode="auto">
          <a:xfrm rot="18127581" flipH="1">
            <a:off x="3855245" y="3995739"/>
            <a:ext cx="3596879" cy="119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42343" name="Text Box 14">
            <a:extLst>
              <a:ext uri="{FF2B5EF4-FFF2-40B4-BE49-F238E27FC236}">
                <a16:creationId xmlns:a16="http://schemas.microsoft.com/office/drawing/2014/main" id="{0E62A2CE-5AB6-674A-A89B-A49AC46703A3}"/>
              </a:ext>
            </a:extLst>
          </p:cNvPr>
          <p:cNvSpPr txBox="1">
            <a:spLocks noChangeArrowheads="1"/>
          </p:cNvSpPr>
          <p:nvPr/>
        </p:nvSpPr>
        <p:spPr bwMode="auto">
          <a:xfrm>
            <a:off x="3170635" y="2611042"/>
            <a:ext cx="142875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r>
              <a:rPr lang="en-US" altLang="ko-KR" sz="1500">
                <a:solidFill>
                  <a:schemeClr val="tx1"/>
                </a:solidFill>
                <a:ea typeface="Gulim" panose="020B0600000101010101" pitchFamily="34" charset="-127"/>
              </a:rPr>
              <a:t> denotes +1</a:t>
            </a:r>
          </a:p>
          <a:p>
            <a:pPr>
              <a:spcBef>
                <a:spcPct val="50000"/>
              </a:spcBef>
              <a:buClr>
                <a:schemeClr val="tx1"/>
              </a:buClr>
              <a:buSzTx/>
              <a:buFontTx/>
              <a:buNone/>
            </a:pPr>
            <a:r>
              <a:rPr lang="en-US" altLang="ko-KR" sz="1500">
                <a:solidFill>
                  <a:schemeClr val="tx1"/>
                </a:solidFill>
                <a:ea typeface="Gulim" panose="020B0600000101010101" pitchFamily="34" charset="-127"/>
              </a:rPr>
              <a:t> denotes -1</a:t>
            </a:r>
          </a:p>
        </p:txBody>
      </p:sp>
      <p:sp>
        <p:nvSpPr>
          <p:cNvPr id="142344" name="Oval 15">
            <a:extLst>
              <a:ext uri="{FF2B5EF4-FFF2-40B4-BE49-F238E27FC236}">
                <a16:creationId xmlns:a16="http://schemas.microsoft.com/office/drawing/2014/main" id="{B1CBD492-F3C9-D842-863B-14DB198DCAB9}"/>
              </a:ext>
            </a:extLst>
          </p:cNvPr>
          <p:cNvSpPr>
            <a:spLocks noChangeAspect="1" noChangeArrowheads="1"/>
          </p:cNvSpPr>
          <p:nvPr/>
        </p:nvSpPr>
        <p:spPr bwMode="auto">
          <a:xfrm rot="4777107">
            <a:off x="3228382" y="2724747"/>
            <a:ext cx="44053" cy="4524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45" name="Oval 16">
            <a:extLst>
              <a:ext uri="{FF2B5EF4-FFF2-40B4-BE49-F238E27FC236}">
                <a16:creationId xmlns:a16="http://schemas.microsoft.com/office/drawing/2014/main" id="{A3E7E507-8897-7A4C-9CEE-36001FA95090}"/>
              </a:ext>
            </a:extLst>
          </p:cNvPr>
          <p:cNvSpPr>
            <a:spLocks noChangeAspect="1" noChangeArrowheads="1"/>
          </p:cNvSpPr>
          <p:nvPr/>
        </p:nvSpPr>
        <p:spPr bwMode="auto">
          <a:xfrm rot="5895381">
            <a:off x="3228976" y="3067052"/>
            <a:ext cx="38100"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46" name="Line 17">
            <a:extLst>
              <a:ext uri="{FF2B5EF4-FFF2-40B4-BE49-F238E27FC236}">
                <a16:creationId xmlns:a16="http://schemas.microsoft.com/office/drawing/2014/main" id="{6F141DB6-CCBD-ED40-9A21-F1AE98EA0593}"/>
              </a:ext>
            </a:extLst>
          </p:cNvPr>
          <p:cNvSpPr>
            <a:spLocks noChangeShapeType="1"/>
          </p:cNvSpPr>
          <p:nvPr/>
        </p:nvSpPr>
        <p:spPr bwMode="auto">
          <a:xfrm>
            <a:off x="4485085" y="2839641"/>
            <a:ext cx="0" cy="262890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142347" name="Line 18">
            <a:extLst>
              <a:ext uri="{FF2B5EF4-FFF2-40B4-BE49-F238E27FC236}">
                <a16:creationId xmlns:a16="http://schemas.microsoft.com/office/drawing/2014/main" id="{381090B5-B7D0-E64B-88C5-9C095C9B4E82}"/>
              </a:ext>
            </a:extLst>
          </p:cNvPr>
          <p:cNvSpPr>
            <a:spLocks noChangeShapeType="1"/>
          </p:cNvSpPr>
          <p:nvPr/>
        </p:nvSpPr>
        <p:spPr bwMode="auto">
          <a:xfrm flipV="1">
            <a:off x="4370785" y="5354241"/>
            <a:ext cx="274320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42348" name="Oval 19">
            <a:extLst>
              <a:ext uri="{FF2B5EF4-FFF2-40B4-BE49-F238E27FC236}">
                <a16:creationId xmlns:a16="http://schemas.microsoft.com/office/drawing/2014/main" id="{7890E029-248C-874E-999E-36975ADE2534}"/>
              </a:ext>
            </a:extLst>
          </p:cNvPr>
          <p:cNvSpPr>
            <a:spLocks noChangeAspect="1" noChangeArrowheads="1"/>
          </p:cNvSpPr>
          <p:nvPr/>
        </p:nvSpPr>
        <p:spPr bwMode="auto">
          <a:xfrm>
            <a:off x="5330430" y="4956574"/>
            <a:ext cx="45244" cy="35719"/>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49" name="Oval 20">
            <a:extLst>
              <a:ext uri="{FF2B5EF4-FFF2-40B4-BE49-F238E27FC236}">
                <a16:creationId xmlns:a16="http://schemas.microsoft.com/office/drawing/2014/main" id="{4A731EAF-17FF-2340-A5BE-ECCC64B053EC}"/>
              </a:ext>
            </a:extLst>
          </p:cNvPr>
          <p:cNvSpPr>
            <a:spLocks noChangeAspect="1" noChangeArrowheads="1"/>
          </p:cNvSpPr>
          <p:nvPr/>
        </p:nvSpPr>
        <p:spPr bwMode="auto">
          <a:xfrm>
            <a:off x="4406505" y="4110040"/>
            <a:ext cx="45244" cy="35719"/>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0" name="Oval 21">
            <a:extLst>
              <a:ext uri="{FF2B5EF4-FFF2-40B4-BE49-F238E27FC236}">
                <a16:creationId xmlns:a16="http://schemas.microsoft.com/office/drawing/2014/main" id="{489D8AA8-9C04-094C-839C-FEDC64173BCD}"/>
              </a:ext>
            </a:extLst>
          </p:cNvPr>
          <p:cNvSpPr>
            <a:spLocks noChangeAspect="1" noChangeArrowheads="1"/>
          </p:cNvSpPr>
          <p:nvPr/>
        </p:nvSpPr>
        <p:spPr bwMode="auto">
          <a:xfrm>
            <a:off x="5797155" y="3293271"/>
            <a:ext cx="45244" cy="35719"/>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1" name="Oval 22">
            <a:extLst>
              <a:ext uri="{FF2B5EF4-FFF2-40B4-BE49-F238E27FC236}">
                <a16:creationId xmlns:a16="http://schemas.microsoft.com/office/drawing/2014/main" id="{82F2B404-9DD7-3B4D-8ECC-D93AA2EF5AA3}"/>
              </a:ext>
            </a:extLst>
          </p:cNvPr>
          <p:cNvSpPr>
            <a:spLocks noChangeAspect="1" noChangeArrowheads="1"/>
          </p:cNvSpPr>
          <p:nvPr/>
        </p:nvSpPr>
        <p:spPr bwMode="auto">
          <a:xfrm>
            <a:off x="5844780" y="3908824"/>
            <a:ext cx="45244" cy="35719"/>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2" name="Oval 23">
            <a:extLst>
              <a:ext uri="{FF2B5EF4-FFF2-40B4-BE49-F238E27FC236}">
                <a16:creationId xmlns:a16="http://schemas.microsoft.com/office/drawing/2014/main" id="{F70E8E6E-04C2-7443-9049-AA9574DF5C1B}"/>
              </a:ext>
            </a:extLst>
          </p:cNvPr>
          <p:cNvSpPr>
            <a:spLocks noChangeAspect="1" noChangeArrowheads="1"/>
          </p:cNvSpPr>
          <p:nvPr/>
        </p:nvSpPr>
        <p:spPr bwMode="auto">
          <a:xfrm>
            <a:off x="5099448" y="3180160"/>
            <a:ext cx="45244" cy="381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3" name="Oval 24">
            <a:extLst>
              <a:ext uri="{FF2B5EF4-FFF2-40B4-BE49-F238E27FC236}">
                <a16:creationId xmlns:a16="http://schemas.microsoft.com/office/drawing/2014/main" id="{2AD33E45-5464-CC48-B691-6A5B8CBB5741}"/>
              </a:ext>
            </a:extLst>
          </p:cNvPr>
          <p:cNvSpPr>
            <a:spLocks noChangeAspect="1" noChangeArrowheads="1"/>
          </p:cNvSpPr>
          <p:nvPr/>
        </p:nvSpPr>
        <p:spPr bwMode="auto">
          <a:xfrm>
            <a:off x="5456637" y="3982643"/>
            <a:ext cx="40481" cy="35719"/>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4" name="Oval 25">
            <a:extLst>
              <a:ext uri="{FF2B5EF4-FFF2-40B4-BE49-F238E27FC236}">
                <a16:creationId xmlns:a16="http://schemas.microsoft.com/office/drawing/2014/main" id="{3BF3FA4E-2236-8747-8A28-4280F514B864}"/>
              </a:ext>
            </a:extLst>
          </p:cNvPr>
          <p:cNvSpPr>
            <a:spLocks noChangeAspect="1" noChangeArrowheads="1"/>
          </p:cNvSpPr>
          <p:nvPr/>
        </p:nvSpPr>
        <p:spPr bwMode="auto">
          <a:xfrm>
            <a:off x="4827986" y="3525443"/>
            <a:ext cx="45244" cy="44053"/>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5" name="Oval 26">
            <a:extLst>
              <a:ext uri="{FF2B5EF4-FFF2-40B4-BE49-F238E27FC236}">
                <a16:creationId xmlns:a16="http://schemas.microsoft.com/office/drawing/2014/main" id="{2183AFD3-5A0D-4144-9D31-3B837B6A7D0B}"/>
              </a:ext>
            </a:extLst>
          </p:cNvPr>
          <p:cNvSpPr>
            <a:spLocks noChangeAspect="1" noChangeArrowheads="1"/>
          </p:cNvSpPr>
          <p:nvPr/>
        </p:nvSpPr>
        <p:spPr bwMode="auto">
          <a:xfrm>
            <a:off x="6371036" y="4268391"/>
            <a:ext cx="45244" cy="381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6" name="Oval 27">
            <a:extLst>
              <a:ext uri="{FF2B5EF4-FFF2-40B4-BE49-F238E27FC236}">
                <a16:creationId xmlns:a16="http://schemas.microsoft.com/office/drawing/2014/main" id="{48B2DDB1-4AF2-7048-AD52-9D5D3473F0A9}"/>
              </a:ext>
            </a:extLst>
          </p:cNvPr>
          <p:cNvSpPr>
            <a:spLocks noChangeAspect="1" noChangeArrowheads="1"/>
          </p:cNvSpPr>
          <p:nvPr/>
        </p:nvSpPr>
        <p:spPr bwMode="auto">
          <a:xfrm rot="-1118274">
            <a:off x="5457827" y="4514852"/>
            <a:ext cx="40481" cy="35719"/>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7" name="Oval 28">
            <a:extLst>
              <a:ext uri="{FF2B5EF4-FFF2-40B4-BE49-F238E27FC236}">
                <a16:creationId xmlns:a16="http://schemas.microsoft.com/office/drawing/2014/main" id="{38C858AD-3031-E34E-B945-0659724E73C5}"/>
              </a:ext>
            </a:extLst>
          </p:cNvPr>
          <p:cNvSpPr>
            <a:spLocks noChangeAspect="1" noChangeArrowheads="1"/>
          </p:cNvSpPr>
          <p:nvPr/>
        </p:nvSpPr>
        <p:spPr bwMode="auto">
          <a:xfrm rot="-1118274">
            <a:off x="7044930" y="3604022"/>
            <a:ext cx="45244" cy="381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8" name="Oval 29">
            <a:extLst>
              <a:ext uri="{FF2B5EF4-FFF2-40B4-BE49-F238E27FC236}">
                <a16:creationId xmlns:a16="http://schemas.microsoft.com/office/drawing/2014/main" id="{8D26FE84-702F-E945-9147-8C6DFB4D6D84}"/>
              </a:ext>
            </a:extLst>
          </p:cNvPr>
          <p:cNvSpPr>
            <a:spLocks noChangeAspect="1" noChangeArrowheads="1"/>
          </p:cNvSpPr>
          <p:nvPr/>
        </p:nvSpPr>
        <p:spPr bwMode="auto">
          <a:xfrm rot="-1118274">
            <a:off x="6513911" y="4591050"/>
            <a:ext cx="45244" cy="381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59" name="Oval 30">
            <a:extLst>
              <a:ext uri="{FF2B5EF4-FFF2-40B4-BE49-F238E27FC236}">
                <a16:creationId xmlns:a16="http://schemas.microsoft.com/office/drawing/2014/main" id="{8E84709E-F110-E741-8C10-FB1054E0AB36}"/>
              </a:ext>
            </a:extLst>
          </p:cNvPr>
          <p:cNvSpPr>
            <a:spLocks noChangeAspect="1" noChangeArrowheads="1"/>
          </p:cNvSpPr>
          <p:nvPr/>
        </p:nvSpPr>
        <p:spPr bwMode="auto">
          <a:xfrm rot="-1118274">
            <a:off x="4885136" y="3182541"/>
            <a:ext cx="45244" cy="381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0" name="Oval 31">
            <a:extLst>
              <a:ext uri="{FF2B5EF4-FFF2-40B4-BE49-F238E27FC236}">
                <a16:creationId xmlns:a16="http://schemas.microsoft.com/office/drawing/2014/main" id="{BAB930FE-7E57-864D-88C9-DAD6F9A9E189}"/>
              </a:ext>
            </a:extLst>
          </p:cNvPr>
          <p:cNvSpPr>
            <a:spLocks noChangeAspect="1" noChangeArrowheads="1"/>
          </p:cNvSpPr>
          <p:nvPr/>
        </p:nvSpPr>
        <p:spPr bwMode="auto">
          <a:xfrm rot="-1118274">
            <a:off x="6075761" y="3870722"/>
            <a:ext cx="45244" cy="381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1" name="Oval 32">
            <a:extLst>
              <a:ext uri="{FF2B5EF4-FFF2-40B4-BE49-F238E27FC236}">
                <a16:creationId xmlns:a16="http://schemas.microsoft.com/office/drawing/2014/main" id="{2B88D83D-7B31-BB44-ACAD-8DB4F35BCBE4}"/>
              </a:ext>
            </a:extLst>
          </p:cNvPr>
          <p:cNvSpPr>
            <a:spLocks noChangeAspect="1" noChangeArrowheads="1"/>
          </p:cNvSpPr>
          <p:nvPr/>
        </p:nvSpPr>
        <p:spPr bwMode="auto">
          <a:xfrm rot="-1118274">
            <a:off x="6942536" y="4554143"/>
            <a:ext cx="45244" cy="35719"/>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2" name="Oval 33">
            <a:extLst>
              <a:ext uri="{FF2B5EF4-FFF2-40B4-BE49-F238E27FC236}">
                <a16:creationId xmlns:a16="http://schemas.microsoft.com/office/drawing/2014/main" id="{F8BC0885-F875-1A48-9744-B8B5EF3C4F3C}"/>
              </a:ext>
            </a:extLst>
          </p:cNvPr>
          <p:cNvSpPr>
            <a:spLocks noChangeAspect="1" noChangeArrowheads="1"/>
          </p:cNvSpPr>
          <p:nvPr/>
        </p:nvSpPr>
        <p:spPr bwMode="auto">
          <a:xfrm rot="-1118274">
            <a:off x="4877992" y="3912396"/>
            <a:ext cx="45244" cy="35719"/>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3" name="Oval 34">
            <a:extLst>
              <a:ext uri="{FF2B5EF4-FFF2-40B4-BE49-F238E27FC236}">
                <a16:creationId xmlns:a16="http://schemas.microsoft.com/office/drawing/2014/main" id="{D66F0E17-348D-DA40-9012-80087F062F9C}"/>
              </a:ext>
            </a:extLst>
          </p:cNvPr>
          <p:cNvSpPr>
            <a:spLocks noChangeAspect="1" noChangeArrowheads="1"/>
          </p:cNvSpPr>
          <p:nvPr/>
        </p:nvSpPr>
        <p:spPr bwMode="auto">
          <a:xfrm rot="5895381">
            <a:off x="5442349" y="3475437"/>
            <a:ext cx="35719" cy="40481"/>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4" name="Oval 35">
            <a:extLst>
              <a:ext uri="{FF2B5EF4-FFF2-40B4-BE49-F238E27FC236}">
                <a16:creationId xmlns:a16="http://schemas.microsoft.com/office/drawing/2014/main" id="{FE2685D2-6DAA-904C-96A5-CDDD1893252F}"/>
              </a:ext>
            </a:extLst>
          </p:cNvPr>
          <p:cNvSpPr>
            <a:spLocks noChangeAspect="1" noChangeArrowheads="1"/>
          </p:cNvSpPr>
          <p:nvPr/>
        </p:nvSpPr>
        <p:spPr bwMode="auto">
          <a:xfrm rot="5895381">
            <a:off x="5644159" y="5114331"/>
            <a:ext cx="41672" cy="4524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5" name="Oval 36">
            <a:extLst>
              <a:ext uri="{FF2B5EF4-FFF2-40B4-BE49-F238E27FC236}">
                <a16:creationId xmlns:a16="http://schemas.microsoft.com/office/drawing/2014/main" id="{BD1C8ED7-02FA-7145-B011-C3D48C6E95DA}"/>
              </a:ext>
            </a:extLst>
          </p:cNvPr>
          <p:cNvSpPr>
            <a:spLocks noChangeAspect="1" noChangeArrowheads="1"/>
          </p:cNvSpPr>
          <p:nvPr/>
        </p:nvSpPr>
        <p:spPr bwMode="auto">
          <a:xfrm rot="5895381">
            <a:off x="4877993" y="4256486"/>
            <a:ext cx="35719" cy="4524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6" name="Oval 37">
            <a:extLst>
              <a:ext uri="{FF2B5EF4-FFF2-40B4-BE49-F238E27FC236}">
                <a16:creationId xmlns:a16="http://schemas.microsoft.com/office/drawing/2014/main" id="{74372B25-2E22-5844-88FE-3890B8216AA9}"/>
              </a:ext>
            </a:extLst>
          </p:cNvPr>
          <p:cNvSpPr>
            <a:spLocks noChangeAspect="1" noChangeArrowheads="1"/>
          </p:cNvSpPr>
          <p:nvPr/>
        </p:nvSpPr>
        <p:spPr bwMode="auto">
          <a:xfrm rot="5895381">
            <a:off x="5799537" y="2977756"/>
            <a:ext cx="35719" cy="40481"/>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7" name="Oval 38">
            <a:extLst>
              <a:ext uri="{FF2B5EF4-FFF2-40B4-BE49-F238E27FC236}">
                <a16:creationId xmlns:a16="http://schemas.microsoft.com/office/drawing/2014/main" id="{68F6DAF3-DE03-8B4B-B381-015DA3C930F3}"/>
              </a:ext>
            </a:extLst>
          </p:cNvPr>
          <p:cNvSpPr>
            <a:spLocks noChangeAspect="1" noChangeArrowheads="1"/>
          </p:cNvSpPr>
          <p:nvPr/>
        </p:nvSpPr>
        <p:spPr bwMode="auto">
          <a:xfrm rot="5895381">
            <a:off x="6520458" y="4290418"/>
            <a:ext cx="44054" cy="4524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8" name="Oval 39">
            <a:extLst>
              <a:ext uri="{FF2B5EF4-FFF2-40B4-BE49-F238E27FC236}">
                <a16:creationId xmlns:a16="http://schemas.microsoft.com/office/drawing/2014/main" id="{60C03BF4-0D0A-F645-AD3C-429C9BF2CF14}"/>
              </a:ext>
            </a:extLst>
          </p:cNvPr>
          <p:cNvSpPr>
            <a:spLocks noChangeAspect="1" noChangeArrowheads="1"/>
          </p:cNvSpPr>
          <p:nvPr/>
        </p:nvSpPr>
        <p:spPr bwMode="auto">
          <a:xfrm rot="5895381">
            <a:off x="5819777" y="4242200"/>
            <a:ext cx="35719"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69" name="Oval 40">
            <a:extLst>
              <a:ext uri="{FF2B5EF4-FFF2-40B4-BE49-F238E27FC236}">
                <a16:creationId xmlns:a16="http://schemas.microsoft.com/office/drawing/2014/main" id="{759F5A8D-20BC-D14F-9505-663F01AA6B0C}"/>
              </a:ext>
            </a:extLst>
          </p:cNvPr>
          <p:cNvSpPr>
            <a:spLocks noChangeAspect="1" noChangeArrowheads="1"/>
          </p:cNvSpPr>
          <p:nvPr/>
        </p:nvSpPr>
        <p:spPr bwMode="auto">
          <a:xfrm rot="5895381">
            <a:off x="6756799" y="3706418"/>
            <a:ext cx="35719"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0" name="Oval 41">
            <a:extLst>
              <a:ext uri="{FF2B5EF4-FFF2-40B4-BE49-F238E27FC236}">
                <a16:creationId xmlns:a16="http://schemas.microsoft.com/office/drawing/2014/main" id="{693AA329-8F74-EA42-9460-835E7248FCD3}"/>
              </a:ext>
            </a:extLst>
          </p:cNvPr>
          <p:cNvSpPr>
            <a:spLocks noChangeAspect="1" noChangeArrowheads="1"/>
          </p:cNvSpPr>
          <p:nvPr/>
        </p:nvSpPr>
        <p:spPr bwMode="auto">
          <a:xfrm rot="5895381">
            <a:off x="4857752" y="2942036"/>
            <a:ext cx="35719" cy="4524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1" name="Oval 42">
            <a:extLst>
              <a:ext uri="{FF2B5EF4-FFF2-40B4-BE49-F238E27FC236}">
                <a16:creationId xmlns:a16="http://schemas.microsoft.com/office/drawing/2014/main" id="{8194B011-8D7B-7746-B279-71761036146D}"/>
              </a:ext>
            </a:extLst>
          </p:cNvPr>
          <p:cNvSpPr>
            <a:spLocks noChangeAspect="1" noChangeArrowheads="1"/>
          </p:cNvSpPr>
          <p:nvPr/>
        </p:nvSpPr>
        <p:spPr bwMode="auto">
          <a:xfrm rot="5895381">
            <a:off x="6487718" y="3637362"/>
            <a:ext cx="35719"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2" name="Oval 43">
            <a:extLst>
              <a:ext uri="{FF2B5EF4-FFF2-40B4-BE49-F238E27FC236}">
                <a16:creationId xmlns:a16="http://schemas.microsoft.com/office/drawing/2014/main" id="{ACEF3424-A112-AF46-A9AE-C9D664065946}"/>
              </a:ext>
            </a:extLst>
          </p:cNvPr>
          <p:cNvSpPr>
            <a:spLocks noChangeAspect="1" noChangeArrowheads="1"/>
          </p:cNvSpPr>
          <p:nvPr/>
        </p:nvSpPr>
        <p:spPr bwMode="auto">
          <a:xfrm rot="5895381">
            <a:off x="6379964" y="4721426"/>
            <a:ext cx="44054"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3" name="Oval 44">
            <a:extLst>
              <a:ext uri="{FF2B5EF4-FFF2-40B4-BE49-F238E27FC236}">
                <a16:creationId xmlns:a16="http://schemas.microsoft.com/office/drawing/2014/main" id="{BC681D47-1F2C-694B-953F-A00438CAE4B4}"/>
              </a:ext>
            </a:extLst>
          </p:cNvPr>
          <p:cNvSpPr>
            <a:spLocks noChangeAspect="1" noChangeArrowheads="1"/>
          </p:cNvSpPr>
          <p:nvPr/>
        </p:nvSpPr>
        <p:spPr bwMode="auto">
          <a:xfrm rot="4777107">
            <a:off x="5165527" y="3833218"/>
            <a:ext cx="44054" cy="4524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4" name="Oval 45">
            <a:extLst>
              <a:ext uri="{FF2B5EF4-FFF2-40B4-BE49-F238E27FC236}">
                <a16:creationId xmlns:a16="http://schemas.microsoft.com/office/drawing/2014/main" id="{A192B4EF-2F30-D84D-AD34-EFEB601660FB}"/>
              </a:ext>
            </a:extLst>
          </p:cNvPr>
          <p:cNvSpPr>
            <a:spLocks noChangeAspect="1" noChangeArrowheads="1"/>
          </p:cNvSpPr>
          <p:nvPr/>
        </p:nvSpPr>
        <p:spPr bwMode="auto">
          <a:xfrm rot="4777107">
            <a:off x="6030518" y="5123262"/>
            <a:ext cx="35719"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5" name="Oval 46">
            <a:extLst>
              <a:ext uri="{FF2B5EF4-FFF2-40B4-BE49-F238E27FC236}">
                <a16:creationId xmlns:a16="http://schemas.microsoft.com/office/drawing/2014/main" id="{216BA2C2-D011-8D49-B5AB-87B9F0BD540A}"/>
              </a:ext>
            </a:extLst>
          </p:cNvPr>
          <p:cNvSpPr>
            <a:spLocks noChangeAspect="1" noChangeArrowheads="1"/>
          </p:cNvSpPr>
          <p:nvPr/>
        </p:nvSpPr>
        <p:spPr bwMode="auto">
          <a:xfrm rot="4777107">
            <a:off x="5801918" y="4837512"/>
            <a:ext cx="35719" cy="40481"/>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6" name="Oval 47">
            <a:extLst>
              <a:ext uri="{FF2B5EF4-FFF2-40B4-BE49-F238E27FC236}">
                <a16:creationId xmlns:a16="http://schemas.microsoft.com/office/drawing/2014/main" id="{51DF0755-A6DE-5642-BAA7-738E3DB65EF1}"/>
              </a:ext>
            </a:extLst>
          </p:cNvPr>
          <p:cNvSpPr>
            <a:spLocks noChangeAspect="1" noChangeArrowheads="1"/>
          </p:cNvSpPr>
          <p:nvPr/>
        </p:nvSpPr>
        <p:spPr bwMode="auto">
          <a:xfrm rot="4777107">
            <a:off x="4654751" y="3984429"/>
            <a:ext cx="44053" cy="40481"/>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7" name="Oval 48">
            <a:extLst>
              <a:ext uri="{FF2B5EF4-FFF2-40B4-BE49-F238E27FC236}">
                <a16:creationId xmlns:a16="http://schemas.microsoft.com/office/drawing/2014/main" id="{D8AAF078-4927-1C4D-B2CB-71F8B5332D3E}"/>
              </a:ext>
            </a:extLst>
          </p:cNvPr>
          <p:cNvSpPr>
            <a:spLocks noChangeAspect="1" noChangeArrowheads="1"/>
          </p:cNvSpPr>
          <p:nvPr/>
        </p:nvSpPr>
        <p:spPr bwMode="auto">
          <a:xfrm rot="4777107">
            <a:off x="5326857" y="3264696"/>
            <a:ext cx="38100" cy="40481"/>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8" name="Oval 49">
            <a:extLst>
              <a:ext uri="{FF2B5EF4-FFF2-40B4-BE49-F238E27FC236}">
                <a16:creationId xmlns:a16="http://schemas.microsoft.com/office/drawing/2014/main" id="{92F327D9-26C1-D74E-82E3-3289519CB39B}"/>
              </a:ext>
            </a:extLst>
          </p:cNvPr>
          <p:cNvSpPr>
            <a:spLocks noChangeAspect="1" noChangeArrowheads="1"/>
          </p:cNvSpPr>
          <p:nvPr/>
        </p:nvSpPr>
        <p:spPr bwMode="auto">
          <a:xfrm rot="4777107">
            <a:off x="5809060" y="4455320"/>
            <a:ext cx="38100" cy="4524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79" name="Oval 50">
            <a:extLst>
              <a:ext uri="{FF2B5EF4-FFF2-40B4-BE49-F238E27FC236}">
                <a16:creationId xmlns:a16="http://schemas.microsoft.com/office/drawing/2014/main" id="{2727ECEB-B0E4-204E-897E-8D52C351FD30}"/>
              </a:ext>
            </a:extLst>
          </p:cNvPr>
          <p:cNvSpPr>
            <a:spLocks noChangeAspect="1" noChangeArrowheads="1"/>
          </p:cNvSpPr>
          <p:nvPr/>
        </p:nvSpPr>
        <p:spPr bwMode="auto">
          <a:xfrm rot="4777107">
            <a:off x="4420198" y="3493890"/>
            <a:ext cx="44053" cy="4524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80" name="Oval 51">
            <a:extLst>
              <a:ext uri="{FF2B5EF4-FFF2-40B4-BE49-F238E27FC236}">
                <a16:creationId xmlns:a16="http://schemas.microsoft.com/office/drawing/2014/main" id="{2CB04B17-B217-3A41-BFB2-FB93A4559FDB}"/>
              </a:ext>
            </a:extLst>
          </p:cNvPr>
          <p:cNvSpPr>
            <a:spLocks noChangeAspect="1" noChangeArrowheads="1"/>
          </p:cNvSpPr>
          <p:nvPr/>
        </p:nvSpPr>
        <p:spPr bwMode="auto">
          <a:xfrm rot="4777107">
            <a:off x="5495330" y="4969074"/>
            <a:ext cx="41672" cy="4524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81" name="Oval 52">
            <a:extLst>
              <a:ext uri="{FF2B5EF4-FFF2-40B4-BE49-F238E27FC236}">
                <a16:creationId xmlns:a16="http://schemas.microsoft.com/office/drawing/2014/main" id="{2565EE67-47D5-FD4B-8107-98850BFB655E}"/>
              </a:ext>
            </a:extLst>
          </p:cNvPr>
          <p:cNvSpPr>
            <a:spLocks noChangeAspect="1" noChangeArrowheads="1"/>
          </p:cNvSpPr>
          <p:nvPr/>
        </p:nvSpPr>
        <p:spPr bwMode="auto">
          <a:xfrm rot="4777107">
            <a:off x="6519863" y="4749404"/>
            <a:ext cx="38100" cy="4524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83" name="Text Box 55">
            <a:extLst>
              <a:ext uri="{FF2B5EF4-FFF2-40B4-BE49-F238E27FC236}">
                <a16:creationId xmlns:a16="http://schemas.microsoft.com/office/drawing/2014/main" id="{8C7A311C-2518-4E4B-8078-2999762154C6}"/>
              </a:ext>
            </a:extLst>
          </p:cNvPr>
          <p:cNvSpPr txBox="1">
            <a:spLocks noChangeArrowheads="1"/>
          </p:cNvSpPr>
          <p:nvPr/>
        </p:nvSpPr>
        <p:spPr bwMode="auto">
          <a:xfrm>
            <a:off x="2720580" y="3904061"/>
            <a:ext cx="1590675"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r>
              <a:rPr lang="en-US" altLang="ko-KR" sz="1500" b="1">
                <a:solidFill>
                  <a:srgbClr val="00CC00"/>
                </a:solidFill>
                <a:ea typeface="Gulim" panose="020B0600000101010101" pitchFamily="34" charset="-127"/>
              </a:rPr>
              <a:t>Support Vectors </a:t>
            </a:r>
            <a:r>
              <a:rPr lang="en-US" altLang="ko-KR" sz="1500">
                <a:solidFill>
                  <a:schemeClr val="tx1"/>
                </a:solidFill>
                <a:ea typeface="Gulim" panose="020B0600000101010101" pitchFamily="34" charset="-127"/>
              </a:rPr>
              <a:t>are those datapoints that the margin pushes up against</a:t>
            </a:r>
          </a:p>
        </p:txBody>
      </p:sp>
      <p:sp>
        <p:nvSpPr>
          <p:cNvPr id="142384" name="Freeform 56">
            <a:extLst>
              <a:ext uri="{FF2B5EF4-FFF2-40B4-BE49-F238E27FC236}">
                <a16:creationId xmlns:a16="http://schemas.microsoft.com/office/drawing/2014/main" id="{22F7BE70-AFB0-7243-A3E5-D4A08D0E8207}"/>
              </a:ext>
            </a:extLst>
          </p:cNvPr>
          <p:cNvSpPr>
            <a:spLocks/>
          </p:cNvSpPr>
          <p:nvPr/>
        </p:nvSpPr>
        <p:spPr bwMode="auto">
          <a:xfrm>
            <a:off x="4142186" y="3942160"/>
            <a:ext cx="1281113" cy="369332"/>
          </a:xfrm>
          <a:custGeom>
            <a:avLst/>
            <a:gdLst>
              <a:gd name="T0" fmla="*/ 0 w 1076"/>
              <a:gd name="T1" fmla="*/ 2147483646 h 98"/>
              <a:gd name="T2" fmla="*/ 2147483646 w 1076"/>
              <a:gd name="T3" fmla="*/ 2147483646 h 98"/>
              <a:gd name="T4" fmla="*/ 2147483646 w 1076"/>
              <a:gd name="T5" fmla="*/ 0 h 98"/>
              <a:gd name="T6" fmla="*/ 2147483646 w 1076"/>
              <a:gd name="T7" fmla="*/ 2147483646 h 98"/>
              <a:gd name="T8" fmla="*/ 2147483646 w 1076"/>
              <a:gd name="T9" fmla="*/ 2147483646 h 98"/>
              <a:gd name="T10" fmla="*/ 2147483646 w 1076"/>
              <a:gd name="T11" fmla="*/ 2147483646 h 98"/>
              <a:gd name="T12" fmla="*/ 2147483646 w 1076"/>
              <a:gd name="T13" fmla="*/ 2147483646 h 98"/>
              <a:gd name="T14" fmla="*/ 2147483646 w 1076"/>
              <a:gd name="T15" fmla="*/ 2147483646 h 98"/>
              <a:gd name="T16" fmla="*/ 2147483646 w 1076"/>
              <a:gd name="T17" fmla="*/ 2147483646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6"/>
              <a:gd name="T28" fmla="*/ 0 h 98"/>
              <a:gd name="T29" fmla="*/ 1076 w 1076"/>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6" h="98">
                <a:moveTo>
                  <a:pt x="0" y="98"/>
                </a:moveTo>
                <a:cubicBezTo>
                  <a:pt x="38" y="87"/>
                  <a:pt x="66" y="53"/>
                  <a:pt x="104" y="39"/>
                </a:cubicBezTo>
                <a:cubicBezTo>
                  <a:pt x="132" y="9"/>
                  <a:pt x="172" y="6"/>
                  <a:pt x="212" y="0"/>
                </a:cubicBezTo>
                <a:cubicBezTo>
                  <a:pt x="262" y="3"/>
                  <a:pt x="286" y="0"/>
                  <a:pt x="326" y="11"/>
                </a:cubicBezTo>
                <a:lnTo>
                  <a:pt x="386" y="39"/>
                </a:lnTo>
                <a:cubicBezTo>
                  <a:pt x="386" y="39"/>
                  <a:pt x="386" y="39"/>
                  <a:pt x="386" y="39"/>
                </a:cubicBezTo>
                <a:cubicBezTo>
                  <a:pt x="428" y="52"/>
                  <a:pt x="469" y="69"/>
                  <a:pt x="511" y="82"/>
                </a:cubicBezTo>
                <a:cubicBezTo>
                  <a:pt x="670" y="74"/>
                  <a:pt x="829" y="60"/>
                  <a:pt x="989" y="55"/>
                </a:cubicBezTo>
                <a:cubicBezTo>
                  <a:pt x="1017" y="51"/>
                  <a:pt x="1048" y="44"/>
                  <a:pt x="1076" y="44"/>
                </a:cubicBezTo>
              </a:path>
            </a:pathLst>
          </a:custGeom>
          <a:noFill/>
          <a:ln w="38100">
            <a:solidFill>
              <a:srgbClr val="00CC00"/>
            </a:solidFill>
            <a:round/>
            <a:headEnd/>
            <a:tailEnd type="triangle" w="med" len="med"/>
          </a:ln>
          <a:extLst>
            <a:ext uri="{909E8E84-426E-40DD-AFC4-6F175D3DCCD1}">
              <a14:hiddenFill xmlns:a14="http://schemas.microsoft.com/office/drawing/2010/main">
                <a:solidFill>
                  <a:srgbClr val="FFFFFF"/>
                </a:solidFill>
              </a14:hiddenFill>
            </a:ext>
          </a:extLst>
        </p:spPr>
        <p:txBody>
          <a:bodyPr>
            <a:spAutoFit/>
          </a:bodyPr>
          <a:lstStyle/>
          <a:p>
            <a:endParaRPr lang="zh" altLang="en-US" sz="1800"/>
          </a:p>
        </p:txBody>
      </p:sp>
      <p:sp>
        <p:nvSpPr>
          <p:cNvPr id="142385" name="Freeform 57">
            <a:extLst>
              <a:ext uri="{FF2B5EF4-FFF2-40B4-BE49-F238E27FC236}">
                <a16:creationId xmlns:a16="http://schemas.microsoft.com/office/drawing/2014/main" id="{CE108123-1818-FB4D-B38A-441F978AEBE0}"/>
              </a:ext>
            </a:extLst>
          </p:cNvPr>
          <p:cNvSpPr>
            <a:spLocks/>
          </p:cNvSpPr>
          <p:nvPr/>
        </p:nvSpPr>
        <p:spPr bwMode="auto">
          <a:xfrm>
            <a:off x="4117181" y="3636169"/>
            <a:ext cx="1720454" cy="369332"/>
          </a:xfrm>
          <a:custGeom>
            <a:avLst/>
            <a:gdLst>
              <a:gd name="T0" fmla="*/ 0 w 1445"/>
              <a:gd name="T1" fmla="*/ 2147483646 h 306"/>
              <a:gd name="T2" fmla="*/ 2147483646 w 1445"/>
              <a:gd name="T3" fmla="*/ 2147483646 h 306"/>
              <a:gd name="T4" fmla="*/ 2147483646 w 1445"/>
              <a:gd name="T5" fmla="*/ 2147483646 h 306"/>
              <a:gd name="T6" fmla="*/ 2147483646 w 1445"/>
              <a:gd name="T7" fmla="*/ 2147483646 h 306"/>
              <a:gd name="T8" fmla="*/ 2147483646 w 1445"/>
              <a:gd name="T9" fmla="*/ 2147483646 h 306"/>
              <a:gd name="T10" fmla="*/ 2147483646 w 1445"/>
              <a:gd name="T11" fmla="*/ 2147483646 h 306"/>
              <a:gd name="T12" fmla="*/ 2147483646 w 1445"/>
              <a:gd name="T13" fmla="*/ 2147483646 h 306"/>
              <a:gd name="T14" fmla="*/ 2147483646 w 1445"/>
              <a:gd name="T15" fmla="*/ 2147483646 h 306"/>
              <a:gd name="T16" fmla="*/ 2147483646 w 1445"/>
              <a:gd name="T17" fmla="*/ 2147483646 h 306"/>
              <a:gd name="T18" fmla="*/ 2147483646 w 1445"/>
              <a:gd name="T19" fmla="*/ 2147483646 h 306"/>
              <a:gd name="T20" fmla="*/ 2147483646 w 1445"/>
              <a:gd name="T21" fmla="*/ 2147483646 h 306"/>
              <a:gd name="T22" fmla="*/ 2147483646 w 1445"/>
              <a:gd name="T23" fmla="*/ 2147483646 h 306"/>
              <a:gd name="T24" fmla="*/ 2147483646 w 1445"/>
              <a:gd name="T25" fmla="*/ 2147483646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45"/>
              <a:gd name="T40" fmla="*/ 0 h 306"/>
              <a:gd name="T41" fmla="*/ 1445 w 1445"/>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45" h="306">
                <a:moveTo>
                  <a:pt x="0" y="306"/>
                </a:moveTo>
                <a:cubicBezTo>
                  <a:pt x="5" y="304"/>
                  <a:pt x="12" y="305"/>
                  <a:pt x="16" y="301"/>
                </a:cubicBezTo>
                <a:cubicBezTo>
                  <a:pt x="24" y="293"/>
                  <a:pt x="21" y="278"/>
                  <a:pt x="27" y="268"/>
                </a:cubicBezTo>
                <a:cubicBezTo>
                  <a:pt x="33" y="257"/>
                  <a:pt x="41" y="247"/>
                  <a:pt x="48" y="236"/>
                </a:cubicBezTo>
                <a:cubicBezTo>
                  <a:pt x="58" y="221"/>
                  <a:pt x="117" y="177"/>
                  <a:pt x="125" y="171"/>
                </a:cubicBezTo>
                <a:cubicBezTo>
                  <a:pt x="159" y="146"/>
                  <a:pt x="186" y="117"/>
                  <a:pt x="228" y="105"/>
                </a:cubicBezTo>
                <a:cubicBezTo>
                  <a:pt x="249" y="91"/>
                  <a:pt x="273" y="79"/>
                  <a:pt x="298" y="73"/>
                </a:cubicBezTo>
                <a:cubicBezTo>
                  <a:pt x="394" y="11"/>
                  <a:pt x="526" y="10"/>
                  <a:pt x="635" y="2"/>
                </a:cubicBezTo>
                <a:cubicBezTo>
                  <a:pt x="773" y="5"/>
                  <a:pt x="907" y="0"/>
                  <a:pt x="1043" y="18"/>
                </a:cubicBezTo>
                <a:cubicBezTo>
                  <a:pt x="1068" y="27"/>
                  <a:pt x="1093" y="34"/>
                  <a:pt x="1119" y="40"/>
                </a:cubicBezTo>
                <a:cubicBezTo>
                  <a:pt x="1150" y="63"/>
                  <a:pt x="1183" y="68"/>
                  <a:pt x="1217" y="84"/>
                </a:cubicBezTo>
                <a:cubicBezTo>
                  <a:pt x="1257" y="104"/>
                  <a:pt x="1293" y="119"/>
                  <a:pt x="1336" y="132"/>
                </a:cubicBezTo>
                <a:cubicBezTo>
                  <a:pt x="1370" y="142"/>
                  <a:pt x="1410" y="165"/>
                  <a:pt x="1445" y="165"/>
                </a:cubicBezTo>
              </a:path>
            </a:pathLst>
          </a:custGeom>
          <a:noFill/>
          <a:ln w="38100">
            <a:solidFill>
              <a:srgbClr val="00CC00"/>
            </a:solidFill>
            <a:round/>
            <a:headEnd/>
            <a:tailEnd type="triangle" w="med" len="med"/>
          </a:ln>
          <a:extLst>
            <a:ext uri="{909E8E84-426E-40DD-AFC4-6F175D3DCCD1}">
              <a14:hiddenFill xmlns:a14="http://schemas.microsoft.com/office/drawing/2010/main">
                <a:solidFill>
                  <a:srgbClr val="FFFFFF"/>
                </a:solidFill>
              </a14:hiddenFill>
            </a:ext>
          </a:extLst>
        </p:spPr>
        <p:txBody>
          <a:bodyPr>
            <a:spAutoFit/>
          </a:bodyPr>
          <a:lstStyle/>
          <a:p>
            <a:endParaRPr lang="zh" altLang="en-US" sz="1800"/>
          </a:p>
        </p:txBody>
      </p:sp>
      <p:sp>
        <p:nvSpPr>
          <p:cNvPr id="142386" name="Freeform 58">
            <a:extLst>
              <a:ext uri="{FF2B5EF4-FFF2-40B4-BE49-F238E27FC236}">
                <a16:creationId xmlns:a16="http://schemas.microsoft.com/office/drawing/2014/main" id="{6A8501FF-7465-7F47-B5A3-B0326E7070E2}"/>
              </a:ext>
            </a:extLst>
          </p:cNvPr>
          <p:cNvSpPr>
            <a:spLocks/>
          </p:cNvSpPr>
          <p:nvPr/>
        </p:nvSpPr>
        <p:spPr bwMode="auto">
          <a:xfrm>
            <a:off x="4136232" y="4143375"/>
            <a:ext cx="1300163" cy="369332"/>
          </a:xfrm>
          <a:custGeom>
            <a:avLst/>
            <a:gdLst>
              <a:gd name="T0" fmla="*/ 0 w 1092"/>
              <a:gd name="T1" fmla="*/ 0 h 283"/>
              <a:gd name="T2" fmla="*/ 2147483646 w 1092"/>
              <a:gd name="T3" fmla="*/ 2147483646 h 283"/>
              <a:gd name="T4" fmla="*/ 2147483646 w 1092"/>
              <a:gd name="T5" fmla="*/ 2147483646 h 283"/>
              <a:gd name="T6" fmla="*/ 2147483646 w 1092"/>
              <a:gd name="T7" fmla="*/ 2147483646 h 283"/>
              <a:gd name="T8" fmla="*/ 2147483646 w 1092"/>
              <a:gd name="T9" fmla="*/ 2147483646 h 283"/>
              <a:gd name="T10" fmla="*/ 2147483646 w 1092"/>
              <a:gd name="T11" fmla="*/ 2147483646 h 283"/>
              <a:gd name="T12" fmla="*/ 0 60000 65536"/>
              <a:gd name="T13" fmla="*/ 0 60000 65536"/>
              <a:gd name="T14" fmla="*/ 0 60000 65536"/>
              <a:gd name="T15" fmla="*/ 0 60000 65536"/>
              <a:gd name="T16" fmla="*/ 0 60000 65536"/>
              <a:gd name="T17" fmla="*/ 0 60000 65536"/>
              <a:gd name="T18" fmla="*/ 0 w 1092"/>
              <a:gd name="T19" fmla="*/ 0 h 283"/>
              <a:gd name="T20" fmla="*/ 1092 w 1092"/>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092" h="283">
                <a:moveTo>
                  <a:pt x="0" y="0"/>
                </a:moveTo>
                <a:cubicBezTo>
                  <a:pt x="47" y="9"/>
                  <a:pt x="84" y="40"/>
                  <a:pt x="130" y="54"/>
                </a:cubicBezTo>
                <a:cubicBezTo>
                  <a:pt x="184" y="96"/>
                  <a:pt x="261" y="129"/>
                  <a:pt x="326" y="147"/>
                </a:cubicBezTo>
                <a:cubicBezTo>
                  <a:pt x="348" y="162"/>
                  <a:pt x="373" y="163"/>
                  <a:pt x="397" y="174"/>
                </a:cubicBezTo>
                <a:cubicBezTo>
                  <a:pt x="439" y="193"/>
                  <a:pt x="481" y="209"/>
                  <a:pt x="527" y="217"/>
                </a:cubicBezTo>
                <a:cubicBezTo>
                  <a:pt x="704" y="283"/>
                  <a:pt x="907" y="272"/>
                  <a:pt x="1092" y="272"/>
                </a:cubicBezTo>
              </a:path>
            </a:pathLst>
          </a:custGeom>
          <a:noFill/>
          <a:ln w="38100">
            <a:solidFill>
              <a:srgbClr val="00CC00"/>
            </a:solidFill>
            <a:round/>
            <a:headEnd/>
            <a:tailEnd type="triangle" w="med" len="med"/>
          </a:ln>
          <a:extLst>
            <a:ext uri="{909E8E84-426E-40DD-AFC4-6F175D3DCCD1}">
              <a14:hiddenFill xmlns:a14="http://schemas.microsoft.com/office/drawing/2010/main">
                <a:solidFill>
                  <a:srgbClr val="FFFFFF"/>
                </a:solidFill>
              </a14:hiddenFill>
            </a:ext>
          </a:extLst>
        </p:spPr>
        <p:txBody>
          <a:bodyPr>
            <a:spAutoFit/>
          </a:bodyPr>
          <a:lstStyle/>
          <a:p>
            <a:endParaRPr lang="zh" altLang="en-US" sz="1800"/>
          </a:p>
        </p:txBody>
      </p:sp>
      <p:sp>
        <p:nvSpPr>
          <p:cNvPr id="142387" name="Oval 59">
            <a:extLst>
              <a:ext uri="{FF2B5EF4-FFF2-40B4-BE49-F238E27FC236}">
                <a16:creationId xmlns:a16="http://schemas.microsoft.com/office/drawing/2014/main" id="{132F6BDF-FCEE-8F41-8EBB-C7B641D06A38}"/>
              </a:ext>
            </a:extLst>
          </p:cNvPr>
          <p:cNvSpPr>
            <a:spLocks noChangeArrowheads="1"/>
          </p:cNvSpPr>
          <p:nvPr/>
        </p:nvSpPr>
        <p:spPr bwMode="auto">
          <a:xfrm>
            <a:off x="5803106" y="3658673"/>
            <a:ext cx="259766" cy="519351"/>
          </a:xfrm>
          <a:prstGeom prst="ellipse">
            <a:avLst/>
          </a:prstGeom>
          <a:noFill/>
          <a:ln w="38100">
            <a:solidFill>
              <a:srgbClr val="00CC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88" name="Oval 60">
            <a:extLst>
              <a:ext uri="{FF2B5EF4-FFF2-40B4-BE49-F238E27FC236}">
                <a16:creationId xmlns:a16="http://schemas.microsoft.com/office/drawing/2014/main" id="{37B174D2-ADD4-C346-B1C0-1F726492A355}"/>
              </a:ext>
            </a:extLst>
          </p:cNvPr>
          <p:cNvSpPr>
            <a:spLocks noChangeArrowheads="1"/>
          </p:cNvSpPr>
          <p:nvPr/>
        </p:nvSpPr>
        <p:spPr bwMode="auto">
          <a:xfrm>
            <a:off x="5430441" y="3740826"/>
            <a:ext cx="259766" cy="519351"/>
          </a:xfrm>
          <a:prstGeom prst="ellipse">
            <a:avLst/>
          </a:prstGeom>
          <a:noFill/>
          <a:ln w="38100">
            <a:solidFill>
              <a:srgbClr val="00CC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2389" name="Oval 61">
            <a:extLst>
              <a:ext uri="{FF2B5EF4-FFF2-40B4-BE49-F238E27FC236}">
                <a16:creationId xmlns:a16="http://schemas.microsoft.com/office/drawing/2014/main" id="{D3D23B27-9AC1-BE44-B00E-6338EECF2B90}"/>
              </a:ext>
            </a:extLst>
          </p:cNvPr>
          <p:cNvSpPr>
            <a:spLocks noChangeArrowheads="1"/>
          </p:cNvSpPr>
          <p:nvPr/>
        </p:nvSpPr>
        <p:spPr bwMode="auto">
          <a:xfrm>
            <a:off x="5422106" y="4262319"/>
            <a:ext cx="259766" cy="519351"/>
          </a:xfrm>
          <a:prstGeom prst="ellipse">
            <a:avLst/>
          </a:prstGeom>
          <a:noFill/>
          <a:ln w="38100">
            <a:solidFill>
              <a:srgbClr val="00CC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Tree>
    <p:extLst>
      <p:ext uri="{BB962C8B-B14F-4D97-AF65-F5344CB8AC3E}">
        <p14:creationId xmlns:p14="http://schemas.microsoft.com/office/powerpoint/2010/main" val="2003050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a:extLst>
              <a:ext uri="{FF2B5EF4-FFF2-40B4-BE49-F238E27FC236}">
                <a16:creationId xmlns:a16="http://schemas.microsoft.com/office/drawing/2014/main" id="{384F8B53-FB3C-D749-BEB9-532665F0BA64}"/>
              </a:ext>
            </a:extLst>
          </p:cNvPr>
          <p:cNvSpPr>
            <a:spLocks noGrp="1" noChangeArrowheads="1"/>
          </p:cNvSpPr>
          <p:nvPr>
            <p:ph type="title"/>
          </p:nvPr>
        </p:nvSpPr>
        <p:spPr/>
        <p:txBody>
          <a:bodyPr/>
          <a:lstStyle/>
          <a:p>
            <a:r>
              <a:rPr lang="en-US" altLang="zh-CN" dirty="0"/>
              <a:t>4.6</a:t>
            </a:r>
            <a:r>
              <a:rPr lang="zh-CN" altLang="en-US" dirty="0"/>
              <a:t> 支持向量机</a:t>
            </a:r>
            <a:endParaRPr lang="en-US" altLang="ko-KR" dirty="0"/>
          </a:p>
        </p:txBody>
      </p:sp>
      <p:sp>
        <p:nvSpPr>
          <p:cNvPr id="3" name="内容占位符 2">
            <a:extLst>
              <a:ext uri="{FF2B5EF4-FFF2-40B4-BE49-F238E27FC236}">
                <a16:creationId xmlns:a16="http://schemas.microsoft.com/office/drawing/2014/main" id="{C2804DF0-BBB0-2749-B007-389A201612B5}"/>
              </a:ext>
            </a:extLst>
          </p:cNvPr>
          <p:cNvSpPr>
            <a:spLocks noGrp="1"/>
          </p:cNvSpPr>
          <p:nvPr>
            <p:ph idx="1"/>
          </p:nvPr>
        </p:nvSpPr>
        <p:spPr>
          <a:xfrm>
            <a:off x="406400" y="1484784"/>
            <a:ext cx="11379200" cy="614746"/>
          </a:xfrm>
        </p:spPr>
        <p:txBody>
          <a:bodyPr/>
          <a:lstStyle/>
          <a:p>
            <a:r>
              <a:rPr lang="zh-CN" altLang="zh" kern="0" dirty="0">
                <a:ea typeface="Heiti SC Medium" pitchFamily="2" charset="-128"/>
                <a:cs typeface="宋体" panose="02010600030101010101" pitchFamily="2" charset="-122"/>
              </a:rPr>
              <a:t>间隔</a:t>
            </a:r>
            <a:r>
              <a:rPr lang="zh-CN" altLang="en-US" kern="0" dirty="0">
                <a:ea typeface="Heiti SC Medium" pitchFamily="2" charset="-128"/>
                <a:cs typeface="宋体" panose="02010600030101010101" pitchFamily="2" charset="-122"/>
              </a:rPr>
              <a:t> </a:t>
            </a:r>
            <a:r>
              <a:rPr lang="en-US" altLang="zh-CN" kern="0" dirty="0">
                <a:ea typeface="Heiti SC Medium" pitchFamily="2" charset="-128"/>
                <a:cs typeface="宋体" panose="02010600030101010101" pitchFamily="2" charset="-122"/>
              </a:rPr>
              <a:t>(</a:t>
            </a:r>
            <a:r>
              <a:rPr lang="en-US" altLang="zh-CN" kern="0" dirty="0">
                <a:solidFill>
                  <a:srgbClr val="002060"/>
                </a:solidFill>
                <a:cs typeface="宋体" panose="02010600030101010101" pitchFamily="2" charset="-122"/>
              </a:rPr>
              <a:t>Margin):</a:t>
            </a:r>
            <a:r>
              <a:rPr lang="zh-CN" altLang="en-US" kern="0" dirty="0">
                <a:solidFill>
                  <a:srgbClr val="002060"/>
                </a:solidFill>
                <a:cs typeface="宋体" panose="02010600030101010101" pitchFamily="2" charset="-122"/>
              </a:rPr>
              <a:t> </a:t>
            </a:r>
            <a:r>
              <a:rPr lang="zh-CN" altLang="en-US" kern="0" dirty="0">
                <a:cs typeface="宋体" panose="02010600030101010101" pitchFamily="2" charset="-122"/>
              </a:rPr>
              <a:t>支</a:t>
            </a:r>
            <a:r>
              <a:rPr lang="zh-CN" altLang="zh" kern="0" dirty="0">
                <a:cs typeface="宋体" panose="02010600030101010101" pitchFamily="2" charset="-122"/>
              </a:rPr>
              <a:t>持向量到分割超平面（此处是直线）的距离称为</a:t>
            </a:r>
            <a:r>
              <a:rPr lang="zh-CN" altLang="zh" kern="0" dirty="0">
                <a:ea typeface="Heiti SC Medium" pitchFamily="2" charset="-128"/>
                <a:cs typeface="宋体" panose="02010600030101010101" pitchFamily="2" charset="-122"/>
              </a:rPr>
              <a:t>间隔</a:t>
            </a:r>
            <a:r>
              <a:rPr lang="zh-TW" altLang="zh" dirty="0"/>
              <a:t> </a:t>
            </a:r>
            <a:endParaRPr lang="zh" altLang="en-US" dirty="0"/>
          </a:p>
        </p:txBody>
      </p:sp>
      <p:sp>
        <p:nvSpPr>
          <p:cNvPr id="138244" name="Text Box 11">
            <a:extLst>
              <a:ext uri="{FF2B5EF4-FFF2-40B4-BE49-F238E27FC236}">
                <a16:creationId xmlns:a16="http://schemas.microsoft.com/office/drawing/2014/main" id="{A156D479-408A-2847-A1CC-99994B11D1E9}"/>
              </a:ext>
            </a:extLst>
          </p:cNvPr>
          <p:cNvSpPr txBox="1">
            <a:spLocks noChangeArrowheads="1"/>
          </p:cNvSpPr>
          <p:nvPr/>
        </p:nvSpPr>
        <p:spPr bwMode="auto">
          <a:xfrm>
            <a:off x="7353300" y="3257552"/>
            <a:ext cx="182880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endParaRPr lang="zh-CN" altLang="en-US" sz="1500">
              <a:solidFill>
                <a:schemeClr val="tx1"/>
              </a:solidFill>
              <a:ea typeface="Gulim" panose="020B0600000101010101" pitchFamily="34" charset="-127"/>
            </a:endParaRPr>
          </a:p>
        </p:txBody>
      </p:sp>
      <p:grpSp>
        <p:nvGrpSpPr>
          <p:cNvPr id="48" name="组合 47">
            <a:extLst>
              <a:ext uri="{FF2B5EF4-FFF2-40B4-BE49-F238E27FC236}">
                <a16:creationId xmlns:a16="http://schemas.microsoft.com/office/drawing/2014/main" id="{2F9C954B-5C17-444A-8C30-A6D6317E2D56}"/>
              </a:ext>
            </a:extLst>
          </p:cNvPr>
          <p:cNvGrpSpPr/>
          <p:nvPr/>
        </p:nvGrpSpPr>
        <p:grpSpPr>
          <a:xfrm>
            <a:off x="4409134" y="2492897"/>
            <a:ext cx="3831082" cy="3925069"/>
            <a:chOff x="2152654" y="1349938"/>
            <a:chExt cx="5108109" cy="5233425"/>
          </a:xfrm>
        </p:grpSpPr>
        <p:sp>
          <p:nvSpPr>
            <p:cNvPr id="49" name="矩形 48">
              <a:extLst>
                <a:ext uri="{FF2B5EF4-FFF2-40B4-BE49-F238E27FC236}">
                  <a16:creationId xmlns:a16="http://schemas.microsoft.com/office/drawing/2014/main" id="{36A5A89B-0C3D-7643-A093-570A04D2D0A3}"/>
                </a:ext>
              </a:extLst>
            </p:cNvPr>
            <p:cNvSpPr/>
            <p:nvPr/>
          </p:nvSpPr>
          <p:spPr bwMode="auto">
            <a:xfrm rot="1898436">
              <a:off x="3842515" y="2098974"/>
              <a:ext cx="359851" cy="4094164"/>
            </a:xfrm>
            <a:prstGeom prst="rect">
              <a:avLst/>
            </a:prstGeom>
            <a:solidFill>
              <a:schemeClr val="accent5">
                <a:lumMod val="20000"/>
                <a:lumOff val="80000"/>
              </a:schemeClr>
            </a:solidFill>
            <a:ln w="9525" cap="flat" cmpd="sng" algn="ctr">
              <a:solidFill>
                <a:schemeClr val="accent5">
                  <a:lumMod val="40000"/>
                  <a:lumOff val="60000"/>
                </a:schemeClr>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 altLang="en-US" sz="1800">
                <a:latin typeface="Times New Roman" pitchFamily="18" charset="0"/>
              </a:endParaRPr>
            </a:p>
          </p:txBody>
        </p:sp>
        <p:grpSp>
          <p:nvGrpSpPr>
            <p:cNvPr id="50" name="Group 10">
              <a:extLst>
                <a:ext uri="{FF2B5EF4-FFF2-40B4-BE49-F238E27FC236}">
                  <a16:creationId xmlns:a16="http://schemas.microsoft.com/office/drawing/2014/main" id="{92232A5C-FEA1-8246-9CA4-7E430CC7CA8B}"/>
                </a:ext>
              </a:extLst>
            </p:cNvPr>
            <p:cNvGrpSpPr>
              <a:grpSpLocks/>
            </p:cNvGrpSpPr>
            <p:nvPr/>
          </p:nvGrpSpPr>
          <p:grpSpPr bwMode="auto">
            <a:xfrm>
              <a:off x="2152654" y="1914526"/>
              <a:ext cx="4381500" cy="4376739"/>
              <a:chOff x="1459" y="925"/>
              <a:chExt cx="2760" cy="2757"/>
            </a:xfrm>
          </p:grpSpPr>
          <p:sp>
            <p:nvSpPr>
              <p:cNvPr id="59" name="Line 14">
                <a:extLst>
                  <a:ext uri="{FF2B5EF4-FFF2-40B4-BE49-F238E27FC236}">
                    <a16:creationId xmlns:a16="http://schemas.microsoft.com/office/drawing/2014/main" id="{9844CB10-604E-944F-81FD-C0C788A69FF2}"/>
                  </a:ext>
                </a:extLst>
              </p:cNvPr>
              <p:cNvSpPr>
                <a:spLocks noChangeShapeType="1"/>
              </p:cNvSpPr>
              <p:nvPr/>
            </p:nvSpPr>
            <p:spPr bwMode="auto">
              <a:xfrm flipH="1">
                <a:off x="1632" y="925"/>
                <a:ext cx="2" cy="2757"/>
              </a:xfrm>
              <a:prstGeom prst="line">
                <a:avLst/>
              </a:prstGeom>
              <a:noFill/>
              <a:ln w="38100">
                <a:solidFill>
                  <a:schemeClr val="tx1"/>
                </a:solidFill>
                <a:round/>
                <a:headEnd type="triangle"/>
                <a:tailEnd/>
              </a:ln>
              <a:extLst>
                <a:ext uri="{909E8E84-426E-40DD-AFC4-6F175D3DCCD1}">
                  <a14:hiddenFill xmlns:a14="http://schemas.microsoft.com/office/drawing/2010/main">
                    <a:noFill/>
                  </a14:hiddenFill>
                </a:ext>
              </a:extLst>
            </p:spPr>
            <p:txBody>
              <a:bodyPr wrap="square" anchor="ctr">
                <a:spAutoFit/>
              </a:bodyPr>
              <a:lstStyle/>
              <a:p>
                <a:endParaRPr lang="zh" altLang="en-US" sz="1800"/>
              </a:p>
            </p:txBody>
          </p:sp>
          <p:sp>
            <p:nvSpPr>
              <p:cNvPr id="60" name="Line 15">
                <a:extLst>
                  <a:ext uri="{FF2B5EF4-FFF2-40B4-BE49-F238E27FC236}">
                    <a16:creationId xmlns:a16="http://schemas.microsoft.com/office/drawing/2014/main" id="{A3FDF9B7-A3E1-5B45-B06D-937A1774A4C9}"/>
                  </a:ext>
                </a:extLst>
              </p:cNvPr>
              <p:cNvSpPr>
                <a:spLocks noChangeShapeType="1"/>
              </p:cNvSpPr>
              <p:nvPr/>
            </p:nvSpPr>
            <p:spPr bwMode="auto">
              <a:xfrm flipV="1">
                <a:off x="1459" y="3504"/>
                <a:ext cx="2760" cy="0"/>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nchor="ctr">
                <a:spAutoFit/>
              </a:bodyPr>
              <a:lstStyle/>
              <a:p>
                <a:endParaRPr lang="zh" altLang="en-US" sz="1800">
                  <a:ln>
                    <a:solidFill>
                      <a:sysClr val="windowText" lastClr="000000"/>
                    </a:solidFill>
                  </a:ln>
                </a:endParaRPr>
              </a:p>
            </p:txBody>
          </p:sp>
          <p:sp>
            <p:nvSpPr>
              <p:cNvPr id="61" name="Oval 18">
                <a:extLst>
                  <a:ext uri="{FF2B5EF4-FFF2-40B4-BE49-F238E27FC236}">
                    <a16:creationId xmlns:a16="http://schemas.microsoft.com/office/drawing/2014/main" id="{CCE601F8-B280-8340-A3C1-47E5DE315755}"/>
                  </a:ext>
                </a:extLst>
              </p:cNvPr>
              <p:cNvSpPr>
                <a:spLocks noChangeAspect="1" noChangeArrowheads="1"/>
              </p:cNvSpPr>
              <p:nvPr/>
            </p:nvSpPr>
            <p:spPr bwMode="auto">
              <a:xfrm>
                <a:off x="2734" y="177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2" name="Oval 19">
                <a:extLst>
                  <a:ext uri="{FF2B5EF4-FFF2-40B4-BE49-F238E27FC236}">
                    <a16:creationId xmlns:a16="http://schemas.microsoft.com/office/drawing/2014/main" id="{8300385C-2B29-0A4B-8629-9B81C8A848EB}"/>
                  </a:ext>
                </a:extLst>
              </p:cNvPr>
              <p:cNvSpPr>
                <a:spLocks noChangeAspect="1" noChangeArrowheads="1"/>
              </p:cNvSpPr>
              <p:nvPr/>
            </p:nvSpPr>
            <p:spPr bwMode="auto">
              <a:xfrm>
                <a:off x="2763" y="2290"/>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3" name="Oval 20">
                <a:extLst>
                  <a:ext uri="{FF2B5EF4-FFF2-40B4-BE49-F238E27FC236}">
                    <a16:creationId xmlns:a16="http://schemas.microsoft.com/office/drawing/2014/main" id="{AEBF3264-B45C-8B4A-8D72-48A54F5AC4BA}"/>
                  </a:ext>
                </a:extLst>
              </p:cNvPr>
              <p:cNvSpPr>
                <a:spLocks noChangeAspect="1" noChangeArrowheads="1"/>
              </p:cNvSpPr>
              <p:nvPr/>
            </p:nvSpPr>
            <p:spPr bwMode="auto">
              <a:xfrm>
                <a:off x="2148" y="1678"/>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4" name="Oval 21">
                <a:extLst>
                  <a:ext uri="{FF2B5EF4-FFF2-40B4-BE49-F238E27FC236}">
                    <a16:creationId xmlns:a16="http://schemas.microsoft.com/office/drawing/2014/main" id="{B48708F6-3003-7D4B-99C8-ABB69FBF4A4D}"/>
                  </a:ext>
                </a:extLst>
              </p:cNvPr>
              <p:cNvSpPr>
                <a:spLocks noChangeAspect="1" noChangeArrowheads="1"/>
              </p:cNvSpPr>
              <p:nvPr/>
            </p:nvSpPr>
            <p:spPr bwMode="auto">
              <a:xfrm>
                <a:off x="2448" y="2352"/>
                <a:ext cx="34"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5" name="Oval 22">
                <a:extLst>
                  <a:ext uri="{FF2B5EF4-FFF2-40B4-BE49-F238E27FC236}">
                    <a16:creationId xmlns:a16="http://schemas.microsoft.com/office/drawing/2014/main" id="{67F0062C-219D-894D-B9AD-41FC45AAF636}"/>
                  </a:ext>
                </a:extLst>
              </p:cNvPr>
              <p:cNvSpPr>
                <a:spLocks noChangeAspect="1" noChangeArrowheads="1"/>
              </p:cNvSpPr>
              <p:nvPr/>
            </p:nvSpPr>
            <p:spPr bwMode="auto">
              <a:xfrm>
                <a:off x="1920" y="1968"/>
                <a:ext cx="38" cy="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6" name="Oval 23">
                <a:extLst>
                  <a:ext uri="{FF2B5EF4-FFF2-40B4-BE49-F238E27FC236}">
                    <a16:creationId xmlns:a16="http://schemas.microsoft.com/office/drawing/2014/main" id="{56D5716C-5A99-6049-9793-82EFF268A427}"/>
                  </a:ext>
                </a:extLst>
              </p:cNvPr>
              <p:cNvSpPr>
                <a:spLocks noChangeAspect="1" noChangeArrowheads="1"/>
              </p:cNvSpPr>
              <p:nvPr/>
            </p:nvSpPr>
            <p:spPr bwMode="auto">
              <a:xfrm>
                <a:off x="3216" y="2592"/>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7" name="Oval 24">
                <a:extLst>
                  <a:ext uri="{FF2B5EF4-FFF2-40B4-BE49-F238E27FC236}">
                    <a16:creationId xmlns:a16="http://schemas.microsoft.com/office/drawing/2014/main" id="{245BA3AC-D507-8340-BBB1-C575C3A60CC4}"/>
                  </a:ext>
                </a:extLst>
              </p:cNvPr>
              <p:cNvSpPr>
                <a:spLocks noChangeAspect="1" noChangeArrowheads="1"/>
              </p:cNvSpPr>
              <p:nvPr/>
            </p:nvSpPr>
            <p:spPr bwMode="auto">
              <a:xfrm rot="20481726">
                <a:off x="2460" y="2799"/>
                <a:ext cx="34"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8" name="Oval 25">
                <a:extLst>
                  <a:ext uri="{FF2B5EF4-FFF2-40B4-BE49-F238E27FC236}">
                    <a16:creationId xmlns:a16="http://schemas.microsoft.com/office/drawing/2014/main" id="{0B49C361-8876-4C43-BD32-F316C9C972BF}"/>
                  </a:ext>
                </a:extLst>
              </p:cNvPr>
              <p:cNvSpPr>
                <a:spLocks noChangeAspect="1" noChangeArrowheads="1"/>
              </p:cNvSpPr>
              <p:nvPr/>
            </p:nvSpPr>
            <p:spPr bwMode="auto">
              <a:xfrm rot="-1118274">
                <a:off x="3782" y="2034"/>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9" name="Oval 26">
                <a:extLst>
                  <a:ext uri="{FF2B5EF4-FFF2-40B4-BE49-F238E27FC236}">
                    <a16:creationId xmlns:a16="http://schemas.microsoft.com/office/drawing/2014/main" id="{DE4BF2DB-CB27-BD4A-AEC7-A73B53E5D1DE}"/>
                  </a:ext>
                </a:extLst>
              </p:cNvPr>
              <p:cNvSpPr>
                <a:spLocks noChangeAspect="1" noChangeArrowheads="1"/>
              </p:cNvSpPr>
              <p:nvPr/>
            </p:nvSpPr>
            <p:spPr bwMode="auto">
              <a:xfrm rot="-1118274">
                <a:off x="3336" y="2863"/>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0" name="Oval 27">
                <a:extLst>
                  <a:ext uri="{FF2B5EF4-FFF2-40B4-BE49-F238E27FC236}">
                    <a16:creationId xmlns:a16="http://schemas.microsoft.com/office/drawing/2014/main" id="{91886986-E2B3-834C-910A-0EEE69F2D5ED}"/>
                  </a:ext>
                </a:extLst>
              </p:cNvPr>
              <p:cNvSpPr>
                <a:spLocks noChangeAspect="1" noChangeArrowheads="1"/>
              </p:cNvSpPr>
              <p:nvPr/>
            </p:nvSpPr>
            <p:spPr bwMode="auto">
              <a:xfrm rot="-1118274">
                <a:off x="1968" y="1680"/>
                <a:ext cx="38" cy="32"/>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1" name="Oval 28">
                <a:extLst>
                  <a:ext uri="{FF2B5EF4-FFF2-40B4-BE49-F238E27FC236}">
                    <a16:creationId xmlns:a16="http://schemas.microsoft.com/office/drawing/2014/main" id="{9A49FE06-FBFC-E645-A02D-14B6FD6AF50F}"/>
                  </a:ext>
                </a:extLst>
              </p:cNvPr>
              <p:cNvSpPr>
                <a:spLocks noChangeAspect="1" noChangeArrowheads="1"/>
              </p:cNvSpPr>
              <p:nvPr/>
            </p:nvSpPr>
            <p:spPr bwMode="auto">
              <a:xfrm rot="-1118274">
                <a:off x="2968" y="2258"/>
                <a:ext cx="38" cy="32"/>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2" name="Oval 29">
                <a:extLst>
                  <a:ext uri="{FF2B5EF4-FFF2-40B4-BE49-F238E27FC236}">
                    <a16:creationId xmlns:a16="http://schemas.microsoft.com/office/drawing/2014/main" id="{374DEBA0-85AC-FE44-BE9F-6A04B301CFA8}"/>
                  </a:ext>
                </a:extLst>
              </p:cNvPr>
              <p:cNvSpPr>
                <a:spLocks noChangeAspect="1" noChangeArrowheads="1"/>
              </p:cNvSpPr>
              <p:nvPr/>
            </p:nvSpPr>
            <p:spPr bwMode="auto">
              <a:xfrm rot="-1118274">
                <a:off x="3696" y="2832"/>
                <a:ext cx="38" cy="3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3" name="Oval 30">
                <a:extLst>
                  <a:ext uri="{FF2B5EF4-FFF2-40B4-BE49-F238E27FC236}">
                    <a16:creationId xmlns:a16="http://schemas.microsoft.com/office/drawing/2014/main" id="{9B6F73BD-AE8A-CF46-93F8-DE4412C6DB3D}"/>
                  </a:ext>
                </a:extLst>
              </p:cNvPr>
              <p:cNvSpPr>
                <a:spLocks noChangeAspect="1" noChangeArrowheads="1"/>
              </p:cNvSpPr>
              <p:nvPr/>
            </p:nvSpPr>
            <p:spPr bwMode="auto">
              <a:xfrm rot="-1118274">
                <a:off x="1962" y="2293"/>
                <a:ext cx="38" cy="3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4" name="Oval 31">
                <a:extLst>
                  <a:ext uri="{FF2B5EF4-FFF2-40B4-BE49-F238E27FC236}">
                    <a16:creationId xmlns:a16="http://schemas.microsoft.com/office/drawing/2014/main" id="{8388DB9D-42CB-D142-A217-187AB6585F94}"/>
                  </a:ext>
                </a:extLst>
              </p:cNvPr>
              <p:cNvSpPr>
                <a:spLocks noChangeAspect="1" noChangeArrowheads="1"/>
              </p:cNvSpPr>
              <p:nvPr/>
            </p:nvSpPr>
            <p:spPr bwMode="auto">
              <a:xfrm rot="5895381">
                <a:off x="2436" y="1926"/>
                <a:ext cx="30"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5" name="Oval 32">
                <a:extLst>
                  <a:ext uri="{FF2B5EF4-FFF2-40B4-BE49-F238E27FC236}">
                    <a16:creationId xmlns:a16="http://schemas.microsoft.com/office/drawing/2014/main" id="{4C74708B-B2CB-3E49-88C8-EBCE8E67E03A}"/>
                  </a:ext>
                </a:extLst>
              </p:cNvPr>
              <p:cNvSpPr>
                <a:spLocks noChangeAspect="1" noChangeArrowheads="1"/>
              </p:cNvSpPr>
              <p:nvPr/>
            </p:nvSpPr>
            <p:spPr bwMode="auto">
              <a:xfrm rot="5895381">
                <a:off x="2605" y="3303"/>
                <a:ext cx="35"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6" name="Oval 33">
                <a:extLst>
                  <a:ext uri="{FF2B5EF4-FFF2-40B4-BE49-F238E27FC236}">
                    <a16:creationId xmlns:a16="http://schemas.microsoft.com/office/drawing/2014/main" id="{0428761A-D93B-D743-BB79-54EB15694CEC}"/>
                  </a:ext>
                </a:extLst>
              </p:cNvPr>
              <p:cNvSpPr>
                <a:spLocks noChangeAspect="1" noChangeArrowheads="1"/>
              </p:cNvSpPr>
              <p:nvPr/>
            </p:nvSpPr>
            <p:spPr bwMode="auto">
              <a:xfrm rot="5895381">
                <a:off x="1962" y="2582"/>
                <a:ext cx="30"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7" name="Oval 34">
                <a:extLst>
                  <a:ext uri="{FF2B5EF4-FFF2-40B4-BE49-F238E27FC236}">
                    <a16:creationId xmlns:a16="http://schemas.microsoft.com/office/drawing/2014/main" id="{2F7F41CE-2E9F-1F46-9AA8-600E548F1453}"/>
                  </a:ext>
                </a:extLst>
              </p:cNvPr>
              <p:cNvSpPr>
                <a:spLocks noChangeAspect="1" noChangeArrowheads="1"/>
              </p:cNvSpPr>
              <p:nvPr/>
            </p:nvSpPr>
            <p:spPr bwMode="auto">
              <a:xfrm rot="5895381">
                <a:off x="2736" y="1508"/>
                <a:ext cx="30"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8" name="Oval 35">
                <a:extLst>
                  <a:ext uri="{FF2B5EF4-FFF2-40B4-BE49-F238E27FC236}">
                    <a16:creationId xmlns:a16="http://schemas.microsoft.com/office/drawing/2014/main" id="{2B71864A-34D9-7942-A924-BB4B6D896C6C}"/>
                  </a:ext>
                </a:extLst>
              </p:cNvPr>
              <p:cNvSpPr>
                <a:spLocks noChangeAspect="1" noChangeArrowheads="1"/>
              </p:cNvSpPr>
              <p:nvPr/>
            </p:nvSpPr>
            <p:spPr bwMode="auto">
              <a:xfrm rot="5895381">
                <a:off x="3341" y="2611"/>
                <a:ext cx="37"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9" name="Oval 36">
                <a:extLst>
                  <a:ext uri="{FF2B5EF4-FFF2-40B4-BE49-F238E27FC236}">
                    <a16:creationId xmlns:a16="http://schemas.microsoft.com/office/drawing/2014/main" id="{4770143C-5614-3C42-820E-57DEADD91623}"/>
                  </a:ext>
                </a:extLst>
              </p:cNvPr>
              <p:cNvSpPr>
                <a:spLocks noChangeAspect="1" noChangeArrowheads="1"/>
              </p:cNvSpPr>
              <p:nvPr/>
            </p:nvSpPr>
            <p:spPr bwMode="auto">
              <a:xfrm rot="5895381">
                <a:off x="2753" y="257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0" name="Oval 37">
                <a:extLst>
                  <a:ext uri="{FF2B5EF4-FFF2-40B4-BE49-F238E27FC236}">
                    <a16:creationId xmlns:a16="http://schemas.microsoft.com/office/drawing/2014/main" id="{E9B4D14D-D73F-E341-8E57-BB9B123E20E3}"/>
                  </a:ext>
                </a:extLst>
              </p:cNvPr>
              <p:cNvSpPr>
                <a:spLocks noChangeAspect="1" noChangeArrowheads="1"/>
              </p:cNvSpPr>
              <p:nvPr/>
            </p:nvSpPr>
            <p:spPr bwMode="auto">
              <a:xfrm rot="5895381">
                <a:off x="3540" y="212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1" name="Oval 38">
                <a:extLst>
                  <a:ext uri="{FF2B5EF4-FFF2-40B4-BE49-F238E27FC236}">
                    <a16:creationId xmlns:a16="http://schemas.microsoft.com/office/drawing/2014/main" id="{8ABE02AB-9FE4-E049-9B82-1EEEFD9D1AC5}"/>
                  </a:ext>
                </a:extLst>
              </p:cNvPr>
              <p:cNvSpPr>
                <a:spLocks noChangeAspect="1" noChangeArrowheads="1"/>
              </p:cNvSpPr>
              <p:nvPr/>
            </p:nvSpPr>
            <p:spPr bwMode="auto">
              <a:xfrm rot="5895381">
                <a:off x="1945" y="1478"/>
                <a:ext cx="30"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2" name="Oval 39">
                <a:extLst>
                  <a:ext uri="{FF2B5EF4-FFF2-40B4-BE49-F238E27FC236}">
                    <a16:creationId xmlns:a16="http://schemas.microsoft.com/office/drawing/2014/main" id="{10F16398-B1E2-744B-BBB8-EDEE03AC87F0}"/>
                  </a:ext>
                </a:extLst>
              </p:cNvPr>
              <p:cNvSpPr>
                <a:spLocks noChangeAspect="1" noChangeArrowheads="1"/>
              </p:cNvSpPr>
              <p:nvPr/>
            </p:nvSpPr>
            <p:spPr bwMode="auto">
              <a:xfrm rot="5895381">
                <a:off x="3314" y="2062"/>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3" name="Oval 40">
                <a:extLst>
                  <a:ext uri="{FF2B5EF4-FFF2-40B4-BE49-F238E27FC236}">
                    <a16:creationId xmlns:a16="http://schemas.microsoft.com/office/drawing/2014/main" id="{F0646FC8-2415-7D44-ABC9-485BF45CF173}"/>
                  </a:ext>
                </a:extLst>
              </p:cNvPr>
              <p:cNvSpPr>
                <a:spLocks noChangeAspect="1" noChangeArrowheads="1"/>
              </p:cNvSpPr>
              <p:nvPr/>
            </p:nvSpPr>
            <p:spPr bwMode="auto">
              <a:xfrm rot="5895381">
                <a:off x="3223" y="2973"/>
                <a:ext cx="37"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4" name="Oval 41">
                <a:extLst>
                  <a:ext uri="{FF2B5EF4-FFF2-40B4-BE49-F238E27FC236}">
                    <a16:creationId xmlns:a16="http://schemas.microsoft.com/office/drawing/2014/main" id="{4F5442BD-63A7-BE4B-98C6-F2E7FF155732}"/>
                  </a:ext>
                </a:extLst>
              </p:cNvPr>
              <p:cNvSpPr>
                <a:spLocks noChangeAspect="1" noChangeArrowheads="1"/>
              </p:cNvSpPr>
              <p:nvPr/>
            </p:nvSpPr>
            <p:spPr bwMode="auto">
              <a:xfrm rot="4777107">
                <a:off x="2203" y="2227"/>
                <a:ext cx="37" cy="38"/>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5" name="Oval 42">
                <a:extLst>
                  <a:ext uri="{FF2B5EF4-FFF2-40B4-BE49-F238E27FC236}">
                    <a16:creationId xmlns:a16="http://schemas.microsoft.com/office/drawing/2014/main" id="{EDEDE14D-224F-E84C-B6C7-52AB809CE5A0}"/>
                  </a:ext>
                </a:extLst>
              </p:cNvPr>
              <p:cNvSpPr>
                <a:spLocks noChangeAspect="1" noChangeArrowheads="1"/>
              </p:cNvSpPr>
              <p:nvPr/>
            </p:nvSpPr>
            <p:spPr bwMode="auto">
              <a:xfrm rot="4777107">
                <a:off x="2930" y="331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6" name="Oval 43">
                <a:extLst>
                  <a:ext uri="{FF2B5EF4-FFF2-40B4-BE49-F238E27FC236}">
                    <a16:creationId xmlns:a16="http://schemas.microsoft.com/office/drawing/2014/main" id="{11D8CED5-B345-604D-BFD9-25E6EEC8B3F0}"/>
                  </a:ext>
                </a:extLst>
              </p:cNvPr>
              <p:cNvSpPr>
                <a:spLocks noChangeAspect="1" noChangeArrowheads="1"/>
              </p:cNvSpPr>
              <p:nvPr/>
            </p:nvSpPr>
            <p:spPr bwMode="auto">
              <a:xfrm rot="4777107">
                <a:off x="2738" y="3070"/>
                <a:ext cx="30" cy="34"/>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7" name="Oval 44">
                <a:extLst>
                  <a:ext uri="{FF2B5EF4-FFF2-40B4-BE49-F238E27FC236}">
                    <a16:creationId xmlns:a16="http://schemas.microsoft.com/office/drawing/2014/main" id="{8E474738-387C-6943-B9B9-270846A1273E}"/>
                  </a:ext>
                </a:extLst>
              </p:cNvPr>
              <p:cNvSpPr>
                <a:spLocks noChangeAspect="1" noChangeArrowheads="1"/>
              </p:cNvSpPr>
              <p:nvPr/>
            </p:nvSpPr>
            <p:spPr bwMode="auto">
              <a:xfrm rot="4777107">
                <a:off x="1774" y="2354"/>
                <a:ext cx="37"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8" name="Oval 45">
                <a:extLst>
                  <a:ext uri="{FF2B5EF4-FFF2-40B4-BE49-F238E27FC236}">
                    <a16:creationId xmlns:a16="http://schemas.microsoft.com/office/drawing/2014/main" id="{E785321F-561E-DE4A-9B73-5C33D0321A4C}"/>
                  </a:ext>
                </a:extLst>
              </p:cNvPr>
              <p:cNvSpPr>
                <a:spLocks noChangeAspect="1" noChangeArrowheads="1"/>
              </p:cNvSpPr>
              <p:nvPr/>
            </p:nvSpPr>
            <p:spPr bwMode="auto">
              <a:xfrm rot="4777107">
                <a:off x="2339" y="1749"/>
                <a:ext cx="32" cy="34"/>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9" name="Oval 46">
                <a:extLst>
                  <a:ext uri="{FF2B5EF4-FFF2-40B4-BE49-F238E27FC236}">
                    <a16:creationId xmlns:a16="http://schemas.microsoft.com/office/drawing/2014/main" id="{B035EB72-57CB-9048-8C63-481FA5EAC5B4}"/>
                  </a:ext>
                </a:extLst>
              </p:cNvPr>
              <p:cNvSpPr>
                <a:spLocks noChangeAspect="1" noChangeArrowheads="1"/>
              </p:cNvSpPr>
              <p:nvPr/>
            </p:nvSpPr>
            <p:spPr bwMode="auto">
              <a:xfrm rot="4777107">
                <a:off x="2744" y="2749"/>
                <a:ext cx="32"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0" name="Oval 48">
                <a:extLst>
                  <a:ext uri="{FF2B5EF4-FFF2-40B4-BE49-F238E27FC236}">
                    <a16:creationId xmlns:a16="http://schemas.microsoft.com/office/drawing/2014/main" id="{DB01068E-6E6A-9345-9186-392E79E7AE6A}"/>
                  </a:ext>
                </a:extLst>
              </p:cNvPr>
              <p:cNvSpPr>
                <a:spLocks noChangeAspect="1" noChangeArrowheads="1"/>
              </p:cNvSpPr>
              <p:nvPr/>
            </p:nvSpPr>
            <p:spPr bwMode="auto">
              <a:xfrm rot="4777107">
                <a:off x="2480" y="3181"/>
                <a:ext cx="35"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1" name="Oval 49">
                <a:extLst>
                  <a:ext uri="{FF2B5EF4-FFF2-40B4-BE49-F238E27FC236}">
                    <a16:creationId xmlns:a16="http://schemas.microsoft.com/office/drawing/2014/main" id="{2064441E-3FE0-8A4E-8370-156BE7C2BE0E}"/>
                  </a:ext>
                </a:extLst>
              </p:cNvPr>
              <p:cNvSpPr>
                <a:spLocks noChangeAspect="1" noChangeArrowheads="1"/>
              </p:cNvSpPr>
              <p:nvPr/>
            </p:nvSpPr>
            <p:spPr bwMode="auto">
              <a:xfrm rot="4777107">
                <a:off x="3341" y="2996"/>
                <a:ext cx="32" cy="38"/>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grpSp>
        <p:sp>
          <p:nvSpPr>
            <p:cNvPr id="51" name="Line 13">
              <a:extLst>
                <a:ext uri="{FF2B5EF4-FFF2-40B4-BE49-F238E27FC236}">
                  <a16:creationId xmlns:a16="http://schemas.microsoft.com/office/drawing/2014/main" id="{97A0934D-D4BE-6D43-B71E-816CDAA08EB1}"/>
                </a:ext>
              </a:extLst>
            </p:cNvPr>
            <p:cNvSpPr>
              <a:spLocks noChangeShapeType="1"/>
            </p:cNvSpPr>
            <p:nvPr/>
          </p:nvSpPr>
          <p:spPr bwMode="auto">
            <a:xfrm rot="18127581" flipH="1">
              <a:off x="1584325" y="4184650"/>
              <a:ext cx="4795838" cy="1588"/>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mc:AlternateContent xmlns:mc="http://schemas.openxmlformats.org/markup-compatibility/2006" xmlns:a14="http://schemas.microsoft.com/office/drawing/2010/main">
          <mc:Choice Requires="a14">
            <p:sp>
              <p:nvSpPr>
                <p:cNvPr id="52" name="文本框 51">
                  <a:extLst>
                    <a:ext uri="{FF2B5EF4-FFF2-40B4-BE49-F238E27FC236}">
                      <a16:creationId xmlns:a16="http://schemas.microsoft.com/office/drawing/2014/main" id="{BD11385D-67A5-744A-8D5E-F73FD703BBA5}"/>
                    </a:ext>
                  </a:extLst>
                </p:cNvPr>
                <p:cNvSpPr txBox="1"/>
                <p:nvPr/>
              </p:nvSpPr>
              <p:spPr>
                <a:xfrm>
                  <a:off x="6534154" y="5752772"/>
                  <a:ext cx="726609" cy="52219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𝑗</m:t>
                            </m:r>
                            <m:r>
                              <a:rPr kumimoji="1" lang="en-US" altLang="zh-CN" sz="1800" i="1">
                                <a:latin typeface="Cambria Math" panose="02040503050406030204" pitchFamily="18" charset="0"/>
                              </a:rPr>
                              <m:t>1</m:t>
                            </m:r>
                          </m:sub>
                        </m:sSub>
                      </m:oMath>
                    </m:oMathPara>
                  </a14:m>
                  <a:endParaRPr kumimoji="1" lang="zh" altLang="en-US" sz="1800" dirty="0"/>
                </a:p>
              </p:txBody>
            </p:sp>
          </mc:Choice>
          <mc:Fallback xmlns="">
            <p:sp>
              <p:nvSpPr>
                <p:cNvPr id="52" name="文本框 51">
                  <a:extLst>
                    <a:ext uri="{FF2B5EF4-FFF2-40B4-BE49-F238E27FC236}">
                      <a16:creationId xmlns:a16="http://schemas.microsoft.com/office/drawing/2014/main" id="{BD11385D-67A5-744A-8D5E-F73FD703BBA5}"/>
                    </a:ext>
                  </a:extLst>
                </p:cNvPr>
                <p:cNvSpPr txBox="1">
                  <a:spLocks noRot="1" noChangeAspect="1" noMove="1" noResize="1" noEditPoints="1" noAdjustHandles="1" noChangeArrowheads="1" noChangeShapeType="1" noTextEdit="1"/>
                </p:cNvSpPr>
                <p:nvPr/>
              </p:nvSpPr>
              <p:spPr>
                <a:xfrm>
                  <a:off x="6534154" y="5752772"/>
                  <a:ext cx="726609" cy="522195"/>
                </a:xfrm>
                <a:prstGeom prst="rect">
                  <a:avLst/>
                </a:prstGeom>
                <a:blipFill>
                  <a:blip r:embed="rId3"/>
                  <a:stretch>
                    <a:fillRect b="-6452"/>
                  </a:stretch>
                </a:blipFill>
              </p:spPr>
              <p:txBody>
                <a:bodyPr/>
                <a:lstStyle/>
                <a:p>
                  <a:r>
                    <a:rPr lang="zh" altLang="en-US">
                      <a:noFill/>
                    </a:rPr>
                    <a:t> </a:t>
                  </a:r>
                </a:p>
              </p:txBody>
            </p:sp>
          </mc:Fallback>
        </mc:AlternateContent>
        <mc:AlternateContent xmlns:mc="http://schemas.openxmlformats.org/markup-compatibility/2006" xmlns:a14="http://schemas.microsoft.com/office/drawing/2010/main">
          <mc:Choice Requires="a14">
            <p:sp>
              <p:nvSpPr>
                <p:cNvPr id="53" name="文本框 52">
                  <a:extLst>
                    <a:ext uri="{FF2B5EF4-FFF2-40B4-BE49-F238E27FC236}">
                      <a16:creationId xmlns:a16="http://schemas.microsoft.com/office/drawing/2014/main" id="{1D05F84F-A256-C54C-B190-E1A72D332E32}"/>
                    </a:ext>
                  </a:extLst>
                </p:cNvPr>
                <p:cNvSpPr txBox="1"/>
                <p:nvPr/>
              </p:nvSpPr>
              <p:spPr>
                <a:xfrm>
                  <a:off x="2152654" y="1349938"/>
                  <a:ext cx="726609" cy="52219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𝑗</m:t>
                            </m:r>
                            <m:r>
                              <a:rPr kumimoji="1" lang="en-US" altLang="zh-CN" sz="1800" i="1">
                                <a:latin typeface="Cambria Math" panose="02040503050406030204" pitchFamily="18" charset="0"/>
                              </a:rPr>
                              <m:t>2</m:t>
                            </m:r>
                          </m:sub>
                        </m:sSub>
                      </m:oMath>
                    </m:oMathPara>
                  </a14:m>
                  <a:endParaRPr kumimoji="1" lang="zh" altLang="en-US" sz="1800" dirty="0"/>
                </a:p>
              </p:txBody>
            </p:sp>
          </mc:Choice>
          <mc:Fallback xmlns="">
            <p:sp>
              <p:nvSpPr>
                <p:cNvPr id="53" name="文本框 52">
                  <a:extLst>
                    <a:ext uri="{FF2B5EF4-FFF2-40B4-BE49-F238E27FC236}">
                      <a16:creationId xmlns:a16="http://schemas.microsoft.com/office/drawing/2014/main" id="{1D05F84F-A256-C54C-B190-E1A72D332E32}"/>
                    </a:ext>
                  </a:extLst>
                </p:cNvPr>
                <p:cNvSpPr txBox="1">
                  <a:spLocks noRot="1" noChangeAspect="1" noMove="1" noResize="1" noEditPoints="1" noAdjustHandles="1" noChangeArrowheads="1" noChangeShapeType="1" noTextEdit="1"/>
                </p:cNvSpPr>
                <p:nvPr/>
              </p:nvSpPr>
              <p:spPr>
                <a:xfrm>
                  <a:off x="2152654" y="1349938"/>
                  <a:ext cx="726609" cy="522195"/>
                </a:xfrm>
                <a:prstGeom prst="rect">
                  <a:avLst/>
                </a:prstGeom>
                <a:blipFill>
                  <a:blip r:embed="rId4"/>
                  <a:stretch>
                    <a:fillRect b="-6250"/>
                  </a:stretch>
                </a:blipFill>
              </p:spPr>
              <p:txBody>
                <a:bodyPr/>
                <a:lstStyle/>
                <a:p>
                  <a:r>
                    <a:rPr lang="zh" altLang="en-US">
                      <a:noFill/>
                    </a:rPr>
                    <a:t> </a:t>
                  </a:r>
                </a:p>
              </p:txBody>
            </p:sp>
          </mc:Fallback>
        </mc:AlternateContent>
        <p:sp>
          <p:nvSpPr>
            <p:cNvPr id="54" name="矩形 53">
              <a:extLst>
                <a:ext uri="{FF2B5EF4-FFF2-40B4-BE49-F238E27FC236}">
                  <a16:creationId xmlns:a16="http://schemas.microsoft.com/office/drawing/2014/main" id="{F6B52495-564C-5B4E-88F0-9222CAFA09C0}"/>
                </a:ext>
              </a:extLst>
            </p:cNvPr>
            <p:cNvSpPr/>
            <p:nvPr/>
          </p:nvSpPr>
          <p:spPr bwMode="auto">
            <a:xfrm>
              <a:off x="3657600" y="4123424"/>
              <a:ext cx="180000" cy="180000"/>
            </a:xfrm>
            <a:prstGeom prst="rect">
              <a:avLst/>
            </a:prstGeom>
            <a:no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 altLang="en-US" sz="1800">
                <a:latin typeface="Times New Roman" pitchFamily="18" charset="0"/>
              </a:endParaRPr>
            </a:p>
          </p:txBody>
        </p:sp>
        <p:sp>
          <p:nvSpPr>
            <p:cNvPr id="55" name="矩形 54">
              <a:extLst>
                <a:ext uri="{FF2B5EF4-FFF2-40B4-BE49-F238E27FC236}">
                  <a16:creationId xmlns:a16="http://schemas.microsoft.com/office/drawing/2014/main" id="{D77033A6-0F10-DA4C-B00A-2936C71F2412}"/>
                </a:ext>
              </a:extLst>
            </p:cNvPr>
            <p:cNvSpPr/>
            <p:nvPr/>
          </p:nvSpPr>
          <p:spPr bwMode="auto">
            <a:xfrm>
              <a:off x="3671976" y="4827914"/>
              <a:ext cx="180000" cy="180000"/>
            </a:xfrm>
            <a:prstGeom prst="rect">
              <a:avLst/>
            </a:prstGeom>
            <a:no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 altLang="en-US" sz="1800">
                <a:latin typeface="Times New Roman" pitchFamily="18" charset="0"/>
              </a:endParaRPr>
            </a:p>
          </p:txBody>
        </p:sp>
        <p:sp>
          <p:nvSpPr>
            <p:cNvPr id="56" name="矩形 55">
              <a:extLst>
                <a:ext uri="{FF2B5EF4-FFF2-40B4-BE49-F238E27FC236}">
                  <a16:creationId xmlns:a16="http://schemas.microsoft.com/office/drawing/2014/main" id="{FD0E370A-7418-2043-A1C3-3D80414DDB6C}"/>
                </a:ext>
              </a:extLst>
            </p:cNvPr>
            <p:cNvSpPr/>
            <p:nvPr/>
          </p:nvSpPr>
          <p:spPr bwMode="auto">
            <a:xfrm>
              <a:off x="4172313" y="4017031"/>
              <a:ext cx="180000" cy="180000"/>
            </a:xfrm>
            <a:prstGeom prst="rect">
              <a:avLst/>
            </a:prstGeom>
            <a:no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 altLang="en-US" sz="1800">
                <a:latin typeface="Times New Roman" pitchFamily="18" charset="0"/>
              </a:endParaRPr>
            </a:p>
          </p:txBody>
        </p:sp>
        <p:cxnSp>
          <p:nvCxnSpPr>
            <p:cNvPr id="57" name="直线箭头连接符 56">
              <a:extLst>
                <a:ext uri="{FF2B5EF4-FFF2-40B4-BE49-F238E27FC236}">
                  <a16:creationId xmlns:a16="http://schemas.microsoft.com/office/drawing/2014/main" id="{A5D081C2-BE8E-8646-9C50-7A57CBE48A67}"/>
                </a:ext>
              </a:extLst>
            </p:cNvPr>
            <p:cNvCxnSpPr>
              <a:cxnSpLocks/>
            </p:cNvCxnSpPr>
            <p:nvPr/>
          </p:nvCxnSpPr>
          <p:spPr bwMode="auto">
            <a:xfrm>
              <a:off x="3773346" y="4224919"/>
              <a:ext cx="153250" cy="126708"/>
            </a:xfrm>
            <a:prstGeom prst="straightConnector1">
              <a:avLst/>
            </a:prstGeom>
            <a:solidFill>
              <a:schemeClr val="accent1"/>
            </a:solidFill>
            <a:ln w="28575" cap="flat" cmpd="sng" algn="ctr">
              <a:solidFill>
                <a:srgbClr val="C00000"/>
              </a:solidFill>
              <a:prstDash val="solid"/>
              <a:round/>
              <a:headEnd type="none" w="med" len="med"/>
              <a:tailEnd type="triangle"/>
            </a:ln>
            <a:effectLst/>
          </p:spPr>
        </p:cxnSp>
        <p:sp>
          <p:nvSpPr>
            <p:cNvPr id="58" name="文本框 57">
              <a:extLst>
                <a:ext uri="{FF2B5EF4-FFF2-40B4-BE49-F238E27FC236}">
                  <a16:creationId xmlns:a16="http://schemas.microsoft.com/office/drawing/2014/main" id="{0036576F-6E32-F049-A02D-51CA297476D8}"/>
                </a:ext>
              </a:extLst>
            </p:cNvPr>
            <p:cNvSpPr txBox="1"/>
            <p:nvPr/>
          </p:nvSpPr>
          <p:spPr>
            <a:xfrm>
              <a:off x="3897794" y="3908077"/>
              <a:ext cx="274520" cy="369332"/>
            </a:xfrm>
            <a:prstGeom prst="rect">
              <a:avLst/>
            </a:prstGeom>
            <a:noFill/>
          </p:spPr>
          <p:txBody>
            <a:bodyPr wrap="square" lIns="0" tIns="0" rIns="0" bIns="0" rtlCol="0">
              <a:spAutoFit/>
            </a:bodyPr>
            <a:lstStyle/>
            <a:p>
              <a:r>
                <a:rPr kumimoji="1" lang="en-US" altLang="zh" sz="1800" i="1" dirty="0"/>
                <a:t>d</a:t>
              </a:r>
              <a:endParaRPr kumimoji="1" lang="zh" altLang="en-US" sz="1800" i="1" dirty="0"/>
            </a:p>
          </p:txBody>
        </p:sp>
      </p:grpSp>
    </p:spTree>
    <p:extLst>
      <p:ext uri="{BB962C8B-B14F-4D97-AF65-F5344CB8AC3E}">
        <p14:creationId xmlns:p14="http://schemas.microsoft.com/office/powerpoint/2010/main" val="7720998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a:extLst>
              <a:ext uri="{FF2B5EF4-FFF2-40B4-BE49-F238E27FC236}">
                <a16:creationId xmlns:a16="http://schemas.microsoft.com/office/drawing/2014/main" id="{056C0F4C-725C-D14C-9B57-02D325131418}"/>
              </a:ext>
            </a:extLst>
          </p:cNvPr>
          <p:cNvSpPr>
            <a:spLocks noGrp="1" noChangeArrowheads="1"/>
          </p:cNvSpPr>
          <p:nvPr>
            <p:ph type="title"/>
          </p:nvPr>
        </p:nvSpPr>
        <p:spPr/>
        <p:txBody>
          <a:bodyPr/>
          <a:lstStyle/>
          <a:p>
            <a:r>
              <a:rPr lang="en-US" altLang="zh-CN" dirty="0"/>
              <a:t>4.6</a:t>
            </a:r>
            <a:r>
              <a:rPr lang="zh-CN" altLang="en-US" dirty="0"/>
              <a:t> 支持向量机</a:t>
            </a:r>
            <a:endParaRPr lang="en-US" altLang="ko-KR" dirty="0"/>
          </a:p>
        </p:txBody>
      </p:sp>
      <p:sp>
        <p:nvSpPr>
          <p:cNvPr id="4" name="内容占位符 3">
            <a:extLst>
              <a:ext uri="{FF2B5EF4-FFF2-40B4-BE49-F238E27FC236}">
                <a16:creationId xmlns:a16="http://schemas.microsoft.com/office/drawing/2014/main" id="{54BEA849-2079-144F-B985-1A32EB39FD55}"/>
              </a:ext>
            </a:extLst>
          </p:cNvPr>
          <p:cNvSpPr>
            <a:spLocks noGrp="1"/>
          </p:cNvSpPr>
          <p:nvPr>
            <p:ph idx="1"/>
          </p:nvPr>
        </p:nvSpPr>
        <p:spPr>
          <a:xfrm>
            <a:off x="385862" y="1447799"/>
            <a:ext cx="11379200" cy="4839816"/>
          </a:xfrm>
        </p:spPr>
        <p:txBody>
          <a:bodyPr/>
          <a:lstStyle/>
          <a:p>
            <a:r>
              <a:rPr lang="zh-CN" altLang="zh" b="1" kern="0" dirty="0">
                <a:cs typeface="宋体" panose="02010600030101010101" pitchFamily="2" charset="-122"/>
              </a:rPr>
              <a:t>有证明显示，</a:t>
            </a:r>
            <a:r>
              <a:rPr lang="zh-CN" altLang="zh" b="1" kern="0" dirty="0">
                <a:solidFill>
                  <a:srgbClr val="FF0000"/>
                </a:solidFill>
                <a:cs typeface="宋体" panose="02010600030101010101" pitchFamily="2" charset="-122"/>
              </a:rPr>
              <a:t>间隔最大的超平面具有最好的泛化能力</a:t>
            </a:r>
            <a:endParaRPr lang="en-US" altLang="zh-CN" b="1" kern="0" dirty="0">
              <a:solidFill>
                <a:srgbClr val="FF0000"/>
              </a:solidFill>
              <a:cs typeface="宋体" panose="02010600030101010101" pitchFamily="2" charset="-122"/>
            </a:endParaRPr>
          </a:p>
          <a:p>
            <a:r>
              <a:rPr lang="zh-CN" altLang="zh" b="1" kern="0" dirty="0">
                <a:cs typeface="宋体" panose="02010600030101010101" pitchFamily="2" charset="-122"/>
              </a:rPr>
              <a:t>为了使其与正</a:t>
            </a:r>
            <a:r>
              <a:rPr lang="zh-CN" altLang="en-US" b="1" kern="0" dirty="0">
                <a:cs typeface="宋体" panose="02010600030101010101" pitchFamily="2" charset="-122"/>
              </a:rPr>
              <a:t>、</a:t>
            </a:r>
            <a:r>
              <a:rPr lang="zh-CN" altLang="zh" b="1" kern="0" dirty="0">
                <a:cs typeface="宋体" panose="02010600030101010101" pitchFamily="2" charset="-122"/>
              </a:rPr>
              <a:t>负例训练样本的间隔都达到最大，分割超平面应该与正例支持向量和负例支持向量的距离相同。</a:t>
            </a:r>
            <a:r>
              <a:rPr lang="zh-TW" altLang="zh" b="1" dirty="0"/>
              <a:t> </a:t>
            </a:r>
            <a:endParaRPr lang="zh" altLang="en-US" b="1" dirty="0"/>
          </a:p>
        </p:txBody>
      </p:sp>
      <p:sp>
        <p:nvSpPr>
          <p:cNvPr id="140292" name="Text Box 11">
            <a:extLst>
              <a:ext uri="{FF2B5EF4-FFF2-40B4-BE49-F238E27FC236}">
                <a16:creationId xmlns:a16="http://schemas.microsoft.com/office/drawing/2014/main" id="{F7B85662-714F-0943-9CB5-A12AFBE52C69}"/>
              </a:ext>
            </a:extLst>
          </p:cNvPr>
          <p:cNvSpPr txBox="1">
            <a:spLocks noChangeArrowheads="1"/>
          </p:cNvSpPr>
          <p:nvPr/>
        </p:nvSpPr>
        <p:spPr bwMode="auto">
          <a:xfrm>
            <a:off x="4560987" y="3854496"/>
            <a:ext cx="182880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endParaRPr lang="zh-CN" altLang="en-US" sz="1500">
              <a:solidFill>
                <a:schemeClr val="tx1"/>
              </a:solidFill>
              <a:ea typeface="Gulim" panose="020B0600000101010101" pitchFamily="34" charset="-127"/>
            </a:endParaRPr>
          </a:p>
        </p:txBody>
      </p:sp>
      <p:grpSp>
        <p:nvGrpSpPr>
          <p:cNvPr id="3" name="组合 2">
            <a:extLst>
              <a:ext uri="{FF2B5EF4-FFF2-40B4-BE49-F238E27FC236}">
                <a16:creationId xmlns:a16="http://schemas.microsoft.com/office/drawing/2014/main" id="{65379C03-1D60-004E-ADBA-1EC43813700F}"/>
              </a:ext>
            </a:extLst>
          </p:cNvPr>
          <p:cNvGrpSpPr/>
          <p:nvPr/>
        </p:nvGrpSpPr>
        <p:grpSpPr>
          <a:xfrm>
            <a:off x="3503712" y="3140969"/>
            <a:ext cx="3943350" cy="3596879"/>
            <a:chOff x="2195513" y="1787525"/>
            <a:chExt cx="5257800" cy="4795838"/>
          </a:xfrm>
        </p:grpSpPr>
        <p:sp>
          <p:nvSpPr>
            <p:cNvPr id="140293" name="Line 12">
              <a:extLst>
                <a:ext uri="{FF2B5EF4-FFF2-40B4-BE49-F238E27FC236}">
                  <a16:creationId xmlns:a16="http://schemas.microsoft.com/office/drawing/2014/main" id="{A4F52AE6-6A8C-6D40-9354-CD9F2154A406}"/>
                </a:ext>
              </a:extLst>
            </p:cNvPr>
            <p:cNvSpPr>
              <a:spLocks noChangeShapeType="1"/>
            </p:cNvSpPr>
            <p:nvPr/>
          </p:nvSpPr>
          <p:spPr bwMode="auto">
            <a:xfrm rot="18127581" flipH="1">
              <a:off x="3180557" y="4187032"/>
              <a:ext cx="4648200" cy="1587"/>
            </a:xfrm>
            <a:prstGeom prst="line">
              <a:avLst/>
            </a:prstGeom>
            <a:noFill/>
            <a:ln w="361950">
              <a:solidFill>
                <a:srgbClr val="FFCC00"/>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40294" name="Line 13">
              <a:extLst>
                <a:ext uri="{FF2B5EF4-FFF2-40B4-BE49-F238E27FC236}">
                  <a16:creationId xmlns:a16="http://schemas.microsoft.com/office/drawing/2014/main" id="{B816E967-827E-C94C-8A9D-57C545291758}"/>
                </a:ext>
              </a:extLst>
            </p:cNvPr>
            <p:cNvSpPr>
              <a:spLocks noChangeShapeType="1"/>
            </p:cNvSpPr>
            <p:nvPr/>
          </p:nvSpPr>
          <p:spPr bwMode="auto">
            <a:xfrm rot="18127581" flipH="1">
              <a:off x="3108325" y="4184650"/>
              <a:ext cx="4795838"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40295" name="Text Box 14">
              <a:extLst>
                <a:ext uri="{FF2B5EF4-FFF2-40B4-BE49-F238E27FC236}">
                  <a16:creationId xmlns:a16="http://schemas.microsoft.com/office/drawing/2014/main" id="{1CC96F83-2578-4545-B35D-3045A5286B0F}"/>
                </a:ext>
              </a:extLst>
            </p:cNvPr>
            <p:cNvSpPr txBox="1">
              <a:spLocks noChangeArrowheads="1"/>
            </p:cNvSpPr>
            <p:nvPr/>
          </p:nvSpPr>
          <p:spPr bwMode="auto">
            <a:xfrm>
              <a:off x="2195513" y="2338389"/>
              <a:ext cx="19050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50000"/>
                </a:spcBef>
                <a:buClr>
                  <a:schemeClr val="tx1"/>
                </a:buClr>
                <a:buSzTx/>
                <a:buFontTx/>
                <a:buNone/>
              </a:pPr>
              <a:r>
                <a:rPr lang="en-US" altLang="ko-KR" sz="1500">
                  <a:solidFill>
                    <a:schemeClr val="tx1"/>
                  </a:solidFill>
                  <a:ea typeface="Gulim" panose="020B0600000101010101" pitchFamily="34" charset="-127"/>
                </a:rPr>
                <a:t> denotes +1</a:t>
              </a:r>
            </a:p>
            <a:p>
              <a:pPr>
                <a:spcBef>
                  <a:spcPct val="50000"/>
                </a:spcBef>
                <a:buClr>
                  <a:schemeClr val="tx1"/>
                </a:buClr>
                <a:buSzTx/>
                <a:buFontTx/>
                <a:buNone/>
              </a:pPr>
              <a:r>
                <a:rPr lang="en-US" altLang="ko-KR" sz="1500">
                  <a:solidFill>
                    <a:schemeClr val="tx1"/>
                  </a:solidFill>
                  <a:ea typeface="Gulim" panose="020B0600000101010101" pitchFamily="34" charset="-127"/>
                </a:rPr>
                <a:t> denotes -1</a:t>
              </a:r>
            </a:p>
          </p:txBody>
        </p:sp>
        <p:sp>
          <p:nvSpPr>
            <p:cNvPr id="140296" name="Oval 15">
              <a:extLst>
                <a:ext uri="{FF2B5EF4-FFF2-40B4-BE49-F238E27FC236}">
                  <a16:creationId xmlns:a16="http://schemas.microsoft.com/office/drawing/2014/main" id="{A44B5F98-836D-5B44-BF22-2A35111D1950}"/>
                </a:ext>
              </a:extLst>
            </p:cNvPr>
            <p:cNvSpPr>
              <a:spLocks noChangeAspect="1" noChangeArrowheads="1"/>
            </p:cNvSpPr>
            <p:nvPr/>
          </p:nvSpPr>
          <p:spPr bwMode="auto">
            <a:xfrm rot="4777107">
              <a:off x="2272508" y="2489995"/>
              <a:ext cx="58737"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297" name="Oval 16">
              <a:extLst>
                <a:ext uri="{FF2B5EF4-FFF2-40B4-BE49-F238E27FC236}">
                  <a16:creationId xmlns:a16="http://schemas.microsoft.com/office/drawing/2014/main" id="{9E4E3EEF-2B1C-594A-8442-362A4922A5C0}"/>
                </a:ext>
              </a:extLst>
            </p:cNvPr>
            <p:cNvSpPr>
              <a:spLocks noChangeAspect="1" noChangeArrowheads="1"/>
            </p:cNvSpPr>
            <p:nvPr/>
          </p:nvSpPr>
          <p:spPr bwMode="auto">
            <a:xfrm rot="5895381">
              <a:off x="2273301" y="2946401"/>
              <a:ext cx="50800"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298" name="Line 17">
              <a:extLst>
                <a:ext uri="{FF2B5EF4-FFF2-40B4-BE49-F238E27FC236}">
                  <a16:creationId xmlns:a16="http://schemas.microsoft.com/office/drawing/2014/main" id="{79A438B4-5D91-104A-BAFE-6B5B3D326F72}"/>
                </a:ext>
              </a:extLst>
            </p:cNvPr>
            <p:cNvSpPr>
              <a:spLocks noChangeShapeType="1"/>
            </p:cNvSpPr>
            <p:nvPr/>
          </p:nvSpPr>
          <p:spPr bwMode="auto">
            <a:xfrm>
              <a:off x="3948113" y="2643188"/>
              <a:ext cx="0" cy="350520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140299" name="Line 18">
              <a:extLst>
                <a:ext uri="{FF2B5EF4-FFF2-40B4-BE49-F238E27FC236}">
                  <a16:creationId xmlns:a16="http://schemas.microsoft.com/office/drawing/2014/main" id="{E85E03A3-FFC1-BD41-B51F-C5ADC7B01612}"/>
                </a:ext>
              </a:extLst>
            </p:cNvPr>
            <p:cNvSpPr>
              <a:spLocks noChangeShapeType="1"/>
            </p:cNvSpPr>
            <p:nvPr/>
          </p:nvSpPr>
          <p:spPr bwMode="auto">
            <a:xfrm flipV="1">
              <a:off x="3795713" y="5995988"/>
              <a:ext cx="365760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140300" name="Oval 19">
              <a:extLst>
                <a:ext uri="{FF2B5EF4-FFF2-40B4-BE49-F238E27FC236}">
                  <a16:creationId xmlns:a16="http://schemas.microsoft.com/office/drawing/2014/main" id="{691A73BD-7509-1841-977D-AE95EAC5DA1D}"/>
                </a:ext>
              </a:extLst>
            </p:cNvPr>
            <p:cNvSpPr>
              <a:spLocks noChangeAspect="1" noChangeArrowheads="1"/>
            </p:cNvSpPr>
            <p:nvPr/>
          </p:nvSpPr>
          <p:spPr bwMode="auto">
            <a:xfrm>
              <a:off x="5075239" y="5465764"/>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1" name="Oval 20">
              <a:extLst>
                <a:ext uri="{FF2B5EF4-FFF2-40B4-BE49-F238E27FC236}">
                  <a16:creationId xmlns:a16="http://schemas.microsoft.com/office/drawing/2014/main" id="{CED95D19-A1E0-F341-818D-8A8BB0E17D7D}"/>
                </a:ext>
              </a:extLst>
            </p:cNvPr>
            <p:cNvSpPr>
              <a:spLocks noChangeAspect="1" noChangeArrowheads="1"/>
            </p:cNvSpPr>
            <p:nvPr/>
          </p:nvSpPr>
          <p:spPr bwMode="auto">
            <a:xfrm>
              <a:off x="3843339" y="4337051"/>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2" name="Oval 21">
              <a:extLst>
                <a:ext uri="{FF2B5EF4-FFF2-40B4-BE49-F238E27FC236}">
                  <a16:creationId xmlns:a16="http://schemas.microsoft.com/office/drawing/2014/main" id="{89B2FC52-06B4-9143-812D-72DFDE9598A5}"/>
                </a:ext>
              </a:extLst>
            </p:cNvPr>
            <p:cNvSpPr>
              <a:spLocks noChangeAspect="1" noChangeArrowheads="1"/>
            </p:cNvSpPr>
            <p:nvPr/>
          </p:nvSpPr>
          <p:spPr bwMode="auto">
            <a:xfrm>
              <a:off x="5697539" y="3248026"/>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3" name="Oval 22">
              <a:extLst>
                <a:ext uri="{FF2B5EF4-FFF2-40B4-BE49-F238E27FC236}">
                  <a16:creationId xmlns:a16="http://schemas.microsoft.com/office/drawing/2014/main" id="{70DD9319-53CB-7A4E-BC4A-396F914F92B3}"/>
                </a:ext>
              </a:extLst>
            </p:cNvPr>
            <p:cNvSpPr>
              <a:spLocks noChangeAspect="1" noChangeArrowheads="1"/>
            </p:cNvSpPr>
            <p:nvPr/>
          </p:nvSpPr>
          <p:spPr bwMode="auto">
            <a:xfrm>
              <a:off x="5761039" y="4068764"/>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4" name="Oval 23">
              <a:extLst>
                <a:ext uri="{FF2B5EF4-FFF2-40B4-BE49-F238E27FC236}">
                  <a16:creationId xmlns:a16="http://schemas.microsoft.com/office/drawing/2014/main" id="{809287FA-CBAF-A84E-9DDE-99F56299C05B}"/>
                </a:ext>
              </a:extLst>
            </p:cNvPr>
            <p:cNvSpPr>
              <a:spLocks noChangeAspect="1" noChangeArrowheads="1"/>
            </p:cNvSpPr>
            <p:nvPr/>
          </p:nvSpPr>
          <p:spPr bwMode="auto">
            <a:xfrm>
              <a:off x="4767264" y="3097213"/>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5" name="Oval 24">
              <a:extLst>
                <a:ext uri="{FF2B5EF4-FFF2-40B4-BE49-F238E27FC236}">
                  <a16:creationId xmlns:a16="http://schemas.microsoft.com/office/drawing/2014/main" id="{E6118CCC-DE53-AA4D-B05C-8BF29683BBEB}"/>
                </a:ext>
              </a:extLst>
            </p:cNvPr>
            <p:cNvSpPr>
              <a:spLocks noChangeAspect="1" noChangeArrowheads="1"/>
            </p:cNvSpPr>
            <p:nvPr/>
          </p:nvSpPr>
          <p:spPr bwMode="auto">
            <a:xfrm>
              <a:off x="5243514" y="4167189"/>
              <a:ext cx="5397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6" name="Oval 25">
              <a:extLst>
                <a:ext uri="{FF2B5EF4-FFF2-40B4-BE49-F238E27FC236}">
                  <a16:creationId xmlns:a16="http://schemas.microsoft.com/office/drawing/2014/main" id="{FCAEF078-54D4-9645-8736-C3976C2FAEF9}"/>
                </a:ext>
              </a:extLst>
            </p:cNvPr>
            <p:cNvSpPr>
              <a:spLocks noChangeAspect="1" noChangeArrowheads="1"/>
            </p:cNvSpPr>
            <p:nvPr/>
          </p:nvSpPr>
          <p:spPr bwMode="auto">
            <a:xfrm>
              <a:off x="4405314" y="3557589"/>
              <a:ext cx="60325" cy="587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7" name="Oval 26">
              <a:extLst>
                <a:ext uri="{FF2B5EF4-FFF2-40B4-BE49-F238E27FC236}">
                  <a16:creationId xmlns:a16="http://schemas.microsoft.com/office/drawing/2014/main" id="{CC83F8D1-4C00-C245-A534-1805E7ACFC7E}"/>
                </a:ext>
              </a:extLst>
            </p:cNvPr>
            <p:cNvSpPr>
              <a:spLocks noChangeAspect="1" noChangeArrowheads="1"/>
            </p:cNvSpPr>
            <p:nvPr/>
          </p:nvSpPr>
          <p:spPr bwMode="auto">
            <a:xfrm>
              <a:off x="6462714" y="4548188"/>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8" name="Oval 27">
              <a:extLst>
                <a:ext uri="{FF2B5EF4-FFF2-40B4-BE49-F238E27FC236}">
                  <a16:creationId xmlns:a16="http://schemas.microsoft.com/office/drawing/2014/main" id="{6D2F3B23-4F98-4B41-BBD8-E4A76EDBC9FF}"/>
                </a:ext>
              </a:extLst>
            </p:cNvPr>
            <p:cNvSpPr>
              <a:spLocks noChangeAspect="1" noChangeArrowheads="1"/>
            </p:cNvSpPr>
            <p:nvPr/>
          </p:nvSpPr>
          <p:spPr bwMode="auto">
            <a:xfrm rot="-1118274">
              <a:off x="5245101" y="4876801"/>
              <a:ext cx="5397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09" name="Oval 28">
              <a:extLst>
                <a:ext uri="{FF2B5EF4-FFF2-40B4-BE49-F238E27FC236}">
                  <a16:creationId xmlns:a16="http://schemas.microsoft.com/office/drawing/2014/main" id="{E1551990-B22F-4B43-8FA9-E8E64498335B}"/>
                </a:ext>
              </a:extLst>
            </p:cNvPr>
            <p:cNvSpPr>
              <a:spLocks noChangeAspect="1" noChangeArrowheads="1"/>
            </p:cNvSpPr>
            <p:nvPr/>
          </p:nvSpPr>
          <p:spPr bwMode="auto">
            <a:xfrm rot="-1118274">
              <a:off x="7361239" y="3662363"/>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0" name="Oval 29">
              <a:extLst>
                <a:ext uri="{FF2B5EF4-FFF2-40B4-BE49-F238E27FC236}">
                  <a16:creationId xmlns:a16="http://schemas.microsoft.com/office/drawing/2014/main" id="{7D505DAD-DA4F-7C46-BD4F-87970D3BFC9E}"/>
                </a:ext>
              </a:extLst>
            </p:cNvPr>
            <p:cNvSpPr>
              <a:spLocks noChangeAspect="1" noChangeArrowheads="1"/>
            </p:cNvSpPr>
            <p:nvPr/>
          </p:nvSpPr>
          <p:spPr bwMode="auto">
            <a:xfrm rot="-1118274">
              <a:off x="6653214" y="4978400"/>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1" name="Oval 30">
              <a:extLst>
                <a:ext uri="{FF2B5EF4-FFF2-40B4-BE49-F238E27FC236}">
                  <a16:creationId xmlns:a16="http://schemas.microsoft.com/office/drawing/2014/main" id="{B0687B3E-5278-D846-B395-AA7C56B11EB3}"/>
                </a:ext>
              </a:extLst>
            </p:cNvPr>
            <p:cNvSpPr>
              <a:spLocks noChangeAspect="1" noChangeArrowheads="1"/>
            </p:cNvSpPr>
            <p:nvPr/>
          </p:nvSpPr>
          <p:spPr bwMode="auto">
            <a:xfrm rot="-1118274">
              <a:off x="4481514" y="3100388"/>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2" name="Oval 31">
              <a:extLst>
                <a:ext uri="{FF2B5EF4-FFF2-40B4-BE49-F238E27FC236}">
                  <a16:creationId xmlns:a16="http://schemas.microsoft.com/office/drawing/2014/main" id="{E7F82FD0-CAED-7A43-8490-1892AD9D236C}"/>
                </a:ext>
              </a:extLst>
            </p:cNvPr>
            <p:cNvSpPr>
              <a:spLocks noChangeAspect="1" noChangeArrowheads="1"/>
            </p:cNvSpPr>
            <p:nvPr/>
          </p:nvSpPr>
          <p:spPr bwMode="auto">
            <a:xfrm rot="-1118274">
              <a:off x="6069014" y="4017963"/>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3" name="Oval 32">
              <a:extLst>
                <a:ext uri="{FF2B5EF4-FFF2-40B4-BE49-F238E27FC236}">
                  <a16:creationId xmlns:a16="http://schemas.microsoft.com/office/drawing/2014/main" id="{F4FEFD00-602C-8D4B-B25F-96FF291B626C}"/>
                </a:ext>
              </a:extLst>
            </p:cNvPr>
            <p:cNvSpPr>
              <a:spLocks noChangeAspect="1" noChangeArrowheads="1"/>
            </p:cNvSpPr>
            <p:nvPr/>
          </p:nvSpPr>
          <p:spPr bwMode="auto">
            <a:xfrm rot="-1118274">
              <a:off x="7224714" y="4929189"/>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4" name="Oval 33">
              <a:extLst>
                <a:ext uri="{FF2B5EF4-FFF2-40B4-BE49-F238E27FC236}">
                  <a16:creationId xmlns:a16="http://schemas.microsoft.com/office/drawing/2014/main" id="{4B9FA41D-9A19-7145-A9BC-2B6AD7DAED04}"/>
                </a:ext>
              </a:extLst>
            </p:cNvPr>
            <p:cNvSpPr>
              <a:spLocks noChangeAspect="1" noChangeArrowheads="1"/>
            </p:cNvSpPr>
            <p:nvPr/>
          </p:nvSpPr>
          <p:spPr bwMode="auto">
            <a:xfrm rot="-1118274">
              <a:off x="4471989" y="4073526"/>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5" name="Oval 34">
              <a:extLst>
                <a:ext uri="{FF2B5EF4-FFF2-40B4-BE49-F238E27FC236}">
                  <a16:creationId xmlns:a16="http://schemas.microsoft.com/office/drawing/2014/main" id="{9292FA20-D02E-D149-AF31-4AE1F72566F4}"/>
                </a:ext>
              </a:extLst>
            </p:cNvPr>
            <p:cNvSpPr>
              <a:spLocks noChangeAspect="1" noChangeArrowheads="1"/>
            </p:cNvSpPr>
            <p:nvPr/>
          </p:nvSpPr>
          <p:spPr bwMode="auto">
            <a:xfrm rot="5895381">
              <a:off x="5224464" y="3490914"/>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6" name="Oval 35">
              <a:extLst>
                <a:ext uri="{FF2B5EF4-FFF2-40B4-BE49-F238E27FC236}">
                  <a16:creationId xmlns:a16="http://schemas.microsoft.com/office/drawing/2014/main" id="{2331ECB0-1ACB-B048-8716-2B8A06BB67C2}"/>
                </a:ext>
              </a:extLst>
            </p:cNvPr>
            <p:cNvSpPr>
              <a:spLocks noChangeAspect="1" noChangeArrowheads="1"/>
            </p:cNvSpPr>
            <p:nvPr/>
          </p:nvSpPr>
          <p:spPr bwMode="auto">
            <a:xfrm rot="5895381">
              <a:off x="5493545" y="5676107"/>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7" name="Oval 36">
              <a:extLst>
                <a:ext uri="{FF2B5EF4-FFF2-40B4-BE49-F238E27FC236}">
                  <a16:creationId xmlns:a16="http://schemas.microsoft.com/office/drawing/2014/main" id="{3432BDD9-CD24-8C41-B4C5-0484A4FC8DA3}"/>
                </a:ext>
              </a:extLst>
            </p:cNvPr>
            <p:cNvSpPr>
              <a:spLocks noChangeAspect="1" noChangeArrowheads="1"/>
            </p:cNvSpPr>
            <p:nvPr/>
          </p:nvSpPr>
          <p:spPr bwMode="auto">
            <a:xfrm rot="5895381">
              <a:off x="4471989" y="4532314"/>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8" name="Oval 37">
              <a:extLst>
                <a:ext uri="{FF2B5EF4-FFF2-40B4-BE49-F238E27FC236}">
                  <a16:creationId xmlns:a16="http://schemas.microsoft.com/office/drawing/2014/main" id="{A6531FBA-3C38-204E-9579-9916014892E5}"/>
                </a:ext>
              </a:extLst>
            </p:cNvPr>
            <p:cNvSpPr>
              <a:spLocks noChangeAspect="1" noChangeArrowheads="1"/>
            </p:cNvSpPr>
            <p:nvPr/>
          </p:nvSpPr>
          <p:spPr bwMode="auto">
            <a:xfrm rot="5895381">
              <a:off x="5700714" y="2827339"/>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19" name="Oval 38">
              <a:extLst>
                <a:ext uri="{FF2B5EF4-FFF2-40B4-BE49-F238E27FC236}">
                  <a16:creationId xmlns:a16="http://schemas.microsoft.com/office/drawing/2014/main" id="{87FA94FE-7D88-5E44-9A8E-2853451F17E3}"/>
                </a:ext>
              </a:extLst>
            </p:cNvPr>
            <p:cNvSpPr>
              <a:spLocks noChangeAspect="1" noChangeArrowheads="1"/>
            </p:cNvSpPr>
            <p:nvPr/>
          </p:nvSpPr>
          <p:spPr bwMode="auto">
            <a:xfrm rot="5895381">
              <a:off x="6661944" y="4577557"/>
              <a:ext cx="58738"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0" name="Oval 39">
              <a:extLst>
                <a:ext uri="{FF2B5EF4-FFF2-40B4-BE49-F238E27FC236}">
                  <a16:creationId xmlns:a16="http://schemas.microsoft.com/office/drawing/2014/main" id="{B995CF79-E137-0845-A73E-18ECA27F1362}"/>
                </a:ext>
              </a:extLst>
            </p:cNvPr>
            <p:cNvSpPr>
              <a:spLocks noChangeAspect="1" noChangeArrowheads="1"/>
            </p:cNvSpPr>
            <p:nvPr/>
          </p:nvSpPr>
          <p:spPr bwMode="auto">
            <a:xfrm rot="5895381">
              <a:off x="5727701" y="4513264"/>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1" name="Oval 40">
              <a:extLst>
                <a:ext uri="{FF2B5EF4-FFF2-40B4-BE49-F238E27FC236}">
                  <a16:creationId xmlns:a16="http://schemas.microsoft.com/office/drawing/2014/main" id="{CB3A736A-4FDB-2D43-A9D5-F40C54ED9F1A}"/>
                </a:ext>
              </a:extLst>
            </p:cNvPr>
            <p:cNvSpPr>
              <a:spLocks noChangeAspect="1" noChangeArrowheads="1"/>
            </p:cNvSpPr>
            <p:nvPr/>
          </p:nvSpPr>
          <p:spPr bwMode="auto">
            <a:xfrm rot="5895381">
              <a:off x="6977064" y="3798889"/>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2" name="Oval 41">
              <a:extLst>
                <a:ext uri="{FF2B5EF4-FFF2-40B4-BE49-F238E27FC236}">
                  <a16:creationId xmlns:a16="http://schemas.microsoft.com/office/drawing/2014/main" id="{342B86EE-03E3-8A42-B90E-5B8710686CDA}"/>
                </a:ext>
              </a:extLst>
            </p:cNvPr>
            <p:cNvSpPr>
              <a:spLocks noChangeAspect="1" noChangeArrowheads="1"/>
            </p:cNvSpPr>
            <p:nvPr/>
          </p:nvSpPr>
          <p:spPr bwMode="auto">
            <a:xfrm rot="5895381">
              <a:off x="4445001" y="2779714"/>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3" name="Oval 42">
              <a:extLst>
                <a:ext uri="{FF2B5EF4-FFF2-40B4-BE49-F238E27FC236}">
                  <a16:creationId xmlns:a16="http://schemas.microsoft.com/office/drawing/2014/main" id="{C4A150D5-D372-1044-B1B6-27A08FD95B97}"/>
                </a:ext>
              </a:extLst>
            </p:cNvPr>
            <p:cNvSpPr>
              <a:spLocks noChangeAspect="1" noChangeArrowheads="1"/>
            </p:cNvSpPr>
            <p:nvPr/>
          </p:nvSpPr>
          <p:spPr bwMode="auto">
            <a:xfrm rot="5895381">
              <a:off x="6618289" y="3706814"/>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4" name="Oval 43">
              <a:extLst>
                <a:ext uri="{FF2B5EF4-FFF2-40B4-BE49-F238E27FC236}">
                  <a16:creationId xmlns:a16="http://schemas.microsoft.com/office/drawing/2014/main" id="{A790243A-A139-3149-A9AA-C8D77FBE5F0D}"/>
                </a:ext>
              </a:extLst>
            </p:cNvPr>
            <p:cNvSpPr>
              <a:spLocks noChangeAspect="1" noChangeArrowheads="1"/>
            </p:cNvSpPr>
            <p:nvPr/>
          </p:nvSpPr>
          <p:spPr bwMode="auto">
            <a:xfrm rot="5895381">
              <a:off x="6474619" y="5152232"/>
              <a:ext cx="58738"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5" name="Oval 44">
              <a:extLst>
                <a:ext uri="{FF2B5EF4-FFF2-40B4-BE49-F238E27FC236}">
                  <a16:creationId xmlns:a16="http://schemas.microsoft.com/office/drawing/2014/main" id="{49CDCD5F-DF0F-7448-B2AD-820450782D21}"/>
                </a:ext>
              </a:extLst>
            </p:cNvPr>
            <p:cNvSpPr>
              <a:spLocks noChangeAspect="1" noChangeArrowheads="1"/>
            </p:cNvSpPr>
            <p:nvPr/>
          </p:nvSpPr>
          <p:spPr bwMode="auto">
            <a:xfrm rot="4777107">
              <a:off x="4855369" y="3967957"/>
              <a:ext cx="58738"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6" name="Oval 45">
              <a:extLst>
                <a:ext uri="{FF2B5EF4-FFF2-40B4-BE49-F238E27FC236}">
                  <a16:creationId xmlns:a16="http://schemas.microsoft.com/office/drawing/2014/main" id="{E642B479-5586-2340-B9F4-DABE44751F34}"/>
                </a:ext>
              </a:extLst>
            </p:cNvPr>
            <p:cNvSpPr>
              <a:spLocks noChangeAspect="1" noChangeArrowheads="1"/>
            </p:cNvSpPr>
            <p:nvPr/>
          </p:nvSpPr>
          <p:spPr bwMode="auto">
            <a:xfrm rot="4777107">
              <a:off x="6008689" y="5688014"/>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7" name="Oval 46">
              <a:extLst>
                <a:ext uri="{FF2B5EF4-FFF2-40B4-BE49-F238E27FC236}">
                  <a16:creationId xmlns:a16="http://schemas.microsoft.com/office/drawing/2014/main" id="{2809333C-1D45-1F47-89CE-62D83950AEE3}"/>
                </a:ext>
              </a:extLst>
            </p:cNvPr>
            <p:cNvSpPr>
              <a:spLocks noChangeAspect="1" noChangeArrowheads="1"/>
            </p:cNvSpPr>
            <p:nvPr/>
          </p:nvSpPr>
          <p:spPr bwMode="auto">
            <a:xfrm rot="4777107">
              <a:off x="5703889" y="5307014"/>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8" name="Oval 47">
              <a:extLst>
                <a:ext uri="{FF2B5EF4-FFF2-40B4-BE49-F238E27FC236}">
                  <a16:creationId xmlns:a16="http://schemas.microsoft.com/office/drawing/2014/main" id="{D54CA015-0466-D442-AC3B-3103AE425945}"/>
                </a:ext>
              </a:extLst>
            </p:cNvPr>
            <p:cNvSpPr>
              <a:spLocks noChangeAspect="1" noChangeArrowheads="1"/>
            </p:cNvSpPr>
            <p:nvPr/>
          </p:nvSpPr>
          <p:spPr bwMode="auto">
            <a:xfrm rot="4777107">
              <a:off x="4174333" y="4169570"/>
              <a:ext cx="58737"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29" name="Oval 48">
              <a:extLst>
                <a:ext uri="{FF2B5EF4-FFF2-40B4-BE49-F238E27FC236}">
                  <a16:creationId xmlns:a16="http://schemas.microsoft.com/office/drawing/2014/main" id="{A9943A05-F11E-9746-8FF9-5C3B895F9C84}"/>
                </a:ext>
              </a:extLst>
            </p:cNvPr>
            <p:cNvSpPr>
              <a:spLocks noChangeAspect="1" noChangeArrowheads="1"/>
            </p:cNvSpPr>
            <p:nvPr/>
          </p:nvSpPr>
          <p:spPr bwMode="auto">
            <a:xfrm rot="4777107">
              <a:off x="5070476" y="3209926"/>
              <a:ext cx="50800"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30" name="Oval 49">
              <a:extLst>
                <a:ext uri="{FF2B5EF4-FFF2-40B4-BE49-F238E27FC236}">
                  <a16:creationId xmlns:a16="http://schemas.microsoft.com/office/drawing/2014/main" id="{B1AFAF96-8334-1C45-A5A3-A14F430850DB}"/>
                </a:ext>
              </a:extLst>
            </p:cNvPr>
            <p:cNvSpPr>
              <a:spLocks noChangeAspect="1" noChangeArrowheads="1"/>
            </p:cNvSpPr>
            <p:nvPr/>
          </p:nvSpPr>
          <p:spPr bwMode="auto">
            <a:xfrm rot="4777107">
              <a:off x="5713413" y="4797426"/>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31" name="Oval 50">
              <a:extLst>
                <a:ext uri="{FF2B5EF4-FFF2-40B4-BE49-F238E27FC236}">
                  <a16:creationId xmlns:a16="http://schemas.microsoft.com/office/drawing/2014/main" id="{B59AD231-01EA-B84D-9F93-189CBD899A7F}"/>
                </a:ext>
              </a:extLst>
            </p:cNvPr>
            <p:cNvSpPr>
              <a:spLocks noChangeAspect="1" noChangeArrowheads="1"/>
            </p:cNvSpPr>
            <p:nvPr/>
          </p:nvSpPr>
          <p:spPr bwMode="auto">
            <a:xfrm rot="4777107">
              <a:off x="3861595" y="3515520"/>
              <a:ext cx="58737"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32" name="Oval 51">
              <a:extLst>
                <a:ext uri="{FF2B5EF4-FFF2-40B4-BE49-F238E27FC236}">
                  <a16:creationId xmlns:a16="http://schemas.microsoft.com/office/drawing/2014/main" id="{2E8A2573-593C-B342-A83E-56B79C807EB8}"/>
                </a:ext>
              </a:extLst>
            </p:cNvPr>
            <p:cNvSpPr>
              <a:spLocks noChangeAspect="1" noChangeArrowheads="1"/>
            </p:cNvSpPr>
            <p:nvPr/>
          </p:nvSpPr>
          <p:spPr bwMode="auto">
            <a:xfrm rot="4777107">
              <a:off x="5295107" y="5482432"/>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0333" name="Oval 52">
              <a:extLst>
                <a:ext uri="{FF2B5EF4-FFF2-40B4-BE49-F238E27FC236}">
                  <a16:creationId xmlns:a16="http://schemas.microsoft.com/office/drawing/2014/main" id="{19E5B718-E049-444A-9D3C-829598B3AFD8}"/>
                </a:ext>
              </a:extLst>
            </p:cNvPr>
            <p:cNvSpPr>
              <a:spLocks noChangeAspect="1" noChangeArrowheads="1"/>
            </p:cNvSpPr>
            <p:nvPr/>
          </p:nvSpPr>
          <p:spPr bwMode="auto">
            <a:xfrm rot="4777107">
              <a:off x="6661151" y="5189538"/>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grpSp>
    </p:spTree>
    <p:extLst>
      <p:ext uri="{BB962C8B-B14F-4D97-AF65-F5344CB8AC3E}">
        <p14:creationId xmlns:p14="http://schemas.microsoft.com/office/powerpoint/2010/main" val="2603494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2866" name="Rectangle 2">
            <a:extLst>
              <a:ext uri="{FF2B5EF4-FFF2-40B4-BE49-F238E27FC236}">
                <a16:creationId xmlns:a16="http://schemas.microsoft.com/office/drawing/2014/main" id="{E7095ACD-871A-874B-8BCB-AE0D40090EEC}"/>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分类方法</a:t>
            </a:r>
          </a:p>
        </p:txBody>
      </p:sp>
      <p:sp>
        <p:nvSpPr>
          <p:cNvPr id="14339" name="Rectangle 3">
            <a:extLst>
              <a:ext uri="{FF2B5EF4-FFF2-40B4-BE49-F238E27FC236}">
                <a16:creationId xmlns:a16="http://schemas.microsoft.com/office/drawing/2014/main" id="{12EAB709-B27E-7146-A2E5-0B37F1D0EBF2}"/>
              </a:ext>
            </a:extLst>
          </p:cNvPr>
          <p:cNvSpPr>
            <a:spLocks noGrp="1" noChangeArrowheads="1"/>
          </p:cNvSpPr>
          <p:nvPr>
            <p:ph idx="1"/>
          </p:nvPr>
        </p:nvSpPr>
        <p:spPr/>
        <p:txBody>
          <a:bodyPr/>
          <a:lstStyle/>
          <a:p>
            <a:pPr eaLnBrk="1" hangingPunct="1"/>
            <a:r>
              <a:rPr lang="en-US" altLang="zh-CN" sz="3200">
                <a:ea typeface="微软雅黑" panose="020B0503020204020204" pitchFamily="34" charset="-122"/>
              </a:rPr>
              <a:t>Lazy</a:t>
            </a:r>
          </a:p>
          <a:p>
            <a:pPr eaLnBrk="1" hangingPunct="1"/>
            <a:r>
              <a:rPr lang="en-US" altLang="zh-CN" sz="3200">
                <a:ea typeface="微软雅黑" panose="020B0503020204020204" pitchFamily="34" charset="-122"/>
              </a:rPr>
              <a:t>Eager</a:t>
            </a:r>
          </a:p>
          <a:p>
            <a:pPr lvl="1" eaLnBrk="1" hangingPunct="1"/>
            <a:r>
              <a:rPr lang="zh-CN" altLang="en-US" sz="2800">
                <a:ea typeface="微软雅黑" panose="020B0503020204020204" pitchFamily="34" charset="-122"/>
              </a:rPr>
              <a:t>构建模型</a:t>
            </a:r>
            <a:endParaRPr lang="en-US" altLang="zh-CN" sz="2800">
              <a:ea typeface="微软雅黑" panose="020B0503020204020204" pitchFamily="34" charset="-122"/>
            </a:endParaRPr>
          </a:p>
          <a:p>
            <a:pPr lvl="1" eaLnBrk="1" hangingPunct="1"/>
            <a:r>
              <a:rPr lang="zh-CN" altLang="en-US" sz="2800">
                <a:ea typeface="微软雅黑" panose="020B0503020204020204" pitchFamily="34" charset="-122"/>
              </a:rPr>
              <a:t>测试、使用模型</a:t>
            </a:r>
            <a:endParaRPr lang="en-US" altLang="zh-CN" sz="2800">
              <a:ea typeface="微软雅黑" panose="020B0503020204020204" pitchFamily="34" charset="-122"/>
            </a:endParaRPr>
          </a:p>
        </p:txBody>
      </p:sp>
      <p:graphicFrame>
        <p:nvGraphicFramePr>
          <p:cNvPr id="782342" name="Object 2">
            <a:extLst>
              <a:ext uri="{FF2B5EF4-FFF2-40B4-BE49-F238E27FC236}">
                <a16:creationId xmlns:a16="http://schemas.microsoft.com/office/drawing/2014/main" id="{77483967-01BD-C34A-A43F-0C9AB13551F5}"/>
              </a:ext>
            </a:extLst>
          </p:cNvPr>
          <p:cNvGraphicFramePr>
            <a:graphicFrameLocks/>
          </p:cNvGraphicFramePr>
          <p:nvPr/>
        </p:nvGraphicFramePr>
        <p:xfrm>
          <a:off x="1812926" y="4141788"/>
          <a:ext cx="4251325" cy="2101850"/>
        </p:xfrm>
        <a:graphic>
          <a:graphicData uri="http://schemas.openxmlformats.org/presentationml/2006/ole">
            <mc:AlternateContent xmlns:mc="http://schemas.openxmlformats.org/markup-compatibility/2006">
              <mc:Choice xmlns:v="urn:schemas-microsoft-com:vml" Requires="v">
                <p:oleObj spid="_x0000_s14370" name="Worksheet" r:id="rId4" imgW="31318200" imgH="14376400" progId="Excel.Sheet.8">
                  <p:embed/>
                </p:oleObj>
              </mc:Choice>
              <mc:Fallback>
                <p:oleObj name="Worksheet" r:id="rId4" imgW="31318200" imgH="14376400" progId="Excel.Shee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926" y="4141788"/>
                        <a:ext cx="4251325" cy="210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83368" name="Object 6">
            <a:extLst>
              <a:ext uri="{FF2B5EF4-FFF2-40B4-BE49-F238E27FC236}">
                <a16:creationId xmlns:a16="http://schemas.microsoft.com/office/drawing/2014/main" id="{DB770A71-B8ED-E44D-AE36-5B73BFBC50E2}"/>
              </a:ext>
            </a:extLst>
          </p:cNvPr>
          <p:cNvGraphicFramePr>
            <a:graphicFrameLocks/>
          </p:cNvGraphicFramePr>
          <p:nvPr>
            <p:extLst>
              <p:ext uri="{D42A27DB-BD31-4B8C-83A1-F6EECF244321}">
                <p14:modId xmlns:p14="http://schemas.microsoft.com/office/powerpoint/2010/main" val="1663541321"/>
              </p:ext>
            </p:extLst>
          </p:nvPr>
        </p:nvGraphicFramePr>
        <p:xfrm>
          <a:off x="6871393" y="4797425"/>
          <a:ext cx="4121150" cy="1392238"/>
        </p:xfrm>
        <a:graphic>
          <a:graphicData uri="http://schemas.openxmlformats.org/presentationml/2006/ole">
            <mc:AlternateContent xmlns:mc="http://schemas.openxmlformats.org/markup-compatibility/2006">
              <mc:Choice xmlns:v="urn:schemas-microsoft-com:vml" Requires="v">
                <p:oleObj spid="_x0000_s14371" name="Worksheet" r:id="rId6" imgW="5384800" imgH="1765300" progId="Excel.Sheet.8">
                  <p:embed/>
                </p:oleObj>
              </mc:Choice>
              <mc:Fallback>
                <p:oleObj name="Worksheet" r:id="rId6" imgW="5384800" imgH="1765300" progId="Excel.Sheet.8">
                  <p:embed/>
                  <p:pic>
                    <p:nvPicPr>
                      <p:cNvPr id="0" name="Object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1393" y="4797425"/>
                        <a:ext cx="4121150" cy="1392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7">
            <a:extLst>
              <a:ext uri="{FF2B5EF4-FFF2-40B4-BE49-F238E27FC236}">
                <a16:creationId xmlns:a16="http://schemas.microsoft.com/office/drawing/2014/main" id="{057F3610-1A8C-7240-99E5-BAE03655D1D9}"/>
              </a:ext>
            </a:extLst>
          </p:cNvPr>
          <p:cNvGraphicFramePr>
            <a:graphicFrameLocks/>
          </p:cNvGraphicFramePr>
          <p:nvPr>
            <p:extLst>
              <p:ext uri="{D42A27DB-BD31-4B8C-83A1-F6EECF244321}">
                <p14:modId xmlns:p14="http://schemas.microsoft.com/office/powerpoint/2010/main" val="1952251957"/>
              </p:ext>
            </p:extLst>
          </p:nvPr>
        </p:nvGraphicFramePr>
        <p:xfrm>
          <a:off x="6874569" y="1403351"/>
          <a:ext cx="4117975" cy="3216275"/>
        </p:xfrm>
        <a:graphic>
          <a:graphicData uri="http://schemas.openxmlformats.org/presentationml/2006/ole">
            <mc:AlternateContent xmlns:mc="http://schemas.openxmlformats.org/markup-compatibility/2006">
              <mc:Choice xmlns:v="urn:schemas-microsoft-com:vml" Requires="v">
                <p:oleObj spid="_x0000_s14372" name="Worksheet" r:id="rId8" imgW="5283200" imgH="3835400" progId="Excel.Sheet.8">
                  <p:embed/>
                </p:oleObj>
              </mc:Choice>
              <mc:Fallback>
                <p:oleObj name="Worksheet" r:id="rId8" imgW="5283200" imgH="3835400" progId="Excel.Sheet.8">
                  <p:embed/>
                  <p:pic>
                    <p:nvPicPr>
                      <p:cNvPr id="0" name="Object 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4569" y="1403351"/>
                        <a:ext cx="4117975" cy="32162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932866"/>
                                        </p:tgtEl>
                                        <p:attrNameLst>
                                          <p:attrName>style.visibility</p:attrName>
                                        </p:attrNameLst>
                                      </p:cBhvr>
                                      <p:to>
                                        <p:strVal val="visible"/>
                                      </p:to>
                                    </p:set>
                                    <p:anim calcmode="lin" valueType="num">
                                      <p:cBhvr>
                                        <p:cTn id="7" dur="1000" fill="hold"/>
                                        <p:tgtEl>
                                          <p:spTgt spid="932866"/>
                                        </p:tgtEl>
                                        <p:attrNameLst>
                                          <p:attrName>ppt_x</p:attrName>
                                        </p:attrNameLst>
                                      </p:cBhvr>
                                      <p:tavLst>
                                        <p:tav tm="0">
                                          <p:val>
                                            <p:strVal val="#ppt_x-.2"/>
                                          </p:val>
                                        </p:tav>
                                        <p:tav tm="100000">
                                          <p:val>
                                            <p:strVal val="#ppt_x"/>
                                          </p:val>
                                        </p:tav>
                                      </p:tavLst>
                                    </p:anim>
                                    <p:anim calcmode="lin" valueType="num">
                                      <p:cBhvr>
                                        <p:cTn id="8" dur="1000" fill="hold"/>
                                        <p:tgtEl>
                                          <p:spTgt spid="9328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93286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782342"/>
                                        </p:tgtEl>
                                        <p:attrNameLst>
                                          <p:attrName>style.visibility</p:attrName>
                                        </p:attrNameLst>
                                      </p:cBhvr>
                                      <p:to>
                                        <p:strVal val="visible"/>
                                      </p:to>
                                    </p:set>
                                    <p:animEffect transition="in" filter="blinds(horizontal)">
                                      <p:cBhvr>
                                        <p:cTn id="19" dur="500"/>
                                        <p:tgtEl>
                                          <p:spTgt spid="78234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783368"/>
                                        </p:tgtEl>
                                        <p:attrNameLst>
                                          <p:attrName>style.visibility</p:attrName>
                                        </p:attrNameLst>
                                      </p:cBhvr>
                                      <p:to>
                                        <p:strVal val="visible"/>
                                      </p:to>
                                    </p:set>
                                    <p:animEffect transition="in" filter="blinds(horizontal)">
                                      <p:cBhvr>
                                        <p:cTn id="24" dur="500"/>
                                        <p:tgtEl>
                                          <p:spTgt spid="783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86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762614-8C27-254C-9961-4D218F1C6103}"/>
              </a:ext>
            </a:extLst>
          </p:cNvPr>
          <p:cNvSpPr>
            <a:spLocks noGrp="1"/>
          </p:cNvSpPr>
          <p:nvPr>
            <p:ph type="title"/>
          </p:nvPr>
        </p:nvSpPr>
        <p:spPr/>
        <p:txBody>
          <a:bodyPr>
            <a:normAutofit/>
          </a:bodyPr>
          <a:lstStyle/>
          <a:p>
            <a:r>
              <a:rPr lang="en-US" altLang="zh-CN" dirty="0"/>
              <a:t>4.6</a:t>
            </a:r>
            <a:r>
              <a:rPr lang="zh-CN" altLang="en-US" dirty="0"/>
              <a:t> 支持向量机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2AF9CB5-88A8-AE4D-AF4C-65140390467D}"/>
                  </a:ext>
                </a:extLst>
              </p:cNvPr>
              <p:cNvSpPr>
                <a:spLocks noGrp="1"/>
              </p:cNvSpPr>
              <p:nvPr>
                <p:ph idx="1"/>
              </p:nvPr>
            </p:nvSpPr>
            <p:spPr/>
            <p:txBody>
              <a:bodyPr/>
              <a:lstStyle/>
              <a:p>
                <a:r>
                  <a:rPr lang="zh-CN" altLang="zh" dirty="0"/>
                  <a:t>在</a:t>
                </a:r>
                <a:r>
                  <a:rPr lang="en-US" altLang="zh" dirty="0"/>
                  <a:t>n</a:t>
                </a:r>
                <a:r>
                  <a:rPr lang="zh-CN" altLang="zh" dirty="0"/>
                  <a:t>维空间中超平面的数学表达为：</a:t>
                </a:r>
                <a:endParaRPr lang="en-US" altLang="zh-CN" dirty="0"/>
              </a:p>
              <a:p>
                <a:endParaRPr lang="en-US" altLang="zh-TW" dirty="0"/>
              </a:p>
              <a:p>
                <a:endParaRPr lang="en-US" altLang="zh-TW" dirty="0"/>
              </a:p>
              <a:p>
                <a:pPr marL="0" indent="0" algn="ctr">
                  <a:buNone/>
                </a:pPr>
                <a14:m>
                  <m:oMath xmlns:m="http://schemas.openxmlformats.org/officeDocument/2006/math">
                    <m:r>
                      <a:rPr lang="en-US" altLang="zh" b="1" i="1">
                        <a:latin typeface="Cambria Math" panose="02040503050406030204" pitchFamily="18" charset="0"/>
                      </a:rPr>
                      <m:t>𝒘</m:t>
                    </m:r>
                    <m:r>
                      <a:rPr lang="en-US" altLang="zh">
                        <a:latin typeface="Cambria Math" panose="02040503050406030204" pitchFamily="18" charset="0"/>
                      </a:rPr>
                      <m:t>=</m:t>
                    </m:r>
                    <m:sSup>
                      <m:sSupPr>
                        <m:ctrlPr>
                          <a:rPr lang="zh-TW" altLang="zh" i="1">
                            <a:latin typeface="Cambria Math" panose="02040503050406030204" pitchFamily="18" charset="0"/>
                          </a:rPr>
                        </m:ctrlPr>
                      </m:sSupPr>
                      <m:e>
                        <m:sSub>
                          <m:sSubPr>
                            <m:ctrlPr>
                              <a:rPr lang="zh-TW" altLang="zh" i="1">
                                <a:latin typeface="Cambria Math" panose="02040503050406030204" pitchFamily="18" charset="0"/>
                              </a:rPr>
                            </m:ctrlPr>
                          </m:sSubPr>
                          <m:e>
                            <m:r>
                              <a:rPr lang="en-US" altLang="zh" i="1">
                                <a:latin typeface="Cambria Math" panose="02040503050406030204" pitchFamily="18" charset="0"/>
                              </a:rPr>
                              <m:t>(</m:t>
                            </m:r>
                            <m:r>
                              <a:rPr lang="en-US" altLang="zh" i="1">
                                <a:latin typeface="Cambria Math" panose="02040503050406030204" pitchFamily="18" charset="0"/>
                              </a:rPr>
                              <m:t>𝑤</m:t>
                            </m:r>
                          </m:e>
                          <m:sub>
                            <m:r>
                              <a:rPr lang="en-US" altLang="zh" i="1">
                                <a:latin typeface="Cambria Math" panose="02040503050406030204" pitchFamily="18" charset="0"/>
                              </a:rPr>
                              <m:t>1</m:t>
                            </m:r>
                          </m:sub>
                        </m:sSub>
                        <m:r>
                          <a:rPr lang="en-US" altLang="zh">
                            <a:latin typeface="Cambria Math" panose="02040503050406030204" pitchFamily="18" charset="0"/>
                          </a:rPr>
                          <m:t> </m:t>
                        </m:r>
                        <m:sSub>
                          <m:sSubPr>
                            <m:ctrlPr>
                              <a:rPr lang="zh-TW" altLang="zh" i="1">
                                <a:latin typeface="Cambria Math" panose="02040503050406030204" pitchFamily="18" charset="0"/>
                              </a:rPr>
                            </m:ctrlPr>
                          </m:sSubPr>
                          <m:e>
                            <m:r>
                              <a:rPr lang="en-US" altLang="zh" i="1">
                                <a:latin typeface="Cambria Math" panose="02040503050406030204" pitchFamily="18" charset="0"/>
                              </a:rPr>
                              <m:t>𝑤</m:t>
                            </m:r>
                          </m:e>
                          <m:sub>
                            <m:r>
                              <a:rPr lang="en-US" altLang="zh" i="1">
                                <a:latin typeface="Cambria Math" panose="02040503050406030204" pitchFamily="18" charset="0"/>
                              </a:rPr>
                              <m:t>2</m:t>
                            </m:r>
                          </m:sub>
                        </m:sSub>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𝑤</m:t>
                            </m:r>
                          </m:e>
                          <m:sub>
                            <m:r>
                              <a:rPr lang="en-US" altLang="zh" i="1">
                                <a:latin typeface="Cambria Math" panose="02040503050406030204" pitchFamily="18" charset="0"/>
                              </a:rPr>
                              <m:t>𝑛</m:t>
                            </m:r>
                          </m:sub>
                        </m:sSub>
                        <m:r>
                          <a:rPr lang="en-US" altLang="zh" i="1">
                            <a:latin typeface="Cambria Math" panose="02040503050406030204" pitchFamily="18" charset="0"/>
                          </a:rPr>
                          <m:t>)</m:t>
                        </m:r>
                      </m:e>
                      <m:sup>
                        <m:r>
                          <a:rPr lang="en-US" altLang="zh" i="1">
                            <a:latin typeface="Cambria Math" panose="02040503050406030204" pitchFamily="18" charset="0"/>
                          </a:rPr>
                          <m:t>𝑇</m:t>
                        </m:r>
                      </m:sup>
                    </m:sSup>
                  </m:oMath>
                </a14:m>
                <a:r>
                  <a:rPr lang="zh-CN" altLang="zh" dirty="0"/>
                  <a:t>是超平面的法向量</a:t>
                </a:r>
                <a:endParaRPr lang="en-US" altLang="zh-CN" dirty="0"/>
              </a:p>
              <a:p>
                <a:pPr marL="0" indent="0" algn="ctr">
                  <a:buNone/>
                </a:pPr>
                <a:endParaRPr lang="en-US" altLang="zh-CN" dirty="0"/>
              </a:p>
              <a:p>
                <a:r>
                  <a:rPr lang="zh-CN" altLang="zh" dirty="0"/>
                  <a:t>对于一个未知类别的样本</a:t>
                </a:r>
                <a14:m>
                  <m:oMath xmlns:m="http://schemas.openxmlformats.org/officeDocument/2006/math">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𝒊</m:t>
                        </m:r>
                      </m:sub>
                    </m:sSub>
                  </m:oMath>
                </a14:m>
                <a:r>
                  <a:rPr lang="zh-CN" altLang="zh" dirty="0"/>
                  <a:t>，其类别</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𝑖</m:t>
                        </m:r>
                      </m:sub>
                    </m:sSub>
                  </m:oMath>
                </a14:m>
                <a:r>
                  <a:rPr lang="zh-CN" altLang="zh" dirty="0"/>
                  <a:t>的判断方法</a:t>
                </a:r>
                <a:r>
                  <a:rPr lang="en-US" altLang="zh-CN" dirty="0"/>
                  <a:t>:</a:t>
                </a:r>
                <a:r>
                  <a:rPr lang="zh-TW" altLang="zh" dirty="0">
                    <a:effectLst/>
                  </a:rPr>
                  <a:t> </a:t>
                </a:r>
                <a:endParaRPr lang="zh-TW" altLang="zh" dirty="0"/>
              </a:p>
              <a:p>
                <a:endParaRPr kumimoji="1" lang="zh" altLang="en-US" dirty="0"/>
              </a:p>
            </p:txBody>
          </p:sp>
        </mc:Choice>
        <mc:Fallback xmlns="">
          <p:sp>
            <p:nvSpPr>
              <p:cNvPr id="3" name="内容占位符 2">
                <a:extLst>
                  <a:ext uri="{FF2B5EF4-FFF2-40B4-BE49-F238E27FC236}">
                    <a16:creationId xmlns:a16="http://schemas.microsoft.com/office/drawing/2014/main" id="{52AF9CB5-88A8-AE4D-AF4C-65140390467D}"/>
                  </a:ext>
                </a:extLst>
              </p:cNvPr>
              <p:cNvSpPr>
                <a:spLocks noGrp="1" noRot="1" noChangeAspect="1" noMove="1" noResize="1" noEditPoints="1" noAdjustHandles="1" noChangeArrowheads="1" noChangeShapeType="1" noTextEdit="1"/>
              </p:cNvSpPr>
              <p:nvPr>
                <p:ph idx="1"/>
              </p:nvPr>
            </p:nvSpPr>
            <p:spPr>
              <a:blipFill>
                <a:blip r:embed="rId2"/>
                <a:stretch>
                  <a:fillRect l="-886" t="-1711"/>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EE10858A-DDCD-E844-A15C-6CBA54DB06F7}"/>
                  </a:ext>
                </a:extLst>
              </p:cNvPr>
              <p:cNvSpPr/>
              <p:nvPr/>
            </p:nvSpPr>
            <p:spPr>
              <a:xfrm>
                <a:off x="4969105" y="2462891"/>
                <a:ext cx="1740605" cy="42126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zh" altLang="en-US" sz="2100" b="1" i="1">
                              <a:latin typeface="Cambria Math" panose="02040503050406030204" pitchFamily="18" charset="0"/>
                            </a:rPr>
                          </m:ctrlPr>
                        </m:sSupPr>
                        <m:e>
                          <m:r>
                            <a:rPr lang="zh" altLang="en-US" sz="2100" b="1" i="1">
                              <a:latin typeface="Cambria Math" panose="02040503050406030204" pitchFamily="18" charset="0"/>
                            </a:rPr>
                            <m:t>𝒘</m:t>
                          </m:r>
                        </m:e>
                        <m:sup>
                          <m:r>
                            <a:rPr lang="zh" altLang="en-US" sz="2100" b="1" i="1">
                              <a:latin typeface="Cambria Math" panose="02040503050406030204" pitchFamily="18" charset="0"/>
                            </a:rPr>
                            <m:t>𝑻</m:t>
                          </m:r>
                        </m:sup>
                      </m:sSup>
                      <m:r>
                        <a:rPr lang="zh" altLang="en-US" sz="2100" b="1" i="1">
                          <a:latin typeface="Cambria Math" panose="02040503050406030204" pitchFamily="18" charset="0"/>
                        </a:rPr>
                        <m:t>𝒙</m:t>
                      </m:r>
                      <m:r>
                        <a:rPr lang="zh" altLang="en-US" sz="2100">
                          <a:latin typeface="Cambria Math" panose="02040503050406030204" pitchFamily="18" charset="0"/>
                        </a:rPr>
                        <m:t>+</m:t>
                      </m:r>
                      <m:r>
                        <a:rPr lang="zh" altLang="en-US" sz="2100" i="1">
                          <a:latin typeface="Cambria Math" panose="02040503050406030204" pitchFamily="18" charset="0"/>
                        </a:rPr>
                        <m:t>𝑏</m:t>
                      </m:r>
                      <m:r>
                        <a:rPr lang="zh" altLang="en-US" sz="2100">
                          <a:latin typeface="Cambria Math" panose="02040503050406030204" pitchFamily="18" charset="0"/>
                        </a:rPr>
                        <m:t>=0</m:t>
                      </m:r>
                    </m:oMath>
                  </m:oMathPara>
                </a14:m>
                <a:endParaRPr lang="zh" altLang="en-US" sz="2100" dirty="0"/>
              </a:p>
            </p:txBody>
          </p:sp>
        </mc:Choice>
        <mc:Fallback>
          <p:sp>
            <p:nvSpPr>
              <p:cNvPr id="4" name="矩形 3">
                <a:extLst>
                  <a:ext uri="{FF2B5EF4-FFF2-40B4-BE49-F238E27FC236}">
                    <a16:creationId xmlns:a16="http://schemas.microsoft.com/office/drawing/2014/main" id="{EE10858A-DDCD-E844-A15C-6CBA54DB06F7}"/>
                  </a:ext>
                </a:extLst>
              </p:cNvPr>
              <p:cNvSpPr>
                <a:spLocks noRot="1" noChangeAspect="1" noMove="1" noResize="1" noEditPoints="1" noAdjustHandles="1" noChangeArrowheads="1" noChangeShapeType="1" noTextEdit="1"/>
              </p:cNvSpPr>
              <p:nvPr/>
            </p:nvSpPr>
            <p:spPr>
              <a:xfrm>
                <a:off x="4969105" y="2462891"/>
                <a:ext cx="1740605" cy="421269"/>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5CD332D-6A93-A14D-B62C-BF20D4E34446}"/>
                  </a:ext>
                </a:extLst>
              </p:cNvPr>
              <p:cNvSpPr/>
              <p:nvPr/>
            </p:nvSpPr>
            <p:spPr>
              <a:xfrm>
                <a:off x="4367808" y="5229201"/>
                <a:ext cx="3813160" cy="93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zh" altLang="en-US" sz="2100" i="1">
                              <a:latin typeface="Cambria Math" panose="02040503050406030204" pitchFamily="18" charset="0"/>
                            </a:rPr>
                          </m:ctrlPr>
                        </m:dPr>
                        <m:e>
                          <m:m>
                            <m:mPr>
                              <m:plcHide m:val="on"/>
                              <m:mcs>
                                <m:mc>
                                  <m:mcPr>
                                    <m:count m:val="1"/>
                                    <m:mcJc m:val="center"/>
                                  </m:mcPr>
                                </m:mc>
                              </m:mcs>
                              <m:ctrlPr>
                                <a:rPr lang="zh" altLang="en-US" sz="2100" i="1">
                                  <a:latin typeface="Cambria Math" panose="02040503050406030204" pitchFamily="18" charset="0"/>
                                </a:rPr>
                              </m:ctrlPr>
                            </m:mPr>
                            <m:mr>
                              <m:e>
                                <m:sSup>
                                  <m:sSupPr>
                                    <m:ctrlPr>
                                      <a:rPr lang="zh" altLang="en-US" sz="2100" i="1">
                                        <a:latin typeface="Cambria Math" panose="02040503050406030204" pitchFamily="18" charset="0"/>
                                      </a:rPr>
                                    </m:ctrlPr>
                                  </m:sSupPr>
                                  <m:e>
                                    <m:sSub>
                                      <m:sSubPr>
                                        <m:ctrlPr>
                                          <a:rPr lang="zh" altLang="en-US" sz="2100" i="1">
                                            <a:latin typeface="Cambria Math" panose="02040503050406030204" pitchFamily="18" charset="0"/>
                                          </a:rPr>
                                        </m:ctrlPr>
                                      </m:sSubPr>
                                      <m:e>
                                        <m:r>
                                          <a:rPr lang="zh" altLang="en-US" sz="2100" i="1">
                                            <a:latin typeface="Cambria Math" panose="02040503050406030204" pitchFamily="18" charset="0"/>
                                          </a:rPr>
                                          <m:t>𝑦</m:t>
                                        </m:r>
                                      </m:e>
                                      <m:sub>
                                        <m:r>
                                          <a:rPr lang="zh" altLang="en-US" sz="2100" i="1">
                                            <a:latin typeface="Cambria Math" panose="02040503050406030204" pitchFamily="18" charset="0"/>
                                          </a:rPr>
                                          <m:t>𝑖</m:t>
                                        </m:r>
                                      </m:sub>
                                    </m:sSub>
                                    <m:r>
                                      <a:rPr lang="zh" altLang="en-US" sz="2100">
                                        <a:latin typeface="Cambria Math" panose="02040503050406030204" pitchFamily="18" charset="0"/>
                                      </a:rPr>
                                      <m:t>=+1, </m:t>
                                    </m:r>
                                    <m:r>
                                      <a:rPr lang="zh-CN" altLang="en-US" sz="2100">
                                        <a:latin typeface="Cambria Math" panose="02040503050406030204" pitchFamily="18" charset="0"/>
                                      </a:rPr>
                                      <m:t> </m:t>
                                    </m:r>
                                    <m:r>
                                      <a:rPr lang="zh" altLang="en-US" sz="2100" i="1">
                                        <a:latin typeface="Cambria Math" panose="02040503050406030204" pitchFamily="18" charset="0"/>
                                      </a:rPr>
                                      <m:t>𝑖𝑓</m:t>
                                    </m:r>
                                    <m:r>
                                      <a:rPr lang="zh" altLang="en-US" sz="2100">
                                        <a:latin typeface="Cambria Math" panose="02040503050406030204" pitchFamily="18" charset="0"/>
                                      </a:rPr>
                                      <m:t> </m:t>
                                    </m:r>
                                    <m:r>
                                      <a:rPr lang="zh" altLang="en-US" sz="2100" b="1" i="1">
                                        <a:latin typeface="Cambria Math" panose="02040503050406030204" pitchFamily="18" charset="0"/>
                                      </a:rPr>
                                      <m:t>𝒘</m:t>
                                    </m:r>
                                  </m:e>
                                  <m:sup>
                                    <m:r>
                                      <a:rPr lang="zh" altLang="en-US" sz="2100" b="1" i="1">
                                        <a:latin typeface="Cambria Math" panose="02040503050406030204" pitchFamily="18" charset="0"/>
                                      </a:rPr>
                                      <m:t>𝑻</m:t>
                                    </m:r>
                                  </m:sup>
                                </m:sSup>
                                <m:sSub>
                                  <m:sSubPr>
                                    <m:ctrlPr>
                                      <a:rPr lang="zh" altLang="en-US" sz="2100" b="1"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𝒊</m:t>
                                    </m:r>
                                  </m:sub>
                                </m:sSub>
                                <m:r>
                                  <a:rPr lang="zh" altLang="en-US" sz="2100">
                                    <a:latin typeface="Cambria Math" panose="02040503050406030204" pitchFamily="18" charset="0"/>
                                  </a:rPr>
                                  <m:t>+</m:t>
                                </m:r>
                                <m:r>
                                  <a:rPr lang="zh" altLang="en-US" sz="2100" i="1">
                                    <a:latin typeface="Cambria Math" panose="02040503050406030204" pitchFamily="18" charset="0"/>
                                  </a:rPr>
                                  <m:t>𝑏</m:t>
                                </m:r>
                                <m:r>
                                  <a:rPr lang="zh" altLang="en-US" sz="2100">
                                    <a:latin typeface="Cambria Math" panose="02040503050406030204" pitchFamily="18" charset="0"/>
                                  </a:rPr>
                                  <m:t>&gt;0</m:t>
                                </m:r>
                              </m:e>
                            </m:mr>
                            <m:mr>
                              <m:e>
                                <m:sSup>
                                  <m:sSupPr>
                                    <m:ctrlPr>
                                      <a:rPr lang="zh" altLang="en-US" sz="2100" i="1">
                                        <a:latin typeface="Cambria Math" panose="02040503050406030204" pitchFamily="18" charset="0"/>
                                      </a:rPr>
                                    </m:ctrlPr>
                                  </m:sSupPr>
                                  <m:e>
                                    <m:sSub>
                                      <m:sSubPr>
                                        <m:ctrlPr>
                                          <a:rPr lang="zh" altLang="en-US" sz="2100" i="1">
                                            <a:latin typeface="Cambria Math" panose="02040503050406030204" pitchFamily="18" charset="0"/>
                                          </a:rPr>
                                        </m:ctrlPr>
                                      </m:sSubPr>
                                      <m:e>
                                        <m:r>
                                          <a:rPr lang="zh" altLang="en-US" sz="2100" i="1">
                                            <a:latin typeface="Cambria Math" panose="02040503050406030204" pitchFamily="18" charset="0"/>
                                          </a:rPr>
                                          <m:t>𝑦</m:t>
                                        </m:r>
                                      </m:e>
                                      <m:sub>
                                        <m:r>
                                          <a:rPr lang="zh" altLang="en-US" sz="2100" i="1">
                                            <a:latin typeface="Cambria Math" panose="02040503050406030204" pitchFamily="18" charset="0"/>
                                          </a:rPr>
                                          <m:t>𝑖</m:t>
                                        </m:r>
                                      </m:sub>
                                    </m:sSub>
                                    <m:r>
                                      <a:rPr lang="zh" altLang="en-US" sz="2100">
                                        <a:latin typeface="Cambria Math" panose="02040503050406030204" pitchFamily="18" charset="0"/>
                                      </a:rPr>
                                      <m:t>=−1, </m:t>
                                    </m:r>
                                    <m:r>
                                      <a:rPr lang="zh-CN" altLang="en-US" sz="2100">
                                        <a:latin typeface="Cambria Math" panose="02040503050406030204" pitchFamily="18" charset="0"/>
                                      </a:rPr>
                                      <m:t> </m:t>
                                    </m:r>
                                    <m:r>
                                      <a:rPr lang="zh" altLang="en-US" sz="2100" i="1">
                                        <a:latin typeface="Cambria Math" panose="02040503050406030204" pitchFamily="18" charset="0"/>
                                      </a:rPr>
                                      <m:t>𝑖𝑓</m:t>
                                    </m:r>
                                    <m:r>
                                      <a:rPr lang="zh" altLang="en-US" sz="2100">
                                        <a:latin typeface="Cambria Math" panose="02040503050406030204" pitchFamily="18" charset="0"/>
                                      </a:rPr>
                                      <m:t> </m:t>
                                    </m:r>
                                    <m:r>
                                      <a:rPr lang="zh" altLang="en-US" sz="2100" b="1" i="1">
                                        <a:latin typeface="Cambria Math" panose="02040503050406030204" pitchFamily="18" charset="0"/>
                                      </a:rPr>
                                      <m:t>𝒘</m:t>
                                    </m:r>
                                  </m:e>
                                  <m:sup>
                                    <m:r>
                                      <a:rPr lang="zh" altLang="en-US" sz="2100" b="1" i="1">
                                        <a:latin typeface="Cambria Math" panose="02040503050406030204" pitchFamily="18" charset="0"/>
                                      </a:rPr>
                                      <m:t>𝑻</m:t>
                                    </m:r>
                                  </m:sup>
                                </m:sSup>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𝒊</m:t>
                                    </m:r>
                                  </m:sub>
                                </m:sSub>
                                <m:r>
                                  <a:rPr lang="zh" altLang="en-US" sz="2100">
                                    <a:latin typeface="Cambria Math" panose="02040503050406030204" pitchFamily="18" charset="0"/>
                                  </a:rPr>
                                  <m:t>+</m:t>
                                </m:r>
                                <m:r>
                                  <a:rPr lang="zh" altLang="en-US" sz="2100" i="1">
                                    <a:latin typeface="Cambria Math" panose="02040503050406030204" pitchFamily="18" charset="0"/>
                                  </a:rPr>
                                  <m:t>𝑏</m:t>
                                </m:r>
                                <m:r>
                                  <a:rPr lang="zh" altLang="en-US" sz="2100">
                                    <a:latin typeface="Cambria Math" panose="02040503050406030204" pitchFamily="18" charset="0"/>
                                  </a:rPr>
                                  <m:t>≤0</m:t>
                                </m:r>
                              </m:e>
                            </m:mr>
                          </m:m>
                        </m:e>
                      </m:d>
                    </m:oMath>
                  </m:oMathPara>
                </a14:m>
                <a:endParaRPr lang="zh" altLang="en-US" sz="2100" dirty="0"/>
              </a:p>
            </p:txBody>
          </p:sp>
        </mc:Choice>
        <mc:Fallback>
          <p:sp>
            <p:nvSpPr>
              <p:cNvPr id="7" name="矩形 6">
                <a:extLst>
                  <a:ext uri="{FF2B5EF4-FFF2-40B4-BE49-F238E27FC236}">
                    <a16:creationId xmlns:a16="http://schemas.microsoft.com/office/drawing/2014/main" id="{55CD332D-6A93-A14D-B62C-BF20D4E34446}"/>
                  </a:ext>
                </a:extLst>
              </p:cNvPr>
              <p:cNvSpPr>
                <a:spLocks noRot="1" noChangeAspect="1" noMove="1" noResize="1" noEditPoints="1" noAdjustHandles="1" noChangeArrowheads="1" noChangeShapeType="1" noTextEdit="1"/>
              </p:cNvSpPr>
              <p:nvPr/>
            </p:nvSpPr>
            <p:spPr>
              <a:xfrm>
                <a:off x="4367808" y="5229201"/>
                <a:ext cx="3813160" cy="931665"/>
              </a:xfrm>
              <a:prstGeom prst="rect">
                <a:avLst/>
              </a:prstGeom>
              <a:blipFill>
                <a:blip r:embed="rId4"/>
                <a:stretch>
                  <a:fillRect l="-37542" t="-197333" b="-282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457264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762614-8C27-254C-9961-4D218F1C6103}"/>
              </a:ext>
            </a:extLst>
          </p:cNvPr>
          <p:cNvSpPr>
            <a:spLocks noGrp="1"/>
          </p:cNvSpPr>
          <p:nvPr>
            <p:ph type="title"/>
          </p:nvPr>
        </p:nvSpPr>
        <p:spPr/>
        <p:txBody>
          <a:bodyPr>
            <a:normAutofit/>
          </a:bodyPr>
          <a:lstStyle/>
          <a:p>
            <a:r>
              <a:rPr lang="en-US" altLang="zh-CN" dirty="0"/>
              <a:t>4.6</a:t>
            </a:r>
            <a:r>
              <a:rPr lang="zh-CN" altLang="en-US" dirty="0"/>
              <a:t> 支持向量机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2AF9CB5-88A8-AE4D-AF4C-65140390467D}"/>
                  </a:ext>
                </a:extLst>
              </p:cNvPr>
              <p:cNvSpPr>
                <a:spLocks noGrp="1"/>
              </p:cNvSpPr>
              <p:nvPr>
                <p:ph idx="1"/>
              </p:nvPr>
            </p:nvSpPr>
            <p:spPr/>
            <p:txBody>
              <a:bodyPr/>
              <a:lstStyle/>
              <a:p>
                <a:r>
                  <a:rPr lang="zh-CN" altLang="zh" dirty="0"/>
                  <a:t>任意一个点</a:t>
                </a:r>
                <a14:m>
                  <m:oMath xmlns:m="http://schemas.openxmlformats.org/officeDocument/2006/math">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r>
                      <a:rPr lang="en-US" altLang="zh" i="1">
                        <a:latin typeface="Cambria Math" panose="02040503050406030204" pitchFamily="18" charset="0"/>
                      </a:rPr>
                      <m:t>= </m:t>
                    </m:r>
                    <m:sSup>
                      <m:sSupPr>
                        <m:ctrlPr>
                          <a:rPr lang="zh-TW" altLang="zh" i="1">
                            <a:latin typeface="Cambria Math" panose="02040503050406030204" pitchFamily="18" charset="0"/>
                          </a:rPr>
                        </m:ctrlPr>
                      </m:sSupPr>
                      <m:e>
                        <m:sSub>
                          <m:sSubPr>
                            <m:ctrlPr>
                              <a:rPr lang="zh-TW" altLang="zh" i="1">
                                <a:latin typeface="Cambria Math" panose="02040503050406030204" pitchFamily="18" charset="0"/>
                              </a:rPr>
                            </m:ctrlPr>
                          </m:sSubPr>
                          <m:e>
                            <m:r>
                              <a:rPr lang="en-US" altLang="zh" i="1">
                                <a:latin typeface="Cambria Math" panose="02040503050406030204" pitchFamily="18" charset="0"/>
                              </a:rPr>
                              <m:t>(</m:t>
                            </m:r>
                            <m:r>
                              <a:rPr lang="en-US" altLang="zh" i="1">
                                <a:latin typeface="Cambria Math" panose="02040503050406030204" pitchFamily="18" charset="0"/>
                              </a:rPr>
                              <m:t>𝑥</m:t>
                            </m:r>
                          </m:e>
                          <m:sub>
                            <m:r>
                              <a:rPr lang="en-US" altLang="zh" i="1">
                                <a:latin typeface="Cambria Math" panose="02040503050406030204" pitchFamily="18" charset="0"/>
                              </a:rPr>
                              <m:t>𝑗</m:t>
                            </m:r>
                            <m:r>
                              <a:rPr lang="en-US" altLang="zh" i="1">
                                <a:latin typeface="Cambria Math" panose="02040503050406030204" pitchFamily="18" charset="0"/>
                              </a:rPr>
                              <m:t>1</m:t>
                            </m:r>
                          </m:sub>
                        </m:sSub>
                        <m:r>
                          <a:rPr lang="en-US" altLang="zh">
                            <a:latin typeface="Cambria Math" panose="02040503050406030204" pitchFamily="18" charset="0"/>
                          </a:rPr>
                          <m:t> </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𝑗</m:t>
                            </m:r>
                            <m:r>
                              <a:rPr lang="en-US" altLang="zh" i="1">
                                <a:latin typeface="Cambria Math" panose="02040503050406030204" pitchFamily="18" charset="0"/>
                              </a:rPr>
                              <m:t>2</m:t>
                            </m:r>
                          </m:sub>
                        </m:sSub>
                        <m:r>
                          <a:rPr lang="en-US" altLang="zh">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𝑥</m:t>
                            </m:r>
                          </m:e>
                          <m:sub>
                            <m:r>
                              <a:rPr lang="en-US" altLang="zh" i="1">
                                <a:latin typeface="Cambria Math" panose="02040503050406030204" pitchFamily="18" charset="0"/>
                              </a:rPr>
                              <m:t>𝑗𝑛</m:t>
                            </m:r>
                          </m:sub>
                        </m:sSub>
                        <m:r>
                          <a:rPr lang="en-US" altLang="zh" i="1">
                            <a:latin typeface="Cambria Math" panose="02040503050406030204" pitchFamily="18" charset="0"/>
                          </a:rPr>
                          <m:t>)</m:t>
                        </m:r>
                      </m:e>
                      <m:sup>
                        <m:r>
                          <a:rPr lang="en-US" altLang="zh" i="1">
                            <a:latin typeface="Cambria Math" panose="02040503050406030204" pitchFamily="18" charset="0"/>
                          </a:rPr>
                          <m:t>𝑇</m:t>
                        </m:r>
                      </m:sup>
                    </m:sSup>
                  </m:oMath>
                </a14:m>
                <a:r>
                  <a:rPr lang="zh-CN" altLang="zh" dirty="0"/>
                  <a:t>到超平面</a:t>
                </a:r>
                <a14:m>
                  <m:oMath xmlns:m="http://schemas.openxmlformats.org/officeDocument/2006/math">
                    <m:sSup>
                      <m:sSupPr>
                        <m:ctrlPr>
                          <a:rPr lang="zh" altLang="en-US" b="1" i="1">
                            <a:latin typeface="Cambria Math" panose="02040503050406030204" pitchFamily="18" charset="0"/>
                          </a:rPr>
                        </m:ctrlPr>
                      </m:sSupPr>
                      <m:e>
                        <m:r>
                          <a:rPr lang="zh" altLang="en-US" b="1" i="1">
                            <a:latin typeface="Cambria Math" panose="02040503050406030204" pitchFamily="18" charset="0"/>
                          </a:rPr>
                          <m:t>𝒘</m:t>
                        </m:r>
                      </m:e>
                      <m:sup>
                        <m:r>
                          <a:rPr lang="zh" altLang="en-US" b="1" i="1">
                            <a:latin typeface="Cambria Math" panose="02040503050406030204" pitchFamily="18" charset="0"/>
                          </a:rPr>
                          <m:t>𝑻</m:t>
                        </m:r>
                      </m:sup>
                    </m:sSup>
                    <m:r>
                      <a:rPr lang="zh" altLang="en-US" b="1" i="1">
                        <a:latin typeface="Cambria Math" panose="02040503050406030204" pitchFamily="18" charset="0"/>
                      </a:rPr>
                      <m:t>𝒙</m:t>
                    </m:r>
                    <m:r>
                      <a:rPr lang="zh" altLang="en-US">
                        <a:latin typeface="Cambria Math" panose="02040503050406030204" pitchFamily="18" charset="0"/>
                      </a:rPr>
                      <m:t>+</m:t>
                    </m:r>
                    <m:r>
                      <a:rPr lang="zh" altLang="en-US" i="1">
                        <a:latin typeface="Cambria Math" panose="02040503050406030204" pitchFamily="18" charset="0"/>
                      </a:rPr>
                      <m:t>𝑏</m:t>
                    </m:r>
                    <m:r>
                      <a:rPr lang="zh" altLang="en-US">
                        <a:latin typeface="Cambria Math" panose="02040503050406030204" pitchFamily="18" charset="0"/>
                      </a:rPr>
                      <m:t>=0</m:t>
                    </m:r>
                  </m:oMath>
                </a14:m>
                <a:r>
                  <a:rPr lang="zh-CN" altLang="zh" dirty="0"/>
                  <a:t>的距离</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𝑑</m:t>
                        </m:r>
                      </m:e>
                      <m:sub>
                        <m:r>
                          <a:rPr lang="en-US" altLang="zh" i="1">
                            <a:latin typeface="Cambria Math" panose="02040503050406030204" pitchFamily="18" charset="0"/>
                          </a:rPr>
                          <m:t>𝑗</m:t>
                        </m:r>
                      </m:sub>
                    </m:sSub>
                  </m:oMath>
                </a14:m>
                <a:r>
                  <a:rPr lang="zh-CN" altLang="zh" dirty="0"/>
                  <a:t>：</a:t>
                </a:r>
                <a:endParaRPr lang="zh-TW" altLang="zh" dirty="0"/>
              </a:p>
              <a:p>
                <a:endParaRPr kumimoji="1" lang="zh" altLang="en-US" dirty="0"/>
              </a:p>
            </p:txBody>
          </p:sp>
        </mc:Choice>
        <mc:Fallback xmlns="">
          <p:sp>
            <p:nvSpPr>
              <p:cNvPr id="3" name="内容占位符 2">
                <a:extLst>
                  <a:ext uri="{FF2B5EF4-FFF2-40B4-BE49-F238E27FC236}">
                    <a16:creationId xmlns:a16="http://schemas.microsoft.com/office/drawing/2014/main" id="{52AF9CB5-88A8-AE4D-AF4C-65140390467D}"/>
                  </a:ext>
                </a:extLst>
              </p:cNvPr>
              <p:cNvSpPr>
                <a:spLocks noGrp="1" noRot="1" noChangeAspect="1" noMove="1" noResize="1" noEditPoints="1" noAdjustHandles="1" noChangeArrowheads="1" noChangeShapeType="1" noTextEdit="1"/>
              </p:cNvSpPr>
              <p:nvPr>
                <p:ph idx="1"/>
              </p:nvPr>
            </p:nvSpPr>
            <p:spPr>
              <a:blipFill>
                <a:blip r:embed="rId2"/>
                <a:stretch>
                  <a:fillRect l="-886" t="-1467"/>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E31FEB25-2B70-1642-BCAE-E547D717382F}"/>
                  </a:ext>
                </a:extLst>
              </p:cNvPr>
              <p:cNvSpPr/>
              <p:nvPr/>
            </p:nvSpPr>
            <p:spPr>
              <a:xfrm>
                <a:off x="2827261" y="2526730"/>
                <a:ext cx="2091919" cy="8159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 altLang="en-US" sz="2100" i="1">
                              <a:latin typeface="Cambria Math" panose="02040503050406030204" pitchFamily="18" charset="0"/>
                            </a:rPr>
                          </m:ctrlPr>
                        </m:sSubPr>
                        <m:e>
                          <m:r>
                            <a:rPr lang="zh" altLang="en-US" sz="2100" i="1">
                              <a:latin typeface="Cambria Math" panose="02040503050406030204" pitchFamily="18" charset="0"/>
                            </a:rPr>
                            <m:t>𝑑</m:t>
                          </m:r>
                        </m:e>
                        <m:sub>
                          <m:r>
                            <a:rPr lang="zh" altLang="en-US" sz="2100" i="1">
                              <a:latin typeface="Cambria Math" panose="02040503050406030204" pitchFamily="18" charset="0"/>
                            </a:rPr>
                            <m:t>𝑗</m:t>
                          </m:r>
                        </m:sub>
                      </m:sSub>
                      <m:r>
                        <a:rPr lang="zh" altLang="en-US" sz="2100">
                          <a:latin typeface="Cambria Math" panose="02040503050406030204" pitchFamily="18" charset="0"/>
                        </a:rPr>
                        <m:t>=</m:t>
                      </m:r>
                      <m:f>
                        <m:fPr>
                          <m:ctrlPr>
                            <a:rPr lang="zh" altLang="en-US" sz="2100" i="1">
                              <a:latin typeface="Cambria Math" panose="02040503050406030204" pitchFamily="18" charset="0"/>
                            </a:rPr>
                          </m:ctrlPr>
                        </m:fPr>
                        <m:num>
                          <m:r>
                            <a:rPr lang="zh" altLang="en-US" sz="2100">
                              <a:latin typeface="Cambria Math" panose="02040503050406030204" pitchFamily="18" charset="0"/>
                            </a:rPr>
                            <m:t>|</m:t>
                          </m:r>
                          <m:sSup>
                            <m:sSupPr>
                              <m:ctrlPr>
                                <a:rPr lang="zh" altLang="en-US" sz="2100" i="1">
                                  <a:latin typeface="Cambria Math" panose="02040503050406030204" pitchFamily="18" charset="0"/>
                                </a:rPr>
                              </m:ctrlPr>
                            </m:sSupPr>
                            <m:e>
                              <m:r>
                                <a:rPr lang="zh" altLang="en-US" sz="2100" b="1" i="1">
                                  <a:latin typeface="Cambria Math" panose="02040503050406030204" pitchFamily="18" charset="0"/>
                                </a:rPr>
                                <m:t>𝒘</m:t>
                              </m:r>
                            </m:e>
                            <m:sup>
                              <m:r>
                                <a:rPr lang="zh" altLang="en-US" sz="2100" b="1" i="1">
                                  <a:latin typeface="Cambria Math" panose="02040503050406030204" pitchFamily="18" charset="0"/>
                                </a:rPr>
                                <m:t>𝑻</m:t>
                              </m:r>
                            </m:sup>
                          </m:sSup>
                          <m:sSub>
                            <m:sSubPr>
                              <m:ctrlPr>
                                <a:rPr lang="zh" altLang="en-US" sz="2100" b="1"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𝒋</m:t>
                              </m:r>
                            </m:sub>
                          </m:sSub>
                          <m:r>
                            <a:rPr lang="zh" altLang="en-US" sz="2100">
                              <a:latin typeface="Cambria Math" panose="02040503050406030204" pitchFamily="18" charset="0"/>
                            </a:rPr>
                            <m:t>+</m:t>
                          </m:r>
                          <m:r>
                            <a:rPr lang="zh" altLang="en-US" sz="2100" i="1">
                              <a:latin typeface="Cambria Math" panose="02040503050406030204" pitchFamily="18" charset="0"/>
                            </a:rPr>
                            <m:t>𝑏</m:t>
                          </m:r>
                          <m:r>
                            <a:rPr lang="zh" altLang="en-US" sz="2100">
                              <a:latin typeface="Cambria Math" panose="02040503050406030204" pitchFamily="18" charset="0"/>
                            </a:rPr>
                            <m:t>|</m:t>
                          </m:r>
                        </m:num>
                        <m:den>
                          <m:r>
                            <a:rPr lang="zh" altLang="en-US" sz="2100">
                              <a:latin typeface="Cambria Math" panose="02040503050406030204" pitchFamily="18" charset="0"/>
                            </a:rPr>
                            <m:t>||</m:t>
                          </m:r>
                          <m:r>
                            <a:rPr lang="zh" altLang="en-US" sz="2100" b="1" i="1">
                              <a:latin typeface="Cambria Math" panose="02040503050406030204" pitchFamily="18" charset="0"/>
                            </a:rPr>
                            <m:t>𝒘</m:t>
                          </m:r>
                          <m:r>
                            <a:rPr lang="zh" altLang="en-US" sz="2100">
                              <a:latin typeface="Cambria Math" panose="02040503050406030204" pitchFamily="18" charset="0"/>
                            </a:rPr>
                            <m:t>||</m:t>
                          </m:r>
                        </m:den>
                      </m:f>
                    </m:oMath>
                  </m:oMathPara>
                </a14:m>
                <a:endParaRPr lang="zh" altLang="en-US" sz="2100" dirty="0"/>
              </a:p>
            </p:txBody>
          </p:sp>
        </mc:Choice>
        <mc:Fallback>
          <p:sp>
            <p:nvSpPr>
              <p:cNvPr id="5" name="矩形 4">
                <a:extLst>
                  <a:ext uri="{FF2B5EF4-FFF2-40B4-BE49-F238E27FC236}">
                    <a16:creationId xmlns:a16="http://schemas.microsoft.com/office/drawing/2014/main" id="{E31FEB25-2B70-1642-BCAE-E547D717382F}"/>
                  </a:ext>
                </a:extLst>
              </p:cNvPr>
              <p:cNvSpPr>
                <a:spLocks noRot="1" noChangeAspect="1" noMove="1" noResize="1" noEditPoints="1" noAdjustHandles="1" noChangeArrowheads="1" noChangeShapeType="1" noTextEdit="1"/>
              </p:cNvSpPr>
              <p:nvPr/>
            </p:nvSpPr>
            <p:spPr>
              <a:xfrm>
                <a:off x="2827261" y="2526730"/>
                <a:ext cx="2091919" cy="815929"/>
              </a:xfrm>
              <a:prstGeom prst="rect">
                <a:avLst/>
              </a:prstGeom>
              <a:blipFill>
                <a:blip r:embed="rId3"/>
                <a:stretch>
                  <a:fillRect b="-7576"/>
                </a:stretch>
              </a:blipFill>
            </p:spPr>
            <p:txBody>
              <a:bodyPr/>
              <a:lstStyle/>
              <a:p>
                <a:r>
                  <a:rPr lang="zh-CN" altLang="en-US">
                    <a:noFill/>
                  </a:rPr>
                  <a:t> </a:t>
                </a:r>
              </a:p>
            </p:txBody>
          </p:sp>
        </mc:Fallback>
      </mc:AlternateContent>
      <p:grpSp>
        <p:nvGrpSpPr>
          <p:cNvPr id="8" name="组合 7">
            <a:extLst>
              <a:ext uri="{FF2B5EF4-FFF2-40B4-BE49-F238E27FC236}">
                <a16:creationId xmlns:a16="http://schemas.microsoft.com/office/drawing/2014/main" id="{6AA4BD9E-989D-7D43-A2E9-E0051D174169}"/>
              </a:ext>
            </a:extLst>
          </p:cNvPr>
          <p:cNvGrpSpPr/>
          <p:nvPr/>
        </p:nvGrpSpPr>
        <p:grpSpPr>
          <a:xfrm>
            <a:off x="6176682" y="2511957"/>
            <a:ext cx="4222356" cy="3725636"/>
            <a:chOff x="6206784" y="1725393"/>
            <a:chExt cx="5629808" cy="4967515"/>
          </a:xfrm>
        </p:grpSpPr>
        <p:grpSp>
          <p:nvGrpSpPr>
            <p:cNvPr id="9" name="组合 8">
              <a:extLst>
                <a:ext uri="{FF2B5EF4-FFF2-40B4-BE49-F238E27FC236}">
                  <a16:creationId xmlns:a16="http://schemas.microsoft.com/office/drawing/2014/main" id="{CEF930B7-83CF-624E-A13B-7E2D4C0104D4}"/>
                </a:ext>
              </a:extLst>
            </p:cNvPr>
            <p:cNvGrpSpPr/>
            <p:nvPr/>
          </p:nvGrpSpPr>
          <p:grpSpPr>
            <a:xfrm>
              <a:off x="6206784" y="2404755"/>
              <a:ext cx="4381327" cy="3998046"/>
              <a:chOff x="4682783" y="2404754"/>
              <a:chExt cx="4381327" cy="3998046"/>
            </a:xfrm>
          </p:grpSpPr>
          <p:sp>
            <p:nvSpPr>
              <p:cNvPr id="54" name="文本框 53">
                <a:extLst>
                  <a:ext uri="{FF2B5EF4-FFF2-40B4-BE49-F238E27FC236}">
                    <a16:creationId xmlns:a16="http://schemas.microsoft.com/office/drawing/2014/main" id="{F269703A-A9FC-FD47-92BB-7DC5BE75F5A9}"/>
                  </a:ext>
                </a:extLst>
              </p:cNvPr>
              <p:cNvSpPr txBox="1"/>
              <p:nvPr/>
            </p:nvSpPr>
            <p:spPr>
              <a:xfrm>
                <a:off x="8499425" y="5910357"/>
                <a:ext cx="564685" cy="492443"/>
              </a:xfrm>
              <a:prstGeom prst="rect">
                <a:avLst/>
              </a:prstGeom>
              <a:noFill/>
            </p:spPr>
            <p:txBody>
              <a:bodyPr wrap="none" rtlCol="0">
                <a:spAutoFit/>
              </a:bodyPr>
              <a:lstStyle/>
              <a:p>
                <a:r>
                  <a:rPr kumimoji="1" lang="en-US" altLang="zh-CN" sz="1800" dirty="0"/>
                  <a:t>x</a:t>
                </a:r>
                <a:r>
                  <a:rPr kumimoji="1" lang="en-US" altLang="zh-CN" sz="1800" baseline="-25000" dirty="0"/>
                  <a:t>1</a:t>
                </a:r>
                <a:endParaRPr kumimoji="1" lang="zh" altLang="en-US" sz="1800" baseline="-25000" dirty="0"/>
              </a:p>
            </p:txBody>
          </p:sp>
          <p:sp>
            <p:nvSpPr>
              <p:cNvPr id="55" name="文本框 54">
                <a:extLst>
                  <a:ext uri="{FF2B5EF4-FFF2-40B4-BE49-F238E27FC236}">
                    <a16:creationId xmlns:a16="http://schemas.microsoft.com/office/drawing/2014/main" id="{239B2F0E-3815-BD47-AA8F-6F12D082B337}"/>
                  </a:ext>
                </a:extLst>
              </p:cNvPr>
              <p:cNvSpPr txBox="1"/>
              <p:nvPr/>
            </p:nvSpPr>
            <p:spPr>
              <a:xfrm>
                <a:off x="4682783" y="2404754"/>
                <a:ext cx="564685" cy="492443"/>
              </a:xfrm>
              <a:prstGeom prst="rect">
                <a:avLst/>
              </a:prstGeom>
              <a:noFill/>
            </p:spPr>
            <p:txBody>
              <a:bodyPr wrap="none" rtlCol="0">
                <a:spAutoFit/>
              </a:bodyPr>
              <a:lstStyle/>
              <a:p>
                <a:r>
                  <a:rPr kumimoji="1" lang="en-US" altLang="zh-CN" sz="1800" dirty="0"/>
                  <a:t>x</a:t>
                </a:r>
                <a:r>
                  <a:rPr kumimoji="1" lang="en-US" altLang="zh-CN" sz="1800" baseline="-25000" dirty="0"/>
                  <a:t>2</a:t>
                </a:r>
                <a:endParaRPr kumimoji="1" lang="zh" altLang="en-US" sz="1800" baseline="-25000" dirty="0"/>
              </a:p>
            </p:txBody>
          </p:sp>
        </p:grpSp>
        <p:grpSp>
          <p:nvGrpSpPr>
            <p:cNvPr id="10" name="组合 9">
              <a:extLst>
                <a:ext uri="{FF2B5EF4-FFF2-40B4-BE49-F238E27FC236}">
                  <a16:creationId xmlns:a16="http://schemas.microsoft.com/office/drawing/2014/main" id="{42038863-929E-4C4D-ADEB-CF5513CF92E4}"/>
                </a:ext>
              </a:extLst>
            </p:cNvPr>
            <p:cNvGrpSpPr/>
            <p:nvPr/>
          </p:nvGrpSpPr>
          <p:grpSpPr>
            <a:xfrm>
              <a:off x="6217168" y="1725393"/>
              <a:ext cx="5619424" cy="4967515"/>
              <a:chOff x="4730100" y="1800037"/>
              <a:chExt cx="5619424" cy="4967515"/>
            </a:xfrm>
          </p:grpSpPr>
          <p:grpSp>
            <p:nvGrpSpPr>
              <p:cNvPr id="11" name="组合 10">
                <a:extLst>
                  <a:ext uri="{FF2B5EF4-FFF2-40B4-BE49-F238E27FC236}">
                    <a16:creationId xmlns:a16="http://schemas.microsoft.com/office/drawing/2014/main" id="{31691B83-BB47-A94F-9574-CAF79F61178D}"/>
                  </a:ext>
                </a:extLst>
              </p:cNvPr>
              <p:cNvGrpSpPr/>
              <p:nvPr/>
            </p:nvGrpSpPr>
            <p:grpSpPr>
              <a:xfrm>
                <a:off x="4730100" y="1971714"/>
                <a:ext cx="3657600" cy="4795838"/>
                <a:chOff x="4730100" y="1971714"/>
                <a:chExt cx="3657600" cy="4795838"/>
              </a:xfrm>
            </p:grpSpPr>
            <p:sp>
              <p:nvSpPr>
                <p:cNvPr id="16" name="Line 12">
                  <a:extLst>
                    <a:ext uri="{FF2B5EF4-FFF2-40B4-BE49-F238E27FC236}">
                      <a16:creationId xmlns:a16="http://schemas.microsoft.com/office/drawing/2014/main" id="{4F051A89-B289-AF48-9DC2-8B10A0CF59F5}"/>
                    </a:ext>
                  </a:extLst>
                </p:cNvPr>
                <p:cNvSpPr>
                  <a:spLocks noChangeShapeType="1"/>
                </p:cNvSpPr>
                <p:nvPr/>
              </p:nvSpPr>
              <p:spPr bwMode="auto">
                <a:xfrm rot="18127581" flipH="1">
                  <a:off x="4114944" y="4371220"/>
                  <a:ext cx="4648200" cy="1587"/>
                </a:xfrm>
                <a:prstGeom prst="line">
                  <a:avLst/>
                </a:prstGeom>
                <a:noFill/>
                <a:ln w="361950">
                  <a:solidFill>
                    <a:srgbClr val="FFCC00"/>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7" name="Line 13">
                  <a:extLst>
                    <a:ext uri="{FF2B5EF4-FFF2-40B4-BE49-F238E27FC236}">
                      <a16:creationId xmlns:a16="http://schemas.microsoft.com/office/drawing/2014/main" id="{0661DB49-348A-CE4F-88E6-7B52B95E14E9}"/>
                    </a:ext>
                  </a:extLst>
                </p:cNvPr>
                <p:cNvSpPr>
                  <a:spLocks noChangeShapeType="1"/>
                </p:cNvSpPr>
                <p:nvPr/>
              </p:nvSpPr>
              <p:spPr bwMode="auto">
                <a:xfrm rot="18127581" flipH="1">
                  <a:off x="4042712" y="4368839"/>
                  <a:ext cx="4795838"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18" name="Line 17">
                  <a:extLst>
                    <a:ext uri="{FF2B5EF4-FFF2-40B4-BE49-F238E27FC236}">
                      <a16:creationId xmlns:a16="http://schemas.microsoft.com/office/drawing/2014/main" id="{AC6F727A-CC1D-0D47-8AF4-6ACDD0DA23C9}"/>
                    </a:ext>
                  </a:extLst>
                </p:cNvPr>
                <p:cNvSpPr>
                  <a:spLocks noChangeShapeType="1"/>
                </p:cNvSpPr>
                <p:nvPr/>
              </p:nvSpPr>
              <p:spPr bwMode="auto">
                <a:xfrm>
                  <a:off x="4882500" y="2827377"/>
                  <a:ext cx="0" cy="350520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19" name="Line 18">
                  <a:extLst>
                    <a:ext uri="{FF2B5EF4-FFF2-40B4-BE49-F238E27FC236}">
                      <a16:creationId xmlns:a16="http://schemas.microsoft.com/office/drawing/2014/main" id="{832B6DA4-F27A-A34A-8AF2-B1D9EFB078BD}"/>
                    </a:ext>
                  </a:extLst>
                </p:cNvPr>
                <p:cNvSpPr>
                  <a:spLocks noChangeShapeType="1"/>
                </p:cNvSpPr>
                <p:nvPr/>
              </p:nvSpPr>
              <p:spPr bwMode="auto">
                <a:xfrm flipV="1">
                  <a:off x="4730100" y="6180177"/>
                  <a:ext cx="365760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20" name="Oval 19">
                  <a:extLst>
                    <a:ext uri="{FF2B5EF4-FFF2-40B4-BE49-F238E27FC236}">
                      <a16:creationId xmlns:a16="http://schemas.microsoft.com/office/drawing/2014/main" id="{509916EE-B1FF-C44F-BBCD-2EE5AE98C5A5}"/>
                    </a:ext>
                  </a:extLst>
                </p:cNvPr>
                <p:cNvSpPr>
                  <a:spLocks noChangeAspect="1" noChangeArrowheads="1"/>
                </p:cNvSpPr>
                <p:nvPr/>
              </p:nvSpPr>
              <p:spPr bwMode="auto">
                <a:xfrm>
                  <a:off x="6009625" y="5649952"/>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1" name="Oval 20">
                  <a:extLst>
                    <a:ext uri="{FF2B5EF4-FFF2-40B4-BE49-F238E27FC236}">
                      <a16:creationId xmlns:a16="http://schemas.microsoft.com/office/drawing/2014/main" id="{817A3C50-A2B6-B447-B3BD-113276DA6096}"/>
                    </a:ext>
                  </a:extLst>
                </p:cNvPr>
                <p:cNvSpPr>
                  <a:spLocks noChangeAspect="1" noChangeArrowheads="1"/>
                </p:cNvSpPr>
                <p:nvPr/>
              </p:nvSpPr>
              <p:spPr bwMode="auto">
                <a:xfrm>
                  <a:off x="4777725" y="4521239"/>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2" name="Oval 21">
                  <a:extLst>
                    <a:ext uri="{FF2B5EF4-FFF2-40B4-BE49-F238E27FC236}">
                      <a16:creationId xmlns:a16="http://schemas.microsoft.com/office/drawing/2014/main" id="{ABE6B70E-DC06-E242-83CA-60B681A11559}"/>
                    </a:ext>
                  </a:extLst>
                </p:cNvPr>
                <p:cNvSpPr>
                  <a:spLocks noChangeAspect="1" noChangeArrowheads="1"/>
                </p:cNvSpPr>
                <p:nvPr/>
              </p:nvSpPr>
              <p:spPr bwMode="auto">
                <a:xfrm>
                  <a:off x="6631925" y="3432214"/>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3" name="Oval 22">
                  <a:extLst>
                    <a:ext uri="{FF2B5EF4-FFF2-40B4-BE49-F238E27FC236}">
                      <a16:creationId xmlns:a16="http://schemas.microsoft.com/office/drawing/2014/main" id="{7E0A4CFE-CC77-0045-BAA7-198DA9C2AC0C}"/>
                    </a:ext>
                  </a:extLst>
                </p:cNvPr>
                <p:cNvSpPr>
                  <a:spLocks noChangeAspect="1" noChangeArrowheads="1"/>
                </p:cNvSpPr>
                <p:nvPr/>
              </p:nvSpPr>
              <p:spPr bwMode="auto">
                <a:xfrm>
                  <a:off x="6695425" y="4252952"/>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4" name="Oval 23">
                  <a:extLst>
                    <a:ext uri="{FF2B5EF4-FFF2-40B4-BE49-F238E27FC236}">
                      <a16:creationId xmlns:a16="http://schemas.microsoft.com/office/drawing/2014/main" id="{E10415EF-89A3-AC4E-9072-853C456CDEB4}"/>
                    </a:ext>
                  </a:extLst>
                </p:cNvPr>
                <p:cNvSpPr>
                  <a:spLocks noChangeAspect="1" noChangeArrowheads="1"/>
                </p:cNvSpPr>
                <p:nvPr/>
              </p:nvSpPr>
              <p:spPr bwMode="auto">
                <a:xfrm>
                  <a:off x="5701650" y="3281402"/>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5" name="Oval 24">
                  <a:extLst>
                    <a:ext uri="{FF2B5EF4-FFF2-40B4-BE49-F238E27FC236}">
                      <a16:creationId xmlns:a16="http://schemas.microsoft.com/office/drawing/2014/main" id="{16EFDBB4-5763-024A-86C5-BF2B02157B04}"/>
                    </a:ext>
                  </a:extLst>
                </p:cNvPr>
                <p:cNvSpPr>
                  <a:spLocks noChangeAspect="1" noChangeArrowheads="1"/>
                </p:cNvSpPr>
                <p:nvPr/>
              </p:nvSpPr>
              <p:spPr bwMode="auto">
                <a:xfrm>
                  <a:off x="6177900" y="4351377"/>
                  <a:ext cx="5397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6" name="Oval 25">
                  <a:extLst>
                    <a:ext uri="{FF2B5EF4-FFF2-40B4-BE49-F238E27FC236}">
                      <a16:creationId xmlns:a16="http://schemas.microsoft.com/office/drawing/2014/main" id="{00A083A5-F5A0-E744-AA06-71CB0A375F1C}"/>
                    </a:ext>
                  </a:extLst>
                </p:cNvPr>
                <p:cNvSpPr>
                  <a:spLocks noChangeAspect="1" noChangeArrowheads="1"/>
                </p:cNvSpPr>
                <p:nvPr/>
              </p:nvSpPr>
              <p:spPr bwMode="auto">
                <a:xfrm>
                  <a:off x="5339700" y="3741777"/>
                  <a:ext cx="60325" cy="587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7" name="Oval 26">
                  <a:extLst>
                    <a:ext uri="{FF2B5EF4-FFF2-40B4-BE49-F238E27FC236}">
                      <a16:creationId xmlns:a16="http://schemas.microsoft.com/office/drawing/2014/main" id="{C597FC85-04C6-A344-AEF5-65556F0A2221}"/>
                    </a:ext>
                  </a:extLst>
                </p:cNvPr>
                <p:cNvSpPr>
                  <a:spLocks noChangeAspect="1" noChangeArrowheads="1"/>
                </p:cNvSpPr>
                <p:nvPr/>
              </p:nvSpPr>
              <p:spPr bwMode="auto">
                <a:xfrm>
                  <a:off x="7397100" y="4732377"/>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8" name="Oval 27">
                  <a:extLst>
                    <a:ext uri="{FF2B5EF4-FFF2-40B4-BE49-F238E27FC236}">
                      <a16:creationId xmlns:a16="http://schemas.microsoft.com/office/drawing/2014/main" id="{371B3220-F6D3-924E-8C25-19ECD69E33D8}"/>
                    </a:ext>
                  </a:extLst>
                </p:cNvPr>
                <p:cNvSpPr>
                  <a:spLocks noChangeAspect="1" noChangeArrowheads="1"/>
                </p:cNvSpPr>
                <p:nvPr/>
              </p:nvSpPr>
              <p:spPr bwMode="auto">
                <a:xfrm rot="-1118274">
                  <a:off x="6179487" y="5060989"/>
                  <a:ext cx="5397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29" name="Oval 28">
                  <a:extLst>
                    <a:ext uri="{FF2B5EF4-FFF2-40B4-BE49-F238E27FC236}">
                      <a16:creationId xmlns:a16="http://schemas.microsoft.com/office/drawing/2014/main" id="{A3108B60-14E1-084E-A1B9-B5A6544B7FDC}"/>
                    </a:ext>
                  </a:extLst>
                </p:cNvPr>
                <p:cNvSpPr>
                  <a:spLocks noChangeAspect="1" noChangeArrowheads="1"/>
                </p:cNvSpPr>
                <p:nvPr/>
              </p:nvSpPr>
              <p:spPr bwMode="auto">
                <a:xfrm rot="-1118274">
                  <a:off x="8295625" y="3846552"/>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0" name="Oval 29">
                  <a:extLst>
                    <a:ext uri="{FF2B5EF4-FFF2-40B4-BE49-F238E27FC236}">
                      <a16:creationId xmlns:a16="http://schemas.microsoft.com/office/drawing/2014/main" id="{74117B79-508A-C046-AE21-CEE75BFD2620}"/>
                    </a:ext>
                  </a:extLst>
                </p:cNvPr>
                <p:cNvSpPr>
                  <a:spLocks noChangeAspect="1" noChangeArrowheads="1"/>
                </p:cNvSpPr>
                <p:nvPr/>
              </p:nvSpPr>
              <p:spPr bwMode="auto">
                <a:xfrm rot="-1118274">
                  <a:off x="7587600" y="5162589"/>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1" name="Oval 30">
                  <a:extLst>
                    <a:ext uri="{FF2B5EF4-FFF2-40B4-BE49-F238E27FC236}">
                      <a16:creationId xmlns:a16="http://schemas.microsoft.com/office/drawing/2014/main" id="{F4A39DD7-559F-7F40-AD16-7DD013B5D274}"/>
                    </a:ext>
                  </a:extLst>
                </p:cNvPr>
                <p:cNvSpPr>
                  <a:spLocks noChangeAspect="1" noChangeArrowheads="1"/>
                </p:cNvSpPr>
                <p:nvPr/>
              </p:nvSpPr>
              <p:spPr bwMode="auto">
                <a:xfrm rot="-1118274">
                  <a:off x="5415900" y="3284577"/>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2" name="Oval 31">
                  <a:extLst>
                    <a:ext uri="{FF2B5EF4-FFF2-40B4-BE49-F238E27FC236}">
                      <a16:creationId xmlns:a16="http://schemas.microsoft.com/office/drawing/2014/main" id="{B7944553-351F-2F44-A7CF-750A61F06896}"/>
                    </a:ext>
                  </a:extLst>
                </p:cNvPr>
                <p:cNvSpPr>
                  <a:spLocks noChangeAspect="1" noChangeArrowheads="1"/>
                </p:cNvSpPr>
                <p:nvPr/>
              </p:nvSpPr>
              <p:spPr bwMode="auto">
                <a:xfrm rot="-1118274">
                  <a:off x="7003400" y="4202152"/>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3" name="Oval 32">
                  <a:extLst>
                    <a:ext uri="{FF2B5EF4-FFF2-40B4-BE49-F238E27FC236}">
                      <a16:creationId xmlns:a16="http://schemas.microsoft.com/office/drawing/2014/main" id="{1620FB15-D429-F44C-BC0B-D0BBE6EF47AC}"/>
                    </a:ext>
                  </a:extLst>
                </p:cNvPr>
                <p:cNvSpPr>
                  <a:spLocks noChangeAspect="1" noChangeArrowheads="1"/>
                </p:cNvSpPr>
                <p:nvPr/>
              </p:nvSpPr>
              <p:spPr bwMode="auto">
                <a:xfrm rot="-1118274">
                  <a:off x="8159100" y="5113377"/>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4" name="Oval 33">
                  <a:extLst>
                    <a:ext uri="{FF2B5EF4-FFF2-40B4-BE49-F238E27FC236}">
                      <a16:creationId xmlns:a16="http://schemas.microsoft.com/office/drawing/2014/main" id="{555A955B-6F2C-5C46-9CBC-F01EC5094F73}"/>
                    </a:ext>
                  </a:extLst>
                </p:cNvPr>
                <p:cNvSpPr>
                  <a:spLocks noChangeAspect="1" noChangeArrowheads="1"/>
                </p:cNvSpPr>
                <p:nvPr/>
              </p:nvSpPr>
              <p:spPr bwMode="auto">
                <a:xfrm rot="-1118274">
                  <a:off x="5406375" y="4257714"/>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5" name="Oval 34">
                  <a:extLst>
                    <a:ext uri="{FF2B5EF4-FFF2-40B4-BE49-F238E27FC236}">
                      <a16:creationId xmlns:a16="http://schemas.microsoft.com/office/drawing/2014/main" id="{625B17CD-260C-9048-820E-E6D646A2CC81}"/>
                    </a:ext>
                  </a:extLst>
                </p:cNvPr>
                <p:cNvSpPr>
                  <a:spLocks noChangeAspect="1" noChangeArrowheads="1"/>
                </p:cNvSpPr>
                <p:nvPr/>
              </p:nvSpPr>
              <p:spPr bwMode="auto">
                <a:xfrm rot="5895381">
                  <a:off x="6158850" y="3675102"/>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6" name="Oval 35">
                  <a:extLst>
                    <a:ext uri="{FF2B5EF4-FFF2-40B4-BE49-F238E27FC236}">
                      <a16:creationId xmlns:a16="http://schemas.microsoft.com/office/drawing/2014/main" id="{49E80BDC-C250-714A-98F4-41318D3D4C1A}"/>
                    </a:ext>
                  </a:extLst>
                </p:cNvPr>
                <p:cNvSpPr>
                  <a:spLocks noChangeAspect="1" noChangeArrowheads="1"/>
                </p:cNvSpPr>
                <p:nvPr/>
              </p:nvSpPr>
              <p:spPr bwMode="auto">
                <a:xfrm rot="5895381">
                  <a:off x="6427932" y="5860295"/>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7" name="Oval 36">
                  <a:extLst>
                    <a:ext uri="{FF2B5EF4-FFF2-40B4-BE49-F238E27FC236}">
                      <a16:creationId xmlns:a16="http://schemas.microsoft.com/office/drawing/2014/main" id="{BA83F144-7640-6B4B-ACE4-2705E2D8FE3A}"/>
                    </a:ext>
                  </a:extLst>
                </p:cNvPr>
                <p:cNvSpPr>
                  <a:spLocks noChangeAspect="1" noChangeArrowheads="1"/>
                </p:cNvSpPr>
                <p:nvPr/>
              </p:nvSpPr>
              <p:spPr bwMode="auto">
                <a:xfrm rot="5895381">
                  <a:off x="5406375" y="4716502"/>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8" name="Oval 37">
                  <a:extLst>
                    <a:ext uri="{FF2B5EF4-FFF2-40B4-BE49-F238E27FC236}">
                      <a16:creationId xmlns:a16="http://schemas.microsoft.com/office/drawing/2014/main" id="{BD86090C-7A7B-3641-8594-C757AC5823BE}"/>
                    </a:ext>
                  </a:extLst>
                </p:cNvPr>
                <p:cNvSpPr>
                  <a:spLocks noChangeAspect="1" noChangeArrowheads="1"/>
                </p:cNvSpPr>
                <p:nvPr/>
              </p:nvSpPr>
              <p:spPr bwMode="auto">
                <a:xfrm rot="5895381">
                  <a:off x="6635100" y="3011527"/>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39" name="Oval 38">
                  <a:extLst>
                    <a:ext uri="{FF2B5EF4-FFF2-40B4-BE49-F238E27FC236}">
                      <a16:creationId xmlns:a16="http://schemas.microsoft.com/office/drawing/2014/main" id="{0AEB5042-BEB5-644F-B519-66411B637E78}"/>
                    </a:ext>
                  </a:extLst>
                </p:cNvPr>
                <p:cNvSpPr>
                  <a:spLocks noChangeAspect="1" noChangeArrowheads="1"/>
                </p:cNvSpPr>
                <p:nvPr/>
              </p:nvSpPr>
              <p:spPr bwMode="auto">
                <a:xfrm rot="5895381">
                  <a:off x="7596331" y="4761745"/>
                  <a:ext cx="58738"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0" name="Oval 39">
                  <a:extLst>
                    <a:ext uri="{FF2B5EF4-FFF2-40B4-BE49-F238E27FC236}">
                      <a16:creationId xmlns:a16="http://schemas.microsoft.com/office/drawing/2014/main" id="{9F4AB280-4F5E-854A-AFBE-9D43DCE90E9F}"/>
                    </a:ext>
                  </a:extLst>
                </p:cNvPr>
                <p:cNvSpPr>
                  <a:spLocks noChangeAspect="1" noChangeArrowheads="1"/>
                </p:cNvSpPr>
                <p:nvPr/>
              </p:nvSpPr>
              <p:spPr bwMode="auto">
                <a:xfrm rot="5895381">
                  <a:off x="6662087" y="469745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1" name="Oval 40">
                  <a:extLst>
                    <a:ext uri="{FF2B5EF4-FFF2-40B4-BE49-F238E27FC236}">
                      <a16:creationId xmlns:a16="http://schemas.microsoft.com/office/drawing/2014/main" id="{9A96AB39-2E9B-9849-BAC4-00F3E4A093FC}"/>
                    </a:ext>
                  </a:extLst>
                </p:cNvPr>
                <p:cNvSpPr>
                  <a:spLocks noChangeAspect="1" noChangeArrowheads="1"/>
                </p:cNvSpPr>
                <p:nvPr/>
              </p:nvSpPr>
              <p:spPr bwMode="auto">
                <a:xfrm rot="5895381">
                  <a:off x="7911450" y="3983077"/>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2" name="Oval 41">
                  <a:extLst>
                    <a:ext uri="{FF2B5EF4-FFF2-40B4-BE49-F238E27FC236}">
                      <a16:creationId xmlns:a16="http://schemas.microsoft.com/office/drawing/2014/main" id="{5F11FBB6-2E3F-F344-8A94-02E5CC39CFA5}"/>
                    </a:ext>
                  </a:extLst>
                </p:cNvPr>
                <p:cNvSpPr>
                  <a:spLocks noChangeAspect="1" noChangeArrowheads="1"/>
                </p:cNvSpPr>
                <p:nvPr/>
              </p:nvSpPr>
              <p:spPr bwMode="auto">
                <a:xfrm rot="5895381">
                  <a:off x="5379387" y="2963902"/>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3" name="Oval 42">
                  <a:extLst>
                    <a:ext uri="{FF2B5EF4-FFF2-40B4-BE49-F238E27FC236}">
                      <a16:creationId xmlns:a16="http://schemas.microsoft.com/office/drawing/2014/main" id="{6F165113-7049-1543-8514-3EA16DBA9C7D}"/>
                    </a:ext>
                  </a:extLst>
                </p:cNvPr>
                <p:cNvSpPr>
                  <a:spLocks noChangeAspect="1" noChangeArrowheads="1"/>
                </p:cNvSpPr>
                <p:nvPr/>
              </p:nvSpPr>
              <p:spPr bwMode="auto">
                <a:xfrm rot="5895381">
                  <a:off x="7552675" y="38910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4" name="Oval 43">
                  <a:extLst>
                    <a:ext uri="{FF2B5EF4-FFF2-40B4-BE49-F238E27FC236}">
                      <a16:creationId xmlns:a16="http://schemas.microsoft.com/office/drawing/2014/main" id="{0E850C2E-6654-8844-AF81-331C52436BB3}"/>
                    </a:ext>
                  </a:extLst>
                </p:cNvPr>
                <p:cNvSpPr>
                  <a:spLocks noChangeAspect="1" noChangeArrowheads="1"/>
                </p:cNvSpPr>
                <p:nvPr/>
              </p:nvSpPr>
              <p:spPr bwMode="auto">
                <a:xfrm rot="5895381">
                  <a:off x="7409006" y="5336420"/>
                  <a:ext cx="58738"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5" name="Oval 44">
                  <a:extLst>
                    <a:ext uri="{FF2B5EF4-FFF2-40B4-BE49-F238E27FC236}">
                      <a16:creationId xmlns:a16="http://schemas.microsoft.com/office/drawing/2014/main" id="{BF53BE1B-A3BC-9A48-AB76-CD74D68ABAF5}"/>
                    </a:ext>
                  </a:extLst>
                </p:cNvPr>
                <p:cNvSpPr>
                  <a:spLocks noChangeAspect="1" noChangeArrowheads="1"/>
                </p:cNvSpPr>
                <p:nvPr/>
              </p:nvSpPr>
              <p:spPr bwMode="auto">
                <a:xfrm rot="4777107">
                  <a:off x="5789756" y="4152145"/>
                  <a:ext cx="58738"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6" name="Oval 45">
                  <a:extLst>
                    <a:ext uri="{FF2B5EF4-FFF2-40B4-BE49-F238E27FC236}">
                      <a16:creationId xmlns:a16="http://schemas.microsoft.com/office/drawing/2014/main" id="{F717C44D-6B7D-B942-88A2-F738A6C3A7C5}"/>
                    </a:ext>
                  </a:extLst>
                </p:cNvPr>
                <p:cNvSpPr>
                  <a:spLocks noChangeAspect="1" noChangeArrowheads="1"/>
                </p:cNvSpPr>
                <p:nvPr/>
              </p:nvSpPr>
              <p:spPr bwMode="auto">
                <a:xfrm rot="4777107">
                  <a:off x="6943075" y="58722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7" name="Oval 46">
                  <a:extLst>
                    <a:ext uri="{FF2B5EF4-FFF2-40B4-BE49-F238E27FC236}">
                      <a16:creationId xmlns:a16="http://schemas.microsoft.com/office/drawing/2014/main" id="{2D0BB440-136B-6B40-8A30-8FE27E893B31}"/>
                    </a:ext>
                  </a:extLst>
                </p:cNvPr>
                <p:cNvSpPr>
                  <a:spLocks noChangeAspect="1" noChangeArrowheads="1"/>
                </p:cNvSpPr>
                <p:nvPr/>
              </p:nvSpPr>
              <p:spPr bwMode="auto">
                <a:xfrm rot="4777107">
                  <a:off x="6638275" y="54912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8" name="Oval 47">
                  <a:extLst>
                    <a:ext uri="{FF2B5EF4-FFF2-40B4-BE49-F238E27FC236}">
                      <a16:creationId xmlns:a16="http://schemas.microsoft.com/office/drawing/2014/main" id="{B4DF8111-0D91-C345-BE0B-BA352F0ED6F9}"/>
                    </a:ext>
                  </a:extLst>
                </p:cNvPr>
                <p:cNvSpPr>
                  <a:spLocks noChangeAspect="1" noChangeArrowheads="1"/>
                </p:cNvSpPr>
                <p:nvPr/>
              </p:nvSpPr>
              <p:spPr bwMode="auto">
                <a:xfrm rot="4777107">
                  <a:off x="5108719" y="4353758"/>
                  <a:ext cx="58737"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49" name="Oval 48">
                  <a:extLst>
                    <a:ext uri="{FF2B5EF4-FFF2-40B4-BE49-F238E27FC236}">
                      <a16:creationId xmlns:a16="http://schemas.microsoft.com/office/drawing/2014/main" id="{1116AD70-4C5E-9848-974A-10DFAD5D7AF8}"/>
                    </a:ext>
                  </a:extLst>
                </p:cNvPr>
                <p:cNvSpPr>
                  <a:spLocks noChangeAspect="1" noChangeArrowheads="1"/>
                </p:cNvSpPr>
                <p:nvPr/>
              </p:nvSpPr>
              <p:spPr bwMode="auto">
                <a:xfrm rot="4777107">
                  <a:off x="6004863" y="3394114"/>
                  <a:ext cx="50800"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50" name="Oval 49">
                  <a:extLst>
                    <a:ext uri="{FF2B5EF4-FFF2-40B4-BE49-F238E27FC236}">
                      <a16:creationId xmlns:a16="http://schemas.microsoft.com/office/drawing/2014/main" id="{692C502C-3795-124D-8296-B379018B0743}"/>
                    </a:ext>
                  </a:extLst>
                </p:cNvPr>
                <p:cNvSpPr>
                  <a:spLocks noChangeAspect="1" noChangeArrowheads="1"/>
                </p:cNvSpPr>
                <p:nvPr/>
              </p:nvSpPr>
              <p:spPr bwMode="auto">
                <a:xfrm rot="4777107">
                  <a:off x="6647800" y="4981614"/>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51" name="Oval 50">
                  <a:extLst>
                    <a:ext uri="{FF2B5EF4-FFF2-40B4-BE49-F238E27FC236}">
                      <a16:creationId xmlns:a16="http://schemas.microsoft.com/office/drawing/2014/main" id="{4C91D27B-FD01-034E-ADA6-41EB53397049}"/>
                    </a:ext>
                  </a:extLst>
                </p:cNvPr>
                <p:cNvSpPr>
                  <a:spLocks noChangeAspect="1" noChangeArrowheads="1"/>
                </p:cNvSpPr>
                <p:nvPr/>
              </p:nvSpPr>
              <p:spPr bwMode="auto">
                <a:xfrm rot="4777107">
                  <a:off x="4795981" y="3699708"/>
                  <a:ext cx="58737"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52" name="Oval 51">
                  <a:extLst>
                    <a:ext uri="{FF2B5EF4-FFF2-40B4-BE49-F238E27FC236}">
                      <a16:creationId xmlns:a16="http://schemas.microsoft.com/office/drawing/2014/main" id="{6F830832-2042-8F42-BADB-541DA00B0D31}"/>
                    </a:ext>
                  </a:extLst>
                </p:cNvPr>
                <p:cNvSpPr>
                  <a:spLocks noChangeAspect="1" noChangeArrowheads="1"/>
                </p:cNvSpPr>
                <p:nvPr/>
              </p:nvSpPr>
              <p:spPr bwMode="auto">
                <a:xfrm rot="4777107">
                  <a:off x="6229494" y="5666620"/>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53" name="Oval 52">
                  <a:extLst>
                    <a:ext uri="{FF2B5EF4-FFF2-40B4-BE49-F238E27FC236}">
                      <a16:creationId xmlns:a16="http://schemas.microsoft.com/office/drawing/2014/main" id="{891267B3-0FB4-744E-9783-D19F91AED969}"/>
                    </a:ext>
                  </a:extLst>
                </p:cNvPr>
                <p:cNvSpPr>
                  <a:spLocks noChangeAspect="1" noChangeArrowheads="1"/>
                </p:cNvSpPr>
                <p:nvPr/>
              </p:nvSpPr>
              <p:spPr bwMode="auto">
                <a:xfrm rot="4777107">
                  <a:off x="7595538" y="5373726"/>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gr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8DAEA7DD-8AE8-3D41-ABCE-EF81CF30AC84}"/>
                      </a:ext>
                    </a:extLst>
                  </p:cNvPr>
                  <p:cNvSpPr txBox="1"/>
                  <p:nvPr/>
                </p:nvSpPr>
                <p:spPr>
                  <a:xfrm>
                    <a:off x="7185923" y="1800037"/>
                    <a:ext cx="3163601" cy="492443"/>
                  </a:xfrm>
                  <a:prstGeom prst="rect">
                    <a:avLst/>
                  </a:prstGeom>
                  <a:noFill/>
                </p:spPr>
                <p:txBody>
                  <a:bodyPr wrap="none" rtlCol="0">
                    <a:spAutoFit/>
                  </a:bodyPr>
                  <a:lstStyle/>
                  <a:p>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𝑤</m:t>
                            </m:r>
                          </m:e>
                          <m:sub>
                            <m:r>
                              <a:rPr kumimoji="1" lang="en-US" altLang="zh-CN" sz="1800" i="1">
                                <a:latin typeface="Cambria Math" panose="02040503050406030204" pitchFamily="18" charset="0"/>
                              </a:rPr>
                              <m:t>1</m:t>
                            </m:r>
                          </m:sub>
                        </m:sSub>
                      </m:oMath>
                    </a14:m>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1</m:t>
                            </m:r>
                          </m:sub>
                        </m:sSub>
                      </m:oMath>
                    </a14:m>
                    <a:r>
                      <a:rPr kumimoji="1" lang="en-US" altLang="zh-CN" sz="1800" dirty="0"/>
                      <a:t>+</a:t>
                    </a:r>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𝑤</m:t>
                            </m:r>
                          </m:e>
                          <m:sub>
                            <m:r>
                              <a:rPr kumimoji="1" lang="en-US" altLang="zh-CN" sz="1800" i="1">
                                <a:latin typeface="Cambria Math" panose="02040503050406030204" pitchFamily="18" charset="0"/>
                              </a:rPr>
                              <m:t>2</m:t>
                            </m:r>
                          </m:sub>
                        </m:sSub>
                      </m:oMath>
                    </a14:m>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2</m:t>
                            </m:r>
                          </m:sub>
                        </m:sSub>
                        <m:r>
                          <a:rPr kumimoji="1" lang="en-US" altLang="zh-CN" sz="1800" i="1">
                            <a:latin typeface="Cambria Math" panose="02040503050406030204" pitchFamily="18" charset="0"/>
                          </a:rPr>
                          <m:t>+</m:t>
                        </m:r>
                        <m:r>
                          <a:rPr kumimoji="1" lang="en-US" altLang="zh-CN" sz="1800" i="1">
                            <a:latin typeface="Cambria Math" panose="02040503050406030204" pitchFamily="18" charset="0"/>
                          </a:rPr>
                          <m:t>𝑏</m:t>
                        </m:r>
                        <m:r>
                          <a:rPr kumimoji="1" lang="en-US" altLang="zh-CN" sz="1800" i="1">
                            <a:latin typeface="Cambria Math" panose="02040503050406030204" pitchFamily="18" charset="0"/>
                          </a:rPr>
                          <m:t>=0</m:t>
                        </m:r>
                      </m:oMath>
                    </a14:m>
                    <a:endParaRPr kumimoji="1" lang="zh" altLang="en-US" sz="1800" dirty="0"/>
                  </a:p>
                </p:txBody>
              </p:sp>
            </mc:Choice>
            <mc:Fallback xmlns="">
              <p:sp>
                <p:nvSpPr>
                  <p:cNvPr id="12" name="文本框 11">
                    <a:extLst>
                      <a:ext uri="{FF2B5EF4-FFF2-40B4-BE49-F238E27FC236}">
                        <a16:creationId xmlns:a16="http://schemas.microsoft.com/office/drawing/2014/main" id="{8DAEA7DD-8AE8-3D41-ABCE-EF81CF30AC84}"/>
                      </a:ext>
                    </a:extLst>
                  </p:cNvPr>
                  <p:cNvSpPr txBox="1">
                    <a:spLocks noRot="1" noChangeAspect="1" noMove="1" noResize="1" noEditPoints="1" noAdjustHandles="1" noChangeArrowheads="1" noChangeShapeType="1" noTextEdit="1"/>
                  </p:cNvSpPr>
                  <p:nvPr/>
                </p:nvSpPr>
                <p:spPr>
                  <a:xfrm>
                    <a:off x="7185923" y="1800037"/>
                    <a:ext cx="3163601" cy="492443"/>
                  </a:xfrm>
                  <a:prstGeom prst="rect">
                    <a:avLst/>
                  </a:prstGeom>
                  <a:blipFill>
                    <a:blip r:embed="rId4"/>
                    <a:stretch>
                      <a:fillRect t="-6667" b="-23333"/>
                    </a:stretch>
                  </a:blipFill>
                </p:spPr>
                <p:txBody>
                  <a:bodyPr/>
                  <a:lstStyle/>
                  <a:p>
                    <a:r>
                      <a:rPr lang="zh" altLang="en-US">
                        <a:noFill/>
                      </a:rPr>
                      <a:t> </a:t>
                    </a:r>
                  </a:p>
                </p:txBody>
              </p:sp>
            </mc:Fallback>
          </mc:AlternateContent>
          <p:cxnSp>
            <p:nvCxnSpPr>
              <p:cNvPr id="13" name="直线箭头连接符 12">
                <a:extLst>
                  <a:ext uri="{FF2B5EF4-FFF2-40B4-BE49-F238E27FC236}">
                    <a16:creationId xmlns:a16="http://schemas.microsoft.com/office/drawing/2014/main" id="{92A8B4BD-5814-9941-A4EB-9ED77FA1160D}"/>
                  </a:ext>
                </a:extLst>
              </p:cNvPr>
              <p:cNvCxnSpPr>
                <a:cxnSpLocks/>
              </p:cNvCxnSpPr>
              <p:nvPr/>
            </p:nvCxnSpPr>
            <p:spPr bwMode="auto">
              <a:xfrm flipH="1">
                <a:off x="7716490" y="2165274"/>
                <a:ext cx="472772" cy="173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直线箭头连接符 13">
                <a:extLst>
                  <a:ext uri="{FF2B5EF4-FFF2-40B4-BE49-F238E27FC236}">
                    <a16:creationId xmlns:a16="http://schemas.microsoft.com/office/drawing/2014/main" id="{6CEE4781-B78F-054C-AD27-724A6C1F64EB}"/>
                  </a:ext>
                </a:extLst>
              </p:cNvPr>
              <p:cNvCxnSpPr>
                <a:stCxn id="31" idx="4"/>
              </p:cNvCxnSpPr>
              <p:nvPr/>
            </p:nvCxnSpPr>
            <p:spPr bwMode="auto">
              <a:xfrm>
                <a:off x="5454180" y="3334045"/>
                <a:ext cx="1174605" cy="756000"/>
              </a:xfrm>
              <a:prstGeom prst="straightConnector1">
                <a:avLst/>
              </a:prstGeom>
              <a:solidFill>
                <a:schemeClr val="accent1"/>
              </a:solidFill>
              <a:ln w="9525" cap="flat" cmpd="sng" algn="ctr">
                <a:solidFill>
                  <a:schemeClr val="accent1"/>
                </a:solidFill>
                <a:prstDash val="solid"/>
                <a:round/>
                <a:headEnd type="triangle"/>
                <a:tailEnd type="triangle"/>
              </a:ln>
              <a:effectLst/>
            </p:spPr>
          </p:cxnSp>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CE3F4BC1-6CC0-AC47-B189-A9C2EABD9036}"/>
                      </a:ext>
                    </a:extLst>
                  </p:cNvPr>
                  <p:cNvSpPr txBox="1"/>
                  <p:nvPr/>
                </p:nvSpPr>
                <p:spPr>
                  <a:xfrm>
                    <a:off x="5754909" y="3599273"/>
                    <a:ext cx="643681" cy="52749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 sz="1800" b="1" i="1">
                                  <a:solidFill>
                                    <a:srgbClr val="FF0000"/>
                                  </a:solidFill>
                                  <a:latin typeface="Cambria Math" panose="02040503050406030204" pitchFamily="18" charset="0"/>
                                </a:rPr>
                              </m:ctrlPr>
                            </m:sSubPr>
                            <m:e>
                              <m:r>
                                <a:rPr kumimoji="1" lang="en-US" altLang="zh-CN" sz="1800" b="1" i="1">
                                  <a:solidFill>
                                    <a:srgbClr val="FF0000"/>
                                  </a:solidFill>
                                  <a:latin typeface="Cambria Math" panose="02040503050406030204" pitchFamily="18" charset="0"/>
                                </a:rPr>
                                <m:t>𝒅</m:t>
                              </m:r>
                            </m:e>
                            <m:sub>
                              <m:r>
                                <a:rPr kumimoji="1" lang="en-US" altLang="zh-CN" sz="1800" b="1" i="1">
                                  <a:solidFill>
                                    <a:srgbClr val="FF0000"/>
                                  </a:solidFill>
                                  <a:latin typeface="Cambria Math" panose="02040503050406030204" pitchFamily="18" charset="0"/>
                                </a:rPr>
                                <m:t>𝒋</m:t>
                              </m:r>
                            </m:sub>
                          </m:sSub>
                        </m:oMath>
                      </m:oMathPara>
                    </a14:m>
                    <a:endParaRPr kumimoji="1" lang="zh" altLang="en-US" sz="1800" b="1" dirty="0">
                      <a:solidFill>
                        <a:schemeClr val="accent1"/>
                      </a:solidFill>
                    </a:endParaRPr>
                  </a:p>
                </p:txBody>
              </p:sp>
            </mc:Choice>
            <mc:Fallback xmlns="">
              <p:sp>
                <p:nvSpPr>
                  <p:cNvPr id="15" name="文本框 14">
                    <a:extLst>
                      <a:ext uri="{FF2B5EF4-FFF2-40B4-BE49-F238E27FC236}">
                        <a16:creationId xmlns:a16="http://schemas.microsoft.com/office/drawing/2014/main" id="{CE3F4BC1-6CC0-AC47-B189-A9C2EABD9036}"/>
                      </a:ext>
                    </a:extLst>
                  </p:cNvPr>
                  <p:cNvSpPr txBox="1">
                    <a:spLocks noRot="1" noChangeAspect="1" noMove="1" noResize="1" noEditPoints="1" noAdjustHandles="1" noChangeArrowheads="1" noChangeShapeType="1" noTextEdit="1"/>
                  </p:cNvSpPr>
                  <p:nvPr/>
                </p:nvSpPr>
                <p:spPr>
                  <a:xfrm>
                    <a:off x="5754909" y="3599273"/>
                    <a:ext cx="643681" cy="527495"/>
                  </a:xfrm>
                  <a:prstGeom prst="rect">
                    <a:avLst/>
                  </a:prstGeom>
                  <a:blipFill>
                    <a:blip r:embed="rId5"/>
                    <a:stretch>
                      <a:fillRect b="-6250"/>
                    </a:stretch>
                  </a:blipFill>
                </p:spPr>
                <p:txBody>
                  <a:bodyPr/>
                  <a:lstStyle/>
                  <a:p>
                    <a:r>
                      <a:rPr lang="zh" altLang="en-US">
                        <a:noFill/>
                      </a:rPr>
                      <a:t> </a:t>
                    </a:r>
                  </a:p>
                </p:txBody>
              </p:sp>
            </mc:Fallback>
          </mc:AlternateContent>
        </p:grpSp>
      </p:grpSp>
      <mc:AlternateContent xmlns:mc="http://schemas.openxmlformats.org/markup-compatibility/2006">
        <mc:Choice xmlns:a14="http://schemas.microsoft.com/office/drawing/2010/main" Requires="a14">
          <p:sp>
            <p:nvSpPr>
              <p:cNvPr id="56" name="文本框 55">
                <a:extLst>
                  <a:ext uri="{FF2B5EF4-FFF2-40B4-BE49-F238E27FC236}">
                    <a16:creationId xmlns:a16="http://schemas.microsoft.com/office/drawing/2014/main" id="{CE064318-796E-2F44-B2C1-B54387754D24}"/>
                  </a:ext>
                </a:extLst>
              </p:cNvPr>
              <p:cNvSpPr txBox="1"/>
              <p:nvPr/>
            </p:nvSpPr>
            <p:spPr>
              <a:xfrm>
                <a:off x="7262732" y="3124516"/>
                <a:ext cx="464807" cy="3916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CN" sz="1800" i="1">
                              <a:solidFill>
                                <a:srgbClr val="FF0000"/>
                              </a:solidFill>
                              <a:latin typeface="Cambria Math" panose="02040503050406030204" pitchFamily="18" charset="0"/>
                            </a:rPr>
                          </m:ctrlPr>
                        </m:sSubPr>
                        <m:e>
                          <m:r>
                            <a:rPr kumimoji="1" lang="en-US" altLang="zh-CN" sz="1800" b="1" i="1">
                              <a:solidFill>
                                <a:srgbClr val="FF0000"/>
                              </a:solidFill>
                              <a:latin typeface="Cambria Math" panose="02040503050406030204" pitchFamily="18" charset="0"/>
                            </a:rPr>
                            <m:t>𝒙</m:t>
                          </m:r>
                        </m:e>
                        <m:sub>
                          <m:r>
                            <a:rPr kumimoji="1" lang="en-US" altLang="zh-CN" sz="1800" i="1">
                              <a:solidFill>
                                <a:srgbClr val="FF0000"/>
                              </a:solidFill>
                              <a:latin typeface="Cambria Math" panose="02040503050406030204" pitchFamily="18" charset="0"/>
                            </a:rPr>
                            <m:t>𝑗</m:t>
                          </m:r>
                        </m:sub>
                      </m:sSub>
                    </m:oMath>
                  </m:oMathPara>
                </a14:m>
                <a:endParaRPr kumimoji="1" lang="zh" altLang="en-US" sz="1800" dirty="0">
                  <a:solidFill>
                    <a:srgbClr val="FF0000"/>
                  </a:solidFill>
                </a:endParaRPr>
              </a:p>
            </p:txBody>
          </p:sp>
        </mc:Choice>
        <mc:Fallback>
          <p:sp>
            <p:nvSpPr>
              <p:cNvPr id="56" name="文本框 55">
                <a:extLst>
                  <a:ext uri="{FF2B5EF4-FFF2-40B4-BE49-F238E27FC236}">
                    <a16:creationId xmlns:a16="http://schemas.microsoft.com/office/drawing/2014/main" id="{CE064318-796E-2F44-B2C1-B54387754D24}"/>
                  </a:ext>
                </a:extLst>
              </p:cNvPr>
              <p:cNvSpPr txBox="1">
                <a:spLocks noRot="1" noChangeAspect="1" noMove="1" noResize="1" noEditPoints="1" noAdjustHandles="1" noChangeArrowheads="1" noChangeShapeType="1" noTextEdit="1"/>
              </p:cNvSpPr>
              <p:nvPr/>
            </p:nvSpPr>
            <p:spPr>
              <a:xfrm>
                <a:off x="7262732" y="3124516"/>
                <a:ext cx="464807" cy="391646"/>
              </a:xfrm>
              <a:prstGeom prst="rect">
                <a:avLst/>
              </a:prstGeom>
              <a:blipFill>
                <a:blip r:embed="rId6"/>
                <a:stretch>
                  <a:fillRect b="-96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8" name="矩形 57">
                <a:extLst>
                  <a:ext uri="{FF2B5EF4-FFF2-40B4-BE49-F238E27FC236}">
                    <a16:creationId xmlns:a16="http://schemas.microsoft.com/office/drawing/2014/main" id="{1A088E78-5F9C-5E44-A29A-2BCA59D072DF}"/>
                  </a:ext>
                </a:extLst>
              </p:cNvPr>
              <p:cNvSpPr/>
              <p:nvPr/>
            </p:nvSpPr>
            <p:spPr>
              <a:xfrm>
                <a:off x="2090558" y="4084256"/>
                <a:ext cx="3689664" cy="1092800"/>
              </a:xfrm>
              <a:prstGeom prst="rect">
                <a:avLst/>
              </a:prstGeom>
            </p:spPr>
            <p:txBody>
              <a:bodyPr wrap="none">
                <a:spAutoFit/>
              </a:bodyPr>
              <a:lstStyle/>
              <a:p>
                <a:pPr>
                  <a:lnSpc>
                    <a:spcPct val="150000"/>
                  </a:lnSpc>
                </a:pPr>
                <a14:m>
                  <m:oMath xmlns:m="http://schemas.openxmlformats.org/officeDocument/2006/math">
                    <m:r>
                      <a:rPr lang="zh-CN" altLang="en-US" sz="2100" i="1" kern="0">
                        <a:latin typeface="Cambria Math" panose="02040503050406030204" pitchFamily="18" charset="0"/>
                        <a:cs typeface="宋体" panose="02010600030101010101" pitchFamily="2" charset="-122"/>
                      </a:rPr>
                      <m:t>  </m:t>
                    </m:r>
                    <m:r>
                      <a:rPr lang="en-US" altLang="zh" sz="2100" i="1" kern="0">
                        <a:latin typeface="Cambria Math" panose="02040503050406030204" pitchFamily="18" charset="0"/>
                        <a:cs typeface="宋体" panose="02010600030101010101" pitchFamily="2" charset="-122"/>
                      </a:rPr>
                      <m:t>||</m:t>
                    </m:r>
                    <m:r>
                      <a:rPr lang="en-US" altLang="zh" sz="2100" b="1" i="1" kern="0">
                        <a:latin typeface="Cambria Math" panose="02040503050406030204" pitchFamily="18" charset="0"/>
                        <a:cs typeface="宋体" panose="02010600030101010101" pitchFamily="2" charset="-122"/>
                      </a:rPr>
                      <m:t>𝒘</m:t>
                    </m:r>
                    <m:r>
                      <a:rPr lang="en-US" altLang="zh" sz="2100" i="1" kern="0">
                        <a:latin typeface="Cambria Math" panose="02040503050406030204" pitchFamily="18" charset="0"/>
                        <a:cs typeface="宋体" panose="02010600030101010101" pitchFamily="2" charset="-122"/>
                      </a:rPr>
                      <m:t>||</m:t>
                    </m:r>
                  </m:oMath>
                </a14:m>
                <a:r>
                  <a:rPr lang="zh-CN" altLang="zh" sz="2100" kern="0" dirty="0">
                    <a:cs typeface="宋体" panose="02010600030101010101" pitchFamily="2" charset="-122"/>
                  </a:rPr>
                  <a:t>是向量</a:t>
                </a:r>
                <a14:m>
                  <m:oMath xmlns:m="http://schemas.openxmlformats.org/officeDocument/2006/math">
                    <m:r>
                      <a:rPr lang="en-US" altLang="zh" sz="2100" b="1" i="1" kern="0">
                        <a:latin typeface="Cambria Math" panose="02040503050406030204" pitchFamily="18" charset="0"/>
                        <a:cs typeface="宋体" panose="02010600030101010101" pitchFamily="2" charset="-122"/>
                      </a:rPr>
                      <m:t>𝒘</m:t>
                    </m:r>
                  </m:oMath>
                </a14:m>
                <a:r>
                  <a:rPr lang="zh-CN" altLang="zh" sz="2100" kern="0" dirty="0">
                    <a:cs typeface="宋体" panose="02010600030101010101" pitchFamily="2" charset="-122"/>
                  </a:rPr>
                  <a:t>的模</a:t>
                </a:r>
                <a:r>
                  <a:rPr lang="en-US" altLang="zh-CN" sz="2100" kern="0" dirty="0">
                    <a:cs typeface="宋体" panose="02010600030101010101" pitchFamily="2" charset="-122"/>
                  </a:rPr>
                  <a:t>:</a:t>
                </a:r>
              </a:p>
              <a:p>
                <a:pPr>
                  <a:lnSpc>
                    <a:spcPct val="150000"/>
                  </a:lnSpc>
                </a:pPr>
                <a:r>
                  <a:rPr lang="zh-TW" altLang="zh" sz="2100" dirty="0"/>
                  <a:t> </a:t>
                </a:r>
                <a14:m>
                  <m:oMath xmlns:m="http://schemas.openxmlformats.org/officeDocument/2006/math">
                    <m:r>
                      <a:rPr lang="en-US" altLang="zh" sz="2100" i="1" kern="0">
                        <a:latin typeface="Cambria Math" panose="02040503050406030204" pitchFamily="18" charset="0"/>
                        <a:cs typeface="宋体" panose="02010600030101010101" pitchFamily="2" charset="-122"/>
                      </a:rPr>
                      <m:t>||</m:t>
                    </m:r>
                    <m:r>
                      <a:rPr lang="en-US" altLang="zh" sz="2100" b="1" i="1" kern="0">
                        <a:latin typeface="Cambria Math" panose="02040503050406030204" pitchFamily="18" charset="0"/>
                        <a:cs typeface="宋体" panose="02010600030101010101" pitchFamily="2" charset="-122"/>
                      </a:rPr>
                      <m:t>𝒘</m:t>
                    </m:r>
                    <m:r>
                      <a:rPr lang="en-US" altLang="zh" sz="2100" i="1" kern="0">
                        <a:latin typeface="Cambria Math" panose="02040503050406030204" pitchFamily="18" charset="0"/>
                        <a:cs typeface="宋体" panose="02010600030101010101" pitchFamily="2" charset="-122"/>
                      </a:rPr>
                      <m:t>||</m:t>
                    </m:r>
                  </m:oMath>
                </a14:m>
                <a:r>
                  <a:rPr lang="en-US" altLang="zh-CN" sz="2100" dirty="0"/>
                  <a:t>=</a:t>
                </a:r>
                <a14:m>
                  <m:oMath xmlns:m="http://schemas.openxmlformats.org/officeDocument/2006/math">
                    <m:rad>
                      <m:radPr>
                        <m:degHide m:val="on"/>
                        <m:ctrlPr>
                          <a:rPr lang="en-US" altLang="zh-CN" sz="2100" i="1" dirty="0">
                            <a:latin typeface="Cambria Math" panose="02040503050406030204" pitchFamily="18" charset="0"/>
                          </a:rPr>
                        </m:ctrlPr>
                      </m:radPr>
                      <m:deg/>
                      <m:e>
                        <m:sSup>
                          <m:sSupPr>
                            <m:ctrlPr>
                              <a:rPr lang="en-US" altLang="zh-CN" sz="2100" i="1" dirty="0">
                                <a:latin typeface="Cambria Math" panose="02040503050406030204" pitchFamily="18" charset="0"/>
                              </a:rPr>
                            </m:ctrlPr>
                          </m:sSupPr>
                          <m:e>
                            <m:sSub>
                              <m:sSubPr>
                                <m:ctrlPr>
                                  <a:rPr lang="zh-TW" altLang="zh" sz="2100" i="1">
                                    <a:latin typeface="Cambria Math" panose="02040503050406030204" pitchFamily="18" charset="0"/>
                                  </a:rPr>
                                </m:ctrlPr>
                              </m:sSubPr>
                              <m:e>
                                <m:r>
                                  <a:rPr lang="en-US" altLang="zh" sz="2100" i="1">
                                    <a:latin typeface="Cambria Math" panose="02040503050406030204" pitchFamily="18" charset="0"/>
                                  </a:rPr>
                                  <m:t>𝑤</m:t>
                                </m:r>
                              </m:e>
                              <m:sub>
                                <m:r>
                                  <a:rPr lang="en-US" altLang="zh" sz="2100" i="1">
                                    <a:latin typeface="Cambria Math" panose="02040503050406030204" pitchFamily="18" charset="0"/>
                                  </a:rPr>
                                  <m:t>1</m:t>
                                </m:r>
                              </m:sub>
                            </m:sSub>
                          </m:e>
                          <m:sup>
                            <m:r>
                              <a:rPr lang="en-US" altLang="zh-CN" sz="2100" i="1" dirty="0">
                                <a:latin typeface="Cambria Math" panose="02040503050406030204" pitchFamily="18" charset="0"/>
                              </a:rPr>
                              <m:t>2</m:t>
                            </m:r>
                          </m:sup>
                        </m:sSup>
                        <m:r>
                          <a:rPr lang="en-US" altLang="zh-CN" sz="2100" i="1" dirty="0">
                            <a:latin typeface="Cambria Math" panose="02040503050406030204" pitchFamily="18" charset="0"/>
                          </a:rPr>
                          <m:t>+</m:t>
                        </m:r>
                        <m:sSup>
                          <m:sSupPr>
                            <m:ctrlPr>
                              <a:rPr lang="en-US" altLang="zh-CN" sz="2100" i="1" dirty="0">
                                <a:latin typeface="Cambria Math" panose="02040503050406030204" pitchFamily="18" charset="0"/>
                              </a:rPr>
                            </m:ctrlPr>
                          </m:sSupPr>
                          <m:e>
                            <m:sSub>
                              <m:sSubPr>
                                <m:ctrlPr>
                                  <a:rPr lang="zh-TW" altLang="zh" sz="2100" i="1">
                                    <a:latin typeface="Cambria Math" panose="02040503050406030204" pitchFamily="18" charset="0"/>
                                  </a:rPr>
                                </m:ctrlPr>
                              </m:sSubPr>
                              <m:e>
                                <m:r>
                                  <a:rPr lang="en-US" altLang="zh" sz="2100" i="1">
                                    <a:latin typeface="Cambria Math" panose="02040503050406030204" pitchFamily="18" charset="0"/>
                                  </a:rPr>
                                  <m:t>𝑤</m:t>
                                </m:r>
                              </m:e>
                              <m:sub>
                                <m:r>
                                  <a:rPr lang="en-US" altLang="zh" sz="2100" i="1">
                                    <a:latin typeface="Cambria Math" panose="02040503050406030204" pitchFamily="18" charset="0"/>
                                  </a:rPr>
                                  <m:t>2</m:t>
                                </m:r>
                              </m:sub>
                            </m:sSub>
                          </m:e>
                          <m:sup>
                            <m:r>
                              <a:rPr lang="en-US" altLang="zh-CN" sz="2100" i="1" dirty="0">
                                <a:latin typeface="Cambria Math" panose="02040503050406030204" pitchFamily="18" charset="0"/>
                              </a:rPr>
                              <m:t>2</m:t>
                            </m:r>
                          </m:sup>
                        </m:sSup>
                        <m:r>
                          <a:rPr lang="en-US" altLang="zh-CN" sz="2100" dirty="0">
                            <a:latin typeface="Cambria Math" panose="02040503050406030204" pitchFamily="18" charset="0"/>
                          </a:rPr>
                          <m:t>+</m:t>
                        </m:r>
                        <m:r>
                          <a:rPr lang="en-US" altLang="zh" sz="2100">
                            <a:latin typeface="Cambria Math" panose="02040503050406030204" pitchFamily="18" charset="0"/>
                          </a:rPr>
                          <m:t>…</m:t>
                        </m:r>
                        <m:r>
                          <a:rPr lang="en-US" altLang="zh-CN" sz="2100">
                            <a:latin typeface="Cambria Math" panose="02040503050406030204" pitchFamily="18" charset="0"/>
                          </a:rPr>
                          <m:t>+</m:t>
                        </m:r>
                        <m:sSup>
                          <m:sSupPr>
                            <m:ctrlPr>
                              <a:rPr lang="en-US" altLang="zh-CN" sz="2100" i="1">
                                <a:latin typeface="Cambria Math" panose="02040503050406030204" pitchFamily="18" charset="0"/>
                              </a:rPr>
                            </m:ctrlPr>
                          </m:sSupPr>
                          <m:e>
                            <m:sSub>
                              <m:sSubPr>
                                <m:ctrlPr>
                                  <a:rPr lang="zh-TW" altLang="zh" sz="2100" i="1">
                                    <a:latin typeface="Cambria Math" panose="02040503050406030204" pitchFamily="18" charset="0"/>
                                  </a:rPr>
                                </m:ctrlPr>
                              </m:sSubPr>
                              <m:e>
                                <m:r>
                                  <a:rPr lang="en-US" altLang="zh" sz="2100" i="1">
                                    <a:latin typeface="Cambria Math" panose="02040503050406030204" pitchFamily="18" charset="0"/>
                                  </a:rPr>
                                  <m:t>𝑤</m:t>
                                </m:r>
                              </m:e>
                              <m:sub>
                                <m:r>
                                  <a:rPr lang="en-US" altLang="zh" sz="2100" i="1">
                                    <a:latin typeface="Cambria Math" panose="02040503050406030204" pitchFamily="18" charset="0"/>
                                  </a:rPr>
                                  <m:t>𝑛</m:t>
                                </m:r>
                              </m:sub>
                            </m:sSub>
                          </m:e>
                          <m:sup>
                            <m:r>
                              <a:rPr lang="en-US" altLang="zh-CN" sz="2100" i="1">
                                <a:latin typeface="Cambria Math" panose="02040503050406030204" pitchFamily="18" charset="0"/>
                              </a:rPr>
                              <m:t>2</m:t>
                            </m:r>
                          </m:sup>
                        </m:sSup>
                      </m:e>
                    </m:rad>
                  </m:oMath>
                </a14:m>
                <a:endParaRPr lang="zh" altLang="en-US" sz="2100" dirty="0"/>
              </a:p>
            </p:txBody>
          </p:sp>
        </mc:Choice>
        <mc:Fallback>
          <p:sp>
            <p:nvSpPr>
              <p:cNvPr id="58" name="矩形 57">
                <a:extLst>
                  <a:ext uri="{FF2B5EF4-FFF2-40B4-BE49-F238E27FC236}">
                    <a16:creationId xmlns:a16="http://schemas.microsoft.com/office/drawing/2014/main" id="{1A088E78-5F9C-5E44-A29A-2BCA59D072DF}"/>
                  </a:ext>
                </a:extLst>
              </p:cNvPr>
              <p:cNvSpPr>
                <a:spLocks noRot="1" noChangeAspect="1" noMove="1" noResize="1" noEditPoints="1" noAdjustHandles="1" noChangeArrowheads="1" noChangeShapeType="1" noTextEdit="1"/>
              </p:cNvSpPr>
              <p:nvPr/>
            </p:nvSpPr>
            <p:spPr>
              <a:xfrm>
                <a:off x="2090558" y="4084256"/>
                <a:ext cx="3689664" cy="1092800"/>
              </a:xfrm>
              <a:prstGeom prst="rect">
                <a:avLst/>
              </a:prstGeom>
              <a:blipFill>
                <a:blip r:embed="rId7"/>
                <a:stretch>
                  <a:fillRect l="-1027" b="-80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11354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BE9D0B-4606-794A-8A69-250848C3FDD3}"/>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3D03AB85-1698-1346-A2CB-99E6D5100876}"/>
                  </a:ext>
                </a:extLst>
              </p:cNvPr>
              <p:cNvSpPr>
                <a:spLocks noGrp="1"/>
              </p:cNvSpPr>
              <p:nvPr>
                <p:ph idx="1"/>
              </p:nvPr>
            </p:nvSpPr>
            <p:spPr>
              <a:xfrm>
                <a:off x="624998" y="1560299"/>
                <a:ext cx="4202447" cy="3737402"/>
              </a:xfrm>
            </p:spPr>
            <p:txBody>
              <a:bodyPr/>
              <a:lstStyle/>
              <a:p>
                <a:r>
                  <a:rPr kumimoji="1" lang="zh-CN" altLang="en-US" dirty="0"/>
                  <a:t>寻找分割平面：</a:t>
                </a:r>
                <a:r>
                  <a:rPr kumimoji="1" lang="en-US" altLang="zh-CN" b="1" dirty="0" err="1"/>
                  <a:t>w</a:t>
                </a:r>
                <a:r>
                  <a:rPr kumimoji="1" lang="en-US" altLang="zh-CN" b="1" baseline="30000" dirty="0" err="1"/>
                  <a:t>T</a:t>
                </a:r>
                <a:r>
                  <a:rPr kumimoji="1" lang="en-US" altLang="zh-CN" b="1" dirty="0" err="1"/>
                  <a:t>x</a:t>
                </a:r>
                <a:r>
                  <a:rPr kumimoji="1" lang="en-US" altLang="zh-CN" dirty="0" err="1"/>
                  <a:t>+b</a:t>
                </a:r>
                <a:r>
                  <a:rPr kumimoji="1" lang="en-US" altLang="zh-CN" dirty="0"/>
                  <a:t>=0</a:t>
                </a:r>
              </a:p>
              <a:p>
                <a:r>
                  <a:rPr kumimoji="1" lang="zh-CN" altLang="en-US" dirty="0"/>
                  <a:t>使得样本到平面的最小距离最大</a:t>
                </a:r>
                <a:endParaRPr kumimoji="1" lang="en-US" altLang="zh-CN" dirty="0"/>
              </a:p>
              <a:p>
                <a:endParaRPr kumimoji="1" lang="zh" altLang="en-US" dirty="0"/>
              </a:p>
              <a:p>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𝑚𝑎𝑥</m:t>
                        </m:r>
                      </m:e>
                      <m:sub>
                        <m:r>
                          <a:rPr lang="en-US" altLang="zh-CN" b="0" i="1" smtClean="0">
                            <a:latin typeface="Cambria Math" panose="02040503050406030204" pitchFamily="18" charset="0"/>
                          </a:rPr>
                          <m:t>𝑤</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𝑚𝑖𝑛</m:t>
                        </m:r>
                      </m:e>
                      <m:sub>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sub>
                    </m:sSub>
                    <m:f>
                      <m:fPr>
                        <m:ctrlPr>
                          <a:rPr kumimoji="1" lang="en-US" altLang="zh-CN" i="1">
                            <a:latin typeface="Cambria Math" panose="02040503050406030204" pitchFamily="18" charset="0"/>
                          </a:rPr>
                        </m:ctrlPr>
                      </m:fPr>
                      <m:num>
                        <m:r>
                          <a:rPr kumimoji="1" lang="en-US" altLang="zh-CN" i="1">
                            <a:latin typeface="Cambria Math" panose="02040503050406030204" pitchFamily="18" charset="0"/>
                          </a:rPr>
                          <m:t>|</m:t>
                        </m:r>
                        <m:sSup>
                          <m:sSupPr>
                            <m:ctrlPr>
                              <a:rPr kumimoji="1" lang="en-US" altLang="zh-CN" i="1">
                                <a:latin typeface="Cambria Math" panose="02040503050406030204" pitchFamily="18" charset="0"/>
                              </a:rPr>
                            </m:ctrlPr>
                          </m:sSupPr>
                          <m:e>
                            <m:r>
                              <a:rPr kumimoji="1" lang="en-US" altLang="zh-CN" b="1" i="1">
                                <a:latin typeface="Cambria Math" panose="02040503050406030204" pitchFamily="18" charset="0"/>
                              </a:rPr>
                              <m:t>𝑾</m:t>
                            </m:r>
                          </m:e>
                          <m:sup>
                            <m:r>
                              <a:rPr kumimoji="1" lang="en-US" altLang="zh-CN" i="1">
                                <a:latin typeface="Cambria Math" panose="02040503050406030204" pitchFamily="18" charset="0"/>
                              </a:rPr>
                              <m:t>𝑇</m:t>
                            </m:r>
                          </m:sup>
                        </m:sSup>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r>
                          <m:rPr>
                            <m:nor/>
                          </m:rPr>
                          <a:rPr kumimoji="1" lang="en-US" altLang="zh-CN" dirty="0"/>
                          <m:t>+</m:t>
                        </m:r>
                        <m:r>
                          <m:rPr>
                            <m:nor/>
                          </m:rPr>
                          <a:rPr kumimoji="1" lang="en-US" altLang="zh-CN" dirty="0"/>
                          <m:t>b</m:t>
                        </m:r>
                        <m:r>
                          <a:rPr kumimoji="1" lang="en-US" altLang="zh-CN" i="1" dirty="0">
                            <a:latin typeface="Cambria Math" panose="02040503050406030204" pitchFamily="18" charset="0"/>
                          </a:rPr>
                          <m:t>|</m:t>
                        </m:r>
                      </m:num>
                      <m:den>
                        <m:r>
                          <a:rPr kumimoji="1" lang="en-US" altLang="zh-CN" i="1">
                            <a:latin typeface="Cambria Math" panose="02040503050406030204" pitchFamily="18" charset="0"/>
                          </a:rPr>
                          <m:t>|</m:t>
                        </m:r>
                        <m:d>
                          <m:dPr>
                            <m:begChr m:val="|"/>
                            <m:endChr m:val="|"/>
                            <m:ctrlPr>
                              <a:rPr kumimoji="1" lang="en-US" altLang="zh-CN" i="1">
                                <a:latin typeface="Cambria Math" panose="02040503050406030204" pitchFamily="18" charset="0"/>
                              </a:rPr>
                            </m:ctrlPr>
                          </m:dPr>
                          <m:e>
                            <m:r>
                              <a:rPr kumimoji="1" lang="en-US" altLang="zh-CN" i="1">
                                <a:latin typeface="Cambria Math" panose="02040503050406030204" pitchFamily="18" charset="0"/>
                              </a:rPr>
                              <m:t>𝑤</m:t>
                            </m:r>
                          </m:e>
                        </m:d>
                        <m:r>
                          <a:rPr kumimoji="1" lang="en-US" altLang="zh-CN" i="1">
                            <a:latin typeface="Cambria Math" panose="02040503050406030204" pitchFamily="18" charset="0"/>
                          </a:rPr>
                          <m:t>|</m:t>
                        </m:r>
                      </m:den>
                    </m:f>
                  </m:oMath>
                </a14:m>
                <a:r>
                  <a:rPr kumimoji="1" lang="en-US" altLang="zh-CN" dirty="0"/>
                  <a:t>}</a:t>
                </a:r>
                <a:endParaRPr kumimoji="1" lang="zh" altLang="en-US" dirty="0"/>
              </a:p>
            </p:txBody>
          </p:sp>
        </mc:Choice>
        <mc:Fallback>
          <p:sp>
            <p:nvSpPr>
              <p:cNvPr id="3" name="内容占位符 2">
                <a:extLst>
                  <a:ext uri="{FF2B5EF4-FFF2-40B4-BE49-F238E27FC236}">
                    <a16:creationId xmlns:a16="http://schemas.microsoft.com/office/drawing/2014/main" id="{3D03AB85-1698-1346-A2CB-99E6D5100876}"/>
                  </a:ext>
                </a:extLst>
              </p:cNvPr>
              <p:cNvSpPr>
                <a:spLocks noGrp="1" noRot="1" noChangeAspect="1" noMove="1" noResize="1" noEditPoints="1" noAdjustHandles="1" noChangeArrowheads="1" noChangeShapeType="1" noTextEdit="1"/>
              </p:cNvSpPr>
              <p:nvPr>
                <p:ph idx="1"/>
              </p:nvPr>
            </p:nvSpPr>
            <p:spPr>
              <a:xfrm>
                <a:off x="624998" y="1560299"/>
                <a:ext cx="4202447" cy="3737402"/>
              </a:xfrm>
              <a:blipFill>
                <a:blip r:embed="rId3"/>
                <a:stretch>
                  <a:fillRect l="-2711" t="-1689" r="-602"/>
                </a:stretch>
              </a:blipFill>
            </p:spPr>
            <p:txBody>
              <a:bodyPr/>
              <a:lstStyle/>
              <a:p>
                <a:r>
                  <a:rPr lang="zh-CN" altLang="en-US">
                    <a:noFill/>
                  </a:rPr>
                  <a:t> </a:t>
                </a:r>
              </a:p>
            </p:txBody>
          </p:sp>
        </mc:Fallback>
      </mc:AlternateContent>
      <p:grpSp>
        <p:nvGrpSpPr>
          <p:cNvPr id="52" name="组合 51">
            <a:extLst>
              <a:ext uri="{FF2B5EF4-FFF2-40B4-BE49-F238E27FC236}">
                <a16:creationId xmlns:a16="http://schemas.microsoft.com/office/drawing/2014/main" id="{06175171-6AFF-9349-BC44-C8DC6973095C}"/>
              </a:ext>
            </a:extLst>
          </p:cNvPr>
          <p:cNvGrpSpPr/>
          <p:nvPr/>
        </p:nvGrpSpPr>
        <p:grpSpPr>
          <a:xfrm>
            <a:off x="6144782" y="1916832"/>
            <a:ext cx="4222356" cy="3725636"/>
            <a:chOff x="6206784" y="1725393"/>
            <a:chExt cx="5629808" cy="4967515"/>
          </a:xfrm>
        </p:grpSpPr>
        <p:grpSp>
          <p:nvGrpSpPr>
            <p:cNvPr id="56" name="组合 55">
              <a:extLst>
                <a:ext uri="{FF2B5EF4-FFF2-40B4-BE49-F238E27FC236}">
                  <a16:creationId xmlns:a16="http://schemas.microsoft.com/office/drawing/2014/main" id="{E8ED7B16-B982-EE4C-879B-F2ED6AEF041E}"/>
                </a:ext>
              </a:extLst>
            </p:cNvPr>
            <p:cNvGrpSpPr/>
            <p:nvPr/>
          </p:nvGrpSpPr>
          <p:grpSpPr>
            <a:xfrm>
              <a:off x="6206784" y="2404755"/>
              <a:ext cx="4381327" cy="3998046"/>
              <a:chOff x="4682783" y="2404754"/>
              <a:chExt cx="4381327" cy="3998046"/>
            </a:xfrm>
          </p:grpSpPr>
          <p:sp>
            <p:nvSpPr>
              <p:cNvPr id="101" name="文本框 100">
                <a:extLst>
                  <a:ext uri="{FF2B5EF4-FFF2-40B4-BE49-F238E27FC236}">
                    <a16:creationId xmlns:a16="http://schemas.microsoft.com/office/drawing/2014/main" id="{766BDD2A-8516-6249-85DC-4ECF4704857D}"/>
                  </a:ext>
                </a:extLst>
              </p:cNvPr>
              <p:cNvSpPr txBox="1"/>
              <p:nvPr/>
            </p:nvSpPr>
            <p:spPr>
              <a:xfrm>
                <a:off x="8499425" y="5910357"/>
                <a:ext cx="564685" cy="492443"/>
              </a:xfrm>
              <a:prstGeom prst="rect">
                <a:avLst/>
              </a:prstGeom>
              <a:noFill/>
            </p:spPr>
            <p:txBody>
              <a:bodyPr wrap="none" rtlCol="0">
                <a:spAutoFit/>
              </a:bodyPr>
              <a:lstStyle/>
              <a:p>
                <a:r>
                  <a:rPr kumimoji="1" lang="en-US" altLang="zh-CN" sz="1800" dirty="0"/>
                  <a:t>x</a:t>
                </a:r>
                <a:r>
                  <a:rPr kumimoji="1" lang="en-US" altLang="zh-CN" sz="1800" baseline="-25000" dirty="0"/>
                  <a:t>1</a:t>
                </a:r>
                <a:endParaRPr kumimoji="1" lang="zh" altLang="en-US" sz="1800" baseline="-25000" dirty="0"/>
              </a:p>
            </p:txBody>
          </p:sp>
          <p:sp>
            <p:nvSpPr>
              <p:cNvPr id="102" name="文本框 101">
                <a:extLst>
                  <a:ext uri="{FF2B5EF4-FFF2-40B4-BE49-F238E27FC236}">
                    <a16:creationId xmlns:a16="http://schemas.microsoft.com/office/drawing/2014/main" id="{C90C11F5-9FF7-024D-8E50-8D7B3C0BF8F3}"/>
                  </a:ext>
                </a:extLst>
              </p:cNvPr>
              <p:cNvSpPr txBox="1"/>
              <p:nvPr/>
            </p:nvSpPr>
            <p:spPr>
              <a:xfrm>
                <a:off x="4682783" y="2404754"/>
                <a:ext cx="564685" cy="492443"/>
              </a:xfrm>
              <a:prstGeom prst="rect">
                <a:avLst/>
              </a:prstGeom>
              <a:noFill/>
            </p:spPr>
            <p:txBody>
              <a:bodyPr wrap="none" rtlCol="0">
                <a:spAutoFit/>
              </a:bodyPr>
              <a:lstStyle/>
              <a:p>
                <a:r>
                  <a:rPr kumimoji="1" lang="en-US" altLang="zh-CN" sz="1800" dirty="0"/>
                  <a:t>x</a:t>
                </a:r>
                <a:r>
                  <a:rPr kumimoji="1" lang="en-US" altLang="zh-CN" sz="1800" baseline="-25000" dirty="0"/>
                  <a:t>2</a:t>
                </a:r>
                <a:endParaRPr kumimoji="1" lang="zh" altLang="en-US" sz="1800" baseline="-25000" dirty="0"/>
              </a:p>
            </p:txBody>
          </p:sp>
        </p:grpSp>
        <p:grpSp>
          <p:nvGrpSpPr>
            <p:cNvPr id="57" name="组合 56">
              <a:extLst>
                <a:ext uri="{FF2B5EF4-FFF2-40B4-BE49-F238E27FC236}">
                  <a16:creationId xmlns:a16="http://schemas.microsoft.com/office/drawing/2014/main" id="{290E9C97-0295-7042-B8DF-64BDB84B245B}"/>
                </a:ext>
              </a:extLst>
            </p:cNvPr>
            <p:cNvGrpSpPr/>
            <p:nvPr/>
          </p:nvGrpSpPr>
          <p:grpSpPr>
            <a:xfrm>
              <a:off x="6217168" y="1725393"/>
              <a:ext cx="5619424" cy="4967515"/>
              <a:chOff x="4730100" y="1800037"/>
              <a:chExt cx="5619424" cy="4967515"/>
            </a:xfrm>
          </p:grpSpPr>
          <p:grpSp>
            <p:nvGrpSpPr>
              <p:cNvPr id="58" name="组合 57">
                <a:extLst>
                  <a:ext uri="{FF2B5EF4-FFF2-40B4-BE49-F238E27FC236}">
                    <a16:creationId xmlns:a16="http://schemas.microsoft.com/office/drawing/2014/main" id="{74907F71-0E52-C944-A618-E0694825B638}"/>
                  </a:ext>
                </a:extLst>
              </p:cNvPr>
              <p:cNvGrpSpPr/>
              <p:nvPr/>
            </p:nvGrpSpPr>
            <p:grpSpPr>
              <a:xfrm>
                <a:off x="4730100" y="1971714"/>
                <a:ext cx="3657600" cy="4795838"/>
                <a:chOff x="4730100" y="1971714"/>
                <a:chExt cx="3657600" cy="4795838"/>
              </a:xfrm>
            </p:grpSpPr>
            <p:sp>
              <p:nvSpPr>
                <p:cNvPr id="63" name="Line 12">
                  <a:extLst>
                    <a:ext uri="{FF2B5EF4-FFF2-40B4-BE49-F238E27FC236}">
                      <a16:creationId xmlns:a16="http://schemas.microsoft.com/office/drawing/2014/main" id="{6FEB135D-A698-0345-B99E-A85BA7490AE2}"/>
                    </a:ext>
                  </a:extLst>
                </p:cNvPr>
                <p:cNvSpPr>
                  <a:spLocks noChangeShapeType="1"/>
                </p:cNvSpPr>
                <p:nvPr/>
              </p:nvSpPr>
              <p:spPr bwMode="auto">
                <a:xfrm rot="18127581" flipH="1">
                  <a:off x="4114944" y="4371220"/>
                  <a:ext cx="4648200" cy="1587"/>
                </a:xfrm>
                <a:prstGeom prst="line">
                  <a:avLst/>
                </a:prstGeom>
                <a:noFill/>
                <a:ln w="361950">
                  <a:solidFill>
                    <a:srgbClr val="FFCC00"/>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64" name="Line 13">
                  <a:extLst>
                    <a:ext uri="{FF2B5EF4-FFF2-40B4-BE49-F238E27FC236}">
                      <a16:creationId xmlns:a16="http://schemas.microsoft.com/office/drawing/2014/main" id="{0F2C917E-0775-6E4C-A47E-A53C062BF9F2}"/>
                    </a:ext>
                  </a:extLst>
                </p:cNvPr>
                <p:cNvSpPr>
                  <a:spLocks noChangeShapeType="1"/>
                </p:cNvSpPr>
                <p:nvPr/>
              </p:nvSpPr>
              <p:spPr bwMode="auto">
                <a:xfrm rot="18127581" flipH="1">
                  <a:off x="4042712" y="4368839"/>
                  <a:ext cx="4795838"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zh" altLang="en-US" sz="1800"/>
                </a:p>
              </p:txBody>
            </p:sp>
            <p:sp>
              <p:nvSpPr>
                <p:cNvPr id="65" name="Line 17">
                  <a:extLst>
                    <a:ext uri="{FF2B5EF4-FFF2-40B4-BE49-F238E27FC236}">
                      <a16:creationId xmlns:a16="http://schemas.microsoft.com/office/drawing/2014/main" id="{527F5630-CEC0-5E4C-B9B1-E9A9ED1F33D7}"/>
                    </a:ext>
                  </a:extLst>
                </p:cNvPr>
                <p:cNvSpPr>
                  <a:spLocks noChangeShapeType="1"/>
                </p:cNvSpPr>
                <p:nvPr/>
              </p:nvSpPr>
              <p:spPr bwMode="auto">
                <a:xfrm>
                  <a:off x="4882500" y="2827377"/>
                  <a:ext cx="0" cy="350520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 altLang="en-US" sz="1800"/>
                </a:p>
              </p:txBody>
            </p:sp>
            <p:sp>
              <p:nvSpPr>
                <p:cNvPr id="66" name="Line 18">
                  <a:extLst>
                    <a:ext uri="{FF2B5EF4-FFF2-40B4-BE49-F238E27FC236}">
                      <a16:creationId xmlns:a16="http://schemas.microsoft.com/office/drawing/2014/main" id="{1D08E3BD-FB09-9D4A-9FC0-A0E511A19079}"/>
                    </a:ext>
                  </a:extLst>
                </p:cNvPr>
                <p:cNvSpPr>
                  <a:spLocks noChangeShapeType="1"/>
                </p:cNvSpPr>
                <p:nvPr/>
              </p:nvSpPr>
              <p:spPr bwMode="auto">
                <a:xfrm flipV="1">
                  <a:off x="4730100" y="6180177"/>
                  <a:ext cx="365760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endParaRPr lang="zh" altLang="en-US" sz="1800"/>
                </a:p>
              </p:txBody>
            </p:sp>
            <p:sp>
              <p:nvSpPr>
                <p:cNvPr id="67" name="Oval 19">
                  <a:extLst>
                    <a:ext uri="{FF2B5EF4-FFF2-40B4-BE49-F238E27FC236}">
                      <a16:creationId xmlns:a16="http://schemas.microsoft.com/office/drawing/2014/main" id="{F88DFF4B-9462-F042-95CC-DAEB88D41CBB}"/>
                    </a:ext>
                  </a:extLst>
                </p:cNvPr>
                <p:cNvSpPr>
                  <a:spLocks noChangeAspect="1" noChangeArrowheads="1"/>
                </p:cNvSpPr>
                <p:nvPr/>
              </p:nvSpPr>
              <p:spPr bwMode="auto">
                <a:xfrm>
                  <a:off x="6009625" y="5649952"/>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8" name="Oval 20">
                  <a:extLst>
                    <a:ext uri="{FF2B5EF4-FFF2-40B4-BE49-F238E27FC236}">
                      <a16:creationId xmlns:a16="http://schemas.microsoft.com/office/drawing/2014/main" id="{CD9FCCDA-F33B-614A-85BE-6C411FBB76F2}"/>
                    </a:ext>
                  </a:extLst>
                </p:cNvPr>
                <p:cNvSpPr>
                  <a:spLocks noChangeAspect="1" noChangeArrowheads="1"/>
                </p:cNvSpPr>
                <p:nvPr/>
              </p:nvSpPr>
              <p:spPr bwMode="auto">
                <a:xfrm>
                  <a:off x="4777725" y="4521239"/>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69" name="Oval 21">
                  <a:extLst>
                    <a:ext uri="{FF2B5EF4-FFF2-40B4-BE49-F238E27FC236}">
                      <a16:creationId xmlns:a16="http://schemas.microsoft.com/office/drawing/2014/main" id="{CC33CD39-5CE3-734E-BF35-CE5B872298BD}"/>
                    </a:ext>
                  </a:extLst>
                </p:cNvPr>
                <p:cNvSpPr>
                  <a:spLocks noChangeAspect="1" noChangeArrowheads="1"/>
                </p:cNvSpPr>
                <p:nvPr/>
              </p:nvSpPr>
              <p:spPr bwMode="auto">
                <a:xfrm>
                  <a:off x="6631925" y="3432214"/>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0" name="Oval 22">
                  <a:extLst>
                    <a:ext uri="{FF2B5EF4-FFF2-40B4-BE49-F238E27FC236}">
                      <a16:creationId xmlns:a16="http://schemas.microsoft.com/office/drawing/2014/main" id="{03DA760C-BC71-A642-BC4E-A7B5FB7DF616}"/>
                    </a:ext>
                  </a:extLst>
                </p:cNvPr>
                <p:cNvSpPr>
                  <a:spLocks noChangeAspect="1" noChangeArrowheads="1"/>
                </p:cNvSpPr>
                <p:nvPr/>
              </p:nvSpPr>
              <p:spPr bwMode="auto">
                <a:xfrm>
                  <a:off x="6695425" y="4252952"/>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1" name="Oval 23">
                  <a:extLst>
                    <a:ext uri="{FF2B5EF4-FFF2-40B4-BE49-F238E27FC236}">
                      <a16:creationId xmlns:a16="http://schemas.microsoft.com/office/drawing/2014/main" id="{FF3F8231-643A-194D-ABA4-8914E45FEFDE}"/>
                    </a:ext>
                  </a:extLst>
                </p:cNvPr>
                <p:cNvSpPr>
                  <a:spLocks noChangeAspect="1" noChangeArrowheads="1"/>
                </p:cNvSpPr>
                <p:nvPr/>
              </p:nvSpPr>
              <p:spPr bwMode="auto">
                <a:xfrm>
                  <a:off x="5701650" y="3281402"/>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2" name="Oval 24">
                  <a:extLst>
                    <a:ext uri="{FF2B5EF4-FFF2-40B4-BE49-F238E27FC236}">
                      <a16:creationId xmlns:a16="http://schemas.microsoft.com/office/drawing/2014/main" id="{2BEB25BE-A932-194D-B480-02722757EFE1}"/>
                    </a:ext>
                  </a:extLst>
                </p:cNvPr>
                <p:cNvSpPr>
                  <a:spLocks noChangeAspect="1" noChangeArrowheads="1"/>
                </p:cNvSpPr>
                <p:nvPr/>
              </p:nvSpPr>
              <p:spPr bwMode="auto">
                <a:xfrm>
                  <a:off x="6177900" y="4351377"/>
                  <a:ext cx="5397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3" name="Oval 25">
                  <a:extLst>
                    <a:ext uri="{FF2B5EF4-FFF2-40B4-BE49-F238E27FC236}">
                      <a16:creationId xmlns:a16="http://schemas.microsoft.com/office/drawing/2014/main" id="{F2CD4355-CD7B-214D-9177-C21649D543B9}"/>
                    </a:ext>
                  </a:extLst>
                </p:cNvPr>
                <p:cNvSpPr>
                  <a:spLocks noChangeAspect="1" noChangeArrowheads="1"/>
                </p:cNvSpPr>
                <p:nvPr/>
              </p:nvSpPr>
              <p:spPr bwMode="auto">
                <a:xfrm>
                  <a:off x="5339700" y="3741777"/>
                  <a:ext cx="60325" cy="58737"/>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4" name="Oval 26">
                  <a:extLst>
                    <a:ext uri="{FF2B5EF4-FFF2-40B4-BE49-F238E27FC236}">
                      <a16:creationId xmlns:a16="http://schemas.microsoft.com/office/drawing/2014/main" id="{C39A1A80-36E3-7A43-854A-C6739E3EE6EF}"/>
                    </a:ext>
                  </a:extLst>
                </p:cNvPr>
                <p:cNvSpPr>
                  <a:spLocks noChangeAspect="1" noChangeArrowheads="1"/>
                </p:cNvSpPr>
                <p:nvPr/>
              </p:nvSpPr>
              <p:spPr bwMode="auto">
                <a:xfrm>
                  <a:off x="7397100" y="4732377"/>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5" name="Oval 27">
                  <a:extLst>
                    <a:ext uri="{FF2B5EF4-FFF2-40B4-BE49-F238E27FC236}">
                      <a16:creationId xmlns:a16="http://schemas.microsoft.com/office/drawing/2014/main" id="{002E8856-A9C4-EE43-B5E4-E1F84319EA91}"/>
                    </a:ext>
                  </a:extLst>
                </p:cNvPr>
                <p:cNvSpPr>
                  <a:spLocks noChangeAspect="1" noChangeArrowheads="1"/>
                </p:cNvSpPr>
                <p:nvPr/>
              </p:nvSpPr>
              <p:spPr bwMode="auto">
                <a:xfrm rot="-1118274">
                  <a:off x="6179487" y="5060989"/>
                  <a:ext cx="5397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6" name="Oval 28">
                  <a:extLst>
                    <a:ext uri="{FF2B5EF4-FFF2-40B4-BE49-F238E27FC236}">
                      <a16:creationId xmlns:a16="http://schemas.microsoft.com/office/drawing/2014/main" id="{8029A378-B2D8-A344-976F-80A7A73D4FDF}"/>
                    </a:ext>
                  </a:extLst>
                </p:cNvPr>
                <p:cNvSpPr>
                  <a:spLocks noChangeAspect="1" noChangeArrowheads="1"/>
                </p:cNvSpPr>
                <p:nvPr/>
              </p:nvSpPr>
              <p:spPr bwMode="auto">
                <a:xfrm rot="-1118274">
                  <a:off x="8295625" y="3846552"/>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7" name="Oval 29">
                  <a:extLst>
                    <a:ext uri="{FF2B5EF4-FFF2-40B4-BE49-F238E27FC236}">
                      <a16:creationId xmlns:a16="http://schemas.microsoft.com/office/drawing/2014/main" id="{235C9FA1-12A8-E942-8C37-2A5CCBE1EF7F}"/>
                    </a:ext>
                  </a:extLst>
                </p:cNvPr>
                <p:cNvSpPr>
                  <a:spLocks noChangeAspect="1" noChangeArrowheads="1"/>
                </p:cNvSpPr>
                <p:nvPr/>
              </p:nvSpPr>
              <p:spPr bwMode="auto">
                <a:xfrm rot="-1118274">
                  <a:off x="7587600" y="5162589"/>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8" name="Oval 30">
                  <a:extLst>
                    <a:ext uri="{FF2B5EF4-FFF2-40B4-BE49-F238E27FC236}">
                      <a16:creationId xmlns:a16="http://schemas.microsoft.com/office/drawing/2014/main" id="{5B059690-B252-5745-928E-E2E9A10CD899}"/>
                    </a:ext>
                  </a:extLst>
                </p:cNvPr>
                <p:cNvSpPr>
                  <a:spLocks noChangeAspect="1" noChangeArrowheads="1"/>
                </p:cNvSpPr>
                <p:nvPr/>
              </p:nvSpPr>
              <p:spPr bwMode="auto">
                <a:xfrm rot="-1118274">
                  <a:off x="5415900" y="3284577"/>
                  <a:ext cx="60325" cy="50800"/>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79" name="Oval 31">
                  <a:extLst>
                    <a:ext uri="{FF2B5EF4-FFF2-40B4-BE49-F238E27FC236}">
                      <a16:creationId xmlns:a16="http://schemas.microsoft.com/office/drawing/2014/main" id="{18A92049-A111-DA4C-9A18-863630AD8213}"/>
                    </a:ext>
                  </a:extLst>
                </p:cNvPr>
                <p:cNvSpPr>
                  <a:spLocks noChangeAspect="1" noChangeArrowheads="1"/>
                </p:cNvSpPr>
                <p:nvPr/>
              </p:nvSpPr>
              <p:spPr bwMode="auto">
                <a:xfrm rot="-1118274">
                  <a:off x="7003400" y="4202152"/>
                  <a:ext cx="60325" cy="50800"/>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0" name="Oval 32">
                  <a:extLst>
                    <a:ext uri="{FF2B5EF4-FFF2-40B4-BE49-F238E27FC236}">
                      <a16:creationId xmlns:a16="http://schemas.microsoft.com/office/drawing/2014/main" id="{7DCED35A-5120-264D-AA51-DAC8F30E7FAF}"/>
                    </a:ext>
                  </a:extLst>
                </p:cNvPr>
                <p:cNvSpPr>
                  <a:spLocks noChangeAspect="1" noChangeArrowheads="1"/>
                </p:cNvSpPr>
                <p:nvPr/>
              </p:nvSpPr>
              <p:spPr bwMode="auto">
                <a:xfrm rot="-1118274">
                  <a:off x="8159100" y="5113377"/>
                  <a:ext cx="60325" cy="476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1" name="Oval 33">
                  <a:extLst>
                    <a:ext uri="{FF2B5EF4-FFF2-40B4-BE49-F238E27FC236}">
                      <a16:creationId xmlns:a16="http://schemas.microsoft.com/office/drawing/2014/main" id="{2B42D432-410C-6B40-A7C1-58DA78DEFE1E}"/>
                    </a:ext>
                  </a:extLst>
                </p:cNvPr>
                <p:cNvSpPr>
                  <a:spLocks noChangeAspect="1" noChangeArrowheads="1"/>
                </p:cNvSpPr>
                <p:nvPr/>
              </p:nvSpPr>
              <p:spPr bwMode="auto">
                <a:xfrm rot="-1118274">
                  <a:off x="5406375" y="4257714"/>
                  <a:ext cx="60325" cy="476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2" name="Oval 34">
                  <a:extLst>
                    <a:ext uri="{FF2B5EF4-FFF2-40B4-BE49-F238E27FC236}">
                      <a16:creationId xmlns:a16="http://schemas.microsoft.com/office/drawing/2014/main" id="{8AFE5E6C-F4CD-3046-9BC7-90743BE8E146}"/>
                    </a:ext>
                  </a:extLst>
                </p:cNvPr>
                <p:cNvSpPr>
                  <a:spLocks noChangeAspect="1" noChangeArrowheads="1"/>
                </p:cNvSpPr>
                <p:nvPr/>
              </p:nvSpPr>
              <p:spPr bwMode="auto">
                <a:xfrm rot="5895381">
                  <a:off x="6158850" y="3675102"/>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3" name="Oval 35">
                  <a:extLst>
                    <a:ext uri="{FF2B5EF4-FFF2-40B4-BE49-F238E27FC236}">
                      <a16:creationId xmlns:a16="http://schemas.microsoft.com/office/drawing/2014/main" id="{4F07D375-D42E-5940-A739-8B1FE9992F31}"/>
                    </a:ext>
                  </a:extLst>
                </p:cNvPr>
                <p:cNvSpPr>
                  <a:spLocks noChangeAspect="1" noChangeArrowheads="1"/>
                </p:cNvSpPr>
                <p:nvPr/>
              </p:nvSpPr>
              <p:spPr bwMode="auto">
                <a:xfrm rot="5895381">
                  <a:off x="6427932" y="5860295"/>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4" name="Oval 36">
                  <a:extLst>
                    <a:ext uri="{FF2B5EF4-FFF2-40B4-BE49-F238E27FC236}">
                      <a16:creationId xmlns:a16="http://schemas.microsoft.com/office/drawing/2014/main" id="{39B50009-C428-194F-9ECB-A958D8CB519D}"/>
                    </a:ext>
                  </a:extLst>
                </p:cNvPr>
                <p:cNvSpPr>
                  <a:spLocks noChangeAspect="1" noChangeArrowheads="1"/>
                </p:cNvSpPr>
                <p:nvPr/>
              </p:nvSpPr>
              <p:spPr bwMode="auto">
                <a:xfrm rot="5895381">
                  <a:off x="5406375" y="4716502"/>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5" name="Oval 37">
                  <a:extLst>
                    <a:ext uri="{FF2B5EF4-FFF2-40B4-BE49-F238E27FC236}">
                      <a16:creationId xmlns:a16="http://schemas.microsoft.com/office/drawing/2014/main" id="{C183F7A8-2A8C-4F4A-BC78-A906B1894B1A}"/>
                    </a:ext>
                  </a:extLst>
                </p:cNvPr>
                <p:cNvSpPr>
                  <a:spLocks noChangeAspect="1" noChangeArrowheads="1"/>
                </p:cNvSpPr>
                <p:nvPr/>
              </p:nvSpPr>
              <p:spPr bwMode="auto">
                <a:xfrm rot="5895381">
                  <a:off x="6635100" y="3011527"/>
                  <a:ext cx="47625"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6" name="Oval 38">
                  <a:extLst>
                    <a:ext uri="{FF2B5EF4-FFF2-40B4-BE49-F238E27FC236}">
                      <a16:creationId xmlns:a16="http://schemas.microsoft.com/office/drawing/2014/main" id="{5E759214-67EE-D94C-86EF-621E021E9F97}"/>
                    </a:ext>
                  </a:extLst>
                </p:cNvPr>
                <p:cNvSpPr>
                  <a:spLocks noChangeAspect="1" noChangeArrowheads="1"/>
                </p:cNvSpPr>
                <p:nvPr/>
              </p:nvSpPr>
              <p:spPr bwMode="auto">
                <a:xfrm rot="5895381">
                  <a:off x="7596331" y="4761745"/>
                  <a:ext cx="58738"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7" name="Oval 39">
                  <a:extLst>
                    <a:ext uri="{FF2B5EF4-FFF2-40B4-BE49-F238E27FC236}">
                      <a16:creationId xmlns:a16="http://schemas.microsoft.com/office/drawing/2014/main" id="{88CB9B53-14CA-6C4B-B3CC-965FE80BED67}"/>
                    </a:ext>
                  </a:extLst>
                </p:cNvPr>
                <p:cNvSpPr>
                  <a:spLocks noChangeAspect="1" noChangeArrowheads="1"/>
                </p:cNvSpPr>
                <p:nvPr/>
              </p:nvSpPr>
              <p:spPr bwMode="auto">
                <a:xfrm rot="5895381">
                  <a:off x="6662087" y="469745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8" name="Oval 40">
                  <a:extLst>
                    <a:ext uri="{FF2B5EF4-FFF2-40B4-BE49-F238E27FC236}">
                      <a16:creationId xmlns:a16="http://schemas.microsoft.com/office/drawing/2014/main" id="{8FC877EB-4966-8E46-AE32-0E552C1CA40E}"/>
                    </a:ext>
                  </a:extLst>
                </p:cNvPr>
                <p:cNvSpPr>
                  <a:spLocks noChangeAspect="1" noChangeArrowheads="1"/>
                </p:cNvSpPr>
                <p:nvPr/>
              </p:nvSpPr>
              <p:spPr bwMode="auto">
                <a:xfrm rot="5895381">
                  <a:off x="7911450" y="3983077"/>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89" name="Oval 41">
                  <a:extLst>
                    <a:ext uri="{FF2B5EF4-FFF2-40B4-BE49-F238E27FC236}">
                      <a16:creationId xmlns:a16="http://schemas.microsoft.com/office/drawing/2014/main" id="{4D81A8F3-4AE2-ED4A-882F-9A3C03B03A21}"/>
                    </a:ext>
                  </a:extLst>
                </p:cNvPr>
                <p:cNvSpPr>
                  <a:spLocks noChangeAspect="1" noChangeArrowheads="1"/>
                </p:cNvSpPr>
                <p:nvPr/>
              </p:nvSpPr>
              <p:spPr bwMode="auto">
                <a:xfrm rot="5895381">
                  <a:off x="5379387" y="2963902"/>
                  <a:ext cx="47625"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0" name="Oval 42">
                  <a:extLst>
                    <a:ext uri="{FF2B5EF4-FFF2-40B4-BE49-F238E27FC236}">
                      <a16:creationId xmlns:a16="http://schemas.microsoft.com/office/drawing/2014/main" id="{E1A13F82-9C1F-E141-9AD4-CA0CF42639AA}"/>
                    </a:ext>
                  </a:extLst>
                </p:cNvPr>
                <p:cNvSpPr>
                  <a:spLocks noChangeAspect="1" noChangeArrowheads="1"/>
                </p:cNvSpPr>
                <p:nvPr/>
              </p:nvSpPr>
              <p:spPr bwMode="auto">
                <a:xfrm rot="5895381">
                  <a:off x="7552675" y="38910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1" name="Oval 43">
                  <a:extLst>
                    <a:ext uri="{FF2B5EF4-FFF2-40B4-BE49-F238E27FC236}">
                      <a16:creationId xmlns:a16="http://schemas.microsoft.com/office/drawing/2014/main" id="{EF453E36-C75B-394C-9DFC-B9635348FD9C}"/>
                    </a:ext>
                  </a:extLst>
                </p:cNvPr>
                <p:cNvSpPr>
                  <a:spLocks noChangeAspect="1" noChangeArrowheads="1"/>
                </p:cNvSpPr>
                <p:nvPr/>
              </p:nvSpPr>
              <p:spPr bwMode="auto">
                <a:xfrm rot="5895381">
                  <a:off x="7409006" y="5336420"/>
                  <a:ext cx="58738"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2" name="Oval 44">
                  <a:extLst>
                    <a:ext uri="{FF2B5EF4-FFF2-40B4-BE49-F238E27FC236}">
                      <a16:creationId xmlns:a16="http://schemas.microsoft.com/office/drawing/2014/main" id="{BD0D81C9-69B5-8641-840F-871AD58AC72E}"/>
                    </a:ext>
                  </a:extLst>
                </p:cNvPr>
                <p:cNvSpPr>
                  <a:spLocks noChangeAspect="1" noChangeArrowheads="1"/>
                </p:cNvSpPr>
                <p:nvPr/>
              </p:nvSpPr>
              <p:spPr bwMode="auto">
                <a:xfrm rot="4777107">
                  <a:off x="5789756" y="4152145"/>
                  <a:ext cx="58738"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3" name="Oval 45">
                  <a:extLst>
                    <a:ext uri="{FF2B5EF4-FFF2-40B4-BE49-F238E27FC236}">
                      <a16:creationId xmlns:a16="http://schemas.microsoft.com/office/drawing/2014/main" id="{14089D07-896A-BA4A-9BB1-1D55193FB58B}"/>
                    </a:ext>
                  </a:extLst>
                </p:cNvPr>
                <p:cNvSpPr>
                  <a:spLocks noChangeAspect="1" noChangeArrowheads="1"/>
                </p:cNvSpPr>
                <p:nvPr/>
              </p:nvSpPr>
              <p:spPr bwMode="auto">
                <a:xfrm rot="4777107">
                  <a:off x="6943075" y="58722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4" name="Oval 46">
                  <a:extLst>
                    <a:ext uri="{FF2B5EF4-FFF2-40B4-BE49-F238E27FC236}">
                      <a16:creationId xmlns:a16="http://schemas.microsoft.com/office/drawing/2014/main" id="{55C8DD1A-A63C-A249-8BBC-EA3DA25C5788}"/>
                    </a:ext>
                  </a:extLst>
                </p:cNvPr>
                <p:cNvSpPr>
                  <a:spLocks noChangeAspect="1" noChangeArrowheads="1"/>
                </p:cNvSpPr>
                <p:nvPr/>
              </p:nvSpPr>
              <p:spPr bwMode="auto">
                <a:xfrm rot="4777107">
                  <a:off x="6638275" y="5491202"/>
                  <a:ext cx="47625" cy="5397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5" name="Oval 47">
                  <a:extLst>
                    <a:ext uri="{FF2B5EF4-FFF2-40B4-BE49-F238E27FC236}">
                      <a16:creationId xmlns:a16="http://schemas.microsoft.com/office/drawing/2014/main" id="{A3B58874-4EE2-2346-ADB5-1A68AC700611}"/>
                    </a:ext>
                  </a:extLst>
                </p:cNvPr>
                <p:cNvSpPr>
                  <a:spLocks noChangeAspect="1" noChangeArrowheads="1"/>
                </p:cNvSpPr>
                <p:nvPr/>
              </p:nvSpPr>
              <p:spPr bwMode="auto">
                <a:xfrm rot="4777107">
                  <a:off x="5108719" y="4353758"/>
                  <a:ext cx="58737"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6" name="Oval 48">
                  <a:extLst>
                    <a:ext uri="{FF2B5EF4-FFF2-40B4-BE49-F238E27FC236}">
                      <a16:creationId xmlns:a16="http://schemas.microsoft.com/office/drawing/2014/main" id="{30EF5626-0839-E240-8981-4C61A7F6C8E8}"/>
                    </a:ext>
                  </a:extLst>
                </p:cNvPr>
                <p:cNvSpPr>
                  <a:spLocks noChangeAspect="1" noChangeArrowheads="1"/>
                </p:cNvSpPr>
                <p:nvPr/>
              </p:nvSpPr>
              <p:spPr bwMode="auto">
                <a:xfrm rot="4777107">
                  <a:off x="6004863" y="3394114"/>
                  <a:ext cx="50800" cy="5397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7" name="Oval 49">
                  <a:extLst>
                    <a:ext uri="{FF2B5EF4-FFF2-40B4-BE49-F238E27FC236}">
                      <a16:creationId xmlns:a16="http://schemas.microsoft.com/office/drawing/2014/main" id="{95D2B2F5-E6C2-2E42-9761-5D20179A6AF3}"/>
                    </a:ext>
                  </a:extLst>
                </p:cNvPr>
                <p:cNvSpPr>
                  <a:spLocks noChangeAspect="1" noChangeArrowheads="1"/>
                </p:cNvSpPr>
                <p:nvPr/>
              </p:nvSpPr>
              <p:spPr bwMode="auto">
                <a:xfrm rot="4777107">
                  <a:off x="6647800" y="4981614"/>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8" name="Oval 50">
                  <a:extLst>
                    <a:ext uri="{FF2B5EF4-FFF2-40B4-BE49-F238E27FC236}">
                      <a16:creationId xmlns:a16="http://schemas.microsoft.com/office/drawing/2014/main" id="{738E325F-EF33-F248-929E-DC1D423F3051}"/>
                    </a:ext>
                  </a:extLst>
                </p:cNvPr>
                <p:cNvSpPr>
                  <a:spLocks noChangeAspect="1" noChangeArrowheads="1"/>
                </p:cNvSpPr>
                <p:nvPr/>
              </p:nvSpPr>
              <p:spPr bwMode="auto">
                <a:xfrm rot="4777107">
                  <a:off x="4795981" y="3699708"/>
                  <a:ext cx="58737" cy="60325"/>
                </a:xfrm>
                <a:prstGeom prst="ellipse">
                  <a:avLst/>
                </a:prstGeom>
                <a:solidFill>
                  <a:schemeClr val="tx2"/>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99" name="Oval 51">
                  <a:extLst>
                    <a:ext uri="{FF2B5EF4-FFF2-40B4-BE49-F238E27FC236}">
                      <a16:creationId xmlns:a16="http://schemas.microsoft.com/office/drawing/2014/main" id="{D0CFFCC7-50E8-CE43-BDE3-3A7AB1D68E24}"/>
                    </a:ext>
                  </a:extLst>
                </p:cNvPr>
                <p:cNvSpPr>
                  <a:spLocks noChangeAspect="1" noChangeArrowheads="1"/>
                </p:cNvSpPr>
                <p:nvPr/>
              </p:nvSpPr>
              <p:spPr bwMode="auto">
                <a:xfrm rot="4777107">
                  <a:off x="6229494" y="5666620"/>
                  <a:ext cx="55562"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00" name="Oval 52">
                  <a:extLst>
                    <a:ext uri="{FF2B5EF4-FFF2-40B4-BE49-F238E27FC236}">
                      <a16:creationId xmlns:a16="http://schemas.microsoft.com/office/drawing/2014/main" id="{3F7E4E58-BF9E-E145-B2B7-D94D0E4D6D79}"/>
                    </a:ext>
                  </a:extLst>
                </p:cNvPr>
                <p:cNvSpPr>
                  <a:spLocks noChangeAspect="1" noChangeArrowheads="1"/>
                </p:cNvSpPr>
                <p:nvPr/>
              </p:nvSpPr>
              <p:spPr bwMode="auto">
                <a:xfrm rot="4777107">
                  <a:off x="7595538" y="5373726"/>
                  <a:ext cx="50800" cy="60325"/>
                </a:xfrm>
                <a:prstGeom prst="ellipse">
                  <a:avLst/>
                </a:prstGeom>
                <a:solidFill>
                  <a:schemeClr val="bg1"/>
                </a:solidFill>
                <a:ln w="9525">
                  <a:solidFill>
                    <a:schemeClr val="tx1"/>
                  </a:solidFill>
                  <a:round/>
                  <a:headEnd/>
                  <a:tailEnd/>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grpSp>
          <mc:AlternateContent xmlns:mc="http://schemas.openxmlformats.org/markup-compatibility/2006" xmlns:a14="http://schemas.microsoft.com/office/drawing/2010/main">
            <mc:Choice Requires="a14">
              <p:sp>
                <p:nvSpPr>
                  <p:cNvPr id="59" name="文本框 58">
                    <a:extLst>
                      <a:ext uri="{FF2B5EF4-FFF2-40B4-BE49-F238E27FC236}">
                        <a16:creationId xmlns:a16="http://schemas.microsoft.com/office/drawing/2014/main" id="{417D9AE9-D4A8-434F-94BC-6BEFB3073AC9}"/>
                      </a:ext>
                    </a:extLst>
                  </p:cNvPr>
                  <p:cNvSpPr txBox="1"/>
                  <p:nvPr/>
                </p:nvSpPr>
                <p:spPr>
                  <a:xfrm>
                    <a:off x="7185923" y="1800037"/>
                    <a:ext cx="3163601" cy="492443"/>
                  </a:xfrm>
                  <a:prstGeom prst="rect">
                    <a:avLst/>
                  </a:prstGeom>
                  <a:noFill/>
                </p:spPr>
                <p:txBody>
                  <a:bodyPr wrap="none" rtlCol="0">
                    <a:spAutoFit/>
                  </a:bodyPr>
                  <a:lstStyle/>
                  <a:p>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𝑤</m:t>
                            </m:r>
                          </m:e>
                          <m:sub>
                            <m:r>
                              <a:rPr kumimoji="1" lang="en-US" altLang="zh-CN" sz="1800" i="1">
                                <a:latin typeface="Cambria Math" panose="02040503050406030204" pitchFamily="18" charset="0"/>
                              </a:rPr>
                              <m:t>1</m:t>
                            </m:r>
                          </m:sub>
                        </m:sSub>
                      </m:oMath>
                    </a14:m>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1</m:t>
                            </m:r>
                          </m:sub>
                        </m:sSub>
                      </m:oMath>
                    </a14:m>
                    <a:r>
                      <a:rPr kumimoji="1" lang="en-US" altLang="zh-CN" sz="1800" dirty="0"/>
                      <a:t>+</a:t>
                    </a:r>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𝑤</m:t>
                            </m:r>
                          </m:e>
                          <m:sub>
                            <m:r>
                              <a:rPr kumimoji="1" lang="en-US" altLang="zh-CN" sz="1800" i="1">
                                <a:latin typeface="Cambria Math" panose="02040503050406030204" pitchFamily="18" charset="0"/>
                              </a:rPr>
                              <m:t>2</m:t>
                            </m:r>
                          </m:sub>
                        </m:sSub>
                      </m:oMath>
                    </a14:m>
                    <a:r>
                      <a:rPr kumimoji="1" lang="en-US" altLang="zh" sz="1800" dirty="0"/>
                      <a:t> </a:t>
                    </a:r>
                    <a14:m>
                      <m:oMath xmlns:m="http://schemas.openxmlformats.org/officeDocument/2006/math">
                        <m:sSub>
                          <m:sSubPr>
                            <m:ctrlPr>
                              <a:rPr kumimoji="1" lang="en-US" altLang="zh" sz="1800" i="1">
                                <a:latin typeface="Cambria Math" panose="02040503050406030204" pitchFamily="18" charset="0"/>
                              </a:rPr>
                            </m:ctrlPr>
                          </m:sSubPr>
                          <m:e>
                            <m:r>
                              <a:rPr kumimoji="1" lang="en-US" altLang="zh-CN" sz="1800" i="1">
                                <a:latin typeface="Cambria Math" panose="02040503050406030204" pitchFamily="18" charset="0"/>
                              </a:rPr>
                              <m:t>𝑥</m:t>
                            </m:r>
                          </m:e>
                          <m:sub>
                            <m:r>
                              <a:rPr kumimoji="1" lang="en-US" altLang="zh-CN" sz="1800" i="1">
                                <a:latin typeface="Cambria Math" panose="02040503050406030204" pitchFamily="18" charset="0"/>
                              </a:rPr>
                              <m:t>2</m:t>
                            </m:r>
                          </m:sub>
                        </m:sSub>
                        <m:r>
                          <a:rPr kumimoji="1" lang="en-US" altLang="zh-CN" sz="1800" i="1">
                            <a:latin typeface="Cambria Math" panose="02040503050406030204" pitchFamily="18" charset="0"/>
                          </a:rPr>
                          <m:t>+</m:t>
                        </m:r>
                        <m:r>
                          <a:rPr kumimoji="1" lang="en-US" altLang="zh-CN" sz="1800" i="1">
                            <a:latin typeface="Cambria Math" panose="02040503050406030204" pitchFamily="18" charset="0"/>
                          </a:rPr>
                          <m:t>𝑏</m:t>
                        </m:r>
                        <m:r>
                          <a:rPr kumimoji="1" lang="en-US" altLang="zh-CN" sz="1800" i="1">
                            <a:latin typeface="Cambria Math" panose="02040503050406030204" pitchFamily="18" charset="0"/>
                          </a:rPr>
                          <m:t>=0</m:t>
                        </m:r>
                      </m:oMath>
                    </a14:m>
                    <a:endParaRPr kumimoji="1" lang="zh" altLang="en-US" sz="1800" dirty="0"/>
                  </a:p>
                </p:txBody>
              </p:sp>
            </mc:Choice>
            <mc:Fallback xmlns="">
              <p:sp>
                <p:nvSpPr>
                  <p:cNvPr id="59" name="文本框 58">
                    <a:extLst>
                      <a:ext uri="{FF2B5EF4-FFF2-40B4-BE49-F238E27FC236}">
                        <a16:creationId xmlns:a16="http://schemas.microsoft.com/office/drawing/2014/main" id="{417D9AE9-D4A8-434F-94BC-6BEFB3073AC9}"/>
                      </a:ext>
                    </a:extLst>
                  </p:cNvPr>
                  <p:cNvSpPr txBox="1">
                    <a:spLocks noRot="1" noChangeAspect="1" noMove="1" noResize="1" noEditPoints="1" noAdjustHandles="1" noChangeArrowheads="1" noChangeShapeType="1" noTextEdit="1"/>
                  </p:cNvSpPr>
                  <p:nvPr/>
                </p:nvSpPr>
                <p:spPr>
                  <a:xfrm>
                    <a:off x="7185923" y="1800037"/>
                    <a:ext cx="3163601" cy="492443"/>
                  </a:xfrm>
                  <a:prstGeom prst="rect">
                    <a:avLst/>
                  </a:prstGeom>
                  <a:blipFill>
                    <a:blip r:embed="rId4"/>
                    <a:stretch>
                      <a:fillRect t="-6667" b="-23333"/>
                    </a:stretch>
                  </a:blipFill>
                </p:spPr>
                <p:txBody>
                  <a:bodyPr/>
                  <a:lstStyle/>
                  <a:p>
                    <a:r>
                      <a:rPr lang="zh" altLang="en-US">
                        <a:noFill/>
                      </a:rPr>
                      <a:t> </a:t>
                    </a:r>
                  </a:p>
                </p:txBody>
              </p:sp>
            </mc:Fallback>
          </mc:AlternateContent>
          <p:cxnSp>
            <p:nvCxnSpPr>
              <p:cNvPr id="60" name="直线箭头连接符 59">
                <a:extLst>
                  <a:ext uri="{FF2B5EF4-FFF2-40B4-BE49-F238E27FC236}">
                    <a16:creationId xmlns:a16="http://schemas.microsoft.com/office/drawing/2014/main" id="{2DFC7E17-6075-6140-AC4E-7DFE50F8D3F8}"/>
                  </a:ext>
                </a:extLst>
              </p:cNvPr>
              <p:cNvCxnSpPr>
                <a:cxnSpLocks/>
              </p:cNvCxnSpPr>
              <p:nvPr/>
            </p:nvCxnSpPr>
            <p:spPr bwMode="auto">
              <a:xfrm flipH="1">
                <a:off x="7716490" y="2165274"/>
                <a:ext cx="472772" cy="173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1" name="直线箭头连接符 60">
                <a:extLst>
                  <a:ext uri="{FF2B5EF4-FFF2-40B4-BE49-F238E27FC236}">
                    <a16:creationId xmlns:a16="http://schemas.microsoft.com/office/drawing/2014/main" id="{F5819E20-B494-3145-A28F-370287BF68EA}"/>
                  </a:ext>
                </a:extLst>
              </p:cNvPr>
              <p:cNvCxnSpPr>
                <a:stCxn id="78" idx="4"/>
              </p:cNvCxnSpPr>
              <p:nvPr/>
            </p:nvCxnSpPr>
            <p:spPr bwMode="auto">
              <a:xfrm>
                <a:off x="5454180" y="3334045"/>
                <a:ext cx="1174605" cy="756000"/>
              </a:xfrm>
              <a:prstGeom prst="straightConnector1">
                <a:avLst/>
              </a:prstGeom>
              <a:solidFill>
                <a:schemeClr val="accent1"/>
              </a:solidFill>
              <a:ln w="9525" cap="flat" cmpd="sng" algn="ctr">
                <a:solidFill>
                  <a:schemeClr val="accent1"/>
                </a:solidFill>
                <a:prstDash val="solid"/>
                <a:round/>
                <a:headEnd type="triangle"/>
                <a:tailEnd type="triangle"/>
              </a:ln>
              <a:effectLst/>
            </p:spPr>
          </p:cxnSp>
          <mc:AlternateContent xmlns:mc="http://schemas.openxmlformats.org/markup-compatibility/2006" xmlns:a14="http://schemas.microsoft.com/office/drawing/2010/main">
            <mc:Choice Requires="a14">
              <p:sp>
                <p:nvSpPr>
                  <p:cNvPr id="62" name="文本框 61">
                    <a:extLst>
                      <a:ext uri="{FF2B5EF4-FFF2-40B4-BE49-F238E27FC236}">
                        <a16:creationId xmlns:a16="http://schemas.microsoft.com/office/drawing/2014/main" id="{C14C58EA-5F8C-0948-904D-D3312B129FC4}"/>
                      </a:ext>
                    </a:extLst>
                  </p:cNvPr>
                  <p:cNvSpPr txBox="1"/>
                  <p:nvPr/>
                </p:nvSpPr>
                <p:spPr>
                  <a:xfrm>
                    <a:off x="5754909" y="3599273"/>
                    <a:ext cx="643681" cy="52749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 sz="1800" b="1" i="1">
                                  <a:solidFill>
                                    <a:srgbClr val="FF0000"/>
                                  </a:solidFill>
                                  <a:latin typeface="Cambria Math" panose="02040503050406030204" pitchFamily="18" charset="0"/>
                                </a:rPr>
                              </m:ctrlPr>
                            </m:sSubPr>
                            <m:e>
                              <m:r>
                                <a:rPr kumimoji="1" lang="en-US" altLang="zh-CN" sz="1800" b="1" i="1">
                                  <a:solidFill>
                                    <a:srgbClr val="FF0000"/>
                                  </a:solidFill>
                                  <a:latin typeface="Cambria Math" panose="02040503050406030204" pitchFamily="18" charset="0"/>
                                </a:rPr>
                                <m:t>𝒅</m:t>
                              </m:r>
                            </m:e>
                            <m:sub>
                              <m:r>
                                <a:rPr kumimoji="1" lang="en-US" altLang="zh-CN" sz="1800" b="1" i="1">
                                  <a:solidFill>
                                    <a:srgbClr val="FF0000"/>
                                  </a:solidFill>
                                  <a:latin typeface="Cambria Math" panose="02040503050406030204" pitchFamily="18" charset="0"/>
                                </a:rPr>
                                <m:t>𝒋</m:t>
                              </m:r>
                            </m:sub>
                          </m:sSub>
                        </m:oMath>
                      </m:oMathPara>
                    </a14:m>
                    <a:endParaRPr kumimoji="1" lang="zh" altLang="en-US" sz="1800" b="1" dirty="0">
                      <a:solidFill>
                        <a:schemeClr val="accent1"/>
                      </a:solidFill>
                    </a:endParaRPr>
                  </a:p>
                </p:txBody>
              </p:sp>
            </mc:Choice>
            <mc:Fallback xmlns="">
              <p:sp>
                <p:nvSpPr>
                  <p:cNvPr id="62" name="文本框 61">
                    <a:extLst>
                      <a:ext uri="{FF2B5EF4-FFF2-40B4-BE49-F238E27FC236}">
                        <a16:creationId xmlns:a16="http://schemas.microsoft.com/office/drawing/2014/main" id="{C14C58EA-5F8C-0948-904D-D3312B129FC4}"/>
                      </a:ext>
                    </a:extLst>
                  </p:cNvPr>
                  <p:cNvSpPr txBox="1">
                    <a:spLocks noRot="1" noChangeAspect="1" noMove="1" noResize="1" noEditPoints="1" noAdjustHandles="1" noChangeArrowheads="1" noChangeShapeType="1" noTextEdit="1"/>
                  </p:cNvSpPr>
                  <p:nvPr/>
                </p:nvSpPr>
                <p:spPr>
                  <a:xfrm>
                    <a:off x="5754909" y="3599273"/>
                    <a:ext cx="643681" cy="527495"/>
                  </a:xfrm>
                  <a:prstGeom prst="rect">
                    <a:avLst/>
                  </a:prstGeom>
                  <a:blipFill>
                    <a:blip r:embed="rId5"/>
                    <a:stretch>
                      <a:fillRect b="-6250"/>
                    </a:stretch>
                  </a:blipFill>
                </p:spPr>
                <p:txBody>
                  <a:bodyPr/>
                  <a:lstStyle/>
                  <a:p>
                    <a:r>
                      <a:rPr lang="zh" altLang="en-US">
                        <a:noFill/>
                      </a:rPr>
                      <a:t> </a:t>
                    </a:r>
                  </a:p>
                </p:txBody>
              </p:sp>
            </mc:Fallback>
          </mc:AlternateContent>
        </p:grpSp>
      </p:grpSp>
    </p:spTree>
    <p:extLst>
      <p:ext uri="{BB962C8B-B14F-4D97-AF65-F5344CB8AC3E}">
        <p14:creationId xmlns:p14="http://schemas.microsoft.com/office/powerpoint/2010/main" val="22793498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A4E19-494E-AD44-AA31-A170623EA182}"/>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p:sp>
        <p:nvSpPr>
          <p:cNvPr id="3" name="内容占位符 2">
            <a:extLst>
              <a:ext uri="{FF2B5EF4-FFF2-40B4-BE49-F238E27FC236}">
                <a16:creationId xmlns:a16="http://schemas.microsoft.com/office/drawing/2014/main" id="{ABF7FAF3-774B-A147-829A-56B153AA72E0}"/>
              </a:ext>
            </a:extLst>
          </p:cNvPr>
          <p:cNvSpPr>
            <a:spLocks noGrp="1"/>
          </p:cNvSpPr>
          <p:nvPr>
            <p:ph idx="1"/>
          </p:nvPr>
        </p:nvSpPr>
        <p:spPr>
          <a:xfrm>
            <a:off x="695400" y="3728504"/>
            <a:ext cx="6426994" cy="2060895"/>
          </a:xfrm>
        </p:spPr>
        <p:txBody>
          <a:bodyPr/>
          <a:lstStyle/>
          <a:p>
            <a:r>
              <a:rPr kumimoji="1" lang="zh-CN" altLang="en-US" dirty="0"/>
              <a:t>间隔</a:t>
            </a:r>
            <a:r>
              <a:rPr kumimoji="1" lang="en-US" altLang="zh-CN" dirty="0"/>
              <a:t>:</a:t>
            </a:r>
            <a:endParaRPr kumimoji="1" lang="zh" altLang="en-US" dirty="0"/>
          </a:p>
          <a:p>
            <a:r>
              <a:rPr kumimoji="1" lang="zh-CN" altLang="en-US" dirty="0"/>
              <a:t>优化问题：</a:t>
            </a:r>
            <a:endParaRPr kumimoji="1" lang="zh" altLang="en-US" dirty="0"/>
          </a:p>
        </p:txBody>
      </p:sp>
      <p:pic>
        <p:nvPicPr>
          <p:cNvPr id="4" name="图片 3">
            <a:extLst>
              <a:ext uri="{FF2B5EF4-FFF2-40B4-BE49-F238E27FC236}">
                <a16:creationId xmlns:a16="http://schemas.microsoft.com/office/drawing/2014/main" id="{4CBAAA72-1057-DA47-9E65-8F0C90387C69}"/>
              </a:ext>
            </a:extLst>
          </p:cNvPr>
          <p:cNvPicPr>
            <a:picLocks noChangeAspect="1"/>
          </p:cNvPicPr>
          <p:nvPr/>
        </p:nvPicPr>
        <p:blipFill>
          <a:blip r:embed="rId3"/>
          <a:stretch>
            <a:fillRect/>
          </a:stretch>
        </p:blipFill>
        <p:spPr>
          <a:xfrm>
            <a:off x="6700174" y="1852933"/>
            <a:ext cx="4772149" cy="3365163"/>
          </a:xfrm>
          <a:prstGeom prst="rect">
            <a:avLst/>
          </a:prstGeom>
        </p:spPr>
      </p:pic>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47D4F1FF-BB0F-164A-B9D3-E3182A194CA3}"/>
                  </a:ext>
                </a:extLst>
              </p:cNvPr>
              <p:cNvSpPr/>
              <p:nvPr/>
            </p:nvSpPr>
            <p:spPr>
              <a:xfrm>
                <a:off x="480786" y="1799503"/>
                <a:ext cx="5667022" cy="1513619"/>
              </a:xfrm>
              <a:prstGeom prst="rect">
                <a:avLst/>
              </a:prstGeom>
            </p:spPr>
            <p:txBody>
              <a:bodyPr wrap="square">
                <a:spAutoFit/>
              </a:bodyPr>
              <a:lstStyle/>
              <a:p>
                <a:r>
                  <a:rPr kumimoji="1" lang="zh-CN" altLang="en-US" sz="2800" dirty="0">
                    <a:latin typeface="Cambria Math" panose="02040503050406030204" pitchFamily="18" charset="0"/>
                  </a:rPr>
                  <a:t>为了便于求解，对于训练样本：</a:t>
                </a:r>
                <a:endParaRPr kumimoji="1" lang="en-US" altLang="zh-CN" sz="2800" dirty="0">
                  <a:latin typeface="Cambria Math" panose="02040503050406030204" pitchFamily="18" charset="0"/>
                </a:endParaRPr>
              </a:p>
              <a:p>
                <a:endParaRPr kumimoji="1" lang="en-US" altLang="zh-CN" sz="21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kumimoji="1" lang="en-US" altLang="zh-CN" sz="2100" i="1">
                              <a:latin typeface="Cambria Math" panose="02040503050406030204" pitchFamily="18" charset="0"/>
                            </a:rPr>
                          </m:ctrlPr>
                        </m:sSupPr>
                        <m:e>
                          <m:r>
                            <a:rPr kumimoji="1" lang="en-US" altLang="zh-CN" sz="2100" b="1" i="1">
                              <a:latin typeface="Cambria Math" panose="02040503050406030204" pitchFamily="18" charset="0"/>
                            </a:rPr>
                            <m:t>𝑾</m:t>
                          </m:r>
                        </m:e>
                        <m:sup>
                          <m:r>
                            <a:rPr kumimoji="1" lang="en-US" altLang="zh-CN" sz="2100" i="1">
                              <a:latin typeface="Cambria Math" panose="02040503050406030204" pitchFamily="18" charset="0"/>
                            </a:rPr>
                            <m:t>𝑇</m:t>
                          </m:r>
                        </m:sup>
                      </m:sSup>
                      <m:sSup>
                        <m:sSupPr>
                          <m:ctrlPr>
                            <a:rPr kumimoji="1" lang="en-US" altLang="zh-CN" sz="2100" b="1" i="1" dirty="0">
                              <a:latin typeface="Cambria Math" panose="02040503050406030204" pitchFamily="18" charset="0"/>
                            </a:rPr>
                          </m:ctrlPr>
                        </m:sSupPr>
                        <m:e>
                          <m:r>
                            <a:rPr kumimoji="1" lang="en-US" altLang="zh-CN" sz="2100" b="1" i="1" dirty="0">
                              <a:latin typeface="Cambria Math" panose="02040503050406030204" pitchFamily="18" charset="0"/>
                            </a:rPr>
                            <m:t>𝑿</m:t>
                          </m:r>
                        </m:e>
                        <m:sup>
                          <m:r>
                            <a:rPr kumimoji="1" lang="en-US" altLang="zh-CN" sz="2100" b="1" i="1" dirty="0">
                              <a:latin typeface="Cambria Math" panose="02040503050406030204" pitchFamily="18" charset="0"/>
                            </a:rPr>
                            <m:t>𝒊</m:t>
                          </m:r>
                        </m:sup>
                      </m:sSup>
                      <m:r>
                        <m:rPr>
                          <m:nor/>
                        </m:rPr>
                        <a:rPr kumimoji="1" lang="en-US" altLang="zh-CN" sz="2100" dirty="0"/>
                        <m:t>+</m:t>
                      </m:r>
                      <m:r>
                        <m:rPr>
                          <m:nor/>
                        </m:rPr>
                        <a:rPr kumimoji="1" lang="en-US" altLang="zh-CN" sz="2100" dirty="0"/>
                        <m:t>b</m:t>
                      </m:r>
                      <m:r>
                        <a:rPr kumimoji="1" lang="en-US" altLang="zh-CN" sz="2100" i="1" dirty="0">
                          <a:latin typeface="Cambria Math" panose="02040503050406030204" pitchFamily="18" charset="0"/>
                          <a:ea typeface="Cambria Math" panose="02040503050406030204" pitchFamily="18" charset="0"/>
                        </a:rPr>
                        <m:t>≥1</m:t>
                      </m:r>
                      <m:r>
                        <a:rPr kumimoji="1" lang="zh-CN" altLang="en-US" sz="2100" i="1" dirty="0">
                          <a:latin typeface="Cambria Math" panose="02040503050406030204" pitchFamily="18" charset="0"/>
                          <a:ea typeface="Cambria Math" panose="02040503050406030204" pitchFamily="18" charset="0"/>
                        </a:rPr>
                        <m:t>   </m:t>
                      </m:r>
                      <m:sSup>
                        <m:sSupPr>
                          <m:ctrlPr>
                            <a:rPr kumimoji="1" lang="en-US" altLang="zh-CN" sz="2100" i="1" dirty="0">
                              <a:latin typeface="Cambria Math" panose="02040503050406030204" pitchFamily="18" charset="0"/>
                              <a:ea typeface="Cambria Math" panose="02040503050406030204" pitchFamily="18" charset="0"/>
                            </a:rPr>
                          </m:ctrlPr>
                        </m:sSupPr>
                        <m:e>
                          <m:r>
                            <a:rPr kumimoji="1" lang="en-US" altLang="zh-CN" sz="2100" i="1" dirty="0">
                              <a:latin typeface="Cambria Math" panose="02040503050406030204" pitchFamily="18" charset="0"/>
                              <a:ea typeface="Cambria Math" panose="02040503050406030204" pitchFamily="18" charset="0"/>
                            </a:rPr>
                            <m:t>𝑦</m:t>
                          </m:r>
                        </m:e>
                        <m:sup>
                          <m:r>
                            <a:rPr kumimoji="1" lang="en-US" altLang="zh-CN" sz="2100" i="1" dirty="0">
                              <a:latin typeface="Cambria Math" panose="02040503050406030204" pitchFamily="18" charset="0"/>
                              <a:ea typeface="Cambria Math" panose="02040503050406030204" pitchFamily="18" charset="0"/>
                            </a:rPr>
                            <m:t>𝑖</m:t>
                          </m:r>
                        </m:sup>
                      </m:sSup>
                      <m:r>
                        <a:rPr kumimoji="1" lang="en-US" altLang="zh-CN" sz="2100" i="1" dirty="0">
                          <a:latin typeface="Cambria Math" panose="02040503050406030204" pitchFamily="18" charset="0"/>
                          <a:ea typeface="Cambria Math" panose="02040503050406030204" pitchFamily="18" charset="0"/>
                        </a:rPr>
                        <m:t>=+1</m:t>
                      </m:r>
                    </m:oMath>
                  </m:oMathPara>
                </a14:m>
                <a:endParaRPr kumimoji="1" lang="en-US" altLang="zh-CN" sz="210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kumimoji="1" lang="en-US" altLang="zh-CN" sz="2100" i="1">
                              <a:latin typeface="Cambria Math" panose="02040503050406030204" pitchFamily="18" charset="0"/>
                            </a:rPr>
                          </m:ctrlPr>
                        </m:sSupPr>
                        <m:e>
                          <m:r>
                            <a:rPr kumimoji="1" lang="en-US" altLang="zh-CN" sz="2100" b="1" i="1">
                              <a:latin typeface="Cambria Math" panose="02040503050406030204" pitchFamily="18" charset="0"/>
                            </a:rPr>
                            <m:t>𝑾</m:t>
                          </m:r>
                        </m:e>
                        <m:sup>
                          <m:r>
                            <a:rPr kumimoji="1" lang="en-US" altLang="zh-CN" sz="2100" i="1">
                              <a:latin typeface="Cambria Math" panose="02040503050406030204" pitchFamily="18" charset="0"/>
                            </a:rPr>
                            <m:t>𝑇</m:t>
                          </m:r>
                        </m:sup>
                      </m:sSup>
                      <m:sSup>
                        <m:sSupPr>
                          <m:ctrlPr>
                            <a:rPr kumimoji="1" lang="en-US" altLang="zh-CN" sz="2100" b="1" i="1" dirty="0">
                              <a:latin typeface="Cambria Math" panose="02040503050406030204" pitchFamily="18" charset="0"/>
                            </a:rPr>
                          </m:ctrlPr>
                        </m:sSupPr>
                        <m:e>
                          <m:r>
                            <a:rPr kumimoji="1" lang="en-US" altLang="zh-CN" sz="2100" b="1" i="1" dirty="0">
                              <a:latin typeface="Cambria Math" panose="02040503050406030204" pitchFamily="18" charset="0"/>
                            </a:rPr>
                            <m:t>𝑿</m:t>
                          </m:r>
                        </m:e>
                        <m:sup>
                          <m:r>
                            <a:rPr kumimoji="1" lang="en-US" altLang="zh-CN" sz="2100" b="1" i="1" dirty="0">
                              <a:latin typeface="Cambria Math" panose="02040503050406030204" pitchFamily="18" charset="0"/>
                            </a:rPr>
                            <m:t>𝒊</m:t>
                          </m:r>
                        </m:sup>
                      </m:sSup>
                      <m:r>
                        <m:rPr>
                          <m:nor/>
                        </m:rPr>
                        <a:rPr kumimoji="1" lang="en-US" altLang="zh-CN" sz="2100" dirty="0"/>
                        <m:t>+</m:t>
                      </m:r>
                      <m:r>
                        <m:rPr>
                          <m:nor/>
                        </m:rPr>
                        <a:rPr kumimoji="1" lang="en-US" altLang="zh-CN" sz="2100" dirty="0"/>
                        <m:t>b</m:t>
                      </m:r>
                      <m:r>
                        <a:rPr kumimoji="1" lang="en-US" altLang="zh-CN" sz="2100" i="1" dirty="0">
                          <a:latin typeface="Cambria Math" panose="02040503050406030204" pitchFamily="18" charset="0"/>
                          <a:ea typeface="Cambria Math" panose="02040503050406030204" pitchFamily="18" charset="0"/>
                        </a:rPr>
                        <m:t>≤−1</m:t>
                      </m:r>
                      <m:r>
                        <a:rPr kumimoji="1" lang="zh-CN" altLang="en-US" sz="2100" i="1" dirty="0">
                          <a:latin typeface="Cambria Math" panose="02040503050406030204" pitchFamily="18" charset="0"/>
                          <a:ea typeface="Cambria Math" panose="02040503050406030204" pitchFamily="18" charset="0"/>
                        </a:rPr>
                        <m:t>   </m:t>
                      </m:r>
                      <m:sSup>
                        <m:sSupPr>
                          <m:ctrlPr>
                            <a:rPr kumimoji="1" lang="en-US" altLang="zh-CN" sz="2100" i="1" dirty="0">
                              <a:latin typeface="Cambria Math" panose="02040503050406030204" pitchFamily="18" charset="0"/>
                              <a:ea typeface="Cambria Math" panose="02040503050406030204" pitchFamily="18" charset="0"/>
                            </a:rPr>
                          </m:ctrlPr>
                        </m:sSupPr>
                        <m:e>
                          <m:r>
                            <a:rPr kumimoji="1" lang="en-US" altLang="zh-CN" sz="2100" i="1" dirty="0">
                              <a:latin typeface="Cambria Math" panose="02040503050406030204" pitchFamily="18" charset="0"/>
                              <a:ea typeface="Cambria Math" panose="02040503050406030204" pitchFamily="18" charset="0"/>
                            </a:rPr>
                            <m:t>𝑦</m:t>
                          </m:r>
                        </m:e>
                        <m:sup>
                          <m:r>
                            <a:rPr kumimoji="1" lang="en-US" altLang="zh-CN" sz="2100" i="1" dirty="0">
                              <a:latin typeface="Cambria Math" panose="02040503050406030204" pitchFamily="18" charset="0"/>
                              <a:ea typeface="Cambria Math" panose="02040503050406030204" pitchFamily="18" charset="0"/>
                            </a:rPr>
                            <m:t>𝑖</m:t>
                          </m:r>
                        </m:sup>
                      </m:sSup>
                      <m:r>
                        <a:rPr kumimoji="1" lang="en-US" altLang="zh-CN" sz="2100" i="1" dirty="0">
                          <a:latin typeface="Cambria Math" panose="02040503050406030204" pitchFamily="18" charset="0"/>
                          <a:ea typeface="Cambria Math" panose="02040503050406030204" pitchFamily="18" charset="0"/>
                        </a:rPr>
                        <m:t>=−1</m:t>
                      </m:r>
                    </m:oMath>
                  </m:oMathPara>
                </a14:m>
                <a:endParaRPr kumimoji="1" lang="en-US" altLang="zh-CN" sz="2100" dirty="0">
                  <a:ea typeface="Cambria Math" panose="02040503050406030204" pitchFamily="18" charset="0"/>
                </a:endParaRPr>
              </a:p>
            </p:txBody>
          </p:sp>
        </mc:Choice>
        <mc:Fallback>
          <p:sp>
            <p:nvSpPr>
              <p:cNvPr id="5" name="矩形 4">
                <a:extLst>
                  <a:ext uri="{FF2B5EF4-FFF2-40B4-BE49-F238E27FC236}">
                    <a16:creationId xmlns:a16="http://schemas.microsoft.com/office/drawing/2014/main" id="{47D4F1FF-BB0F-164A-B9D3-E3182A194CA3}"/>
                  </a:ext>
                </a:extLst>
              </p:cNvPr>
              <p:cNvSpPr>
                <a:spLocks noRot="1" noChangeAspect="1" noMove="1" noResize="1" noEditPoints="1" noAdjustHandles="1" noChangeArrowheads="1" noChangeShapeType="1" noTextEdit="1"/>
              </p:cNvSpPr>
              <p:nvPr/>
            </p:nvSpPr>
            <p:spPr>
              <a:xfrm>
                <a:off x="480786" y="1799503"/>
                <a:ext cx="5667022" cy="1513619"/>
              </a:xfrm>
              <a:prstGeom prst="rect">
                <a:avLst/>
              </a:prstGeom>
              <a:blipFill>
                <a:blip r:embed="rId4"/>
                <a:stretch>
                  <a:fillRect l="-2237" t="-5833" b="-5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865AE1BE-8884-9648-A366-C68133FDC3A8}"/>
                  </a:ext>
                </a:extLst>
              </p:cNvPr>
              <p:cNvSpPr/>
              <p:nvPr/>
            </p:nvSpPr>
            <p:spPr>
              <a:xfrm>
                <a:off x="2466445" y="3809842"/>
                <a:ext cx="1172789" cy="519438"/>
              </a:xfrm>
              <a:prstGeom prst="rect">
                <a:avLst/>
              </a:prstGeom>
            </p:spPr>
            <p:txBody>
              <a:bodyPr wrap="square">
                <a:spAutoFit/>
              </a:bodyPr>
              <a:lstStyle/>
              <a:p>
                <a14:m>
                  <m:oMath xmlns:m="http://schemas.openxmlformats.org/officeDocument/2006/math">
                    <m:r>
                      <m:rPr>
                        <m:sty m:val="p"/>
                      </m:rPr>
                      <a:rPr kumimoji="1" lang="en-US" altLang="zh-CN" sz="1800" i="1">
                        <a:latin typeface="Cambria Math" panose="02040503050406030204" pitchFamily="18" charset="0"/>
                        <a:ea typeface="Cambria Math" panose="02040503050406030204" pitchFamily="18" charset="0"/>
                      </a:rPr>
                      <m:t>d</m:t>
                    </m:r>
                    <m:r>
                      <a:rPr kumimoji="1" lang="en-US" altLang="zh-CN" sz="1800" i="1">
                        <a:latin typeface="Cambria Math" panose="02040503050406030204" pitchFamily="18" charset="0"/>
                      </a:rPr>
                      <m:t>=</m:t>
                    </m:r>
                    <m:f>
                      <m:fPr>
                        <m:ctrlPr>
                          <a:rPr kumimoji="1" lang="en-US" altLang="zh-CN" sz="1800" i="1">
                            <a:latin typeface="Cambria Math" panose="02040503050406030204" pitchFamily="18" charset="0"/>
                          </a:rPr>
                        </m:ctrlPr>
                      </m:fPr>
                      <m:num>
                        <m:r>
                          <a:rPr kumimoji="1" lang="en-US" altLang="zh-CN" sz="1800" i="1">
                            <a:latin typeface="Cambria Math" panose="02040503050406030204" pitchFamily="18" charset="0"/>
                          </a:rPr>
                          <m:t>2</m:t>
                        </m:r>
                      </m:num>
                      <m:den>
                        <m:r>
                          <a:rPr kumimoji="1" lang="en-US" altLang="zh-CN" sz="1800" i="1">
                            <a:latin typeface="Cambria Math" panose="02040503050406030204" pitchFamily="18" charset="0"/>
                          </a:rPr>
                          <m:t>|</m:t>
                        </m:r>
                        <m:d>
                          <m:dPr>
                            <m:begChr m:val="|"/>
                            <m:endChr m:val="|"/>
                            <m:ctrlPr>
                              <a:rPr kumimoji="1" lang="en-US" altLang="zh-CN" sz="1800" i="1">
                                <a:latin typeface="Cambria Math" panose="02040503050406030204" pitchFamily="18" charset="0"/>
                              </a:rPr>
                            </m:ctrlPr>
                          </m:dPr>
                          <m:e>
                            <m:r>
                              <a:rPr kumimoji="1" lang="en-US" altLang="zh-CN" sz="1800" b="1" i="1">
                                <a:latin typeface="Cambria Math" panose="02040503050406030204" pitchFamily="18" charset="0"/>
                              </a:rPr>
                              <m:t>𝑾</m:t>
                            </m:r>
                          </m:e>
                        </m:d>
                        <m:r>
                          <a:rPr kumimoji="1" lang="en-US" altLang="zh-CN" sz="1800" i="1">
                            <a:latin typeface="Cambria Math" panose="02040503050406030204" pitchFamily="18" charset="0"/>
                          </a:rPr>
                          <m:t>|</m:t>
                        </m:r>
                      </m:den>
                    </m:f>
                  </m:oMath>
                </a14:m>
                <a:r>
                  <a:rPr kumimoji="1" lang="en-US" altLang="zh-CN" sz="1800" b="1" dirty="0"/>
                  <a:t> </a:t>
                </a:r>
              </a:p>
            </p:txBody>
          </p:sp>
        </mc:Choice>
        <mc:Fallback>
          <p:sp>
            <p:nvSpPr>
              <p:cNvPr id="6" name="矩形 5">
                <a:extLst>
                  <a:ext uri="{FF2B5EF4-FFF2-40B4-BE49-F238E27FC236}">
                    <a16:creationId xmlns:a16="http://schemas.microsoft.com/office/drawing/2014/main" id="{865AE1BE-8884-9648-A366-C68133FDC3A8}"/>
                  </a:ext>
                </a:extLst>
              </p:cNvPr>
              <p:cNvSpPr>
                <a:spLocks noRot="1" noChangeAspect="1" noMove="1" noResize="1" noEditPoints="1" noAdjustHandles="1" noChangeArrowheads="1" noChangeShapeType="1" noTextEdit="1"/>
              </p:cNvSpPr>
              <p:nvPr/>
            </p:nvSpPr>
            <p:spPr>
              <a:xfrm>
                <a:off x="2466445" y="3809842"/>
                <a:ext cx="1172789" cy="519438"/>
              </a:xfrm>
              <a:prstGeom prst="rect">
                <a:avLst/>
              </a:prstGeom>
              <a:blipFill>
                <a:blip r:embed="rId5"/>
                <a:stretch>
                  <a:fillRect b="-487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C09F00B3-8984-344B-9F15-AD7E31E4D437}"/>
                  </a:ext>
                </a:extLst>
              </p:cNvPr>
              <p:cNvSpPr/>
              <p:nvPr/>
            </p:nvSpPr>
            <p:spPr>
              <a:xfrm>
                <a:off x="1017103" y="4930056"/>
                <a:ext cx="4071475" cy="1161152"/>
              </a:xfrm>
              <a:prstGeom prst="rect">
                <a:avLst/>
              </a:prstGeom>
            </p:spPr>
            <p:txBody>
              <a:bodyPr wrap="square">
                <a:spAutoFit/>
              </a:bodyPr>
              <a:lstStyle/>
              <a:p>
                <a:r>
                  <a:rPr lang="zh-CN" altLang="en-US" sz="1800" dirty="0"/>
                  <a:t>                   </a:t>
                </a:r>
                <a14:m>
                  <m:oMath xmlns:m="http://schemas.openxmlformats.org/officeDocument/2006/math">
                    <m:sSub>
                      <m:sSubPr>
                        <m:ctrlPr>
                          <a:rPr lang="en-US" altLang="zh-CN" sz="1800" i="1">
                            <a:latin typeface="Cambria Math" panose="02040503050406030204" pitchFamily="18" charset="0"/>
                          </a:rPr>
                        </m:ctrlPr>
                      </m:sSubPr>
                      <m:e>
                        <m:r>
                          <a:rPr lang="en-US" altLang="zh-CN" sz="1800" i="1">
                            <a:latin typeface="Cambria Math" panose="02040503050406030204" pitchFamily="18" charset="0"/>
                          </a:rPr>
                          <m:t>𝑚𝑎𝑥</m:t>
                        </m:r>
                      </m:e>
                      <m:sub>
                        <m:r>
                          <a:rPr lang="en-US" altLang="zh-CN" sz="1800" i="1">
                            <a:latin typeface="Cambria Math" panose="02040503050406030204" pitchFamily="18" charset="0"/>
                          </a:rPr>
                          <m:t>𝑤</m:t>
                        </m:r>
                        <m:r>
                          <a:rPr lang="en-US" altLang="zh-CN" sz="1800" i="1">
                            <a:latin typeface="Cambria Math" panose="02040503050406030204" pitchFamily="18" charset="0"/>
                          </a:rPr>
                          <m:t>,</m:t>
                        </m:r>
                        <m:r>
                          <a:rPr lang="en-US" altLang="zh-CN" sz="1800" i="1">
                            <a:latin typeface="Cambria Math" panose="02040503050406030204" pitchFamily="18" charset="0"/>
                          </a:rPr>
                          <m:t>𝑏</m:t>
                        </m:r>
                      </m:sub>
                    </m:sSub>
                  </m:oMath>
                </a14:m>
                <a:r>
                  <a:rPr kumimoji="1" lang="en-US" altLang="zh-CN" sz="1800" dirty="0"/>
                  <a:t> </a:t>
                </a:r>
                <a14:m>
                  <m:oMath xmlns:m="http://schemas.openxmlformats.org/officeDocument/2006/math">
                    <m:f>
                      <m:fPr>
                        <m:ctrlPr>
                          <a:rPr kumimoji="1" lang="en-US" altLang="zh-CN" sz="1800" i="1">
                            <a:latin typeface="Cambria Math" panose="02040503050406030204" pitchFamily="18" charset="0"/>
                          </a:rPr>
                        </m:ctrlPr>
                      </m:fPr>
                      <m:num>
                        <m:r>
                          <a:rPr kumimoji="1" lang="en-US" altLang="zh-CN" sz="1800" i="1">
                            <a:latin typeface="Cambria Math" panose="02040503050406030204" pitchFamily="18" charset="0"/>
                          </a:rPr>
                          <m:t>2</m:t>
                        </m:r>
                      </m:num>
                      <m:den>
                        <m:r>
                          <a:rPr kumimoji="1" lang="en-US" altLang="zh-CN" sz="1800" i="1">
                            <a:latin typeface="Cambria Math" panose="02040503050406030204" pitchFamily="18" charset="0"/>
                          </a:rPr>
                          <m:t>|</m:t>
                        </m:r>
                        <m:r>
                          <a:rPr kumimoji="1" lang="en-US" altLang="zh-CN" sz="1800" b="1" i="1">
                            <a:latin typeface="Cambria Math" panose="02040503050406030204" pitchFamily="18" charset="0"/>
                          </a:rPr>
                          <m:t>𝑾</m:t>
                        </m:r>
                        <m:r>
                          <a:rPr kumimoji="1" lang="en-US" altLang="zh-CN" sz="1800" i="1">
                            <a:latin typeface="Cambria Math" panose="02040503050406030204" pitchFamily="18" charset="0"/>
                          </a:rPr>
                          <m:t>|</m:t>
                        </m:r>
                      </m:den>
                    </m:f>
                  </m:oMath>
                </a14:m>
                <a:r>
                  <a:rPr kumimoji="1" lang="en-US" altLang="zh-CN" sz="1800" b="1" dirty="0"/>
                  <a:t> </a:t>
                </a:r>
              </a:p>
              <a:p>
                <a:r>
                  <a:rPr kumimoji="1" lang="en-US" altLang="zh-CN" sz="2100" dirty="0"/>
                  <a:t>Subject</a:t>
                </a:r>
                <a:r>
                  <a:rPr kumimoji="1" lang="zh-CN" altLang="en-US" sz="2100" dirty="0"/>
                  <a:t> </a:t>
                </a:r>
                <a:r>
                  <a:rPr kumimoji="1" lang="en-US" altLang="zh-CN" sz="2100" dirty="0"/>
                  <a:t>to:</a:t>
                </a:r>
              </a:p>
              <a:p>
                <a:pPr/>
                <a14:m>
                  <m:oMathPara xmlns:m="http://schemas.openxmlformats.org/officeDocument/2006/math">
                    <m:oMathParaPr>
                      <m:jc m:val="centerGroup"/>
                    </m:oMathParaPr>
                    <m:oMath xmlns:m="http://schemas.openxmlformats.org/officeDocument/2006/math">
                      <m:sSup>
                        <m:sSupPr>
                          <m:ctrlPr>
                            <a:rPr kumimoji="1" lang="en-US" altLang="zh-CN" sz="1800" i="1" dirty="0">
                              <a:latin typeface="Cambria Math" panose="02040503050406030204" pitchFamily="18" charset="0"/>
                              <a:ea typeface="Cambria Math" panose="02040503050406030204" pitchFamily="18" charset="0"/>
                            </a:rPr>
                          </m:ctrlPr>
                        </m:sSupPr>
                        <m:e>
                          <m:r>
                            <a:rPr kumimoji="1" lang="zh-CN" altLang="en-US" sz="1800" i="1" dirty="0">
                              <a:latin typeface="Cambria Math" panose="02040503050406030204" pitchFamily="18" charset="0"/>
                              <a:ea typeface="Cambria Math" panose="02040503050406030204" pitchFamily="18" charset="0"/>
                            </a:rPr>
                            <m:t>            </m:t>
                          </m:r>
                          <m:r>
                            <a:rPr kumimoji="1" lang="en-US" altLang="zh-CN" sz="1800" i="1" dirty="0">
                              <a:latin typeface="Cambria Math" panose="02040503050406030204" pitchFamily="18" charset="0"/>
                              <a:ea typeface="Cambria Math" panose="02040503050406030204" pitchFamily="18" charset="0"/>
                            </a:rPr>
                            <m:t>𝑦</m:t>
                          </m:r>
                        </m:e>
                        <m:sup>
                          <m:r>
                            <a:rPr kumimoji="1" lang="en-US" altLang="zh-CN" sz="1800" i="1" dirty="0">
                              <a:latin typeface="Cambria Math" panose="02040503050406030204" pitchFamily="18" charset="0"/>
                              <a:ea typeface="Cambria Math" panose="02040503050406030204" pitchFamily="18" charset="0"/>
                            </a:rPr>
                            <m:t>𝑖</m:t>
                          </m:r>
                        </m:sup>
                      </m:sSup>
                      <m:r>
                        <a:rPr kumimoji="1" lang="en-US" altLang="zh-CN" sz="1800" i="1" dirty="0">
                          <a:latin typeface="Cambria Math" panose="02040503050406030204" pitchFamily="18" charset="0"/>
                          <a:ea typeface="Cambria Math" panose="02040503050406030204" pitchFamily="18" charset="0"/>
                        </a:rPr>
                        <m:t>(</m:t>
                      </m:r>
                      <m:sSup>
                        <m:sSupPr>
                          <m:ctrlPr>
                            <a:rPr kumimoji="1" lang="en-US" altLang="zh-CN" sz="1800" i="1">
                              <a:latin typeface="Cambria Math" panose="02040503050406030204" pitchFamily="18" charset="0"/>
                            </a:rPr>
                          </m:ctrlPr>
                        </m:sSupPr>
                        <m:e>
                          <m:r>
                            <a:rPr kumimoji="1" lang="en-US" altLang="zh-CN" sz="1800" b="1" i="1">
                              <a:latin typeface="Cambria Math" panose="02040503050406030204" pitchFamily="18" charset="0"/>
                            </a:rPr>
                            <m:t>𝑾</m:t>
                          </m:r>
                        </m:e>
                        <m:sup>
                          <m:r>
                            <a:rPr kumimoji="1" lang="en-US" altLang="zh-CN" sz="1800" i="1">
                              <a:latin typeface="Cambria Math" panose="02040503050406030204" pitchFamily="18" charset="0"/>
                            </a:rPr>
                            <m:t>𝑇</m:t>
                          </m:r>
                        </m:sup>
                      </m:sSup>
                      <m:sSub>
                        <m:sSubPr>
                          <m:ctrlPr>
                            <a:rPr lang="zh-TW" altLang="zh" sz="1800" b="1" i="1">
                              <a:latin typeface="Cambria Math" panose="02040503050406030204" pitchFamily="18" charset="0"/>
                            </a:rPr>
                          </m:ctrlPr>
                        </m:sSubPr>
                        <m:e>
                          <m:r>
                            <a:rPr lang="en-US" altLang="zh" sz="1800" b="1" i="1">
                              <a:latin typeface="Cambria Math" panose="02040503050406030204" pitchFamily="18" charset="0"/>
                            </a:rPr>
                            <m:t>𝒙</m:t>
                          </m:r>
                        </m:e>
                        <m:sub>
                          <m:r>
                            <a:rPr lang="en-US" altLang="zh" sz="1800" b="1" i="1">
                              <a:latin typeface="Cambria Math" panose="02040503050406030204" pitchFamily="18" charset="0"/>
                            </a:rPr>
                            <m:t>𝒋</m:t>
                          </m:r>
                        </m:sub>
                      </m:sSub>
                      <m:r>
                        <m:rPr>
                          <m:nor/>
                        </m:rPr>
                        <a:rPr kumimoji="1" lang="en-US" altLang="zh-CN" sz="1800" dirty="0"/>
                        <m:t>+</m:t>
                      </m:r>
                      <m:r>
                        <m:rPr>
                          <m:nor/>
                        </m:rPr>
                        <a:rPr kumimoji="1" lang="en-US" altLang="zh-CN" sz="1800" dirty="0"/>
                        <m:t>b</m:t>
                      </m:r>
                      <m:r>
                        <m:rPr>
                          <m:nor/>
                        </m:rPr>
                        <a:rPr kumimoji="1" lang="en-US" altLang="zh-CN" sz="1800" dirty="0"/>
                        <m:t>)</m:t>
                      </m:r>
                      <m:r>
                        <a:rPr kumimoji="1" lang="en-US" altLang="zh-CN" sz="1800" i="1" dirty="0">
                          <a:latin typeface="Cambria Math" panose="02040503050406030204" pitchFamily="18" charset="0"/>
                          <a:ea typeface="Cambria Math" panose="02040503050406030204" pitchFamily="18" charset="0"/>
                        </a:rPr>
                        <m:t>≥1</m:t>
                      </m:r>
                    </m:oMath>
                  </m:oMathPara>
                </a14:m>
                <a:endParaRPr lang="zh" altLang="en-US" sz="1800" dirty="0"/>
              </a:p>
            </p:txBody>
          </p:sp>
        </mc:Choice>
        <mc:Fallback>
          <p:sp>
            <p:nvSpPr>
              <p:cNvPr id="7" name="矩形 6">
                <a:extLst>
                  <a:ext uri="{FF2B5EF4-FFF2-40B4-BE49-F238E27FC236}">
                    <a16:creationId xmlns:a16="http://schemas.microsoft.com/office/drawing/2014/main" id="{C09F00B3-8984-344B-9F15-AD7E31E4D437}"/>
                  </a:ext>
                </a:extLst>
              </p:cNvPr>
              <p:cNvSpPr>
                <a:spLocks noRot="1" noChangeAspect="1" noMove="1" noResize="1" noEditPoints="1" noAdjustHandles="1" noChangeArrowheads="1" noChangeShapeType="1" noTextEdit="1"/>
              </p:cNvSpPr>
              <p:nvPr/>
            </p:nvSpPr>
            <p:spPr>
              <a:xfrm>
                <a:off x="1017103" y="4930056"/>
                <a:ext cx="4071475" cy="1161152"/>
              </a:xfrm>
              <a:prstGeom prst="rect">
                <a:avLst/>
              </a:prstGeom>
              <a:blipFill>
                <a:blip r:embed="rId6"/>
                <a:stretch>
                  <a:fillRect l="-1869" b="-2174"/>
                </a:stretch>
              </a:blipFill>
            </p:spPr>
            <p:txBody>
              <a:bodyPr/>
              <a:lstStyle/>
              <a:p>
                <a:r>
                  <a:rPr lang="zh-CN" altLang="en-US">
                    <a:noFill/>
                  </a:rPr>
                  <a:t> </a:t>
                </a:r>
              </a:p>
            </p:txBody>
          </p:sp>
        </mc:Fallback>
      </mc:AlternateContent>
      <p:sp>
        <p:nvSpPr>
          <p:cNvPr id="8" name="矩形 7">
            <a:extLst>
              <a:ext uri="{FF2B5EF4-FFF2-40B4-BE49-F238E27FC236}">
                <a16:creationId xmlns:a16="http://schemas.microsoft.com/office/drawing/2014/main" id="{7CD88656-B811-E34B-8315-F320B9A6E044}"/>
              </a:ext>
            </a:extLst>
          </p:cNvPr>
          <p:cNvSpPr>
            <a:spLocks noChangeArrowheads="1"/>
          </p:cNvSpPr>
          <p:nvPr/>
        </p:nvSpPr>
        <p:spPr bwMode="auto">
          <a:xfrm>
            <a:off x="7674760" y="5218096"/>
            <a:ext cx="310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r>
              <a:rPr lang="zh-CN" altLang="en-US" sz="2400" dirty="0">
                <a:solidFill>
                  <a:schemeClr val="tx1"/>
                </a:solidFill>
                <a:ea typeface="宋体" panose="02010600030101010101" pitchFamily="2" charset="-122"/>
              </a:rPr>
              <a:t>约束二次规划的求解 </a:t>
            </a:r>
            <a:endParaRPr lang="zh-CN" altLang="en-US" sz="2400" dirty="0">
              <a:solidFill>
                <a:schemeClr val="tx1"/>
              </a:solidFill>
              <a:ea typeface="MS PGothic" panose="020B0600070205080204" pitchFamily="34" charset="-128"/>
            </a:endParaRPr>
          </a:p>
        </p:txBody>
      </p:sp>
      <p:sp>
        <p:nvSpPr>
          <p:cNvPr id="9" name="文本框 8">
            <a:extLst>
              <a:ext uri="{FF2B5EF4-FFF2-40B4-BE49-F238E27FC236}">
                <a16:creationId xmlns:a16="http://schemas.microsoft.com/office/drawing/2014/main" id="{034EF55E-EEB4-D249-BEFF-E7E582F13043}"/>
              </a:ext>
            </a:extLst>
          </p:cNvPr>
          <p:cNvSpPr txBox="1"/>
          <p:nvPr/>
        </p:nvSpPr>
        <p:spPr>
          <a:xfrm>
            <a:off x="8902816" y="2131781"/>
            <a:ext cx="308098" cy="323165"/>
          </a:xfrm>
          <a:prstGeom prst="rect">
            <a:avLst/>
          </a:prstGeom>
          <a:solidFill>
            <a:schemeClr val="accent3">
              <a:lumMod val="60000"/>
              <a:lumOff val="40000"/>
            </a:schemeClr>
          </a:solidFill>
        </p:spPr>
        <p:txBody>
          <a:bodyPr wrap="none" rtlCol="0">
            <a:spAutoFit/>
          </a:bodyPr>
          <a:lstStyle/>
          <a:p>
            <a:r>
              <a:rPr kumimoji="1" lang="en-US" altLang="zh-CN" sz="1500" b="1" i="1" dirty="0"/>
              <a:t>d</a:t>
            </a:r>
            <a:endParaRPr kumimoji="1" lang="zh" altLang="en-US" sz="1800" b="1" i="1" dirty="0"/>
          </a:p>
        </p:txBody>
      </p:sp>
      <p:sp>
        <p:nvSpPr>
          <p:cNvPr id="61" name="文本框 60">
            <a:extLst>
              <a:ext uri="{FF2B5EF4-FFF2-40B4-BE49-F238E27FC236}">
                <a16:creationId xmlns:a16="http://schemas.microsoft.com/office/drawing/2014/main" id="{AA063713-4494-2041-BC68-33C66B721BDB}"/>
              </a:ext>
            </a:extLst>
          </p:cNvPr>
          <p:cNvSpPr txBox="1"/>
          <p:nvPr/>
        </p:nvSpPr>
        <p:spPr>
          <a:xfrm>
            <a:off x="7603693" y="3016339"/>
            <a:ext cx="308098" cy="323165"/>
          </a:xfrm>
          <a:prstGeom prst="rect">
            <a:avLst/>
          </a:prstGeom>
          <a:solidFill>
            <a:schemeClr val="accent3">
              <a:lumMod val="60000"/>
              <a:lumOff val="40000"/>
            </a:schemeClr>
          </a:solidFill>
        </p:spPr>
        <p:txBody>
          <a:bodyPr wrap="none" rtlCol="0">
            <a:spAutoFit/>
          </a:bodyPr>
          <a:lstStyle/>
          <a:p>
            <a:r>
              <a:rPr kumimoji="1" lang="en-US" altLang="zh-CN" sz="1500" b="1" i="1" dirty="0"/>
              <a:t>d</a:t>
            </a:r>
            <a:endParaRPr kumimoji="1" lang="zh" altLang="en-US" sz="1800" b="1" i="1" dirty="0"/>
          </a:p>
        </p:txBody>
      </p:sp>
    </p:spTree>
    <p:extLst>
      <p:ext uri="{BB962C8B-B14F-4D97-AF65-F5344CB8AC3E}">
        <p14:creationId xmlns:p14="http://schemas.microsoft.com/office/powerpoint/2010/main" val="331729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332769-55F4-334A-A981-A990DA7C393A}"/>
              </a:ext>
            </a:extLst>
          </p:cNvPr>
          <p:cNvSpPr>
            <a:spLocks noGrp="1"/>
          </p:cNvSpPr>
          <p:nvPr>
            <p:ph type="title"/>
          </p:nvPr>
        </p:nvSpPr>
        <p:spPr/>
        <p:txBody>
          <a:bodyPr/>
          <a:lstStyle/>
          <a:p>
            <a:r>
              <a:rPr lang="zh-CN" altLang="zh" dirty="0"/>
              <a:t>对偶问题</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040437D-ADB7-3849-BD18-1E6EE556CD91}"/>
                  </a:ext>
                </a:extLst>
              </p:cNvPr>
              <p:cNvSpPr>
                <a:spLocks noGrp="1"/>
              </p:cNvSpPr>
              <p:nvPr>
                <p:ph idx="1"/>
              </p:nvPr>
            </p:nvSpPr>
            <p:spPr/>
            <p:txBody>
              <a:bodyPr/>
              <a:lstStyle/>
              <a:p>
                <a:r>
                  <a:rPr lang="zh-CN" altLang="zh" dirty="0"/>
                  <a:t>为每个约束引入拉格朗日乘子</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𝑗</m:t>
                        </m:r>
                      </m:sub>
                    </m:sSub>
                  </m:oMath>
                </a14:m>
                <a:r>
                  <a:rPr lang="en-US" altLang="zh" dirty="0"/>
                  <a:t>,</a:t>
                </a:r>
                <a:r>
                  <a:rPr lang="zh-CN" altLang="zh" dirty="0"/>
                  <a:t>令</a:t>
                </a:r>
                <a14:m>
                  <m:oMath xmlns:m="http://schemas.openxmlformats.org/officeDocument/2006/math">
                    <m:r>
                      <a:rPr lang="en-US" altLang="zh" b="1" i="1">
                        <a:latin typeface="Cambria Math" panose="02040503050406030204" pitchFamily="18" charset="0"/>
                      </a:rPr>
                      <m:t>𝛂</m:t>
                    </m:r>
                    <m:sSub>
                      <m:sSubPr>
                        <m:ctrlPr>
                          <a:rPr lang="zh-TW" altLang="zh" i="1">
                            <a:latin typeface="Cambria Math" panose="02040503050406030204" pitchFamily="18" charset="0"/>
                          </a:rPr>
                        </m:ctrlPr>
                      </m:sSubPr>
                      <m:e>
                        <m:r>
                          <a:rPr lang="en-US" altLang="zh" i="1">
                            <a:latin typeface="Cambria Math" panose="02040503050406030204" pitchFamily="18" charset="0"/>
                          </a:rPr>
                          <m:t>=</m:t>
                        </m:r>
                        <m:r>
                          <a:rPr lang="en-US" altLang="zh">
                            <a:latin typeface="Cambria Math" panose="02040503050406030204" pitchFamily="18" charset="0"/>
                          </a:rPr>
                          <m:t>(</m:t>
                        </m:r>
                        <m:r>
                          <a:rPr lang="en-US" altLang="zh" i="1">
                            <a:latin typeface="Cambria Math" panose="02040503050406030204" pitchFamily="18" charset="0"/>
                          </a:rPr>
                          <m:t>𝛼</m:t>
                        </m:r>
                      </m:e>
                      <m:sub>
                        <m:r>
                          <a:rPr lang="en-US" altLang="zh" i="1">
                            <a:latin typeface="Cambria Math" panose="02040503050406030204" pitchFamily="18" charset="0"/>
                          </a:rPr>
                          <m:t>1</m:t>
                        </m:r>
                      </m:sub>
                    </m:sSub>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2</m:t>
                        </m:r>
                      </m:sub>
                    </m:sSub>
                    <m:r>
                      <a:rPr lang="en-US" altLang="zh" i="1">
                        <a:latin typeface="Cambria Math" panose="02040503050406030204" pitchFamily="18" charset="0"/>
                      </a:rPr>
                      <m:t>, …, </m:t>
                    </m:r>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𝑚</m:t>
                        </m:r>
                      </m:sub>
                    </m:sSub>
                    <m:r>
                      <a:rPr lang="en-US" altLang="zh" i="1">
                        <a:latin typeface="Cambria Math" panose="02040503050406030204" pitchFamily="18" charset="0"/>
                      </a:rPr>
                      <m:t>)</m:t>
                    </m:r>
                    <m:r>
                      <a:rPr lang="zh-CN" altLang="zh">
                        <a:latin typeface="Cambria Math" panose="02040503050406030204" pitchFamily="18" charset="0"/>
                      </a:rPr>
                      <m:t>，</m:t>
                    </m:r>
                  </m:oMath>
                </a14:m>
                <a:r>
                  <a:rPr lang="zh-CN" altLang="zh" dirty="0"/>
                  <a:t>得到拉格朗日函数：</a:t>
                </a:r>
                <a:endParaRPr lang="en-US" altLang="zh-CN" dirty="0"/>
              </a:p>
              <a:p>
                <a:endParaRPr lang="en-US" altLang="zh-TW" dirty="0"/>
              </a:p>
              <a:p>
                <a:endParaRPr lang="en-US" altLang="zh-TW" dirty="0"/>
              </a:p>
              <a:p>
                <a:r>
                  <a:rPr lang="zh-CN" altLang="zh" dirty="0"/>
                  <a:t>求其对</a:t>
                </a:r>
                <a14:m>
                  <m:oMath xmlns:m="http://schemas.openxmlformats.org/officeDocument/2006/math">
                    <m:r>
                      <a:rPr lang="en-US" altLang="zh" b="1" i="1">
                        <a:latin typeface="Cambria Math" panose="02040503050406030204" pitchFamily="18" charset="0"/>
                      </a:rPr>
                      <m:t>𝒘</m:t>
                    </m:r>
                  </m:oMath>
                </a14:m>
                <a:r>
                  <a:rPr lang="zh-CN" altLang="zh" dirty="0"/>
                  <a:t>和</a:t>
                </a:r>
                <a:r>
                  <a:rPr lang="en-US" altLang="zh" b="1" dirty="0"/>
                  <a:t>b</a:t>
                </a:r>
                <a:r>
                  <a:rPr lang="zh-CN" altLang="zh" dirty="0"/>
                  <a:t>的偏导，使其为</a:t>
                </a:r>
                <a:r>
                  <a:rPr lang="en-US" altLang="zh" dirty="0"/>
                  <a:t>0</a:t>
                </a:r>
                <a:r>
                  <a:rPr lang="zh-TW" altLang="zh" dirty="0">
                    <a:effectLst/>
                  </a:rPr>
                  <a:t> </a:t>
                </a:r>
                <a:endParaRPr lang="zh-TW" altLang="zh" dirty="0"/>
              </a:p>
              <a:p>
                <a:endParaRPr kumimoji="1" lang="zh" altLang="en-US" dirty="0"/>
              </a:p>
            </p:txBody>
          </p:sp>
        </mc:Choice>
        <mc:Fallback xmlns="">
          <p:sp>
            <p:nvSpPr>
              <p:cNvPr id="3" name="内容占位符 2">
                <a:extLst>
                  <a:ext uri="{FF2B5EF4-FFF2-40B4-BE49-F238E27FC236}">
                    <a16:creationId xmlns:a16="http://schemas.microsoft.com/office/drawing/2014/main" id="{7040437D-ADB7-3849-BD18-1E6EE556CD91}"/>
                  </a:ext>
                </a:extLst>
              </p:cNvPr>
              <p:cNvSpPr>
                <a:spLocks noGrp="1" noRot="1" noChangeAspect="1" noMove="1" noResize="1" noEditPoints="1" noAdjustHandles="1" noChangeArrowheads="1" noChangeShapeType="1" noTextEdit="1"/>
              </p:cNvSpPr>
              <p:nvPr>
                <p:ph idx="1"/>
              </p:nvPr>
            </p:nvSpPr>
            <p:spPr>
              <a:blipFill>
                <a:blip r:embed="rId3"/>
                <a:stretch>
                  <a:fillRect l="-886" t="-1711"/>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DC3C4FD2-94FE-9244-96CD-890CB66F61F4}"/>
                  </a:ext>
                </a:extLst>
              </p:cNvPr>
              <p:cNvSpPr/>
              <p:nvPr/>
            </p:nvSpPr>
            <p:spPr>
              <a:xfrm>
                <a:off x="3315694" y="2340727"/>
                <a:ext cx="5627310" cy="1132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 altLang="en-US" sz="2100" i="1">
                              <a:latin typeface="Cambria Math" panose="02040503050406030204" pitchFamily="18" charset="0"/>
                            </a:rPr>
                          </m:ctrlPr>
                        </m:dPr>
                        <m:e>
                          <m:r>
                            <a:rPr lang="zh" altLang="en-US" sz="2100" i="1">
                              <a:latin typeface="Cambria Math" panose="02040503050406030204" pitchFamily="18" charset="0"/>
                            </a:rPr>
                            <m:t>𝐿</m:t>
                          </m:r>
                          <m:d>
                            <m:dPr>
                              <m:ctrlPr>
                                <a:rPr lang="zh" altLang="en-US" sz="2100" i="1">
                                  <a:latin typeface="Cambria Math" panose="02040503050406030204" pitchFamily="18" charset="0"/>
                                </a:rPr>
                              </m:ctrlPr>
                            </m:dPr>
                            <m:e>
                              <m:r>
                                <a:rPr lang="zh" altLang="en-US" sz="2100" i="1">
                                  <a:latin typeface="Cambria Math" panose="02040503050406030204" pitchFamily="18" charset="0"/>
                                </a:rPr>
                                <m:t>𝜃</m:t>
                              </m:r>
                              <m:r>
                                <a:rPr lang="zh" altLang="en-US" sz="2100">
                                  <a:latin typeface="Cambria Math" panose="02040503050406030204" pitchFamily="18" charset="0"/>
                                </a:rPr>
                                <m:t>,</m:t>
                              </m:r>
                              <m:r>
                                <a:rPr lang="zh" altLang="en-US" sz="2100" b="1" i="1">
                                  <a:latin typeface="Cambria Math" panose="02040503050406030204" pitchFamily="18" charset="0"/>
                                </a:rPr>
                                <m:t>𝜶</m:t>
                              </m:r>
                            </m:e>
                          </m:d>
                          <m:r>
                            <a:rPr lang="zh" altLang="en-US" sz="2100">
                              <a:latin typeface="Cambria Math" panose="02040503050406030204" pitchFamily="18" charset="0"/>
                            </a:rPr>
                            <m:t>=</m:t>
                          </m:r>
                          <m:f>
                            <m:fPr>
                              <m:ctrlPr>
                                <a:rPr lang="zh" altLang="en-US" sz="2100" i="1">
                                  <a:latin typeface="Cambria Math" panose="02040503050406030204" pitchFamily="18" charset="0"/>
                                </a:rPr>
                              </m:ctrlPr>
                            </m:fPr>
                            <m:num>
                              <m:r>
                                <a:rPr lang="zh" altLang="en-US" sz="2100">
                                  <a:latin typeface="Cambria Math" panose="02040503050406030204" pitchFamily="18" charset="0"/>
                                </a:rPr>
                                <m:t>1</m:t>
                              </m:r>
                            </m:num>
                            <m:den>
                              <m:r>
                                <a:rPr lang="zh" altLang="en-US" sz="2100">
                                  <a:latin typeface="Cambria Math" panose="02040503050406030204" pitchFamily="18" charset="0"/>
                                </a:rPr>
                                <m:t>2</m:t>
                              </m:r>
                            </m:den>
                          </m:f>
                          <m:sSup>
                            <m:sSupPr>
                              <m:ctrlPr>
                                <a:rPr lang="zh" altLang="en-US" sz="2100" i="1">
                                  <a:latin typeface="Cambria Math" panose="02040503050406030204" pitchFamily="18" charset="0"/>
                                </a:rPr>
                              </m:ctrlPr>
                            </m:sSupPr>
                            <m:e>
                              <m:r>
                                <a:rPr lang="zh" altLang="en-US" sz="2100">
                                  <a:latin typeface="Cambria Math" panose="02040503050406030204" pitchFamily="18" charset="0"/>
                                </a:rPr>
                                <m:t>|</m:t>
                              </m:r>
                              <m:d>
                                <m:dPr>
                                  <m:begChr m:val="|"/>
                                  <m:endChr m:val="|"/>
                                  <m:ctrlPr>
                                    <a:rPr lang="zh" altLang="en-US" sz="2100" i="1">
                                      <a:latin typeface="Cambria Math" panose="02040503050406030204" pitchFamily="18" charset="0"/>
                                    </a:rPr>
                                  </m:ctrlPr>
                                </m:dPr>
                                <m:e>
                                  <m:r>
                                    <a:rPr lang="zh" altLang="en-US" sz="2100" b="1" i="1">
                                      <a:latin typeface="Cambria Math" panose="02040503050406030204" pitchFamily="18" charset="0"/>
                                    </a:rPr>
                                    <m:t>𝒘</m:t>
                                  </m:r>
                                </m:e>
                              </m:d>
                              <m:r>
                                <a:rPr lang="zh" altLang="en-US" sz="2100">
                                  <a:latin typeface="Cambria Math" panose="02040503050406030204" pitchFamily="18" charset="0"/>
                                </a:rPr>
                                <m:t>|</m:t>
                              </m:r>
                            </m:e>
                            <m:sup>
                              <m:r>
                                <a:rPr lang="zh" altLang="en-US" sz="2100">
                                  <a:latin typeface="Cambria Math" panose="02040503050406030204" pitchFamily="18" charset="0"/>
                                </a:rPr>
                                <m:t>2</m:t>
                              </m:r>
                            </m:sup>
                          </m:sSup>
                          <m:r>
                            <a:rPr lang="zh" altLang="en-US" sz="2100">
                              <a:latin typeface="Cambria Math" panose="02040503050406030204" pitchFamily="18" charset="0"/>
                            </a:rPr>
                            <m:t>−</m:t>
                          </m:r>
                          <m:nary>
                            <m:naryPr>
                              <m:chr m:val="∑"/>
                              <m:limLoc m:val="undOvr"/>
                              <m:ctrlPr>
                                <a:rPr lang="zh" altLang="en-US" sz="2100" i="1">
                                  <a:latin typeface="Cambria Math" panose="02040503050406030204" pitchFamily="18" charset="0"/>
                                </a:rPr>
                              </m:ctrlPr>
                            </m:naryPr>
                            <m:sub>
                              <m:r>
                                <a:rPr lang="zh" altLang="en-US" sz="2100" i="1">
                                  <a:latin typeface="Cambria Math" panose="02040503050406030204" pitchFamily="18" charset="0"/>
                                </a:rPr>
                                <m:t>𝑗</m:t>
                              </m:r>
                              <m:r>
                                <a:rPr lang="zh" altLang="en-US" sz="2100">
                                  <a:latin typeface="Cambria Math" panose="02040503050406030204" pitchFamily="18" charset="0"/>
                                </a:rPr>
                                <m:t>=1</m:t>
                              </m:r>
                            </m:sub>
                            <m:sup>
                              <m:r>
                                <a:rPr lang="zh" altLang="en-US" sz="2100" i="1">
                                  <a:latin typeface="Cambria Math" panose="02040503050406030204" pitchFamily="18" charset="0"/>
                                </a:rPr>
                                <m:t>𝑚</m:t>
                              </m:r>
                            </m:sup>
                            <m:e>
                              <m:d>
                                <m:dPr>
                                  <m:begChr m:val=""/>
                                  <m:endChr m:val="("/>
                                  <m:ctrlPr>
                                    <a:rPr lang="zh" altLang="en-US" sz="2100" i="1">
                                      <a:latin typeface="Cambria Math" panose="02040503050406030204" pitchFamily="18" charset="0"/>
                                    </a:rPr>
                                  </m:ctrlPr>
                                </m:dPr>
                                <m:e>
                                  <m:sSub>
                                    <m:sSubPr>
                                      <m:ctrlPr>
                                        <a:rPr lang="zh" altLang="en-US" sz="2100" i="1">
                                          <a:latin typeface="Cambria Math" panose="02040503050406030204" pitchFamily="18" charset="0"/>
                                        </a:rPr>
                                      </m:ctrlPr>
                                    </m:sSubPr>
                                    <m:e>
                                      <m:r>
                                        <a:rPr lang="zh" altLang="en-US" sz="2100" i="1">
                                          <a:latin typeface="Cambria Math" panose="02040503050406030204" pitchFamily="18" charset="0"/>
                                        </a:rPr>
                                        <m:t>𝛼</m:t>
                                      </m:r>
                                    </m:e>
                                    <m:sub>
                                      <m:r>
                                        <a:rPr lang="zh" altLang="en-US" sz="2100" i="1">
                                          <a:latin typeface="Cambria Math" panose="02040503050406030204" pitchFamily="18" charset="0"/>
                                        </a:rPr>
                                        <m:t>𝑗</m:t>
                                      </m:r>
                                    </m:sub>
                                  </m:sSub>
                                </m:e>
                              </m:d>
                            </m:e>
                          </m:nary>
                          <m:sSup>
                            <m:sSupPr>
                              <m:ctrlPr>
                                <a:rPr lang="zh" altLang="en-US" sz="2100" i="1">
                                  <a:latin typeface="Cambria Math" panose="02040503050406030204" pitchFamily="18" charset="0"/>
                                </a:rPr>
                              </m:ctrlPr>
                            </m:sSupPr>
                            <m:e>
                              <m:r>
                                <a:rPr lang="zh" altLang="en-US" sz="2100">
                                  <a:latin typeface="Cambria Math" panose="02040503050406030204" pitchFamily="18" charset="0"/>
                                </a:rPr>
                                <m:t> </m:t>
                              </m:r>
                              <m:sSub>
                                <m:sSubPr>
                                  <m:ctrlPr>
                                    <a:rPr lang="zh" altLang="en-US" sz="2100" i="1">
                                      <a:latin typeface="Cambria Math" panose="02040503050406030204" pitchFamily="18" charset="0"/>
                                    </a:rPr>
                                  </m:ctrlPr>
                                </m:sSubPr>
                                <m:e>
                                  <m:r>
                                    <a:rPr lang="zh" altLang="en-US" sz="2100" i="1">
                                      <a:latin typeface="Cambria Math" panose="02040503050406030204" pitchFamily="18" charset="0"/>
                                    </a:rPr>
                                    <m:t>𝑦</m:t>
                                  </m:r>
                                </m:e>
                                <m:sub>
                                  <m:r>
                                    <a:rPr lang="zh" altLang="en-US" sz="2100" i="1">
                                      <a:latin typeface="Cambria Math" panose="02040503050406030204" pitchFamily="18" charset="0"/>
                                    </a:rPr>
                                    <m:t>𝑗</m:t>
                                  </m:r>
                                </m:sub>
                              </m:sSub>
                              <m:r>
                                <a:rPr lang="zh" altLang="en-US" sz="2100">
                                  <a:latin typeface="Cambria Math" panose="02040503050406030204" pitchFamily="18" charset="0"/>
                                </a:rPr>
                                <m:t>(</m:t>
                              </m:r>
                              <m:r>
                                <a:rPr lang="zh" altLang="en-US" sz="2100" b="1" i="1">
                                  <a:latin typeface="Cambria Math" panose="02040503050406030204" pitchFamily="18" charset="0"/>
                                </a:rPr>
                                <m:t>𝒘</m:t>
                              </m:r>
                            </m:e>
                            <m:sup>
                              <m:r>
                                <a:rPr lang="zh" altLang="en-US" sz="2100" b="1" i="1">
                                  <a:latin typeface="Cambria Math" panose="02040503050406030204" pitchFamily="18" charset="0"/>
                                </a:rPr>
                                <m:t>𝑻</m:t>
                              </m:r>
                            </m:sup>
                          </m:sSup>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𝒋</m:t>
                              </m:r>
                            </m:sub>
                          </m:sSub>
                          <m:r>
                            <a:rPr lang="zh" altLang="en-US" sz="2100">
                              <a:latin typeface="Cambria Math" panose="02040503050406030204" pitchFamily="18" charset="0"/>
                            </a:rPr>
                            <m:t>+</m:t>
                          </m:r>
                          <m:r>
                            <a:rPr lang="zh" altLang="en-US" sz="2100" i="1">
                              <a:latin typeface="Cambria Math" panose="02040503050406030204" pitchFamily="18" charset="0"/>
                            </a:rPr>
                            <m:t>𝑏</m:t>
                          </m:r>
                          <m:r>
                            <a:rPr lang="zh" altLang="en-US" sz="2100">
                              <a:latin typeface="Cambria Math" panose="02040503050406030204" pitchFamily="18" charset="0"/>
                            </a:rPr>
                            <m:t>)−1</m:t>
                          </m:r>
                        </m:e>
                      </m:d>
                    </m:oMath>
                  </m:oMathPara>
                </a14:m>
                <a:endParaRPr lang="zh" altLang="en-US" sz="2100" dirty="0"/>
              </a:p>
            </p:txBody>
          </p:sp>
        </mc:Choice>
        <mc:Fallback>
          <p:sp>
            <p:nvSpPr>
              <p:cNvPr id="4" name="矩形 3">
                <a:extLst>
                  <a:ext uri="{FF2B5EF4-FFF2-40B4-BE49-F238E27FC236}">
                    <a16:creationId xmlns:a16="http://schemas.microsoft.com/office/drawing/2014/main" id="{DC3C4FD2-94FE-9244-96CD-890CB66F61F4}"/>
                  </a:ext>
                </a:extLst>
              </p:cNvPr>
              <p:cNvSpPr>
                <a:spLocks noRot="1" noChangeAspect="1" noMove="1" noResize="1" noEditPoints="1" noAdjustHandles="1" noChangeArrowheads="1" noChangeShapeType="1" noTextEdit="1"/>
              </p:cNvSpPr>
              <p:nvPr/>
            </p:nvSpPr>
            <p:spPr>
              <a:xfrm>
                <a:off x="3315694" y="2340727"/>
                <a:ext cx="5627310" cy="1132746"/>
              </a:xfrm>
              <a:prstGeom prst="rect">
                <a:avLst/>
              </a:prstGeom>
              <a:blipFill>
                <a:blip r:embed="rId4"/>
                <a:stretch>
                  <a:fillRect t="-210000" r="-29054" b="-29777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B9A3F6CF-79A6-2A4E-BA43-B50A473C1FA9}"/>
                  </a:ext>
                </a:extLst>
              </p:cNvPr>
              <p:cNvSpPr/>
              <p:nvPr/>
            </p:nvSpPr>
            <p:spPr>
              <a:xfrm>
                <a:off x="3322662" y="4437112"/>
                <a:ext cx="4572000" cy="1371914"/>
              </a:xfrm>
              <a:prstGeom prst="rect">
                <a:avLst/>
              </a:prstGeom>
            </p:spPr>
            <p:txBody>
              <a:bodyPr>
                <a:spAutoFit/>
              </a:bodyPr>
              <a:lstStyle/>
              <a:p>
                <a:pPr algn="ctr">
                  <a:spcAft>
                    <a:spcPts val="0"/>
                  </a:spcAft>
                </a:pPr>
                <a14:m>
                  <m:oMathPara xmlns:m="http://schemas.openxmlformats.org/officeDocument/2006/math">
                    <m:oMathParaPr>
                      <m:jc m:val="centerGroup"/>
                    </m:oMathParaPr>
                    <m:oMath xmlns:m="http://schemas.openxmlformats.org/officeDocument/2006/math">
                      <m:r>
                        <a:rPr lang="en-US" altLang="zh" sz="2100" b="1" i="1">
                          <a:latin typeface="Cambria Math" panose="02040503050406030204" pitchFamily="18" charset="0"/>
                          <a:cs typeface="宋体" panose="02010600030101010101" pitchFamily="2" charset="-122"/>
                        </a:rPr>
                        <m:t>𝒘</m:t>
                      </m:r>
                      <m:r>
                        <a:rPr lang="en-US" altLang="zh" sz="2100" b="1" i="1">
                          <a:latin typeface="Cambria Math" panose="02040503050406030204" pitchFamily="18" charset="0"/>
                          <a:cs typeface="宋体" panose="02010600030101010101" pitchFamily="2" charset="-122"/>
                        </a:rPr>
                        <m:t>=</m:t>
                      </m:r>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a:latin typeface="Cambria Math" panose="02040503050406030204" pitchFamily="18" charset="0"/>
                              <a:cs typeface="宋体" panose="02010600030101010101" pitchFamily="2" charset="-122"/>
                            </a:rPr>
                            <m:t>𝑗</m:t>
                          </m:r>
                          <m:r>
                            <a:rPr lang="en-US" altLang="zh" sz="2100" i="1">
                              <a:latin typeface="Cambria Math" panose="02040503050406030204" pitchFamily="18" charset="0"/>
                              <a:cs typeface="宋体" panose="02010600030101010101" pitchFamily="2" charset="-122"/>
                            </a:rPr>
                            <m:t>=1</m:t>
                          </m:r>
                        </m:sub>
                        <m:sup>
                          <m:r>
                            <a:rPr lang="en-US" altLang="zh" sz="2100" i="1">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a:latin typeface="Cambria Math" panose="02040503050406030204" pitchFamily="18" charset="0"/>
                                  <a:cs typeface="宋体" panose="02010600030101010101" pitchFamily="2" charset="-122"/>
                                </a:rPr>
                                <m:t>𝛼</m:t>
                              </m:r>
                            </m:e>
                            <m:sub>
                              <m:r>
                                <a:rPr lang="en-US" altLang="zh" sz="2100" i="1">
                                  <a:latin typeface="Cambria Math" panose="02040503050406030204" pitchFamily="18" charset="0"/>
                                  <a:cs typeface="宋体" panose="02010600030101010101" pitchFamily="2" charset="-122"/>
                                </a:rPr>
                                <m:t>𝑗</m:t>
                              </m:r>
                            </m:sub>
                          </m:sSub>
                        </m:e>
                      </m:nary>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a:solidFill>
                                <a:srgbClr val="000000"/>
                              </a:solidFill>
                              <a:latin typeface="Cambria Math" panose="02040503050406030204" pitchFamily="18" charset="0"/>
                            </a:rPr>
                            <m:t>𝑦</m:t>
                          </m:r>
                        </m:e>
                        <m:sub>
                          <m:r>
                            <a:rPr lang="en-US" altLang="zh" sz="2100" i="1">
                              <a:solidFill>
                                <a:srgbClr val="000000"/>
                              </a:solidFill>
                              <a:latin typeface="Cambria Math" panose="02040503050406030204" pitchFamily="18" charset="0"/>
                            </a:rPr>
                            <m:t>𝑖</m:t>
                          </m:r>
                        </m:sub>
                      </m:sSub>
                      <m:sSub>
                        <m:sSubPr>
                          <m:ctrlPr>
                            <a:rPr lang="zh-TW" altLang="zh" sz="2100" b="1" i="1">
                              <a:solidFill>
                                <a:srgbClr val="000000"/>
                              </a:solidFill>
                              <a:latin typeface="Cambria Math" panose="02040503050406030204" pitchFamily="18" charset="0"/>
                              <a:ea typeface="Cambria Math" panose="02040503050406030204" pitchFamily="18" charset="0"/>
                            </a:rPr>
                          </m:ctrlPr>
                        </m:sSubPr>
                        <m:e>
                          <m:r>
                            <a:rPr lang="en-US" altLang="zh" sz="2100" b="1" i="1">
                              <a:solidFill>
                                <a:srgbClr val="000000"/>
                              </a:solidFill>
                              <a:latin typeface="Cambria Math" panose="02040503050406030204" pitchFamily="18" charset="0"/>
                            </a:rPr>
                            <m:t>𝒙</m:t>
                          </m:r>
                        </m:e>
                        <m:sub>
                          <m:r>
                            <a:rPr lang="en-US" altLang="zh" sz="2100" b="1" i="1">
                              <a:solidFill>
                                <a:srgbClr val="000000"/>
                              </a:solidFill>
                              <a:latin typeface="Cambria Math" panose="02040503050406030204" pitchFamily="18" charset="0"/>
                            </a:rPr>
                            <m:t>𝒋</m:t>
                          </m:r>
                        </m:sub>
                      </m:sSub>
                    </m:oMath>
                  </m:oMathPara>
                </a14:m>
                <a:endParaRPr lang="zh-TW" altLang="zh" sz="2100" dirty="0">
                  <a:latin typeface="Times New Roman" panose="02020603050405020304" pitchFamily="18" charset="0"/>
                </a:endParaRPr>
              </a:p>
              <a:p>
                <a:pPr algn="ctr"/>
                <a:r>
                  <a:rPr lang="en-US" altLang="zh" sz="2100" kern="0" dirty="0">
                    <a:solidFill>
                      <a:srgbClr val="808080"/>
                    </a:solidFill>
                    <a:latin typeface="Times New Roman" panose="02020603050405020304" pitchFamily="18" charset="0"/>
                  </a:rPr>
                  <a:t>0 = </a:t>
                </a:r>
                <a14:m>
                  <m:oMath xmlns:m="http://schemas.openxmlformats.org/officeDocument/2006/math">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kern="0">
                            <a:latin typeface="Cambria Math" panose="02040503050406030204" pitchFamily="18" charset="0"/>
                            <a:cs typeface="宋体" panose="02010600030101010101" pitchFamily="2" charset="-122"/>
                          </a:rPr>
                          <m:t>𝑗</m:t>
                        </m:r>
                        <m:r>
                          <a:rPr lang="en-US" altLang="zh" sz="2100" i="1" kern="0">
                            <a:latin typeface="Cambria Math" panose="02040503050406030204" pitchFamily="18" charset="0"/>
                            <a:cs typeface="宋体" panose="02010600030101010101" pitchFamily="2" charset="-122"/>
                          </a:rPr>
                          <m:t>=1</m:t>
                        </m:r>
                      </m:sub>
                      <m:sup>
                        <m:r>
                          <a:rPr lang="en-US" altLang="zh" sz="2100" i="1" kern="0">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kern="0">
                                <a:latin typeface="Cambria Math" panose="02040503050406030204" pitchFamily="18" charset="0"/>
                                <a:cs typeface="宋体" panose="02010600030101010101" pitchFamily="2" charset="-122"/>
                              </a:rPr>
                              <m:t>𝛼</m:t>
                            </m:r>
                          </m:e>
                          <m:sub>
                            <m:r>
                              <a:rPr lang="en-US" altLang="zh" sz="2100" i="1" kern="0">
                                <a:latin typeface="Cambria Math" panose="02040503050406030204" pitchFamily="18" charset="0"/>
                                <a:cs typeface="宋体" panose="02010600030101010101" pitchFamily="2" charset="-122"/>
                              </a:rPr>
                              <m:t>𝑗</m:t>
                            </m:r>
                          </m:sub>
                        </m:sSub>
                      </m:e>
                    </m:nary>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kern="0">
                            <a:solidFill>
                              <a:srgbClr val="000000"/>
                            </a:solidFill>
                            <a:latin typeface="Cambria Math" panose="02040503050406030204" pitchFamily="18" charset="0"/>
                            <a:cs typeface="Times New Roman" panose="02020603050405020304" pitchFamily="18" charset="0"/>
                          </a:rPr>
                          <m:t>𝑦</m:t>
                        </m:r>
                      </m:e>
                      <m:sub>
                        <m:r>
                          <a:rPr lang="en-US" altLang="zh" sz="2100" i="1" kern="0">
                            <a:solidFill>
                              <a:srgbClr val="000000"/>
                            </a:solidFill>
                            <a:latin typeface="Cambria Math" panose="02040503050406030204" pitchFamily="18" charset="0"/>
                            <a:cs typeface="Times New Roman" panose="02020603050405020304" pitchFamily="18" charset="0"/>
                          </a:rPr>
                          <m:t>𝑗</m:t>
                        </m:r>
                      </m:sub>
                    </m:sSub>
                  </m:oMath>
                </a14:m>
                <a:r>
                  <a:rPr lang="zh-TW" altLang="zh" sz="2100" dirty="0"/>
                  <a:t> </a:t>
                </a:r>
                <a:endParaRPr lang="zh" altLang="en-US" sz="2100" dirty="0"/>
              </a:p>
            </p:txBody>
          </p:sp>
        </mc:Choice>
        <mc:Fallback>
          <p:sp>
            <p:nvSpPr>
              <p:cNvPr id="6" name="矩形 5">
                <a:extLst>
                  <a:ext uri="{FF2B5EF4-FFF2-40B4-BE49-F238E27FC236}">
                    <a16:creationId xmlns:a16="http://schemas.microsoft.com/office/drawing/2014/main" id="{B9A3F6CF-79A6-2A4E-BA43-B50A473C1FA9}"/>
                  </a:ext>
                </a:extLst>
              </p:cNvPr>
              <p:cNvSpPr>
                <a:spLocks noRot="1" noChangeAspect="1" noMove="1" noResize="1" noEditPoints="1" noAdjustHandles="1" noChangeArrowheads="1" noChangeShapeType="1" noTextEdit="1"/>
              </p:cNvSpPr>
              <p:nvPr/>
            </p:nvSpPr>
            <p:spPr>
              <a:xfrm>
                <a:off x="3322662" y="4437112"/>
                <a:ext cx="4572000" cy="1371914"/>
              </a:xfrm>
              <a:prstGeom prst="rect">
                <a:avLst/>
              </a:prstGeom>
              <a:blipFill>
                <a:blip r:embed="rId5"/>
                <a:stretch>
                  <a:fillRect t="-74312" b="-8440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296784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332769-55F4-334A-A981-A990DA7C393A}"/>
              </a:ext>
            </a:extLst>
          </p:cNvPr>
          <p:cNvSpPr>
            <a:spLocks noGrp="1"/>
          </p:cNvSpPr>
          <p:nvPr>
            <p:ph type="title"/>
          </p:nvPr>
        </p:nvSpPr>
        <p:spPr/>
        <p:txBody>
          <a:bodyPr/>
          <a:lstStyle/>
          <a:p>
            <a:r>
              <a:rPr lang="zh-CN" altLang="zh" dirty="0"/>
              <a:t>对偶问题</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040437D-ADB7-3849-BD18-1E6EE556CD91}"/>
                  </a:ext>
                </a:extLst>
              </p:cNvPr>
              <p:cNvSpPr>
                <a:spLocks noGrp="1"/>
              </p:cNvSpPr>
              <p:nvPr>
                <p:ph idx="1"/>
              </p:nvPr>
            </p:nvSpPr>
            <p:spPr/>
            <p:txBody>
              <a:bodyPr>
                <a:normAutofit/>
              </a:bodyPr>
              <a:lstStyle/>
              <a:p>
                <a:r>
                  <a:rPr lang="zh-CN" altLang="en-US" sz="2400" dirty="0"/>
                  <a:t>得到对偶问题：</a:t>
                </a:r>
                <a:endParaRPr lang="en-US" altLang="zh-CN" sz="2400" dirty="0"/>
              </a:p>
              <a:p>
                <a:endParaRPr lang="en-US" altLang="zh" sz="2400" dirty="0"/>
              </a:p>
              <a:p>
                <a:endParaRPr lang="en-US" altLang="zh" sz="2400" dirty="0"/>
              </a:p>
              <a:p>
                <a:pPr marL="0" indent="0">
                  <a:buNone/>
                </a:pPr>
                <a:endParaRPr lang="en-US" altLang="zh" sz="2400" dirty="0"/>
              </a:p>
              <a:p>
                <a:r>
                  <a:rPr lang="zh-CN" altLang="zh" sz="2400" dirty="0"/>
                  <a:t>求解该问题得到</a:t>
                </a:r>
                <a14:m>
                  <m:oMath xmlns:m="http://schemas.openxmlformats.org/officeDocument/2006/math">
                    <m:r>
                      <a:rPr lang="en-US" altLang="zh" sz="2400" i="1">
                        <a:latin typeface="Cambria Math" panose="02040503050406030204" pitchFamily="18" charset="0"/>
                      </a:rPr>
                      <m:t>𝛼</m:t>
                    </m:r>
                  </m:oMath>
                </a14:m>
                <a:r>
                  <a:rPr lang="zh-CN" altLang="zh" sz="2400" dirty="0"/>
                  <a:t>值后，可以得到支持向量机的模型：</a:t>
                </a:r>
                <a:endParaRPr lang="zh-TW" altLang="zh" sz="2400" dirty="0"/>
              </a:p>
              <a:p>
                <a:endParaRPr lang="zh" altLang="en-US" sz="2400" dirty="0"/>
              </a:p>
            </p:txBody>
          </p:sp>
        </mc:Choice>
        <mc:Fallback xmlns="">
          <p:sp>
            <p:nvSpPr>
              <p:cNvPr id="3" name="内容占位符 2">
                <a:extLst>
                  <a:ext uri="{FF2B5EF4-FFF2-40B4-BE49-F238E27FC236}">
                    <a16:creationId xmlns:a16="http://schemas.microsoft.com/office/drawing/2014/main" id="{7040437D-ADB7-3849-BD18-1E6EE556CD91}"/>
                  </a:ext>
                </a:extLst>
              </p:cNvPr>
              <p:cNvSpPr>
                <a:spLocks noGrp="1" noRot="1" noChangeAspect="1" noMove="1" noResize="1" noEditPoints="1" noAdjustHandles="1" noChangeArrowheads="1" noChangeShapeType="1" noTextEdit="1"/>
              </p:cNvSpPr>
              <p:nvPr>
                <p:ph idx="1"/>
              </p:nvPr>
            </p:nvSpPr>
            <p:spPr>
              <a:blipFill>
                <a:blip r:embed="rId3"/>
                <a:stretch>
                  <a:fillRect l="-1107" t="-1956"/>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12DA93A4-E949-1E4C-89C7-73C43C1A70DC}"/>
                  </a:ext>
                </a:extLst>
              </p:cNvPr>
              <p:cNvSpPr/>
              <p:nvPr/>
            </p:nvSpPr>
            <p:spPr>
              <a:xfrm>
                <a:off x="3425661" y="2046358"/>
                <a:ext cx="6578462" cy="1371914"/>
              </a:xfrm>
              <a:prstGeom prst="rect">
                <a:avLst/>
              </a:prstGeom>
            </p:spPr>
            <p:txBody>
              <a:bodyPr wrap="square">
                <a:spAutoFit/>
              </a:bodyPr>
              <a:lstStyle/>
              <a:p>
                <a:pPr algn="ctr">
                  <a:spcAft>
                    <a:spcPts val="0"/>
                  </a:spcAft>
                </a:pPr>
                <a14:m>
                  <m:oMathPara xmlns:m="http://schemas.openxmlformats.org/officeDocument/2006/math">
                    <m:oMathParaPr>
                      <m:jc m:val="centerGroup"/>
                    </m:oMathParaPr>
                    <m:oMath xmlns:m="http://schemas.openxmlformats.org/officeDocument/2006/math">
                      <m:r>
                        <a:rPr lang="en-US" altLang="zh" sz="2100" i="1">
                          <a:latin typeface="Cambria Math" panose="02040503050406030204" pitchFamily="18" charset="0"/>
                          <a:cs typeface="宋体" panose="02010600030101010101" pitchFamily="2" charset="-122"/>
                        </a:rPr>
                        <m:t>𝛼</m:t>
                      </m:r>
                      <m:r>
                        <a:rPr lang="en-US" altLang="zh" sz="2100" i="1">
                          <a:latin typeface="Cambria Math" panose="02040503050406030204" pitchFamily="18" charset="0"/>
                          <a:cs typeface="宋体" panose="02010600030101010101" pitchFamily="2" charset="-122"/>
                        </a:rPr>
                        <m:t>=</m:t>
                      </m:r>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a:latin typeface="Cambria Math" panose="02040503050406030204" pitchFamily="18" charset="0"/>
                              <a:cs typeface="宋体" panose="02010600030101010101" pitchFamily="2" charset="-122"/>
                            </a:rPr>
                            <m:t>𝑎𝑟𝑔𝑚𝑎𝑥</m:t>
                          </m:r>
                        </m:e>
                        <m:sub>
                          <m:r>
                            <a:rPr lang="en-US" altLang="zh" sz="2100" b="1" i="1">
                              <a:latin typeface="Cambria Math" panose="02040503050406030204" pitchFamily="18" charset="0"/>
                              <a:cs typeface="宋体" panose="02010600030101010101" pitchFamily="2" charset="-122"/>
                            </a:rPr>
                            <m:t>𝜶</m:t>
                          </m:r>
                        </m:sub>
                      </m:sSub>
                      <m:r>
                        <a:rPr lang="en-US" altLang="zh" sz="2100" i="1">
                          <a:latin typeface="Cambria Math" panose="02040503050406030204" pitchFamily="18" charset="0"/>
                          <a:cs typeface="宋体" panose="02010600030101010101" pitchFamily="2" charset="-122"/>
                        </a:rPr>
                        <m:t> </m:t>
                      </m:r>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a:latin typeface="Cambria Math" panose="02040503050406030204" pitchFamily="18" charset="0"/>
                              <a:cs typeface="宋体" panose="02010600030101010101" pitchFamily="2" charset="-122"/>
                            </a:rPr>
                            <m:t>𝑗</m:t>
                          </m:r>
                          <m:r>
                            <a:rPr lang="en-US" altLang="zh" sz="2100" i="1">
                              <a:latin typeface="Cambria Math" panose="02040503050406030204" pitchFamily="18" charset="0"/>
                              <a:cs typeface="宋体" panose="02010600030101010101" pitchFamily="2" charset="-122"/>
                            </a:rPr>
                            <m:t>=1</m:t>
                          </m:r>
                        </m:sub>
                        <m:sup>
                          <m:r>
                            <a:rPr lang="en-US" altLang="zh" sz="2100" i="1">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a:latin typeface="Cambria Math" panose="02040503050406030204" pitchFamily="18" charset="0"/>
                                  <a:cs typeface="宋体" panose="02010600030101010101" pitchFamily="2" charset="-122"/>
                                </a:rPr>
                                <m:t>𝛼</m:t>
                              </m:r>
                            </m:e>
                            <m:sub>
                              <m:r>
                                <a:rPr lang="en-US" altLang="zh" sz="2100" i="1">
                                  <a:latin typeface="Cambria Math" panose="02040503050406030204" pitchFamily="18" charset="0"/>
                                  <a:cs typeface="宋体" panose="02010600030101010101" pitchFamily="2" charset="-122"/>
                                </a:rPr>
                                <m:t>𝑗</m:t>
                              </m:r>
                            </m:sub>
                          </m:sSub>
                        </m:e>
                      </m:nary>
                      <m:r>
                        <a:rPr lang="en-US" altLang="zh" sz="2100" i="1">
                          <a:latin typeface="Cambria Math" panose="02040503050406030204" pitchFamily="18" charset="0"/>
                          <a:cs typeface="宋体" panose="02010600030101010101" pitchFamily="2" charset="-122"/>
                        </a:rPr>
                        <m:t>−</m:t>
                      </m:r>
                      <m:f>
                        <m:fPr>
                          <m:ctrlPr>
                            <a:rPr lang="zh-TW" altLang="zh" sz="2100" i="1">
                              <a:solidFill>
                                <a:srgbClr val="000000"/>
                              </a:solidFill>
                              <a:latin typeface="Cambria Math" panose="02040503050406030204" pitchFamily="18" charset="0"/>
                              <a:ea typeface="Cambria Math" panose="02040503050406030204" pitchFamily="18" charset="0"/>
                            </a:rPr>
                          </m:ctrlPr>
                        </m:fPr>
                        <m:num>
                          <m:r>
                            <a:rPr lang="en-US" altLang="zh" sz="2100" i="1">
                              <a:solidFill>
                                <a:srgbClr val="000000"/>
                              </a:solidFill>
                              <a:latin typeface="Cambria Math" panose="02040503050406030204" pitchFamily="18" charset="0"/>
                            </a:rPr>
                            <m:t>1</m:t>
                          </m:r>
                        </m:num>
                        <m:den>
                          <m:r>
                            <a:rPr lang="en-US" altLang="zh" sz="2100" i="1">
                              <a:solidFill>
                                <a:srgbClr val="000000"/>
                              </a:solidFill>
                              <a:latin typeface="Cambria Math" panose="02040503050406030204" pitchFamily="18" charset="0"/>
                            </a:rPr>
                            <m:t>2</m:t>
                          </m:r>
                        </m:den>
                      </m:f>
                      <m:nary>
                        <m:naryPr>
                          <m:chr m:val="∑"/>
                          <m:limLoc m:val="undOvr"/>
                          <m:ctrlPr>
                            <a:rPr lang="zh-TW" altLang="zh" sz="2100" i="1">
                              <a:solidFill>
                                <a:srgbClr val="000000"/>
                              </a:solidFill>
                              <a:latin typeface="Cambria Math" panose="02040503050406030204" pitchFamily="18" charset="0"/>
                              <a:ea typeface="Cambria Math" panose="02040503050406030204" pitchFamily="18" charset="0"/>
                            </a:rPr>
                          </m:ctrlPr>
                        </m:naryPr>
                        <m:sub>
                          <m:r>
                            <a:rPr lang="en-US" altLang="zh" sz="2100" i="1">
                              <a:solidFill>
                                <a:srgbClr val="000000"/>
                              </a:solidFill>
                              <a:latin typeface="Cambria Math" panose="02040503050406030204" pitchFamily="18" charset="0"/>
                            </a:rPr>
                            <m:t>𝑖</m:t>
                          </m:r>
                          <m:r>
                            <a:rPr lang="en-US" altLang="zh" sz="2100" i="1">
                              <a:solidFill>
                                <a:srgbClr val="000000"/>
                              </a:solidFill>
                              <a:latin typeface="Cambria Math" panose="02040503050406030204" pitchFamily="18" charset="0"/>
                            </a:rPr>
                            <m:t>=1</m:t>
                          </m:r>
                        </m:sub>
                        <m:sup>
                          <m:r>
                            <a:rPr lang="en-US" altLang="zh" sz="2100" i="1">
                              <a:solidFill>
                                <a:srgbClr val="000000"/>
                              </a:solidFill>
                              <a:latin typeface="Cambria Math" panose="02040503050406030204" pitchFamily="18" charset="0"/>
                            </a:rPr>
                            <m:t>𝑚</m:t>
                          </m:r>
                        </m:sup>
                        <m:e>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a:latin typeface="Cambria Math" panose="02040503050406030204" pitchFamily="18" charset="0"/>
                                  <a:cs typeface="宋体" panose="02010600030101010101" pitchFamily="2" charset="-122"/>
                                </a:rPr>
                                <m:t>𝑗</m:t>
                              </m:r>
                              <m:r>
                                <a:rPr lang="en-US" altLang="zh" sz="2100" i="1">
                                  <a:latin typeface="Cambria Math" panose="02040503050406030204" pitchFamily="18" charset="0"/>
                                  <a:cs typeface="宋体" panose="02010600030101010101" pitchFamily="2" charset="-122"/>
                                </a:rPr>
                                <m:t>=1</m:t>
                              </m:r>
                            </m:sub>
                            <m:sup>
                              <m:r>
                                <a:rPr lang="en-US" altLang="zh" sz="2100" i="1">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a:latin typeface="Cambria Math" panose="02040503050406030204" pitchFamily="18" charset="0"/>
                                          <a:cs typeface="宋体" panose="02010600030101010101" pitchFamily="2" charset="-122"/>
                                        </a:rPr>
                                        <m:t>𝛼</m:t>
                                      </m:r>
                                    </m:e>
                                    <m:sub>
                                      <m:r>
                                        <a:rPr lang="en-US" altLang="zh" sz="2100" i="1">
                                          <a:latin typeface="Cambria Math" panose="02040503050406030204" pitchFamily="18" charset="0"/>
                                          <a:cs typeface="宋体" panose="02010600030101010101" pitchFamily="2" charset="-122"/>
                                        </a:rPr>
                                        <m:t>𝑖</m:t>
                                      </m:r>
                                    </m:sub>
                                  </m:sSub>
                                  <m:r>
                                    <a:rPr lang="en-US" altLang="zh" sz="2100" i="1">
                                      <a:latin typeface="Cambria Math" panose="02040503050406030204" pitchFamily="18" charset="0"/>
                                      <a:cs typeface="宋体" panose="02010600030101010101" pitchFamily="2" charset="-122"/>
                                    </a:rPr>
                                    <m:t>𝛼</m:t>
                                  </m:r>
                                </m:e>
                                <m:sub>
                                  <m:r>
                                    <a:rPr lang="en-US" altLang="zh" sz="2100" i="1">
                                      <a:latin typeface="Cambria Math" panose="02040503050406030204" pitchFamily="18" charset="0"/>
                                      <a:cs typeface="宋体" panose="02010600030101010101" pitchFamily="2" charset="-122"/>
                                    </a:rPr>
                                    <m:t>𝑗</m:t>
                                  </m:r>
                                </m:sub>
                              </m:sSub>
                            </m:e>
                          </m:nary>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a:solidFill>
                                    <a:srgbClr val="000000"/>
                                  </a:solidFill>
                                  <a:latin typeface="Cambria Math" panose="02040503050406030204" pitchFamily="18" charset="0"/>
                                </a:rPr>
                                <m:t>𝑦</m:t>
                              </m:r>
                            </m:e>
                            <m:sub>
                              <m:r>
                                <a:rPr lang="en-US" altLang="zh" sz="2100" i="1">
                                  <a:solidFill>
                                    <a:srgbClr val="000000"/>
                                  </a:solidFill>
                                  <a:latin typeface="Cambria Math" panose="02040503050406030204" pitchFamily="18" charset="0"/>
                                </a:rPr>
                                <m:t>𝑖</m:t>
                              </m:r>
                            </m:sub>
                          </m:sSub>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a:solidFill>
                                    <a:srgbClr val="000000"/>
                                  </a:solidFill>
                                  <a:latin typeface="Cambria Math" panose="02040503050406030204" pitchFamily="18" charset="0"/>
                                </a:rPr>
                                <m:t>𝑦</m:t>
                              </m:r>
                            </m:e>
                            <m:sub>
                              <m:r>
                                <a:rPr lang="en-US" altLang="zh" sz="2100" i="1">
                                  <a:solidFill>
                                    <a:srgbClr val="000000"/>
                                  </a:solidFill>
                                  <a:latin typeface="Cambria Math" panose="02040503050406030204" pitchFamily="18" charset="0"/>
                                </a:rPr>
                                <m:t>𝑗</m:t>
                              </m:r>
                            </m:sub>
                          </m:sSub>
                          <m:sSup>
                            <m:sSupPr>
                              <m:ctrlPr>
                                <a:rPr lang="zh-TW" altLang="zh" sz="2100" b="1" i="1">
                                  <a:solidFill>
                                    <a:srgbClr val="000000"/>
                                  </a:solidFill>
                                  <a:latin typeface="Cambria Math" panose="02040503050406030204" pitchFamily="18" charset="0"/>
                                  <a:ea typeface="Cambria Math" panose="02040503050406030204" pitchFamily="18" charset="0"/>
                                </a:rPr>
                              </m:ctrlPr>
                            </m:sSupPr>
                            <m:e>
                              <m:sSub>
                                <m:sSubPr>
                                  <m:ctrlPr>
                                    <a:rPr lang="zh-TW" altLang="zh" sz="2100" b="1" i="1">
                                      <a:solidFill>
                                        <a:srgbClr val="000000"/>
                                      </a:solidFill>
                                      <a:latin typeface="Cambria Math" panose="02040503050406030204" pitchFamily="18" charset="0"/>
                                      <a:ea typeface="Cambria Math" panose="02040503050406030204" pitchFamily="18" charset="0"/>
                                    </a:rPr>
                                  </m:ctrlPr>
                                </m:sSubPr>
                                <m:e>
                                  <m:r>
                                    <a:rPr lang="en-US" altLang="zh" sz="2100" b="1" i="1">
                                      <a:solidFill>
                                        <a:srgbClr val="000000"/>
                                      </a:solidFill>
                                      <a:latin typeface="Cambria Math" panose="02040503050406030204" pitchFamily="18" charset="0"/>
                                    </a:rPr>
                                    <m:t>𝒙</m:t>
                                  </m:r>
                                </m:e>
                                <m:sub>
                                  <m:r>
                                    <a:rPr lang="en-US" altLang="zh" sz="2100" b="1" i="1">
                                      <a:solidFill>
                                        <a:srgbClr val="000000"/>
                                      </a:solidFill>
                                      <a:latin typeface="Cambria Math" panose="02040503050406030204" pitchFamily="18" charset="0"/>
                                    </a:rPr>
                                    <m:t>𝒊</m:t>
                                  </m:r>
                                </m:sub>
                              </m:sSub>
                            </m:e>
                            <m:sup>
                              <m:r>
                                <a:rPr lang="en-US" altLang="zh" sz="2100" b="1" i="1">
                                  <a:solidFill>
                                    <a:srgbClr val="000000"/>
                                  </a:solidFill>
                                  <a:latin typeface="Cambria Math" panose="02040503050406030204" pitchFamily="18" charset="0"/>
                                </a:rPr>
                                <m:t>𝑻</m:t>
                              </m:r>
                            </m:sup>
                          </m:sSup>
                          <m:sSub>
                            <m:sSubPr>
                              <m:ctrlPr>
                                <a:rPr lang="zh-TW" altLang="zh" sz="2100" b="1" i="1">
                                  <a:solidFill>
                                    <a:srgbClr val="000000"/>
                                  </a:solidFill>
                                  <a:latin typeface="Cambria Math" panose="02040503050406030204" pitchFamily="18" charset="0"/>
                                  <a:ea typeface="Cambria Math" panose="02040503050406030204" pitchFamily="18" charset="0"/>
                                </a:rPr>
                              </m:ctrlPr>
                            </m:sSubPr>
                            <m:e>
                              <m:r>
                                <a:rPr lang="en-US" altLang="zh" sz="2100" b="1" i="1">
                                  <a:solidFill>
                                    <a:srgbClr val="000000"/>
                                  </a:solidFill>
                                  <a:latin typeface="Cambria Math" panose="02040503050406030204" pitchFamily="18" charset="0"/>
                                </a:rPr>
                                <m:t>𝒙</m:t>
                              </m:r>
                            </m:e>
                            <m:sub>
                              <m:r>
                                <a:rPr lang="en-US" altLang="zh" sz="2100" b="1" i="1">
                                  <a:solidFill>
                                    <a:srgbClr val="000000"/>
                                  </a:solidFill>
                                  <a:latin typeface="Cambria Math" panose="02040503050406030204" pitchFamily="18" charset="0"/>
                                </a:rPr>
                                <m:t>𝒋</m:t>
                              </m:r>
                            </m:sub>
                          </m:sSub>
                        </m:e>
                      </m:nary>
                    </m:oMath>
                  </m:oMathPara>
                </a14:m>
                <a:endParaRPr lang="zh-TW" altLang="zh" sz="2100" dirty="0">
                  <a:latin typeface="Times New Roman" panose="02020603050405020304" pitchFamily="18" charset="0"/>
                </a:endParaRPr>
              </a:p>
              <a:p>
                <a14:m>
                  <m:oMath xmlns:m="http://schemas.openxmlformats.org/officeDocument/2006/math">
                    <m:r>
                      <a:rPr lang="en-US" altLang="zh" sz="2100" i="1" kern="0">
                        <a:latin typeface="Cambria Math" panose="02040503050406030204" pitchFamily="18" charset="0"/>
                        <a:cs typeface="宋体" panose="02010600030101010101" pitchFamily="2" charset="-122"/>
                      </a:rPr>
                      <m:t>𝑠</m:t>
                    </m:r>
                    <m:r>
                      <a:rPr lang="en-US" altLang="zh" sz="2100" i="1" kern="0">
                        <a:latin typeface="Cambria Math" panose="02040503050406030204" pitchFamily="18" charset="0"/>
                        <a:cs typeface="宋体" panose="02010600030101010101" pitchFamily="2" charset="-122"/>
                      </a:rPr>
                      <m:t>.</m:t>
                    </m:r>
                    <m:r>
                      <a:rPr lang="en-US" altLang="zh" sz="2100" i="1" kern="0">
                        <a:latin typeface="Cambria Math" panose="02040503050406030204" pitchFamily="18" charset="0"/>
                        <a:cs typeface="宋体" panose="02010600030101010101" pitchFamily="2" charset="-122"/>
                      </a:rPr>
                      <m:t>𝑡</m:t>
                    </m:r>
                    <m:r>
                      <a:rPr lang="en-US" altLang="zh" sz="2100" i="1" kern="0">
                        <a:latin typeface="Cambria Math" panose="02040503050406030204" pitchFamily="18" charset="0"/>
                        <a:cs typeface="宋体" panose="02010600030101010101" pitchFamily="2" charset="-122"/>
                      </a:rPr>
                      <m:t>. </m:t>
                    </m:r>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kern="0">
                            <a:latin typeface="Cambria Math" panose="02040503050406030204" pitchFamily="18" charset="0"/>
                            <a:cs typeface="宋体" panose="02010600030101010101" pitchFamily="2" charset="-122"/>
                          </a:rPr>
                          <m:t>𝑗</m:t>
                        </m:r>
                        <m:r>
                          <a:rPr lang="en-US" altLang="zh" sz="2100" i="1" kern="0">
                            <a:latin typeface="Cambria Math" panose="02040503050406030204" pitchFamily="18" charset="0"/>
                            <a:cs typeface="宋体" panose="02010600030101010101" pitchFamily="2" charset="-122"/>
                          </a:rPr>
                          <m:t>=1</m:t>
                        </m:r>
                      </m:sub>
                      <m:sup>
                        <m:r>
                          <a:rPr lang="en-US" altLang="zh" sz="2100" i="1" kern="0">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kern="0">
                                <a:latin typeface="Cambria Math" panose="02040503050406030204" pitchFamily="18" charset="0"/>
                                <a:cs typeface="宋体" panose="02010600030101010101" pitchFamily="2" charset="-122"/>
                              </a:rPr>
                              <m:t>𝛼</m:t>
                            </m:r>
                          </m:e>
                          <m:sub>
                            <m:r>
                              <a:rPr lang="en-US" altLang="zh" sz="2100" i="1" kern="0">
                                <a:latin typeface="Cambria Math" panose="02040503050406030204" pitchFamily="18" charset="0"/>
                                <a:cs typeface="宋体" panose="02010600030101010101" pitchFamily="2" charset="-122"/>
                              </a:rPr>
                              <m:t>𝑗</m:t>
                            </m:r>
                          </m:sub>
                        </m:sSub>
                      </m:e>
                    </m:nary>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kern="0">
                            <a:solidFill>
                              <a:srgbClr val="000000"/>
                            </a:solidFill>
                            <a:latin typeface="Cambria Math" panose="02040503050406030204" pitchFamily="18" charset="0"/>
                            <a:cs typeface="Times New Roman" panose="02020603050405020304" pitchFamily="18" charset="0"/>
                          </a:rPr>
                          <m:t>𝑦</m:t>
                        </m:r>
                      </m:e>
                      <m:sub>
                        <m:r>
                          <a:rPr lang="en-US" altLang="zh" sz="2100" i="1" kern="0">
                            <a:solidFill>
                              <a:srgbClr val="000000"/>
                            </a:solidFill>
                            <a:latin typeface="Cambria Math" panose="02040503050406030204" pitchFamily="18" charset="0"/>
                            <a:cs typeface="Times New Roman" panose="02020603050405020304" pitchFamily="18" charset="0"/>
                          </a:rPr>
                          <m:t>𝑗</m:t>
                        </m:r>
                      </m:sub>
                    </m:sSub>
                    <m:r>
                      <a:rPr lang="en-US" altLang="zh" sz="2100" i="1" kern="0">
                        <a:solidFill>
                          <a:srgbClr val="000000"/>
                        </a:solidFill>
                        <a:latin typeface="Cambria Math" panose="02040503050406030204" pitchFamily="18" charset="0"/>
                        <a:cs typeface="Times New Roman" panose="02020603050405020304" pitchFamily="18" charset="0"/>
                      </a:rPr>
                      <m:t>=0, </m:t>
                    </m:r>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kern="0">
                            <a:latin typeface="Cambria Math" panose="02040503050406030204" pitchFamily="18" charset="0"/>
                            <a:cs typeface="宋体" panose="02010600030101010101" pitchFamily="2" charset="-122"/>
                          </a:rPr>
                          <m:t>       </m:t>
                        </m:r>
                        <m:r>
                          <a:rPr lang="en-US" altLang="zh" sz="2100" i="1" kern="0">
                            <a:latin typeface="Cambria Math" panose="02040503050406030204" pitchFamily="18" charset="0"/>
                            <a:cs typeface="宋体" panose="02010600030101010101" pitchFamily="2" charset="-122"/>
                          </a:rPr>
                          <m:t>𝛼</m:t>
                        </m:r>
                      </m:e>
                      <m:sub>
                        <m:r>
                          <a:rPr lang="en-US" altLang="zh" sz="2100" i="1" kern="0">
                            <a:latin typeface="Cambria Math" panose="02040503050406030204" pitchFamily="18" charset="0"/>
                            <a:cs typeface="宋体" panose="02010600030101010101" pitchFamily="2" charset="-122"/>
                          </a:rPr>
                          <m:t>𝑗</m:t>
                        </m:r>
                      </m:sub>
                    </m:sSub>
                    <m:r>
                      <a:rPr lang="en-US" altLang="zh" sz="2100" i="1" kern="0">
                        <a:latin typeface="Cambria Math" panose="02040503050406030204" pitchFamily="18" charset="0"/>
                        <a:cs typeface="宋体" panose="02010600030101010101" pitchFamily="2" charset="-122"/>
                      </a:rPr>
                      <m:t>≥0</m:t>
                    </m:r>
                    <m:r>
                      <a:rPr lang="en-US" altLang="zh" sz="2100" i="1" kern="0">
                        <a:latin typeface="Cambria Math" panose="02040503050406030204" pitchFamily="18" charset="0"/>
                        <a:cs typeface="Times New Roman" panose="02020603050405020304" pitchFamily="18" charset="0"/>
                      </a:rPr>
                      <m:t>,</m:t>
                    </m:r>
                    <m:r>
                      <a:rPr lang="en-US" altLang="zh" sz="2100" i="1" kern="0">
                        <a:solidFill>
                          <a:srgbClr val="000000"/>
                        </a:solidFill>
                        <a:latin typeface="Cambria Math" panose="02040503050406030204" pitchFamily="18" charset="0"/>
                        <a:cs typeface="Times New Roman" panose="02020603050405020304" pitchFamily="18" charset="0"/>
                      </a:rPr>
                      <m:t>  </m:t>
                    </m:r>
                    <m:r>
                      <a:rPr lang="en-US" altLang="zh" sz="2100" i="1" kern="0">
                        <a:solidFill>
                          <a:srgbClr val="000000"/>
                        </a:solidFill>
                        <a:latin typeface="Cambria Math" panose="02040503050406030204" pitchFamily="18" charset="0"/>
                        <a:cs typeface="Times New Roman" panose="02020603050405020304" pitchFamily="18" charset="0"/>
                      </a:rPr>
                      <m:t>𝑗</m:t>
                    </m:r>
                    <m:r>
                      <a:rPr lang="en-US" altLang="zh" sz="2100" i="1" kern="0">
                        <a:solidFill>
                          <a:srgbClr val="000000"/>
                        </a:solidFill>
                        <a:latin typeface="Cambria Math" panose="02040503050406030204" pitchFamily="18" charset="0"/>
                        <a:cs typeface="Times New Roman" panose="02020603050405020304" pitchFamily="18" charset="0"/>
                      </a:rPr>
                      <m:t>=1</m:t>
                    </m:r>
                    <m:r>
                      <a:rPr lang="en-US" altLang="zh" sz="2100" kern="0">
                        <a:solidFill>
                          <a:srgbClr val="000000"/>
                        </a:solidFill>
                        <a:latin typeface="Cambria Math" panose="02040503050406030204" pitchFamily="18" charset="0"/>
                        <a:cs typeface="Times New Roman" panose="02020603050405020304" pitchFamily="18" charset="0"/>
                      </a:rPr>
                      <m:t>, 2, …, </m:t>
                    </m:r>
                    <m:r>
                      <m:rPr>
                        <m:sty m:val="p"/>
                      </m:rPr>
                      <a:rPr lang="en-US" altLang="zh" sz="2100" kern="0">
                        <a:solidFill>
                          <a:srgbClr val="000000"/>
                        </a:solidFill>
                        <a:latin typeface="Cambria Math" panose="02040503050406030204" pitchFamily="18" charset="0"/>
                        <a:cs typeface="Times New Roman" panose="02020603050405020304" pitchFamily="18" charset="0"/>
                      </a:rPr>
                      <m:t>m</m:t>
                    </m:r>
                  </m:oMath>
                </a14:m>
                <a:r>
                  <a:rPr lang="zh-TW" altLang="zh" sz="2100" dirty="0"/>
                  <a:t> </a:t>
                </a:r>
                <a:endParaRPr lang="zh" altLang="en-US" sz="2100" dirty="0"/>
              </a:p>
            </p:txBody>
          </p:sp>
        </mc:Choice>
        <mc:Fallback>
          <p:sp>
            <p:nvSpPr>
              <p:cNvPr id="5" name="矩形 4">
                <a:extLst>
                  <a:ext uri="{FF2B5EF4-FFF2-40B4-BE49-F238E27FC236}">
                    <a16:creationId xmlns:a16="http://schemas.microsoft.com/office/drawing/2014/main" id="{12DA93A4-E949-1E4C-89C7-73C43C1A70DC}"/>
                  </a:ext>
                </a:extLst>
              </p:cNvPr>
              <p:cNvSpPr>
                <a:spLocks noRot="1" noChangeAspect="1" noMove="1" noResize="1" noEditPoints="1" noAdjustHandles="1" noChangeArrowheads="1" noChangeShapeType="1" noTextEdit="1"/>
              </p:cNvSpPr>
              <p:nvPr/>
            </p:nvSpPr>
            <p:spPr>
              <a:xfrm>
                <a:off x="3425661" y="2046358"/>
                <a:ext cx="6578462" cy="1371914"/>
              </a:xfrm>
              <a:prstGeom prst="rect">
                <a:avLst/>
              </a:prstGeom>
              <a:blipFill>
                <a:blip r:embed="rId4"/>
                <a:stretch>
                  <a:fillRect t="-74312" b="-834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4E38D8B9-1689-7745-BAE3-C1D64D51A419}"/>
                  </a:ext>
                </a:extLst>
              </p:cNvPr>
              <p:cNvSpPr/>
              <p:nvPr/>
            </p:nvSpPr>
            <p:spPr>
              <a:xfrm>
                <a:off x="3809999" y="4355023"/>
                <a:ext cx="4572000" cy="795282"/>
              </a:xfrm>
              <a:prstGeom prst="rect">
                <a:avLst/>
              </a:prstGeom>
            </p:spPr>
            <p:txBody>
              <a:bodyPr>
                <a:spAutoFit/>
              </a:bodyPr>
              <a:lstStyle/>
              <a:p>
                <a:pPr algn="ctr">
                  <a:spcAft>
                    <a:spcPts val="0"/>
                  </a:spcAft>
                </a:pPr>
                <a14:m>
                  <m:oMathPara xmlns:m="http://schemas.openxmlformats.org/officeDocument/2006/math">
                    <m:oMathParaPr>
                      <m:jc m:val="centerGroup"/>
                    </m:oMathParaPr>
                    <m:oMath xmlns:m="http://schemas.openxmlformats.org/officeDocument/2006/math">
                      <m:r>
                        <a:rPr lang="en-US" altLang="zh" sz="2100" i="1">
                          <a:solidFill>
                            <a:srgbClr val="000000"/>
                          </a:solidFill>
                          <a:latin typeface="Cambria Math" panose="02040503050406030204" pitchFamily="18" charset="0"/>
                        </a:rPr>
                        <m:t>𝑓</m:t>
                      </m:r>
                      <m:d>
                        <m:dPr>
                          <m:ctrlPr>
                            <a:rPr lang="zh-TW" altLang="zh" sz="2100" i="1">
                              <a:solidFill>
                                <a:srgbClr val="000000"/>
                              </a:solidFill>
                              <a:latin typeface="Cambria Math" panose="02040503050406030204" pitchFamily="18" charset="0"/>
                              <a:ea typeface="Cambria Math" panose="02040503050406030204" pitchFamily="18" charset="0"/>
                            </a:rPr>
                          </m:ctrlPr>
                        </m:dPr>
                        <m:e>
                          <m:r>
                            <a:rPr lang="en-US" altLang="zh" sz="2100" b="1" i="1">
                              <a:solidFill>
                                <a:srgbClr val="000000"/>
                              </a:solidFill>
                              <a:latin typeface="Cambria Math" panose="02040503050406030204" pitchFamily="18" charset="0"/>
                            </a:rPr>
                            <m:t>𝒙</m:t>
                          </m:r>
                        </m:e>
                      </m:d>
                      <m:r>
                        <a:rPr lang="en-US" altLang="zh" sz="2100" b="1" i="1">
                          <a:solidFill>
                            <a:srgbClr val="000000"/>
                          </a:solidFill>
                          <a:latin typeface="Cambria Math" panose="02040503050406030204" pitchFamily="18" charset="0"/>
                        </a:rPr>
                        <m:t>=</m:t>
                      </m:r>
                      <m:sSup>
                        <m:sSupPr>
                          <m:ctrlPr>
                            <a:rPr lang="zh-TW" altLang="zh" sz="2100" b="1" i="1">
                              <a:solidFill>
                                <a:srgbClr val="000000"/>
                              </a:solidFill>
                              <a:latin typeface="Cambria Math" panose="02040503050406030204" pitchFamily="18" charset="0"/>
                              <a:ea typeface="Cambria Math" panose="02040503050406030204" pitchFamily="18" charset="0"/>
                            </a:rPr>
                          </m:ctrlPr>
                        </m:sSupPr>
                        <m:e>
                          <m:r>
                            <a:rPr lang="en-US" altLang="zh" sz="2100" b="1" i="1">
                              <a:solidFill>
                                <a:srgbClr val="000000"/>
                              </a:solidFill>
                              <a:latin typeface="Cambria Math" panose="02040503050406030204" pitchFamily="18" charset="0"/>
                            </a:rPr>
                            <m:t>𝒘</m:t>
                          </m:r>
                        </m:e>
                        <m:sup>
                          <m:r>
                            <a:rPr lang="en-US" altLang="zh" sz="2100" b="1" i="1">
                              <a:solidFill>
                                <a:srgbClr val="000000"/>
                              </a:solidFill>
                              <a:latin typeface="Cambria Math" panose="02040503050406030204" pitchFamily="18" charset="0"/>
                            </a:rPr>
                            <m:t>𝑻</m:t>
                          </m:r>
                        </m:sup>
                      </m:sSup>
                      <m:r>
                        <a:rPr lang="en-US" altLang="zh" sz="2100" b="1" i="1">
                          <a:solidFill>
                            <a:srgbClr val="000000"/>
                          </a:solidFill>
                          <a:latin typeface="Cambria Math" panose="02040503050406030204" pitchFamily="18" charset="0"/>
                        </a:rPr>
                        <m:t>𝒙</m:t>
                      </m:r>
                      <m:r>
                        <a:rPr lang="en-US" altLang="zh" sz="2100">
                          <a:solidFill>
                            <a:srgbClr val="000000"/>
                          </a:solidFill>
                          <a:latin typeface="Cambria Math" panose="02040503050406030204" pitchFamily="18" charset="0"/>
                        </a:rPr>
                        <m:t>+</m:t>
                      </m:r>
                      <m:r>
                        <a:rPr lang="en-US" altLang="zh" sz="2100" i="1">
                          <a:solidFill>
                            <a:srgbClr val="000000"/>
                          </a:solidFill>
                          <a:latin typeface="Cambria Math" panose="02040503050406030204" pitchFamily="18" charset="0"/>
                        </a:rPr>
                        <m:t>𝑏</m:t>
                      </m:r>
                    </m:oMath>
                  </m:oMathPara>
                </a14:m>
                <a:endParaRPr lang="zh-TW" altLang="zh" sz="2100" dirty="0">
                  <a:latin typeface="Times New Roman" panose="02020603050405020304" pitchFamily="18" charset="0"/>
                </a:endParaRPr>
              </a:p>
              <a:p>
                <a:pPr algn="ctr"/>
                <a:r>
                  <a:rPr lang="zh-CN" altLang="en-US" sz="2100" kern="0" dirty="0">
                    <a:solidFill>
                      <a:srgbClr val="808080"/>
                    </a:solidFill>
                    <a:latin typeface="宋体" panose="02010600030101010101" pitchFamily="2" charset="-122"/>
                    <a:cs typeface="宋体" panose="02010600030101010101" pitchFamily="2" charset="-122"/>
                  </a:rPr>
                  <a:t>  </a:t>
                </a:r>
                <a:r>
                  <a:rPr lang="en-US" altLang="zh" sz="2100" kern="0" dirty="0">
                    <a:solidFill>
                      <a:srgbClr val="808080"/>
                    </a:solidFill>
                    <a:latin typeface="宋体" panose="02010600030101010101" pitchFamily="2" charset="-122"/>
                    <a:cs typeface="宋体" panose="02010600030101010101" pitchFamily="2" charset="-122"/>
                  </a:rPr>
                  <a:t>=</a:t>
                </a:r>
                <a14:m>
                  <m:oMath xmlns:m="http://schemas.openxmlformats.org/officeDocument/2006/math">
                    <m:nary>
                      <m:naryPr>
                        <m:chr m:val="∑"/>
                        <m:limLoc m:val="undOv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2100" i="1" kern="0">
                            <a:latin typeface="Cambria Math" panose="02040503050406030204" pitchFamily="18" charset="0"/>
                            <a:cs typeface="宋体" panose="02010600030101010101" pitchFamily="2" charset="-122"/>
                          </a:rPr>
                          <m:t>𝑗</m:t>
                        </m:r>
                        <m:r>
                          <a:rPr lang="en-US" altLang="zh" sz="2100" i="1" kern="0">
                            <a:latin typeface="Cambria Math" panose="02040503050406030204" pitchFamily="18" charset="0"/>
                            <a:cs typeface="宋体" panose="02010600030101010101" pitchFamily="2" charset="-122"/>
                          </a:rPr>
                          <m:t>=1</m:t>
                        </m:r>
                      </m:sub>
                      <m:sup>
                        <m:r>
                          <a:rPr lang="en-US" altLang="zh" sz="2100" i="1" kern="0">
                            <a:latin typeface="Cambria Math" panose="02040503050406030204" pitchFamily="18" charset="0"/>
                            <a:cs typeface="宋体" panose="02010600030101010101" pitchFamily="2" charset="-122"/>
                          </a:rPr>
                          <m:t>𝑚</m:t>
                        </m:r>
                      </m:sup>
                      <m:e>
                        <m:sSub>
                          <m:sSubPr>
                            <m:ctrlPr>
                              <a:rPr lang="zh-TW" altLang="zh" sz="21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2100" i="1" kern="0">
                                <a:latin typeface="Cambria Math" panose="02040503050406030204" pitchFamily="18" charset="0"/>
                                <a:cs typeface="宋体" panose="02010600030101010101" pitchFamily="2" charset="-122"/>
                              </a:rPr>
                              <m:t>𝛼</m:t>
                            </m:r>
                          </m:e>
                          <m:sub>
                            <m:r>
                              <a:rPr lang="en-US" altLang="zh" sz="2100" i="1" kern="0">
                                <a:latin typeface="Cambria Math" panose="02040503050406030204" pitchFamily="18" charset="0"/>
                                <a:cs typeface="宋体" panose="02010600030101010101" pitchFamily="2" charset="-122"/>
                              </a:rPr>
                              <m:t>𝑗</m:t>
                            </m:r>
                          </m:sub>
                        </m:sSub>
                      </m:e>
                    </m:nary>
                    <m:sSub>
                      <m:sSubPr>
                        <m:ctrlPr>
                          <a:rPr lang="zh-TW" altLang="zh" sz="2100" i="1">
                            <a:solidFill>
                              <a:srgbClr val="000000"/>
                            </a:solidFill>
                            <a:latin typeface="Cambria Math" panose="02040503050406030204" pitchFamily="18" charset="0"/>
                            <a:ea typeface="Cambria Math" panose="02040503050406030204" pitchFamily="18" charset="0"/>
                          </a:rPr>
                        </m:ctrlPr>
                      </m:sSubPr>
                      <m:e>
                        <m:r>
                          <a:rPr lang="en-US" altLang="zh" sz="2100" i="1" kern="0">
                            <a:solidFill>
                              <a:srgbClr val="000000"/>
                            </a:solidFill>
                            <a:latin typeface="Cambria Math" panose="02040503050406030204" pitchFamily="18" charset="0"/>
                            <a:cs typeface="Times New Roman" panose="02020603050405020304" pitchFamily="18" charset="0"/>
                          </a:rPr>
                          <m:t>𝑦</m:t>
                        </m:r>
                      </m:e>
                      <m:sub>
                        <m:r>
                          <a:rPr lang="en-US" altLang="zh" sz="2100" i="1" kern="0">
                            <a:solidFill>
                              <a:srgbClr val="000000"/>
                            </a:solidFill>
                            <a:latin typeface="Cambria Math" panose="02040503050406030204" pitchFamily="18" charset="0"/>
                            <a:cs typeface="Times New Roman" panose="02020603050405020304" pitchFamily="18" charset="0"/>
                          </a:rPr>
                          <m:t>𝑗</m:t>
                        </m:r>
                      </m:sub>
                    </m:sSub>
                    <m:sSup>
                      <m:sSupPr>
                        <m:ctrlPr>
                          <a:rPr lang="zh-TW" altLang="zh" sz="2100" b="1" i="1">
                            <a:solidFill>
                              <a:srgbClr val="000000"/>
                            </a:solidFill>
                            <a:latin typeface="Cambria Math" panose="02040503050406030204" pitchFamily="18" charset="0"/>
                            <a:ea typeface="Cambria Math" panose="02040503050406030204" pitchFamily="18" charset="0"/>
                          </a:rPr>
                        </m:ctrlPr>
                      </m:sSupPr>
                      <m:e>
                        <m:sSub>
                          <m:sSubPr>
                            <m:ctrlPr>
                              <a:rPr lang="zh-TW" altLang="zh" sz="2100" b="1" i="1">
                                <a:solidFill>
                                  <a:srgbClr val="000000"/>
                                </a:solidFill>
                                <a:latin typeface="Cambria Math" panose="02040503050406030204" pitchFamily="18" charset="0"/>
                                <a:ea typeface="Cambria Math" panose="02040503050406030204" pitchFamily="18" charset="0"/>
                              </a:rPr>
                            </m:ctrlPr>
                          </m:sSubPr>
                          <m:e>
                            <m:r>
                              <a:rPr lang="en-US" altLang="zh" sz="2100" b="1" i="1" kern="0">
                                <a:solidFill>
                                  <a:srgbClr val="000000"/>
                                </a:solidFill>
                                <a:latin typeface="Cambria Math" panose="02040503050406030204" pitchFamily="18" charset="0"/>
                                <a:cs typeface="Times New Roman" panose="02020603050405020304" pitchFamily="18" charset="0"/>
                              </a:rPr>
                              <m:t>𝒙</m:t>
                            </m:r>
                          </m:e>
                          <m:sub>
                            <m:r>
                              <a:rPr lang="en-US" altLang="zh" sz="2100" b="1" i="1" kern="0">
                                <a:solidFill>
                                  <a:srgbClr val="000000"/>
                                </a:solidFill>
                                <a:latin typeface="Cambria Math" panose="02040503050406030204" pitchFamily="18" charset="0"/>
                                <a:cs typeface="Times New Roman" panose="02020603050405020304" pitchFamily="18" charset="0"/>
                              </a:rPr>
                              <m:t>𝒋</m:t>
                            </m:r>
                          </m:sub>
                        </m:sSub>
                      </m:e>
                      <m:sup>
                        <m:r>
                          <a:rPr lang="en-US" altLang="zh" sz="2100" b="1" i="1" kern="0">
                            <a:solidFill>
                              <a:srgbClr val="000000"/>
                            </a:solidFill>
                            <a:latin typeface="Cambria Math" panose="02040503050406030204" pitchFamily="18" charset="0"/>
                            <a:cs typeface="Times New Roman" panose="02020603050405020304" pitchFamily="18" charset="0"/>
                          </a:rPr>
                          <m:t>𝑻</m:t>
                        </m:r>
                      </m:sup>
                    </m:sSup>
                    <m:r>
                      <a:rPr lang="en-US" altLang="zh" sz="2100" b="1" i="1" kern="0">
                        <a:solidFill>
                          <a:srgbClr val="000000"/>
                        </a:solidFill>
                        <a:latin typeface="Cambria Math" panose="02040503050406030204" pitchFamily="18" charset="0"/>
                        <a:cs typeface="Times New Roman" panose="02020603050405020304" pitchFamily="18" charset="0"/>
                      </a:rPr>
                      <m:t>𝒙</m:t>
                    </m:r>
                  </m:oMath>
                </a14:m>
                <a:r>
                  <a:rPr lang="zh-TW" altLang="zh" sz="2100" dirty="0"/>
                  <a:t> </a:t>
                </a:r>
                <a:endParaRPr lang="zh" altLang="en-US" sz="2100" dirty="0"/>
              </a:p>
            </p:txBody>
          </p:sp>
        </mc:Choice>
        <mc:Fallback>
          <p:sp>
            <p:nvSpPr>
              <p:cNvPr id="7" name="矩形 6">
                <a:extLst>
                  <a:ext uri="{FF2B5EF4-FFF2-40B4-BE49-F238E27FC236}">
                    <a16:creationId xmlns:a16="http://schemas.microsoft.com/office/drawing/2014/main" id="{4E38D8B9-1689-7745-BAE3-C1D64D51A419}"/>
                  </a:ext>
                </a:extLst>
              </p:cNvPr>
              <p:cNvSpPr>
                <a:spLocks noRot="1" noChangeAspect="1" noMove="1" noResize="1" noEditPoints="1" noAdjustHandles="1" noChangeArrowheads="1" noChangeShapeType="1" noTextEdit="1"/>
              </p:cNvSpPr>
              <p:nvPr/>
            </p:nvSpPr>
            <p:spPr>
              <a:xfrm>
                <a:off x="3809999" y="4355023"/>
                <a:ext cx="4572000" cy="795282"/>
              </a:xfrm>
              <a:prstGeom prst="rect">
                <a:avLst/>
              </a:prstGeom>
              <a:blipFill>
                <a:blip r:embed="rId5"/>
                <a:stretch>
                  <a:fillRect t="-18750" b="-9062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442004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02C4BEBD-407E-3248-A3CF-115E434EC1A8}"/>
              </a:ext>
            </a:extLst>
          </p:cNvPr>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r>
              <a:rPr lang="en-US" altLang="zh-CN" dirty="0"/>
              <a:t>4.6</a:t>
            </a:r>
            <a:r>
              <a:rPr lang="zh-CN" altLang="en-US" dirty="0"/>
              <a:t> 支持向量机</a:t>
            </a:r>
            <a:endParaRPr lang="en-US" altLang="zh-CN" dirty="0">
              <a:effectLst/>
              <a:ea typeface="宋体" panose="02010600030101010101" pitchFamily="2" charset="-122"/>
            </a:endParaRPr>
          </a:p>
        </p:txBody>
      </p:sp>
      <p:sp>
        <p:nvSpPr>
          <p:cNvPr id="146435" name="Rectangle 3">
            <a:extLst>
              <a:ext uri="{FF2B5EF4-FFF2-40B4-BE49-F238E27FC236}">
                <a16:creationId xmlns:a16="http://schemas.microsoft.com/office/drawing/2014/main" id="{1785D485-A535-0C49-8DAB-C4790C177964}"/>
              </a:ext>
            </a:extLst>
          </p:cNvPr>
          <p:cNvSpPr>
            <a:spLocks noGrp="1" noChangeArrowheads="1"/>
          </p:cNvSpPr>
          <p:nvPr>
            <p:ph type="body" idx="1"/>
          </p:nvPr>
        </p:nvSpPr>
        <p:spPr/>
        <p:txBody>
          <a:bodyPr/>
          <a:lstStyle/>
          <a:p>
            <a:r>
              <a:rPr lang="zh-CN" altLang="en-US" dirty="0">
                <a:ea typeface="宋体" panose="02010600030101010101" pitchFamily="2" charset="-122"/>
              </a:rPr>
              <a:t>线性不可分情况：</a:t>
            </a:r>
            <a:endParaRPr lang="en-US" altLang="zh-CN" dirty="0">
              <a:ea typeface="宋体" panose="02010600030101010101" pitchFamily="2" charset="-122"/>
            </a:endParaRPr>
          </a:p>
        </p:txBody>
      </p:sp>
      <p:graphicFrame>
        <p:nvGraphicFramePr>
          <p:cNvPr id="46082" name="Object 4">
            <a:extLst>
              <a:ext uri="{FF2B5EF4-FFF2-40B4-BE49-F238E27FC236}">
                <a16:creationId xmlns:a16="http://schemas.microsoft.com/office/drawing/2014/main" id="{4C4820F7-F8FB-7146-A751-41354E7E69D8}"/>
              </a:ext>
            </a:extLst>
          </p:cNvPr>
          <p:cNvGraphicFramePr>
            <a:graphicFrameLocks noGrp="1" noChangeAspect="1"/>
          </p:cNvGraphicFramePr>
          <p:nvPr>
            <p:ph sz="half" idx="4294967295"/>
            <p:extLst>
              <p:ext uri="{D42A27DB-BD31-4B8C-83A1-F6EECF244321}">
                <p14:modId xmlns:p14="http://schemas.microsoft.com/office/powerpoint/2010/main" val="1121820673"/>
              </p:ext>
            </p:extLst>
          </p:nvPr>
        </p:nvGraphicFramePr>
        <p:xfrm>
          <a:off x="2063552" y="2420889"/>
          <a:ext cx="3543300" cy="3343275"/>
        </p:xfrm>
        <a:graphic>
          <a:graphicData uri="http://schemas.openxmlformats.org/presentationml/2006/ole">
            <mc:AlternateContent xmlns:mc="http://schemas.openxmlformats.org/markup-compatibility/2006">
              <mc:Choice xmlns:v="urn:schemas-microsoft-com:vml" Requires="v">
                <p:oleObj spid="_x0000_s111624" name="Visio" r:id="rId4" imgW="3721100" imgH="3511550" progId="Visio.Drawing.6">
                  <p:embed/>
                </p:oleObj>
              </mc:Choice>
              <mc:Fallback>
                <p:oleObj name="Visio" r:id="rId4" imgW="3721100" imgH="3511550" progId="Visio.Drawing.6">
                  <p:embed/>
                  <p:pic>
                    <p:nvPicPr>
                      <p:cNvPr id="46082" name="Object 4">
                        <a:extLst>
                          <a:ext uri="{FF2B5EF4-FFF2-40B4-BE49-F238E27FC236}">
                            <a16:creationId xmlns:a16="http://schemas.microsoft.com/office/drawing/2014/main" id="{4C4820F7-F8FB-7146-A751-41354E7E69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3552" y="2420889"/>
                        <a:ext cx="354330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5">
            <a:extLst>
              <a:ext uri="{FF2B5EF4-FFF2-40B4-BE49-F238E27FC236}">
                <a16:creationId xmlns:a16="http://schemas.microsoft.com/office/drawing/2014/main" id="{79B0A6E8-0071-A14F-BC29-7C48253D13D6}"/>
              </a:ext>
            </a:extLst>
          </p:cNvPr>
          <p:cNvGrpSpPr>
            <a:grpSpLocks/>
          </p:cNvGrpSpPr>
          <p:nvPr/>
        </p:nvGrpSpPr>
        <p:grpSpPr bwMode="auto">
          <a:xfrm>
            <a:off x="2292152" y="2925713"/>
            <a:ext cx="3028950" cy="2343150"/>
            <a:chOff x="1584" y="1632"/>
            <a:chExt cx="2544" cy="1968"/>
          </a:xfrm>
        </p:grpSpPr>
        <p:sp>
          <p:nvSpPr>
            <p:cNvPr id="146438" name="Oval 6">
              <a:extLst>
                <a:ext uri="{FF2B5EF4-FFF2-40B4-BE49-F238E27FC236}">
                  <a16:creationId xmlns:a16="http://schemas.microsoft.com/office/drawing/2014/main" id="{8AC47A4D-9A39-3A4A-9C21-AECEE87A648A}"/>
                </a:ext>
              </a:extLst>
            </p:cNvPr>
            <p:cNvSpPr>
              <a:spLocks noChangeArrowheads="1"/>
            </p:cNvSpPr>
            <p:nvPr/>
          </p:nvSpPr>
          <p:spPr bwMode="auto">
            <a:xfrm>
              <a:off x="1584" y="1632"/>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6439" name="Oval 7">
              <a:extLst>
                <a:ext uri="{FF2B5EF4-FFF2-40B4-BE49-F238E27FC236}">
                  <a16:creationId xmlns:a16="http://schemas.microsoft.com/office/drawing/2014/main" id="{2AF6BE56-9AEF-974C-844A-E13DA7386F4A}"/>
                </a:ext>
              </a:extLst>
            </p:cNvPr>
            <p:cNvSpPr>
              <a:spLocks noChangeArrowheads="1"/>
            </p:cNvSpPr>
            <p:nvPr/>
          </p:nvSpPr>
          <p:spPr bwMode="auto">
            <a:xfrm>
              <a:off x="2304" y="2208"/>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6440" name="Oval 8">
              <a:extLst>
                <a:ext uri="{FF2B5EF4-FFF2-40B4-BE49-F238E27FC236}">
                  <a16:creationId xmlns:a16="http://schemas.microsoft.com/office/drawing/2014/main" id="{ACE4BDA9-7F9E-7042-8153-798282657B16}"/>
                </a:ext>
              </a:extLst>
            </p:cNvPr>
            <p:cNvSpPr>
              <a:spLocks noChangeArrowheads="1"/>
            </p:cNvSpPr>
            <p:nvPr/>
          </p:nvSpPr>
          <p:spPr bwMode="auto">
            <a:xfrm>
              <a:off x="2208" y="1680"/>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6441" name="Oval 9">
              <a:extLst>
                <a:ext uri="{FF2B5EF4-FFF2-40B4-BE49-F238E27FC236}">
                  <a16:creationId xmlns:a16="http://schemas.microsoft.com/office/drawing/2014/main" id="{1C2F57E5-E1EB-3E48-88F7-228A3A5017D0}"/>
                </a:ext>
              </a:extLst>
            </p:cNvPr>
            <p:cNvSpPr>
              <a:spLocks noChangeArrowheads="1"/>
            </p:cNvSpPr>
            <p:nvPr/>
          </p:nvSpPr>
          <p:spPr bwMode="auto">
            <a:xfrm>
              <a:off x="2832" y="3264"/>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6442" name="Oval 10">
              <a:extLst>
                <a:ext uri="{FF2B5EF4-FFF2-40B4-BE49-F238E27FC236}">
                  <a16:creationId xmlns:a16="http://schemas.microsoft.com/office/drawing/2014/main" id="{0D989E09-840C-014D-95EA-F92105D57183}"/>
                </a:ext>
              </a:extLst>
            </p:cNvPr>
            <p:cNvSpPr>
              <a:spLocks noChangeArrowheads="1"/>
            </p:cNvSpPr>
            <p:nvPr/>
          </p:nvSpPr>
          <p:spPr bwMode="auto">
            <a:xfrm>
              <a:off x="3312" y="2400"/>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46443" name="Oval 11">
              <a:extLst>
                <a:ext uri="{FF2B5EF4-FFF2-40B4-BE49-F238E27FC236}">
                  <a16:creationId xmlns:a16="http://schemas.microsoft.com/office/drawing/2014/main" id="{7DB85E74-D61E-2F41-B336-135051CF6EBB}"/>
                </a:ext>
              </a:extLst>
            </p:cNvPr>
            <p:cNvSpPr>
              <a:spLocks noChangeArrowheads="1"/>
            </p:cNvSpPr>
            <p:nvPr/>
          </p:nvSpPr>
          <p:spPr bwMode="auto">
            <a:xfrm>
              <a:off x="3792" y="2736"/>
              <a:ext cx="336" cy="336"/>
            </a:xfrm>
            <a:prstGeom prst="ellipse">
              <a:avLst/>
            </a:prstGeom>
            <a:noFill/>
            <a:ln w="508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grpSp>
      <p:grpSp>
        <p:nvGrpSpPr>
          <p:cNvPr id="12" name="组合 11">
            <a:extLst>
              <a:ext uri="{FF2B5EF4-FFF2-40B4-BE49-F238E27FC236}">
                <a16:creationId xmlns:a16="http://schemas.microsoft.com/office/drawing/2014/main" id="{5FAFC01D-A357-1F4B-8952-F17E8F26D6B9}"/>
              </a:ext>
            </a:extLst>
          </p:cNvPr>
          <p:cNvGrpSpPr/>
          <p:nvPr/>
        </p:nvGrpSpPr>
        <p:grpSpPr>
          <a:xfrm>
            <a:off x="5931570" y="3780579"/>
            <a:ext cx="4831680" cy="1039828"/>
            <a:chOff x="2260600" y="3886200"/>
            <a:chExt cx="7581900" cy="1881528"/>
          </a:xfrm>
        </p:grpSpPr>
        <p:sp>
          <p:nvSpPr>
            <p:cNvPr id="13" name="Line 2">
              <a:extLst>
                <a:ext uri="{FF2B5EF4-FFF2-40B4-BE49-F238E27FC236}">
                  <a16:creationId xmlns:a16="http://schemas.microsoft.com/office/drawing/2014/main" id="{1A02D528-D723-FD4C-82A5-0C1CBF4FBA77}"/>
                </a:ext>
              </a:extLst>
            </p:cNvPr>
            <p:cNvSpPr>
              <a:spLocks noChangeShapeType="1"/>
            </p:cNvSpPr>
            <p:nvPr/>
          </p:nvSpPr>
          <p:spPr bwMode="auto">
            <a:xfrm flipV="1">
              <a:off x="2260600" y="4660900"/>
              <a:ext cx="7581900" cy="12700"/>
            </a:xfrm>
            <a:prstGeom prst="line">
              <a:avLst/>
            </a:prstGeom>
            <a:noFill/>
            <a:ln w="508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zh" altLang="en-US"/>
            </a:p>
          </p:txBody>
        </p:sp>
        <p:sp>
          <p:nvSpPr>
            <p:cNvPr id="14" name="Oval 5">
              <a:extLst>
                <a:ext uri="{FF2B5EF4-FFF2-40B4-BE49-F238E27FC236}">
                  <a16:creationId xmlns:a16="http://schemas.microsoft.com/office/drawing/2014/main" id="{3933B9C9-EA02-6441-A1F5-478F48469CF2}"/>
                </a:ext>
              </a:extLst>
            </p:cNvPr>
            <p:cNvSpPr>
              <a:spLocks noChangeArrowheads="1"/>
            </p:cNvSpPr>
            <p:nvPr/>
          </p:nvSpPr>
          <p:spPr bwMode="auto">
            <a:xfrm>
              <a:off x="76454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15" name="Oval 6">
              <a:extLst>
                <a:ext uri="{FF2B5EF4-FFF2-40B4-BE49-F238E27FC236}">
                  <a16:creationId xmlns:a16="http://schemas.microsoft.com/office/drawing/2014/main" id="{8D5F88F0-F2BE-ED4E-85DE-3D8AB50F33AC}"/>
                </a:ext>
              </a:extLst>
            </p:cNvPr>
            <p:cNvSpPr>
              <a:spLocks noChangeArrowheads="1"/>
            </p:cNvSpPr>
            <p:nvPr/>
          </p:nvSpPr>
          <p:spPr bwMode="auto">
            <a:xfrm>
              <a:off x="70866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16" name="Oval 7">
              <a:extLst>
                <a:ext uri="{FF2B5EF4-FFF2-40B4-BE49-F238E27FC236}">
                  <a16:creationId xmlns:a16="http://schemas.microsoft.com/office/drawing/2014/main" id="{48DA2D09-1B61-1D45-8980-73AC99C7996F}"/>
                </a:ext>
              </a:extLst>
            </p:cNvPr>
            <p:cNvSpPr>
              <a:spLocks noChangeArrowheads="1"/>
            </p:cNvSpPr>
            <p:nvPr/>
          </p:nvSpPr>
          <p:spPr bwMode="auto">
            <a:xfrm>
              <a:off x="68199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17" name="Oval 8">
              <a:extLst>
                <a:ext uri="{FF2B5EF4-FFF2-40B4-BE49-F238E27FC236}">
                  <a16:creationId xmlns:a16="http://schemas.microsoft.com/office/drawing/2014/main" id="{1D9C701F-1DFF-B543-9A72-17330457E114}"/>
                </a:ext>
              </a:extLst>
            </p:cNvPr>
            <p:cNvSpPr>
              <a:spLocks noChangeArrowheads="1"/>
            </p:cNvSpPr>
            <p:nvPr/>
          </p:nvSpPr>
          <p:spPr bwMode="auto">
            <a:xfrm>
              <a:off x="62992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18" name="Oval 9">
              <a:extLst>
                <a:ext uri="{FF2B5EF4-FFF2-40B4-BE49-F238E27FC236}">
                  <a16:creationId xmlns:a16="http://schemas.microsoft.com/office/drawing/2014/main" id="{92473278-2323-164B-9D57-D61166916CBC}"/>
                </a:ext>
              </a:extLst>
            </p:cNvPr>
            <p:cNvSpPr>
              <a:spLocks noChangeArrowheads="1"/>
            </p:cNvSpPr>
            <p:nvPr/>
          </p:nvSpPr>
          <p:spPr bwMode="auto">
            <a:xfrm>
              <a:off x="60452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19" name="Oval 10">
              <a:extLst>
                <a:ext uri="{FF2B5EF4-FFF2-40B4-BE49-F238E27FC236}">
                  <a16:creationId xmlns:a16="http://schemas.microsoft.com/office/drawing/2014/main" id="{D92C3C7D-8CEF-5549-B689-50DA3456D8C6}"/>
                </a:ext>
              </a:extLst>
            </p:cNvPr>
            <p:cNvSpPr>
              <a:spLocks noChangeArrowheads="1"/>
            </p:cNvSpPr>
            <p:nvPr/>
          </p:nvSpPr>
          <p:spPr bwMode="auto">
            <a:xfrm>
              <a:off x="58293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0" name="Oval 11">
              <a:extLst>
                <a:ext uri="{FF2B5EF4-FFF2-40B4-BE49-F238E27FC236}">
                  <a16:creationId xmlns:a16="http://schemas.microsoft.com/office/drawing/2014/main" id="{839C1445-3CFF-A143-91C1-3F017F4CAA5E}"/>
                </a:ext>
              </a:extLst>
            </p:cNvPr>
            <p:cNvSpPr>
              <a:spLocks noChangeArrowheads="1"/>
            </p:cNvSpPr>
            <p:nvPr/>
          </p:nvSpPr>
          <p:spPr bwMode="auto">
            <a:xfrm>
              <a:off x="56007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1" name="Oval 12">
              <a:extLst>
                <a:ext uri="{FF2B5EF4-FFF2-40B4-BE49-F238E27FC236}">
                  <a16:creationId xmlns:a16="http://schemas.microsoft.com/office/drawing/2014/main" id="{3B96FFBA-01CA-6B44-8BDE-FD81FFB00406}"/>
                </a:ext>
              </a:extLst>
            </p:cNvPr>
            <p:cNvSpPr>
              <a:spLocks noChangeArrowheads="1"/>
            </p:cNvSpPr>
            <p:nvPr/>
          </p:nvSpPr>
          <p:spPr bwMode="auto">
            <a:xfrm>
              <a:off x="44196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2" name="Oval 13">
              <a:extLst>
                <a:ext uri="{FF2B5EF4-FFF2-40B4-BE49-F238E27FC236}">
                  <a16:creationId xmlns:a16="http://schemas.microsoft.com/office/drawing/2014/main" id="{0D1921EF-2CA2-854D-8170-B31BC369531B}"/>
                </a:ext>
              </a:extLst>
            </p:cNvPr>
            <p:cNvSpPr>
              <a:spLocks noChangeArrowheads="1"/>
            </p:cNvSpPr>
            <p:nvPr/>
          </p:nvSpPr>
          <p:spPr bwMode="auto">
            <a:xfrm>
              <a:off x="5029200" y="4578350"/>
              <a:ext cx="152400" cy="1524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3" name="Oval 14">
              <a:extLst>
                <a:ext uri="{FF2B5EF4-FFF2-40B4-BE49-F238E27FC236}">
                  <a16:creationId xmlns:a16="http://schemas.microsoft.com/office/drawing/2014/main" id="{6323A41D-CD33-BD45-B28D-F6D088C789FF}"/>
                </a:ext>
              </a:extLst>
            </p:cNvPr>
            <p:cNvSpPr>
              <a:spLocks noChangeArrowheads="1"/>
            </p:cNvSpPr>
            <p:nvPr/>
          </p:nvSpPr>
          <p:spPr bwMode="auto">
            <a:xfrm>
              <a:off x="81280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4" name="Oval 15">
              <a:extLst>
                <a:ext uri="{FF2B5EF4-FFF2-40B4-BE49-F238E27FC236}">
                  <a16:creationId xmlns:a16="http://schemas.microsoft.com/office/drawing/2014/main" id="{BD36DA06-5F60-5D40-B429-0C81E8061EAE}"/>
                </a:ext>
              </a:extLst>
            </p:cNvPr>
            <p:cNvSpPr>
              <a:spLocks noChangeArrowheads="1"/>
            </p:cNvSpPr>
            <p:nvPr/>
          </p:nvSpPr>
          <p:spPr bwMode="auto">
            <a:xfrm>
              <a:off x="85852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5" name="Oval 16">
              <a:extLst>
                <a:ext uri="{FF2B5EF4-FFF2-40B4-BE49-F238E27FC236}">
                  <a16:creationId xmlns:a16="http://schemas.microsoft.com/office/drawing/2014/main" id="{9E2EEA3C-266D-8A45-954F-A3E7AFBC7858}"/>
                </a:ext>
              </a:extLst>
            </p:cNvPr>
            <p:cNvSpPr>
              <a:spLocks noChangeArrowheads="1"/>
            </p:cNvSpPr>
            <p:nvPr/>
          </p:nvSpPr>
          <p:spPr bwMode="auto">
            <a:xfrm>
              <a:off x="34925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6" name="Oval 17">
              <a:extLst>
                <a:ext uri="{FF2B5EF4-FFF2-40B4-BE49-F238E27FC236}">
                  <a16:creationId xmlns:a16="http://schemas.microsoft.com/office/drawing/2014/main" id="{CBEA8322-93C6-DE47-B60E-9555F4105A44}"/>
                </a:ext>
              </a:extLst>
            </p:cNvPr>
            <p:cNvSpPr>
              <a:spLocks noChangeArrowheads="1"/>
            </p:cNvSpPr>
            <p:nvPr/>
          </p:nvSpPr>
          <p:spPr bwMode="auto">
            <a:xfrm>
              <a:off x="4102100" y="4578350"/>
              <a:ext cx="152400" cy="152400"/>
            </a:xfrm>
            <a:prstGeom prst="ellipse">
              <a:avLst/>
            </a:prstGeom>
            <a:solidFill>
              <a:srgbClr val="FC0128"/>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2400">
                <a:solidFill>
                  <a:schemeClr val="tx1"/>
                </a:solidFill>
                <a:ea typeface="宋体" panose="02010600030101010101" pitchFamily="2" charset="-122"/>
              </a:endParaRPr>
            </a:p>
          </p:txBody>
        </p:sp>
        <p:sp>
          <p:nvSpPr>
            <p:cNvPr id="27" name="Text Box 18">
              <a:extLst>
                <a:ext uri="{FF2B5EF4-FFF2-40B4-BE49-F238E27FC236}">
                  <a16:creationId xmlns:a16="http://schemas.microsoft.com/office/drawing/2014/main" id="{02574651-662B-204F-A6BC-6B3E0CF02D0C}"/>
                </a:ext>
              </a:extLst>
            </p:cNvPr>
            <p:cNvSpPr txBox="1">
              <a:spLocks noChangeArrowheads="1"/>
            </p:cNvSpPr>
            <p:nvPr/>
          </p:nvSpPr>
          <p:spPr bwMode="auto">
            <a:xfrm>
              <a:off x="5699125" y="4932363"/>
              <a:ext cx="531261" cy="83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r>
                <a:rPr lang="en-US" altLang="zh-CN" sz="2400">
                  <a:solidFill>
                    <a:schemeClr val="tx1"/>
                  </a:solidFill>
                  <a:latin typeface="Arial" panose="020B0604020202020204" pitchFamily="34" charset="0"/>
                  <a:ea typeface="宋体" panose="02010600030101010101" pitchFamily="2" charset="-122"/>
                </a:rPr>
                <a:t>x</a:t>
              </a:r>
            </a:p>
          </p:txBody>
        </p:sp>
        <p:sp>
          <p:nvSpPr>
            <p:cNvPr id="28" name="Freeform 20">
              <a:extLst>
                <a:ext uri="{FF2B5EF4-FFF2-40B4-BE49-F238E27FC236}">
                  <a16:creationId xmlns:a16="http://schemas.microsoft.com/office/drawing/2014/main" id="{5BA182F5-3E30-9F4D-A9D1-EAFE2CCF8E86}"/>
                </a:ext>
              </a:extLst>
            </p:cNvPr>
            <p:cNvSpPr>
              <a:spLocks/>
            </p:cNvSpPr>
            <p:nvPr/>
          </p:nvSpPr>
          <p:spPr bwMode="auto">
            <a:xfrm>
              <a:off x="3886200" y="3886200"/>
              <a:ext cx="5537200" cy="1778000"/>
            </a:xfrm>
            <a:custGeom>
              <a:avLst/>
              <a:gdLst>
                <a:gd name="T0" fmla="*/ 0 w 3488"/>
                <a:gd name="T1" fmla="*/ 2147483646 h 1120"/>
                <a:gd name="T2" fmla="*/ 2147483646 w 3488"/>
                <a:gd name="T3" fmla="*/ 2147483646 h 1120"/>
                <a:gd name="T4" fmla="*/ 2147483646 w 3488"/>
                <a:gd name="T5" fmla="*/ 2147483646 h 1120"/>
                <a:gd name="T6" fmla="*/ 2147483646 w 3488"/>
                <a:gd name="T7" fmla="*/ 2147483646 h 1120"/>
                <a:gd name="T8" fmla="*/ 2147483646 w 3488"/>
                <a:gd name="T9" fmla="*/ 2147483646 h 1120"/>
                <a:gd name="T10" fmla="*/ 2147483646 w 3488"/>
                <a:gd name="T11" fmla="*/ 2147483646 h 1120"/>
                <a:gd name="T12" fmla="*/ 2147483646 w 3488"/>
                <a:gd name="T13" fmla="*/ 2147483646 h 1120"/>
                <a:gd name="T14" fmla="*/ 0 60000 65536"/>
                <a:gd name="T15" fmla="*/ 0 60000 65536"/>
                <a:gd name="T16" fmla="*/ 0 60000 65536"/>
                <a:gd name="T17" fmla="*/ 0 60000 65536"/>
                <a:gd name="T18" fmla="*/ 0 60000 65536"/>
                <a:gd name="T19" fmla="*/ 0 60000 65536"/>
                <a:gd name="T20" fmla="*/ 0 60000 65536"/>
                <a:gd name="T21" fmla="*/ 0 w 3488"/>
                <a:gd name="T22" fmla="*/ 0 h 1120"/>
                <a:gd name="T23" fmla="*/ 3488 w 348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88" h="1120">
                  <a:moveTo>
                    <a:pt x="0" y="584"/>
                  </a:moveTo>
                  <a:cubicBezTo>
                    <a:pt x="296" y="644"/>
                    <a:pt x="592" y="704"/>
                    <a:pt x="720" y="632"/>
                  </a:cubicBezTo>
                  <a:cubicBezTo>
                    <a:pt x="848" y="560"/>
                    <a:pt x="512" y="240"/>
                    <a:pt x="768" y="152"/>
                  </a:cubicBezTo>
                  <a:cubicBezTo>
                    <a:pt x="1024" y="64"/>
                    <a:pt x="2040" y="0"/>
                    <a:pt x="2256" y="104"/>
                  </a:cubicBezTo>
                  <a:cubicBezTo>
                    <a:pt x="2472" y="208"/>
                    <a:pt x="1896" y="616"/>
                    <a:pt x="2064" y="776"/>
                  </a:cubicBezTo>
                  <a:cubicBezTo>
                    <a:pt x="2232" y="936"/>
                    <a:pt x="3040" y="1008"/>
                    <a:pt x="3264" y="1064"/>
                  </a:cubicBezTo>
                  <a:cubicBezTo>
                    <a:pt x="3488" y="1120"/>
                    <a:pt x="3448" y="1116"/>
                    <a:pt x="3408" y="1112"/>
                  </a:cubicBezTo>
                </a:path>
              </a:pathLst>
            </a:custGeom>
            <a:noFill/>
            <a:ln w="28575">
              <a:solidFill>
                <a:srgbClr val="99C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 altLang="en-US"/>
            </a:p>
          </p:txBody>
        </p:sp>
      </p:grpSp>
    </p:spTree>
    <p:extLst>
      <p:ext uri="{BB962C8B-B14F-4D97-AF65-F5344CB8AC3E}">
        <p14:creationId xmlns:p14="http://schemas.microsoft.com/office/powerpoint/2010/main" val="11300801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nodeType="clickEffect">
                                  <p:stCondLst>
                                    <p:cond delay="0"/>
                                  </p:stCondLst>
                                  <p:childTnLst>
                                    <p:set>
                                      <p:cBhvr>
                                        <p:cTn id="6" dur="0" fill="hold">
                                          <p:stCondLst>
                                            <p:cond delay="0"/>
                                          </p:stCondLst>
                                        </p:cTn>
                                        <p:tgtEl>
                                          <p:spTgt spid="46082"/>
                                        </p:tgtEl>
                                        <p:attrNameLst>
                                          <p:attrName>style.visibility</p:attrName>
                                        </p:attrNameLst>
                                      </p:cBhvr>
                                      <p:to>
                                        <p:strVal val="visible"/>
                                      </p:to>
                                    </p:set>
                                    <p:animEffect transition="in" filter="fade">
                                      <p:cBhvr>
                                        <p:cTn id="7" dur="500"/>
                                        <p:tgtEl>
                                          <p:spTgt spid="46082"/>
                                        </p:tgtEl>
                                      </p:cBhvr>
                                    </p:animEffect>
                                    <p:anim calcmode="lin" valueType="num">
                                      <p:cBhvr>
                                        <p:cTn id="8" dur="500" fill="hold"/>
                                        <p:tgtEl>
                                          <p:spTgt spid="46082"/>
                                        </p:tgtEl>
                                        <p:attrNameLst>
                                          <p:attrName>ppt_x</p:attrName>
                                        </p:attrNameLst>
                                      </p:cBhvr>
                                      <p:tavLst>
                                        <p:tav tm="0">
                                          <p:val>
                                            <p:strVal val="#ppt_x"/>
                                          </p:val>
                                        </p:tav>
                                        <p:tav tm="100000">
                                          <p:val>
                                            <p:strVal val="#ppt_x"/>
                                          </p:val>
                                        </p:tav>
                                      </p:tavLst>
                                    </p:anim>
                                    <p:anim calcmode="lin" valueType="num">
                                      <p:cBhvr>
                                        <p:cTn id="9" dur="500" fill="hold"/>
                                        <p:tgtEl>
                                          <p:spTgt spid="46082"/>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3">
            <a:extLst>
              <a:ext uri="{FF2B5EF4-FFF2-40B4-BE49-F238E27FC236}">
                <a16:creationId xmlns:a16="http://schemas.microsoft.com/office/drawing/2014/main" id="{00A9CC0A-01CB-474C-BA7F-24568545607F}"/>
              </a:ext>
            </a:extLst>
          </p:cNvPr>
          <p:cNvSpPr>
            <a:spLocks noGrp="1" noChangeArrowheads="1"/>
          </p:cNvSpPr>
          <p:nvPr>
            <p:ph type="title"/>
          </p:nvPr>
        </p:nvSpPr>
        <p:spPr/>
        <p:txBody>
          <a:bodyPr>
            <a:normAutofit/>
          </a:bodyPr>
          <a:lstStyle/>
          <a:p>
            <a:pPr eaLnBrk="1" hangingPunct="1"/>
            <a:r>
              <a:rPr lang="en-US" altLang="zh-CN" dirty="0"/>
              <a:t>4.6</a:t>
            </a:r>
            <a:r>
              <a:rPr lang="zh-CN" altLang="en-US" dirty="0"/>
              <a:t> 支持向量机</a:t>
            </a:r>
            <a:endParaRPr lang="en-US" altLang="zh-CN" dirty="0"/>
          </a:p>
        </p:txBody>
      </p:sp>
      <p:sp>
        <p:nvSpPr>
          <p:cNvPr id="150533" name="Rectangle 4">
            <a:extLst>
              <a:ext uri="{FF2B5EF4-FFF2-40B4-BE49-F238E27FC236}">
                <a16:creationId xmlns:a16="http://schemas.microsoft.com/office/drawing/2014/main" id="{FB9A1EEA-13F4-A647-974C-13DC86391474}"/>
              </a:ext>
            </a:extLst>
          </p:cNvPr>
          <p:cNvSpPr>
            <a:spLocks noGrp="1" noChangeArrowheads="1"/>
          </p:cNvSpPr>
          <p:nvPr>
            <p:ph idx="1"/>
          </p:nvPr>
        </p:nvSpPr>
        <p:spPr/>
        <p:txBody>
          <a:bodyPr/>
          <a:lstStyle/>
          <a:p>
            <a:pPr eaLnBrk="1" hangingPunct="1"/>
            <a:r>
              <a:rPr lang="zh-CN" altLang="en-US" dirty="0">
                <a:ea typeface="宋体" panose="02010600030101010101" pitchFamily="2" charset="-122"/>
              </a:rPr>
              <a:t>映射到高维空间</a:t>
            </a:r>
            <a:endParaRPr lang="en-US" altLang="zh-CN" dirty="0">
              <a:ea typeface="宋体" panose="02010600030101010101" pitchFamily="2" charset="-122"/>
            </a:endParaRPr>
          </a:p>
          <a:p>
            <a:pPr eaLnBrk="1" hangingPunct="1"/>
            <a:r>
              <a:rPr lang="zh-CN" altLang="en-US" dirty="0">
                <a:ea typeface="宋体" panose="02010600030101010101" pitchFamily="2" charset="-122"/>
              </a:rPr>
              <a:t>如：在</a:t>
            </a:r>
            <a:r>
              <a:rPr lang="en-US" altLang="zh-CN" dirty="0">
                <a:ea typeface="宋体" panose="02010600030101010101" pitchFamily="2" charset="-122"/>
              </a:rPr>
              <a:t>&lt;x, x</a:t>
            </a:r>
            <a:r>
              <a:rPr lang="en-US" altLang="zh-CN" baseline="30000" dirty="0">
                <a:ea typeface="宋体" panose="02010600030101010101" pitchFamily="2" charset="-122"/>
              </a:rPr>
              <a:t>2</a:t>
            </a:r>
            <a:r>
              <a:rPr lang="en-US" altLang="zh-CN" dirty="0">
                <a:ea typeface="宋体" panose="02010600030101010101" pitchFamily="2" charset="-122"/>
              </a:rPr>
              <a:t>&gt; </a:t>
            </a:r>
            <a:r>
              <a:rPr lang="zh-CN" altLang="en-US" dirty="0">
                <a:ea typeface="宋体" panose="02010600030101010101" pitchFamily="2" charset="-122"/>
              </a:rPr>
              <a:t>空间</a:t>
            </a:r>
            <a:endParaRPr lang="en-US" altLang="zh-CN" dirty="0">
              <a:ea typeface="宋体" panose="02010600030101010101" pitchFamily="2" charset="-122"/>
            </a:endParaRPr>
          </a:p>
        </p:txBody>
      </p:sp>
      <p:grpSp>
        <p:nvGrpSpPr>
          <p:cNvPr id="2" name="组合 1">
            <a:extLst>
              <a:ext uri="{FF2B5EF4-FFF2-40B4-BE49-F238E27FC236}">
                <a16:creationId xmlns:a16="http://schemas.microsoft.com/office/drawing/2014/main" id="{87F824A9-31FC-A045-A0D3-88B4DD94FF9D}"/>
              </a:ext>
            </a:extLst>
          </p:cNvPr>
          <p:cNvGrpSpPr/>
          <p:nvPr/>
        </p:nvGrpSpPr>
        <p:grpSpPr>
          <a:xfrm>
            <a:off x="3719737" y="3140968"/>
            <a:ext cx="5603719" cy="3124200"/>
            <a:chOff x="1311214" y="1701800"/>
            <a:chExt cx="7471625" cy="4165600"/>
          </a:xfrm>
        </p:grpSpPr>
        <p:sp>
          <p:nvSpPr>
            <p:cNvPr id="150531" name="Line 2">
              <a:extLst>
                <a:ext uri="{FF2B5EF4-FFF2-40B4-BE49-F238E27FC236}">
                  <a16:creationId xmlns:a16="http://schemas.microsoft.com/office/drawing/2014/main" id="{73E7F8AF-4888-0845-A5D2-7BAF8E4F933A}"/>
                </a:ext>
              </a:extLst>
            </p:cNvPr>
            <p:cNvSpPr>
              <a:spLocks noChangeShapeType="1"/>
            </p:cNvSpPr>
            <p:nvPr/>
          </p:nvSpPr>
          <p:spPr bwMode="auto">
            <a:xfrm flipV="1">
              <a:off x="1311214" y="5232400"/>
              <a:ext cx="6998085" cy="14288"/>
            </a:xfrm>
            <a:prstGeom prst="line">
              <a:avLst/>
            </a:prstGeom>
            <a:noFill/>
            <a:ln w="50800">
              <a:solidFill>
                <a:schemeClr val="bg2"/>
              </a:solidFill>
              <a:round/>
              <a:headEnd/>
              <a:tailEnd type="triangle"/>
            </a:ln>
            <a:extLst>
              <a:ext uri="{909E8E84-426E-40DD-AFC4-6F175D3DCCD1}">
                <a14:hiddenFill xmlns:a14="http://schemas.microsoft.com/office/drawing/2010/main">
                  <a:noFill/>
                </a14:hiddenFill>
              </a:ext>
            </a:extLst>
          </p:spPr>
          <p:txBody>
            <a:bodyPr wrap="none" anchor="ctr"/>
            <a:lstStyle/>
            <a:p>
              <a:endParaRPr lang="zh" altLang="en-US" sz="1800"/>
            </a:p>
          </p:txBody>
        </p:sp>
        <p:sp>
          <p:nvSpPr>
            <p:cNvPr id="150534" name="Oval 5">
              <a:extLst>
                <a:ext uri="{FF2B5EF4-FFF2-40B4-BE49-F238E27FC236}">
                  <a16:creationId xmlns:a16="http://schemas.microsoft.com/office/drawing/2014/main" id="{71E446CB-A855-B148-A3B1-3B9B34ADD632}"/>
                </a:ext>
              </a:extLst>
            </p:cNvPr>
            <p:cNvSpPr>
              <a:spLocks noChangeArrowheads="1"/>
            </p:cNvSpPr>
            <p:nvPr/>
          </p:nvSpPr>
          <p:spPr bwMode="auto">
            <a:xfrm>
              <a:off x="5905500" y="44386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35" name="Oval 6">
              <a:extLst>
                <a:ext uri="{FF2B5EF4-FFF2-40B4-BE49-F238E27FC236}">
                  <a16:creationId xmlns:a16="http://schemas.microsoft.com/office/drawing/2014/main" id="{5A1001FE-1B85-B648-A821-A11A41E43619}"/>
                </a:ext>
              </a:extLst>
            </p:cNvPr>
            <p:cNvSpPr>
              <a:spLocks noChangeArrowheads="1"/>
            </p:cNvSpPr>
            <p:nvPr/>
          </p:nvSpPr>
          <p:spPr bwMode="auto">
            <a:xfrm>
              <a:off x="6172200" y="40957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36" name="Oval 7">
              <a:extLst>
                <a:ext uri="{FF2B5EF4-FFF2-40B4-BE49-F238E27FC236}">
                  <a16:creationId xmlns:a16="http://schemas.microsoft.com/office/drawing/2014/main" id="{CBF98EC1-BA0A-CC42-87AB-758237B28638}"/>
                </a:ext>
              </a:extLst>
            </p:cNvPr>
            <p:cNvSpPr>
              <a:spLocks noChangeArrowheads="1"/>
            </p:cNvSpPr>
            <p:nvPr/>
          </p:nvSpPr>
          <p:spPr bwMode="auto">
            <a:xfrm>
              <a:off x="5651500" y="47307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37" name="Oval 8">
              <a:extLst>
                <a:ext uri="{FF2B5EF4-FFF2-40B4-BE49-F238E27FC236}">
                  <a16:creationId xmlns:a16="http://schemas.microsoft.com/office/drawing/2014/main" id="{44C74468-84CE-E44B-AA68-64E30823B5AA}"/>
                </a:ext>
              </a:extLst>
            </p:cNvPr>
            <p:cNvSpPr>
              <a:spLocks noChangeArrowheads="1"/>
            </p:cNvSpPr>
            <p:nvPr/>
          </p:nvSpPr>
          <p:spPr bwMode="auto">
            <a:xfrm>
              <a:off x="5321300" y="49466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38" name="Oval 9">
              <a:extLst>
                <a:ext uri="{FF2B5EF4-FFF2-40B4-BE49-F238E27FC236}">
                  <a16:creationId xmlns:a16="http://schemas.microsoft.com/office/drawing/2014/main" id="{45B9C844-E7FD-764E-B7DE-43F190568772}"/>
                </a:ext>
              </a:extLst>
            </p:cNvPr>
            <p:cNvSpPr>
              <a:spLocks noChangeArrowheads="1"/>
            </p:cNvSpPr>
            <p:nvPr/>
          </p:nvSpPr>
          <p:spPr bwMode="auto">
            <a:xfrm>
              <a:off x="4800600" y="50863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39" name="Oval 10">
              <a:extLst>
                <a:ext uri="{FF2B5EF4-FFF2-40B4-BE49-F238E27FC236}">
                  <a16:creationId xmlns:a16="http://schemas.microsoft.com/office/drawing/2014/main" id="{BF775783-6E52-4241-AADD-709516461F17}"/>
                </a:ext>
              </a:extLst>
            </p:cNvPr>
            <p:cNvSpPr>
              <a:spLocks noChangeArrowheads="1"/>
            </p:cNvSpPr>
            <p:nvPr/>
          </p:nvSpPr>
          <p:spPr bwMode="auto">
            <a:xfrm>
              <a:off x="4533900" y="49847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0" name="Oval 11">
              <a:extLst>
                <a:ext uri="{FF2B5EF4-FFF2-40B4-BE49-F238E27FC236}">
                  <a16:creationId xmlns:a16="http://schemas.microsoft.com/office/drawing/2014/main" id="{DCD79B24-9A0A-F746-8903-4CF48ABD888A}"/>
                </a:ext>
              </a:extLst>
            </p:cNvPr>
            <p:cNvSpPr>
              <a:spLocks noChangeArrowheads="1"/>
            </p:cNvSpPr>
            <p:nvPr/>
          </p:nvSpPr>
          <p:spPr bwMode="auto">
            <a:xfrm>
              <a:off x="4318000" y="48450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1" name="Oval 12">
              <a:extLst>
                <a:ext uri="{FF2B5EF4-FFF2-40B4-BE49-F238E27FC236}">
                  <a16:creationId xmlns:a16="http://schemas.microsoft.com/office/drawing/2014/main" id="{C62D0A34-5F8C-5043-9319-DB57733AED25}"/>
                </a:ext>
              </a:extLst>
            </p:cNvPr>
            <p:cNvSpPr>
              <a:spLocks noChangeArrowheads="1"/>
            </p:cNvSpPr>
            <p:nvPr/>
          </p:nvSpPr>
          <p:spPr bwMode="auto">
            <a:xfrm>
              <a:off x="4051300" y="4565650"/>
              <a:ext cx="152400" cy="152400"/>
            </a:xfrm>
            <a:prstGeom prst="ellipse">
              <a:avLst/>
            </a:prstGeom>
            <a:noFill/>
            <a:ln>
              <a:solidFill>
                <a:schemeClr val="tx1"/>
              </a:solid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2" name="Oval 13">
              <a:extLst>
                <a:ext uri="{FF2B5EF4-FFF2-40B4-BE49-F238E27FC236}">
                  <a16:creationId xmlns:a16="http://schemas.microsoft.com/office/drawing/2014/main" id="{E03F3E7D-DF46-DE48-BB0D-549834FA93FC}"/>
                </a:ext>
              </a:extLst>
            </p:cNvPr>
            <p:cNvSpPr>
              <a:spLocks noChangeArrowheads="1"/>
            </p:cNvSpPr>
            <p:nvPr/>
          </p:nvSpPr>
          <p:spPr bwMode="auto">
            <a:xfrm>
              <a:off x="2946400" y="29146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3" name="Oval 14">
              <a:extLst>
                <a:ext uri="{FF2B5EF4-FFF2-40B4-BE49-F238E27FC236}">
                  <a16:creationId xmlns:a16="http://schemas.microsoft.com/office/drawing/2014/main" id="{268D16E8-CCE7-A64E-ABF7-EA73EEA3789A}"/>
                </a:ext>
              </a:extLst>
            </p:cNvPr>
            <p:cNvSpPr>
              <a:spLocks noChangeArrowheads="1"/>
            </p:cNvSpPr>
            <p:nvPr/>
          </p:nvSpPr>
          <p:spPr bwMode="auto">
            <a:xfrm>
              <a:off x="3568700" y="37909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4" name="Oval 15">
              <a:extLst>
                <a:ext uri="{FF2B5EF4-FFF2-40B4-BE49-F238E27FC236}">
                  <a16:creationId xmlns:a16="http://schemas.microsoft.com/office/drawing/2014/main" id="{F6307B03-D215-5343-9715-8E108238AC21}"/>
                </a:ext>
              </a:extLst>
            </p:cNvPr>
            <p:cNvSpPr>
              <a:spLocks noChangeArrowheads="1"/>
            </p:cNvSpPr>
            <p:nvPr/>
          </p:nvSpPr>
          <p:spPr bwMode="auto">
            <a:xfrm>
              <a:off x="6565900" y="32321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5" name="Oval 16">
              <a:extLst>
                <a:ext uri="{FF2B5EF4-FFF2-40B4-BE49-F238E27FC236}">
                  <a16:creationId xmlns:a16="http://schemas.microsoft.com/office/drawing/2014/main" id="{B0998DFE-A068-5547-8A4F-D040C0074C3E}"/>
                </a:ext>
              </a:extLst>
            </p:cNvPr>
            <p:cNvSpPr>
              <a:spLocks noChangeArrowheads="1"/>
            </p:cNvSpPr>
            <p:nvPr/>
          </p:nvSpPr>
          <p:spPr bwMode="auto">
            <a:xfrm>
              <a:off x="7010400" y="20129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6" name="Oval 17">
              <a:extLst>
                <a:ext uri="{FF2B5EF4-FFF2-40B4-BE49-F238E27FC236}">
                  <a16:creationId xmlns:a16="http://schemas.microsoft.com/office/drawing/2014/main" id="{BD975B51-08EA-E647-AD8C-BCEEB319FAB3}"/>
                </a:ext>
              </a:extLst>
            </p:cNvPr>
            <p:cNvSpPr>
              <a:spLocks noChangeArrowheads="1"/>
            </p:cNvSpPr>
            <p:nvPr/>
          </p:nvSpPr>
          <p:spPr bwMode="auto">
            <a:xfrm>
              <a:off x="2616200" y="2038350"/>
              <a:ext cx="152400" cy="152400"/>
            </a:xfrm>
            <a:prstGeom prst="ellipse">
              <a:avLst/>
            </a:prstGeom>
            <a:solidFill>
              <a:schemeClr val="tx1"/>
            </a:solidFill>
            <a:ln>
              <a:noFill/>
            </a:ln>
          </p:spPr>
          <p:txBody>
            <a:bodyPr wrap="none" anchor="ct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endParaRPr lang="zh-CN" altLang="en-US" sz="1800">
                <a:solidFill>
                  <a:schemeClr val="tx1"/>
                </a:solidFill>
                <a:ea typeface="宋体" panose="02010600030101010101" pitchFamily="2" charset="-122"/>
              </a:endParaRPr>
            </a:p>
          </p:txBody>
        </p:sp>
        <p:sp>
          <p:nvSpPr>
            <p:cNvPr id="150547" name="Text Box 18">
              <a:extLst>
                <a:ext uri="{FF2B5EF4-FFF2-40B4-BE49-F238E27FC236}">
                  <a16:creationId xmlns:a16="http://schemas.microsoft.com/office/drawing/2014/main" id="{C87D451F-04AE-D241-9184-F99989E7A983}"/>
                </a:ext>
              </a:extLst>
            </p:cNvPr>
            <p:cNvSpPr txBox="1">
              <a:spLocks noChangeArrowheads="1"/>
            </p:cNvSpPr>
            <p:nvPr/>
          </p:nvSpPr>
          <p:spPr bwMode="auto">
            <a:xfrm>
              <a:off x="8404103" y="4973008"/>
              <a:ext cx="37873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r>
                <a:rPr lang="en-US" altLang="zh-CN" sz="1800" i="1" dirty="0">
                  <a:solidFill>
                    <a:schemeClr val="tx1"/>
                  </a:solidFill>
                  <a:latin typeface="+mj-lt"/>
                  <a:ea typeface="宋体" panose="02010600030101010101" pitchFamily="2" charset="-122"/>
                </a:rPr>
                <a:t>x</a:t>
              </a:r>
            </a:p>
          </p:txBody>
        </p:sp>
        <p:sp>
          <p:nvSpPr>
            <p:cNvPr id="150548" name="Line 19">
              <a:extLst>
                <a:ext uri="{FF2B5EF4-FFF2-40B4-BE49-F238E27FC236}">
                  <a16:creationId xmlns:a16="http://schemas.microsoft.com/office/drawing/2014/main" id="{7FFDA4E4-556E-A34C-949A-0914581E9BEC}"/>
                </a:ext>
              </a:extLst>
            </p:cNvPr>
            <p:cNvSpPr>
              <a:spLocks noChangeShapeType="1"/>
            </p:cNvSpPr>
            <p:nvPr/>
          </p:nvSpPr>
          <p:spPr bwMode="auto">
            <a:xfrm flipV="1">
              <a:off x="4978400" y="2120900"/>
              <a:ext cx="0" cy="3746500"/>
            </a:xfrm>
            <a:prstGeom prst="line">
              <a:avLst/>
            </a:prstGeom>
            <a:noFill/>
            <a:ln w="50800">
              <a:solidFill>
                <a:schemeClr val="bg2"/>
              </a:solidFill>
              <a:round/>
              <a:headEnd/>
              <a:tailEnd type="triangle"/>
            </a:ln>
            <a:extLst>
              <a:ext uri="{909E8E84-426E-40DD-AFC4-6F175D3DCCD1}">
                <a14:hiddenFill xmlns:a14="http://schemas.microsoft.com/office/drawing/2010/main">
                  <a:noFill/>
                </a14:hiddenFill>
              </a:ext>
            </a:extLst>
          </p:spPr>
          <p:txBody>
            <a:bodyPr wrap="none" anchor="ctr"/>
            <a:lstStyle/>
            <a:p>
              <a:endParaRPr lang="zh" altLang="en-US" sz="1800"/>
            </a:p>
          </p:txBody>
        </p:sp>
        <p:sp>
          <p:nvSpPr>
            <p:cNvPr id="150549" name="Text Box 20">
              <a:extLst>
                <a:ext uri="{FF2B5EF4-FFF2-40B4-BE49-F238E27FC236}">
                  <a16:creationId xmlns:a16="http://schemas.microsoft.com/office/drawing/2014/main" id="{306FAEA4-66DE-084D-9B9C-D588079D4C10}"/>
                </a:ext>
              </a:extLst>
            </p:cNvPr>
            <p:cNvSpPr txBox="1">
              <a:spLocks noChangeArrowheads="1"/>
            </p:cNvSpPr>
            <p:nvPr/>
          </p:nvSpPr>
          <p:spPr bwMode="auto">
            <a:xfrm flipH="1">
              <a:off x="4800599" y="1701800"/>
              <a:ext cx="52070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90000"/>
                <a:buFont typeface="Monotype Sorts" pitchFamily="2" charset="2"/>
                <a:buChar char="v"/>
                <a:defRPr sz="2800">
                  <a:solidFill>
                    <a:srgbClr val="170981"/>
                  </a:solidFill>
                  <a:latin typeface="Times New Roman" panose="02020603050405020304" pitchFamily="18" charset="0"/>
                  <a:ea typeface="黑体" panose="02010609060101010101" pitchFamily="49" charset="-122"/>
                </a:defRPr>
              </a:lvl1pPr>
              <a:lvl2pPr marL="742950" indent="-285750">
                <a:spcBef>
                  <a:spcPct val="20000"/>
                </a:spcBef>
                <a:buClr>
                  <a:srgbClr val="000099"/>
                </a:buClr>
                <a:buSzPct val="90000"/>
                <a:buFont typeface="Wingdings"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accent2"/>
                </a:buClr>
                <a:buChar char="–"/>
                <a:defRPr sz="20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Clr>
                  <a:srgbClr val="000099"/>
                </a:buClr>
                <a:buSzPct val="90000"/>
                <a:buFont typeface="Dixieland" charset="-122"/>
                <a:buChar char="l"/>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黑体" panose="02010609060101010101" pitchFamily="49" charset="-122"/>
                </a:defRPr>
              </a:lvl9pPr>
            </a:lstStyle>
            <a:p>
              <a:pPr>
                <a:spcBef>
                  <a:spcPct val="0"/>
                </a:spcBef>
                <a:buSzTx/>
                <a:buFontTx/>
                <a:buNone/>
              </a:pPr>
              <a:r>
                <a:rPr lang="en-US" altLang="zh-CN" sz="1800" i="1" dirty="0">
                  <a:solidFill>
                    <a:schemeClr val="tx1"/>
                  </a:solidFill>
                  <a:latin typeface="+mj-lt"/>
                  <a:ea typeface="宋体" panose="02010600030101010101" pitchFamily="2" charset="-122"/>
                </a:rPr>
                <a:t>x</a:t>
              </a:r>
              <a:r>
                <a:rPr lang="en-US" altLang="zh-CN" sz="1800" i="1" baseline="30000" dirty="0">
                  <a:solidFill>
                    <a:schemeClr val="tx1"/>
                  </a:solidFill>
                  <a:latin typeface="+mj-lt"/>
                  <a:ea typeface="宋体" panose="02010600030101010101" pitchFamily="2" charset="-122"/>
                </a:rPr>
                <a:t>2</a:t>
              </a:r>
              <a:endParaRPr lang="en-US" altLang="zh-CN" sz="1800" i="1" dirty="0">
                <a:solidFill>
                  <a:schemeClr val="tx1"/>
                </a:solidFill>
                <a:latin typeface="+mj-lt"/>
                <a:ea typeface="宋体" panose="02010600030101010101" pitchFamily="2" charset="-122"/>
              </a:endParaRPr>
            </a:p>
          </p:txBody>
        </p:sp>
        <p:sp>
          <p:nvSpPr>
            <p:cNvPr id="1862677" name="Line 21">
              <a:extLst>
                <a:ext uri="{FF2B5EF4-FFF2-40B4-BE49-F238E27FC236}">
                  <a16:creationId xmlns:a16="http://schemas.microsoft.com/office/drawing/2014/main" id="{6772B5CA-A09A-4147-A7FB-EC25A0FD0759}"/>
                </a:ext>
              </a:extLst>
            </p:cNvPr>
            <p:cNvSpPr>
              <a:spLocks noChangeShapeType="1"/>
            </p:cNvSpPr>
            <p:nvPr/>
          </p:nvSpPr>
          <p:spPr bwMode="auto">
            <a:xfrm>
              <a:off x="1739900" y="3987800"/>
              <a:ext cx="6362700" cy="53340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zh" altLang="en-US" sz="1800"/>
            </a:p>
          </p:txBody>
        </p:sp>
      </p:grpSp>
    </p:spTree>
    <p:extLst>
      <p:ext uri="{BB962C8B-B14F-4D97-AF65-F5344CB8AC3E}">
        <p14:creationId xmlns:p14="http://schemas.microsoft.com/office/powerpoint/2010/main" val="1605288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3F814-ECE4-DE48-9770-8E660977F509}"/>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872B75E-531D-E24D-A73C-E3F1662BE232}"/>
                  </a:ext>
                </a:extLst>
              </p:cNvPr>
              <p:cNvSpPr>
                <a:spLocks noGrp="1"/>
              </p:cNvSpPr>
              <p:nvPr>
                <p:ph idx="1"/>
              </p:nvPr>
            </p:nvSpPr>
            <p:spPr/>
            <p:txBody>
              <a:bodyPr/>
              <a:lstStyle/>
              <a:p>
                <a:r>
                  <a:rPr lang="zh-CN" altLang="zh" dirty="0"/>
                  <a:t>对于任一在原始样本空间特征向量为</a:t>
                </a:r>
                <a14:m>
                  <m:oMath xmlns:m="http://schemas.openxmlformats.org/officeDocument/2006/math">
                    <m:r>
                      <a:rPr lang="en-US" altLang="zh" b="1" i="1">
                        <a:latin typeface="Cambria Math" panose="02040503050406030204" pitchFamily="18" charset="0"/>
                      </a:rPr>
                      <m:t>𝒙</m:t>
                    </m:r>
                  </m:oMath>
                </a14:m>
                <a:r>
                  <a:rPr lang="zh-CN" altLang="zh" dirty="0"/>
                  <a:t>的样本，用</a:t>
                </a:r>
                <a14:m>
                  <m:oMath xmlns:m="http://schemas.openxmlformats.org/officeDocument/2006/math">
                    <m:r>
                      <m:rPr>
                        <m:sty m:val="p"/>
                      </m:rPr>
                      <a:rPr lang="en-US" altLang="zh">
                        <a:latin typeface="Cambria Math" panose="02040503050406030204" pitchFamily="18" charset="0"/>
                      </a:rPr>
                      <m:t>φ</m:t>
                    </m:r>
                    <m:r>
                      <a:rPr lang="en-US" altLang="zh">
                        <a:latin typeface="Cambria Math" panose="02040503050406030204" pitchFamily="18" charset="0"/>
                      </a:rPr>
                      <m:t>(</m:t>
                    </m:r>
                    <m:r>
                      <a:rPr lang="en-US" altLang="zh" b="1" i="1">
                        <a:latin typeface="Cambria Math" panose="02040503050406030204" pitchFamily="18" charset="0"/>
                      </a:rPr>
                      <m:t>𝒙</m:t>
                    </m:r>
                    <m:r>
                      <a:rPr lang="en-US" altLang="zh">
                        <a:latin typeface="Cambria Math" panose="02040503050406030204" pitchFamily="18" charset="0"/>
                      </a:rPr>
                      <m:t>)</m:t>
                    </m:r>
                  </m:oMath>
                </a14:m>
                <a:r>
                  <a:rPr lang="zh-CN" altLang="zh" dirty="0"/>
                  <a:t>表示映射到高维特征空间后的特征向量，则在高维空间中的支持向量机模型为：</a:t>
                </a:r>
                <a:endParaRPr lang="en-US" altLang="zh-CN" dirty="0"/>
              </a:p>
              <a:p>
                <a:pPr marL="0" indent="0">
                  <a:buNone/>
                </a:pPr>
                <a:endParaRPr lang="en-US" altLang="zh-TW" dirty="0"/>
              </a:p>
              <a:p>
                <a:r>
                  <a:rPr lang="zh-CN" altLang="zh" dirty="0"/>
                  <a:t>其对偶问题对应的模型为：</a:t>
                </a:r>
                <a:endParaRPr lang="zh-TW" altLang="zh" dirty="0"/>
              </a:p>
              <a:p>
                <a:endParaRPr lang="zh-TW" altLang="zh" dirty="0"/>
              </a:p>
              <a:p>
                <a:r>
                  <a:rPr lang="zh-CN" altLang="zh" dirty="0"/>
                  <a:t>对偶优化问题为：</a:t>
                </a:r>
                <a:endParaRPr lang="zh-TW" altLang="zh" dirty="0"/>
              </a:p>
              <a:p>
                <a:endParaRPr kumimoji="1" lang="zh" altLang="en-US" dirty="0"/>
              </a:p>
            </p:txBody>
          </p:sp>
        </mc:Choice>
        <mc:Fallback xmlns="">
          <p:sp>
            <p:nvSpPr>
              <p:cNvPr id="3" name="内容占位符 2">
                <a:extLst>
                  <a:ext uri="{FF2B5EF4-FFF2-40B4-BE49-F238E27FC236}">
                    <a16:creationId xmlns:a16="http://schemas.microsoft.com/office/drawing/2014/main" id="{5872B75E-531D-E24D-A73C-E3F1662BE232}"/>
                  </a:ext>
                </a:extLst>
              </p:cNvPr>
              <p:cNvSpPr>
                <a:spLocks noGrp="1" noRot="1" noChangeAspect="1" noMove="1" noResize="1" noEditPoints="1" noAdjustHandles="1" noChangeArrowheads="1" noChangeShapeType="1" noTextEdit="1"/>
              </p:cNvSpPr>
              <p:nvPr>
                <p:ph idx="1"/>
              </p:nvPr>
            </p:nvSpPr>
            <p:spPr>
              <a:blipFill>
                <a:blip r:embed="rId2"/>
                <a:stretch>
                  <a:fillRect l="-1339" t="-1571"/>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E5B44BC2-175E-3C4B-A58D-CC2DD2BEC33D}"/>
                  </a:ext>
                </a:extLst>
              </p:cNvPr>
              <p:cNvSpPr/>
              <p:nvPr/>
            </p:nvSpPr>
            <p:spPr>
              <a:xfrm>
                <a:off x="5879977" y="2818475"/>
                <a:ext cx="2207527" cy="3742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 altLang="en-US" sz="1800" i="1">
                          <a:latin typeface="Cambria Math" panose="02040503050406030204" pitchFamily="18" charset="0"/>
                        </a:rPr>
                        <m:t>𝑓</m:t>
                      </m:r>
                      <m:d>
                        <m:dPr>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r>
                        <a:rPr lang="zh" altLang="en-US" sz="1800">
                          <a:latin typeface="Cambria Math" panose="02040503050406030204" pitchFamily="18" charset="0"/>
                        </a:rPr>
                        <m:t>=</m:t>
                      </m:r>
                      <m:sSup>
                        <m:sSupPr>
                          <m:ctrlPr>
                            <a:rPr lang="zh" altLang="en-US" sz="1800" i="1">
                              <a:latin typeface="Cambria Math" panose="02040503050406030204" pitchFamily="18" charset="0"/>
                            </a:rPr>
                          </m:ctrlPr>
                        </m:sSupPr>
                        <m:e>
                          <m:r>
                            <a:rPr lang="zh" altLang="en-US" sz="1800" b="1" i="1">
                              <a:latin typeface="Cambria Math" panose="02040503050406030204" pitchFamily="18" charset="0"/>
                            </a:rPr>
                            <m:t>𝒘</m:t>
                          </m:r>
                        </m:e>
                        <m:sup>
                          <m:r>
                            <a:rPr lang="zh" altLang="en-US" sz="1800" b="1" i="1">
                              <a:latin typeface="Cambria Math" panose="02040503050406030204" pitchFamily="18" charset="0"/>
                            </a:rPr>
                            <m:t>𝑻</m:t>
                          </m:r>
                        </m:sup>
                      </m:sSup>
                      <m:r>
                        <a:rPr lang="zh" altLang="en-US" sz="1800" i="1">
                          <a:latin typeface="Cambria Math" panose="02040503050406030204" pitchFamily="18" charset="0"/>
                        </a:rPr>
                        <m:t>𝜑</m:t>
                      </m:r>
                      <m:r>
                        <a:rPr lang="zh" altLang="en-US" sz="1800">
                          <a:latin typeface="Cambria Math" panose="02040503050406030204" pitchFamily="18" charset="0"/>
                        </a:rPr>
                        <m:t>(</m:t>
                      </m:r>
                      <m:r>
                        <a:rPr lang="zh" altLang="en-US" sz="1800" b="1" i="1">
                          <a:latin typeface="Cambria Math" panose="02040503050406030204" pitchFamily="18" charset="0"/>
                        </a:rPr>
                        <m:t>𝒙</m:t>
                      </m:r>
                      <m:r>
                        <a:rPr lang="zh" altLang="en-US" sz="1800">
                          <a:latin typeface="Cambria Math" panose="02040503050406030204" pitchFamily="18" charset="0"/>
                        </a:rPr>
                        <m:t>)+</m:t>
                      </m:r>
                      <m:r>
                        <a:rPr lang="zh" altLang="en-US" sz="1800" i="1">
                          <a:latin typeface="Cambria Math" panose="02040503050406030204" pitchFamily="18" charset="0"/>
                        </a:rPr>
                        <m:t>𝑏</m:t>
                      </m:r>
                    </m:oMath>
                  </m:oMathPara>
                </a14:m>
                <a:endParaRPr lang="zh" altLang="en-US" sz="1800" dirty="0"/>
              </a:p>
            </p:txBody>
          </p:sp>
        </mc:Choice>
        <mc:Fallback>
          <p:sp>
            <p:nvSpPr>
              <p:cNvPr id="4" name="矩形 3">
                <a:extLst>
                  <a:ext uri="{FF2B5EF4-FFF2-40B4-BE49-F238E27FC236}">
                    <a16:creationId xmlns:a16="http://schemas.microsoft.com/office/drawing/2014/main" id="{E5B44BC2-175E-3C4B-A58D-CC2DD2BEC33D}"/>
                  </a:ext>
                </a:extLst>
              </p:cNvPr>
              <p:cNvSpPr>
                <a:spLocks noRot="1" noChangeAspect="1" noMove="1" noResize="1" noEditPoints="1" noAdjustHandles="1" noChangeArrowheads="1" noChangeShapeType="1" noTextEdit="1"/>
              </p:cNvSpPr>
              <p:nvPr/>
            </p:nvSpPr>
            <p:spPr>
              <a:xfrm>
                <a:off x="5879977" y="2818475"/>
                <a:ext cx="2207527" cy="374270"/>
              </a:xfrm>
              <a:prstGeom prst="rect">
                <a:avLst/>
              </a:prstGeom>
              <a:blipFill>
                <a:blip r:embed="rId3"/>
                <a:stretch>
                  <a:fillRect b="-161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BFE2AF39-A816-EA4B-BA65-1C69BBFFF2B9}"/>
                  </a:ext>
                </a:extLst>
              </p:cNvPr>
              <p:cNvSpPr/>
              <p:nvPr/>
            </p:nvSpPr>
            <p:spPr>
              <a:xfrm>
                <a:off x="5447929" y="4086508"/>
                <a:ext cx="3479479" cy="87985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 altLang="en-US" sz="1800" i="1">
                          <a:latin typeface="Cambria Math" panose="02040503050406030204" pitchFamily="18" charset="0"/>
                        </a:rPr>
                        <m:t>𝑓</m:t>
                      </m:r>
                      <m:d>
                        <m:dPr>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r>
                        <a:rPr lang="zh" altLang="en-US" sz="1800">
                          <a:latin typeface="Cambria Math" panose="02040503050406030204" pitchFamily="18" charset="0"/>
                        </a:rPr>
                        <m:t>=</m:t>
                      </m:r>
                      <m:nary>
                        <m:naryPr>
                          <m:chr m:val="∑"/>
                          <m:limLoc m:val="undOvr"/>
                          <m:ctrlPr>
                            <a:rPr lang="zh" altLang="en-US" sz="1800" i="1">
                              <a:latin typeface="Cambria Math" panose="02040503050406030204" pitchFamily="18" charset="0"/>
                            </a:rPr>
                          </m:ctrlPr>
                        </m:naryPr>
                        <m:sub>
                          <m:r>
                            <a:rPr lang="zh" altLang="en-US" sz="1800" i="1">
                              <a:latin typeface="Cambria Math" panose="02040503050406030204" pitchFamily="18" charset="0"/>
                            </a:rPr>
                            <m:t>𝑗</m:t>
                          </m:r>
                          <m:r>
                            <a:rPr lang="zh" altLang="en-US" sz="1800">
                              <a:latin typeface="Cambria Math" panose="02040503050406030204" pitchFamily="18" charset="0"/>
                            </a:rPr>
                            <m:t>=1</m:t>
                          </m:r>
                        </m:sub>
                        <m:sup>
                          <m:r>
                            <a:rPr lang="zh" altLang="en-US" sz="1800" i="1">
                              <a:latin typeface="Cambria Math" panose="02040503050406030204" pitchFamily="18" charset="0"/>
                            </a:rPr>
                            <m:t>𝑚</m:t>
                          </m:r>
                        </m:sup>
                        <m:e>
                          <m:sSub>
                            <m:sSubPr>
                              <m:ctrlPr>
                                <a:rPr lang="zh" altLang="en-US" sz="1800" i="1">
                                  <a:latin typeface="Cambria Math" panose="02040503050406030204" pitchFamily="18" charset="0"/>
                                </a:rPr>
                              </m:ctrlPr>
                            </m:sSubPr>
                            <m:e>
                              <m:r>
                                <a:rPr lang="zh" altLang="en-US" sz="1800" i="1">
                                  <a:latin typeface="Cambria Math" panose="02040503050406030204" pitchFamily="18" charset="0"/>
                                </a:rPr>
                                <m:t>𝛼</m:t>
                              </m:r>
                            </m:e>
                            <m:sub>
                              <m:r>
                                <a:rPr lang="zh" altLang="en-US" sz="1800" i="1">
                                  <a:latin typeface="Cambria Math" panose="02040503050406030204" pitchFamily="18" charset="0"/>
                                </a:rPr>
                                <m:t>𝑗</m:t>
                              </m:r>
                            </m:sub>
                          </m:sSub>
                        </m:e>
                      </m:nary>
                      <m:sSub>
                        <m:sSubPr>
                          <m:ctrlPr>
                            <a:rPr lang="zh" altLang="en-US" sz="1800" i="1">
                              <a:latin typeface="Cambria Math" panose="02040503050406030204" pitchFamily="18" charset="0"/>
                            </a:rPr>
                          </m:ctrlPr>
                        </m:sSubPr>
                        <m:e>
                          <m:r>
                            <a:rPr lang="zh" altLang="en-US" sz="1800" i="1">
                              <a:latin typeface="Cambria Math" panose="02040503050406030204" pitchFamily="18" charset="0"/>
                            </a:rPr>
                            <m:t>𝑦</m:t>
                          </m:r>
                        </m:e>
                        <m:sub>
                          <m:r>
                            <a:rPr lang="zh" altLang="en-US" sz="1800" i="1">
                              <a:latin typeface="Cambria Math" panose="02040503050406030204" pitchFamily="18" charset="0"/>
                            </a:rPr>
                            <m:t>𝑗</m:t>
                          </m:r>
                        </m:sub>
                      </m:sSub>
                      <m:sSup>
                        <m:sSupPr>
                          <m:ctrlPr>
                            <a:rPr lang="zh" altLang="en-US" sz="1800" i="1">
                              <a:latin typeface="Cambria Math" panose="02040503050406030204" pitchFamily="18" charset="0"/>
                            </a:rPr>
                          </m:ctrlPr>
                        </m:sSupPr>
                        <m:e>
                          <m:d>
                            <m:dPr>
                              <m:begChr m:val=""/>
                              <m:ctrlPr>
                                <a:rPr lang="zh" altLang="en-US" sz="1800" i="1">
                                  <a:latin typeface="Cambria Math" panose="02040503050406030204" pitchFamily="18" charset="0"/>
                                </a:rPr>
                              </m:ctrlPr>
                            </m:dPr>
                            <m:e>
                              <m:r>
                                <a:rPr lang="zh" altLang="en-US" sz="1800" i="1">
                                  <a:latin typeface="Cambria Math" panose="02040503050406030204" pitchFamily="18" charset="0"/>
                                </a:rPr>
                                <m:t>𝜑</m:t>
                              </m:r>
                              <m:sSub>
                                <m:sSubPr>
                                  <m:ctrlPr>
                                    <a:rPr lang="zh" altLang="en-US" sz="1800" i="1">
                                      <a:latin typeface="Cambria Math" panose="02040503050406030204" pitchFamily="18" charset="0"/>
                                    </a:rPr>
                                  </m:ctrlPr>
                                </m:sSubPr>
                                <m:e>
                                  <m:d>
                                    <m:dPr>
                                      <m:endChr m:val=""/>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e>
                                <m:sub>
                                  <m:r>
                                    <a:rPr lang="zh" altLang="en-US" sz="1800" b="1" i="1">
                                      <a:latin typeface="Cambria Math" panose="02040503050406030204" pitchFamily="18" charset="0"/>
                                    </a:rPr>
                                    <m:t>𝒋</m:t>
                                  </m:r>
                                </m:sub>
                              </m:sSub>
                            </m:e>
                          </m:d>
                        </m:e>
                        <m:sup>
                          <m:r>
                            <a:rPr lang="zh" altLang="en-US" sz="1800" b="1" i="1">
                              <a:latin typeface="Cambria Math" panose="02040503050406030204" pitchFamily="18" charset="0"/>
                            </a:rPr>
                            <m:t>𝑻</m:t>
                          </m:r>
                        </m:sup>
                      </m:sSup>
                      <m:r>
                        <a:rPr lang="zh" altLang="en-US" sz="1800" i="1">
                          <a:latin typeface="Cambria Math" panose="02040503050406030204" pitchFamily="18" charset="0"/>
                        </a:rPr>
                        <m:t>𝜑</m:t>
                      </m:r>
                      <m:d>
                        <m:dPr>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r>
                        <a:rPr lang="zh" altLang="en-US" sz="1800">
                          <a:latin typeface="Cambria Math" panose="02040503050406030204" pitchFamily="18" charset="0"/>
                        </a:rPr>
                        <m:t>+</m:t>
                      </m:r>
                      <m:r>
                        <a:rPr lang="zh" altLang="en-US" sz="1800" i="1">
                          <a:latin typeface="Cambria Math" panose="02040503050406030204" pitchFamily="18" charset="0"/>
                        </a:rPr>
                        <m:t>𝑏</m:t>
                      </m:r>
                    </m:oMath>
                  </m:oMathPara>
                </a14:m>
                <a:endParaRPr lang="zh" altLang="en-US" sz="1800" dirty="0"/>
              </a:p>
            </p:txBody>
          </p:sp>
        </mc:Choice>
        <mc:Fallback>
          <p:sp>
            <p:nvSpPr>
              <p:cNvPr id="5" name="矩形 4">
                <a:extLst>
                  <a:ext uri="{FF2B5EF4-FFF2-40B4-BE49-F238E27FC236}">
                    <a16:creationId xmlns:a16="http://schemas.microsoft.com/office/drawing/2014/main" id="{BFE2AF39-A816-EA4B-BA65-1C69BBFFF2B9}"/>
                  </a:ext>
                </a:extLst>
              </p:cNvPr>
              <p:cNvSpPr>
                <a:spLocks noRot="1" noChangeAspect="1" noMove="1" noResize="1" noEditPoints="1" noAdjustHandles="1" noChangeArrowheads="1" noChangeShapeType="1" noTextEdit="1"/>
              </p:cNvSpPr>
              <p:nvPr/>
            </p:nvSpPr>
            <p:spPr>
              <a:xfrm>
                <a:off x="5447929" y="4086508"/>
                <a:ext cx="3479479" cy="879856"/>
              </a:xfrm>
              <a:prstGeom prst="rect">
                <a:avLst/>
              </a:prstGeom>
              <a:blipFill>
                <a:blip r:embed="rId4"/>
                <a:stretch>
                  <a:fillRect t="-95775" b="-14225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E7195E88-79F5-8D43-B05D-039B9F4E99B4}"/>
                  </a:ext>
                </a:extLst>
              </p:cNvPr>
              <p:cNvSpPr/>
              <p:nvPr/>
            </p:nvSpPr>
            <p:spPr>
              <a:xfrm>
                <a:off x="4109695" y="5491036"/>
                <a:ext cx="5748089" cy="1189172"/>
              </a:xfrm>
              <a:prstGeom prst="rect">
                <a:avLst/>
              </a:prstGeom>
            </p:spPr>
            <p:txBody>
              <a:bodyPr wrap="square">
                <a:spAutoFit/>
              </a:bodyPr>
              <a:lstStyle/>
              <a:p>
                <a:pPr algn="ctr">
                  <a:spcAft>
                    <a:spcPts val="0"/>
                  </a:spcAft>
                </a:pPr>
                <a14:m>
                  <m:oMathPara xmlns:m="http://schemas.openxmlformats.org/officeDocument/2006/math">
                    <m:oMathParaPr>
                      <m:jc m:val="centerGroup"/>
                    </m:oMathParaPr>
                    <m:oMath xmlns:m="http://schemas.openxmlformats.org/officeDocument/2006/math">
                      <m:r>
                        <a:rPr lang="en-US" altLang="zh" sz="1800" b="1" i="1">
                          <a:latin typeface="Cambria Math" panose="02040503050406030204" pitchFamily="18" charset="0"/>
                          <a:cs typeface="宋体" panose="02010600030101010101" pitchFamily="2" charset="-122"/>
                        </a:rPr>
                        <m:t>𝜶</m:t>
                      </m:r>
                      <m:r>
                        <a:rPr lang="en-US" altLang="zh" sz="1800" i="1">
                          <a:latin typeface="Cambria Math" panose="02040503050406030204" pitchFamily="18" charset="0"/>
                          <a:cs typeface="宋体" panose="02010600030101010101" pitchFamily="2" charset="-122"/>
                        </a:rPr>
                        <m:t>=</m:t>
                      </m:r>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𝑎𝑟𝑔𝑚𝑎𝑥</m:t>
                          </m:r>
                        </m:e>
                        <m:sub>
                          <m:r>
                            <a:rPr lang="en-US" altLang="zh" sz="1800" b="1" i="1">
                              <a:latin typeface="Cambria Math" panose="02040503050406030204" pitchFamily="18" charset="0"/>
                              <a:cs typeface="宋体" panose="02010600030101010101" pitchFamily="2" charset="-122"/>
                            </a:rPr>
                            <m:t>𝜶</m:t>
                          </m:r>
                        </m:sub>
                      </m:sSub>
                      <m:r>
                        <a:rPr lang="en-US" altLang="zh" sz="1800" i="1">
                          <a:latin typeface="Cambria Math" panose="02040503050406030204" pitchFamily="18" charset="0"/>
                          <a:cs typeface="宋体" panose="02010600030101010101" pitchFamily="2" charset="-122"/>
                        </a:rPr>
                        <m:t> </m:t>
                      </m:r>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a:latin typeface="Cambria Math" panose="02040503050406030204" pitchFamily="18" charset="0"/>
                              <a:cs typeface="宋体" panose="02010600030101010101" pitchFamily="2" charset="-122"/>
                            </a:rPr>
                            <m:t>𝑗</m:t>
                          </m:r>
                          <m:r>
                            <a:rPr lang="en-US" altLang="zh" sz="1800" i="1">
                              <a:latin typeface="Cambria Math" panose="02040503050406030204" pitchFamily="18" charset="0"/>
                              <a:cs typeface="宋体" panose="02010600030101010101" pitchFamily="2" charset="-122"/>
                            </a:rPr>
                            <m:t>=1</m:t>
                          </m:r>
                        </m:sub>
                        <m:sup>
                          <m:r>
                            <a:rPr lang="en-US" altLang="zh" sz="1800" i="1">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𝑗</m:t>
                              </m:r>
                            </m:sub>
                          </m:sSub>
                        </m:e>
                      </m:nary>
                      <m:r>
                        <a:rPr lang="en-US" altLang="zh" sz="1800" i="1">
                          <a:latin typeface="Cambria Math" panose="02040503050406030204" pitchFamily="18" charset="0"/>
                          <a:cs typeface="宋体" panose="02010600030101010101" pitchFamily="2" charset="-122"/>
                        </a:rPr>
                        <m:t>−</m:t>
                      </m:r>
                      <m:f>
                        <m:fPr>
                          <m:ctrlPr>
                            <a:rPr lang="zh-TW" altLang="zh" sz="1800" i="1">
                              <a:solidFill>
                                <a:srgbClr val="000000"/>
                              </a:solidFill>
                              <a:latin typeface="Cambria Math" panose="02040503050406030204" pitchFamily="18" charset="0"/>
                              <a:ea typeface="Cambria Math" panose="02040503050406030204" pitchFamily="18" charset="0"/>
                            </a:rPr>
                          </m:ctrlPr>
                        </m:fPr>
                        <m:num>
                          <m:r>
                            <a:rPr lang="en-US" altLang="zh" sz="1800" i="1">
                              <a:solidFill>
                                <a:srgbClr val="000000"/>
                              </a:solidFill>
                              <a:latin typeface="Cambria Math" panose="02040503050406030204" pitchFamily="18" charset="0"/>
                            </a:rPr>
                            <m:t>1</m:t>
                          </m:r>
                        </m:num>
                        <m:den>
                          <m:r>
                            <a:rPr lang="en-US" altLang="zh" sz="1800" i="1">
                              <a:solidFill>
                                <a:srgbClr val="000000"/>
                              </a:solidFill>
                              <a:latin typeface="Cambria Math" panose="02040503050406030204" pitchFamily="18" charset="0"/>
                            </a:rPr>
                            <m:t>2</m:t>
                          </m:r>
                        </m:den>
                      </m:f>
                      <m:nary>
                        <m:naryPr>
                          <m:chr m:val="∑"/>
                          <m:limLoc m:val="undOvr"/>
                          <m:ctrlPr>
                            <a:rPr lang="zh-TW" altLang="zh" sz="1800" i="1">
                              <a:solidFill>
                                <a:srgbClr val="000000"/>
                              </a:solidFill>
                              <a:latin typeface="Cambria Math" panose="02040503050406030204" pitchFamily="18" charset="0"/>
                              <a:ea typeface="Cambria Math" panose="02040503050406030204" pitchFamily="18" charset="0"/>
                            </a:rPr>
                          </m:ctrlPr>
                        </m:naryPr>
                        <m:sub>
                          <m:r>
                            <a:rPr lang="en-US" altLang="zh" sz="1800" i="1">
                              <a:solidFill>
                                <a:srgbClr val="000000"/>
                              </a:solidFill>
                              <a:latin typeface="Cambria Math" panose="02040503050406030204" pitchFamily="18" charset="0"/>
                            </a:rPr>
                            <m:t>𝑖</m:t>
                          </m:r>
                          <m:r>
                            <a:rPr lang="en-US" altLang="zh" sz="1800" i="1">
                              <a:solidFill>
                                <a:srgbClr val="000000"/>
                              </a:solidFill>
                              <a:latin typeface="Cambria Math" panose="02040503050406030204" pitchFamily="18" charset="0"/>
                            </a:rPr>
                            <m:t>=1</m:t>
                          </m:r>
                        </m:sub>
                        <m:sup>
                          <m:r>
                            <a:rPr lang="en-US" altLang="zh" sz="1800" i="1">
                              <a:solidFill>
                                <a:srgbClr val="000000"/>
                              </a:solidFill>
                              <a:latin typeface="Cambria Math" panose="02040503050406030204" pitchFamily="18" charset="0"/>
                            </a:rPr>
                            <m:t>𝑚</m:t>
                          </m:r>
                        </m:sup>
                        <m:e>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a:latin typeface="Cambria Math" panose="02040503050406030204" pitchFamily="18" charset="0"/>
                                  <a:cs typeface="宋体" panose="02010600030101010101" pitchFamily="2" charset="-122"/>
                                </a:rPr>
                                <m:t>𝑗</m:t>
                              </m:r>
                              <m:r>
                                <a:rPr lang="en-US" altLang="zh" sz="1800" i="1">
                                  <a:latin typeface="Cambria Math" panose="02040503050406030204" pitchFamily="18" charset="0"/>
                                  <a:cs typeface="宋体" panose="02010600030101010101" pitchFamily="2" charset="-122"/>
                                </a:rPr>
                                <m:t>=1</m:t>
                              </m:r>
                            </m:sub>
                            <m:sup>
                              <m:r>
                                <a:rPr lang="en-US" altLang="zh" sz="1800" i="1">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𝑖</m:t>
                                      </m:r>
                                    </m:sub>
                                  </m:sSub>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𝑗</m:t>
                                  </m:r>
                                </m:sub>
                              </m:sSub>
                            </m:e>
                          </m:nary>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𝑦</m:t>
                              </m:r>
                            </m:e>
                            <m:sub>
                              <m:r>
                                <a:rPr lang="en-US" altLang="zh" sz="1800" i="1">
                                  <a:solidFill>
                                    <a:srgbClr val="000000"/>
                                  </a:solidFill>
                                  <a:latin typeface="Cambria Math" panose="02040503050406030204" pitchFamily="18" charset="0"/>
                                </a:rPr>
                                <m:t>𝑖</m:t>
                              </m:r>
                            </m:sub>
                          </m:sSub>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𝑦</m:t>
                              </m:r>
                            </m:e>
                            <m:sub>
                              <m:r>
                                <a:rPr lang="en-US" altLang="zh" sz="1800" i="1">
                                  <a:solidFill>
                                    <a:srgbClr val="000000"/>
                                  </a:solidFill>
                                  <a:latin typeface="Cambria Math" panose="02040503050406030204" pitchFamily="18" charset="0"/>
                                </a:rPr>
                                <m:t>𝑗</m:t>
                              </m:r>
                            </m:sub>
                          </m:sSub>
                          <m:sSup>
                            <m:sSupPr>
                              <m:ctrlPr>
                                <a:rPr lang="zh-TW" altLang="zh" sz="1800" b="1" i="1">
                                  <a:solidFill>
                                    <a:srgbClr val="000000"/>
                                  </a:solidFill>
                                  <a:latin typeface="Cambria Math" panose="02040503050406030204" pitchFamily="18" charset="0"/>
                                  <a:ea typeface="Cambria Math" panose="02040503050406030204" pitchFamily="18" charset="0"/>
                                </a:rPr>
                              </m:ctrlPr>
                            </m:sSupPr>
                            <m:e>
                              <m:r>
                                <a:rPr lang="en-US" altLang="zh" sz="1800" i="1">
                                  <a:solidFill>
                                    <a:srgbClr val="000000"/>
                                  </a:solidFill>
                                  <a:latin typeface="Cambria Math" panose="02040503050406030204" pitchFamily="18" charset="0"/>
                                </a:rPr>
                                <m:t>𝜑</m:t>
                              </m:r>
                              <m:sSub>
                                <m:sSubPr>
                                  <m:ctrlPr>
                                    <a:rPr lang="zh-TW" altLang="zh" sz="1800" b="1"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m:t>
                                  </m:r>
                                  <m:r>
                                    <a:rPr lang="en-US" altLang="zh" sz="1800" b="1" i="1">
                                      <a:solidFill>
                                        <a:srgbClr val="000000"/>
                                      </a:solidFill>
                                      <a:latin typeface="Cambria Math" panose="02040503050406030204" pitchFamily="18" charset="0"/>
                                    </a:rPr>
                                    <m:t>𝒙</m:t>
                                  </m:r>
                                </m:e>
                                <m:sub>
                                  <m:r>
                                    <a:rPr lang="en-US" altLang="zh" sz="1800" b="1" i="1">
                                      <a:solidFill>
                                        <a:srgbClr val="000000"/>
                                      </a:solidFill>
                                      <a:latin typeface="Cambria Math" panose="02040503050406030204" pitchFamily="18" charset="0"/>
                                    </a:rPr>
                                    <m:t>𝒊</m:t>
                                  </m:r>
                                </m:sub>
                              </m:sSub>
                              <m:r>
                                <a:rPr lang="en-US" altLang="zh" sz="1800" i="1">
                                  <a:solidFill>
                                    <a:srgbClr val="000000"/>
                                  </a:solidFill>
                                  <a:latin typeface="Cambria Math" panose="02040503050406030204" pitchFamily="18" charset="0"/>
                                </a:rPr>
                                <m:t>)</m:t>
                              </m:r>
                            </m:e>
                            <m:sup>
                              <m:r>
                                <a:rPr lang="en-US" altLang="zh" sz="1800" b="1" i="1">
                                  <a:solidFill>
                                    <a:srgbClr val="000000"/>
                                  </a:solidFill>
                                  <a:latin typeface="Cambria Math" panose="02040503050406030204" pitchFamily="18" charset="0"/>
                                </a:rPr>
                                <m:t>𝑻</m:t>
                              </m:r>
                            </m:sup>
                          </m:sSup>
                          <m:r>
                            <a:rPr lang="en-US" altLang="zh" sz="1800" i="1">
                              <a:solidFill>
                                <a:srgbClr val="000000"/>
                              </a:solidFill>
                              <a:latin typeface="Cambria Math" panose="02040503050406030204" pitchFamily="18" charset="0"/>
                            </a:rPr>
                            <m:t>𝜑</m:t>
                          </m:r>
                          <m:sSub>
                            <m:sSubPr>
                              <m:ctrlPr>
                                <a:rPr lang="zh-TW" altLang="zh" sz="1800" b="1"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m:t>
                              </m:r>
                              <m:r>
                                <a:rPr lang="en-US" altLang="zh" sz="1800" b="1" i="1">
                                  <a:solidFill>
                                    <a:srgbClr val="000000"/>
                                  </a:solidFill>
                                  <a:latin typeface="Cambria Math" panose="02040503050406030204" pitchFamily="18" charset="0"/>
                                </a:rPr>
                                <m:t>𝒙</m:t>
                              </m:r>
                            </m:e>
                            <m:sub>
                              <m:r>
                                <a:rPr lang="en-US" altLang="zh" sz="1800" b="1" i="1">
                                  <a:solidFill>
                                    <a:srgbClr val="000000"/>
                                  </a:solidFill>
                                  <a:latin typeface="Cambria Math" panose="02040503050406030204" pitchFamily="18" charset="0"/>
                                </a:rPr>
                                <m:t>𝒋</m:t>
                              </m:r>
                            </m:sub>
                          </m:sSub>
                          <m:r>
                            <a:rPr lang="en-US" altLang="zh" sz="1800" i="1">
                              <a:solidFill>
                                <a:srgbClr val="000000"/>
                              </a:solidFill>
                              <a:latin typeface="Cambria Math" panose="02040503050406030204" pitchFamily="18" charset="0"/>
                            </a:rPr>
                            <m:t>)</m:t>
                          </m:r>
                        </m:e>
                      </m:nary>
                    </m:oMath>
                  </m:oMathPara>
                </a14:m>
                <a:endParaRPr lang="zh-TW" altLang="zh" sz="1800" dirty="0">
                  <a:latin typeface="Times New Roman" panose="02020603050405020304" pitchFamily="18" charset="0"/>
                </a:endParaRPr>
              </a:p>
              <a:p>
                <a14:m>
                  <m:oMath xmlns:m="http://schemas.openxmlformats.org/officeDocument/2006/math">
                    <m:r>
                      <a:rPr lang="en-US" altLang="zh" sz="1800" i="1" kern="0">
                        <a:latin typeface="Cambria Math" panose="02040503050406030204" pitchFamily="18" charset="0"/>
                        <a:cs typeface="宋体" panose="02010600030101010101" pitchFamily="2" charset="-122"/>
                      </a:rPr>
                      <m:t>𝑠</m:t>
                    </m:r>
                    <m:r>
                      <a:rPr lang="en-US" altLang="zh" sz="1800" i="1" kern="0">
                        <a:latin typeface="Cambria Math" panose="02040503050406030204" pitchFamily="18" charset="0"/>
                        <a:cs typeface="宋体" panose="02010600030101010101" pitchFamily="2" charset="-122"/>
                      </a:rPr>
                      <m:t>.</m:t>
                    </m:r>
                    <m:r>
                      <a:rPr lang="en-US" altLang="zh" sz="1800" i="1" kern="0">
                        <a:latin typeface="Cambria Math" panose="02040503050406030204" pitchFamily="18" charset="0"/>
                        <a:cs typeface="宋体" panose="02010600030101010101" pitchFamily="2" charset="-122"/>
                      </a:rPr>
                      <m:t>𝑡</m:t>
                    </m:r>
                    <m:r>
                      <a:rPr lang="en-US" altLang="zh" sz="1800" i="1" kern="0">
                        <a:latin typeface="Cambria Math" panose="02040503050406030204" pitchFamily="18" charset="0"/>
                        <a:cs typeface="宋体" panose="02010600030101010101" pitchFamily="2" charset="-122"/>
                      </a:rPr>
                      <m:t>. </m:t>
                    </m:r>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kern="0">
                            <a:latin typeface="Cambria Math" panose="02040503050406030204" pitchFamily="18" charset="0"/>
                            <a:cs typeface="宋体" panose="02010600030101010101" pitchFamily="2" charset="-122"/>
                          </a:rPr>
                          <m:t>𝑗</m:t>
                        </m:r>
                        <m:r>
                          <a:rPr lang="en-US" altLang="zh" sz="1800" i="1" kern="0">
                            <a:latin typeface="Cambria Math" panose="02040503050406030204" pitchFamily="18" charset="0"/>
                            <a:cs typeface="宋体" panose="02010600030101010101" pitchFamily="2" charset="-122"/>
                          </a:rPr>
                          <m:t>=1</m:t>
                        </m:r>
                      </m:sub>
                      <m:sup>
                        <m:r>
                          <a:rPr lang="en-US" altLang="zh" sz="1800" i="1" kern="0">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kern="0">
                                <a:latin typeface="Cambria Math" panose="02040503050406030204" pitchFamily="18" charset="0"/>
                                <a:cs typeface="宋体" panose="02010600030101010101" pitchFamily="2" charset="-122"/>
                              </a:rPr>
                              <m:t>𝛼</m:t>
                            </m:r>
                          </m:e>
                          <m:sub>
                            <m:r>
                              <a:rPr lang="en-US" altLang="zh" sz="1800" i="1" kern="0">
                                <a:latin typeface="Cambria Math" panose="02040503050406030204" pitchFamily="18" charset="0"/>
                                <a:cs typeface="宋体" panose="02010600030101010101" pitchFamily="2" charset="-122"/>
                              </a:rPr>
                              <m:t>𝑗</m:t>
                            </m:r>
                          </m:sub>
                        </m:sSub>
                      </m:e>
                    </m:nary>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kern="0">
                            <a:solidFill>
                              <a:srgbClr val="000000"/>
                            </a:solidFill>
                            <a:latin typeface="Cambria Math" panose="02040503050406030204" pitchFamily="18" charset="0"/>
                            <a:cs typeface="Times New Roman" panose="02020603050405020304" pitchFamily="18" charset="0"/>
                          </a:rPr>
                          <m:t>𝑦</m:t>
                        </m:r>
                      </m:e>
                      <m:sub>
                        <m:r>
                          <a:rPr lang="en-US" altLang="zh" sz="1800" i="1" kern="0">
                            <a:solidFill>
                              <a:srgbClr val="000000"/>
                            </a:solidFill>
                            <a:latin typeface="Cambria Math" panose="02040503050406030204" pitchFamily="18" charset="0"/>
                            <a:cs typeface="Times New Roman" panose="02020603050405020304" pitchFamily="18" charset="0"/>
                          </a:rPr>
                          <m:t>𝑗</m:t>
                        </m:r>
                      </m:sub>
                    </m:sSub>
                    <m:r>
                      <a:rPr lang="en-US" altLang="zh" sz="1800" i="1" kern="0">
                        <a:solidFill>
                          <a:srgbClr val="000000"/>
                        </a:solidFill>
                        <a:latin typeface="Cambria Math" panose="02040503050406030204" pitchFamily="18" charset="0"/>
                        <a:cs typeface="Times New Roman" panose="02020603050405020304" pitchFamily="18" charset="0"/>
                      </a:rPr>
                      <m:t>=0, </m:t>
                    </m:r>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kern="0">
                            <a:latin typeface="Cambria Math" panose="02040503050406030204" pitchFamily="18" charset="0"/>
                            <a:cs typeface="宋体" panose="02010600030101010101" pitchFamily="2" charset="-122"/>
                          </a:rPr>
                          <m:t>       </m:t>
                        </m:r>
                        <m:r>
                          <a:rPr lang="en-US" altLang="zh" sz="1800" i="1" kern="0">
                            <a:latin typeface="Cambria Math" panose="02040503050406030204" pitchFamily="18" charset="0"/>
                            <a:cs typeface="宋体" panose="02010600030101010101" pitchFamily="2" charset="-122"/>
                          </a:rPr>
                          <m:t>𝛼</m:t>
                        </m:r>
                      </m:e>
                      <m:sub>
                        <m:r>
                          <a:rPr lang="en-US" altLang="zh" sz="1800" i="1" kern="0">
                            <a:latin typeface="Cambria Math" panose="02040503050406030204" pitchFamily="18" charset="0"/>
                            <a:cs typeface="宋体" panose="02010600030101010101" pitchFamily="2" charset="-122"/>
                          </a:rPr>
                          <m:t>𝑗</m:t>
                        </m:r>
                      </m:sub>
                    </m:sSub>
                    <m:r>
                      <a:rPr lang="en-US" altLang="zh" sz="1800" i="1" kern="0">
                        <a:latin typeface="Cambria Math" panose="02040503050406030204" pitchFamily="18" charset="0"/>
                        <a:cs typeface="宋体" panose="02010600030101010101" pitchFamily="2" charset="-122"/>
                      </a:rPr>
                      <m:t>≥0</m:t>
                    </m:r>
                    <m:r>
                      <a:rPr lang="en-US" altLang="zh" sz="1800" i="1" kern="0">
                        <a:latin typeface="Cambria Math" panose="02040503050406030204" pitchFamily="18" charset="0"/>
                        <a:cs typeface="Times New Roman" panose="02020603050405020304" pitchFamily="18" charset="0"/>
                      </a:rPr>
                      <m:t>,</m:t>
                    </m:r>
                    <m:r>
                      <a:rPr lang="en-US" altLang="zh" sz="1800" i="1" kern="0">
                        <a:solidFill>
                          <a:srgbClr val="000000"/>
                        </a:solidFill>
                        <a:latin typeface="Cambria Math" panose="02040503050406030204" pitchFamily="18" charset="0"/>
                        <a:cs typeface="Times New Roman" panose="02020603050405020304" pitchFamily="18" charset="0"/>
                      </a:rPr>
                      <m:t>  </m:t>
                    </m:r>
                    <m:r>
                      <a:rPr lang="en-US" altLang="zh" sz="1800" i="1" kern="0">
                        <a:solidFill>
                          <a:srgbClr val="000000"/>
                        </a:solidFill>
                        <a:latin typeface="Cambria Math" panose="02040503050406030204" pitchFamily="18" charset="0"/>
                        <a:cs typeface="Times New Roman" panose="02020603050405020304" pitchFamily="18" charset="0"/>
                      </a:rPr>
                      <m:t>𝑗</m:t>
                    </m:r>
                    <m:r>
                      <a:rPr lang="en-US" altLang="zh" sz="1800" i="1" kern="0">
                        <a:solidFill>
                          <a:srgbClr val="000000"/>
                        </a:solidFill>
                        <a:latin typeface="Cambria Math" panose="02040503050406030204" pitchFamily="18" charset="0"/>
                        <a:cs typeface="Times New Roman" panose="02020603050405020304" pitchFamily="18" charset="0"/>
                      </a:rPr>
                      <m:t>=1</m:t>
                    </m:r>
                    <m:r>
                      <a:rPr lang="en-US" altLang="zh" sz="1800" kern="0">
                        <a:solidFill>
                          <a:srgbClr val="000000"/>
                        </a:solidFill>
                        <a:latin typeface="Cambria Math" panose="02040503050406030204" pitchFamily="18" charset="0"/>
                        <a:cs typeface="Times New Roman" panose="02020603050405020304" pitchFamily="18" charset="0"/>
                      </a:rPr>
                      <m:t>, 2, …, </m:t>
                    </m:r>
                    <m:r>
                      <m:rPr>
                        <m:sty m:val="p"/>
                      </m:rPr>
                      <a:rPr lang="en-US" altLang="zh" sz="1800" kern="0">
                        <a:solidFill>
                          <a:srgbClr val="000000"/>
                        </a:solidFill>
                        <a:latin typeface="Cambria Math" panose="02040503050406030204" pitchFamily="18" charset="0"/>
                        <a:cs typeface="Times New Roman" panose="02020603050405020304" pitchFamily="18" charset="0"/>
                      </a:rPr>
                      <m:t>m</m:t>
                    </m:r>
                  </m:oMath>
                </a14:m>
                <a:r>
                  <a:rPr lang="zh-TW" altLang="zh" sz="1800" dirty="0"/>
                  <a:t> </a:t>
                </a:r>
                <a:endParaRPr lang="zh" altLang="en-US" sz="1800" dirty="0"/>
              </a:p>
            </p:txBody>
          </p:sp>
        </mc:Choice>
        <mc:Fallback>
          <p:sp>
            <p:nvSpPr>
              <p:cNvPr id="6" name="矩形 5">
                <a:extLst>
                  <a:ext uri="{FF2B5EF4-FFF2-40B4-BE49-F238E27FC236}">
                    <a16:creationId xmlns:a16="http://schemas.microsoft.com/office/drawing/2014/main" id="{E7195E88-79F5-8D43-B05D-039B9F4E99B4}"/>
                  </a:ext>
                </a:extLst>
              </p:cNvPr>
              <p:cNvSpPr>
                <a:spLocks noRot="1" noChangeAspect="1" noMove="1" noResize="1" noEditPoints="1" noAdjustHandles="1" noChangeArrowheads="1" noChangeShapeType="1" noTextEdit="1"/>
              </p:cNvSpPr>
              <p:nvPr/>
            </p:nvSpPr>
            <p:spPr>
              <a:xfrm>
                <a:off x="4109695" y="5491036"/>
                <a:ext cx="5748089" cy="1189172"/>
              </a:xfrm>
              <a:prstGeom prst="rect">
                <a:avLst/>
              </a:prstGeom>
              <a:blipFill>
                <a:blip r:embed="rId5"/>
                <a:stretch>
                  <a:fillRect t="-71579" b="-810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006710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3F814-ECE4-DE48-9770-8E660977F509}"/>
              </a:ext>
            </a:extLst>
          </p:cNvPr>
          <p:cNvSpPr>
            <a:spLocks noGrp="1"/>
          </p:cNvSpPr>
          <p:nvPr>
            <p:ph type="title"/>
          </p:nvPr>
        </p:nvSpPr>
        <p:spPr/>
        <p:txBody>
          <a:bodyPr/>
          <a:lstStyle/>
          <a:p>
            <a:r>
              <a:rPr lang="en-US" altLang="zh-CN" dirty="0"/>
              <a:t>4.6</a:t>
            </a:r>
            <a:r>
              <a:rPr lang="zh-CN" altLang="en-US" dirty="0"/>
              <a:t> 支持向量机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872B75E-531D-E24D-A73C-E3F1662BE232}"/>
                  </a:ext>
                </a:extLst>
              </p:cNvPr>
              <p:cNvSpPr>
                <a:spLocks noGrp="1"/>
              </p:cNvSpPr>
              <p:nvPr>
                <p:ph idx="1"/>
              </p:nvPr>
            </p:nvSpPr>
            <p:spPr/>
            <p:txBody>
              <a:bodyPr/>
              <a:lstStyle/>
              <a:p>
                <a14:m>
                  <m:oMath xmlns:m="http://schemas.openxmlformats.org/officeDocument/2006/math">
                    <m:sSup>
                      <m:sSupPr>
                        <m:ctrlPr>
                          <a:rPr lang="zh-TW" altLang="zh" b="1" i="1">
                            <a:latin typeface="Cambria Math" panose="02040503050406030204" pitchFamily="18" charset="0"/>
                          </a:rPr>
                        </m:ctrlPr>
                      </m:sSupPr>
                      <m:e>
                        <m:r>
                          <a:rPr lang="en-US" altLang="zh" i="1">
                            <a:latin typeface="Cambria Math" panose="02040503050406030204" pitchFamily="18" charset="0"/>
                          </a:rPr>
                          <m:t>𝜑</m:t>
                        </m:r>
                        <m:sSub>
                          <m:sSubPr>
                            <m:ctrlPr>
                              <a:rPr lang="zh-TW" altLang="zh" b="1" i="1">
                                <a:latin typeface="Cambria Math" panose="02040503050406030204" pitchFamily="18" charset="0"/>
                              </a:rPr>
                            </m:ctrlPr>
                          </m:sSubPr>
                          <m:e>
                            <m:r>
                              <a:rPr lang="en-US" altLang="zh" i="1">
                                <a:latin typeface="Cambria Math" panose="02040503050406030204" pitchFamily="18" charset="0"/>
                              </a:rPr>
                              <m:t>(</m:t>
                            </m:r>
                            <m:r>
                              <a:rPr lang="en-US" altLang="zh" b="1" i="1">
                                <a:latin typeface="Cambria Math" panose="02040503050406030204" pitchFamily="18" charset="0"/>
                              </a:rPr>
                              <m:t>𝒙</m:t>
                            </m:r>
                          </m:e>
                          <m:sub>
                            <m:r>
                              <a:rPr lang="en-US" altLang="zh" b="1" i="1">
                                <a:latin typeface="Cambria Math" panose="02040503050406030204" pitchFamily="18" charset="0"/>
                              </a:rPr>
                              <m:t>𝒊</m:t>
                            </m:r>
                          </m:sub>
                        </m:sSub>
                        <m:r>
                          <a:rPr lang="en-US" altLang="zh" i="1">
                            <a:latin typeface="Cambria Math" panose="02040503050406030204" pitchFamily="18" charset="0"/>
                          </a:rPr>
                          <m:t>)</m:t>
                        </m:r>
                      </m:e>
                      <m:sup>
                        <m:r>
                          <a:rPr lang="en-US" altLang="zh" b="1" i="1">
                            <a:latin typeface="Cambria Math" panose="02040503050406030204" pitchFamily="18" charset="0"/>
                          </a:rPr>
                          <m:t>𝑻</m:t>
                        </m:r>
                      </m:sup>
                    </m:sSup>
                    <m:r>
                      <a:rPr lang="en-US" altLang="zh" i="1">
                        <a:latin typeface="Cambria Math" panose="02040503050406030204" pitchFamily="18" charset="0"/>
                      </a:rPr>
                      <m:t>𝜑</m:t>
                    </m:r>
                    <m:sSub>
                      <m:sSubPr>
                        <m:ctrlPr>
                          <a:rPr lang="zh-TW" altLang="zh" b="1" i="1">
                            <a:latin typeface="Cambria Math" panose="02040503050406030204" pitchFamily="18" charset="0"/>
                          </a:rPr>
                        </m:ctrlPr>
                      </m:sSubPr>
                      <m:e>
                        <m:r>
                          <a:rPr lang="en-US" altLang="zh" i="1">
                            <a:latin typeface="Cambria Math" panose="02040503050406030204" pitchFamily="18" charset="0"/>
                          </a:rPr>
                          <m:t>(</m:t>
                        </m:r>
                        <m:r>
                          <a:rPr lang="en-US" altLang="zh" b="1" i="1">
                            <a:latin typeface="Cambria Math" panose="02040503050406030204" pitchFamily="18" charset="0"/>
                          </a:rPr>
                          <m:t>𝒙</m:t>
                        </m:r>
                      </m:e>
                      <m:sub>
                        <m:r>
                          <a:rPr lang="en-US" altLang="zh" b="1" i="1">
                            <a:latin typeface="Cambria Math" panose="02040503050406030204" pitchFamily="18" charset="0"/>
                          </a:rPr>
                          <m:t>𝒋</m:t>
                        </m:r>
                      </m:sub>
                    </m:sSub>
                    <m:r>
                      <a:rPr lang="en-US" altLang="zh" i="1">
                        <a:latin typeface="Cambria Math" panose="02040503050406030204" pitchFamily="18" charset="0"/>
                      </a:rPr>
                      <m:t>)</m:t>
                    </m:r>
                  </m:oMath>
                </a14:m>
                <a:r>
                  <a:rPr lang="zh-CN" altLang="zh" dirty="0"/>
                  <a:t>的计算需要先将样本</a:t>
                </a:r>
                <a14:m>
                  <m:oMath xmlns:m="http://schemas.openxmlformats.org/officeDocument/2006/math">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𝒊</m:t>
                        </m:r>
                      </m:sub>
                    </m:sSub>
                  </m:oMath>
                </a14:m>
                <a:r>
                  <a:rPr lang="zh-CN" altLang="zh" dirty="0"/>
                  <a:t>和</a:t>
                </a:r>
                <a14:m>
                  <m:oMath xmlns:m="http://schemas.openxmlformats.org/officeDocument/2006/math">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oMath>
                </a14:m>
                <a:r>
                  <a:rPr lang="zh-CN" altLang="zh" dirty="0"/>
                  <a:t>映射到高维空间，然后计算他们在高维空间中的向量内积，为了简化计算，将此过程用一个称为核函数的函数</a:t>
                </a:r>
                <a14:m>
                  <m:oMath xmlns:m="http://schemas.openxmlformats.org/officeDocument/2006/math">
                    <m:r>
                      <a:rPr lang="en-US" altLang="zh" i="1">
                        <a:latin typeface="Cambria Math" panose="02040503050406030204" pitchFamily="18" charset="0"/>
                      </a:rPr>
                      <m:t>𝒦</m:t>
                    </m:r>
                    <m:r>
                      <a:rPr lang="en-US" altLang="zh">
                        <a:latin typeface="Cambria Math" panose="02040503050406030204" pitchFamily="18" charset="0"/>
                      </a:rPr>
                      <m:t>(∙,∙)</m:t>
                    </m:r>
                  </m:oMath>
                </a14:m>
                <a:r>
                  <a:rPr lang="zh-CN" altLang="zh" dirty="0"/>
                  <a:t>代替</a:t>
                </a:r>
                <a:endParaRPr lang="en-US" altLang="zh-TW" dirty="0"/>
              </a:p>
              <a:p>
                <a:endParaRPr lang="en-US" altLang="zh-TW" dirty="0"/>
              </a:p>
              <a:p>
                <a:r>
                  <a:rPr lang="zh-CN" altLang="zh" dirty="0"/>
                  <a:t>利用样本在原始空间中的核函数值进行计算</a:t>
                </a:r>
                <a:r>
                  <a:rPr lang="zh-CN" altLang="en-US" dirty="0"/>
                  <a:t>，支持向量机</a:t>
                </a:r>
                <a:r>
                  <a:rPr lang="zh-CN" altLang="zh" dirty="0"/>
                  <a:t>模型为：</a:t>
                </a:r>
                <a:endParaRPr lang="zh-TW" altLang="zh" dirty="0"/>
              </a:p>
              <a:p>
                <a:endParaRPr lang="zh-TW" altLang="zh" dirty="0"/>
              </a:p>
              <a:p>
                <a:r>
                  <a:rPr lang="zh-CN" altLang="zh" dirty="0"/>
                  <a:t>对偶优化问题为：</a:t>
                </a:r>
                <a:endParaRPr lang="zh-TW" altLang="zh" dirty="0"/>
              </a:p>
              <a:p>
                <a:endParaRPr kumimoji="1" lang="zh" altLang="en-US" dirty="0"/>
              </a:p>
            </p:txBody>
          </p:sp>
        </mc:Choice>
        <mc:Fallback xmlns="">
          <p:sp>
            <p:nvSpPr>
              <p:cNvPr id="3" name="内容占位符 2">
                <a:extLst>
                  <a:ext uri="{FF2B5EF4-FFF2-40B4-BE49-F238E27FC236}">
                    <a16:creationId xmlns:a16="http://schemas.microsoft.com/office/drawing/2014/main" id="{5872B75E-531D-E24D-A73C-E3F1662BE232}"/>
                  </a:ext>
                </a:extLst>
              </p:cNvPr>
              <p:cNvSpPr>
                <a:spLocks noGrp="1" noRot="1" noChangeAspect="1" noMove="1" noResize="1" noEditPoints="1" noAdjustHandles="1" noChangeArrowheads="1" noChangeShapeType="1" noTextEdit="1"/>
              </p:cNvSpPr>
              <p:nvPr>
                <p:ph idx="1"/>
              </p:nvPr>
            </p:nvSpPr>
            <p:spPr>
              <a:blipFill>
                <a:blip r:embed="rId3"/>
                <a:stretch>
                  <a:fillRect l="-886" t="-1467" r="-886"/>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60354C40-EB6E-2441-8617-46C8AE45BF66}"/>
                  </a:ext>
                </a:extLst>
              </p:cNvPr>
              <p:cNvSpPr/>
              <p:nvPr/>
            </p:nvSpPr>
            <p:spPr>
              <a:xfrm>
                <a:off x="5010939" y="3097181"/>
                <a:ext cx="2738763" cy="58214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 altLang="en-US" sz="1800" i="1">
                              <a:latin typeface="Cambria Math" panose="02040503050406030204" pitchFamily="18" charset="0"/>
                            </a:rPr>
                          </m:ctrlPr>
                        </m:dPr>
                        <m:e>
                          <m:sSup>
                            <m:sSupPr>
                              <m:ctrlPr>
                                <a:rPr lang="zh" altLang="en-US" sz="1800" i="1">
                                  <a:latin typeface="Cambria Math" panose="02040503050406030204" pitchFamily="18" charset="0"/>
                                </a:rPr>
                              </m:ctrlPr>
                            </m:sSupPr>
                            <m:e>
                              <m:d>
                                <m:dPr>
                                  <m:begChr m:val=""/>
                                  <m:ctrlPr>
                                    <a:rPr lang="zh" altLang="en-US" sz="1800" i="1">
                                      <a:latin typeface="Cambria Math" panose="02040503050406030204" pitchFamily="18" charset="0"/>
                                    </a:rPr>
                                  </m:ctrlPr>
                                </m:dPr>
                                <m:e>
                                  <m:r>
                                    <a:rPr lang="zh" altLang="en-US" sz="1800">
                                      <a:latin typeface="Cambria Math" panose="02040503050406030204" pitchFamily="18" charset="0"/>
                                    </a:rPr>
                                    <m:t>𝒦</m:t>
                                  </m:r>
                                  <m:d>
                                    <m:dPr>
                                      <m:ctrlPr>
                                        <a:rPr lang="zh" altLang="en-US" sz="1800" i="1">
                                          <a:latin typeface="Cambria Math" panose="02040503050406030204" pitchFamily="18" charset="0"/>
                                        </a:rPr>
                                      </m:ctrlPr>
                                    </m:dPr>
                                    <m:e>
                                      <m:sSub>
                                        <m:sSubPr>
                                          <m:ctrlPr>
                                            <a:rPr lang="zh" altLang="en-US" sz="1800" i="1">
                                              <a:latin typeface="Cambria Math" panose="02040503050406030204" pitchFamily="18" charset="0"/>
                                            </a:rPr>
                                          </m:ctrlPr>
                                        </m:sSubPr>
                                        <m:e>
                                          <m:r>
                                            <a:rPr lang="zh" altLang="en-US" sz="1800" b="1" i="1">
                                              <a:latin typeface="Cambria Math" panose="02040503050406030204" pitchFamily="18" charset="0"/>
                                            </a:rPr>
                                            <m:t>𝒙</m:t>
                                          </m:r>
                                        </m:e>
                                        <m:sub>
                                          <m:r>
                                            <a:rPr lang="zh" altLang="en-US" sz="1800" b="1" i="1">
                                              <a:latin typeface="Cambria Math" panose="02040503050406030204" pitchFamily="18" charset="0"/>
                                            </a:rPr>
                                            <m:t>𝒊</m:t>
                                          </m:r>
                                        </m:sub>
                                      </m:sSub>
                                      <m:r>
                                        <a:rPr lang="zh" altLang="en-US" sz="1800">
                                          <a:latin typeface="Cambria Math" panose="02040503050406030204" pitchFamily="18" charset="0"/>
                                        </a:rPr>
                                        <m:t>,</m:t>
                                      </m:r>
                                      <m:sSub>
                                        <m:sSubPr>
                                          <m:ctrlPr>
                                            <a:rPr lang="zh" altLang="en-US" sz="1800" i="1">
                                              <a:latin typeface="Cambria Math" panose="02040503050406030204" pitchFamily="18" charset="0"/>
                                            </a:rPr>
                                          </m:ctrlPr>
                                        </m:sSubPr>
                                        <m:e>
                                          <m:r>
                                            <a:rPr lang="zh" altLang="en-US" sz="1800" b="1" i="1">
                                              <a:latin typeface="Cambria Math" panose="02040503050406030204" pitchFamily="18" charset="0"/>
                                            </a:rPr>
                                            <m:t>𝒙</m:t>
                                          </m:r>
                                        </m:e>
                                        <m:sub>
                                          <m:r>
                                            <a:rPr lang="zh" altLang="en-US" sz="1800" b="1" i="1">
                                              <a:latin typeface="Cambria Math" panose="02040503050406030204" pitchFamily="18" charset="0"/>
                                            </a:rPr>
                                            <m:t>𝒋</m:t>
                                          </m:r>
                                        </m:sub>
                                      </m:sSub>
                                    </m:e>
                                  </m:d>
                                  <m:r>
                                    <a:rPr lang="zh" altLang="en-US" sz="1800">
                                      <a:latin typeface="Cambria Math" panose="02040503050406030204" pitchFamily="18" charset="0"/>
                                    </a:rPr>
                                    <m:t>=</m:t>
                                  </m:r>
                                  <m:r>
                                    <a:rPr lang="zh" altLang="en-US" sz="1800" i="1">
                                      <a:latin typeface="Cambria Math" panose="02040503050406030204" pitchFamily="18" charset="0"/>
                                    </a:rPr>
                                    <m:t>𝜑</m:t>
                                  </m:r>
                                  <m:sSub>
                                    <m:sSubPr>
                                      <m:ctrlPr>
                                        <a:rPr lang="zh" altLang="en-US" sz="1800" i="1">
                                          <a:latin typeface="Cambria Math" panose="02040503050406030204" pitchFamily="18" charset="0"/>
                                        </a:rPr>
                                      </m:ctrlPr>
                                    </m:sSubPr>
                                    <m:e>
                                      <m:d>
                                        <m:dPr>
                                          <m:endChr m:val=""/>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e>
                                    <m:sub>
                                      <m:r>
                                        <a:rPr lang="zh" altLang="en-US" sz="1800" b="1" i="1">
                                          <a:latin typeface="Cambria Math" panose="02040503050406030204" pitchFamily="18" charset="0"/>
                                        </a:rPr>
                                        <m:t>𝒊</m:t>
                                      </m:r>
                                    </m:sub>
                                  </m:sSub>
                                </m:e>
                              </m:d>
                            </m:e>
                            <m:sup>
                              <m:r>
                                <a:rPr lang="zh" altLang="en-US" sz="1800" b="1" i="1">
                                  <a:latin typeface="Cambria Math" panose="02040503050406030204" pitchFamily="18" charset="0"/>
                                </a:rPr>
                                <m:t>𝑻</m:t>
                              </m:r>
                            </m:sup>
                          </m:sSup>
                          <m:r>
                            <a:rPr lang="zh" altLang="en-US" sz="1800" i="1">
                              <a:latin typeface="Cambria Math" panose="02040503050406030204" pitchFamily="18" charset="0"/>
                            </a:rPr>
                            <m:t>𝜑</m:t>
                          </m:r>
                          <m:sSub>
                            <m:sSubPr>
                              <m:ctrlPr>
                                <a:rPr lang="zh" altLang="en-US" sz="1800" i="1">
                                  <a:latin typeface="Cambria Math" panose="02040503050406030204" pitchFamily="18" charset="0"/>
                                </a:rPr>
                              </m:ctrlPr>
                            </m:sSubPr>
                            <m:e>
                              <m:d>
                                <m:dPr>
                                  <m:endChr m:val=""/>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e>
                            <m:sub>
                              <m:r>
                                <a:rPr lang="zh" altLang="en-US" sz="1800" b="1" i="1">
                                  <a:latin typeface="Cambria Math" panose="02040503050406030204" pitchFamily="18" charset="0"/>
                                </a:rPr>
                                <m:t>𝒋</m:t>
                              </m:r>
                            </m:sub>
                          </m:sSub>
                        </m:e>
                      </m:d>
                    </m:oMath>
                  </m:oMathPara>
                </a14:m>
                <a:endParaRPr lang="zh" altLang="en-US" sz="1800" dirty="0"/>
              </a:p>
            </p:txBody>
          </p:sp>
        </mc:Choice>
        <mc:Fallback>
          <p:sp>
            <p:nvSpPr>
              <p:cNvPr id="7" name="矩形 6">
                <a:extLst>
                  <a:ext uri="{FF2B5EF4-FFF2-40B4-BE49-F238E27FC236}">
                    <a16:creationId xmlns:a16="http://schemas.microsoft.com/office/drawing/2014/main" id="{60354C40-EB6E-2441-8617-46C8AE45BF66}"/>
                  </a:ext>
                </a:extLst>
              </p:cNvPr>
              <p:cNvSpPr>
                <a:spLocks noRot="1" noChangeAspect="1" noMove="1" noResize="1" noEditPoints="1" noAdjustHandles="1" noChangeArrowheads="1" noChangeShapeType="1" noTextEdit="1"/>
              </p:cNvSpPr>
              <p:nvPr/>
            </p:nvSpPr>
            <p:spPr>
              <a:xfrm>
                <a:off x="5010939" y="3097181"/>
                <a:ext cx="2738763" cy="582147"/>
              </a:xfrm>
              <a:prstGeom prst="rect">
                <a:avLst/>
              </a:prstGeom>
              <a:blipFill>
                <a:blip r:embed="rId4"/>
                <a:stretch>
                  <a:fillRect t="-176596" r="-23963" b="-2617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BBC5448D-314F-D345-90D9-78EC54B5CE56}"/>
                  </a:ext>
                </a:extLst>
              </p:cNvPr>
              <p:cNvSpPr/>
              <p:nvPr/>
            </p:nvSpPr>
            <p:spPr>
              <a:xfrm>
                <a:off x="4998362" y="4483873"/>
                <a:ext cx="3065904" cy="87985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 altLang="en-US" sz="1800" i="1">
                          <a:latin typeface="Cambria Math" panose="02040503050406030204" pitchFamily="18" charset="0"/>
                        </a:rPr>
                        <m:t>𝑓</m:t>
                      </m:r>
                      <m:d>
                        <m:dPr>
                          <m:ctrlPr>
                            <a:rPr lang="zh" altLang="en-US" sz="1800" i="1">
                              <a:latin typeface="Cambria Math" panose="02040503050406030204" pitchFamily="18" charset="0"/>
                            </a:rPr>
                          </m:ctrlPr>
                        </m:dPr>
                        <m:e>
                          <m:r>
                            <a:rPr lang="zh" altLang="en-US" sz="1800" b="1" i="1">
                              <a:latin typeface="Cambria Math" panose="02040503050406030204" pitchFamily="18" charset="0"/>
                            </a:rPr>
                            <m:t>𝒙</m:t>
                          </m:r>
                        </m:e>
                      </m:d>
                      <m:r>
                        <a:rPr lang="zh" altLang="en-US" sz="1800">
                          <a:latin typeface="Cambria Math" panose="02040503050406030204" pitchFamily="18" charset="0"/>
                        </a:rPr>
                        <m:t>=</m:t>
                      </m:r>
                      <m:nary>
                        <m:naryPr>
                          <m:chr m:val="∑"/>
                          <m:limLoc m:val="undOvr"/>
                          <m:ctrlPr>
                            <a:rPr lang="zh" altLang="en-US" sz="1800" i="1">
                              <a:latin typeface="Cambria Math" panose="02040503050406030204" pitchFamily="18" charset="0"/>
                            </a:rPr>
                          </m:ctrlPr>
                        </m:naryPr>
                        <m:sub>
                          <m:r>
                            <a:rPr lang="zh" altLang="en-US" sz="1800" i="1">
                              <a:latin typeface="Cambria Math" panose="02040503050406030204" pitchFamily="18" charset="0"/>
                            </a:rPr>
                            <m:t>𝑗</m:t>
                          </m:r>
                          <m:r>
                            <a:rPr lang="zh" altLang="en-US" sz="1800">
                              <a:latin typeface="Cambria Math" panose="02040503050406030204" pitchFamily="18" charset="0"/>
                            </a:rPr>
                            <m:t>=1</m:t>
                          </m:r>
                        </m:sub>
                        <m:sup>
                          <m:r>
                            <a:rPr lang="zh" altLang="en-US" sz="1800" i="1">
                              <a:latin typeface="Cambria Math" panose="02040503050406030204" pitchFamily="18" charset="0"/>
                            </a:rPr>
                            <m:t>𝑚</m:t>
                          </m:r>
                        </m:sup>
                        <m:e>
                          <m:sSub>
                            <m:sSubPr>
                              <m:ctrlPr>
                                <a:rPr lang="zh" altLang="en-US" sz="1800" i="1">
                                  <a:latin typeface="Cambria Math" panose="02040503050406030204" pitchFamily="18" charset="0"/>
                                </a:rPr>
                              </m:ctrlPr>
                            </m:sSubPr>
                            <m:e>
                              <m:r>
                                <a:rPr lang="zh" altLang="en-US" sz="1800" i="1">
                                  <a:latin typeface="Cambria Math" panose="02040503050406030204" pitchFamily="18" charset="0"/>
                                </a:rPr>
                                <m:t>𝛼</m:t>
                              </m:r>
                            </m:e>
                            <m:sub>
                              <m:r>
                                <a:rPr lang="zh" altLang="en-US" sz="1800" i="1">
                                  <a:latin typeface="Cambria Math" panose="02040503050406030204" pitchFamily="18" charset="0"/>
                                </a:rPr>
                                <m:t>𝑗</m:t>
                              </m:r>
                            </m:sub>
                          </m:sSub>
                        </m:e>
                      </m:nary>
                      <m:sSub>
                        <m:sSubPr>
                          <m:ctrlPr>
                            <a:rPr lang="zh" altLang="en-US" sz="1800" i="1">
                              <a:latin typeface="Cambria Math" panose="02040503050406030204" pitchFamily="18" charset="0"/>
                            </a:rPr>
                          </m:ctrlPr>
                        </m:sSubPr>
                        <m:e>
                          <m:r>
                            <a:rPr lang="zh" altLang="en-US" sz="1800" i="1">
                              <a:latin typeface="Cambria Math" panose="02040503050406030204" pitchFamily="18" charset="0"/>
                            </a:rPr>
                            <m:t>𝑦</m:t>
                          </m:r>
                        </m:e>
                        <m:sub>
                          <m:r>
                            <a:rPr lang="zh" altLang="en-US" sz="1800" i="1">
                              <a:latin typeface="Cambria Math" panose="02040503050406030204" pitchFamily="18" charset="0"/>
                            </a:rPr>
                            <m:t>𝑗</m:t>
                          </m:r>
                        </m:sub>
                      </m:sSub>
                      <m:r>
                        <a:rPr lang="zh" altLang="en-US" sz="1800">
                          <a:latin typeface="Cambria Math" panose="02040503050406030204" pitchFamily="18" charset="0"/>
                        </a:rPr>
                        <m:t>𝒦</m:t>
                      </m:r>
                      <m:d>
                        <m:dPr>
                          <m:ctrlPr>
                            <a:rPr lang="zh" altLang="en-US" sz="1800" i="1">
                              <a:latin typeface="Cambria Math" panose="02040503050406030204" pitchFamily="18" charset="0"/>
                            </a:rPr>
                          </m:ctrlPr>
                        </m:dPr>
                        <m:e>
                          <m:r>
                            <a:rPr lang="zh" altLang="en-US" sz="1800" b="1" i="1">
                              <a:latin typeface="Cambria Math" panose="02040503050406030204" pitchFamily="18" charset="0"/>
                            </a:rPr>
                            <m:t>𝒙</m:t>
                          </m:r>
                          <m:r>
                            <a:rPr lang="zh" altLang="en-US" sz="1800">
                              <a:latin typeface="Cambria Math" panose="02040503050406030204" pitchFamily="18" charset="0"/>
                            </a:rPr>
                            <m:t>,</m:t>
                          </m:r>
                          <m:sSub>
                            <m:sSubPr>
                              <m:ctrlPr>
                                <a:rPr lang="zh" altLang="en-US" sz="1800" i="1">
                                  <a:latin typeface="Cambria Math" panose="02040503050406030204" pitchFamily="18" charset="0"/>
                                </a:rPr>
                              </m:ctrlPr>
                            </m:sSubPr>
                            <m:e>
                              <m:r>
                                <a:rPr lang="zh" altLang="en-US" sz="1800" b="1" i="1">
                                  <a:latin typeface="Cambria Math" panose="02040503050406030204" pitchFamily="18" charset="0"/>
                                </a:rPr>
                                <m:t>𝒙</m:t>
                              </m:r>
                            </m:e>
                            <m:sub>
                              <m:r>
                                <a:rPr lang="zh" altLang="en-US" sz="1800" b="1" i="1">
                                  <a:latin typeface="Cambria Math" panose="02040503050406030204" pitchFamily="18" charset="0"/>
                                </a:rPr>
                                <m:t>𝒋</m:t>
                              </m:r>
                            </m:sub>
                          </m:sSub>
                        </m:e>
                      </m:d>
                      <m:r>
                        <a:rPr lang="zh" altLang="en-US" sz="1800">
                          <a:latin typeface="Cambria Math" panose="02040503050406030204" pitchFamily="18" charset="0"/>
                        </a:rPr>
                        <m:t>+</m:t>
                      </m:r>
                      <m:r>
                        <a:rPr lang="zh" altLang="en-US" sz="1800" i="1">
                          <a:latin typeface="Cambria Math" panose="02040503050406030204" pitchFamily="18" charset="0"/>
                        </a:rPr>
                        <m:t>𝑏</m:t>
                      </m:r>
                    </m:oMath>
                  </m:oMathPara>
                </a14:m>
                <a:endParaRPr lang="zh" altLang="en-US" sz="1800" dirty="0"/>
              </a:p>
            </p:txBody>
          </p:sp>
        </mc:Choice>
        <mc:Fallback>
          <p:sp>
            <p:nvSpPr>
              <p:cNvPr id="8" name="矩形 7">
                <a:extLst>
                  <a:ext uri="{FF2B5EF4-FFF2-40B4-BE49-F238E27FC236}">
                    <a16:creationId xmlns:a16="http://schemas.microsoft.com/office/drawing/2014/main" id="{BBC5448D-314F-D345-90D9-78EC54B5CE56}"/>
                  </a:ext>
                </a:extLst>
              </p:cNvPr>
              <p:cNvSpPr>
                <a:spLocks noRot="1" noChangeAspect="1" noMove="1" noResize="1" noEditPoints="1" noAdjustHandles="1" noChangeArrowheads="1" noChangeShapeType="1" noTextEdit="1"/>
              </p:cNvSpPr>
              <p:nvPr/>
            </p:nvSpPr>
            <p:spPr>
              <a:xfrm>
                <a:off x="4998362" y="4483873"/>
                <a:ext cx="3065904" cy="879856"/>
              </a:xfrm>
              <a:prstGeom prst="rect">
                <a:avLst/>
              </a:prstGeom>
              <a:blipFill>
                <a:blip r:embed="rId5"/>
                <a:stretch>
                  <a:fillRect t="-97143" b="-1442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1AD50FD2-10EA-1449-8506-41777D31D933}"/>
                  </a:ext>
                </a:extLst>
              </p:cNvPr>
              <p:cNvSpPr/>
              <p:nvPr/>
            </p:nvSpPr>
            <p:spPr>
              <a:xfrm>
                <a:off x="4874877" y="5601548"/>
                <a:ext cx="5496581" cy="1189172"/>
              </a:xfrm>
              <a:prstGeom prst="rect">
                <a:avLst/>
              </a:prstGeom>
            </p:spPr>
            <p:txBody>
              <a:bodyPr wrap="square">
                <a:spAutoFit/>
              </a:bodyPr>
              <a:lstStyle/>
              <a:p>
                <a:pPr algn="ctr">
                  <a:spcAft>
                    <a:spcPts val="0"/>
                  </a:spcAft>
                </a:pPr>
                <a14:m>
                  <m:oMathPara xmlns:m="http://schemas.openxmlformats.org/officeDocument/2006/math">
                    <m:oMathParaPr>
                      <m:jc m:val="centerGroup"/>
                    </m:oMathParaPr>
                    <m:oMath xmlns:m="http://schemas.openxmlformats.org/officeDocument/2006/math">
                      <m:r>
                        <a:rPr lang="en-US" altLang="zh" sz="1800" b="1" i="1">
                          <a:latin typeface="Cambria Math" panose="02040503050406030204" pitchFamily="18" charset="0"/>
                          <a:cs typeface="宋体" panose="02010600030101010101" pitchFamily="2" charset="-122"/>
                        </a:rPr>
                        <m:t>𝜶</m:t>
                      </m:r>
                      <m:r>
                        <a:rPr lang="en-US" altLang="zh" sz="1800" i="1">
                          <a:latin typeface="Cambria Math" panose="02040503050406030204" pitchFamily="18" charset="0"/>
                          <a:cs typeface="宋体" panose="02010600030101010101" pitchFamily="2" charset="-122"/>
                        </a:rPr>
                        <m:t>=</m:t>
                      </m:r>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𝑎𝑟𝑔𝑚𝑎𝑥</m:t>
                          </m:r>
                        </m:e>
                        <m:sub>
                          <m:r>
                            <a:rPr lang="en-US" altLang="zh" sz="1800" b="1" i="1">
                              <a:latin typeface="Cambria Math" panose="02040503050406030204" pitchFamily="18" charset="0"/>
                              <a:cs typeface="宋体" panose="02010600030101010101" pitchFamily="2" charset="-122"/>
                            </a:rPr>
                            <m:t>𝜶</m:t>
                          </m:r>
                        </m:sub>
                      </m:sSub>
                      <m:r>
                        <a:rPr lang="en-US" altLang="zh" sz="1800" i="1">
                          <a:latin typeface="Cambria Math" panose="02040503050406030204" pitchFamily="18" charset="0"/>
                          <a:cs typeface="宋体" panose="02010600030101010101" pitchFamily="2" charset="-122"/>
                        </a:rPr>
                        <m:t> </m:t>
                      </m:r>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a:latin typeface="Cambria Math" panose="02040503050406030204" pitchFamily="18" charset="0"/>
                              <a:cs typeface="宋体" panose="02010600030101010101" pitchFamily="2" charset="-122"/>
                            </a:rPr>
                            <m:t>𝑗</m:t>
                          </m:r>
                          <m:r>
                            <a:rPr lang="en-US" altLang="zh" sz="1800" i="1">
                              <a:latin typeface="Cambria Math" panose="02040503050406030204" pitchFamily="18" charset="0"/>
                              <a:cs typeface="宋体" panose="02010600030101010101" pitchFamily="2" charset="-122"/>
                            </a:rPr>
                            <m:t>=1</m:t>
                          </m:r>
                        </m:sub>
                        <m:sup>
                          <m:r>
                            <a:rPr lang="en-US" altLang="zh" sz="1800" i="1">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𝑗</m:t>
                              </m:r>
                            </m:sub>
                          </m:sSub>
                        </m:e>
                      </m:nary>
                      <m:r>
                        <a:rPr lang="en-US" altLang="zh" sz="1800" i="1">
                          <a:latin typeface="Cambria Math" panose="02040503050406030204" pitchFamily="18" charset="0"/>
                          <a:cs typeface="宋体" panose="02010600030101010101" pitchFamily="2" charset="-122"/>
                        </a:rPr>
                        <m:t>−</m:t>
                      </m:r>
                      <m:f>
                        <m:fPr>
                          <m:ctrlPr>
                            <a:rPr lang="zh-TW" altLang="zh" sz="1800" i="1">
                              <a:solidFill>
                                <a:srgbClr val="000000"/>
                              </a:solidFill>
                              <a:latin typeface="Cambria Math" panose="02040503050406030204" pitchFamily="18" charset="0"/>
                              <a:ea typeface="Cambria Math" panose="02040503050406030204" pitchFamily="18" charset="0"/>
                            </a:rPr>
                          </m:ctrlPr>
                        </m:fPr>
                        <m:num>
                          <m:r>
                            <a:rPr lang="en-US" altLang="zh" sz="1800" i="1">
                              <a:solidFill>
                                <a:srgbClr val="000000"/>
                              </a:solidFill>
                              <a:latin typeface="Cambria Math" panose="02040503050406030204" pitchFamily="18" charset="0"/>
                            </a:rPr>
                            <m:t>1</m:t>
                          </m:r>
                        </m:num>
                        <m:den>
                          <m:r>
                            <a:rPr lang="en-US" altLang="zh" sz="1800" i="1">
                              <a:solidFill>
                                <a:srgbClr val="000000"/>
                              </a:solidFill>
                              <a:latin typeface="Cambria Math" panose="02040503050406030204" pitchFamily="18" charset="0"/>
                            </a:rPr>
                            <m:t>2</m:t>
                          </m:r>
                        </m:den>
                      </m:f>
                      <m:nary>
                        <m:naryPr>
                          <m:chr m:val="∑"/>
                          <m:limLoc m:val="undOvr"/>
                          <m:ctrlPr>
                            <a:rPr lang="zh-TW" altLang="zh" sz="1800" i="1">
                              <a:solidFill>
                                <a:srgbClr val="000000"/>
                              </a:solidFill>
                              <a:latin typeface="Cambria Math" panose="02040503050406030204" pitchFamily="18" charset="0"/>
                              <a:ea typeface="Cambria Math" panose="02040503050406030204" pitchFamily="18" charset="0"/>
                            </a:rPr>
                          </m:ctrlPr>
                        </m:naryPr>
                        <m:sub>
                          <m:r>
                            <a:rPr lang="en-US" altLang="zh" sz="1800" i="1">
                              <a:solidFill>
                                <a:srgbClr val="000000"/>
                              </a:solidFill>
                              <a:latin typeface="Cambria Math" panose="02040503050406030204" pitchFamily="18" charset="0"/>
                            </a:rPr>
                            <m:t>𝑖</m:t>
                          </m:r>
                          <m:r>
                            <a:rPr lang="en-US" altLang="zh" sz="1800" i="1">
                              <a:solidFill>
                                <a:srgbClr val="000000"/>
                              </a:solidFill>
                              <a:latin typeface="Cambria Math" panose="02040503050406030204" pitchFamily="18" charset="0"/>
                            </a:rPr>
                            <m:t>=1</m:t>
                          </m:r>
                        </m:sub>
                        <m:sup>
                          <m:r>
                            <a:rPr lang="en-US" altLang="zh" sz="1800" i="1">
                              <a:solidFill>
                                <a:srgbClr val="000000"/>
                              </a:solidFill>
                              <a:latin typeface="Cambria Math" panose="02040503050406030204" pitchFamily="18" charset="0"/>
                            </a:rPr>
                            <m:t>𝑚</m:t>
                          </m:r>
                        </m:sup>
                        <m:e>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a:latin typeface="Cambria Math" panose="02040503050406030204" pitchFamily="18" charset="0"/>
                                  <a:cs typeface="宋体" panose="02010600030101010101" pitchFamily="2" charset="-122"/>
                                </a:rPr>
                                <m:t>𝑗</m:t>
                              </m:r>
                              <m:r>
                                <a:rPr lang="en-US" altLang="zh" sz="1800" i="1">
                                  <a:latin typeface="Cambria Math" panose="02040503050406030204" pitchFamily="18" charset="0"/>
                                  <a:cs typeface="宋体" panose="02010600030101010101" pitchFamily="2" charset="-122"/>
                                </a:rPr>
                                <m:t>=1</m:t>
                              </m:r>
                            </m:sub>
                            <m:sup>
                              <m:r>
                                <a:rPr lang="en-US" altLang="zh" sz="1800" i="1">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𝑖</m:t>
                                      </m:r>
                                    </m:sub>
                                  </m:sSub>
                                  <m:r>
                                    <a:rPr lang="en-US" altLang="zh" sz="1800" i="1">
                                      <a:latin typeface="Cambria Math" panose="02040503050406030204" pitchFamily="18" charset="0"/>
                                      <a:cs typeface="宋体" panose="02010600030101010101" pitchFamily="2" charset="-122"/>
                                    </a:rPr>
                                    <m:t>𝛼</m:t>
                                  </m:r>
                                </m:e>
                                <m:sub>
                                  <m:r>
                                    <a:rPr lang="en-US" altLang="zh" sz="1800" i="1">
                                      <a:latin typeface="Cambria Math" panose="02040503050406030204" pitchFamily="18" charset="0"/>
                                      <a:cs typeface="宋体" panose="02010600030101010101" pitchFamily="2" charset="-122"/>
                                    </a:rPr>
                                    <m:t>𝑗</m:t>
                                  </m:r>
                                </m:sub>
                              </m:sSub>
                            </m:e>
                          </m:nary>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𝑦</m:t>
                              </m:r>
                            </m:e>
                            <m:sub>
                              <m:r>
                                <a:rPr lang="en-US" altLang="zh" sz="1800" i="1">
                                  <a:solidFill>
                                    <a:srgbClr val="000000"/>
                                  </a:solidFill>
                                  <a:latin typeface="Cambria Math" panose="02040503050406030204" pitchFamily="18" charset="0"/>
                                </a:rPr>
                                <m:t>𝑖</m:t>
                              </m:r>
                            </m:sub>
                          </m:sSub>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a:solidFill>
                                    <a:srgbClr val="000000"/>
                                  </a:solidFill>
                                  <a:latin typeface="Cambria Math" panose="02040503050406030204" pitchFamily="18" charset="0"/>
                                </a:rPr>
                                <m:t>𝑦</m:t>
                              </m:r>
                            </m:e>
                            <m:sub>
                              <m:r>
                                <a:rPr lang="en-US" altLang="zh" sz="1800" i="1">
                                  <a:solidFill>
                                    <a:srgbClr val="000000"/>
                                  </a:solidFill>
                                  <a:latin typeface="Cambria Math" panose="02040503050406030204" pitchFamily="18" charset="0"/>
                                </a:rPr>
                                <m:t>𝑗</m:t>
                              </m:r>
                            </m:sub>
                          </m:sSub>
                          <m:r>
                            <a:rPr lang="en-US" altLang="zh" sz="1800" i="1">
                              <a:solidFill>
                                <a:srgbClr val="000000"/>
                              </a:solidFill>
                              <a:latin typeface="Cambria Math" panose="02040503050406030204" pitchFamily="18" charset="0"/>
                            </a:rPr>
                            <m:t>𝒦</m:t>
                          </m:r>
                          <m:d>
                            <m:dPr>
                              <m:ctrlPr>
                                <a:rPr lang="zh-TW" altLang="zh" sz="1800" i="1">
                                  <a:solidFill>
                                    <a:srgbClr val="000000"/>
                                  </a:solidFill>
                                  <a:latin typeface="Cambria Math" panose="02040503050406030204" pitchFamily="18" charset="0"/>
                                  <a:ea typeface="Cambria Math" panose="02040503050406030204" pitchFamily="18" charset="0"/>
                                </a:rPr>
                              </m:ctrlPr>
                            </m:dPr>
                            <m:e>
                              <m:sSub>
                                <m:sSubPr>
                                  <m:ctrlPr>
                                    <a:rPr lang="zh-TW" altLang="zh" sz="1800" b="1" i="1">
                                      <a:solidFill>
                                        <a:srgbClr val="000000"/>
                                      </a:solidFill>
                                      <a:latin typeface="Cambria Math" panose="02040503050406030204" pitchFamily="18" charset="0"/>
                                      <a:ea typeface="Cambria Math" panose="02040503050406030204" pitchFamily="18" charset="0"/>
                                    </a:rPr>
                                  </m:ctrlPr>
                                </m:sSubPr>
                                <m:e>
                                  <m:r>
                                    <a:rPr lang="en-US" altLang="zh" sz="1800" b="1" i="1">
                                      <a:solidFill>
                                        <a:srgbClr val="000000"/>
                                      </a:solidFill>
                                      <a:latin typeface="Cambria Math" panose="02040503050406030204" pitchFamily="18" charset="0"/>
                                    </a:rPr>
                                    <m:t>𝒙</m:t>
                                  </m:r>
                                </m:e>
                                <m:sub>
                                  <m:r>
                                    <a:rPr lang="en-US" altLang="zh" sz="1800" b="1" i="1">
                                      <a:solidFill>
                                        <a:srgbClr val="000000"/>
                                      </a:solidFill>
                                      <a:latin typeface="Cambria Math" panose="02040503050406030204" pitchFamily="18" charset="0"/>
                                    </a:rPr>
                                    <m:t>𝒊</m:t>
                                  </m:r>
                                </m:sub>
                              </m:sSub>
                              <m:r>
                                <a:rPr lang="en-US" altLang="zh" sz="1800" b="1" i="1">
                                  <a:solidFill>
                                    <a:srgbClr val="000000"/>
                                  </a:solidFill>
                                  <a:latin typeface="Cambria Math" panose="02040503050406030204" pitchFamily="18" charset="0"/>
                                </a:rPr>
                                <m:t>,</m:t>
                              </m:r>
                              <m:sSub>
                                <m:sSubPr>
                                  <m:ctrlPr>
                                    <a:rPr lang="zh-TW" altLang="zh" sz="1800" b="1" i="1">
                                      <a:solidFill>
                                        <a:srgbClr val="000000"/>
                                      </a:solidFill>
                                      <a:latin typeface="Cambria Math" panose="02040503050406030204" pitchFamily="18" charset="0"/>
                                      <a:ea typeface="Cambria Math" panose="02040503050406030204" pitchFamily="18" charset="0"/>
                                    </a:rPr>
                                  </m:ctrlPr>
                                </m:sSubPr>
                                <m:e>
                                  <m:r>
                                    <a:rPr lang="en-US" altLang="zh" sz="1800" b="1" i="1">
                                      <a:solidFill>
                                        <a:srgbClr val="000000"/>
                                      </a:solidFill>
                                      <a:latin typeface="Cambria Math" panose="02040503050406030204" pitchFamily="18" charset="0"/>
                                    </a:rPr>
                                    <m:t>𝒙</m:t>
                                  </m:r>
                                </m:e>
                                <m:sub>
                                  <m:r>
                                    <a:rPr lang="en-US" altLang="zh" sz="1800" b="1" i="1">
                                      <a:solidFill>
                                        <a:srgbClr val="000000"/>
                                      </a:solidFill>
                                      <a:latin typeface="Cambria Math" panose="02040503050406030204" pitchFamily="18" charset="0"/>
                                    </a:rPr>
                                    <m:t>𝒋</m:t>
                                  </m:r>
                                </m:sub>
                              </m:sSub>
                            </m:e>
                          </m:d>
                        </m:e>
                      </m:nary>
                    </m:oMath>
                  </m:oMathPara>
                </a14:m>
                <a:endParaRPr lang="zh-TW" altLang="zh" sz="1800" dirty="0">
                  <a:latin typeface="Times New Roman" panose="02020603050405020304" pitchFamily="18" charset="0"/>
                </a:endParaRPr>
              </a:p>
              <a:p>
                <a14:m>
                  <m:oMath xmlns:m="http://schemas.openxmlformats.org/officeDocument/2006/math">
                    <m:r>
                      <a:rPr lang="en-US" altLang="zh" sz="1800" i="1" kern="0">
                        <a:latin typeface="Cambria Math" panose="02040503050406030204" pitchFamily="18" charset="0"/>
                        <a:cs typeface="宋体" panose="02010600030101010101" pitchFamily="2" charset="-122"/>
                      </a:rPr>
                      <m:t>𝑠</m:t>
                    </m:r>
                    <m:r>
                      <a:rPr lang="en-US" altLang="zh" sz="1800" i="1" kern="0">
                        <a:latin typeface="Cambria Math" panose="02040503050406030204" pitchFamily="18" charset="0"/>
                        <a:cs typeface="宋体" panose="02010600030101010101" pitchFamily="2" charset="-122"/>
                      </a:rPr>
                      <m:t>.</m:t>
                    </m:r>
                    <m:r>
                      <a:rPr lang="en-US" altLang="zh" sz="1800" i="1" kern="0">
                        <a:latin typeface="Cambria Math" panose="02040503050406030204" pitchFamily="18" charset="0"/>
                        <a:cs typeface="宋体" panose="02010600030101010101" pitchFamily="2" charset="-122"/>
                      </a:rPr>
                      <m:t>𝑡</m:t>
                    </m:r>
                    <m:r>
                      <a:rPr lang="en-US" altLang="zh" sz="1800" i="1" kern="0">
                        <a:latin typeface="Cambria Math" panose="02040503050406030204" pitchFamily="18" charset="0"/>
                        <a:cs typeface="宋体" panose="02010600030101010101" pitchFamily="2" charset="-122"/>
                      </a:rPr>
                      <m:t>. </m:t>
                    </m:r>
                    <m:nary>
                      <m:naryPr>
                        <m:chr m:val="∑"/>
                        <m:limLoc m:val="undOv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naryPr>
                      <m:sub>
                        <m:r>
                          <a:rPr lang="en-US" altLang="zh" sz="1800" i="1" kern="0">
                            <a:latin typeface="Cambria Math" panose="02040503050406030204" pitchFamily="18" charset="0"/>
                            <a:cs typeface="宋体" panose="02010600030101010101" pitchFamily="2" charset="-122"/>
                          </a:rPr>
                          <m:t>𝑗</m:t>
                        </m:r>
                        <m:r>
                          <a:rPr lang="en-US" altLang="zh" sz="1800" i="1" kern="0">
                            <a:latin typeface="Cambria Math" panose="02040503050406030204" pitchFamily="18" charset="0"/>
                            <a:cs typeface="宋体" panose="02010600030101010101" pitchFamily="2" charset="-122"/>
                          </a:rPr>
                          <m:t>=1</m:t>
                        </m:r>
                      </m:sub>
                      <m:sup>
                        <m:r>
                          <a:rPr lang="en-US" altLang="zh" sz="1800" i="1" kern="0">
                            <a:latin typeface="Cambria Math" panose="02040503050406030204" pitchFamily="18" charset="0"/>
                            <a:cs typeface="宋体" panose="02010600030101010101" pitchFamily="2" charset="-122"/>
                          </a:rPr>
                          <m:t>𝑚</m:t>
                        </m:r>
                      </m:sup>
                      <m:e>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kern="0">
                                <a:latin typeface="Cambria Math" panose="02040503050406030204" pitchFamily="18" charset="0"/>
                                <a:cs typeface="宋体" panose="02010600030101010101" pitchFamily="2" charset="-122"/>
                              </a:rPr>
                              <m:t>𝛼</m:t>
                            </m:r>
                          </m:e>
                          <m:sub>
                            <m:r>
                              <a:rPr lang="en-US" altLang="zh" sz="1800" i="1" kern="0">
                                <a:latin typeface="Cambria Math" panose="02040503050406030204" pitchFamily="18" charset="0"/>
                                <a:cs typeface="宋体" panose="02010600030101010101" pitchFamily="2" charset="-122"/>
                              </a:rPr>
                              <m:t>𝑗</m:t>
                            </m:r>
                          </m:sub>
                        </m:sSub>
                      </m:e>
                    </m:nary>
                    <m:sSub>
                      <m:sSubPr>
                        <m:ctrlPr>
                          <a:rPr lang="zh-TW" altLang="zh" sz="1800" i="1">
                            <a:solidFill>
                              <a:srgbClr val="000000"/>
                            </a:solidFill>
                            <a:latin typeface="Cambria Math" panose="02040503050406030204" pitchFamily="18" charset="0"/>
                            <a:ea typeface="Cambria Math" panose="02040503050406030204" pitchFamily="18" charset="0"/>
                          </a:rPr>
                        </m:ctrlPr>
                      </m:sSubPr>
                      <m:e>
                        <m:r>
                          <a:rPr lang="en-US" altLang="zh" sz="1800" i="1" kern="0">
                            <a:solidFill>
                              <a:srgbClr val="000000"/>
                            </a:solidFill>
                            <a:latin typeface="Cambria Math" panose="02040503050406030204" pitchFamily="18" charset="0"/>
                            <a:cs typeface="Times New Roman" panose="02020603050405020304" pitchFamily="18" charset="0"/>
                          </a:rPr>
                          <m:t>𝑦</m:t>
                        </m:r>
                      </m:e>
                      <m:sub>
                        <m:r>
                          <a:rPr lang="en-US" altLang="zh" sz="1800" i="1" kern="0">
                            <a:solidFill>
                              <a:srgbClr val="000000"/>
                            </a:solidFill>
                            <a:latin typeface="Cambria Math" panose="02040503050406030204" pitchFamily="18" charset="0"/>
                            <a:cs typeface="Times New Roman" panose="02020603050405020304" pitchFamily="18" charset="0"/>
                          </a:rPr>
                          <m:t>𝑗</m:t>
                        </m:r>
                      </m:sub>
                    </m:sSub>
                    <m:r>
                      <a:rPr lang="en-US" altLang="zh" sz="1800" i="1" kern="0">
                        <a:solidFill>
                          <a:srgbClr val="000000"/>
                        </a:solidFill>
                        <a:latin typeface="Cambria Math" panose="02040503050406030204" pitchFamily="18" charset="0"/>
                        <a:cs typeface="Times New Roman" panose="02020603050405020304" pitchFamily="18" charset="0"/>
                      </a:rPr>
                      <m:t>=0, </m:t>
                    </m:r>
                    <m:sSub>
                      <m:sSubPr>
                        <m:ctrlPr>
                          <a:rPr lang="zh-TW" altLang="zh" sz="1800" i="1">
                            <a:latin typeface="Cambria Math" panose="02040503050406030204" pitchFamily="18" charset="0"/>
                            <a:ea typeface="Cambria Math" panose="02040503050406030204" pitchFamily="18" charset="0"/>
                            <a:cs typeface="宋体" panose="02010600030101010101" pitchFamily="2" charset="-122"/>
                          </a:rPr>
                        </m:ctrlPr>
                      </m:sSubPr>
                      <m:e>
                        <m:r>
                          <a:rPr lang="en-US" altLang="zh" sz="1800" i="1" kern="0">
                            <a:latin typeface="Cambria Math" panose="02040503050406030204" pitchFamily="18" charset="0"/>
                            <a:cs typeface="宋体" panose="02010600030101010101" pitchFamily="2" charset="-122"/>
                          </a:rPr>
                          <m:t>       </m:t>
                        </m:r>
                        <m:r>
                          <a:rPr lang="en-US" altLang="zh" sz="1800" i="1" kern="0">
                            <a:latin typeface="Cambria Math" panose="02040503050406030204" pitchFamily="18" charset="0"/>
                            <a:cs typeface="宋体" panose="02010600030101010101" pitchFamily="2" charset="-122"/>
                          </a:rPr>
                          <m:t>𝛼</m:t>
                        </m:r>
                      </m:e>
                      <m:sub>
                        <m:r>
                          <a:rPr lang="en-US" altLang="zh" sz="1800" i="1" kern="0">
                            <a:latin typeface="Cambria Math" panose="02040503050406030204" pitchFamily="18" charset="0"/>
                            <a:cs typeface="宋体" panose="02010600030101010101" pitchFamily="2" charset="-122"/>
                          </a:rPr>
                          <m:t>𝑗</m:t>
                        </m:r>
                      </m:sub>
                    </m:sSub>
                    <m:r>
                      <a:rPr lang="en-US" altLang="zh" sz="1800" i="1" kern="0">
                        <a:latin typeface="Cambria Math" panose="02040503050406030204" pitchFamily="18" charset="0"/>
                        <a:cs typeface="宋体" panose="02010600030101010101" pitchFamily="2" charset="-122"/>
                      </a:rPr>
                      <m:t>≥0</m:t>
                    </m:r>
                    <m:r>
                      <a:rPr lang="en-US" altLang="zh" sz="1800" i="1" kern="0">
                        <a:latin typeface="Cambria Math" panose="02040503050406030204" pitchFamily="18" charset="0"/>
                        <a:cs typeface="Times New Roman" panose="02020603050405020304" pitchFamily="18" charset="0"/>
                      </a:rPr>
                      <m:t>,</m:t>
                    </m:r>
                    <m:r>
                      <a:rPr lang="en-US" altLang="zh" sz="1800" i="1" kern="0">
                        <a:solidFill>
                          <a:srgbClr val="000000"/>
                        </a:solidFill>
                        <a:latin typeface="Cambria Math" panose="02040503050406030204" pitchFamily="18" charset="0"/>
                        <a:cs typeface="Times New Roman" panose="02020603050405020304" pitchFamily="18" charset="0"/>
                      </a:rPr>
                      <m:t>  </m:t>
                    </m:r>
                    <m:r>
                      <a:rPr lang="en-US" altLang="zh" sz="1800" i="1" kern="0">
                        <a:solidFill>
                          <a:srgbClr val="000000"/>
                        </a:solidFill>
                        <a:latin typeface="Cambria Math" panose="02040503050406030204" pitchFamily="18" charset="0"/>
                        <a:cs typeface="Times New Roman" panose="02020603050405020304" pitchFamily="18" charset="0"/>
                      </a:rPr>
                      <m:t>𝑗</m:t>
                    </m:r>
                    <m:r>
                      <a:rPr lang="en-US" altLang="zh" sz="1800" i="1" kern="0">
                        <a:solidFill>
                          <a:srgbClr val="000000"/>
                        </a:solidFill>
                        <a:latin typeface="Cambria Math" panose="02040503050406030204" pitchFamily="18" charset="0"/>
                        <a:cs typeface="Times New Roman" panose="02020603050405020304" pitchFamily="18" charset="0"/>
                      </a:rPr>
                      <m:t>=1</m:t>
                    </m:r>
                    <m:r>
                      <a:rPr lang="en-US" altLang="zh" sz="1800" kern="0">
                        <a:solidFill>
                          <a:srgbClr val="000000"/>
                        </a:solidFill>
                        <a:latin typeface="Cambria Math" panose="02040503050406030204" pitchFamily="18" charset="0"/>
                        <a:cs typeface="Times New Roman" panose="02020603050405020304" pitchFamily="18" charset="0"/>
                      </a:rPr>
                      <m:t>, 2, …, </m:t>
                    </m:r>
                    <m:r>
                      <m:rPr>
                        <m:sty m:val="p"/>
                      </m:rPr>
                      <a:rPr lang="en-US" altLang="zh" sz="1800" kern="0">
                        <a:solidFill>
                          <a:srgbClr val="000000"/>
                        </a:solidFill>
                        <a:latin typeface="Cambria Math" panose="02040503050406030204" pitchFamily="18" charset="0"/>
                        <a:cs typeface="Times New Roman" panose="02020603050405020304" pitchFamily="18" charset="0"/>
                      </a:rPr>
                      <m:t>m</m:t>
                    </m:r>
                  </m:oMath>
                </a14:m>
                <a:r>
                  <a:rPr lang="zh-TW" altLang="zh" sz="1800" dirty="0"/>
                  <a:t> </a:t>
                </a:r>
                <a:endParaRPr lang="zh" altLang="en-US" sz="1800" dirty="0"/>
              </a:p>
            </p:txBody>
          </p:sp>
        </mc:Choice>
        <mc:Fallback>
          <p:sp>
            <p:nvSpPr>
              <p:cNvPr id="9" name="矩形 8">
                <a:extLst>
                  <a:ext uri="{FF2B5EF4-FFF2-40B4-BE49-F238E27FC236}">
                    <a16:creationId xmlns:a16="http://schemas.microsoft.com/office/drawing/2014/main" id="{1AD50FD2-10EA-1449-8506-41777D31D933}"/>
                  </a:ext>
                </a:extLst>
              </p:cNvPr>
              <p:cNvSpPr>
                <a:spLocks noRot="1" noChangeAspect="1" noMove="1" noResize="1" noEditPoints="1" noAdjustHandles="1" noChangeArrowheads="1" noChangeShapeType="1" noTextEdit="1"/>
              </p:cNvSpPr>
              <p:nvPr/>
            </p:nvSpPr>
            <p:spPr>
              <a:xfrm>
                <a:off x="4874877" y="5601548"/>
                <a:ext cx="5496581" cy="1189172"/>
              </a:xfrm>
              <a:prstGeom prst="rect">
                <a:avLst/>
              </a:prstGeom>
              <a:blipFill>
                <a:blip r:embed="rId6"/>
                <a:stretch>
                  <a:fillRect t="-72340" b="-8191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77485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F6F7F11-EE48-F644-AD30-08B248856953}"/>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分类：构建模型</a:t>
            </a:r>
            <a:endParaRPr lang="en-US" altLang="zh-CN">
              <a:latin typeface="微软雅黑" panose="020B0503020204020204" pitchFamily="34" charset="-122"/>
              <a:ea typeface="微软雅黑" panose="020B0503020204020204" pitchFamily="34" charset="-122"/>
            </a:endParaRPr>
          </a:p>
        </p:txBody>
      </p:sp>
      <p:sp>
        <p:nvSpPr>
          <p:cNvPr id="3" name="内容占位符 2">
            <a:extLst>
              <a:ext uri="{FF2B5EF4-FFF2-40B4-BE49-F238E27FC236}">
                <a16:creationId xmlns:a16="http://schemas.microsoft.com/office/drawing/2014/main" id="{78425B8E-40A3-6B45-8294-60637B9DB0E9}"/>
              </a:ext>
            </a:extLst>
          </p:cNvPr>
          <p:cNvSpPr>
            <a:spLocks noGrp="1"/>
          </p:cNvSpPr>
          <p:nvPr>
            <p:ph idx="1"/>
          </p:nvPr>
        </p:nvSpPr>
        <p:spPr/>
        <p:txBody>
          <a:bodyPr/>
          <a:lstStyle/>
          <a:p>
            <a:endParaRPr lang="zh-CN" altLang="en-US"/>
          </a:p>
        </p:txBody>
      </p:sp>
      <p:graphicFrame>
        <p:nvGraphicFramePr>
          <p:cNvPr id="782342" name="Object 2">
            <a:extLst>
              <a:ext uri="{FF2B5EF4-FFF2-40B4-BE49-F238E27FC236}">
                <a16:creationId xmlns:a16="http://schemas.microsoft.com/office/drawing/2014/main" id="{63E53375-8484-CA40-AEF1-20B9F70C9BCF}"/>
              </a:ext>
            </a:extLst>
          </p:cNvPr>
          <p:cNvGraphicFramePr>
            <a:graphicFrameLocks/>
          </p:cNvGraphicFramePr>
          <p:nvPr/>
        </p:nvGraphicFramePr>
        <p:xfrm>
          <a:off x="1812925" y="3825875"/>
          <a:ext cx="5437188" cy="2495550"/>
        </p:xfrm>
        <a:graphic>
          <a:graphicData uri="http://schemas.openxmlformats.org/presentationml/2006/ole">
            <mc:AlternateContent xmlns:mc="http://schemas.openxmlformats.org/markup-compatibility/2006">
              <mc:Choice xmlns:v="urn:schemas-microsoft-com:vml" Requires="v">
                <p:oleObj spid="_x0000_s15391" name="Worksheet" r:id="rId4" imgW="31318200" imgH="14376400" progId="Excel.Sheet.8">
                  <p:embed/>
                </p:oleObj>
              </mc:Choice>
              <mc:Fallback>
                <p:oleObj name="Worksheet" r:id="rId4" imgW="31318200" imgH="14376400" progId="Excel.Shee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925" y="3825875"/>
                        <a:ext cx="5437188"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8">
            <a:extLst>
              <a:ext uri="{FF2B5EF4-FFF2-40B4-BE49-F238E27FC236}">
                <a16:creationId xmlns:a16="http://schemas.microsoft.com/office/drawing/2014/main" id="{BFF01351-C978-5145-91AC-8ECE5E039AEF}"/>
              </a:ext>
            </a:extLst>
          </p:cNvPr>
          <p:cNvGrpSpPr>
            <a:grpSpLocks/>
          </p:cNvGrpSpPr>
          <p:nvPr/>
        </p:nvGrpSpPr>
        <p:grpSpPr bwMode="auto">
          <a:xfrm>
            <a:off x="1830389" y="1774826"/>
            <a:ext cx="5456237" cy="2036763"/>
            <a:chOff x="193" y="1118"/>
            <a:chExt cx="3437" cy="1283"/>
          </a:xfrm>
        </p:grpSpPr>
        <p:grpSp>
          <p:nvGrpSpPr>
            <p:cNvPr id="15377" name="Group 3">
              <a:extLst>
                <a:ext uri="{FF2B5EF4-FFF2-40B4-BE49-F238E27FC236}">
                  <a16:creationId xmlns:a16="http://schemas.microsoft.com/office/drawing/2014/main" id="{333503C6-3FB5-1B47-85D7-72EBD0F08100}"/>
                </a:ext>
              </a:extLst>
            </p:cNvPr>
            <p:cNvGrpSpPr>
              <a:grpSpLocks/>
            </p:cNvGrpSpPr>
            <p:nvPr/>
          </p:nvGrpSpPr>
          <p:grpSpPr bwMode="auto">
            <a:xfrm>
              <a:off x="1283" y="1118"/>
              <a:ext cx="1070" cy="949"/>
              <a:chOff x="1283" y="1118"/>
              <a:chExt cx="1070" cy="949"/>
            </a:xfrm>
          </p:grpSpPr>
          <p:pic>
            <p:nvPicPr>
              <p:cNvPr id="15380" name="Picture 4">
                <a:extLst>
                  <a:ext uri="{FF2B5EF4-FFF2-40B4-BE49-F238E27FC236}">
                    <a16:creationId xmlns:a16="http://schemas.microsoft.com/office/drawing/2014/main" id="{302FC338-5B9B-6942-9A98-3C0F7DB8DE86}"/>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3" y="1118"/>
                <a:ext cx="1070" cy="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1" name="Rectangle 5">
                <a:extLst>
                  <a:ext uri="{FF2B5EF4-FFF2-40B4-BE49-F238E27FC236}">
                    <a16:creationId xmlns:a16="http://schemas.microsoft.com/office/drawing/2014/main" id="{2CC06D67-89FB-7741-8173-38F46F3D077C}"/>
                  </a:ext>
                </a:extLst>
              </p:cNvPr>
              <p:cNvSpPr>
                <a:spLocks noChangeArrowheads="1"/>
              </p:cNvSpPr>
              <p:nvPr/>
            </p:nvSpPr>
            <p:spPr bwMode="auto">
              <a:xfrm>
                <a:off x="1347" y="1395"/>
                <a:ext cx="93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Training</a:t>
                </a:r>
              </a:p>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Data</a:t>
                </a:r>
              </a:p>
            </p:txBody>
          </p:sp>
        </p:grpSp>
        <p:sp>
          <p:nvSpPr>
            <p:cNvPr id="15378" name="Line 7">
              <a:extLst>
                <a:ext uri="{FF2B5EF4-FFF2-40B4-BE49-F238E27FC236}">
                  <a16:creationId xmlns:a16="http://schemas.microsoft.com/office/drawing/2014/main" id="{5AEF1C2B-D6BA-1B44-93CA-15DA59598081}"/>
                </a:ext>
              </a:extLst>
            </p:cNvPr>
            <p:cNvSpPr>
              <a:spLocks noChangeShapeType="1"/>
            </p:cNvSpPr>
            <p:nvPr/>
          </p:nvSpPr>
          <p:spPr bwMode="auto">
            <a:xfrm flipH="1">
              <a:off x="193" y="1960"/>
              <a:ext cx="1036" cy="44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sp>
          <p:nvSpPr>
            <p:cNvPr id="15379" name="Line 8">
              <a:extLst>
                <a:ext uri="{FF2B5EF4-FFF2-40B4-BE49-F238E27FC236}">
                  <a16:creationId xmlns:a16="http://schemas.microsoft.com/office/drawing/2014/main" id="{B3DC3782-408F-054E-A50B-B3858E4FFC59}"/>
                </a:ext>
              </a:extLst>
            </p:cNvPr>
            <p:cNvSpPr>
              <a:spLocks noChangeShapeType="1"/>
            </p:cNvSpPr>
            <p:nvPr/>
          </p:nvSpPr>
          <p:spPr bwMode="auto">
            <a:xfrm>
              <a:off x="2354" y="1960"/>
              <a:ext cx="1276" cy="44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4" name="Group 19">
            <a:extLst>
              <a:ext uri="{FF2B5EF4-FFF2-40B4-BE49-F238E27FC236}">
                <a16:creationId xmlns:a16="http://schemas.microsoft.com/office/drawing/2014/main" id="{D8660375-201A-8544-8AF4-C8BA60303502}"/>
              </a:ext>
            </a:extLst>
          </p:cNvPr>
          <p:cNvGrpSpPr>
            <a:grpSpLocks/>
          </p:cNvGrpSpPr>
          <p:nvPr/>
        </p:nvGrpSpPr>
        <p:grpSpPr bwMode="auto">
          <a:xfrm>
            <a:off x="6191001" y="1628776"/>
            <a:ext cx="4081463" cy="930275"/>
            <a:chOff x="2668" y="1026"/>
            <a:chExt cx="2571" cy="586"/>
          </a:xfrm>
        </p:grpSpPr>
        <p:sp>
          <p:nvSpPr>
            <p:cNvPr id="15375" name="Rectangle 9">
              <a:extLst>
                <a:ext uri="{FF2B5EF4-FFF2-40B4-BE49-F238E27FC236}">
                  <a16:creationId xmlns:a16="http://schemas.microsoft.com/office/drawing/2014/main" id="{AE81FD8A-D4E1-5346-8C0A-3AEC09834743}"/>
                </a:ext>
              </a:extLst>
            </p:cNvPr>
            <p:cNvSpPr>
              <a:spLocks noChangeArrowheads="1"/>
            </p:cNvSpPr>
            <p:nvPr/>
          </p:nvSpPr>
          <p:spPr bwMode="auto">
            <a:xfrm>
              <a:off x="4061" y="1026"/>
              <a:ext cx="1178" cy="526"/>
            </a:xfrm>
            <a:prstGeom prst="rect">
              <a:avLst/>
            </a:prstGeom>
            <a:solidFill>
              <a:srgbClr val="CCFFFF"/>
            </a:solidFill>
            <a:ln w="12700">
              <a:solidFill>
                <a:schemeClr val="tx1"/>
              </a:solidFill>
              <a:miter lim="800000"/>
              <a:headEnd/>
              <a:tailEnd/>
            </a:ln>
          </p:spPr>
          <p:txBody>
            <a:bodyPr wrap="none"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Classification</a:t>
              </a:r>
            </a:p>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Algorithms</a:t>
              </a:r>
            </a:p>
          </p:txBody>
        </p:sp>
        <p:sp>
          <p:nvSpPr>
            <p:cNvPr id="15376" name="AutoShape 10">
              <a:extLst>
                <a:ext uri="{FF2B5EF4-FFF2-40B4-BE49-F238E27FC236}">
                  <a16:creationId xmlns:a16="http://schemas.microsoft.com/office/drawing/2014/main" id="{DFDEA29D-316A-4C44-A255-9752C13546B7}"/>
                </a:ext>
              </a:extLst>
            </p:cNvPr>
            <p:cNvSpPr>
              <a:spLocks noChangeArrowheads="1"/>
            </p:cNvSpPr>
            <p:nvPr/>
          </p:nvSpPr>
          <p:spPr bwMode="auto">
            <a:xfrm rot="-1140000">
              <a:off x="2668" y="1307"/>
              <a:ext cx="1044" cy="305"/>
            </a:xfrm>
            <a:prstGeom prst="rightArrow">
              <a:avLst>
                <a:gd name="adj1" fmla="val 50000"/>
                <a:gd name="adj2" fmla="val 85605"/>
              </a:avLst>
            </a:prstGeom>
            <a:solidFill>
              <a:srgbClr val="2597B8"/>
            </a:solidFill>
            <a:ln w="12700">
              <a:solidFill>
                <a:srgbClr val="000000"/>
              </a:solidFill>
              <a:miter lim="800000"/>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pSp>
      <p:grpSp>
        <p:nvGrpSpPr>
          <p:cNvPr id="5" name="Group 21">
            <a:extLst>
              <a:ext uri="{FF2B5EF4-FFF2-40B4-BE49-F238E27FC236}">
                <a16:creationId xmlns:a16="http://schemas.microsoft.com/office/drawing/2014/main" id="{C5D76123-3A03-AA49-A4EE-7C76DFD49998}"/>
              </a:ext>
            </a:extLst>
          </p:cNvPr>
          <p:cNvGrpSpPr>
            <a:grpSpLocks/>
          </p:cNvGrpSpPr>
          <p:nvPr/>
        </p:nvGrpSpPr>
        <p:grpSpPr bwMode="auto">
          <a:xfrm>
            <a:off x="7910636" y="4543425"/>
            <a:ext cx="3009900" cy="1968500"/>
            <a:chOff x="3746" y="2862"/>
            <a:chExt cx="1896" cy="1240"/>
          </a:xfrm>
        </p:grpSpPr>
        <p:sp>
          <p:nvSpPr>
            <p:cNvPr id="15372" name="Rectangle 11">
              <a:extLst>
                <a:ext uri="{FF2B5EF4-FFF2-40B4-BE49-F238E27FC236}">
                  <a16:creationId xmlns:a16="http://schemas.microsoft.com/office/drawing/2014/main" id="{17DA1B4B-4BB6-C647-A7C6-621ACF895EF0}"/>
                </a:ext>
              </a:extLst>
            </p:cNvPr>
            <p:cNvSpPr>
              <a:spLocks noChangeArrowheads="1"/>
            </p:cNvSpPr>
            <p:nvPr/>
          </p:nvSpPr>
          <p:spPr bwMode="auto">
            <a:xfrm>
              <a:off x="3747" y="3346"/>
              <a:ext cx="1895" cy="756"/>
            </a:xfrm>
            <a:prstGeom prst="rect">
              <a:avLst/>
            </a:prstGeom>
            <a:solidFill>
              <a:srgbClr val="CCFFCC"/>
            </a:solidFill>
            <a:ln w="12700">
              <a:solidFill>
                <a:schemeClr val="tx1"/>
              </a:solidFill>
              <a:miter lim="800000"/>
              <a:headEnd/>
              <a:tailEnd/>
            </a:ln>
          </p:spPr>
          <p:txBody>
            <a:bodyPr wrap="none"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en-US" altLang="zh-CN" sz="2400">
                  <a:latin typeface="Times New Roman" panose="02020603050405020304" pitchFamily="18" charset="0"/>
                  <a:ea typeface="宋体" panose="02010600030101010101" pitchFamily="2" charset="-122"/>
                </a:rPr>
                <a:t>IF rank = ‘professor’</a:t>
              </a:r>
            </a:p>
            <a:p>
              <a:pPr>
                <a:spcBef>
                  <a:spcPct val="0"/>
                </a:spcBef>
                <a:buClrTx/>
                <a:buFontTx/>
                <a:buNone/>
              </a:pPr>
              <a:r>
                <a:rPr kumimoji="0" lang="en-US" altLang="zh-CN" sz="2400">
                  <a:latin typeface="Times New Roman" panose="02020603050405020304" pitchFamily="18" charset="0"/>
                  <a:ea typeface="宋体" panose="02010600030101010101" pitchFamily="2" charset="-122"/>
                </a:rPr>
                <a:t>OR years &gt; 6</a:t>
              </a:r>
            </a:p>
            <a:p>
              <a:pPr>
                <a:spcBef>
                  <a:spcPct val="0"/>
                </a:spcBef>
                <a:buClrTx/>
                <a:buFontTx/>
                <a:buNone/>
              </a:pPr>
              <a:r>
                <a:rPr kumimoji="0" lang="en-US" altLang="zh-CN" sz="2400">
                  <a:latin typeface="Times New Roman" panose="02020603050405020304" pitchFamily="18" charset="0"/>
                  <a:ea typeface="宋体" panose="02010600030101010101" pitchFamily="2" charset="-122"/>
                </a:rPr>
                <a:t>THEN tenured = ‘yes’ </a:t>
              </a:r>
            </a:p>
          </p:txBody>
        </p:sp>
        <p:sp>
          <p:nvSpPr>
            <p:cNvPr id="15373" name="Line 15">
              <a:extLst>
                <a:ext uri="{FF2B5EF4-FFF2-40B4-BE49-F238E27FC236}">
                  <a16:creationId xmlns:a16="http://schemas.microsoft.com/office/drawing/2014/main" id="{70102A27-4130-C44F-9F04-1D6F91D59F32}"/>
                </a:ext>
              </a:extLst>
            </p:cNvPr>
            <p:cNvSpPr>
              <a:spLocks noChangeShapeType="1"/>
            </p:cNvSpPr>
            <p:nvPr/>
          </p:nvSpPr>
          <p:spPr bwMode="auto">
            <a:xfrm flipH="1">
              <a:off x="3746" y="2911"/>
              <a:ext cx="335" cy="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sp>
          <p:nvSpPr>
            <p:cNvPr id="15374" name="Line 16">
              <a:extLst>
                <a:ext uri="{FF2B5EF4-FFF2-40B4-BE49-F238E27FC236}">
                  <a16:creationId xmlns:a16="http://schemas.microsoft.com/office/drawing/2014/main" id="{54CCAD46-3C32-D24A-A217-C9DADAEC26BD}"/>
                </a:ext>
              </a:extLst>
            </p:cNvPr>
            <p:cNvSpPr>
              <a:spLocks noChangeShapeType="1"/>
            </p:cNvSpPr>
            <p:nvPr/>
          </p:nvSpPr>
          <p:spPr bwMode="auto">
            <a:xfrm>
              <a:off x="5272" y="2862"/>
              <a:ext cx="364" cy="498"/>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6" name="Group 20">
            <a:extLst>
              <a:ext uri="{FF2B5EF4-FFF2-40B4-BE49-F238E27FC236}">
                <a16:creationId xmlns:a16="http://schemas.microsoft.com/office/drawing/2014/main" id="{6ACF0D2A-D4D7-1C49-B0EC-1560B0C7637D}"/>
              </a:ext>
            </a:extLst>
          </p:cNvPr>
          <p:cNvGrpSpPr>
            <a:grpSpLocks/>
          </p:cNvGrpSpPr>
          <p:nvPr/>
        </p:nvGrpSpPr>
        <p:grpSpPr bwMode="auto">
          <a:xfrm>
            <a:off x="8442450" y="2576513"/>
            <a:ext cx="1889125" cy="2146300"/>
            <a:chOff x="4081" y="1623"/>
            <a:chExt cx="1190" cy="1352"/>
          </a:xfrm>
        </p:grpSpPr>
        <p:grpSp>
          <p:nvGrpSpPr>
            <p:cNvPr id="15368" name="Group 12">
              <a:extLst>
                <a:ext uri="{FF2B5EF4-FFF2-40B4-BE49-F238E27FC236}">
                  <a16:creationId xmlns:a16="http://schemas.microsoft.com/office/drawing/2014/main" id="{CD168B2B-B5D9-DE4A-AE48-20164E0A0C86}"/>
                </a:ext>
              </a:extLst>
            </p:cNvPr>
            <p:cNvGrpSpPr>
              <a:grpSpLocks/>
            </p:cNvGrpSpPr>
            <p:nvPr/>
          </p:nvGrpSpPr>
          <p:grpSpPr bwMode="auto">
            <a:xfrm>
              <a:off x="4081" y="2026"/>
              <a:ext cx="1190" cy="949"/>
              <a:chOff x="4081" y="2026"/>
              <a:chExt cx="1190" cy="949"/>
            </a:xfrm>
          </p:grpSpPr>
          <p:pic>
            <p:nvPicPr>
              <p:cNvPr id="15370" name="Picture 13">
                <a:extLst>
                  <a:ext uri="{FF2B5EF4-FFF2-40B4-BE49-F238E27FC236}">
                    <a16:creationId xmlns:a16="http://schemas.microsoft.com/office/drawing/2014/main" id="{EE4C6F01-7C9E-D940-AA96-4C0DA3D64985}"/>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1" y="2026"/>
                <a:ext cx="1190" cy="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Rectangle 14">
                <a:extLst>
                  <a:ext uri="{FF2B5EF4-FFF2-40B4-BE49-F238E27FC236}">
                    <a16:creationId xmlns:a16="http://schemas.microsoft.com/office/drawing/2014/main" id="{D66CAAC4-D70F-AD4B-849B-8152D29C9DD7}"/>
                  </a:ext>
                </a:extLst>
              </p:cNvPr>
              <p:cNvSpPr>
                <a:spLocks noChangeArrowheads="1"/>
              </p:cNvSpPr>
              <p:nvPr/>
            </p:nvSpPr>
            <p:spPr bwMode="auto">
              <a:xfrm>
                <a:off x="4241" y="2303"/>
                <a:ext cx="859"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Classifier</a:t>
                </a:r>
              </a:p>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(Model)</a:t>
                </a:r>
              </a:p>
            </p:txBody>
          </p:sp>
        </p:grpSp>
        <p:sp>
          <p:nvSpPr>
            <p:cNvPr id="15369" name="AutoShape 17">
              <a:extLst>
                <a:ext uri="{FF2B5EF4-FFF2-40B4-BE49-F238E27FC236}">
                  <a16:creationId xmlns:a16="http://schemas.microsoft.com/office/drawing/2014/main" id="{A153FE55-0BF0-7949-9E92-24B1521D736A}"/>
                </a:ext>
              </a:extLst>
            </p:cNvPr>
            <p:cNvSpPr>
              <a:spLocks noChangeArrowheads="1"/>
            </p:cNvSpPr>
            <p:nvPr/>
          </p:nvSpPr>
          <p:spPr bwMode="auto">
            <a:xfrm>
              <a:off x="4500" y="1623"/>
              <a:ext cx="344" cy="373"/>
            </a:xfrm>
            <a:prstGeom prst="downArrow">
              <a:avLst>
                <a:gd name="adj1" fmla="val 50000"/>
                <a:gd name="adj2" fmla="val 27118"/>
              </a:avLst>
            </a:prstGeom>
            <a:solidFill>
              <a:srgbClr val="2597B8"/>
            </a:solidFill>
            <a:ln w="12700">
              <a:solidFill>
                <a:srgbClr val="000000"/>
              </a:solidFill>
              <a:miter lim="800000"/>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2342"/>
                                        </p:tgtEl>
                                        <p:attrNameLst>
                                          <p:attrName>style.visibility</p:attrName>
                                        </p:attrNameLst>
                                      </p:cBhvr>
                                      <p:to>
                                        <p:strVal val="visible"/>
                                      </p:to>
                                    </p:set>
                                    <p:animEffect transition="in" filter="blinds(horizontal)">
                                      <p:cBhvr>
                                        <p:cTn id="7" dur="500"/>
                                        <p:tgtEl>
                                          <p:spTgt spid="7823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ox(in)">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F443A-8355-FF4B-AFE5-8FD0B8E3E189}"/>
              </a:ext>
            </a:extLst>
          </p:cNvPr>
          <p:cNvSpPr>
            <a:spLocks noGrp="1"/>
          </p:cNvSpPr>
          <p:nvPr>
            <p:ph type="title"/>
          </p:nvPr>
        </p:nvSpPr>
        <p:spPr/>
        <p:txBody>
          <a:bodyPr/>
          <a:lstStyle/>
          <a:p>
            <a:r>
              <a:rPr lang="zh-CN" altLang="zh" dirty="0"/>
              <a:t>常用的核函数</a:t>
            </a:r>
            <a:r>
              <a:rPr lang="zh-CN" altLang="en-US" dirty="0"/>
              <a:t> </a:t>
            </a:r>
            <a:r>
              <a:rPr lang="en-US" altLang="zh-CN" dirty="0"/>
              <a:t>kernel</a:t>
            </a:r>
            <a:r>
              <a:rPr lang="zh-CN" altLang="en-US" dirty="0"/>
              <a:t> </a:t>
            </a:r>
            <a:r>
              <a:rPr lang="en-US" altLang="zh-CN" dirty="0"/>
              <a:t>function</a:t>
            </a:r>
            <a:endParaRPr kumimoji="1" lang="zh" altLang="en-US" dirty="0"/>
          </a:p>
        </p:txBody>
      </p:sp>
      <p:sp>
        <p:nvSpPr>
          <p:cNvPr id="3" name="内容占位符 2">
            <a:extLst>
              <a:ext uri="{FF2B5EF4-FFF2-40B4-BE49-F238E27FC236}">
                <a16:creationId xmlns:a16="http://schemas.microsoft.com/office/drawing/2014/main" id="{EC7173CB-1EC4-FA43-8EFA-5D23CB348723}"/>
              </a:ext>
            </a:extLst>
          </p:cNvPr>
          <p:cNvSpPr>
            <a:spLocks noGrp="1"/>
          </p:cNvSpPr>
          <p:nvPr>
            <p:ph idx="1"/>
          </p:nvPr>
        </p:nvSpPr>
        <p:spPr/>
        <p:txBody>
          <a:bodyPr/>
          <a:lstStyle/>
          <a:p>
            <a:r>
              <a:rPr lang="zh-CN" altLang="zh" dirty="0"/>
              <a:t>多项式核函数</a:t>
            </a:r>
            <a:endParaRPr lang="en-US" altLang="zh-CN" dirty="0"/>
          </a:p>
          <a:p>
            <a:endParaRPr lang="en-US" altLang="zh-CN" dirty="0"/>
          </a:p>
          <a:p>
            <a:endParaRPr lang="en-US" altLang="zh-CN" dirty="0"/>
          </a:p>
          <a:p>
            <a:r>
              <a:rPr lang="zh-CN" altLang="zh" dirty="0"/>
              <a:t>高斯核函数</a:t>
            </a:r>
            <a:endParaRPr lang="en-US" altLang="zh-CN" dirty="0"/>
          </a:p>
          <a:p>
            <a:endParaRPr lang="en-US" altLang="zh-CN" dirty="0"/>
          </a:p>
          <a:p>
            <a:endParaRPr lang="en-US" altLang="zh-CN" dirty="0"/>
          </a:p>
          <a:p>
            <a:r>
              <a:rPr lang="zh-CN" altLang="zh" dirty="0"/>
              <a:t>线性核函数</a:t>
            </a:r>
            <a:endParaRPr kumimoji="1" lang="zh" altLang="en-US" dirty="0"/>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F9F022B7-DC45-7049-8682-8D3D7D141472}"/>
                  </a:ext>
                </a:extLst>
              </p:cNvPr>
              <p:cNvSpPr/>
              <p:nvPr/>
            </p:nvSpPr>
            <p:spPr>
              <a:xfrm>
                <a:off x="5164853" y="2169266"/>
                <a:ext cx="3923382" cy="4692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 sz="2100" i="1">
                          <a:latin typeface="Cambria Math" panose="02040503050406030204" pitchFamily="18" charset="0"/>
                        </a:rPr>
                        <m:t>𝒦</m:t>
                      </m:r>
                      <m:d>
                        <m:dPr>
                          <m:ctrlPr>
                            <a:rPr lang="zh-TW" altLang="zh" sz="2100" i="1">
                              <a:latin typeface="Cambria Math" panose="02040503050406030204" pitchFamily="18" charset="0"/>
                            </a:rPr>
                          </m:ctrlPr>
                        </m:dPr>
                        <m:e>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𝒊</m:t>
                              </m:r>
                            </m:sub>
                          </m:sSub>
                          <m:r>
                            <a:rPr lang="en-US" altLang="zh" sz="2100" b="1" i="1">
                              <a:latin typeface="Cambria Math" panose="02040503050406030204" pitchFamily="18" charset="0"/>
                            </a:rPr>
                            <m:t>,</m:t>
                          </m:r>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𝒋</m:t>
                              </m:r>
                            </m:sub>
                          </m:sSub>
                        </m:e>
                      </m:d>
                      <m:r>
                        <a:rPr lang="en-US" altLang="zh" sz="2100" i="1">
                          <a:latin typeface="Cambria Math" panose="02040503050406030204" pitchFamily="18" charset="0"/>
                        </a:rPr>
                        <m:t>=</m:t>
                      </m:r>
                      <m:sSup>
                        <m:sSupPr>
                          <m:ctrlPr>
                            <a:rPr lang="zh-TW" altLang="zh" sz="2100" b="1" i="1">
                              <a:latin typeface="Cambria Math" panose="02040503050406030204" pitchFamily="18" charset="0"/>
                            </a:rPr>
                          </m:ctrlPr>
                        </m:sSupPr>
                        <m:e>
                          <m:r>
                            <a:rPr lang="en-US" altLang="zh" sz="2100" b="1" i="1">
                              <a:latin typeface="Cambria Math" panose="02040503050406030204" pitchFamily="18" charset="0"/>
                            </a:rPr>
                            <m:t>(</m:t>
                          </m:r>
                          <m:sSup>
                            <m:sSupPr>
                              <m:ctrlPr>
                                <a:rPr lang="zh-TW" altLang="zh" sz="2100" b="1" i="1">
                                  <a:latin typeface="Cambria Math" panose="02040503050406030204" pitchFamily="18" charset="0"/>
                                </a:rPr>
                              </m:ctrlPr>
                            </m:sSupPr>
                            <m:e>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𝒊</m:t>
                                  </m:r>
                                </m:sub>
                              </m:sSub>
                            </m:e>
                            <m:sup>
                              <m:r>
                                <a:rPr lang="en-US" altLang="zh" sz="2100" b="1" i="1">
                                  <a:latin typeface="Cambria Math" panose="02040503050406030204" pitchFamily="18" charset="0"/>
                                </a:rPr>
                                <m:t>𝑻</m:t>
                              </m:r>
                            </m:sup>
                          </m:sSup>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𝒋</m:t>
                              </m:r>
                            </m:sub>
                          </m:sSub>
                          <m:r>
                            <a:rPr lang="en-US" altLang="zh" sz="2100" i="1">
                              <a:latin typeface="Cambria Math" panose="02040503050406030204" pitchFamily="18" charset="0"/>
                            </a:rPr>
                            <m:t>)</m:t>
                          </m:r>
                        </m:e>
                        <m:sup>
                          <m:r>
                            <a:rPr lang="en-US" altLang="zh" sz="2100" b="1" i="1">
                              <a:latin typeface="Cambria Math" panose="02040503050406030204" pitchFamily="18" charset="0"/>
                            </a:rPr>
                            <m:t>𝒅</m:t>
                          </m:r>
                        </m:sup>
                      </m:sSup>
                      <m:r>
                        <a:rPr lang="en-US" altLang="zh" sz="2100" b="1">
                          <a:latin typeface="Cambria Math" panose="02040503050406030204" pitchFamily="18" charset="0"/>
                        </a:rPr>
                        <m:t>,  </m:t>
                      </m:r>
                      <m:r>
                        <a:rPr lang="en-US" altLang="zh" sz="2100" i="1">
                          <a:latin typeface="Cambria Math" panose="02040503050406030204" pitchFamily="18" charset="0"/>
                        </a:rPr>
                        <m:t>𝑑</m:t>
                      </m:r>
                      <m:r>
                        <a:rPr lang="en-US" altLang="zh" sz="2100">
                          <a:latin typeface="Cambria Math" panose="02040503050406030204" pitchFamily="18" charset="0"/>
                        </a:rPr>
                        <m:t>≥1</m:t>
                      </m:r>
                    </m:oMath>
                  </m:oMathPara>
                </a14:m>
                <a:endParaRPr lang="zh-TW" altLang="zh" sz="2100" dirty="0"/>
              </a:p>
            </p:txBody>
          </p:sp>
        </mc:Choice>
        <mc:Fallback>
          <p:sp>
            <p:nvSpPr>
              <p:cNvPr id="8" name="矩形 7">
                <a:extLst>
                  <a:ext uri="{FF2B5EF4-FFF2-40B4-BE49-F238E27FC236}">
                    <a16:creationId xmlns:a16="http://schemas.microsoft.com/office/drawing/2014/main" id="{F9F022B7-DC45-7049-8682-8D3D7D141472}"/>
                  </a:ext>
                </a:extLst>
              </p:cNvPr>
              <p:cNvSpPr>
                <a:spLocks noRot="1" noChangeAspect="1" noMove="1" noResize="1" noEditPoints="1" noAdjustHandles="1" noChangeArrowheads="1" noChangeShapeType="1" noTextEdit="1"/>
              </p:cNvSpPr>
              <p:nvPr/>
            </p:nvSpPr>
            <p:spPr>
              <a:xfrm>
                <a:off x="5164853" y="2169266"/>
                <a:ext cx="3923382" cy="469296"/>
              </a:xfrm>
              <a:prstGeom prst="rect">
                <a:avLst/>
              </a:prstGeom>
              <a:blipFill>
                <a:blip r:embed="rId3"/>
                <a:stretch>
                  <a:fillRect b="-105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D41C420C-92BA-DF4E-9435-7107C71BF350}"/>
                  </a:ext>
                </a:extLst>
              </p:cNvPr>
              <p:cNvSpPr/>
              <p:nvPr/>
            </p:nvSpPr>
            <p:spPr>
              <a:xfrm>
                <a:off x="5182656" y="5841440"/>
                <a:ext cx="2303323" cy="4692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 sz="2100" i="1">
                          <a:latin typeface="Cambria Math" panose="02040503050406030204" pitchFamily="18" charset="0"/>
                        </a:rPr>
                        <m:t>𝒦</m:t>
                      </m:r>
                      <m:d>
                        <m:dPr>
                          <m:ctrlPr>
                            <a:rPr lang="zh-TW" altLang="zh" sz="2100" i="1">
                              <a:latin typeface="Cambria Math" panose="02040503050406030204" pitchFamily="18" charset="0"/>
                            </a:rPr>
                          </m:ctrlPr>
                        </m:dPr>
                        <m:e>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𝒊</m:t>
                              </m:r>
                            </m:sub>
                          </m:sSub>
                          <m:r>
                            <a:rPr lang="en-US" altLang="zh" sz="2100" b="1" i="1">
                              <a:latin typeface="Cambria Math" panose="02040503050406030204" pitchFamily="18" charset="0"/>
                            </a:rPr>
                            <m:t>,</m:t>
                          </m:r>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𝒋</m:t>
                              </m:r>
                            </m:sub>
                          </m:sSub>
                        </m:e>
                      </m:d>
                      <m:r>
                        <a:rPr lang="en-US" altLang="zh" sz="2100" i="1">
                          <a:latin typeface="Cambria Math" panose="02040503050406030204" pitchFamily="18" charset="0"/>
                        </a:rPr>
                        <m:t>=</m:t>
                      </m:r>
                      <m:sSup>
                        <m:sSupPr>
                          <m:ctrlPr>
                            <a:rPr lang="zh-TW" altLang="zh" sz="2100" b="1" i="1">
                              <a:latin typeface="Cambria Math" panose="02040503050406030204" pitchFamily="18" charset="0"/>
                            </a:rPr>
                          </m:ctrlPr>
                        </m:sSupPr>
                        <m:e>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𝒊</m:t>
                              </m:r>
                            </m:sub>
                          </m:sSub>
                        </m:e>
                        <m:sup>
                          <m:r>
                            <a:rPr lang="en-US" altLang="zh" sz="2100" b="1" i="1">
                              <a:latin typeface="Cambria Math" panose="02040503050406030204" pitchFamily="18" charset="0"/>
                            </a:rPr>
                            <m:t>𝑻</m:t>
                          </m:r>
                        </m:sup>
                      </m:sSup>
                      <m:sSub>
                        <m:sSubPr>
                          <m:ctrlPr>
                            <a:rPr lang="zh-TW" altLang="zh" sz="2100" b="1" i="1">
                              <a:latin typeface="Cambria Math" panose="02040503050406030204" pitchFamily="18" charset="0"/>
                            </a:rPr>
                          </m:ctrlPr>
                        </m:sSubPr>
                        <m:e>
                          <m:r>
                            <a:rPr lang="en-US" altLang="zh" sz="2100" b="1" i="1">
                              <a:latin typeface="Cambria Math" panose="02040503050406030204" pitchFamily="18" charset="0"/>
                            </a:rPr>
                            <m:t>𝒙</m:t>
                          </m:r>
                        </m:e>
                        <m:sub>
                          <m:r>
                            <a:rPr lang="en-US" altLang="zh" sz="2100" b="1" i="1">
                              <a:latin typeface="Cambria Math" panose="02040503050406030204" pitchFamily="18" charset="0"/>
                            </a:rPr>
                            <m:t>𝒋</m:t>
                          </m:r>
                        </m:sub>
                      </m:sSub>
                    </m:oMath>
                  </m:oMathPara>
                </a14:m>
                <a:endParaRPr lang="zh" altLang="en-US" sz="2100" dirty="0"/>
              </a:p>
            </p:txBody>
          </p:sp>
        </mc:Choice>
        <mc:Fallback>
          <p:sp>
            <p:nvSpPr>
              <p:cNvPr id="11" name="矩形 10">
                <a:extLst>
                  <a:ext uri="{FF2B5EF4-FFF2-40B4-BE49-F238E27FC236}">
                    <a16:creationId xmlns:a16="http://schemas.microsoft.com/office/drawing/2014/main" id="{D41C420C-92BA-DF4E-9435-7107C71BF350}"/>
                  </a:ext>
                </a:extLst>
              </p:cNvPr>
              <p:cNvSpPr>
                <a:spLocks noRot="1" noChangeAspect="1" noMove="1" noResize="1" noEditPoints="1" noAdjustHandles="1" noChangeArrowheads="1" noChangeShapeType="1" noTextEdit="1"/>
              </p:cNvSpPr>
              <p:nvPr/>
            </p:nvSpPr>
            <p:spPr>
              <a:xfrm>
                <a:off x="5182656" y="5841440"/>
                <a:ext cx="2303323" cy="469296"/>
              </a:xfrm>
              <a:prstGeom prst="rect">
                <a:avLst/>
              </a:prstGeom>
              <a:blipFill>
                <a:blip r:embed="rId4"/>
                <a:stretch>
                  <a:fillRect b="-105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4A5989A5-7F9D-CB4E-9206-ACF15B893B19}"/>
                  </a:ext>
                </a:extLst>
              </p:cNvPr>
              <p:cNvSpPr/>
              <p:nvPr/>
            </p:nvSpPr>
            <p:spPr>
              <a:xfrm>
                <a:off x="4848260" y="3933207"/>
                <a:ext cx="4556568" cy="4692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 altLang="en-US" sz="2100" i="1">
                              <a:latin typeface="Cambria Math" panose="02040503050406030204" pitchFamily="18" charset="0"/>
                            </a:rPr>
                          </m:ctrlPr>
                        </m:dPr>
                        <m:e>
                          <m:f>
                            <m:fPr>
                              <m:type m:val="lin"/>
                              <m:ctrlPr>
                                <a:rPr lang="zh" altLang="en-US" sz="2100" i="1">
                                  <a:latin typeface="Cambria Math" panose="02040503050406030204" pitchFamily="18" charset="0"/>
                                </a:rPr>
                              </m:ctrlPr>
                            </m:fPr>
                            <m:num>
                              <m:sSup>
                                <m:sSupPr>
                                  <m:ctrlPr>
                                    <a:rPr lang="zh" altLang="en-US" sz="2100" i="1">
                                      <a:latin typeface="Cambria Math" panose="02040503050406030204" pitchFamily="18" charset="0"/>
                                    </a:rPr>
                                  </m:ctrlPr>
                                </m:sSupPr>
                                <m:e>
                                  <m:r>
                                    <a:rPr lang="zh" altLang="en-US" sz="2100">
                                      <a:latin typeface="Cambria Math" panose="02040503050406030204" pitchFamily="18" charset="0"/>
                                    </a:rPr>
                                    <m:t>𝒦</m:t>
                                  </m:r>
                                  <m:d>
                                    <m:dPr>
                                      <m:ctrlPr>
                                        <a:rPr lang="zh" altLang="en-US" sz="2100" i="1">
                                          <a:latin typeface="Cambria Math" panose="02040503050406030204" pitchFamily="18" charset="0"/>
                                        </a:rPr>
                                      </m:ctrlPr>
                                    </m:dPr>
                                    <m:e>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𝒊</m:t>
                                          </m:r>
                                        </m:sub>
                                      </m:sSub>
                                      <m:r>
                                        <a:rPr lang="zh" altLang="en-US" sz="2100">
                                          <a:latin typeface="Cambria Math" panose="02040503050406030204" pitchFamily="18" charset="0"/>
                                        </a:rPr>
                                        <m:t>,</m:t>
                                      </m:r>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𝒋</m:t>
                                          </m:r>
                                        </m:sub>
                                      </m:sSub>
                                    </m:e>
                                  </m:d>
                                  <m:r>
                                    <a:rPr lang="zh" altLang="en-US" sz="2100">
                                      <a:latin typeface="Cambria Math" panose="02040503050406030204" pitchFamily="18" charset="0"/>
                                    </a:rPr>
                                    <m:t>=</m:t>
                                  </m:r>
                                  <m:func>
                                    <m:funcPr>
                                      <m:ctrlPr>
                                        <a:rPr lang="zh" altLang="en-US" sz="2100" i="1">
                                          <a:latin typeface="Cambria Math" panose="02040503050406030204" pitchFamily="18" charset="0"/>
                                        </a:rPr>
                                      </m:ctrlPr>
                                    </m:funcPr>
                                    <m:fName>
                                      <m:r>
                                        <m:rPr>
                                          <m:sty m:val="p"/>
                                        </m:rPr>
                                        <a:rPr lang="en-US" altLang="zh" sz="2100" i="1">
                                          <a:latin typeface="Cambria Math" panose="02040503050406030204" pitchFamily="18" charset="0"/>
                                        </a:rPr>
                                        <m:t>ex</m:t>
                                      </m:r>
                                      <m:r>
                                        <m:rPr>
                                          <m:sty m:val="p"/>
                                        </m:rPr>
                                        <a:rPr lang="zh" altLang="en-US" sz="2100">
                                          <a:latin typeface="Cambria Math" panose="02040503050406030204" pitchFamily="18" charset="0"/>
                                        </a:rPr>
                                        <m:t>p</m:t>
                                      </m:r>
                                    </m:fName>
                                    <m:e>
                                      <m:r>
                                        <a:rPr lang="zh" altLang="en-US" sz="2100">
                                          <a:latin typeface="Cambria Math" panose="02040503050406030204" pitchFamily="18" charset="0"/>
                                        </a:rPr>
                                        <m:t>(</m:t>
                                      </m:r>
                                    </m:e>
                                  </m:func>
                                  <m:r>
                                    <a:rPr lang="zh" altLang="en-US" sz="2100">
                                      <a:latin typeface="Cambria Math" panose="02040503050406030204" pitchFamily="18" charset="0"/>
                                    </a:rPr>
                                    <m:t>−||</m:t>
                                  </m:r>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𝒊</m:t>
                                      </m:r>
                                    </m:sub>
                                  </m:sSub>
                                  <m:r>
                                    <a:rPr lang="zh" altLang="en-US" sz="2100">
                                      <a:latin typeface="Cambria Math" panose="02040503050406030204" pitchFamily="18" charset="0"/>
                                    </a:rPr>
                                    <m:t>−</m:t>
                                  </m:r>
                                  <m:sSub>
                                    <m:sSubPr>
                                      <m:ctrlPr>
                                        <a:rPr lang="zh" altLang="en-US" sz="2100" i="1">
                                          <a:latin typeface="Cambria Math" panose="02040503050406030204" pitchFamily="18" charset="0"/>
                                        </a:rPr>
                                      </m:ctrlPr>
                                    </m:sSubPr>
                                    <m:e>
                                      <m:r>
                                        <a:rPr lang="zh" altLang="en-US" sz="2100" b="1" i="1">
                                          <a:latin typeface="Cambria Math" panose="02040503050406030204" pitchFamily="18" charset="0"/>
                                        </a:rPr>
                                        <m:t>𝒙</m:t>
                                      </m:r>
                                    </m:e>
                                    <m:sub>
                                      <m:r>
                                        <a:rPr lang="zh" altLang="en-US" sz="2100" b="1" i="1">
                                          <a:latin typeface="Cambria Math" panose="02040503050406030204" pitchFamily="18" charset="0"/>
                                        </a:rPr>
                                        <m:t>𝒋</m:t>
                                      </m:r>
                                    </m:sub>
                                  </m:sSub>
                                  <m:r>
                                    <a:rPr lang="zh" altLang="en-US" sz="2100">
                                      <a:latin typeface="Cambria Math" panose="02040503050406030204" pitchFamily="18" charset="0"/>
                                    </a:rPr>
                                    <m:t>||</m:t>
                                  </m:r>
                                </m:e>
                                <m:sup>
                                  <m:r>
                                    <a:rPr lang="zh" altLang="en-US" sz="2100">
                                      <a:latin typeface="Cambria Math" panose="02040503050406030204" pitchFamily="18" charset="0"/>
                                    </a:rPr>
                                    <m:t>2</m:t>
                                  </m:r>
                                </m:sup>
                              </m:sSup>
                            </m:num>
                            <m:den>
                              <m:r>
                                <a:rPr lang="zh" altLang="en-US" sz="2100">
                                  <a:latin typeface="Cambria Math" panose="02040503050406030204" pitchFamily="18" charset="0"/>
                                </a:rPr>
                                <m:t>2</m:t>
                              </m:r>
                            </m:den>
                          </m:f>
                          <m:sSup>
                            <m:sSupPr>
                              <m:ctrlPr>
                                <a:rPr lang="zh" altLang="en-US" sz="2100" i="1">
                                  <a:latin typeface="Cambria Math" panose="02040503050406030204" pitchFamily="18" charset="0"/>
                                </a:rPr>
                              </m:ctrlPr>
                            </m:sSupPr>
                            <m:e>
                              <m:r>
                                <a:rPr lang="zh" altLang="en-US" sz="2100" i="1">
                                  <a:latin typeface="Cambria Math" panose="02040503050406030204" pitchFamily="18" charset="0"/>
                                </a:rPr>
                                <m:t>𝜎</m:t>
                              </m:r>
                            </m:e>
                            <m:sup>
                              <m:r>
                                <a:rPr lang="zh" altLang="en-US" sz="2100">
                                  <a:latin typeface="Cambria Math" panose="02040503050406030204" pitchFamily="18" charset="0"/>
                                </a:rPr>
                                <m:t>2</m:t>
                              </m:r>
                            </m:sup>
                          </m:sSup>
                        </m:e>
                      </m:d>
                    </m:oMath>
                  </m:oMathPara>
                </a14:m>
                <a:endParaRPr lang="zh" altLang="en-US" sz="2100" dirty="0"/>
              </a:p>
            </p:txBody>
          </p:sp>
        </mc:Choice>
        <mc:Fallback>
          <p:sp>
            <p:nvSpPr>
              <p:cNvPr id="12" name="矩形 11">
                <a:extLst>
                  <a:ext uri="{FF2B5EF4-FFF2-40B4-BE49-F238E27FC236}">
                    <a16:creationId xmlns:a16="http://schemas.microsoft.com/office/drawing/2014/main" id="{4A5989A5-7F9D-CB4E-9206-ACF15B893B19}"/>
                  </a:ext>
                </a:extLst>
              </p:cNvPr>
              <p:cNvSpPr>
                <a:spLocks noRot="1" noChangeAspect="1" noMove="1" noResize="1" noEditPoints="1" noAdjustHandles="1" noChangeArrowheads="1" noChangeShapeType="1" noTextEdit="1"/>
              </p:cNvSpPr>
              <p:nvPr/>
            </p:nvSpPr>
            <p:spPr>
              <a:xfrm>
                <a:off x="4848260" y="3933207"/>
                <a:ext cx="4556568" cy="469296"/>
              </a:xfrm>
              <a:prstGeom prst="rect">
                <a:avLst/>
              </a:prstGeom>
              <a:blipFill>
                <a:blip r:embed="rId5"/>
                <a:stretch>
                  <a:fillRect t="-147368" r="-8056" b="-2184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763874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AC8BAD-0BDF-EE4E-8803-6C8EB387100E}"/>
              </a:ext>
            </a:extLst>
          </p:cNvPr>
          <p:cNvSpPr>
            <a:spLocks noGrp="1"/>
          </p:cNvSpPr>
          <p:nvPr>
            <p:ph type="title"/>
          </p:nvPr>
        </p:nvSpPr>
        <p:spPr/>
        <p:txBody>
          <a:bodyPr/>
          <a:lstStyle/>
          <a:p>
            <a:r>
              <a:rPr lang="en-US" altLang="zh-CN" kern="0" dirty="0">
                <a:cs typeface="宋体" panose="02010600030101010101" pitchFamily="2" charset="-122"/>
              </a:rPr>
              <a:t>4.6</a:t>
            </a:r>
            <a:r>
              <a:rPr lang="zh-CN" altLang="en-US" kern="0" dirty="0">
                <a:cs typeface="宋体" panose="02010600030101010101" pitchFamily="2" charset="-122"/>
              </a:rPr>
              <a:t> </a:t>
            </a:r>
            <a:r>
              <a:rPr lang="zh-CN" altLang="zh" kern="0" dirty="0">
                <a:cs typeface="宋体" panose="02010600030101010101" pitchFamily="2" charset="-122"/>
              </a:rPr>
              <a:t>支持向量</a:t>
            </a:r>
            <a:r>
              <a:rPr lang="zh-CN" altLang="en-US" kern="0" dirty="0">
                <a:cs typeface="宋体" panose="02010600030101010101" pitchFamily="2" charset="-122"/>
              </a:rPr>
              <a:t>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5F65093-697C-C94E-A3B0-CF9624841CE9}"/>
                  </a:ext>
                </a:extLst>
              </p:cNvPr>
              <p:cNvSpPr>
                <a:spLocks noGrp="1"/>
              </p:cNvSpPr>
              <p:nvPr>
                <p:ph idx="1"/>
              </p:nvPr>
            </p:nvSpPr>
            <p:spPr/>
            <p:txBody>
              <a:bodyPr/>
              <a:lstStyle/>
              <a:p>
                <a:r>
                  <a:rPr kumimoji="1" lang="zh-CN" altLang="en-US" dirty="0"/>
                  <a:t>软间隔支持向量机</a:t>
                </a:r>
                <a:endParaRPr kumimoji="1" lang="en-US" altLang="zh-CN" dirty="0"/>
              </a:p>
              <a:p>
                <a:r>
                  <a:rPr lang="zh-CN" altLang="zh" dirty="0"/>
                  <a:t>硬间隔约束</a:t>
                </a:r>
                <a:r>
                  <a:rPr lang="zh-CN" altLang="en-US" dirty="0"/>
                  <a:t>：</a:t>
                </a:r>
                <a:endParaRPr lang="en-US" altLang="zh-CN" dirty="0"/>
              </a:p>
              <a:p>
                <a:pPr marL="0" indent="0" algn="ctr">
                  <a:buNone/>
                </a:pPr>
                <a14:m>
                  <m:oMathPara xmlns:m="http://schemas.openxmlformats.org/officeDocument/2006/math">
                    <m:oMathParaPr>
                      <m:jc m:val="centerGroup"/>
                    </m:oMathParaPr>
                    <m:oMath xmlns:m="http://schemas.openxmlformats.org/officeDocument/2006/math">
                      <m:sSup>
                        <m:sSupPr>
                          <m:ctrlPr>
                            <a:rPr lang="zh-TW" altLang="zh" b="1" i="1">
                              <a:latin typeface="Cambria Math" panose="02040503050406030204" pitchFamily="18" charset="0"/>
                            </a:rPr>
                          </m:ctrlPr>
                        </m:sSupPr>
                        <m:e>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b="1" i="1">
                              <a:latin typeface="Cambria Math" panose="02040503050406030204" pitchFamily="18" charset="0"/>
                            </a:rPr>
                            <m:t>(</m:t>
                          </m:r>
                          <m:r>
                            <a:rPr lang="en-US" altLang="zh" b="1" i="1">
                              <a:latin typeface="Cambria Math" panose="02040503050406030204" pitchFamily="18" charset="0"/>
                            </a:rPr>
                            <m:t>𝒘</m:t>
                          </m:r>
                        </m:e>
                        <m:sup>
                          <m:r>
                            <a:rPr lang="en-US" altLang="zh" b="1" i="1">
                              <a:latin typeface="Cambria Math" panose="02040503050406030204" pitchFamily="18" charset="0"/>
                            </a:rPr>
                            <m:t>𝑻</m:t>
                          </m:r>
                        </m:sup>
                      </m:sSup>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r>
                        <a:rPr lang="en-US" altLang="zh">
                          <a:latin typeface="Cambria Math" panose="02040503050406030204" pitchFamily="18" charset="0"/>
                        </a:rPr>
                        <m:t>+</m:t>
                      </m:r>
                      <m:r>
                        <a:rPr lang="en-US" altLang="zh" i="1">
                          <a:latin typeface="Cambria Math" panose="02040503050406030204" pitchFamily="18" charset="0"/>
                        </a:rPr>
                        <m:t>𝑏</m:t>
                      </m:r>
                      <m:r>
                        <a:rPr lang="en-US" altLang="zh" i="1">
                          <a:latin typeface="Cambria Math" panose="02040503050406030204" pitchFamily="18" charset="0"/>
                        </a:rPr>
                        <m:t>)≥1,  </m:t>
                      </m:r>
                      <m:r>
                        <a:rPr lang="en-US" altLang="zh" i="1">
                          <a:latin typeface="Cambria Math" panose="02040503050406030204" pitchFamily="18" charset="0"/>
                        </a:rPr>
                        <m:t>𝑗</m:t>
                      </m:r>
                      <m:r>
                        <a:rPr lang="en-US" altLang="zh" i="1">
                          <a:latin typeface="Cambria Math" panose="02040503050406030204" pitchFamily="18" charset="0"/>
                        </a:rPr>
                        <m:t>=1</m:t>
                      </m:r>
                      <m:r>
                        <a:rPr lang="en-US" altLang="zh">
                          <a:latin typeface="Cambria Math" panose="02040503050406030204" pitchFamily="18" charset="0"/>
                        </a:rPr>
                        <m:t>, 2, …, </m:t>
                      </m:r>
                      <m:r>
                        <m:rPr>
                          <m:sty m:val="p"/>
                        </m:rPr>
                        <a:rPr lang="en-US" altLang="zh">
                          <a:latin typeface="Cambria Math" panose="02040503050406030204" pitchFamily="18" charset="0"/>
                        </a:rPr>
                        <m:t>m</m:t>
                      </m:r>
                    </m:oMath>
                  </m:oMathPara>
                </a14:m>
                <a:endParaRPr lang="en-US" altLang="zh" dirty="0"/>
              </a:p>
              <a:p>
                <a:r>
                  <a:rPr lang="zh-CN" altLang="en-US" dirty="0"/>
                  <a:t>为避免过拟合，</a:t>
                </a:r>
                <a:r>
                  <a:rPr lang="zh-CN" altLang="zh" dirty="0"/>
                  <a:t>允许少部分样本不满足约束条件。为此为每个训练样本引入松弛变量</a:t>
                </a: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𝜉</m:t>
                        </m:r>
                      </m:e>
                      <m:sub>
                        <m:r>
                          <a:rPr lang="en-US" altLang="zh" i="1">
                            <a:latin typeface="Cambria Math" panose="02040503050406030204" pitchFamily="18" charset="0"/>
                          </a:rPr>
                          <m:t>𝑗</m:t>
                        </m:r>
                      </m:sub>
                    </m:sSub>
                    <m:r>
                      <a:rPr lang="en-US" altLang="zh">
                        <a:latin typeface="Cambria Math" panose="02040503050406030204" pitchFamily="18" charset="0"/>
                      </a:rPr>
                      <m:t>&gt;0</m:t>
                    </m:r>
                  </m:oMath>
                </a14:m>
                <a:r>
                  <a:rPr lang="zh-CN" altLang="zh" dirty="0"/>
                  <a:t>，改变约束条件为</a:t>
                </a:r>
                <a:r>
                  <a:rPr lang="zh-CN" altLang="en-US" dirty="0"/>
                  <a:t>：</a:t>
                </a:r>
                <a:endParaRPr lang="en-US" altLang="zh-CN" dirty="0"/>
              </a:p>
              <a:p>
                <a:endParaRPr kumimoji="1" lang="zh" altLang="en-US" dirty="0"/>
              </a:p>
            </p:txBody>
          </p:sp>
        </mc:Choice>
        <mc:Fallback xmlns="">
          <p:sp>
            <p:nvSpPr>
              <p:cNvPr id="3" name="内容占位符 2">
                <a:extLst>
                  <a:ext uri="{FF2B5EF4-FFF2-40B4-BE49-F238E27FC236}">
                    <a16:creationId xmlns:a16="http://schemas.microsoft.com/office/drawing/2014/main" id="{A5F65093-697C-C94E-A3B0-CF9624841CE9}"/>
                  </a:ext>
                </a:extLst>
              </p:cNvPr>
              <p:cNvSpPr>
                <a:spLocks noGrp="1" noRot="1" noChangeAspect="1" noMove="1" noResize="1" noEditPoints="1" noAdjustHandles="1" noChangeArrowheads="1" noChangeShapeType="1" noTextEdit="1"/>
              </p:cNvSpPr>
              <p:nvPr>
                <p:ph idx="1"/>
              </p:nvPr>
            </p:nvSpPr>
            <p:spPr>
              <a:blipFill>
                <a:blip r:embed="rId2"/>
                <a:stretch>
                  <a:fillRect l="-1339" t="-1832"/>
                </a:stretch>
              </a:blipFill>
            </p:spPr>
            <p:txBody>
              <a:bodyPr/>
              <a:lstStyle/>
              <a:p>
                <a:r>
                  <a:rPr lang="zh"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E6351F3B-D8C8-F94E-8BD3-092222285306}"/>
                  </a:ext>
                </a:extLst>
              </p:cNvPr>
              <p:cNvSpPr/>
              <p:nvPr/>
            </p:nvSpPr>
            <p:spPr>
              <a:xfrm>
                <a:off x="3431704" y="4869161"/>
                <a:ext cx="6552728" cy="51174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zh" altLang="en-US" i="1">
                              <a:latin typeface="Cambria Math" panose="02040503050406030204" pitchFamily="18" charset="0"/>
                            </a:rPr>
                          </m:ctrlPr>
                        </m:sSupPr>
                        <m:e>
                          <m:r>
                            <a:rPr lang="zh" altLang="en-US">
                              <a:latin typeface="Cambria Math" panose="02040503050406030204" pitchFamily="18" charset="0"/>
                            </a:rPr>
                            <m:t> </m:t>
                          </m:r>
                          <m:sSub>
                            <m:sSubPr>
                              <m:ctrlPr>
                                <a:rPr lang="zh" altLang="en-US" i="1">
                                  <a:latin typeface="Cambria Math" panose="02040503050406030204" pitchFamily="18" charset="0"/>
                                </a:rPr>
                              </m:ctrlPr>
                            </m:sSubPr>
                            <m:e>
                              <m:r>
                                <a:rPr lang="zh" altLang="en-US" i="1">
                                  <a:latin typeface="Cambria Math" panose="02040503050406030204" pitchFamily="18" charset="0"/>
                                </a:rPr>
                                <m:t>𝑦</m:t>
                              </m:r>
                            </m:e>
                            <m:sub>
                              <m:r>
                                <a:rPr lang="zh" altLang="en-US" i="1">
                                  <a:latin typeface="Cambria Math" panose="02040503050406030204" pitchFamily="18" charset="0"/>
                                </a:rPr>
                                <m:t>𝑗</m:t>
                              </m:r>
                            </m:sub>
                          </m:sSub>
                          <m:r>
                            <a:rPr lang="zh" altLang="en-US">
                              <a:latin typeface="Cambria Math" panose="02040503050406030204" pitchFamily="18" charset="0"/>
                            </a:rPr>
                            <m:t>(</m:t>
                          </m:r>
                          <m:r>
                            <a:rPr lang="zh" altLang="en-US" b="1" i="1">
                              <a:latin typeface="Cambria Math" panose="02040503050406030204" pitchFamily="18" charset="0"/>
                            </a:rPr>
                            <m:t>𝒘</m:t>
                          </m:r>
                        </m:e>
                        <m:sup>
                          <m:r>
                            <a:rPr lang="zh" altLang="en-US" b="1" i="1">
                              <a:latin typeface="Cambria Math" panose="02040503050406030204" pitchFamily="18" charset="0"/>
                            </a:rPr>
                            <m:t>𝑻</m:t>
                          </m:r>
                        </m:sup>
                      </m:sSup>
                      <m:sSub>
                        <m:sSubPr>
                          <m:ctrlPr>
                            <a:rPr lang="zh" altLang="en-US" b="1" i="1">
                              <a:latin typeface="Cambria Math" panose="02040503050406030204" pitchFamily="18" charset="0"/>
                            </a:rPr>
                          </m:ctrlPr>
                        </m:sSubPr>
                        <m:e>
                          <m:r>
                            <a:rPr lang="zh" altLang="en-US" b="1" i="1">
                              <a:latin typeface="Cambria Math" panose="02040503050406030204" pitchFamily="18" charset="0"/>
                            </a:rPr>
                            <m:t>𝒙</m:t>
                          </m:r>
                        </m:e>
                        <m:sub>
                          <m:r>
                            <a:rPr lang="zh" altLang="en-US" b="1" i="1">
                              <a:latin typeface="Cambria Math" panose="02040503050406030204" pitchFamily="18" charset="0"/>
                            </a:rPr>
                            <m:t>𝒋</m:t>
                          </m:r>
                        </m:sub>
                      </m:sSub>
                      <m:r>
                        <a:rPr lang="zh" altLang="en-US">
                          <a:latin typeface="Cambria Math" panose="02040503050406030204" pitchFamily="18" charset="0"/>
                        </a:rPr>
                        <m:t>+</m:t>
                      </m:r>
                      <m:r>
                        <a:rPr lang="zh" altLang="en-US" i="1">
                          <a:latin typeface="Cambria Math" panose="02040503050406030204" pitchFamily="18" charset="0"/>
                        </a:rPr>
                        <m:t>𝑏</m:t>
                      </m:r>
                      <m:r>
                        <a:rPr lang="zh" altLang="en-US">
                          <a:latin typeface="Cambria Math" panose="02040503050406030204" pitchFamily="18" charset="0"/>
                        </a:rPr>
                        <m:t>)≥1−</m:t>
                      </m:r>
                      <m:sSub>
                        <m:sSubPr>
                          <m:ctrlPr>
                            <a:rPr lang="zh" altLang="en-US" i="1">
                              <a:latin typeface="Cambria Math" panose="02040503050406030204" pitchFamily="18" charset="0"/>
                            </a:rPr>
                          </m:ctrlPr>
                        </m:sSubPr>
                        <m:e>
                          <m:r>
                            <a:rPr lang="zh" altLang="en-US" i="1">
                              <a:latin typeface="Cambria Math" panose="02040503050406030204" pitchFamily="18" charset="0"/>
                            </a:rPr>
                            <m:t>𝜉</m:t>
                          </m:r>
                        </m:e>
                        <m:sub>
                          <m:r>
                            <a:rPr lang="zh" altLang="en-US" i="1">
                              <a:latin typeface="Cambria Math" panose="02040503050406030204" pitchFamily="18" charset="0"/>
                            </a:rPr>
                            <m:t>𝑗</m:t>
                          </m:r>
                        </m:sub>
                      </m:sSub>
                      <m:r>
                        <a:rPr lang="zh" altLang="en-US">
                          <a:latin typeface="Cambria Math" panose="02040503050406030204" pitchFamily="18" charset="0"/>
                        </a:rPr>
                        <m:t>,  </m:t>
                      </m:r>
                      <m:r>
                        <a:rPr lang="zh" altLang="en-US" i="1">
                          <a:latin typeface="Cambria Math" panose="02040503050406030204" pitchFamily="18" charset="0"/>
                        </a:rPr>
                        <m:t>𝑗</m:t>
                      </m:r>
                      <m:r>
                        <a:rPr lang="zh" altLang="en-US">
                          <a:latin typeface="Cambria Math" panose="02040503050406030204" pitchFamily="18" charset="0"/>
                        </a:rPr>
                        <m:t>=1, 2, …, </m:t>
                      </m:r>
                      <m:r>
                        <m:rPr>
                          <m:sty m:val="p"/>
                        </m:rPr>
                        <a:rPr lang="zh" altLang="en-US">
                          <a:latin typeface="Cambria Math" panose="02040503050406030204" pitchFamily="18" charset="0"/>
                        </a:rPr>
                        <m:t>m</m:t>
                      </m:r>
                    </m:oMath>
                  </m:oMathPara>
                </a14:m>
                <a:endParaRPr lang="zh" altLang="en-US" dirty="0"/>
              </a:p>
            </p:txBody>
          </p:sp>
        </mc:Choice>
        <mc:Fallback>
          <p:sp>
            <p:nvSpPr>
              <p:cNvPr id="4" name="矩形 3">
                <a:extLst>
                  <a:ext uri="{FF2B5EF4-FFF2-40B4-BE49-F238E27FC236}">
                    <a16:creationId xmlns:a16="http://schemas.microsoft.com/office/drawing/2014/main" id="{E6351F3B-D8C8-F94E-8BD3-092222285306}"/>
                  </a:ext>
                </a:extLst>
              </p:cNvPr>
              <p:cNvSpPr>
                <a:spLocks noRot="1" noChangeAspect="1" noMove="1" noResize="1" noEditPoints="1" noAdjustHandles="1" noChangeArrowheads="1" noChangeShapeType="1" noTextEdit="1"/>
              </p:cNvSpPr>
              <p:nvPr/>
            </p:nvSpPr>
            <p:spPr>
              <a:xfrm>
                <a:off x="3431704" y="4869161"/>
                <a:ext cx="6552728" cy="511743"/>
              </a:xfrm>
              <a:prstGeom prst="rect">
                <a:avLst/>
              </a:prstGeom>
              <a:blipFill>
                <a:blip r:embed="rId3"/>
                <a:stretch>
                  <a:fillRect b="-121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740883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AC8BAD-0BDF-EE4E-8803-6C8EB387100E}"/>
              </a:ext>
            </a:extLst>
          </p:cNvPr>
          <p:cNvSpPr>
            <a:spLocks noGrp="1"/>
          </p:cNvSpPr>
          <p:nvPr>
            <p:ph type="title"/>
          </p:nvPr>
        </p:nvSpPr>
        <p:spPr/>
        <p:txBody>
          <a:bodyPr/>
          <a:lstStyle/>
          <a:p>
            <a:r>
              <a:rPr lang="en-US" altLang="zh-CN" kern="0" dirty="0">
                <a:cs typeface="宋体" panose="02010600030101010101" pitchFamily="2" charset="-122"/>
              </a:rPr>
              <a:t>4.6</a:t>
            </a:r>
            <a:r>
              <a:rPr lang="zh-CN" altLang="en-US" kern="0" dirty="0">
                <a:cs typeface="宋体" panose="02010600030101010101" pitchFamily="2" charset="-122"/>
              </a:rPr>
              <a:t> </a:t>
            </a:r>
            <a:r>
              <a:rPr lang="zh-CN" altLang="zh" kern="0" dirty="0">
                <a:cs typeface="宋体" panose="02010600030101010101" pitchFamily="2" charset="-122"/>
              </a:rPr>
              <a:t>支持向量</a:t>
            </a:r>
            <a:r>
              <a:rPr lang="zh-CN" altLang="en-US" kern="0" dirty="0">
                <a:cs typeface="宋体" panose="02010600030101010101" pitchFamily="2" charset="-122"/>
              </a:rPr>
              <a:t>机</a:t>
            </a:r>
            <a:endParaRPr kumimoji="1" lang="zh" altLang="en-US" dirty="0"/>
          </a:p>
        </p:txBody>
      </p:sp>
      <p:sp>
        <p:nvSpPr>
          <p:cNvPr id="3" name="内容占位符 2">
            <a:extLst>
              <a:ext uri="{FF2B5EF4-FFF2-40B4-BE49-F238E27FC236}">
                <a16:creationId xmlns:a16="http://schemas.microsoft.com/office/drawing/2014/main" id="{A5F65093-697C-C94E-A3B0-CF9624841CE9}"/>
              </a:ext>
            </a:extLst>
          </p:cNvPr>
          <p:cNvSpPr>
            <a:spLocks noGrp="1"/>
          </p:cNvSpPr>
          <p:nvPr>
            <p:ph idx="1"/>
          </p:nvPr>
        </p:nvSpPr>
        <p:spPr/>
        <p:txBody>
          <a:bodyPr/>
          <a:lstStyle/>
          <a:p>
            <a:r>
              <a:rPr kumimoji="1" lang="zh-CN" altLang="en-US" dirty="0"/>
              <a:t>软间隔支持向量机</a:t>
            </a:r>
            <a:endParaRPr kumimoji="1" lang="en-US" altLang="zh-CN" dirty="0"/>
          </a:p>
          <a:p>
            <a:pPr marL="0" indent="0" defTabSz="914400">
              <a:spcBef>
                <a:spcPct val="0"/>
              </a:spcBef>
              <a:buClrTx/>
              <a:buNone/>
            </a:pPr>
            <a:r>
              <a:rPr kumimoji="0" lang="zh-CN" altLang="en-US" dirty="0">
                <a:solidFill>
                  <a:srgbClr val="000000"/>
                </a:solidFill>
                <a:cs typeface="Times New Roman" panose="02020603050405020304" pitchFamily="18" charset="0"/>
              </a:rPr>
              <a:t>为了使尽量多的样本被正确分割，在目标函数上加上惩罚项：</a:t>
            </a:r>
            <a:endParaRPr kumimoji="0" lang="zh-CN" altLang="en-US" dirty="0">
              <a:cs typeface="Times New Roman" panose="02020603050405020304" pitchFamily="18" charset="0"/>
            </a:endParaRPr>
          </a:p>
          <a:p>
            <a:pPr marL="0" indent="0" defTabSz="914400">
              <a:spcBef>
                <a:spcPct val="0"/>
              </a:spcBef>
              <a:buClrTx/>
              <a:buNone/>
            </a:pPr>
            <a:endParaRPr kumimoji="0" lang="en-US" altLang="zh-CN" dirty="0">
              <a:cs typeface="Times New Roman" panose="02020603050405020304" pitchFamily="18" charset="0"/>
            </a:endParaRPr>
          </a:p>
          <a:p>
            <a:pPr marL="0" indent="0" defTabSz="914400">
              <a:spcBef>
                <a:spcPct val="0"/>
              </a:spcBef>
              <a:buClrTx/>
              <a:buNone/>
            </a:pPr>
            <a:endParaRPr kumimoji="0" lang="en-US" altLang="zh-CN" dirty="0">
              <a:cs typeface="Times New Roman" panose="02020603050405020304" pitchFamily="18" charset="0"/>
            </a:endParaRPr>
          </a:p>
          <a:p>
            <a:pPr marL="0" indent="0" defTabSz="914400">
              <a:spcBef>
                <a:spcPct val="0"/>
              </a:spcBef>
              <a:buClrTx/>
              <a:buNone/>
            </a:pPr>
            <a:endParaRPr kumimoji="0" lang="en-US" altLang="zh-CN" dirty="0">
              <a:cs typeface="Times New Roman" panose="02020603050405020304" pitchFamily="18" charset="0"/>
            </a:endParaRPr>
          </a:p>
          <a:p>
            <a:pPr marL="0" indent="0" defTabSz="914400">
              <a:spcBef>
                <a:spcPct val="0"/>
              </a:spcBef>
              <a:buClrTx/>
              <a:buNone/>
            </a:pPr>
            <a:endParaRPr kumimoji="0" lang="en-US" altLang="zh-CN" dirty="0">
              <a:cs typeface="Times New Roman" panose="02020603050405020304" pitchFamily="18" charset="0"/>
            </a:endParaRPr>
          </a:p>
          <a:p>
            <a:pPr marL="0" indent="0" defTabSz="914400">
              <a:spcBef>
                <a:spcPct val="0"/>
              </a:spcBef>
              <a:buClrTx/>
              <a:buNone/>
            </a:pPr>
            <a:r>
              <a:rPr kumimoji="0" lang="zh-CN" altLang="en-US" dirty="0">
                <a:cs typeface="Times New Roman" panose="02020603050405020304" pitchFamily="18" charset="0"/>
              </a:rPr>
              <a:t>  其中</a:t>
            </a:r>
            <a:r>
              <a:rPr kumimoji="0" lang="en-US" altLang="zh-CN" i="1" dirty="0">
                <a:cs typeface="Times New Roman" panose="02020603050405020304" pitchFamily="18" charset="0"/>
              </a:rPr>
              <a:t>C</a:t>
            </a:r>
            <a:r>
              <a:rPr kumimoji="0" lang="zh-CN" altLang="en-US" dirty="0">
                <a:cs typeface="Times New Roman" panose="02020603050405020304" pitchFamily="18" charset="0"/>
              </a:rPr>
              <a:t>为大于</a:t>
            </a:r>
            <a:r>
              <a:rPr kumimoji="0" lang="en-US" altLang="zh-CN" dirty="0">
                <a:cs typeface="Times New Roman" panose="02020603050405020304" pitchFamily="18" charset="0"/>
              </a:rPr>
              <a:t>0</a:t>
            </a:r>
            <a:r>
              <a:rPr kumimoji="0" lang="zh-CN" altLang="en-US" dirty="0">
                <a:cs typeface="Times New Roman" panose="02020603050405020304" pitchFamily="18" charset="0"/>
              </a:rPr>
              <a:t>的常数。</a:t>
            </a:r>
            <a:endParaRPr kumimoji="0" lang="en-US" altLang="zh-CN" dirty="0">
              <a:cs typeface="Times New Roman" panose="02020603050405020304" pitchFamily="18" charset="0"/>
            </a:endParaRPr>
          </a:p>
          <a:p>
            <a:endParaRPr kumimoji="1" lang="zh" altLang="en-US" dirty="0"/>
          </a:p>
        </p:txBody>
      </p:sp>
      <mc:AlternateContent xmlns:mc="http://schemas.openxmlformats.org/markup-compatibility/2006">
        <mc:Choice xmlns:a14="http://schemas.microsoft.com/office/drawing/2010/main" Requires="a14">
          <p:graphicFrame>
            <p:nvGraphicFramePr>
              <p:cNvPr id="5" name="表格 4">
                <a:extLst>
                  <a:ext uri="{FF2B5EF4-FFF2-40B4-BE49-F238E27FC236}">
                    <a16:creationId xmlns:a16="http://schemas.microsoft.com/office/drawing/2014/main" id="{2E8CA97B-6FB8-A746-9CE8-187BBBAB9FCE}"/>
                  </a:ext>
                </a:extLst>
              </p:cNvPr>
              <p:cNvGraphicFramePr>
                <a:graphicFrameLocks noGrp="1"/>
              </p:cNvGraphicFramePr>
              <p:nvPr>
                <p:extLst>
                  <p:ext uri="{D42A27DB-BD31-4B8C-83A1-F6EECF244321}">
                    <p14:modId xmlns:p14="http://schemas.microsoft.com/office/powerpoint/2010/main" val="326828541"/>
                  </p:ext>
                </p:extLst>
              </p:nvPr>
            </p:nvGraphicFramePr>
            <p:xfrm>
              <a:off x="3551528" y="2967160"/>
              <a:ext cx="5928848" cy="1091438"/>
            </p:xfrm>
            <a:graphic>
              <a:graphicData uri="http://schemas.openxmlformats.org/drawingml/2006/table">
                <a:tbl>
                  <a:tblPr firstRow="1" firstCol="1" bandRow="1">
                    <a:tableStyleId>{5C22544A-7EE6-4342-B048-85BDC9FD1C3A}</a:tableStyleId>
                  </a:tblPr>
                  <a:tblGrid>
                    <a:gridCol w="5197914">
                      <a:extLst>
                        <a:ext uri="{9D8B030D-6E8A-4147-A177-3AD203B41FA5}">
                          <a16:colId xmlns:a16="http://schemas.microsoft.com/office/drawing/2014/main" val="3818879263"/>
                        </a:ext>
                      </a:extLst>
                    </a:gridCol>
                    <a:gridCol w="730934">
                      <a:extLst>
                        <a:ext uri="{9D8B030D-6E8A-4147-A177-3AD203B41FA5}">
                          <a16:colId xmlns:a16="http://schemas.microsoft.com/office/drawing/2014/main" val="1730839761"/>
                        </a:ext>
                      </a:extLst>
                    </a:gridCol>
                  </a:tblGrid>
                  <a:tr h="0">
                    <a:tc>
                      <a:txBody>
                        <a:bodyPr/>
                        <a:lstStyle/>
                        <a:p>
                          <a:pPr algn="ctr">
                            <a:spcAft>
                              <a:spcPts val="0"/>
                            </a:spcAft>
                          </a:pPr>
                          <a14:m>
                            <m:oMathPara xmlns:m="http://schemas.openxmlformats.org/officeDocument/2006/math">
                              <m:oMathParaPr>
                                <m:jc m:val="centerGroup"/>
                              </m:oMathParaPr>
                              <m:oMath xmlns:m="http://schemas.openxmlformats.org/officeDocument/2006/math">
                                <m:r>
                                  <m:rPr>
                                    <m:sty m:val="p"/>
                                  </m:rPr>
                                  <a:rPr lang="en-US" sz="1800" kern="100" smtClean="0">
                                    <a:solidFill>
                                      <a:srgbClr val="002060"/>
                                    </a:solidFill>
                                    <a:effectLst/>
                                    <a:latin typeface="Cambria Math" panose="02040503050406030204" pitchFamily="18" charset="0"/>
                                  </a:rPr>
                                  <m:t>θ</m:t>
                                </m:r>
                                <m:r>
                                  <a:rPr lang="en-US" sz="1800" kern="100" smtClean="0">
                                    <a:solidFill>
                                      <a:srgbClr val="002060"/>
                                    </a:solidFill>
                                    <a:effectLst/>
                                    <a:latin typeface="Cambria Math" panose="02040503050406030204" pitchFamily="18" charset="0"/>
                                  </a:rPr>
                                  <m:t>=</m:t>
                                </m:r>
                                <m:sSub>
                                  <m:sSubPr>
                                    <m:ctrlPr>
                                      <a:rPr lang="zh-TW" sz="1800" i="1" kern="100">
                                        <a:solidFill>
                                          <a:srgbClr val="002060"/>
                                        </a:solidFill>
                                        <a:effectLst/>
                                        <a:latin typeface="Cambria Math" panose="02040503050406030204" pitchFamily="18" charset="0"/>
                                      </a:rPr>
                                    </m:ctrlPr>
                                  </m:sSubPr>
                                  <m:e>
                                    <m:r>
                                      <m:rPr>
                                        <m:sty m:val="p"/>
                                      </m:rPr>
                                      <a:rPr lang="en-US" sz="1800" kern="100">
                                        <a:solidFill>
                                          <a:srgbClr val="002060"/>
                                        </a:solidFill>
                                        <a:effectLst/>
                                        <a:latin typeface="Cambria Math" panose="02040503050406030204" pitchFamily="18" charset="0"/>
                                      </a:rPr>
                                      <m:t>argmin</m:t>
                                    </m:r>
                                  </m:e>
                                  <m:sub>
                                    <m:r>
                                      <a:rPr lang="en-US" sz="1800" kern="100">
                                        <a:solidFill>
                                          <a:srgbClr val="002060"/>
                                        </a:solidFill>
                                        <a:effectLst/>
                                        <a:latin typeface="Cambria Math" panose="02040503050406030204" pitchFamily="18" charset="0"/>
                                      </a:rPr>
                                      <m:t>𝒘</m:t>
                                    </m:r>
                                    <m:r>
                                      <a:rPr lang="en-US" sz="1800" kern="100">
                                        <a:solidFill>
                                          <a:srgbClr val="002060"/>
                                        </a:solidFill>
                                        <a:effectLst/>
                                        <a:latin typeface="Cambria Math" panose="02040503050406030204" pitchFamily="18" charset="0"/>
                                      </a:rPr>
                                      <m:t>,</m:t>
                                    </m:r>
                                    <m:r>
                                      <a:rPr lang="en-US" sz="1800" kern="100">
                                        <a:solidFill>
                                          <a:srgbClr val="002060"/>
                                        </a:solidFill>
                                        <a:effectLst/>
                                        <a:latin typeface="Cambria Math" panose="02040503050406030204" pitchFamily="18" charset="0"/>
                                      </a:rPr>
                                      <m:t>𝑏</m:t>
                                    </m:r>
                                  </m:sub>
                                </m:sSub>
                                <m:f>
                                  <m:fPr>
                                    <m:ctrlPr>
                                      <a:rPr lang="zh-TW" sz="1800" i="1" kern="100">
                                        <a:solidFill>
                                          <a:srgbClr val="002060"/>
                                        </a:solidFill>
                                        <a:effectLst/>
                                        <a:latin typeface="Cambria Math" panose="02040503050406030204" pitchFamily="18" charset="0"/>
                                      </a:rPr>
                                    </m:ctrlPr>
                                  </m:fPr>
                                  <m:num>
                                    <m:r>
                                      <a:rPr lang="en-US" sz="1800" kern="100">
                                        <a:solidFill>
                                          <a:srgbClr val="002060"/>
                                        </a:solidFill>
                                        <a:effectLst/>
                                        <a:latin typeface="Cambria Math" panose="02040503050406030204" pitchFamily="18" charset="0"/>
                                      </a:rPr>
                                      <m:t>1</m:t>
                                    </m:r>
                                  </m:num>
                                  <m:den>
                                    <m:r>
                                      <a:rPr lang="en-US" sz="1800" kern="100">
                                        <a:solidFill>
                                          <a:srgbClr val="002060"/>
                                        </a:solidFill>
                                        <a:effectLst/>
                                        <a:latin typeface="Cambria Math" panose="02040503050406030204" pitchFamily="18" charset="0"/>
                                      </a:rPr>
                                      <m:t>2</m:t>
                                    </m:r>
                                  </m:den>
                                </m:f>
                                <m:sSup>
                                  <m:sSupPr>
                                    <m:ctrlPr>
                                      <a:rPr lang="zh-TW" sz="1800" i="1" kern="100">
                                        <a:solidFill>
                                          <a:srgbClr val="002060"/>
                                        </a:solidFill>
                                        <a:effectLst/>
                                        <a:latin typeface="Cambria Math" panose="02040503050406030204" pitchFamily="18" charset="0"/>
                                      </a:rPr>
                                    </m:ctrlPr>
                                  </m:sSupPr>
                                  <m:e>
                                    <m:r>
                                      <a:rPr lang="en-US" sz="1800" kern="100">
                                        <a:solidFill>
                                          <a:srgbClr val="002060"/>
                                        </a:solidFill>
                                        <a:effectLst/>
                                        <a:latin typeface="Cambria Math" panose="02040503050406030204" pitchFamily="18" charset="0"/>
                                      </a:rPr>
                                      <m:t>|</m:t>
                                    </m:r>
                                    <m:d>
                                      <m:dPr>
                                        <m:begChr m:val="|"/>
                                        <m:endChr m:val="|"/>
                                        <m:ctrlPr>
                                          <a:rPr lang="zh-TW" sz="1800" i="1" kern="100">
                                            <a:solidFill>
                                              <a:srgbClr val="002060"/>
                                            </a:solidFill>
                                            <a:effectLst/>
                                            <a:latin typeface="Cambria Math" panose="02040503050406030204" pitchFamily="18" charset="0"/>
                                          </a:rPr>
                                        </m:ctrlPr>
                                      </m:dPr>
                                      <m:e>
                                        <m:r>
                                          <a:rPr lang="en-US" sz="1800" kern="100">
                                            <a:solidFill>
                                              <a:srgbClr val="002060"/>
                                            </a:solidFill>
                                            <a:effectLst/>
                                            <a:latin typeface="Cambria Math" panose="02040503050406030204" pitchFamily="18" charset="0"/>
                                          </a:rPr>
                                          <m:t>𝑤</m:t>
                                        </m:r>
                                      </m:e>
                                    </m:d>
                                    <m:r>
                                      <a:rPr lang="en-US" sz="1800" kern="100">
                                        <a:solidFill>
                                          <a:srgbClr val="002060"/>
                                        </a:solidFill>
                                        <a:effectLst/>
                                        <a:latin typeface="Cambria Math" panose="02040503050406030204" pitchFamily="18" charset="0"/>
                                      </a:rPr>
                                      <m:t>|</m:t>
                                    </m:r>
                                  </m:e>
                                  <m:sup>
                                    <m:r>
                                      <a:rPr lang="en-US" sz="1800" kern="100">
                                        <a:solidFill>
                                          <a:srgbClr val="002060"/>
                                        </a:solidFill>
                                        <a:effectLst/>
                                        <a:latin typeface="Cambria Math" panose="02040503050406030204" pitchFamily="18" charset="0"/>
                                      </a:rPr>
                                      <m:t>2</m:t>
                                    </m:r>
                                  </m:sup>
                                </m:sSup>
                                <m:r>
                                  <a:rPr lang="en-US" sz="1800" kern="100">
                                    <a:solidFill>
                                      <a:srgbClr val="002060"/>
                                    </a:solidFill>
                                    <a:effectLst/>
                                    <a:latin typeface="Cambria Math" panose="02040503050406030204" pitchFamily="18" charset="0"/>
                                  </a:rPr>
                                  <m:t>+</m:t>
                                </m:r>
                                <m:r>
                                  <m:rPr>
                                    <m:sty m:val="p"/>
                                  </m:rPr>
                                  <a:rPr lang="en-US" sz="1800" kern="100">
                                    <a:solidFill>
                                      <a:srgbClr val="002060"/>
                                    </a:solidFill>
                                    <a:effectLst/>
                                    <a:latin typeface="Cambria Math" panose="02040503050406030204" pitchFamily="18" charset="0"/>
                                  </a:rPr>
                                  <m:t>C</m:t>
                                </m:r>
                                <m:nary>
                                  <m:naryPr>
                                    <m:chr m:val="∑"/>
                                    <m:limLoc m:val="undOvr"/>
                                    <m:ctrlPr>
                                      <a:rPr lang="zh-TW" sz="1800" i="1" kern="100">
                                        <a:solidFill>
                                          <a:srgbClr val="002060"/>
                                        </a:solidFill>
                                        <a:effectLst/>
                                        <a:latin typeface="Cambria Math" panose="02040503050406030204" pitchFamily="18" charset="0"/>
                                      </a:rPr>
                                    </m:ctrlPr>
                                  </m:naryPr>
                                  <m:sub>
                                    <m:r>
                                      <a:rPr lang="en-US" sz="1800" kern="100">
                                        <a:solidFill>
                                          <a:srgbClr val="002060"/>
                                        </a:solidFill>
                                        <a:effectLst/>
                                        <a:latin typeface="Cambria Math" panose="02040503050406030204" pitchFamily="18" charset="0"/>
                                      </a:rPr>
                                      <m:t>𝑗</m:t>
                                    </m:r>
                                    <m:r>
                                      <a:rPr lang="en-US" sz="1800" kern="100">
                                        <a:solidFill>
                                          <a:srgbClr val="002060"/>
                                        </a:solidFill>
                                        <a:effectLst/>
                                        <a:latin typeface="Cambria Math" panose="02040503050406030204" pitchFamily="18" charset="0"/>
                                      </a:rPr>
                                      <m:t>=1</m:t>
                                    </m:r>
                                  </m:sub>
                                  <m:sup>
                                    <m:r>
                                      <a:rPr lang="en-US" sz="1800" kern="100">
                                        <a:solidFill>
                                          <a:srgbClr val="002060"/>
                                        </a:solidFill>
                                        <a:effectLst/>
                                        <a:latin typeface="Cambria Math" panose="02040503050406030204" pitchFamily="18" charset="0"/>
                                      </a:rPr>
                                      <m:t>𝑚</m:t>
                                    </m:r>
                                  </m:sup>
                                  <m:e>
                                    <m:sSub>
                                      <m:sSubPr>
                                        <m:ctrlPr>
                                          <a:rPr lang="zh-TW" sz="1800" i="1" kern="100">
                                            <a:solidFill>
                                              <a:srgbClr val="002060"/>
                                            </a:solidFill>
                                            <a:effectLst/>
                                            <a:latin typeface="Cambria Math" panose="02040503050406030204" pitchFamily="18" charset="0"/>
                                          </a:rPr>
                                        </m:ctrlPr>
                                      </m:sSubPr>
                                      <m:e>
                                        <m:r>
                                          <a:rPr lang="en-US" sz="1800" kern="100">
                                            <a:solidFill>
                                              <a:srgbClr val="002060"/>
                                            </a:solidFill>
                                            <a:effectLst/>
                                            <a:latin typeface="Cambria Math" panose="02040503050406030204" pitchFamily="18" charset="0"/>
                                          </a:rPr>
                                          <m:t>𝜉</m:t>
                                        </m:r>
                                      </m:e>
                                      <m:sub>
                                        <m:r>
                                          <a:rPr lang="en-US" sz="1800" kern="100">
                                            <a:solidFill>
                                              <a:srgbClr val="002060"/>
                                            </a:solidFill>
                                            <a:effectLst/>
                                            <a:latin typeface="Cambria Math" panose="02040503050406030204" pitchFamily="18" charset="0"/>
                                          </a:rPr>
                                          <m:t>𝑗</m:t>
                                        </m:r>
                                      </m:sub>
                                    </m:sSub>
                                  </m:e>
                                </m:nary>
                              </m:oMath>
                            </m:oMathPara>
                          </a14:m>
                          <a:endParaRPr lang="zh-TW" sz="1800" kern="100">
                            <a:solidFill>
                              <a:srgbClr val="002060"/>
                            </a:solidFill>
                            <a:effectLst/>
                          </a:endParaRPr>
                        </a:p>
                        <a:p>
                          <a:pPr algn="ctr">
                            <a:spcAft>
                              <a:spcPts val="0"/>
                            </a:spcAft>
                          </a:pPr>
                          <a:r>
                            <a:rPr lang="en-US" sz="1800" kern="100">
                              <a:solidFill>
                                <a:srgbClr val="002060"/>
                              </a:solidFill>
                              <a:effectLst/>
                            </a:rPr>
                            <a:t>s.t. </a:t>
                          </a:r>
                          <a14:m>
                            <m:oMath xmlns:m="http://schemas.openxmlformats.org/officeDocument/2006/math">
                              <m:sSup>
                                <m:sSupPr>
                                  <m:ctrlPr>
                                    <a:rPr lang="zh-TW" sz="1800" i="1" kern="100">
                                      <a:solidFill>
                                        <a:srgbClr val="002060"/>
                                      </a:solidFill>
                                      <a:effectLst/>
                                      <a:latin typeface="Cambria Math" panose="02040503050406030204" pitchFamily="18" charset="0"/>
                                    </a:rPr>
                                  </m:ctrlPr>
                                </m:sSupPr>
                                <m:e>
                                  <m:sSub>
                                    <m:sSubPr>
                                      <m:ctrlPr>
                                        <a:rPr lang="zh-TW" sz="1800" i="1" kern="100">
                                          <a:solidFill>
                                            <a:srgbClr val="002060"/>
                                          </a:solidFill>
                                          <a:effectLst/>
                                          <a:latin typeface="Cambria Math" panose="02040503050406030204" pitchFamily="18" charset="0"/>
                                        </a:rPr>
                                      </m:ctrlPr>
                                    </m:sSubPr>
                                    <m:e>
                                      <m:r>
                                        <a:rPr lang="en-US" sz="1800" kern="100">
                                          <a:solidFill>
                                            <a:srgbClr val="002060"/>
                                          </a:solidFill>
                                          <a:effectLst/>
                                          <a:latin typeface="Cambria Math" panose="02040503050406030204" pitchFamily="18" charset="0"/>
                                        </a:rPr>
                                        <m:t>𝑦</m:t>
                                      </m:r>
                                    </m:e>
                                    <m:sub>
                                      <m:r>
                                        <a:rPr lang="en-US" sz="1800" kern="100">
                                          <a:solidFill>
                                            <a:srgbClr val="002060"/>
                                          </a:solidFill>
                                          <a:effectLst/>
                                          <a:latin typeface="Cambria Math" panose="02040503050406030204" pitchFamily="18" charset="0"/>
                                        </a:rPr>
                                        <m:t>𝑗</m:t>
                                      </m:r>
                                    </m:sub>
                                  </m:sSub>
                                  <m:r>
                                    <a:rPr lang="en-US" sz="1800" kern="100">
                                      <a:solidFill>
                                        <a:srgbClr val="002060"/>
                                      </a:solidFill>
                                      <a:effectLst/>
                                      <a:latin typeface="Cambria Math" panose="02040503050406030204" pitchFamily="18" charset="0"/>
                                    </a:rPr>
                                    <m:t>(</m:t>
                                  </m:r>
                                  <m:r>
                                    <a:rPr lang="en-US" sz="1800" kern="100">
                                      <a:solidFill>
                                        <a:srgbClr val="002060"/>
                                      </a:solidFill>
                                      <a:effectLst/>
                                      <a:latin typeface="Cambria Math" panose="02040503050406030204" pitchFamily="18" charset="0"/>
                                    </a:rPr>
                                    <m:t>𝒘</m:t>
                                  </m:r>
                                </m:e>
                                <m:sup>
                                  <m:r>
                                    <a:rPr lang="en-US" sz="1800" kern="100">
                                      <a:solidFill>
                                        <a:srgbClr val="002060"/>
                                      </a:solidFill>
                                      <a:effectLst/>
                                      <a:latin typeface="Cambria Math" panose="02040503050406030204" pitchFamily="18" charset="0"/>
                                    </a:rPr>
                                    <m:t>𝑻</m:t>
                                  </m:r>
                                </m:sup>
                              </m:sSup>
                              <m:sSub>
                                <m:sSubPr>
                                  <m:ctrlPr>
                                    <a:rPr lang="zh-TW" sz="1800" i="1" kern="100">
                                      <a:solidFill>
                                        <a:srgbClr val="002060"/>
                                      </a:solidFill>
                                      <a:effectLst/>
                                      <a:latin typeface="Cambria Math" panose="02040503050406030204" pitchFamily="18" charset="0"/>
                                    </a:rPr>
                                  </m:ctrlPr>
                                </m:sSubPr>
                                <m:e>
                                  <m:r>
                                    <a:rPr lang="en-US" sz="1800" kern="100">
                                      <a:solidFill>
                                        <a:srgbClr val="002060"/>
                                      </a:solidFill>
                                      <a:effectLst/>
                                      <a:latin typeface="Cambria Math" panose="02040503050406030204" pitchFamily="18" charset="0"/>
                                    </a:rPr>
                                    <m:t>𝒙</m:t>
                                  </m:r>
                                </m:e>
                                <m:sub>
                                  <m:r>
                                    <a:rPr lang="en-US" sz="1800" kern="100">
                                      <a:solidFill>
                                        <a:srgbClr val="002060"/>
                                      </a:solidFill>
                                      <a:effectLst/>
                                      <a:latin typeface="Cambria Math" panose="02040503050406030204" pitchFamily="18" charset="0"/>
                                    </a:rPr>
                                    <m:t>𝒋</m:t>
                                  </m:r>
                                </m:sub>
                              </m:sSub>
                              <m:r>
                                <a:rPr lang="en-US" sz="1800" kern="100">
                                  <a:solidFill>
                                    <a:srgbClr val="002060"/>
                                  </a:solidFill>
                                  <a:effectLst/>
                                  <a:latin typeface="Cambria Math" panose="02040503050406030204" pitchFamily="18" charset="0"/>
                                </a:rPr>
                                <m:t>+</m:t>
                              </m:r>
                              <m:r>
                                <a:rPr lang="en-US" sz="1800" kern="100">
                                  <a:solidFill>
                                    <a:srgbClr val="002060"/>
                                  </a:solidFill>
                                  <a:effectLst/>
                                  <a:latin typeface="Cambria Math" panose="02040503050406030204" pitchFamily="18" charset="0"/>
                                </a:rPr>
                                <m:t>𝑏</m:t>
                              </m:r>
                              <m:r>
                                <a:rPr lang="en-US" sz="1800" kern="100">
                                  <a:solidFill>
                                    <a:srgbClr val="002060"/>
                                  </a:solidFill>
                                  <a:effectLst/>
                                  <a:latin typeface="Cambria Math" panose="02040503050406030204" pitchFamily="18" charset="0"/>
                                </a:rPr>
                                <m:t>)≥1−</m:t>
                              </m:r>
                              <m:sSub>
                                <m:sSubPr>
                                  <m:ctrlPr>
                                    <a:rPr lang="zh-TW" sz="1800" i="1" kern="100">
                                      <a:solidFill>
                                        <a:srgbClr val="002060"/>
                                      </a:solidFill>
                                      <a:effectLst/>
                                      <a:latin typeface="Cambria Math" panose="02040503050406030204" pitchFamily="18" charset="0"/>
                                    </a:rPr>
                                  </m:ctrlPr>
                                </m:sSubPr>
                                <m:e>
                                  <m:r>
                                    <a:rPr lang="en-US" sz="1800" kern="100">
                                      <a:solidFill>
                                        <a:srgbClr val="002060"/>
                                      </a:solidFill>
                                      <a:effectLst/>
                                      <a:latin typeface="Cambria Math" panose="02040503050406030204" pitchFamily="18" charset="0"/>
                                    </a:rPr>
                                    <m:t>𝜉</m:t>
                                  </m:r>
                                </m:e>
                                <m:sub>
                                  <m:r>
                                    <a:rPr lang="en-US" sz="1800" kern="100">
                                      <a:solidFill>
                                        <a:srgbClr val="002060"/>
                                      </a:solidFill>
                                      <a:effectLst/>
                                      <a:latin typeface="Cambria Math" panose="02040503050406030204" pitchFamily="18" charset="0"/>
                                    </a:rPr>
                                    <m:t>𝑗</m:t>
                                  </m:r>
                                </m:sub>
                              </m:sSub>
                              <m:r>
                                <a:rPr lang="en-US" sz="1800" kern="100">
                                  <a:solidFill>
                                    <a:srgbClr val="002060"/>
                                  </a:solidFill>
                                  <a:effectLst/>
                                  <a:latin typeface="Cambria Math" panose="02040503050406030204" pitchFamily="18" charset="0"/>
                                </a:rPr>
                                <m:t>,  </m:t>
                              </m:r>
                              <m:r>
                                <a:rPr lang="en-US" sz="1800" kern="100">
                                  <a:solidFill>
                                    <a:srgbClr val="002060"/>
                                  </a:solidFill>
                                  <a:effectLst/>
                                  <a:latin typeface="Cambria Math" panose="02040503050406030204" pitchFamily="18" charset="0"/>
                                </a:rPr>
                                <m:t>𝑗</m:t>
                              </m:r>
                              <m:r>
                                <a:rPr lang="en-US" sz="1800" kern="100">
                                  <a:solidFill>
                                    <a:srgbClr val="002060"/>
                                  </a:solidFill>
                                  <a:effectLst/>
                                  <a:latin typeface="Cambria Math" panose="02040503050406030204" pitchFamily="18" charset="0"/>
                                </a:rPr>
                                <m:t>=1, 2, …, </m:t>
                              </m:r>
                              <m:r>
                                <m:rPr>
                                  <m:sty m:val="p"/>
                                </m:rPr>
                                <a:rPr lang="en-US" sz="1800" kern="100">
                                  <a:solidFill>
                                    <a:srgbClr val="002060"/>
                                  </a:solidFill>
                                  <a:effectLst/>
                                  <a:latin typeface="Cambria Math" panose="02040503050406030204" pitchFamily="18" charset="0"/>
                                </a:rPr>
                                <m:t>m</m:t>
                              </m:r>
                            </m:oMath>
                          </a14:m>
                          <a:endParaRPr lang="zh-TW" sz="1800"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oFill/>
                      </a:tcPr>
                    </a:tc>
                    <a:tc>
                      <a:txBody>
                        <a:bodyPr/>
                        <a:lstStyle/>
                        <a:p>
                          <a:pPr algn="ctr">
                            <a:spcAft>
                              <a:spcPts val="0"/>
                            </a:spcAft>
                          </a:pPr>
                          <a:r>
                            <a:rPr lang="en-US" sz="1800" kern="100" dirty="0">
                              <a:solidFill>
                                <a:srgbClr val="002060"/>
                              </a:solidFill>
                              <a:effectLst/>
                            </a:rPr>
                            <a:t>(4-44)</a:t>
                          </a:r>
                          <a:endParaRPr lang="zh-TW" sz="1800" kern="100" dirty="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755447810"/>
                      </a:ext>
                    </a:extLst>
                  </a:tr>
                </a:tbl>
              </a:graphicData>
            </a:graphic>
          </p:graphicFrame>
        </mc:Choice>
        <mc:Fallback>
          <p:graphicFrame>
            <p:nvGraphicFramePr>
              <p:cNvPr id="5" name="表格 4">
                <a:extLst>
                  <a:ext uri="{FF2B5EF4-FFF2-40B4-BE49-F238E27FC236}">
                    <a16:creationId xmlns:a16="http://schemas.microsoft.com/office/drawing/2014/main" id="{2E8CA97B-6FB8-A746-9CE8-187BBBAB9FCE}"/>
                  </a:ext>
                </a:extLst>
              </p:cNvPr>
              <p:cNvGraphicFramePr>
                <a:graphicFrameLocks noGrp="1"/>
              </p:cNvGraphicFramePr>
              <p:nvPr>
                <p:extLst>
                  <p:ext uri="{D42A27DB-BD31-4B8C-83A1-F6EECF244321}">
                    <p14:modId xmlns:p14="http://schemas.microsoft.com/office/powerpoint/2010/main" val="326828541"/>
                  </p:ext>
                </p:extLst>
              </p:nvPr>
            </p:nvGraphicFramePr>
            <p:xfrm>
              <a:off x="3551528" y="2967160"/>
              <a:ext cx="5928848" cy="1091438"/>
            </p:xfrm>
            <a:graphic>
              <a:graphicData uri="http://schemas.openxmlformats.org/drawingml/2006/table">
                <a:tbl>
                  <a:tblPr firstRow="1" firstCol="1" bandRow="1">
                    <a:tableStyleId>{5C22544A-7EE6-4342-B048-85BDC9FD1C3A}</a:tableStyleId>
                  </a:tblPr>
                  <a:tblGrid>
                    <a:gridCol w="5197914">
                      <a:extLst>
                        <a:ext uri="{9D8B030D-6E8A-4147-A177-3AD203B41FA5}">
                          <a16:colId xmlns:a16="http://schemas.microsoft.com/office/drawing/2014/main" val="3818879263"/>
                        </a:ext>
                      </a:extLst>
                    </a:gridCol>
                    <a:gridCol w="730934">
                      <a:extLst>
                        <a:ext uri="{9D8B030D-6E8A-4147-A177-3AD203B41FA5}">
                          <a16:colId xmlns:a16="http://schemas.microsoft.com/office/drawing/2014/main" val="1730839761"/>
                        </a:ext>
                      </a:extLst>
                    </a:gridCol>
                  </a:tblGrid>
                  <a:tr h="1091438">
                    <a:tc>
                      <a:txBody>
                        <a:bodyPr/>
                        <a:lstStyle/>
                        <a:p>
                          <a:endParaRPr lang="zh-CN"/>
                        </a:p>
                      </a:txBody>
                      <a:tcPr marL="68580" marR="68580" marT="0" marB="0">
                        <a:blipFill>
                          <a:blip r:embed="rId2"/>
                          <a:stretch>
                            <a:fillRect l="-244" t="-81609" r="-14634" b="-93103"/>
                          </a:stretch>
                        </a:blipFill>
                      </a:tcPr>
                    </a:tc>
                    <a:tc>
                      <a:txBody>
                        <a:bodyPr/>
                        <a:lstStyle/>
                        <a:p>
                          <a:pPr algn="ctr">
                            <a:spcAft>
                              <a:spcPts val="0"/>
                            </a:spcAft>
                          </a:pPr>
                          <a:r>
                            <a:rPr lang="en-US" sz="1800" kern="100" dirty="0">
                              <a:solidFill>
                                <a:srgbClr val="002060"/>
                              </a:solidFill>
                              <a:effectLst/>
                            </a:rPr>
                            <a:t>(4-44)</a:t>
                          </a:r>
                          <a:endParaRPr lang="zh-TW" sz="1800" kern="100" dirty="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755447810"/>
                      </a:ext>
                    </a:extLst>
                  </a:tr>
                </a:tbl>
              </a:graphicData>
            </a:graphic>
          </p:graphicFrame>
        </mc:Fallback>
      </mc:AlternateContent>
    </p:spTree>
    <p:extLst>
      <p:ext uri="{BB962C8B-B14F-4D97-AF65-F5344CB8AC3E}">
        <p14:creationId xmlns:p14="http://schemas.microsoft.com/office/powerpoint/2010/main" val="2100655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AC8BAD-0BDF-EE4E-8803-6C8EB387100E}"/>
              </a:ext>
            </a:extLst>
          </p:cNvPr>
          <p:cNvSpPr>
            <a:spLocks noGrp="1"/>
          </p:cNvSpPr>
          <p:nvPr>
            <p:ph type="title"/>
          </p:nvPr>
        </p:nvSpPr>
        <p:spPr/>
        <p:txBody>
          <a:bodyPr/>
          <a:lstStyle/>
          <a:p>
            <a:r>
              <a:rPr lang="en-US" altLang="zh-CN" kern="0" dirty="0">
                <a:cs typeface="宋体" panose="02010600030101010101" pitchFamily="2" charset="-122"/>
              </a:rPr>
              <a:t>4.6</a:t>
            </a:r>
            <a:r>
              <a:rPr lang="zh-CN" altLang="en-US" kern="0" dirty="0">
                <a:cs typeface="宋体" panose="02010600030101010101" pitchFamily="2" charset="-122"/>
              </a:rPr>
              <a:t> </a:t>
            </a:r>
            <a:r>
              <a:rPr lang="zh-CN" altLang="zh" kern="0" dirty="0">
                <a:cs typeface="宋体" panose="02010600030101010101" pitchFamily="2" charset="-122"/>
              </a:rPr>
              <a:t>支持向量</a:t>
            </a:r>
            <a:r>
              <a:rPr lang="zh-CN" altLang="en-US" kern="0" dirty="0">
                <a:cs typeface="宋体" panose="02010600030101010101" pitchFamily="2" charset="-122"/>
              </a:rPr>
              <a:t>机</a:t>
            </a:r>
            <a:endParaRPr kumimoji="1" lang="zh"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5F65093-697C-C94E-A3B0-CF9624841CE9}"/>
                  </a:ext>
                </a:extLst>
              </p:cNvPr>
              <p:cNvSpPr>
                <a:spLocks noGrp="1"/>
              </p:cNvSpPr>
              <p:nvPr>
                <p:ph idx="1"/>
              </p:nvPr>
            </p:nvSpPr>
            <p:spPr/>
            <p:txBody>
              <a:bodyPr/>
              <a:lstStyle/>
              <a:p>
                <a:r>
                  <a:rPr kumimoji="1" lang="zh-CN" altLang="en-US" dirty="0"/>
                  <a:t>软间隔支持向量机</a:t>
                </a:r>
                <a:endParaRPr kumimoji="1" lang="en-US" altLang="zh-CN" dirty="0"/>
              </a:p>
              <a:p>
                <a:r>
                  <a:rPr lang="zh-CN" altLang="zh" dirty="0"/>
                  <a:t>其对偶问题为：</a:t>
                </a:r>
                <a:endParaRPr lang="en-US" altLang="zh-TW" dirty="0"/>
              </a:p>
              <a:p>
                <a:pPr marL="0" indent="0" algn="ctr">
                  <a:buNone/>
                </a:pPr>
                <a14:m>
                  <m:oMathPara xmlns:m="http://schemas.openxmlformats.org/officeDocument/2006/math">
                    <m:oMathParaPr>
                      <m:jc m:val="centerGroup"/>
                    </m:oMathParaPr>
                    <m:oMath xmlns:m="http://schemas.openxmlformats.org/officeDocument/2006/math">
                      <m:r>
                        <a:rPr lang="en-US" altLang="zh" i="1">
                          <a:latin typeface="Cambria Math" panose="02040503050406030204" pitchFamily="18" charset="0"/>
                        </a:rPr>
                        <m:t>𝛼</m:t>
                      </m:r>
                      <m:r>
                        <a:rPr lang="en-US" altLang="zh" i="1">
                          <a:latin typeface="Cambria Math" panose="02040503050406030204" pitchFamily="18" charset="0"/>
                        </a:rPr>
                        <m:t>=</m:t>
                      </m:r>
                      <m:sSub>
                        <m:sSubPr>
                          <m:ctrlPr>
                            <a:rPr lang="zh-TW" altLang="zh" i="1">
                              <a:latin typeface="Cambria Math" panose="02040503050406030204" pitchFamily="18" charset="0"/>
                            </a:rPr>
                          </m:ctrlPr>
                        </m:sSubPr>
                        <m:e>
                          <m:r>
                            <a:rPr lang="en-US" altLang="zh" i="1">
                              <a:latin typeface="Cambria Math" panose="02040503050406030204" pitchFamily="18" charset="0"/>
                            </a:rPr>
                            <m:t>𝑎𝑟𝑔𝑚𝑎𝑥</m:t>
                          </m:r>
                        </m:e>
                        <m:sub>
                          <m:r>
                            <a:rPr lang="en-US" altLang="zh" b="1" i="1">
                              <a:latin typeface="Cambria Math" panose="02040503050406030204" pitchFamily="18" charset="0"/>
                            </a:rPr>
                            <m:t>𝜶</m:t>
                          </m:r>
                        </m:sub>
                      </m:sSub>
                      <m:r>
                        <a:rPr lang="en-US" altLang="zh" i="1">
                          <a:latin typeface="Cambria Math" panose="02040503050406030204" pitchFamily="18" charset="0"/>
                        </a:rPr>
                        <m:t> </m:t>
                      </m:r>
                      <m:nary>
                        <m:naryPr>
                          <m:chr m:val="∑"/>
                          <m:limLoc m:val="undOvr"/>
                          <m:ctrlPr>
                            <a:rPr lang="zh-TW" altLang="zh" i="1">
                              <a:latin typeface="Cambria Math" panose="02040503050406030204" pitchFamily="18" charset="0"/>
                            </a:rPr>
                          </m:ctrlPr>
                        </m:naryPr>
                        <m:sub>
                          <m:r>
                            <a:rPr lang="en-US" altLang="zh" i="1">
                              <a:latin typeface="Cambria Math" panose="02040503050406030204" pitchFamily="18" charset="0"/>
                            </a:rPr>
                            <m:t>𝑗</m:t>
                          </m:r>
                          <m:r>
                            <a:rPr lang="en-US" altLang="zh" i="1">
                              <a:latin typeface="Cambria Math" panose="02040503050406030204" pitchFamily="18" charset="0"/>
                            </a:rPr>
                            <m:t>=1</m:t>
                          </m:r>
                        </m:sub>
                        <m:sup>
                          <m:r>
                            <a:rPr lang="en-US" altLang="zh" i="1">
                              <a:latin typeface="Cambria Math" panose="02040503050406030204" pitchFamily="18" charset="0"/>
                            </a:rPr>
                            <m:t>𝑚</m:t>
                          </m:r>
                        </m:sup>
                        <m:e>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𝑗</m:t>
                              </m:r>
                            </m:sub>
                          </m:sSub>
                        </m:e>
                      </m:nary>
                      <m:r>
                        <a:rPr lang="en-US" altLang="zh" i="1">
                          <a:latin typeface="Cambria Math" panose="02040503050406030204" pitchFamily="18" charset="0"/>
                        </a:rPr>
                        <m:t>−</m:t>
                      </m:r>
                      <m:f>
                        <m:fPr>
                          <m:ctrlPr>
                            <a:rPr lang="zh-TW" altLang="zh" i="1">
                              <a:latin typeface="Cambria Math" panose="02040503050406030204" pitchFamily="18" charset="0"/>
                            </a:rPr>
                          </m:ctrlPr>
                        </m:fPr>
                        <m:num>
                          <m:r>
                            <a:rPr lang="en-US" altLang="zh" i="1">
                              <a:latin typeface="Cambria Math" panose="02040503050406030204" pitchFamily="18" charset="0"/>
                            </a:rPr>
                            <m:t>1</m:t>
                          </m:r>
                        </m:num>
                        <m:den>
                          <m:r>
                            <a:rPr lang="en-US" altLang="zh" i="1">
                              <a:latin typeface="Cambria Math" panose="02040503050406030204" pitchFamily="18" charset="0"/>
                            </a:rPr>
                            <m:t>2</m:t>
                          </m:r>
                        </m:den>
                      </m:f>
                      <m:nary>
                        <m:naryPr>
                          <m:chr m:val="∑"/>
                          <m:limLoc m:val="undOvr"/>
                          <m:ctrlPr>
                            <a:rPr lang="zh-TW" altLang="zh" i="1">
                              <a:latin typeface="Cambria Math" panose="02040503050406030204" pitchFamily="18" charset="0"/>
                            </a:rPr>
                          </m:ctrlPr>
                        </m:naryPr>
                        <m:sub>
                          <m:r>
                            <a:rPr lang="en-US" altLang="zh" i="1">
                              <a:latin typeface="Cambria Math" panose="02040503050406030204" pitchFamily="18" charset="0"/>
                            </a:rPr>
                            <m:t>𝑖</m:t>
                          </m:r>
                          <m:r>
                            <a:rPr lang="en-US" altLang="zh" i="1">
                              <a:latin typeface="Cambria Math" panose="02040503050406030204" pitchFamily="18" charset="0"/>
                            </a:rPr>
                            <m:t>=1</m:t>
                          </m:r>
                        </m:sub>
                        <m:sup>
                          <m:r>
                            <a:rPr lang="en-US" altLang="zh" i="1">
                              <a:latin typeface="Cambria Math" panose="02040503050406030204" pitchFamily="18" charset="0"/>
                            </a:rPr>
                            <m:t>𝑚</m:t>
                          </m:r>
                        </m:sup>
                        <m:e>
                          <m:nary>
                            <m:naryPr>
                              <m:chr m:val="∑"/>
                              <m:limLoc m:val="undOvr"/>
                              <m:ctrlPr>
                                <a:rPr lang="zh-TW" altLang="zh" i="1">
                                  <a:latin typeface="Cambria Math" panose="02040503050406030204" pitchFamily="18" charset="0"/>
                                </a:rPr>
                              </m:ctrlPr>
                            </m:naryPr>
                            <m:sub>
                              <m:r>
                                <a:rPr lang="en-US" altLang="zh" i="1">
                                  <a:latin typeface="Cambria Math" panose="02040503050406030204" pitchFamily="18" charset="0"/>
                                </a:rPr>
                                <m:t>𝑗</m:t>
                              </m:r>
                              <m:r>
                                <a:rPr lang="en-US" altLang="zh" i="1">
                                  <a:latin typeface="Cambria Math" panose="02040503050406030204" pitchFamily="18" charset="0"/>
                                </a:rPr>
                                <m:t>=1</m:t>
                              </m:r>
                            </m:sub>
                            <m:sup>
                              <m:r>
                                <a:rPr lang="en-US" altLang="zh" i="1">
                                  <a:latin typeface="Cambria Math" panose="02040503050406030204" pitchFamily="18" charset="0"/>
                                </a:rPr>
                                <m:t>𝑚</m:t>
                              </m:r>
                            </m:sup>
                            <m:e>
                              <m:sSub>
                                <m:sSubPr>
                                  <m:ctrlPr>
                                    <a:rPr lang="zh-TW" altLang="zh" i="1">
                                      <a:latin typeface="Cambria Math" panose="02040503050406030204" pitchFamily="18" charset="0"/>
                                    </a:rPr>
                                  </m:ctrlPr>
                                </m:sSubPr>
                                <m:e>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𝑖</m:t>
                                      </m:r>
                                    </m:sub>
                                  </m:sSub>
                                  <m:r>
                                    <a:rPr lang="en-US" altLang="zh" i="1">
                                      <a:latin typeface="Cambria Math" panose="02040503050406030204" pitchFamily="18" charset="0"/>
                                    </a:rPr>
                                    <m:t>𝛼</m:t>
                                  </m:r>
                                </m:e>
                                <m:sub>
                                  <m:r>
                                    <a:rPr lang="en-US" altLang="zh" i="1">
                                      <a:latin typeface="Cambria Math" panose="02040503050406030204" pitchFamily="18" charset="0"/>
                                    </a:rPr>
                                    <m:t>𝑗</m:t>
                                  </m:r>
                                </m:sub>
                              </m:sSub>
                            </m:e>
                          </m:nary>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𝑖</m:t>
                              </m:r>
                            </m:sub>
                          </m:sSub>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sSup>
                            <m:sSupPr>
                              <m:ctrlPr>
                                <a:rPr lang="zh-TW" altLang="zh" b="1" i="1">
                                  <a:latin typeface="Cambria Math" panose="02040503050406030204" pitchFamily="18" charset="0"/>
                                </a:rPr>
                              </m:ctrlPr>
                            </m:sSupPr>
                            <m:e>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𝒊</m:t>
                                  </m:r>
                                </m:sub>
                              </m:sSub>
                            </m:e>
                            <m:sup>
                              <m:r>
                                <a:rPr lang="en-US" altLang="zh" b="1" i="1">
                                  <a:latin typeface="Cambria Math" panose="02040503050406030204" pitchFamily="18" charset="0"/>
                                </a:rPr>
                                <m:t>𝑻</m:t>
                              </m:r>
                            </m:sup>
                          </m:sSup>
                          <m:sSub>
                            <m:sSubPr>
                              <m:ctrlPr>
                                <a:rPr lang="zh-TW" altLang="zh" b="1" i="1">
                                  <a:latin typeface="Cambria Math" panose="02040503050406030204" pitchFamily="18" charset="0"/>
                                </a:rPr>
                              </m:ctrlPr>
                            </m:sSubPr>
                            <m:e>
                              <m:r>
                                <a:rPr lang="en-US" altLang="zh" b="1" i="1">
                                  <a:latin typeface="Cambria Math" panose="02040503050406030204" pitchFamily="18" charset="0"/>
                                </a:rPr>
                                <m:t>𝒙</m:t>
                              </m:r>
                            </m:e>
                            <m:sub>
                              <m:r>
                                <a:rPr lang="en-US" altLang="zh" b="1" i="1">
                                  <a:latin typeface="Cambria Math" panose="02040503050406030204" pitchFamily="18" charset="0"/>
                                </a:rPr>
                                <m:t>𝒋</m:t>
                              </m:r>
                            </m:sub>
                          </m:sSub>
                        </m:e>
                      </m:nary>
                    </m:oMath>
                  </m:oMathPara>
                </a14:m>
                <a:endParaRPr lang="zh-TW" altLang="zh" dirty="0"/>
              </a:p>
              <a:p>
                <a:pPr marL="0" indent="0" algn="ctr">
                  <a:buNone/>
                </a:pPr>
                <a14:m>
                  <m:oMathPara xmlns:m="http://schemas.openxmlformats.org/officeDocument/2006/math">
                    <m:oMathParaPr>
                      <m:jc m:val="centerGroup"/>
                    </m:oMathParaPr>
                    <m:oMath xmlns:m="http://schemas.openxmlformats.org/officeDocument/2006/math">
                      <m:r>
                        <a:rPr lang="en-US" altLang="zh" i="1">
                          <a:latin typeface="Cambria Math" panose="02040503050406030204" pitchFamily="18" charset="0"/>
                        </a:rPr>
                        <m:t>𝑠</m:t>
                      </m:r>
                      <m:r>
                        <a:rPr lang="en-US" altLang="zh" i="1">
                          <a:latin typeface="Cambria Math" panose="02040503050406030204" pitchFamily="18" charset="0"/>
                        </a:rPr>
                        <m:t>.</m:t>
                      </m:r>
                      <m:r>
                        <a:rPr lang="en-US" altLang="zh" i="1">
                          <a:latin typeface="Cambria Math" panose="02040503050406030204" pitchFamily="18" charset="0"/>
                        </a:rPr>
                        <m:t>𝑡</m:t>
                      </m:r>
                      <m:r>
                        <a:rPr lang="en-US" altLang="zh" i="1">
                          <a:latin typeface="Cambria Math" panose="02040503050406030204" pitchFamily="18" charset="0"/>
                        </a:rPr>
                        <m:t>. </m:t>
                      </m:r>
                      <m:nary>
                        <m:naryPr>
                          <m:chr m:val="∑"/>
                          <m:limLoc m:val="undOvr"/>
                          <m:ctrlPr>
                            <a:rPr lang="zh-TW" altLang="zh" i="1">
                              <a:latin typeface="Cambria Math" panose="02040503050406030204" pitchFamily="18" charset="0"/>
                            </a:rPr>
                          </m:ctrlPr>
                        </m:naryPr>
                        <m:sub>
                          <m:r>
                            <a:rPr lang="en-US" altLang="zh" i="1">
                              <a:latin typeface="Cambria Math" panose="02040503050406030204" pitchFamily="18" charset="0"/>
                            </a:rPr>
                            <m:t>𝑗</m:t>
                          </m:r>
                          <m:r>
                            <a:rPr lang="en-US" altLang="zh" i="1">
                              <a:latin typeface="Cambria Math" panose="02040503050406030204" pitchFamily="18" charset="0"/>
                            </a:rPr>
                            <m:t>=1</m:t>
                          </m:r>
                        </m:sub>
                        <m:sup>
                          <m:r>
                            <a:rPr lang="en-US" altLang="zh" i="1">
                              <a:latin typeface="Cambria Math" panose="02040503050406030204" pitchFamily="18" charset="0"/>
                            </a:rPr>
                            <m:t>𝑚</m:t>
                          </m:r>
                        </m:sup>
                        <m:e>
                          <m:sSub>
                            <m:sSubPr>
                              <m:ctrlPr>
                                <a:rPr lang="zh-TW" altLang="zh" i="1">
                                  <a:latin typeface="Cambria Math" panose="02040503050406030204" pitchFamily="18" charset="0"/>
                                </a:rPr>
                              </m:ctrlPr>
                            </m:sSubPr>
                            <m:e>
                              <m:r>
                                <a:rPr lang="en-US" altLang="zh" i="1">
                                  <a:latin typeface="Cambria Math" panose="02040503050406030204" pitchFamily="18" charset="0"/>
                                </a:rPr>
                                <m:t>𝛼</m:t>
                              </m:r>
                            </m:e>
                            <m:sub>
                              <m:r>
                                <a:rPr lang="en-US" altLang="zh" i="1">
                                  <a:latin typeface="Cambria Math" panose="02040503050406030204" pitchFamily="18" charset="0"/>
                                </a:rPr>
                                <m:t>𝑗</m:t>
                              </m:r>
                            </m:sub>
                          </m:sSub>
                        </m:e>
                      </m:nary>
                      <m:sSub>
                        <m:sSubPr>
                          <m:ctrlPr>
                            <a:rPr lang="zh-TW" altLang="zh" i="1">
                              <a:latin typeface="Cambria Math" panose="02040503050406030204" pitchFamily="18" charset="0"/>
                            </a:rPr>
                          </m:ctrlPr>
                        </m:sSubPr>
                        <m:e>
                          <m:r>
                            <a:rPr lang="en-US" altLang="zh" i="1">
                              <a:latin typeface="Cambria Math" panose="02040503050406030204" pitchFamily="18" charset="0"/>
                            </a:rPr>
                            <m:t>𝑦</m:t>
                          </m:r>
                        </m:e>
                        <m:sub>
                          <m:r>
                            <a:rPr lang="en-US" altLang="zh" i="1">
                              <a:latin typeface="Cambria Math" panose="02040503050406030204" pitchFamily="18" charset="0"/>
                            </a:rPr>
                            <m:t>𝑗</m:t>
                          </m:r>
                        </m:sub>
                      </m:sSub>
                      <m:r>
                        <a:rPr lang="en-US" altLang="zh" i="1">
                          <a:latin typeface="Cambria Math" panose="02040503050406030204" pitchFamily="18" charset="0"/>
                        </a:rPr>
                        <m:t>=0, </m:t>
                      </m:r>
                    </m:oMath>
                  </m:oMathPara>
                </a14:m>
                <a:endParaRPr lang="zh-TW" altLang="zh" dirty="0"/>
              </a:p>
              <a:p>
                <a:pPr marL="0" indent="0" algn="ctr">
                  <a:buNone/>
                </a:pPr>
                <a14:m>
                  <m:oMath xmlns:m="http://schemas.openxmlformats.org/officeDocument/2006/math">
                    <m:sSub>
                      <m:sSubPr>
                        <m:ctrlPr>
                          <a:rPr lang="zh-TW" altLang="zh" i="1">
                            <a:latin typeface="Cambria Math" panose="02040503050406030204" pitchFamily="18" charset="0"/>
                          </a:rPr>
                        </m:ctrlPr>
                      </m:sSubPr>
                      <m:e>
                        <m:r>
                          <a:rPr lang="en-US" altLang="zh" i="1">
                            <a:latin typeface="Cambria Math" panose="02040503050406030204" pitchFamily="18" charset="0"/>
                          </a:rPr>
                          <m:t>      0≤ </m:t>
                        </m:r>
                        <m:r>
                          <a:rPr lang="en-US" altLang="zh" i="1">
                            <a:latin typeface="Cambria Math" panose="02040503050406030204" pitchFamily="18" charset="0"/>
                          </a:rPr>
                          <m:t>𝛼</m:t>
                        </m:r>
                      </m:e>
                      <m:sub>
                        <m:r>
                          <a:rPr lang="en-US" altLang="zh" i="1">
                            <a:latin typeface="Cambria Math" panose="02040503050406030204" pitchFamily="18" charset="0"/>
                          </a:rPr>
                          <m:t>𝑗</m:t>
                        </m:r>
                      </m:sub>
                    </m:sSub>
                    <m:r>
                      <a:rPr lang="en-US" altLang="zh" i="1">
                        <a:latin typeface="Cambria Math" panose="02040503050406030204" pitchFamily="18" charset="0"/>
                      </a:rPr>
                      <m:t>≤</m:t>
                    </m:r>
                    <m:r>
                      <a:rPr lang="en-US" altLang="zh" i="1">
                        <a:latin typeface="Cambria Math" panose="02040503050406030204" pitchFamily="18" charset="0"/>
                      </a:rPr>
                      <m:t>𝐶</m:t>
                    </m:r>
                    <m:r>
                      <a:rPr lang="en-US" altLang="zh" i="1">
                        <a:latin typeface="Cambria Math" panose="02040503050406030204" pitchFamily="18" charset="0"/>
                      </a:rPr>
                      <m:t>,  </m:t>
                    </m:r>
                    <m:r>
                      <a:rPr lang="en-US" altLang="zh" i="1">
                        <a:latin typeface="Cambria Math" panose="02040503050406030204" pitchFamily="18" charset="0"/>
                      </a:rPr>
                      <m:t>𝑗</m:t>
                    </m:r>
                    <m:r>
                      <a:rPr lang="en-US" altLang="zh" i="1">
                        <a:latin typeface="Cambria Math" panose="02040503050406030204" pitchFamily="18" charset="0"/>
                      </a:rPr>
                      <m:t>=1</m:t>
                    </m:r>
                    <m:r>
                      <a:rPr lang="en-US" altLang="zh">
                        <a:latin typeface="Cambria Math" panose="02040503050406030204" pitchFamily="18" charset="0"/>
                      </a:rPr>
                      <m:t>, 2, …, </m:t>
                    </m:r>
                    <m:r>
                      <m:rPr>
                        <m:sty m:val="p"/>
                      </m:rPr>
                      <a:rPr lang="en-US" altLang="zh">
                        <a:latin typeface="Cambria Math" panose="02040503050406030204" pitchFamily="18" charset="0"/>
                      </a:rPr>
                      <m:t>m</m:t>
                    </m:r>
                  </m:oMath>
                </a14:m>
                <a:r>
                  <a:rPr lang="zh-TW" altLang="zh" dirty="0">
                    <a:effectLst/>
                  </a:rPr>
                  <a:t> </a:t>
                </a:r>
                <a:r>
                  <a:rPr lang="zh-TW" altLang="zh" dirty="0"/>
                  <a:t> </a:t>
                </a:r>
                <a:endParaRPr kumimoji="1" lang="zh" altLang="en-US" dirty="0"/>
              </a:p>
            </p:txBody>
          </p:sp>
        </mc:Choice>
        <mc:Fallback xmlns="">
          <p:sp>
            <p:nvSpPr>
              <p:cNvPr id="3" name="内容占位符 2">
                <a:extLst>
                  <a:ext uri="{FF2B5EF4-FFF2-40B4-BE49-F238E27FC236}">
                    <a16:creationId xmlns:a16="http://schemas.microsoft.com/office/drawing/2014/main" id="{A5F65093-697C-C94E-A3B0-CF9624841CE9}"/>
                  </a:ext>
                </a:extLst>
              </p:cNvPr>
              <p:cNvSpPr>
                <a:spLocks noGrp="1" noRot="1" noChangeAspect="1" noMove="1" noResize="1" noEditPoints="1" noAdjustHandles="1" noChangeArrowheads="1" noChangeShapeType="1" noTextEdit="1"/>
              </p:cNvSpPr>
              <p:nvPr>
                <p:ph idx="1"/>
              </p:nvPr>
            </p:nvSpPr>
            <p:spPr>
              <a:blipFill>
                <a:blip r:embed="rId2"/>
                <a:stretch>
                  <a:fillRect l="-1339" t="-7330" b="-14660"/>
                </a:stretch>
              </a:blipFill>
            </p:spPr>
            <p:txBody>
              <a:bodyPr/>
              <a:lstStyle/>
              <a:p>
                <a:r>
                  <a:rPr lang="zh" altLang="en-US">
                    <a:noFill/>
                  </a:rPr>
                  <a:t> </a:t>
                </a:r>
              </a:p>
            </p:txBody>
          </p:sp>
        </mc:Fallback>
      </mc:AlternateContent>
    </p:spTree>
    <p:extLst>
      <p:ext uri="{BB962C8B-B14F-4D97-AF65-F5344CB8AC3E}">
        <p14:creationId xmlns:p14="http://schemas.microsoft.com/office/powerpoint/2010/main" val="17473064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F831F9-CD41-3B46-937F-90185B252957}"/>
              </a:ext>
            </a:extLst>
          </p:cNvPr>
          <p:cNvSpPr>
            <a:spLocks noGrp="1"/>
          </p:cNvSpPr>
          <p:nvPr>
            <p:ph type="title"/>
          </p:nvPr>
        </p:nvSpPr>
        <p:spPr/>
        <p:txBody>
          <a:bodyPr/>
          <a:lstStyle/>
          <a:p>
            <a:pPr eaLnBrk="1" hangingPunct="1">
              <a:defRPr/>
            </a:pPr>
            <a:endParaRPr lang="zh-CN" altLang="en-US"/>
          </a:p>
        </p:txBody>
      </p:sp>
      <p:sp>
        <p:nvSpPr>
          <p:cNvPr id="3" name="文本占位符 2">
            <a:extLst>
              <a:ext uri="{FF2B5EF4-FFF2-40B4-BE49-F238E27FC236}">
                <a16:creationId xmlns:a16="http://schemas.microsoft.com/office/drawing/2014/main" id="{F324660A-D2E2-F54C-BD43-4407A5ECF271}"/>
              </a:ext>
            </a:extLst>
          </p:cNvPr>
          <p:cNvSpPr>
            <a:spLocks noGrp="1"/>
          </p:cNvSpPr>
          <p:nvPr>
            <p:ph type="body" idx="1"/>
          </p:nvPr>
        </p:nvSpPr>
        <p:spPr/>
        <p:txBody>
          <a:bodyPr/>
          <a:lstStyle/>
          <a:p>
            <a:r>
              <a:rPr lang="en-US" altLang="zh-CN" b="0" cap="none" dirty="0">
                <a:latin typeface="微软雅黑" panose="020B0503020204020204" pitchFamily="34" charset="-122"/>
                <a:ea typeface="微软雅黑" panose="020B0503020204020204" pitchFamily="34" charset="-122"/>
              </a:rPr>
              <a:t>4.7 </a:t>
            </a:r>
            <a:r>
              <a:rPr b="0" cap="none" dirty="0">
                <a:latin typeface="微软雅黑" panose="020B0503020204020204" pitchFamily="34" charset="-122"/>
                <a:ea typeface="微软雅黑" panose="020B0503020204020204" pitchFamily="34" charset="-122"/>
              </a:rPr>
              <a:t>分类性能的</a:t>
            </a:r>
            <a:r>
              <a:rPr altLang="zh-CN" b="0" cap="none" dirty="0">
                <a:latin typeface="微软雅黑" panose="020B0503020204020204" pitchFamily="34" charset="-122"/>
                <a:ea typeface="微软雅黑" panose="020B0503020204020204" pitchFamily="34" charset="-122"/>
              </a:rPr>
              <a:t>度量</a:t>
            </a:r>
          </a:p>
          <a:p>
            <a:endParaRPr b="0" cap="none"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E439757E-416E-C043-95F2-1654E4D24008}"/>
              </a:ext>
            </a:extLst>
          </p:cNvPr>
          <p:cNvSpPr>
            <a:spLocks noGrp="1" noChangeArrowheads="1"/>
          </p:cNvSpPr>
          <p:nvPr>
            <p:ph type="title"/>
          </p:nvPr>
        </p:nvSpPr>
        <p:spPr/>
        <p:txBody>
          <a:bodyPr/>
          <a:lstStyle/>
          <a:p>
            <a:pPr eaLnBrk="1" hangingPunct="1"/>
            <a:r>
              <a:rPr lang="en-US" altLang="zh-CN" sz="3600">
                <a:latin typeface="微软雅黑" panose="020B0503020204020204" pitchFamily="34" charset="-122"/>
                <a:ea typeface="微软雅黑" panose="020B0503020204020204" pitchFamily="34" charset="-122"/>
              </a:rPr>
              <a:t>4.5 </a:t>
            </a:r>
            <a:r>
              <a:rPr lang="zh-CN" altLang="en-US" sz="3600">
                <a:latin typeface="微软雅黑" panose="020B0503020204020204" pitchFamily="34" charset="-122"/>
                <a:ea typeface="微软雅黑" panose="020B0503020204020204" pitchFamily="34" charset="-122"/>
              </a:rPr>
              <a:t>分类性能的</a:t>
            </a:r>
            <a:r>
              <a:rPr lang="zh-CN" altLang="zh-CN" sz="3600">
                <a:latin typeface="微软雅黑" panose="020B0503020204020204" pitchFamily="34" charset="-122"/>
                <a:ea typeface="微软雅黑" panose="020B0503020204020204" pitchFamily="34" charset="-122"/>
              </a:rPr>
              <a:t>度量</a:t>
            </a:r>
            <a:endParaRPr lang="en-US" altLang="zh-CN" sz="3600">
              <a:latin typeface="微软雅黑" panose="020B0503020204020204" pitchFamily="34" charset="-122"/>
              <a:ea typeface="宋体" panose="02010600030101010101" pitchFamily="2" charset="-122"/>
            </a:endParaRPr>
          </a:p>
        </p:txBody>
      </p:sp>
      <p:sp>
        <p:nvSpPr>
          <p:cNvPr id="55299" name="Rectangle 3">
            <a:extLst>
              <a:ext uri="{FF2B5EF4-FFF2-40B4-BE49-F238E27FC236}">
                <a16:creationId xmlns:a16="http://schemas.microsoft.com/office/drawing/2014/main" id="{6F94C2E4-0C31-A947-B75A-1CF79DA381B3}"/>
              </a:ext>
            </a:extLst>
          </p:cNvPr>
          <p:cNvSpPr>
            <a:spLocks noGrp="1" noChangeArrowheads="1"/>
          </p:cNvSpPr>
          <p:nvPr>
            <p:ph idx="1"/>
          </p:nvPr>
        </p:nvSpPr>
        <p:spPr/>
        <p:txBody>
          <a:bodyPr/>
          <a:lstStyle/>
          <a:p>
            <a:pPr marL="0" indent="0" eaLnBrk="1" hangingPunct="1">
              <a:buNone/>
            </a:pPr>
            <a:r>
              <a:rPr lang="en-US" altLang="zh-CN" sz="3200" dirty="0">
                <a:ea typeface="微软雅黑" panose="020B0503020204020204" pitchFamily="34" charset="-122"/>
              </a:rPr>
              <a:t>4.5.1 </a:t>
            </a:r>
            <a:r>
              <a:rPr lang="zh-CN" altLang="zh-CN" sz="3200" dirty="0">
                <a:ea typeface="微软雅黑" panose="020B0503020204020204" pitchFamily="34" charset="-122"/>
              </a:rPr>
              <a:t>测试数据集的构造</a:t>
            </a:r>
            <a:endParaRPr lang="en-US" altLang="zh-CN" sz="3200" dirty="0">
              <a:ea typeface="微软雅黑" panose="020B0503020204020204" pitchFamily="34" charset="-122"/>
            </a:endParaRPr>
          </a:p>
          <a:p>
            <a:pPr marL="0" indent="0" eaLnBrk="1" hangingPunct="1">
              <a:buNone/>
            </a:pPr>
            <a:r>
              <a:rPr lang="en-US" altLang="zh-CN" sz="3200" dirty="0">
                <a:ea typeface="微软雅黑" panose="020B0503020204020204" pitchFamily="34" charset="-122"/>
              </a:rPr>
              <a:t>4.5.2 </a:t>
            </a:r>
            <a:r>
              <a:rPr lang="zh-CN" altLang="zh-CN" sz="3200" dirty="0">
                <a:ea typeface="微软雅黑" panose="020B0503020204020204" pitchFamily="34" charset="-122"/>
              </a:rPr>
              <a:t>分类性能的度量指标</a:t>
            </a:r>
          </a:p>
          <a:p>
            <a:pPr marL="0" indent="0" eaLnBrk="1" hangingPunct="1">
              <a:buNone/>
            </a:pPr>
            <a:r>
              <a:rPr lang="en-US" altLang="zh-CN" sz="3200" dirty="0">
                <a:ea typeface="微软雅黑" panose="020B0503020204020204" pitchFamily="34" charset="-122"/>
              </a:rPr>
              <a:t>4.5.3 </a:t>
            </a:r>
            <a:r>
              <a:rPr lang="zh-CN" altLang="zh-CN" sz="3200" dirty="0">
                <a:ea typeface="微软雅黑" panose="020B0503020204020204" pitchFamily="34" charset="-122"/>
              </a:rPr>
              <a:t>不同分类模型的比较</a:t>
            </a:r>
          </a:p>
          <a:p>
            <a:pPr eaLnBrk="1" hangingPunct="1"/>
            <a:endParaRPr lang="en-US" altLang="zh-CN" sz="3200" dirty="0">
              <a:ea typeface="微软雅黑" panose="020B0503020204020204" pitchFamily="34" charset="-122"/>
            </a:endParaRPr>
          </a:p>
          <a:p>
            <a:pPr eaLnBrk="1" hangingPunct="1"/>
            <a:endParaRPr lang="zh-CN" altLang="zh-CN" sz="3200" dirty="0">
              <a:ea typeface="微软雅黑" panose="020B0503020204020204" pitchFamily="34" charset="-122"/>
            </a:endParaRPr>
          </a:p>
        </p:txBody>
      </p:sp>
    </p:spTree>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a:extLst>
              <a:ext uri="{FF2B5EF4-FFF2-40B4-BE49-F238E27FC236}">
                <a16:creationId xmlns:a16="http://schemas.microsoft.com/office/drawing/2014/main" id="{11BA145E-9745-1245-8887-4FEF043ECA51}"/>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4.5.1 </a:t>
            </a:r>
            <a:r>
              <a:rPr lang="zh-CN" altLang="zh-CN">
                <a:latin typeface="微软雅黑" panose="020B0503020204020204" pitchFamily="34" charset="-122"/>
                <a:ea typeface="微软雅黑" panose="020B0503020204020204" pitchFamily="34" charset="-122"/>
              </a:rPr>
              <a:t>测试数据集的构造</a:t>
            </a:r>
            <a:endParaRPr lang="zh-CN" altLang="en-US">
              <a:latin typeface="微软雅黑" panose="020B0503020204020204" pitchFamily="34" charset="-122"/>
              <a:ea typeface="微软雅黑" panose="020B0503020204020204" pitchFamily="34" charset="-122"/>
            </a:endParaRPr>
          </a:p>
        </p:txBody>
      </p:sp>
      <p:sp>
        <p:nvSpPr>
          <p:cNvPr id="56323" name="内容占位符 2">
            <a:extLst>
              <a:ext uri="{FF2B5EF4-FFF2-40B4-BE49-F238E27FC236}">
                <a16:creationId xmlns:a16="http://schemas.microsoft.com/office/drawing/2014/main" id="{3E3BEBD8-ECD3-F042-88FF-9DE1C4561B89}"/>
              </a:ext>
            </a:extLst>
          </p:cNvPr>
          <p:cNvSpPr>
            <a:spLocks noGrp="1"/>
          </p:cNvSpPr>
          <p:nvPr>
            <p:ph idx="1"/>
          </p:nvPr>
        </p:nvSpPr>
        <p:spPr/>
        <p:txBody>
          <a:bodyPr/>
          <a:lstStyle/>
          <a:p>
            <a:pPr eaLnBrk="1" hangingPunct="1"/>
            <a:r>
              <a:rPr lang="zh-CN" altLang="zh-CN">
                <a:ea typeface="微软雅黑" panose="020B0503020204020204" pitchFamily="34" charset="-122"/>
              </a:rPr>
              <a:t>保持法（</a:t>
            </a:r>
            <a:r>
              <a:rPr lang="en-US" altLang="zh-CN">
                <a:ea typeface="微软雅黑" panose="020B0503020204020204" pitchFamily="34" charset="-122"/>
              </a:rPr>
              <a:t>holdout</a:t>
            </a:r>
            <a:r>
              <a:rPr lang="zh-CN" altLang="zh-CN">
                <a:ea typeface="微软雅黑" panose="020B0503020204020204" pitchFamily="34" charset="-122"/>
              </a:rPr>
              <a:t>）</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人为确定训练数据集和测试数据集的比例，常用的比例是</a:t>
            </a:r>
            <a:r>
              <a:rPr lang="en-US" altLang="zh-CN">
                <a:ea typeface="微软雅黑" panose="020B0503020204020204" pitchFamily="34" charset="-122"/>
              </a:rPr>
              <a:t>2:1</a:t>
            </a:r>
            <a:r>
              <a:rPr lang="zh-CN" altLang="zh-CN">
                <a:ea typeface="微软雅黑" panose="020B0503020204020204" pitchFamily="34" charset="-122"/>
              </a:rPr>
              <a:t>和</a:t>
            </a:r>
            <a:r>
              <a:rPr lang="en-US" altLang="zh-CN">
                <a:ea typeface="微软雅黑" panose="020B0503020204020204" pitchFamily="34" charset="-122"/>
              </a:rPr>
              <a:t>1:1</a:t>
            </a:r>
          </a:p>
          <a:p>
            <a:pPr eaLnBrk="1" hangingPunct="1"/>
            <a:r>
              <a:rPr lang="zh-CN" altLang="zh-CN">
                <a:ea typeface="微软雅黑" panose="020B0503020204020204" pitchFamily="34" charset="-122"/>
              </a:rPr>
              <a:t>交叉验证法（</a:t>
            </a:r>
            <a:r>
              <a:rPr lang="en-US" altLang="zh-CN">
                <a:ea typeface="微软雅黑" panose="020B0503020204020204" pitchFamily="34" charset="-122"/>
              </a:rPr>
              <a:t>cross-validation</a:t>
            </a:r>
            <a:r>
              <a:rPr lang="zh-CN" altLang="zh-CN">
                <a:ea typeface="微软雅黑" panose="020B0503020204020204" pitchFamily="34" charset="-122"/>
              </a:rPr>
              <a:t>）</a:t>
            </a:r>
            <a:endParaRPr lang="en-US" altLang="zh-CN">
              <a:ea typeface="微软雅黑" panose="020B0503020204020204" pitchFamily="34" charset="-122"/>
            </a:endParaRPr>
          </a:p>
          <a:p>
            <a:pPr eaLnBrk="1" hangingPunct="1"/>
            <a:r>
              <a:rPr lang="zh-CN" altLang="zh-CN">
                <a:ea typeface="微软雅黑" panose="020B0503020204020204" pitchFamily="34" charset="-122"/>
              </a:rPr>
              <a:t>自助抽样法（</a:t>
            </a:r>
            <a:r>
              <a:rPr lang="en-US" altLang="zh-CN">
                <a:ea typeface="微软雅黑" panose="020B0503020204020204" pitchFamily="34" charset="-122"/>
              </a:rPr>
              <a:t>bootstrap</a:t>
            </a:r>
            <a:r>
              <a:rPr lang="zh-CN" altLang="zh-CN">
                <a:ea typeface="微软雅黑" panose="020B0503020204020204" pitchFamily="34" charset="-122"/>
              </a:rPr>
              <a:t>）</a:t>
            </a:r>
            <a:endParaRPr lang="zh-CN" altLang="en-US">
              <a:ea typeface="微软雅黑" panose="020B0503020204020204" pitchFamily="34"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标题 1">
            <a:extLst>
              <a:ext uri="{FF2B5EF4-FFF2-40B4-BE49-F238E27FC236}">
                <a16:creationId xmlns:a16="http://schemas.microsoft.com/office/drawing/2014/main" id="{BA88AFA8-D4CC-4D49-9F84-7241D07A101E}"/>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4.5.1 </a:t>
            </a:r>
            <a:r>
              <a:rPr lang="zh-CN" altLang="zh-CN">
                <a:latin typeface="微软雅黑" panose="020B0503020204020204" pitchFamily="34" charset="-122"/>
                <a:ea typeface="微软雅黑" panose="020B0503020204020204" pitchFamily="34" charset="-122"/>
              </a:rPr>
              <a:t>测试数据集的构造</a:t>
            </a:r>
            <a:r>
              <a:rPr lang="zh-CN" altLang="en-US">
                <a:latin typeface="微软雅黑" panose="020B0503020204020204" pitchFamily="34" charset="-122"/>
                <a:ea typeface="微软雅黑" panose="020B0503020204020204" pitchFamily="34" charset="-122"/>
              </a:rPr>
              <a:t>（续）</a:t>
            </a:r>
          </a:p>
        </p:txBody>
      </p:sp>
      <p:sp>
        <p:nvSpPr>
          <p:cNvPr id="57346" name="Rectangle 3">
            <a:extLst>
              <a:ext uri="{FF2B5EF4-FFF2-40B4-BE49-F238E27FC236}">
                <a16:creationId xmlns:a16="http://schemas.microsoft.com/office/drawing/2014/main" id="{535410C2-13FF-3A4B-8B7D-7A7AB7C52C47}"/>
              </a:ext>
            </a:extLst>
          </p:cNvPr>
          <p:cNvSpPr>
            <a:spLocks noGrp="1" noChangeArrowheads="1"/>
          </p:cNvSpPr>
          <p:nvPr>
            <p:ph idx="1"/>
          </p:nvPr>
        </p:nvSpPr>
        <p:spPr/>
        <p:txBody>
          <a:bodyPr/>
          <a:lstStyle/>
          <a:p>
            <a:pPr eaLnBrk="1" hangingPunct="1"/>
            <a:r>
              <a:rPr lang="en-US" altLang="zh-CN" sz="3200">
                <a:ea typeface="微软雅黑" panose="020B0503020204020204" pitchFamily="34" charset="-122"/>
              </a:rPr>
              <a:t>Cross-validation(</a:t>
            </a:r>
            <a:r>
              <a:rPr lang="zh-CN" altLang="en-US" sz="3200">
                <a:ea typeface="微软雅黑" panose="020B0503020204020204" pitchFamily="34" charset="-122"/>
              </a:rPr>
              <a:t>交叉验证</a:t>
            </a:r>
            <a:r>
              <a:rPr lang="en-US" altLang="zh-CN" sz="3200">
                <a:ea typeface="微软雅黑" panose="020B0503020204020204" pitchFamily="34" charset="-122"/>
              </a:rPr>
              <a:t>)</a:t>
            </a:r>
          </a:p>
          <a:p>
            <a:pPr lvl="2" eaLnBrk="1" hangingPunct="1"/>
            <a:r>
              <a:rPr lang="zh-CN" altLang="en-US" sz="2400">
                <a:ea typeface="微软雅黑" panose="020B0503020204020204" pitchFamily="34" charset="-122"/>
              </a:rPr>
              <a:t>每个样本都交替地用于训练集或测试集</a:t>
            </a:r>
            <a:endParaRPr lang="en-US" altLang="zh-CN" sz="2400">
              <a:ea typeface="微软雅黑" panose="020B0503020204020204" pitchFamily="34" charset="-122"/>
            </a:endParaRPr>
          </a:p>
          <a:p>
            <a:pPr lvl="2" eaLnBrk="1" hangingPunct="1"/>
            <a:r>
              <a:rPr lang="en-US" altLang="zh-CN" sz="2400">
                <a:ea typeface="微软雅黑" panose="020B0503020204020204" pitchFamily="34" charset="-122"/>
              </a:rPr>
              <a:t>n</a:t>
            </a:r>
            <a:r>
              <a:rPr lang="zh-CN" altLang="en-US" sz="2400">
                <a:ea typeface="微软雅黑" panose="020B0503020204020204" pitchFamily="34" charset="-122"/>
              </a:rPr>
              <a:t>折交叉验证 </a:t>
            </a:r>
            <a:r>
              <a:rPr lang="en-US" altLang="zh-CN" sz="2400">
                <a:ea typeface="微软雅黑" panose="020B0503020204020204" pitchFamily="34" charset="-122"/>
              </a:rPr>
              <a:t>n-Folds cross-validation</a:t>
            </a:r>
          </a:p>
          <a:p>
            <a:pPr lvl="2" eaLnBrk="1" hangingPunct="1"/>
            <a:r>
              <a:rPr lang="zh-CN" altLang="en-US" sz="2800">
                <a:ea typeface="微软雅黑" panose="020B0503020204020204" pitchFamily="34" charset="-122"/>
              </a:rPr>
              <a:t>常用：</a:t>
            </a:r>
            <a:r>
              <a:rPr lang="en-US" altLang="zh-CN" sz="2800">
                <a:ea typeface="微软雅黑" panose="020B0503020204020204" pitchFamily="34" charset="-122"/>
              </a:rPr>
              <a:t>10</a:t>
            </a:r>
            <a:r>
              <a:rPr lang="zh-CN" altLang="en-US" sz="2800">
                <a:ea typeface="微软雅黑" panose="020B0503020204020204" pitchFamily="34" charset="-122"/>
              </a:rPr>
              <a:t>折交叉验证</a:t>
            </a:r>
            <a:endParaRPr lang="en-US" altLang="zh-CN" sz="2800">
              <a:ea typeface="微软雅黑" panose="020B0503020204020204" pitchFamily="34" charset="-122"/>
            </a:endParaRPr>
          </a:p>
          <a:p>
            <a:pPr lvl="3" eaLnBrk="1" hangingPunct="1"/>
            <a:r>
              <a:rPr lang="zh-CN" altLang="en-US" sz="2800">
                <a:ea typeface="微软雅黑" panose="020B0503020204020204" pitchFamily="34" charset="-122"/>
              </a:rPr>
              <a:t>数据集分成</a:t>
            </a:r>
            <a:r>
              <a:rPr lang="en-US" altLang="zh-CN" sz="2800">
                <a:ea typeface="微软雅黑" panose="020B0503020204020204" pitchFamily="34" charset="-122"/>
              </a:rPr>
              <a:t>10</a:t>
            </a:r>
            <a:r>
              <a:rPr lang="zh-CN" altLang="en-US" sz="2800">
                <a:ea typeface="微软雅黑" panose="020B0503020204020204" pitchFamily="34" charset="-122"/>
              </a:rPr>
              <a:t>份，每次用</a:t>
            </a:r>
            <a:r>
              <a:rPr lang="en-US" altLang="zh-CN" sz="2800">
                <a:ea typeface="微软雅黑" panose="020B0503020204020204" pitchFamily="34" charset="-122"/>
              </a:rPr>
              <a:t>9</a:t>
            </a:r>
            <a:r>
              <a:rPr lang="zh-CN" altLang="en-US" sz="2800">
                <a:ea typeface="微软雅黑" panose="020B0503020204020204" pitchFamily="34" charset="-122"/>
              </a:rPr>
              <a:t>分作训练集，</a:t>
            </a:r>
            <a:r>
              <a:rPr lang="en-US" altLang="zh-CN" sz="2800">
                <a:ea typeface="微软雅黑" panose="020B0503020204020204" pitchFamily="34" charset="-122"/>
              </a:rPr>
              <a:t>1</a:t>
            </a:r>
            <a:r>
              <a:rPr lang="zh-CN" altLang="en-US" sz="2800">
                <a:ea typeface="微软雅黑" panose="020B0503020204020204" pitchFamily="34" charset="-122"/>
              </a:rPr>
              <a:t>份做测试集</a:t>
            </a:r>
            <a:endParaRPr lang="en-US" altLang="zh-CN" sz="2800">
              <a:ea typeface="微软雅黑" panose="020B0503020204020204" pitchFamily="34" charset="-122"/>
            </a:endParaRPr>
          </a:p>
          <a:p>
            <a:pPr lvl="1" eaLnBrk="1" hangingPunct="1"/>
            <a:r>
              <a:rPr lang="zh-CN" altLang="en-US" sz="2800">
                <a:ea typeface="微软雅黑" panose="020B0503020204020204" pitchFamily="34" charset="-122"/>
              </a:rPr>
              <a:t>留一法（</a:t>
            </a:r>
            <a:r>
              <a:rPr lang="en-US" altLang="zh-CN" sz="2800">
                <a:ea typeface="微软雅黑" panose="020B0503020204020204" pitchFamily="34" charset="-122"/>
              </a:rPr>
              <a:t>Leave-one-out </a:t>
            </a:r>
            <a:r>
              <a:rPr lang="zh-CN" altLang="en-US" sz="2800">
                <a:ea typeface="微软雅黑" panose="020B0503020204020204" pitchFamily="34" charset="-122"/>
              </a:rPr>
              <a:t>）</a:t>
            </a:r>
            <a:endParaRPr lang="en-US" altLang="zh-CN" sz="2800">
              <a:ea typeface="微软雅黑" panose="020B0503020204020204" pitchFamily="34" charset="-122"/>
            </a:endParaRPr>
          </a:p>
        </p:txBody>
      </p:sp>
    </p:spTree>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7571C543-5533-A842-AF3B-AD361A90746C}"/>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交叉验证</a:t>
            </a:r>
            <a:endParaRPr lang="en-US" altLang="zh-CN">
              <a:latin typeface="微软雅黑" panose="020B0503020204020204" pitchFamily="34" charset="-122"/>
              <a:ea typeface="微软雅黑" panose="020B0503020204020204" pitchFamily="34" charset="-122"/>
            </a:endParaRPr>
          </a:p>
        </p:txBody>
      </p:sp>
      <p:graphicFrame>
        <p:nvGraphicFramePr>
          <p:cNvPr id="1967230" name="Group 126">
            <a:extLst>
              <a:ext uri="{FF2B5EF4-FFF2-40B4-BE49-F238E27FC236}">
                <a16:creationId xmlns:a16="http://schemas.microsoft.com/office/drawing/2014/main" id="{175B0FD2-BFCE-0C43-8079-69D1E3524298}"/>
              </a:ext>
            </a:extLst>
          </p:cNvPr>
          <p:cNvGraphicFramePr>
            <a:graphicFrameLocks noGrp="1"/>
          </p:cNvGraphicFramePr>
          <p:nvPr>
            <p:ph idx="1"/>
            <p:extLst>
              <p:ext uri="{D42A27DB-BD31-4B8C-83A1-F6EECF244321}">
                <p14:modId xmlns:p14="http://schemas.microsoft.com/office/powerpoint/2010/main" val="766537224"/>
              </p:ext>
            </p:extLst>
          </p:nvPr>
        </p:nvGraphicFramePr>
        <p:xfrm>
          <a:off x="5664200" y="1404939"/>
          <a:ext cx="4948238" cy="5105403"/>
        </p:xfrm>
        <a:graphic>
          <a:graphicData uri="http://schemas.openxmlformats.org/drawingml/2006/table">
            <a:tbl>
              <a:tblPr/>
              <a:tblGrid>
                <a:gridCol w="1064544">
                  <a:extLst>
                    <a:ext uri="{9D8B030D-6E8A-4147-A177-3AD203B41FA5}">
                      <a16:colId xmlns:a16="http://schemas.microsoft.com/office/drawing/2014/main" val="20000"/>
                    </a:ext>
                  </a:extLst>
                </a:gridCol>
                <a:gridCol w="851636">
                  <a:extLst>
                    <a:ext uri="{9D8B030D-6E8A-4147-A177-3AD203B41FA5}">
                      <a16:colId xmlns:a16="http://schemas.microsoft.com/office/drawing/2014/main" val="20001"/>
                    </a:ext>
                  </a:extLst>
                </a:gridCol>
                <a:gridCol w="1161874">
                  <a:extLst>
                    <a:ext uri="{9D8B030D-6E8A-4147-A177-3AD203B41FA5}">
                      <a16:colId xmlns:a16="http://schemas.microsoft.com/office/drawing/2014/main" val="20002"/>
                    </a:ext>
                  </a:extLst>
                </a:gridCol>
                <a:gridCol w="1030714">
                  <a:extLst>
                    <a:ext uri="{9D8B030D-6E8A-4147-A177-3AD203B41FA5}">
                      <a16:colId xmlns:a16="http://schemas.microsoft.com/office/drawing/2014/main" val="20003"/>
                    </a:ext>
                  </a:extLst>
                </a:gridCol>
                <a:gridCol w="839470">
                  <a:extLst>
                    <a:ext uri="{9D8B030D-6E8A-4147-A177-3AD203B41FA5}">
                      <a16:colId xmlns:a16="http://schemas.microsoft.com/office/drawing/2014/main" val="20004"/>
                    </a:ext>
                  </a:extLst>
                </a:gridCol>
              </a:tblGrid>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Outlook</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9FA8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Temp</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9FA8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Humidity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9FA8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Windy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9FA8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Play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9FA86"/>
                    </a:solidFill>
                  </a:tcPr>
                </a:tc>
                <a:extLst>
                  <a:ext uri="{0D108BD9-81ED-4DB2-BD59-A6C34878D82A}">
                    <a16:rowId xmlns:a16="http://schemas.microsoft.com/office/drawing/2014/main" val="10000"/>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sunny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85</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no</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extLst>
                  <a:ext uri="{0D108BD9-81ED-4DB2-BD59-A6C34878D82A}">
                    <a16:rowId xmlns:a16="http://schemas.microsoft.com/office/drawing/2014/main" val="10001"/>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sunny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90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no</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extLst>
                  <a:ext uri="{0D108BD9-81ED-4DB2-BD59-A6C34878D82A}">
                    <a16:rowId xmlns:a16="http://schemas.microsoft.com/office/drawing/2014/main" val="10002"/>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overcast</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83</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86</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extLst>
                  <a:ext uri="{0D108BD9-81ED-4DB2-BD59-A6C34878D82A}">
                    <a16:rowId xmlns:a16="http://schemas.microsoft.com/office/drawing/2014/main" val="10003"/>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rainy</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96</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extLst>
                  <a:ext uri="{0D108BD9-81ED-4DB2-BD59-A6C34878D82A}">
                    <a16:rowId xmlns:a16="http://schemas.microsoft.com/office/drawing/2014/main" val="10004"/>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rainy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68</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CFA82"/>
                    </a:solidFill>
                  </a:tcPr>
                </a:tc>
                <a:extLst>
                  <a:ext uri="{0D108BD9-81ED-4DB2-BD59-A6C34878D82A}">
                    <a16:rowId xmlns:a16="http://schemas.microsoft.com/office/drawing/2014/main" val="10005"/>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rainy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65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no</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extLst>
                  <a:ext uri="{0D108BD9-81ED-4DB2-BD59-A6C34878D82A}">
                    <a16:rowId xmlns:a16="http://schemas.microsoft.com/office/drawing/2014/main" val="10006"/>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overcast</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64</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65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extLst>
                  <a:ext uri="{0D108BD9-81ED-4DB2-BD59-A6C34878D82A}">
                    <a16:rowId xmlns:a16="http://schemas.microsoft.com/office/drawing/2014/main" val="10007"/>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sunny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72</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95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no</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extLst>
                  <a:ext uri="{0D108BD9-81ED-4DB2-BD59-A6C34878D82A}">
                    <a16:rowId xmlns:a16="http://schemas.microsoft.com/office/drawing/2014/main" val="10008"/>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sunny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69</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extLst>
                  <a:ext uri="{0D108BD9-81ED-4DB2-BD59-A6C34878D82A}">
                    <a16:rowId xmlns:a16="http://schemas.microsoft.com/office/drawing/2014/main" val="10009"/>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rainy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8FF9EF"/>
                    </a:solidFill>
                  </a:tcPr>
                </a:tc>
                <a:extLst>
                  <a:ext uri="{0D108BD9-81ED-4DB2-BD59-A6C34878D82A}">
                    <a16:rowId xmlns:a16="http://schemas.microsoft.com/office/drawing/2014/main" val="10010"/>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sunny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extLst>
                  <a:ext uri="{0D108BD9-81ED-4DB2-BD59-A6C34878D82A}">
                    <a16:rowId xmlns:a16="http://schemas.microsoft.com/office/drawing/2014/main" val="10011"/>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overcast</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72</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90</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extLst>
                  <a:ext uri="{0D108BD9-81ED-4DB2-BD59-A6C34878D82A}">
                    <a16:rowId xmlns:a16="http://schemas.microsoft.com/office/drawing/2014/main" val="10012"/>
                  </a:ext>
                </a:extLst>
              </a:tr>
              <a:tr h="3413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overcast</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81</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75</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FALSE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yes</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extLst>
                  <a:ext uri="{0D108BD9-81ED-4DB2-BD59-A6C34878D82A}">
                    <a16:rowId xmlns:a16="http://schemas.microsoft.com/office/drawing/2014/main" val="10013"/>
                  </a:ext>
                </a:extLst>
              </a:tr>
              <a:tr h="3397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rainy</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71</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91</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itchFamily="18" charset="0"/>
                          <a:ea typeface="宋体" charset="-122"/>
                          <a:cs typeface="Times New Roman" pitchFamily="18" charset="0"/>
                        </a:rPr>
                        <a:t>TRUE</a:t>
                      </a:r>
                      <a:endParaRPr kumimoji="0" lang="en-US" altLang="zh-CN" sz="3600" b="0" i="0" u="none" strike="noStrike" cap="none" normalizeH="0" baseline="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itchFamily="18" charset="0"/>
                          <a:ea typeface="宋体" charset="-122"/>
                          <a:cs typeface="Times New Roman" pitchFamily="18" charset="0"/>
                        </a:rPr>
                        <a:t>no</a:t>
                      </a:r>
                      <a:endParaRPr kumimoji="0" lang="en-US" altLang="zh-CN" sz="3600" b="0" i="0" u="none" strike="noStrike" cap="none" normalizeH="0" baseline="0" dirty="0">
                        <a:ln>
                          <a:noFill/>
                        </a:ln>
                        <a:solidFill>
                          <a:schemeClr val="tx1"/>
                        </a:solidFill>
                        <a:effectLst/>
                        <a:latin typeface="Times New Roman" pitchFamily="18" charset="0"/>
                        <a:ea typeface="宋体" charset="-122"/>
                        <a:cs typeface="Times New Roman" pitchFamily="18" charset="0"/>
                      </a:endParaRPr>
                    </a:p>
                  </a:txBody>
                  <a:tcPr marL="187927" marR="187927"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B97FD"/>
                    </a:solidFill>
                  </a:tcPr>
                </a:tc>
                <a:extLst>
                  <a:ext uri="{0D108BD9-81ED-4DB2-BD59-A6C34878D82A}">
                    <a16:rowId xmlns:a16="http://schemas.microsoft.com/office/drawing/2014/main" val="10014"/>
                  </a:ext>
                </a:extLst>
              </a:tr>
            </a:tbl>
          </a:graphicData>
        </a:graphic>
      </p:graphicFrame>
      <p:sp>
        <p:nvSpPr>
          <p:cNvPr id="58469" name="Rectangle 3">
            <a:extLst>
              <a:ext uri="{FF2B5EF4-FFF2-40B4-BE49-F238E27FC236}">
                <a16:creationId xmlns:a16="http://schemas.microsoft.com/office/drawing/2014/main" id="{9F62F51B-4146-704A-B54C-F1D4C262D2D5}"/>
              </a:ext>
            </a:extLst>
          </p:cNvPr>
          <p:cNvSpPr>
            <a:spLocks noGrp="1" noChangeArrowheads="1"/>
          </p:cNvSpPr>
          <p:nvPr>
            <p:ph type="body" sz="half" idx="4294967295"/>
          </p:nvPr>
        </p:nvSpPr>
        <p:spPr>
          <a:xfrm>
            <a:off x="406400" y="1556792"/>
            <a:ext cx="4211638" cy="3181350"/>
          </a:xfrm>
        </p:spPr>
        <p:txBody>
          <a:bodyPr/>
          <a:lstStyle/>
          <a:p>
            <a:pPr eaLnBrk="1" hangingPunct="1"/>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折交叉验证</a:t>
            </a:r>
            <a:endParaRPr lang="en-US" altLang="zh-CN" dirty="0">
              <a:latin typeface="微软雅黑" panose="020B0503020204020204" pitchFamily="34" charset="-122"/>
              <a:ea typeface="微软雅黑" panose="020B0503020204020204" pitchFamily="34" charset="-122"/>
            </a:endParaRPr>
          </a:p>
          <a:p>
            <a:pPr eaLnBrk="1" hangingPunct="1"/>
            <a:r>
              <a:rPr lang="zh-CN" altLang="en-US" dirty="0">
                <a:latin typeface="微软雅黑" panose="020B0503020204020204" pitchFamily="34" charset="-122"/>
                <a:ea typeface="微软雅黑" panose="020B0503020204020204" pitchFamily="34" charset="-122"/>
              </a:rPr>
              <a:t>留一法</a:t>
            </a:r>
            <a:endParaRPr lang="en-US" altLang="zh-CN" dirty="0">
              <a:latin typeface="微软雅黑" panose="020B0503020204020204" pitchFamily="34" charset="-122"/>
              <a:ea typeface="微软雅黑" panose="020B0503020204020204" pitchFamily="34" charset="-122"/>
            </a:endParaRPr>
          </a:p>
          <a:p>
            <a:pPr lvl="1" eaLnBrk="1" hangingPunct="1">
              <a:lnSpc>
                <a:spcPct val="90000"/>
              </a:lnSpc>
            </a:pPr>
            <a:r>
              <a:rPr lang="en-US" altLang="zh-CN" dirty="0">
                <a:latin typeface="微软雅黑" panose="020B0503020204020204" pitchFamily="34" charset="-122"/>
                <a:ea typeface="微软雅黑" panose="020B0503020204020204" pitchFamily="34" charset="-122"/>
              </a:rPr>
              <a:t>n-fold cross-validation:</a:t>
            </a:r>
          </a:p>
          <a:p>
            <a:pPr lvl="1" eaLnBrk="1" hangingPunct="1">
              <a:lnSpc>
                <a:spcPct val="90000"/>
              </a:lnSpc>
              <a:buFont typeface="Wingdings" pitchFamily="2" charset="2"/>
              <a:buNone/>
            </a:pPr>
            <a:r>
              <a:rPr lang="en-US" altLang="zh-CN" dirty="0">
                <a:latin typeface="微软雅黑" panose="020B0503020204020204" pitchFamily="34" charset="-122"/>
                <a:ea typeface="微软雅黑" panose="020B0503020204020204" pitchFamily="34" charset="-122"/>
              </a:rPr>
              <a:t>   n</a:t>
            </a:r>
            <a:r>
              <a:rPr lang="zh-CN" altLang="en-US" dirty="0">
                <a:latin typeface="微软雅黑" panose="020B0503020204020204" pitchFamily="34" charset="-122"/>
                <a:ea typeface="微软雅黑" panose="020B0503020204020204" pitchFamily="34" charset="-122"/>
              </a:rPr>
              <a:t>是总样本个数</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a:extLst>
              <a:ext uri="{FF2B5EF4-FFF2-40B4-BE49-F238E27FC236}">
                <a16:creationId xmlns:a16="http://schemas.microsoft.com/office/drawing/2014/main" id="{758B0B26-22E4-3E43-8037-347C2E08D54D}"/>
              </a:ext>
            </a:extLst>
          </p:cNvPr>
          <p:cNvSpPr>
            <a:spLocks noGrp="1"/>
          </p:cNvSpPr>
          <p:nvPr>
            <p:ph type="title"/>
          </p:nvPr>
        </p:nvSpPr>
        <p:spPr/>
        <p:txBody>
          <a:bodyPr/>
          <a:lstStyle/>
          <a:p>
            <a:pPr eaLnBrk="1" hangingPunct="1"/>
            <a:r>
              <a:rPr lang="zh-CN" altLang="zh-CN">
                <a:latin typeface="微软雅黑" panose="020B0503020204020204" pitchFamily="34" charset="-122"/>
                <a:ea typeface="微软雅黑" panose="020B0503020204020204" pitchFamily="34" charset="-122"/>
              </a:rPr>
              <a:t>自助抽样法</a:t>
            </a:r>
            <a:endParaRPr lang="zh-CN" altLang="en-US">
              <a:latin typeface="微软雅黑" panose="020B0503020204020204" pitchFamily="34" charset="-122"/>
              <a:ea typeface="微软雅黑" panose="020B0503020204020204" pitchFamily="34" charset="-122"/>
            </a:endParaRPr>
          </a:p>
        </p:txBody>
      </p:sp>
      <p:sp>
        <p:nvSpPr>
          <p:cNvPr id="59395" name="文本占位符 2">
            <a:extLst>
              <a:ext uri="{FF2B5EF4-FFF2-40B4-BE49-F238E27FC236}">
                <a16:creationId xmlns:a16="http://schemas.microsoft.com/office/drawing/2014/main" id="{71E3747E-EA7F-EF4F-8624-566DABA4938F}"/>
              </a:ext>
            </a:extLst>
          </p:cNvPr>
          <p:cNvSpPr>
            <a:spLocks noGrp="1"/>
          </p:cNvSpPr>
          <p:nvPr>
            <p:ph idx="1"/>
          </p:nvPr>
        </p:nvSpPr>
        <p:spPr/>
        <p:txBody>
          <a:bodyPr/>
          <a:lstStyle/>
          <a:p>
            <a:pPr eaLnBrk="1" hangingPunct="1"/>
            <a:r>
              <a:rPr lang="zh-CN" altLang="zh-CN">
                <a:ea typeface="微软雅黑" panose="020B0503020204020204" pitchFamily="34" charset="-122"/>
              </a:rPr>
              <a:t>自助抽样法采用放回抽样来构造训练数据集</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从Ｄ中随机选取一个样本放到训练数据集中，然后将此样本放回Ｄ中，重新抽取下一个样本，假设</a:t>
            </a:r>
            <a:r>
              <a:rPr lang="en-US" altLang="zh-CN">
                <a:ea typeface="微软雅黑" panose="020B0503020204020204" pitchFamily="34" charset="-122"/>
              </a:rPr>
              <a:t>|D|=N</a:t>
            </a:r>
            <a:r>
              <a:rPr lang="zh-CN" altLang="zh-CN">
                <a:ea typeface="微软雅黑" panose="020B0503020204020204" pitchFamily="34" charset="-122"/>
              </a:rPr>
              <a:t>，则重复抽取</a:t>
            </a:r>
            <a:r>
              <a:rPr lang="en-US" altLang="zh-CN">
                <a:ea typeface="微软雅黑" panose="020B0503020204020204" pitchFamily="34" charset="-122"/>
              </a:rPr>
              <a:t>N</a:t>
            </a:r>
            <a:r>
              <a:rPr lang="zh-CN" altLang="zh-CN">
                <a:ea typeface="微软雅黑" panose="020B0503020204020204" pitchFamily="34" charset="-122"/>
              </a:rPr>
              <a:t>次，得到一个大小为</a:t>
            </a:r>
            <a:r>
              <a:rPr lang="en-US" altLang="zh-CN">
                <a:ea typeface="微软雅黑" panose="020B0503020204020204" pitchFamily="34" charset="-122"/>
              </a:rPr>
              <a:t>N</a:t>
            </a:r>
            <a:r>
              <a:rPr lang="zh-CN" altLang="zh-CN">
                <a:ea typeface="微软雅黑" panose="020B0503020204020204" pitchFamily="34" charset="-122"/>
              </a:rPr>
              <a:t>的训练数据集。</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在</a:t>
            </a:r>
            <a:r>
              <a:rPr lang="en-US" altLang="zh-CN">
                <a:ea typeface="微软雅黑" panose="020B0503020204020204" pitchFamily="34" charset="-122"/>
              </a:rPr>
              <a:t>N</a:t>
            </a:r>
            <a:r>
              <a:rPr lang="zh-CN" altLang="zh-CN">
                <a:ea typeface="微软雅黑" panose="020B0503020204020204" pitchFamily="34" charset="-122"/>
              </a:rPr>
              <a:t>次放回抽样中，一个样本一次都没被抽中的概率为</a:t>
            </a:r>
            <a:r>
              <a:rPr lang="en-US" altLang="zh-CN">
                <a:ea typeface="微软雅黑" panose="020B0503020204020204" pitchFamily="34" charset="-122"/>
              </a:rPr>
              <a:t>(1-1/N)</a:t>
            </a:r>
            <a:r>
              <a:rPr lang="en-US" altLang="zh-CN" baseline="30000">
                <a:ea typeface="微软雅黑" panose="020B0503020204020204" pitchFamily="34" charset="-122"/>
              </a:rPr>
              <a:t>N</a:t>
            </a:r>
            <a:r>
              <a:rPr lang="zh-CN" altLang="zh-CN">
                <a:ea typeface="微软雅黑" panose="020B0503020204020204" pitchFamily="34" charset="-122"/>
              </a:rPr>
              <a:t>，则一个样本被抽中的概率为</a:t>
            </a:r>
            <a:r>
              <a:rPr lang="en-US" altLang="zh-CN">
                <a:ea typeface="微软雅黑" panose="020B0503020204020204" pitchFamily="34" charset="-122"/>
              </a:rPr>
              <a:t>1-(1-1/N)</a:t>
            </a:r>
            <a:r>
              <a:rPr lang="en-US" altLang="zh-CN" baseline="30000">
                <a:ea typeface="微软雅黑" panose="020B0503020204020204" pitchFamily="34" charset="-122"/>
              </a:rPr>
              <a:t>N</a:t>
            </a:r>
            <a:r>
              <a:rPr lang="zh-CN" altLang="zh-CN">
                <a:ea typeface="微软雅黑" panose="020B0503020204020204" pitchFamily="34" charset="-122"/>
              </a:rPr>
              <a:t>。</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当</a:t>
            </a:r>
            <a:r>
              <a:rPr lang="en-US" altLang="zh-CN">
                <a:ea typeface="微软雅黑" panose="020B0503020204020204" pitchFamily="34" charset="-122"/>
              </a:rPr>
              <a:t>N</a:t>
            </a:r>
            <a:r>
              <a:rPr lang="zh-CN" altLang="zh-CN">
                <a:ea typeface="微软雅黑" panose="020B0503020204020204" pitchFamily="34" charset="-122"/>
              </a:rPr>
              <a:t>很大时，该值逼近</a:t>
            </a:r>
            <a:r>
              <a:rPr lang="en-US" altLang="zh-CN">
                <a:ea typeface="微软雅黑" panose="020B0503020204020204" pitchFamily="34" charset="-122"/>
              </a:rPr>
              <a:t>1-(1-1/N)</a:t>
            </a:r>
            <a:r>
              <a:rPr lang="en-US" altLang="zh-CN" baseline="30000">
                <a:ea typeface="微软雅黑" panose="020B0503020204020204" pitchFamily="34" charset="-122"/>
              </a:rPr>
              <a:t>N </a:t>
            </a:r>
            <a:r>
              <a:rPr lang="en-US" altLang="zh-CN">
                <a:ea typeface="微软雅黑" panose="020B0503020204020204" pitchFamily="34" charset="-122"/>
                <a:sym typeface="Symbol" pitchFamily="2" charset="2"/>
              </a:rPr>
              <a:t></a:t>
            </a:r>
            <a:r>
              <a:rPr lang="en-US" altLang="zh-CN">
                <a:ea typeface="微软雅黑" panose="020B0503020204020204" pitchFamily="34" charset="-122"/>
              </a:rPr>
              <a:t>1-1/e=0.632</a:t>
            </a:r>
          </a:p>
          <a:p>
            <a:pPr lvl="1" eaLnBrk="1" hangingPunct="1"/>
            <a:r>
              <a:rPr lang="zh-CN" altLang="zh-CN">
                <a:ea typeface="微软雅黑" panose="020B0503020204020204" pitchFamily="34" charset="-122"/>
              </a:rPr>
              <a:t>训练集中包含约</a:t>
            </a:r>
            <a:r>
              <a:rPr lang="en-US" altLang="zh-CN">
                <a:ea typeface="微软雅黑" panose="020B0503020204020204" pitchFamily="34" charset="-122"/>
              </a:rPr>
              <a:t>63.2%</a:t>
            </a:r>
            <a:r>
              <a:rPr lang="zh-CN" altLang="zh-CN">
                <a:ea typeface="微软雅黑" panose="020B0503020204020204" pitchFamily="34" charset="-122"/>
              </a:rPr>
              <a:t>的不同的样本</a:t>
            </a:r>
            <a:endParaRPr lang="en-US" altLang="zh-CN">
              <a:ea typeface="微软雅黑" panose="020B0503020204020204" pitchFamily="34" charset="-122"/>
            </a:endParaRPr>
          </a:p>
          <a:p>
            <a:pPr lvl="1" eaLnBrk="1" hangingPunct="1"/>
            <a:r>
              <a:rPr lang="zh-CN" altLang="zh-CN">
                <a:ea typeface="微软雅黑" panose="020B0503020204020204" pitchFamily="34" charset="-122"/>
              </a:rPr>
              <a:t>些不包含在训练集中的样本则构成了测试数据集，包含</a:t>
            </a:r>
            <a:r>
              <a:rPr lang="en-US" altLang="zh-CN">
                <a:ea typeface="微软雅黑" panose="020B0503020204020204" pitchFamily="34" charset="-122"/>
              </a:rPr>
              <a:t>D</a:t>
            </a:r>
            <a:r>
              <a:rPr lang="zh-CN" altLang="zh-CN">
                <a:ea typeface="微软雅黑" panose="020B0503020204020204" pitchFamily="34" charset="-122"/>
              </a:rPr>
              <a:t>的</a:t>
            </a:r>
            <a:r>
              <a:rPr lang="en-US" altLang="zh-CN">
                <a:ea typeface="微软雅黑" panose="020B0503020204020204" pitchFamily="34" charset="-122"/>
              </a:rPr>
              <a:t>36.8%</a:t>
            </a:r>
            <a:r>
              <a:rPr lang="zh-CN" altLang="zh-CN">
                <a:ea typeface="微软雅黑" panose="020B0503020204020204" pitchFamily="34" charset="-122"/>
              </a:rPr>
              <a:t>的样本</a:t>
            </a:r>
            <a:endParaRPr lang="zh-CN" altLang="en-US">
              <a:ea typeface="微软雅黑" panose="020B0503020204020204" pitchFamily="34"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3368" name="Object 2">
            <a:extLst>
              <a:ext uri="{FF2B5EF4-FFF2-40B4-BE49-F238E27FC236}">
                <a16:creationId xmlns:a16="http://schemas.microsoft.com/office/drawing/2014/main" id="{0152CF52-9D60-974F-838C-A5B8209A67E6}"/>
              </a:ext>
            </a:extLst>
          </p:cNvPr>
          <p:cNvGraphicFramePr>
            <a:graphicFrameLocks/>
          </p:cNvGraphicFramePr>
          <p:nvPr/>
        </p:nvGraphicFramePr>
        <p:xfrm>
          <a:off x="1981201" y="4687888"/>
          <a:ext cx="5438775" cy="1765300"/>
        </p:xfrm>
        <a:graphic>
          <a:graphicData uri="http://schemas.openxmlformats.org/presentationml/2006/ole">
            <mc:AlternateContent xmlns:mc="http://schemas.openxmlformats.org/markup-compatibility/2006">
              <mc:Choice xmlns:v="urn:schemas-microsoft-com:vml" Requires="v">
                <p:oleObj spid="_x0000_s16421" name="Worksheet" r:id="rId4" imgW="31318200" imgH="10172700" progId="Excel.Sheet.8">
                  <p:embed/>
                </p:oleObj>
              </mc:Choice>
              <mc:Fallback>
                <p:oleObj name="Worksheet" r:id="rId4" imgW="31318200" imgH="10172700" progId="Excel.Shee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1" y="4687888"/>
                        <a:ext cx="5438775" cy="176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23">
            <a:extLst>
              <a:ext uri="{FF2B5EF4-FFF2-40B4-BE49-F238E27FC236}">
                <a16:creationId xmlns:a16="http://schemas.microsoft.com/office/drawing/2014/main" id="{129DAD05-66C8-004F-A058-80F11BA1168F}"/>
              </a:ext>
            </a:extLst>
          </p:cNvPr>
          <p:cNvGrpSpPr>
            <a:grpSpLocks/>
          </p:cNvGrpSpPr>
          <p:nvPr/>
        </p:nvGrpSpPr>
        <p:grpSpPr bwMode="auto">
          <a:xfrm>
            <a:off x="1951039" y="2622551"/>
            <a:ext cx="5456237" cy="2036763"/>
            <a:chOff x="269" y="1571"/>
            <a:chExt cx="3437" cy="1283"/>
          </a:xfrm>
        </p:grpSpPr>
        <p:grpSp>
          <p:nvGrpSpPr>
            <p:cNvPr id="16407" name="Group 5">
              <a:extLst>
                <a:ext uri="{FF2B5EF4-FFF2-40B4-BE49-F238E27FC236}">
                  <a16:creationId xmlns:a16="http://schemas.microsoft.com/office/drawing/2014/main" id="{35D02D0C-F1D2-F448-B5FF-6BDFCCC76EB6}"/>
                </a:ext>
              </a:extLst>
            </p:cNvPr>
            <p:cNvGrpSpPr>
              <a:grpSpLocks/>
            </p:cNvGrpSpPr>
            <p:nvPr/>
          </p:nvGrpSpPr>
          <p:grpSpPr bwMode="auto">
            <a:xfrm>
              <a:off x="1359" y="1571"/>
              <a:ext cx="1070" cy="949"/>
              <a:chOff x="1359" y="1723"/>
              <a:chExt cx="1070" cy="949"/>
            </a:xfrm>
          </p:grpSpPr>
          <p:pic>
            <p:nvPicPr>
              <p:cNvPr id="16410" name="Picture 6">
                <a:extLst>
                  <a:ext uri="{FF2B5EF4-FFF2-40B4-BE49-F238E27FC236}">
                    <a16:creationId xmlns:a16="http://schemas.microsoft.com/office/drawing/2014/main" id="{FE361E37-31A3-DA4C-877C-42EAAC9380A6}"/>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9" y="1723"/>
                <a:ext cx="1070" cy="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1" name="Rectangle 7">
                <a:extLst>
                  <a:ext uri="{FF2B5EF4-FFF2-40B4-BE49-F238E27FC236}">
                    <a16:creationId xmlns:a16="http://schemas.microsoft.com/office/drawing/2014/main" id="{23B248C7-6E68-0F43-9587-5DC6DAFE3518}"/>
                  </a:ext>
                </a:extLst>
              </p:cNvPr>
              <p:cNvSpPr>
                <a:spLocks noChangeArrowheads="1"/>
              </p:cNvSpPr>
              <p:nvPr/>
            </p:nvSpPr>
            <p:spPr bwMode="auto">
              <a:xfrm>
                <a:off x="1423" y="2000"/>
                <a:ext cx="93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Testing</a:t>
                </a:r>
              </a:p>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Data</a:t>
                </a:r>
              </a:p>
            </p:txBody>
          </p:sp>
        </p:grpSp>
        <p:sp>
          <p:nvSpPr>
            <p:cNvPr id="16408" name="Line 9">
              <a:extLst>
                <a:ext uri="{FF2B5EF4-FFF2-40B4-BE49-F238E27FC236}">
                  <a16:creationId xmlns:a16="http://schemas.microsoft.com/office/drawing/2014/main" id="{E9A21D04-46B9-0447-AFA3-E28C2A0960C9}"/>
                </a:ext>
              </a:extLst>
            </p:cNvPr>
            <p:cNvSpPr>
              <a:spLocks noChangeShapeType="1"/>
            </p:cNvSpPr>
            <p:nvPr/>
          </p:nvSpPr>
          <p:spPr bwMode="auto">
            <a:xfrm flipH="1">
              <a:off x="269" y="2413"/>
              <a:ext cx="1036" cy="44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sp>
          <p:nvSpPr>
            <p:cNvPr id="16409" name="Line 10">
              <a:extLst>
                <a:ext uri="{FF2B5EF4-FFF2-40B4-BE49-F238E27FC236}">
                  <a16:creationId xmlns:a16="http://schemas.microsoft.com/office/drawing/2014/main" id="{6F6FE0CC-2E7C-CF40-9BD2-116D23FA4259}"/>
                </a:ext>
              </a:extLst>
            </p:cNvPr>
            <p:cNvSpPr>
              <a:spLocks noChangeShapeType="1"/>
            </p:cNvSpPr>
            <p:nvPr/>
          </p:nvSpPr>
          <p:spPr bwMode="auto">
            <a:xfrm>
              <a:off x="2430" y="2413"/>
              <a:ext cx="1276" cy="441"/>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4" name="Group 25">
            <a:extLst>
              <a:ext uri="{FF2B5EF4-FFF2-40B4-BE49-F238E27FC236}">
                <a16:creationId xmlns:a16="http://schemas.microsoft.com/office/drawing/2014/main" id="{7E044B79-03D1-F440-8DD8-C5374CFDFEE8}"/>
              </a:ext>
            </a:extLst>
          </p:cNvPr>
          <p:cNvGrpSpPr>
            <a:grpSpLocks/>
          </p:cNvGrpSpPr>
          <p:nvPr/>
        </p:nvGrpSpPr>
        <p:grpSpPr bwMode="auto">
          <a:xfrm>
            <a:off x="8047038" y="2060575"/>
            <a:ext cx="1905000" cy="1830388"/>
            <a:chOff x="4109" y="1217"/>
            <a:chExt cx="1200" cy="1153"/>
          </a:xfrm>
        </p:grpSpPr>
        <p:sp>
          <p:nvSpPr>
            <p:cNvPr id="16403" name="Freeform 12">
              <a:extLst>
                <a:ext uri="{FF2B5EF4-FFF2-40B4-BE49-F238E27FC236}">
                  <a16:creationId xmlns:a16="http://schemas.microsoft.com/office/drawing/2014/main" id="{64C4E2E2-0260-3C48-9EA0-15B6C3A4C8FE}"/>
                </a:ext>
              </a:extLst>
            </p:cNvPr>
            <p:cNvSpPr>
              <a:spLocks/>
            </p:cNvSpPr>
            <p:nvPr/>
          </p:nvSpPr>
          <p:spPr bwMode="auto">
            <a:xfrm>
              <a:off x="4109" y="1217"/>
              <a:ext cx="593" cy="483"/>
            </a:xfrm>
            <a:custGeom>
              <a:avLst/>
              <a:gdLst>
                <a:gd name="T0" fmla="*/ 0 w 593"/>
                <a:gd name="T1" fmla="*/ 34 h 483"/>
                <a:gd name="T2" fmla="*/ 200 w 593"/>
                <a:gd name="T3" fmla="*/ 0 h 483"/>
                <a:gd name="T4" fmla="*/ 159 w 593"/>
                <a:gd name="T5" fmla="*/ 58 h 483"/>
                <a:gd name="T6" fmla="*/ 515 w 593"/>
                <a:gd name="T7" fmla="*/ 306 h 483"/>
                <a:gd name="T8" fmla="*/ 555 w 593"/>
                <a:gd name="T9" fmla="*/ 248 h 483"/>
                <a:gd name="T10" fmla="*/ 592 w 593"/>
                <a:gd name="T11" fmla="*/ 448 h 483"/>
                <a:gd name="T12" fmla="*/ 392 w 593"/>
                <a:gd name="T13" fmla="*/ 482 h 483"/>
                <a:gd name="T14" fmla="*/ 433 w 593"/>
                <a:gd name="T15" fmla="*/ 424 h 483"/>
                <a:gd name="T16" fmla="*/ 77 w 593"/>
                <a:gd name="T17" fmla="*/ 176 h 483"/>
                <a:gd name="T18" fmla="*/ 37 w 593"/>
                <a:gd name="T19" fmla="*/ 234 h 483"/>
                <a:gd name="T20" fmla="*/ 0 w 593"/>
                <a:gd name="T21" fmla="*/ 34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483"/>
                <a:gd name="T35" fmla="*/ 593 w 593"/>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483">
                  <a:moveTo>
                    <a:pt x="0" y="34"/>
                  </a:moveTo>
                  <a:lnTo>
                    <a:pt x="200" y="0"/>
                  </a:lnTo>
                  <a:lnTo>
                    <a:pt x="159" y="58"/>
                  </a:lnTo>
                  <a:lnTo>
                    <a:pt x="515" y="306"/>
                  </a:lnTo>
                  <a:lnTo>
                    <a:pt x="555" y="248"/>
                  </a:lnTo>
                  <a:lnTo>
                    <a:pt x="592" y="448"/>
                  </a:lnTo>
                  <a:lnTo>
                    <a:pt x="392" y="482"/>
                  </a:lnTo>
                  <a:lnTo>
                    <a:pt x="433" y="424"/>
                  </a:lnTo>
                  <a:lnTo>
                    <a:pt x="77" y="176"/>
                  </a:lnTo>
                  <a:lnTo>
                    <a:pt x="37" y="234"/>
                  </a:lnTo>
                  <a:lnTo>
                    <a:pt x="0" y="34"/>
                  </a:lnTo>
                </a:path>
              </a:pathLst>
            </a:custGeom>
            <a:solidFill>
              <a:srgbClr val="2597B8"/>
            </a:solidFill>
            <a:ln w="12700" cap="rnd">
              <a:solidFill>
                <a:srgbClr val="000000"/>
              </a:solidFill>
              <a:round/>
              <a:headEnd/>
              <a:tailEnd/>
            </a:ln>
          </p:spPr>
          <p:txBody>
            <a:bodyPr/>
            <a:lstStyle/>
            <a:p>
              <a:endParaRPr lang="zh" altLang="en-US"/>
            </a:p>
          </p:txBody>
        </p:sp>
        <p:grpSp>
          <p:nvGrpSpPr>
            <p:cNvPr id="16404" name="Group 13">
              <a:extLst>
                <a:ext uri="{FF2B5EF4-FFF2-40B4-BE49-F238E27FC236}">
                  <a16:creationId xmlns:a16="http://schemas.microsoft.com/office/drawing/2014/main" id="{0ABACB5E-7BCD-094F-9C32-34EABEC69465}"/>
                </a:ext>
              </a:extLst>
            </p:cNvPr>
            <p:cNvGrpSpPr>
              <a:grpSpLocks/>
            </p:cNvGrpSpPr>
            <p:nvPr/>
          </p:nvGrpSpPr>
          <p:grpSpPr bwMode="auto">
            <a:xfrm>
              <a:off x="4187" y="1856"/>
              <a:ext cx="1122" cy="514"/>
              <a:chOff x="4187" y="2008"/>
              <a:chExt cx="1122" cy="514"/>
            </a:xfrm>
          </p:grpSpPr>
          <p:pic>
            <p:nvPicPr>
              <p:cNvPr id="16405" name="Picture 14">
                <a:extLst>
                  <a:ext uri="{FF2B5EF4-FFF2-40B4-BE49-F238E27FC236}">
                    <a16:creationId xmlns:a16="http://schemas.microsoft.com/office/drawing/2014/main" id="{44F21D10-C540-2C41-BE68-D9FF2093C2AA}"/>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87" y="2008"/>
                <a:ext cx="1122" cy="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6" name="Rectangle 15">
                <a:extLst>
                  <a:ext uri="{FF2B5EF4-FFF2-40B4-BE49-F238E27FC236}">
                    <a16:creationId xmlns:a16="http://schemas.microsoft.com/office/drawing/2014/main" id="{4C105332-D824-354F-BA1A-749865171766}"/>
                  </a:ext>
                </a:extLst>
              </p:cNvPr>
              <p:cNvSpPr>
                <a:spLocks noChangeArrowheads="1"/>
              </p:cNvSpPr>
              <p:nvPr/>
            </p:nvSpPr>
            <p:spPr bwMode="auto">
              <a:xfrm>
                <a:off x="4188" y="2149"/>
                <a:ext cx="11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Unseen Data</a:t>
                </a:r>
              </a:p>
            </p:txBody>
          </p:sp>
        </p:grpSp>
      </p:grpSp>
      <p:grpSp>
        <p:nvGrpSpPr>
          <p:cNvPr id="6" name="Group 26">
            <a:extLst>
              <a:ext uri="{FF2B5EF4-FFF2-40B4-BE49-F238E27FC236}">
                <a16:creationId xmlns:a16="http://schemas.microsoft.com/office/drawing/2014/main" id="{A070CEB2-73E5-DA4A-A0F9-6838E2CD2FAB}"/>
              </a:ext>
            </a:extLst>
          </p:cNvPr>
          <p:cNvGrpSpPr>
            <a:grpSpLocks/>
          </p:cNvGrpSpPr>
          <p:nvPr/>
        </p:nvGrpSpPr>
        <p:grpSpPr bwMode="auto">
          <a:xfrm>
            <a:off x="7691439" y="3790952"/>
            <a:ext cx="2644775" cy="820738"/>
            <a:chOff x="3885" y="2307"/>
            <a:chExt cx="1666" cy="517"/>
          </a:xfrm>
        </p:grpSpPr>
        <p:sp>
          <p:nvSpPr>
            <p:cNvPr id="16400" name="Rectangle 16">
              <a:extLst>
                <a:ext uri="{FF2B5EF4-FFF2-40B4-BE49-F238E27FC236}">
                  <a16:creationId xmlns:a16="http://schemas.microsoft.com/office/drawing/2014/main" id="{6FCEC004-239C-FF4D-AA9D-C891A934D938}"/>
                </a:ext>
              </a:extLst>
            </p:cNvPr>
            <p:cNvSpPr>
              <a:spLocks noChangeArrowheads="1"/>
            </p:cNvSpPr>
            <p:nvPr/>
          </p:nvSpPr>
          <p:spPr bwMode="auto">
            <a:xfrm>
              <a:off x="3970" y="2533"/>
              <a:ext cx="1550" cy="291"/>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(Jeff, Professor, 4)</a:t>
              </a:r>
            </a:p>
          </p:txBody>
        </p:sp>
        <p:sp>
          <p:nvSpPr>
            <p:cNvPr id="16401" name="Line 17">
              <a:extLst>
                <a:ext uri="{FF2B5EF4-FFF2-40B4-BE49-F238E27FC236}">
                  <a16:creationId xmlns:a16="http://schemas.microsoft.com/office/drawing/2014/main" id="{8785B013-7962-FE4D-A1AB-57917DCD2AAF}"/>
                </a:ext>
              </a:extLst>
            </p:cNvPr>
            <p:cNvSpPr>
              <a:spLocks noChangeShapeType="1"/>
            </p:cNvSpPr>
            <p:nvPr/>
          </p:nvSpPr>
          <p:spPr bwMode="auto">
            <a:xfrm flipH="1">
              <a:off x="3885" y="2307"/>
              <a:ext cx="297" cy="248"/>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sp>
          <p:nvSpPr>
            <p:cNvPr id="16402" name="Line 18">
              <a:extLst>
                <a:ext uri="{FF2B5EF4-FFF2-40B4-BE49-F238E27FC236}">
                  <a16:creationId xmlns:a16="http://schemas.microsoft.com/office/drawing/2014/main" id="{6015245B-7BB7-1B4C-B0BE-547C88E15821}"/>
                </a:ext>
              </a:extLst>
            </p:cNvPr>
            <p:cNvSpPr>
              <a:spLocks noChangeShapeType="1"/>
            </p:cNvSpPr>
            <p:nvPr/>
          </p:nvSpPr>
          <p:spPr bwMode="auto">
            <a:xfrm>
              <a:off x="5322" y="2307"/>
              <a:ext cx="229" cy="22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 altLang="en-US"/>
            </a:p>
          </p:txBody>
        </p:sp>
      </p:grpSp>
      <p:grpSp>
        <p:nvGrpSpPr>
          <p:cNvPr id="7" name="Group 24">
            <a:extLst>
              <a:ext uri="{FF2B5EF4-FFF2-40B4-BE49-F238E27FC236}">
                <a16:creationId xmlns:a16="http://schemas.microsoft.com/office/drawing/2014/main" id="{9D368DF2-8541-0446-8676-BA086AA6FA28}"/>
              </a:ext>
            </a:extLst>
          </p:cNvPr>
          <p:cNvGrpSpPr>
            <a:grpSpLocks/>
          </p:cNvGrpSpPr>
          <p:nvPr/>
        </p:nvGrpSpPr>
        <p:grpSpPr bwMode="auto">
          <a:xfrm>
            <a:off x="4884739" y="1457325"/>
            <a:ext cx="2973387" cy="1506538"/>
            <a:chOff x="2117" y="837"/>
            <a:chExt cx="1873" cy="949"/>
          </a:xfrm>
        </p:grpSpPr>
        <p:grpSp>
          <p:nvGrpSpPr>
            <p:cNvPr id="16396" name="Group 2">
              <a:extLst>
                <a:ext uri="{FF2B5EF4-FFF2-40B4-BE49-F238E27FC236}">
                  <a16:creationId xmlns:a16="http://schemas.microsoft.com/office/drawing/2014/main" id="{0E91A221-84B1-F54C-9086-2518FA4ED14D}"/>
                </a:ext>
              </a:extLst>
            </p:cNvPr>
            <p:cNvGrpSpPr>
              <a:grpSpLocks/>
            </p:cNvGrpSpPr>
            <p:nvPr/>
          </p:nvGrpSpPr>
          <p:grpSpPr bwMode="auto">
            <a:xfrm>
              <a:off x="2800" y="837"/>
              <a:ext cx="1190" cy="949"/>
              <a:chOff x="2800" y="989"/>
              <a:chExt cx="1190" cy="949"/>
            </a:xfrm>
          </p:grpSpPr>
          <p:pic>
            <p:nvPicPr>
              <p:cNvPr id="16398" name="Picture 3">
                <a:extLst>
                  <a:ext uri="{FF2B5EF4-FFF2-40B4-BE49-F238E27FC236}">
                    <a16:creationId xmlns:a16="http://schemas.microsoft.com/office/drawing/2014/main" id="{6D0A79D4-DB1E-1F4D-83C5-893799BBC81C}"/>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00" y="989"/>
                <a:ext cx="1190" cy="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9" name="Rectangle 4">
                <a:extLst>
                  <a:ext uri="{FF2B5EF4-FFF2-40B4-BE49-F238E27FC236}">
                    <a16:creationId xmlns:a16="http://schemas.microsoft.com/office/drawing/2014/main" id="{48276C87-C3E8-EB46-A0E8-247360EF5697}"/>
                  </a:ext>
                </a:extLst>
              </p:cNvPr>
              <p:cNvSpPr>
                <a:spLocks noChangeArrowheads="1"/>
              </p:cNvSpPr>
              <p:nvPr/>
            </p:nvSpPr>
            <p:spPr bwMode="auto">
              <a:xfrm>
                <a:off x="2960" y="1382"/>
                <a:ext cx="85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sz="2400">
                    <a:latin typeface="Times New Roman" panose="02020603050405020304" pitchFamily="18" charset="0"/>
                    <a:ea typeface="宋体" panose="02010600030101010101" pitchFamily="2" charset="-122"/>
                  </a:rPr>
                  <a:t>Classifier</a:t>
                </a:r>
              </a:p>
            </p:txBody>
          </p:sp>
        </p:grpSp>
        <p:sp>
          <p:nvSpPr>
            <p:cNvPr id="16397" name="Freeform 19">
              <a:extLst>
                <a:ext uri="{FF2B5EF4-FFF2-40B4-BE49-F238E27FC236}">
                  <a16:creationId xmlns:a16="http://schemas.microsoft.com/office/drawing/2014/main" id="{EDB5A637-FE28-6E41-ABB5-24AB9A67A72B}"/>
                </a:ext>
              </a:extLst>
            </p:cNvPr>
            <p:cNvSpPr>
              <a:spLocks/>
            </p:cNvSpPr>
            <p:nvPr/>
          </p:nvSpPr>
          <p:spPr bwMode="auto">
            <a:xfrm>
              <a:off x="2117" y="1128"/>
              <a:ext cx="568" cy="374"/>
            </a:xfrm>
            <a:custGeom>
              <a:avLst/>
              <a:gdLst>
                <a:gd name="T0" fmla="*/ 567 w 568"/>
                <a:gd name="T1" fmla="*/ 59 h 374"/>
                <a:gd name="T2" fmla="*/ 503 w 568"/>
                <a:gd name="T3" fmla="*/ 220 h 374"/>
                <a:gd name="T4" fmla="*/ 478 w 568"/>
                <a:gd name="T5" fmla="*/ 165 h 374"/>
                <a:gd name="T6" fmla="*/ 138 w 568"/>
                <a:gd name="T7" fmla="*/ 318 h 374"/>
                <a:gd name="T8" fmla="*/ 163 w 568"/>
                <a:gd name="T9" fmla="*/ 373 h 374"/>
                <a:gd name="T10" fmla="*/ 0 w 568"/>
                <a:gd name="T11" fmla="*/ 314 h 374"/>
                <a:gd name="T12" fmla="*/ 64 w 568"/>
                <a:gd name="T13" fmla="*/ 153 h 374"/>
                <a:gd name="T14" fmla="*/ 89 w 568"/>
                <a:gd name="T15" fmla="*/ 208 h 374"/>
                <a:gd name="T16" fmla="*/ 429 w 568"/>
                <a:gd name="T17" fmla="*/ 55 h 374"/>
                <a:gd name="T18" fmla="*/ 404 w 568"/>
                <a:gd name="T19" fmla="*/ 0 h 374"/>
                <a:gd name="T20" fmla="*/ 567 w 568"/>
                <a:gd name="T21" fmla="*/ 59 h 3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8"/>
                <a:gd name="T34" fmla="*/ 0 h 374"/>
                <a:gd name="T35" fmla="*/ 568 w 568"/>
                <a:gd name="T36" fmla="*/ 374 h 3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8" h="374">
                  <a:moveTo>
                    <a:pt x="567" y="59"/>
                  </a:moveTo>
                  <a:lnTo>
                    <a:pt x="503" y="220"/>
                  </a:lnTo>
                  <a:lnTo>
                    <a:pt x="478" y="165"/>
                  </a:lnTo>
                  <a:lnTo>
                    <a:pt x="138" y="318"/>
                  </a:lnTo>
                  <a:lnTo>
                    <a:pt x="163" y="373"/>
                  </a:lnTo>
                  <a:lnTo>
                    <a:pt x="0" y="314"/>
                  </a:lnTo>
                  <a:lnTo>
                    <a:pt x="64" y="153"/>
                  </a:lnTo>
                  <a:lnTo>
                    <a:pt x="89" y="208"/>
                  </a:lnTo>
                  <a:lnTo>
                    <a:pt x="429" y="55"/>
                  </a:lnTo>
                  <a:lnTo>
                    <a:pt x="404" y="0"/>
                  </a:lnTo>
                  <a:lnTo>
                    <a:pt x="567" y="59"/>
                  </a:lnTo>
                </a:path>
              </a:pathLst>
            </a:custGeom>
            <a:solidFill>
              <a:srgbClr val="2597B8"/>
            </a:solidFill>
            <a:ln w="12700" cap="rnd">
              <a:solidFill>
                <a:srgbClr val="000000"/>
              </a:solidFill>
              <a:round/>
              <a:headEnd/>
              <a:tailEnd/>
            </a:ln>
          </p:spPr>
          <p:txBody>
            <a:bodyPr/>
            <a:lstStyle/>
            <a:p>
              <a:endParaRPr lang="zh" altLang="en-US"/>
            </a:p>
          </p:txBody>
        </p:sp>
      </p:grpSp>
      <p:grpSp>
        <p:nvGrpSpPr>
          <p:cNvPr id="9" name="Group 27">
            <a:extLst>
              <a:ext uri="{FF2B5EF4-FFF2-40B4-BE49-F238E27FC236}">
                <a16:creationId xmlns:a16="http://schemas.microsoft.com/office/drawing/2014/main" id="{94B5A74F-6F8A-3C49-9950-C2D86555D5F3}"/>
              </a:ext>
            </a:extLst>
          </p:cNvPr>
          <p:cNvGrpSpPr>
            <a:grpSpLocks/>
          </p:cNvGrpSpPr>
          <p:nvPr/>
        </p:nvGrpSpPr>
        <p:grpSpPr bwMode="auto">
          <a:xfrm>
            <a:off x="9244014" y="4887914"/>
            <a:ext cx="720725" cy="1366837"/>
            <a:chOff x="4863" y="2998"/>
            <a:chExt cx="454" cy="861"/>
          </a:xfrm>
        </p:grpSpPr>
        <p:sp>
          <p:nvSpPr>
            <p:cNvPr id="16394" name="AutoShape 11">
              <a:extLst>
                <a:ext uri="{FF2B5EF4-FFF2-40B4-BE49-F238E27FC236}">
                  <a16:creationId xmlns:a16="http://schemas.microsoft.com/office/drawing/2014/main" id="{4B9D7744-DF54-CD4D-9386-2B2D3A0CA93C}"/>
                </a:ext>
              </a:extLst>
            </p:cNvPr>
            <p:cNvSpPr>
              <a:spLocks noChangeArrowheads="1"/>
            </p:cNvSpPr>
            <p:nvPr/>
          </p:nvSpPr>
          <p:spPr bwMode="auto">
            <a:xfrm>
              <a:off x="4909" y="2998"/>
              <a:ext cx="344" cy="373"/>
            </a:xfrm>
            <a:prstGeom prst="downArrow">
              <a:avLst>
                <a:gd name="adj1" fmla="val 50000"/>
                <a:gd name="adj2" fmla="val 27118"/>
              </a:avLst>
            </a:prstGeom>
            <a:solidFill>
              <a:srgbClr val="2597B8"/>
            </a:solidFill>
            <a:ln w="12700">
              <a:solidFill>
                <a:srgbClr val="000000"/>
              </a:solidFill>
              <a:miter lim="800000"/>
              <a:headEnd/>
              <a:tailEnd/>
            </a:ln>
          </p:spPr>
          <p:txBody>
            <a:bodyPr wrap="none" anchor="ct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pic>
          <p:nvPicPr>
            <p:cNvPr id="16395" name="Picture 20">
              <a:extLst>
                <a:ext uri="{FF2B5EF4-FFF2-40B4-BE49-F238E27FC236}">
                  <a16:creationId xmlns:a16="http://schemas.microsoft.com/office/drawing/2014/main" id="{9D897ECD-5975-EE4A-9A1E-180577A5914E}"/>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63" y="3463"/>
              <a:ext cx="454"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3381" name="Rectangle 21">
            <a:extLst>
              <a:ext uri="{FF2B5EF4-FFF2-40B4-BE49-F238E27FC236}">
                <a16:creationId xmlns:a16="http://schemas.microsoft.com/office/drawing/2014/main" id="{9D570E9C-7DA6-6649-B4CA-AE53FE9D3A00}"/>
              </a:ext>
            </a:extLst>
          </p:cNvPr>
          <p:cNvSpPr>
            <a:spLocks noChangeArrowheads="1"/>
          </p:cNvSpPr>
          <p:nvPr/>
        </p:nvSpPr>
        <p:spPr bwMode="auto">
          <a:xfrm>
            <a:off x="7745414" y="4846638"/>
            <a:ext cx="15255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lgn="ctr">
              <a:spcBef>
                <a:spcPct val="0"/>
              </a:spcBef>
              <a:buClrTx/>
              <a:buFontTx/>
              <a:buNone/>
            </a:pPr>
            <a:r>
              <a:rPr kumimoji="0" lang="en-US" altLang="zh-CN">
                <a:latin typeface="Times New Roman" panose="02020603050405020304" pitchFamily="18" charset="0"/>
                <a:ea typeface="宋体" panose="02010600030101010101" pitchFamily="2" charset="-122"/>
              </a:rPr>
              <a:t>Tenured?</a:t>
            </a:r>
          </a:p>
        </p:txBody>
      </p:sp>
      <p:sp>
        <p:nvSpPr>
          <p:cNvPr id="16393" name="Rectangle 22">
            <a:extLst>
              <a:ext uri="{FF2B5EF4-FFF2-40B4-BE49-F238E27FC236}">
                <a16:creationId xmlns:a16="http://schemas.microsoft.com/office/drawing/2014/main" id="{552BE260-D114-A148-ACAA-D6B642A98C9C}"/>
              </a:ext>
            </a:extLst>
          </p:cNvPr>
          <p:cNvSpPr>
            <a:spLocks noGrp="1" noChangeArrowheads="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分类：测试分类模型并预测</a:t>
            </a:r>
          </a:p>
        </p:txBody>
      </p:sp>
      <p:sp>
        <p:nvSpPr>
          <p:cNvPr id="3" name="内容占位符 2">
            <a:extLst>
              <a:ext uri="{FF2B5EF4-FFF2-40B4-BE49-F238E27FC236}">
                <a16:creationId xmlns:a16="http://schemas.microsoft.com/office/drawing/2014/main" id="{2EF16DC1-DE71-EA40-BD19-E504AB6BD830}"/>
              </a:ext>
            </a:extLst>
          </p:cNvPr>
          <p:cNvSpPr>
            <a:spLocks noGrp="1"/>
          </p:cNvSpPr>
          <p:nvPr>
            <p:ph idx="1"/>
          </p:nvPr>
        </p:nvSpPr>
        <p:spPr/>
        <p:txBody>
          <a:bodyP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3368"/>
                                        </p:tgtEl>
                                        <p:attrNameLst>
                                          <p:attrName>style.visibility</p:attrName>
                                        </p:attrNameLst>
                                      </p:cBhvr>
                                      <p:to>
                                        <p:strVal val="visible"/>
                                      </p:to>
                                    </p:set>
                                    <p:animEffect transition="in" filter="blinds(horizontal)">
                                      <p:cBhvr>
                                        <p:cTn id="7" dur="500"/>
                                        <p:tgtEl>
                                          <p:spTgt spid="7833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ox(in)">
                                      <p:cBhvr>
                                        <p:cTn id="24" dur="500"/>
                                        <p:tgtEl>
                                          <p:spTgt spid="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ox(in)">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783381"/>
                                        </p:tgtEl>
                                        <p:attrNameLst>
                                          <p:attrName>style.visibility</p:attrName>
                                        </p:attrNameLst>
                                      </p:cBhvr>
                                      <p:to>
                                        <p:strVal val="visible"/>
                                      </p:to>
                                    </p:set>
                                    <p:animEffect transition="in" filter="box(in)">
                                      <p:cBhvr>
                                        <p:cTn id="34" dur="500"/>
                                        <p:tgtEl>
                                          <p:spTgt spid="78338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ox(in)">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338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a:extLst>
              <a:ext uri="{FF2B5EF4-FFF2-40B4-BE49-F238E27FC236}">
                <a16:creationId xmlns:a16="http://schemas.microsoft.com/office/drawing/2014/main" id="{29ED0EB5-007A-FF4D-9CBC-8BA0D7441A09}"/>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4.5.2 </a:t>
            </a:r>
            <a:r>
              <a:rPr lang="zh-CN" altLang="zh-CN">
                <a:latin typeface="微软雅黑" panose="020B0503020204020204" pitchFamily="34" charset="-122"/>
                <a:ea typeface="微软雅黑" panose="020B0503020204020204" pitchFamily="34" charset="-122"/>
              </a:rPr>
              <a:t>分类性能的度量指标</a:t>
            </a:r>
            <a:endParaRPr lang="zh-CN" altLang="en-US">
              <a:latin typeface="微软雅黑" panose="020B0503020204020204" pitchFamily="34" charset="-122"/>
              <a:ea typeface="微软雅黑" panose="020B0503020204020204" pitchFamily="34" charset="-122"/>
            </a:endParaRPr>
          </a:p>
        </p:txBody>
      </p:sp>
      <p:sp>
        <p:nvSpPr>
          <p:cNvPr id="60419" name="内容占位符 2">
            <a:extLst>
              <a:ext uri="{FF2B5EF4-FFF2-40B4-BE49-F238E27FC236}">
                <a16:creationId xmlns:a16="http://schemas.microsoft.com/office/drawing/2014/main" id="{EC512DBF-443C-D244-8F5B-B4803137FD1E}"/>
              </a:ext>
            </a:extLst>
          </p:cNvPr>
          <p:cNvSpPr>
            <a:spLocks noGrp="1"/>
          </p:cNvSpPr>
          <p:nvPr>
            <p:ph idx="1"/>
          </p:nvPr>
        </p:nvSpPr>
        <p:spPr>
          <a:xfrm>
            <a:off x="410270" y="1520825"/>
            <a:ext cx="3023666" cy="1223962"/>
          </a:xfrm>
        </p:spPr>
        <p:txBody>
          <a:bodyPr/>
          <a:lstStyle/>
          <a:p>
            <a:pPr eaLnBrk="1" hangingPunct="1"/>
            <a:r>
              <a:rPr lang="zh-CN" altLang="en-US" dirty="0">
                <a:ea typeface="微软雅黑" panose="020B0503020204020204" pitchFamily="34" charset="-122"/>
              </a:rPr>
              <a:t>分类输出结果</a:t>
            </a:r>
          </a:p>
          <a:p>
            <a:pPr eaLnBrk="1" hangingPunct="1"/>
            <a:endParaRPr lang="zh-CN" altLang="en-US" dirty="0">
              <a:ea typeface="微软雅黑" panose="020B0503020204020204" pitchFamily="34" charset="-122"/>
            </a:endParaRPr>
          </a:p>
        </p:txBody>
      </p:sp>
      <p:pic>
        <p:nvPicPr>
          <p:cNvPr id="60420" name="图片 3">
            <a:extLst>
              <a:ext uri="{FF2B5EF4-FFF2-40B4-BE49-F238E27FC236}">
                <a16:creationId xmlns:a16="http://schemas.microsoft.com/office/drawing/2014/main" id="{AF02E0ED-57F0-524A-BE4E-5B21298825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620" t="25006" r="1390" b="13728"/>
          <a:stretch>
            <a:fillRect/>
          </a:stretch>
        </p:blipFill>
        <p:spPr bwMode="auto">
          <a:xfrm>
            <a:off x="3863975" y="1450976"/>
            <a:ext cx="5791200"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内容占位符 6">
            <a:extLst>
              <a:ext uri="{FF2B5EF4-FFF2-40B4-BE49-F238E27FC236}">
                <a16:creationId xmlns:a16="http://schemas.microsoft.com/office/drawing/2014/main" id="{4AE3EB69-D1AC-BE4E-8065-64EFEF41B43B}"/>
              </a:ext>
            </a:extLst>
          </p:cNvPr>
          <p:cNvGraphicFramePr>
            <a:graphicFrameLocks noGrp="1"/>
          </p:cNvGraphicFramePr>
          <p:nvPr/>
        </p:nvGraphicFramePr>
        <p:xfrm>
          <a:off x="2843213" y="4149726"/>
          <a:ext cx="7516812" cy="2562225"/>
        </p:xfrm>
        <a:graphic>
          <a:graphicData uri="http://schemas.openxmlformats.org/drawingml/2006/table">
            <a:tbl>
              <a:tblPr/>
              <a:tblGrid>
                <a:gridCol w="2632075">
                  <a:extLst>
                    <a:ext uri="{9D8B030D-6E8A-4147-A177-3AD203B41FA5}">
                      <a16:colId xmlns:a16="http://schemas.microsoft.com/office/drawing/2014/main" val="1865265049"/>
                    </a:ext>
                  </a:extLst>
                </a:gridCol>
                <a:gridCol w="2200275">
                  <a:extLst>
                    <a:ext uri="{9D8B030D-6E8A-4147-A177-3AD203B41FA5}">
                      <a16:colId xmlns:a16="http://schemas.microsoft.com/office/drawing/2014/main" val="1530807814"/>
                    </a:ext>
                  </a:extLst>
                </a:gridCol>
                <a:gridCol w="2684462">
                  <a:extLst>
                    <a:ext uri="{9D8B030D-6E8A-4147-A177-3AD203B41FA5}">
                      <a16:colId xmlns:a16="http://schemas.microsoft.com/office/drawing/2014/main" val="2195296384"/>
                    </a:ext>
                  </a:extLst>
                </a:gridCol>
              </a:tblGrid>
              <a:tr h="854075">
                <a:tc>
                  <a:txBody>
                    <a:bodyPr/>
                    <a:lstStyle>
                      <a:lvl1pPr indent="5334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533400" algn="just" defTabSz="914400" rtl="0" eaLnBrk="1" fontAlgn="base" latinLnBrk="0" hangingPunct="1">
                        <a:lnSpc>
                          <a:spcPct val="100000"/>
                        </a:lnSpc>
                        <a:spcBef>
                          <a:spcPct val="0"/>
                        </a:spcBef>
                        <a:spcAft>
                          <a:spcPct val="0"/>
                        </a:spcAft>
                        <a:buClrTx/>
                        <a:buSzTx/>
                        <a:buFontTx/>
                        <a:buNone/>
                        <a:tabLst/>
                      </a:pPr>
                      <a:r>
                        <a:rPr kumimoji="0" lang="zh-CN" altLang="zh"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预测类别</a:t>
                      </a:r>
                    </a:p>
                    <a:p>
                      <a:pPr marL="0" marR="0" lvl="0" indent="533400" algn="just" defTabSz="914400" rtl="0" eaLnBrk="1" fontAlgn="base" latinLnBrk="0" hangingPunct="1">
                        <a:lnSpc>
                          <a:spcPct val="100000"/>
                        </a:lnSpc>
                        <a:spcBef>
                          <a:spcPct val="0"/>
                        </a:spcBef>
                        <a:spcAft>
                          <a:spcPct val="0"/>
                        </a:spcAft>
                        <a:buClrTx/>
                        <a:buSzTx/>
                        <a:buFontTx/>
                        <a:buNone/>
                        <a:tabLst/>
                      </a:pPr>
                      <a:r>
                        <a:rPr kumimoji="0" lang="zh-CN" altLang="zh"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真实类别</a:t>
                      </a:r>
                      <a:endParaRPr kumimoji="0" lang="zh-CN" altLang="zh" sz="2400" b="0" i="0" u="none" strike="noStrike" cap="none" normalizeH="0" baseline="0">
                        <a:ln>
                          <a:noFill/>
                        </a:ln>
                        <a:solidFill>
                          <a:srgbClr val="FDFCDF"/>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Yes</a:t>
                      </a:r>
                      <a:endParaRPr kumimoji="0" lang="zh-CN" altLang="zh-CN" sz="2400" b="0" i="0" u="none" strike="noStrike" cap="none" normalizeH="0" baseline="0">
                        <a:ln>
                          <a:noFill/>
                        </a:ln>
                        <a:solidFill>
                          <a:srgbClr val="FDFCDF"/>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No</a:t>
                      </a:r>
                      <a:endParaRPr kumimoji="0" lang="zh-CN" altLang="zh-CN" sz="2400" b="0" i="0" u="none" strike="noStrike" cap="none" normalizeH="0" baseline="0">
                        <a:ln>
                          <a:noFill/>
                        </a:ln>
                        <a:solidFill>
                          <a:srgbClr val="FDFCDF"/>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547054119"/>
                  </a:ext>
                </a:extLst>
              </a:tr>
              <a:tr h="854075">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Yes</a:t>
                      </a:r>
                      <a:endParaRPr kumimoji="0" lang="zh-CN" altLang="zh-CN" sz="2400" b="0" i="0" u="none" strike="noStrike" cap="none" normalizeH="0" baseline="0">
                        <a:ln>
                          <a:noFill/>
                        </a:ln>
                        <a:solidFill>
                          <a:srgbClr val="FDFCDF"/>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2</a:t>
                      </a:r>
                      <a:endParaRPr kumimoji="0" lang="zh-CN"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真正例数</a:t>
                      </a: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TP</a:t>
                      </a:r>
                      <a:endParaRPr kumimoji="0" lang="zh-CN" altLang="zh-CN" sz="24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3</a:t>
                      </a:r>
                      <a:endParaRPr kumimoji="0" lang="zh-CN"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假负例数</a:t>
                      </a: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FN</a:t>
                      </a:r>
                      <a:endParaRPr kumimoji="0" lang="zh-CN" altLang="zh-CN" sz="24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CBDE"/>
                    </a:solidFill>
                  </a:tcPr>
                </a:tc>
                <a:extLst>
                  <a:ext uri="{0D108BD9-81ED-4DB2-BD59-A6C34878D82A}">
                    <a16:rowId xmlns:a16="http://schemas.microsoft.com/office/drawing/2014/main" val="3515030840"/>
                  </a:ext>
                </a:extLst>
              </a:tr>
              <a:tr h="854075">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FDFCDF"/>
                          </a:solidFill>
                          <a:effectLst/>
                          <a:latin typeface="Times New Roman" panose="02020603050405020304" pitchFamily="18" charset="0"/>
                          <a:ea typeface="微软雅黑" panose="020B0503020204020204" pitchFamily="34" charset="-122"/>
                        </a:rPr>
                        <a:t>No</a:t>
                      </a:r>
                      <a:endParaRPr kumimoji="0" lang="zh-CN" altLang="zh-CN" sz="2400" b="0" i="0" u="none" strike="noStrike" cap="none" normalizeH="0" baseline="0">
                        <a:ln>
                          <a:noFill/>
                        </a:ln>
                        <a:solidFill>
                          <a:srgbClr val="FDFCDF"/>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3</a:t>
                      </a:r>
                      <a:b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br>
                      <a:r>
                        <a:rPr kumimoji="0" lang="zh-CN" altLang="zh"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假正例数</a:t>
                      </a: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FP</a:t>
                      </a:r>
                      <a:endParaRPr kumimoji="0" lang="zh-CN" altLang="zh-CN" sz="24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tc>
                  <a:txBody>
                    <a:bodyPr/>
                    <a:lstStyle>
                      <a:lvl1pPr>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6</a:t>
                      </a:r>
                      <a:endParaRPr kumimoji="0" lang="zh-CN"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真负例数</a:t>
                      </a:r>
                      <a:r>
                        <a:rPr kumimoji="0" lang="en-US" altLang="zh-CN" sz="2400" b="0" i="0" u="none" strike="noStrike" cap="none" normalizeH="0" baseline="0">
                          <a:ln>
                            <a:noFill/>
                          </a:ln>
                          <a:solidFill>
                            <a:srgbClr val="000000"/>
                          </a:solidFill>
                          <a:effectLst/>
                          <a:latin typeface="Times New Roman" panose="02020603050405020304" pitchFamily="18" charset="0"/>
                          <a:ea typeface="微软雅黑" panose="020B0503020204020204" pitchFamily="34" charset="-122"/>
                        </a:rPr>
                        <a:t>TN</a:t>
                      </a:r>
                      <a:endParaRPr kumimoji="0" lang="zh-CN" altLang="zh-CN" sz="2400" b="0" i="0" u="none" strike="noStrike" cap="none" normalizeH="0" baseline="0">
                        <a:ln>
                          <a:noFill/>
                        </a:ln>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txBody>
                  <a:tcPr marL="68578" marR="6857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7EF"/>
                    </a:solidFill>
                  </a:tcPr>
                </a:tc>
                <a:extLst>
                  <a:ext uri="{0D108BD9-81ED-4DB2-BD59-A6C34878D82A}">
                    <a16:rowId xmlns:a16="http://schemas.microsoft.com/office/drawing/2014/main" val="3556203079"/>
                  </a:ext>
                </a:extLst>
              </a:tr>
            </a:tbl>
          </a:graphicData>
        </a:graphic>
      </p:graphicFrame>
      <p:sp>
        <p:nvSpPr>
          <p:cNvPr id="60439" name="直接连接符 37">
            <a:extLst>
              <a:ext uri="{FF2B5EF4-FFF2-40B4-BE49-F238E27FC236}">
                <a16:creationId xmlns:a16="http://schemas.microsoft.com/office/drawing/2014/main" id="{CDC68888-99DA-3441-8914-6B330DD124A8}"/>
              </a:ext>
            </a:extLst>
          </p:cNvPr>
          <p:cNvSpPr>
            <a:spLocks noChangeShapeType="1"/>
          </p:cNvSpPr>
          <p:nvPr/>
        </p:nvSpPr>
        <p:spPr bwMode="auto">
          <a:xfrm>
            <a:off x="2843213" y="4194176"/>
            <a:ext cx="2493962" cy="690563"/>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a:extLst>
              <a:ext uri="{FF2B5EF4-FFF2-40B4-BE49-F238E27FC236}">
                <a16:creationId xmlns:a16="http://schemas.microsoft.com/office/drawing/2014/main" id="{53107D1D-F815-7F4A-BAFD-FEB59C83005B}"/>
              </a:ext>
            </a:extLst>
          </p:cNvPr>
          <p:cNvSpPr>
            <a:spLocks noGrp="1"/>
          </p:cNvSpPr>
          <p:nvPr>
            <p:ph type="title"/>
          </p:nvPr>
        </p:nvSpPr>
        <p:spPr/>
        <p:txBody>
          <a:bodyPr/>
          <a:lstStyle/>
          <a:p>
            <a:pPr eaLnBrk="1" hangingPunct="1"/>
            <a:r>
              <a:rPr lang="zh-CN" altLang="en-US">
                <a:latin typeface="微软雅黑" panose="020B0503020204020204" pitchFamily="34" charset="-122"/>
                <a:ea typeface="微软雅黑" panose="020B0503020204020204" pitchFamily="34" charset="-122"/>
              </a:rPr>
              <a:t>性能度量</a:t>
            </a:r>
          </a:p>
        </p:txBody>
      </p:sp>
      <p:sp>
        <p:nvSpPr>
          <p:cNvPr id="61443" name="内容占位符 2">
            <a:extLst>
              <a:ext uri="{FF2B5EF4-FFF2-40B4-BE49-F238E27FC236}">
                <a16:creationId xmlns:a16="http://schemas.microsoft.com/office/drawing/2014/main" id="{A3682C9C-31AE-A346-A244-B7D816DB8552}"/>
              </a:ext>
            </a:extLst>
          </p:cNvPr>
          <p:cNvSpPr>
            <a:spLocks noGrp="1"/>
          </p:cNvSpPr>
          <p:nvPr>
            <p:ph idx="1"/>
          </p:nvPr>
        </p:nvSpPr>
        <p:spPr/>
        <p:txBody>
          <a:bodyPr/>
          <a:lstStyle/>
          <a:p>
            <a:pPr eaLnBrk="1" hangingPunct="1"/>
            <a:r>
              <a:rPr lang="zh-CN" altLang="zh-CN">
                <a:ea typeface="微软雅黑" panose="020B0503020204020204" pitchFamily="34" charset="-122"/>
              </a:rPr>
              <a:t>真正率（</a:t>
            </a:r>
            <a:r>
              <a:rPr lang="en-US" altLang="zh-CN">
                <a:ea typeface="微软雅黑" panose="020B0503020204020204" pitchFamily="34" charset="-122"/>
              </a:rPr>
              <a:t>true positive rate</a:t>
            </a:r>
            <a:r>
              <a:rPr lang="zh-CN" altLang="zh-CN">
                <a:ea typeface="微软雅黑" panose="020B0503020204020204" pitchFamily="34" charset="-122"/>
              </a:rPr>
              <a:t>）</a:t>
            </a:r>
            <a:r>
              <a:rPr lang="en-US" altLang="zh-CN">
                <a:ea typeface="微软雅黑" panose="020B0503020204020204" pitchFamily="34" charset="-122"/>
              </a:rPr>
              <a:t>TP rate</a:t>
            </a:r>
            <a:r>
              <a:rPr lang="zh-CN" altLang="zh-CN">
                <a:ea typeface="微软雅黑" panose="020B0503020204020204" pitchFamily="34" charset="-122"/>
              </a:rPr>
              <a:t>和假正率（</a:t>
            </a:r>
            <a:r>
              <a:rPr lang="en-US" altLang="zh-CN">
                <a:ea typeface="微软雅黑" panose="020B0503020204020204" pitchFamily="34" charset="-122"/>
              </a:rPr>
              <a:t>false positive rate</a:t>
            </a:r>
            <a:r>
              <a:rPr lang="zh-CN" altLang="zh-CN">
                <a:ea typeface="微软雅黑" panose="020B0503020204020204" pitchFamily="34" charset="-122"/>
              </a:rPr>
              <a:t>）</a:t>
            </a:r>
            <a:r>
              <a:rPr lang="en-US" altLang="zh-CN">
                <a:ea typeface="微软雅黑" panose="020B0503020204020204" pitchFamily="34" charset="-122"/>
              </a:rPr>
              <a:t> FP rate</a:t>
            </a:r>
            <a:r>
              <a:rPr lang="zh-CN" altLang="zh-CN">
                <a:ea typeface="微软雅黑" panose="020B0503020204020204" pitchFamily="34" charset="-122"/>
              </a:rPr>
              <a:t>，</a:t>
            </a:r>
            <a:r>
              <a:rPr lang="zh-CN" altLang="en-US">
                <a:ea typeface="微软雅黑" panose="020B0503020204020204" pitchFamily="34" charset="-122"/>
              </a:rPr>
              <a:t>查准</a:t>
            </a:r>
            <a:r>
              <a:rPr lang="zh-CN" altLang="zh-CN">
                <a:ea typeface="微软雅黑" panose="020B0503020204020204" pitchFamily="34" charset="-122"/>
              </a:rPr>
              <a:t>率</a:t>
            </a:r>
            <a:r>
              <a:rPr lang="en-US" altLang="zh-CN">
                <a:ea typeface="微软雅黑" panose="020B0503020204020204" pitchFamily="34" charset="-122"/>
              </a:rPr>
              <a:t>(precision)</a:t>
            </a:r>
            <a:r>
              <a:rPr lang="zh-CN" altLang="zh-CN">
                <a:ea typeface="微软雅黑" panose="020B0503020204020204" pitchFamily="34" charset="-122"/>
              </a:rPr>
              <a:t>和</a:t>
            </a:r>
            <a:r>
              <a:rPr lang="zh-CN" altLang="en-US">
                <a:ea typeface="微软雅黑" panose="020B0503020204020204" pitchFamily="34" charset="-122"/>
              </a:rPr>
              <a:t>查全</a:t>
            </a:r>
            <a:r>
              <a:rPr lang="zh-CN" altLang="zh-CN">
                <a:ea typeface="微软雅黑" panose="020B0503020204020204" pitchFamily="34" charset="-122"/>
              </a:rPr>
              <a:t>率</a:t>
            </a:r>
            <a:r>
              <a:rPr lang="en-US" altLang="zh-CN">
                <a:ea typeface="微软雅黑" panose="020B0503020204020204" pitchFamily="34" charset="-122"/>
              </a:rPr>
              <a:t>(recall)</a:t>
            </a:r>
            <a:endParaRPr lang="zh-CN" altLang="en-US">
              <a:ea typeface="微软雅黑" panose="020B0503020204020204" pitchFamily="34" charset="-122"/>
            </a:endParaRPr>
          </a:p>
        </p:txBody>
      </p:sp>
      <p:sp>
        <p:nvSpPr>
          <p:cNvPr id="61444" name="Rectangle 2">
            <a:extLst>
              <a:ext uri="{FF2B5EF4-FFF2-40B4-BE49-F238E27FC236}">
                <a16:creationId xmlns:a16="http://schemas.microsoft.com/office/drawing/2014/main" id="{953755C3-48A9-1D4D-95CE-BB1EE7C9DD9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61445" name="对象 6">
            <a:extLst>
              <a:ext uri="{FF2B5EF4-FFF2-40B4-BE49-F238E27FC236}">
                <a16:creationId xmlns:a16="http://schemas.microsoft.com/office/drawing/2014/main" id="{C5CA47EF-70B9-E748-A510-C05BEAAD8D13}"/>
              </a:ext>
            </a:extLst>
          </p:cNvPr>
          <p:cNvGraphicFramePr>
            <a:graphicFrameLocks noChangeAspect="1"/>
          </p:cNvGraphicFramePr>
          <p:nvPr/>
        </p:nvGraphicFramePr>
        <p:xfrm>
          <a:off x="2482850" y="2997201"/>
          <a:ext cx="2878138" cy="944563"/>
        </p:xfrm>
        <a:graphic>
          <a:graphicData uri="http://schemas.openxmlformats.org/presentationml/2006/ole">
            <mc:AlternateContent xmlns:mc="http://schemas.openxmlformats.org/markup-compatibility/2006">
              <mc:Choice xmlns:v="urn:schemas-microsoft-com:vml" Requires="v">
                <p:oleObj spid="_x0000_s61499" name="Equation" r:id="rId3" imgW="27495500" imgH="9067800" progId="Equation.DSMT4">
                  <p:embed/>
                </p:oleObj>
              </mc:Choice>
              <mc:Fallback>
                <p:oleObj name="Equation" r:id="rId3" imgW="27495500" imgH="9067800" progId="Equation.DSMT4">
                  <p:embed/>
                  <p:pic>
                    <p:nvPicPr>
                      <p:cNvPr id="0"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850" y="2997201"/>
                        <a:ext cx="2878138"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46" name="Rectangle 5">
            <a:extLst>
              <a:ext uri="{FF2B5EF4-FFF2-40B4-BE49-F238E27FC236}">
                <a16:creationId xmlns:a16="http://schemas.microsoft.com/office/drawing/2014/main" id="{0DBCF428-A3A1-7C4B-8CD0-89D86D34071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61447" name="对象 8">
            <a:extLst>
              <a:ext uri="{FF2B5EF4-FFF2-40B4-BE49-F238E27FC236}">
                <a16:creationId xmlns:a16="http://schemas.microsoft.com/office/drawing/2014/main" id="{147CE604-2860-CD4D-B66E-E4DE5819A829}"/>
              </a:ext>
            </a:extLst>
          </p:cNvPr>
          <p:cNvGraphicFramePr>
            <a:graphicFrameLocks noChangeAspect="1"/>
          </p:cNvGraphicFramePr>
          <p:nvPr/>
        </p:nvGraphicFramePr>
        <p:xfrm>
          <a:off x="6888163" y="2938463"/>
          <a:ext cx="2800350" cy="927100"/>
        </p:xfrm>
        <a:graphic>
          <a:graphicData uri="http://schemas.openxmlformats.org/presentationml/2006/ole">
            <mc:AlternateContent xmlns:mc="http://schemas.openxmlformats.org/markup-compatibility/2006">
              <mc:Choice xmlns:v="urn:schemas-microsoft-com:vml" Requires="v">
                <p:oleObj spid="_x0000_s61500" name="Equation" r:id="rId5" imgW="27203400" imgH="9067800" progId="Equation.DSMT4">
                  <p:embed/>
                </p:oleObj>
              </mc:Choice>
              <mc:Fallback>
                <p:oleObj name="Equation" r:id="rId5" imgW="27203400" imgH="9067800" progId="Equation.DSMT4">
                  <p:embed/>
                  <p:pic>
                    <p:nvPicPr>
                      <p:cNvPr id="0" name="对象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163" y="2938463"/>
                        <a:ext cx="280035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48" name="Rectangle 7">
            <a:extLst>
              <a:ext uri="{FF2B5EF4-FFF2-40B4-BE49-F238E27FC236}">
                <a16:creationId xmlns:a16="http://schemas.microsoft.com/office/drawing/2014/main" id="{50850323-4E36-6A46-AC90-EBD6DEBC0D19}"/>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61449" name="对象 10">
            <a:extLst>
              <a:ext uri="{FF2B5EF4-FFF2-40B4-BE49-F238E27FC236}">
                <a16:creationId xmlns:a16="http://schemas.microsoft.com/office/drawing/2014/main" id="{AB73710F-285A-7648-B758-BA6C7AB2F206}"/>
              </a:ext>
            </a:extLst>
          </p:cNvPr>
          <p:cNvGraphicFramePr>
            <a:graphicFrameLocks noChangeAspect="1"/>
          </p:cNvGraphicFramePr>
          <p:nvPr/>
        </p:nvGraphicFramePr>
        <p:xfrm>
          <a:off x="2481264" y="4005264"/>
          <a:ext cx="3267075" cy="985837"/>
        </p:xfrm>
        <a:graphic>
          <a:graphicData uri="http://schemas.openxmlformats.org/presentationml/2006/ole">
            <mc:AlternateContent xmlns:mc="http://schemas.openxmlformats.org/markup-compatibility/2006">
              <mc:Choice xmlns:v="urn:schemas-microsoft-com:vml" Requires="v">
                <p:oleObj spid="_x0000_s61501" name="Equation" r:id="rId7" imgW="29845000" imgH="9067800" progId="Equation.DSMT4">
                  <p:embed/>
                </p:oleObj>
              </mc:Choice>
              <mc:Fallback>
                <p:oleObj name="Equation" r:id="rId7" imgW="29845000" imgH="9067800" progId="Equation.DSMT4">
                  <p:embed/>
                  <p:pic>
                    <p:nvPicPr>
                      <p:cNvPr id="0" name="对象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1264" y="4005264"/>
                        <a:ext cx="3267075"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50" name="Rectangle 9">
            <a:extLst>
              <a:ext uri="{FF2B5EF4-FFF2-40B4-BE49-F238E27FC236}">
                <a16:creationId xmlns:a16="http://schemas.microsoft.com/office/drawing/2014/main" id="{55BD4D28-4809-464B-AF58-2515B05793A7}"/>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61451" name="对象 12">
            <a:extLst>
              <a:ext uri="{FF2B5EF4-FFF2-40B4-BE49-F238E27FC236}">
                <a16:creationId xmlns:a16="http://schemas.microsoft.com/office/drawing/2014/main" id="{36D85067-8B9C-8E4A-A5C6-D69110C1C238}"/>
              </a:ext>
            </a:extLst>
          </p:cNvPr>
          <p:cNvGraphicFramePr>
            <a:graphicFrameLocks noChangeAspect="1"/>
          </p:cNvGraphicFramePr>
          <p:nvPr/>
        </p:nvGraphicFramePr>
        <p:xfrm>
          <a:off x="6845301" y="3905251"/>
          <a:ext cx="2779713" cy="1008063"/>
        </p:xfrm>
        <a:graphic>
          <a:graphicData uri="http://schemas.openxmlformats.org/presentationml/2006/ole">
            <mc:AlternateContent xmlns:mc="http://schemas.openxmlformats.org/markup-compatibility/2006">
              <mc:Choice xmlns:v="urn:schemas-microsoft-com:vml" Requires="v">
                <p:oleObj spid="_x0000_s61502" name="Equation" r:id="rId9" imgW="24866600" imgH="9067800" progId="Equation.DSMT4">
                  <p:embed/>
                </p:oleObj>
              </mc:Choice>
              <mc:Fallback>
                <p:oleObj name="Equation" r:id="rId9" imgW="24866600" imgH="9067800" progId="Equation.DSMT4">
                  <p:embed/>
                  <p:pic>
                    <p:nvPicPr>
                      <p:cNvPr id="0" name="对象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5301" y="3905251"/>
                        <a:ext cx="27797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52" name="Rectangle 11">
            <a:extLst>
              <a:ext uri="{FF2B5EF4-FFF2-40B4-BE49-F238E27FC236}">
                <a16:creationId xmlns:a16="http://schemas.microsoft.com/office/drawing/2014/main" id="{AC9FD74E-7E2E-4E49-B68F-0CB45A461492}"/>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endParaRPr kumimoji="0" lang="zh-CN" altLang="en-US" sz="2400">
              <a:latin typeface="Times New Roman" panose="02020603050405020304" pitchFamily="18" charset="0"/>
              <a:ea typeface="宋体" panose="02010600030101010101" pitchFamily="2" charset="-122"/>
            </a:endParaRPr>
          </a:p>
        </p:txBody>
      </p:sp>
      <p:graphicFrame>
        <p:nvGraphicFramePr>
          <p:cNvPr id="61453" name="对象 14">
            <a:extLst>
              <a:ext uri="{FF2B5EF4-FFF2-40B4-BE49-F238E27FC236}">
                <a16:creationId xmlns:a16="http://schemas.microsoft.com/office/drawing/2014/main" id="{896943C8-1FD6-6344-AE36-D2CB84FD6587}"/>
              </a:ext>
            </a:extLst>
          </p:cNvPr>
          <p:cNvGraphicFramePr>
            <a:graphicFrameLocks noChangeAspect="1"/>
          </p:cNvGraphicFramePr>
          <p:nvPr/>
        </p:nvGraphicFramePr>
        <p:xfrm>
          <a:off x="2151063" y="5245100"/>
          <a:ext cx="8094662" cy="1009650"/>
        </p:xfrm>
        <a:graphic>
          <a:graphicData uri="http://schemas.openxmlformats.org/presentationml/2006/ole">
            <mc:AlternateContent xmlns:mc="http://schemas.openxmlformats.org/markup-compatibility/2006">
              <mc:Choice xmlns:v="urn:schemas-microsoft-com:vml" Requires="v">
                <p:oleObj spid="_x0000_s61503" name="Equation" r:id="rId11" imgW="77241400" imgH="9652000" progId="Equation.DSMT4">
                  <p:embed/>
                </p:oleObj>
              </mc:Choice>
              <mc:Fallback>
                <p:oleObj name="Equation" r:id="rId11" imgW="77241400" imgH="9652000" progId="Equation.DSMT4">
                  <p:embed/>
                  <p:pic>
                    <p:nvPicPr>
                      <p:cNvPr id="0" name="对象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51063" y="5245100"/>
                        <a:ext cx="809466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a:extLst>
              <a:ext uri="{FF2B5EF4-FFF2-40B4-BE49-F238E27FC236}">
                <a16:creationId xmlns:a16="http://schemas.microsoft.com/office/drawing/2014/main" id="{0BE18082-09E2-3C41-ACB1-70C503826A34}"/>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4.5.3 </a:t>
            </a:r>
            <a:r>
              <a:rPr lang="zh-CN" altLang="zh-CN">
                <a:latin typeface="微软雅黑" panose="020B0503020204020204" pitchFamily="34" charset="-122"/>
                <a:ea typeface="微软雅黑" panose="020B0503020204020204" pitchFamily="34" charset="-122"/>
              </a:rPr>
              <a:t>不同分类模型的比较</a:t>
            </a:r>
            <a:endParaRPr lang="zh-CN" altLang="en-US">
              <a:latin typeface="微软雅黑" panose="020B0503020204020204" pitchFamily="34" charset="-122"/>
              <a:ea typeface="微软雅黑" panose="020B0503020204020204" pitchFamily="34" charset="-122"/>
            </a:endParaRPr>
          </a:p>
        </p:txBody>
      </p:sp>
      <p:sp>
        <p:nvSpPr>
          <p:cNvPr id="62467" name="内容占位符 2">
            <a:extLst>
              <a:ext uri="{FF2B5EF4-FFF2-40B4-BE49-F238E27FC236}">
                <a16:creationId xmlns:a16="http://schemas.microsoft.com/office/drawing/2014/main" id="{4DF8E66C-0A7B-5E4B-A312-5EB8F4EC5D73}"/>
              </a:ext>
            </a:extLst>
          </p:cNvPr>
          <p:cNvSpPr>
            <a:spLocks noGrp="1"/>
          </p:cNvSpPr>
          <p:nvPr>
            <p:ph idx="1"/>
          </p:nvPr>
        </p:nvSpPr>
        <p:spPr/>
        <p:txBody>
          <a:bodyPr/>
          <a:lstStyle/>
          <a:p>
            <a:pPr eaLnBrk="1" hangingPunct="1"/>
            <a:r>
              <a:rPr lang="zh-CN" altLang="en-US" dirty="0">
                <a:latin typeface="微软雅黑" panose="020B0503020204020204" pitchFamily="34" charset="-122"/>
                <a:ea typeface="微软雅黑" panose="020B0503020204020204" pitchFamily="34" charset="-122"/>
              </a:rPr>
              <a:t>收益图（</a:t>
            </a:r>
            <a:r>
              <a:rPr lang="en-US" altLang="zh-CN" dirty="0">
                <a:latin typeface="微软雅黑" panose="020B0503020204020204" pitchFamily="34" charset="-122"/>
                <a:ea typeface="微软雅黑" panose="020B0503020204020204" pitchFamily="34" charset="-122"/>
              </a:rPr>
              <a:t>gains chart</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r>
              <a:rPr lang="en-US" altLang="zh-CN" dirty="0">
                <a:latin typeface="微软雅黑" panose="020B0503020204020204" pitchFamily="34" charset="-122"/>
                <a:ea typeface="微软雅黑" panose="020B0503020204020204" pitchFamily="34" charset="-122"/>
              </a:rPr>
              <a:t>ROC </a:t>
            </a:r>
            <a:r>
              <a:rPr lang="zh-CN" altLang="zh-CN" dirty="0">
                <a:latin typeface="微软雅黑" panose="020B0503020204020204" pitchFamily="34" charset="-122"/>
                <a:ea typeface="微软雅黑" panose="020B0503020204020204" pitchFamily="34" charset="-122"/>
              </a:rPr>
              <a:t>曲线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a:extLst>
              <a:ext uri="{FF2B5EF4-FFF2-40B4-BE49-F238E27FC236}">
                <a16:creationId xmlns:a16="http://schemas.microsoft.com/office/drawing/2014/main" id="{8F53518F-6EAE-7443-AB4E-5FE414D06CAB}"/>
              </a:ext>
            </a:extLst>
          </p:cNvPr>
          <p:cNvSpPr>
            <a:spLocks noGrp="1"/>
          </p:cNvSpPr>
          <p:nvPr>
            <p:ph type="title"/>
          </p:nvPr>
        </p:nvSpPr>
        <p:spPr/>
        <p:txBody>
          <a:bodyPr/>
          <a:lstStyle/>
          <a:p>
            <a:pPr eaLnBrk="1" hangingPunct="1"/>
            <a:r>
              <a:rPr lang="zh-CN" altLang="en-US" dirty="0">
                <a:latin typeface="微软雅黑" panose="020B0503020204020204" pitchFamily="34" charset="-122"/>
                <a:ea typeface="微软雅黑" panose="020B0503020204020204" pitchFamily="34" charset="-122"/>
              </a:rPr>
              <a:t>收益图</a:t>
            </a:r>
          </a:p>
        </p:txBody>
      </p:sp>
      <p:graphicFrame>
        <p:nvGraphicFramePr>
          <p:cNvPr id="9" name="内容占位符 8">
            <a:extLst>
              <a:ext uri="{FF2B5EF4-FFF2-40B4-BE49-F238E27FC236}">
                <a16:creationId xmlns:a16="http://schemas.microsoft.com/office/drawing/2014/main" id="{EF8C07DC-27B3-E445-A009-1A861D1F6022}"/>
              </a:ext>
            </a:extLst>
          </p:cNvPr>
          <p:cNvGraphicFramePr>
            <a:graphicFrameLocks noGrp="1"/>
          </p:cNvGraphicFramePr>
          <p:nvPr>
            <p:ph idx="1"/>
            <p:extLst>
              <p:ext uri="{D42A27DB-BD31-4B8C-83A1-F6EECF244321}">
                <p14:modId xmlns:p14="http://schemas.microsoft.com/office/powerpoint/2010/main" val="2136059483"/>
              </p:ext>
            </p:extLst>
          </p:nvPr>
        </p:nvGraphicFramePr>
        <p:xfrm>
          <a:off x="5476924" y="3212976"/>
          <a:ext cx="6595740" cy="2390778"/>
        </p:xfrm>
        <a:graphic>
          <a:graphicData uri="http://schemas.openxmlformats.org/drawingml/2006/table">
            <a:tbl>
              <a:tblPr/>
              <a:tblGrid>
                <a:gridCol w="2199763">
                  <a:extLst>
                    <a:ext uri="{9D8B030D-6E8A-4147-A177-3AD203B41FA5}">
                      <a16:colId xmlns:a16="http://schemas.microsoft.com/office/drawing/2014/main" val="184184776"/>
                    </a:ext>
                  </a:extLst>
                </a:gridCol>
                <a:gridCol w="1823674">
                  <a:extLst>
                    <a:ext uri="{9D8B030D-6E8A-4147-A177-3AD203B41FA5}">
                      <a16:colId xmlns:a16="http://schemas.microsoft.com/office/drawing/2014/main" val="1768390874"/>
                    </a:ext>
                  </a:extLst>
                </a:gridCol>
                <a:gridCol w="2572303">
                  <a:extLst>
                    <a:ext uri="{9D8B030D-6E8A-4147-A177-3AD203B41FA5}">
                      <a16:colId xmlns:a16="http://schemas.microsoft.com/office/drawing/2014/main" val="185236365"/>
                    </a:ext>
                  </a:extLst>
                </a:gridCol>
              </a:tblGrid>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样本比例</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真正率</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累积真正率</a:t>
                      </a:r>
                      <a:endParaRPr kumimoji="0" lang="zh-CN" altLang="zh"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703620859"/>
                  </a:ext>
                </a:extLst>
              </a:tr>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0-20%</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33.3%</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33.3%</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1739818800"/>
                  </a:ext>
                </a:extLst>
              </a:tr>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20%-40%</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33.3%</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66.6%</a:t>
                      </a:r>
                      <a:endParaRPr kumimoji="0" lang="zh-CN"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4212240755"/>
                  </a:ext>
                </a:extLst>
              </a:tr>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40%-60%</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16.7%</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83.3%</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1957447868"/>
                  </a:ext>
                </a:extLst>
              </a:tr>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60%-80%</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16.7%</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rPr>
                        <a:t>100%</a:t>
                      </a:r>
                      <a:endParaRPr kumimoji="0" lang="zh-CN" altLang="zh-CN" sz="20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581344844"/>
                  </a:ext>
                </a:extLst>
              </a:tr>
              <a:tr h="398463">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rPr>
                        <a:t>80%-100%</a:t>
                      </a:r>
                      <a:endParaRPr kumimoji="0" lang="zh-CN" altLang="zh-CN" sz="20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0</a:t>
                      </a:r>
                      <a:endParaRPr kumimoji="0" lang="zh-CN"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100%</a:t>
                      </a:r>
                      <a:endParaRPr kumimoji="0" lang="zh-CN" altLang="zh-CN" sz="2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179671360"/>
                  </a:ext>
                </a:extLst>
              </a:tr>
            </a:tbl>
          </a:graphicData>
        </a:graphic>
      </p:graphicFrame>
      <p:graphicFrame>
        <p:nvGraphicFramePr>
          <p:cNvPr id="6" name="内容占位符 3">
            <a:extLst>
              <a:ext uri="{FF2B5EF4-FFF2-40B4-BE49-F238E27FC236}">
                <a16:creationId xmlns:a16="http://schemas.microsoft.com/office/drawing/2014/main" id="{82296B40-1598-F44D-9B7A-0BA13F2E8EE1}"/>
              </a:ext>
            </a:extLst>
          </p:cNvPr>
          <p:cNvGraphicFramePr>
            <a:graphicFrameLocks noGrp="1"/>
          </p:cNvGraphicFramePr>
          <p:nvPr>
            <p:extLst>
              <p:ext uri="{D42A27DB-BD31-4B8C-83A1-F6EECF244321}">
                <p14:modId xmlns:p14="http://schemas.microsoft.com/office/powerpoint/2010/main" val="4018600043"/>
              </p:ext>
            </p:extLst>
          </p:nvPr>
        </p:nvGraphicFramePr>
        <p:xfrm>
          <a:off x="119336" y="2703210"/>
          <a:ext cx="5112568" cy="3174061"/>
        </p:xfrm>
        <a:graphic>
          <a:graphicData uri="http://schemas.openxmlformats.org/drawingml/2006/table">
            <a:tbl>
              <a:tblPr/>
              <a:tblGrid>
                <a:gridCol w="1080478">
                  <a:extLst>
                    <a:ext uri="{9D8B030D-6E8A-4147-A177-3AD203B41FA5}">
                      <a16:colId xmlns:a16="http://schemas.microsoft.com/office/drawing/2014/main" val="1796005287"/>
                    </a:ext>
                  </a:extLst>
                </a:gridCol>
                <a:gridCol w="2766807">
                  <a:extLst>
                    <a:ext uri="{9D8B030D-6E8A-4147-A177-3AD203B41FA5}">
                      <a16:colId xmlns:a16="http://schemas.microsoft.com/office/drawing/2014/main" val="2505930246"/>
                    </a:ext>
                  </a:extLst>
                </a:gridCol>
                <a:gridCol w="1265283">
                  <a:extLst>
                    <a:ext uri="{9D8B030D-6E8A-4147-A177-3AD203B41FA5}">
                      <a16:colId xmlns:a16="http://schemas.microsoft.com/office/drawing/2014/main" val="1406994620"/>
                    </a:ext>
                  </a:extLst>
                </a:gridCol>
              </a:tblGrid>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客户编号</a:t>
                      </a:r>
                      <a:endPar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预测为类别“是”的概率</a:t>
                      </a:r>
                      <a:endPar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真实类别</a:t>
                      </a:r>
                      <a:endParaRPr kumimoji="0" lang="zh-CN" altLang="zh"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649527455"/>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rPr>
                        <a:t>9</a:t>
                      </a:r>
                      <a:endParaRPr kumimoji="0" lang="zh-CN" altLang="zh-CN" sz="1800" b="1" i="0" u="none" strike="noStrike" cap="none" normalizeH="0" baseline="0" dirty="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0.9</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820367344"/>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1</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0.8</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1484940513"/>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3</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0.7</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395649257"/>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2</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0.7</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388343862"/>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8</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0.6</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否</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1567957824"/>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4</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0.5</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291073752"/>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6</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0.4</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否</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2104813857"/>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5</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0.4</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是</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757803842"/>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7</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0.2</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否</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D9"/>
                    </a:solidFill>
                  </a:tcPr>
                </a:tc>
                <a:extLst>
                  <a:ext uri="{0D108BD9-81ED-4DB2-BD59-A6C34878D82A}">
                    <a16:rowId xmlns:a16="http://schemas.microsoft.com/office/drawing/2014/main" val="3639241642"/>
                  </a:ext>
                </a:extLst>
              </a:tr>
              <a:tr h="288551">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rPr>
                        <a:t>10</a:t>
                      </a:r>
                      <a:endParaRPr kumimoji="0" lang="zh-CN" altLang="zh-CN" sz="1800" b="1" i="0" u="none" strike="noStrike" cap="none" normalizeH="0" baseline="0">
                        <a:ln>
                          <a:noFill/>
                        </a:ln>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rPr>
                        <a:t>0.1</a:t>
                      </a:r>
                      <a:endParaRPr kumimoji="0" lang="zh-CN" altLang="zh-CN" sz="1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tc>
                  <a:txBody>
                    <a:bodyPr/>
                    <a:lstStyle>
                      <a:lvl1pPr defTabSz="457200">
                        <a:spcBef>
                          <a:spcPts val="1200"/>
                        </a:spcBef>
                        <a:buClr>
                          <a:srgbClr val="437085"/>
                        </a:buClr>
                        <a:buFont typeface="Wingdings" pitchFamily="2" charset="2"/>
                        <a:defRPr kumimoji="1" sz="2400">
                          <a:solidFill>
                            <a:schemeClr val="tx1"/>
                          </a:solidFill>
                          <a:latin typeface="微软雅黑" panose="020B0503020204020204" pitchFamily="34" charset="-122"/>
                          <a:ea typeface="微软雅黑" panose="020B0503020204020204" pitchFamily="34" charset="-122"/>
                        </a:defRPr>
                      </a:lvl1pPr>
                      <a:lvl2pPr marL="742950" indent="-285750" defTabSz="457200">
                        <a:spcBef>
                          <a:spcPts val="1200"/>
                        </a:spcBef>
                        <a:buClr>
                          <a:srgbClr val="357E69"/>
                        </a:buClr>
                        <a:buFont typeface="Symbol" pitchFamily="2" charset="2"/>
                        <a:defRPr kumimoji="1" sz="2000">
                          <a:solidFill>
                            <a:srgbClr val="800000"/>
                          </a:solidFill>
                          <a:latin typeface="微软雅黑" panose="020B0503020204020204" pitchFamily="34" charset="-122"/>
                          <a:ea typeface="微软雅黑" panose="020B0503020204020204" pitchFamily="34" charset="-122"/>
                        </a:defRPr>
                      </a:lvl2pPr>
                      <a:lvl3pPr marL="1143000" indent="-228600" defTabSz="457200">
                        <a:spcBef>
                          <a:spcPts val="1200"/>
                        </a:spcBef>
                        <a:buClr>
                          <a:srgbClr val="918BA3"/>
                        </a:buClr>
                        <a:buFont typeface="Wingdings" pitchFamily="2" charset="2"/>
                        <a:defRPr kumimoji="1">
                          <a:solidFill>
                            <a:srgbClr val="0000FF"/>
                          </a:solidFill>
                          <a:latin typeface="微软雅黑" panose="020B0503020204020204" pitchFamily="34" charset="-122"/>
                          <a:ea typeface="微软雅黑" panose="020B0503020204020204" pitchFamily="34" charset="-122"/>
                        </a:defRPr>
                      </a:lvl3pPr>
                      <a:lvl4pPr marL="1600200" indent="-228600" defTabSz="457200">
                        <a:spcBef>
                          <a:spcPts val="1200"/>
                        </a:spcBef>
                        <a:buClr>
                          <a:srgbClr val="2F6E7E"/>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4pPr>
                      <a:lvl5pPr marL="2057400" indent="-228600" defTabSz="457200">
                        <a:spcBef>
                          <a:spcPts val="1200"/>
                        </a:spcBef>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5pPr>
                      <a:lvl6pPr marL="25146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6pPr>
                      <a:lvl7pPr marL="29718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7pPr>
                      <a:lvl8pPr marL="34290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8pPr>
                      <a:lvl9pPr marL="3886200" indent="-228600" defTabSz="457200" eaLnBrk="0" fontAlgn="base" hangingPunct="0">
                        <a:spcBef>
                          <a:spcPts val="1200"/>
                        </a:spcBef>
                        <a:spcAft>
                          <a:spcPct val="0"/>
                        </a:spcAft>
                        <a:buClr>
                          <a:srgbClr val="233337"/>
                        </a:buClr>
                        <a:buFont typeface="Wingdings" pitchFamily="2" charset="2"/>
                        <a:defRPr kumimoji="1">
                          <a:solidFill>
                            <a:schemeClr val="tx1"/>
                          </a:solidFill>
                          <a:latin typeface="微软雅黑" panose="020B0503020204020204" pitchFamily="34" charset="-122"/>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rPr>
                        <a:t>否</a:t>
                      </a:r>
                      <a:endParaRPr kumimoji="0" lang="zh-CN" altLang="zh" sz="1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BED"/>
                    </a:solidFill>
                  </a:tcPr>
                </a:tc>
                <a:extLst>
                  <a:ext uri="{0D108BD9-81ED-4DB2-BD59-A6C34878D82A}">
                    <a16:rowId xmlns:a16="http://schemas.microsoft.com/office/drawing/2014/main" val="2858144777"/>
                  </a:ext>
                </a:extLst>
              </a:tr>
            </a:tbl>
          </a:graphicData>
        </a:graphic>
      </p:graphicFrame>
      <p:sp>
        <p:nvSpPr>
          <p:cNvPr id="7" name="矩形 6">
            <a:extLst>
              <a:ext uri="{FF2B5EF4-FFF2-40B4-BE49-F238E27FC236}">
                <a16:creationId xmlns:a16="http://schemas.microsoft.com/office/drawing/2014/main" id="{B663CA28-4E44-8147-B7B2-192A3F45A93C}"/>
              </a:ext>
            </a:extLst>
          </p:cNvPr>
          <p:cNvSpPr/>
          <p:nvPr/>
        </p:nvSpPr>
        <p:spPr>
          <a:xfrm>
            <a:off x="781348" y="2214241"/>
            <a:ext cx="4060825" cy="461962"/>
          </a:xfrm>
          <a:prstGeom prst="rect">
            <a:avLst/>
          </a:prstGeom>
        </p:spPr>
        <p:txBody>
          <a:bodyPr wrap="none">
            <a:spAutoFit/>
          </a:bodyPr>
          <a:lstStyle>
            <a:lvl1pPr indent="268288">
              <a:defRPr sz="2400">
                <a:solidFill>
                  <a:schemeClr val="tx1"/>
                </a:solidFill>
                <a:latin typeface="Lucida Sans" panose="020B0602030504020204" pitchFamily="34" charset="0"/>
                <a:ea typeface="宋体" panose="02010600030101010101" pitchFamily="2" charset="-122"/>
              </a:defRPr>
            </a:lvl1pPr>
            <a:lvl2pPr marL="742950" indent="-285750">
              <a:defRPr sz="2400">
                <a:solidFill>
                  <a:schemeClr val="tx1"/>
                </a:solidFill>
                <a:latin typeface="Lucida Sans" panose="020B0602030504020204" pitchFamily="34" charset="0"/>
                <a:ea typeface="宋体" panose="02010600030101010101" pitchFamily="2" charset="-122"/>
              </a:defRPr>
            </a:lvl2pPr>
            <a:lvl3pPr marL="1143000" indent="-228600">
              <a:defRPr sz="2400">
                <a:solidFill>
                  <a:schemeClr val="tx1"/>
                </a:solidFill>
                <a:latin typeface="Lucida Sans" panose="020B0602030504020204" pitchFamily="34" charset="0"/>
                <a:ea typeface="宋体" panose="02010600030101010101" pitchFamily="2" charset="-122"/>
              </a:defRPr>
            </a:lvl3pPr>
            <a:lvl4pPr marL="1600200" indent="-228600">
              <a:defRPr sz="2400">
                <a:solidFill>
                  <a:schemeClr val="tx1"/>
                </a:solidFill>
                <a:latin typeface="Lucida Sans" panose="020B0602030504020204" pitchFamily="34" charset="0"/>
                <a:ea typeface="宋体" panose="02010600030101010101" pitchFamily="2" charset="-122"/>
              </a:defRPr>
            </a:lvl4pPr>
            <a:lvl5pPr marL="2057400" indent="-228600">
              <a:defRPr sz="2400">
                <a:solidFill>
                  <a:schemeClr val="tx1"/>
                </a:solidFill>
                <a:latin typeface="Lucida Sans" panose="020B0602030504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Lucida Sans" panose="020B0602030504020204" pitchFamily="34" charset="0"/>
                <a:ea typeface="宋体" panose="02010600030101010101" pitchFamily="2" charset="-122"/>
              </a:defRPr>
            </a:lvl9pPr>
          </a:lstStyle>
          <a:p>
            <a:pPr algn="ctr"/>
            <a:r>
              <a:rPr lang="zh-CN" altLang="zh-CN"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4.9 </a:t>
            </a:r>
            <a:r>
              <a:rPr lang="zh-CN" altLang="zh-CN" dirty="0">
                <a:latin typeface="微软雅黑" panose="020B0503020204020204" pitchFamily="34" charset="-122"/>
                <a:ea typeface="微软雅黑" panose="020B0503020204020204" pitchFamily="34" charset="-122"/>
                <a:cs typeface="Times New Roman" panose="02020603050405020304" pitchFamily="18" charset="0"/>
              </a:rPr>
              <a:t>测试数据集结果示例</a:t>
            </a:r>
          </a:p>
        </p:txBody>
      </p:sp>
      <p:sp>
        <p:nvSpPr>
          <p:cNvPr id="63572" name="矩形 9">
            <a:extLst>
              <a:ext uri="{FF2B5EF4-FFF2-40B4-BE49-F238E27FC236}">
                <a16:creationId xmlns:a16="http://schemas.microsoft.com/office/drawing/2014/main" id="{FB0DC287-F1DA-1F4F-85E3-B3374EA675F6}"/>
              </a:ext>
            </a:extLst>
          </p:cNvPr>
          <p:cNvSpPr>
            <a:spLocks noChangeArrowheads="1"/>
          </p:cNvSpPr>
          <p:nvPr/>
        </p:nvSpPr>
        <p:spPr bwMode="auto">
          <a:xfrm>
            <a:off x="7142776" y="2703210"/>
            <a:ext cx="32640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200"/>
              </a:spcBef>
              <a:buClr>
                <a:srgbClr val="437085"/>
              </a:buClr>
              <a:buFont typeface="Wingdings" pitchFamily="2" charset="2"/>
              <a:buChar char="§"/>
              <a:defRPr kumimoji="1" sz="2800">
                <a:solidFill>
                  <a:schemeClr val="tx1"/>
                </a:solidFill>
                <a:latin typeface="微软雅黑" panose="020B0503020204020204" pitchFamily="34" charset="-122"/>
                <a:ea typeface="微软雅黑" panose="020B0503020204020204" pitchFamily="34" charset="-122"/>
              </a:defRPr>
            </a:lvl1pPr>
            <a:lvl2pPr marL="742950" indent="-285750">
              <a:spcBef>
                <a:spcPts val="1200"/>
              </a:spcBef>
              <a:buClr>
                <a:srgbClr val="357E69"/>
              </a:buClr>
              <a:buFont typeface="Symbol" pitchFamily="2" charset="2"/>
              <a:buChar char="-"/>
              <a:defRPr kumimoji="1" sz="2400">
                <a:solidFill>
                  <a:srgbClr val="800000"/>
                </a:solidFill>
                <a:latin typeface="微软雅黑" panose="020B0503020204020204" pitchFamily="34" charset="-122"/>
                <a:ea typeface="微软雅黑" panose="020B0503020204020204" pitchFamily="34" charset="-122"/>
              </a:defRPr>
            </a:lvl2pPr>
            <a:lvl3pPr marL="1143000" indent="-228600">
              <a:spcBef>
                <a:spcPts val="1200"/>
              </a:spcBef>
              <a:buClr>
                <a:srgbClr val="918BA3"/>
              </a:buClr>
              <a:buFont typeface="Wingdings" pitchFamily="2" charset="2"/>
              <a:buChar char="Ø"/>
              <a:defRPr kumimoji="1" sz="2000">
                <a:solidFill>
                  <a:srgbClr val="0000FF"/>
                </a:solidFill>
                <a:latin typeface="微软雅黑" panose="020B0503020204020204" pitchFamily="34" charset="-122"/>
                <a:ea typeface="微软雅黑" panose="020B0503020204020204" pitchFamily="34" charset="-122"/>
              </a:defRPr>
            </a:lvl3pPr>
            <a:lvl4pPr marL="1600200" indent="-228600">
              <a:spcBef>
                <a:spcPts val="1200"/>
              </a:spcBef>
              <a:buClr>
                <a:srgbClr val="2F6E7E"/>
              </a:buClr>
              <a:buFont typeface="Wingdings" pitchFamily="2" charset="2"/>
              <a:buChar char="ü"/>
              <a:defRPr kumimoji="1" sz="2000">
                <a:solidFill>
                  <a:schemeClr val="tx1"/>
                </a:solidFill>
                <a:latin typeface="微软雅黑" panose="020B0503020204020204" pitchFamily="34" charset="-122"/>
                <a:ea typeface="微软雅黑" panose="020B0503020204020204" pitchFamily="34" charset="-122"/>
              </a:defRPr>
            </a:lvl4pPr>
            <a:lvl5pPr marL="2057400" indent="-228600">
              <a:spcBef>
                <a:spcPts val="1200"/>
              </a:spcBef>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ts val="1200"/>
              </a:spcBef>
              <a:spcAft>
                <a:spcPct val="0"/>
              </a:spcAft>
              <a:buClr>
                <a:srgbClr val="233337"/>
              </a:buClr>
              <a:buFont typeface="Wingdings" pitchFamily="2" charset="2"/>
              <a:buChar char="§"/>
              <a:defRPr kumimoji="1" sz="2000">
                <a:solidFill>
                  <a:schemeClr val="tx1"/>
                </a:solidFill>
                <a:latin typeface="微软雅黑" panose="020B0503020204020204" pitchFamily="34" charset="-122"/>
                <a:ea typeface="微软雅黑" panose="020B0503020204020204" pitchFamily="34" charset="-122"/>
              </a:defRPr>
            </a:lvl9pPr>
          </a:lstStyle>
          <a:p>
            <a:pPr>
              <a:spcBef>
                <a:spcPct val="0"/>
              </a:spcBef>
              <a:buClrTx/>
              <a:buFontTx/>
              <a:buNone/>
            </a:pPr>
            <a:r>
              <a:rPr kumimoji="0" lang="zh-CN" altLang="zh-CN" sz="2400" dirty="0">
                <a:cs typeface="Times New Roman" panose="02020603050405020304" pitchFamily="18" charset="0"/>
              </a:rPr>
              <a:t>表</a:t>
            </a:r>
            <a:r>
              <a:rPr kumimoji="0" lang="en-US" altLang="zh-CN" sz="2400" dirty="0">
                <a:cs typeface="Times New Roman" panose="02020603050405020304" pitchFamily="18" charset="0"/>
              </a:rPr>
              <a:t>4.10</a:t>
            </a:r>
            <a:r>
              <a:rPr kumimoji="0" lang="zh-CN" altLang="en-US" sz="2400" dirty="0">
                <a:cs typeface="Times New Roman" panose="02020603050405020304" pitchFamily="18" charset="0"/>
              </a:rPr>
              <a:t>收益</a:t>
            </a:r>
            <a:r>
              <a:rPr kumimoji="0" lang="zh-CN" altLang="zh-CN" sz="2400" dirty="0">
                <a:cs typeface="Times New Roman" panose="02020603050405020304" pitchFamily="18" charset="0"/>
              </a:rPr>
              <a:t>图示例数据</a:t>
            </a:r>
            <a:endParaRPr kumimoji="0" lang="zh-CN" altLang="en-US" sz="2400" dirty="0">
              <a:cs typeface="Times New Roman" panose="02020603050405020304"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a:extLst>
              <a:ext uri="{FF2B5EF4-FFF2-40B4-BE49-F238E27FC236}">
                <a16:creationId xmlns:a16="http://schemas.microsoft.com/office/drawing/2014/main" id="{2B08A825-6FF6-D742-BB81-6CF2512EEA1D}"/>
              </a:ext>
            </a:extLst>
          </p:cNvPr>
          <p:cNvSpPr>
            <a:spLocks noGrp="1"/>
          </p:cNvSpPr>
          <p:nvPr>
            <p:ph type="title"/>
          </p:nvPr>
        </p:nvSpPr>
        <p:spPr/>
        <p:txBody>
          <a:bodyPr/>
          <a:lstStyle/>
          <a:p>
            <a:pPr eaLnBrk="1" hangingPunct="1"/>
            <a:r>
              <a:rPr lang="zh-CN" altLang="en-US" dirty="0">
                <a:latin typeface="微软雅黑" panose="020B0503020204020204" pitchFamily="34" charset="-122"/>
                <a:ea typeface="微软雅黑" panose="020B0503020204020204" pitchFamily="34" charset="-122"/>
              </a:rPr>
              <a:t>收益图</a:t>
            </a:r>
          </a:p>
        </p:txBody>
      </p:sp>
      <p:sp>
        <p:nvSpPr>
          <p:cNvPr id="64515" name="内容占位符 2">
            <a:extLst>
              <a:ext uri="{FF2B5EF4-FFF2-40B4-BE49-F238E27FC236}">
                <a16:creationId xmlns:a16="http://schemas.microsoft.com/office/drawing/2014/main" id="{BF605F57-03BA-1746-A985-D65BC8759BA3}"/>
              </a:ext>
            </a:extLst>
          </p:cNvPr>
          <p:cNvSpPr>
            <a:spLocks noGrp="1"/>
          </p:cNvSpPr>
          <p:nvPr>
            <p:ph idx="1"/>
          </p:nvPr>
        </p:nvSpPr>
        <p:spPr>
          <a:xfrm>
            <a:off x="1847850" y="1484314"/>
            <a:ext cx="8534400" cy="4840287"/>
          </a:xfrm>
        </p:spPr>
        <p:txBody>
          <a:bodyPr/>
          <a:lstStyle/>
          <a:p>
            <a:pPr eaLnBrk="1" hangingPunct="1"/>
            <a:endParaRPr lang="zh-CN" altLang="en-US"/>
          </a:p>
        </p:txBody>
      </p:sp>
      <p:graphicFrame>
        <p:nvGraphicFramePr>
          <p:cNvPr id="64516" name="图表 3">
            <a:extLst>
              <a:ext uri="{FF2B5EF4-FFF2-40B4-BE49-F238E27FC236}">
                <a16:creationId xmlns:a16="http://schemas.microsoft.com/office/drawing/2014/main" id="{40792EF6-72CF-D84A-BA46-F4723B2FC60D}"/>
              </a:ext>
            </a:extLst>
          </p:cNvPr>
          <p:cNvGraphicFramePr>
            <a:graphicFrameLocks/>
          </p:cNvGraphicFramePr>
          <p:nvPr/>
        </p:nvGraphicFramePr>
        <p:xfrm>
          <a:off x="1724026" y="1290639"/>
          <a:ext cx="4422775" cy="3197225"/>
        </p:xfrm>
        <a:graphic>
          <a:graphicData uri="http://schemas.openxmlformats.org/presentationml/2006/ole">
            <mc:AlternateContent xmlns:mc="http://schemas.openxmlformats.org/markup-compatibility/2006">
              <mc:Choice xmlns:v="urn:schemas-microsoft-com:vml" Requires="v">
                <p:oleObj spid="_x0000_s64536" name="图表" r:id="rId3" imgW="4616450" imgH="3340100" progId="Excel.Chart.8">
                  <p:embed/>
                </p:oleObj>
              </mc:Choice>
              <mc:Fallback>
                <p:oleObj name="图表" r:id="rId3" imgW="4616450" imgH="3340100" progId="Excel.Chart.8">
                  <p:embed/>
                  <p:pic>
                    <p:nvPicPr>
                      <p:cNvPr id="0" name="图表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4026" y="1290639"/>
                        <a:ext cx="4422775"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4517" name="图表 4">
            <a:extLst>
              <a:ext uri="{FF2B5EF4-FFF2-40B4-BE49-F238E27FC236}">
                <a16:creationId xmlns:a16="http://schemas.microsoft.com/office/drawing/2014/main" id="{78CBDA7D-C936-1E43-8BC6-FD3491F5ACAF}"/>
              </a:ext>
            </a:extLst>
          </p:cNvPr>
          <p:cNvGraphicFramePr>
            <a:graphicFrameLocks/>
          </p:cNvGraphicFramePr>
          <p:nvPr/>
        </p:nvGraphicFramePr>
        <p:xfrm>
          <a:off x="5648326" y="3262314"/>
          <a:ext cx="5070475" cy="3125787"/>
        </p:xfrm>
        <a:graphic>
          <a:graphicData uri="http://schemas.openxmlformats.org/presentationml/2006/ole">
            <mc:AlternateContent xmlns:mc="http://schemas.openxmlformats.org/markup-compatibility/2006">
              <mc:Choice xmlns:v="urn:schemas-microsoft-com:vml" Requires="v">
                <p:oleObj spid="_x0000_s64537" name="图表" r:id="rId5" imgW="5289550" imgH="3257550" progId="Excel.Chart.8">
                  <p:embed/>
                </p:oleObj>
              </mc:Choice>
              <mc:Fallback>
                <p:oleObj name="图表" r:id="rId5" imgW="5289550" imgH="3257550" progId="Excel.Chart.8">
                  <p:embed/>
                  <p:pic>
                    <p:nvPicPr>
                      <p:cNvPr id="0" name="图表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8326" y="3262314"/>
                        <a:ext cx="5070475"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F3FC250F-BEE2-DD43-A226-0A0D45B73847}"/>
              </a:ext>
            </a:extLst>
          </p:cNvPr>
          <p:cNvSpPr>
            <a:spLocks noGrp="1" noChangeArrowheads="1"/>
          </p:cNvSpPr>
          <p:nvPr>
            <p:ph type="title"/>
          </p:nvPr>
        </p:nvSpPr>
        <p:spPr/>
        <p:txBody>
          <a:bodyPr/>
          <a:lstStyle/>
          <a:p>
            <a:pPr eaLnBrk="1" hangingPunct="1"/>
            <a:r>
              <a:rPr lang="en-US" altLang="zh-CN">
                <a:latin typeface="微软雅黑" panose="020B0503020204020204" pitchFamily="34" charset="-122"/>
                <a:ea typeface="宋体" panose="02010600030101010101" pitchFamily="2" charset="-122"/>
              </a:rPr>
              <a:t>ROC </a:t>
            </a:r>
            <a:r>
              <a:rPr lang="zh-CN" altLang="en-US">
                <a:latin typeface="微软雅黑" panose="020B0503020204020204" pitchFamily="34" charset="-122"/>
                <a:ea typeface="宋体" panose="02010600030101010101" pitchFamily="2" charset="-122"/>
              </a:rPr>
              <a:t>曲线</a:t>
            </a:r>
            <a:endParaRPr lang="en-US" altLang="zh-CN">
              <a:latin typeface="微软雅黑" panose="020B0503020204020204" pitchFamily="34" charset="-122"/>
              <a:ea typeface="宋体" panose="02010600030101010101" pitchFamily="2" charset="-122"/>
            </a:endParaRPr>
          </a:p>
        </p:txBody>
      </p:sp>
      <p:sp>
        <p:nvSpPr>
          <p:cNvPr id="65539" name="Rectangle 3">
            <a:extLst>
              <a:ext uri="{FF2B5EF4-FFF2-40B4-BE49-F238E27FC236}">
                <a16:creationId xmlns:a16="http://schemas.microsoft.com/office/drawing/2014/main" id="{FDB86EB2-CC5C-E140-89B7-26D1379EEE83}"/>
              </a:ext>
            </a:extLst>
          </p:cNvPr>
          <p:cNvSpPr>
            <a:spLocks noGrp="1" noChangeArrowheads="1"/>
          </p:cNvSpPr>
          <p:nvPr>
            <p:ph idx="1"/>
          </p:nvPr>
        </p:nvSpPr>
        <p:spPr/>
        <p:txBody>
          <a:bodyPr/>
          <a:lstStyle/>
          <a:p>
            <a:pPr eaLnBrk="1" hangingPunct="1"/>
            <a:r>
              <a:rPr lang="en-US" altLang="zh-CN" sz="3200">
                <a:ea typeface="微软雅黑" panose="020B0503020204020204" pitchFamily="34" charset="-122"/>
              </a:rPr>
              <a:t>ROC</a:t>
            </a:r>
            <a:r>
              <a:rPr lang="zh-CN" altLang="en-US" sz="3200">
                <a:ea typeface="微软雅黑" panose="020B0503020204020204" pitchFamily="34" charset="-122"/>
              </a:rPr>
              <a:t>：</a:t>
            </a:r>
            <a:r>
              <a:rPr lang="en-US" altLang="zh-CN" sz="3200">
                <a:ea typeface="微软雅黑" panose="020B0503020204020204" pitchFamily="34" charset="-122"/>
              </a:rPr>
              <a:t>receiver operating characteristic (</a:t>
            </a:r>
            <a:r>
              <a:rPr lang="zh-CN" altLang="en-US" sz="3200">
                <a:ea typeface="微软雅黑" panose="020B0503020204020204" pitchFamily="34" charset="-122"/>
              </a:rPr>
              <a:t>接收者操作特性）</a:t>
            </a:r>
          </a:p>
          <a:p>
            <a:pPr lvl="1" eaLnBrk="1" hangingPunct="1"/>
            <a:r>
              <a:rPr lang="en-US" altLang="zh-CN" sz="2800">
                <a:ea typeface="微软雅黑" panose="020B0503020204020204" pitchFamily="34" charset="-122"/>
              </a:rPr>
              <a:t>Y</a:t>
            </a:r>
            <a:r>
              <a:rPr lang="zh-CN" altLang="en-US" sz="2800">
                <a:ea typeface="微软雅黑" panose="020B0503020204020204" pitchFamily="34" charset="-122"/>
              </a:rPr>
              <a:t>轴：样本中所含正例样本的个数在正例样本总数中的百分比</a:t>
            </a:r>
          </a:p>
          <a:p>
            <a:pPr lvl="1" eaLnBrk="1" hangingPunct="1"/>
            <a:r>
              <a:rPr lang="en-US" altLang="zh-CN" sz="2800">
                <a:ea typeface="微软雅黑" panose="020B0503020204020204" pitchFamily="34" charset="-122"/>
              </a:rPr>
              <a:t>X</a:t>
            </a:r>
            <a:r>
              <a:rPr lang="zh-CN" altLang="en-US" sz="2800">
                <a:ea typeface="微软雅黑" panose="020B0503020204020204" pitchFamily="34" charset="-122"/>
              </a:rPr>
              <a:t>轴：</a:t>
            </a:r>
            <a:r>
              <a:rPr lang="zh-CN" altLang="zh-CN" sz="2800">
                <a:ea typeface="微软雅黑" panose="020B0503020204020204" pitchFamily="34" charset="-122"/>
              </a:rPr>
              <a:t>所选样本中的负例样本占测试样本中总负例样本的比例，即假正率</a:t>
            </a:r>
            <a:endParaRPr lang="zh-CN" altLang="en-US" sz="2800">
              <a:ea typeface="微软雅黑" panose="020B0503020204020204" pitchFamily="34" charset="-122"/>
            </a:endParaRPr>
          </a:p>
        </p:txBody>
      </p:sp>
    </p:spTree>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a:extLst>
              <a:ext uri="{FF2B5EF4-FFF2-40B4-BE49-F238E27FC236}">
                <a16:creationId xmlns:a16="http://schemas.microsoft.com/office/drawing/2014/main" id="{A9CD0440-2DD8-CA43-A7FB-72B0ACB7CD8C}"/>
              </a:ext>
            </a:extLst>
          </p:cNvPr>
          <p:cNvSpPr>
            <a:spLocks noGrp="1"/>
          </p:cNvSpPr>
          <p:nvPr>
            <p:ph type="title"/>
          </p:nvPr>
        </p:nvSpPr>
        <p:spPr/>
        <p:txBody>
          <a:bodyPr/>
          <a:lstStyle/>
          <a:p>
            <a:pPr eaLnBrk="1" hangingPunct="1"/>
            <a:r>
              <a:rPr lang="en-US" altLang="zh-CN">
                <a:latin typeface="微软雅黑" panose="020B0503020204020204" pitchFamily="34" charset="-122"/>
                <a:ea typeface="微软雅黑" panose="020B0503020204020204" pitchFamily="34" charset="-122"/>
              </a:rPr>
              <a:t>ROC</a:t>
            </a:r>
            <a:r>
              <a:rPr lang="zh-CN" altLang="en-US">
                <a:latin typeface="微软雅黑" panose="020B0503020204020204" pitchFamily="34" charset="-122"/>
                <a:ea typeface="微软雅黑" panose="020B0503020204020204" pitchFamily="34" charset="-122"/>
              </a:rPr>
              <a:t>曲线</a:t>
            </a:r>
          </a:p>
        </p:txBody>
      </p:sp>
      <p:sp>
        <p:nvSpPr>
          <p:cNvPr id="66563" name="内容占位符 4">
            <a:extLst>
              <a:ext uri="{FF2B5EF4-FFF2-40B4-BE49-F238E27FC236}">
                <a16:creationId xmlns:a16="http://schemas.microsoft.com/office/drawing/2014/main" id="{9A372E60-A589-0247-984D-C6D97F909DD8}"/>
              </a:ext>
            </a:extLst>
          </p:cNvPr>
          <p:cNvSpPr>
            <a:spLocks noGrp="1"/>
          </p:cNvSpPr>
          <p:nvPr>
            <p:ph idx="1"/>
          </p:nvPr>
        </p:nvSpPr>
        <p:spPr>
          <a:xfrm>
            <a:off x="406400" y="1484784"/>
            <a:ext cx="6697712" cy="4839816"/>
          </a:xfrm>
        </p:spPr>
        <p:txBody>
          <a:bodyPr/>
          <a:lstStyle/>
          <a:p>
            <a:pPr eaLnBrk="1" hangingPunct="1"/>
            <a:r>
              <a:rPr lang="zh-CN" altLang="zh-CN" dirty="0">
                <a:ea typeface="微软雅黑" panose="020B0503020204020204" pitchFamily="34" charset="-122"/>
              </a:rPr>
              <a:t>通常可以通过曲线下包围的面积来衡量模型的性能，面积越大，性能越好。直线下的面积为</a:t>
            </a:r>
            <a:r>
              <a:rPr lang="en-US" altLang="zh-CN" dirty="0">
                <a:ea typeface="微软雅黑" panose="020B0503020204020204" pitchFamily="34" charset="-122"/>
              </a:rPr>
              <a:t>0.5</a:t>
            </a:r>
            <a:r>
              <a:rPr lang="zh-CN" altLang="zh-CN" dirty="0">
                <a:ea typeface="微软雅黑" panose="020B0503020204020204" pitchFamily="34" charset="-122"/>
              </a:rPr>
              <a:t>，通常分类模型对应的曲线下的面积取值范围为</a:t>
            </a:r>
            <a:r>
              <a:rPr lang="en-US" altLang="zh-CN" dirty="0">
                <a:ea typeface="微软雅黑" panose="020B0503020204020204" pitchFamily="34" charset="-122"/>
              </a:rPr>
              <a:t>0.5~1. </a:t>
            </a:r>
            <a:endParaRPr lang="zh-CN" altLang="en-US" dirty="0">
              <a:ea typeface="微软雅黑" panose="020B0503020204020204" pitchFamily="34" charset="-122"/>
            </a:endParaRPr>
          </a:p>
        </p:txBody>
      </p:sp>
      <p:graphicFrame>
        <p:nvGraphicFramePr>
          <p:cNvPr id="6" name="内容占位符 3">
            <a:extLst>
              <a:ext uri="{FF2B5EF4-FFF2-40B4-BE49-F238E27FC236}">
                <a16:creationId xmlns:a16="http://schemas.microsoft.com/office/drawing/2014/main" id="{08A57425-D589-0D44-AD7B-811974F83169}"/>
              </a:ext>
            </a:extLst>
          </p:cNvPr>
          <p:cNvGraphicFramePr>
            <a:graphicFrameLocks/>
          </p:cNvGraphicFramePr>
          <p:nvPr/>
        </p:nvGraphicFramePr>
        <p:xfrm>
          <a:off x="7464425" y="1484313"/>
          <a:ext cx="2789238" cy="2539998"/>
        </p:xfrm>
        <a:graphic>
          <a:graphicData uri="http://schemas.openxmlformats.org/drawingml/2006/table">
            <a:tbl>
              <a:tblPr firstRow="1" firstCol="1" bandRow="1">
                <a:tableStyleId>{5C22544A-7EE6-4342-B048-85BDC9FD1C3A}</a:tableStyleId>
              </a:tblPr>
              <a:tblGrid>
                <a:gridCol w="1390401">
                  <a:extLst>
                    <a:ext uri="{9D8B030D-6E8A-4147-A177-3AD203B41FA5}">
                      <a16:colId xmlns:a16="http://schemas.microsoft.com/office/drawing/2014/main" val="20000"/>
                    </a:ext>
                  </a:extLst>
                </a:gridCol>
                <a:gridCol w="1398837">
                  <a:extLst>
                    <a:ext uri="{9D8B030D-6E8A-4147-A177-3AD203B41FA5}">
                      <a16:colId xmlns:a16="http://schemas.microsoft.com/office/drawing/2014/main" val="20001"/>
                    </a:ext>
                  </a:extLst>
                </a:gridCol>
              </a:tblGrid>
              <a:tr h="423333">
                <a:tc>
                  <a:txBody>
                    <a:bodyPr/>
                    <a:lstStyle/>
                    <a:p>
                      <a:pPr algn="l">
                        <a:spcAft>
                          <a:spcPts val="0"/>
                        </a:spcAft>
                      </a:pPr>
                      <a:r>
                        <a:rPr lang="en-US" sz="1800" kern="100" dirty="0">
                          <a:effectLst/>
                        </a:rPr>
                        <a:t>FP rate</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a:effectLst/>
                        </a:rPr>
                        <a:t>TP rate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0"/>
                  </a:ext>
                </a:extLst>
              </a:tr>
              <a:tr h="423333">
                <a:tc>
                  <a:txBody>
                    <a:bodyPr/>
                    <a:lstStyle/>
                    <a:p>
                      <a:pPr algn="l">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1"/>
                  </a:ext>
                </a:extLst>
              </a:tr>
              <a:tr h="423333">
                <a:tc>
                  <a:txBody>
                    <a:bodyPr/>
                    <a:lstStyle/>
                    <a:p>
                      <a:pPr algn="l">
                        <a:spcAft>
                          <a:spcPts val="0"/>
                        </a:spcAft>
                      </a:pPr>
                      <a:r>
                        <a:rPr lang="en-US" sz="1800" kern="100">
                          <a:effectLst/>
                        </a:rPr>
                        <a:t>25%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a:effectLst/>
                        </a:rPr>
                        <a:t>83.3%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2"/>
                  </a:ext>
                </a:extLst>
              </a:tr>
              <a:tr h="423333">
                <a:tc>
                  <a:txBody>
                    <a:bodyPr/>
                    <a:lstStyle/>
                    <a:p>
                      <a:pPr algn="l">
                        <a:spcAft>
                          <a:spcPts val="0"/>
                        </a:spcAft>
                      </a:pPr>
                      <a:r>
                        <a:rPr lang="en-US" sz="1800" kern="100" dirty="0">
                          <a:effectLst/>
                        </a:rPr>
                        <a:t>50%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3"/>
                  </a:ext>
                </a:extLst>
              </a:tr>
              <a:tr h="423333">
                <a:tc>
                  <a:txBody>
                    <a:bodyPr/>
                    <a:lstStyle/>
                    <a:p>
                      <a:pPr algn="l">
                        <a:spcAft>
                          <a:spcPts val="0"/>
                        </a:spcAft>
                      </a:pPr>
                      <a:r>
                        <a:rPr lang="en-US" sz="1800" kern="100">
                          <a:effectLst/>
                        </a:rPr>
                        <a:t>75%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4"/>
                  </a:ext>
                </a:extLst>
              </a:tr>
              <a:tr h="423333">
                <a:tc>
                  <a:txBody>
                    <a:bodyPr/>
                    <a:lstStyle/>
                    <a:p>
                      <a:pPr algn="l">
                        <a:spcAft>
                          <a:spcPts val="0"/>
                        </a:spcAft>
                      </a:pPr>
                      <a:r>
                        <a:rPr lang="en-US" sz="1800" kern="100" dirty="0">
                          <a:effectLst/>
                        </a:rPr>
                        <a:t>100%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tc>
                  <a:txBody>
                    <a:bodyPr/>
                    <a:lstStyle/>
                    <a:p>
                      <a:pPr algn="l">
                        <a:spcAft>
                          <a:spcPts val="0"/>
                        </a:spcAft>
                      </a:pPr>
                      <a:r>
                        <a:rPr lang="en-US" sz="1800" kern="100" dirty="0">
                          <a:effectLst/>
                        </a:rPr>
                        <a:t>100%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57" marR="68557" marT="0" marB="0"/>
                </a:tc>
                <a:extLst>
                  <a:ext uri="{0D108BD9-81ED-4DB2-BD59-A6C34878D82A}">
                    <a16:rowId xmlns:a16="http://schemas.microsoft.com/office/drawing/2014/main" val="10005"/>
                  </a:ext>
                </a:extLst>
              </a:tr>
            </a:tbl>
          </a:graphicData>
        </a:graphic>
      </p:graphicFrame>
      <p:graphicFrame>
        <p:nvGraphicFramePr>
          <p:cNvPr id="66587" name="图表 6">
            <a:extLst>
              <a:ext uri="{FF2B5EF4-FFF2-40B4-BE49-F238E27FC236}">
                <a16:creationId xmlns:a16="http://schemas.microsoft.com/office/drawing/2014/main" id="{D325583A-B54E-C24C-B5C2-804F47AF17AF}"/>
              </a:ext>
            </a:extLst>
          </p:cNvPr>
          <p:cNvGraphicFramePr>
            <a:graphicFrameLocks/>
          </p:cNvGraphicFramePr>
          <p:nvPr/>
        </p:nvGraphicFramePr>
        <p:xfrm>
          <a:off x="3381376" y="4025900"/>
          <a:ext cx="5141913" cy="2882900"/>
        </p:xfrm>
        <a:graphic>
          <a:graphicData uri="http://schemas.openxmlformats.org/presentationml/2006/ole">
            <mc:AlternateContent xmlns:mc="http://schemas.openxmlformats.org/markup-compatibility/2006">
              <mc:Choice xmlns:v="urn:schemas-microsoft-com:vml" Requires="v">
                <p:oleObj spid="_x0000_s66597" name="图表" r:id="rId4" imgW="5365750" imgH="3009900" progId="Excel.Chart.8">
                  <p:embed/>
                </p:oleObj>
              </mc:Choice>
              <mc:Fallback>
                <p:oleObj name="图表" r:id="rId4" imgW="5365750" imgH="3009900" progId="Excel.Chart.8">
                  <p:embed/>
                  <p:pic>
                    <p:nvPicPr>
                      <p:cNvPr id="0" name="图表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1376" y="4025900"/>
                        <a:ext cx="5141913"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图片 1">
            <a:extLst>
              <a:ext uri="{FF2B5EF4-FFF2-40B4-BE49-F238E27FC236}">
                <a16:creationId xmlns:a16="http://schemas.microsoft.com/office/drawing/2014/main" id="{5609A539-0399-6943-9876-2FB7E103067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7575" y="1773238"/>
            <a:ext cx="322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225FA4C-694C-0846-9242-3113D3D1BE40}"/>
              </a:ext>
            </a:extLst>
          </p:cNvPr>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hangingPunct="1"/>
            <a:r>
              <a:rPr lang="zh-CN" altLang="en-US">
                <a:latin typeface="微软雅黑" panose="020B0503020204020204" pitchFamily="34" charset="-122"/>
                <a:ea typeface="微软雅黑" panose="020B0503020204020204" pitchFamily="34" charset="-122"/>
              </a:rPr>
              <a:t>分类技术</a:t>
            </a:r>
            <a:endParaRPr lang="en-US" altLang="zh-CN">
              <a:latin typeface="微软雅黑" panose="020B0503020204020204" pitchFamily="34" charset="-122"/>
              <a:ea typeface="微软雅黑" panose="020B0503020204020204" pitchFamily="34" charset="-122"/>
            </a:endParaRPr>
          </a:p>
        </p:txBody>
      </p:sp>
      <p:sp>
        <p:nvSpPr>
          <p:cNvPr id="17411" name="Rectangle 3">
            <a:extLst>
              <a:ext uri="{FF2B5EF4-FFF2-40B4-BE49-F238E27FC236}">
                <a16:creationId xmlns:a16="http://schemas.microsoft.com/office/drawing/2014/main" id="{E2C67740-2A8D-6B47-B91E-0FF425AD4CA4}"/>
              </a:ext>
            </a:extLst>
          </p:cNvPr>
          <p:cNvSpPr>
            <a:spLocks noGrp="1" noChangeArrowheads="1"/>
          </p:cNvSpPr>
          <p:nvPr>
            <p:ph idx="1"/>
          </p:nvPr>
        </p:nvSpPr>
        <p:spPr/>
        <p:txBody>
          <a:bodyPr vert="horz" wrap="square" lIns="92075" tIns="46038" rIns="92075" bIns="46038" numCol="1" anchor="t" anchorCtr="0" compatLnSpc="1">
            <a:prstTxWarp prst="textNoShape">
              <a:avLst/>
            </a:prstTxWarp>
          </a:bodyPr>
          <a:lstStyle/>
          <a:p>
            <a:pPr eaLnBrk="1" hangingPunct="1">
              <a:lnSpc>
                <a:spcPct val="120000"/>
              </a:lnSpc>
            </a:pPr>
            <a:r>
              <a:rPr lang="zh-CN" altLang="en-US">
                <a:ea typeface="微软雅黑" panose="020B0503020204020204" pitchFamily="34" charset="-122"/>
              </a:rPr>
              <a:t>决策树 （</a:t>
            </a:r>
            <a:r>
              <a:rPr lang="en-US" altLang="zh-CN">
                <a:ea typeface="微软雅黑" panose="020B0503020204020204" pitchFamily="34" charset="-122"/>
              </a:rPr>
              <a:t>decision tree</a:t>
            </a:r>
            <a:r>
              <a:rPr lang="zh-CN" altLang="en-US">
                <a:ea typeface="微软雅黑" panose="020B0503020204020204" pitchFamily="34" charset="-122"/>
              </a:rPr>
              <a:t>）</a:t>
            </a:r>
            <a:endParaRPr lang="en-US" altLang="zh-CN">
              <a:ea typeface="微软雅黑" panose="020B0503020204020204" pitchFamily="34" charset="-122"/>
            </a:endParaRPr>
          </a:p>
          <a:p>
            <a:pPr eaLnBrk="1" hangingPunct="1">
              <a:lnSpc>
                <a:spcPct val="120000"/>
              </a:lnSpc>
            </a:pPr>
            <a:r>
              <a:rPr lang="zh-CN" altLang="en-US">
                <a:ea typeface="微软雅黑" panose="020B0503020204020204" pitchFamily="34" charset="-122"/>
              </a:rPr>
              <a:t>朴素贝叶斯（</a:t>
            </a:r>
            <a:r>
              <a:rPr lang="en-US" altLang="zh-CN">
                <a:ea typeface="微软雅黑" panose="020B0503020204020204" pitchFamily="34" charset="-122"/>
              </a:rPr>
              <a:t>Naïve Bayes</a:t>
            </a:r>
            <a:r>
              <a:rPr lang="zh-CN" altLang="en-US">
                <a:ea typeface="微软雅黑" panose="020B0503020204020204" pitchFamily="34" charset="-122"/>
              </a:rPr>
              <a:t>）</a:t>
            </a:r>
            <a:endParaRPr lang="en-US" altLang="zh-CN">
              <a:ea typeface="微软雅黑" panose="020B0503020204020204" pitchFamily="34" charset="-122"/>
            </a:endParaRPr>
          </a:p>
          <a:p>
            <a:pPr eaLnBrk="1" hangingPunct="1">
              <a:lnSpc>
                <a:spcPct val="120000"/>
              </a:lnSpc>
            </a:pPr>
            <a:r>
              <a:rPr lang="en-US" altLang="zh-CN">
                <a:ea typeface="微软雅黑" panose="020B0503020204020204" pitchFamily="34" charset="-122"/>
              </a:rPr>
              <a:t>K</a:t>
            </a:r>
            <a:r>
              <a:rPr lang="zh-CN" altLang="en-US">
                <a:ea typeface="微软雅黑" panose="020B0503020204020204" pitchFamily="34" charset="-122"/>
              </a:rPr>
              <a:t>近邻（</a:t>
            </a:r>
            <a:r>
              <a:rPr lang="en-US" altLang="zh-CN">
                <a:ea typeface="微软雅黑" panose="020B0503020204020204" pitchFamily="34" charset="-122"/>
              </a:rPr>
              <a:t>K nearest Neighbors</a:t>
            </a:r>
            <a:r>
              <a:rPr lang="zh-CN" altLang="en-US">
                <a:ea typeface="微软雅黑" panose="020B0503020204020204" pitchFamily="34" charset="-122"/>
              </a:rPr>
              <a:t>）</a:t>
            </a:r>
            <a:endParaRPr lang="en-US" altLang="zh-CN">
              <a:ea typeface="微软雅黑" panose="020B0503020204020204" pitchFamily="34" charset="-122"/>
            </a:endParaRPr>
          </a:p>
          <a:p>
            <a:pPr eaLnBrk="1" hangingPunct="1">
              <a:lnSpc>
                <a:spcPct val="120000"/>
              </a:lnSpc>
            </a:pPr>
            <a:r>
              <a:rPr lang="zh-CN" altLang="en-US">
                <a:ea typeface="微软雅黑" panose="020B0503020204020204" pitchFamily="34" charset="-122"/>
              </a:rPr>
              <a:t>基于关联的分类</a:t>
            </a:r>
            <a:endParaRPr lang="en-US" altLang="zh-CN">
              <a:ea typeface="微软雅黑" panose="020B0503020204020204" pitchFamily="34" charset="-122"/>
            </a:endParaRPr>
          </a:p>
          <a:p>
            <a:pPr eaLnBrk="1" hangingPunct="1">
              <a:lnSpc>
                <a:spcPct val="120000"/>
              </a:lnSpc>
            </a:pPr>
            <a:r>
              <a:rPr lang="zh-CN" altLang="en-US">
                <a:ea typeface="微软雅黑" panose="020B0503020204020204" pitchFamily="34" charset="-122"/>
              </a:rPr>
              <a:t>支持向量机（</a:t>
            </a:r>
            <a:r>
              <a:rPr lang="en-US" altLang="zh-CN">
                <a:ea typeface="微软雅黑" panose="020B0503020204020204" pitchFamily="34" charset="-122"/>
              </a:rPr>
              <a:t>Support Vector Machines </a:t>
            </a:r>
            <a:r>
              <a:rPr lang="zh-CN" altLang="en-US">
                <a:ea typeface="微软雅黑" panose="020B0503020204020204" pitchFamily="34" charset="-122"/>
              </a:rPr>
              <a:t>）</a:t>
            </a:r>
            <a:endParaRPr lang="en-US" altLang="zh-CN">
              <a:ea typeface="微软雅黑" panose="020B0503020204020204" pitchFamily="34" charset="-122"/>
            </a:endParaRPr>
          </a:p>
          <a:p>
            <a:pPr eaLnBrk="1" hangingPunct="1">
              <a:lnSpc>
                <a:spcPct val="120000"/>
              </a:lnSpc>
            </a:pPr>
            <a:r>
              <a:rPr lang="zh-CN" altLang="en-US">
                <a:ea typeface="微软雅黑" panose="020B0503020204020204" pitchFamily="34" charset="-122"/>
              </a:rPr>
              <a:t>人工神经网络</a:t>
            </a:r>
            <a:endParaRPr lang="en-US" altLang="zh-CN">
              <a:ea typeface="微软雅黑" panose="020B0503020204020204" pitchFamily="34" charset="-122"/>
            </a:endParaRPr>
          </a:p>
          <a:p>
            <a:pPr eaLnBrk="1" hangingPunct="1">
              <a:lnSpc>
                <a:spcPct val="120000"/>
              </a:lnSpc>
            </a:pPr>
            <a:r>
              <a:rPr lang="en-US" altLang="zh-CN">
                <a:ea typeface="微软雅黑" panose="020B0503020204020204" pitchFamily="34" charset="-122"/>
              </a:rPr>
              <a:t>Logistic Regression</a:t>
            </a:r>
          </a:p>
          <a:p>
            <a:pPr eaLnBrk="1" hangingPunct="1">
              <a:lnSpc>
                <a:spcPct val="120000"/>
              </a:lnSpc>
            </a:pPr>
            <a:r>
              <a:rPr lang="en-US" altLang="zh-CN">
                <a:ea typeface="微软雅黑" panose="020B0503020204020204" pitchFamily="34" charset="-122"/>
              </a:rPr>
              <a:t>……</a:t>
            </a:r>
          </a:p>
        </p:txBody>
      </p:sp>
    </p:spTree>
  </p:cSld>
  <p:clrMapOvr>
    <a:masterClrMapping/>
  </p:clrMapOvr>
  <p:transition>
    <p:zoom/>
  </p:transition>
</p:sld>
</file>

<file path=ppt/theme/theme1.xml><?xml version="1.0" encoding="utf-8"?>
<a:theme xmlns:a="http://schemas.openxmlformats.org/drawingml/2006/main" name="IIR-slides">
  <a:themeElements>
    <a:clrScheme name="IIR Book">
      <a:dk1>
        <a:sysClr val="windowText" lastClr="000000"/>
      </a:dk1>
      <a:lt1>
        <a:sysClr val="window" lastClr="FFFFFF"/>
      </a:lt1>
      <a:dk2>
        <a:srgbClr val="1F497D"/>
      </a:dk2>
      <a:lt2>
        <a:srgbClr val="EEECE1"/>
      </a:lt2>
      <a:accent1>
        <a:srgbClr val="437085"/>
      </a:accent1>
      <a:accent2>
        <a:srgbClr val="C0504D"/>
      </a:accent2>
      <a:accent3>
        <a:srgbClr val="357E69"/>
      </a:accent3>
      <a:accent4>
        <a:srgbClr val="918BA3"/>
      </a:accent4>
      <a:accent5>
        <a:srgbClr val="139CB7"/>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演示文稿1" id="{7B9FE63A-C28F-427D-BAC9-FECB8E3A49CB}" vid="{00B55EE4-98D9-4456-B7C3-DC112281C90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BI-book</Template>
  <TotalTime>669</TotalTime>
  <Words>6637</Words>
  <Application>Microsoft Macintosh PowerPoint</Application>
  <PresentationFormat>宽屏</PresentationFormat>
  <Paragraphs>1157</Paragraphs>
  <Slides>87</Slides>
  <Notes>37</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7</vt:i4>
      </vt:variant>
      <vt:variant>
        <vt:lpstr>幻灯片标题</vt:lpstr>
      </vt:variant>
      <vt:variant>
        <vt:i4>87</vt:i4>
      </vt:variant>
    </vt:vector>
  </HeadingPairs>
  <TitlesOfParts>
    <vt:vector size="108" baseType="lpstr">
      <vt:lpstr>宋体</vt:lpstr>
      <vt:lpstr>微软雅黑</vt:lpstr>
      <vt:lpstr>Kaiti SC</vt:lpstr>
      <vt:lpstr>Arial</vt:lpstr>
      <vt:lpstr>Arial Narrow</vt:lpstr>
      <vt:lpstr>Calibri</vt:lpstr>
      <vt:lpstr>Cambria Math</vt:lpstr>
      <vt:lpstr>Lucida Sans</vt:lpstr>
      <vt:lpstr>Monotype Sorts</vt:lpstr>
      <vt:lpstr>Symbol</vt:lpstr>
      <vt:lpstr>Tahoma</vt:lpstr>
      <vt:lpstr>Times New Roman</vt:lpstr>
      <vt:lpstr>Wingdings</vt:lpstr>
      <vt:lpstr>IIR-slides</vt:lpstr>
      <vt:lpstr>Worksheet</vt:lpstr>
      <vt:lpstr>Equation.DSMT4</vt:lpstr>
      <vt:lpstr>Equation</vt:lpstr>
      <vt:lpstr>公式</vt:lpstr>
      <vt:lpstr>Microsoft Excel 97 - 2004 工作表</vt:lpstr>
      <vt:lpstr>Visio</vt:lpstr>
      <vt:lpstr>图表</vt:lpstr>
      <vt:lpstr>PowerPoint 演示文稿</vt:lpstr>
      <vt:lpstr>主要内容</vt:lpstr>
      <vt:lpstr>PowerPoint 演示文稿</vt:lpstr>
      <vt:lpstr>分类及其相关的基本概念</vt:lpstr>
      <vt:lpstr>分类及其相关的基本概念</vt:lpstr>
      <vt:lpstr>分类方法</vt:lpstr>
      <vt:lpstr>分类：构建模型</vt:lpstr>
      <vt:lpstr>分类：测试分类模型并预测</vt:lpstr>
      <vt:lpstr>分类技术</vt:lpstr>
      <vt:lpstr>PowerPoint 演示文稿</vt:lpstr>
      <vt:lpstr>4.2 决策树分类方法</vt:lpstr>
      <vt:lpstr>决策树的概念</vt:lpstr>
      <vt:lpstr>决策树的构建</vt:lpstr>
      <vt:lpstr>决策树的构建过程</vt:lpstr>
      <vt:lpstr>决策树的构建过程</vt:lpstr>
      <vt:lpstr>分类属性的选择</vt:lpstr>
      <vt:lpstr>信息熵</vt:lpstr>
      <vt:lpstr>分类属性的选择</vt:lpstr>
      <vt:lpstr>4.2.2 属性的类型及分裂条件</vt:lpstr>
      <vt:lpstr>定性属性的分裂条件</vt:lpstr>
      <vt:lpstr>按属性“婚姻”进行数据集分裂</vt:lpstr>
      <vt:lpstr>定量属性的分裂条件（1）</vt:lpstr>
      <vt:lpstr>定量属性的分裂条件（2）</vt:lpstr>
      <vt:lpstr>定量属性的分裂条件（3）</vt:lpstr>
      <vt:lpstr>信息增益的调整-增益比率</vt:lpstr>
      <vt:lpstr>其他分裂方法</vt:lpstr>
      <vt:lpstr>4.2.3 决策树的剪枝</vt:lpstr>
      <vt:lpstr>子树替换（subtree replacement）方法</vt:lpstr>
      <vt:lpstr>子树替换剪枝：概括误差估计</vt:lpstr>
      <vt:lpstr>子树替换剪枝：概括误差估计</vt:lpstr>
      <vt:lpstr>PowerPoint 演示文稿</vt:lpstr>
      <vt:lpstr>朴素贝叶斯分类</vt:lpstr>
      <vt:lpstr>朴素贝叶斯分类</vt:lpstr>
      <vt:lpstr>概率计算</vt:lpstr>
      <vt:lpstr>概率计算</vt:lpstr>
      <vt:lpstr>x=（年龄&lt;30，男，年收入30万，单身），要预测其是否购买豪华车</vt:lpstr>
      <vt:lpstr>平滑处理</vt:lpstr>
      <vt:lpstr>平滑处理</vt:lpstr>
      <vt:lpstr>PowerPoint 演示文稿</vt:lpstr>
      <vt:lpstr>PowerPoint 演示文稿</vt:lpstr>
      <vt:lpstr>PowerPoint 演示文稿</vt:lpstr>
      <vt:lpstr>PowerPoint 演示文稿</vt:lpstr>
      <vt:lpstr>K近邻</vt:lpstr>
      <vt:lpstr>相似性度量</vt:lpstr>
      <vt:lpstr>PowerPoint 演示文稿</vt:lpstr>
      <vt:lpstr>4.5 逻辑回归</vt:lpstr>
      <vt:lpstr>4.5 逻辑回归</vt:lpstr>
      <vt:lpstr>4.5 逻辑回归</vt:lpstr>
      <vt:lpstr>4.5 逻辑回归</vt:lpstr>
      <vt:lpstr>PowerPoint 演示文稿</vt:lpstr>
      <vt:lpstr>4.6 支持向量机</vt:lpstr>
      <vt:lpstr>4.6 支持向量机</vt:lpstr>
      <vt:lpstr>4.6 支持向量机</vt:lpstr>
      <vt:lpstr>4.6 支持向量机</vt:lpstr>
      <vt:lpstr>泛化：generalization</vt:lpstr>
      <vt:lpstr>4.6 支持向量机</vt:lpstr>
      <vt:lpstr>4.6 支持向量机</vt:lpstr>
      <vt:lpstr>4.6 支持向量机</vt:lpstr>
      <vt:lpstr>4.6 支持向量机</vt:lpstr>
      <vt:lpstr>4.6 支持向量机</vt:lpstr>
      <vt:lpstr>4.6 支持向量机</vt:lpstr>
      <vt:lpstr>4.6 支持向量机</vt:lpstr>
      <vt:lpstr>4.6 支持向量机</vt:lpstr>
      <vt:lpstr>对偶问题</vt:lpstr>
      <vt:lpstr>对偶问题</vt:lpstr>
      <vt:lpstr>4.6 支持向量机</vt:lpstr>
      <vt:lpstr>4.6 支持向量机</vt:lpstr>
      <vt:lpstr>4.6 支持向量机</vt:lpstr>
      <vt:lpstr>4.6 支持向量机</vt:lpstr>
      <vt:lpstr>常用的核函数 kernel function</vt:lpstr>
      <vt:lpstr>4.6 支持向量机</vt:lpstr>
      <vt:lpstr>4.6 支持向量机</vt:lpstr>
      <vt:lpstr>4.6 支持向量机</vt:lpstr>
      <vt:lpstr>PowerPoint 演示文稿</vt:lpstr>
      <vt:lpstr>4.5 分类性能的度量</vt:lpstr>
      <vt:lpstr>4.5.1 测试数据集的构造</vt:lpstr>
      <vt:lpstr>4.5.1 测试数据集的构造（续）</vt:lpstr>
      <vt:lpstr>交叉验证</vt:lpstr>
      <vt:lpstr>自助抽样法</vt:lpstr>
      <vt:lpstr>4.5.2 分类性能的度量指标</vt:lpstr>
      <vt:lpstr>性能度量</vt:lpstr>
      <vt:lpstr>4.5.3 不同分类模型的比较</vt:lpstr>
      <vt:lpstr>收益图</vt:lpstr>
      <vt:lpstr>收益图</vt:lpstr>
      <vt:lpstr>ROC 曲线</vt:lpstr>
      <vt:lpstr>ROC曲线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Connie Liu</dc:creator>
  <cp:lastModifiedBy>Jun He</cp:lastModifiedBy>
  <cp:revision>76</cp:revision>
  <cp:lastPrinted>2009-03-27T02:28:50Z</cp:lastPrinted>
  <dcterms:created xsi:type="dcterms:W3CDTF">2014-03-08T03:04:04Z</dcterms:created>
  <dcterms:modified xsi:type="dcterms:W3CDTF">2020-12-06T03:40:29Z</dcterms:modified>
</cp:coreProperties>
</file>