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Lst>
  <p:notesMasterIdLst>
    <p:notesMasterId r:id="rId55"/>
  </p:notesMasterIdLst>
  <p:handoutMasterIdLst>
    <p:handoutMasterId r:id="rId56"/>
  </p:handoutMasterIdLst>
  <p:sldIdLst>
    <p:sldId id="258" r:id="rId2"/>
    <p:sldId id="350" r:id="rId3"/>
    <p:sldId id="358" r:id="rId4"/>
    <p:sldId id="361" r:id="rId5"/>
    <p:sldId id="409" r:id="rId6"/>
    <p:sldId id="363" r:id="rId7"/>
    <p:sldId id="364" r:id="rId8"/>
    <p:sldId id="357" r:id="rId9"/>
    <p:sldId id="359" r:id="rId10"/>
    <p:sldId id="360" r:id="rId11"/>
    <p:sldId id="368" r:id="rId12"/>
    <p:sldId id="365" r:id="rId13"/>
    <p:sldId id="366" r:id="rId14"/>
    <p:sldId id="367" r:id="rId15"/>
    <p:sldId id="369" r:id="rId16"/>
    <p:sldId id="370" r:id="rId17"/>
    <p:sldId id="372" r:id="rId18"/>
    <p:sldId id="371" r:id="rId19"/>
    <p:sldId id="373" r:id="rId20"/>
    <p:sldId id="374" r:id="rId21"/>
    <p:sldId id="375" r:id="rId22"/>
    <p:sldId id="378" r:id="rId23"/>
    <p:sldId id="377" r:id="rId24"/>
    <p:sldId id="379" r:id="rId25"/>
    <p:sldId id="383" r:id="rId26"/>
    <p:sldId id="380" r:id="rId27"/>
    <p:sldId id="381" r:id="rId28"/>
    <p:sldId id="382" r:id="rId29"/>
    <p:sldId id="398" r:id="rId30"/>
    <p:sldId id="410" r:id="rId31"/>
    <p:sldId id="389" r:id="rId32"/>
    <p:sldId id="390" r:id="rId33"/>
    <p:sldId id="411" r:id="rId34"/>
    <p:sldId id="391" r:id="rId35"/>
    <p:sldId id="354" r:id="rId36"/>
    <p:sldId id="392" r:id="rId37"/>
    <p:sldId id="393" r:id="rId38"/>
    <p:sldId id="394" r:id="rId39"/>
    <p:sldId id="401" r:id="rId40"/>
    <p:sldId id="400" r:id="rId41"/>
    <p:sldId id="402" r:id="rId42"/>
    <p:sldId id="397" r:id="rId43"/>
    <p:sldId id="353" r:id="rId44"/>
    <p:sldId id="403" r:id="rId45"/>
    <p:sldId id="404" r:id="rId46"/>
    <p:sldId id="405" r:id="rId47"/>
    <p:sldId id="406" r:id="rId48"/>
    <p:sldId id="407" r:id="rId49"/>
    <p:sldId id="384" r:id="rId50"/>
    <p:sldId id="385" r:id="rId51"/>
    <p:sldId id="386" r:id="rId52"/>
    <p:sldId id="387" r:id="rId53"/>
    <p:sldId id="408" r:id="rId54"/>
  </p:sldIdLst>
  <p:sldSz cx="12192000" cy="6858000"/>
  <p:notesSz cx="7315200" cy="9601200"/>
  <p:defaultTextStyle>
    <a:defPPr>
      <a:defRPr lang="en-US"/>
    </a:defPPr>
    <a:lvl1pPr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6" autoAdjust="0"/>
    <p:restoredTop sz="90764" autoAdjust="0"/>
  </p:normalViewPr>
  <p:slideViewPr>
    <p:cSldViewPr>
      <p:cViewPr varScale="1">
        <p:scale>
          <a:sx n="93" d="100"/>
          <a:sy n="93" d="100"/>
        </p:scale>
        <p:origin x="496" y="208"/>
      </p:cViewPr>
      <p:guideLst>
        <p:guide orient="horz" pos="2160"/>
        <p:guide pos="3840"/>
      </p:guideLst>
    </p:cSldViewPr>
  </p:slideViewPr>
  <p:outlineViewPr>
    <p:cViewPr>
      <p:scale>
        <a:sx n="33" d="100"/>
        <a:sy n="33" d="100"/>
      </p:scale>
      <p:origin x="0" y="-11340"/>
    </p:cViewPr>
  </p:outlineViewPr>
  <p:notesTextViewPr>
    <p:cViewPr>
      <p:scale>
        <a:sx n="1" d="1"/>
        <a:sy n="1" d="1"/>
      </p:scale>
      <p:origin x="0" y="0"/>
    </p:cViewPr>
  </p:notesTextViewPr>
  <p:sorterViewPr>
    <p:cViewPr varScale="1">
      <p:scale>
        <a:sx n="100" d="100"/>
        <a:sy n="100" d="100"/>
      </p:scale>
      <p:origin x="0" y="-11757"/>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4.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34.emf"/><Relationship Id="rId1" Type="http://schemas.openxmlformats.org/officeDocument/2006/relationships/image" Target="../media/image3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2.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 Id="rId4" Type="http://schemas.openxmlformats.org/officeDocument/2006/relationships/image" Target="../media/image47.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image" Target="../media/image51.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21.emf"/><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F537C241-4261-4948-A016-F0E1FC6757D3}"/>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3" name="Rectangle 3">
            <a:extLst>
              <a:ext uri="{FF2B5EF4-FFF2-40B4-BE49-F238E27FC236}">
                <a16:creationId xmlns:a16="http://schemas.microsoft.com/office/drawing/2014/main" id="{7D70005F-E9E2-394A-A60A-DBED08490ED8}"/>
              </a:ext>
            </a:extLst>
          </p:cNvPr>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4" name="Rectangle 4">
            <a:extLst>
              <a:ext uri="{FF2B5EF4-FFF2-40B4-BE49-F238E27FC236}">
                <a16:creationId xmlns:a16="http://schemas.microsoft.com/office/drawing/2014/main" id="{2F359BE9-A929-7643-8BE2-7BF9E46FB915}"/>
              </a:ext>
            </a:extLst>
          </p:cNvPr>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5" name="Rectangle 5">
            <a:extLst>
              <a:ext uri="{FF2B5EF4-FFF2-40B4-BE49-F238E27FC236}">
                <a16:creationId xmlns:a16="http://schemas.microsoft.com/office/drawing/2014/main" id="{2CA0E74E-35B7-DD4D-AA03-FE3A4AC70C3E}"/>
              </a:ext>
            </a:extLst>
          </p:cNvPr>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atin typeface="Tahoma" panose="020B0604030504040204" pitchFamily="34" charset="0"/>
              </a:defRPr>
            </a:lvl1pPr>
          </a:lstStyle>
          <a:p>
            <a:fld id="{EB603906-592D-1D4E-A96A-98CF136AA592}" type="slidenum">
              <a:rPr lang="en-US" altLang="zh-CN"/>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3C047F08-5823-D948-BADA-706CE7B8BC0B}"/>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79" name="Rectangle 3">
            <a:extLst>
              <a:ext uri="{FF2B5EF4-FFF2-40B4-BE49-F238E27FC236}">
                <a16:creationId xmlns:a16="http://schemas.microsoft.com/office/drawing/2014/main" id="{E6E0FA0F-A51D-A14F-8F2D-192933724C0A}"/>
              </a:ext>
            </a:extLst>
          </p:cNvPr>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65540" name="Rectangle 4">
            <a:extLst>
              <a:ext uri="{FF2B5EF4-FFF2-40B4-BE49-F238E27FC236}">
                <a16:creationId xmlns:a16="http://schemas.microsoft.com/office/drawing/2014/main" id="{9285D5BD-5F4B-0242-BBE5-BA483A6282B1}"/>
              </a:ext>
            </a:extLst>
          </p:cNvPr>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81" name="Rectangle 5">
            <a:extLst>
              <a:ext uri="{FF2B5EF4-FFF2-40B4-BE49-F238E27FC236}">
                <a16:creationId xmlns:a16="http://schemas.microsoft.com/office/drawing/2014/main" id="{D93257CF-8E3F-A14C-842B-FFC2EF37D0AF}"/>
              </a:ext>
            </a:extLst>
          </p:cNvPr>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1382" name="Rectangle 6">
            <a:extLst>
              <a:ext uri="{FF2B5EF4-FFF2-40B4-BE49-F238E27FC236}">
                <a16:creationId xmlns:a16="http://schemas.microsoft.com/office/drawing/2014/main" id="{3FEAF9BC-D361-8642-AB11-799F721501E8}"/>
              </a:ext>
            </a:extLst>
          </p:cNvPr>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83" name="Rectangle 7">
            <a:extLst>
              <a:ext uri="{FF2B5EF4-FFF2-40B4-BE49-F238E27FC236}">
                <a16:creationId xmlns:a16="http://schemas.microsoft.com/office/drawing/2014/main" id="{2E5A3120-7217-1744-8483-28763C50E4A8}"/>
              </a:ext>
            </a:extLst>
          </p:cNvPr>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vl1pPr>
          </a:lstStyle>
          <a:p>
            <a:fld id="{31884344-01E9-A24B-A80F-FEAA2276B90A}"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ＭＳ Ｐゴシック" pitchFamily="-65" charset="-128"/>
      </a:defRPr>
    </a:lvl1pPr>
    <a:lvl2pPr marL="4572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2pPr>
    <a:lvl3pPr marL="9144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3pPr>
    <a:lvl4pPr marL="13716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4pPr>
    <a:lvl5pPr marL="18288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562219D2-33D1-CA45-ADC1-1BC4B582BE0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EEE9902-E337-8543-A16A-04B92F698E15}" type="slidenum">
              <a:rPr lang="zh-CN" altLang="en-US" sz="1200">
                <a:latin typeface="Times New Roman" panose="02020603050405020304" pitchFamily="18" charset="0"/>
              </a:rPr>
              <a:pPr/>
              <a:t>4</a:t>
            </a:fld>
            <a:endParaRPr lang="en-US" altLang="zh-CN" sz="1200">
              <a:latin typeface="Times New Roman" panose="02020603050405020304" pitchFamily="18" charset="0"/>
            </a:endParaRPr>
          </a:p>
        </p:txBody>
      </p:sp>
      <p:sp>
        <p:nvSpPr>
          <p:cNvPr id="66563" name="Rectangle 2">
            <a:extLst>
              <a:ext uri="{FF2B5EF4-FFF2-40B4-BE49-F238E27FC236}">
                <a16:creationId xmlns:a16="http://schemas.microsoft.com/office/drawing/2014/main" id="{AF9726B3-E992-8143-BF9A-E9411B17E61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u="sng">
                <a:latin typeface="Arial" panose="020B0604020202020204" pitchFamily="34" charset="0"/>
              </a:rPr>
              <a:t>城市规划:</a:t>
            </a:r>
            <a:r>
              <a:rPr lang="zh-CN" altLang="en-US">
                <a:latin typeface="Arial" panose="020B0604020202020204" pitchFamily="34" charset="0"/>
              </a:rPr>
              <a:t> 根据房屋的类型、价值、地理位置等信息将房屋进行聚类</a:t>
            </a:r>
            <a:endParaRPr lang="en-US" altLang="zh-CN">
              <a:latin typeface="Arial" panose="020B0604020202020204" pitchFamily="34" charset="0"/>
            </a:endParaRPr>
          </a:p>
          <a:p>
            <a:endParaRPr lang="en-US" altLang="zh-CN">
              <a:latin typeface="Arial" panose="020B0604020202020204" pitchFamily="34" charset="0"/>
            </a:endParaRPr>
          </a:p>
          <a:p>
            <a:r>
              <a:rPr lang="zh-CN" altLang="en-US">
                <a:latin typeface="Arial" panose="020B0604020202020204" pitchFamily="34" charset="0"/>
              </a:rPr>
              <a:t>高的索赔额的汽车保险的投保人： </a:t>
            </a:r>
            <a:r>
              <a:rPr lang="en-US" altLang="zh-CN">
                <a:latin typeface="Arial" panose="020B0604020202020204" pitchFamily="34" charset="0"/>
              </a:rPr>
              <a:t>Identifying groups of motor insurance policy holders with a high average claim cost</a:t>
            </a:r>
            <a:endParaRPr lang="zh-CN" altLang="en-US">
              <a:latin typeface="Arial" panose="020B0604020202020204" pitchFamily="34" charset="0"/>
            </a:endParaRPr>
          </a:p>
          <a:p>
            <a:r>
              <a:rPr lang="en-US" altLang="zh-CN">
                <a:latin typeface="Arial" panose="020B0604020202020204" pitchFamily="34" charset="0"/>
              </a:rPr>
              <a:t>Faults: </a:t>
            </a:r>
            <a:r>
              <a:rPr lang="zh-CN" altLang="en-US">
                <a:latin typeface="Arial" panose="020B0604020202020204" pitchFamily="34" charset="0"/>
              </a:rPr>
              <a:t>断层</a:t>
            </a:r>
          </a:p>
          <a:p>
            <a:pPr>
              <a:lnSpc>
                <a:spcPct val="110000"/>
              </a:lnSpc>
            </a:pPr>
            <a:r>
              <a:rPr lang="zh-CN" altLang="en-US" u="sng">
                <a:latin typeface="Arial" panose="020B0604020202020204" pitchFamily="34" charset="0"/>
              </a:rPr>
              <a:t>地震研究:</a:t>
            </a:r>
            <a:r>
              <a:rPr lang="zh-CN" altLang="en-US">
                <a:latin typeface="Arial" panose="020B0604020202020204" pitchFamily="34" charset="0"/>
              </a:rPr>
              <a:t> </a:t>
            </a:r>
            <a:r>
              <a:rPr lang="en-US" altLang="zh-CN">
                <a:latin typeface="Arial" panose="020B0604020202020204" pitchFamily="34" charset="0"/>
              </a:rPr>
              <a:t>Observed earth quake epicenters should be clustered along continent faults</a:t>
            </a:r>
          </a:p>
          <a:p>
            <a:r>
              <a:rPr lang="en-US" altLang="zh-CN">
                <a:latin typeface="Arial" panose="020B0604020202020204" pitchFamily="34" charset="0"/>
              </a:rPr>
              <a:t>WWW：Cluster weblog data to discover  groups of similar access patterns</a:t>
            </a:r>
          </a:p>
          <a:p>
            <a:endParaRPr lang="zh-CN"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a:extLst>
              <a:ext uri="{FF2B5EF4-FFF2-40B4-BE49-F238E27FC236}">
                <a16:creationId xmlns:a16="http://schemas.microsoft.com/office/drawing/2014/main" id="{1DC4A5C0-BEEC-D942-A5F5-D68ACCB4D432}"/>
              </a:ext>
            </a:extLst>
          </p:cNvPr>
          <p:cNvSpPr>
            <a:spLocks noGrp="1" noRot="1" noChangeAspect="1" noTextEdit="1"/>
          </p:cNvSpPr>
          <p:nvPr>
            <p:ph type="sldImg"/>
          </p:nvPr>
        </p:nvSpPr>
        <p:spPr>
          <a:xfrm>
            <a:off x="457200" y="720725"/>
            <a:ext cx="6400800" cy="3600450"/>
          </a:xfrm>
          <a:ln/>
        </p:spPr>
      </p:sp>
      <p:sp>
        <p:nvSpPr>
          <p:cNvPr id="75779" name="备注占位符 2">
            <a:extLst>
              <a:ext uri="{FF2B5EF4-FFF2-40B4-BE49-F238E27FC236}">
                <a16:creationId xmlns:a16="http://schemas.microsoft.com/office/drawing/2014/main" id="{BAC473DE-C6D9-8A4E-81D4-732CA83DA26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r>
              <a:rPr lang="en-US" altLang="zh-CN" sz="2200">
                <a:latin typeface="Arial" panose="020B0604020202020204" pitchFamily="34" charset="0"/>
              </a:rPr>
              <a:t>Sim. btw. people A &amp; B is the average sim. btw. the items they purchased</a:t>
            </a:r>
          </a:p>
          <a:p>
            <a:pPr lvl="1"/>
            <a:r>
              <a:rPr lang="en-US" altLang="zh-CN" sz="2200">
                <a:latin typeface="Arial" panose="020B0604020202020204" pitchFamily="34" charset="0"/>
              </a:rPr>
              <a:t>Sim. btw. item c &amp; d is the average sim. btw. the people who purchased them</a:t>
            </a:r>
          </a:p>
          <a:p>
            <a:pPr lvl="1"/>
            <a:endParaRPr lang="en-US" altLang="zh-CN" sz="2200">
              <a:latin typeface="Arial" panose="020B0604020202020204" pitchFamily="34" charset="0"/>
            </a:endParaRPr>
          </a:p>
          <a:p>
            <a:pPr lvl="1"/>
            <a:r>
              <a:rPr lang="zh-CN" altLang="en-US" sz="2200">
                <a:latin typeface="Arial" panose="020B0604020202020204" pitchFamily="34" charset="0"/>
              </a:rPr>
              <a:t>文章的引用关系</a:t>
            </a:r>
            <a:endParaRPr lang="en-US" altLang="zh-CN" sz="2200">
              <a:latin typeface="Arial" panose="020B0604020202020204" pitchFamily="34" charset="0"/>
            </a:endParaRPr>
          </a:p>
          <a:p>
            <a:pPr lvl="1"/>
            <a:endParaRPr lang="en-US" altLang="zh-CN" sz="2200">
              <a:latin typeface="Arial" panose="020B0604020202020204" pitchFamily="34" charset="0"/>
            </a:endParaRPr>
          </a:p>
          <a:p>
            <a:endParaRPr lang="zh-CN" altLang="en-US">
              <a:latin typeface="Arial" panose="020B0604020202020204" pitchFamily="34" charset="0"/>
            </a:endParaRPr>
          </a:p>
        </p:txBody>
      </p:sp>
      <p:sp>
        <p:nvSpPr>
          <p:cNvPr id="75780" name="灯片编号占位符 3">
            <a:extLst>
              <a:ext uri="{FF2B5EF4-FFF2-40B4-BE49-F238E27FC236}">
                <a16:creationId xmlns:a16="http://schemas.microsoft.com/office/drawing/2014/main" id="{BE9DAE51-1B25-C24A-99A8-0D112421883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E857B831-9224-9D45-9707-3F7460F1AF6C}" type="slidenum">
              <a:rPr lang="zh-CN" altLang="en-US" sz="1200">
                <a:latin typeface="Times New Roman" panose="02020603050405020304" pitchFamily="18" charset="0"/>
              </a:rPr>
              <a:pPr/>
              <a:t>26</a:t>
            </a:fld>
            <a:endParaRPr lang="en-US" altLang="zh-CN" sz="120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a:extLst>
              <a:ext uri="{FF2B5EF4-FFF2-40B4-BE49-F238E27FC236}">
                <a16:creationId xmlns:a16="http://schemas.microsoft.com/office/drawing/2014/main" id="{929EA53F-C10F-5F46-880A-8403B82991A0}"/>
              </a:ext>
            </a:extLst>
          </p:cNvPr>
          <p:cNvSpPr>
            <a:spLocks noGrp="1" noRot="1" noChangeAspect="1" noTextEdit="1"/>
          </p:cNvSpPr>
          <p:nvPr>
            <p:ph type="sldImg"/>
          </p:nvPr>
        </p:nvSpPr>
        <p:spPr>
          <a:xfrm>
            <a:off x="457200" y="720725"/>
            <a:ext cx="6400800" cy="3600450"/>
          </a:xfrm>
          <a:ln/>
        </p:spPr>
      </p:sp>
      <p:sp>
        <p:nvSpPr>
          <p:cNvPr id="76803" name="备注占位符 2">
            <a:extLst>
              <a:ext uri="{FF2B5EF4-FFF2-40B4-BE49-F238E27FC236}">
                <a16:creationId xmlns:a16="http://schemas.microsoft.com/office/drawing/2014/main" id="{835127BD-FACA-CD42-823B-4CD71FB4E5A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endParaRPr lang="en-US" altLang="zh-CN" sz="2200">
              <a:latin typeface="Arial" panose="020B0604020202020204" pitchFamily="34" charset="0"/>
            </a:endParaRPr>
          </a:p>
          <a:p>
            <a:endParaRPr lang="zh-CN" altLang="en-US">
              <a:latin typeface="Arial" panose="020B0604020202020204" pitchFamily="34" charset="0"/>
            </a:endParaRPr>
          </a:p>
        </p:txBody>
      </p:sp>
      <p:sp>
        <p:nvSpPr>
          <p:cNvPr id="76804" name="灯片编号占位符 3">
            <a:extLst>
              <a:ext uri="{FF2B5EF4-FFF2-40B4-BE49-F238E27FC236}">
                <a16:creationId xmlns:a16="http://schemas.microsoft.com/office/drawing/2014/main" id="{08782484-419A-5E4C-9455-0EB140CC98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13E5BF43-D4ED-6040-91B7-7674B3159DEE}" type="slidenum">
              <a:rPr lang="zh-CN" altLang="en-US" sz="1200">
                <a:latin typeface="Times New Roman" panose="02020603050405020304" pitchFamily="18" charset="0"/>
              </a:rPr>
              <a:pPr/>
              <a:t>27</a:t>
            </a:fld>
            <a:endParaRPr lang="en-US" altLang="zh-CN" sz="120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a:extLst>
              <a:ext uri="{FF2B5EF4-FFF2-40B4-BE49-F238E27FC236}">
                <a16:creationId xmlns:a16="http://schemas.microsoft.com/office/drawing/2014/main" id="{797E8F61-6D3F-3D47-B520-183AC34ADC4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E0EE0A88-9DBF-9245-A22C-99E4E5FFB78D}" type="slidenum">
              <a:rPr lang="zh-CN" altLang="en-US" sz="1200">
                <a:latin typeface="Times New Roman" panose="02020603050405020304" pitchFamily="18" charset="0"/>
              </a:rPr>
              <a:pPr/>
              <a:t>30</a:t>
            </a:fld>
            <a:endParaRPr lang="en-US" altLang="zh-CN" sz="1200">
              <a:latin typeface="Times New Roman" panose="02020603050405020304" pitchFamily="18" charset="0"/>
            </a:endParaRPr>
          </a:p>
        </p:txBody>
      </p:sp>
      <p:sp>
        <p:nvSpPr>
          <p:cNvPr id="77827" name="Rectangle 2">
            <a:extLst>
              <a:ext uri="{FF2B5EF4-FFF2-40B4-BE49-F238E27FC236}">
                <a16:creationId xmlns:a16="http://schemas.microsoft.com/office/drawing/2014/main" id="{6A063733-CB44-4045-89C9-40B126ADB47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Diameter</a:t>
            </a:r>
            <a:r>
              <a:rPr lang="en-US" altLang="zh-CN">
                <a:latin typeface="Arial" panose="020B0604020202020204" pitchFamily="34" charset="0"/>
                <a:sym typeface="Wingdings" pitchFamily="2" charset="2"/>
              </a:rPr>
              <a:t>: ((</a:t>
            </a:r>
            <a:r>
              <a:rPr lang="en-US" altLang="zh-CN">
                <a:latin typeface="Arial" panose="020B0604020202020204" pitchFamily="34" charset="0"/>
              </a:rPr>
              <a:t>5+2+5)/3) </a:t>
            </a:r>
            <a:r>
              <a:rPr lang="en-US" altLang="zh-CN" baseline="30000">
                <a:latin typeface="Arial" panose="020B0604020202020204" pitchFamily="34" charset="0"/>
              </a:rPr>
              <a:t>0.5</a:t>
            </a:r>
            <a:r>
              <a:rPr lang="en-US" altLang="zh-CN">
                <a:latin typeface="Arial" panose="020B0604020202020204" pitchFamily="34" charset="0"/>
              </a:rPr>
              <a:t>=2 </a:t>
            </a:r>
            <a:r>
              <a:rPr lang="zh-CN" altLang="en-US">
                <a:latin typeface="Arial" panose="020B0604020202020204" pitchFamily="34" charset="0"/>
              </a:rPr>
              <a:t>分子分母同约了个</a:t>
            </a:r>
            <a:r>
              <a:rPr lang="en-US" altLang="zh-CN">
                <a:latin typeface="Arial" panose="020B0604020202020204" pitchFamily="34" charset="0"/>
              </a:rPr>
              <a:t>2</a:t>
            </a:r>
            <a:r>
              <a:rPr lang="zh-CN" altLang="en-US">
                <a:latin typeface="Arial" panose="020B0604020202020204" pitchFamily="34" charset="0"/>
              </a:rPr>
              <a:t>。</a:t>
            </a:r>
          </a:p>
          <a:p>
            <a:endParaRPr lang="zh-CN" altLang="en-US">
              <a:latin typeface="Arial" panose="020B0604020202020204" pitchFamily="34" charset="0"/>
            </a:endParaRPr>
          </a:p>
        </p:txBody>
      </p:sp>
    </p:spTree>
    <p:extLst>
      <p:ext uri="{BB962C8B-B14F-4D97-AF65-F5344CB8AC3E}">
        <p14:creationId xmlns:p14="http://schemas.microsoft.com/office/powerpoint/2010/main" val="423986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a:extLst>
              <a:ext uri="{FF2B5EF4-FFF2-40B4-BE49-F238E27FC236}">
                <a16:creationId xmlns:a16="http://schemas.microsoft.com/office/drawing/2014/main" id="{92AC73B4-66B3-2549-9823-E7B9F83B35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B43A18D-FA58-1646-9AA5-B9CC1944CEAF}" type="slidenum">
              <a:rPr lang="zh-CN" altLang="en-US" sz="1200">
                <a:latin typeface="Times New Roman" panose="02020603050405020304" pitchFamily="18" charset="0"/>
              </a:rPr>
              <a:pPr/>
              <a:t>31</a:t>
            </a:fld>
            <a:endParaRPr lang="en-US" altLang="zh-CN" sz="1200">
              <a:latin typeface="Times New Roman" panose="02020603050405020304" pitchFamily="18" charset="0"/>
            </a:endParaRPr>
          </a:p>
        </p:txBody>
      </p:sp>
      <p:sp>
        <p:nvSpPr>
          <p:cNvPr id="78851" name="Rectangle 2">
            <a:extLst>
              <a:ext uri="{FF2B5EF4-FFF2-40B4-BE49-F238E27FC236}">
                <a16:creationId xmlns:a16="http://schemas.microsoft.com/office/drawing/2014/main" id="{429F4C1C-5411-A448-B533-EC46692731E5}"/>
              </a:ext>
            </a:extLst>
          </p:cNvPr>
          <p:cNvSpPr>
            <a:spLocks noGrp="1" noRot="1" noChangeAspect="1" noChangeArrowheads="1" noTextEdit="1"/>
          </p:cNvSpPr>
          <p:nvPr>
            <p:ph type="sldImg"/>
          </p:nvPr>
        </p:nvSpPr>
        <p:spPr>
          <a:xfrm>
            <a:off x="457200" y="720725"/>
            <a:ext cx="6400800" cy="3600450"/>
          </a:xfrm>
          <a:ln/>
        </p:spPr>
      </p:sp>
      <p:sp>
        <p:nvSpPr>
          <p:cNvPr id="78852" name="Rectangle 3">
            <a:extLst>
              <a:ext uri="{FF2B5EF4-FFF2-40B4-BE49-F238E27FC236}">
                <a16:creationId xmlns:a16="http://schemas.microsoft.com/office/drawing/2014/main" id="{770BE3FE-1CED-8443-A1AC-C804E1A308B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spcBef>
                <a:spcPct val="50000"/>
              </a:spcBef>
              <a:buFontTx/>
              <a:buAutoNum type="arabicPeriod"/>
            </a:pPr>
            <a:r>
              <a:rPr lang="en-US" altLang="ko-KR" sz="1400">
                <a:latin typeface="Tahoma" panose="020B0604030504040204" pitchFamily="34" charset="0"/>
                <a:ea typeface="Gulim" panose="020B0600000101010101" pitchFamily="34" charset="-127"/>
              </a:rPr>
              <a:t>K=2</a:t>
            </a:r>
            <a:r>
              <a:rPr lang="en-US" altLang="zh-CN" sz="1400">
                <a:latin typeface="Tahoma" panose="020B0604030504040204" pitchFamily="34" charset="0"/>
              </a:rPr>
              <a:t>，</a:t>
            </a:r>
            <a:r>
              <a:rPr lang="en-US" altLang="ko-KR" sz="1400">
                <a:latin typeface="Tahoma" panose="020B0604030504040204" pitchFamily="34" charset="0"/>
                <a:ea typeface="Gulim" panose="020B0600000101010101" pitchFamily="34" charset="-127"/>
              </a:rPr>
              <a:t>Arbitrarily choose K object </a:t>
            </a:r>
            <a:r>
              <a:rPr lang="en-US" altLang="zh-CN" sz="1400">
                <a:latin typeface="Tahoma" panose="020B0604030504040204" pitchFamily="34" charset="0"/>
              </a:rPr>
              <a:t>（virtual object) </a:t>
            </a:r>
            <a:r>
              <a:rPr lang="en-US" altLang="ko-KR" sz="1400">
                <a:latin typeface="Tahoma" panose="020B0604030504040204" pitchFamily="34" charset="0"/>
                <a:ea typeface="Gulim" panose="020B0600000101010101" pitchFamily="34" charset="-127"/>
              </a:rPr>
              <a:t>as initial cluster center</a:t>
            </a:r>
          </a:p>
          <a:p>
            <a:pPr marL="228600" indent="-228600" eaLnBrk="1" hangingPunct="1">
              <a:spcBef>
                <a:spcPct val="50000"/>
              </a:spcBef>
            </a:pPr>
            <a:r>
              <a:rPr lang="en-US" altLang="ko-KR" sz="1400">
                <a:latin typeface="Tahoma" panose="020B0604030504040204" pitchFamily="34" charset="0"/>
                <a:ea typeface="Gulim" panose="020B0600000101010101" pitchFamily="34" charset="-127"/>
              </a:rPr>
              <a:t>2. Assign each objects to most similar center</a:t>
            </a:r>
          </a:p>
          <a:p>
            <a:pPr marL="228600" indent="-228600" eaLnBrk="1" hangingPunct="1">
              <a:spcBef>
                <a:spcPct val="50000"/>
              </a:spcBef>
            </a:pPr>
            <a:r>
              <a:rPr lang="en-US" altLang="ko-KR" sz="1400">
                <a:latin typeface="Tahoma" panose="020B0604030504040204" pitchFamily="34" charset="0"/>
                <a:ea typeface="Gulim" panose="020B0600000101010101" pitchFamily="34" charset="-127"/>
              </a:rPr>
              <a:t>3. Update the cluster means</a:t>
            </a:r>
          </a:p>
          <a:p>
            <a:pPr marL="228600" indent="-228600" eaLnBrk="1" hangingPunct="1">
              <a:spcBef>
                <a:spcPct val="50000"/>
              </a:spcBef>
            </a:pPr>
            <a:r>
              <a:rPr lang="en-US" altLang="ko-KR" sz="1400">
                <a:latin typeface="Tahoma" panose="020B0604030504040204" pitchFamily="34" charset="0"/>
                <a:ea typeface="Gulim" panose="020B0600000101010101" pitchFamily="34" charset="-127"/>
              </a:rPr>
              <a:t>4. reassign </a:t>
            </a:r>
          </a:p>
          <a:p>
            <a:pPr marL="228600" indent="-228600" eaLnBrk="1" hangingPunct="1">
              <a:spcBef>
                <a:spcPct val="50000"/>
              </a:spcBef>
            </a:pPr>
            <a:r>
              <a:rPr lang="en-US" altLang="ko-KR" sz="1400">
                <a:latin typeface="Tahoma" panose="020B0604030504040204" pitchFamily="34" charset="0"/>
                <a:ea typeface="Gulim" panose="020B0600000101010101" pitchFamily="34" charset="-127"/>
              </a:rPr>
              <a:t>5. Update the cluster means</a:t>
            </a:r>
          </a:p>
          <a:p>
            <a:pPr marL="228600" indent="-228600" eaLnBrk="1" hangingPunct="1">
              <a:spcBef>
                <a:spcPct val="50000"/>
              </a:spcBef>
            </a:pPr>
            <a:r>
              <a:rPr lang="en-US" altLang="ko-KR" sz="1400">
                <a:latin typeface="Tahoma" panose="020B0604030504040204" pitchFamily="34" charset="0"/>
                <a:ea typeface="Gulim" panose="020B0600000101010101" pitchFamily="34" charset="-127"/>
              </a:rPr>
              <a:t>6. reassign</a:t>
            </a:r>
          </a:p>
          <a:p>
            <a:pPr marL="228600" indent="-228600"/>
            <a:endParaRPr lang="zh-CN" altLang="en-US">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C0413406-9A83-0643-BECB-0E19524ACD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9F754D19-0757-5047-86B3-D375C974F043}" type="slidenum">
              <a:rPr lang="zh-CN" altLang="en-US" sz="1200">
                <a:latin typeface="Times New Roman" panose="02020603050405020304" pitchFamily="18" charset="0"/>
              </a:rPr>
              <a:pPr/>
              <a:t>32</a:t>
            </a:fld>
            <a:endParaRPr lang="en-US" altLang="zh-CN" sz="1200">
              <a:latin typeface="Times New Roman" panose="02020603050405020304" pitchFamily="18" charset="0"/>
            </a:endParaRPr>
          </a:p>
        </p:txBody>
      </p:sp>
      <p:sp>
        <p:nvSpPr>
          <p:cNvPr id="79875" name="Rectangle 2">
            <a:extLst>
              <a:ext uri="{FF2B5EF4-FFF2-40B4-BE49-F238E27FC236}">
                <a16:creationId xmlns:a16="http://schemas.microsoft.com/office/drawing/2014/main" id="{AEB0C3B3-DBD0-BA47-8074-E6AC4F80DCB3}"/>
              </a:ext>
            </a:extLst>
          </p:cNvPr>
          <p:cNvSpPr>
            <a:spLocks noGrp="1" noRot="1" noChangeAspect="1" noChangeArrowheads="1" noTextEdit="1"/>
          </p:cNvSpPr>
          <p:nvPr>
            <p:ph type="sldImg"/>
          </p:nvPr>
        </p:nvSpPr>
        <p:spPr>
          <a:xfrm>
            <a:off x="457200" y="720725"/>
            <a:ext cx="6400800" cy="3600450"/>
          </a:xfrm>
          <a:ln/>
        </p:spPr>
      </p:sp>
      <p:sp>
        <p:nvSpPr>
          <p:cNvPr id="79876" name="Rectangle 3">
            <a:extLst>
              <a:ext uri="{FF2B5EF4-FFF2-40B4-BE49-F238E27FC236}">
                <a16:creationId xmlns:a16="http://schemas.microsoft.com/office/drawing/2014/main" id="{B4A62333-8D35-3D4E-8FCD-FCBF8407AE5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D:\Bicourse\2009\weka\Clusterexample.arff</a:t>
            </a:r>
          </a:p>
          <a:p>
            <a:r>
              <a:rPr lang="en-US" altLang="zh-CN">
                <a:latin typeface="Arial" panose="020B0604020202020204" pitchFamily="34" charset="0"/>
              </a:rPr>
              <a:t>Iris.arff</a:t>
            </a:r>
            <a:r>
              <a:rPr lang="zh-CN" altLang="en-US">
                <a:latin typeface="Arial" panose="020B0604020202020204" pitchFamily="34" charset="0"/>
              </a:rPr>
              <a:t>： 单击</a:t>
            </a:r>
            <a:r>
              <a:rPr lang="en-US" altLang="zh-CN">
                <a:latin typeface="Arial" panose="020B0604020202020204" pitchFamily="34" charset="0"/>
              </a:rPr>
              <a:t>ignore attributes, </a:t>
            </a:r>
            <a:r>
              <a:rPr lang="zh-CN" altLang="en-US">
                <a:latin typeface="Arial" panose="020B0604020202020204" pitchFamily="34" charset="0"/>
              </a:rPr>
              <a:t>选中</a:t>
            </a:r>
            <a:r>
              <a:rPr lang="en-US" altLang="zh-CN">
                <a:latin typeface="Arial" panose="020B0604020202020204" pitchFamily="34" charset="0"/>
              </a:rPr>
              <a:t>class</a:t>
            </a:r>
            <a:r>
              <a:rPr lang="zh-CN" altLang="en-US">
                <a:latin typeface="Arial" panose="020B0604020202020204" pitchFamily="34" charset="0"/>
              </a:rPr>
              <a:t>然后单击</a:t>
            </a:r>
            <a:r>
              <a:rPr lang="en-US" altLang="zh-CN">
                <a:latin typeface="Arial" panose="020B0604020202020204" pitchFamily="34" charset="0"/>
              </a:rPr>
              <a:t>select;</a:t>
            </a:r>
            <a:r>
              <a:rPr lang="zh-CN" altLang="en-US">
                <a:latin typeface="Arial" panose="020B0604020202020204" pitchFamily="34" charset="0"/>
              </a:rPr>
              <a:t>选中选项“</a:t>
            </a:r>
            <a:r>
              <a:rPr lang="en-US" altLang="zh-CN">
                <a:latin typeface="Arial" panose="020B0604020202020204" pitchFamily="34" charset="0"/>
              </a:rPr>
              <a:t>classes to clusers evaluation</a:t>
            </a:r>
            <a:r>
              <a:rPr lang="zh-CN" altLang="en-US">
                <a:latin typeface="Arial" panose="020B0604020202020204" pitchFamily="34" charset="0"/>
              </a:rPr>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a:extLst>
              <a:ext uri="{FF2B5EF4-FFF2-40B4-BE49-F238E27FC236}">
                <a16:creationId xmlns:a16="http://schemas.microsoft.com/office/drawing/2014/main" id="{9EAC8657-37E7-0C42-93C0-38E795C93A5F}"/>
              </a:ext>
            </a:extLst>
          </p:cNvPr>
          <p:cNvSpPr>
            <a:spLocks noGrp="1" noRot="1" noChangeAspect="1" noTextEdit="1"/>
          </p:cNvSpPr>
          <p:nvPr>
            <p:ph type="sldImg"/>
          </p:nvPr>
        </p:nvSpPr>
        <p:spPr>
          <a:xfrm>
            <a:off x="457200" y="720725"/>
            <a:ext cx="6400800" cy="3600450"/>
          </a:xfrm>
          <a:ln/>
        </p:spPr>
      </p:sp>
      <p:sp>
        <p:nvSpPr>
          <p:cNvPr id="80899" name="备注占位符 2">
            <a:extLst>
              <a:ext uri="{FF2B5EF4-FFF2-40B4-BE49-F238E27FC236}">
                <a16:creationId xmlns:a16="http://schemas.microsoft.com/office/drawing/2014/main" id="{817990AC-56BD-5242-875E-451CEC3B88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0900" name="灯片编号占位符 3">
            <a:extLst>
              <a:ext uri="{FF2B5EF4-FFF2-40B4-BE49-F238E27FC236}">
                <a16:creationId xmlns:a16="http://schemas.microsoft.com/office/drawing/2014/main" id="{5D2ACAC2-8E44-A943-9D40-0CE593D42A6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96468A9-5381-6C48-8EA8-AF6D14F4A227}" type="slidenum">
              <a:rPr lang="en-US" altLang="zh-CN" sz="1200"/>
              <a:pPr/>
              <a:t>33</a:t>
            </a:fld>
            <a:endParaRPr lang="en-US" altLang="zh-CN" sz="1200"/>
          </a:p>
        </p:txBody>
      </p:sp>
    </p:spTree>
    <p:extLst>
      <p:ext uri="{BB962C8B-B14F-4D97-AF65-F5344CB8AC3E}">
        <p14:creationId xmlns:p14="http://schemas.microsoft.com/office/powerpoint/2010/main" val="3218288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0085CEB0-B107-A243-A52A-63AADAEFBE6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D9FBE101-A6F7-F24F-BF03-94463FC9EF98}" type="slidenum">
              <a:rPr lang="zh-CN" altLang="en-US" sz="1200">
                <a:latin typeface="Times New Roman" panose="02020603050405020304" pitchFamily="18" charset="0"/>
              </a:rPr>
              <a:pPr/>
              <a:t>34</a:t>
            </a:fld>
            <a:endParaRPr lang="en-US" altLang="zh-CN" sz="1200">
              <a:latin typeface="Times New Roman" panose="02020603050405020304" pitchFamily="18" charset="0"/>
            </a:endParaRPr>
          </a:p>
        </p:txBody>
      </p:sp>
      <p:sp>
        <p:nvSpPr>
          <p:cNvPr id="81923" name="Rectangle 2">
            <a:extLst>
              <a:ext uri="{FF2B5EF4-FFF2-40B4-BE49-F238E27FC236}">
                <a16:creationId xmlns:a16="http://schemas.microsoft.com/office/drawing/2014/main" id="{34268395-6B07-C042-9CD9-AFEE5D4F6B10}"/>
              </a:ext>
            </a:extLst>
          </p:cNvPr>
          <p:cNvSpPr>
            <a:spLocks noGrp="1" noRot="1" noChangeAspect="1" noChangeArrowheads="1" noTextEdit="1"/>
          </p:cNvSpPr>
          <p:nvPr>
            <p:ph type="sldImg"/>
          </p:nvPr>
        </p:nvSpPr>
        <p:spPr>
          <a:xfrm>
            <a:off x="457200" y="720725"/>
            <a:ext cx="6400800" cy="3600450"/>
          </a:xfrm>
          <a:ln/>
        </p:spPr>
      </p:sp>
      <p:sp>
        <p:nvSpPr>
          <p:cNvPr id="81924" name="Rectangle 3">
            <a:extLst>
              <a:ext uri="{FF2B5EF4-FFF2-40B4-BE49-F238E27FC236}">
                <a16:creationId xmlns:a16="http://schemas.microsoft.com/office/drawing/2014/main" id="{426692F9-73C6-B349-9C9A-7E5AE3700AE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r>
              <a:rPr lang="en-US" altLang="zh-CN" sz="1000" u="sng">
                <a:latin typeface="Arial" panose="020B0604020202020204" pitchFamily="34" charset="0"/>
              </a:rPr>
              <a:t>Strength:</a:t>
            </a:r>
            <a:r>
              <a:rPr lang="en-US" altLang="zh-CN" sz="1000">
                <a:latin typeface="Arial" panose="020B0604020202020204" pitchFamily="34" charset="0"/>
              </a:rPr>
              <a:t> </a:t>
            </a:r>
            <a:r>
              <a:rPr lang="en-US" altLang="zh-CN" sz="1000" i="1">
                <a:latin typeface="Arial" panose="020B0604020202020204" pitchFamily="34" charset="0"/>
              </a:rPr>
              <a:t>Relatively efficient</a:t>
            </a:r>
            <a:r>
              <a:rPr lang="en-US" altLang="zh-CN" sz="1000">
                <a:latin typeface="Arial" panose="020B0604020202020204" pitchFamily="34" charset="0"/>
              </a:rPr>
              <a:t>: </a:t>
            </a:r>
            <a:r>
              <a:rPr lang="en-US" altLang="zh-CN" sz="1000" i="1">
                <a:latin typeface="Arial" panose="020B0604020202020204" pitchFamily="34" charset="0"/>
              </a:rPr>
              <a:t>O</a:t>
            </a:r>
            <a:r>
              <a:rPr lang="en-US" altLang="zh-CN" sz="1000">
                <a:latin typeface="Arial" panose="020B0604020202020204" pitchFamily="34" charset="0"/>
              </a:rPr>
              <a:t>(</a:t>
            </a:r>
            <a:r>
              <a:rPr lang="en-US" altLang="zh-CN" sz="1000" i="1">
                <a:latin typeface="Arial" panose="020B0604020202020204" pitchFamily="34" charset="0"/>
              </a:rPr>
              <a:t>tkn</a:t>
            </a:r>
            <a:r>
              <a:rPr lang="en-US" altLang="zh-CN" sz="1000">
                <a:latin typeface="Arial" panose="020B0604020202020204" pitchFamily="34" charset="0"/>
              </a:rPr>
              <a:t>), where </a:t>
            </a:r>
            <a:r>
              <a:rPr lang="en-US" altLang="zh-CN" sz="1000" i="1">
                <a:latin typeface="Arial" panose="020B0604020202020204" pitchFamily="34" charset="0"/>
              </a:rPr>
              <a:t>n</a:t>
            </a:r>
            <a:r>
              <a:rPr lang="en-US" altLang="zh-CN" sz="1000">
                <a:latin typeface="Arial" panose="020B0604020202020204" pitchFamily="34" charset="0"/>
              </a:rPr>
              <a:t> is # objects, </a:t>
            </a:r>
            <a:r>
              <a:rPr lang="en-US" altLang="zh-CN" sz="1000" i="1">
                <a:latin typeface="Arial" panose="020B0604020202020204" pitchFamily="34" charset="0"/>
              </a:rPr>
              <a:t>k</a:t>
            </a:r>
            <a:r>
              <a:rPr lang="en-US" altLang="zh-CN" sz="1000">
                <a:latin typeface="Arial" panose="020B0604020202020204" pitchFamily="34" charset="0"/>
              </a:rPr>
              <a:t> is # clusters, and </a:t>
            </a:r>
            <a:r>
              <a:rPr lang="en-US" altLang="zh-CN" sz="1000" i="1">
                <a:latin typeface="Arial" panose="020B0604020202020204" pitchFamily="34" charset="0"/>
              </a:rPr>
              <a:t>t  </a:t>
            </a:r>
            <a:r>
              <a:rPr lang="en-US" altLang="zh-CN" sz="1000">
                <a:latin typeface="Arial" panose="020B0604020202020204" pitchFamily="34" charset="0"/>
              </a:rPr>
              <a:t>is # iterations. Normally, </a:t>
            </a:r>
            <a:r>
              <a:rPr lang="en-US" altLang="zh-CN" sz="1000" i="1">
                <a:latin typeface="Arial" panose="020B0604020202020204" pitchFamily="34" charset="0"/>
              </a:rPr>
              <a:t>k</a:t>
            </a:r>
            <a:r>
              <a:rPr lang="en-US" altLang="zh-CN" sz="1000">
                <a:latin typeface="Arial" panose="020B0604020202020204" pitchFamily="34" charset="0"/>
              </a:rPr>
              <a:t>, </a:t>
            </a:r>
            <a:r>
              <a:rPr lang="en-US" altLang="zh-CN" sz="1000" i="1">
                <a:latin typeface="Arial" panose="020B0604020202020204" pitchFamily="34" charset="0"/>
              </a:rPr>
              <a:t>t</a:t>
            </a:r>
            <a:r>
              <a:rPr lang="en-US" altLang="zh-CN" sz="1000">
                <a:latin typeface="Arial" panose="020B0604020202020204" pitchFamily="34" charset="0"/>
              </a:rPr>
              <a:t> &lt;&lt; </a:t>
            </a:r>
            <a:r>
              <a:rPr lang="en-US" altLang="zh-CN" sz="1000" i="1">
                <a:latin typeface="Arial" panose="020B0604020202020204" pitchFamily="34" charset="0"/>
              </a:rPr>
              <a:t>n</a:t>
            </a:r>
            <a:r>
              <a:rPr lang="en-US" altLang="zh-CN" sz="1000">
                <a:latin typeface="Arial" panose="020B0604020202020204" pitchFamily="34" charset="0"/>
              </a:rPr>
              <a:t>.</a:t>
            </a:r>
          </a:p>
          <a:p>
            <a:pPr lvl="2">
              <a:lnSpc>
                <a:spcPct val="120000"/>
              </a:lnSpc>
            </a:pPr>
            <a:r>
              <a:rPr lang="en-US" altLang="ko-KR">
                <a:latin typeface="Arial" panose="020B0604020202020204" pitchFamily="34" charset="0"/>
                <a:ea typeface="Gulim" panose="020B0600000101010101" pitchFamily="34" charset="-127"/>
              </a:rPr>
              <a:t>Comparing: PAM: O(k(n-k)</a:t>
            </a:r>
            <a:r>
              <a:rPr lang="en-US" altLang="ko-KR" baseline="30000">
                <a:latin typeface="Arial" panose="020B0604020202020204" pitchFamily="34" charset="0"/>
                <a:ea typeface="Gulim" panose="020B0600000101010101" pitchFamily="34" charset="-127"/>
              </a:rPr>
              <a:t>2</a:t>
            </a:r>
            <a:r>
              <a:rPr lang="en-US" altLang="ko-KR">
                <a:latin typeface="Arial" panose="020B0604020202020204" pitchFamily="34" charset="0"/>
                <a:ea typeface="Gulim" panose="020B0600000101010101" pitchFamily="34" charset="-127"/>
              </a:rPr>
              <a:t> ), CLARA: O(ks</a:t>
            </a:r>
            <a:r>
              <a:rPr lang="en-US" altLang="ko-KR" baseline="30000">
                <a:latin typeface="Arial" panose="020B0604020202020204" pitchFamily="34" charset="0"/>
                <a:ea typeface="Gulim" panose="020B0600000101010101" pitchFamily="34" charset="-127"/>
              </a:rPr>
              <a:t>2</a:t>
            </a:r>
            <a:r>
              <a:rPr lang="en-US" altLang="ko-KR">
                <a:latin typeface="Arial" panose="020B0604020202020204" pitchFamily="34" charset="0"/>
                <a:ea typeface="Gulim" panose="020B0600000101010101" pitchFamily="34" charset="-127"/>
              </a:rPr>
              <a:t> + k(n-k))</a:t>
            </a:r>
            <a:endParaRPr lang="en-US" altLang="zh-CN" sz="1000">
              <a:latin typeface="Arial" panose="020B0604020202020204" pitchFamily="34" charset="0"/>
            </a:endParaRPr>
          </a:p>
          <a:p>
            <a:pPr>
              <a:lnSpc>
                <a:spcPct val="120000"/>
              </a:lnSpc>
            </a:pPr>
            <a:r>
              <a:rPr lang="en-US" altLang="zh-CN" sz="1000" u="sng">
                <a:latin typeface="Arial" panose="020B0604020202020204" pitchFamily="34" charset="0"/>
              </a:rPr>
              <a:t>Comment:</a:t>
            </a:r>
            <a:r>
              <a:rPr lang="en-US" altLang="zh-CN" sz="1000">
                <a:latin typeface="Arial" panose="020B0604020202020204" pitchFamily="34" charset="0"/>
              </a:rPr>
              <a:t> Often terminates at a </a:t>
            </a:r>
            <a:r>
              <a:rPr lang="en-US" altLang="zh-CN" sz="1000" i="1">
                <a:latin typeface="Arial" panose="020B0604020202020204" pitchFamily="34" charset="0"/>
              </a:rPr>
              <a:t>local optimum</a:t>
            </a:r>
            <a:r>
              <a:rPr lang="en-US" altLang="zh-CN" sz="1000">
                <a:latin typeface="Arial" panose="020B0604020202020204" pitchFamily="34" charset="0"/>
              </a:rPr>
              <a:t>. The </a:t>
            </a:r>
            <a:r>
              <a:rPr lang="en-US" altLang="zh-CN" sz="1000" i="1">
                <a:latin typeface="Arial" panose="020B0604020202020204" pitchFamily="34" charset="0"/>
              </a:rPr>
              <a:t>global optimum</a:t>
            </a:r>
            <a:r>
              <a:rPr lang="en-US" altLang="zh-CN" sz="1000">
                <a:latin typeface="Arial" panose="020B0604020202020204" pitchFamily="34" charset="0"/>
              </a:rPr>
              <a:t> may be found using techniques such as: </a:t>
            </a:r>
            <a:r>
              <a:rPr lang="en-US" altLang="zh-CN" sz="1000" i="1">
                <a:latin typeface="Arial" panose="020B0604020202020204" pitchFamily="34" charset="0"/>
              </a:rPr>
              <a:t>deterministic annealing</a:t>
            </a:r>
            <a:r>
              <a:rPr lang="en-US" altLang="zh-CN" sz="1000">
                <a:latin typeface="Arial" panose="020B0604020202020204" pitchFamily="34" charset="0"/>
              </a:rPr>
              <a:t> and </a:t>
            </a:r>
            <a:r>
              <a:rPr lang="en-US" altLang="zh-CN" sz="1000" i="1">
                <a:latin typeface="Arial" panose="020B0604020202020204" pitchFamily="34" charset="0"/>
              </a:rPr>
              <a:t>genetic algorithms</a:t>
            </a:r>
            <a:r>
              <a:rPr lang="zh-CN" altLang="en-US" sz="1000">
                <a:latin typeface="Arial" panose="020B0604020202020204" pitchFamily="34" charset="0"/>
              </a:rPr>
              <a:t>缺点：</a:t>
            </a:r>
          </a:p>
          <a:p>
            <a:pPr lvl="1">
              <a:lnSpc>
                <a:spcPct val="120000"/>
              </a:lnSpc>
            </a:pPr>
            <a:r>
              <a:rPr lang="zh-CN" altLang="en-US" sz="1000">
                <a:latin typeface="Arial" panose="020B0604020202020204" pitchFamily="34" charset="0"/>
              </a:rPr>
              <a:t>适用范围：</a:t>
            </a:r>
            <a:r>
              <a:rPr lang="en-US" altLang="zh-CN" sz="1000">
                <a:latin typeface="Arial" panose="020B0604020202020204" pitchFamily="34" charset="0"/>
              </a:rPr>
              <a:t>categorical data?</a:t>
            </a:r>
          </a:p>
          <a:p>
            <a:pPr lvl="1">
              <a:lnSpc>
                <a:spcPct val="120000"/>
              </a:lnSpc>
            </a:pPr>
            <a:r>
              <a:rPr lang="en-US" altLang="zh-CN" sz="1000">
                <a:latin typeface="Arial" panose="020B0604020202020204" pitchFamily="34" charset="0"/>
              </a:rPr>
              <a:t>Need to specify </a:t>
            </a:r>
            <a:r>
              <a:rPr lang="en-US" altLang="zh-CN" sz="1000" i="1">
                <a:latin typeface="Arial" panose="020B0604020202020204" pitchFamily="34" charset="0"/>
              </a:rPr>
              <a:t>k, </a:t>
            </a:r>
            <a:r>
              <a:rPr lang="en-US" altLang="zh-CN" sz="1000">
                <a:latin typeface="Arial" panose="020B0604020202020204" pitchFamily="34" charset="0"/>
              </a:rPr>
              <a:t>the </a:t>
            </a:r>
            <a:r>
              <a:rPr lang="en-US" altLang="zh-CN" sz="1000" i="1">
                <a:latin typeface="Arial" panose="020B0604020202020204" pitchFamily="34" charset="0"/>
              </a:rPr>
              <a:t>number</a:t>
            </a:r>
            <a:r>
              <a:rPr lang="en-US" altLang="zh-CN" sz="1000">
                <a:latin typeface="Arial" panose="020B0604020202020204" pitchFamily="34" charset="0"/>
              </a:rPr>
              <a:t> of clusters, in advance</a:t>
            </a:r>
          </a:p>
          <a:p>
            <a:pPr lvl="1">
              <a:lnSpc>
                <a:spcPct val="120000"/>
              </a:lnSpc>
            </a:pPr>
            <a:r>
              <a:rPr lang="en-US" altLang="zh-CN" sz="1000">
                <a:latin typeface="Arial" panose="020B0604020202020204" pitchFamily="34" charset="0"/>
              </a:rPr>
              <a:t>Unable to handle noisy data and </a:t>
            </a:r>
            <a:r>
              <a:rPr lang="en-US" altLang="zh-CN" sz="1000" i="1">
                <a:latin typeface="Arial" panose="020B0604020202020204" pitchFamily="34" charset="0"/>
              </a:rPr>
              <a:t>outliers</a:t>
            </a:r>
            <a:endParaRPr lang="en-US" altLang="zh-CN" sz="1000">
              <a:latin typeface="Arial" panose="020B0604020202020204" pitchFamily="34" charset="0"/>
            </a:endParaRPr>
          </a:p>
          <a:p>
            <a:pPr lvl="1">
              <a:lnSpc>
                <a:spcPct val="120000"/>
              </a:lnSpc>
            </a:pPr>
            <a:r>
              <a:rPr lang="en-US" altLang="zh-CN" sz="1000">
                <a:latin typeface="Arial" panose="020B0604020202020204" pitchFamily="34" charset="0"/>
              </a:rPr>
              <a:t>Not suitable to discover clusters with </a:t>
            </a:r>
            <a:r>
              <a:rPr lang="en-US" altLang="zh-CN" sz="1000" i="1">
                <a:latin typeface="Arial" panose="020B0604020202020204" pitchFamily="34" charset="0"/>
              </a:rPr>
              <a:t>non-convex shapes</a:t>
            </a:r>
          </a:p>
          <a:p>
            <a:pPr lvl="1">
              <a:lnSpc>
                <a:spcPct val="120000"/>
              </a:lnSpc>
            </a:pPr>
            <a:endParaRPr lang="zh-CN" altLang="en-US" sz="1000" i="1">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3DD5076B-A8CB-FB41-B115-AB0CFB3F460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FA287B4-FE5F-1F4E-B745-67EDBA2F58ED}" type="slidenum">
              <a:rPr lang="zh-CN" altLang="en-US" sz="1200">
                <a:latin typeface="Times New Roman" panose="02020603050405020304" pitchFamily="18" charset="0"/>
              </a:rPr>
              <a:pPr/>
              <a:t>36</a:t>
            </a:fld>
            <a:endParaRPr lang="en-US" altLang="zh-CN" sz="1200">
              <a:latin typeface="Times New Roman" panose="02020603050405020304" pitchFamily="18" charset="0"/>
            </a:endParaRPr>
          </a:p>
        </p:txBody>
      </p:sp>
      <p:sp>
        <p:nvSpPr>
          <p:cNvPr id="82947" name="Rectangle 2">
            <a:extLst>
              <a:ext uri="{FF2B5EF4-FFF2-40B4-BE49-F238E27FC236}">
                <a16:creationId xmlns:a16="http://schemas.microsoft.com/office/drawing/2014/main" id="{212EFCC1-1466-824C-ADD0-55ED86502AB6}"/>
              </a:ext>
            </a:extLst>
          </p:cNvPr>
          <p:cNvSpPr>
            <a:spLocks noGrp="1" noRot="1" noChangeAspect="1" noChangeArrowheads="1" noTextEdit="1"/>
          </p:cNvSpPr>
          <p:nvPr>
            <p:ph type="sldImg"/>
          </p:nvPr>
        </p:nvSpPr>
        <p:spPr>
          <a:xfrm>
            <a:off x="457200" y="720725"/>
            <a:ext cx="6400800" cy="3600450"/>
          </a:xfrm>
          <a:ln/>
        </p:spPr>
      </p:sp>
      <p:sp>
        <p:nvSpPr>
          <p:cNvPr id="82948" name="Rectangle 3">
            <a:extLst>
              <a:ext uri="{FF2B5EF4-FFF2-40B4-BE49-F238E27FC236}">
                <a16:creationId xmlns:a16="http://schemas.microsoft.com/office/drawing/2014/main" id="{FD2F3133-99D8-6047-AA26-8B7DC49B5A4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9D93B2D1-676C-8A4F-94BC-67F5E773070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1B848225-5BEB-7F40-99B0-E38C08C3D43D}" type="slidenum">
              <a:rPr lang="zh-CN" altLang="en-US" sz="1200">
                <a:latin typeface="Times New Roman" panose="02020603050405020304" pitchFamily="18" charset="0"/>
              </a:rPr>
              <a:pPr/>
              <a:t>37</a:t>
            </a:fld>
            <a:endParaRPr lang="en-US" altLang="zh-CN" sz="1200">
              <a:latin typeface="Times New Roman" panose="02020603050405020304" pitchFamily="18" charset="0"/>
            </a:endParaRPr>
          </a:p>
        </p:txBody>
      </p:sp>
      <p:sp>
        <p:nvSpPr>
          <p:cNvPr id="83971" name="Rectangle 2">
            <a:extLst>
              <a:ext uri="{FF2B5EF4-FFF2-40B4-BE49-F238E27FC236}">
                <a16:creationId xmlns:a16="http://schemas.microsoft.com/office/drawing/2014/main" id="{B45B548D-19DE-6944-88A8-173B308F8A48}"/>
              </a:ext>
            </a:extLst>
          </p:cNvPr>
          <p:cNvSpPr>
            <a:spLocks noGrp="1" noRot="1" noChangeAspect="1" noChangeArrowheads="1" noTextEdit="1"/>
          </p:cNvSpPr>
          <p:nvPr>
            <p:ph type="sldImg"/>
          </p:nvPr>
        </p:nvSpPr>
        <p:spPr>
          <a:xfrm>
            <a:off x="457200" y="720725"/>
            <a:ext cx="6400800" cy="3600450"/>
          </a:xfrm>
          <a:ln/>
        </p:spPr>
      </p:sp>
      <p:sp>
        <p:nvSpPr>
          <p:cNvPr id="83972" name="Rectangle 3">
            <a:extLst>
              <a:ext uri="{FF2B5EF4-FFF2-40B4-BE49-F238E27FC236}">
                <a16:creationId xmlns:a16="http://schemas.microsoft.com/office/drawing/2014/main" id="{883B6430-321F-9544-A34D-0900C9D0701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Clr>
                <a:schemeClr val="tx1"/>
              </a:buClr>
            </a:pPr>
            <a:r>
              <a:rPr lang="en-US" altLang="zh-CN">
                <a:latin typeface="Arial" panose="020B0604020202020204" pitchFamily="34" charset="0"/>
              </a:rPr>
              <a:t>Single-link:</a:t>
            </a:r>
            <a:r>
              <a:rPr lang="en-US" altLang="zh-CN">
                <a:latin typeface="Arial" panose="020B0604020202020204" pitchFamily="34" charset="0"/>
                <a:cs typeface="Tahoma" panose="020B0604030504040204" pitchFamily="34" charset="0"/>
                <a:sym typeface="Symbol" pitchFamily="2" charset="2"/>
              </a:rPr>
              <a:t>smallest distance between an element in one cluster and an element in the other, i.e.,  dis(K</a:t>
            </a:r>
            <a:r>
              <a:rPr lang="en-US" altLang="zh-CN" baseline="-25000">
                <a:latin typeface="Arial" panose="020B0604020202020204" pitchFamily="34" charset="0"/>
                <a:cs typeface="Tahoma" panose="020B0604030504040204" pitchFamily="34" charset="0"/>
                <a:sym typeface="Symbol" pitchFamily="2" charset="2"/>
              </a:rPr>
              <a:t>i</a:t>
            </a:r>
            <a:r>
              <a:rPr lang="en-US" altLang="zh-CN">
                <a:latin typeface="Arial" panose="020B0604020202020204" pitchFamily="34" charset="0"/>
                <a:cs typeface="Tahoma" panose="020B0604030504040204" pitchFamily="34" charset="0"/>
                <a:sym typeface="Symbol" pitchFamily="2" charset="2"/>
              </a:rPr>
              <a:t>, K</a:t>
            </a:r>
            <a:r>
              <a:rPr lang="en-US" altLang="zh-CN" baseline="-25000">
                <a:latin typeface="Arial" panose="020B0604020202020204" pitchFamily="34" charset="0"/>
                <a:cs typeface="Tahoma" panose="020B0604030504040204" pitchFamily="34" charset="0"/>
                <a:sym typeface="Symbol" pitchFamily="2" charset="2"/>
              </a:rPr>
              <a:t>j</a:t>
            </a:r>
            <a:r>
              <a:rPr lang="en-US" altLang="zh-CN">
                <a:latin typeface="Arial" panose="020B0604020202020204" pitchFamily="34" charset="0"/>
                <a:cs typeface="Tahoma" panose="020B0604030504040204" pitchFamily="34" charset="0"/>
                <a:sym typeface="Symbol" pitchFamily="2" charset="2"/>
              </a:rPr>
              <a:t>) = min(t</a:t>
            </a:r>
            <a:r>
              <a:rPr lang="en-US" altLang="zh-CN" baseline="-25000">
                <a:latin typeface="Arial" panose="020B0604020202020204" pitchFamily="34" charset="0"/>
                <a:cs typeface="Tahoma" panose="020B0604030504040204" pitchFamily="34" charset="0"/>
                <a:sym typeface="Symbol" pitchFamily="2" charset="2"/>
              </a:rPr>
              <a:t>ip</a:t>
            </a:r>
            <a:r>
              <a:rPr lang="en-US" altLang="zh-CN">
                <a:latin typeface="Arial" panose="020B0604020202020204" pitchFamily="34" charset="0"/>
                <a:cs typeface="Tahoma" panose="020B0604030504040204" pitchFamily="34" charset="0"/>
                <a:sym typeface="Symbol" pitchFamily="2" charset="2"/>
              </a:rPr>
              <a:t>, t</a:t>
            </a:r>
            <a:r>
              <a:rPr lang="en-US" altLang="zh-CN" baseline="-25000">
                <a:latin typeface="Arial" panose="020B0604020202020204" pitchFamily="34" charset="0"/>
                <a:cs typeface="Tahoma" panose="020B0604030504040204" pitchFamily="34" charset="0"/>
                <a:sym typeface="Symbol" pitchFamily="2" charset="2"/>
              </a:rPr>
              <a:t>jq</a:t>
            </a:r>
            <a:r>
              <a:rPr lang="en-US" altLang="zh-CN">
                <a:latin typeface="Arial" panose="020B0604020202020204" pitchFamily="34" charset="0"/>
                <a:cs typeface="Tahoma" panose="020B0604030504040204" pitchFamily="34" charset="0"/>
                <a:sym typeface="Symbol" pitchFamily="2" charset="2"/>
              </a:rPr>
              <a:t>)</a:t>
            </a:r>
          </a:p>
          <a:p>
            <a:pPr>
              <a:spcBef>
                <a:spcPct val="50000"/>
              </a:spcBef>
              <a:buClr>
                <a:schemeClr val="tx1"/>
              </a:buClr>
            </a:pPr>
            <a:endParaRPr lang="en-US" altLang="zh-CN">
              <a:latin typeface="Arial" panose="020B0604020202020204" pitchFamily="34" charset="0"/>
            </a:endParaRPr>
          </a:p>
          <a:p>
            <a:pPr>
              <a:spcBef>
                <a:spcPct val="50000"/>
              </a:spcBef>
              <a:buClr>
                <a:schemeClr val="tx1"/>
              </a:buClr>
            </a:pPr>
            <a:r>
              <a:rPr lang="en-US" altLang="zh-CN">
                <a:latin typeface="Arial" panose="020B0604020202020204" pitchFamily="34" charset="0"/>
              </a:rPr>
              <a:t>Go on in a non-descending fashion</a:t>
            </a:r>
          </a:p>
          <a:p>
            <a:r>
              <a:rPr lang="en-US" altLang="zh-CN">
                <a:latin typeface="Arial" panose="020B0604020202020204" pitchFamily="34" charset="0"/>
              </a:rPr>
              <a:t>Dendrogram: </a:t>
            </a:r>
            <a:r>
              <a:rPr lang="zh-CN" altLang="en-US">
                <a:latin typeface="Arial" panose="020B0604020202020204" pitchFamily="34" charset="0"/>
              </a:rPr>
              <a:t>树状图，系统树图</a:t>
            </a:r>
          </a:p>
          <a:p>
            <a:r>
              <a:rPr lang="zh-CN" altLang="en-US">
                <a:latin typeface="Arial" panose="020B0604020202020204" pitchFamily="34" charset="0"/>
              </a:rPr>
              <a:t>凝聚聚类</a:t>
            </a:r>
          </a:p>
          <a:p>
            <a:pPr>
              <a:spcBef>
                <a:spcPct val="50000"/>
              </a:spcBef>
              <a:buClr>
                <a:schemeClr val="tx1"/>
              </a:buClr>
            </a:pPr>
            <a:endParaRPr lang="en-US" altLang="zh-CN">
              <a:latin typeface="Arial" panose="020B0604020202020204" pitchFamily="34" charset="0"/>
            </a:endParaRPr>
          </a:p>
          <a:p>
            <a:endParaRPr lang="zh-CN" altLang="en-US">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a:extLst>
              <a:ext uri="{FF2B5EF4-FFF2-40B4-BE49-F238E27FC236}">
                <a16:creationId xmlns:a16="http://schemas.microsoft.com/office/drawing/2014/main" id="{1A450E89-3B10-BC44-B88B-B8DFCDDD8E0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86895BD4-C236-0744-973E-B8E4FE71721C}" type="slidenum">
              <a:rPr lang="zh-CN" altLang="en-US" sz="1200">
                <a:latin typeface="Times New Roman" panose="02020603050405020304" pitchFamily="18" charset="0"/>
              </a:rPr>
              <a:pPr/>
              <a:t>38</a:t>
            </a:fld>
            <a:endParaRPr lang="en-US" altLang="zh-CN" sz="120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a:extLst>
              <a:ext uri="{FF2B5EF4-FFF2-40B4-BE49-F238E27FC236}">
                <a16:creationId xmlns:a16="http://schemas.microsoft.com/office/drawing/2014/main" id="{D6D615FB-0A5A-8F41-B46D-4B83EEE9C525}"/>
              </a:ext>
            </a:extLst>
          </p:cNvPr>
          <p:cNvSpPr>
            <a:spLocks noGrp="1" noRot="1" noChangeAspect="1" noTextEdit="1"/>
          </p:cNvSpPr>
          <p:nvPr>
            <p:ph type="sldImg"/>
          </p:nvPr>
        </p:nvSpPr>
        <p:spPr>
          <a:xfrm>
            <a:off x="457200" y="720725"/>
            <a:ext cx="6400800" cy="3600450"/>
          </a:xfrm>
          <a:ln/>
        </p:spPr>
      </p:sp>
      <p:sp>
        <p:nvSpPr>
          <p:cNvPr id="67587" name="备注占位符 2">
            <a:extLst>
              <a:ext uri="{FF2B5EF4-FFF2-40B4-BE49-F238E27FC236}">
                <a16:creationId xmlns:a16="http://schemas.microsoft.com/office/drawing/2014/main" id="{B8068A68-C206-0B44-92C1-18003131BBD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latin typeface="Arial" panose="020B0604020202020204" pitchFamily="34" charset="0"/>
            </a:endParaRPr>
          </a:p>
        </p:txBody>
      </p:sp>
      <p:sp>
        <p:nvSpPr>
          <p:cNvPr id="67588" name="灯片编号占位符 3">
            <a:extLst>
              <a:ext uri="{FF2B5EF4-FFF2-40B4-BE49-F238E27FC236}">
                <a16:creationId xmlns:a16="http://schemas.microsoft.com/office/drawing/2014/main" id="{2D120E4B-1CCB-E640-BDF1-8B0405E5FA4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305D0F1E-8598-DC4D-9BE9-31CAA9DD8B19}" type="slidenum">
              <a:rPr lang="en-US" altLang="zh-CN" sz="1200"/>
              <a:pPr/>
              <a:t>7</a:t>
            </a:fld>
            <a:endParaRPr lang="en-US" altLang="zh-CN"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a:extLst>
              <a:ext uri="{FF2B5EF4-FFF2-40B4-BE49-F238E27FC236}">
                <a16:creationId xmlns:a16="http://schemas.microsoft.com/office/drawing/2014/main" id="{C97E53E7-46BF-8341-9416-5F572EC1C62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5E3ABB84-87F6-4D44-8388-21D751CD8424}" type="slidenum">
              <a:rPr lang="zh-CN" altLang="en-US" sz="1200">
                <a:latin typeface="Times New Roman" panose="02020603050405020304" pitchFamily="18" charset="0"/>
              </a:rPr>
              <a:pPr/>
              <a:t>39</a:t>
            </a:fld>
            <a:endParaRPr lang="en-US" altLang="zh-CN" sz="120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a:extLst>
              <a:ext uri="{FF2B5EF4-FFF2-40B4-BE49-F238E27FC236}">
                <a16:creationId xmlns:a16="http://schemas.microsoft.com/office/drawing/2014/main" id="{C2FF59F1-8E45-7F4F-8A8D-C7E6BA4D5B0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54C8F614-83B3-2742-832D-06A4A65BB306}" type="slidenum">
              <a:rPr lang="zh-CN" altLang="en-US" sz="1200">
                <a:latin typeface="Times New Roman" panose="02020603050405020304" pitchFamily="18" charset="0"/>
              </a:rPr>
              <a:pPr/>
              <a:t>40</a:t>
            </a:fld>
            <a:endParaRPr lang="en-US" altLang="zh-CN" sz="120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BE4BFA57-303C-F742-ADAF-01F2610E4E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D3E911BF-D546-8049-B834-57FF4FC9703B}" type="slidenum">
              <a:rPr lang="zh-CN" altLang="en-US" sz="1200">
                <a:latin typeface="Times New Roman" panose="02020603050405020304" pitchFamily="18" charset="0"/>
              </a:rPr>
              <a:pPr/>
              <a:t>41</a:t>
            </a:fld>
            <a:endParaRPr lang="en-US" altLang="zh-CN" sz="120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EF314928-9AEB-0848-9DBA-7BCEEDB29D1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9B795D1E-89D4-874E-BF95-0E4FBA8F0561}" type="slidenum">
              <a:rPr lang="zh-CN" altLang="en-US" sz="1200">
                <a:latin typeface="Times New Roman" panose="02020603050405020304" pitchFamily="18" charset="0"/>
              </a:rPr>
              <a:pPr/>
              <a:t>42</a:t>
            </a:fld>
            <a:endParaRPr lang="en-US" altLang="zh-CN" sz="1200">
              <a:latin typeface="Times New Roman" panose="02020603050405020304" pitchFamily="18" charset="0"/>
            </a:endParaRPr>
          </a:p>
        </p:txBody>
      </p:sp>
      <p:sp>
        <p:nvSpPr>
          <p:cNvPr id="89091" name="Rectangle 2">
            <a:extLst>
              <a:ext uri="{FF2B5EF4-FFF2-40B4-BE49-F238E27FC236}">
                <a16:creationId xmlns:a16="http://schemas.microsoft.com/office/drawing/2014/main" id="{435F6E0C-7A46-7546-B23B-DD855C6C8CC9}"/>
              </a:ext>
            </a:extLst>
          </p:cNvPr>
          <p:cNvSpPr>
            <a:spLocks noGrp="1" noRot="1" noChangeAspect="1" noChangeArrowheads="1" noTextEdit="1"/>
          </p:cNvSpPr>
          <p:nvPr>
            <p:ph type="sldImg"/>
          </p:nvPr>
        </p:nvSpPr>
        <p:spPr>
          <a:xfrm>
            <a:off x="457200" y="720725"/>
            <a:ext cx="6400800" cy="3600450"/>
          </a:xfrm>
          <a:ln/>
        </p:spPr>
      </p:sp>
      <p:sp>
        <p:nvSpPr>
          <p:cNvPr id="89092" name="Rectangle 3">
            <a:extLst>
              <a:ext uri="{FF2B5EF4-FFF2-40B4-BE49-F238E27FC236}">
                <a16:creationId xmlns:a16="http://schemas.microsoft.com/office/drawing/2014/main" id="{487CA331-5ABD-4A4A-8C47-A1DE6C03B0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latin typeface="Arial" panose="020B0604020202020204" pitchFamily="34" charset="0"/>
              </a:rPr>
              <a:t>分裂聚类</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a:extLst>
              <a:ext uri="{FF2B5EF4-FFF2-40B4-BE49-F238E27FC236}">
                <a16:creationId xmlns:a16="http://schemas.microsoft.com/office/drawing/2014/main" id="{44852EF0-E749-9449-9DD9-A89070983911}"/>
              </a:ext>
            </a:extLst>
          </p:cNvPr>
          <p:cNvSpPr>
            <a:spLocks noGrp="1" noRot="1" noChangeAspect="1" noTextEdit="1"/>
          </p:cNvSpPr>
          <p:nvPr>
            <p:ph type="sldImg"/>
          </p:nvPr>
        </p:nvSpPr>
        <p:spPr>
          <a:xfrm>
            <a:off x="457200" y="720725"/>
            <a:ext cx="6400800" cy="3600450"/>
          </a:xfrm>
          <a:ln/>
        </p:spPr>
      </p:sp>
      <p:sp>
        <p:nvSpPr>
          <p:cNvPr id="90115" name="备注占位符 2">
            <a:extLst>
              <a:ext uri="{FF2B5EF4-FFF2-40B4-BE49-F238E27FC236}">
                <a16:creationId xmlns:a16="http://schemas.microsoft.com/office/drawing/2014/main" id="{977EB46C-D679-504A-8B37-4F08FCF480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公式（</a:t>
            </a:r>
            <a:r>
              <a:rPr lang="en-US" altLang="zh-CN">
                <a:latin typeface="Arial" panose="020B0604020202020204" pitchFamily="34" charset="0"/>
              </a:rPr>
              <a:t>6-19</a:t>
            </a:r>
            <a:r>
              <a:rPr lang="zh-CN" altLang="zh-CN">
                <a:latin typeface="Arial" panose="020B0604020202020204" pitchFamily="34" charset="0"/>
              </a:rPr>
              <a:t>）是通过簇内两两对象间的相似度衡量簇内相似度，而公式（</a:t>
            </a:r>
            <a:r>
              <a:rPr lang="en-US" altLang="zh-CN">
                <a:latin typeface="Arial" panose="020B0604020202020204" pitchFamily="34" charset="0"/>
              </a:rPr>
              <a:t>6-20</a:t>
            </a:r>
            <a:r>
              <a:rPr lang="zh-CN" altLang="zh-CN">
                <a:latin typeface="Arial" panose="020B0604020202020204" pitchFamily="34" charset="0"/>
              </a:rPr>
              <a:t>）是通过簇内每个对象与质心之间的相似度衡量簇内相似度。</a:t>
            </a:r>
          </a:p>
          <a:p>
            <a:endParaRPr lang="zh-CN" altLang="en-US">
              <a:latin typeface="Arial" panose="020B0604020202020204" pitchFamily="34" charset="0"/>
            </a:endParaRPr>
          </a:p>
        </p:txBody>
      </p:sp>
      <p:sp>
        <p:nvSpPr>
          <p:cNvPr id="90116" name="灯片编号占位符 3">
            <a:extLst>
              <a:ext uri="{FF2B5EF4-FFF2-40B4-BE49-F238E27FC236}">
                <a16:creationId xmlns:a16="http://schemas.microsoft.com/office/drawing/2014/main" id="{764B7FB2-D1B9-4B43-86FB-DA226C1A65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DEA66270-9295-A04E-8906-CF4362DB3462}" type="slidenum">
              <a:rPr lang="zh-CN" altLang="en-US" sz="1200">
                <a:latin typeface="Times New Roman" panose="02020603050405020304" pitchFamily="18" charset="0"/>
              </a:rPr>
              <a:pPr/>
              <a:t>50</a:t>
            </a:fld>
            <a:endParaRPr lang="en-US" altLang="zh-CN" sz="120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a:extLst>
              <a:ext uri="{FF2B5EF4-FFF2-40B4-BE49-F238E27FC236}">
                <a16:creationId xmlns:a16="http://schemas.microsoft.com/office/drawing/2014/main" id="{2A2E679B-05E3-1746-A17C-0C9BC8D1A01A}"/>
              </a:ext>
            </a:extLst>
          </p:cNvPr>
          <p:cNvSpPr>
            <a:spLocks noGrp="1" noRot="1" noChangeAspect="1" noTextEdit="1"/>
          </p:cNvSpPr>
          <p:nvPr>
            <p:ph type="sldImg"/>
          </p:nvPr>
        </p:nvSpPr>
        <p:spPr>
          <a:xfrm>
            <a:off x="457200" y="720725"/>
            <a:ext cx="6400800" cy="3600450"/>
          </a:xfrm>
          <a:ln/>
        </p:spPr>
      </p:sp>
      <p:sp>
        <p:nvSpPr>
          <p:cNvPr id="91139" name="备注占位符 2">
            <a:extLst>
              <a:ext uri="{FF2B5EF4-FFF2-40B4-BE49-F238E27FC236}">
                <a16:creationId xmlns:a16="http://schemas.microsoft.com/office/drawing/2014/main" id="{E5D98D61-8BCB-B84C-9B89-4E9F7065D61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每个簇的质心和总体质心之间的相似度，公式（</a:t>
            </a:r>
            <a:r>
              <a:rPr lang="en-US" altLang="zh-CN">
                <a:latin typeface="Arial" panose="020B0604020202020204" pitchFamily="34" charset="0"/>
              </a:rPr>
              <a:t>6-21</a:t>
            </a:r>
            <a:r>
              <a:rPr lang="zh-CN" altLang="zh-CN">
                <a:latin typeface="Arial" panose="020B0604020202020204" pitchFamily="34" charset="0"/>
              </a:rPr>
              <a:t>）衡量的是任意两个簇中的对象之间的相似度。</a:t>
            </a:r>
          </a:p>
          <a:p>
            <a:endParaRPr lang="zh-CN" altLang="en-US">
              <a:latin typeface="Arial" panose="020B0604020202020204" pitchFamily="34" charset="0"/>
            </a:endParaRPr>
          </a:p>
        </p:txBody>
      </p:sp>
      <p:sp>
        <p:nvSpPr>
          <p:cNvPr id="91140" name="灯片编号占位符 3">
            <a:extLst>
              <a:ext uri="{FF2B5EF4-FFF2-40B4-BE49-F238E27FC236}">
                <a16:creationId xmlns:a16="http://schemas.microsoft.com/office/drawing/2014/main" id="{029B67C0-290B-4748-B29B-948397F4F1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9FDFA81B-283D-E948-9344-AB858FB7B4C4}" type="slidenum">
              <a:rPr lang="zh-CN" altLang="en-US" sz="1200">
                <a:latin typeface="Times New Roman" panose="02020603050405020304" pitchFamily="18" charset="0"/>
              </a:rPr>
              <a:pPr/>
              <a:t>51</a:t>
            </a:fld>
            <a:endParaRPr lang="en-US" altLang="zh-CN" sz="1200">
              <a:latin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a:extLst>
              <a:ext uri="{FF2B5EF4-FFF2-40B4-BE49-F238E27FC236}">
                <a16:creationId xmlns:a16="http://schemas.microsoft.com/office/drawing/2014/main" id="{0A36063F-A2BB-1940-82E1-1C557FA57CDB}"/>
              </a:ext>
            </a:extLst>
          </p:cNvPr>
          <p:cNvSpPr>
            <a:spLocks noGrp="1" noRot="1" noChangeAspect="1" noTextEdit="1"/>
          </p:cNvSpPr>
          <p:nvPr>
            <p:ph type="sldImg"/>
          </p:nvPr>
        </p:nvSpPr>
        <p:spPr>
          <a:xfrm>
            <a:off x="457200" y="720725"/>
            <a:ext cx="6400800" cy="3600450"/>
          </a:xfrm>
          <a:ln/>
        </p:spPr>
      </p:sp>
      <p:sp>
        <p:nvSpPr>
          <p:cNvPr id="92163" name="备注占位符 2">
            <a:extLst>
              <a:ext uri="{FF2B5EF4-FFF2-40B4-BE49-F238E27FC236}">
                <a16:creationId xmlns:a16="http://schemas.microsoft.com/office/drawing/2014/main" id="{D65C20C4-5DDB-2E47-9420-C4A23C98E03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对于对象</a:t>
            </a:r>
            <a:r>
              <a:rPr lang="en-US" altLang="zh-CN" i="1">
                <a:latin typeface="Arial" panose="020B0604020202020204" pitchFamily="34" charset="0"/>
              </a:rPr>
              <a:t>o</a:t>
            </a:r>
            <a:r>
              <a:rPr lang="en-US" altLang="zh-CN" baseline="-25000">
                <a:latin typeface="Arial" panose="020B0604020202020204" pitchFamily="34" charset="0"/>
              </a:rPr>
              <a:t>i</a:t>
            </a:r>
            <a:r>
              <a:rPr lang="zh-CN" altLang="zh-CN">
                <a:latin typeface="Arial" panose="020B0604020202020204" pitchFamily="34" charset="0"/>
              </a:rPr>
              <a:t>，</a:t>
            </a:r>
            <a:r>
              <a:rPr lang="en-US" altLang="zh-CN" i="1">
                <a:latin typeface="Arial" panose="020B0604020202020204" pitchFamily="34" charset="0"/>
              </a:rPr>
              <a:t>b</a:t>
            </a:r>
            <a:r>
              <a:rPr lang="en-US" altLang="zh-CN" baseline="-25000">
                <a:latin typeface="Arial" panose="020B0604020202020204" pitchFamily="34" charset="0"/>
              </a:rPr>
              <a:t>i</a:t>
            </a:r>
            <a:r>
              <a:rPr lang="zh-CN" altLang="zh-CN">
                <a:latin typeface="Arial" panose="020B0604020202020204" pitchFamily="34" charset="0"/>
              </a:rPr>
              <a:t>是其与其他簇中所有对象距离的均值，</a:t>
            </a:r>
            <a:r>
              <a:rPr lang="en-US" altLang="zh-CN" i="1">
                <a:latin typeface="Arial" panose="020B0604020202020204" pitchFamily="34" charset="0"/>
              </a:rPr>
              <a:t>a</a:t>
            </a:r>
            <a:r>
              <a:rPr lang="en-US" altLang="zh-CN" baseline="-25000">
                <a:latin typeface="Arial" panose="020B0604020202020204" pitchFamily="34" charset="0"/>
              </a:rPr>
              <a:t>i</a:t>
            </a:r>
            <a:r>
              <a:rPr lang="zh-CN" altLang="zh-CN">
                <a:latin typeface="Arial" panose="020B0604020202020204" pitchFamily="34" charset="0"/>
              </a:rPr>
              <a:t>是它与同簇中其他所有对象距离的均值。</a:t>
            </a:r>
            <a:endParaRPr lang="zh-CN" altLang="en-US">
              <a:latin typeface="Arial" panose="020B0604020202020204" pitchFamily="34" charset="0"/>
            </a:endParaRPr>
          </a:p>
        </p:txBody>
      </p:sp>
      <p:sp>
        <p:nvSpPr>
          <p:cNvPr id="92164" name="灯片编号占位符 3">
            <a:extLst>
              <a:ext uri="{FF2B5EF4-FFF2-40B4-BE49-F238E27FC236}">
                <a16:creationId xmlns:a16="http://schemas.microsoft.com/office/drawing/2014/main" id="{BEBC3A0D-9ADC-6C42-856C-3725A52C39D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CA237B60-314F-654B-A6A1-3992B90FD169}" type="slidenum">
              <a:rPr lang="zh-CN" altLang="en-US" sz="1200">
                <a:latin typeface="Times New Roman" panose="02020603050405020304" pitchFamily="18" charset="0"/>
              </a:rPr>
              <a:pPr/>
              <a:t>52</a:t>
            </a:fld>
            <a:endParaRPr lang="en-US" altLang="zh-CN"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a:extLst>
              <a:ext uri="{FF2B5EF4-FFF2-40B4-BE49-F238E27FC236}">
                <a16:creationId xmlns:a16="http://schemas.microsoft.com/office/drawing/2014/main" id="{1F421277-B4E8-2445-9F8A-9C900C56069B}"/>
              </a:ext>
            </a:extLst>
          </p:cNvPr>
          <p:cNvSpPr>
            <a:spLocks noGrp="1" noRot="1" noChangeAspect="1" noTextEdit="1"/>
          </p:cNvSpPr>
          <p:nvPr>
            <p:ph type="sldImg"/>
          </p:nvPr>
        </p:nvSpPr>
        <p:spPr>
          <a:xfrm>
            <a:off x="457200" y="720725"/>
            <a:ext cx="6400800" cy="3600450"/>
          </a:xfrm>
          <a:ln/>
        </p:spPr>
      </p:sp>
      <p:sp>
        <p:nvSpPr>
          <p:cNvPr id="68611" name="备注占位符 2">
            <a:extLst>
              <a:ext uri="{FF2B5EF4-FFF2-40B4-BE49-F238E27FC236}">
                <a16:creationId xmlns:a16="http://schemas.microsoft.com/office/drawing/2014/main" id="{1EA945D1-9C69-6D44-B10B-9610C189E1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例如，摄氏温度是个区间属性，</a:t>
            </a:r>
            <a:r>
              <a:rPr lang="en-US" altLang="zh-CN">
                <a:latin typeface="Arial" panose="020B0604020202020204" pitchFamily="34" charset="0"/>
              </a:rPr>
              <a:t>2</a:t>
            </a:r>
            <a:r>
              <a:rPr lang="zh-CN" altLang="zh-CN">
                <a:latin typeface="Arial" panose="020B0604020202020204" pitchFamily="34" charset="0"/>
              </a:rPr>
              <a:t>度和</a:t>
            </a:r>
            <a:r>
              <a:rPr lang="en-US" altLang="zh-CN">
                <a:latin typeface="Arial" panose="020B0604020202020204" pitchFamily="34" charset="0"/>
              </a:rPr>
              <a:t>4</a:t>
            </a:r>
            <a:r>
              <a:rPr lang="zh-CN" altLang="zh-CN">
                <a:latin typeface="Arial" panose="020B0604020202020204" pitchFamily="34" charset="0"/>
              </a:rPr>
              <a:t>度之间差了</a:t>
            </a:r>
            <a:r>
              <a:rPr lang="en-US" altLang="zh-CN">
                <a:latin typeface="Arial" panose="020B0604020202020204" pitchFamily="34" charset="0"/>
              </a:rPr>
              <a:t>2</a:t>
            </a:r>
            <a:r>
              <a:rPr lang="zh-CN" altLang="zh-CN">
                <a:latin typeface="Arial" panose="020B0604020202020204" pitchFamily="34" charset="0"/>
              </a:rPr>
              <a:t>度，但</a:t>
            </a:r>
            <a:r>
              <a:rPr lang="en-US" altLang="zh-CN">
                <a:latin typeface="Arial" panose="020B0604020202020204" pitchFamily="34" charset="0"/>
              </a:rPr>
              <a:t>4</a:t>
            </a:r>
            <a:r>
              <a:rPr lang="zh-CN" altLang="zh-CN">
                <a:latin typeface="Arial" panose="020B0604020202020204" pitchFamily="34" charset="0"/>
              </a:rPr>
              <a:t>度对应的温暖程度并不是</a:t>
            </a:r>
            <a:r>
              <a:rPr lang="en-US" altLang="zh-CN">
                <a:latin typeface="Arial" panose="020B0604020202020204" pitchFamily="34" charset="0"/>
              </a:rPr>
              <a:t>2</a:t>
            </a:r>
            <a:r>
              <a:rPr lang="zh-CN" altLang="zh-CN">
                <a:latin typeface="Arial" panose="020B0604020202020204" pitchFamily="34" charset="0"/>
              </a:rPr>
              <a:t>度的两倍。比率属性既可以加减也可以乘除。比率属性的取值具有内在的</a:t>
            </a:r>
            <a:r>
              <a:rPr lang="en-US" altLang="zh-CN">
                <a:latin typeface="Arial" panose="020B0604020202020204" pitchFamily="34" charset="0"/>
              </a:rPr>
              <a:t>0</a:t>
            </a:r>
            <a:r>
              <a:rPr lang="zh-CN" altLang="zh-CN">
                <a:latin typeface="Arial" panose="020B0604020202020204" pitchFamily="34" charset="0"/>
              </a:rPr>
              <a:t>点。例如，绝对温度是个比率属性，绝对温度</a:t>
            </a:r>
            <a:r>
              <a:rPr lang="en-US" altLang="zh-CN">
                <a:latin typeface="Arial" panose="020B0604020202020204" pitchFamily="34" charset="0"/>
              </a:rPr>
              <a:t>2</a:t>
            </a:r>
            <a:r>
              <a:rPr lang="zh-CN" altLang="zh-CN">
                <a:latin typeface="Arial" panose="020B0604020202020204" pitchFamily="34" charset="0"/>
              </a:rPr>
              <a:t>度和</a:t>
            </a:r>
            <a:r>
              <a:rPr lang="en-US" altLang="zh-CN">
                <a:latin typeface="Arial" panose="020B0604020202020204" pitchFamily="34" charset="0"/>
              </a:rPr>
              <a:t>4</a:t>
            </a:r>
            <a:r>
              <a:rPr lang="zh-CN" altLang="zh-CN">
                <a:latin typeface="Arial" panose="020B0604020202020204" pitchFamily="34" charset="0"/>
              </a:rPr>
              <a:t>度之间存在</a:t>
            </a:r>
            <a:r>
              <a:rPr lang="en-US" altLang="zh-CN">
                <a:latin typeface="Arial" panose="020B0604020202020204" pitchFamily="34" charset="0"/>
              </a:rPr>
              <a:t>2</a:t>
            </a:r>
            <a:r>
              <a:rPr lang="zh-CN" altLang="zh-CN">
                <a:latin typeface="Arial" panose="020B0604020202020204" pitchFamily="34" charset="0"/>
              </a:rPr>
              <a:t>倍的关系。比率属性的例子很多，例如，年龄、身高、体重等。</a:t>
            </a:r>
            <a:endParaRPr lang="zh-CN" altLang="en-US">
              <a:latin typeface="Arial" panose="020B0604020202020204" pitchFamily="34" charset="0"/>
            </a:endParaRPr>
          </a:p>
        </p:txBody>
      </p:sp>
      <p:sp>
        <p:nvSpPr>
          <p:cNvPr id="68612" name="灯片编号占位符 3">
            <a:extLst>
              <a:ext uri="{FF2B5EF4-FFF2-40B4-BE49-F238E27FC236}">
                <a16:creationId xmlns:a16="http://schemas.microsoft.com/office/drawing/2014/main" id="{9028C1CD-E4C8-D748-91E4-14005A54854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0D9B9E8-CF8D-C148-AA89-6FFBEF78D55B}" type="slidenum">
              <a:rPr lang="en-US" altLang="zh-CN" sz="1200"/>
              <a:pPr/>
              <a:t>10</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7926293B-4F37-BA4E-8CDD-B5478E2440A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2D4203D-B051-9345-B47D-46DCFA562A9B}" type="slidenum">
              <a:rPr lang="zh-CN" altLang="en-US" sz="1200">
                <a:latin typeface="Times New Roman" panose="02020603050405020304" pitchFamily="18" charset="0"/>
              </a:rPr>
              <a:pPr/>
              <a:t>12</a:t>
            </a:fld>
            <a:endParaRPr lang="en-US" altLang="zh-CN" sz="1200">
              <a:latin typeface="Times New Roman" panose="02020603050405020304" pitchFamily="18" charset="0"/>
            </a:endParaRPr>
          </a:p>
        </p:txBody>
      </p:sp>
      <p:sp>
        <p:nvSpPr>
          <p:cNvPr id="69635" name="Rectangle 2">
            <a:extLst>
              <a:ext uri="{FF2B5EF4-FFF2-40B4-BE49-F238E27FC236}">
                <a16:creationId xmlns:a16="http://schemas.microsoft.com/office/drawing/2014/main" id="{34CCBB8D-9165-9044-807F-13A1A5094DCF}"/>
              </a:ext>
            </a:extLst>
          </p:cNvPr>
          <p:cNvSpPr>
            <a:spLocks noGrp="1" noRot="1" noChangeAspect="1" noChangeArrowheads="1" noTextEdit="1"/>
          </p:cNvSpPr>
          <p:nvPr>
            <p:ph type="sldImg"/>
          </p:nvPr>
        </p:nvSpPr>
        <p:spPr>
          <a:xfrm>
            <a:off x="457200" y="720725"/>
            <a:ext cx="6400800" cy="3600450"/>
          </a:xfrm>
          <a:ln/>
        </p:spPr>
      </p:sp>
      <p:sp>
        <p:nvSpPr>
          <p:cNvPr id="69636" name="Rectangle 3">
            <a:extLst>
              <a:ext uri="{FF2B5EF4-FFF2-40B4-BE49-F238E27FC236}">
                <a16:creationId xmlns:a16="http://schemas.microsoft.com/office/drawing/2014/main" id="{791C761E-5E13-B74C-8B8C-0C5B6042E9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E1F8A967-1881-174A-8654-F035254AC79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7470766-0C6C-1843-A93B-567007F5670C}" type="slidenum">
              <a:rPr lang="zh-CN" altLang="en-US" sz="1200">
                <a:latin typeface="Times New Roman" panose="02020603050405020304" pitchFamily="18" charset="0"/>
              </a:rPr>
              <a:pPr/>
              <a:t>13</a:t>
            </a:fld>
            <a:endParaRPr lang="en-US" altLang="zh-CN" sz="1200">
              <a:latin typeface="Times New Roman" panose="02020603050405020304" pitchFamily="18" charset="0"/>
            </a:endParaRPr>
          </a:p>
        </p:txBody>
      </p:sp>
      <p:sp>
        <p:nvSpPr>
          <p:cNvPr id="70659" name="Rectangle 2">
            <a:extLst>
              <a:ext uri="{FF2B5EF4-FFF2-40B4-BE49-F238E27FC236}">
                <a16:creationId xmlns:a16="http://schemas.microsoft.com/office/drawing/2014/main" id="{8D858EE9-4CEB-394A-8C11-4BAD5DC26B38}"/>
              </a:ext>
            </a:extLst>
          </p:cNvPr>
          <p:cNvSpPr>
            <a:spLocks noGrp="1" noRot="1" noChangeAspect="1" noChangeArrowheads="1" noTextEdit="1"/>
          </p:cNvSpPr>
          <p:nvPr>
            <p:ph type="sldImg"/>
          </p:nvPr>
        </p:nvSpPr>
        <p:spPr>
          <a:xfrm>
            <a:off x="457200" y="720725"/>
            <a:ext cx="6400800" cy="3600450"/>
          </a:xfrm>
          <a:ln/>
        </p:spPr>
      </p:sp>
      <p:sp>
        <p:nvSpPr>
          <p:cNvPr id="70660" name="Rectangle 3">
            <a:extLst>
              <a:ext uri="{FF2B5EF4-FFF2-40B4-BE49-F238E27FC236}">
                <a16:creationId xmlns:a16="http://schemas.microsoft.com/office/drawing/2014/main" id="{D14272F3-56DA-7045-801D-42BB340CD0C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Wi: </a:t>
            </a:r>
            <a:r>
              <a:rPr lang="zh-CN" altLang="en-US">
                <a:latin typeface="Arial" panose="020B0604020202020204" pitchFamily="34" charset="0"/>
              </a:rPr>
              <a:t>权重，根据各个属性的重要程度定义。</a:t>
            </a:r>
          </a:p>
          <a:p>
            <a:r>
              <a:rPr lang="en-US" altLang="zh-CN">
                <a:latin typeface="Arial" panose="020B0604020202020204" pitchFamily="34" charset="0"/>
              </a:rPr>
              <a:t>Metric</a:t>
            </a:r>
          </a:p>
          <a:p>
            <a:r>
              <a:rPr lang="en-US" altLang="zh-CN">
                <a:solidFill>
                  <a:schemeClr val="folHlink"/>
                </a:solidFill>
                <a:latin typeface="Arial" panose="020B0604020202020204" pitchFamily="34" charset="0"/>
              </a:rPr>
              <a:t>weighted distance</a:t>
            </a:r>
          </a:p>
          <a:p>
            <a:endParaRPr lang="en-US" altLang="zh-CN">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581B4DDC-BEE5-BD4A-B801-A068FD269F3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EBC75A3C-F1F8-F64E-9E5B-EA0F7FD836BC}" type="slidenum">
              <a:rPr lang="zh-CN" altLang="en-US" sz="1200">
                <a:latin typeface="Times New Roman" panose="02020603050405020304" pitchFamily="18" charset="0"/>
              </a:rPr>
              <a:pPr/>
              <a:t>19</a:t>
            </a:fld>
            <a:endParaRPr lang="en-US" altLang="zh-CN" sz="1200">
              <a:latin typeface="Times New Roman" panose="02020603050405020304" pitchFamily="18" charset="0"/>
            </a:endParaRPr>
          </a:p>
        </p:txBody>
      </p:sp>
      <p:sp>
        <p:nvSpPr>
          <p:cNvPr id="71683" name="Rectangle 2">
            <a:extLst>
              <a:ext uri="{FF2B5EF4-FFF2-40B4-BE49-F238E27FC236}">
                <a16:creationId xmlns:a16="http://schemas.microsoft.com/office/drawing/2014/main" id="{10814665-FE6C-7E49-9A11-3E388DBACED0}"/>
              </a:ext>
            </a:extLst>
          </p:cNvPr>
          <p:cNvSpPr>
            <a:spLocks noGrp="1" noRot="1" noChangeAspect="1" noChangeArrowheads="1" noTextEdit="1"/>
          </p:cNvSpPr>
          <p:nvPr>
            <p:ph type="sldImg"/>
          </p:nvPr>
        </p:nvSpPr>
        <p:spPr>
          <a:xfrm>
            <a:off x="457200" y="720725"/>
            <a:ext cx="6400800" cy="3600450"/>
          </a:xfrm>
          <a:ln/>
        </p:spPr>
      </p:sp>
      <p:sp>
        <p:nvSpPr>
          <p:cNvPr id="71684" name="Rectangle 3">
            <a:extLst>
              <a:ext uri="{FF2B5EF4-FFF2-40B4-BE49-F238E27FC236}">
                <a16:creationId xmlns:a16="http://schemas.microsoft.com/office/drawing/2014/main" id="{014CA2B7-3C37-FF4A-B9E3-A6A2FDC0FA8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contingency table</a:t>
            </a:r>
            <a:r>
              <a:rPr lang="zh-CN" altLang="en-US">
                <a:latin typeface="Arial" panose="020B0604020202020204" pitchFamily="34" charset="0"/>
              </a:rPr>
              <a:t>：列联表</a:t>
            </a:r>
          </a:p>
          <a:p>
            <a:r>
              <a:rPr lang="zh-CN" altLang="en-US">
                <a:latin typeface="Arial" panose="020B0604020202020204" pitchFamily="34" charset="0"/>
              </a:rPr>
              <a:t>描述两个对象的属性全部是</a:t>
            </a:r>
            <a:r>
              <a:rPr lang="en-US" altLang="zh-CN">
                <a:latin typeface="Arial" panose="020B0604020202020204" pitchFamily="34" charset="0"/>
              </a:rPr>
              <a:t>binary </a:t>
            </a:r>
            <a:r>
              <a:rPr lang="zh-CN" altLang="en-US">
                <a:latin typeface="Arial" panose="020B0604020202020204" pitchFamily="34" charset="0"/>
              </a:rPr>
              <a:t>类型的</a:t>
            </a:r>
          </a:p>
          <a:p>
            <a:r>
              <a:rPr lang="en-US" altLang="zh-CN">
                <a:latin typeface="Arial" panose="020B0604020202020204" pitchFamily="34" charset="0"/>
              </a:rPr>
              <a:t>Symmetric: </a:t>
            </a:r>
            <a:r>
              <a:rPr lang="zh-CN" altLang="en-US">
                <a:latin typeface="Arial" panose="020B0604020202020204" pitchFamily="34" charset="0"/>
              </a:rPr>
              <a:t>两个取值不分主次，哪个编码为</a:t>
            </a:r>
            <a:r>
              <a:rPr lang="en-US" altLang="zh-CN">
                <a:latin typeface="Arial" panose="020B0604020202020204" pitchFamily="34" charset="0"/>
              </a:rPr>
              <a:t>1</a:t>
            </a:r>
            <a:r>
              <a:rPr lang="zh-CN" altLang="en-US">
                <a:latin typeface="Arial" panose="020B0604020202020204" pitchFamily="34" charset="0"/>
              </a:rPr>
              <a:t>都一样。</a:t>
            </a:r>
          </a:p>
          <a:p>
            <a:r>
              <a:rPr lang="en-US" altLang="zh-CN">
                <a:latin typeface="Arial" panose="020B0604020202020204" pitchFamily="34" charset="0"/>
              </a:rPr>
              <a:t>Asymmetric: </a:t>
            </a:r>
            <a:r>
              <a:rPr lang="zh-CN" altLang="en-US">
                <a:latin typeface="Arial" panose="020B0604020202020204" pitchFamily="34" charset="0"/>
              </a:rPr>
              <a:t>一个主一个次，比如，</a:t>
            </a:r>
            <a:r>
              <a:rPr lang="en-US" altLang="zh-CN">
                <a:latin typeface="Arial" panose="020B0604020202020204" pitchFamily="34" charset="0"/>
              </a:rPr>
              <a:t>HIV</a:t>
            </a:r>
            <a:r>
              <a:rPr lang="zh-CN" altLang="en-US">
                <a:latin typeface="Arial" panose="020B0604020202020204" pitchFamily="34" charset="0"/>
              </a:rPr>
              <a:t>测试，</a:t>
            </a:r>
            <a:r>
              <a:rPr lang="en-US" altLang="zh-CN">
                <a:latin typeface="Arial" panose="020B0604020202020204" pitchFamily="34" charset="0"/>
              </a:rPr>
              <a:t>positive</a:t>
            </a:r>
            <a:r>
              <a:rPr lang="zh-CN" altLang="en-US">
                <a:latin typeface="Arial" panose="020B0604020202020204" pitchFamily="34" charset="0"/>
              </a:rPr>
              <a:t>比</a:t>
            </a:r>
            <a:r>
              <a:rPr lang="en-US" altLang="zh-CN">
                <a:latin typeface="Arial" panose="020B0604020202020204" pitchFamily="34" charset="0"/>
              </a:rPr>
              <a:t>negative</a:t>
            </a:r>
            <a:r>
              <a:rPr lang="zh-CN" altLang="en-US">
                <a:latin typeface="Arial" panose="020B0604020202020204" pitchFamily="34" charset="0"/>
              </a:rPr>
              <a:t>重要，通常</a:t>
            </a:r>
            <a:r>
              <a:rPr lang="en-US" altLang="zh-CN">
                <a:latin typeface="Arial" panose="020B0604020202020204" pitchFamily="34" charset="0"/>
              </a:rPr>
              <a:t>positive </a:t>
            </a:r>
            <a:r>
              <a:rPr lang="zh-CN" altLang="en-US">
                <a:latin typeface="Arial" panose="020B0604020202020204" pitchFamily="34" charset="0"/>
              </a:rPr>
              <a:t>设为</a:t>
            </a:r>
            <a:r>
              <a:rPr lang="en-US" altLang="zh-CN">
                <a:latin typeface="Arial" panose="020B0604020202020204" pitchFamily="34" charset="0"/>
              </a:rPr>
              <a:t>1</a:t>
            </a:r>
            <a:r>
              <a:rPr lang="zh-CN" altLang="en-US">
                <a:latin typeface="Arial" panose="020B0604020202020204" pitchFamily="34" charset="0"/>
              </a:rPr>
              <a:t>。两个人的</a:t>
            </a:r>
            <a:r>
              <a:rPr lang="en-US" altLang="zh-CN">
                <a:latin typeface="Arial" panose="020B0604020202020204" pitchFamily="34" charset="0"/>
              </a:rPr>
              <a:t>HIV </a:t>
            </a:r>
            <a:r>
              <a:rPr lang="zh-CN" altLang="en-US">
                <a:latin typeface="Arial" panose="020B0604020202020204" pitchFamily="34" charset="0"/>
              </a:rPr>
              <a:t>都为阳比较重要，比起两个人的</a:t>
            </a:r>
            <a:r>
              <a:rPr lang="en-US" altLang="zh-CN">
                <a:latin typeface="Arial" panose="020B0604020202020204" pitchFamily="34" charset="0"/>
              </a:rPr>
              <a:t>HIV</a:t>
            </a:r>
            <a:r>
              <a:rPr lang="zh-CN" altLang="en-US">
                <a:latin typeface="Arial" panose="020B0604020202020204" pitchFamily="34" charset="0"/>
              </a:rPr>
              <a:t>都是阴 。</a:t>
            </a:r>
            <a:endParaRPr lang="en-US" altLang="zh-CN">
              <a:latin typeface="Arial" panose="020B0604020202020204" pitchFamily="34" charset="0"/>
            </a:endParaRPr>
          </a:p>
          <a:p>
            <a:r>
              <a:rPr lang="en-US" altLang="zh-CN">
                <a:latin typeface="Arial" panose="020B0604020202020204" pitchFamily="34" charset="0"/>
              </a:rPr>
              <a:t>Jaccard distance: d(i,j), jaccard coefficient: s(i,j)=1-d(i,j)</a:t>
            </a:r>
            <a:endParaRPr lang="zh-CN"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FE970BF0-AF73-8841-8006-8113C7BBFAD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6D1F4256-6CA9-674D-973D-E02BA6BD81C8}" type="slidenum">
              <a:rPr lang="zh-CN" altLang="en-US" sz="1200">
                <a:latin typeface="Times New Roman" panose="02020603050405020304" pitchFamily="18" charset="0"/>
              </a:rPr>
              <a:pPr/>
              <a:t>20</a:t>
            </a:fld>
            <a:endParaRPr lang="en-US" altLang="zh-CN" sz="1200">
              <a:latin typeface="Times New Roman" panose="02020603050405020304" pitchFamily="18" charset="0"/>
            </a:endParaRPr>
          </a:p>
        </p:txBody>
      </p:sp>
      <p:sp>
        <p:nvSpPr>
          <p:cNvPr id="72707" name="Rectangle 2">
            <a:extLst>
              <a:ext uri="{FF2B5EF4-FFF2-40B4-BE49-F238E27FC236}">
                <a16:creationId xmlns:a16="http://schemas.microsoft.com/office/drawing/2014/main" id="{39CEAAA4-2595-894B-B627-036B1E738E8D}"/>
              </a:ext>
            </a:extLst>
          </p:cNvPr>
          <p:cNvSpPr>
            <a:spLocks noGrp="1" noRot="1" noChangeAspect="1" noChangeArrowheads="1" noTextEdit="1"/>
          </p:cNvSpPr>
          <p:nvPr>
            <p:ph type="sldImg"/>
          </p:nvPr>
        </p:nvSpPr>
        <p:spPr>
          <a:xfrm>
            <a:off x="457200" y="720725"/>
            <a:ext cx="6400800" cy="3600450"/>
          </a:xfrm>
          <a:ln/>
        </p:spPr>
      </p:sp>
      <p:sp>
        <p:nvSpPr>
          <p:cNvPr id="72708" name="Rectangle 3">
            <a:extLst>
              <a:ext uri="{FF2B5EF4-FFF2-40B4-BE49-F238E27FC236}">
                <a16:creationId xmlns:a16="http://schemas.microsoft.com/office/drawing/2014/main" id="{038E307D-76DB-DB4D-9330-BF4F9083617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C88F172D-2F7F-1543-8D56-B25F43FCFD5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88BAD53D-C465-8245-A0CF-F6A72591CC76}" type="slidenum">
              <a:rPr lang="zh-CN" altLang="en-US" sz="1200">
                <a:latin typeface="Times New Roman" panose="02020603050405020304" pitchFamily="18" charset="0"/>
              </a:rPr>
              <a:pPr/>
              <a:t>21</a:t>
            </a:fld>
            <a:endParaRPr lang="en-US" altLang="zh-CN" sz="1200">
              <a:latin typeface="Times New Roman" panose="02020603050405020304" pitchFamily="18" charset="0"/>
            </a:endParaRPr>
          </a:p>
        </p:txBody>
      </p:sp>
      <p:sp>
        <p:nvSpPr>
          <p:cNvPr id="73731" name="Rectangle 2">
            <a:extLst>
              <a:ext uri="{FF2B5EF4-FFF2-40B4-BE49-F238E27FC236}">
                <a16:creationId xmlns:a16="http://schemas.microsoft.com/office/drawing/2014/main" id="{EE542DE0-FB8A-CA49-956C-D843E4E29C18}"/>
              </a:ext>
            </a:extLst>
          </p:cNvPr>
          <p:cNvSpPr>
            <a:spLocks noGrp="1" noRot="1" noChangeAspect="1" noChangeArrowheads="1" noTextEdit="1"/>
          </p:cNvSpPr>
          <p:nvPr>
            <p:ph type="sldImg"/>
          </p:nvPr>
        </p:nvSpPr>
        <p:spPr>
          <a:xfrm>
            <a:off x="457200" y="720725"/>
            <a:ext cx="6400800" cy="3600450"/>
          </a:xfrm>
          <a:ln/>
        </p:spPr>
      </p:sp>
      <p:sp>
        <p:nvSpPr>
          <p:cNvPr id="73732" name="Rectangle 3">
            <a:extLst>
              <a:ext uri="{FF2B5EF4-FFF2-40B4-BE49-F238E27FC236}">
                <a16:creationId xmlns:a16="http://schemas.microsoft.com/office/drawing/2014/main" id="{C7B4E354-8BAF-404E-9CC8-5C04ECC7DF2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a:extLst>
              <a:ext uri="{FF2B5EF4-FFF2-40B4-BE49-F238E27FC236}">
                <a16:creationId xmlns:a16="http://schemas.microsoft.com/office/drawing/2014/main" id="{B1FC8730-6E30-CA4A-90B2-1041609F9180}"/>
              </a:ext>
            </a:extLst>
          </p:cNvPr>
          <p:cNvSpPr>
            <a:spLocks noGrp="1" noRot="1" noChangeAspect="1" noTextEdit="1"/>
          </p:cNvSpPr>
          <p:nvPr>
            <p:ph type="sldImg"/>
          </p:nvPr>
        </p:nvSpPr>
        <p:spPr>
          <a:xfrm>
            <a:off x="457200" y="720725"/>
            <a:ext cx="6400800" cy="3600450"/>
          </a:xfrm>
          <a:ln/>
        </p:spPr>
      </p:sp>
      <p:sp>
        <p:nvSpPr>
          <p:cNvPr id="74755" name="备注占位符 2">
            <a:extLst>
              <a:ext uri="{FF2B5EF4-FFF2-40B4-BE49-F238E27FC236}">
                <a16:creationId xmlns:a16="http://schemas.microsoft.com/office/drawing/2014/main" id="{54C7D71F-F8A6-C548-95B2-2866142931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latin typeface="Arial" panose="020B0604020202020204" pitchFamily="34" charset="0"/>
              </a:rPr>
              <a:t>序号从</a:t>
            </a:r>
            <a:r>
              <a:rPr lang="en-US" altLang="zh-CN">
                <a:latin typeface="Arial" panose="020B0604020202020204" pitchFamily="34" charset="0"/>
              </a:rPr>
              <a:t>0</a:t>
            </a:r>
            <a:r>
              <a:rPr lang="zh-CN" altLang="en-US">
                <a:latin typeface="Arial" panose="020B0604020202020204" pitchFamily="34" charset="0"/>
              </a:rPr>
              <a:t>开始</a:t>
            </a:r>
            <a:endParaRPr lang="en-US" altLang="zh-CN">
              <a:latin typeface="Arial" panose="020B0604020202020204" pitchFamily="34" charset="0"/>
            </a:endParaRPr>
          </a:p>
          <a:p>
            <a:r>
              <a:rPr lang="zh-CN" altLang="en-US">
                <a:latin typeface="Arial" panose="020B0604020202020204" pitchFamily="34" charset="0"/>
              </a:rPr>
              <a:t>感觉如果包含多个数值属性，应该将这些属性都规范化到相同的取值区间，如</a:t>
            </a:r>
            <a:r>
              <a:rPr lang="en-US" altLang="zh-CN">
                <a:latin typeface="Arial" panose="020B0604020202020204" pitchFamily="34" charset="0"/>
              </a:rPr>
              <a:t>[0</a:t>
            </a:r>
            <a:r>
              <a:rPr lang="zh-CN" altLang="en-US">
                <a:latin typeface="Arial" panose="020B0604020202020204" pitchFamily="34" charset="0"/>
              </a:rPr>
              <a:t>，</a:t>
            </a:r>
            <a:r>
              <a:rPr lang="en-US" altLang="zh-CN">
                <a:latin typeface="Arial" panose="020B0604020202020204" pitchFamily="34" charset="0"/>
              </a:rPr>
              <a:t>10000],</a:t>
            </a:r>
            <a:r>
              <a:rPr lang="zh-CN" altLang="en-US">
                <a:latin typeface="Arial" panose="020B0604020202020204" pitchFamily="34" charset="0"/>
              </a:rPr>
              <a:t>最大值大些的目的是当两个对象的差别最大时，使得其相似度约为</a:t>
            </a:r>
            <a:r>
              <a:rPr lang="en-US" altLang="zh-CN">
                <a:latin typeface="Arial" panose="020B0604020202020204" pitchFamily="34" charset="0"/>
              </a:rPr>
              <a:t>0</a:t>
            </a:r>
            <a:r>
              <a:rPr lang="zh-CN" altLang="en-US">
                <a:latin typeface="Arial" panose="020B0604020202020204" pitchFamily="34" charset="0"/>
              </a:rPr>
              <a:t>，</a:t>
            </a:r>
            <a:r>
              <a:rPr lang="en-US" altLang="zh-CN">
                <a:latin typeface="Arial" panose="020B0604020202020204" pitchFamily="34" charset="0"/>
              </a:rPr>
              <a:t>1/</a:t>
            </a:r>
            <a:r>
              <a:rPr lang="zh-CN" altLang="en-US">
                <a:latin typeface="Arial" panose="020B0604020202020204" pitchFamily="34" charset="0"/>
              </a:rPr>
              <a:t>（</a:t>
            </a:r>
            <a:r>
              <a:rPr lang="en-US" altLang="zh-CN">
                <a:latin typeface="Arial" panose="020B0604020202020204" pitchFamily="34" charset="0"/>
              </a:rPr>
              <a:t>1+10000</a:t>
            </a:r>
            <a:r>
              <a:rPr lang="zh-CN" altLang="en-US">
                <a:latin typeface="Arial" panose="020B0604020202020204" pitchFamily="34" charset="0"/>
              </a:rPr>
              <a:t>）</a:t>
            </a:r>
          </a:p>
        </p:txBody>
      </p:sp>
      <p:sp>
        <p:nvSpPr>
          <p:cNvPr id="74756" name="灯片编号占位符 3">
            <a:extLst>
              <a:ext uri="{FF2B5EF4-FFF2-40B4-BE49-F238E27FC236}">
                <a16:creationId xmlns:a16="http://schemas.microsoft.com/office/drawing/2014/main" id="{4083E7FA-0D86-024C-AD71-5C50CA188C3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CEA77723-2A8E-2948-A694-2A588105DFB8}" type="slidenum">
              <a:rPr lang="zh-CN" altLang="en-US" sz="1200">
                <a:latin typeface="Times New Roman" panose="02020603050405020304" pitchFamily="18" charset="0"/>
              </a:rPr>
              <a:pPr/>
              <a:t>23</a:t>
            </a:fld>
            <a:endParaRPr lang="en-US" altLang="zh-CN"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Rectangle 10">
            <a:extLst>
              <a:ext uri="{FF2B5EF4-FFF2-40B4-BE49-F238E27FC236}">
                <a16:creationId xmlns:a16="http://schemas.microsoft.com/office/drawing/2014/main" id="{08D90E7A-6175-5E46-9E8A-C60A2101CFAB}"/>
              </a:ext>
            </a:extLst>
          </p:cNvPr>
          <p:cNvSpPr>
            <a:spLocks noChangeArrowheads="1"/>
          </p:cNvSpPr>
          <p:nvPr/>
        </p:nvSpPr>
        <p:spPr bwMode="auto">
          <a:xfrm>
            <a:off x="0" y="0"/>
            <a:ext cx="121920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eaLnBrk="1" hangingPunct="1">
              <a:defRPr/>
            </a:pPr>
            <a:endParaRPr kumimoji="0" lang="zh-CN" altLang="en-US" sz="1600">
              <a:solidFill>
                <a:srgbClr val="FFFFFF"/>
              </a:solidFill>
              <a:latin typeface="Calibri" panose="020F0502020204030204" pitchFamily="34" charset="0"/>
              <a:ea typeface="MS PGothic" panose="020B0600070205080204" pitchFamily="34" charset="-128"/>
            </a:endParaRPr>
          </a:p>
        </p:txBody>
      </p:sp>
      <p:sp>
        <p:nvSpPr>
          <p:cNvPr id="7" name="TextBox 9">
            <a:extLst>
              <a:ext uri="{FF2B5EF4-FFF2-40B4-BE49-F238E27FC236}">
                <a16:creationId xmlns:a16="http://schemas.microsoft.com/office/drawing/2014/main" id="{64E9020B-BE8F-BB48-98E3-75CDE9B41EBA}"/>
              </a:ext>
            </a:extLst>
          </p:cNvPr>
          <p:cNvSpPr txBox="1">
            <a:spLocks noChangeArrowheads="1"/>
          </p:cNvSpPr>
          <p:nvPr userDrawn="1"/>
        </p:nvSpPr>
        <p:spPr bwMode="auto">
          <a:xfrm>
            <a:off x="479376" y="1703047"/>
            <a:ext cx="12000656" cy="646331"/>
          </a:xfrm>
          <a:prstGeom prst="rect">
            <a:avLst/>
          </a:prstGeom>
          <a:noFill/>
          <a:ln>
            <a:noFill/>
          </a:ln>
        </p:spPr>
        <p:txBody>
          <a:bodyPr wrap="square">
            <a:spAutoFit/>
          </a:bodyPr>
          <a:lstStyle>
            <a:lvl1pPr>
              <a:defRPr kumimoji="1" sz="2400">
                <a:solidFill>
                  <a:schemeClr val="tx1"/>
                </a:solidFill>
                <a:latin typeface="Lucida Sans" charset="0"/>
                <a:ea typeface="宋体" charset="0"/>
                <a:cs typeface="Arial Unicode MS" charset="0"/>
              </a:defRPr>
            </a:lvl1pPr>
            <a:lvl2pPr marL="742950" indent="-285750">
              <a:defRPr kumimoji="1" sz="2400">
                <a:solidFill>
                  <a:schemeClr val="tx1"/>
                </a:solidFill>
                <a:latin typeface="Lucida Sans" charset="0"/>
                <a:ea typeface="Arial Unicode MS" charset="0"/>
                <a:cs typeface="Arial Unicode MS" charset="0"/>
              </a:defRPr>
            </a:lvl2pPr>
            <a:lvl3pPr marL="1143000" indent="-228600">
              <a:defRPr kumimoji="1" sz="2400">
                <a:solidFill>
                  <a:schemeClr val="tx1"/>
                </a:solidFill>
                <a:latin typeface="Lucida Sans" charset="0"/>
                <a:ea typeface="Arial Unicode MS" charset="0"/>
                <a:cs typeface="Arial Unicode MS" charset="0"/>
              </a:defRPr>
            </a:lvl3pPr>
            <a:lvl4pPr marL="1600200" indent="-228600">
              <a:defRPr kumimoji="1" sz="2400">
                <a:solidFill>
                  <a:schemeClr val="tx1"/>
                </a:solidFill>
                <a:latin typeface="Lucida Sans" charset="0"/>
                <a:ea typeface="Arial Unicode MS" charset="0"/>
                <a:cs typeface="Arial Unicode MS" charset="0"/>
              </a:defRPr>
            </a:lvl4pPr>
            <a:lvl5pPr marL="2057400" indent="-228600">
              <a:defRPr kumimoji="1" sz="2400">
                <a:solidFill>
                  <a:schemeClr val="tx1"/>
                </a:solidFill>
                <a:latin typeface="Lucida Sans" charset="0"/>
                <a:ea typeface="Arial Unicode MS" charset="0"/>
                <a:cs typeface="Arial Unicode MS" charset="0"/>
              </a:defRPr>
            </a:lvl5pPr>
            <a:lvl6pPr marL="2514600" indent="-228600" fontAlgn="base">
              <a:spcBef>
                <a:spcPct val="0"/>
              </a:spcBef>
              <a:spcAft>
                <a:spcPct val="0"/>
              </a:spcAft>
              <a:defRPr kumimoji="1" sz="2400">
                <a:solidFill>
                  <a:schemeClr val="tx1"/>
                </a:solidFill>
                <a:latin typeface="Lucida Sans" charset="0"/>
                <a:ea typeface="Arial Unicode MS" charset="0"/>
                <a:cs typeface="Arial Unicode MS" charset="0"/>
              </a:defRPr>
            </a:lvl6pPr>
            <a:lvl7pPr marL="2971800" indent="-228600" fontAlgn="base">
              <a:spcBef>
                <a:spcPct val="0"/>
              </a:spcBef>
              <a:spcAft>
                <a:spcPct val="0"/>
              </a:spcAft>
              <a:defRPr kumimoji="1" sz="2400">
                <a:solidFill>
                  <a:schemeClr val="tx1"/>
                </a:solidFill>
                <a:latin typeface="Lucida Sans" charset="0"/>
                <a:ea typeface="Arial Unicode MS" charset="0"/>
                <a:cs typeface="Arial Unicode MS" charset="0"/>
              </a:defRPr>
            </a:lvl7pPr>
            <a:lvl8pPr marL="3429000" indent="-228600" fontAlgn="base">
              <a:spcBef>
                <a:spcPct val="0"/>
              </a:spcBef>
              <a:spcAft>
                <a:spcPct val="0"/>
              </a:spcAft>
              <a:defRPr kumimoji="1" sz="2400">
                <a:solidFill>
                  <a:schemeClr val="tx1"/>
                </a:solidFill>
                <a:latin typeface="Lucida Sans" charset="0"/>
                <a:ea typeface="Arial Unicode MS" charset="0"/>
                <a:cs typeface="Arial Unicode MS" charset="0"/>
              </a:defRPr>
            </a:lvl8pPr>
            <a:lvl9pPr marL="3886200" indent="-228600" fontAlgn="base">
              <a:spcBef>
                <a:spcPct val="0"/>
              </a:spcBef>
              <a:spcAft>
                <a:spcPct val="0"/>
              </a:spcAft>
              <a:defRPr kumimoji="1" sz="2400">
                <a:solidFill>
                  <a:schemeClr val="tx1"/>
                </a:solidFill>
                <a:latin typeface="Lucida Sans" charset="0"/>
                <a:ea typeface="Arial Unicode MS" charset="0"/>
                <a:cs typeface="Arial Unicode MS" charset="0"/>
              </a:defRPr>
            </a:lvl9pPr>
          </a:lstStyle>
          <a:p>
            <a:pPr eaLnBrk="1" hangingPunct="1">
              <a:defRPr/>
            </a:pPr>
            <a:r>
              <a:rPr kumimoji="1" lang="en-US" altLang="zh-CN" sz="3600" i="1" kern="1200" dirty="0">
                <a:solidFill>
                  <a:srgbClr val="FAFAFA"/>
                </a:solidFill>
                <a:latin typeface="Lucida Sans" charset="0"/>
                <a:ea typeface="ＭＳ Ｐゴシック" charset="-128"/>
                <a:cs typeface="ＭＳ Ｐゴシック" charset="-128"/>
              </a:rPr>
              <a:t>Principles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and</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Applications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of</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Business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Intelligence</a:t>
            </a:r>
          </a:p>
        </p:txBody>
      </p:sp>
      <p:sp>
        <p:nvSpPr>
          <p:cNvPr id="9" name="Rectangle 11">
            <a:extLst>
              <a:ext uri="{FF2B5EF4-FFF2-40B4-BE49-F238E27FC236}">
                <a16:creationId xmlns:a16="http://schemas.microsoft.com/office/drawing/2014/main" id="{37BB8B46-1323-A34F-B77B-DACB7A940B31}"/>
              </a:ext>
            </a:extLst>
          </p:cNvPr>
          <p:cNvSpPr>
            <a:spLocks noChangeArrowheads="1"/>
          </p:cNvSpPr>
          <p:nvPr userDrawn="1"/>
        </p:nvSpPr>
        <p:spPr bwMode="auto">
          <a:xfrm>
            <a:off x="2711624" y="2424870"/>
            <a:ext cx="79248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r>
              <a:rPr lang="zh-CN" altLang="en-US" sz="4400" b="1" dirty="0">
                <a:solidFill>
                  <a:srgbClr val="139CB7"/>
                </a:solidFill>
                <a:latin typeface="微软雅黑" panose="020B0503020204020204" pitchFamily="34" charset="-122"/>
                <a:ea typeface="微软雅黑" panose="020B0503020204020204" pitchFamily="34" charset="-122"/>
              </a:rPr>
              <a:t>商务智能方法与应用</a:t>
            </a:r>
            <a:r>
              <a:rPr lang="zh-CN" altLang="en-US" sz="3600" b="1" dirty="0">
                <a:solidFill>
                  <a:srgbClr val="139CB7"/>
                </a:solidFill>
                <a:latin typeface="微软雅黑" panose="020B0503020204020204" pitchFamily="34" charset="-122"/>
                <a:ea typeface="微软雅黑" panose="020B0503020204020204" pitchFamily="34" charset="-122"/>
              </a:rPr>
              <a:t>（第二版）</a:t>
            </a:r>
            <a:endParaRPr lang="en-US" altLang="zh-CN" sz="3200" b="1" dirty="0">
              <a:solidFill>
                <a:srgbClr val="139CB7"/>
              </a:solidFill>
              <a:latin typeface="微软雅黑" panose="020B0503020204020204" pitchFamily="34" charset="-122"/>
              <a:ea typeface="微软雅黑" panose="020B0503020204020204" pitchFamily="34" charset="-122"/>
            </a:endParaRPr>
          </a:p>
        </p:txBody>
      </p:sp>
      <p:sp>
        <p:nvSpPr>
          <p:cNvPr id="10" name="Subtitle 2">
            <a:extLst>
              <a:ext uri="{FF2B5EF4-FFF2-40B4-BE49-F238E27FC236}">
                <a16:creationId xmlns:a16="http://schemas.microsoft.com/office/drawing/2014/main" id="{1BF1C8BF-9315-9340-BB90-7E925961344D}"/>
              </a:ext>
            </a:extLst>
          </p:cNvPr>
          <p:cNvSpPr>
            <a:spLocks noGrp="1"/>
          </p:cNvSpPr>
          <p:nvPr>
            <p:ph type="subTitle" idx="1"/>
          </p:nvPr>
        </p:nvSpPr>
        <p:spPr>
          <a:xfrm>
            <a:off x="2063552" y="3383394"/>
            <a:ext cx="8331200" cy="838200"/>
          </a:xfrm>
        </p:spPr>
        <p:txBody>
          <a:bodyPr/>
          <a:lstStyle>
            <a:lvl1pPr marL="0" indent="0" algn="ctr">
              <a:buNone/>
              <a:defRPr>
                <a:solidFill>
                  <a:srgbClr val="437085"/>
                </a:solidFill>
                <a:latin typeface="微软雅黑"/>
                <a:ea typeface="微软雅黑"/>
                <a:cs typeface="微软雅黑"/>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1" name="Rectangle 14">
            <a:extLst>
              <a:ext uri="{FF2B5EF4-FFF2-40B4-BE49-F238E27FC236}">
                <a16:creationId xmlns:a16="http://schemas.microsoft.com/office/drawing/2014/main" id="{81F0F5F3-659D-0E43-BE7B-043506375BB8}"/>
              </a:ext>
            </a:extLst>
          </p:cNvPr>
          <p:cNvSpPr>
            <a:spLocks noChangeArrowheads="1"/>
          </p:cNvSpPr>
          <p:nvPr userDrawn="1"/>
        </p:nvSpPr>
        <p:spPr bwMode="auto">
          <a:xfrm>
            <a:off x="406400" y="4762865"/>
            <a:ext cx="11379200" cy="784175"/>
          </a:xfrm>
          <a:prstGeom prst="rect">
            <a:avLst/>
          </a:prstGeom>
          <a:solidFill>
            <a:schemeClr val="bg1"/>
          </a:solidFill>
          <a:ln w="12700">
            <a:noFill/>
            <a:miter lim="800000"/>
            <a:headEnd/>
            <a:tailEnd/>
          </a:ln>
          <a:effectLst/>
        </p:spPr>
        <p:txBody>
          <a:bodyPr wrap="none"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刘红岩</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清华大学经济管理学院</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488039814"/>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07C982C4-E706-BE46-9186-510EE319AC79}"/>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3613647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12528816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27051" y="188913"/>
            <a:ext cx="111760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508000" y="1600200"/>
            <a:ext cx="5486400" cy="4800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0"/>
            <a:ext cx="5486400" cy="4800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2AB80B77-1FD2-F241-86AB-91A73D1AB674}"/>
              </a:ext>
            </a:extLst>
          </p:cNvPr>
          <p:cNvSpPr>
            <a:spLocks noGrp="1" noChangeArrowheads="1"/>
          </p:cNvSpPr>
          <p:nvPr>
            <p:ph type="dt" sz="half" idx="10"/>
          </p:nvPr>
        </p:nvSpPr>
        <p:spPr>
          <a:xfrm>
            <a:off x="812800" y="6400800"/>
            <a:ext cx="2540000" cy="457200"/>
          </a:xfrm>
          <a:prstGeom prst="rect">
            <a:avLst/>
          </a:prstGeom>
        </p:spPr>
        <p:txBody>
          <a:bodyPr/>
          <a:lstStyle>
            <a:lvl1pPr>
              <a:defRPr/>
            </a:lvl1pPr>
          </a:lstStyle>
          <a:p>
            <a:pPr>
              <a:defRPr/>
            </a:pPr>
            <a:fld id="{D9088A3F-AB42-394A-8443-2AFB09B2051F}" type="datetime1">
              <a:rPr lang="zh-CN" altLang="en-US"/>
              <a:pPr>
                <a:defRPr/>
              </a:pPr>
              <a:t>2020/12/6</a:t>
            </a:fld>
            <a:endParaRPr lang="en-US" altLang="zh-CN"/>
          </a:p>
        </p:txBody>
      </p:sp>
      <p:sp>
        <p:nvSpPr>
          <p:cNvPr id="6" name="Rectangle 5">
            <a:extLst>
              <a:ext uri="{FF2B5EF4-FFF2-40B4-BE49-F238E27FC236}">
                <a16:creationId xmlns:a16="http://schemas.microsoft.com/office/drawing/2014/main" id="{46FD1513-72BB-9B42-8395-95A25A70DBCC}"/>
              </a:ext>
            </a:extLst>
          </p:cNvPr>
          <p:cNvSpPr>
            <a:spLocks noGrp="1" noChangeArrowheads="1"/>
          </p:cNvSpPr>
          <p:nvPr>
            <p:ph type="ftr" sz="quarter" idx="11"/>
          </p:nvPr>
        </p:nvSpPr>
        <p:spPr>
          <a:xfrm>
            <a:off x="4165600" y="6477000"/>
            <a:ext cx="3860800" cy="381000"/>
          </a:xfrm>
          <a:prstGeom prst="rect">
            <a:avLst/>
          </a:prstGeom>
        </p:spPr>
        <p:txBody>
          <a:bodyPr/>
          <a:lstStyle>
            <a:lvl1pPr>
              <a:defRPr/>
            </a:lvl1pPr>
          </a:lstStyle>
          <a:p>
            <a:pPr>
              <a:defRPr/>
            </a:pPr>
            <a:r>
              <a:rPr lang="en-US" altLang="zh-CN"/>
              <a:t>Data Warehousing and Data Mining -  Liu Hongyan</a:t>
            </a:r>
          </a:p>
        </p:txBody>
      </p:sp>
      <p:sp>
        <p:nvSpPr>
          <p:cNvPr id="7" name="Rectangle 6">
            <a:extLst>
              <a:ext uri="{FF2B5EF4-FFF2-40B4-BE49-F238E27FC236}">
                <a16:creationId xmlns:a16="http://schemas.microsoft.com/office/drawing/2014/main" id="{B647FEA3-C981-5045-B247-CD16597CB26D}"/>
              </a:ext>
            </a:extLst>
          </p:cNvPr>
          <p:cNvSpPr>
            <a:spLocks noGrp="1" noChangeArrowheads="1"/>
          </p:cNvSpPr>
          <p:nvPr>
            <p:ph type="sldNum" sz="quarter" idx="12"/>
          </p:nvPr>
        </p:nvSpPr>
        <p:spPr>
          <a:xfrm>
            <a:off x="8737600" y="6553200"/>
            <a:ext cx="25400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fld id="{0986F2FC-1A38-F045-B07C-6C45772F24FB}" type="slidenum">
              <a:rPr lang="zh-CN" altLang="en-US"/>
              <a:pPr/>
              <a:t>‹#›</a:t>
            </a:fld>
            <a:endParaRPr lang="en-US" altLang="zh-CN"/>
          </a:p>
        </p:txBody>
      </p:sp>
    </p:spTree>
    <p:extLst>
      <p:ext uri="{BB962C8B-B14F-4D97-AF65-F5344CB8AC3E}">
        <p14:creationId xmlns:p14="http://schemas.microsoft.com/office/powerpoint/2010/main" val="178755927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527051" y="188913"/>
            <a:ext cx="111760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508000" y="1600200"/>
            <a:ext cx="5486400" cy="4800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1600200"/>
            <a:ext cx="5486400" cy="23241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4076700"/>
            <a:ext cx="5486400" cy="23241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a:extLst>
              <a:ext uri="{FF2B5EF4-FFF2-40B4-BE49-F238E27FC236}">
                <a16:creationId xmlns:a16="http://schemas.microsoft.com/office/drawing/2014/main" id="{C3AD0DC3-2260-CD45-A731-0D78E40AC89B}"/>
              </a:ext>
            </a:extLst>
          </p:cNvPr>
          <p:cNvSpPr>
            <a:spLocks noGrp="1" noChangeArrowheads="1"/>
          </p:cNvSpPr>
          <p:nvPr>
            <p:ph type="dt" sz="half" idx="10"/>
          </p:nvPr>
        </p:nvSpPr>
        <p:spPr>
          <a:xfrm>
            <a:off x="812800" y="6400800"/>
            <a:ext cx="2540000" cy="457200"/>
          </a:xfrm>
          <a:prstGeom prst="rect">
            <a:avLst/>
          </a:prstGeom>
        </p:spPr>
        <p:txBody>
          <a:bodyPr/>
          <a:lstStyle>
            <a:lvl1pPr>
              <a:defRPr/>
            </a:lvl1pPr>
          </a:lstStyle>
          <a:p>
            <a:pPr>
              <a:defRPr/>
            </a:pPr>
            <a:fld id="{ED456789-0BE8-AF4D-8A0B-3B1030E5DEA4}" type="datetime1">
              <a:rPr lang="zh-CN" altLang="en-US"/>
              <a:pPr>
                <a:defRPr/>
              </a:pPr>
              <a:t>2020/12/6</a:t>
            </a:fld>
            <a:endParaRPr lang="en-US" altLang="zh-CN"/>
          </a:p>
        </p:txBody>
      </p:sp>
      <p:sp>
        <p:nvSpPr>
          <p:cNvPr id="7" name="Rectangle 5">
            <a:extLst>
              <a:ext uri="{FF2B5EF4-FFF2-40B4-BE49-F238E27FC236}">
                <a16:creationId xmlns:a16="http://schemas.microsoft.com/office/drawing/2014/main" id="{68685E15-05C7-294C-B6DC-89BD364803F3}"/>
              </a:ext>
            </a:extLst>
          </p:cNvPr>
          <p:cNvSpPr>
            <a:spLocks noGrp="1" noChangeArrowheads="1"/>
          </p:cNvSpPr>
          <p:nvPr>
            <p:ph type="ftr" sz="quarter" idx="11"/>
          </p:nvPr>
        </p:nvSpPr>
        <p:spPr>
          <a:xfrm>
            <a:off x="4165600" y="6477000"/>
            <a:ext cx="3860800" cy="381000"/>
          </a:xfrm>
          <a:prstGeom prst="rect">
            <a:avLst/>
          </a:prstGeom>
        </p:spPr>
        <p:txBody>
          <a:bodyPr/>
          <a:lstStyle>
            <a:lvl1pPr>
              <a:defRPr/>
            </a:lvl1pPr>
          </a:lstStyle>
          <a:p>
            <a:pPr>
              <a:defRPr/>
            </a:pPr>
            <a:r>
              <a:rPr lang="en-US" altLang="zh-CN"/>
              <a:t>Data Warehousing and Data Mining -  Liu Hongyan</a:t>
            </a:r>
          </a:p>
        </p:txBody>
      </p:sp>
      <p:sp>
        <p:nvSpPr>
          <p:cNvPr id="8" name="Rectangle 6">
            <a:extLst>
              <a:ext uri="{FF2B5EF4-FFF2-40B4-BE49-F238E27FC236}">
                <a16:creationId xmlns:a16="http://schemas.microsoft.com/office/drawing/2014/main" id="{54905080-7332-1040-AB0E-B3FA869C365E}"/>
              </a:ext>
            </a:extLst>
          </p:cNvPr>
          <p:cNvSpPr>
            <a:spLocks noGrp="1" noChangeArrowheads="1"/>
          </p:cNvSpPr>
          <p:nvPr>
            <p:ph type="sldNum" sz="quarter" idx="12"/>
          </p:nvPr>
        </p:nvSpPr>
        <p:spPr>
          <a:xfrm>
            <a:off x="8737600" y="6553200"/>
            <a:ext cx="25400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fld id="{812AC75D-AB2A-B54D-AA82-1CDAB7B8309B}" type="slidenum">
              <a:rPr lang="zh-CN" altLang="en-US"/>
              <a:pPr/>
              <a:t>‹#›</a:t>
            </a:fld>
            <a:endParaRPr lang="en-US" altLang="zh-CN"/>
          </a:p>
        </p:txBody>
      </p:sp>
    </p:spTree>
    <p:extLst>
      <p:ext uri="{BB962C8B-B14F-4D97-AF65-F5344CB8AC3E}">
        <p14:creationId xmlns:p14="http://schemas.microsoft.com/office/powerpoint/2010/main" val="383082094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hart">
  <p:cSld name="标题，文本与图表">
    <p:spTree>
      <p:nvGrpSpPr>
        <p:cNvPr id="1" name=""/>
        <p:cNvGrpSpPr/>
        <p:nvPr/>
      </p:nvGrpSpPr>
      <p:grpSpPr>
        <a:xfrm>
          <a:off x="0" y="0"/>
          <a:ext cx="0" cy="0"/>
          <a:chOff x="0" y="0"/>
          <a:chExt cx="0" cy="0"/>
        </a:xfrm>
      </p:grpSpPr>
      <p:sp>
        <p:nvSpPr>
          <p:cNvPr id="2" name="标题 1"/>
          <p:cNvSpPr>
            <a:spLocks noGrp="1"/>
          </p:cNvSpPr>
          <p:nvPr>
            <p:ph type="title"/>
          </p:nvPr>
        </p:nvSpPr>
        <p:spPr>
          <a:xfrm>
            <a:off x="527051" y="188913"/>
            <a:ext cx="111760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508000" y="1600200"/>
            <a:ext cx="5486400" cy="4800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图表占位符 3"/>
          <p:cNvSpPr>
            <a:spLocks noGrp="1"/>
          </p:cNvSpPr>
          <p:nvPr>
            <p:ph type="chart" sz="half" idx="2"/>
          </p:nvPr>
        </p:nvSpPr>
        <p:spPr>
          <a:xfrm>
            <a:off x="6197600" y="1600200"/>
            <a:ext cx="5486400" cy="4800600"/>
          </a:xfrm>
        </p:spPr>
        <p:txBody>
          <a:bodyPr/>
          <a:lstStyle/>
          <a:p>
            <a:pPr lvl="0"/>
            <a:endParaRPr lang="zh-CN" altLang="en-US" noProof="0"/>
          </a:p>
        </p:txBody>
      </p:sp>
      <p:sp>
        <p:nvSpPr>
          <p:cNvPr id="5" name="Rectangle 4">
            <a:extLst>
              <a:ext uri="{FF2B5EF4-FFF2-40B4-BE49-F238E27FC236}">
                <a16:creationId xmlns:a16="http://schemas.microsoft.com/office/drawing/2014/main" id="{18819F61-16C8-8443-8740-107E624361F4}"/>
              </a:ext>
            </a:extLst>
          </p:cNvPr>
          <p:cNvSpPr>
            <a:spLocks noGrp="1" noChangeArrowheads="1"/>
          </p:cNvSpPr>
          <p:nvPr>
            <p:ph type="dt" sz="half" idx="10"/>
          </p:nvPr>
        </p:nvSpPr>
        <p:spPr>
          <a:xfrm>
            <a:off x="812800" y="6400800"/>
            <a:ext cx="2540000" cy="457200"/>
          </a:xfrm>
          <a:prstGeom prst="rect">
            <a:avLst/>
          </a:prstGeom>
        </p:spPr>
        <p:txBody>
          <a:bodyPr/>
          <a:lstStyle>
            <a:lvl1pPr>
              <a:defRPr/>
            </a:lvl1pPr>
          </a:lstStyle>
          <a:p>
            <a:pPr>
              <a:defRPr/>
            </a:pPr>
            <a:fld id="{D31397E9-22AE-A24D-8DE3-56C8C503EECE}" type="datetime1">
              <a:rPr lang="zh-CN" altLang="en-US"/>
              <a:pPr>
                <a:defRPr/>
              </a:pPr>
              <a:t>2020/12/6</a:t>
            </a:fld>
            <a:endParaRPr lang="en-US" altLang="zh-CN"/>
          </a:p>
        </p:txBody>
      </p:sp>
      <p:sp>
        <p:nvSpPr>
          <p:cNvPr id="6" name="Rectangle 5">
            <a:extLst>
              <a:ext uri="{FF2B5EF4-FFF2-40B4-BE49-F238E27FC236}">
                <a16:creationId xmlns:a16="http://schemas.microsoft.com/office/drawing/2014/main" id="{8162009F-DEE7-FF4C-B93A-D63D0922CEDA}"/>
              </a:ext>
            </a:extLst>
          </p:cNvPr>
          <p:cNvSpPr>
            <a:spLocks noGrp="1" noChangeArrowheads="1"/>
          </p:cNvSpPr>
          <p:nvPr>
            <p:ph type="ftr" sz="quarter" idx="11"/>
          </p:nvPr>
        </p:nvSpPr>
        <p:spPr>
          <a:xfrm>
            <a:off x="4165600" y="6477000"/>
            <a:ext cx="3860800" cy="381000"/>
          </a:xfrm>
          <a:prstGeom prst="rect">
            <a:avLst/>
          </a:prstGeom>
        </p:spPr>
        <p:txBody>
          <a:bodyPr/>
          <a:lstStyle>
            <a:lvl1pPr>
              <a:defRPr/>
            </a:lvl1pPr>
          </a:lstStyle>
          <a:p>
            <a:pPr>
              <a:defRPr/>
            </a:pPr>
            <a:r>
              <a:rPr lang="en-US" altLang="zh-CN"/>
              <a:t>Data Warehousing and Data Mining -  Liu Hongyan</a:t>
            </a:r>
          </a:p>
        </p:txBody>
      </p:sp>
      <p:sp>
        <p:nvSpPr>
          <p:cNvPr id="7" name="Rectangle 6">
            <a:extLst>
              <a:ext uri="{FF2B5EF4-FFF2-40B4-BE49-F238E27FC236}">
                <a16:creationId xmlns:a16="http://schemas.microsoft.com/office/drawing/2014/main" id="{11958D99-597B-634E-B840-0323F1F47499}"/>
              </a:ext>
            </a:extLst>
          </p:cNvPr>
          <p:cNvSpPr>
            <a:spLocks noGrp="1" noChangeArrowheads="1"/>
          </p:cNvSpPr>
          <p:nvPr>
            <p:ph type="sldNum" sz="quarter" idx="12"/>
          </p:nvPr>
        </p:nvSpPr>
        <p:spPr>
          <a:xfrm>
            <a:off x="8737600" y="6553200"/>
            <a:ext cx="25400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fld id="{D370EDFB-BD5F-3545-AB65-E798584C89AC}" type="slidenum">
              <a:rPr lang="zh-CN" altLang="en-US"/>
              <a:pPr/>
              <a:t>‹#›</a:t>
            </a:fld>
            <a:endParaRPr lang="en-US" altLang="zh-CN"/>
          </a:p>
        </p:txBody>
      </p:sp>
    </p:spTree>
    <p:extLst>
      <p:ext uri="{BB962C8B-B14F-4D97-AF65-F5344CB8AC3E}">
        <p14:creationId xmlns:p14="http://schemas.microsoft.com/office/powerpoint/2010/main" val="62346437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4" name="Straight Connector 9">
            <a:extLst>
              <a:ext uri="{FF2B5EF4-FFF2-40B4-BE49-F238E27FC236}">
                <a16:creationId xmlns:a16="http://schemas.microsoft.com/office/drawing/2014/main" id="{B963AE6C-2EBD-8845-8047-C3D0EC8067ED}"/>
              </a:ext>
            </a:extLst>
          </p:cNvPr>
          <p:cNvCxnSpPr>
            <a:cxnSpLocks noChangeShapeType="1"/>
          </p:cNvCxnSpPr>
          <p:nvPr/>
        </p:nvCxnSpPr>
        <p:spPr bwMode="auto">
          <a:xfrm>
            <a:off x="304800" y="12954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406400" y="390128"/>
            <a:ext cx="11379200" cy="819944"/>
          </a:xfrm>
        </p:spPr>
        <p:txBody>
          <a:bodyPr/>
          <a:lstStyle/>
          <a:p>
            <a:r>
              <a:rPr lang="zh-CN" altLang="en-US" dirty="0"/>
              <a:t>单击此处编辑母版标题样式</a:t>
            </a:r>
            <a:endParaRPr lang="en-US" dirty="0"/>
          </a:p>
        </p:txBody>
      </p:sp>
      <p:sp>
        <p:nvSpPr>
          <p:cNvPr id="3" name="Content Placeholder 2"/>
          <p:cNvSpPr>
            <a:spLocks noGrp="1"/>
          </p:cNvSpPr>
          <p:nvPr>
            <p:ph idx="1"/>
          </p:nvPr>
        </p:nvSpPr>
        <p:spPr>
          <a:xfrm>
            <a:off x="406400" y="1467644"/>
            <a:ext cx="11379200" cy="4856956"/>
          </a:xfrm>
        </p:spPr>
        <p:txBody>
          <a:bodyPr/>
          <a:lstStyle>
            <a:lvl1pPr>
              <a:spcBef>
                <a:spcPts val="1200"/>
              </a:spcBef>
              <a:defRPr baseline="0"/>
            </a:lvl1pPr>
            <a:lvl2pPr>
              <a:spcBef>
                <a:spcPts val="1200"/>
              </a:spcBef>
              <a:defRPr baseline="0"/>
            </a:lvl2pPr>
            <a:lvl3pPr>
              <a:spcBef>
                <a:spcPts val="1200"/>
              </a:spcBef>
              <a:defRPr baseline="0"/>
            </a:lvl3pPr>
            <a:lvl4pPr>
              <a:spcBef>
                <a:spcPts val="1200"/>
              </a:spcBef>
              <a:defRPr baseline="0"/>
            </a:lvl4pPr>
            <a:lvl5pPr>
              <a:spcBef>
                <a:spcPts val="1200"/>
              </a:spcBef>
              <a:defRPr baseline="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1178318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2400" b="0" cap="all" baseline="0">
                <a:latin typeface="Times New Roman" panose="02020603050405020304" pitchFamily="18" charset="0"/>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lgn="l" defTabSz="457200" rtl="0" eaLnBrk="1" fontAlgn="base" hangingPunct="1">
              <a:spcBef>
                <a:spcPct val="0"/>
              </a:spcBef>
              <a:spcAft>
                <a:spcPct val="0"/>
              </a:spcAft>
              <a:buNone/>
              <a:defRPr kumimoji="1" lang="zh-CN" altLang="en-US" sz="4000" b="1" kern="1200" cap="all" dirty="0" smtClean="0">
                <a:solidFill>
                  <a:schemeClr val="tx1"/>
                </a:solidFill>
                <a:latin typeface="微软雅黑"/>
                <a:ea typeface="微软雅黑"/>
                <a:cs typeface="微软雅黑"/>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Tree>
    <p:extLst>
      <p:ext uri="{BB962C8B-B14F-4D97-AF65-F5344CB8AC3E}">
        <p14:creationId xmlns:p14="http://schemas.microsoft.com/office/powerpoint/2010/main" val="2532307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5" name="Straight Connector 9">
            <a:extLst>
              <a:ext uri="{FF2B5EF4-FFF2-40B4-BE49-F238E27FC236}">
                <a16:creationId xmlns:a16="http://schemas.microsoft.com/office/drawing/2014/main" id="{33CE3BE5-0FB1-FA4D-80B2-DD3E5E5D5374}"/>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609600" y="1600201"/>
            <a:ext cx="5384800" cy="4525963"/>
          </a:xfrm>
        </p:spPr>
        <p:txBody>
          <a:bodyPr/>
          <a:lstStyle>
            <a:lvl1pPr>
              <a:spcBef>
                <a:spcPts val="1000"/>
              </a:spcBef>
              <a:defRPr sz="2800"/>
            </a:lvl1pPr>
            <a:lvl2pPr>
              <a:spcBef>
                <a:spcPts val="1000"/>
              </a:spcBef>
              <a:defRPr sz="2400"/>
            </a:lvl2pPr>
            <a:lvl3pPr>
              <a:spcBef>
                <a:spcPts val="1000"/>
              </a:spcBef>
              <a:defRPr sz="2000"/>
            </a:lvl3pPr>
            <a:lvl4pPr>
              <a:spcBef>
                <a:spcPts val="1000"/>
              </a:spcBef>
              <a:defRPr sz="1800"/>
            </a:lvl4pPr>
            <a:lvl5pPr>
              <a:spcBef>
                <a:spcPts val="1000"/>
              </a:spcBef>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97600" y="1600201"/>
            <a:ext cx="5384800" cy="4525963"/>
          </a:xfrm>
        </p:spPr>
        <p:txBody>
          <a:bodyPr/>
          <a:lstStyle>
            <a:lvl1pPr>
              <a:spcBef>
                <a:spcPts val="1000"/>
              </a:spcBef>
              <a:defRPr sz="2800"/>
            </a:lvl1pPr>
            <a:lvl2pPr>
              <a:spcBef>
                <a:spcPts val="1000"/>
              </a:spcBef>
              <a:defRPr sz="2400"/>
            </a:lvl2pPr>
            <a:lvl3pPr>
              <a:spcBef>
                <a:spcPts val="1000"/>
              </a:spcBef>
              <a:defRPr sz="2000"/>
            </a:lvl3pPr>
            <a:lvl4pPr>
              <a:spcBef>
                <a:spcPts val="1000"/>
              </a:spcBef>
              <a:defRPr sz="1800"/>
            </a:lvl4pPr>
            <a:lvl5pPr>
              <a:spcBef>
                <a:spcPts val="1000"/>
              </a:spcBef>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4095436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cxnSp>
        <p:nvCxnSpPr>
          <p:cNvPr id="7" name="Straight Connector 9">
            <a:extLst>
              <a:ext uri="{FF2B5EF4-FFF2-40B4-BE49-F238E27FC236}">
                <a16:creationId xmlns:a16="http://schemas.microsoft.com/office/drawing/2014/main" id="{52F1988B-5634-DC41-AC31-2922FF63AE61}"/>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1956875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B8AAA25F-EE10-F24C-8594-F8BEDD1E2F60}"/>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796794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5932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zh-CN" altLang="en-US"/>
              <a:t>单击此处编辑母版标题样式</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102514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zh-CN" altLang="en-US"/>
              <a:t>单击此处编辑母版标题样式</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162485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A160FE-7751-F442-8D92-2E9F9D98D7D2}"/>
              </a:ext>
            </a:extLst>
          </p:cNvPr>
          <p:cNvSpPr>
            <a:spLocks noGrp="1"/>
          </p:cNvSpPr>
          <p:nvPr>
            <p:ph type="title"/>
          </p:nvPr>
        </p:nvSpPr>
        <p:spPr bwMode="auto">
          <a:xfrm>
            <a:off x="406400" y="304800"/>
            <a:ext cx="1137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endParaRPr lang="en-US" altLang="zh-CN" dirty="0"/>
          </a:p>
        </p:txBody>
      </p:sp>
      <p:sp>
        <p:nvSpPr>
          <p:cNvPr id="1027" name="Text Placeholder 2">
            <a:extLst>
              <a:ext uri="{FF2B5EF4-FFF2-40B4-BE49-F238E27FC236}">
                <a16:creationId xmlns:a16="http://schemas.microsoft.com/office/drawing/2014/main" id="{228A9D91-3FD2-634F-9128-3412A9211BC9}"/>
              </a:ext>
            </a:extLst>
          </p:cNvPr>
          <p:cNvSpPr>
            <a:spLocks noGrp="1"/>
          </p:cNvSpPr>
          <p:nvPr>
            <p:ph type="body" idx="1"/>
          </p:nvPr>
        </p:nvSpPr>
        <p:spPr bwMode="auto">
          <a:xfrm>
            <a:off x="406401" y="1442270"/>
            <a:ext cx="11379200" cy="506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p:txBody>
      </p:sp>
      <p:sp>
        <p:nvSpPr>
          <p:cNvPr id="7" name="Rectangle 6">
            <a:extLst>
              <a:ext uri="{FF2B5EF4-FFF2-40B4-BE49-F238E27FC236}">
                <a16:creationId xmlns:a16="http://schemas.microsoft.com/office/drawing/2014/main" id="{3964586D-5E21-9D4B-8DBD-1C9531B38DF4}"/>
              </a:ext>
            </a:extLst>
          </p:cNvPr>
          <p:cNvSpPr>
            <a:spLocks noChangeArrowheads="1"/>
          </p:cNvSpPr>
          <p:nvPr/>
        </p:nvSpPr>
        <p:spPr bwMode="auto">
          <a:xfrm>
            <a:off x="0" y="0"/>
            <a:ext cx="86868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defRPr/>
            </a:pPr>
            <a:r>
              <a:rPr lang="en-US" sz="1600" i="1" dirty="0">
                <a:solidFill>
                  <a:srgbClr val="FFFFFF"/>
                </a:solidFill>
                <a:latin typeface="+mn-lt"/>
                <a:ea typeface="ＭＳ Ｐゴシック" charset="-128"/>
                <a:cs typeface="ＭＳ Ｐゴシック" charset="-128"/>
              </a:rPr>
              <a:t>P</a:t>
            </a:r>
            <a:r>
              <a:rPr lang="en-US" altLang="zh-CN" sz="1600" i="1" dirty="0">
                <a:solidFill>
                  <a:srgbClr val="FFFFFF"/>
                </a:solidFill>
                <a:latin typeface="+mn-lt"/>
                <a:ea typeface="ＭＳ Ｐゴシック" charset="-128"/>
                <a:cs typeface="ＭＳ Ｐゴシック" charset="-128"/>
              </a:rPr>
              <a:t>rinciples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and</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Applications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of</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Business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Intelligence</a:t>
            </a:r>
            <a:endParaRPr lang="en-US" sz="1600" i="1" dirty="0">
              <a:solidFill>
                <a:srgbClr val="FFFFFF"/>
              </a:solidFill>
              <a:latin typeface="+mn-lt"/>
              <a:ea typeface="ＭＳ Ｐゴシック" charset="-128"/>
              <a:cs typeface="ＭＳ Ｐゴシック" charset="-128"/>
            </a:endParaRPr>
          </a:p>
        </p:txBody>
      </p:sp>
      <p:sp>
        <p:nvSpPr>
          <p:cNvPr id="9" name="Rectangle 8">
            <a:extLst>
              <a:ext uri="{FF2B5EF4-FFF2-40B4-BE49-F238E27FC236}">
                <a16:creationId xmlns:a16="http://schemas.microsoft.com/office/drawing/2014/main" id="{9FADD384-83D6-954E-A2C4-6529A1CCB973}"/>
              </a:ext>
            </a:extLst>
          </p:cNvPr>
          <p:cNvSpPr>
            <a:spLocks noChangeArrowheads="1"/>
          </p:cNvSpPr>
          <p:nvPr/>
        </p:nvSpPr>
        <p:spPr bwMode="auto">
          <a:xfrm>
            <a:off x="8636000" y="0"/>
            <a:ext cx="3583517" cy="304800"/>
          </a:xfrm>
          <a:prstGeom prst="rect">
            <a:avLst/>
          </a:prstGeom>
          <a:solidFill>
            <a:srgbClr val="139CB7"/>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eaLnBrk="1" hangingPunct="1"/>
            <a:r>
              <a:rPr lang="en-US" altLang="zh-CN" sz="1600" i="1">
                <a:solidFill>
                  <a:srgbClr val="FFFFFF"/>
                </a:solidFill>
                <a:latin typeface="Calibri" panose="020F0502020204030204" pitchFamily="34" charset="0"/>
                <a:ea typeface="MS PGothic" panose="020B0600070205080204" pitchFamily="34" charset="-128"/>
              </a:rPr>
              <a:t>Chap</a:t>
            </a:r>
            <a:r>
              <a:rPr lang="zh-CN" altLang="en-US" sz="1600">
                <a:solidFill>
                  <a:srgbClr val="FFFFFF"/>
                </a:solidFill>
                <a:latin typeface="Calibri" panose="020F0502020204030204" pitchFamily="34" charset="0"/>
                <a:ea typeface="MS PGothic" panose="020B0600070205080204" pitchFamily="34" charset="-128"/>
              </a:rPr>
              <a:t> </a:t>
            </a:r>
            <a:r>
              <a:rPr lang="en-US" altLang="zh-CN" sz="1600">
                <a:solidFill>
                  <a:srgbClr val="FFFFFF"/>
                </a:solidFill>
                <a:latin typeface="Calibri" panose="020F0502020204030204" pitchFamily="34" charset="0"/>
                <a:ea typeface="MS PGothic" panose="020B0600070205080204" pitchFamily="34" charset="-128"/>
              </a:rPr>
              <a:t>6</a:t>
            </a:r>
            <a:r>
              <a:rPr lang="zh-CN" altLang="en-US" sz="1600">
                <a:solidFill>
                  <a:srgbClr val="FFFFFF"/>
                </a:solidFill>
                <a:latin typeface="Calibri" panose="020F0502020204030204" pitchFamily="34" charset="0"/>
                <a:ea typeface="MS PGothic" panose="020B0600070205080204" pitchFamily="34" charset="-128"/>
              </a:rPr>
              <a:t> ： 聚类分析</a:t>
            </a:r>
            <a:endParaRPr lang="en-US" altLang="zh-CN" sz="1600">
              <a:solidFill>
                <a:srgbClr val="FFFFFF"/>
              </a:solidFill>
              <a:latin typeface="Calibri" panose="020F0502020204030204" pitchFamily="34" charset="0"/>
              <a:ea typeface="MS PGothic" panose="020B0600070205080204" pitchFamily="34" charset="-128"/>
            </a:endParaRPr>
          </a:p>
        </p:txBody>
      </p:sp>
      <p:sp>
        <p:nvSpPr>
          <p:cNvPr id="1030" name="矩形 1">
            <a:extLst>
              <a:ext uri="{FF2B5EF4-FFF2-40B4-BE49-F238E27FC236}">
                <a16:creationId xmlns:a16="http://schemas.microsoft.com/office/drawing/2014/main" id="{0895FBC2-8282-4B4C-8DB5-A376D00A2A00}"/>
              </a:ext>
            </a:extLst>
          </p:cNvPr>
          <p:cNvSpPr>
            <a:spLocks noChangeArrowheads="1"/>
          </p:cNvSpPr>
          <p:nvPr/>
        </p:nvSpPr>
        <p:spPr bwMode="auto">
          <a:xfrm>
            <a:off x="11496599" y="6489701"/>
            <a:ext cx="708101"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lnSpc>
                <a:spcPts val="2000"/>
              </a:lnSpc>
            </a:pPr>
            <a:r>
              <a:rPr lang="en-US" altLang="zh-CN" sz="1800" dirty="0"/>
              <a:t> </a:t>
            </a:r>
            <a:fld id="{D41707B5-C654-4646-9C6B-D19DC9B4D717}" type="slidenum">
              <a:rPr lang="en-US" altLang="zh-CN" sz="1800"/>
              <a:pPr algn="ctr" eaLnBrk="1" hangingPunct="1">
                <a:lnSpc>
                  <a:spcPts val="2000"/>
                </a:lnSpc>
              </a:pPr>
              <a:t>‹#›</a:t>
            </a:fld>
            <a:endParaRPr lang="en-US" altLang="zh-CN" sz="1800" dirty="0"/>
          </a:p>
        </p:txBody>
      </p:sp>
    </p:spTree>
  </p:cSld>
  <p:clrMap bg1="lt1" tx1="dk1" bg2="lt2" tx2="dk2" accent1="accent1" accent2="accent2" accent3="accent3" accent4="accent4" accent5="accent5" accent6="accent6" hlink="hlink" folHlink="folHlink"/>
  <p:sldLayoutIdLst>
    <p:sldLayoutId id="2147484092" r:id="rId1"/>
    <p:sldLayoutId id="2147484093" r:id="rId2"/>
    <p:sldLayoutId id="2147484087" r:id="rId3"/>
    <p:sldLayoutId id="2147484094" r:id="rId4"/>
    <p:sldLayoutId id="2147484095" r:id="rId5"/>
    <p:sldLayoutId id="2147484096" r:id="rId6"/>
    <p:sldLayoutId id="2147484088" r:id="rId7"/>
    <p:sldLayoutId id="2147484089" r:id="rId8"/>
    <p:sldLayoutId id="2147484090" r:id="rId9"/>
    <p:sldLayoutId id="2147484097" r:id="rId10"/>
    <p:sldLayoutId id="2147484091" r:id="rId11"/>
    <p:sldLayoutId id="2147484098" r:id="rId12"/>
    <p:sldLayoutId id="2147484099" r:id="rId13"/>
    <p:sldLayoutId id="2147484100" r:id="rId14"/>
  </p:sldLayoutIdLst>
  <p:hf hdr="0" ftr="0" dt="0"/>
  <p:txStyles>
    <p:titleStyle>
      <a:lvl1pPr algn="l" defTabSz="457200" rtl="0" eaLnBrk="0" fontAlgn="base" hangingPunct="0">
        <a:spcBef>
          <a:spcPct val="0"/>
        </a:spcBef>
        <a:spcAft>
          <a:spcPct val="0"/>
        </a:spcAft>
        <a:defRPr kumimoji="1" sz="4000" kern="1200" baseline="0">
          <a:solidFill>
            <a:schemeClr val="tx1"/>
          </a:solidFill>
          <a:latin typeface="Times New Roman" panose="02020603050405020304" pitchFamily="18" charset="0"/>
          <a:ea typeface="微软雅黑"/>
          <a:cs typeface="微软雅黑"/>
        </a:defRPr>
      </a:lvl1pPr>
      <a:lvl2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2pPr>
      <a:lvl3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3pPr>
      <a:lvl4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4pPr>
      <a:lvl5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5pPr>
      <a:lvl6pPr marL="4572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6pPr>
      <a:lvl7pPr marL="9144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7pPr>
      <a:lvl8pPr marL="13716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8pPr>
      <a:lvl9pPr marL="18288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ts val="1200"/>
        </a:spcBef>
        <a:spcAft>
          <a:spcPct val="0"/>
        </a:spcAft>
        <a:buClr>
          <a:srgbClr val="437085"/>
        </a:buClr>
        <a:buFont typeface="Wingdings" pitchFamily="2" charset="2"/>
        <a:buChar char="§"/>
        <a:defRPr kumimoji="1" sz="2800" kern="1200" baseline="0">
          <a:solidFill>
            <a:schemeClr val="tx1"/>
          </a:solidFill>
          <a:latin typeface="Times New Roman" panose="02020603050405020304" pitchFamily="18" charset="0"/>
          <a:ea typeface="微软雅黑" panose="020B0503020204020204" pitchFamily="34" charset="-122"/>
          <a:cs typeface="微软雅黑"/>
        </a:defRPr>
      </a:lvl1pPr>
      <a:lvl2pPr marL="742950" indent="-285750" algn="l" defTabSz="457200" rtl="0" eaLnBrk="0" fontAlgn="base" hangingPunct="0">
        <a:spcBef>
          <a:spcPts val="1200"/>
        </a:spcBef>
        <a:spcAft>
          <a:spcPct val="0"/>
        </a:spcAft>
        <a:buClr>
          <a:srgbClr val="357E69"/>
        </a:buClr>
        <a:buFont typeface="Symbol" pitchFamily="2" charset="2"/>
        <a:buChar char="-"/>
        <a:defRPr kumimoji="1" sz="2400" kern="1200" baseline="0">
          <a:solidFill>
            <a:srgbClr val="800000"/>
          </a:solidFill>
          <a:latin typeface="Times New Roman" panose="02020603050405020304" pitchFamily="18" charset="0"/>
          <a:ea typeface="微软雅黑" panose="020B0503020204020204" pitchFamily="34" charset="-122"/>
          <a:cs typeface="微软雅黑"/>
        </a:defRPr>
      </a:lvl2pPr>
      <a:lvl3pPr marL="1143000" indent="-228600" algn="l" defTabSz="457200" rtl="0" eaLnBrk="0" fontAlgn="base" hangingPunct="0">
        <a:spcBef>
          <a:spcPts val="1200"/>
        </a:spcBef>
        <a:spcAft>
          <a:spcPct val="0"/>
        </a:spcAft>
        <a:buClr>
          <a:srgbClr val="918BA3"/>
        </a:buClr>
        <a:buFont typeface="Wingdings" pitchFamily="2" charset="2"/>
        <a:buChar char="Ø"/>
        <a:defRPr kumimoji="1" sz="2000" kern="1200" baseline="0">
          <a:solidFill>
            <a:srgbClr val="0000FF"/>
          </a:solidFill>
          <a:latin typeface="Times New Roman" panose="02020603050405020304" pitchFamily="18" charset="0"/>
          <a:ea typeface="微软雅黑" panose="020B0503020204020204" pitchFamily="34" charset="-122"/>
          <a:cs typeface="微软雅黑"/>
        </a:defRPr>
      </a:lvl3pPr>
      <a:lvl4pPr marL="1600200" indent="-228600" algn="l" defTabSz="457200" rtl="0" eaLnBrk="0" fontAlgn="base" hangingPunct="0">
        <a:spcBef>
          <a:spcPts val="1200"/>
        </a:spcBef>
        <a:spcAft>
          <a:spcPct val="0"/>
        </a:spcAft>
        <a:buClr>
          <a:srgbClr val="2F6E7E"/>
        </a:buClr>
        <a:buFont typeface="Wingdings" pitchFamily="2" charset="2"/>
        <a:buChar char="ü"/>
        <a:defRPr kumimoji="1" sz="2000" kern="1200" baseline="0">
          <a:solidFill>
            <a:schemeClr val="tx1"/>
          </a:solidFill>
          <a:latin typeface="Times New Roman" panose="02020603050405020304" pitchFamily="18" charset="0"/>
          <a:ea typeface="微软雅黑" panose="020B0503020204020204" pitchFamily="34" charset="-122"/>
          <a:cs typeface="微软雅黑"/>
        </a:defRPr>
      </a:lvl4pPr>
      <a:lvl5pPr marL="2057400" indent="-228600" algn="l" defTabSz="457200" rtl="0" eaLnBrk="0" fontAlgn="base" hangingPunct="0">
        <a:spcBef>
          <a:spcPts val="1200"/>
        </a:spcBef>
        <a:spcAft>
          <a:spcPct val="0"/>
        </a:spcAft>
        <a:buClr>
          <a:srgbClr val="233337"/>
        </a:buClr>
        <a:buFont typeface="Wingdings" pitchFamily="2" charset="2"/>
        <a:buChar char="§"/>
        <a:defRPr kumimoji="1" sz="2000" kern="1200" baseline="0">
          <a:solidFill>
            <a:schemeClr val="tx1"/>
          </a:solidFill>
          <a:latin typeface="Times New Roman" panose="02020603050405020304" pitchFamily="18" charset="0"/>
          <a:ea typeface="微软雅黑" panose="020B0503020204020204" pitchFamily="34" charset="-122"/>
          <a:cs typeface="微软雅黑"/>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1.bin"/><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5.e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oleObject" Target="../embeddings/oleObject9.bin"/><Relationship Id="rId4" Type="http://schemas.openxmlformats.org/officeDocument/2006/relationships/image" Target="../media/image11.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4.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5.emf"/></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notesSlide" Target="../notesSlides/notesSlide6.xml"/><Relationship Id="rId7" Type="http://schemas.openxmlformats.org/officeDocument/2006/relationships/image" Target="../media/image17.e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4.bin"/><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embeddings/oleObject16.bin"/><Relationship Id="rId4" Type="http://schemas.openxmlformats.org/officeDocument/2006/relationships/oleObject" Target="../embeddings/oleObject13.bin"/><Relationship Id="rId9" Type="http://schemas.openxmlformats.org/officeDocument/2006/relationships/image" Target="../media/image1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notesSlide" Target="../notesSlides/notesSlide7.xml"/><Relationship Id="rId7" Type="http://schemas.openxmlformats.org/officeDocument/2006/relationships/image" Target="../media/image21.e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8.bin"/><Relationship Id="rId5" Type="http://schemas.openxmlformats.org/officeDocument/2006/relationships/image" Target="../media/image20.emf"/><Relationship Id="rId4" Type="http://schemas.openxmlformats.org/officeDocument/2006/relationships/oleObject" Target="../embeddings/oleObject17.bin"/><Relationship Id="rId9" Type="http://schemas.openxmlformats.org/officeDocument/2006/relationships/image" Target="../media/image18.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3.e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21.bin"/><Relationship Id="rId5" Type="http://schemas.openxmlformats.org/officeDocument/2006/relationships/image" Target="../media/image22.emf"/><Relationship Id="rId4" Type="http://schemas.openxmlformats.org/officeDocument/2006/relationships/oleObject" Target="../embeddings/oleObject20.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22.emf"/><Relationship Id="rId5" Type="http://schemas.openxmlformats.org/officeDocument/2006/relationships/oleObject" Target="../embeddings/oleObject23.bin"/><Relationship Id="rId4" Type="http://schemas.openxmlformats.org/officeDocument/2006/relationships/image" Target="../media/image24.emf"/></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26.bin"/><Relationship Id="rId3" Type="http://schemas.openxmlformats.org/officeDocument/2006/relationships/notesSlide" Target="../notesSlides/notesSlide9.xml"/><Relationship Id="rId7" Type="http://schemas.openxmlformats.org/officeDocument/2006/relationships/image" Target="../media/image23.emf"/><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25.bin"/><Relationship Id="rId5" Type="http://schemas.openxmlformats.org/officeDocument/2006/relationships/image" Target="../media/image22.emf"/><Relationship Id="rId4" Type="http://schemas.openxmlformats.org/officeDocument/2006/relationships/oleObject" Target="../embeddings/oleObject24.bin"/><Relationship Id="rId9" Type="http://schemas.openxmlformats.org/officeDocument/2006/relationships/image" Target="../media/image24.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26.emf"/><Relationship Id="rId5" Type="http://schemas.openxmlformats.org/officeDocument/2006/relationships/oleObject" Target="../embeddings/oleObject28.bin"/><Relationship Id="rId4" Type="http://schemas.openxmlformats.org/officeDocument/2006/relationships/image" Target="../media/image25.emf"/></Relationships>
</file>

<file path=ppt/slides/_rels/slide26.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notesSlide" Target="../notesSlides/notesSlide10.xml"/><Relationship Id="rId7"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27.emf"/><Relationship Id="rId5" Type="http://schemas.openxmlformats.org/officeDocument/2006/relationships/oleObject" Target="../embeddings/oleObject29.bin"/><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notesSlide" Target="../notesSlides/notesSlide11.xml"/><Relationship Id="rId7"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27.emf"/><Relationship Id="rId5" Type="http://schemas.openxmlformats.org/officeDocument/2006/relationships/oleObject" Target="../embeddings/oleObject31.bin"/><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notesSlide" Target="../notesSlides/notesSlide12.xml"/><Relationship Id="rId7" Type="http://schemas.openxmlformats.org/officeDocument/2006/relationships/image" Target="../media/image31.e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34.bin"/><Relationship Id="rId5" Type="http://schemas.openxmlformats.org/officeDocument/2006/relationships/image" Target="../media/image30.emf"/><Relationship Id="rId4" Type="http://schemas.openxmlformats.org/officeDocument/2006/relationships/oleObject" Target="../embeddings/oleObject33.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notesSlide" Target="../notesSlides/notesSlide13.xml"/><Relationship Id="rId7" Type="http://schemas.openxmlformats.org/officeDocument/2006/relationships/image" Target="../media/image34.emf"/><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oleObject" Target="../embeddings/oleObject36.bin"/><Relationship Id="rId5" Type="http://schemas.openxmlformats.org/officeDocument/2006/relationships/image" Target="../media/image33.emf"/><Relationship Id="rId4" Type="http://schemas.openxmlformats.org/officeDocument/2006/relationships/oleObject" Target="../embeddings/oleObject35.bin"/><Relationship Id="rId9" Type="http://schemas.openxmlformats.org/officeDocument/2006/relationships/image" Target="../media/image30.em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35.emf"/><Relationship Id="rId4" Type="http://schemas.openxmlformats.org/officeDocument/2006/relationships/oleObject" Target="../embeddings/oleObject38.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37.png"/><Relationship Id="rId5" Type="http://schemas.openxmlformats.org/officeDocument/2006/relationships/image" Target="../media/image36.emf"/><Relationship Id="rId4" Type="http://schemas.openxmlformats.org/officeDocument/2006/relationships/oleObject" Target="../embeddings/oleObject39.bin"/></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oleObject" Target="../embeddings/oleObject41.bin"/><Relationship Id="rId5" Type="http://schemas.openxmlformats.org/officeDocument/2006/relationships/image" Target="../media/image39.emf"/><Relationship Id="rId4" Type="http://schemas.openxmlformats.org/officeDocument/2006/relationships/oleObject" Target="../embeddings/oleObject40.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image" Target="../media/image40.png"/><Relationship Id="rId4" Type="http://schemas.openxmlformats.org/officeDocument/2006/relationships/oleObject" Target="../embeddings/oleObject43.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41.png"/><Relationship Id="rId4" Type="http://schemas.openxmlformats.org/officeDocument/2006/relationships/oleObject" Target="../embeddings/oleObject44.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image" Target="../media/image42.png"/><Relationship Id="rId4" Type="http://schemas.openxmlformats.org/officeDocument/2006/relationships/oleObject" Target="../embeddings/oleObject45.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24.vml"/><Relationship Id="rId5" Type="http://schemas.openxmlformats.org/officeDocument/2006/relationships/image" Target="../media/image43.png"/><Relationship Id="rId4" Type="http://schemas.openxmlformats.org/officeDocument/2006/relationships/oleObject" Target="../embeddings/oleObject46.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oleObject" Target="../embeddings/oleObject48.bin"/><Relationship Id="rId5" Type="http://schemas.openxmlformats.org/officeDocument/2006/relationships/image" Target="../media/image39.emf"/><Relationship Id="rId4" Type="http://schemas.openxmlformats.org/officeDocument/2006/relationships/oleObject" Target="../embeddings/oleObject47.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oleObject" Target="../embeddings/oleObject50.bin"/><Relationship Id="rId7"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45.png"/><Relationship Id="rId5" Type="http://schemas.openxmlformats.org/officeDocument/2006/relationships/oleObject" Target="../embeddings/oleObject51.bin"/><Relationship Id="rId10" Type="http://schemas.openxmlformats.org/officeDocument/2006/relationships/image" Target="../media/image47.png"/><Relationship Id="rId4" Type="http://schemas.openxmlformats.org/officeDocument/2006/relationships/image" Target="../media/image44.png"/><Relationship Id="rId9" Type="http://schemas.openxmlformats.org/officeDocument/2006/relationships/oleObject" Target="../embeddings/oleObject53.bin"/></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50.emf"/><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oleObject" Target="../embeddings/oleObject56.bin"/><Relationship Id="rId5" Type="http://schemas.openxmlformats.org/officeDocument/2006/relationships/image" Target="../media/image49.emf"/><Relationship Id="rId4" Type="http://schemas.openxmlformats.org/officeDocument/2006/relationships/oleObject" Target="../embeddings/oleObject55.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52.emf"/><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oleObject" Target="../embeddings/oleObject58.bin"/><Relationship Id="rId5" Type="http://schemas.openxmlformats.org/officeDocument/2006/relationships/image" Target="../media/image51.emf"/><Relationship Id="rId4" Type="http://schemas.openxmlformats.org/officeDocument/2006/relationships/oleObject" Target="../embeddings/oleObject57.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30.vml"/><Relationship Id="rId5" Type="http://schemas.openxmlformats.org/officeDocument/2006/relationships/image" Target="../media/image53.emf"/><Relationship Id="rId4" Type="http://schemas.openxmlformats.org/officeDocument/2006/relationships/oleObject" Target="../embeddings/oleObject59.bin"/></Relationships>
</file>

<file path=ppt/slides/_rels/slide53.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7">
            <a:extLst>
              <a:ext uri="{FF2B5EF4-FFF2-40B4-BE49-F238E27FC236}">
                <a16:creationId xmlns:a16="http://schemas.microsoft.com/office/drawing/2014/main" id="{519D3877-AE99-2B4C-995B-F94E77DCC92C}"/>
              </a:ext>
            </a:extLst>
          </p:cNvPr>
          <p:cNvSpPr>
            <a:spLocks noGrp="1" noChangeArrowheads="1"/>
          </p:cNvSpPr>
          <p:nvPr>
            <p:ph type="subTitle" idx="1"/>
          </p:nvPr>
        </p:nvSpPr>
        <p:spPr/>
        <p:txBody>
          <a:bodyPr/>
          <a:lstStyle/>
          <a:p>
            <a:pPr eaLnBrk="1" hangingPunct="1"/>
            <a:r>
              <a:rPr kumimoji="0" lang="zh-CN" altLang="en-US">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a:latin typeface="微软雅黑" panose="020B0503020204020204" pitchFamily="34" charset="-122"/>
                <a:ea typeface="微软雅黑" panose="020B0503020204020204" pitchFamily="34" charset="-122"/>
                <a:cs typeface="微软雅黑" panose="020B0503020204020204" pitchFamily="34" charset="-122"/>
              </a:rPr>
              <a:t>6</a:t>
            </a:r>
            <a:r>
              <a:rPr kumimoji="0" lang="zh-CN" altLang="en-US">
                <a:latin typeface="微软雅黑" panose="020B0503020204020204" pitchFamily="34" charset="-122"/>
                <a:ea typeface="微软雅黑" panose="020B0503020204020204" pitchFamily="34" charset="-122"/>
                <a:cs typeface="微软雅黑" panose="020B0503020204020204" pitchFamily="34" charset="-122"/>
              </a:rPr>
              <a:t>章 聚类分析</a:t>
            </a:r>
            <a:endParaRPr kumimoji="0" lang="en-US" altLang="zh-CN">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kumimoji="0" lang="en-US" altLang="zh-CN">
                <a:latin typeface="微软雅黑" panose="020B0503020204020204" pitchFamily="34" charset="-122"/>
                <a:ea typeface="微软雅黑" panose="020B0503020204020204" pitchFamily="34" charset="-122"/>
                <a:cs typeface="微软雅黑" panose="020B0503020204020204" pitchFamily="34" charset="-122"/>
              </a:rPr>
              <a:t>Chapter6: Clustering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a:extLst>
              <a:ext uri="{FF2B5EF4-FFF2-40B4-BE49-F238E27FC236}">
                <a16:creationId xmlns:a16="http://schemas.microsoft.com/office/drawing/2014/main" id="{3DECA9C0-AE62-C841-B205-772295CFE023}"/>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数据类型</a:t>
            </a:r>
          </a:p>
        </p:txBody>
      </p:sp>
      <p:sp>
        <p:nvSpPr>
          <p:cNvPr id="20483" name="内容占位符 2">
            <a:extLst>
              <a:ext uri="{FF2B5EF4-FFF2-40B4-BE49-F238E27FC236}">
                <a16:creationId xmlns:a16="http://schemas.microsoft.com/office/drawing/2014/main" id="{29EE5EEA-CEE2-BC44-88E8-4D93DB0E83F8}"/>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定量属性</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标称（</a:t>
            </a:r>
            <a:r>
              <a:rPr lang="en-US" altLang="zh-CN" dirty="0">
                <a:ea typeface="微软雅黑" panose="020B0503020204020204" pitchFamily="34" charset="-122"/>
                <a:cs typeface="微软雅黑" panose="020B0503020204020204" pitchFamily="34" charset="-122"/>
              </a:rPr>
              <a:t>nominal</a:t>
            </a:r>
            <a:r>
              <a:rPr lang="zh-CN" altLang="zh-CN" dirty="0">
                <a:ea typeface="微软雅黑" panose="020B0503020204020204" pitchFamily="34" charset="-122"/>
                <a:cs typeface="微软雅黑" panose="020B0503020204020204" pitchFamily="34" charset="-122"/>
              </a:rPr>
              <a:t>）属性</a:t>
            </a:r>
            <a:r>
              <a:rPr lang="zh-CN" altLang="en-US"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序数（</a:t>
            </a:r>
            <a:r>
              <a:rPr lang="en-US" altLang="zh-CN" dirty="0">
                <a:ea typeface="微软雅黑" panose="020B0503020204020204" pitchFamily="34" charset="-122"/>
                <a:cs typeface="微软雅黑" panose="020B0503020204020204" pitchFamily="34" charset="-122"/>
              </a:rPr>
              <a:t>ordinal</a:t>
            </a:r>
            <a:r>
              <a:rPr lang="zh-CN" altLang="zh-CN" dirty="0">
                <a:ea typeface="微软雅黑" panose="020B0503020204020204" pitchFamily="34" charset="-122"/>
                <a:cs typeface="微软雅黑" panose="020B0503020204020204" pitchFamily="34" charset="-122"/>
              </a:rPr>
              <a:t>）</a:t>
            </a:r>
            <a:r>
              <a:rPr lang="zh-CN" altLang="en-US" dirty="0">
                <a:ea typeface="微软雅黑" panose="020B0503020204020204" pitchFamily="34" charset="-122"/>
                <a:cs typeface="微软雅黑" panose="020B0503020204020204" pitchFamily="34" charset="-122"/>
              </a:rPr>
              <a:t>属性、</a:t>
            </a:r>
            <a:r>
              <a:rPr lang="zh-CN" altLang="zh-CN" dirty="0">
                <a:ea typeface="微软雅黑" panose="020B0503020204020204" pitchFamily="34" charset="-122"/>
                <a:cs typeface="微软雅黑" panose="020B0503020204020204" pitchFamily="34" charset="-122"/>
              </a:rPr>
              <a:t>二值属性（</a:t>
            </a:r>
            <a:r>
              <a:rPr lang="en-US" altLang="zh-CN" dirty="0">
                <a:ea typeface="微软雅黑" panose="020B0503020204020204" pitchFamily="34" charset="-122"/>
                <a:cs typeface="微软雅黑" panose="020B0503020204020204" pitchFamily="34" charset="-122"/>
              </a:rPr>
              <a:t>binary</a:t>
            </a:r>
            <a:r>
              <a:rPr lang="zh-CN" altLang="zh-CN"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二值属性</a:t>
            </a:r>
            <a:r>
              <a:rPr lang="zh-CN" altLang="en-US"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对称属性（</a:t>
            </a:r>
            <a:r>
              <a:rPr lang="en-US" altLang="zh-CN" dirty="0">
                <a:ea typeface="微软雅黑" panose="020B0503020204020204" pitchFamily="34" charset="-122"/>
                <a:cs typeface="微软雅黑" panose="020B0503020204020204" pitchFamily="34" charset="-122"/>
              </a:rPr>
              <a:t>symmetric</a:t>
            </a:r>
            <a:r>
              <a:rPr lang="zh-CN" altLang="zh-CN" dirty="0">
                <a:ea typeface="微软雅黑" panose="020B0503020204020204" pitchFamily="34" charset="-122"/>
                <a:cs typeface="微软雅黑" panose="020B0503020204020204" pitchFamily="34" charset="-122"/>
              </a:rPr>
              <a:t>）和非对称属性（</a:t>
            </a:r>
            <a:r>
              <a:rPr lang="en-US" altLang="zh-CN" dirty="0" err="1">
                <a:ea typeface="微软雅黑" panose="020B0503020204020204" pitchFamily="34" charset="-122"/>
                <a:cs typeface="微软雅黑" panose="020B0503020204020204" pitchFamily="34" charset="-122"/>
              </a:rPr>
              <a:t>asymmeric</a:t>
            </a:r>
            <a:r>
              <a:rPr lang="zh-CN" altLang="zh-CN"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lvl="2" eaLnBrk="1" hangingPunct="1"/>
            <a:r>
              <a:rPr lang="zh-CN" altLang="zh-CN" dirty="0">
                <a:ea typeface="微软雅黑" panose="020B0503020204020204" pitchFamily="34" charset="-122"/>
                <a:cs typeface="微软雅黑" panose="020B0503020204020204" pitchFamily="34" charset="-122"/>
              </a:rPr>
              <a:t>性别是对称属性</a:t>
            </a:r>
            <a:r>
              <a:rPr lang="zh-CN" altLang="en-US" dirty="0">
                <a:ea typeface="微软雅黑" panose="020B0503020204020204" pitchFamily="34" charset="-122"/>
                <a:cs typeface="微软雅黑" panose="020B0503020204020204" pitchFamily="34" charset="-122"/>
              </a:rPr>
              <a:t>，医学检查结果为非对称属性</a:t>
            </a:r>
          </a:p>
          <a:p>
            <a:pPr eaLnBrk="1" hangingPunct="1"/>
            <a:r>
              <a:rPr lang="zh-CN" altLang="zh-CN" dirty="0">
                <a:ea typeface="微软雅黑" panose="020B0503020204020204" pitchFamily="34" charset="-122"/>
                <a:cs typeface="微软雅黑" panose="020B0503020204020204" pitchFamily="34" charset="-122"/>
              </a:rPr>
              <a:t>定量属性</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区间属性（</a:t>
            </a:r>
            <a:r>
              <a:rPr lang="en-US" altLang="zh-CN" dirty="0">
                <a:ea typeface="微软雅黑" panose="020B0503020204020204" pitchFamily="34" charset="-122"/>
                <a:cs typeface="微软雅黑" panose="020B0503020204020204" pitchFamily="34" charset="-122"/>
              </a:rPr>
              <a:t>interval</a:t>
            </a:r>
            <a:r>
              <a:rPr lang="zh-CN" altLang="zh-CN" dirty="0">
                <a:ea typeface="微软雅黑" panose="020B0503020204020204" pitchFamily="34" charset="-122"/>
                <a:cs typeface="微软雅黑" panose="020B0503020204020204" pitchFamily="34" charset="-122"/>
              </a:rPr>
              <a:t>）和比率属性（</a:t>
            </a:r>
            <a:r>
              <a:rPr lang="en-US" altLang="zh-CN" dirty="0">
                <a:ea typeface="微软雅黑" panose="020B0503020204020204" pitchFamily="34" charset="-122"/>
                <a:cs typeface="微软雅黑" panose="020B0503020204020204" pitchFamily="34" charset="-122"/>
              </a:rPr>
              <a:t>ratio</a:t>
            </a:r>
            <a:r>
              <a:rPr lang="zh-CN" altLang="zh-CN"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lvl="2" eaLnBrk="1" hangingPunct="1"/>
            <a:r>
              <a:rPr lang="zh-CN" altLang="zh-CN" dirty="0">
                <a:ea typeface="微软雅黑" panose="020B0503020204020204" pitchFamily="34" charset="-122"/>
                <a:cs typeface="微软雅黑" panose="020B0503020204020204" pitchFamily="34" charset="-122"/>
              </a:rPr>
              <a:t>区间属性</a:t>
            </a:r>
            <a:r>
              <a:rPr lang="zh-CN" altLang="en-US"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加和减操作有意义，可以比较取值的差别，乘除运算没有意义，即两个取值之间的比率关系不成立</a:t>
            </a:r>
            <a:r>
              <a:rPr lang="zh-CN" altLang="en-US" dirty="0">
                <a:ea typeface="微软雅黑" panose="020B0503020204020204" pitchFamily="34" charset="-122"/>
                <a:cs typeface="微软雅黑" panose="020B0503020204020204" pitchFamily="34" charset="-122"/>
              </a:rPr>
              <a:t>。摄氏温度</a:t>
            </a:r>
            <a:endParaRPr lang="en-US" altLang="zh-CN" dirty="0">
              <a:ea typeface="微软雅黑" panose="020B0503020204020204" pitchFamily="34" charset="-122"/>
              <a:cs typeface="微软雅黑" panose="020B0503020204020204" pitchFamily="34" charset="-122"/>
            </a:endParaRPr>
          </a:p>
          <a:p>
            <a:pPr lvl="2" eaLnBrk="1" hangingPunct="1"/>
            <a:r>
              <a:rPr lang="zh-CN" altLang="zh-CN" dirty="0">
                <a:ea typeface="微软雅黑" panose="020B0503020204020204" pitchFamily="34" charset="-122"/>
                <a:cs typeface="微软雅黑" panose="020B0503020204020204" pitchFamily="34" charset="-122"/>
              </a:rPr>
              <a:t>比率属性既可以加减也可以乘除</a:t>
            </a:r>
            <a:r>
              <a:rPr lang="zh-CN" altLang="en-US" dirty="0">
                <a:ea typeface="微软雅黑" panose="020B0503020204020204" pitchFamily="34" charset="-122"/>
                <a:cs typeface="微软雅黑" panose="020B0503020204020204" pitchFamily="34" charset="-122"/>
              </a:rPr>
              <a:t>。绝对温度</a:t>
            </a:r>
            <a:endParaRPr lang="en-US" altLang="zh-CN" dirty="0">
              <a:ea typeface="微软雅黑" panose="020B0503020204020204" pitchFamily="34" charset="-122"/>
              <a:cs typeface="微软雅黑" panose="020B0503020204020204" pitchFamily="34" charset="-122"/>
            </a:endParaRPr>
          </a:p>
          <a:p>
            <a:pPr lvl="2" eaLnBrk="1" hangingPunct="1"/>
            <a:endParaRPr lang="en-US" altLang="zh-CN" dirty="0">
              <a:ea typeface="微软雅黑" panose="020B0503020204020204" pitchFamily="34" charset="-122"/>
              <a:cs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
            <a:extLst>
              <a:ext uri="{FF2B5EF4-FFF2-40B4-BE49-F238E27FC236}">
                <a16:creationId xmlns:a16="http://schemas.microsoft.com/office/drawing/2014/main" id="{1FF2963D-40DF-5844-B8B9-E6A06F25656B}"/>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基于内容的相似度衡量</a:t>
            </a:r>
            <a:endParaRPr lang="zh-CN" altLang="en-US">
              <a:latin typeface="微软雅黑" panose="020B0503020204020204" pitchFamily="34" charset="-122"/>
              <a:ea typeface="微软雅黑" panose="020B0503020204020204" pitchFamily="34" charset="-122"/>
            </a:endParaRPr>
          </a:p>
        </p:txBody>
      </p:sp>
      <p:sp>
        <p:nvSpPr>
          <p:cNvPr id="21507" name="内容占位符 5">
            <a:extLst>
              <a:ext uri="{FF2B5EF4-FFF2-40B4-BE49-F238E27FC236}">
                <a16:creationId xmlns:a16="http://schemas.microsoft.com/office/drawing/2014/main" id="{0B46062C-BE81-314A-9796-D1442AC608A6}"/>
              </a:ext>
            </a:extLst>
          </p:cNvPr>
          <p:cNvSpPr>
            <a:spLocks noGrp="1"/>
          </p:cNvSpPr>
          <p:nvPr>
            <p:ph idx="1"/>
          </p:nvPr>
        </p:nvSpPr>
        <p:spPr/>
        <p:txBody>
          <a:bodyPr/>
          <a:lstStyle/>
          <a:p>
            <a:pPr eaLnBrk="1" hangingPunct="1"/>
            <a:r>
              <a:rPr lang="zh-CN" altLang="zh-CN">
                <a:ea typeface="微软雅黑" panose="020B0503020204020204" pitchFamily="34" charset="-122"/>
                <a:cs typeface="微软雅黑" panose="020B0503020204020204" pitchFamily="34" charset="-122"/>
              </a:rPr>
              <a:t>基于距离的相似度度量</a:t>
            </a:r>
          </a:p>
          <a:p>
            <a:pPr eaLnBrk="1" hangingPunct="1"/>
            <a:r>
              <a:rPr lang="zh-CN" altLang="zh-CN">
                <a:ea typeface="微软雅黑" panose="020B0503020204020204" pitchFamily="34" charset="-122"/>
                <a:cs typeface="微软雅黑" panose="020B0503020204020204" pitchFamily="34" charset="-122"/>
              </a:rPr>
              <a:t>余弦相似度</a:t>
            </a:r>
          </a:p>
          <a:p>
            <a:pPr eaLnBrk="1" hangingPunct="1"/>
            <a:r>
              <a:rPr lang="zh-CN" altLang="zh-CN">
                <a:ea typeface="微软雅黑" panose="020B0503020204020204" pitchFamily="34" charset="-122"/>
                <a:cs typeface="微软雅黑" panose="020B0503020204020204" pitchFamily="34" charset="-122"/>
              </a:rPr>
              <a:t>基于相关性的相似度度量</a:t>
            </a:r>
          </a:p>
          <a:p>
            <a:pPr eaLnBrk="1" hangingPunct="1"/>
            <a:r>
              <a:rPr lang="en-US" altLang="zh-CN">
                <a:ea typeface="微软雅黑" panose="020B0503020204020204" pitchFamily="34" charset="-122"/>
                <a:cs typeface="微软雅黑" panose="020B0503020204020204" pitchFamily="34" charset="-122"/>
              </a:rPr>
              <a:t>Jaccard</a:t>
            </a:r>
            <a:r>
              <a:rPr lang="zh-CN" altLang="zh-CN">
                <a:ea typeface="微软雅黑" panose="020B0503020204020204" pitchFamily="34" charset="-122"/>
                <a:cs typeface="微软雅黑" panose="020B0503020204020204" pitchFamily="34" charset="-122"/>
              </a:rPr>
              <a:t>系数</a:t>
            </a:r>
          </a:p>
          <a:p>
            <a:pPr eaLnBrk="1" hangingPunct="1"/>
            <a:r>
              <a:rPr lang="zh-CN" altLang="zh-CN">
                <a:ea typeface="微软雅黑" panose="020B0503020204020204" pitchFamily="34" charset="-122"/>
                <a:cs typeface="微软雅黑" panose="020B0503020204020204" pitchFamily="34" charset="-122"/>
              </a:rPr>
              <a:t>异种属性相似度的综合度量</a:t>
            </a:r>
          </a:p>
          <a:p>
            <a:pPr eaLnBrk="1" hangingPunct="1"/>
            <a:endParaRPr lang="zh-CN" altLang="en-US">
              <a:ea typeface="微软雅黑" panose="020B0503020204020204" pitchFamily="34" charset="-122"/>
              <a:cs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FF9D8BE5-D2ED-8B40-BEAD-B48DD9DE11C3}"/>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距离</a:t>
            </a:r>
            <a:r>
              <a:rPr lang="zh-CN" altLang="zh-CN">
                <a:latin typeface="微软雅黑" panose="020B0503020204020204" pitchFamily="34" charset="-122"/>
                <a:ea typeface="微软雅黑" panose="020B0503020204020204" pitchFamily="34" charset="-122"/>
              </a:rPr>
              <a:t>度量</a:t>
            </a:r>
          </a:p>
        </p:txBody>
      </p:sp>
      <p:sp>
        <p:nvSpPr>
          <p:cNvPr id="22531" name="Rectangle 3">
            <a:extLst>
              <a:ext uri="{FF2B5EF4-FFF2-40B4-BE49-F238E27FC236}">
                <a16:creationId xmlns:a16="http://schemas.microsoft.com/office/drawing/2014/main" id="{D72003F4-B68F-F942-93CE-A4CF24FBF5EA}"/>
              </a:ext>
            </a:extLst>
          </p:cNvPr>
          <p:cNvSpPr>
            <a:spLocks noGrp="1" noChangeArrowheads="1"/>
          </p:cNvSpPr>
          <p:nvPr>
            <p:ph idx="1"/>
          </p:nvPr>
        </p:nvSpPr>
        <p:spPr/>
        <p:txBody>
          <a:bodyPr/>
          <a:lstStyle/>
          <a:p>
            <a:pPr eaLnBrk="1" hangingPunct="1">
              <a:lnSpc>
                <a:spcPct val="120000"/>
              </a:lnSpc>
            </a:pPr>
            <a:r>
              <a:rPr lang="zh-CN" altLang="zh-CN" dirty="0">
                <a:ea typeface="微软雅黑" panose="020B0503020204020204" pitchFamily="34" charset="-122"/>
                <a:cs typeface="微软雅黑" panose="020B0503020204020204" pitchFamily="34" charset="-122"/>
              </a:rPr>
              <a:t>明可夫斯基距离</a:t>
            </a:r>
            <a:r>
              <a:rPr lang="en-US" altLang="zh-CN" i="1" dirty="0" err="1">
                <a:solidFill>
                  <a:srgbClr val="0070C0"/>
                </a:solidFill>
                <a:ea typeface="微软雅黑" panose="020B0503020204020204" pitchFamily="34" charset="-122"/>
                <a:cs typeface="微软雅黑" panose="020B0503020204020204" pitchFamily="34" charset="-122"/>
              </a:rPr>
              <a:t>Minkowski</a:t>
            </a:r>
            <a:r>
              <a:rPr lang="en-US" altLang="zh-CN" i="1" dirty="0">
                <a:solidFill>
                  <a:srgbClr val="0070C0"/>
                </a:solidFill>
                <a:ea typeface="微软雅黑" panose="020B0503020204020204" pitchFamily="34" charset="-122"/>
                <a:cs typeface="微软雅黑" panose="020B0503020204020204" pitchFamily="34" charset="-122"/>
              </a:rPr>
              <a:t> distance</a:t>
            </a:r>
            <a:r>
              <a:rPr lang="en-US" altLang="zh-CN" dirty="0">
                <a:solidFill>
                  <a:srgbClr val="0070C0"/>
                </a:solidFill>
                <a:ea typeface="微软雅黑" panose="020B0503020204020204" pitchFamily="34" charset="-122"/>
                <a:cs typeface="微软雅黑" panose="020B0503020204020204" pitchFamily="34" charset="-122"/>
              </a:rPr>
              <a:t>: </a:t>
            </a:r>
          </a:p>
          <a:p>
            <a:pPr lvl="1" eaLnBrk="1" hangingPunct="1">
              <a:lnSpc>
                <a:spcPct val="120000"/>
              </a:lnSpc>
            </a:pPr>
            <a:r>
              <a:rPr lang="en-US" altLang="zh-CN" sz="2800" i="1" dirty="0" err="1">
                <a:ea typeface="微软雅黑" panose="020B0503020204020204" pitchFamily="34" charset="-122"/>
                <a:cs typeface="微软雅黑" panose="020B0503020204020204" pitchFamily="34" charset="-122"/>
              </a:rPr>
              <a:t>i</a:t>
            </a:r>
            <a:r>
              <a:rPr lang="en-US" altLang="zh-CN" sz="2800" dirty="0">
                <a:ea typeface="微软雅黑" panose="020B0503020204020204" pitchFamily="34" charset="-122"/>
                <a:cs typeface="微软雅黑" panose="020B0503020204020204" pitchFamily="34" charset="-122"/>
              </a:rPr>
              <a:t> = (</a:t>
            </a:r>
            <a:r>
              <a:rPr lang="en-US" altLang="zh-CN" sz="2800" i="1" dirty="0">
                <a:ea typeface="微软雅黑" panose="020B0503020204020204" pitchFamily="34" charset="-122"/>
                <a:cs typeface="微软雅黑" panose="020B0503020204020204" pitchFamily="34" charset="-122"/>
              </a:rPr>
              <a:t>x</a:t>
            </a:r>
            <a:r>
              <a:rPr lang="en-US" altLang="zh-CN" sz="2800" baseline="-25000" dirty="0">
                <a:ea typeface="微软雅黑" panose="020B0503020204020204" pitchFamily="34" charset="-122"/>
                <a:cs typeface="微软雅黑" panose="020B0503020204020204" pitchFamily="34" charset="-122"/>
              </a:rPr>
              <a:t>i1</a:t>
            </a:r>
            <a:r>
              <a:rPr lang="en-US" altLang="zh-CN" sz="2800" dirty="0">
                <a:ea typeface="微软雅黑" panose="020B0503020204020204" pitchFamily="34" charset="-122"/>
                <a:cs typeface="微软雅黑" panose="020B0503020204020204" pitchFamily="34" charset="-122"/>
              </a:rPr>
              <a:t>, </a:t>
            </a:r>
            <a:r>
              <a:rPr lang="en-US" altLang="zh-CN" sz="2800" i="1" dirty="0">
                <a:ea typeface="微软雅黑" panose="020B0503020204020204" pitchFamily="34" charset="-122"/>
                <a:cs typeface="微软雅黑" panose="020B0503020204020204" pitchFamily="34" charset="-122"/>
              </a:rPr>
              <a:t>x</a:t>
            </a:r>
            <a:r>
              <a:rPr lang="en-US" altLang="zh-CN" sz="2800" baseline="-25000" dirty="0">
                <a:ea typeface="微软雅黑" panose="020B0503020204020204" pitchFamily="34" charset="-122"/>
                <a:cs typeface="微软雅黑" panose="020B0503020204020204" pitchFamily="34" charset="-122"/>
              </a:rPr>
              <a:t>i2</a:t>
            </a:r>
            <a:r>
              <a:rPr lang="en-US" altLang="zh-CN" sz="2800" dirty="0">
                <a:ea typeface="微软雅黑" panose="020B0503020204020204" pitchFamily="34" charset="-122"/>
                <a:cs typeface="微软雅黑" panose="020B0503020204020204" pitchFamily="34" charset="-122"/>
              </a:rPr>
              <a:t>, …, </a:t>
            </a:r>
            <a:r>
              <a:rPr lang="en-US" altLang="zh-CN" sz="2800" i="1" dirty="0" err="1">
                <a:ea typeface="微软雅黑" panose="020B0503020204020204" pitchFamily="34" charset="-122"/>
                <a:cs typeface="微软雅黑" panose="020B0503020204020204" pitchFamily="34" charset="-122"/>
              </a:rPr>
              <a:t>x</a:t>
            </a:r>
            <a:r>
              <a:rPr lang="en-US" altLang="zh-CN" sz="2800" baseline="-25000" dirty="0" err="1">
                <a:ea typeface="微软雅黑" panose="020B0503020204020204" pitchFamily="34" charset="-122"/>
                <a:cs typeface="微软雅黑" panose="020B0503020204020204" pitchFamily="34" charset="-122"/>
              </a:rPr>
              <a:t>im</a:t>
            </a:r>
            <a:r>
              <a:rPr lang="en-US" altLang="zh-CN" sz="2800" dirty="0">
                <a:ea typeface="微软雅黑" panose="020B0503020204020204" pitchFamily="34" charset="-122"/>
                <a:cs typeface="微软雅黑" panose="020B0503020204020204" pitchFamily="34" charset="-122"/>
              </a:rPr>
              <a:t>) </a:t>
            </a:r>
            <a:r>
              <a:rPr lang="zh-CN" altLang="en-US" sz="2800" dirty="0">
                <a:ea typeface="微软雅黑" panose="020B0503020204020204" pitchFamily="34" charset="-122"/>
                <a:cs typeface="微软雅黑" panose="020B0503020204020204" pitchFamily="34" charset="-122"/>
              </a:rPr>
              <a:t>和</a:t>
            </a:r>
            <a:r>
              <a:rPr lang="en-US" altLang="zh-CN" sz="2800" i="1" dirty="0">
                <a:ea typeface="微软雅黑" panose="020B0503020204020204" pitchFamily="34" charset="-122"/>
                <a:cs typeface="微软雅黑" panose="020B0503020204020204" pitchFamily="34" charset="-122"/>
              </a:rPr>
              <a:t>j</a:t>
            </a:r>
            <a:r>
              <a:rPr lang="en-US" altLang="zh-CN" sz="2800" dirty="0">
                <a:ea typeface="微软雅黑" panose="020B0503020204020204" pitchFamily="34" charset="-122"/>
                <a:cs typeface="微软雅黑" panose="020B0503020204020204" pitchFamily="34" charset="-122"/>
              </a:rPr>
              <a:t> = (</a:t>
            </a:r>
            <a:r>
              <a:rPr lang="en-US" altLang="zh-CN" sz="2800" i="1" dirty="0">
                <a:ea typeface="微软雅黑" panose="020B0503020204020204" pitchFamily="34" charset="-122"/>
                <a:cs typeface="微软雅黑" panose="020B0503020204020204" pitchFamily="34" charset="-122"/>
              </a:rPr>
              <a:t>x</a:t>
            </a:r>
            <a:r>
              <a:rPr lang="en-US" altLang="zh-CN" sz="2800" baseline="-25000" dirty="0">
                <a:ea typeface="微软雅黑" panose="020B0503020204020204" pitchFamily="34" charset="-122"/>
                <a:cs typeface="微软雅黑" panose="020B0503020204020204" pitchFamily="34" charset="-122"/>
              </a:rPr>
              <a:t>j1</a:t>
            </a:r>
            <a:r>
              <a:rPr lang="en-US" altLang="zh-CN" sz="2800" dirty="0">
                <a:ea typeface="微软雅黑" panose="020B0503020204020204" pitchFamily="34" charset="-122"/>
                <a:cs typeface="微软雅黑" panose="020B0503020204020204" pitchFamily="34" charset="-122"/>
              </a:rPr>
              <a:t>, </a:t>
            </a:r>
            <a:r>
              <a:rPr lang="en-US" altLang="zh-CN" sz="2800" i="1" dirty="0">
                <a:ea typeface="微软雅黑" panose="020B0503020204020204" pitchFamily="34" charset="-122"/>
                <a:cs typeface="微软雅黑" panose="020B0503020204020204" pitchFamily="34" charset="-122"/>
              </a:rPr>
              <a:t>x</a:t>
            </a:r>
            <a:r>
              <a:rPr lang="en-US" altLang="zh-CN" sz="2800" baseline="-25000" dirty="0">
                <a:ea typeface="微软雅黑" panose="020B0503020204020204" pitchFamily="34" charset="-122"/>
                <a:cs typeface="微软雅黑" panose="020B0503020204020204" pitchFamily="34" charset="-122"/>
              </a:rPr>
              <a:t>j2</a:t>
            </a:r>
            <a:r>
              <a:rPr lang="en-US" altLang="zh-CN" sz="2800" dirty="0">
                <a:ea typeface="微软雅黑" panose="020B0503020204020204" pitchFamily="34" charset="-122"/>
                <a:cs typeface="微软雅黑" panose="020B0503020204020204" pitchFamily="34" charset="-122"/>
              </a:rPr>
              <a:t>, …, </a:t>
            </a:r>
            <a:r>
              <a:rPr lang="en-US" altLang="zh-CN" sz="2800" i="1" dirty="0" err="1">
                <a:ea typeface="微软雅黑" panose="020B0503020204020204" pitchFamily="34" charset="-122"/>
                <a:cs typeface="微软雅黑" panose="020B0503020204020204" pitchFamily="34" charset="-122"/>
              </a:rPr>
              <a:t>x</a:t>
            </a:r>
            <a:r>
              <a:rPr lang="en-US" altLang="zh-CN" sz="2800" baseline="-25000" dirty="0" err="1">
                <a:ea typeface="微软雅黑" panose="020B0503020204020204" pitchFamily="34" charset="-122"/>
                <a:cs typeface="微软雅黑" panose="020B0503020204020204" pitchFamily="34" charset="-122"/>
              </a:rPr>
              <a:t>jm</a:t>
            </a:r>
            <a:r>
              <a:rPr lang="en-US" altLang="zh-CN" sz="2800" dirty="0">
                <a:ea typeface="微软雅黑" panose="020B0503020204020204" pitchFamily="34" charset="-122"/>
                <a:cs typeface="微软雅黑" panose="020B0503020204020204" pitchFamily="34" charset="-122"/>
              </a:rPr>
              <a:t>)</a:t>
            </a:r>
          </a:p>
          <a:p>
            <a:pPr lvl="1" eaLnBrk="1" hangingPunct="1">
              <a:lnSpc>
                <a:spcPct val="120000"/>
              </a:lnSpc>
            </a:pPr>
            <a:endParaRPr lang="en-US" altLang="zh-CN" sz="2800" dirty="0">
              <a:ea typeface="微软雅黑" panose="020B0503020204020204" pitchFamily="34" charset="-122"/>
              <a:cs typeface="微软雅黑" panose="020B0503020204020204" pitchFamily="34" charset="-122"/>
            </a:endParaRPr>
          </a:p>
          <a:p>
            <a:pPr lvl="1" eaLnBrk="1" hangingPunct="1">
              <a:lnSpc>
                <a:spcPct val="120000"/>
              </a:lnSpc>
            </a:pPr>
            <a:endParaRPr lang="en-US" altLang="zh-CN" sz="2800" dirty="0">
              <a:ea typeface="微软雅黑" panose="020B0503020204020204" pitchFamily="34" charset="-122"/>
              <a:cs typeface="微软雅黑" panose="020B0503020204020204" pitchFamily="34" charset="-122"/>
            </a:endParaRPr>
          </a:p>
          <a:p>
            <a:pPr lvl="1" eaLnBrk="1" hangingPunct="1">
              <a:lnSpc>
                <a:spcPct val="120000"/>
              </a:lnSpc>
            </a:pPr>
            <a:r>
              <a:rPr lang="zh-CN" altLang="zh-CN" dirty="0">
                <a:ea typeface="微软雅黑" panose="020B0503020204020204" pitchFamily="34" charset="-122"/>
                <a:cs typeface="微软雅黑" panose="020B0503020204020204" pitchFamily="34" charset="-122"/>
              </a:rPr>
              <a:t>明可夫斯基距离又称为</a:t>
            </a:r>
            <a:r>
              <a:rPr lang="en-US" altLang="zh-CN" dirty="0" err="1">
                <a:ea typeface="微软雅黑" panose="020B0503020204020204" pitchFamily="34" charset="-122"/>
                <a:cs typeface="微软雅黑" panose="020B0503020204020204" pitchFamily="34" charset="-122"/>
              </a:rPr>
              <a:t>L</a:t>
            </a:r>
            <a:r>
              <a:rPr lang="en-US" altLang="zh-CN" baseline="-25000" dirty="0" err="1">
                <a:ea typeface="微软雅黑" panose="020B0503020204020204" pitchFamily="34" charset="-122"/>
                <a:cs typeface="微软雅黑" panose="020B0503020204020204" pitchFamily="34" charset="-122"/>
              </a:rPr>
              <a:t>p</a:t>
            </a:r>
            <a:r>
              <a:rPr lang="zh-CN" altLang="zh-CN" dirty="0">
                <a:ea typeface="微软雅黑" panose="020B0503020204020204" pitchFamily="34" charset="-122"/>
                <a:cs typeface="微软雅黑" panose="020B0503020204020204" pitchFamily="34" charset="-122"/>
              </a:rPr>
              <a:t>范式</a:t>
            </a:r>
            <a:r>
              <a:rPr lang="en-US" altLang="zh-CN" dirty="0">
                <a:ea typeface="微软雅黑" panose="020B0503020204020204" pitchFamily="34" charset="-122"/>
                <a:cs typeface="微软雅黑" panose="020B0503020204020204" pitchFamily="34" charset="-122"/>
              </a:rPr>
              <a:t>(</a:t>
            </a:r>
            <a:r>
              <a:rPr lang="en-US" altLang="zh-CN" dirty="0" err="1">
                <a:ea typeface="微软雅黑" panose="020B0503020204020204" pitchFamily="34" charset="-122"/>
                <a:cs typeface="微软雅黑" panose="020B0503020204020204" pitchFamily="34" charset="-122"/>
              </a:rPr>
              <a:t>L</a:t>
            </a:r>
            <a:r>
              <a:rPr lang="en-US" altLang="zh-CN" baseline="-25000" dirty="0" err="1">
                <a:ea typeface="微软雅黑" panose="020B0503020204020204" pitchFamily="34" charset="-122"/>
                <a:cs typeface="微软雅黑" panose="020B0503020204020204" pitchFamily="34" charset="-122"/>
              </a:rPr>
              <a:t>p</a:t>
            </a:r>
            <a:r>
              <a:rPr lang="zh-CN" altLang="zh-CN" dirty="0">
                <a:ea typeface="微软雅黑" panose="020B0503020204020204" pitchFamily="34" charset="-122"/>
                <a:cs typeface="微软雅黑" panose="020B0503020204020204" pitchFamily="34" charset="-122"/>
              </a:rPr>
              <a:t>范式</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 ，</a:t>
            </a:r>
            <a:r>
              <a:rPr lang="en-US" altLang="zh-CN" dirty="0">
                <a:ea typeface="微软雅黑" panose="020B0503020204020204" pitchFamily="34" charset="-122"/>
                <a:cs typeface="微软雅黑" panose="020B0503020204020204" pitchFamily="34" charset="-122"/>
              </a:rPr>
              <a:t>p=1</a:t>
            </a:r>
            <a:r>
              <a:rPr lang="zh-CN" altLang="zh-CN" dirty="0">
                <a:ea typeface="微软雅黑" panose="020B0503020204020204" pitchFamily="34" charset="-122"/>
                <a:cs typeface="微软雅黑" panose="020B0503020204020204" pitchFamily="34" charset="-122"/>
              </a:rPr>
              <a:t>时对应曼哈顿距离，又称</a:t>
            </a:r>
            <a:r>
              <a:rPr lang="en-US" altLang="zh-CN" dirty="0">
                <a:ea typeface="微软雅黑" panose="020B0503020204020204" pitchFamily="34" charset="-122"/>
                <a:cs typeface="微软雅黑" panose="020B0503020204020204" pitchFamily="34" charset="-122"/>
              </a:rPr>
              <a:t>L</a:t>
            </a:r>
            <a:r>
              <a:rPr lang="en-US" altLang="zh-CN" baseline="-25000"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范式；</a:t>
            </a:r>
            <a:r>
              <a:rPr lang="en-US" altLang="zh-CN" dirty="0">
                <a:ea typeface="微软雅黑" panose="020B0503020204020204" pitchFamily="34" charset="-122"/>
                <a:cs typeface="微软雅黑" panose="020B0503020204020204" pitchFamily="34" charset="-122"/>
              </a:rPr>
              <a:t>p=2</a:t>
            </a:r>
            <a:r>
              <a:rPr lang="zh-CN" altLang="zh-CN" dirty="0">
                <a:ea typeface="微软雅黑" panose="020B0503020204020204" pitchFamily="34" charset="-122"/>
                <a:cs typeface="微软雅黑" panose="020B0503020204020204" pitchFamily="34" charset="-122"/>
              </a:rPr>
              <a:t>时对应欧式距离，又称</a:t>
            </a:r>
            <a:r>
              <a:rPr lang="en-US" altLang="zh-CN" dirty="0">
                <a:ea typeface="微软雅黑" panose="020B0503020204020204" pitchFamily="34" charset="-122"/>
                <a:cs typeface="微软雅黑" panose="020B0503020204020204" pitchFamily="34" charset="-122"/>
              </a:rPr>
              <a:t>L</a:t>
            </a:r>
            <a:r>
              <a:rPr lang="en-US" altLang="zh-CN" baseline="-25000"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范式。</a:t>
            </a:r>
            <a:r>
              <a:rPr lang="en-US" altLang="zh-CN" dirty="0">
                <a:ea typeface="微软雅黑" panose="020B0503020204020204" pitchFamily="34" charset="-122"/>
                <a:cs typeface="微软雅黑" panose="020B0503020204020204" pitchFamily="34" charset="-122"/>
              </a:rPr>
              <a:t>p=</a:t>
            </a:r>
            <a:r>
              <a:rPr lang="en-US" altLang="zh-CN" dirty="0">
                <a:ea typeface="微软雅黑" panose="020B0503020204020204" pitchFamily="34" charset="-122"/>
                <a:cs typeface="微软雅黑" panose="020B0503020204020204" pitchFamily="34" charset="-122"/>
                <a:sym typeface="Symbol" pitchFamily="2" charset="2"/>
              </a:rPr>
              <a:t></a:t>
            </a:r>
            <a:r>
              <a:rPr lang="zh-CN" altLang="zh-CN" dirty="0">
                <a:ea typeface="微软雅黑" panose="020B0503020204020204" pitchFamily="34" charset="-122"/>
                <a:cs typeface="微软雅黑" panose="020B0503020204020204" pitchFamily="34" charset="-122"/>
              </a:rPr>
              <a:t>时称为</a:t>
            </a:r>
            <a:r>
              <a:rPr lang="zh-CN" altLang="zh-CN" dirty="0">
                <a:solidFill>
                  <a:srgbClr val="0070C0"/>
                </a:solidFill>
                <a:ea typeface="微软雅黑" panose="020B0503020204020204" pitchFamily="34" charset="-122"/>
                <a:cs typeface="微软雅黑" panose="020B0503020204020204" pitchFamily="34" charset="-122"/>
              </a:rPr>
              <a:t>切比雪夫距离（</a:t>
            </a:r>
            <a:r>
              <a:rPr lang="en-US" altLang="zh-CN" dirty="0">
                <a:solidFill>
                  <a:srgbClr val="0070C0"/>
                </a:solidFill>
                <a:ea typeface="微软雅黑" panose="020B0503020204020204" pitchFamily="34" charset="-122"/>
                <a:cs typeface="微软雅黑" panose="020B0503020204020204" pitchFamily="34" charset="-122"/>
              </a:rPr>
              <a:t>Chebyshev distance</a:t>
            </a:r>
            <a:r>
              <a:rPr lang="zh-CN" altLang="zh-CN" dirty="0">
                <a:solidFill>
                  <a:srgbClr val="0070C0"/>
                </a:solidFill>
                <a:ea typeface="微软雅黑" panose="020B0503020204020204" pitchFamily="34" charset="-122"/>
                <a:cs typeface="微软雅黑" panose="020B0503020204020204" pitchFamily="34" charset="-122"/>
              </a:rPr>
              <a:t>）</a:t>
            </a:r>
            <a:endParaRPr lang="en-US" altLang="zh-CN" dirty="0">
              <a:solidFill>
                <a:srgbClr val="0070C0"/>
              </a:solidFill>
              <a:ea typeface="微软雅黑" panose="020B0503020204020204" pitchFamily="34" charset="-122"/>
              <a:cs typeface="微软雅黑" panose="020B0503020204020204" pitchFamily="34" charset="-122"/>
            </a:endParaRPr>
          </a:p>
          <a:p>
            <a:pPr lvl="1" eaLnBrk="1" hangingPunct="1">
              <a:lnSpc>
                <a:spcPct val="120000"/>
              </a:lnSpc>
            </a:pPr>
            <a:endParaRPr lang="en-US" altLang="zh-CN" sz="2800" dirty="0">
              <a:ea typeface="微软雅黑" panose="020B0503020204020204" pitchFamily="34" charset="-122"/>
              <a:cs typeface="微软雅黑" panose="020B0503020204020204" pitchFamily="34" charset="-122"/>
            </a:endParaRPr>
          </a:p>
        </p:txBody>
      </p:sp>
      <p:sp>
        <p:nvSpPr>
          <p:cNvPr id="2" name="矩形 1">
            <a:extLst>
              <a:ext uri="{FF2B5EF4-FFF2-40B4-BE49-F238E27FC236}">
                <a16:creationId xmlns:a16="http://schemas.microsoft.com/office/drawing/2014/main" id="{EBA833D6-BA47-F143-A0A8-D03490A729D8}"/>
              </a:ext>
            </a:extLst>
          </p:cNvPr>
          <p:cNvSpPr>
            <a:spLocks noRot="1" noChangeAspect="1" noMove="1" noResize="1" noEditPoints="1" noAdjustHandles="1" noChangeArrowheads="1" noChangeShapeType="1" noTextEdit="1"/>
          </p:cNvSpPr>
          <p:nvPr/>
        </p:nvSpPr>
        <p:spPr>
          <a:xfrm>
            <a:off x="1847528" y="2852937"/>
            <a:ext cx="8496944" cy="843885"/>
          </a:xfrm>
          <a:prstGeom prst="rect">
            <a:avLst/>
          </a:prstGeom>
          <a:blipFill rotWithShape="0">
            <a:blip r:embed="rId4"/>
            <a:stretch>
              <a:fillRect/>
            </a:stretch>
          </a:blipFill>
        </p:spPr>
        <p:txBody>
          <a:bodyPr/>
          <a:lstStyle/>
          <a:p>
            <a:pPr>
              <a:defRPr/>
            </a:pPr>
            <a:r>
              <a:rPr lang="zh-CN" altLang="en-US">
                <a:noFill/>
              </a:rPr>
              <a:t> </a:t>
            </a:r>
          </a:p>
        </p:txBody>
      </p:sp>
      <p:graphicFrame>
        <p:nvGraphicFramePr>
          <p:cNvPr id="22533" name="对象 3">
            <a:extLst>
              <a:ext uri="{FF2B5EF4-FFF2-40B4-BE49-F238E27FC236}">
                <a16:creationId xmlns:a16="http://schemas.microsoft.com/office/drawing/2014/main" id="{4D6F78AA-753A-094D-A7C8-0E9B4237C06E}"/>
              </a:ext>
            </a:extLst>
          </p:cNvPr>
          <p:cNvGraphicFramePr>
            <a:graphicFrameLocks noChangeAspect="1"/>
          </p:cNvGraphicFramePr>
          <p:nvPr/>
        </p:nvGraphicFramePr>
        <p:xfrm>
          <a:off x="2640013" y="5589588"/>
          <a:ext cx="6589712" cy="863600"/>
        </p:xfrm>
        <a:graphic>
          <a:graphicData uri="http://schemas.openxmlformats.org/presentationml/2006/ole">
            <mc:AlternateContent xmlns:mc="http://schemas.openxmlformats.org/markup-compatibility/2006">
              <mc:Choice xmlns:v="urn:schemas-microsoft-com:vml" Requires="v">
                <p:oleObj spid="_x0000_s22537" r:id="rId5" imgW="76073000" imgH="9944100" progId="Equation.DSMT4">
                  <p:embed/>
                </p:oleObj>
              </mc:Choice>
              <mc:Fallback>
                <p:oleObj r:id="rId5" imgW="76073000" imgH="9944100" progId="Equation.DSMT4">
                  <p:embed/>
                  <p:pic>
                    <p:nvPicPr>
                      <p:cNvPr id="0" name="对象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40013" y="5589588"/>
                        <a:ext cx="6589712"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54176AC2-79B8-4341-BC17-DC408036FABD}"/>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距离公式</a:t>
            </a:r>
            <a:endParaRPr lang="en-US" altLang="zh-CN" sz="4400">
              <a:latin typeface="微软雅黑" panose="020B0503020204020204" pitchFamily="34" charset="-122"/>
              <a:ea typeface="微软雅黑" panose="020B0503020204020204" pitchFamily="34" charset="-122"/>
            </a:endParaRPr>
          </a:p>
        </p:txBody>
      </p:sp>
      <p:sp>
        <p:nvSpPr>
          <p:cNvPr id="24579" name="Rectangle 3">
            <a:extLst>
              <a:ext uri="{FF2B5EF4-FFF2-40B4-BE49-F238E27FC236}">
                <a16:creationId xmlns:a16="http://schemas.microsoft.com/office/drawing/2014/main" id="{4ECB4C11-24C3-A94E-BA85-EF4173CC5D59}"/>
              </a:ext>
            </a:extLst>
          </p:cNvPr>
          <p:cNvSpPr>
            <a:spLocks noGrp="1" noChangeArrowheads="1"/>
          </p:cNvSpPr>
          <p:nvPr>
            <p:ph idx="1"/>
          </p:nvPr>
        </p:nvSpPr>
        <p:spPr/>
        <p:txBody>
          <a:bodyPr/>
          <a:lstStyle/>
          <a:p>
            <a:pPr eaLnBrk="1" hangingPunct="1">
              <a:lnSpc>
                <a:spcPct val="110000"/>
              </a:lnSpc>
            </a:pPr>
            <a:r>
              <a:rPr lang="en-US" altLang="zh-CN">
                <a:ea typeface="微软雅黑" panose="020B0503020204020204" pitchFamily="34" charset="-122"/>
                <a:cs typeface="微软雅黑" panose="020B0503020204020204" pitchFamily="34" charset="-122"/>
              </a:rPr>
              <a:t>If </a:t>
            </a:r>
            <a:r>
              <a:rPr lang="en-US" altLang="zh-CN" i="1">
                <a:ea typeface="微软雅黑" panose="020B0503020204020204" pitchFamily="34" charset="-122"/>
                <a:cs typeface="微软雅黑" panose="020B0503020204020204" pitchFamily="34" charset="-122"/>
              </a:rPr>
              <a:t>q</a:t>
            </a:r>
            <a:r>
              <a:rPr lang="en-US" altLang="zh-CN">
                <a:ea typeface="微软雅黑" panose="020B0503020204020204" pitchFamily="34" charset="-122"/>
                <a:cs typeface="微软雅黑" panose="020B0503020204020204" pitchFamily="34" charset="-122"/>
              </a:rPr>
              <a:t> = </a:t>
            </a:r>
            <a:r>
              <a:rPr lang="en-US" altLang="zh-CN" i="1">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d</a:t>
            </a:r>
            <a:r>
              <a:rPr lang="en-US" altLang="zh-CN">
                <a:ea typeface="微软雅黑" panose="020B0503020204020204" pitchFamily="34" charset="-122"/>
                <a:cs typeface="微软雅黑" panose="020B0503020204020204" pitchFamily="34" charset="-122"/>
              </a:rPr>
              <a:t> is </a:t>
            </a:r>
            <a:r>
              <a:rPr lang="zh-CN" altLang="en-US">
                <a:ea typeface="微软雅黑" panose="020B0503020204020204" pitchFamily="34" charset="-122"/>
                <a:cs typeface="微软雅黑" panose="020B0503020204020204" pitchFamily="34" charset="-122"/>
              </a:rPr>
              <a:t>曼哈顿距离</a:t>
            </a:r>
            <a:r>
              <a:rPr lang="en-US" altLang="zh-CN">
                <a:solidFill>
                  <a:schemeClr val="folHlink"/>
                </a:solidFill>
                <a:ea typeface="微软雅黑" panose="020B0503020204020204" pitchFamily="34" charset="-122"/>
                <a:cs typeface="微软雅黑" panose="020B0503020204020204" pitchFamily="34" charset="-122"/>
              </a:rPr>
              <a:t>Manhattan distance, L</a:t>
            </a:r>
            <a:r>
              <a:rPr lang="en-US" altLang="zh-CN" baseline="-25000">
                <a:solidFill>
                  <a:schemeClr val="folHlink"/>
                </a:solidFill>
                <a:ea typeface="微软雅黑" panose="020B0503020204020204" pitchFamily="34" charset="-122"/>
                <a:cs typeface="微软雅黑" panose="020B0503020204020204" pitchFamily="34" charset="-122"/>
              </a:rPr>
              <a:t>1</a:t>
            </a:r>
            <a:endParaRPr lang="zh-CN" altLang="en-US" baseline="-25000">
              <a:solidFill>
                <a:schemeClr val="folHlink"/>
              </a:solidFill>
              <a:ea typeface="微软雅黑" panose="020B0503020204020204" pitchFamily="34" charset="-122"/>
              <a:cs typeface="微软雅黑" panose="020B0503020204020204" pitchFamily="34" charset="-122"/>
            </a:endParaRPr>
          </a:p>
          <a:p>
            <a:pPr eaLnBrk="1" hangingPunct="1">
              <a:lnSpc>
                <a:spcPct val="110000"/>
              </a:lnSpc>
            </a:pPr>
            <a:endParaRPr lang="en-US" altLang="zh-CN" i="1">
              <a:ea typeface="微软雅黑" panose="020B0503020204020204" pitchFamily="34" charset="-122"/>
              <a:cs typeface="微软雅黑" panose="020B0503020204020204" pitchFamily="34" charset="-122"/>
            </a:endParaRPr>
          </a:p>
          <a:p>
            <a:pPr eaLnBrk="1" hangingPunct="1">
              <a:lnSpc>
                <a:spcPct val="110000"/>
              </a:lnSpc>
            </a:pPr>
            <a:r>
              <a:rPr lang="en-US" altLang="zh-CN" i="1">
                <a:ea typeface="微软雅黑" panose="020B0503020204020204" pitchFamily="34" charset="-122"/>
                <a:cs typeface="微软雅黑" panose="020B0503020204020204" pitchFamily="34" charset="-122"/>
              </a:rPr>
              <a:t>If q</a:t>
            </a:r>
            <a:r>
              <a:rPr lang="en-US" altLang="zh-CN">
                <a:ea typeface="微软雅黑" panose="020B0503020204020204" pitchFamily="34" charset="-122"/>
                <a:cs typeface="微软雅黑" panose="020B0503020204020204" pitchFamily="34" charset="-122"/>
              </a:rPr>
              <a:t> = </a:t>
            </a:r>
            <a:r>
              <a:rPr lang="en-US" altLang="zh-CN" i="1">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d </a:t>
            </a:r>
            <a:r>
              <a:rPr lang="en-US" altLang="zh-CN">
                <a:ea typeface="微软雅黑" panose="020B0503020204020204" pitchFamily="34" charset="-122"/>
                <a:cs typeface="微软雅黑" panose="020B0503020204020204" pitchFamily="34" charset="-122"/>
              </a:rPr>
              <a:t>is </a:t>
            </a:r>
            <a:r>
              <a:rPr lang="zh-CN" altLang="en-US">
                <a:ea typeface="微软雅黑" panose="020B0503020204020204" pitchFamily="34" charset="-122"/>
                <a:cs typeface="微软雅黑" panose="020B0503020204020204" pitchFamily="34" charset="-122"/>
              </a:rPr>
              <a:t>欧式距离</a:t>
            </a:r>
            <a:r>
              <a:rPr lang="en-US" altLang="zh-CN">
                <a:solidFill>
                  <a:schemeClr val="folHlink"/>
                </a:solidFill>
                <a:ea typeface="微软雅黑" panose="020B0503020204020204" pitchFamily="34" charset="-122"/>
                <a:cs typeface="微软雅黑" panose="020B0503020204020204" pitchFamily="34" charset="-122"/>
              </a:rPr>
              <a:t>Euclidean distance</a:t>
            </a:r>
            <a:r>
              <a:rPr lang="en-US" altLang="zh-CN">
                <a:ea typeface="微软雅黑" panose="020B0503020204020204" pitchFamily="34" charset="-122"/>
                <a:cs typeface="微软雅黑" panose="020B0503020204020204" pitchFamily="34" charset="-122"/>
              </a:rPr>
              <a:t>: L</a:t>
            </a:r>
            <a:r>
              <a:rPr lang="en-US" altLang="zh-CN" baseline="-25000">
                <a:ea typeface="微软雅黑" panose="020B0503020204020204" pitchFamily="34" charset="-122"/>
                <a:cs typeface="微软雅黑" panose="020B0503020204020204" pitchFamily="34" charset="-122"/>
              </a:rPr>
              <a:t>2</a:t>
            </a:r>
          </a:p>
          <a:p>
            <a:pPr marL="457200" lvl="1" indent="0" eaLnBrk="1" hangingPunct="1">
              <a:lnSpc>
                <a:spcPct val="110000"/>
              </a:lnSpc>
              <a:buNone/>
            </a:pPr>
            <a:endParaRPr lang="en-US" altLang="zh-CN">
              <a:ea typeface="微软雅黑" panose="020B0503020204020204" pitchFamily="34" charset="-122"/>
              <a:cs typeface="微软雅黑" panose="020B0503020204020204" pitchFamily="34" charset="-122"/>
            </a:endParaRPr>
          </a:p>
          <a:p>
            <a:pPr marL="457200" lvl="1" indent="0" eaLnBrk="1" hangingPunct="1">
              <a:lnSpc>
                <a:spcPct val="110000"/>
              </a:lnSpc>
              <a:spcBef>
                <a:spcPts val="1800"/>
              </a:spcBef>
            </a:pPr>
            <a:r>
              <a:rPr lang="zh-CN" altLang="en-US">
                <a:ea typeface="微软雅黑" panose="020B0503020204020204" pitchFamily="34" charset="-122"/>
                <a:cs typeface="微软雅黑" panose="020B0503020204020204" pitchFamily="34" charset="-122"/>
              </a:rPr>
              <a:t>性质：</a:t>
            </a:r>
            <a:endParaRPr lang="en-US" altLang="zh-CN">
              <a:ea typeface="微软雅黑" panose="020B0503020204020204" pitchFamily="34" charset="-122"/>
              <a:cs typeface="微软雅黑" panose="020B0503020204020204" pitchFamily="34" charset="-122"/>
            </a:endParaRPr>
          </a:p>
          <a:p>
            <a:pPr lvl="2" eaLnBrk="1" hangingPunct="1">
              <a:lnSpc>
                <a:spcPct val="110000"/>
              </a:lnSpc>
            </a:pPr>
            <a:r>
              <a:rPr lang="en-US" altLang="zh-CN" i="1">
                <a:ea typeface="微软雅黑" panose="020B0503020204020204" pitchFamily="34" charset="-122"/>
                <a:cs typeface="微软雅黑" panose="020B0503020204020204" pitchFamily="34" charset="-122"/>
              </a:rPr>
              <a:t>d(o</a:t>
            </a:r>
            <a:r>
              <a:rPr lang="en-US" altLang="zh-CN" i="1" baseline="-25000">
                <a:ea typeface="微软雅黑" panose="020B0503020204020204" pitchFamily="34" charset="-122"/>
                <a:cs typeface="微软雅黑" panose="020B0503020204020204" pitchFamily="34" charset="-122"/>
              </a:rPr>
              <a:t>i</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en-US" altLang="zh-CN" i="1">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 </a:t>
            </a:r>
            <a:r>
              <a:rPr lang="en-US" altLang="zh-CN">
                <a:ea typeface="微软雅黑" panose="020B0503020204020204" pitchFamily="34" charset="-122"/>
                <a:cs typeface="微软雅黑" panose="020B0503020204020204" pitchFamily="34" charset="-122"/>
                <a:sym typeface="Symbol" pitchFamily="2" charset="2"/>
              </a:rPr>
              <a:t> 0</a:t>
            </a:r>
            <a:endParaRPr lang="en-US" altLang="zh-CN">
              <a:ea typeface="微软雅黑" panose="020B0503020204020204" pitchFamily="34" charset="-122"/>
              <a:cs typeface="微软雅黑" panose="020B0503020204020204" pitchFamily="34" charset="-122"/>
            </a:endParaRPr>
          </a:p>
          <a:p>
            <a:pPr lvl="2" eaLnBrk="1" hangingPunct="1">
              <a:lnSpc>
                <a:spcPct val="110000"/>
              </a:lnSpc>
            </a:pPr>
            <a:r>
              <a:rPr lang="en-US" altLang="zh-CN" i="1">
                <a:ea typeface="微软雅黑" panose="020B0503020204020204" pitchFamily="34" charset="-122"/>
                <a:cs typeface="微软雅黑" panose="020B0503020204020204" pitchFamily="34" charset="-122"/>
              </a:rPr>
              <a:t>d(o</a:t>
            </a:r>
            <a:r>
              <a:rPr lang="en-US" altLang="zh-CN" i="1" baseline="-25000">
                <a:ea typeface="微软雅黑" panose="020B0503020204020204" pitchFamily="34" charset="-122"/>
                <a:cs typeface="微软雅黑" panose="020B0503020204020204" pitchFamily="34" charset="-122"/>
              </a:rPr>
              <a:t>i</a:t>
            </a:r>
            <a:r>
              <a:rPr lang="en-US" altLang="zh-CN" i="1">
                <a:ea typeface="微软雅黑" panose="020B0503020204020204" pitchFamily="34" charset="-122"/>
                <a:cs typeface="微软雅黑" panose="020B0503020204020204" pitchFamily="34" charset="-122"/>
              </a:rPr>
              <a:t>, o</a:t>
            </a:r>
            <a:r>
              <a:rPr lang="en-US" altLang="zh-CN" i="1" baseline="-25000">
                <a:ea typeface="微软雅黑" panose="020B0503020204020204" pitchFamily="34" charset="-122"/>
                <a:cs typeface="微软雅黑" panose="020B0503020204020204" pitchFamily="34" charset="-122"/>
              </a:rPr>
              <a:t>i</a:t>
            </a:r>
            <a:r>
              <a:rPr lang="en-US" altLang="zh-CN" i="1">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 </a:t>
            </a:r>
            <a:r>
              <a:rPr lang="en-US" altLang="zh-CN">
                <a:ea typeface="微软雅黑" panose="020B0503020204020204" pitchFamily="34" charset="-122"/>
                <a:cs typeface="微软雅黑" panose="020B0503020204020204" pitchFamily="34" charset="-122"/>
                <a:sym typeface="Symbol" pitchFamily="2" charset="2"/>
              </a:rPr>
              <a:t>= 0</a:t>
            </a:r>
            <a:endParaRPr lang="en-US" altLang="zh-CN">
              <a:ea typeface="微软雅黑" panose="020B0503020204020204" pitchFamily="34" charset="-122"/>
              <a:cs typeface="微软雅黑" panose="020B0503020204020204" pitchFamily="34" charset="-122"/>
            </a:endParaRPr>
          </a:p>
          <a:p>
            <a:pPr lvl="2" eaLnBrk="1" hangingPunct="1">
              <a:lnSpc>
                <a:spcPct val="110000"/>
              </a:lnSpc>
            </a:pPr>
            <a:r>
              <a:rPr lang="en-US" altLang="zh-CN" i="1">
                <a:ea typeface="微软雅黑" panose="020B0503020204020204" pitchFamily="34" charset="-122"/>
                <a:cs typeface="微软雅黑" panose="020B0503020204020204" pitchFamily="34" charset="-122"/>
              </a:rPr>
              <a:t>d(o</a:t>
            </a:r>
            <a:r>
              <a:rPr lang="en-US" altLang="zh-CN" i="1" baseline="-25000">
                <a:ea typeface="微软雅黑" panose="020B0503020204020204" pitchFamily="34" charset="-122"/>
                <a:cs typeface="微软雅黑" panose="020B0503020204020204" pitchFamily="34" charset="-122"/>
              </a:rPr>
              <a:t>i</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en-US" altLang="zh-CN" i="1">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 </a:t>
            </a:r>
            <a:r>
              <a:rPr lang="en-US" altLang="zh-CN">
                <a:ea typeface="微软雅黑" panose="020B0503020204020204" pitchFamily="34" charset="-122"/>
                <a:cs typeface="微软雅黑" panose="020B0503020204020204" pitchFamily="34" charset="-122"/>
                <a:sym typeface="Symbol" pitchFamily="2" charset="2"/>
              </a:rPr>
              <a:t>= </a:t>
            </a:r>
            <a:r>
              <a:rPr lang="en-US" altLang="zh-CN" i="1">
                <a:ea typeface="微软雅黑" panose="020B0503020204020204" pitchFamily="34" charset="-122"/>
                <a:cs typeface="微软雅黑" panose="020B0503020204020204" pitchFamily="34" charset="-122"/>
              </a:rPr>
              <a:t>d(o</a:t>
            </a:r>
            <a:r>
              <a:rPr lang="en-US" altLang="zh-CN" i="1" baseline="-25000">
                <a:ea typeface="微软雅黑" panose="020B0503020204020204" pitchFamily="34" charset="-122"/>
                <a:cs typeface="微软雅黑" panose="020B0503020204020204" pitchFamily="34" charset="-122"/>
              </a:rPr>
              <a:t>j</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i</a:t>
            </a:r>
            <a:r>
              <a:rPr lang="en-US" altLang="zh-CN" i="1">
                <a:ea typeface="微软雅黑" panose="020B0503020204020204" pitchFamily="34" charset="-122"/>
                <a:cs typeface="微软雅黑" panose="020B0503020204020204" pitchFamily="34" charset="-122"/>
              </a:rPr>
              <a:t>)</a:t>
            </a:r>
            <a:endParaRPr lang="en-US" altLang="zh-CN">
              <a:ea typeface="微软雅黑" panose="020B0503020204020204" pitchFamily="34" charset="-122"/>
              <a:cs typeface="微软雅黑" panose="020B0503020204020204" pitchFamily="34" charset="-122"/>
            </a:endParaRPr>
          </a:p>
          <a:p>
            <a:pPr lvl="2" eaLnBrk="1" hangingPunct="1">
              <a:lnSpc>
                <a:spcPct val="110000"/>
              </a:lnSpc>
            </a:pPr>
            <a:r>
              <a:rPr lang="en-US" altLang="zh-CN" i="1">
                <a:ea typeface="微软雅黑" panose="020B0503020204020204" pitchFamily="34" charset="-122"/>
                <a:cs typeface="微软雅黑" panose="020B0503020204020204" pitchFamily="34" charset="-122"/>
              </a:rPr>
              <a:t>d(o</a:t>
            </a:r>
            <a:r>
              <a:rPr lang="en-US" altLang="zh-CN" i="1" baseline="-25000">
                <a:ea typeface="微软雅黑" panose="020B0503020204020204" pitchFamily="34" charset="-122"/>
                <a:cs typeface="微软雅黑" panose="020B0503020204020204" pitchFamily="34" charset="-122"/>
              </a:rPr>
              <a:t>i</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en-US" altLang="zh-CN" i="1">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 </a:t>
            </a:r>
            <a:r>
              <a:rPr lang="en-US" altLang="zh-CN">
                <a:ea typeface="微软雅黑" panose="020B0503020204020204" pitchFamily="34" charset="-122"/>
                <a:cs typeface="微软雅黑" panose="020B0503020204020204" pitchFamily="34" charset="-122"/>
                <a:sym typeface="Symbol" pitchFamily="2" charset="2"/>
              </a:rPr>
              <a:t> </a:t>
            </a:r>
            <a:r>
              <a:rPr lang="en-US" altLang="zh-CN" i="1">
                <a:ea typeface="微软雅黑" panose="020B0503020204020204" pitchFamily="34" charset="-122"/>
                <a:cs typeface="微软雅黑" panose="020B0503020204020204" pitchFamily="34" charset="-122"/>
              </a:rPr>
              <a:t>do</a:t>
            </a:r>
            <a:r>
              <a:rPr lang="en-US" altLang="zh-CN" i="1" baseline="-25000">
                <a:ea typeface="微软雅黑" panose="020B0503020204020204" pitchFamily="34" charset="-122"/>
                <a:cs typeface="微软雅黑" panose="020B0503020204020204" pitchFamily="34" charset="-122"/>
              </a:rPr>
              <a:t>i</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k</a:t>
            </a:r>
            <a:r>
              <a:rPr lang="en-US" altLang="zh-CN" i="1">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 </a:t>
            </a:r>
            <a:r>
              <a:rPr lang="en-US" altLang="zh-CN">
                <a:ea typeface="微软雅黑" panose="020B0503020204020204" pitchFamily="34" charset="-122"/>
                <a:cs typeface="微软雅黑" panose="020B0503020204020204" pitchFamily="34" charset="-122"/>
                <a:sym typeface="Symbol" pitchFamily="2" charset="2"/>
              </a:rPr>
              <a:t>+ </a:t>
            </a:r>
            <a:r>
              <a:rPr lang="en-US" altLang="zh-CN" i="1">
                <a:ea typeface="微软雅黑" panose="020B0503020204020204" pitchFamily="34" charset="-122"/>
                <a:cs typeface="微软雅黑" panose="020B0503020204020204" pitchFamily="34" charset="-122"/>
              </a:rPr>
              <a:t>d(o</a:t>
            </a:r>
            <a:r>
              <a:rPr lang="en-US" altLang="zh-CN" i="1" baseline="-25000">
                <a:ea typeface="微软雅黑" panose="020B0503020204020204" pitchFamily="34" charset="-122"/>
                <a:cs typeface="微软雅黑" panose="020B0503020204020204" pitchFamily="34" charset="-122"/>
              </a:rPr>
              <a:t>k</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en-US" altLang="zh-CN" i="1">
                <a:ea typeface="微软雅黑" panose="020B0503020204020204" pitchFamily="34" charset="-122"/>
                <a:cs typeface="微软雅黑" panose="020B0503020204020204" pitchFamily="34" charset="-122"/>
              </a:rPr>
              <a:t>)</a:t>
            </a:r>
          </a:p>
        </p:txBody>
      </p:sp>
      <p:graphicFrame>
        <p:nvGraphicFramePr>
          <p:cNvPr id="23556" name="Object 2">
            <a:extLst>
              <a:ext uri="{FF2B5EF4-FFF2-40B4-BE49-F238E27FC236}">
                <a16:creationId xmlns:a16="http://schemas.microsoft.com/office/drawing/2014/main" id="{E381AA34-DF2F-364E-A4C3-8B6A828C0995}"/>
              </a:ext>
            </a:extLst>
          </p:cNvPr>
          <p:cNvGraphicFramePr>
            <a:graphicFrameLocks noChangeAspect="1"/>
          </p:cNvGraphicFramePr>
          <p:nvPr>
            <p:extLst>
              <p:ext uri="{D42A27DB-BD31-4B8C-83A1-F6EECF244321}">
                <p14:modId xmlns:p14="http://schemas.microsoft.com/office/powerpoint/2010/main" val="661179073"/>
              </p:ext>
            </p:extLst>
          </p:nvPr>
        </p:nvGraphicFramePr>
        <p:xfrm>
          <a:off x="3071664" y="3356992"/>
          <a:ext cx="7413625" cy="638175"/>
        </p:xfrm>
        <a:graphic>
          <a:graphicData uri="http://schemas.openxmlformats.org/presentationml/2006/ole">
            <mc:AlternateContent xmlns:mc="http://schemas.openxmlformats.org/markup-compatibility/2006">
              <mc:Choice xmlns:v="urn:schemas-microsoft-com:vml" Requires="v">
                <p:oleObj spid="_x0000_s23564" name="公式" r:id="rId4" imgW="152717500" imgH="13169900" progId="Equation.3">
                  <p:embed/>
                </p:oleObj>
              </mc:Choice>
              <mc:Fallback>
                <p:oleObj name="公式" r:id="rId4" imgW="152717500" imgH="131699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1664" y="3356992"/>
                        <a:ext cx="74136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557" name="Object 3">
            <a:extLst>
              <a:ext uri="{FF2B5EF4-FFF2-40B4-BE49-F238E27FC236}">
                <a16:creationId xmlns:a16="http://schemas.microsoft.com/office/drawing/2014/main" id="{B96D1B4F-FEED-DA40-82ED-BDE0C1501849}"/>
              </a:ext>
            </a:extLst>
          </p:cNvPr>
          <p:cNvGraphicFramePr>
            <a:graphicFrameLocks noChangeAspect="1"/>
          </p:cNvGraphicFramePr>
          <p:nvPr>
            <p:extLst>
              <p:ext uri="{D42A27DB-BD31-4B8C-83A1-F6EECF244321}">
                <p14:modId xmlns:p14="http://schemas.microsoft.com/office/powerpoint/2010/main" val="975585247"/>
              </p:ext>
            </p:extLst>
          </p:nvPr>
        </p:nvGraphicFramePr>
        <p:xfrm>
          <a:off x="3127376" y="2060848"/>
          <a:ext cx="6507163" cy="577850"/>
        </p:xfrm>
        <a:graphic>
          <a:graphicData uri="http://schemas.openxmlformats.org/presentationml/2006/ole">
            <mc:AlternateContent xmlns:mc="http://schemas.openxmlformats.org/markup-compatibility/2006">
              <mc:Choice xmlns:v="urn:schemas-microsoft-com:vml" Requires="v">
                <p:oleObj spid="_x0000_s23565" name="公式" r:id="rId6" imgW="131660900" imgH="10528300" progId="Equation.3">
                  <p:embed/>
                </p:oleObj>
              </mc:Choice>
              <mc:Fallback>
                <p:oleObj name="公式" r:id="rId6" imgW="131660900" imgH="10528300" progId="Equation.3">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7376" y="2060848"/>
                        <a:ext cx="6507163"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5FA675D7-7AAB-664E-9482-BFFF7AA2D4EA}"/>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基于距离的相似度</a:t>
            </a:r>
          </a:p>
        </p:txBody>
      </p:sp>
      <p:sp>
        <p:nvSpPr>
          <p:cNvPr id="2" name="内容占位符 1">
            <a:extLst>
              <a:ext uri="{FF2B5EF4-FFF2-40B4-BE49-F238E27FC236}">
                <a16:creationId xmlns:a16="http://schemas.microsoft.com/office/drawing/2014/main" id="{133E30A7-3C23-4B43-9CB8-119A9730CCFF}"/>
              </a:ext>
            </a:extLst>
          </p:cNvPr>
          <p:cNvSpPr>
            <a:spLocks noGrp="1"/>
          </p:cNvSpPr>
          <p:nvPr>
            <p:ph idx="1"/>
          </p:nvPr>
        </p:nvSpPr>
        <p:spPr/>
        <p:txBody>
          <a:bodyPr/>
          <a:lstStyle/>
          <a:p>
            <a:endParaRPr lang="zh-CN" altLang="en-US"/>
          </a:p>
        </p:txBody>
      </p:sp>
      <p:sp>
        <p:nvSpPr>
          <p:cNvPr id="24580" name="Rectangle 2">
            <a:extLst>
              <a:ext uri="{FF2B5EF4-FFF2-40B4-BE49-F238E27FC236}">
                <a16:creationId xmlns:a16="http://schemas.microsoft.com/office/drawing/2014/main" id="{B5976114-8A7D-A041-877E-F927547F81AC}"/>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4581" name="对象 5">
            <a:extLst>
              <a:ext uri="{FF2B5EF4-FFF2-40B4-BE49-F238E27FC236}">
                <a16:creationId xmlns:a16="http://schemas.microsoft.com/office/drawing/2014/main" id="{55907782-8E51-F84E-A974-8014C3CE9467}"/>
              </a:ext>
            </a:extLst>
          </p:cNvPr>
          <p:cNvGraphicFramePr>
            <a:graphicFrameLocks noChangeAspect="1"/>
          </p:cNvGraphicFramePr>
          <p:nvPr/>
        </p:nvGraphicFramePr>
        <p:xfrm>
          <a:off x="4195764" y="3752851"/>
          <a:ext cx="3800475" cy="720725"/>
        </p:xfrm>
        <a:graphic>
          <a:graphicData uri="http://schemas.openxmlformats.org/presentationml/2006/ole">
            <mc:AlternateContent xmlns:mc="http://schemas.openxmlformats.org/markup-compatibility/2006">
              <mc:Choice xmlns:v="urn:schemas-microsoft-com:vml" Requires="v">
                <p:oleObj spid="_x0000_s24595" name="Equation" r:id="rId3" imgW="28968700" imgH="5562600" progId="Equation.DSMT4">
                  <p:embed/>
                </p:oleObj>
              </mc:Choice>
              <mc:Fallback>
                <p:oleObj name="Equation" r:id="rId3" imgW="28968700" imgH="5562600" progId="Equation.DSMT4">
                  <p:embed/>
                  <p:pic>
                    <p:nvPicPr>
                      <p:cNvPr id="0" name="对象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5764" y="3752851"/>
                        <a:ext cx="380047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582" name="Rectangle 4">
            <a:extLst>
              <a:ext uri="{FF2B5EF4-FFF2-40B4-BE49-F238E27FC236}">
                <a16:creationId xmlns:a16="http://schemas.microsoft.com/office/drawing/2014/main" id="{70E05875-FAEB-BA4B-9D88-5DEB3DF337AF}"/>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4583" name="对象 7">
            <a:extLst>
              <a:ext uri="{FF2B5EF4-FFF2-40B4-BE49-F238E27FC236}">
                <a16:creationId xmlns:a16="http://schemas.microsoft.com/office/drawing/2014/main" id="{DC70AE03-E31A-EF4D-AEEE-F2977FA3204C}"/>
              </a:ext>
            </a:extLst>
          </p:cNvPr>
          <p:cNvGraphicFramePr>
            <a:graphicFrameLocks noChangeAspect="1"/>
          </p:cNvGraphicFramePr>
          <p:nvPr/>
        </p:nvGraphicFramePr>
        <p:xfrm>
          <a:off x="4294189" y="2276475"/>
          <a:ext cx="3603625" cy="1168400"/>
        </p:xfrm>
        <a:graphic>
          <a:graphicData uri="http://schemas.openxmlformats.org/presentationml/2006/ole">
            <mc:AlternateContent xmlns:mc="http://schemas.openxmlformats.org/markup-compatibility/2006">
              <mc:Choice xmlns:v="urn:schemas-microsoft-com:vml" Requires="v">
                <p:oleObj spid="_x0000_s24596" name="Equation" r:id="rId5" imgW="31889700" imgH="10236200" progId="Equation.DSMT4">
                  <p:embed/>
                </p:oleObj>
              </mc:Choice>
              <mc:Fallback>
                <p:oleObj name="Equation" r:id="rId5" imgW="31889700" imgH="10236200" progId="Equation.DSMT4">
                  <p:embed/>
                  <p:pic>
                    <p:nvPicPr>
                      <p:cNvPr id="0" name="对象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94189" y="2276475"/>
                        <a:ext cx="36036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584" name="Rectangle 6">
            <a:extLst>
              <a:ext uri="{FF2B5EF4-FFF2-40B4-BE49-F238E27FC236}">
                <a16:creationId xmlns:a16="http://schemas.microsoft.com/office/drawing/2014/main" id="{BFCB373A-A444-6C49-9979-BDAF83CC75E6}"/>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4585" name="对象 9">
            <a:extLst>
              <a:ext uri="{FF2B5EF4-FFF2-40B4-BE49-F238E27FC236}">
                <a16:creationId xmlns:a16="http://schemas.microsoft.com/office/drawing/2014/main" id="{BA8F8CF1-F7B1-8E45-B233-37CE28D502EF}"/>
              </a:ext>
            </a:extLst>
          </p:cNvPr>
          <p:cNvGraphicFramePr>
            <a:graphicFrameLocks noChangeAspect="1"/>
          </p:cNvGraphicFramePr>
          <p:nvPr/>
        </p:nvGraphicFramePr>
        <p:xfrm>
          <a:off x="4187825" y="4905375"/>
          <a:ext cx="3563938" cy="852488"/>
        </p:xfrm>
        <a:graphic>
          <a:graphicData uri="http://schemas.openxmlformats.org/presentationml/2006/ole">
            <mc:AlternateContent xmlns:mc="http://schemas.openxmlformats.org/markup-compatibility/2006">
              <mc:Choice xmlns:v="urn:schemas-microsoft-com:vml" Requires="v">
                <p:oleObj spid="_x0000_s24597" name="Equation" r:id="rId7" imgW="25742900" imgH="6146800" progId="Equation.DSMT4">
                  <p:embed/>
                </p:oleObj>
              </mc:Choice>
              <mc:Fallback>
                <p:oleObj name="Equation" r:id="rId7" imgW="25742900" imgH="6146800" progId="Equation.DSMT4">
                  <p:embed/>
                  <p:pic>
                    <p:nvPicPr>
                      <p:cNvPr id="0" name="对象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87825" y="4905375"/>
                        <a:ext cx="356393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a:extLst>
              <a:ext uri="{FF2B5EF4-FFF2-40B4-BE49-F238E27FC236}">
                <a16:creationId xmlns:a16="http://schemas.microsoft.com/office/drawing/2014/main" id="{9698F5F9-0F52-CD4C-986B-7FA86503C730}"/>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余弦相似度</a:t>
            </a:r>
            <a:endParaRPr lang="zh-CN" altLang="en-US">
              <a:latin typeface="微软雅黑" panose="020B0503020204020204" pitchFamily="34" charset="-122"/>
              <a:ea typeface="微软雅黑" panose="020B0503020204020204" pitchFamily="34" charset="-122"/>
            </a:endParaRPr>
          </a:p>
        </p:txBody>
      </p:sp>
      <p:sp>
        <p:nvSpPr>
          <p:cNvPr id="25603" name="内容占位符 2">
            <a:extLst>
              <a:ext uri="{FF2B5EF4-FFF2-40B4-BE49-F238E27FC236}">
                <a16:creationId xmlns:a16="http://schemas.microsoft.com/office/drawing/2014/main" id="{75102EE6-B018-6147-A0C5-08F7119CB0E8}"/>
              </a:ext>
            </a:extLst>
          </p:cNvPr>
          <p:cNvSpPr>
            <a:spLocks noGrp="1"/>
          </p:cNvSpPr>
          <p:nvPr>
            <p:ph idx="1"/>
          </p:nvPr>
        </p:nvSpPr>
        <p:spPr/>
        <p:txBody>
          <a:bodyPr/>
          <a:lstStyle/>
          <a:p>
            <a:pPr eaLnBrk="1" hangingPunct="1"/>
            <a:r>
              <a:rPr lang="zh-CN" altLang="zh-CN">
                <a:ea typeface="微软雅黑" panose="020B0503020204020204" pitchFamily="34" charset="-122"/>
                <a:cs typeface="微软雅黑" panose="020B0503020204020204" pitchFamily="34" charset="-122"/>
              </a:rPr>
              <a:t>假设两个对象</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i</a:t>
            </a:r>
            <a:r>
              <a:rPr lang="zh-CN" altLang="zh-CN">
                <a:ea typeface="微软雅黑" panose="020B0503020204020204" pitchFamily="34" charset="-122"/>
                <a:cs typeface="微软雅黑" panose="020B0503020204020204" pitchFamily="34" charset="-122"/>
              </a:rPr>
              <a:t>和</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zh-CN" altLang="zh-CN">
                <a:ea typeface="微软雅黑" panose="020B0503020204020204" pitchFamily="34" charset="-122"/>
                <a:cs typeface="微软雅黑" panose="020B0503020204020204" pitchFamily="34" charset="-122"/>
              </a:rPr>
              <a:t>对应的向量分别为</a:t>
            </a:r>
            <a:r>
              <a:rPr lang="en-US" altLang="zh-CN">
                <a:ea typeface="微软雅黑" panose="020B0503020204020204" pitchFamily="34" charset="-122"/>
                <a:cs typeface="微软雅黑" panose="020B0503020204020204" pitchFamily="34" charset="-122"/>
              </a:rPr>
              <a:t>x= (</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i</a:t>
            </a:r>
            <a:r>
              <a:rPr lang="en-US" altLang="zh-CN" baseline="-25000">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x</a:t>
            </a:r>
            <a:r>
              <a:rPr lang="en-US" altLang="zh-CN" i="1" baseline="-25000">
                <a:ea typeface="微软雅黑" panose="020B0503020204020204" pitchFamily="34" charset="-122"/>
                <a:cs typeface="微软雅黑" panose="020B0503020204020204" pitchFamily="34" charset="-122"/>
              </a:rPr>
              <a:t>i</a:t>
            </a:r>
            <a:r>
              <a:rPr lang="en-US" altLang="zh-CN" baseline="-25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im</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和</a:t>
            </a:r>
            <a:r>
              <a:rPr lang="en-US" altLang="zh-CN">
                <a:ea typeface="微软雅黑" panose="020B0503020204020204" pitchFamily="34" charset="-122"/>
                <a:cs typeface="微软雅黑" panose="020B0503020204020204" pitchFamily="34" charset="-122"/>
              </a:rPr>
              <a:t>y=(</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j</a:t>
            </a:r>
            <a:r>
              <a:rPr lang="en-US" altLang="zh-CN" baseline="-25000">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x</a:t>
            </a:r>
            <a:r>
              <a:rPr lang="en-US" altLang="zh-CN" i="1" baseline="-25000">
                <a:ea typeface="微软雅黑" panose="020B0503020204020204" pitchFamily="34" charset="-122"/>
                <a:cs typeface="微软雅黑" panose="020B0503020204020204" pitchFamily="34" charset="-122"/>
              </a:rPr>
              <a:t>j</a:t>
            </a:r>
            <a:r>
              <a:rPr lang="en-US" altLang="zh-CN" baseline="-25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jm</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，则余弦相似度</a:t>
            </a:r>
            <a:r>
              <a:rPr lang="en-US" altLang="zh-CN">
                <a:ea typeface="微软雅黑" panose="020B0503020204020204" pitchFamily="34" charset="-122"/>
                <a:cs typeface="微软雅黑" panose="020B0503020204020204" pitchFamily="34" charset="-122"/>
              </a:rPr>
              <a:t>cos(</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i</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的计算公式</a:t>
            </a:r>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lvl="1" eaLnBrk="1" hangingPunct="1"/>
            <a:r>
              <a:rPr lang="zh-CN" altLang="zh-CN">
                <a:ea typeface="微软雅黑" panose="020B0503020204020204" pitchFamily="34" charset="-122"/>
                <a:cs typeface="微软雅黑" panose="020B0503020204020204" pitchFamily="34" charset="-122"/>
              </a:rPr>
              <a:t>相似度忽略了向量的大小，即各个属性取值的绝对大小，这是与距离不同的。</a:t>
            </a:r>
            <a:endParaRPr lang="en-US" altLang="zh-CN">
              <a:ea typeface="微软雅黑" panose="020B0503020204020204" pitchFamily="34" charset="-122"/>
              <a:cs typeface="微软雅黑" panose="020B0503020204020204" pitchFamily="34" charset="-122"/>
            </a:endParaRPr>
          </a:p>
          <a:p>
            <a:pPr lvl="1" eaLnBrk="1" hangingPunct="1"/>
            <a:r>
              <a:rPr lang="zh-CN" altLang="zh-CN">
                <a:ea typeface="微软雅黑" panose="020B0503020204020204" pitchFamily="34" charset="-122"/>
                <a:cs typeface="微软雅黑" panose="020B0503020204020204" pitchFamily="34" charset="-122"/>
              </a:rPr>
              <a:t>两个向量中，只要有一个对象在某维度（属性）的取值为</a:t>
            </a:r>
            <a:r>
              <a:rPr lang="en-US" altLang="zh-CN">
                <a:ea typeface="微软雅黑" panose="020B0503020204020204" pitchFamily="34" charset="-122"/>
                <a:cs typeface="微软雅黑" panose="020B0503020204020204" pitchFamily="34" charset="-122"/>
              </a:rPr>
              <a:t>0</a:t>
            </a:r>
            <a:r>
              <a:rPr lang="zh-CN" altLang="zh-CN">
                <a:ea typeface="微软雅黑" panose="020B0503020204020204" pitchFamily="34" charset="-122"/>
                <a:cs typeface="微软雅黑" panose="020B0503020204020204" pitchFamily="34" charset="-122"/>
              </a:rPr>
              <a:t>，则该维度相当于被忽略，因为乘积为</a:t>
            </a:r>
            <a:r>
              <a:rPr lang="en-US" altLang="zh-CN">
                <a:ea typeface="微软雅黑" panose="020B0503020204020204" pitchFamily="34" charset="-122"/>
                <a:cs typeface="微软雅黑" panose="020B0503020204020204" pitchFamily="34" charset="-122"/>
              </a:rPr>
              <a:t>0</a:t>
            </a:r>
            <a:r>
              <a:rPr lang="zh-CN" altLang="zh-CN">
                <a:ea typeface="微软雅黑" panose="020B0503020204020204" pitchFamily="34" charset="-122"/>
                <a:cs typeface="微软雅黑" panose="020B0503020204020204" pitchFamily="34" charset="-122"/>
              </a:rPr>
              <a:t>。这使得该相似度特别适合于具有大量零值维度的情况</a:t>
            </a:r>
            <a:endParaRPr lang="zh-CN" altLang="en-US">
              <a:ea typeface="微软雅黑" panose="020B0503020204020204" pitchFamily="34" charset="-122"/>
              <a:cs typeface="微软雅黑" panose="020B0503020204020204" pitchFamily="34" charset="-122"/>
            </a:endParaRPr>
          </a:p>
        </p:txBody>
      </p:sp>
      <p:graphicFrame>
        <p:nvGraphicFramePr>
          <p:cNvPr id="25604" name="对象 4">
            <a:extLst>
              <a:ext uri="{FF2B5EF4-FFF2-40B4-BE49-F238E27FC236}">
                <a16:creationId xmlns:a16="http://schemas.microsoft.com/office/drawing/2014/main" id="{6687582F-5E7A-6747-9783-94E046278532}"/>
              </a:ext>
            </a:extLst>
          </p:cNvPr>
          <p:cNvGraphicFramePr>
            <a:graphicFrameLocks noChangeAspect="1"/>
          </p:cNvGraphicFramePr>
          <p:nvPr>
            <p:extLst>
              <p:ext uri="{D42A27DB-BD31-4B8C-83A1-F6EECF244321}">
                <p14:modId xmlns:p14="http://schemas.microsoft.com/office/powerpoint/2010/main" val="2926280598"/>
              </p:ext>
            </p:extLst>
          </p:nvPr>
        </p:nvGraphicFramePr>
        <p:xfrm>
          <a:off x="3503712" y="2276872"/>
          <a:ext cx="5641975" cy="1366837"/>
        </p:xfrm>
        <a:graphic>
          <a:graphicData uri="http://schemas.openxmlformats.org/presentationml/2006/ole">
            <mc:AlternateContent xmlns:mc="http://schemas.openxmlformats.org/markup-compatibility/2006">
              <mc:Choice xmlns:v="urn:schemas-microsoft-com:vml" Requires="v">
                <p:oleObj spid="_x0000_s25608" r:id="rId3" imgW="69634100" imgH="16967200" progId="Equation.DSMT4">
                  <p:embed/>
                </p:oleObj>
              </mc:Choice>
              <mc:Fallback>
                <p:oleObj r:id="rId3" imgW="69634100" imgH="169672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3712" y="2276872"/>
                        <a:ext cx="5641975" cy="13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a:extLst>
              <a:ext uri="{FF2B5EF4-FFF2-40B4-BE49-F238E27FC236}">
                <a16:creationId xmlns:a16="http://schemas.microsoft.com/office/drawing/2014/main" id="{5455A363-FE94-1545-96EF-0951051867D8}"/>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基于相关性的相似度度量</a:t>
            </a:r>
            <a:endParaRPr lang="zh-CN" altLang="en-US">
              <a:latin typeface="微软雅黑" panose="020B0503020204020204" pitchFamily="34" charset="-122"/>
              <a:ea typeface="微软雅黑" panose="020B0503020204020204" pitchFamily="34" charset="-122"/>
            </a:endParaRPr>
          </a:p>
        </p:txBody>
      </p:sp>
      <p:sp>
        <p:nvSpPr>
          <p:cNvPr id="26627" name="内容占位符 2">
            <a:extLst>
              <a:ext uri="{FF2B5EF4-FFF2-40B4-BE49-F238E27FC236}">
                <a16:creationId xmlns:a16="http://schemas.microsoft.com/office/drawing/2014/main" id="{88F17B41-91B3-E548-9726-0084902F7E0C}"/>
              </a:ext>
            </a:extLst>
          </p:cNvPr>
          <p:cNvSpPr>
            <a:spLocks noGrp="1"/>
          </p:cNvSpPr>
          <p:nvPr>
            <p:ph idx="1"/>
          </p:nvPr>
        </p:nvSpPr>
        <p:spPr/>
        <p:txBody>
          <a:bodyPr/>
          <a:lstStyle/>
          <a:p>
            <a:pPr eaLnBrk="1" hangingPunct="1"/>
            <a:r>
              <a:rPr lang="zh-CN" altLang="zh-CN">
                <a:ea typeface="微软雅黑" panose="020B0503020204020204" pitchFamily="34" charset="-122"/>
                <a:cs typeface="微软雅黑" panose="020B0503020204020204" pitchFamily="34" charset="-122"/>
              </a:rPr>
              <a:t>对象</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i</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i</a:t>
            </a:r>
            <a:r>
              <a:rPr lang="en-US" altLang="zh-CN" baseline="-25000">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x</a:t>
            </a:r>
            <a:r>
              <a:rPr lang="en-US" altLang="zh-CN" i="1" baseline="-25000">
                <a:ea typeface="微软雅黑" panose="020B0503020204020204" pitchFamily="34" charset="-122"/>
                <a:cs typeface="微软雅黑" panose="020B0503020204020204" pitchFamily="34" charset="-122"/>
              </a:rPr>
              <a:t>i</a:t>
            </a:r>
            <a:r>
              <a:rPr lang="en-US" altLang="zh-CN" baseline="-25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im</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和</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j</a:t>
            </a:r>
            <a:r>
              <a:rPr lang="en-US" altLang="zh-CN" baseline="-25000">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x</a:t>
            </a:r>
            <a:r>
              <a:rPr lang="en-US" altLang="zh-CN" i="1" baseline="-25000">
                <a:ea typeface="微软雅黑" panose="020B0503020204020204" pitchFamily="34" charset="-122"/>
                <a:cs typeface="微软雅黑" panose="020B0503020204020204" pitchFamily="34" charset="-122"/>
              </a:rPr>
              <a:t>j</a:t>
            </a:r>
            <a:r>
              <a:rPr lang="en-US" altLang="zh-CN" baseline="-25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jm</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的皮尔森相关系数</a:t>
            </a:r>
            <a:r>
              <a:rPr lang="en-US" altLang="zh-CN" i="1">
                <a:ea typeface="微软雅黑" panose="020B0503020204020204" pitchFamily="34" charset="-122"/>
                <a:cs typeface="微软雅黑" panose="020B0503020204020204" pitchFamily="34" charset="-122"/>
              </a:rPr>
              <a:t>corr</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i</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的计算公式如下</a:t>
            </a:r>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eaLnBrk="1" hangingPunct="1"/>
            <a:r>
              <a:rPr lang="en-US" altLang="zh-CN" i="1">
                <a:ea typeface="微软雅黑" panose="020B0503020204020204" pitchFamily="34" charset="-122"/>
                <a:cs typeface="微软雅黑" panose="020B0503020204020204" pitchFamily="34" charset="-122"/>
              </a:rPr>
              <a:t>corr</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i</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的取值范围为</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。取值为</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时说明两个对象正相关，也最相似，取值为</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时说明两个对象负相关，也最不相似</a:t>
            </a:r>
            <a:endParaRPr lang="zh-CN" altLang="en-US">
              <a:ea typeface="微软雅黑" panose="020B0503020204020204" pitchFamily="34" charset="-122"/>
              <a:cs typeface="微软雅黑" panose="020B0503020204020204" pitchFamily="34" charset="-122"/>
            </a:endParaRPr>
          </a:p>
        </p:txBody>
      </p:sp>
      <p:graphicFrame>
        <p:nvGraphicFramePr>
          <p:cNvPr id="26628" name="对象 3">
            <a:extLst>
              <a:ext uri="{FF2B5EF4-FFF2-40B4-BE49-F238E27FC236}">
                <a16:creationId xmlns:a16="http://schemas.microsoft.com/office/drawing/2014/main" id="{95686656-0A28-B64E-9111-BF17D06C1BDB}"/>
              </a:ext>
            </a:extLst>
          </p:cNvPr>
          <p:cNvGraphicFramePr>
            <a:graphicFrameLocks noChangeAspect="1"/>
          </p:cNvGraphicFramePr>
          <p:nvPr/>
        </p:nvGraphicFramePr>
        <p:xfrm>
          <a:off x="2782888" y="2349500"/>
          <a:ext cx="6858000" cy="1562100"/>
        </p:xfrm>
        <a:graphic>
          <a:graphicData uri="http://schemas.openxmlformats.org/presentationml/2006/ole">
            <mc:AlternateContent xmlns:mc="http://schemas.openxmlformats.org/markup-compatibility/2006">
              <mc:Choice xmlns:v="urn:schemas-microsoft-com:vml" Requires="v">
                <p:oleObj spid="_x0000_s26641" r:id="rId3" imgW="84264500" imgH="19304000" progId="Equation.DSMT4">
                  <p:embed/>
                </p:oleObj>
              </mc:Choice>
              <mc:Fallback>
                <p:oleObj r:id="rId3" imgW="84264500" imgH="19304000" progId="Equation.DSMT4">
                  <p:embed/>
                  <p:pic>
                    <p:nvPicPr>
                      <p:cNvPr id="0" name="对象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2888" y="2349500"/>
                        <a:ext cx="68580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629" name="对象 4">
            <a:extLst>
              <a:ext uri="{FF2B5EF4-FFF2-40B4-BE49-F238E27FC236}">
                <a16:creationId xmlns:a16="http://schemas.microsoft.com/office/drawing/2014/main" id="{E85B3BDC-17E7-D046-A80B-470E0F94FB1E}"/>
              </a:ext>
            </a:extLst>
          </p:cNvPr>
          <p:cNvGraphicFramePr>
            <a:graphicFrameLocks noChangeAspect="1"/>
          </p:cNvGraphicFramePr>
          <p:nvPr/>
        </p:nvGraphicFramePr>
        <p:xfrm>
          <a:off x="3071813" y="4030663"/>
          <a:ext cx="1725612" cy="914400"/>
        </p:xfrm>
        <a:graphic>
          <a:graphicData uri="http://schemas.openxmlformats.org/presentationml/2006/ole">
            <mc:AlternateContent xmlns:mc="http://schemas.openxmlformats.org/markup-compatibility/2006">
              <mc:Choice xmlns:v="urn:schemas-microsoft-com:vml" Requires="v">
                <p:oleObj spid="_x0000_s26642" r:id="rId5" imgW="18719800" imgH="9944100" progId="Equation.DSMT4">
                  <p:embed/>
                </p:oleObj>
              </mc:Choice>
              <mc:Fallback>
                <p:oleObj r:id="rId5" imgW="18719800" imgH="9944100" progId="Equation.DSMT4">
                  <p:embed/>
                  <p:pic>
                    <p:nvPicPr>
                      <p:cNvPr id="0" name="对象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1813" y="4030663"/>
                        <a:ext cx="172561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630" name="对象 5">
            <a:extLst>
              <a:ext uri="{FF2B5EF4-FFF2-40B4-BE49-F238E27FC236}">
                <a16:creationId xmlns:a16="http://schemas.microsoft.com/office/drawing/2014/main" id="{1ADA0D7D-9D0C-6046-929F-43A1EDC38ECB}"/>
              </a:ext>
            </a:extLst>
          </p:cNvPr>
          <p:cNvGraphicFramePr>
            <a:graphicFrameLocks noChangeAspect="1"/>
          </p:cNvGraphicFramePr>
          <p:nvPr/>
        </p:nvGraphicFramePr>
        <p:xfrm>
          <a:off x="5664200" y="4217988"/>
          <a:ext cx="1511300" cy="760412"/>
        </p:xfrm>
        <a:graphic>
          <a:graphicData uri="http://schemas.openxmlformats.org/presentationml/2006/ole">
            <mc:AlternateContent xmlns:mc="http://schemas.openxmlformats.org/markup-compatibility/2006">
              <mc:Choice xmlns:v="urn:schemas-microsoft-com:vml" Requires="v">
                <p:oleObj spid="_x0000_s26643" r:id="rId7" imgW="19596100" imgH="9944100" progId="Equation.DSMT4">
                  <p:embed/>
                </p:oleObj>
              </mc:Choice>
              <mc:Fallback>
                <p:oleObj r:id="rId7" imgW="19596100" imgH="9944100" progId="Equation.DSMT4">
                  <p:embed/>
                  <p:pic>
                    <p:nvPicPr>
                      <p:cNvPr id="0" name="对象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4200" y="4217988"/>
                        <a:ext cx="1511300"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631" name="Rectangle 7">
            <a:extLst>
              <a:ext uri="{FF2B5EF4-FFF2-40B4-BE49-F238E27FC236}">
                <a16:creationId xmlns:a16="http://schemas.microsoft.com/office/drawing/2014/main" id="{DFBC623D-4B78-494D-A18A-EBEE57B58F09}"/>
              </a:ext>
            </a:extLst>
          </p:cNvPr>
          <p:cNvSpPr>
            <a:spLocks noChangeArrowheads="1"/>
          </p:cNvSpPr>
          <p:nvPr/>
        </p:nvSpPr>
        <p:spPr bwMode="auto">
          <a:xfrm>
            <a:off x="2782888" y="4596656"/>
            <a:ext cx="200696" cy="153888"/>
          </a:xfrm>
          <a:prstGeom prst="rect">
            <a:avLst/>
          </a:prstGeom>
          <a:noFill/>
          <a:ln>
            <a:noFill/>
          </a:ln>
          <a:effectLst/>
          <a:extLst>
            <a:ext uri="{909E8E84-426E-40DD-AFC4-6F175D3DCCD1}">
              <a14:hiddenFill xmlns:a14="http://schemas.microsoft.com/office/drawing/2010/main">
                <a:gradFill rotWithShape="0">
                  <a:gsLst>
                    <a:gs pos="0">
                      <a:schemeClr val="bg1"/>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400">
                <a:latin typeface="Lucida Sans" panose="020B0602030504020204" pitchFamily="34" charset="0"/>
              </a:rPr>
              <a:t> </a:t>
            </a:r>
            <a:endParaRPr kumimoji="0" lang="en-US" altLang="zh-CN" sz="2400">
              <a:latin typeface="Lucida Sans" panose="020B0602030504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a:extLst>
              <a:ext uri="{FF2B5EF4-FFF2-40B4-BE49-F238E27FC236}">
                <a16:creationId xmlns:a16="http://schemas.microsoft.com/office/drawing/2014/main" id="{0C33B671-CC39-A347-A0C9-1DFBC510C9D4}"/>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Jaccard</a:t>
            </a:r>
            <a:r>
              <a:rPr lang="zh-CN" altLang="zh-CN">
                <a:latin typeface="微软雅黑" panose="020B0503020204020204" pitchFamily="34" charset="-122"/>
                <a:ea typeface="微软雅黑" panose="020B0503020204020204" pitchFamily="34" charset="-122"/>
              </a:rPr>
              <a:t>系数</a:t>
            </a:r>
            <a:endParaRPr lang="zh-CN" altLang="en-US">
              <a:latin typeface="微软雅黑" panose="020B0503020204020204" pitchFamily="34" charset="-122"/>
              <a:ea typeface="微软雅黑" panose="020B0503020204020204" pitchFamily="34" charset="-122"/>
            </a:endParaRPr>
          </a:p>
        </p:txBody>
      </p:sp>
      <p:sp>
        <p:nvSpPr>
          <p:cNvPr id="27651" name="内容占位符 2">
            <a:extLst>
              <a:ext uri="{FF2B5EF4-FFF2-40B4-BE49-F238E27FC236}">
                <a16:creationId xmlns:a16="http://schemas.microsoft.com/office/drawing/2014/main" id="{09E084BA-C70B-8C49-AD5E-A64739B310D6}"/>
              </a:ext>
            </a:extLst>
          </p:cNvPr>
          <p:cNvSpPr>
            <a:spLocks noGrp="1"/>
          </p:cNvSpPr>
          <p:nvPr>
            <p:ph idx="1"/>
          </p:nvPr>
        </p:nvSpPr>
        <p:spPr/>
        <p:txBody>
          <a:bodyPr/>
          <a:lstStyle/>
          <a:p>
            <a:pPr eaLnBrk="1" hangingPunct="1"/>
            <a:r>
              <a:rPr lang="zh-CN" altLang="zh-CN">
                <a:ea typeface="微软雅黑" panose="020B0503020204020204" pitchFamily="34" charset="-122"/>
                <a:cs typeface="微软雅黑" panose="020B0503020204020204" pitchFamily="34" charset="-122"/>
              </a:rPr>
              <a:t>适合于用非对称二值属性描述的对象间的相似度衡量。</a:t>
            </a:r>
            <a:endParaRPr lang="en-US" altLang="zh-CN">
              <a:ea typeface="微软雅黑" panose="020B0503020204020204" pitchFamily="34" charset="-122"/>
              <a:cs typeface="微软雅黑" panose="020B0503020204020204" pitchFamily="34" charset="-122"/>
            </a:endParaRPr>
          </a:p>
          <a:p>
            <a:pPr lvl="1" eaLnBrk="1" hangingPunct="1"/>
            <a:r>
              <a:rPr lang="zh-CN" altLang="zh-CN">
                <a:ea typeface="微软雅黑" panose="020B0503020204020204" pitchFamily="34" charset="-122"/>
                <a:cs typeface="微软雅黑" panose="020B0503020204020204" pitchFamily="34" charset="-122"/>
              </a:rPr>
              <a:t>对于非对称二值属性，假设重要的取值用</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代表，不重要的用</a:t>
            </a:r>
            <a:r>
              <a:rPr lang="en-US" altLang="zh-CN">
                <a:ea typeface="微软雅黑" panose="020B0503020204020204" pitchFamily="34" charset="-122"/>
                <a:cs typeface="微软雅黑" panose="020B0503020204020204" pitchFamily="34" charset="-122"/>
              </a:rPr>
              <a:t>0</a:t>
            </a:r>
            <a:r>
              <a:rPr lang="zh-CN" altLang="zh-CN">
                <a:ea typeface="微软雅黑" panose="020B0503020204020204" pitchFamily="34" charset="-122"/>
                <a:cs typeface="微软雅黑" panose="020B0503020204020204" pitchFamily="34" charset="-122"/>
              </a:rPr>
              <a:t>代表，对象</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i</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i</a:t>
            </a:r>
            <a:r>
              <a:rPr lang="en-US" altLang="zh-CN" baseline="-25000">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x</a:t>
            </a:r>
            <a:r>
              <a:rPr lang="en-US" altLang="zh-CN" i="1" baseline="-25000">
                <a:ea typeface="微软雅黑" panose="020B0503020204020204" pitchFamily="34" charset="-122"/>
                <a:cs typeface="微软雅黑" panose="020B0503020204020204" pitchFamily="34" charset="-122"/>
              </a:rPr>
              <a:t>i</a:t>
            </a:r>
            <a:r>
              <a:rPr lang="en-US" altLang="zh-CN" baseline="-25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im</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和</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j</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j</a:t>
            </a:r>
            <a:r>
              <a:rPr lang="en-US" altLang="zh-CN" baseline="-25000">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x</a:t>
            </a:r>
            <a:r>
              <a:rPr lang="en-US" altLang="zh-CN" i="1" baseline="-25000">
                <a:ea typeface="微软雅黑" panose="020B0503020204020204" pitchFamily="34" charset="-122"/>
                <a:cs typeface="微软雅黑" panose="020B0503020204020204" pitchFamily="34" charset="-122"/>
              </a:rPr>
              <a:t>j</a:t>
            </a:r>
            <a:r>
              <a:rPr lang="en-US" altLang="zh-CN" baseline="-25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jm</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的</a:t>
            </a:r>
            <a:r>
              <a:rPr lang="en-US" altLang="zh-CN">
                <a:ea typeface="微软雅黑" panose="020B0503020204020204" pitchFamily="34" charset="-122"/>
                <a:cs typeface="微软雅黑" panose="020B0503020204020204" pitchFamily="34" charset="-122"/>
              </a:rPr>
              <a:t>m</a:t>
            </a:r>
            <a:r>
              <a:rPr lang="zh-CN" altLang="zh-CN">
                <a:ea typeface="微软雅黑" panose="020B0503020204020204" pitchFamily="34" charset="-122"/>
                <a:cs typeface="微软雅黑" panose="020B0503020204020204" pitchFamily="34" charset="-122"/>
              </a:rPr>
              <a:t>个二值属性取值中，假设两个对象取值都为</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的属性个数为</a:t>
            </a:r>
            <a:r>
              <a:rPr lang="en-US" altLang="zh-CN">
                <a:ea typeface="微软雅黑" panose="020B0503020204020204" pitchFamily="34" charset="-122"/>
                <a:cs typeface="微软雅黑" panose="020B0503020204020204" pitchFamily="34" charset="-122"/>
              </a:rPr>
              <a:t>n</a:t>
            </a:r>
            <a:r>
              <a:rPr lang="en-US" altLang="zh-CN" baseline="-25000">
                <a:ea typeface="微软雅黑" panose="020B0503020204020204" pitchFamily="34" charset="-122"/>
                <a:cs typeface="微软雅黑" panose="020B0503020204020204" pitchFamily="34" charset="-122"/>
              </a:rPr>
              <a:t>11</a:t>
            </a:r>
            <a:r>
              <a:rPr lang="zh-CN" altLang="zh-CN">
                <a:ea typeface="微软雅黑" panose="020B0503020204020204" pitchFamily="34" charset="-122"/>
                <a:cs typeface="微软雅黑" panose="020B0503020204020204" pitchFamily="34" charset="-122"/>
              </a:rPr>
              <a:t>，取值都为</a:t>
            </a:r>
            <a:r>
              <a:rPr lang="en-US" altLang="zh-CN">
                <a:ea typeface="微软雅黑" panose="020B0503020204020204" pitchFamily="34" charset="-122"/>
                <a:cs typeface="微软雅黑" panose="020B0503020204020204" pitchFamily="34" charset="-122"/>
              </a:rPr>
              <a:t>0</a:t>
            </a:r>
            <a:r>
              <a:rPr lang="zh-CN" altLang="zh-CN">
                <a:ea typeface="微软雅黑" panose="020B0503020204020204" pitchFamily="34" charset="-122"/>
                <a:cs typeface="微软雅黑" panose="020B0503020204020204" pitchFamily="34" charset="-122"/>
              </a:rPr>
              <a:t>的属性个数为</a:t>
            </a:r>
            <a:r>
              <a:rPr lang="en-US" altLang="zh-CN">
                <a:ea typeface="微软雅黑" panose="020B0503020204020204" pitchFamily="34" charset="-122"/>
                <a:cs typeface="微软雅黑" panose="020B0503020204020204" pitchFamily="34" charset="-122"/>
              </a:rPr>
              <a:t>n</a:t>
            </a:r>
            <a:r>
              <a:rPr lang="en-US" altLang="zh-CN" baseline="-25000">
                <a:ea typeface="微软雅黑" panose="020B0503020204020204" pitchFamily="34" charset="-122"/>
                <a:cs typeface="微软雅黑" panose="020B0503020204020204" pitchFamily="34" charset="-122"/>
              </a:rPr>
              <a:t>00</a:t>
            </a:r>
            <a:r>
              <a:rPr lang="zh-CN" altLang="zh-CN">
                <a:ea typeface="微软雅黑" panose="020B0503020204020204" pitchFamily="34" charset="-122"/>
                <a:cs typeface="微软雅黑" panose="020B0503020204020204" pitchFamily="34" charset="-122"/>
              </a:rPr>
              <a:t>，取值一个为</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另一个为</a:t>
            </a:r>
            <a:r>
              <a:rPr lang="en-US" altLang="zh-CN">
                <a:ea typeface="微软雅黑" panose="020B0503020204020204" pitchFamily="34" charset="-122"/>
                <a:cs typeface="微软雅黑" panose="020B0503020204020204" pitchFamily="34" charset="-122"/>
              </a:rPr>
              <a:t>0</a:t>
            </a:r>
            <a:r>
              <a:rPr lang="zh-CN" altLang="zh-CN">
                <a:ea typeface="微软雅黑" panose="020B0503020204020204" pitchFamily="34" charset="-122"/>
                <a:cs typeface="微软雅黑" panose="020B0503020204020204" pitchFamily="34" charset="-122"/>
              </a:rPr>
              <a:t>的属性个数为</a:t>
            </a:r>
            <a:r>
              <a:rPr lang="en-US" altLang="zh-CN">
                <a:ea typeface="微软雅黑" panose="020B0503020204020204" pitchFamily="34" charset="-122"/>
                <a:cs typeface="微软雅黑" panose="020B0503020204020204" pitchFamily="34" charset="-122"/>
              </a:rPr>
              <a:t>n</a:t>
            </a:r>
            <a:r>
              <a:rPr lang="en-US" altLang="zh-CN" baseline="-25000">
                <a:ea typeface="微软雅黑" panose="020B0503020204020204" pitchFamily="34" charset="-122"/>
                <a:cs typeface="微软雅黑" panose="020B0503020204020204" pitchFamily="34" charset="-122"/>
              </a:rPr>
              <a:t>10</a:t>
            </a:r>
            <a:r>
              <a:rPr lang="zh-CN" altLang="zh-CN">
                <a:ea typeface="微软雅黑" panose="020B0503020204020204" pitchFamily="34" charset="-122"/>
                <a:cs typeface="微软雅黑" panose="020B0503020204020204" pitchFamily="34" charset="-122"/>
              </a:rPr>
              <a:t>，取值一个为</a:t>
            </a:r>
            <a:r>
              <a:rPr lang="en-US" altLang="zh-CN">
                <a:ea typeface="微软雅黑" panose="020B0503020204020204" pitchFamily="34" charset="-122"/>
                <a:cs typeface="微软雅黑" panose="020B0503020204020204" pitchFamily="34" charset="-122"/>
              </a:rPr>
              <a:t>0</a:t>
            </a:r>
            <a:r>
              <a:rPr lang="zh-CN" altLang="zh-CN">
                <a:ea typeface="微软雅黑" panose="020B0503020204020204" pitchFamily="34" charset="-122"/>
                <a:cs typeface="微软雅黑" panose="020B0503020204020204" pitchFamily="34" charset="-122"/>
              </a:rPr>
              <a:t>另一个为</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的属性个数为</a:t>
            </a:r>
            <a:r>
              <a:rPr lang="en-US" altLang="zh-CN">
                <a:ea typeface="微软雅黑" panose="020B0503020204020204" pitchFamily="34" charset="-122"/>
                <a:cs typeface="微软雅黑" panose="020B0503020204020204" pitchFamily="34" charset="-122"/>
              </a:rPr>
              <a:t>n</a:t>
            </a:r>
            <a:r>
              <a:rPr lang="en-US" altLang="zh-CN" baseline="-25000">
                <a:ea typeface="微软雅黑" panose="020B0503020204020204" pitchFamily="34" charset="-122"/>
                <a:cs typeface="微软雅黑" panose="020B0503020204020204" pitchFamily="34" charset="-122"/>
              </a:rPr>
              <a:t>01</a:t>
            </a:r>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eaLnBrk="1" hangingPunct="1"/>
            <a:endParaRPr lang="zh-CN" altLang="en-US">
              <a:ea typeface="微软雅黑" panose="020B0503020204020204" pitchFamily="34" charset="-122"/>
              <a:cs typeface="微软雅黑" panose="020B0503020204020204" pitchFamily="34" charset="-122"/>
            </a:endParaRPr>
          </a:p>
        </p:txBody>
      </p:sp>
      <p:graphicFrame>
        <p:nvGraphicFramePr>
          <p:cNvPr id="27652" name="对象 4">
            <a:extLst>
              <a:ext uri="{FF2B5EF4-FFF2-40B4-BE49-F238E27FC236}">
                <a16:creationId xmlns:a16="http://schemas.microsoft.com/office/drawing/2014/main" id="{BF2123B3-FE83-C04F-9856-8D9A6F3288CC}"/>
              </a:ext>
            </a:extLst>
          </p:cNvPr>
          <p:cNvGraphicFramePr>
            <a:graphicFrameLocks noChangeAspect="1"/>
          </p:cNvGraphicFramePr>
          <p:nvPr>
            <p:extLst>
              <p:ext uri="{D42A27DB-BD31-4B8C-83A1-F6EECF244321}">
                <p14:modId xmlns:p14="http://schemas.microsoft.com/office/powerpoint/2010/main" val="498425685"/>
              </p:ext>
            </p:extLst>
          </p:nvPr>
        </p:nvGraphicFramePr>
        <p:xfrm>
          <a:off x="4295800" y="4077072"/>
          <a:ext cx="3240088" cy="993775"/>
        </p:xfrm>
        <a:graphic>
          <a:graphicData uri="http://schemas.openxmlformats.org/presentationml/2006/ole">
            <mc:AlternateContent xmlns:mc="http://schemas.openxmlformats.org/markup-compatibility/2006">
              <mc:Choice xmlns:v="urn:schemas-microsoft-com:vml" Requires="v">
                <p:oleObj spid="_x0000_s27656" r:id="rId3" imgW="33934400" imgH="10528300" progId="Equation.DSMT4">
                  <p:embed/>
                </p:oleObj>
              </mc:Choice>
              <mc:Fallback>
                <p:oleObj r:id="rId3" imgW="33934400" imgH="105283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5800" y="4077072"/>
                        <a:ext cx="3240088"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a:extLst>
              <a:ext uri="{FF2B5EF4-FFF2-40B4-BE49-F238E27FC236}">
                <a16:creationId xmlns:a16="http://schemas.microsoft.com/office/drawing/2014/main" id="{E243685A-5674-814E-BABF-AB28805685A3}"/>
              </a:ext>
            </a:extLst>
          </p:cNvPr>
          <p:cNvSpPr>
            <a:spLocks noGrp="1"/>
          </p:cNvSpPr>
          <p:nvPr>
            <p:ph type="title"/>
          </p:nvPr>
        </p:nvSpPr>
        <p:spPr/>
        <p:txBody>
          <a:bodyPr/>
          <a:lstStyle/>
          <a:p>
            <a:pPr eaLnBrk="1" hangingPunct="1"/>
            <a:r>
              <a:rPr lang="zh-CN" altLang="zh-CN" sz="3600">
                <a:latin typeface="微软雅黑" panose="020B0503020204020204" pitchFamily="34" charset="-122"/>
                <a:ea typeface="微软雅黑" panose="020B0503020204020204" pitchFamily="34" charset="-122"/>
              </a:rPr>
              <a:t>简单匹配系数</a:t>
            </a:r>
            <a:r>
              <a:rPr lang="en-US" altLang="zh-CN" sz="3600">
                <a:latin typeface="微软雅黑" panose="020B0503020204020204" pitchFamily="34" charset="-122"/>
                <a:ea typeface="微软雅黑" panose="020B0503020204020204" pitchFamily="34" charset="-122"/>
              </a:rPr>
              <a:t>(simple matching coefficient)</a:t>
            </a:r>
            <a:endParaRPr lang="zh-CN" altLang="en-US" sz="3600">
              <a:latin typeface="微软雅黑" panose="020B0503020204020204" pitchFamily="34" charset="-122"/>
              <a:ea typeface="微软雅黑" panose="020B0503020204020204" pitchFamily="34" charset="-122"/>
            </a:endParaRPr>
          </a:p>
        </p:txBody>
      </p:sp>
      <p:sp>
        <p:nvSpPr>
          <p:cNvPr id="28675" name="内容占位符 2">
            <a:extLst>
              <a:ext uri="{FF2B5EF4-FFF2-40B4-BE49-F238E27FC236}">
                <a16:creationId xmlns:a16="http://schemas.microsoft.com/office/drawing/2014/main" id="{A0517221-D86E-234D-A003-89AE74497FB6}"/>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对于用对称二值属性描述的对象间的相似度可以利用简单匹配系数进行衡量。</a:t>
            </a:r>
          </a:p>
          <a:p>
            <a:pPr eaLnBrk="1" hangingPunct="1"/>
            <a:endParaRPr lang="zh-CN" altLang="en-US" dirty="0">
              <a:ea typeface="微软雅黑" panose="020B0503020204020204" pitchFamily="34" charset="-122"/>
              <a:cs typeface="微软雅黑" panose="020B0503020204020204" pitchFamily="34" charset="-122"/>
            </a:endParaRPr>
          </a:p>
        </p:txBody>
      </p:sp>
      <p:graphicFrame>
        <p:nvGraphicFramePr>
          <p:cNvPr id="28676" name="对象 4">
            <a:extLst>
              <a:ext uri="{FF2B5EF4-FFF2-40B4-BE49-F238E27FC236}">
                <a16:creationId xmlns:a16="http://schemas.microsoft.com/office/drawing/2014/main" id="{FB8B120D-E65D-F545-A90D-66DA461F658B}"/>
              </a:ext>
            </a:extLst>
          </p:cNvPr>
          <p:cNvGraphicFramePr>
            <a:graphicFrameLocks noChangeAspect="1"/>
          </p:cNvGraphicFramePr>
          <p:nvPr/>
        </p:nvGraphicFramePr>
        <p:xfrm>
          <a:off x="3287713" y="2781301"/>
          <a:ext cx="4608512" cy="1190625"/>
        </p:xfrm>
        <a:graphic>
          <a:graphicData uri="http://schemas.openxmlformats.org/presentationml/2006/ole">
            <mc:AlternateContent xmlns:mc="http://schemas.openxmlformats.org/markup-compatibility/2006">
              <mc:Choice xmlns:v="urn:schemas-microsoft-com:vml" Requires="v">
                <p:oleObj spid="_x0000_s28680" r:id="rId3" imgW="40957500" imgH="10528300" progId="Equation.DSMT4">
                  <p:embed/>
                </p:oleObj>
              </mc:Choice>
              <mc:Fallback>
                <p:oleObj r:id="rId3" imgW="40957500" imgH="105283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713" y="2781301"/>
                        <a:ext cx="4608512"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B6E6939B-486E-C24B-9EBE-138FA0BB7A69}"/>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二值属性</a:t>
            </a:r>
            <a:endParaRPr lang="en-US" altLang="zh-CN">
              <a:latin typeface="微软雅黑" panose="020B0503020204020204" pitchFamily="34" charset="-122"/>
              <a:ea typeface="微软雅黑" panose="020B0503020204020204" pitchFamily="34" charset="-122"/>
            </a:endParaRPr>
          </a:p>
        </p:txBody>
      </p:sp>
      <p:sp>
        <p:nvSpPr>
          <p:cNvPr id="26627" name="Rectangle 3">
            <a:extLst>
              <a:ext uri="{FF2B5EF4-FFF2-40B4-BE49-F238E27FC236}">
                <a16:creationId xmlns:a16="http://schemas.microsoft.com/office/drawing/2014/main" id="{7B37D6BB-01B7-FD43-89FF-B27F77338DE8}"/>
              </a:ext>
            </a:extLst>
          </p:cNvPr>
          <p:cNvSpPr>
            <a:spLocks noGrp="1" noChangeArrowheads="1"/>
          </p:cNvSpPr>
          <p:nvPr>
            <p:ph idx="1"/>
          </p:nvPr>
        </p:nvSpPr>
        <p:spPr/>
        <p:txBody>
          <a:bodyPr vert="horz" wrap="square" lIns="92075" tIns="46038" rIns="92075" bIns="46038" numCol="1" anchor="t" anchorCtr="0" compatLnSpc="1">
            <a:prstTxWarp prst="textNoShape">
              <a:avLst/>
            </a:prstTxWarp>
          </a:bodyPr>
          <a:lstStyle/>
          <a:p>
            <a:pPr eaLnBrk="1" hangingPunct="1">
              <a:lnSpc>
                <a:spcPct val="130000"/>
              </a:lnSpc>
            </a:pPr>
            <a:r>
              <a:rPr lang="zh-CN" altLang="en-US" sz="2400">
                <a:ea typeface="微软雅黑" panose="020B0503020204020204" pitchFamily="34" charset="-122"/>
                <a:cs typeface="微软雅黑" panose="020B0503020204020204" pitchFamily="34" charset="-122"/>
              </a:rPr>
              <a:t>列联表</a:t>
            </a:r>
            <a:endParaRPr lang="en-US" altLang="zh-CN" sz="2400">
              <a:ea typeface="微软雅黑" panose="020B0503020204020204" pitchFamily="34" charset="-122"/>
              <a:cs typeface="微软雅黑" panose="020B0503020204020204" pitchFamily="34" charset="-122"/>
            </a:endParaRPr>
          </a:p>
          <a:p>
            <a:pPr eaLnBrk="1" hangingPunct="1">
              <a:lnSpc>
                <a:spcPct val="130000"/>
              </a:lnSpc>
            </a:pPr>
            <a:endParaRPr lang="en-US" altLang="zh-CN" sz="2400">
              <a:ea typeface="微软雅黑" panose="020B0503020204020204" pitchFamily="34" charset="-122"/>
              <a:cs typeface="微软雅黑" panose="020B0503020204020204" pitchFamily="34" charset="-122"/>
            </a:endParaRPr>
          </a:p>
          <a:p>
            <a:pPr eaLnBrk="1" hangingPunct="1">
              <a:lnSpc>
                <a:spcPct val="130000"/>
              </a:lnSpc>
            </a:pPr>
            <a:endParaRPr lang="en-US" altLang="zh-CN" sz="2400">
              <a:ea typeface="微软雅黑" panose="020B0503020204020204" pitchFamily="34" charset="-122"/>
              <a:cs typeface="微软雅黑" panose="020B0503020204020204" pitchFamily="34" charset="-122"/>
            </a:endParaRPr>
          </a:p>
          <a:p>
            <a:pPr eaLnBrk="1" hangingPunct="1">
              <a:lnSpc>
                <a:spcPct val="130000"/>
              </a:lnSpc>
              <a:buFont typeface="Wingdings" pitchFamily="2" charset="2"/>
              <a:buNone/>
            </a:pPr>
            <a:endParaRPr lang="en-US" altLang="zh-CN" sz="2400">
              <a:ea typeface="微软雅黑" panose="020B0503020204020204" pitchFamily="34" charset="-122"/>
              <a:cs typeface="微软雅黑" panose="020B0503020204020204" pitchFamily="34" charset="-122"/>
            </a:endParaRPr>
          </a:p>
          <a:p>
            <a:pPr eaLnBrk="1" hangingPunct="1">
              <a:lnSpc>
                <a:spcPct val="130000"/>
              </a:lnSpc>
            </a:pPr>
            <a:r>
              <a:rPr lang="en-US" altLang="zh-CN" sz="2400">
                <a:ea typeface="微软雅黑" panose="020B0503020204020204" pitchFamily="34" charset="-122"/>
                <a:cs typeface="微软雅黑" panose="020B0503020204020204" pitchFamily="34" charset="-122"/>
              </a:rPr>
              <a:t>Simple matching coefficient (</a:t>
            </a:r>
            <a:r>
              <a:rPr lang="zh-CN" altLang="en-US" sz="2400">
                <a:ea typeface="微软雅黑" panose="020B0503020204020204" pitchFamily="34" charset="-122"/>
                <a:cs typeface="微软雅黑" panose="020B0503020204020204" pitchFamily="34" charset="-122"/>
              </a:rPr>
              <a:t>对称属性</a:t>
            </a:r>
            <a:r>
              <a:rPr lang="en-US" altLang="zh-CN" sz="2400">
                <a:ea typeface="微软雅黑" panose="020B0503020204020204" pitchFamily="34" charset="-122"/>
                <a:cs typeface="微软雅黑" panose="020B0503020204020204" pitchFamily="34" charset="-122"/>
              </a:rPr>
              <a:t>):</a:t>
            </a:r>
          </a:p>
          <a:p>
            <a:pPr eaLnBrk="1" hangingPunct="1">
              <a:lnSpc>
                <a:spcPct val="130000"/>
              </a:lnSpc>
            </a:pPr>
            <a:endParaRPr lang="en-US" altLang="zh-CN" sz="2400">
              <a:ea typeface="微软雅黑" panose="020B0503020204020204" pitchFamily="34" charset="-122"/>
              <a:cs typeface="微软雅黑" panose="020B0503020204020204" pitchFamily="34" charset="-122"/>
            </a:endParaRPr>
          </a:p>
          <a:p>
            <a:pPr eaLnBrk="1" hangingPunct="1">
              <a:lnSpc>
                <a:spcPct val="130000"/>
              </a:lnSpc>
            </a:pPr>
            <a:r>
              <a:rPr lang="en-US" altLang="zh-CN" sz="2400">
                <a:ea typeface="微软雅黑" panose="020B0503020204020204" pitchFamily="34" charset="-122"/>
                <a:cs typeface="微软雅黑" panose="020B0503020204020204" pitchFamily="34" charset="-122"/>
              </a:rPr>
              <a:t>Jaccard distance (</a:t>
            </a:r>
            <a:r>
              <a:rPr lang="zh-CN" altLang="en-US" sz="2400">
                <a:ea typeface="微软雅黑" panose="020B0503020204020204" pitchFamily="34" charset="-122"/>
                <a:cs typeface="微软雅黑" panose="020B0503020204020204" pitchFamily="34" charset="-122"/>
              </a:rPr>
              <a:t>非对称属性</a:t>
            </a:r>
            <a:r>
              <a:rPr lang="en-US" altLang="zh-CN" sz="2400">
                <a:ea typeface="微软雅黑" panose="020B0503020204020204" pitchFamily="34" charset="-122"/>
                <a:cs typeface="微软雅黑" panose="020B0503020204020204" pitchFamily="34" charset="-122"/>
              </a:rPr>
              <a:t>)</a:t>
            </a:r>
          </a:p>
          <a:p>
            <a:pPr eaLnBrk="1" hangingPunct="1">
              <a:lnSpc>
                <a:spcPct val="130000"/>
              </a:lnSpc>
            </a:pPr>
            <a:r>
              <a:rPr lang="en-US" altLang="zh-CN" sz="2400">
                <a:ea typeface="微软雅黑" panose="020B0503020204020204" pitchFamily="34" charset="-122"/>
                <a:cs typeface="微软雅黑" panose="020B0503020204020204" pitchFamily="34" charset="-122"/>
              </a:rPr>
              <a:t>Jaccard coefficient </a:t>
            </a:r>
          </a:p>
        </p:txBody>
      </p:sp>
      <p:graphicFrame>
        <p:nvGraphicFramePr>
          <p:cNvPr id="29700" name="Object 3">
            <a:extLst>
              <a:ext uri="{FF2B5EF4-FFF2-40B4-BE49-F238E27FC236}">
                <a16:creationId xmlns:a16="http://schemas.microsoft.com/office/drawing/2014/main" id="{18A5308B-F99F-244D-B589-D2D0575E8CC8}"/>
              </a:ext>
            </a:extLst>
          </p:cNvPr>
          <p:cNvGraphicFramePr>
            <a:graphicFrameLocks noChangeAspect="1"/>
          </p:cNvGraphicFramePr>
          <p:nvPr/>
        </p:nvGraphicFramePr>
        <p:xfrm>
          <a:off x="4433888" y="1960563"/>
          <a:ext cx="2895600" cy="1651000"/>
        </p:xfrm>
        <a:graphic>
          <a:graphicData uri="http://schemas.openxmlformats.org/presentationml/2006/ole">
            <mc:AlternateContent xmlns:mc="http://schemas.openxmlformats.org/markup-compatibility/2006">
              <mc:Choice xmlns:v="urn:schemas-microsoft-com:vml" Requires="v">
                <p:oleObj spid="_x0000_s29720" name="Equation" r:id="rId4" imgW="58508900" imgH="33350200" progId="Equation.3">
                  <p:embed/>
                </p:oleObj>
              </mc:Choice>
              <mc:Fallback>
                <p:oleObj name="Equation" r:id="rId4" imgW="58508900" imgH="333502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3888" y="1960563"/>
                        <a:ext cx="2895600" cy="165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701" name="Object 4">
            <a:extLst>
              <a:ext uri="{FF2B5EF4-FFF2-40B4-BE49-F238E27FC236}">
                <a16:creationId xmlns:a16="http://schemas.microsoft.com/office/drawing/2014/main" id="{D350BD24-E6C3-2541-AE7C-BFBBBD488ADA}"/>
              </a:ext>
            </a:extLst>
          </p:cNvPr>
          <p:cNvGraphicFramePr>
            <a:graphicFrameLocks noChangeAspect="1"/>
          </p:cNvGraphicFramePr>
          <p:nvPr>
            <p:extLst>
              <p:ext uri="{D42A27DB-BD31-4B8C-83A1-F6EECF244321}">
                <p14:modId xmlns:p14="http://schemas.microsoft.com/office/powerpoint/2010/main" val="4076758112"/>
              </p:ext>
            </p:extLst>
          </p:nvPr>
        </p:nvGraphicFramePr>
        <p:xfrm>
          <a:off x="5447928" y="5234672"/>
          <a:ext cx="2552700" cy="558800"/>
        </p:xfrm>
        <a:graphic>
          <a:graphicData uri="http://schemas.openxmlformats.org/presentationml/2006/ole">
            <mc:AlternateContent xmlns:mc="http://schemas.openxmlformats.org/markup-compatibility/2006">
              <mc:Choice xmlns:v="urn:schemas-microsoft-com:vml" Requires="v">
                <p:oleObj spid="_x0000_s29721" name="Equation" r:id="rId6" imgW="39204900" imgH="11112500" progId="Equation.3">
                  <p:embed/>
                </p:oleObj>
              </mc:Choice>
              <mc:Fallback>
                <p:oleObj name="Equation" r:id="rId6" imgW="39204900" imgH="11112500" progId="Equation.3">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47928" y="5234672"/>
                        <a:ext cx="2552700" cy="55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702" name="Line 7">
            <a:extLst>
              <a:ext uri="{FF2B5EF4-FFF2-40B4-BE49-F238E27FC236}">
                <a16:creationId xmlns:a16="http://schemas.microsoft.com/office/drawing/2014/main" id="{9B527B1C-3135-B147-AB13-0039E3A5646C}"/>
              </a:ext>
            </a:extLst>
          </p:cNvPr>
          <p:cNvSpPr>
            <a:spLocks noChangeShapeType="1"/>
          </p:cNvSpPr>
          <p:nvPr/>
        </p:nvSpPr>
        <p:spPr bwMode="auto">
          <a:xfrm>
            <a:off x="3595688" y="2265363"/>
            <a:ext cx="487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9703" name="Line 8">
            <a:extLst>
              <a:ext uri="{FF2B5EF4-FFF2-40B4-BE49-F238E27FC236}">
                <a16:creationId xmlns:a16="http://schemas.microsoft.com/office/drawing/2014/main" id="{5DBD94B0-5982-AD46-8973-944B9635BCA2}"/>
              </a:ext>
            </a:extLst>
          </p:cNvPr>
          <p:cNvSpPr>
            <a:spLocks noChangeShapeType="1"/>
          </p:cNvSpPr>
          <p:nvPr/>
        </p:nvSpPr>
        <p:spPr bwMode="auto">
          <a:xfrm>
            <a:off x="5119688" y="1808163"/>
            <a:ext cx="0" cy="1981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9704" name="Text Box 9">
            <a:extLst>
              <a:ext uri="{FF2B5EF4-FFF2-40B4-BE49-F238E27FC236}">
                <a16:creationId xmlns:a16="http://schemas.microsoft.com/office/drawing/2014/main" id="{1A733110-1656-DD47-AEFC-314AA0FCBD02}"/>
              </a:ext>
            </a:extLst>
          </p:cNvPr>
          <p:cNvSpPr txBox="1">
            <a:spLocks noChangeArrowheads="1"/>
          </p:cNvSpPr>
          <p:nvPr/>
        </p:nvSpPr>
        <p:spPr bwMode="auto">
          <a:xfrm>
            <a:off x="3214688" y="2798764"/>
            <a:ext cx="106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2000" b="1"/>
              <a:t>Object </a:t>
            </a:r>
            <a:r>
              <a:rPr kumimoji="0" lang="en-US" altLang="zh-CN" sz="2000" b="1" i="1"/>
              <a:t>i</a:t>
            </a:r>
            <a:endParaRPr kumimoji="0" lang="en-US" altLang="zh-CN" sz="2000" b="1"/>
          </a:p>
        </p:txBody>
      </p:sp>
      <p:sp>
        <p:nvSpPr>
          <p:cNvPr id="29705" name="Text Box 10">
            <a:extLst>
              <a:ext uri="{FF2B5EF4-FFF2-40B4-BE49-F238E27FC236}">
                <a16:creationId xmlns:a16="http://schemas.microsoft.com/office/drawing/2014/main" id="{8D3364F7-E67B-4841-A059-B34EBA9E7CA9}"/>
              </a:ext>
            </a:extLst>
          </p:cNvPr>
          <p:cNvSpPr txBox="1">
            <a:spLocks noChangeArrowheads="1"/>
          </p:cNvSpPr>
          <p:nvPr/>
        </p:nvSpPr>
        <p:spPr bwMode="auto">
          <a:xfrm>
            <a:off x="5729288" y="1503364"/>
            <a:ext cx="1219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2000" b="1"/>
              <a:t>Object  </a:t>
            </a:r>
            <a:r>
              <a:rPr kumimoji="0" lang="en-US" altLang="zh-CN" sz="2000" b="1" i="1"/>
              <a:t>j</a:t>
            </a:r>
          </a:p>
        </p:txBody>
      </p:sp>
      <p:graphicFrame>
        <p:nvGraphicFramePr>
          <p:cNvPr id="29706" name="Object 11">
            <a:extLst>
              <a:ext uri="{FF2B5EF4-FFF2-40B4-BE49-F238E27FC236}">
                <a16:creationId xmlns:a16="http://schemas.microsoft.com/office/drawing/2014/main" id="{2D0CECA0-612D-1949-93FE-B924F47F0B6A}"/>
              </a:ext>
            </a:extLst>
          </p:cNvPr>
          <p:cNvGraphicFramePr>
            <a:graphicFrameLocks noChangeAspect="1"/>
          </p:cNvGraphicFramePr>
          <p:nvPr>
            <p:extLst>
              <p:ext uri="{D42A27DB-BD31-4B8C-83A1-F6EECF244321}">
                <p14:modId xmlns:p14="http://schemas.microsoft.com/office/powerpoint/2010/main" val="3298691435"/>
              </p:ext>
            </p:extLst>
          </p:nvPr>
        </p:nvGraphicFramePr>
        <p:xfrm>
          <a:off x="3633788" y="5984189"/>
          <a:ext cx="2247900" cy="558800"/>
        </p:xfrm>
        <a:graphic>
          <a:graphicData uri="http://schemas.openxmlformats.org/presentationml/2006/ole">
            <mc:AlternateContent xmlns:mc="http://schemas.openxmlformats.org/markup-compatibility/2006">
              <mc:Choice xmlns:v="urn:schemas-microsoft-com:vml" Requires="v">
                <p:oleObj spid="_x0000_s29722" name="Equation" r:id="rId8" imgW="34518600" imgH="11112500" progId="Equation.DSMT4">
                  <p:embed/>
                </p:oleObj>
              </mc:Choice>
              <mc:Fallback>
                <p:oleObj name="Equation" r:id="rId8" imgW="34518600" imgH="11112500" progId="Equation.DSMT4">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33788" y="5984189"/>
                        <a:ext cx="2247900" cy="55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707" name="对象 1">
            <a:extLst>
              <a:ext uri="{FF2B5EF4-FFF2-40B4-BE49-F238E27FC236}">
                <a16:creationId xmlns:a16="http://schemas.microsoft.com/office/drawing/2014/main" id="{690991F3-B959-4142-8D11-A084132AB37A}"/>
              </a:ext>
            </a:extLst>
          </p:cNvPr>
          <p:cNvGraphicFramePr>
            <a:graphicFrameLocks noChangeAspect="1"/>
          </p:cNvGraphicFramePr>
          <p:nvPr>
            <p:extLst>
              <p:ext uri="{D42A27DB-BD31-4B8C-83A1-F6EECF244321}">
                <p14:modId xmlns:p14="http://schemas.microsoft.com/office/powerpoint/2010/main" val="3107188730"/>
              </p:ext>
            </p:extLst>
          </p:nvPr>
        </p:nvGraphicFramePr>
        <p:xfrm>
          <a:off x="6332348" y="4048341"/>
          <a:ext cx="1955800" cy="595312"/>
        </p:xfrm>
        <a:graphic>
          <a:graphicData uri="http://schemas.openxmlformats.org/presentationml/2006/ole">
            <mc:AlternateContent xmlns:mc="http://schemas.openxmlformats.org/markup-compatibility/2006">
              <mc:Choice xmlns:v="urn:schemas-microsoft-com:vml" Requires="v">
                <p:oleObj spid="_x0000_s29723" name="Equation" r:id="rId10" imgW="41541700" imgH="11112500" progId="Equation.DSMT4">
                  <p:embed/>
                </p:oleObj>
              </mc:Choice>
              <mc:Fallback>
                <p:oleObj name="Equation" r:id="rId10" imgW="41541700" imgH="11112500" progId="Equation.DSMT4">
                  <p:embed/>
                  <p:pic>
                    <p:nvPicPr>
                      <p:cNvPr id="0" name="对象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32348" y="4048341"/>
                        <a:ext cx="195580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a:extLst>
              <a:ext uri="{FF2B5EF4-FFF2-40B4-BE49-F238E27FC236}">
                <a16:creationId xmlns:a16="http://schemas.microsoft.com/office/drawing/2014/main" id="{27E337D1-C4A0-2340-BDBE-4CC9F1A930DB}"/>
              </a:ext>
            </a:extLst>
          </p:cNvPr>
          <p:cNvSpPr>
            <a:spLocks noGrp="1"/>
          </p:cNvSpPr>
          <p:nvPr>
            <p:ph type="title"/>
          </p:nvPr>
        </p:nvSpPr>
        <p:spPr/>
        <p:txBody>
          <a:bodyPr/>
          <a:lstStyle/>
          <a:p>
            <a:pPr eaLnBrk="1" hangingPunct="1"/>
            <a:r>
              <a:rPr kumimoji="0" lang="zh-CN" altLang="en-US">
                <a:latin typeface="微软雅黑" panose="020B0503020204020204" pitchFamily="34" charset="-122"/>
                <a:ea typeface="微软雅黑" panose="020B0503020204020204" pitchFamily="34" charset="-122"/>
              </a:rPr>
              <a:t>主要内容</a:t>
            </a:r>
            <a:endParaRPr lang="zh-CN" altLang="en-US">
              <a:latin typeface="微软雅黑" panose="020B0503020204020204" pitchFamily="34" charset="-122"/>
              <a:ea typeface="微软雅黑" panose="020B0503020204020204" pitchFamily="34" charset="-122"/>
            </a:endParaRPr>
          </a:p>
        </p:txBody>
      </p:sp>
      <p:sp>
        <p:nvSpPr>
          <p:cNvPr id="12291" name="内容占位符 2">
            <a:extLst>
              <a:ext uri="{FF2B5EF4-FFF2-40B4-BE49-F238E27FC236}">
                <a16:creationId xmlns:a16="http://schemas.microsoft.com/office/drawing/2014/main" id="{CE99CB77-1318-C849-913B-B2BBA5B149E5}"/>
              </a:ext>
            </a:extLst>
          </p:cNvPr>
          <p:cNvSpPr>
            <a:spLocks noGrp="1"/>
          </p:cNvSpPr>
          <p:nvPr>
            <p:ph idx="1"/>
          </p:nvPr>
        </p:nvSpPr>
        <p:spPr/>
        <p:txBody>
          <a:bodyPr/>
          <a:lstStyle/>
          <a:p>
            <a:pPr marL="0" indent="0" eaLnBrk="1" hangingPunct="1">
              <a:buNone/>
            </a:pPr>
            <a:r>
              <a:rPr lang="en-US" altLang="zh-CN" dirty="0">
                <a:ea typeface="微软雅黑" panose="020B0503020204020204" pitchFamily="34" charset="-122"/>
                <a:cs typeface="微软雅黑" panose="020B0503020204020204" pitchFamily="34" charset="-122"/>
              </a:rPr>
              <a:t>6.1 </a:t>
            </a:r>
            <a:r>
              <a:rPr lang="zh-CN" altLang="zh-CN" dirty="0">
                <a:ea typeface="微软雅黑" panose="020B0503020204020204" pitchFamily="34" charset="-122"/>
                <a:cs typeface="微软雅黑" panose="020B0503020204020204" pitchFamily="34" charset="-122"/>
              </a:rPr>
              <a:t>概述</a:t>
            </a:r>
          </a:p>
          <a:p>
            <a:pPr marL="0" indent="0" eaLnBrk="1" hangingPunct="1">
              <a:buNone/>
            </a:pPr>
            <a:r>
              <a:rPr lang="en-US" altLang="zh-CN" dirty="0">
                <a:ea typeface="微软雅黑" panose="020B0503020204020204" pitchFamily="34" charset="-122"/>
                <a:cs typeface="微软雅黑" panose="020B0503020204020204" pitchFamily="34" charset="-122"/>
              </a:rPr>
              <a:t>6.2 </a:t>
            </a:r>
            <a:r>
              <a:rPr lang="zh-CN" altLang="zh-CN" dirty="0">
                <a:ea typeface="微软雅黑" panose="020B0503020204020204" pitchFamily="34" charset="-122"/>
                <a:cs typeface="微软雅黑" panose="020B0503020204020204" pitchFamily="34" charset="-122"/>
              </a:rPr>
              <a:t>相似度衡量方法</a:t>
            </a:r>
          </a:p>
          <a:p>
            <a:pPr marL="0" indent="0" eaLnBrk="1" hangingPunct="1">
              <a:buNone/>
            </a:pPr>
            <a:r>
              <a:rPr lang="en-US" altLang="zh-CN" dirty="0">
                <a:ea typeface="微软雅黑" panose="020B0503020204020204" pitchFamily="34" charset="-122"/>
                <a:cs typeface="微软雅黑" panose="020B0503020204020204" pitchFamily="34" charset="-122"/>
              </a:rPr>
              <a:t>6.3  k</a:t>
            </a:r>
            <a:r>
              <a:rPr lang="zh-CN" altLang="zh-CN" dirty="0">
                <a:ea typeface="微软雅黑" panose="020B0503020204020204" pitchFamily="34" charset="-122"/>
                <a:cs typeface="微软雅黑" panose="020B0503020204020204" pitchFamily="34" charset="-122"/>
              </a:rPr>
              <a:t>均值方法</a:t>
            </a:r>
          </a:p>
          <a:p>
            <a:pPr marL="0" indent="0" eaLnBrk="1" hangingPunct="1">
              <a:buNone/>
            </a:pPr>
            <a:r>
              <a:rPr lang="en-US" altLang="zh-CN" dirty="0">
                <a:ea typeface="微软雅黑" panose="020B0503020204020204" pitchFamily="34" charset="-122"/>
                <a:cs typeface="微软雅黑" panose="020B0503020204020204" pitchFamily="34" charset="-122"/>
              </a:rPr>
              <a:t>6.4 </a:t>
            </a:r>
            <a:r>
              <a:rPr lang="zh-CN" altLang="zh-CN" dirty="0">
                <a:ea typeface="微软雅黑" panose="020B0503020204020204" pitchFamily="34" charset="-122"/>
                <a:cs typeface="微软雅黑" panose="020B0503020204020204" pitchFamily="34" charset="-122"/>
              </a:rPr>
              <a:t>层次聚类方法</a:t>
            </a:r>
          </a:p>
          <a:p>
            <a:pPr marL="0" indent="0" eaLnBrk="1" hangingPunct="1">
              <a:buNone/>
            </a:pPr>
            <a:r>
              <a:rPr lang="en-US" altLang="zh-CN" dirty="0">
                <a:ea typeface="微软雅黑" panose="020B0503020204020204" pitchFamily="34" charset="-122"/>
                <a:cs typeface="微软雅黑" panose="020B0503020204020204" pitchFamily="34" charset="-122"/>
              </a:rPr>
              <a:t>6.5 DBSCAN</a:t>
            </a:r>
            <a:r>
              <a:rPr lang="zh-CN" altLang="zh-CN" dirty="0">
                <a:ea typeface="微软雅黑" panose="020B0503020204020204" pitchFamily="34" charset="-122"/>
                <a:cs typeface="微软雅黑" panose="020B0503020204020204" pitchFamily="34" charset="-122"/>
              </a:rPr>
              <a:t>方法</a:t>
            </a:r>
          </a:p>
          <a:p>
            <a:pPr marL="0" indent="0" eaLnBrk="1" hangingPunct="1">
              <a:buNone/>
            </a:pPr>
            <a:r>
              <a:rPr lang="en-US" altLang="zh-CN" dirty="0">
                <a:ea typeface="微软雅黑" panose="020B0503020204020204" pitchFamily="34" charset="-122"/>
                <a:cs typeface="微软雅黑" panose="020B0503020204020204" pitchFamily="34" charset="-122"/>
              </a:rPr>
              <a:t>6.6 </a:t>
            </a:r>
            <a:r>
              <a:rPr lang="zh-CN" altLang="zh-CN" dirty="0">
                <a:ea typeface="微软雅黑" panose="020B0503020204020204" pitchFamily="34" charset="-122"/>
                <a:cs typeface="微软雅黑" panose="020B0503020204020204" pitchFamily="34" charset="-122"/>
              </a:rPr>
              <a:t>聚类效果衡量方法</a:t>
            </a:r>
          </a:p>
          <a:p>
            <a:pPr eaLnBrk="1" hangingPunct="1"/>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49CAFBC6-7B14-8A41-9986-436BF07B24C2}"/>
              </a:ext>
            </a:extLst>
          </p:cNvPr>
          <p:cNvSpPr>
            <a:spLocks noGrp="1" noChangeArrowheads="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Jaccard</a:t>
            </a:r>
            <a:r>
              <a:rPr lang="zh-CN" altLang="zh-CN">
                <a:latin typeface="微软雅黑" panose="020B0503020204020204" pitchFamily="34" charset="-122"/>
                <a:ea typeface="微软雅黑" panose="020B0503020204020204" pitchFamily="34" charset="-122"/>
              </a:rPr>
              <a:t>系数</a:t>
            </a:r>
            <a:endParaRPr lang="en-US" altLang="zh-CN">
              <a:latin typeface="微软雅黑" panose="020B0503020204020204" pitchFamily="34" charset="-122"/>
              <a:ea typeface="宋体" panose="02010600030101010101" pitchFamily="2" charset="-122"/>
            </a:endParaRPr>
          </a:p>
        </p:txBody>
      </p:sp>
      <p:sp>
        <p:nvSpPr>
          <p:cNvPr id="30725" name="Rectangle 5">
            <a:extLst>
              <a:ext uri="{FF2B5EF4-FFF2-40B4-BE49-F238E27FC236}">
                <a16:creationId xmlns:a16="http://schemas.microsoft.com/office/drawing/2014/main" id="{C5066671-D597-504D-8F91-AA6319C78979}"/>
              </a:ext>
            </a:extLst>
          </p:cNvPr>
          <p:cNvSpPr>
            <a:spLocks noGrp="1" noChangeArrowheads="1"/>
          </p:cNvSpPr>
          <p:nvPr>
            <p:ph idx="1"/>
          </p:nvPr>
        </p:nvSpPr>
        <p:spPr/>
        <p:txBody>
          <a:bodyPr/>
          <a:lstStyle/>
          <a:p>
            <a:pPr eaLnBrk="1" hangingPunct="1">
              <a:lnSpc>
                <a:spcPct val="90000"/>
              </a:lnSpc>
            </a:pPr>
            <a:r>
              <a:rPr lang="en-US" altLang="zh-CN">
                <a:cs typeface="微软雅黑" panose="020B0503020204020204" pitchFamily="34" charset="-122"/>
              </a:rPr>
              <a:t>Y , P:  1;  N : 0</a:t>
            </a:r>
          </a:p>
        </p:txBody>
      </p:sp>
      <p:graphicFrame>
        <p:nvGraphicFramePr>
          <p:cNvPr id="411651" name="Object 2">
            <a:extLst>
              <a:ext uri="{FF2B5EF4-FFF2-40B4-BE49-F238E27FC236}">
                <a16:creationId xmlns:a16="http://schemas.microsoft.com/office/drawing/2014/main" id="{56B29A82-7028-1E4E-A95B-38443D00CDF0}"/>
              </a:ext>
            </a:extLst>
          </p:cNvPr>
          <p:cNvGraphicFramePr>
            <a:graphicFrameLocks noChangeAspect="1"/>
          </p:cNvGraphicFramePr>
          <p:nvPr/>
        </p:nvGraphicFramePr>
        <p:xfrm>
          <a:off x="2855913" y="2312988"/>
          <a:ext cx="6684962" cy="1484312"/>
        </p:xfrm>
        <a:graphic>
          <a:graphicData uri="http://schemas.openxmlformats.org/presentationml/2006/ole">
            <mc:AlternateContent xmlns:mc="http://schemas.openxmlformats.org/markup-compatibility/2006">
              <mc:Choice xmlns:v="urn:schemas-microsoft-com:vml" Requires="v">
                <p:oleObj spid="_x0000_s30736" name="Document" r:id="rId4" imgW="6629400" imgH="1485900" progId="Word.Document.8">
                  <p:embed/>
                </p:oleObj>
              </mc:Choice>
              <mc:Fallback>
                <p:oleObj name="Document" r:id="rId4" imgW="6629400" imgH="1485900" progId="Word.Documen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5913" y="2312988"/>
                        <a:ext cx="6684962" cy="148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1652" name="Object 3">
            <a:extLst>
              <a:ext uri="{FF2B5EF4-FFF2-40B4-BE49-F238E27FC236}">
                <a16:creationId xmlns:a16="http://schemas.microsoft.com/office/drawing/2014/main" id="{99AEDD96-FE4F-BB4C-87E9-E64B70234927}"/>
              </a:ext>
            </a:extLst>
          </p:cNvPr>
          <p:cNvGraphicFramePr>
            <a:graphicFrameLocks noChangeAspect="1"/>
          </p:cNvGraphicFramePr>
          <p:nvPr/>
        </p:nvGraphicFramePr>
        <p:xfrm>
          <a:off x="3981451" y="3752851"/>
          <a:ext cx="3986213" cy="2322513"/>
        </p:xfrm>
        <a:graphic>
          <a:graphicData uri="http://schemas.openxmlformats.org/presentationml/2006/ole">
            <mc:AlternateContent xmlns:mc="http://schemas.openxmlformats.org/markup-compatibility/2006">
              <mc:Choice xmlns:v="urn:schemas-microsoft-com:vml" Requires="v">
                <p:oleObj spid="_x0000_s30737" name="Equation" r:id="rId6" imgW="35991800" imgH="28092400" progId="Equation.DSMT4">
                  <p:embed/>
                </p:oleObj>
              </mc:Choice>
              <mc:Fallback>
                <p:oleObj name="Equation" r:id="rId6" imgW="35991800" imgH="28092400" progId="Equation.DSMT4">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81451" y="3752851"/>
                        <a:ext cx="3986213" cy="232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726" name="对象 1">
            <a:extLst>
              <a:ext uri="{FF2B5EF4-FFF2-40B4-BE49-F238E27FC236}">
                <a16:creationId xmlns:a16="http://schemas.microsoft.com/office/drawing/2014/main" id="{0EF1A1A5-EF83-4443-909C-FC60B8261E56}"/>
              </a:ext>
            </a:extLst>
          </p:cNvPr>
          <p:cNvGraphicFramePr>
            <a:graphicFrameLocks noChangeAspect="1"/>
          </p:cNvGraphicFramePr>
          <p:nvPr/>
        </p:nvGraphicFramePr>
        <p:xfrm>
          <a:off x="5483225" y="1412875"/>
          <a:ext cx="2628900" cy="654050"/>
        </p:xfrm>
        <a:graphic>
          <a:graphicData uri="http://schemas.openxmlformats.org/presentationml/2006/ole">
            <mc:AlternateContent xmlns:mc="http://schemas.openxmlformats.org/markup-compatibility/2006">
              <mc:Choice xmlns:v="urn:schemas-microsoft-com:vml" Requires="v">
                <p:oleObj spid="_x0000_s30738" name="Equation" r:id="rId8" imgW="34518600" imgH="11112500" progId="Equation.DSMT4">
                  <p:embed/>
                </p:oleObj>
              </mc:Choice>
              <mc:Fallback>
                <p:oleObj name="Equation" r:id="rId8" imgW="34518600" imgH="11112500" progId="Equation.DSMT4">
                  <p:embed/>
                  <p:pic>
                    <p:nvPicPr>
                      <p:cNvPr id="0" name="对象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83225" y="1412875"/>
                        <a:ext cx="262890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11651"/>
                                        </p:tgtEl>
                                        <p:attrNameLst>
                                          <p:attrName>style.visibility</p:attrName>
                                        </p:attrNameLst>
                                      </p:cBhvr>
                                      <p:to>
                                        <p:strVal val="visible"/>
                                      </p:to>
                                    </p:set>
                                    <p:animEffect transition="in" filter="box(in)">
                                      <p:cBhvr>
                                        <p:cTn id="7" dur="500"/>
                                        <p:tgtEl>
                                          <p:spTgt spid="4116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411652"/>
                                        </p:tgtEl>
                                        <p:attrNameLst>
                                          <p:attrName>style.visibility</p:attrName>
                                        </p:attrNameLst>
                                      </p:cBhvr>
                                      <p:to>
                                        <p:strVal val="visible"/>
                                      </p:to>
                                    </p:set>
                                    <p:animEffect transition="in" filter="checkerboard(across)">
                                      <p:cBhvr>
                                        <p:cTn id="12" dur="500"/>
                                        <p:tgtEl>
                                          <p:spTgt spid="411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9066D955-E7B6-9742-AF7D-2F084D114A23}"/>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zh-CN">
                <a:latin typeface="微软雅黑" panose="020B0503020204020204" pitchFamily="34" charset="-122"/>
                <a:ea typeface="微软雅黑" panose="020B0503020204020204" pitchFamily="34" charset="-122"/>
              </a:rPr>
              <a:t>异种属性相似度的综合度量</a:t>
            </a:r>
          </a:p>
        </p:txBody>
      </p:sp>
      <p:sp>
        <p:nvSpPr>
          <p:cNvPr id="31747" name="Rectangle 3">
            <a:extLst>
              <a:ext uri="{FF2B5EF4-FFF2-40B4-BE49-F238E27FC236}">
                <a16:creationId xmlns:a16="http://schemas.microsoft.com/office/drawing/2014/main" id="{BE616246-1B4D-9345-84B9-BD106FE705DC}"/>
              </a:ext>
            </a:extLst>
          </p:cNvPr>
          <p:cNvSpPr>
            <a:spLocks noGrp="1" noChangeArrowheads="1"/>
          </p:cNvSpPr>
          <p:nvPr>
            <p:ph idx="1"/>
          </p:nvPr>
        </p:nvSpPr>
        <p:spPr>
          <a:noFill/>
        </p:spPr>
        <p:txBody>
          <a:bodyPr vert="horz" wrap="square" lIns="92075" tIns="46038" rIns="92075" bIns="46038" numCol="1" anchor="t" anchorCtr="0" compatLnSpc="1">
            <a:prstTxWarp prst="textNoShape">
              <a:avLst/>
            </a:prstTxWarp>
          </a:bodyPr>
          <a:lstStyle/>
          <a:p>
            <a:pPr eaLnBrk="1" hangingPunct="1">
              <a:lnSpc>
                <a:spcPct val="120000"/>
              </a:lnSpc>
            </a:pPr>
            <a:r>
              <a:rPr lang="zh-CN" altLang="en-US" sz="2400" dirty="0">
                <a:ea typeface="微软雅黑" panose="020B0503020204020204" pitchFamily="34" charset="-122"/>
                <a:cs typeface="微软雅黑" panose="020B0503020204020204" pitchFamily="34" charset="-122"/>
              </a:rPr>
              <a:t>标称属性：</a:t>
            </a:r>
            <a:r>
              <a:rPr lang="zh-CN" altLang="zh-CN" sz="2400" dirty="0">
                <a:ea typeface="微软雅黑" panose="020B0503020204020204" pitchFamily="34" charset="-122"/>
                <a:cs typeface="微软雅黑" panose="020B0503020204020204" pitchFamily="34" charset="-122"/>
              </a:rPr>
              <a:t>假设对象</a:t>
            </a:r>
            <a:r>
              <a:rPr lang="en-US" altLang="zh-CN" sz="2400" i="1" dirty="0">
                <a:ea typeface="微软雅黑" panose="020B0503020204020204" pitchFamily="34" charset="-122"/>
                <a:cs typeface="微软雅黑" panose="020B0503020204020204" pitchFamily="34" charset="-122"/>
              </a:rPr>
              <a:t>o</a:t>
            </a:r>
            <a:r>
              <a:rPr lang="en-US" altLang="zh-CN" sz="2400" i="1" baseline="-25000" dirty="0">
                <a:ea typeface="微软雅黑" panose="020B0503020204020204" pitchFamily="34" charset="-122"/>
                <a:cs typeface="微软雅黑" panose="020B0503020204020204" pitchFamily="34" charset="-122"/>
              </a:rPr>
              <a:t>i</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x</a:t>
            </a:r>
            <a:r>
              <a:rPr lang="en-US" altLang="zh-CN" sz="2400" i="1" baseline="-25000" dirty="0">
                <a:ea typeface="微软雅黑" panose="020B0503020204020204" pitchFamily="34" charset="-122"/>
                <a:cs typeface="微软雅黑" panose="020B0503020204020204" pitchFamily="34" charset="-122"/>
              </a:rPr>
              <a:t>i</a:t>
            </a:r>
            <a:r>
              <a:rPr lang="en-US" altLang="zh-CN" sz="2400" baseline="-25000" dirty="0">
                <a:ea typeface="微软雅黑" panose="020B0503020204020204" pitchFamily="34" charset="-122"/>
                <a:cs typeface="微软雅黑" panose="020B0503020204020204" pitchFamily="34" charset="-122"/>
              </a:rPr>
              <a:t>1</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 x</a:t>
            </a:r>
            <a:r>
              <a:rPr lang="en-US" altLang="zh-CN" sz="2400" i="1" baseline="-25000" dirty="0">
                <a:ea typeface="微软雅黑" panose="020B0503020204020204" pitchFamily="34" charset="-122"/>
                <a:cs typeface="微软雅黑" panose="020B0503020204020204" pitchFamily="34" charset="-122"/>
              </a:rPr>
              <a:t>i</a:t>
            </a:r>
            <a:r>
              <a:rPr lang="en-US" altLang="zh-CN" sz="2400" baseline="-25000" dirty="0">
                <a:ea typeface="微软雅黑" panose="020B0503020204020204" pitchFamily="34" charset="-122"/>
                <a:cs typeface="微软雅黑" panose="020B0503020204020204" pitchFamily="34" charset="-122"/>
              </a:rPr>
              <a:t>2</a:t>
            </a:r>
            <a:r>
              <a:rPr lang="en-US" altLang="zh-CN" sz="2400" dirty="0">
                <a:ea typeface="微软雅黑" panose="020B0503020204020204" pitchFamily="34" charset="-122"/>
                <a:cs typeface="微软雅黑" panose="020B0503020204020204" pitchFamily="34" charset="-122"/>
              </a:rPr>
              <a:t>,…, </a:t>
            </a:r>
            <a:r>
              <a:rPr lang="en-US" altLang="zh-CN" sz="2400" i="1" dirty="0" err="1">
                <a:ea typeface="微软雅黑" panose="020B0503020204020204" pitchFamily="34" charset="-122"/>
                <a:cs typeface="微软雅黑" panose="020B0503020204020204" pitchFamily="34" charset="-122"/>
              </a:rPr>
              <a:t>x</a:t>
            </a:r>
            <a:r>
              <a:rPr lang="en-US" altLang="zh-CN" sz="2400" i="1" baseline="-25000" dirty="0" err="1">
                <a:ea typeface="微软雅黑" panose="020B0503020204020204" pitchFamily="34" charset="-122"/>
                <a:cs typeface="微软雅黑" panose="020B0503020204020204" pitchFamily="34" charset="-122"/>
              </a:rPr>
              <a:t>im</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和</a:t>
            </a:r>
            <a:r>
              <a:rPr lang="en-US" altLang="zh-CN" sz="2400" i="1" dirty="0" err="1">
                <a:ea typeface="微软雅黑" panose="020B0503020204020204" pitchFamily="34" charset="-122"/>
                <a:cs typeface="微软雅黑" panose="020B0503020204020204" pitchFamily="34" charset="-122"/>
              </a:rPr>
              <a:t>o</a:t>
            </a:r>
            <a:r>
              <a:rPr lang="en-US" altLang="zh-CN" sz="2400" i="1" baseline="-25000" dirty="0" err="1">
                <a:ea typeface="微软雅黑" panose="020B0503020204020204" pitchFamily="34" charset="-122"/>
                <a:cs typeface="微软雅黑" panose="020B0503020204020204" pitchFamily="34" charset="-122"/>
              </a:rPr>
              <a:t>j</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x</a:t>
            </a:r>
            <a:r>
              <a:rPr lang="en-US" altLang="zh-CN" sz="2400" i="1" baseline="-25000" dirty="0">
                <a:ea typeface="微软雅黑" panose="020B0503020204020204" pitchFamily="34" charset="-122"/>
                <a:cs typeface="微软雅黑" panose="020B0503020204020204" pitchFamily="34" charset="-122"/>
              </a:rPr>
              <a:t>j</a:t>
            </a:r>
            <a:r>
              <a:rPr lang="en-US" altLang="zh-CN" sz="2400" baseline="-25000" dirty="0">
                <a:ea typeface="微软雅黑" panose="020B0503020204020204" pitchFamily="34" charset="-122"/>
                <a:cs typeface="微软雅黑" panose="020B0503020204020204" pitchFamily="34" charset="-122"/>
              </a:rPr>
              <a:t>1</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 x</a:t>
            </a:r>
            <a:r>
              <a:rPr lang="en-US" altLang="zh-CN" sz="2400" i="1" baseline="-25000" dirty="0">
                <a:ea typeface="微软雅黑" panose="020B0503020204020204" pitchFamily="34" charset="-122"/>
                <a:cs typeface="微软雅黑" panose="020B0503020204020204" pitchFamily="34" charset="-122"/>
              </a:rPr>
              <a:t>j</a:t>
            </a:r>
            <a:r>
              <a:rPr lang="en-US" altLang="zh-CN" sz="2400" baseline="-25000" dirty="0">
                <a:ea typeface="微软雅黑" panose="020B0503020204020204" pitchFamily="34" charset="-122"/>
                <a:cs typeface="微软雅黑" panose="020B0503020204020204" pitchFamily="34" charset="-122"/>
              </a:rPr>
              <a:t>2</a:t>
            </a:r>
            <a:r>
              <a:rPr lang="en-US" altLang="zh-CN" sz="2400" dirty="0">
                <a:ea typeface="微软雅黑" panose="020B0503020204020204" pitchFamily="34" charset="-122"/>
                <a:cs typeface="微软雅黑" panose="020B0503020204020204" pitchFamily="34" charset="-122"/>
              </a:rPr>
              <a:t>,…, </a:t>
            </a:r>
            <a:r>
              <a:rPr lang="en-US" altLang="zh-CN" sz="2400" i="1" dirty="0" err="1">
                <a:ea typeface="微软雅黑" panose="020B0503020204020204" pitchFamily="34" charset="-122"/>
                <a:cs typeface="微软雅黑" panose="020B0503020204020204" pitchFamily="34" charset="-122"/>
              </a:rPr>
              <a:t>x</a:t>
            </a:r>
            <a:r>
              <a:rPr lang="en-US" altLang="zh-CN" sz="2400" i="1" baseline="-25000" dirty="0" err="1">
                <a:ea typeface="微软雅黑" panose="020B0503020204020204" pitchFamily="34" charset="-122"/>
                <a:cs typeface="微软雅黑" panose="020B0503020204020204" pitchFamily="34" charset="-122"/>
              </a:rPr>
              <a:t>jm</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的第</a:t>
            </a:r>
            <a:r>
              <a:rPr lang="en-US" altLang="zh-CN" sz="2400" dirty="0">
                <a:ea typeface="微软雅黑" panose="020B0503020204020204" pitchFamily="34" charset="-122"/>
                <a:cs typeface="微软雅黑" panose="020B0503020204020204" pitchFamily="34" charset="-122"/>
              </a:rPr>
              <a:t>k</a:t>
            </a:r>
            <a:r>
              <a:rPr lang="zh-CN" altLang="zh-CN" sz="2400" dirty="0">
                <a:ea typeface="微软雅黑" panose="020B0503020204020204" pitchFamily="34" charset="-122"/>
                <a:cs typeface="微软雅黑" panose="020B0503020204020204" pitchFamily="34" charset="-122"/>
              </a:rPr>
              <a:t>个属性是标称属性，则基于此属性的两对象相似度，记为</a:t>
            </a:r>
            <a:r>
              <a:rPr lang="en-US" altLang="zh-CN" sz="2400" i="1" dirty="0" err="1">
                <a:ea typeface="微软雅黑" panose="020B0503020204020204" pitchFamily="34" charset="-122"/>
                <a:cs typeface="微软雅黑" panose="020B0503020204020204" pitchFamily="34" charset="-122"/>
              </a:rPr>
              <a:t>s</a:t>
            </a:r>
            <a:r>
              <a:rPr lang="en-US" altLang="zh-CN" sz="2400" i="1" baseline="-25000" dirty="0" err="1">
                <a:ea typeface="微软雅黑" panose="020B0503020204020204" pitchFamily="34" charset="-122"/>
                <a:cs typeface="微软雅黑" panose="020B0503020204020204" pitchFamily="34" charset="-122"/>
              </a:rPr>
              <a:t>k</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o</a:t>
            </a:r>
            <a:r>
              <a:rPr lang="en-US" altLang="zh-CN" sz="2400" i="1" baseline="-25000" dirty="0">
                <a:ea typeface="微软雅黑" panose="020B0503020204020204" pitchFamily="34" charset="-122"/>
                <a:cs typeface="微软雅黑" panose="020B0503020204020204" pitchFamily="34" charset="-122"/>
              </a:rPr>
              <a:t>i</a:t>
            </a:r>
            <a:r>
              <a:rPr lang="en-US" altLang="zh-CN" sz="2400" dirty="0">
                <a:ea typeface="微软雅黑" panose="020B0503020204020204" pitchFamily="34" charset="-122"/>
                <a:cs typeface="微软雅黑" panose="020B0503020204020204" pitchFamily="34" charset="-122"/>
              </a:rPr>
              <a:t>, </a:t>
            </a:r>
            <a:r>
              <a:rPr lang="en-US" altLang="zh-CN" sz="2400" i="1" dirty="0" err="1">
                <a:ea typeface="微软雅黑" panose="020B0503020204020204" pitchFamily="34" charset="-122"/>
                <a:cs typeface="微软雅黑" panose="020B0503020204020204" pitchFamily="34" charset="-122"/>
              </a:rPr>
              <a:t>o</a:t>
            </a:r>
            <a:r>
              <a:rPr lang="en-US" altLang="zh-CN" sz="2400" i="1" baseline="-25000" dirty="0" err="1">
                <a:ea typeface="微软雅黑" panose="020B0503020204020204" pitchFamily="34" charset="-122"/>
                <a:cs typeface="微软雅黑" panose="020B0503020204020204" pitchFamily="34" charset="-122"/>
              </a:rPr>
              <a:t>j</a:t>
            </a:r>
            <a:r>
              <a:rPr lang="en-US" altLang="zh-CN" sz="2400" dirty="0">
                <a:ea typeface="微软雅黑" panose="020B0503020204020204" pitchFamily="34" charset="-122"/>
                <a:cs typeface="微软雅黑" panose="020B0503020204020204" pitchFamily="34" charset="-122"/>
              </a:rPr>
              <a:t>)</a:t>
            </a:r>
          </a:p>
          <a:p>
            <a:pPr eaLnBrk="1" hangingPunct="1">
              <a:lnSpc>
                <a:spcPct val="120000"/>
              </a:lnSpc>
            </a:pPr>
            <a:endParaRPr lang="en-US" altLang="zh-CN" sz="2400" dirty="0">
              <a:ea typeface="微软雅黑" panose="020B0503020204020204" pitchFamily="34" charset="-122"/>
              <a:cs typeface="微软雅黑" panose="020B0503020204020204" pitchFamily="34" charset="-122"/>
            </a:endParaRPr>
          </a:p>
          <a:p>
            <a:pPr eaLnBrk="1" hangingPunct="1">
              <a:lnSpc>
                <a:spcPct val="120000"/>
              </a:lnSpc>
            </a:pPr>
            <a:endParaRPr lang="en-US" altLang="zh-CN" sz="2400" dirty="0">
              <a:ea typeface="微软雅黑" panose="020B0503020204020204" pitchFamily="34" charset="-122"/>
              <a:cs typeface="微软雅黑" panose="020B0503020204020204" pitchFamily="34" charset="-122"/>
            </a:endParaRPr>
          </a:p>
          <a:p>
            <a:pPr eaLnBrk="1" hangingPunct="1">
              <a:lnSpc>
                <a:spcPct val="120000"/>
              </a:lnSpc>
            </a:pPr>
            <a:r>
              <a:rPr lang="zh-CN" altLang="zh-CN" sz="2400" dirty="0">
                <a:ea typeface="微软雅黑" panose="020B0503020204020204" pitchFamily="34" charset="-122"/>
                <a:cs typeface="微软雅黑" panose="020B0503020204020204" pitchFamily="34" charset="-122"/>
              </a:rPr>
              <a:t>序数</a:t>
            </a:r>
            <a:r>
              <a:rPr lang="zh-CN" altLang="en-US" sz="2400" dirty="0">
                <a:ea typeface="微软雅黑" panose="020B0503020204020204" pitchFamily="34" charset="-122"/>
                <a:cs typeface="微软雅黑" panose="020B0503020204020204" pitchFamily="34" charset="-122"/>
              </a:rPr>
              <a:t>属性：</a:t>
            </a:r>
            <a:r>
              <a:rPr lang="zh-CN" altLang="zh-CN" sz="2400" dirty="0">
                <a:ea typeface="微软雅黑" panose="020B0503020204020204" pitchFamily="34" charset="-122"/>
                <a:cs typeface="微软雅黑" panose="020B0503020204020204" pitchFamily="34" charset="-122"/>
              </a:rPr>
              <a:t>假设对象</a:t>
            </a:r>
            <a:r>
              <a:rPr lang="en-US" altLang="zh-CN" sz="2400" i="1" dirty="0">
                <a:ea typeface="微软雅黑" panose="020B0503020204020204" pitchFamily="34" charset="-122"/>
                <a:cs typeface="微软雅黑" panose="020B0503020204020204" pitchFamily="34" charset="-122"/>
              </a:rPr>
              <a:t>o</a:t>
            </a:r>
            <a:r>
              <a:rPr lang="en-US" altLang="zh-CN" sz="2400" i="1" baseline="-25000" dirty="0">
                <a:ea typeface="微软雅黑" panose="020B0503020204020204" pitchFamily="34" charset="-122"/>
                <a:cs typeface="微软雅黑" panose="020B0503020204020204" pitchFamily="34" charset="-122"/>
              </a:rPr>
              <a:t>i</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x</a:t>
            </a:r>
            <a:r>
              <a:rPr lang="en-US" altLang="zh-CN" sz="2400" i="1" baseline="-25000" dirty="0">
                <a:ea typeface="微软雅黑" panose="020B0503020204020204" pitchFamily="34" charset="-122"/>
                <a:cs typeface="微软雅黑" panose="020B0503020204020204" pitchFamily="34" charset="-122"/>
              </a:rPr>
              <a:t>i</a:t>
            </a:r>
            <a:r>
              <a:rPr lang="en-US" altLang="zh-CN" sz="2400" baseline="-25000" dirty="0">
                <a:ea typeface="微软雅黑" panose="020B0503020204020204" pitchFamily="34" charset="-122"/>
                <a:cs typeface="微软雅黑" panose="020B0503020204020204" pitchFamily="34" charset="-122"/>
              </a:rPr>
              <a:t>1</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 x</a:t>
            </a:r>
            <a:r>
              <a:rPr lang="en-US" altLang="zh-CN" sz="2400" i="1" baseline="-25000" dirty="0">
                <a:ea typeface="微软雅黑" panose="020B0503020204020204" pitchFamily="34" charset="-122"/>
                <a:cs typeface="微软雅黑" panose="020B0503020204020204" pitchFamily="34" charset="-122"/>
              </a:rPr>
              <a:t>i</a:t>
            </a:r>
            <a:r>
              <a:rPr lang="en-US" altLang="zh-CN" sz="2400" baseline="-25000" dirty="0">
                <a:ea typeface="微软雅黑" panose="020B0503020204020204" pitchFamily="34" charset="-122"/>
                <a:cs typeface="微软雅黑" panose="020B0503020204020204" pitchFamily="34" charset="-122"/>
              </a:rPr>
              <a:t>2</a:t>
            </a:r>
            <a:r>
              <a:rPr lang="en-US" altLang="zh-CN" sz="2400" dirty="0">
                <a:ea typeface="微软雅黑" panose="020B0503020204020204" pitchFamily="34" charset="-122"/>
                <a:cs typeface="微软雅黑" panose="020B0503020204020204" pitchFamily="34" charset="-122"/>
              </a:rPr>
              <a:t>,…, </a:t>
            </a:r>
            <a:r>
              <a:rPr lang="en-US" altLang="zh-CN" sz="2400" i="1" dirty="0" err="1">
                <a:ea typeface="微软雅黑" panose="020B0503020204020204" pitchFamily="34" charset="-122"/>
                <a:cs typeface="微软雅黑" panose="020B0503020204020204" pitchFamily="34" charset="-122"/>
              </a:rPr>
              <a:t>x</a:t>
            </a:r>
            <a:r>
              <a:rPr lang="en-US" altLang="zh-CN" sz="2400" i="1" baseline="-25000" dirty="0" err="1">
                <a:ea typeface="微软雅黑" panose="020B0503020204020204" pitchFamily="34" charset="-122"/>
                <a:cs typeface="微软雅黑" panose="020B0503020204020204" pitchFamily="34" charset="-122"/>
              </a:rPr>
              <a:t>im</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和</a:t>
            </a:r>
            <a:r>
              <a:rPr lang="en-US" altLang="zh-CN" sz="2400" i="1" dirty="0" err="1">
                <a:ea typeface="微软雅黑" panose="020B0503020204020204" pitchFamily="34" charset="-122"/>
                <a:cs typeface="微软雅黑" panose="020B0503020204020204" pitchFamily="34" charset="-122"/>
              </a:rPr>
              <a:t>o</a:t>
            </a:r>
            <a:r>
              <a:rPr lang="en-US" altLang="zh-CN" sz="2400" i="1" baseline="-25000" dirty="0" err="1">
                <a:ea typeface="微软雅黑" panose="020B0503020204020204" pitchFamily="34" charset="-122"/>
                <a:cs typeface="微软雅黑" panose="020B0503020204020204" pitchFamily="34" charset="-122"/>
              </a:rPr>
              <a:t>j</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x</a:t>
            </a:r>
            <a:r>
              <a:rPr lang="en-US" altLang="zh-CN" sz="2400" i="1" baseline="-25000" dirty="0">
                <a:ea typeface="微软雅黑" panose="020B0503020204020204" pitchFamily="34" charset="-122"/>
                <a:cs typeface="微软雅黑" panose="020B0503020204020204" pitchFamily="34" charset="-122"/>
              </a:rPr>
              <a:t>j</a:t>
            </a:r>
            <a:r>
              <a:rPr lang="en-US" altLang="zh-CN" sz="2400" baseline="-25000" dirty="0">
                <a:ea typeface="微软雅黑" panose="020B0503020204020204" pitchFamily="34" charset="-122"/>
                <a:cs typeface="微软雅黑" panose="020B0503020204020204" pitchFamily="34" charset="-122"/>
              </a:rPr>
              <a:t>1</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 x</a:t>
            </a:r>
            <a:r>
              <a:rPr lang="en-US" altLang="zh-CN" sz="2400" i="1" baseline="-25000" dirty="0">
                <a:ea typeface="微软雅黑" panose="020B0503020204020204" pitchFamily="34" charset="-122"/>
                <a:cs typeface="微软雅黑" panose="020B0503020204020204" pitchFamily="34" charset="-122"/>
              </a:rPr>
              <a:t>j</a:t>
            </a:r>
            <a:r>
              <a:rPr lang="en-US" altLang="zh-CN" sz="2400" baseline="-25000" dirty="0">
                <a:ea typeface="微软雅黑" panose="020B0503020204020204" pitchFamily="34" charset="-122"/>
                <a:cs typeface="微软雅黑" panose="020B0503020204020204" pitchFamily="34" charset="-122"/>
              </a:rPr>
              <a:t>2</a:t>
            </a:r>
            <a:r>
              <a:rPr lang="en-US" altLang="zh-CN" sz="2400" dirty="0">
                <a:ea typeface="微软雅黑" panose="020B0503020204020204" pitchFamily="34" charset="-122"/>
                <a:cs typeface="微软雅黑" panose="020B0503020204020204" pitchFamily="34" charset="-122"/>
              </a:rPr>
              <a:t>,…, </a:t>
            </a:r>
            <a:r>
              <a:rPr lang="en-US" altLang="zh-CN" sz="2400" i="1" dirty="0" err="1">
                <a:ea typeface="微软雅黑" panose="020B0503020204020204" pitchFamily="34" charset="-122"/>
                <a:cs typeface="微软雅黑" panose="020B0503020204020204" pitchFamily="34" charset="-122"/>
              </a:rPr>
              <a:t>x</a:t>
            </a:r>
            <a:r>
              <a:rPr lang="en-US" altLang="zh-CN" sz="2400" i="1" baseline="-25000" dirty="0" err="1">
                <a:ea typeface="微软雅黑" panose="020B0503020204020204" pitchFamily="34" charset="-122"/>
                <a:cs typeface="微软雅黑" panose="020B0503020204020204" pitchFamily="34" charset="-122"/>
              </a:rPr>
              <a:t>jm</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的第</a:t>
            </a:r>
            <a:r>
              <a:rPr lang="en-US" altLang="zh-CN" sz="2400" dirty="0">
                <a:ea typeface="微软雅黑" panose="020B0503020204020204" pitchFamily="34" charset="-122"/>
                <a:cs typeface="微软雅黑" panose="020B0503020204020204" pitchFamily="34" charset="-122"/>
              </a:rPr>
              <a:t>k</a:t>
            </a:r>
            <a:r>
              <a:rPr lang="zh-CN" altLang="zh-CN" sz="2400" dirty="0">
                <a:ea typeface="微软雅黑" panose="020B0503020204020204" pitchFamily="34" charset="-122"/>
                <a:cs typeface="微软雅黑" panose="020B0503020204020204" pitchFamily="34" charset="-122"/>
              </a:rPr>
              <a:t>个属性是序数属性，有</a:t>
            </a:r>
            <a:r>
              <a:rPr lang="en-US" altLang="zh-CN" sz="2400" dirty="0">
                <a:ea typeface="微软雅黑" panose="020B0503020204020204" pitchFamily="34" charset="-122"/>
                <a:cs typeface="微软雅黑" panose="020B0503020204020204" pitchFamily="34" charset="-122"/>
              </a:rPr>
              <a:t>p</a:t>
            </a:r>
            <a:r>
              <a:rPr lang="zh-CN" altLang="zh-CN" sz="2400" dirty="0">
                <a:ea typeface="微软雅黑" panose="020B0503020204020204" pitchFamily="34" charset="-122"/>
                <a:cs typeface="微软雅黑" panose="020B0503020204020204" pitchFamily="34" charset="-122"/>
              </a:rPr>
              <a:t>个不同取值，首先将其取值排序，按照顺序映射为整数</a:t>
            </a:r>
            <a:r>
              <a:rPr lang="en-US" altLang="zh-CN" sz="2400" dirty="0">
                <a:ea typeface="微软雅黑" panose="020B0503020204020204" pitchFamily="34" charset="-122"/>
                <a:cs typeface="微软雅黑" panose="020B0503020204020204" pitchFamily="34" charset="-122"/>
              </a:rPr>
              <a:t>0~(p-1</a:t>
            </a:r>
            <a:r>
              <a:rPr lang="zh-CN" altLang="zh-CN" sz="2400" dirty="0">
                <a:ea typeface="微软雅黑" panose="020B0503020204020204" pitchFamily="34" charset="-122"/>
                <a:cs typeface="微软雅黑" panose="020B0503020204020204" pitchFamily="34" charset="-122"/>
              </a:rPr>
              <a:t>），并用此序号代替原来的取值，则基于此属性的两对象相似度，</a:t>
            </a:r>
            <a:r>
              <a:rPr lang="en-US" altLang="zh-CN" sz="2400" i="1" dirty="0" err="1">
                <a:ea typeface="微软雅黑" panose="020B0503020204020204" pitchFamily="34" charset="-122"/>
                <a:cs typeface="微软雅黑" panose="020B0503020204020204" pitchFamily="34" charset="-122"/>
              </a:rPr>
              <a:t>s</a:t>
            </a:r>
            <a:r>
              <a:rPr lang="en-US" altLang="zh-CN" sz="2400" i="1" baseline="-25000" dirty="0" err="1">
                <a:ea typeface="微软雅黑" panose="020B0503020204020204" pitchFamily="34" charset="-122"/>
                <a:cs typeface="微软雅黑" panose="020B0503020204020204" pitchFamily="34" charset="-122"/>
              </a:rPr>
              <a:t>k</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o</a:t>
            </a:r>
            <a:r>
              <a:rPr lang="en-US" altLang="zh-CN" sz="2400" i="1" baseline="-25000" dirty="0">
                <a:ea typeface="微软雅黑" panose="020B0503020204020204" pitchFamily="34" charset="-122"/>
                <a:cs typeface="微软雅黑" panose="020B0503020204020204" pitchFamily="34" charset="-122"/>
              </a:rPr>
              <a:t>i</a:t>
            </a:r>
            <a:r>
              <a:rPr lang="en-US" altLang="zh-CN" sz="2400" dirty="0">
                <a:ea typeface="微软雅黑" panose="020B0503020204020204" pitchFamily="34" charset="-122"/>
                <a:cs typeface="微软雅黑" panose="020B0503020204020204" pitchFamily="34" charset="-122"/>
              </a:rPr>
              <a:t>, </a:t>
            </a:r>
            <a:r>
              <a:rPr lang="en-US" altLang="zh-CN" sz="2400" i="1" dirty="0" err="1">
                <a:ea typeface="微软雅黑" panose="020B0503020204020204" pitchFamily="34" charset="-122"/>
                <a:cs typeface="微软雅黑" panose="020B0503020204020204" pitchFamily="34" charset="-122"/>
              </a:rPr>
              <a:t>o</a:t>
            </a:r>
            <a:r>
              <a:rPr lang="en-US" altLang="zh-CN" sz="2400" i="1" baseline="-25000" dirty="0" err="1">
                <a:ea typeface="微软雅黑" panose="020B0503020204020204" pitchFamily="34" charset="-122"/>
                <a:cs typeface="微软雅黑" panose="020B0503020204020204" pitchFamily="34" charset="-122"/>
              </a:rPr>
              <a:t>j</a:t>
            </a:r>
            <a:r>
              <a:rPr lang="en-US" altLang="zh-CN" sz="2400" dirty="0">
                <a:ea typeface="微软雅黑" panose="020B0503020204020204" pitchFamily="34" charset="-122"/>
                <a:cs typeface="微软雅黑" panose="020B0503020204020204" pitchFamily="34" charset="-122"/>
              </a:rPr>
              <a:t>)</a:t>
            </a:r>
          </a:p>
        </p:txBody>
      </p:sp>
      <p:graphicFrame>
        <p:nvGraphicFramePr>
          <p:cNvPr id="31748" name="对象 3">
            <a:extLst>
              <a:ext uri="{FF2B5EF4-FFF2-40B4-BE49-F238E27FC236}">
                <a16:creationId xmlns:a16="http://schemas.microsoft.com/office/drawing/2014/main" id="{B08D32D6-D0F9-7F4B-898D-4642BFD80E83}"/>
              </a:ext>
            </a:extLst>
          </p:cNvPr>
          <p:cNvGraphicFramePr>
            <a:graphicFrameLocks noChangeAspect="1"/>
          </p:cNvGraphicFramePr>
          <p:nvPr>
            <p:extLst>
              <p:ext uri="{D42A27DB-BD31-4B8C-83A1-F6EECF244321}">
                <p14:modId xmlns:p14="http://schemas.microsoft.com/office/powerpoint/2010/main" val="733052353"/>
              </p:ext>
            </p:extLst>
          </p:nvPr>
        </p:nvGraphicFramePr>
        <p:xfrm>
          <a:off x="4090988" y="2564904"/>
          <a:ext cx="3522662" cy="1008063"/>
        </p:xfrm>
        <a:graphic>
          <a:graphicData uri="http://schemas.openxmlformats.org/presentationml/2006/ole">
            <mc:AlternateContent xmlns:mc="http://schemas.openxmlformats.org/markup-compatibility/2006">
              <mc:Choice xmlns:v="urn:schemas-microsoft-com:vml" Requires="v">
                <p:oleObj spid="_x0000_s31756" r:id="rId4" imgW="39204900" imgH="11112500" progId="Equation.DSMT4">
                  <p:embed/>
                </p:oleObj>
              </mc:Choice>
              <mc:Fallback>
                <p:oleObj r:id="rId4" imgW="39204900" imgH="11112500" progId="Equation.DSMT4">
                  <p:embed/>
                  <p:pic>
                    <p:nvPicPr>
                      <p:cNvPr id="0" name="对象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0988" y="2564904"/>
                        <a:ext cx="3522662"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749" name="对象 5">
            <a:extLst>
              <a:ext uri="{FF2B5EF4-FFF2-40B4-BE49-F238E27FC236}">
                <a16:creationId xmlns:a16="http://schemas.microsoft.com/office/drawing/2014/main" id="{D111D86C-792F-5C4D-8E01-9D102B34793E}"/>
              </a:ext>
            </a:extLst>
          </p:cNvPr>
          <p:cNvGraphicFramePr>
            <a:graphicFrameLocks noChangeAspect="1"/>
          </p:cNvGraphicFramePr>
          <p:nvPr/>
        </p:nvGraphicFramePr>
        <p:xfrm>
          <a:off x="4090988" y="5300664"/>
          <a:ext cx="3670300" cy="1081087"/>
        </p:xfrm>
        <a:graphic>
          <a:graphicData uri="http://schemas.openxmlformats.org/presentationml/2006/ole">
            <mc:AlternateContent xmlns:mc="http://schemas.openxmlformats.org/markup-compatibility/2006">
              <mc:Choice xmlns:v="urn:schemas-microsoft-com:vml" Requires="v">
                <p:oleObj spid="_x0000_s31757" r:id="rId6" imgW="34810700" imgH="10236200" progId="Equation.DSMT4">
                  <p:embed/>
                </p:oleObj>
              </mc:Choice>
              <mc:Fallback>
                <p:oleObj r:id="rId6" imgW="34810700" imgH="10236200" progId="Equation.DSMT4">
                  <p:embed/>
                  <p:pic>
                    <p:nvPicPr>
                      <p:cNvPr id="0" name="对象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90988" y="5300664"/>
                        <a:ext cx="36703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a:extLst>
              <a:ext uri="{FF2B5EF4-FFF2-40B4-BE49-F238E27FC236}">
                <a16:creationId xmlns:a16="http://schemas.microsoft.com/office/drawing/2014/main" id="{23CE393D-CA74-A242-A4E2-07A4956330A3}"/>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异种属性相似度的综合度量</a:t>
            </a:r>
          </a:p>
        </p:txBody>
      </p:sp>
      <p:sp>
        <p:nvSpPr>
          <p:cNvPr id="3" name="内容占位符 2">
            <a:extLst>
              <a:ext uri="{FF2B5EF4-FFF2-40B4-BE49-F238E27FC236}">
                <a16:creationId xmlns:a16="http://schemas.microsoft.com/office/drawing/2014/main" id="{F0494C6C-53DE-8141-B986-3E0E92301AAE}"/>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区间属性或比率属性可以通过取值的差来衡量相异度，假设对象</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x</a:t>
            </a:r>
            <a:r>
              <a:rPr lang="en-US" altLang="zh-CN" i="1" baseline="-25000" dirty="0">
                <a:ea typeface="微软雅黑" panose="020B0503020204020204" pitchFamily="34" charset="-122"/>
                <a:cs typeface="微软雅黑" panose="020B0503020204020204" pitchFamily="34" charset="-122"/>
              </a:rPr>
              <a:t>i</a:t>
            </a:r>
            <a:r>
              <a:rPr lang="en-US" altLang="zh-CN" baseline="-25000" dirty="0">
                <a:ea typeface="微软雅黑" panose="020B0503020204020204" pitchFamily="34" charset="-122"/>
                <a:cs typeface="微软雅黑" panose="020B0503020204020204" pitchFamily="34" charset="-122"/>
              </a:rPr>
              <a:t>1</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 x</a:t>
            </a:r>
            <a:r>
              <a:rPr lang="en-US" altLang="zh-CN" i="1" baseline="-25000" dirty="0">
                <a:ea typeface="微软雅黑" panose="020B0503020204020204" pitchFamily="34" charset="-122"/>
                <a:cs typeface="微软雅黑" panose="020B0503020204020204" pitchFamily="34" charset="-122"/>
              </a:rPr>
              <a:t>i</a:t>
            </a:r>
            <a:r>
              <a:rPr lang="en-US" altLang="zh-CN" baseline="-25000" dirty="0">
                <a:ea typeface="微软雅黑" panose="020B0503020204020204" pitchFamily="34" charset="-122"/>
                <a:cs typeface="微软雅黑" panose="020B0503020204020204" pitchFamily="34" charset="-122"/>
              </a:rPr>
              <a:t>2</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x</a:t>
            </a:r>
            <a:r>
              <a:rPr lang="en-US" altLang="zh-CN" i="1" baseline="-25000" dirty="0" err="1">
                <a:ea typeface="微软雅黑" panose="020B0503020204020204" pitchFamily="34" charset="-122"/>
                <a:cs typeface="微软雅黑" panose="020B0503020204020204" pitchFamily="34" charset="-122"/>
              </a:rPr>
              <a:t>im</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和</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x</a:t>
            </a:r>
            <a:r>
              <a:rPr lang="en-US" altLang="zh-CN" i="1" baseline="-25000" dirty="0">
                <a:ea typeface="微软雅黑" panose="020B0503020204020204" pitchFamily="34" charset="-122"/>
                <a:cs typeface="微软雅黑" panose="020B0503020204020204" pitchFamily="34" charset="-122"/>
              </a:rPr>
              <a:t>j</a:t>
            </a:r>
            <a:r>
              <a:rPr lang="en-US" altLang="zh-CN" baseline="-25000" dirty="0">
                <a:ea typeface="微软雅黑" panose="020B0503020204020204" pitchFamily="34" charset="-122"/>
                <a:cs typeface="微软雅黑" panose="020B0503020204020204" pitchFamily="34" charset="-122"/>
              </a:rPr>
              <a:t>1</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 x</a:t>
            </a:r>
            <a:r>
              <a:rPr lang="en-US" altLang="zh-CN" i="1" baseline="-25000" dirty="0">
                <a:ea typeface="微软雅黑" panose="020B0503020204020204" pitchFamily="34" charset="-122"/>
                <a:cs typeface="微软雅黑" panose="020B0503020204020204" pitchFamily="34" charset="-122"/>
              </a:rPr>
              <a:t>j</a:t>
            </a:r>
            <a:r>
              <a:rPr lang="en-US" altLang="zh-CN" baseline="-25000" dirty="0">
                <a:ea typeface="微软雅黑" panose="020B0503020204020204" pitchFamily="34" charset="-122"/>
                <a:cs typeface="微软雅黑" panose="020B0503020204020204" pitchFamily="34" charset="-122"/>
              </a:rPr>
              <a:t>2</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x</a:t>
            </a:r>
            <a:r>
              <a:rPr lang="en-US" altLang="zh-CN" i="1" baseline="-25000" dirty="0" err="1">
                <a:ea typeface="微软雅黑" panose="020B0503020204020204" pitchFamily="34" charset="-122"/>
                <a:cs typeface="微软雅黑" panose="020B0503020204020204" pitchFamily="34" charset="-122"/>
              </a:rPr>
              <a:t>jm</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的第</a:t>
            </a:r>
            <a:r>
              <a:rPr lang="en-US" altLang="zh-CN"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个属性是数值属性，则基于此属性的两对象相似度，</a:t>
            </a:r>
            <a:r>
              <a:rPr lang="en-US" altLang="zh-CN" i="1" dirty="0" err="1">
                <a:ea typeface="微软雅黑" panose="020B0503020204020204" pitchFamily="34" charset="-122"/>
                <a:cs typeface="微软雅黑" panose="020B0503020204020204" pitchFamily="34" charset="-122"/>
              </a:rPr>
              <a:t>s</a:t>
            </a:r>
            <a:r>
              <a:rPr lang="en-US" altLang="zh-CN" i="1" baseline="-25000" dirty="0" err="1">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eaLnBrk="1" hangingPunct="1">
              <a:buFont typeface="Wingdings" pitchFamily="2" charset="2"/>
              <a:buNone/>
            </a:pPr>
            <a:endParaRPr lang="en-US" altLang="zh-CN" dirty="0">
              <a:ea typeface="微软雅黑" panose="020B0503020204020204" pitchFamily="34" charset="-122"/>
              <a:cs typeface="微软雅黑" panose="020B0503020204020204" pitchFamily="34" charset="-122"/>
            </a:endParaRPr>
          </a:p>
          <a:p>
            <a:pPr eaLnBrk="1" hangingPunct="1"/>
            <a:endParaRPr lang="en-US" altLang="zh-CN" dirty="0">
              <a:ea typeface="微软雅黑" panose="020B0503020204020204" pitchFamily="34" charset="-122"/>
              <a:cs typeface="微软雅黑" panose="020B0503020204020204" pitchFamily="34" charset="-122"/>
            </a:endParaRPr>
          </a:p>
          <a:p>
            <a:pPr eaLnBrk="1" hangingPunct="1"/>
            <a:r>
              <a:rPr lang="zh-CN" altLang="zh-CN" dirty="0">
                <a:ea typeface="微软雅黑" panose="020B0503020204020204" pitchFamily="34" charset="-122"/>
                <a:cs typeface="微软雅黑" panose="020B0503020204020204" pitchFamily="34" charset="-122"/>
              </a:rPr>
              <a:t>对于非对称二值属性，如果采用标称属性的处理方法，则有可能使得不重要的</a:t>
            </a:r>
            <a:r>
              <a:rPr lang="en-US" altLang="zh-CN"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值左右了相似度，因此，如果两个对象的非对称属性的两个取值均为</a:t>
            </a:r>
            <a:r>
              <a:rPr lang="en-US" altLang="zh-CN"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，则在衡量相似度时忽略，</a:t>
            </a:r>
            <a:r>
              <a:rPr lang="zh-CN" altLang="en-US" dirty="0">
                <a:ea typeface="微软雅黑" panose="020B0503020204020204" pitchFamily="34" charset="-122"/>
                <a:cs typeface="微软雅黑" panose="020B0503020204020204" pitchFamily="34" charset="-122"/>
              </a:rPr>
              <a:t>否则：</a:t>
            </a:r>
          </a:p>
        </p:txBody>
      </p:sp>
      <p:graphicFrame>
        <p:nvGraphicFramePr>
          <p:cNvPr id="32772" name="对象 4">
            <a:extLst>
              <a:ext uri="{FF2B5EF4-FFF2-40B4-BE49-F238E27FC236}">
                <a16:creationId xmlns:a16="http://schemas.microsoft.com/office/drawing/2014/main" id="{2C5E99A3-A2AD-8B4D-A7F4-8AEB16532420}"/>
              </a:ext>
            </a:extLst>
          </p:cNvPr>
          <p:cNvGraphicFramePr>
            <a:graphicFrameLocks noChangeAspect="1"/>
          </p:cNvGraphicFramePr>
          <p:nvPr>
            <p:extLst>
              <p:ext uri="{D42A27DB-BD31-4B8C-83A1-F6EECF244321}">
                <p14:modId xmlns:p14="http://schemas.microsoft.com/office/powerpoint/2010/main" val="1268063185"/>
              </p:ext>
            </p:extLst>
          </p:nvPr>
        </p:nvGraphicFramePr>
        <p:xfrm>
          <a:off x="4151784" y="3038873"/>
          <a:ext cx="3527425" cy="979488"/>
        </p:xfrm>
        <a:graphic>
          <a:graphicData uri="http://schemas.openxmlformats.org/presentationml/2006/ole">
            <mc:AlternateContent xmlns:mc="http://schemas.openxmlformats.org/markup-compatibility/2006">
              <mc:Choice xmlns:v="urn:schemas-microsoft-com:vml" Requires="v">
                <p:oleObj spid="_x0000_s32780" r:id="rId3" imgW="36868100" imgH="10236200" progId="Equation.DSMT4">
                  <p:embed/>
                </p:oleObj>
              </mc:Choice>
              <mc:Fallback>
                <p:oleObj r:id="rId3" imgW="36868100" imgH="102362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1784" y="3038873"/>
                        <a:ext cx="3527425"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2773" name="对象 5">
            <a:extLst>
              <a:ext uri="{FF2B5EF4-FFF2-40B4-BE49-F238E27FC236}">
                <a16:creationId xmlns:a16="http://schemas.microsoft.com/office/drawing/2014/main" id="{8832E005-0D46-6647-9E64-34F1C1ADAE98}"/>
              </a:ext>
            </a:extLst>
          </p:cNvPr>
          <p:cNvGraphicFramePr>
            <a:graphicFrameLocks noChangeAspect="1"/>
          </p:cNvGraphicFramePr>
          <p:nvPr>
            <p:extLst>
              <p:ext uri="{D42A27DB-BD31-4B8C-83A1-F6EECF244321}">
                <p14:modId xmlns:p14="http://schemas.microsoft.com/office/powerpoint/2010/main" val="1514478296"/>
              </p:ext>
            </p:extLst>
          </p:nvPr>
        </p:nvGraphicFramePr>
        <p:xfrm>
          <a:off x="4151784" y="5621735"/>
          <a:ext cx="2957513" cy="846137"/>
        </p:xfrm>
        <a:graphic>
          <a:graphicData uri="http://schemas.openxmlformats.org/presentationml/2006/ole">
            <mc:AlternateContent xmlns:mc="http://schemas.openxmlformats.org/markup-compatibility/2006">
              <mc:Choice xmlns:v="urn:schemas-microsoft-com:vml" Requires="v">
                <p:oleObj spid="_x0000_s32781" r:id="rId5" imgW="39204900" imgH="11112500" progId="Equation.DSMT4">
                  <p:embed/>
                </p:oleObj>
              </mc:Choice>
              <mc:Fallback>
                <p:oleObj r:id="rId5" imgW="39204900" imgH="11112500" progId="Equation.DSMT4">
                  <p:embed/>
                  <p:pic>
                    <p:nvPicPr>
                      <p:cNvPr id="0" name="对象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1784" y="5621735"/>
                        <a:ext cx="2957513"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6BDB683-C128-0E4B-A5C0-A628E171CF16}"/>
              </a:ext>
            </a:extLst>
          </p:cNvPr>
          <p:cNvSpPr>
            <a:spLocks noGrp="1"/>
          </p:cNvSpPr>
          <p:nvPr>
            <p:ph idx="1"/>
          </p:nvPr>
        </p:nvSpPr>
        <p:spPr>
          <a:xfrm>
            <a:off x="305450" y="230833"/>
            <a:ext cx="11379200" cy="4856956"/>
          </a:xfrm>
        </p:spPr>
        <p:txBody>
          <a:bodyPr/>
          <a:lstStyle/>
          <a:p>
            <a:pPr marL="0" indent="0" eaLnBrk="1" hangingPunct="1">
              <a:buNone/>
            </a:pP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x</a:t>
            </a:r>
            <a:r>
              <a:rPr lang="en-US" altLang="zh-CN" i="1" baseline="-25000" dirty="0">
                <a:ea typeface="微软雅黑" panose="020B0503020204020204" pitchFamily="34" charset="-122"/>
                <a:cs typeface="微软雅黑" panose="020B0503020204020204" pitchFamily="34" charset="-122"/>
              </a:rPr>
              <a:t>i</a:t>
            </a:r>
            <a:r>
              <a:rPr lang="en-US" altLang="zh-CN" baseline="-25000" dirty="0">
                <a:ea typeface="微软雅黑" panose="020B0503020204020204" pitchFamily="34" charset="-122"/>
                <a:cs typeface="微软雅黑" panose="020B0503020204020204" pitchFamily="34" charset="-122"/>
              </a:rPr>
              <a:t>1</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 x</a:t>
            </a:r>
            <a:r>
              <a:rPr lang="en-US" altLang="zh-CN" i="1" baseline="-25000" dirty="0">
                <a:ea typeface="微软雅黑" panose="020B0503020204020204" pitchFamily="34" charset="-122"/>
                <a:cs typeface="微软雅黑" panose="020B0503020204020204" pitchFamily="34" charset="-122"/>
              </a:rPr>
              <a:t>i</a:t>
            </a:r>
            <a:r>
              <a:rPr lang="en-US" altLang="zh-CN" baseline="-25000" dirty="0">
                <a:ea typeface="微软雅黑" panose="020B0503020204020204" pitchFamily="34" charset="-122"/>
                <a:cs typeface="微软雅黑" panose="020B0503020204020204" pitchFamily="34" charset="-122"/>
              </a:rPr>
              <a:t>2</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x</a:t>
            </a:r>
            <a:r>
              <a:rPr lang="en-US" altLang="zh-CN" i="1" baseline="-25000" dirty="0" err="1">
                <a:ea typeface="微软雅黑" panose="020B0503020204020204" pitchFamily="34" charset="-122"/>
                <a:cs typeface="微软雅黑" panose="020B0503020204020204" pitchFamily="34" charset="-122"/>
              </a:rPr>
              <a:t>im</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x</a:t>
            </a:r>
            <a:r>
              <a:rPr lang="en-US" altLang="zh-CN" i="1" baseline="-25000" dirty="0">
                <a:ea typeface="微软雅黑" panose="020B0503020204020204" pitchFamily="34" charset="-122"/>
                <a:cs typeface="微软雅黑" panose="020B0503020204020204" pitchFamily="34" charset="-122"/>
              </a:rPr>
              <a:t>j</a:t>
            </a:r>
            <a:r>
              <a:rPr lang="en-US" altLang="zh-CN" baseline="-25000" dirty="0">
                <a:ea typeface="微软雅黑" panose="020B0503020204020204" pitchFamily="34" charset="-122"/>
                <a:cs typeface="微软雅黑" panose="020B0503020204020204" pitchFamily="34" charset="-122"/>
              </a:rPr>
              <a:t>1</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 x</a:t>
            </a:r>
            <a:r>
              <a:rPr lang="en-US" altLang="zh-CN" i="1" baseline="-25000" dirty="0">
                <a:ea typeface="微软雅黑" panose="020B0503020204020204" pitchFamily="34" charset="-122"/>
                <a:cs typeface="微软雅黑" panose="020B0503020204020204" pitchFamily="34" charset="-122"/>
              </a:rPr>
              <a:t>j</a:t>
            </a:r>
            <a:r>
              <a:rPr lang="en-US" altLang="zh-CN" baseline="-25000" dirty="0">
                <a:ea typeface="微软雅黑" panose="020B0503020204020204" pitchFamily="34" charset="-122"/>
                <a:cs typeface="微软雅黑" panose="020B0503020204020204" pitchFamily="34" charset="-122"/>
              </a:rPr>
              <a:t>2</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x</a:t>
            </a:r>
            <a:r>
              <a:rPr lang="en-US" altLang="zh-CN" i="1" baseline="-25000" dirty="0" err="1">
                <a:ea typeface="微软雅黑" panose="020B0503020204020204" pitchFamily="34" charset="-122"/>
                <a:cs typeface="微软雅黑" panose="020B0503020204020204" pitchFamily="34" charset="-122"/>
              </a:rPr>
              <a:t>jm</a:t>
            </a:r>
            <a:r>
              <a:rPr lang="en-US" altLang="zh-CN" dirty="0">
                <a:ea typeface="微软雅黑" panose="020B0503020204020204" pitchFamily="34" charset="-122"/>
                <a:cs typeface="微软雅黑" panose="020B0503020204020204" pitchFamily="34" charset="-122"/>
              </a:rPr>
              <a:t>)</a:t>
            </a:r>
            <a:endParaRPr lang="zh-CN" altLang="zh-CN" dirty="0">
              <a:ea typeface="微软雅黑" panose="020B0503020204020204" pitchFamily="34" charset="-122"/>
              <a:cs typeface="微软雅黑" panose="020B0503020204020204" pitchFamily="34" charset="-122"/>
            </a:endParaRPr>
          </a:p>
          <a:p>
            <a:pPr marL="0" indent="0" eaLnBrk="1" hangingPunct="1">
              <a:buNone/>
            </a:pPr>
            <a:r>
              <a:rPr lang="en-US" altLang="zh-CN" i="1" dirty="0">
                <a:ea typeface="微软雅黑" panose="020B0503020204020204" pitchFamily="34" charset="-122"/>
                <a:cs typeface="微软雅黑" panose="020B0503020204020204" pitchFamily="34" charset="-122"/>
              </a:rPr>
              <a:t>1. k</a:t>
            </a:r>
            <a:r>
              <a:rPr lang="en-US" altLang="zh-CN"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c</a:t>
            </a:r>
            <a:r>
              <a:rPr lang="en-US" altLang="zh-CN"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s</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)=0;</a:t>
            </a:r>
            <a:endParaRPr lang="zh-CN" altLang="zh-CN" dirty="0">
              <a:ea typeface="微软雅黑" panose="020B0503020204020204" pitchFamily="34" charset="-122"/>
              <a:cs typeface="微软雅黑" panose="020B0503020204020204" pitchFamily="34" charset="-122"/>
            </a:endParaRPr>
          </a:p>
          <a:p>
            <a:pPr marL="0" indent="0" eaLnBrk="1" hangingPunct="1">
              <a:buNone/>
            </a:pPr>
            <a:r>
              <a:rPr lang="en-US" altLang="zh-CN" dirty="0">
                <a:ea typeface="微软雅黑" panose="020B0503020204020204" pitchFamily="34" charset="-122"/>
                <a:cs typeface="微软雅黑" panose="020B0503020204020204" pitchFamily="34" charset="-122"/>
              </a:rPr>
              <a:t>2. </a:t>
            </a:r>
            <a:r>
              <a:rPr lang="zh-CN" altLang="zh-CN" dirty="0">
                <a:ea typeface="微软雅黑" panose="020B0503020204020204" pitchFamily="34" charset="-122"/>
                <a:cs typeface="微软雅黑" panose="020B0503020204020204" pitchFamily="34" charset="-122"/>
              </a:rPr>
              <a:t>按照第</a:t>
            </a:r>
            <a:r>
              <a:rPr lang="en-US" altLang="zh-CN" i="1"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个属性的类型分别进行如下计算。</a:t>
            </a:r>
          </a:p>
          <a:p>
            <a:pPr lvl="1" eaLnBrk="1" hangingPunct="1"/>
            <a:r>
              <a:rPr lang="zh-CN" altLang="zh-CN" dirty="0">
                <a:ea typeface="微软雅黑" panose="020B0503020204020204" pitchFamily="34" charset="-122"/>
                <a:cs typeface="微软雅黑" panose="020B0503020204020204" pitchFamily="34" charset="-122"/>
              </a:rPr>
              <a:t>对于非对称二值属性，若</a:t>
            </a:r>
            <a:r>
              <a:rPr lang="en-US" altLang="zh-CN" i="1" dirty="0" err="1">
                <a:ea typeface="微软雅黑" panose="020B0503020204020204" pitchFamily="34" charset="-122"/>
                <a:cs typeface="微软雅黑" panose="020B0503020204020204" pitchFamily="34" charset="-122"/>
              </a:rPr>
              <a:t>x</a:t>
            </a:r>
            <a:r>
              <a:rPr lang="en-US" altLang="zh-CN" i="1" baseline="-25000" dirty="0" err="1">
                <a:ea typeface="微软雅黑" panose="020B0503020204020204" pitchFamily="34" charset="-122"/>
                <a:cs typeface="微软雅黑" panose="020B0503020204020204" pitchFamily="34" charset="-122"/>
              </a:rPr>
              <a:t>i</a:t>
            </a:r>
            <a:r>
              <a:rPr lang="en-US" altLang="zh-CN" baseline="-25000" dirty="0" err="1">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x</a:t>
            </a:r>
            <a:r>
              <a:rPr lang="en-US" altLang="zh-CN" i="1" baseline="-25000" dirty="0" err="1">
                <a:ea typeface="微软雅黑" panose="020B0503020204020204" pitchFamily="34" charset="-122"/>
                <a:cs typeface="微软雅黑" panose="020B0503020204020204" pitchFamily="34" charset="-122"/>
              </a:rPr>
              <a:t>j</a:t>
            </a:r>
            <a:r>
              <a:rPr lang="en-US" altLang="zh-CN" baseline="-25000" dirty="0" err="1">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，转至第</a:t>
            </a:r>
            <a:r>
              <a:rPr lang="en-US" altLang="zh-CN" dirty="0">
                <a:ea typeface="微软雅黑" panose="020B0503020204020204" pitchFamily="34" charset="-122"/>
                <a:cs typeface="微软雅黑" panose="020B0503020204020204" pitchFamily="34" charset="-122"/>
              </a:rPr>
              <a:t>3</a:t>
            </a:r>
            <a:r>
              <a:rPr lang="zh-CN" altLang="zh-CN" dirty="0">
                <a:ea typeface="微软雅黑" panose="020B0503020204020204" pitchFamily="34" charset="-122"/>
                <a:cs typeface="微软雅黑" panose="020B0503020204020204" pitchFamily="34" charset="-122"/>
              </a:rPr>
              <a:t>步；</a:t>
            </a:r>
            <a:endParaRPr lang="en-US" altLang="zh-CN" dirty="0">
              <a:ea typeface="微软雅黑" panose="020B0503020204020204" pitchFamily="34" charset="-122"/>
              <a:cs typeface="微软雅黑" panose="020B0503020204020204" pitchFamily="34" charset="-122"/>
            </a:endParaRPr>
          </a:p>
          <a:p>
            <a:pPr lvl="1" eaLnBrk="1" hangingPunct="1">
              <a:buFont typeface="Dixieland" pitchFamily="2" charset="2"/>
              <a:buNone/>
            </a:pPr>
            <a:r>
              <a:rPr lang="en-US" altLang="zh-CN" dirty="0">
                <a:ea typeface="微软雅黑" panose="020B0503020204020204" pitchFamily="34" charset="-122"/>
                <a:cs typeface="微软雅黑" panose="020B0503020204020204" pitchFamily="34" charset="-122"/>
              </a:rPr>
              <a:t>   </a:t>
            </a:r>
            <a:r>
              <a:rPr lang="zh-CN" altLang="zh-CN" dirty="0">
                <a:ea typeface="微软雅黑" panose="020B0503020204020204" pitchFamily="34" charset="-122"/>
                <a:cs typeface="微软雅黑" panose="020B0503020204020204" pitchFamily="34" charset="-122"/>
              </a:rPr>
              <a:t>否则，按照标称属性处理；</a:t>
            </a:r>
          </a:p>
          <a:p>
            <a:pPr lvl="1" eaLnBrk="1" hangingPunct="1"/>
            <a:r>
              <a:rPr lang="zh-CN" altLang="zh-CN" dirty="0">
                <a:ea typeface="微软雅黑" panose="020B0503020204020204" pitchFamily="34" charset="-122"/>
                <a:cs typeface="微软雅黑" panose="020B0503020204020204" pitchFamily="34" charset="-122"/>
              </a:rPr>
              <a:t>若为对称二值属性，按照标称属性处理；</a:t>
            </a:r>
          </a:p>
          <a:p>
            <a:pPr lvl="1" eaLnBrk="1" hangingPunct="1"/>
            <a:r>
              <a:rPr lang="zh-CN" altLang="zh-CN" dirty="0">
                <a:ea typeface="微软雅黑" panose="020B0503020204020204" pitchFamily="34" charset="-122"/>
                <a:cs typeface="微软雅黑" panose="020B0503020204020204" pitchFamily="34" charset="-122"/>
              </a:rPr>
              <a:t>对于标称属性，</a:t>
            </a:r>
            <a:r>
              <a:rPr lang="en-US" altLang="zh-CN" dirty="0">
                <a:ea typeface="微软雅黑" panose="020B0503020204020204" pitchFamily="34" charset="-122"/>
                <a:cs typeface="微软雅黑" panose="020B0503020204020204" pitchFamily="34" charset="-122"/>
              </a:rPr>
              <a:t> </a:t>
            </a:r>
            <a:r>
              <a:rPr lang="zh-CN" altLang="en-US" dirty="0">
                <a:ea typeface="微软雅黑" panose="020B0503020204020204" pitchFamily="34" charset="-122"/>
                <a:cs typeface="微软雅黑" panose="020B0503020204020204" pitchFamily="34" charset="-122"/>
              </a:rPr>
              <a:t>直接</a:t>
            </a:r>
            <a:r>
              <a:rPr lang="zh-CN" altLang="zh-CN" dirty="0">
                <a:ea typeface="微软雅黑" panose="020B0503020204020204" pitchFamily="34" charset="-122"/>
                <a:cs typeface="微软雅黑" panose="020B0503020204020204" pitchFamily="34" charset="-122"/>
              </a:rPr>
              <a:t>计算</a:t>
            </a:r>
            <a:r>
              <a:rPr lang="en-US" altLang="zh-CN" i="1" dirty="0" err="1">
                <a:ea typeface="微软雅黑" panose="020B0503020204020204" pitchFamily="34" charset="-122"/>
                <a:cs typeface="微软雅黑" panose="020B0503020204020204" pitchFamily="34" charset="-122"/>
              </a:rPr>
              <a:t>s</a:t>
            </a:r>
            <a:r>
              <a:rPr lang="en-US" altLang="zh-CN" i="1" baseline="-25000" dirty="0" err="1">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a:t>
            </a:r>
          </a:p>
          <a:p>
            <a:pPr lvl="1" eaLnBrk="1" hangingPunct="1"/>
            <a:r>
              <a:rPr lang="zh-CN" altLang="zh-CN" dirty="0">
                <a:ea typeface="微软雅黑" panose="020B0503020204020204" pitchFamily="34" charset="-122"/>
                <a:cs typeface="微软雅黑" panose="020B0503020204020204" pitchFamily="34" charset="-122"/>
              </a:rPr>
              <a:t>若为序数属性</a:t>
            </a:r>
            <a:r>
              <a:rPr lang="en-US" altLang="zh-CN" dirty="0">
                <a:ea typeface="微软雅黑" panose="020B0503020204020204" pitchFamily="34" charset="-122"/>
                <a:cs typeface="微软雅黑" panose="020B0503020204020204" pitchFamily="34" charset="-122"/>
              </a:rPr>
              <a:t> </a:t>
            </a:r>
            <a:r>
              <a:rPr lang="zh-CN" altLang="en-US" dirty="0">
                <a:ea typeface="微软雅黑" panose="020B0503020204020204" pitchFamily="34" charset="-122"/>
                <a:cs typeface="微软雅黑" panose="020B0503020204020204" pitchFamily="34" charset="-122"/>
              </a:rPr>
              <a:t>，用序号代替原值</a:t>
            </a:r>
            <a:r>
              <a:rPr lang="zh-CN" altLang="zh-CN" dirty="0">
                <a:ea typeface="微软雅黑" panose="020B0503020204020204" pitchFamily="34" charset="-122"/>
                <a:cs typeface="微软雅黑" panose="020B0503020204020204" pitchFamily="34" charset="-122"/>
              </a:rPr>
              <a:t>；</a:t>
            </a:r>
          </a:p>
          <a:p>
            <a:pPr lvl="1" eaLnBrk="1" hangingPunct="1"/>
            <a:r>
              <a:rPr lang="zh-CN" altLang="zh-CN" dirty="0">
                <a:ea typeface="微软雅黑" panose="020B0503020204020204" pitchFamily="34" charset="-122"/>
                <a:cs typeface="微软雅黑" panose="020B0503020204020204" pitchFamily="34" charset="-122"/>
              </a:rPr>
              <a:t>若为数值属性，计算</a:t>
            </a:r>
            <a:r>
              <a:rPr lang="en-US" altLang="zh-CN" i="1" dirty="0" err="1">
                <a:ea typeface="微软雅黑" panose="020B0503020204020204" pitchFamily="34" charset="-122"/>
                <a:cs typeface="微软雅黑" panose="020B0503020204020204" pitchFamily="34" charset="-122"/>
              </a:rPr>
              <a:t>s</a:t>
            </a:r>
            <a:r>
              <a:rPr lang="en-US" altLang="zh-CN" i="1" baseline="-25000" dirty="0" err="1">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a:t>
            </a:r>
          </a:p>
          <a:p>
            <a:pPr marL="0" indent="0" eaLnBrk="1" hangingPunct="1">
              <a:buNone/>
            </a:pPr>
            <a:r>
              <a:rPr lang="en-US" altLang="zh-CN" i="1" dirty="0">
                <a:ea typeface="微软雅黑" panose="020B0503020204020204" pitchFamily="34" charset="-122"/>
                <a:cs typeface="微软雅黑" panose="020B0503020204020204" pitchFamily="34" charset="-122"/>
              </a:rPr>
              <a:t>       c</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c</a:t>
            </a:r>
            <a:r>
              <a:rPr lang="en-US" altLang="zh-CN"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s</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s</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s</a:t>
            </a:r>
            <a:r>
              <a:rPr lang="en-US" altLang="zh-CN" i="1" baseline="-25000" dirty="0" err="1">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p>
          <a:p>
            <a:pPr marL="0" indent="0" eaLnBrk="1" hangingPunct="1">
              <a:buNone/>
            </a:pPr>
            <a:r>
              <a:rPr lang="en-US" altLang="zh-CN" dirty="0">
                <a:ea typeface="微软雅黑" panose="020B0503020204020204" pitchFamily="34" charset="-122"/>
                <a:cs typeface="微软雅黑" panose="020B0503020204020204" pitchFamily="34" charset="-122"/>
              </a:rPr>
              <a:t>3. </a:t>
            </a:r>
            <a:r>
              <a:rPr lang="zh-CN" altLang="zh-CN" dirty="0">
                <a:ea typeface="微软雅黑" panose="020B0503020204020204" pitchFamily="34" charset="-122"/>
                <a:cs typeface="微软雅黑" panose="020B0503020204020204" pitchFamily="34" charset="-122"/>
              </a:rPr>
              <a:t>若</a:t>
            </a:r>
            <a:r>
              <a:rPr lang="en-US" altLang="zh-CN" dirty="0">
                <a:ea typeface="微软雅黑" panose="020B0503020204020204" pitchFamily="34" charset="-122"/>
                <a:cs typeface="微软雅黑" panose="020B0503020204020204" pitchFamily="34" charset="-122"/>
              </a:rPr>
              <a:t>k&lt;m, </a:t>
            </a:r>
            <a:r>
              <a:rPr lang="zh-CN" altLang="en-US" dirty="0">
                <a:ea typeface="微软雅黑" panose="020B0503020204020204" pitchFamily="34" charset="-122"/>
                <a:cs typeface="微软雅黑" panose="020B0503020204020204" pitchFamily="34" charset="-122"/>
              </a:rPr>
              <a:t>则</a:t>
            </a:r>
            <a:r>
              <a:rPr lang="en-US" altLang="zh-CN" dirty="0">
                <a:ea typeface="微软雅黑" panose="020B0503020204020204" pitchFamily="34" charset="-122"/>
                <a:cs typeface="微软雅黑" panose="020B0503020204020204" pitchFamily="34" charset="-122"/>
              </a:rPr>
              <a:t>k=k+1</a:t>
            </a:r>
            <a:r>
              <a:rPr lang="zh-CN" altLang="zh-CN" dirty="0">
                <a:ea typeface="微软雅黑" panose="020B0503020204020204" pitchFamily="34" charset="-122"/>
                <a:cs typeface="微软雅黑" panose="020B0503020204020204" pitchFamily="34" charset="-122"/>
              </a:rPr>
              <a:t>，转至第</a:t>
            </a:r>
            <a:r>
              <a:rPr lang="en-US" altLang="zh-CN"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步</a:t>
            </a:r>
            <a:endParaRPr lang="en-US" altLang="zh-CN" dirty="0">
              <a:ea typeface="微软雅黑" panose="020B0503020204020204" pitchFamily="34" charset="-122"/>
              <a:cs typeface="微软雅黑" panose="020B0503020204020204" pitchFamily="34" charset="-122"/>
            </a:endParaRPr>
          </a:p>
          <a:p>
            <a:pPr marL="0" indent="0" eaLnBrk="1" hangingPunct="1">
              <a:buNone/>
            </a:pPr>
            <a:r>
              <a:rPr lang="en-US" altLang="zh-CN" dirty="0">
                <a:ea typeface="微软雅黑" panose="020B0503020204020204" pitchFamily="34" charset="-122"/>
                <a:cs typeface="微软雅黑" panose="020B0503020204020204" pitchFamily="34" charset="-122"/>
              </a:rPr>
              <a:t>    </a:t>
            </a:r>
            <a:r>
              <a:rPr lang="zh-CN" altLang="zh-CN" dirty="0">
                <a:ea typeface="微软雅黑" panose="020B0503020204020204" pitchFamily="34" charset="-122"/>
                <a:cs typeface="微软雅黑" panose="020B0503020204020204" pitchFamily="34" charset="-122"/>
              </a:rPr>
              <a:t>否则</a:t>
            </a:r>
            <a:r>
              <a:rPr lang="en-US" altLang="zh-CN" dirty="0">
                <a:ea typeface="微软雅黑" panose="020B0503020204020204" pitchFamily="34" charset="-122"/>
                <a:cs typeface="微软雅黑" panose="020B0503020204020204" pitchFamily="34" charset="-122"/>
              </a:rPr>
              <a:t> </a:t>
            </a:r>
            <a:r>
              <a:rPr lang="zh-CN" altLang="en-US" dirty="0">
                <a:ea typeface="微软雅黑" panose="020B0503020204020204" pitchFamily="34" charset="-122"/>
                <a:cs typeface="微软雅黑" panose="020B0503020204020204" pitchFamily="34" charset="-122"/>
              </a:rPr>
              <a:t>当</a:t>
            </a:r>
            <a:r>
              <a:rPr lang="en-US" altLang="zh-CN" dirty="0">
                <a:ea typeface="微软雅黑" panose="020B0503020204020204" pitchFamily="34" charset="-122"/>
                <a:cs typeface="微软雅黑" panose="020B0503020204020204" pitchFamily="34" charset="-122"/>
              </a:rPr>
              <a:t>c&gt;0</a:t>
            </a:r>
            <a:r>
              <a:rPr lang="zh-CN" altLang="en-US" dirty="0">
                <a:ea typeface="微软雅黑" panose="020B0503020204020204" pitchFamily="34" charset="-122"/>
                <a:cs typeface="微软雅黑" panose="020B0503020204020204" pitchFamily="34" charset="-122"/>
              </a:rPr>
              <a:t>时 </a:t>
            </a:r>
            <a:r>
              <a:rPr lang="en-US" altLang="zh-CN" i="1" dirty="0">
                <a:ea typeface="微软雅黑" panose="020B0503020204020204" pitchFamily="34" charset="-122"/>
                <a:cs typeface="微软雅黑" panose="020B0503020204020204" pitchFamily="34" charset="-122"/>
              </a:rPr>
              <a:t>s</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s</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)/c</a:t>
            </a:r>
            <a:r>
              <a:rPr lang="zh-CN" altLang="zh-CN" dirty="0">
                <a:ea typeface="微软雅黑" panose="020B0503020204020204" pitchFamily="34" charset="-122"/>
                <a:cs typeface="微软雅黑" panose="020B0503020204020204" pitchFamily="34" charset="-122"/>
              </a:rPr>
              <a:t>；</a:t>
            </a:r>
            <a:r>
              <a:rPr lang="zh-CN" altLang="en-US" dirty="0">
                <a:ea typeface="微软雅黑" panose="020B0503020204020204" pitchFamily="34" charset="-122"/>
                <a:cs typeface="微软雅黑" panose="020B0503020204020204" pitchFamily="34" charset="-122"/>
              </a:rPr>
              <a:t>返回</a:t>
            </a:r>
            <a:r>
              <a:rPr lang="en-US" altLang="zh-CN" i="1" dirty="0">
                <a:ea typeface="微软雅黑" panose="020B0503020204020204" pitchFamily="34" charset="-122"/>
                <a:cs typeface="微软雅黑" panose="020B0503020204020204" pitchFamily="34" charset="-122"/>
              </a:rPr>
              <a:t>s</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zh-CN" altLang="en-US"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marL="0" indent="0" eaLnBrk="1" hangingPunct="1">
              <a:buNone/>
            </a:pPr>
            <a:endParaRPr lang="en-US" altLang="zh-CN" dirty="0">
              <a:ea typeface="微软雅黑" panose="020B0503020204020204" pitchFamily="34" charset="-122"/>
              <a:cs typeface="微软雅黑" panose="020B0503020204020204" pitchFamily="34" charset="-122"/>
            </a:endParaRPr>
          </a:p>
        </p:txBody>
      </p:sp>
      <p:sp>
        <p:nvSpPr>
          <p:cNvPr id="33795" name="Rectangle 2">
            <a:extLst>
              <a:ext uri="{FF2B5EF4-FFF2-40B4-BE49-F238E27FC236}">
                <a16:creationId xmlns:a16="http://schemas.microsoft.com/office/drawing/2014/main" id="{3FC6492C-AA33-CE47-BF26-C5179BA07674}"/>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6" name="对象 5">
            <a:extLst>
              <a:ext uri="{FF2B5EF4-FFF2-40B4-BE49-F238E27FC236}">
                <a16:creationId xmlns:a16="http://schemas.microsoft.com/office/drawing/2014/main" id="{DB83C361-E1F0-A54A-9345-8A25EAA2F8BD}"/>
              </a:ext>
            </a:extLst>
          </p:cNvPr>
          <p:cNvGraphicFramePr>
            <a:graphicFrameLocks noChangeAspect="1"/>
          </p:cNvGraphicFramePr>
          <p:nvPr>
            <p:extLst>
              <p:ext uri="{D42A27DB-BD31-4B8C-83A1-F6EECF244321}">
                <p14:modId xmlns:p14="http://schemas.microsoft.com/office/powerpoint/2010/main" val="986804787"/>
              </p:ext>
            </p:extLst>
          </p:nvPr>
        </p:nvGraphicFramePr>
        <p:xfrm>
          <a:off x="7824192" y="2923435"/>
          <a:ext cx="2370137" cy="684213"/>
        </p:xfrm>
        <a:graphic>
          <a:graphicData uri="http://schemas.openxmlformats.org/presentationml/2006/ole">
            <mc:AlternateContent xmlns:mc="http://schemas.openxmlformats.org/markup-compatibility/2006">
              <mc:Choice xmlns:v="urn:schemas-microsoft-com:vml" Requires="v">
                <p:oleObj spid="_x0000_s33813" name="Equation" r:id="rId4" imgW="39204900" imgH="11112500" progId="Equation.DSMT4">
                  <p:embed/>
                </p:oleObj>
              </mc:Choice>
              <mc:Fallback>
                <p:oleObj name="Equation" r:id="rId4" imgW="39204900" imgH="11112500" progId="Equation.DSMT4">
                  <p:embed/>
                  <p:pic>
                    <p:nvPicPr>
                      <p:cNvPr id="0" name="对象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4192" y="2923435"/>
                        <a:ext cx="2370137"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797" name="Rectangle 4">
            <a:extLst>
              <a:ext uri="{FF2B5EF4-FFF2-40B4-BE49-F238E27FC236}">
                <a16:creationId xmlns:a16="http://schemas.microsoft.com/office/drawing/2014/main" id="{2C1A2C24-A1F4-1C49-9A83-D0B14BCFC428}"/>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8" name="对象 7">
            <a:extLst>
              <a:ext uri="{FF2B5EF4-FFF2-40B4-BE49-F238E27FC236}">
                <a16:creationId xmlns:a16="http://schemas.microsoft.com/office/drawing/2014/main" id="{B15471DB-34AD-9F4E-9343-67E65D585D78}"/>
              </a:ext>
            </a:extLst>
          </p:cNvPr>
          <p:cNvGraphicFramePr>
            <a:graphicFrameLocks noChangeAspect="1"/>
          </p:cNvGraphicFramePr>
          <p:nvPr>
            <p:extLst>
              <p:ext uri="{D42A27DB-BD31-4B8C-83A1-F6EECF244321}">
                <p14:modId xmlns:p14="http://schemas.microsoft.com/office/powerpoint/2010/main" val="2667832527"/>
              </p:ext>
            </p:extLst>
          </p:nvPr>
        </p:nvGraphicFramePr>
        <p:xfrm>
          <a:off x="7844433" y="3679317"/>
          <a:ext cx="2316162" cy="684212"/>
        </p:xfrm>
        <a:graphic>
          <a:graphicData uri="http://schemas.openxmlformats.org/presentationml/2006/ole">
            <mc:AlternateContent xmlns:mc="http://schemas.openxmlformats.org/markup-compatibility/2006">
              <mc:Choice xmlns:v="urn:schemas-microsoft-com:vml" Requires="v">
                <p:oleObj spid="_x0000_s33814" name="Equation" r:id="rId6" imgW="34810700" imgH="10236200" progId="Equation.DSMT4">
                  <p:embed/>
                </p:oleObj>
              </mc:Choice>
              <mc:Fallback>
                <p:oleObj name="Equation" r:id="rId6" imgW="34810700" imgH="10236200" progId="Equation.DSMT4">
                  <p:embed/>
                  <p:pic>
                    <p:nvPicPr>
                      <p:cNvPr id="0" name="对象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44433" y="3679317"/>
                        <a:ext cx="2316162"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799" name="Rectangle 6">
            <a:extLst>
              <a:ext uri="{FF2B5EF4-FFF2-40B4-BE49-F238E27FC236}">
                <a16:creationId xmlns:a16="http://schemas.microsoft.com/office/drawing/2014/main" id="{D0C6BC20-4017-FB4E-BE8B-4963C62D2839}"/>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10" name="对象 9">
            <a:extLst>
              <a:ext uri="{FF2B5EF4-FFF2-40B4-BE49-F238E27FC236}">
                <a16:creationId xmlns:a16="http://schemas.microsoft.com/office/drawing/2014/main" id="{ABFA2472-B326-6F4A-A6C9-0BC423FCD748}"/>
              </a:ext>
            </a:extLst>
          </p:cNvPr>
          <p:cNvGraphicFramePr>
            <a:graphicFrameLocks noChangeAspect="1"/>
          </p:cNvGraphicFramePr>
          <p:nvPr>
            <p:extLst>
              <p:ext uri="{D42A27DB-BD31-4B8C-83A1-F6EECF244321}">
                <p14:modId xmlns:p14="http://schemas.microsoft.com/office/powerpoint/2010/main" val="405058004"/>
              </p:ext>
            </p:extLst>
          </p:nvPr>
        </p:nvGraphicFramePr>
        <p:xfrm>
          <a:off x="7844433" y="4469383"/>
          <a:ext cx="2484437" cy="688975"/>
        </p:xfrm>
        <a:graphic>
          <a:graphicData uri="http://schemas.openxmlformats.org/presentationml/2006/ole">
            <mc:AlternateContent xmlns:mc="http://schemas.openxmlformats.org/markup-compatibility/2006">
              <mc:Choice xmlns:v="urn:schemas-microsoft-com:vml" Requires="v">
                <p:oleObj spid="_x0000_s33815" name="Equation" r:id="rId8" imgW="36868100" imgH="10236200" progId="Equation.DSMT4">
                  <p:embed/>
                </p:oleObj>
              </mc:Choice>
              <mc:Fallback>
                <p:oleObj name="Equation" r:id="rId8" imgW="36868100" imgH="10236200" progId="Equation.DSMT4">
                  <p:embed/>
                  <p:pic>
                    <p:nvPicPr>
                      <p:cNvPr id="0" name="对象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44433" y="4469383"/>
                        <a:ext cx="2484437"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grpId="0" nodeType="clickEffect">
                                  <p:stCondLst>
                                    <p:cond delay="0"/>
                                  </p:stCondLst>
                                  <p:childTnLst>
                                    <p:set>
                                      <p:cBhvr>
                                        <p:cTn id="6" dur="0"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anim calcmode="lin" valueType="num">
                                      <p:cBhvr>
                                        <p:cTn id="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3">
                                            <p:txEl>
                                              <p:pRg st="3" end="3"/>
                                            </p:txEl>
                                          </p:spTgt>
                                        </p:tgtEl>
                                        <p:attrNameLst>
                                          <p:attrName>style.visibility</p:attrName>
                                        </p:attrNameLst>
                                      </p:cBhvr>
                                      <p:to>
                                        <p:strVal val="visible"/>
                                      </p:to>
                                    </p:set>
                                    <p:animEffect transition="in" filter="fade">
                                      <p:cBhvr>
                                        <p:cTn id="14" dur="500"/>
                                        <p:tgtEl>
                                          <p:spTgt spid="3">
                                            <p:txEl>
                                              <p:pRg st="3" end="3"/>
                                            </p:txEl>
                                          </p:spTgt>
                                        </p:tgtEl>
                                      </p:cBhvr>
                                    </p:animEffect>
                                    <p:anim calcmode="lin" valueType="num">
                                      <p:cBhvr>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anim calcmode="lin" valueType="num">
                                      <p:cBhvr>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anim calcmode="lin" valueType="num">
                                      <p:cBhvr>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5" end="5"/>
                                            </p:txEl>
                                          </p:spTgt>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4" presetClass="entr" presetSubtype="0" fill="hold" grpId="0" nodeType="clickEffect">
                                  <p:stCondLst>
                                    <p:cond delay="0"/>
                                  </p:stCondLst>
                                  <p:childTnLst>
                                    <p:set>
                                      <p:cBhvr>
                                        <p:cTn id="34" dur="0"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anim calcmode="lin" valueType="num">
                                      <p:cBhvr>
                                        <p:cTn id="3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500" fill="hold"/>
                                        <p:tgtEl>
                                          <p:spTgt spid="3">
                                            <p:txEl>
                                              <p:pRg st="6" end="6"/>
                                            </p:txEl>
                                          </p:spTgt>
                                        </p:tgtEl>
                                        <p:attrNameLst>
                                          <p:attrName>ppt_y</p:attrName>
                                        </p:attrNameLst>
                                      </p:cBhvr>
                                      <p:tavLst>
                                        <p:tav tm="0">
                                          <p:val>
                                            <p:strVal val="#ppt_y+.05"/>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44" presetClass="entr" presetSubtype="0" fill="hold" grpId="0" nodeType="clickEffect">
                                  <p:stCondLst>
                                    <p:cond delay="0"/>
                                  </p:stCondLst>
                                  <p:childTnLst>
                                    <p:set>
                                      <p:cBhvr>
                                        <p:cTn id="47" dur="0" fill="hold">
                                          <p:stCondLst>
                                            <p:cond delay="0"/>
                                          </p:stCondLst>
                                        </p:cTn>
                                        <p:tgtEl>
                                          <p:spTgt spid="3">
                                            <p:txEl>
                                              <p:pRg st="7" end="7"/>
                                            </p:txEl>
                                          </p:spTgt>
                                        </p:tgtEl>
                                        <p:attrNameLst>
                                          <p:attrName>style.visibility</p:attrName>
                                        </p:attrNameLst>
                                      </p:cBhvr>
                                      <p:to>
                                        <p:strVal val="visible"/>
                                      </p:to>
                                    </p:set>
                                    <p:animEffect transition="in" filter="fade">
                                      <p:cBhvr>
                                        <p:cTn id="48" dur="500"/>
                                        <p:tgtEl>
                                          <p:spTgt spid="3">
                                            <p:txEl>
                                              <p:pRg st="7" end="7"/>
                                            </p:txEl>
                                          </p:spTgt>
                                        </p:tgtEl>
                                      </p:cBhvr>
                                    </p:animEffect>
                                    <p:anim calcmode="lin" valueType="num">
                                      <p:cBhvr>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500" fill="hold"/>
                                        <p:tgtEl>
                                          <p:spTgt spid="3">
                                            <p:txEl>
                                              <p:pRg st="7" end="7"/>
                                            </p:txEl>
                                          </p:spTgt>
                                        </p:tgtEl>
                                        <p:attrNameLst>
                                          <p:attrName>ppt_y</p:attrName>
                                        </p:attrNameLst>
                                      </p:cBhvr>
                                      <p:tavLst>
                                        <p:tav tm="0">
                                          <p:val>
                                            <p:strVal val="#ppt_y+.05"/>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44" presetClass="entr" presetSubtype="0" fill="hold" grpId="0" nodeType="clickEffect">
                                  <p:stCondLst>
                                    <p:cond delay="0"/>
                                  </p:stCondLst>
                                  <p:childTnLst>
                                    <p:set>
                                      <p:cBhvr>
                                        <p:cTn id="58" dur="0" fill="hold">
                                          <p:stCondLst>
                                            <p:cond delay="0"/>
                                          </p:stCondLst>
                                        </p:cTn>
                                        <p:tgtEl>
                                          <p:spTgt spid="3">
                                            <p:txEl>
                                              <p:pRg st="8" end="8"/>
                                            </p:txEl>
                                          </p:spTgt>
                                        </p:tgtEl>
                                        <p:attrNameLst>
                                          <p:attrName>style.visibility</p:attrName>
                                        </p:attrNameLst>
                                      </p:cBhvr>
                                      <p:to>
                                        <p:strVal val="visible"/>
                                      </p:to>
                                    </p:set>
                                    <p:animEffect transition="in" filter="fade">
                                      <p:cBhvr>
                                        <p:cTn id="59" dur="500"/>
                                        <p:tgtEl>
                                          <p:spTgt spid="3">
                                            <p:txEl>
                                              <p:pRg st="8" end="8"/>
                                            </p:txEl>
                                          </p:spTgt>
                                        </p:tgtEl>
                                      </p:cBhvr>
                                    </p:animEffect>
                                    <p:anim calcmode="lin" valueType="num">
                                      <p:cBhvr>
                                        <p:cTn id="6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1" dur="500" fill="hold"/>
                                        <p:tgtEl>
                                          <p:spTgt spid="3">
                                            <p:txEl>
                                              <p:pRg st="8" end="8"/>
                                            </p:txEl>
                                          </p:spTgt>
                                        </p:tgtEl>
                                        <p:attrNameLst>
                                          <p:attrName>ppt_y</p:attrName>
                                        </p:attrNameLst>
                                      </p:cBhvr>
                                      <p:tavLst>
                                        <p:tav tm="0">
                                          <p:val>
                                            <p:strVal val="#ppt_y+.05"/>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1" presetClass="entr" presetSubtype="0"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44" presetClass="entr" presetSubtype="0" fill="hold" grpId="0" nodeType="clickEffect">
                                  <p:stCondLst>
                                    <p:cond delay="0"/>
                                  </p:stCondLst>
                                  <p:childTnLst>
                                    <p:set>
                                      <p:cBhvr>
                                        <p:cTn id="69" dur="0" fill="hold">
                                          <p:stCondLst>
                                            <p:cond delay="0"/>
                                          </p:stCondLst>
                                        </p:cTn>
                                        <p:tgtEl>
                                          <p:spTgt spid="3">
                                            <p:txEl>
                                              <p:pRg st="9" end="9"/>
                                            </p:txEl>
                                          </p:spTgt>
                                        </p:tgtEl>
                                        <p:attrNameLst>
                                          <p:attrName>style.visibility</p:attrName>
                                        </p:attrNameLst>
                                      </p:cBhvr>
                                      <p:to>
                                        <p:strVal val="visible"/>
                                      </p:to>
                                    </p:set>
                                    <p:animEffect transition="in" filter="fade">
                                      <p:cBhvr>
                                        <p:cTn id="70" dur="500"/>
                                        <p:tgtEl>
                                          <p:spTgt spid="3">
                                            <p:txEl>
                                              <p:pRg st="9" end="9"/>
                                            </p:txEl>
                                          </p:spTgt>
                                        </p:tgtEl>
                                      </p:cBhvr>
                                    </p:animEffect>
                                    <p:anim calcmode="lin" valueType="num">
                                      <p:cBhvr>
                                        <p:cTn id="7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500" fill="hold"/>
                                        <p:tgtEl>
                                          <p:spTgt spid="3">
                                            <p:txEl>
                                              <p:pRg st="9" end="9"/>
                                            </p:txEl>
                                          </p:spTgt>
                                        </p:tgtEl>
                                        <p:attrNameLst>
                                          <p:attrName>ppt_y</p:attrName>
                                        </p:attrNameLst>
                                      </p:cBhvr>
                                      <p:tavLst>
                                        <p:tav tm="0">
                                          <p:val>
                                            <p:strVal val="#ppt_y+.05"/>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44" presetClass="entr" presetSubtype="0" fill="hold" grpId="0" nodeType="clickEffect">
                                  <p:stCondLst>
                                    <p:cond delay="0"/>
                                  </p:stCondLst>
                                  <p:childTnLst>
                                    <p:set>
                                      <p:cBhvr>
                                        <p:cTn id="76" dur="0" fill="hold">
                                          <p:stCondLst>
                                            <p:cond delay="0"/>
                                          </p:stCondLst>
                                        </p:cTn>
                                        <p:tgtEl>
                                          <p:spTgt spid="3">
                                            <p:txEl>
                                              <p:pRg st="10" end="10"/>
                                            </p:txEl>
                                          </p:spTgt>
                                        </p:tgtEl>
                                        <p:attrNameLst>
                                          <p:attrName>style.visibility</p:attrName>
                                        </p:attrNameLst>
                                      </p:cBhvr>
                                      <p:to>
                                        <p:strVal val="visible"/>
                                      </p:to>
                                    </p:set>
                                    <p:animEffect transition="in" filter="fade">
                                      <p:cBhvr>
                                        <p:cTn id="77" dur="500"/>
                                        <p:tgtEl>
                                          <p:spTgt spid="3">
                                            <p:txEl>
                                              <p:pRg st="10" end="10"/>
                                            </p:txEl>
                                          </p:spTgt>
                                        </p:tgtEl>
                                      </p:cBhvr>
                                    </p:animEffect>
                                    <p:anim calcmode="lin" valueType="num">
                                      <p:cBhvr>
                                        <p:cTn id="78"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500" fill="hold"/>
                                        <p:tgtEl>
                                          <p:spTgt spid="3">
                                            <p:txEl>
                                              <p:pRg st="10" end="10"/>
                                            </p:txEl>
                                          </p:spTgt>
                                        </p:tgtEl>
                                        <p:attrNameLst>
                                          <p:attrName>ppt_y</p:attrName>
                                        </p:attrNameLst>
                                      </p:cBhvr>
                                      <p:tavLst>
                                        <p:tav tm="0">
                                          <p:val>
                                            <p:strVal val="#ppt_y+.05"/>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44" presetClass="entr" presetSubtype="0" fill="hold" grpId="0" nodeType="clickEffect">
                                  <p:stCondLst>
                                    <p:cond delay="0"/>
                                  </p:stCondLst>
                                  <p:childTnLst>
                                    <p:set>
                                      <p:cBhvr>
                                        <p:cTn id="83" dur="0" fill="hold">
                                          <p:stCondLst>
                                            <p:cond delay="0"/>
                                          </p:stCondLst>
                                        </p:cTn>
                                        <p:tgtEl>
                                          <p:spTgt spid="3">
                                            <p:txEl>
                                              <p:pRg st="11" end="11"/>
                                            </p:txEl>
                                          </p:spTgt>
                                        </p:tgtEl>
                                        <p:attrNameLst>
                                          <p:attrName>style.visibility</p:attrName>
                                        </p:attrNameLst>
                                      </p:cBhvr>
                                      <p:to>
                                        <p:strVal val="visible"/>
                                      </p:to>
                                    </p:set>
                                    <p:animEffect transition="in" filter="fade">
                                      <p:cBhvr>
                                        <p:cTn id="84" dur="500"/>
                                        <p:tgtEl>
                                          <p:spTgt spid="3">
                                            <p:txEl>
                                              <p:pRg st="11" end="11"/>
                                            </p:txEl>
                                          </p:spTgt>
                                        </p:tgtEl>
                                      </p:cBhvr>
                                    </p:animEffect>
                                    <p:anim calcmode="lin" valueType="num">
                                      <p:cBhvr>
                                        <p:cTn id="8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500" fill="hold"/>
                                        <p:tgtEl>
                                          <p:spTgt spid="3">
                                            <p:txEl>
                                              <p:pRg st="11" end="11"/>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a:extLst>
              <a:ext uri="{FF2B5EF4-FFF2-40B4-BE49-F238E27FC236}">
                <a16:creationId xmlns:a16="http://schemas.microsoft.com/office/drawing/2014/main" id="{8EB22166-5344-0340-8D5A-77FAC0C9ECBA}"/>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基于链接的相似度衡量</a:t>
            </a:r>
            <a:endParaRPr lang="zh-CN" altLang="en-US">
              <a:latin typeface="微软雅黑" panose="020B0503020204020204" pitchFamily="34" charset="-122"/>
              <a:ea typeface="微软雅黑" panose="020B0503020204020204" pitchFamily="34" charset="-122"/>
            </a:endParaRPr>
          </a:p>
        </p:txBody>
      </p:sp>
      <p:sp>
        <p:nvSpPr>
          <p:cNvPr id="34819" name="内容占位符 2">
            <a:extLst>
              <a:ext uri="{FF2B5EF4-FFF2-40B4-BE49-F238E27FC236}">
                <a16:creationId xmlns:a16="http://schemas.microsoft.com/office/drawing/2014/main" id="{B83323DE-0E0C-3748-A36B-E8AAA467B63E}"/>
              </a:ext>
            </a:extLst>
          </p:cNvPr>
          <p:cNvSpPr>
            <a:spLocks noGrp="1"/>
          </p:cNvSpPr>
          <p:nvPr>
            <p:ph idx="1"/>
          </p:nvPr>
        </p:nvSpPr>
        <p:spPr>
          <a:xfrm>
            <a:off x="406399" y="1467644"/>
            <a:ext cx="7990949" cy="4856956"/>
          </a:xfrm>
        </p:spPr>
        <p:txBody>
          <a:bodyPr/>
          <a:lstStyle/>
          <a:p>
            <a:pPr eaLnBrk="1" hangingPunct="1"/>
            <a:r>
              <a:rPr lang="zh-CN" altLang="zh-CN" dirty="0">
                <a:ea typeface="微软雅黑" panose="020B0503020204020204" pitchFamily="34" charset="-122"/>
                <a:cs typeface="微软雅黑" panose="020B0503020204020204" pitchFamily="34" charset="-122"/>
              </a:rPr>
              <a:t>对于结点</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sym typeface="Symbol" pitchFamily="2" charset="2"/>
              </a:rPr>
              <a:t></a:t>
            </a:r>
            <a:r>
              <a:rPr lang="en-US" altLang="zh-CN" dirty="0">
                <a:ea typeface="微软雅黑" panose="020B0503020204020204" pitchFamily="34" charset="-122"/>
                <a:cs typeface="微软雅黑" panose="020B0503020204020204" pitchFamily="34" charset="-122"/>
              </a:rPr>
              <a:t>V</a:t>
            </a:r>
            <a:r>
              <a:rPr lang="zh-CN" altLang="zh-CN" dirty="0">
                <a:ea typeface="微软雅黑" panose="020B0503020204020204" pitchFamily="34" charset="-122"/>
                <a:cs typeface="微软雅黑" panose="020B0503020204020204" pitchFamily="34" charset="-122"/>
              </a:rPr>
              <a:t>，从</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指出的边称为</a:t>
            </a:r>
            <a:r>
              <a:rPr lang="zh-CN" altLang="zh-CN" b="1" dirty="0">
                <a:ea typeface="微软雅黑" panose="020B0503020204020204" pitchFamily="34" charset="-122"/>
                <a:cs typeface="微软雅黑" panose="020B0503020204020204" pitchFamily="34" charset="-122"/>
              </a:rPr>
              <a:t>出边</a:t>
            </a:r>
            <a:r>
              <a:rPr lang="zh-CN" altLang="zh-CN" dirty="0">
                <a:ea typeface="微软雅黑" panose="020B0503020204020204" pitchFamily="34" charset="-122"/>
                <a:cs typeface="微软雅黑" panose="020B0503020204020204" pitchFamily="34" charset="-122"/>
              </a:rPr>
              <a:t>，指向</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的边为</a:t>
            </a:r>
            <a:r>
              <a:rPr lang="zh-CN" altLang="zh-CN" b="1" dirty="0">
                <a:ea typeface="微软雅黑" panose="020B0503020204020204" pitchFamily="34" charset="-122"/>
                <a:cs typeface="微软雅黑" panose="020B0503020204020204" pitchFamily="34" charset="-122"/>
              </a:rPr>
              <a:t>入边</a:t>
            </a:r>
            <a:r>
              <a:rPr lang="zh-CN" altLang="zh-CN" dirty="0">
                <a:ea typeface="微软雅黑" panose="020B0503020204020204" pitchFamily="34" charset="-122"/>
                <a:cs typeface="微软雅黑" panose="020B0503020204020204" pitchFamily="34" charset="-122"/>
              </a:rPr>
              <a:t>。由</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指向的结点称为</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a:t>
            </a:r>
            <a:r>
              <a:rPr lang="zh-CN" altLang="zh-CN" b="1" dirty="0">
                <a:ea typeface="微软雅黑" panose="020B0503020204020204" pitchFamily="34" charset="-122"/>
                <a:cs typeface="微软雅黑" panose="020B0503020204020204" pitchFamily="34" charset="-122"/>
              </a:rPr>
              <a:t>外邻居</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out-neighbor</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a:t>
            </a:r>
            <a:r>
              <a:rPr lang="en-AU" altLang="zh-CN" i="1" dirty="0">
                <a:ea typeface="微软雅黑" panose="020B0503020204020204" pitchFamily="34" charset="-122"/>
                <a:cs typeface="微软雅黑" panose="020B0503020204020204" pitchFamily="34" charset="-122"/>
              </a:rPr>
              <a:t> </a:t>
            </a:r>
          </a:p>
          <a:p>
            <a:pPr eaLnBrk="1" hangingPunct="1"/>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的外邻居的集合由</a:t>
            </a:r>
            <a:r>
              <a:rPr lang="en-US" altLang="zh-CN" i="1" dirty="0">
                <a:ea typeface="微软雅黑" panose="020B0503020204020204" pitchFamily="34" charset="-122"/>
                <a:cs typeface="微软雅黑" panose="020B0503020204020204" pitchFamily="34" charset="-122"/>
              </a:rPr>
              <a:t>O</a:t>
            </a:r>
            <a:r>
              <a:rPr lang="zh-CN" altLang="zh-CN" dirty="0">
                <a:ea typeface="微软雅黑" panose="020B0503020204020204" pitchFamily="34" charset="-122"/>
                <a:cs typeface="微软雅黑" panose="020B0503020204020204" pitchFamily="34" charset="-122"/>
              </a:rPr>
              <a:t>（</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）代表，其中</a:t>
            </a:r>
            <a:r>
              <a:rPr lang="en-US" altLang="zh-CN" i="1" dirty="0" err="1">
                <a:ea typeface="微软雅黑" panose="020B0503020204020204" pitchFamily="34" charset="-122"/>
                <a:cs typeface="微软雅黑" panose="020B0503020204020204" pitchFamily="34" charset="-122"/>
              </a:rPr>
              <a:t>O</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表示</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的第</a:t>
            </a:r>
            <a:r>
              <a:rPr lang="en-US" altLang="zh-CN" dirty="0">
                <a:ea typeface="微软雅黑" panose="020B0503020204020204" pitchFamily="34" charset="-122"/>
                <a:cs typeface="微软雅黑" panose="020B0503020204020204" pitchFamily="34" charset="-122"/>
              </a:rPr>
              <a:t>j</a:t>
            </a:r>
            <a:r>
              <a:rPr lang="zh-CN" altLang="zh-CN" dirty="0">
                <a:ea typeface="微软雅黑" panose="020B0503020204020204" pitchFamily="34" charset="-122"/>
                <a:cs typeface="微软雅黑" panose="020B0503020204020204" pitchFamily="34" charset="-122"/>
              </a:rPr>
              <a:t>个外邻居。指向</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的结点称为</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a:t>
            </a:r>
            <a:r>
              <a:rPr lang="zh-CN" altLang="zh-CN" b="1" dirty="0">
                <a:ea typeface="微软雅黑" panose="020B0503020204020204" pitchFamily="34" charset="-122"/>
                <a:cs typeface="微软雅黑" panose="020B0503020204020204" pitchFamily="34" charset="-122"/>
              </a:rPr>
              <a:t>内邻居</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in-neighbor</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a:t>
            </a:r>
            <a:r>
              <a:rPr lang="en-AU" altLang="zh-CN" i="1" dirty="0">
                <a:ea typeface="微软雅黑" panose="020B0503020204020204" pitchFamily="34" charset="-122"/>
                <a:cs typeface="微软雅黑" panose="020B0503020204020204" pitchFamily="34" charset="-122"/>
              </a:rPr>
              <a:t> 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的内邻居的集合由</a:t>
            </a:r>
            <a:r>
              <a:rPr lang="en-US" altLang="zh-CN" i="1"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）代表，</a:t>
            </a:r>
            <a:r>
              <a:rPr lang="en-US" altLang="zh-CN" i="1" dirty="0" err="1">
                <a:ea typeface="微软雅黑" panose="020B0503020204020204" pitchFamily="34" charset="-122"/>
                <a:cs typeface="微软雅黑" panose="020B0503020204020204" pitchFamily="34" charset="-122"/>
              </a:rPr>
              <a:t>I</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表示</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的第</a:t>
            </a:r>
            <a:r>
              <a:rPr lang="en-US" altLang="zh-CN" dirty="0">
                <a:ea typeface="微软雅黑" panose="020B0503020204020204" pitchFamily="34" charset="-122"/>
                <a:cs typeface="微软雅黑" panose="020B0503020204020204" pitchFamily="34" charset="-122"/>
              </a:rPr>
              <a:t>j</a:t>
            </a:r>
            <a:r>
              <a:rPr lang="zh-CN" altLang="zh-CN" dirty="0">
                <a:ea typeface="微软雅黑" panose="020B0503020204020204" pitchFamily="34" charset="-122"/>
                <a:cs typeface="微软雅黑" panose="020B0503020204020204" pitchFamily="34" charset="-122"/>
              </a:rPr>
              <a:t>个内邻居。</a:t>
            </a:r>
            <a:endParaRPr lang="en-US" altLang="zh-CN" dirty="0">
              <a:ea typeface="微软雅黑" panose="020B0503020204020204" pitchFamily="34" charset="-122"/>
              <a:cs typeface="微软雅黑" panose="020B0503020204020204" pitchFamily="34" charset="-122"/>
            </a:endParaRPr>
          </a:p>
          <a:p>
            <a:pPr eaLnBrk="1" hangingPunct="1"/>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的外邻居的个数称为</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a:t>
            </a:r>
            <a:r>
              <a:rPr lang="zh-CN" altLang="zh-CN" b="1" dirty="0">
                <a:ea typeface="微软雅黑" panose="020B0503020204020204" pitchFamily="34" charset="-122"/>
                <a:cs typeface="微软雅黑" panose="020B0503020204020204" pitchFamily="34" charset="-122"/>
              </a:rPr>
              <a:t>出度</a:t>
            </a:r>
            <a:r>
              <a:rPr lang="zh-CN" altLang="zh-CN" dirty="0">
                <a:ea typeface="微软雅黑" panose="020B0503020204020204" pitchFamily="34" charset="-122"/>
                <a:cs typeface="微软雅黑" panose="020B0503020204020204" pitchFamily="34" charset="-122"/>
              </a:rPr>
              <a:t>，即出度</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dirty="0">
                <a:ea typeface="微软雅黑" panose="020B0503020204020204" pitchFamily="34" charset="-122"/>
                <a:cs typeface="微软雅黑" panose="020B0503020204020204" pitchFamily="34" charset="-122"/>
              </a:rPr>
              <a:t>(</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的内邻居的个数称为</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的入度</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即入度</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a:t>
            </a:r>
            <a:r>
              <a:rPr lang="en-AU" altLang="zh-CN" i="1" dirty="0">
                <a:ea typeface="微软雅黑" panose="020B0503020204020204" pitchFamily="34" charset="-122"/>
                <a:cs typeface="微软雅黑" panose="020B0503020204020204" pitchFamily="34" charset="-122"/>
              </a:rPr>
              <a:t>v</a:t>
            </a:r>
            <a:r>
              <a:rPr lang="en-AU"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a:t>
            </a:r>
          </a:p>
          <a:p>
            <a:pPr eaLnBrk="1" hangingPunct="1"/>
            <a:endParaRPr lang="zh-CN" altLang="en-US" dirty="0">
              <a:ea typeface="微软雅黑" panose="020B0503020204020204" pitchFamily="34" charset="-122"/>
              <a:cs typeface="微软雅黑" panose="020B0503020204020204" pitchFamily="34" charset="-122"/>
            </a:endParaRPr>
          </a:p>
        </p:txBody>
      </p:sp>
      <p:grpSp>
        <p:nvGrpSpPr>
          <p:cNvPr id="6" name="组合 5">
            <a:extLst>
              <a:ext uri="{FF2B5EF4-FFF2-40B4-BE49-F238E27FC236}">
                <a16:creationId xmlns:a16="http://schemas.microsoft.com/office/drawing/2014/main" id="{DC95983F-8B0B-CF48-919A-CE1788D1E6EA}"/>
              </a:ext>
            </a:extLst>
          </p:cNvPr>
          <p:cNvGrpSpPr/>
          <p:nvPr/>
        </p:nvGrpSpPr>
        <p:grpSpPr>
          <a:xfrm>
            <a:off x="8904312" y="1916832"/>
            <a:ext cx="2736304" cy="3384376"/>
            <a:chOff x="1" y="0"/>
            <a:chExt cx="834440" cy="1073250"/>
          </a:xfrm>
          <a:solidFill>
            <a:schemeClr val="bg1"/>
          </a:solidFill>
        </p:grpSpPr>
        <p:cxnSp>
          <p:nvCxnSpPr>
            <p:cNvPr id="7" name="直接箭头连接符 6">
              <a:extLst>
                <a:ext uri="{FF2B5EF4-FFF2-40B4-BE49-F238E27FC236}">
                  <a16:creationId xmlns:a16="http://schemas.microsoft.com/office/drawing/2014/main" id="{2875D5F1-5581-9D48-9058-E7FD37049C07}"/>
                </a:ext>
              </a:extLst>
            </p:cNvPr>
            <p:cNvCxnSpPr/>
            <p:nvPr/>
          </p:nvCxnSpPr>
          <p:spPr>
            <a:xfrm>
              <a:off x="228600" y="447675"/>
              <a:ext cx="396000" cy="0"/>
            </a:xfrm>
            <a:prstGeom prst="straightConnector1">
              <a:avLst/>
            </a:prstGeom>
            <a:grpFill/>
            <a:ln w="9525" cap="flat" cmpd="sng" algn="ctr">
              <a:solidFill>
                <a:schemeClr val="tx1"/>
              </a:solidFill>
              <a:prstDash val="solid"/>
              <a:tailEnd type="stealth" w="sm" len="med"/>
            </a:ln>
            <a:effectLst/>
          </p:spPr>
        </p:cxnSp>
        <p:sp>
          <p:nvSpPr>
            <p:cNvPr id="8" name="Oval 27">
              <a:extLst>
                <a:ext uri="{FF2B5EF4-FFF2-40B4-BE49-F238E27FC236}">
                  <a16:creationId xmlns:a16="http://schemas.microsoft.com/office/drawing/2014/main" id="{D5EB505C-A0AC-FA4F-BBF3-A705F14D73CE}"/>
                </a:ext>
              </a:extLst>
            </p:cNvPr>
            <p:cNvSpPr>
              <a:spLocks noChangeArrowheads="1"/>
            </p:cNvSpPr>
            <p:nvPr/>
          </p:nvSpPr>
          <p:spPr bwMode="auto">
            <a:xfrm>
              <a:off x="1" y="352425"/>
              <a:ext cx="216025" cy="216000"/>
            </a:xfrm>
            <a:prstGeom prst="ellipse">
              <a:avLst/>
            </a:prstGeom>
            <a:grpFill/>
            <a:ln w="9525" cap="flat" cmpd="sng" algn="ctr">
              <a:solidFill>
                <a:schemeClr val="tx1"/>
              </a:solidFill>
              <a:prstDash val="solid"/>
              <a:tailEnd type="stealth" w="sm" len="med"/>
            </a:ln>
            <a:effectLst/>
          </p:spPr>
          <p:txBody>
            <a:bodyPr lIns="0" tIns="0" rIns="0" bIns="0" anchor="ctr"/>
            <a:lstStyle/>
            <a:p>
              <a:pPr algn="ctr">
                <a:lnSpc>
                  <a:spcPts val="1200"/>
                </a:lnSpc>
                <a:spcAft>
                  <a:spcPts val="0"/>
                </a:spcAft>
                <a:defRPr/>
              </a:pPr>
              <a:r>
                <a:rPr lang="en-AU" i="1" dirty="0">
                  <a:solidFill>
                    <a:srgbClr val="000000"/>
                  </a:solidFill>
                  <a:latin typeface="Times New Roman" panose="02020603050405020304" pitchFamily="18" charset="0"/>
                  <a:ea typeface="Arial Unicode MS" panose="020B0604020202020204" pitchFamily="34" charset="-122"/>
                  <a:cs typeface="宋体" panose="02010600030101010101" pitchFamily="2" charset="-122"/>
                </a:rPr>
                <a:t>b</a:t>
              </a:r>
              <a:endParaRPr lang="zh-CN" altLang="en-US" sz="1800" dirty="0">
                <a:latin typeface="宋体" panose="02010600030101010101" pitchFamily="2" charset="-122"/>
                <a:cs typeface="宋体" panose="02010600030101010101" pitchFamily="2" charset="-122"/>
              </a:endParaRPr>
            </a:p>
            <a:p>
              <a:pPr algn="ctr">
                <a:lnSpc>
                  <a:spcPts val="1200"/>
                </a:lnSpc>
                <a:spcAft>
                  <a:spcPts val="0"/>
                </a:spcAft>
                <a:defRPr/>
              </a:pPr>
              <a:r>
                <a:rPr lang="en-US" sz="1800" dirty="0">
                  <a:latin typeface="Times New Roman" panose="02020603050405020304" pitchFamily="18" charset="0"/>
                  <a:cs typeface="宋体" panose="02010600030101010101" pitchFamily="2" charset="-122"/>
                </a:rPr>
                <a:t> </a:t>
              </a:r>
              <a:endParaRPr lang="zh-CN" altLang="en-US" sz="1800" dirty="0">
                <a:latin typeface="宋体" panose="02010600030101010101" pitchFamily="2" charset="-122"/>
                <a:cs typeface="宋体" panose="02010600030101010101" pitchFamily="2" charset="-122"/>
              </a:endParaRPr>
            </a:p>
          </p:txBody>
        </p:sp>
        <p:sp>
          <p:nvSpPr>
            <p:cNvPr id="9" name="Oval 28">
              <a:extLst>
                <a:ext uri="{FF2B5EF4-FFF2-40B4-BE49-F238E27FC236}">
                  <a16:creationId xmlns:a16="http://schemas.microsoft.com/office/drawing/2014/main" id="{035F8299-38DA-024D-A639-5A378E0E7B7C}"/>
                </a:ext>
              </a:extLst>
            </p:cNvPr>
            <p:cNvSpPr>
              <a:spLocks noChangeArrowheads="1"/>
            </p:cNvSpPr>
            <p:nvPr/>
          </p:nvSpPr>
          <p:spPr bwMode="auto">
            <a:xfrm>
              <a:off x="618209" y="857250"/>
              <a:ext cx="216025" cy="216000"/>
            </a:xfrm>
            <a:prstGeom prst="ellipse">
              <a:avLst/>
            </a:prstGeom>
            <a:grpFill/>
            <a:ln w="9525" cap="flat" cmpd="sng" algn="ctr">
              <a:solidFill>
                <a:schemeClr val="tx1"/>
              </a:solidFill>
              <a:prstDash val="solid"/>
              <a:tailEnd type="stealth" w="sm" len="med"/>
            </a:ln>
            <a:effectLst/>
          </p:spPr>
          <p:txBody>
            <a:bodyPr lIns="0" tIns="0" rIns="0" bIns="0" anchor="ctr"/>
            <a:lstStyle/>
            <a:p>
              <a:pPr algn="ctr">
                <a:lnSpc>
                  <a:spcPts val="1200"/>
                </a:lnSpc>
                <a:spcAft>
                  <a:spcPts val="0"/>
                </a:spcAft>
                <a:defRPr/>
              </a:pPr>
              <a:r>
                <a:rPr lang="en-AU" i="1" dirty="0">
                  <a:solidFill>
                    <a:srgbClr val="000000"/>
                  </a:solidFill>
                  <a:latin typeface="Times New Roman" panose="02020603050405020304" pitchFamily="18" charset="0"/>
                  <a:ea typeface="Arial Unicode MS" panose="020B0604020202020204" pitchFamily="34" charset="-122"/>
                  <a:cs typeface="宋体" panose="02010600030101010101" pitchFamily="2" charset="-122"/>
                </a:rPr>
                <a:t>e</a:t>
              </a:r>
              <a:endParaRPr lang="zh-CN" altLang="en-US" sz="1800" dirty="0">
                <a:latin typeface="宋体" panose="02010600030101010101" pitchFamily="2" charset="-122"/>
                <a:cs typeface="宋体" panose="02010600030101010101" pitchFamily="2" charset="-122"/>
              </a:endParaRPr>
            </a:p>
            <a:p>
              <a:pPr algn="ctr">
                <a:lnSpc>
                  <a:spcPts val="1200"/>
                </a:lnSpc>
                <a:spcAft>
                  <a:spcPts val="0"/>
                </a:spcAft>
                <a:defRPr/>
              </a:pPr>
              <a:r>
                <a:rPr lang="en-AU" sz="1800" dirty="0">
                  <a:solidFill>
                    <a:srgbClr val="000000"/>
                  </a:solidFill>
                  <a:latin typeface="Times New Roman" panose="02020603050405020304" pitchFamily="18" charset="0"/>
                  <a:ea typeface="Arial Unicode MS" panose="020B0604020202020204" pitchFamily="34" charset="-122"/>
                  <a:cs typeface="宋体" panose="02010600030101010101" pitchFamily="2" charset="-122"/>
                </a:rPr>
                <a:t> </a:t>
              </a:r>
              <a:endParaRPr lang="zh-CN" altLang="en-US" sz="1800" dirty="0">
                <a:latin typeface="宋体" panose="02010600030101010101" pitchFamily="2" charset="-122"/>
                <a:cs typeface="宋体" panose="02010600030101010101" pitchFamily="2" charset="-122"/>
              </a:endParaRPr>
            </a:p>
          </p:txBody>
        </p:sp>
        <p:sp>
          <p:nvSpPr>
            <p:cNvPr id="10" name="Oval 29">
              <a:extLst>
                <a:ext uri="{FF2B5EF4-FFF2-40B4-BE49-F238E27FC236}">
                  <a16:creationId xmlns:a16="http://schemas.microsoft.com/office/drawing/2014/main" id="{C25E3271-C69A-4544-9ECD-CB49270BB2A8}"/>
                </a:ext>
              </a:extLst>
            </p:cNvPr>
            <p:cNvSpPr>
              <a:spLocks noChangeArrowheads="1"/>
            </p:cNvSpPr>
            <p:nvPr/>
          </p:nvSpPr>
          <p:spPr bwMode="auto">
            <a:xfrm>
              <a:off x="9508" y="857250"/>
              <a:ext cx="216025" cy="216000"/>
            </a:xfrm>
            <a:prstGeom prst="ellipse">
              <a:avLst/>
            </a:prstGeom>
            <a:grpFill/>
            <a:ln w="9525" cap="flat" cmpd="sng" algn="ctr">
              <a:solidFill>
                <a:schemeClr val="tx1"/>
              </a:solidFill>
              <a:prstDash val="solid"/>
              <a:tailEnd type="stealth" w="sm" len="med"/>
            </a:ln>
            <a:effectLst/>
          </p:spPr>
          <p:txBody>
            <a:bodyPr lIns="0" tIns="0" rIns="0" bIns="0" anchor="ctr"/>
            <a:lstStyle/>
            <a:p>
              <a:pPr algn="ctr">
                <a:lnSpc>
                  <a:spcPts val="1200"/>
                </a:lnSpc>
                <a:spcAft>
                  <a:spcPts val="0"/>
                </a:spcAft>
                <a:defRPr/>
              </a:pPr>
              <a:r>
                <a:rPr lang="en-AU" i="1" dirty="0">
                  <a:solidFill>
                    <a:srgbClr val="000000"/>
                  </a:solidFill>
                  <a:latin typeface="Times New Roman" panose="02020603050405020304" pitchFamily="18" charset="0"/>
                  <a:ea typeface="Arial Unicode MS" panose="020B0604020202020204" pitchFamily="34" charset="-122"/>
                  <a:cs typeface="宋体" panose="02010600030101010101" pitchFamily="2" charset="-122"/>
                </a:rPr>
                <a:t>d</a:t>
              </a:r>
              <a:endParaRPr lang="zh-CN" altLang="en-US" sz="1800" dirty="0">
                <a:latin typeface="宋体" panose="02010600030101010101" pitchFamily="2" charset="-122"/>
                <a:cs typeface="宋体" panose="02010600030101010101" pitchFamily="2" charset="-122"/>
              </a:endParaRPr>
            </a:p>
            <a:p>
              <a:pPr algn="ctr">
                <a:lnSpc>
                  <a:spcPts val="1200"/>
                </a:lnSpc>
                <a:spcAft>
                  <a:spcPts val="0"/>
                </a:spcAft>
                <a:defRPr/>
              </a:pPr>
              <a:r>
                <a:rPr lang="en-US" sz="1800" dirty="0">
                  <a:latin typeface="Times New Roman" panose="02020603050405020304" pitchFamily="18" charset="0"/>
                  <a:cs typeface="宋体" panose="02010600030101010101" pitchFamily="2" charset="-122"/>
                </a:rPr>
                <a:t> </a:t>
              </a:r>
              <a:endParaRPr lang="zh-CN" altLang="en-US" sz="1800" dirty="0">
                <a:latin typeface="宋体" panose="02010600030101010101" pitchFamily="2" charset="-122"/>
                <a:cs typeface="宋体" panose="02010600030101010101" pitchFamily="2" charset="-122"/>
              </a:endParaRPr>
            </a:p>
          </p:txBody>
        </p:sp>
        <p:sp>
          <p:nvSpPr>
            <p:cNvPr id="11" name="Oval 30">
              <a:extLst>
                <a:ext uri="{FF2B5EF4-FFF2-40B4-BE49-F238E27FC236}">
                  <a16:creationId xmlns:a16="http://schemas.microsoft.com/office/drawing/2014/main" id="{9109BDA7-7E45-B34B-98B3-BA4479A8391F}"/>
                </a:ext>
              </a:extLst>
            </p:cNvPr>
            <p:cNvSpPr>
              <a:spLocks noChangeArrowheads="1"/>
            </p:cNvSpPr>
            <p:nvPr/>
          </p:nvSpPr>
          <p:spPr bwMode="auto">
            <a:xfrm>
              <a:off x="618416" y="361950"/>
              <a:ext cx="216025" cy="215900"/>
            </a:xfrm>
            <a:prstGeom prst="ellipse">
              <a:avLst/>
            </a:prstGeom>
            <a:grpFill/>
            <a:ln w="9525" cap="flat" cmpd="sng" algn="ctr">
              <a:solidFill>
                <a:schemeClr val="tx1"/>
              </a:solidFill>
              <a:prstDash val="solid"/>
              <a:tailEnd type="stealth" w="sm" len="med"/>
            </a:ln>
            <a:effectLst/>
          </p:spPr>
          <p:txBody>
            <a:bodyPr lIns="0" tIns="0" rIns="0" bIns="0" anchor="ctr"/>
            <a:lstStyle/>
            <a:p>
              <a:pPr algn="ctr">
                <a:lnSpc>
                  <a:spcPts val="1200"/>
                </a:lnSpc>
                <a:spcAft>
                  <a:spcPts val="0"/>
                </a:spcAft>
                <a:defRPr/>
              </a:pPr>
              <a:r>
                <a:rPr lang="en-AU" i="1" dirty="0">
                  <a:solidFill>
                    <a:srgbClr val="000000"/>
                  </a:solidFill>
                  <a:latin typeface="Times New Roman" panose="02020603050405020304" pitchFamily="18" charset="0"/>
                  <a:ea typeface="Arial Unicode MS" panose="020B0604020202020204" pitchFamily="34" charset="-122"/>
                  <a:cs typeface="宋体" panose="02010600030101010101" pitchFamily="2" charset="-122"/>
                </a:rPr>
                <a:t>c</a:t>
              </a:r>
              <a:endParaRPr lang="zh-CN" altLang="en-US" dirty="0">
                <a:latin typeface="宋体" panose="02010600030101010101" pitchFamily="2" charset="-122"/>
                <a:cs typeface="宋体" panose="02010600030101010101" pitchFamily="2" charset="-122"/>
              </a:endParaRPr>
            </a:p>
            <a:p>
              <a:pPr algn="ctr">
                <a:lnSpc>
                  <a:spcPts val="1200"/>
                </a:lnSpc>
                <a:spcAft>
                  <a:spcPts val="0"/>
                </a:spcAft>
                <a:defRPr/>
              </a:pPr>
              <a:r>
                <a:rPr lang="en-US" sz="1800" dirty="0">
                  <a:latin typeface="Times New Roman" panose="02020603050405020304" pitchFamily="18" charset="0"/>
                  <a:cs typeface="宋体" panose="02010600030101010101" pitchFamily="2" charset="-122"/>
                </a:rPr>
                <a:t> </a:t>
              </a:r>
              <a:endParaRPr lang="zh-CN" altLang="en-US" sz="1800" dirty="0">
                <a:latin typeface="宋体" panose="02010600030101010101" pitchFamily="2" charset="-122"/>
                <a:cs typeface="宋体" panose="02010600030101010101" pitchFamily="2" charset="-122"/>
              </a:endParaRPr>
            </a:p>
          </p:txBody>
        </p:sp>
        <p:sp>
          <p:nvSpPr>
            <p:cNvPr id="12" name="Oval 35">
              <a:extLst>
                <a:ext uri="{FF2B5EF4-FFF2-40B4-BE49-F238E27FC236}">
                  <a16:creationId xmlns:a16="http://schemas.microsoft.com/office/drawing/2014/main" id="{A077AD9D-5AEB-C046-8528-A26366DFB83E}"/>
                </a:ext>
              </a:extLst>
            </p:cNvPr>
            <p:cNvSpPr>
              <a:spLocks noChangeArrowheads="1"/>
            </p:cNvSpPr>
            <p:nvPr/>
          </p:nvSpPr>
          <p:spPr bwMode="auto">
            <a:xfrm>
              <a:off x="314219" y="0"/>
              <a:ext cx="216025" cy="216000"/>
            </a:xfrm>
            <a:prstGeom prst="ellipse">
              <a:avLst/>
            </a:prstGeom>
            <a:grpFill/>
            <a:ln w="9525" cap="flat" cmpd="sng" algn="ctr">
              <a:solidFill>
                <a:schemeClr val="tx1"/>
              </a:solidFill>
              <a:prstDash val="solid"/>
              <a:tailEnd type="stealth" w="sm" len="med"/>
            </a:ln>
            <a:effectLst/>
          </p:spPr>
          <p:txBody>
            <a:bodyPr lIns="0" tIns="0" rIns="0" bIns="0" anchor="ctr"/>
            <a:lstStyle/>
            <a:p>
              <a:pPr algn="ctr">
                <a:lnSpc>
                  <a:spcPts val="1200"/>
                </a:lnSpc>
                <a:spcAft>
                  <a:spcPts val="0"/>
                </a:spcAft>
                <a:defRPr/>
              </a:pPr>
              <a:r>
                <a:rPr lang="en-AU" i="1" dirty="0">
                  <a:solidFill>
                    <a:srgbClr val="000000"/>
                  </a:solidFill>
                  <a:latin typeface="Times New Roman" panose="02020603050405020304" pitchFamily="18" charset="0"/>
                  <a:ea typeface="Arial Unicode MS" panose="020B0604020202020204" pitchFamily="34" charset="-122"/>
                  <a:cs typeface="宋体" panose="02010600030101010101" pitchFamily="2" charset="-122"/>
                </a:rPr>
                <a:t>a</a:t>
              </a:r>
              <a:endParaRPr lang="zh-CN" altLang="en-US" sz="1800" dirty="0">
                <a:latin typeface="宋体" panose="02010600030101010101" pitchFamily="2" charset="-122"/>
                <a:cs typeface="宋体" panose="02010600030101010101" pitchFamily="2" charset="-122"/>
              </a:endParaRPr>
            </a:p>
          </p:txBody>
        </p:sp>
        <p:cxnSp>
          <p:nvCxnSpPr>
            <p:cNvPr id="13" name="直接箭头连接符 12">
              <a:extLst>
                <a:ext uri="{FF2B5EF4-FFF2-40B4-BE49-F238E27FC236}">
                  <a16:creationId xmlns:a16="http://schemas.microsoft.com/office/drawing/2014/main" id="{1C1D0D18-5470-4E43-AADF-DAE2074EB49A}"/>
                </a:ext>
              </a:extLst>
            </p:cNvPr>
            <p:cNvCxnSpPr/>
            <p:nvPr/>
          </p:nvCxnSpPr>
          <p:spPr>
            <a:xfrm>
              <a:off x="514350" y="152400"/>
              <a:ext cx="180000" cy="219075"/>
            </a:xfrm>
            <a:prstGeom prst="straightConnector1">
              <a:avLst/>
            </a:prstGeom>
            <a:grpFill/>
            <a:ln w="9525" cap="flat" cmpd="sng" algn="ctr">
              <a:solidFill>
                <a:schemeClr val="tx1"/>
              </a:solidFill>
              <a:prstDash val="solid"/>
              <a:tailEnd type="stealth" w="sm" len="med"/>
            </a:ln>
            <a:effectLst/>
          </p:spPr>
        </p:cxnSp>
        <p:cxnSp>
          <p:nvCxnSpPr>
            <p:cNvPr id="14" name="直接箭头连接符 13">
              <a:extLst>
                <a:ext uri="{FF2B5EF4-FFF2-40B4-BE49-F238E27FC236}">
                  <a16:creationId xmlns:a16="http://schemas.microsoft.com/office/drawing/2014/main" id="{07B9AB98-1908-5A4B-857D-61B092D27799}"/>
                </a:ext>
              </a:extLst>
            </p:cNvPr>
            <p:cNvCxnSpPr/>
            <p:nvPr/>
          </p:nvCxnSpPr>
          <p:spPr>
            <a:xfrm flipH="1">
              <a:off x="108013" y="152400"/>
              <a:ext cx="206207" cy="200025"/>
            </a:xfrm>
            <a:prstGeom prst="straightConnector1">
              <a:avLst/>
            </a:prstGeom>
            <a:grpFill/>
            <a:ln w="9525" cap="flat" cmpd="sng" algn="ctr">
              <a:solidFill>
                <a:schemeClr val="tx1"/>
              </a:solidFill>
              <a:prstDash val="solid"/>
              <a:tailEnd type="stealth" w="sm" len="med"/>
            </a:ln>
            <a:effectLst/>
          </p:spPr>
        </p:cxnSp>
        <p:cxnSp>
          <p:nvCxnSpPr>
            <p:cNvPr id="15" name="直接箭头连接符 14">
              <a:extLst>
                <a:ext uri="{FF2B5EF4-FFF2-40B4-BE49-F238E27FC236}">
                  <a16:creationId xmlns:a16="http://schemas.microsoft.com/office/drawing/2014/main" id="{B86677C0-0B62-2D40-B44B-5E9F9C38E12B}"/>
                </a:ext>
              </a:extLst>
            </p:cNvPr>
            <p:cNvCxnSpPr/>
            <p:nvPr/>
          </p:nvCxnSpPr>
          <p:spPr>
            <a:xfrm>
              <a:off x="104775" y="571500"/>
              <a:ext cx="0" cy="289560"/>
            </a:xfrm>
            <a:prstGeom prst="straightConnector1">
              <a:avLst/>
            </a:prstGeom>
            <a:grpFill/>
            <a:ln w="9525" cap="flat" cmpd="sng" algn="ctr">
              <a:solidFill>
                <a:schemeClr val="tx1"/>
              </a:solidFill>
              <a:prstDash val="solid"/>
              <a:tailEnd type="stealth" w="sm" len="med"/>
            </a:ln>
            <a:effectLst/>
          </p:spPr>
        </p:cxnSp>
        <p:cxnSp>
          <p:nvCxnSpPr>
            <p:cNvPr id="16" name="直接箭头连接符 15">
              <a:extLst>
                <a:ext uri="{FF2B5EF4-FFF2-40B4-BE49-F238E27FC236}">
                  <a16:creationId xmlns:a16="http://schemas.microsoft.com/office/drawing/2014/main" id="{ADADE908-729C-C447-B602-C9BF350FDD0D}"/>
                </a:ext>
              </a:extLst>
            </p:cNvPr>
            <p:cNvCxnSpPr/>
            <p:nvPr/>
          </p:nvCxnSpPr>
          <p:spPr>
            <a:xfrm>
              <a:off x="114219" y="571500"/>
              <a:ext cx="612002" cy="285750"/>
            </a:xfrm>
            <a:prstGeom prst="straightConnector1">
              <a:avLst/>
            </a:prstGeom>
            <a:grpFill/>
            <a:ln w="9525" cap="flat" cmpd="sng" algn="ctr">
              <a:solidFill>
                <a:schemeClr val="tx1"/>
              </a:solidFill>
              <a:prstDash val="solid"/>
              <a:tailEnd type="stealth" w="sm" len="med"/>
            </a:ln>
            <a:effectLst/>
          </p:spPr>
        </p:cxnSp>
        <p:cxnSp>
          <p:nvCxnSpPr>
            <p:cNvPr id="17" name="直接箭头连接符 16">
              <a:extLst>
                <a:ext uri="{FF2B5EF4-FFF2-40B4-BE49-F238E27FC236}">
                  <a16:creationId xmlns:a16="http://schemas.microsoft.com/office/drawing/2014/main" id="{A6A557C5-E4F6-B24B-8932-A96AC88FA411}"/>
                </a:ext>
              </a:extLst>
            </p:cNvPr>
            <p:cNvCxnSpPr/>
            <p:nvPr/>
          </p:nvCxnSpPr>
          <p:spPr>
            <a:xfrm flipV="1">
              <a:off x="726222" y="577850"/>
              <a:ext cx="207" cy="279400"/>
            </a:xfrm>
            <a:prstGeom prst="straightConnector1">
              <a:avLst/>
            </a:prstGeom>
            <a:grpFill/>
            <a:ln w="9525" cap="flat" cmpd="sng" algn="ctr">
              <a:solidFill>
                <a:schemeClr val="tx1"/>
              </a:solidFill>
              <a:prstDash val="solid"/>
              <a:tailEnd type="stealth" w="sm" len="med"/>
            </a:ln>
            <a:effectLst/>
          </p:spPr>
        </p:cxn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a:extLst>
              <a:ext uri="{FF2B5EF4-FFF2-40B4-BE49-F238E27FC236}">
                <a16:creationId xmlns:a16="http://schemas.microsoft.com/office/drawing/2014/main" id="{21B78B7E-D718-8041-B58C-B99EBF350015}"/>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基于链接的相似度衡量</a:t>
            </a:r>
            <a:endParaRPr lang="zh-CN" altLang="en-US">
              <a:latin typeface="微软雅黑" panose="020B0503020204020204" pitchFamily="34" charset="-122"/>
              <a:ea typeface="微软雅黑" panose="020B0503020204020204" pitchFamily="34" charset="-122"/>
            </a:endParaRPr>
          </a:p>
        </p:txBody>
      </p:sp>
      <p:sp>
        <p:nvSpPr>
          <p:cNvPr id="35843" name="内容占位符 2">
            <a:extLst>
              <a:ext uri="{FF2B5EF4-FFF2-40B4-BE49-F238E27FC236}">
                <a16:creationId xmlns:a16="http://schemas.microsoft.com/office/drawing/2014/main" id="{D7BB98C3-966D-5D47-AEC7-AA546769F28C}"/>
              </a:ext>
            </a:extLst>
          </p:cNvPr>
          <p:cNvSpPr>
            <a:spLocks noGrp="1"/>
          </p:cNvSpPr>
          <p:nvPr>
            <p:ph idx="1"/>
          </p:nvPr>
        </p:nvSpPr>
        <p:spPr/>
        <p:txBody>
          <a:bodyPr/>
          <a:lstStyle/>
          <a:p>
            <a:pPr eaLnBrk="1" hangingPunct="1"/>
            <a:r>
              <a:rPr lang="en-US" altLang="zh-CN">
                <a:ea typeface="微软雅黑" panose="020B0503020204020204" pitchFamily="34" charset="-122"/>
                <a:cs typeface="微软雅黑" panose="020B0503020204020204" pitchFamily="34" charset="-122"/>
              </a:rPr>
              <a:t>simRank</a:t>
            </a:r>
          </a:p>
          <a:p>
            <a:pPr lvl="1" eaLnBrk="1" hangingPunct="1"/>
            <a:r>
              <a:rPr lang="en-US" altLang="zh-CN">
                <a:ea typeface="微软雅黑" panose="020B0503020204020204" pitchFamily="34" charset="-122"/>
                <a:cs typeface="微软雅黑" panose="020B0503020204020204" pitchFamily="34" charset="-122"/>
              </a:rPr>
              <a:t>Two objects are </a:t>
            </a:r>
            <a:r>
              <a:rPr lang="en-US" altLang="zh-CN" i="1">
                <a:ea typeface="微软雅黑" panose="020B0503020204020204" pitchFamily="34" charset="-122"/>
                <a:cs typeface="微软雅黑" panose="020B0503020204020204" pitchFamily="34" charset="-122"/>
              </a:rPr>
              <a:t>similar</a:t>
            </a:r>
            <a:r>
              <a:rPr lang="en-US" altLang="zh-CN">
                <a:ea typeface="微软雅黑" panose="020B0503020204020204" pitchFamily="34" charset="-122"/>
                <a:cs typeface="微软雅黑" panose="020B0503020204020204" pitchFamily="34" charset="-122"/>
              </a:rPr>
              <a:t> if they are referenced by </a:t>
            </a:r>
            <a:r>
              <a:rPr lang="en-US" altLang="zh-CN" i="1">
                <a:ea typeface="微软雅黑" panose="020B0503020204020204" pitchFamily="34" charset="-122"/>
                <a:cs typeface="微软雅黑" panose="020B0503020204020204" pitchFamily="34" charset="-122"/>
              </a:rPr>
              <a:t>similar</a:t>
            </a:r>
            <a:r>
              <a:rPr lang="en-US" altLang="zh-CN">
                <a:ea typeface="微软雅黑" panose="020B0503020204020204" pitchFamily="34" charset="-122"/>
                <a:cs typeface="微软雅黑" panose="020B0503020204020204" pitchFamily="34" charset="-122"/>
              </a:rPr>
              <a:t> objects</a:t>
            </a:r>
          </a:p>
          <a:p>
            <a:pPr lvl="1" eaLnBrk="1" hangingPunct="1"/>
            <a:r>
              <a:rPr lang="en-US" altLang="zh-CN">
                <a:ea typeface="微软雅黑" panose="020B0503020204020204" pitchFamily="34" charset="-122"/>
                <a:cs typeface="微软雅黑" panose="020B0503020204020204" pitchFamily="34" charset="-122"/>
              </a:rPr>
              <a:t>A object is maximally similar to itself (score=1)</a:t>
            </a:r>
          </a:p>
          <a:p>
            <a:pPr eaLnBrk="1" hangingPunct="1"/>
            <a:r>
              <a:rPr lang="zh-CN" altLang="zh-CN">
                <a:ea typeface="微软雅黑" panose="020B0503020204020204" pitchFamily="34" charset="-122"/>
                <a:cs typeface="微软雅黑" panose="020B0503020204020204" pitchFamily="34" charset="-122"/>
              </a:rPr>
              <a:t>两个结点</a:t>
            </a:r>
            <a:r>
              <a:rPr lang="en-AU" altLang="zh-CN" i="1">
                <a:ea typeface="微软雅黑" panose="020B0503020204020204" pitchFamily="34" charset="-122"/>
                <a:cs typeface="微软雅黑" panose="020B0503020204020204" pitchFamily="34" charset="-122"/>
              </a:rPr>
              <a:t>v</a:t>
            </a:r>
            <a:r>
              <a:rPr lang="en-AU" altLang="zh-CN" i="1" baseline="-25000">
                <a:ea typeface="微软雅黑" panose="020B0503020204020204" pitchFamily="34" charset="-122"/>
                <a:cs typeface="微软雅黑" panose="020B0503020204020204" pitchFamily="34" charset="-122"/>
              </a:rPr>
              <a:t>i</a:t>
            </a:r>
            <a:r>
              <a:rPr lang="zh-CN" altLang="zh-CN">
                <a:ea typeface="微软雅黑" panose="020B0503020204020204" pitchFamily="34" charset="-122"/>
                <a:cs typeface="微软雅黑" panose="020B0503020204020204" pitchFamily="34" charset="-122"/>
              </a:rPr>
              <a:t>与</a:t>
            </a:r>
            <a:r>
              <a:rPr lang="en-AU" altLang="zh-CN" i="1">
                <a:ea typeface="微软雅黑" panose="020B0503020204020204" pitchFamily="34" charset="-122"/>
                <a:cs typeface="微软雅黑" panose="020B0503020204020204" pitchFamily="34" charset="-122"/>
              </a:rPr>
              <a:t>v</a:t>
            </a:r>
            <a:r>
              <a:rPr lang="en-AU" altLang="zh-CN" i="1" baseline="-25000">
                <a:ea typeface="微软雅黑" panose="020B0503020204020204" pitchFamily="34" charset="-122"/>
                <a:cs typeface="微软雅黑" panose="020B0503020204020204" pitchFamily="34" charset="-122"/>
              </a:rPr>
              <a:t>j</a:t>
            </a:r>
            <a:r>
              <a:rPr lang="zh-CN" altLang="zh-CN">
                <a:ea typeface="微软雅黑" panose="020B0503020204020204" pitchFamily="34" charset="-122"/>
                <a:cs typeface="微软雅黑" panose="020B0503020204020204" pitchFamily="34" charset="-122"/>
              </a:rPr>
              <a:t>间相似度</a:t>
            </a:r>
            <a:r>
              <a:rPr lang="en-US" altLang="zh-CN" i="1">
                <a:ea typeface="微软雅黑" panose="020B0503020204020204" pitchFamily="34" charset="-122"/>
                <a:cs typeface="微软雅黑" panose="020B0503020204020204" pitchFamily="34" charset="-122"/>
              </a:rPr>
              <a:t>s</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v</a:t>
            </a:r>
            <a:r>
              <a:rPr lang="en-US" altLang="zh-CN" i="1" baseline="-25000">
                <a:ea typeface="微软雅黑" panose="020B0503020204020204" pitchFamily="34" charset="-122"/>
                <a:cs typeface="微软雅黑" panose="020B0503020204020204" pitchFamily="34" charset="-122"/>
              </a:rPr>
              <a:t>i</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v</a:t>
            </a:r>
            <a:r>
              <a:rPr lang="en-US" altLang="zh-CN" i="1" baseline="-25000">
                <a:ea typeface="微软雅黑" panose="020B0503020204020204" pitchFamily="34" charset="-122"/>
                <a:cs typeface="微软雅黑" panose="020B0503020204020204" pitchFamily="34" charset="-122"/>
              </a:rPr>
              <a:t>j</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的公式如下</a:t>
            </a:r>
            <a:endParaRPr lang="en-US" altLang="zh-CN">
              <a:ea typeface="微软雅黑" panose="020B0503020204020204" pitchFamily="34" charset="-122"/>
              <a:cs typeface="微软雅黑" panose="020B0503020204020204" pitchFamily="34" charset="-122"/>
            </a:endParaRPr>
          </a:p>
          <a:p>
            <a:pPr eaLnBrk="1" hangingPunct="1"/>
            <a:endParaRPr lang="zh-CN" altLang="en-US">
              <a:ea typeface="微软雅黑" panose="020B0503020204020204" pitchFamily="34" charset="-122"/>
              <a:cs typeface="微软雅黑" panose="020B0503020204020204" pitchFamily="34" charset="-122"/>
            </a:endParaRPr>
          </a:p>
        </p:txBody>
      </p:sp>
      <p:graphicFrame>
        <p:nvGraphicFramePr>
          <p:cNvPr id="35844" name="对象 4">
            <a:extLst>
              <a:ext uri="{FF2B5EF4-FFF2-40B4-BE49-F238E27FC236}">
                <a16:creationId xmlns:a16="http://schemas.microsoft.com/office/drawing/2014/main" id="{B5C65CB6-2B0F-3C43-8B5B-623AB1384279}"/>
              </a:ext>
            </a:extLst>
          </p:cNvPr>
          <p:cNvGraphicFramePr>
            <a:graphicFrameLocks noChangeAspect="1"/>
          </p:cNvGraphicFramePr>
          <p:nvPr>
            <p:extLst>
              <p:ext uri="{D42A27DB-BD31-4B8C-83A1-F6EECF244321}">
                <p14:modId xmlns:p14="http://schemas.microsoft.com/office/powerpoint/2010/main" val="3604777343"/>
              </p:ext>
            </p:extLst>
          </p:nvPr>
        </p:nvGraphicFramePr>
        <p:xfrm>
          <a:off x="2932999" y="3877362"/>
          <a:ext cx="6677415" cy="1423845"/>
        </p:xfrm>
        <a:graphic>
          <a:graphicData uri="http://schemas.openxmlformats.org/presentationml/2006/ole">
            <mc:AlternateContent xmlns:mc="http://schemas.openxmlformats.org/markup-compatibility/2006">
              <mc:Choice xmlns:v="urn:schemas-microsoft-com:vml" Requires="v">
                <p:oleObj spid="_x0000_s35854" r:id="rId3" imgW="90995500" imgH="16967200" progId="Equation.DSMT4">
                  <p:embed/>
                </p:oleObj>
              </mc:Choice>
              <mc:Fallback>
                <p:oleObj r:id="rId3" imgW="90995500" imgH="169672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2999" y="3877362"/>
                        <a:ext cx="6677415" cy="1423845"/>
                      </a:xfrm>
                      <a:prstGeom prst="rect">
                        <a:avLst/>
                      </a:prstGeom>
                      <a:noFill/>
                      <a:ln>
                        <a:noFill/>
                      </a:ln>
                    </p:spPr>
                  </p:pic>
                </p:oleObj>
              </mc:Fallback>
            </mc:AlternateContent>
          </a:graphicData>
        </a:graphic>
      </p:graphicFrame>
      <p:graphicFrame>
        <p:nvGraphicFramePr>
          <p:cNvPr id="35845" name="对象 5">
            <a:extLst>
              <a:ext uri="{FF2B5EF4-FFF2-40B4-BE49-F238E27FC236}">
                <a16:creationId xmlns:a16="http://schemas.microsoft.com/office/drawing/2014/main" id="{C85DE441-CAC6-604A-8BF8-9E90176ABE5F}"/>
              </a:ext>
            </a:extLst>
          </p:cNvPr>
          <p:cNvGraphicFramePr>
            <a:graphicFrameLocks noChangeAspect="1"/>
          </p:cNvGraphicFramePr>
          <p:nvPr/>
        </p:nvGraphicFramePr>
        <p:xfrm>
          <a:off x="2927351" y="5732464"/>
          <a:ext cx="6848475" cy="865187"/>
        </p:xfrm>
        <a:graphic>
          <a:graphicData uri="http://schemas.openxmlformats.org/presentationml/2006/ole">
            <mc:AlternateContent xmlns:mc="http://schemas.openxmlformats.org/markup-compatibility/2006">
              <mc:Choice xmlns:v="urn:schemas-microsoft-com:vml" Requires="v">
                <p:oleObj spid="_x0000_s35855" r:id="rId5" imgW="71094600" imgH="11112500" progId="Equation.DSMT4">
                  <p:embed/>
                </p:oleObj>
              </mc:Choice>
              <mc:Fallback>
                <p:oleObj r:id="rId5" imgW="71094600" imgH="11112500" progId="Equation.DSMT4">
                  <p:embed/>
                  <p:pic>
                    <p:nvPicPr>
                      <p:cNvPr id="0" name="对象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7351" y="5732464"/>
                        <a:ext cx="6848475"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a:extLst>
              <a:ext uri="{FF2B5EF4-FFF2-40B4-BE49-F238E27FC236}">
                <a16:creationId xmlns:a16="http://schemas.microsoft.com/office/drawing/2014/main" id="{804D4CF7-8FB3-8E4D-BC64-9A0DB2A55151}"/>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基于链接的相似度衡量</a:t>
            </a:r>
            <a:endParaRPr lang="zh-CN" altLang="en-US">
              <a:latin typeface="微软雅黑" panose="020B0503020204020204" pitchFamily="34" charset="-122"/>
              <a:ea typeface="微软雅黑" panose="020B0503020204020204" pitchFamily="34" charset="-122"/>
            </a:endParaRPr>
          </a:p>
        </p:txBody>
      </p:sp>
      <p:sp>
        <p:nvSpPr>
          <p:cNvPr id="36867" name="内容占位符 2">
            <a:extLst>
              <a:ext uri="{FF2B5EF4-FFF2-40B4-BE49-F238E27FC236}">
                <a16:creationId xmlns:a16="http://schemas.microsoft.com/office/drawing/2014/main" id="{CB212E5D-FDD9-134B-B173-253989684C7C}"/>
              </a:ext>
            </a:extLst>
          </p:cNvPr>
          <p:cNvSpPr>
            <a:spLocks noGrp="1"/>
          </p:cNvSpPr>
          <p:nvPr>
            <p:ph idx="1"/>
          </p:nvPr>
        </p:nvSpPr>
        <p:spPr/>
        <p:txBody>
          <a:bodyPr/>
          <a:lstStyle/>
          <a:p>
            <a:pPr eaLnBrk="1" hangingPunct="1"/>
            <a:r>
              <a:rPr lang="zh-CN" altLang="en-US">
                <a:ea typeface="微软雅黑" panose="020B0503020204020204" pitchFamily="34" charset="-122"/>
                <a:cs typeface="微软雅黑" panose="020B0503020204020204" pitchFamily="34" charset="-122"/>
                <a:sym typeface="Wingdings" pitchFamily="2" charset="2"/>
              </a:rPr>
              <a:t>用于二部图</a:t>
            </a:r>
            <a:endParaRPr lang="en-US" altLang="zh-CN">
              <a:ea typeface="微软雅黑" panose="020B0503020204020204" pitchFamily="34" charset="-122"/>
              <a:cs typeface="微软雅黑" panose="020B0503020204020204" pitchFamily="34" charset="-122"/>
              <a:sym typeface="Wingdings" pitchFamily="2" charset="2"/>
            </a:endParaRPr>
          </a:p>
          <a:p>
            <a:pPr lvl="1" eaLnBrk="1" hangingPunct="1"/>
            <a:r>
              <a:rPr lang="zh-CN" altLang="en-US">
                <a:ea typeface="微软雅黑" panose="020B0503020204020204" pitchFamily="34" charset="-122"/>
                <a:cs typeface="微软雅黑" panose="020B0503020204020204" pitchFamily="34" charset="-122"/>
                <a:sym typeface="Wingdings" pitchFamily="2" charset="2"/>
              </a:rPr>
              <a:t>初始化</a:t>
            </a:r>
            <a:r>
              <a:rPr lang="en-US" altLang="zh-CN">
                <a:ea typeface="微软雅黑" panose="020B0503020204020204" pitchFamily="34" charset="-122"/>
                <a:cs typeface="微软雅黑" panose="020B0503020204020204" pitchFamily="34" charset="-122"/>
                <a:sym typeface="Wingdings" pitchFamily="2" charset="2"/>
              </a:rPr>
              <a:t>: s(a,a) = 1, s(a,b)=0 </a:t>
            </a:r>
          </a:p>
          <a:p>
            <a:pPr lvl="1" eaLnBrk="1" hangingPunct="1"/>
            <a:r>
              <a:rPr lang="en-US" altLang="zh-CN">
                <a:ea typeface="微软雅黑" panose="020B0503020204020204" pitchFamily="34" charset="-122"/>
                <a:cs typeface="微软雅黑" panose="020B0503020204020204" pitchFamily="34" charset="-122"/>
                <a:sym typeface="Wingdings" pitchFamily="2" charset="2"/>
              </a:rPr>
              <a:t>C: </a:t>
            </a:r>
            <a:r>
              <a:rPr lang="zh-CN" altLang="en-US">
                <a:ea typeface="微软雅黑" panose="020B0503020204020204" pitchFamily="34" charset="-122"/>
                <a:cs typeface="微软雅黑" panose="020B0503020204020204" pitchFamily="34" charset="-122"/>
                <a:sym typeface="Wingdings" pitchFamily="2" charset="2"/>
              </a:rPr>
              <a:t>衰减因子</a:t>
            </a:r>
            <a:r>
              <a:rPr lang="en-US" altLang="zh-CN">
                <a:ea typeface="微软雅黑" panose="020B0503020204020204" pitchFamily="34" charset="-122"/>
                <a:cs typeface="微软雅黑" panose="020B0503020204020204" pitchFamily="34" charset="-122"/>
                <a:sym typeface="Wingdings" pitchFamily="2" charset="2"/>
              </a:rPr>
              <a:t>(0,1)</a:t>
            </a:r>
            <a:endParaRPr lang="zh-CN" altLang="en-US">
              <a:ea typeface="微软雅黑" panose="020B0503020204020204" pitchFamily="34" charset="-122"/>
              <a:cs typeface="微软雅黑" panose="020B0503020204020204" pitchFamily="34" charset="-122"/>
            </a:endParaRPr>
          </a:p>
        </p:txBody>
      </p:sp>
      <p:pic>
        <p:nvPicPr>
          <p:cNvPr id="6" name="Picture 4">
            <a:extLst>
              <a:ext uri="{FF2B5EF4-FFF2-40B4-BE49-F238E27FC236}">
                <a16:creationId xmlns:a16="http://schemas.microsoft.com/office/drawing/2014/main" id="{EC70431E-865D-DD45-9317-AB446EB835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4368" r="65094" b="27553"/>
          <a:stretch>
            <a:fillRect/>
          </a:stretch>
        </p:blipFill>
        <p:spPr bwMode="auto">
          <a:xfrm>
            <a:off x="7968208" y="2869296"/>
            <a:ext cx="2236787"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6086" name="Object 6">
            <a:extLst>
              <a:ext uri="{FF2B5EF4-FFF2-40B4-BE49-F238E27FC236}">
                <a16:creationId xmlns:a16="http://schemas.microsoft.com/office/drawing/2014/main" id="{99716E26-86C5-F74A-B546-65FE1B706460}"/>
              </a:ext>
            </a:extLst>
          </p:cNvPr>
          <p:cNvGraphicFramePr>
            <a:graphicFrameLocks noChangeAspect="1"/>
          </p:cNvGraphicFramePr>
          <p:nvPr/>
        </p:nvGraphicFramePr>
        <p:xfrm>
          <a:off x="2566988" y="3284539"/>
          <a:ext cx="4495800" cy="733425"/>
        </p:xfrm>
        <a:graphic>
          <a:graphicData uri="http://schemas.openxmlformats.org/presentationml/2006/ole">
            <mc:AlternateContent xmlns:mc="http://schemas.openxmlformats.org/markup-compatibility/2006">
              <mc:Choice xmlns:v="urn:schemas-microsoft-com:vml" Requires="v">
                <p:oleObj spid="_x0000_s36879" name="Equation" r:id="rId5" imgW="66116200" imgH="11112500" progId="Equation.3">
                  <p:embed/>
                </p:oleObj>
              </mc:Choice>
              <mc:Fallback>
                <p:oleObj name="Equation" r:id="rId5" imgW="66116200" imgH="111125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6988" y="3284539"/>
                        <a:ext cx="4495800" cy="733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087" name="Object 7">
            <a:extLst>
              <a:ext uri="{FF2B5EF4-FFF2-40B4-BE49-F238E27FC236}">
                <a16:creationId xmlns:a16="http://schemas.microsoft.com/office/drawing/2014/main" id="{B7795B27-5186-ED43-B5F6-586F8ABA47CA}"/>
              </a:ext>
            </a:extLst>
          </p:cNvPr>
          <p:cNvGraphicFramePr>
            <a:graphicFrameLocks noChangeAspect="1"/>
          </p:cNvGraphicFramePr>
          <p:nvPr/>
        </p:nvGraphicFramePr>
        <p:xfrm>
          <a:off x="2566988" y="4275138"/>
          <a:ext cx="4495800" cy="755650"/>
        </p:xfrm>
        <a:graphic>
          <a:graphicData uri="http://schemas.openxmlformats.org/presentationml/2006/ole">
            <mc:AlternateContent xmlns:mc="http://schemas.openxmlformats.org/markup-compatibility/2006">
              <mc:Choice xmlns:v="urn:schemas-microsoft-com:vml" Requires="v">
                <p:oleObj spid="_x0000_s36880" name="Equation" r:id="rId7" imgW="59105800" imgH="11112500" progId="Equation.3">
                  <p:embed/>
                </p:oleObj>
              </mc:Choice>
              <mc:Fallback>
                <p:oleObj name="Equation" r:id="rId7" imgW="59105800" imgH="111125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6988" y="4275138"/>
                        <a:ext cx="4495800"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6086"/>
                                        </p:tgtEl>
                                        <p:attrNameLst>
                                          <p:attrName>style.visibility</p:attrName>
                                        </p:attrNameLst>
                                      </p:cBhvr>
                                      <p:to>
                                        <p:strVal val="visible"/>
                                      </p:to>
                                    </p:set>
                                    <p:anim calcmode="lin" valueType="num">
                                      <p:cBhvr additive="base">
                                        <p:cTn id="13" dur="500" fill="hold"/>
                                        <p:tgtEl>
                                          <p:spTgt spid="46086"/>
                                        </p:tgtEl>
                                        <p:attrNameLst>
                                          <p:attrName>ppt_x</p:attrName>
                                        </p:attrNameLst>
                                      </p:cBhvr>
                                      <p:tavLst>
                                        <p:tav tm="0">
                                          <p:val>
                                            <p:strVal val="#ppt_x"/>
                                          </p:val>
                                        </p:tav>
                                        <p:tav tm="100000">
                                          <p:val>
                                            <p:strVal val="#ppt_x"/>
                                          </p:val>
                                        </p:tav>
                                      </p:tavLst>
                                    </p:anim>
                                    <p:anim calcmode="lin" valueType="num">
                                      <p:cBhvr additive="base">
                                        <p:cTn id="14" dur="500" fill="hold"/>
                                        <p:tgtEl>
                                          <p:spTgt spid="4608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6087"/>
                                        </p:tgtEl>
                                        <p:attrNameLst>
                                          <p:attrName>style.visibility</p:attrName>
                                        </p:attrNameLst>
                                      </p:cBhvr>
                                      <p:to>
                                        <p:strVal val="visible"/>
                                      </p:to>
                                    </p:set>
                                    <p:anim calcmode="lin" valueType="num">
                                      <p:cBhvr additive="base">
                                        <p:cTn id="19" dur="500" fill="hold"/>
                                        <p:tgtEl>
                                          <p:spTgt spid="46087"/>
                                        </p:tgtEl>
                                        <p:attrNameLst>
                                          <p:attrName>ppt_x</p:attrName>
                                        </p:attrNameLst>
                                      </p:cBhvr>
                                      <p:tavLst>
                                        <p:tav tm="0">
                                          <p:val>
                                            <p:strVal val="#ppt_x"/>
                                          </p:val>
                                        </p:tav>
                                        <p:tav tm="100000">
                                          <p:val>
                                            <p:strVal val="#ppt_x"/>
                                          </p:val>
                                        </p:tav>
                                      </p:tavLst>
                                    </p:anim>
                                    <p:anim calcmode="lin" valueType="num">
                                      <p:cBhvr additive="base">
                                        <p:cTn id="20" dur="500" fill="hold"/>
                                        <p:tgtEl>
                                          <p:spTgt spid="460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a:extLst>
              <a:ext uri="{FF2B5EF4-FFF2-40B4-BE49-F238E27FC236}">
                <a16:creationId xmlns:a16="http://schemas.microsoft.com/office/drawing/2014/main" id="{79559225-ECF8-E34A-A245-F2A3CC9BA23B}"/>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基于链接的相似度衡量</a:t>
            </a:r>
            <a:endParaRPr lang="zh-CN" altLang="en-US">
              <a:latin typeface="微软雅黑" panose="020B0503020204020204" pitchFamily="34" charset="-122"/>
              <a:ea typeface="微软雅黑" panose="020B0503020204020204" pitchFamily="34" charset="-122"/>
            </a:endParaRPr>
          </a:p>
        </p:txBody>
      </p:sp>
      <p:sp>
        <p:nvSpPr>
          <p:cNvPr id="37891" name="内容占位符 2">
            <a:extLst>
              <a:ext uri="{FF2B5EF4-FFF2-40B4-BE49-F238E27FC236}">
                <a16:creationId xmlns:a16="http://schemas.microsoft.com/office/drawing/2014/main" id="{433AC5C0-AF55-BC4A-B8FC-9CD366D8746E}"/>
              </a:ext>
            </a:extLst>
          </p:cNvPr>
          <p:cNvSpPr>
            <a:spLocks noGrp="1"/>
          </p:cNvSpPr>
          <p:nvPr>
            <p:ph idx="1"/>
          </p:nvPr>
        </p:nvSpPr>
        <p:spPr>
          <a:xfrm>
            <a:off x="380357" y="3607199"/>
            <a:ext cx="11379200" cy="2860673"/>
          </a:xfrm>
        </p:spPr>
        <p:txBody>
          <a:bodyPr/>
          <a:lstStyle/>
          <a:p>
            <a:pPr eaLnBrk="1" hangingPunct="1"/>
            <a:r>
              <a:rPr lang="en-US" altLang="zh-CN" dirty="0">
                <a:cs typeface="微软雅黑" panose="020B0503020204020204" pitchFamily="34" charset="-122"/>
              </a:rPr>
              <a:t>O(A)={</a:t>
            </a:r>
            <a:r>
              <a:rPr lang="en-US" altLang="zh-CN" dirty="0" err="1">
                <a:cs typeface="微软雅黑" panose="020B0503020204020204" pitchFamily="34" charset="-122"/>
              </a:rPr>
              <a:t>c,d,e</a:t>
            </a:r>
            <a:r>
              <a:rPr lang="en-US" altLang="zh-CN" dirty="0">
                <a:cs typeface="微软雅黑" panose="020B0503020204020204" pitchFamily="34" charset="-122"/>
              </a:rPr>
              <a:t>}, O</a:t>
            </a:r>
            <a:r>
              <a:rPr lang="en-US" altLang="zh-CN" baseline="-25000" dirty="0">
                <a:cs typeface="微软雅黑" panose="020B0503020204020204" pitchFamily="34" charset="-122"/>
              </a:rPr>
              <a:t>1</a:t>
            </a:r>
            <a:r>
              <a:rPr lang="en-US" altLang="zh-CN" dirty="0">
                <a:cs typeface="微软雅黑" panose="020B0503020204020204" pitchFamily="34" charset="-122"/>
              </a:rPr>
              <a:t>(A)=c, O</a:t>
            </a:r>
            <a:r>
              <a:rPr lang="en-US" altLang="zh-CN" baseline="-25000" dirty="0">
                <a:cs typeface="微软雅黑" panose="020B0503020204020204" pitchFamily="34" charset="-122"/>
              </a:rPr>
              <a:t>2</a:t>
            </a:r>
            <a:r>
              <a:rPr lang="en-US" altLang="zh-CN" dirty="0">
                <a:cs typeface="微软雅黑" panose="020B0503020204020204" pitchFamily="34" charset="-122"/>
              </a:rPr>
              <a:t>(A)=d, O</a:t>
            </a:r>
            <a:r>
              <a:rPr lang="en-US" altLang="zh-CN" baseline="-25000" dirty="0">
                <a:cs typeface="微软雅黑" panose="020B0503020204020204" pitchFamily="34" charset="-122"/>
              </a:rPr>
              <a:t>3</a:t>
            </a:r>
            <a:r>
              <a:rPr lang="en-US" altLang="zh-CN" dirty="0">
                <a:cs typeface="微软雅黑" panose="020B0503020204020204" pitchFamily="34" charset="-122"/>
              </a:rPr>
              <a:t>(A)=e</a:t>
            </a:r>
          </a:p>
          <a:p>
            <a:pPr eaLnBrk="1" hangingPunct="1"/>
            <a:r>
              <a:rPr lang="en-US" altLang="zh-CN" dirty="0">
                <a:cs typeface="微软雅黑" panose="020B0503020204020204" pitchFamily="34" charset="-122"/>
              </a:rPr>
              <a:t>O(B)={</a:t>
            </a:r>
            <a:r>
              <a:rPr lang="en-US" altLang="zh-CN" dirty="0" err="1">
                <a:cs typeface="微软雅黑" panose="020B0503020204020204" pitchFamily="34" charset="-122"/>
              </a:rPr>
              <a:t>d,e,f</a:t>
            </a:r>
            <a:r>
              <a:rPr lang="en-US" altLang="zh-CN" dirty="0">
                <a:cs typeface="微软雅黑" panose="020B0503020204020204" pitchFamily="34" charset="-122"/>
              </a:rPr>
              <a:t>}, I(c )={A}, I(d)={A,B}</a:t>
            </a:r>
          </a:p>
          <a:p>
            <a:pPr eaLnBrk="1" hangingPunct="1"/>
            <a:r>
              <a:rPr lang="en-US" altLang="zh-CN" dirty="0">
                <a:cs typeface="微软雅黑" panose="020B0503020204020204" pitchFamily="34" charset="-122"/>
              </a:rPr>
              <a:t>C</a:t>
            </a:r>
            <a:r>
              <a:rPr lang="en-US" altLang="zh-CN" baseline="-25000" dirty="0">
                <a:cs typeface="微软雅黑" panose="020B0503020204020204" pitchFamily="34" charset="-122"/>
              </a:rPr>
              <a:t>1</a:t>
            </a:r>
            <a:r>
              <a:rPr lang="en-US" altLang="zh-CN" dirty="0">
                <a:cs typeface="微软雅黑" panose="020B0503020204020204" pitchFamily="34" charset="-122"/>
              </a:rPr>
              <a:t>=C</a:t>
            </a:r>
            <a:r>
              <a:rPr lang="en-US" altLang="zh-CN" baseline="-25000" dirty="0">
                <a:cs typeface="微软雅黑" panose="020B0503020204020204" pitchFamily="34" charset="-122"/>
              </a:rPr>
              <a:t>2</a:t>
            </a:r>
            <a:r>
              <a:rPr lang="en-US" altLang="zh-CN" dirty="0">
                <a:cs typeface="微软雅黑" panose="020B0503020204020204" pitchFamily="34" charset="-122"/>
              </a:rPr>
              <a:t>=0.5</a:t>
            </a:r>
          </a:p>
          <a:p>
            <a:pPr eaLnBrk="1" hangingPunct="1"/>
            <a:r>
              <a:rPr lang="en-US" altLang="zh-CN" dirty="0">
                <a:cs typeface="微软雅黑" panose="020B0503020204020204" pitchFamily="34" charset="-122"/>
              </a:rPr>
              <a:t>s</a:t>
            </a:r>
            <a:r>
              <a:rPr lang="en-US" altLang="zh-CN" baseline="30000" dirty="0">
                <a:cs typeface="微软雅黑" panose="020B0503020204020204" pitchFamily="34" charset="-122"/>
              </a:rPr>
              <a:t>1</a:t>
            </a:r>
            <a:r>
              <a:rPr lang="en-US" altLang="zh-CN" dirty="0">
                <a:cs typeface="微软雅黑" panose="020B0503020204020204" pitchFamily="34" charset="-122"/>
              </a:rPr>
              <a:t>(A, B) =0.5</a:t>
            </a:r>
            <a:r>
              <a:rPr lang="en-US" altLang="zh-CN" dirty="0">
                <a:cs typeface="微软雅黑" panose="020B0503020204020204" pitchFamily="34" charset="-122"/>
                <a:sym typeface="Symbol" pitchFamily="2" charset="2"/>
              </a:rPr>
              <a:t>1/31/3(0+0+0+1+0+0+0+1+0)=1/9</a:t>
            </a:r>
            <a:endParaRPr lang="zh-CN" altLang="en-US" dirty="0">
              <a:cs typeface="微软雅黑" panose="020B0503020204020204" pitchFamily="34" charset="-122"/>
            </a:endParaRPr>
          </a:p>
          <a:p>
            <a:pPr eaLnBrk="1" hangingPunct="1"/>
            <a:r>
              <a:rPr lang="en-US" altLang="zh-CN" dirty="0">
                <a:cs typeface="微软雅黑" panose="020B0503020204020204" pitchFamily="34" charset="-122"/>
              </a:rPr>
              <a:t>s</a:t>
            </a:r>
            <a:r>
              <a:rPr lang="en-US" altLang="zh-CN" baseline="30000" dirty="0">
                <a:cs typeface="微软雅黑" panose="020B0503020204020204" pitchFamily="34" charset="-122"/>
              </a:rPr>
              <a:t>1 </a:t>
            </a:r>
            <a:r>
              <a:rPr lang="en-US" altLang="zh-CN" dirty="0">
                <a:cs typeface="微软雅黑" panose="020B0503020204020204" pitchFamily="34" charset="-122"/>
              </a:rPr>
              <a:t>(</a:t>
            </a:r>
            <a:r>
              <a:rPr lang="en-US" altLang="zh-CN" dirty="0" err="1">
                <a:cs typeface="微软雅黑" panose="020B0503020204020204" pitchFamily="34" charset="-122"/>
              </a:rPr>
              <a:t>c,d</a:t>
            </a:r>
            <a:r>
              <a:rPr lang="en-US" altLang="zh-CN" dirty="0">
                <a:cs typeface="微软雅黑" panose="020B0503020204020204" pitchFamily="34" charset="-122"/>
              </a:rPr>
              <a:t>) =0.5</a:t>
            </a:r>
            <a:r>
              <a:rPr lang="en-US" altLang="zh-CN" dirty="0">
                <a:cs typeface="微软雅黑" panose="020B0503020204020204" pitchFamily="34" charset="-122"/>
                <a:sym typeface="Symbol" pitchFamily="2" charset="2"/>
              </a:rPr>
              <a:t>1/2(1+1/9)=5/18</a:t>
            </a:r>
            <a:endParaRPr lang="zh-CN" altLang="en-US" dirty="0">
              <a:cs typeface="微软雅黑" panose="020B0503020204020204" pitchFamily="34" charset="-122"/>
            </a:endParaRPr>
          </a:p>
          <a:p>
            <a:pPr eaLnBrk="1" hangingPunct="1"/>
            <a:endParaRPr lang="zh-CN" altLang="en-US" dirty="0">
              <a:cs typeface="微软雅黑" panose="020B0503020204020204" pitchFamily="34" charset="-122"/>
            </a:endParaRPr>
          </a:p>
          <a:p>
            <a:pPr eaLnBrk="1" hangingPunct="1"/>
            <a:endParaRPr lang="zh-CN" altLang="en-US" dirty="0">
              <a:cs typeface="微软雅黑" panose="020B0503020204020204" pitchFamily="34" charset="-122"/>
            </a:endParaRPr>
          </a:p>
        </p:txBody>
      </p:sp>
      <p:pic>
        <p:nvPicPr>
          <p:cNvPr id="6" name="Picture 4">
            <a:extLst>
              <a:ext uri="{FF2B5EF4-FFF2-40B4-BE49-F238E27FC236}">
                <a16:creationId xmlns:a16="http://schemas.microsoft.com/office/drawing/2014/main" id="{DE9AD174-9484-E44F-89F0-9F05B0254A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4368" r="65094" b="27553"/>
          <a:stretch>
            <a:fillRect/>
          </a:stretch>
        </p:blipFill>
        <p:spPr bwMode="auto">
          <a:xfrm>
            <a:off x="7936782" y="1446577"/>
            <a:ext cx="1943100"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6086" name="Object 6">
            <a:extLst>
              <a:ext uri="{FF2B5EF4-FFF2-40B4-BE49-F238E27FC236}">
                <a16:creationId xmlns:a16="http://schemas.microsoft.com/office/drawing/2014/main" id="{7720D351-8E44-BC44-8609-E15517548442}"/>
              </a:ext>
            </a:extLst>
          </p:cNvPr>
          <p:cNvGraphicFramePr>
            <a:graphicFrameLocks noChangeAspect="1"/>
          </p:cNvGraphicFramePr>
          <p:nvPr>
            <p:extLst>
              <p:ext uri="{D42A27DB-BD31-4B8C-83A1-F6EECF244321}">
                <p14:modId xmlns:p14="http://schemas.microsoft.com/office/powerpoint/2010/main" val="3479785053"/>
              </p:ext>
            </p:extLst>
          </p:nvPr>
        </p:nvGraphicFramePr>
        <p:xfrm>
          <a:off x="2284943" y="1412280"/>
          <a:ext cx="4495800" cy="733425"/>
        </p:xfrm>
        <a:graphic>
          <a:graphicData uri="http://schemas.openxmlformats.org/presentationml/2006/ole">
            <mc:AlternateContent xmlns:mc="http://schemas.openxmlformats.org/markup-compatibility/2006">
              <mc:Choice xmlns:v="urn:schemas-microsoft-com:vml" Requires="v">
                <p:oleObj spid="_x0000_s37907" name="Equation" r:id="rId5" imgW="66116200" imgH="11112500" progId="Equation.3">
                  <p:embed/>
                </p:oleObj>
              </mc:Choice>
              <mc:Fallback>
                <p:oleObj name="Equation" r:id="rId5" imgW="66116200" imgH="111125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4943" y="1412280"/>
                        <a:ext cx="4495800" cy="733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087" name="Object 7">
            <a:extLst>
              <a:ext uri="{FF2B5EF4-FFF2-40B4-BE49-F238E27FC236}">
                <a16:creationId xmlns:a16="http://schemas.microsoft.com/office/drawing/2014/main" id="{D6FCC414-BFD7-9844-BB55-7074D9EAC2C6}"/>
              </a:ext>
            </a:extLst>
          </p:cNvPr>
          <p:cNvGraphicFramePr>
            <a:graphicFrameLocks noChangeAspect="1"/>
          </p:cNvGraphicFramePr>
          <p:nvPr>
            <p:extLst>
              <p:ext uri="{D42A27DB-BD31-4B8C-83A1-F6EECF244321}">
                <p14:modId xmlns:p14="http://schemas.microsoft.com/office/powerpoint/2010/main" val="2690431215"/>
              </p:ext>
            </p:extLst>
          </p:nvPr>
        </p:nvGraphicFramePr>
        <p:xfrm>
          <a:off x="2312118" y="2420938"/>
          <a:ext cx="4495800" cy="755650"/>
        </p:xfrm>
        <a:graphic>
          <a:graphicData uri="http://schemas.openxmlformats.org/presentationml/2006/ole">
            <mc:AlternateContent xmlns:mc="http://schemas.openxmlformats.org/markup-compatibility/2006">
              <mc:Choice xmlns:v="urn:schemas-microsoft-com:vml" Requires="v">
                <p:oleObj spid="_x0000_s37908" name="Equation" r:id="rId7" imgW="59105800" imgH="11112500" progId="Equation.3">
                  <p:embed/>
                </p:oleObj>
              </mc:Choice>
              <mc:Fallback>
                <p:oleObj name="Equation" r:id="rId7" imgW="59105800" imgH="111125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2118" y="2420938"/>
                        <a:ext cx="4495800"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895" name="TextBox 2">
            <a:extLst>
              <a:ext uri="{FF2B5EF4-FFF2-40B4-BE49-F238E27FC236}">
                <a16:creationId xmlns:a16="http://schemas.microsoft.com/office/drawing/2014/main" id="{0E4F8892-9525-B44B-A6C6-F7CB05DEBF4A}"/>
              </a:ext>
            </a:extLst>
          </p:cNvPr>
          <p:cNvSpPr txBox="1">
            <a:spLocks noChangeArrowheads="1"/>
          </p:cNvSpPr>
          <p:nvPr/>
        </p:nvSpPr>
        <p:spPr bwMode="auto">
          <a:xfrm>
            <a:off x="9659939" y="1233488"/>
            <a:ext cx="1984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a:t>c</a:t>
            </a:r>
            <a:endParaRPr kumimoji="0" lang="zh-CN" altLang="en-US"/>
          </a:p>
        </p:txBody>
      </p:sp>
      <p:sp>
        <p:nvSpPr>
          <p:cNvPr id="37896" name="TextBox 7">
            <a:extLst>
              <a:ext uri="{FF2B5EF4-FFF2-40B4-BE49-F238E27FC236}">
                <a16:creationId xmlns:a16="http://schemas.microsoft.com/office/drawing/2014/main" id="{32AE57AE-3D3E-2F40-9F64-E3932340C6DF}"/>
              </a:ext>
            </a:extLst>
          </p:cNvPr>
          <p:cNvSpPr txBox="1">
            <a:spLocks noChangeArrowheads="1"/>
          </p:cNvSpPr>
          <p:nvPr/>
        </p:nvSpPr>
        <p:spPr bwMode="auto">
          <a:xfrm>
            <a:off x="9642475" y="1736726"/>
            <a:ext cx="1984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a:t>d</a:t>
            </a:r>
            <a:endParaRPr kumimoji="0" lang="zh-CN" altLang="en-US"/>
          </a:p>
        </p:txBody>
      </p:sp>
      <p:sp>
        <p:nvSpPr>
          <p:cNvPr id="37897" name="TextBox 8">
            <a:extLst>
              <a:ext uri="{FF2B5EF4-FFF2-40B4-BE49-F238E27FC236}">
                <a16:creationId xmlns:a16="http://schemas.microsoft.com/office/drawing/2014/main" id="{28726C41-7E11-6846-A538-5A7E7AAC92EA}"/>
              </a:ext>
            </a:extLst>
          </p:cNvPr>
          <p:cNvSpPr txBox="1">
            <a:spLocks noChangeArrowheads="1"/>
          </p:cNvSpPr>
          <p:nvPr/>
        </p:nvSpPr>
        <p:spPr bwMode="auto">
          <a:xfrm>
            <a:off x="9678988" y="2276475"/>
            <a:ext cx="1968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a:t>e</a:t>
            </a:r>
            <a:endParaRPr kumimoji="0" lang="zh-CN" altLang="en-US"/>
          </a:p>
        </p:txBody>
      </p:sp>
      <p:sp>
        <p:nvSpPr>
          <p:cNvPr id="37898" name="TextBox 9">
            <a:extLst>
              <a:ext uri="{FF2B5EF4-FFF2-40B4-BE49-F238E27FC236}">
                <a16:creationId xmlns:a16="http://schemas.microsoft.com/office/drawing/2014/main" id="{71E1E6AA-604A-544D-95BE-E66E8419D73C}"/>
              </a:ext>
            </a:extLst>
          </p:cNvPr>
          <p:cNvSpPr txBox="1">
            <a:spLocks noChangeArrowheads="1"/>
          </p:cNvSpPr>
          <p:nvPr/>
        </p:nvSpPr>
        <p:spPr bwMode="auto">
          <a:xfrm>
            <a:off x="9678988" y="2744788"/>
            <a:ext cx="1968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a:t>f</a:t>
            </a:r>
            <a:endParaRPr kumimoji="0"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6086"/>
                                        </p:tgtEl>
                                        <p:attrNameLst>
                                          <p:attrName>style.visibility</p:attrName>
                                        </p:attrNameLst>
                                      </p:cBhvr>
                                      <p:to>
                                        <p:strVal val="visible"/>
                                      </p:to>
                                    </p:set>
                                    <p:anim calcmode="lin" valueType="num">
                                      <p:cBhvr additive="base">
                                        <p:cTn id="13" dur="500" fill="hold"/>
                                        <p:tgtEl>
                                          <p:spTgt spid="46086"/>
                                        </p:tgtEl>
                                        <p:attrNameLst>
                                          <p:attrName>ppt_x</p:attrName>
                                        </p:attrNameLst>
                                      </p:cBhvr>
                                      <p:tavLst>
                                        <p:tav tm="0">
                                          <p:val>
                                            <p:strVal val="#ppt_x"/>
                                          </p:val>
                                        </p:tav>
                                        <p:tav tm="100000">
                                          <p:val>
                                            <p:strVal val="#ppt_x"/>
                                          </p:val>
                                        </p:tav>
                                      </p:tavLst>
                                    </p:anim>
                                    <p:anim calcmode="lin" valueType="num">
                                      <p:cBhvr additive="base">
                                        <p:cTn id="14" dur="500" fill="hold"/>
                                        <p:tgtEl>
                                          <p:spTgt spid="4608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6087"/>
                                        </p:tgtEl>
                                        <p:attrNameLst>
                                          <p:attrName>style.visibility</p:attrName>
                                        </p:attrNameLst>
                                      </p:cBhvr>
                                      <p:to>
                                        <p:strVal val="visible"/>
                                      </p:to>
                                    </p:set>
                                    <p:anim calcmode="lin" valueType="num">
                                      <p:cBhvr additive="base">
                                        <p:cTn id="19" dur="500" fill="hold"/>
                                        <p:tgtEl>
                                          <p:spTgt spid="46087"/>
                                        </p:tgtEl>
                                        <p:attrNameLst>
                                          <p:attrName>ppt_x</p:attrName>
                                        </p:attrNameLst>
                                      </p:cBhvr>
                                      <p:tavLst>
                                        <p:tav tm="0">
                                          <p:val>
                                            <p:strVal val="#ppt_x"/>
                                          </p:val>
                                        </p:tav>
                                        <p:tav tm="100000">
                                          <p:val>
                                            <p:strVal val="#ppt_x"/>
                                          </p:val>
                                        </p:tav>
                                      </p:tavLst>
                                    </p:anim>
                                    <p:anim calcmode="lin" valueType="num">
                                      <p:cBhvr additive="base">
                                        <p:cTn id="20" dur="500" fill="hold"/>
                                        <p:tgtEl>
                                          <p:spTgt spid="460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a:extLst>
              <a:ext uri="{FF2B5EF4-FFF2-40B4-BE49-F238E27FC236}">
                <a16:creationId xmlns:a16="http://schemas.microsoft.com/office/drawing/2014/main" id="{F3DEB38D-F386-E641-9DBC-6EE319B90961}"/>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基于链接的相似度衡量</a:t>
            </a:r>
            <a:r>
              <a:rPr lang="en-US" altLang="zh-CN">
                <a:latin typeface="微软雅黑" panose="020B0503020204020204" pitchFamily="34" charset="-122"/>
                <a:ea typeface="微软雅黑" panose="020B0503020204020204" pitchFamily="34" charset="-122"/>
              </a:rPr>
              <a:t>: references</a:t>
            </a:r>
            <a:endParaRPr lang="zh-CN" altLang="en-US">
              <a:latin typeface="微软雅黑" panose="020B0503020204020204" pitchFamily="34" charset="-122"/>
              <a:ea typeface="微软雅黑" panose="020B0503020204020204" pitchFamily="34" charset="-122"/>
            </a:endParaRPr>
          </a:p>
        </p:txBody>
      </p:sp>
      <p:sp>
        <p:nvSpPr>
          <p:cNvPr id="38915" name="内容占位符 2">
            <a:extLst>
              <a:ext uri="{FF2B5EF4-FFF2-40B4-BE49-F238E27FC236}">
                <a16:creationId xmlns:a16="http://schemas.microsoft.com/office/drawing/2014/main" id="{D45F35D1-0C49-AB44-B509-BA33465A31DE}"/>
              </a:ext>
            </a:extLst>
          </p:cNvPr>
          <p:cNvSpPr>
            <a:spLocks noGrp="1"/>
          </p:cNvSpPr>
          <p:nvPr>
            <p:ph idx="1"/>
          </p:nvPr>
        </p:nvSpPr>
        <p:spPr/>
        <p:txBody>
          <a:bodyPr/>
          <a:lstStyle/>
          <a:p>
            <a:pPr eaLnBrk="1" hangingPunct="1"/>
            <a:r>
              <a:rPr lang="en-US" altLang="zh-CN" sz="2000">
                <a:cs typeface="Times New Roman" panose="02020603050405020304" pitchFamily="18" charset="0"/>
              </a:rPr>
              <a:t>Glen Jeh &amp; Jennifer Widom. SimRank: A Measure of Structural-Context Similarity</a:t>
            </a:r>
            <a:r>
              <a:rPr lang="en-US" altLang="zh-CN" sz="2000">
                <a:solidFill>
                  <a:srgbClr val="C00000"/>
                </a:solidFill>
                <a:cs typeface="Times New Roman" panose="02020603050405020304" pitchFamily="18" charset="0"/>
              </a:rPr>
              <a:t>. SIGKDD02</a:t>
            </a:r>
          </a:p>
          <a:p>
            <a:pPr eaLnBrk="1" hangingPunct="1"/>
            <a:r>
              <a:rPr lang="en-US" altLang="zh-CN" sz="2000">
                <a:cs typeface="Times New Roman" panose="02020603050405020304" pitchFamily="18" charset="0"/>
              </a:rPr>
              <a:t>D. Lizorkin, et al. Accuracy estimate and optimization techniques for simrank computation. </a:t>
            </a:r>
            <a:r>
              <a:rPr lang="en-US" altLang="zh-CN" sz="2000">
                <a:solidFill>
                  <a:srgbClr val="C00000"/>
                </a:solidFill>
                <a:cs typeface="Times New Roman" panose="02020603050405020304" pitchFamily="18" charset="0"/>
              </a:rPr>
              <a:t>PVLDB</a:t>
            </a:r>
            <a:r>
              <a:rPr lang="en-US" altLang="zh-CN" sz="2000">
                <a:cs typeface="Times New Roman" panose="02020603050405020304" pitchFamily="18" charset="0"/>
              </a:rPr>
              <a:t>, 1(1):422–433, 2008.</a:t>
            </a:r>
          </a:p>
          <a:p>
            <a:pPr eaLnBrk="1" hangingPunct="1"/>
            <a:r>
              <a:rPr lang="en-US" altLang="zh-CN" sz="2000">
                <a:cs typeface="Times New Roman" panose="02020603050405020304" pitchFamily="18" charset="0"/>
              </a:rPr>
              <a:t>Pei Li, Hongyan Liu, et al. Fast Single-Pair SimRank Computation. SIAM International conference on Data Mining. </a:t>
            </a:r>
            <a:r>
              <a:rPr lang="en-US" altLang="zh-CN" sz="2000">
                <a:solidFill>
                  <a:srgbClr val="C00000"/>
                </a:solidFill>
                <a:cs typeface="Times New Roman" panose="02020603050405020304" pitchFamily="18" charset="0"/>
              </a:rPr>
              <a:t>SDM 2010 </a:t>
            </a:r>
            <a:r>
              <a:rPr lang="en-US" altLang="zh-CN" sz="2000">
                <a:cs typeface="Times New Roman" panose="02020603050405020304" pitchFamily="18" charset="0"/>
              </a:rPr>
              <a:t>(</a:t>
            </a:r>
            <a:r>
              <a:rPr lang="en-US" altLang="zh-CN" sz="2000">
                <a:solidFill>
                  <a:srgbClr val="FF0000"/>
                </a:solidFill>
                <a:cs typeface="Times New Roman" panose="02020603050405020304" pitchFamily="18" charset="0"/>
              </a:rPr>
              <a:t>Best paper award</a:t>
            </a:r>
            <a:r>
              <a:rPr lang="en-US" altLang="zh-CN" sz="2000">
                <a:cs typeface="Times New Roman" panose="02020603050405020304" pitchFamily="18" charset="0"/>
              </a:rPr>
              <a:t>)</a:t>
            </a:r>
          </a:p>
          <a:p>
            <a:pPr eaLnBrk="1" hangingPunct="1"/>
            <a:r>
              <a:rPr lang="en-US" altLang="zh-CN" sz="2000">
                <a:cs typeface="Times New Roman" panose="02020603050405020304" pitchFamily="18" charset="0"/>
              </a:rPr>
              <a:t>Yuanzhe Cai, Gao Cong, Xu Jia, Hongyan Liu, Jun He, Jiaheng Lu and Xiaoyong Du.  Efficient Algorithms for Computing Link-based Similarity in Real World Networks. IEEE International Conference on Data Mining. </a:t>
            </a:r>
            <a:r>
              <a:rPr lang="en-US" altLang="zh-CN" sz="2000">
                <a:solidFill>
                  <a:srgbClr val="C00000"/>
                </a:solidFill>
                <a:cs typeface="Times New Roman" panose="02020603050405020304" pitchFamily="18" charset="0"/>
              </a:rPr>
              <a:t>ICDM 2009</a:t>
            </a:r>
          </a:p>
          <a:p>
            <a:pPr eaLnBrk="1" hangingPunct="1"/>
            <a:r>
              <a:rPr lang="en-US" altLang="zh-CN" sz="2000">
                <a:cs typeface="Times New Roman" panose="02020603050405020304" pitchFamily="18" charset="0"/>
              </a:rPr>
              <a:t>Pei Li, Yuanzhe Cai, Hongyan Liu, Jun He, and Xiaoyong Du. Exploiting the block structure of link graph for efficient similarity computation. </a:t>
            </a:r>
            <a:r>
              <a:rPr lang="en-US" altLang="zh-CN" sz="2000">
                <a:solidFill>
                  <a:srgbClr val="C00000"/>
                </a:solidFill>
                <a:cs typeface="Times New Roman" panose="02020603050405020304" pitchFamily="18" charset="0"/>
              </a:rPr>
              <a:t>PAKDD2009</a:t>
            </a:r>
            <a:r>
              <a:rPr lang="en-US" altLang="zh-CN" sz="2000">
                <a:cs typeface="Times New Roman" panose="02020603050405020304" pitchFamily="18" charset="0"/>
              </a:rPr>
              <a:t>.</a:t>
            </a:r>
          </a:p>
          <a:p>
            <a:pPr eaLnBrk="1" hangingPunct="1"/>
            <a:r>
              <a:rPr lang="en-US" altLang="zh-CN" sz="2000">
                <a:cs typeface="Times New Roman" panose="02020603050405020304" pitchFamily="18" charset="0"/>
              </a:rPr>
              <a:t>Hongyan Liu, Jun He, Dan Zhu, Xiaofeng Ling, Xiaoyong Du. Measuring Similarity Based on Link Information: A Comparative Study” . IEEE Transactions on Knowledge and Data Engineering(</a:t>
            </a:r>
            <a:r>
              <a:rPr lang="en-US" altLang="zh-CN" sz="2000">
                <a:solidFill>
                  <a:srgbClr val="C00000"/>
                </a:solidFill>
                <a:cs typeface="Times New Roman" panose="02020603050405020304" pitchFamily="18" charset="0"/>
              </a:rPr>
              <a:t>TKDE</a:t>
            </a:r>
            <a:r>
              <a:rPr lang="en-US" altLang="zh-CN" sz="2000">
                <a:cs typeface="Times New Roman" panose="02020603050405020304" pitchFamily="18" charset="0"/>
              </a:rPr>
              <a:t>)</a:t>
            </a:r>
          </a:p>
          <a:p>
            <a:pPr eaLnBrk="1" hangingPunct="1"/>
            <a:endParaRPr lang="zh-CN" altLang="en-US" sz="2200">
              <a:cs typeface="Times New Roman" panose="02020603050405020304" pitchFamily="18" charset="0"/>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3">
            <a:extLst>
              <a:ext uri="{FF2B5EF4-FFF2-40B4-BE49-F238E27FC236}">
                <a16:creationId xmlns:a16="http://schemas.microsoft.com/office/drawing/2014/main" id="{61E81BCC-7A9F-9F47-8FD1-90A7EA7B57A8}"/>
              </a:ext>
            </a:extLst>
          </p:cNvPr>
          <p:cNvSpPr>
            <a:spLocks noGrp="1"/>
          </p:cNvSpPr>
          <p:nvPr>
            <p:ph type="title"/>
          </p:nvPr>
        </p:nvSpPr>
        <p:spPr/>
        <p:txBody>
          <a:bodyPr/>
          <a:lstStyle/>
          <a:p>
            <a:r>
              <a:rPr lang="en-US" altLang="zh-CN">
                <a:latin typeface="微软雅黑" panose="020B0503020204020204" pitchFamily="34" charset="-122"/>
                <a:ea typeface="微软雅黑" panose="020B0503020204020204" pitchFamily="34" charset="-122"/>
              </a:rPr>
              <a:t>6.3 k</a:t>
            </a:r>
            <a:r>
              <a:rPr lang="zh-CN" altLang="en-US">
                <a:latin typeface="微软雅黑" panose="020B0503020204020204" pitchFamily="34" charset="-122"/>
                <a:ea typeface="微软雅黑" panose="020B0503020204020204" pitchFamily="34" charset="-122"/>
              </a:rPr>
              <a:t>均值方法 （</a:t>
            </a:r>
            <a:r>
              <a:rPr lang="en-US" altLang="zh-CN">
                <a:latin typeface="微软雅黑" panose="020B0503020204020204" pitchFamily="34" charset="-122"/>
                <a:ea typeface="微软雅黑" panose="020B0503020204020204" pitchFamily="34" charset="-122"/>
              </a:rPr>
              <a:t>k-means)</a:t>
            </a:r>
            <a:endParaRPr lang="zh-CN" altLang="en-US">
              <a:latin typeface="微软雅黑" panose="020B0503020204020204" pitchFamily="34" charset="-122"/>
              <a:ea typeface="微软雅黑" panose="020B0503020204020204" pitchFamily="34" charset="-122"/>
            </a:endParaRPr>
          </a:p>
        </p:txBody>
      </p:sp>
      <p:sp>
        <p:nvSpPr>
          <p:cNvPr id="39939" name="内容占位符 4">
            <a:extLst>
              <a:ext uri="{FF2B5EF4-FFF2-40B4-BE49-F238E27FC236}">
                <a16:creationId xmlns:a16="http://schemas.microsoft.com/office/drawing/2014/main" id="{61E54B48-8AAB-C346-B354-EBB2918D97ED}"/>
              </a:ext>
            </a:extLst>
          </p:cNvPr>
          <p:cNvSpPr>
            <a:spLocks noGrp="1"/>
          </p:cNvSpPr>
          <p:nvPr>
            <p:ph idx="1"/>
          </p:nvPr>
        </p:nvSpPr>
        <p:spPr/>
        <p:txBody>
          <a:bodyPr/>
          <a:lstStyle/>
          <a:p>
            <a:r>
              <a:rPr lang="zh-CN" altLang="en-US">
                <a:ea typeface="微软雅黑" panose="020B0503020204020204" pitchFamily="34" charset="-122"/>
                <a:cs typeface="微软雅黑" panose="020B0503020204020204" pitchFamily="34" charset="-122"/>
              </a:rPr>
              <a:t>输入：</a:t>
            </a:r>
            <a:r>
              <a:rPr lang="zh-CN" altLang="zh-CN">
                <a:ea typeface="微软雅黑" panose="020B0503020204020204" pitchFamily="34" charset="-122"/>
                <a:cs typeface="微软雅黑" panose="020B0503020204020204" pitchFamily="34" charset="-122"/>
              </a:rPr>
              <a:t>数据集</a:t>
            </a:r>
            <a:r>
              <a:rPr lang="en-US" altLang="zh-CN">
                <a:ea typeface="微软雅黑" panose="020B0503020204020204" pitchFamily="34" charset="-122"/>
                <a:cs typeface="微软雅黑" panose="020B0503020204020204" pitchFamily="34" charset="-122"/>
              </a:rPr>
              <a:t>D</a:t>
            </a:r>
            <a:r>
              <a:rPr lang="zh-CN" altLang="zh-CN">
                <a:ea typeface="微软雅黑" panose="020B0503020204020204" pitchFamily="34" charset="-122"/>
                <a:cs typeface="微软雅黑" panose="020B0503020204020204" pitchFamily="34" charset="-122"/>
              </a:rPr>
              <a:t>由</a:t>
            </a:r>
            <a:r>
              <a:rPr lang="en-US" altLang="zh-CN">
                <a:ea typeface="微软雅黑" panose="020B0503020204020204" pitchFamily="34" charset="-122"/>
                <a:cs typeface="微软雅黑" panose="020B0503020204020204" pitchFamily="34" charset="-122"/>
              </a:rPr>
              <a:t>n</a:t>
            </a:r>
            <a:r>
              <a:rPr lang="zh-CN" altLang="zh-CN">
                <a:ea typeface="微软雅黑" panose="020B0503020204020204" pitchFamily="34" charset="-122"/>
                <a:cs typeface="微软雅黑" panose="020B0503020204020204" pitchFamily="34" charset="-122"/>
              </a:rPr>
              <a:t>个对象，</a:t>
            </a:r>
            <a:r>
              <a:rPr lang="en-US" altLang="zh-CN">
                <a:ea typeface="微软雅黑" panose="020B0503020204020204" pitchFamily="34" charset="-122"/>
                <a:cs typeface="微软雅黑" panose="020B0503020204020204" pitchFamily="34" charset="-122"/>
              </a:rPr>
              <a:t>D={</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i</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x</a:t>
            </a:r>
            <a:r>
              <a:rPr lang="en-US" altLang="zh-CN" baseline="-25000">
                <a:ea typeface="微软雅黑" panose="020B0503020204020204" pitchFamily="34" charset="-122"/>
                <a:cs typeface="微软雅黑" panose="020B0503020204020204" pitchFamily="34" charset="-122"/>
              </a:rPr>
              <a:t>i1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x</a:t>
            </a:r>
            <a:r>
              <a:rPr lang="en-US" altLang="zh-CN" baseline="-25000">
                <a:ea typeface="微软雅黑" panose="020B0503020204020204" pitchFamily="34" charset="-122"/>
                <a:cs typeface="微软雅黑" panose="020B0503020204020204" pitchFamily="34" charset="-122"/>
              </a:rPr>
              <a:t>i2</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baseline="-25000">
                <a:ea typeface="微软雅黑" panose="020B0503020204020204" pitchFamily="34" charset="-122"/>
                <a:cs typeface="微软雅黑" panose="020B0503020204020204" pitchFamily="34" charset="-122"/>
              </a:rPr>
              <a:t>im</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i=1,2, …, n }</a:t>
            </a:r>
            <a:r>
              <a:rPr lang="zh-CN" altLang="en-US">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簇的个数</a:t>
            </a:r>
            <a:r>
              <a:rPr lang="en-US" altLang="zh-CN">
                <a:ea typeface="微软雅黑" panose="020B0503020204020204" pitchFamily="34" charset="-122"/>
                <a:cs typeface="微软雅黑" panose="020B0503020204020204" pitchFamily="34" charset="-122"/>
              </a:rPr>
              <a:t>k</a:t>
            </a:r>
            <a:r>
              <a:rPr lang="zh-CN" altLang="zh-CN">
                <a:ea typeface="微软雅黑" panose="020B0503020204020204" pitchFamily="34" charset="-122"/>
                <a:cs typeface="微软雅黑" panose="020B0503020204020204" pitchFamily="34" charset="-122"/>
              </a:rPr>
              <a:t>，主要步骤如下</a:t>
            </a:r>
            <a:r>
              <a:rPr lang="en-US" altLang="zh-CN">
                <a:ea typeface="微软雅黑" panose="020B0503020204020204" pitchFamily="34" charset="-122"/>
                <a:cs typeface="微软雅黑" panose="020B0503020204020204" pitchFamily="34" charset="-122"/>
              </a:rPr>
              <a:t>:</a:t>
            </a:r>
          </a:p>
          <a:p>
            <a:pPr lvl="1"/>
            <a:r>
              <a:rPr lang="zh-CN" altLang="zh-CN">
                <a:ea typeface="微软雅黑" panose="020B0503020204020204" pitchFamily="34" charset="-122"/>
                <a:cs typeface="微软雅黑" panose="020B0503020204020204" pitchFamily="34" charset="-122"/>
              </a:rPr>
              <a:t>从</a:t>
            </a:r>
            <a:r>
              <a:rPr lang="en-US" altLang="zh-CN">
                <a:ea typeface="微软雅黑" panose="020B0503020204020204" pitchFamily="34" charset="-122"/>
                <a:cs typeface="微软雅黑" panose="020B0503020204020204" pitchFamily="34" charset="-122"/>
              </a:rPr>
              <a:t>n</a:t>
            </a:r>
            <a:r>
              <a:rPr lang="zh-CN" altLang="zh-CN">
                <a:ea typeface="微软雅黑" panose="020B0503020204020204" pitchFamily="34" charset="-122"/>
                <a:cs typeface="微软雅黑" panose="020B0503020204020204" pitchFamily="34" charset="-122"/>
              </a:rPr>
              <a:t>个对象中随机选取</a:t>
            </a:r>
            <a:r>
              <a:rPr lang="en-US" altLang="zh-CN">
                <a:ea typeface="微软雅黑" panose="020B0503020204020204" pitchFamily="34" charset="-122"/>
                <a:cs typeface="微软雅黑" panose="020B0503020204020204" pitchFamily="34" charset="-122"/>
              </a:rPr>
              <a:t>k</a:t>
            </a:r>
            <a:r>
              <a:rPr lang="zh-CN" altLang="zh-CN">
                <a:ea typeface="微软雅黑" panose="020B0503020204020204" pitchFamily="34" charset="-122"/>
                <a:cs typeface="微软雅黑" panose="020B0503020204020204" pitchFamily="34" charset="-122"/>
              </a:rPr>
              <a:t>个分别作为</a:t>
            </a:r>
            <a:r>
              <a:rPr lang="en-US" altLang="zh-CN">
                <a:ea typeface="微软雅黑" panose="020B0503020204020204" pitchFamily="34" charset="-122"/>
                <a:cs typeface="微软雅黑" panose="020B0503020204020204" pitchFamily="34" charset="-122"/>
              </a:rPr>
              <a:t>k</a:t>
            </a:r>
            <a:r>
              <a:rPr lang="zh-CN" altLang="zh-CN">
                <a:ea typeface="微软雅黑" panose="020B0503020204020204" pitchFamily="34" charset="-122"/>
                <a:cs typeface="微软雅黑" panose="020B0503020204020204" pitchFamily="34" charset="-122"/>
              </a:rPr>
              <a:t>个簇的初始</a:t>
            </a:r>
            <a:r>
              <a:rPr lang="zh-CN" altLang="zh-CN" b="1">
                <a:ea typeface="微软雅黑" panose="020B0503020204020204" pitchFamily="34" charset="-122"/>
                <a:cs typeface="微软雅黑" panose="020B0503020204020204" pitchFamily="34" charset="-122"/>
              </a:rPr>
              <a:t>质心</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centroid</a:t>
            </a:r>
            <a:r>
              <a:rPr lang="zh-CN" altLang="zh-CN">
                <a:ea typeface="微软雅黑" panose="020B0503020204020204" pitchFamily="34" charset="-122"/>
                <a:cs typeface="微软雅黑" panose="020B0503020204020204" pitchFamily="34" charset="-122"/>
              </a:rPr>
              <a:t>），质心是每个簇的代表，通常是靠近簇中心位置的点。</a:t>
            </a:r>
          </a:p>
          <a:p>
            <a:pPr lvl="1"/>
            <a:r>
              <a:rPr lang="zh-CN" altLang="zh-CN">
                <a:ea typeface="微软雅黑" panose="020B0503020204020204" pitchFamily="34" charset="-122"/>
                <a:cs typeface="微软雅黑" panose="020B0503020204020204" pitchFamily="34" charset="-122"/>
              </a:rPr>
              <a:t>对于</a:t>
            </a:r>
            <a:r>
              <a:rPr lang="en-US" altLang="zh-CN">
                <a:ea typeface="微软雅黑" panose="020B0503020204020204" pitchFamily="34" charset="-122"/>
                <a:cs typeface="微软雅黑" panose="020B0503020204020204" pitchFamily="34" charset="-122"/>
              </a:rPr>
              <a:t>D</a:t>
            </a:r>
            <a:r>
              <a:rPr lang="zh-CN" altLang="zh-CN">
                <a:ea typeface="微软雅黑" panose="020B0503020204020204" pitchFamily="34" charset="-122"/>
                <a:cs typeface="微软雅黑" panose="020B0503020204020204" pitchFamily="34" charset="-122"/>
              </a:rPr>
              <a:t>中每个对象通过计算与每个质心的欧式距离，选择距离最近的质心，将其分配到此质心代表的簇中；</a:t>
            </a:r>
          </a:p>
          <a:p>
            <a:pPr lvl="1"/>
            <a:r>
              <a:rPr lang="zh-CN" altLang="zh-CN">
                <a:ea typeface="微软雅黑" panose="020B0503020204020204" pitchFamily="34" charset="-122"/>
                <a:cs typeface="微软雅黑" panose="020B0503020204020204" pitchFamily="34" charset="-122"/>
              </a:rPr>
              <a:t>重新计算每个簇的质心</a:t>
            </a:r>
            <a:endParaRPr lang="en-US" altLang="zh-CN">
              <a:ea typeface="微软雅黑" panose="020B0503020204020204" pitchFamily="34" charset="-122"/>
              <a:cs typeface="微软雅黑" panose="020B0503020204020204" pitchFamily="34" charset="-122"/>
            </a:endParaRPr>
          </a:p>
          <a:p>
            <a:pPr lvl="1"/>
            <a:r>
              <a:rPr lang="zh-CN" altLang="zh-CN">
                <a:ea typeface="微软雅黑" panose="020B0503020204020204" pitchFamily="34" charset="-122"/>
                <a:cs typeface="微软雅黑" panose="020B0503020204020204" pitchFamily="34" charset="-122"/>
              </a:rPr>
              <a:t>若新得到的质心与上一次迭代得到的质心完全相同，则迭代停止；否则，转至步骤</a:t>
            </a:r>
            <a:r>
              <a:rPr lang="en-US" altLang="zh-CN">
                <a:ea typeface="微软雅黑" panose="020B0503020204020204" pitchFamily="34" charset="-122"/>
                <a:cs typeface="微软雅黑" panose="020B0503020204020204" pitchFamily="34" charset="-122"/>
              </a:rPr>
              <a:t>2</a:t>
            </a:r>
            <a:endParaRPr lang="zh-CN" altLang="en-US">
              <a:ea typeface="微软雅黑" panose="020B0503020204020204" pitchFamily="34" charset="-122"/>
              <a:cs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a:extLst>
              <a:ext uri="{FF2B5EF4-FFF2-40B4-BE49-F238E27FC236}">
                <a16:creationId xmlns:a16="http://schemas.microsoft.com/office/drawing/2014/main" id="{FA6260E8-6813-A14F-8182-95FE3AECC02B}"/>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6.1 </a:t>
            </a:r>
            <a:r>
              <a:rPr lang="zh-CN" altLang="en-US">
                <a:latin typeface="微软雅黑" panose="020B0503020204020204" pitchFamily="34" charset="-122"/>
                <a:ea typeface="微软雅黑" panose="020B0503020204020204" pitchFamily="34" charset="-122"/>
              </a:rPr>
              <a:t>概述</a:t>
            </a:r>
          </a:p>
        </p:txBody>
      </p:sp>
      <p:graphicFrame>
        <p:nvGraphicFramePr>
          <p:cNvPr id="9" name="内容占位符 8">
            <a:extLst>
              <a:ext uri="{FF2B5EF4-FFF2-40B4-BE49-F238E27FC236}">
                <a16:creationId xmlns:a16="http://schemas.microsoft.com/office/drawing/2014/main" id="{64D04C4D-C42A-1F4C-9CCC-72DC7AE5ABD0}"/>
              </a:ext>
            </a:extLst>
          </p:cNvPr>
          <p:cNvGraphicFramePr>
            <a:graphicFrameLocks noGrp="1"/>
          </p:cNvGraphicFramePr>
          <p:nvPr>
            <p:ph idx="1"/>
            <p:extLst>
              <p:ext uri="{D42A27DB-BD31-4B8C-83A1-F6EECF244321}">
                <p14:modId xmlns:p14="http://schemas.microsoft.com/office/powerpoint/2010/main" val="1048979943"/>
              </p:ext>
            </p:extLst>
          </p:nvPr>
        </p:nvGraphicFramePr>
        <p:xfrm>
          <a:off x="6168008" y="1468438"/>
          <a:ext cx="5760641" cy="1855153"/>
        </p:xfrm>
        <a:graphic>
          <a:graphicData uri="http://schemas.openxmlformats.org/drawingml/2006/table">
            <a:tbl>
              <a:tblPr/>
              <a:tblGrid>
                <a:gridCol w="794385">
                  <a:extLst>
                    <a:ext uri="{9D8B030D-6E8A-4147-A177-3AD203B41FA5}">
                      <a16:colId xmlns:a16="http://schemas.microsoft.com/office/drawing/2014/main" val="3391109146"/>
                    </a:ext>
                  </a:extLst>
                </a:gridCol>
                <a:gridCol w="1042968">
                  <a:extLst>
                    <a:ext uri="{9D8B030D-6E8A-4147-A177-3AD203B41FA5}">
                      <a16:colId xmlns:a16="http://schemas.microsoft.com/office/drawing/2014/main" val="2505770602"/>
                    </a:ext>
                  </a:extLst>
                </a:gridCol>
                <a:gridCol w="986227">
                  <a:extLst>
                    <a:ext uri="{9D8B030D-6E8A-4147-A177-3AD203B41FA5}">
                      <a16:colId xmlns:a16="http://schemas.microsoft.com/office/drawing/2014/main" val="3957625165"/>
                    </a:ext>
                  </a:extLst>
                </a:gridCol>
                <a:gridCol w="983524">
                  <a:extLst>
                    <a:ext uri="{9D8B030D-6E8A-4147-A177-3AD203B41FA5}">
                      <a16:colId xmlns:a16="http://schemas.microsoft.com/office/drawing/2014/main" val="2723423385"/>
                    </a:ext>
                  </a:extLst>
                </a:gridCol>
                <a:gridCol w="873416">
                  <a:extLst>
                    <a:ext uri="{9D8B030D-6E8A-4147-A177-3AD203B41FA5}">
                      <a16:colId xmlns:a16="http://schemas.microsoft.com/office/drawing/2014/main" val="2459616263"/>
                    </a:ext>
                  </a:extLst>
                </a:gridCol>
                <a:gridCol w="1080121">
                  <a:extLst>
                    <a:ext uri="{9D8B030D-6E8A-4147-A177-3AD203B41FA5}">
                      <a16:colId xmlns:a16="http://schemas.microsoft.com/office/drawing/2014/main" val="3852436567"/>
                    </a:ext>
                  </a:extLst>
                </a:gridCol>
              </a:tblGrid>
              <a:tr h="487363">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编号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账户余额</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年龄</a:t>
                      </a:r>
                      <a:endPar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收入</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性别</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子女个数</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40123540"/>
                  </a:ext>
                </a:extLst>
              </a:tr>
              <a:tr h="266700">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100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很低</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15</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1967</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554436242"/>
                  </a:ext>
                </a:extLst>
              </a:tr>
              <a:tr h="266700">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高</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25</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8453</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1</a:t>
                      </a:r>
                      <a:endParaRPr kumimoji="0" lang="zh-CN" altLang="zh-CN"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3188988241"/>
                  </a:ext>
                </a:extLst>
              </a:tr>
              <a:tr h="266700">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中</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32</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6125</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226153164"/>
                  </a:ext>
                </a:extLst>
              </a:tr>
              <a:tr h="0">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400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低</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2167</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704643676"/>
                  </a:ext>
                </a:extLst>
              </a:tr>
              <a:tr h="323850">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500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低</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55</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2439</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4</a:t>
                      </a:r>
                      <a:endParaRPr kumimoji="0" lang="zh-CN" altLang="zh-CN"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4" marR="6858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197376020"/>
                  </a:ext>
                </a:extLst>
              </a:tr>
            </a:tbl>
          </a:graphicData>
        </a:graphic>
      </p:graphicFrame>
      <p:sp>
        <p:nvSpPr>
          <p:cNvPr id="13366" name="内容占位符 7">
            <a:extLst>
              <a:ext uri="{FF2B5EF4-FFF2-40B4-BE49-F238E27FC236}">
                <a16:creationId xmlns:a16="http://schemas.microsoft.com/office/drawing/2014/main" id="{C247EFC2-DDA7-2542-A65A-7F88F90AE93E}"/>
              </a:ext>
            </a:extLst>
          </p:cNvPr>
          <p:cNvSpPr>
            <a:spLocks noGrp="1"/>
          </p:cNvSpPr>
          <p:nvPr>
            <p:ph sz="half" idx="4294967295"/>
          </p:nvPr>
        </p:nvSpPr>
        <p:spPr>
          <a:xfrm>
            <a:off x="263352" y="1468438"/>
            <a:ext cx="4968552" cy="4525962"/>
          </a:xfrm>
        </p:spPr>
        <p:txBody>
          <a:bodyPr/>
          <a:lstStyle/>
          <a:p>
            <a:pPr eaLnBrk="1" hangingPunct="1"/>
            <a:r>
              <a:rPr lang="zh-CN" altLang="zh-CN" dirty="0">
                <a:ea typeface="微软雅黑" panose="020B0503020204020204" pitchFamily="34" charset="-122"/>
                <a:cs typeface="微软雅黑" panose="020B0503020204020204" pitchFamily="34" charset="-122"/>
              </a:rPr>
              <a:t>聚类（</a:t>
            </a:r>
            <a:r>
              <a:rPr lang="en-US" altLang="zh-CN" dirty="0">
                <a:ea typeface="微软雅黑" panose="020B0503020204020204" pitchFamily="34" charset="-122"/>
                <a:cs typeface="微软雅黑" panose="020B0503020204020204" pitchFamily="34" charset="-122"/>
              </a:rPr>
              <a:t>clustering</a:t>
            </a:r>
            <a:r>
              <a:rPr lang="zh-CN" altLang="zh-CN"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marL="400050" lvl="1" indent="0" eaLnBrk="1" hangingPunct="1">
              <a:buNone/>
            </a:pPr>
            <a:r>
              <a:rPr lang="zh-CN" altLang="zh-CN" dirty="0">
                <a:ea typeface="微软雅黑" panose="020B0503020204020204" pitchFamily="34" charset="-122"/>
                <a:cs typeface="微软雅黑" panose="020B0503020204020204" pitchFamily="34" charset="-122"/>
              </a:rPr>
              <a:t>实现将对象自动分组的一种方法</a:t>
            </a:r>
            <a:endParaRPr lang="en-US" altLang="zh-CN" dirty="0">
              <a:ea typeface="微软雅黑" panose="020B0503020204020204" pitchFamily="34" charset="-122"/>
              <a:cs typeface="微软雅黑" panose="020B0503020204020204" pitchFamily="34" charset="-122"/>
            </a:endParaRPr>
          </a:p>
          <a:p>
            <a:pPr eaLnBrk="1" hangingPunct="1"/>
            <a:r>
              <a:rPr lang="zh-CN" altLang="en-US" dirty="0">
                <a:ea typeface="微软雅黑" panose="020B0503020204020204" pitchFamily="34" charset="-122"/>
                <a:cs typeface="微软雅黑" panose="020B0503020204020204" pitchFamily="34" charset="-122"/>
              </a:rPr>
              <a:t>无监督学习</a:t>
            </a:r>
            <a:endParaRPr lang="en-US" altLang="zh-CN" dirty="0">
              <a:ea typeface="微软雅黑" panose="020B0503020204020204" pitchFamily="34" charset="-122"/>
              <a:cs typeface="微软雅黑" panose="020B0503020204020204" pitchFamily="34" charset="-122"/>
            </a:endParaRPr>
          </a:p>
          <a:p>
            <a:pPr eaLnBrk="1" hangingPunct="1"/>
            <a:r>
              <a:rPr lang="zh-CN" altLang="en-US" dirty="0">
                <a:ea typeface="微软雅黑" panose="020B0503020204020204" pitchFamily="34" charset="-122"/>
                <a:cs typeface="微软雅黑" panose="020B0503020204020204" pitchFamily="34" charset="-122"/>
              </a:rPr>
              <a:t>物以类聚</a:t>
            </a:r>
            <a:endParaRPr lang="en-US" altLang="zh-CN" dirty="0">
              <a:ea typeface="微软雅黑" panose="020B0503020204020204" pitchFamily="34" charset="-122"/>
              <a:cs typeface="微软雅黑" panose="020B0503020204020204" pitchFamily="34" charset="-122"/>
            </a:endParaRPr>
          </a:p>
          <a:p>
            <a:pPr eaLnBrk="1" hangingPunct="1"/>
            <a:endParaRPr lang="zh-CN" altLang="en-US" dirty="0">
              <a:ea typeface="微软雅黑" panose="020B0503020204020204" pitchFamily="34" charset="-122"/>
              <a:cs typeface="微软雅黑" panose="020B0503020204020204" pitchFamily="34" charset="-122"/>
            </a:endParaRPr>
          </a:p>
        </p:txBody>
      </p:sp>
      <p:pic>
        <p:nvPicPr>
          <p:cNvPr id="13367" name="Picture 2" descr="idmu0s86">
            <a:extLst>
              <a:ext uri="{FF2B5EF4-FFF2-40B4-BE49-F238E27FC236}">
                <a16:creationId xmlns:a16="http://schemas.microsoft.com/office/drawing/2014/main" id="{2211D3D4-0192-AB4C-9226-0B0ADD38D6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5001" y="3731419"/>
            <a:ext cx="3403600" cy="255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62" name="Rectangle 2">
            <a:extLst>
              <a:ext uri="{FF2B5EF4-FFF2-40B4-BE49-F238E27FC236}">
                <a16:creationId xmlns:a16="http://schemas.microsoft.com/office/drawing/2014/main" id="{78B243E0-F38B-2246-8649-A760FBE45934}"/>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cs typeface="Tahoma" panose="020B0604030504040204" pitchFamily="34" charset="0"/>
                <a:sym typeface="Symbol" pitchFamily="2" charset="2"/>
              </a:rPr>
              <a:t>质心（</a:t>
            </a:r>
            <a:r>
              <a:rPr lang="en-US" altLang="zh-CN">
                <a:latin typeface="微软雅黑" panose="020B0503020204020204" pitchFamily="34" charset="-122"/>
                <a:ea typeface="微软雅黑" panose="020B0503020204020204" pitchFamily="34" charset="-122"/>
                <a:cs typeface="Tahoma" panose="020B0604030504040204" pitchFamily="34" charset="0"/>
                <a:sym typeface="Symbol" pitchFamily="2" charset="2"/>
              </a:rPr>
              <a:t>Centroid</a:t>
            </a:r>
            <a:r>
              <a:rPr lang="zh-CN" altLang="en-US">
                <a:latin typeface="微软雅黑" panose="020B0503020204020204" pitchFamily="34" charset="-122"/>
                <a:ea typeface="微软雅黑" panose="020B0503020204020204" pitchFamily="34" charset="-122"/>
                <a:cs typeface="Tahoma" panose="020B0604030504040204" pitchFamily="34" charset="0"/>
                <a:sym typeface="Symbol" pitchFamily="2" charset="2"/>
              </a:rPr>
              <a:t>）</a:t>
            </a:r>
            <a:endParaRPr lang="en-US" altLang="zh-CN">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2" name="Group 8">
            <a:extLst>
              <a:ext uri="{FF2B5EF4-FFF2-40B4-BE49-F238E27FC236}">
                <a16:creationId xmlns:a16="http://schemas.microsoft.com/office/drawing/2014/main" id="{D2B67157-683A-BD4F-A8C4-24D4DD87ADED}"/>
              </a:ext>
            </a:extLst>
          </p:cNvPr>
          <p:cNvGrpSpPr>
            <a:grpSpLocks/>
          </p:cNvGrpSpPr>
          <p:nvPr/>
        </p:nvGrpSpPr>
        <p:grpSpPr bwMode="auto">
          <a:xfrm>
            <a:off x="8183563" y="4149725"/>
            <a:ext cx="2286000" cy="1981200"/>
            <a:chOff x="2160" y="1392"/>
            <a:chExt cx="1440" cy="1248"/>
          </a:xfrm>
        </p:grpSpPr>
        <p:graphicFrame>
          <p:nvGraphicFramePr>
            <p:cNvPr id="40966" name="Object 9">
              <a:extLst>
                <a:ext uri="{FF2B5EF4-FFF2-40B4-BE49-F238E27FC236}">
                  <a16:creationId xmlns:a16="http://schemas.microsoft.com/office/drawing/2014/main" id="{F9E09D09-6505-334C-A130-C61955327BDF}"/>
                </a:ext>
              </a:extLst>
            </p:cNvPr>
            <p:cNvGraphicFramePr>
              <a:graphicFrameLocks noChangeAspect="1"/>
            </p:cNvGraphicFramePr>
            <p:nvPr/>
          </p:nvGraphicFramePr>
          <p:xfrm>
            <a:off x="2160" y="1392"/>
            <a:ext cx="1440" cy="1248"/>
          </p:xfrm>
          <a:graphic>
            <a:graphicData uri="http://schemas.openxmlformats.org/presentationml/2006/ole">
              <mc:AlternateContent xmlns:mc="http://schemas.openxmlformats.org/markup-compatibility/2006">
                <mc:Choice xmlns:v="urn:schemas-microsoft-com:vml" Requires="v">
                  <p:oleObj spid="_x0000_s64517" name="Worksheet" r:id="rId4" imgW="4038600" imgH="3467100" progId="Excel.Sheet.8">
                    <p:embed/>
                  </p:oleObj>
                </mc:Choice>
                <mc:Fallback>
                  <p:oleObj name="Worksheet" r:id="rId4" imgW="4038600" imgH="3467100" progId="Excel.Sheet.8">
                    <p:embed/>
                    <p:pic>
                      <p:nvPicPr>
                        <p:cNvPr id="40966" name="Object 9">
                          <a:extLst>
                            <a:ext uri="{FF2B5EF4-FFF2-40B4-BE49-F238E27FC236}">
                              <a16:creationId xmlns:a16="http://schemas.microsoft.com/office/drawing/2014/main" id="{F9E09D09-6505-334C-A130-C61955327B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60" y="1392"/>
                          <a:ext cx="1440" cy="1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967" name="Freeform 10">
              <a:extLst>
                <a:ext uri="{FF2B5EF4-FFF2-40B4-BE49-F238E27FC236}">
                  <a16:creationId xmlns:a16="http://schemas.microsoft.com/office/drawing/2014/main" id="{C6138A0D-4D27-AF48-91F8-2C879DE3CCC7}"/>
                </a:ext>
              </a:extLst>
            </p:cNvPr>
            <p:cNvSpPr>
              <a:spLocks/>
            </p:cNvSpPr>
            <p:nvPr/>
          </p:nvSpPr>
          <p:spPr bwMode="auto">
            <a:xfrm>
              <a:off x="2515" y="1755"/>
              <a:ext cx="116" cy="291"/>
            </a:xfrm>
            <a:custGeom>
              <a:avLst/>
              <a:gdLst>
                <a:gd name="T0" fmla="*/ 1 w 728"/>
                <a:gd name="T1" fmla="*/ 1 h 896"/>
                <a:gd name="T2" fmla="*/ 1 w 728"/>
                <a:gd name="T3" fmla="*/ 1 h 896"/>
                <a:gd name="T4" fmla="*/ 1 w 728"/>
                <a:gd name="T5" fmla="*/ 1 h 896"/>
                <a:gd name="T6" fmla="*/ 1 w 728"/>
                <a:gd name="T7" fmla="*/ 1 h 896"/>
                <a:gd name="T8" fmla="*/ 1 w 728"/>
                <a:gd name="T9" fmla="*/ 1 h 896"/>
                <a:gd name="T10" fmla="*/ 1 w 728"/>
                <a:gd name="T11" fmla="*/ 1 h 896"/>
                <a:gd name="T12" fmla="*/ 1 w 728"/>
                <a:gd name="T13" fmla="*/ 1 h 896"/>
                <a:gd name="T14" fmla="*/ 1 w 728"/>
                <a:gd name="T15" fmla="*/ 1 h 896"/>
                <a:gd name="T16" fmla="*/ 1 w 728"/>
                <a:gd name="T17" fmla="*/ 1 h 896"/>
                <a:gd name="T18" fmla="*/ 1 w 728"/>
                <a:gd name="T19" fmla="*/ 1 h 896"/>
                <a:gd name="T20" fmla="*/ 1 w 728"/>
                <a:gd name="T21" fmla="*/ 1 h 896"/>
                <a:gd name="T22" fmla="*/ 1 w 728"/>
                <a:gd name="T23" fmla="*/ 1 h 896"/>
                <a:gd name="T24" fmla="*/ 1 w 728"/>
                <a:gd name="T25" fmla="*/ 1 h 896"/>
                <a:gd name="T26" fmla="*/ 1 w 728"/>
                <a:gd name="T27" fmla="*/ 1 h 896"/>
                <a:gd name="T28" fmla="*/ 1 w 728"/>
                <a:gd name="T29" fmla="*/ 1 h 896"/>
                <a:gd name="T30" fmla="*/ 1 w 728"/>
                <a:gd name="T31" fmla="*/ 1 h 896"/>
                <a:gd name="T32" fmla="*/ 1 w 728"/>
                <a:gd name="T33" fmla="*/ 1 h 896"/>
                <a:gd name="T34" fmla="*/ 1 w 728"/>
                <a:gd name="T35" fmla="*/ 0 h 896"/>
                <a:gd name="T36" fmla="*/ 1 w 728"/>
                <a:gd name="T37" fmla="*/ 1 h 896"/>
                <a:gd name="T38" fmla="*/ 1 w 728"/>
                <a:gd name="T39" fmla="*/ 1 h 896"/>
                <a:gd name="T40" fmla="*/ 1 w 728"/>
                <a:gd name="T41" fmla="*/ 1 h 8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28"/>
                <a:gd name="T64" fmla="*/ 0 h 896"/>
                <a:gd name="T65" fmla="*/ 728 w 728"/>
                <a:gd name="T66" fmla="*/ 896 h 8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28" h="896">
                  <a:moveTo>
                    <a:pt x="199" y="7"/>
                  </a:moveTo>
                  <a:cubicBezTo>
                    <a:pt x="148" y="19"/>
                    <a:pt x="135" y="54"/>
                    <a:pt x="110" y="96"/>
                  </a:cubicBezTo>
                  <a:cubicBezTo>
                    <a:pt x="101" y="111"/>
                    <a:pt x="90" y="125"/>
                    <a:pt x="80" y="140"/>
                  </a:cubicBezTo>
                  <a:cubicBezTo>
                    <a:pt x="75" y="147"/>
                    <a:pt x="65" y="162"/>
                    <a:pt x="65" y="162"/>
                  </a:cubicBezTo>
                  <a:cubicBezTo>
                    <a:pt x="50" y="210"/>
                    <a:pt x="33" y="254"/>
                    <a:pt x="21" y="303"/>
                  </a:cubicBezTo>
                  <a:cubicBezTo>
                    <a:pt x="4" y="446"/>
                    <a:pt x="0" y="574"/>
                    <a:pt x="65" y="703"/>
                  </a:cubicBezTo>
                  <a:cubicBezTo>
                    <a:pt x="79" y="731"/>
                    <a:pt x="83" y="744"/>
                    <a:pt x="110" y="763"/>
                  </a:cubicBezTo>
                  <a:cubicBezTo>
                    <a:pt x="159" y="835"/>
                    <a:pt x="250" y="874"/>
                    <a:pt x="332" y="896"/>
                  </a:cubicBezTo>
                  <a:cubicBezTo>
                    <a:pt x="394" y="889"/>
                    <a:pt x="441" y="878"/>
                    <a:pt x="495" y="851"/>
                  </a:cubicBezTo>
                  <a:cubicBezTo>
                    <a:pt x="537" y="789"/>
                    <a:pt x="571" y="751"/>
                    <a:pt x="636" y="711"/>
                  </a:cubicBezTo>
                  <a:cubicBezTo>
                    <a:pt x="660" y="674"/>
                    <a:pt x="672" y="647"/>
                    <a:pt x="688" y="607"/>
                  </a:cubicBezTo>
                  <a:cubicBezTo>
                    <a:pt x="694" y="593"/>
                    <a:pt x="697" y="578"/>
                    <a:pt x="702" y="563"/>
                  </a:cubicBezTo>
                  <a:cubicBezTo>
                    <a:pt x="705" y="555"/>
                    <a:pt x="710" y="540"/>
                    <a:pt x="710" y="540"/>
                  </a:cubicBezTo>
                  <a:cubicBezTo>
                    <a:pt x="720" y="459"/>
                    <a:pt x="728" y="366"/>
                    <a:pt x="680" y="296"/>
                  </a:cubicBezTo>
                  <a:cubicBezTo>
                    <a:pt x="659" y="231"/>
                    <a:pt x="621" y="176"/>
                    <a:pt x="569" y="133"/>
                  </a:cubicBezTo>
                  <a:cubicBezTo>
                    <a:pt x="550" y="117"/>
                    <a:pt x="530" y="103"/>
                    <a:pt x="510" y="88"/>
                  </a:cubicBezTo>
                  <a:cubicBezTo>
                    <a:pt x="496" y="77"/>
                    <a:pt x="465" y="59"/>
                    <a:pt x="465" y="59"/>
                  </a:cubicBezTo>
                  <a:cubicBezTo>
                    <a:pt x="428" y="0"/>
                    <a:pt x="358" y="5"/>
                    <a:pt x="295" y="0"/>
                  </a:cubicBezTo>
                  <a:cubicBezTo>
                    <a:pt x="265" y="2"/>
                    <a:pt x="236" y="3"/>
                    <a:pt x="206" y="7"/>
                  </a:cubicBezTo>
                  <a:cubicBezTo>
                    <a:pt x="198" y="8"/>
                    <a:pt x="192" y="14"/>
                    <a:pt x="184" y="14"/>
                  </a:cubicBezTo>
                  <a:cubicBezTo>
                    <a:pt x="178" y="14"/>
                    <a:pt x="194" y="9"/>
                    <a:pt x="199" y="7"/>
                  </a:cubicBez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 altLang="en-US"/>
            </a:p>
          </p:txBody>
        </p:sp>
        <p:sp>
          <p:nvSpPr>
            <p:cNvPr id="40968" name="Freeform 11">
              <a:extLst>
                <a:ext uri="{FF2B5EF4-FFF2-40B4-BE49-F238E27FC236}">
                  <a16:creationId xmlns:a16="http://schemas.microsoft.com/office/drawing/2014/main" id="{A80EA304-C99A-834D-B4CA-88D69B398389}"/>
                </a:ext>
              </a:extLst>
            </p:cNvPr>
            <p:cNvSpPr>
              <a:spLocks/>
            </p:cNvSpPr>
            <p:nvPr/>
          </p:nvSpPr>
          <p:spPr bwMode="auto">
            <a:xfrm>
              <a:off x="2818" y="1995"/>
              <a:ext cx="116" cy="291"/>
            </a:xfrm>
            <a:custGeom>
              <a:avLst/>
              <a:gdLst>
                <a:gd name="T0" fmla="*/ 1 w 802"/>
                <a:gd name="T1" fmla="*/ 1 h 889"/>
                <a:gd name="T2" fmla="*/ 1 w 802"/>
                <a:gd name="T3" fmla="*/ 1 h 889"/>
                <a:gd name="T4" fmla="*/ 1 w 802"/>
                <a:gd name="T5" fmla="*/ 1 h 889"/>
                <a:gd name="T6" fmla="*/ 1 w 802"/>
                <a:gd name="T7" fmla="*/ 1 h 889"/>
                <a:gd name="T8" fmla="*/ 1 w 802"/>
                <a:gd name="T9" fmla="*/ 1 h 889"/>
                <a:gd name="T10" fmla="*/ 1 w 802"/>
                <a:gd name="T11" fmla="*/ 1 h 889"/>
                <a:gd name="T12" fmla="*/ 1 w 802"/>
                <a:gd name="T13" fmla="*/ 1 h 889"/>
                <a:gd name="T14" fmla="*/ 1 w 802"/>
                <a:gd name="T15" fmla="*/ 1 h 889"/>
                <a:gd name="T16" fmla="*/ 1 w 802"/>
                <a:gd name="T17" fmla="*/ 1 h 889"/>
                <a:gd name="T18" fmla="*/ 1 w 802"/>
                <a:gd name="T19" fmla="*/ 1 h 889"/>
                <a:gd name="T20" fmla="*/ 1 w 802"/>
                <a:gd name="T21" fmla="*/ 1 h 889"/>
                <a:gd name="T22" fmla="*/ 1 w 802"/>
                <a:gd name="T23" fmla="*/ 1 h 889"/>
                <a:gd name="T24" fmla="*/ 1 w 802"/>
                <a:gd name="T25" fmla="*/ 1 h 889"/>
                <a:gd name="T26" fmla="*/ 1 w 802"/>
                <a:gd name="T27" fmla="*/ 1 h 889"/>
                <a:gd name="T28" fmla="*/ 1 w 802"/>
                <a:gd name="T29" fmla="*/ 1 h 889"/>
                <a:gd name="T30" fmla="*/ 1 w 802"/>
                <a:gd name="T31" fmla="*/ 1 h 889"/>
                <a:gd name="T32" fmla="*/ 1 w 802"/>
                <a:gd name="T33" fmla="*/ 1 h 889"/>
                <a:gd name="T34" fmla="*/ 1 w 802"/>
                <a:gd name="T35" fmla="*/ 1 h 889"/>
                <a:gd name="T36" fmla="*/ 1 w 802"/>
                <a:gd name="T37" fmla="*/ 1 h 889"/>
                <a:gd name="T38" fmla="*/ 1 w 802"/>
                <a:gd name="T39" fmla="*/ 1 h 889"/>
                <a:gd name="T40" fmla="*/ 1 w 802"/>
                <a:gd name="T41" fmla="*/ 1 h 889"/>
                <a:gd name="T42" fmla="*/ 1 w 802"/>
                <a:gd name="T43" fmla="*/ 1 h 889"/>
                <a:gd name="T44" fmla="*/ 1 w 802"/>
                <a:gd name="T45" fmla="*/ 1 h 889"/>
                <a:gd name="T46" fmla="*/ 1 w 802"/>
                <a:gd name="T47" fmla="*/ 0 h 889"/>
                <a:gd name="T48" fmla="*/ 1 w 802"/>
                <a:gd name="T49" fmla="*/ 1 h 889"/>
                <a:gd name="T50" fmla="*/ 1 w 802"/>
                <a:gd name="T51" fmla="*/ 1 h 8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02"/>
                <a:gd name="T79" fmla="*/ 0 h 889"/>
                <a:gd name="T80" fmla="*/ 802 w 802"/>
                <a:gd name="T81" fmla="*/ 889 h 88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02" h="889">
                  <a:moveTo>
                    <a:pt x="510" y="44"/>
                  </a:moveTo>
                  <a:cubicBezTo>
                    <a:pt x="455" y="80"/>
                    <a:pt x="422" y="133"/>
                    <a:pt x="376" y="177"/>
                  </a:cubicBezTo>
                  <a:cubicBezTo>
                    <a:pt x="346" y="236"/>
                    <a:pt x="298" y="273"/>
                    <a:pt x="236" y="296"/>
                  </a:cubicBezTo>
                  <a:cubicBezTo>
                    <a:pt x="231" y="303"/>
                    <a:pt x="227" y="312"/>
                    <a:pt x="221" y="318"/>
                  </a:cubicBezTo>
                  <a:cubicBezTo>
                    <a:pt x="215" y="324"/>
                    <a:pt x="205" y="326"/>
                    <a:pt x="199" y="333"/>
                  </a:cubicBezTo>
                  <a:cubicBezTo>
                    <a:pt x="194" y="339"/>
                    <a:pt x="195" y="348"/>
                    <a:pt x="191" y="355"/>
                  </a:cubicBezTo>
                  <a:cubicBezTo>
                    <a:pt x="185" y="366"/>
                    <a:pt x="176" y="375"/>
                    <a:pt x="169" y="385"/>
                  </a:cubicBezTo>
                  <a:cubicBezTo>
                    <a:pt x="156" y="422"/>
                    <a:pt x="155" y="463"/>
                    <a:pt x="132" y="496"/>
                  </a:cubicBezTo>
                  <a:cubicBezTo>
                    <a:pt x="126" y="504"/>
                    <a:pt x="116" y="510"/>
                    <a:pt x="110" y="518"/>
                  </a:cubicBezTo>
                  <a:cubicBezTo>
                    <a:pt x="99" y="532"/>
                    <a:pt x="80" y="562"/>
                    <a:pt x="80" y="562"/>
                  </a:cubicBezTo>
                  <a:cubicBezTo>
                    <a:pt x="68" y="602"/>
                    <a:pt x="78" y="578"/>
                    <a:pt x="43" y="629"/>
                  </a:cubicBezTo>
                  <a:cubicBezTo>
                    <a:pt x="28" y="651"/>
                    <a:pt x="22" y="678"/>
                    <a:pt x="13" y="703"/>
                  </a:cubicBezTo>
                  <a:cubicBezTo>
                    <a:pt x="15" y="727"/>
                    <a:pt x="0" y="812"/>
                    <a:pt x="36" y="844"/>
                  </a:cubicBezTo>
                  <a:cubicBezTo>
                    <a:pt x="49" y="856"/>
                    <a:pt x="65" y="864"/>
                    <a:pt x="80" y="874"/>
                  </a:cubicBezTo>
                  <a:cubicBezTo>
                    <a:pt x="93" y="883"/>
                    <a:pt x="124" y="888"/>
                    <a:pt x="124" y="888"/>
                  </a:cubicBezTo>
                  <a:cubicBezTo>
                    <a:pt x="167" y="886"/>
                    <a:pt x="287" y="889"/>
                    <a:pt x="354" y="874"/>
                  </a:cubicBezTo>
                  <a:cubicBezTo>
                    <a:pt x="410" y="861"/>
                    <a:pt x="461" y="835"/>
                    <a:pt x="517" y="822"/>
                  </a:cubicBezTo>
                  <a:cubicBezTo>
                    <a:pt x="534" y="811"/>
                    <a:pt x="553" y="804"/>
                    <a:pt x="569" y="792"/>
                  </a:cubicBezTo>
                  <a:cubicBezTo>
                    <a:pt x="613" y="757"/>
                    <a:pt x="651" y="702"/>
                    <a:pt x="673" y="651"/>
                  </a:cubicBezTo>
                  <a:cubicBezTo>
                    <a:pt x="680" y="634"/>
                    <a:pt x="685" y="615"/>
                    <a:pt x="695" y="600"/>
                  </a:cubicBezTo>
                  <a:cubicBezTo>
                    <a:pt x="711" y="577"/>
                    <a:pt x="747" y="533"/>
                    <a:pt x="747" y="533"/>
                  </a:cubicBezTo>
                  <a:cubicBezTo>
                    <a:pt x="756" y="504"/>
                    <a:pt x="784" y="451"/>
                    <a:pt x="784" y="451"/>
                  </a:cubicBezTo>
                  <a:cubicBezTo>
                    <a:pt x="787" y="439"/>
                    <a:pt x="798" y="395"/>
                    <a:pt x="798" y="385"/>
                  </a:cubicBezTo>
                  <a:cubicBezTo>
                    <a:pt x="798" y="264"/>
                    <a:pt x="802" y="46"/>
                    <a:pt x="650" y="0"/>
                  </a:cubicBezTo>
                  <a:cubicBezTo>
                    <a:pt x="598" y="5"/>
                    <a:pt x="575" y="6"/>
                    <a:pt x="532" y="22"/>
                  </a:cubicBezTo>
                  <a:cubicBezTo>
                    <a:pt x="516" y="46"/>
                    <a:pt x="526" y="44"/>
                    <a:pt x="510" y="44"/>
                  </a:cubicBez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 altLang="en-US"/>
            </a:p>
          </p:txBody>
        </p:sp>
      </p:grpSp>
      <p:graphicFrame>
        <p:nvGraphicFramePr>
          <p:cNvPr id="40965" name="对象 4">
            <a:extLst>
              <a:ext uri="{FF2B5EF4-FFF2-40B4-BE49-F238E27FC236}">
                <a16:creationId xmlns:a16="http://schemas.microsoft.com/office/drawing/2014/main" id="{DDB2C9E1-8C34-2746-BC51-4F985D493787}"/>
              </a:ext>
            </a:extLst>
          </p:cNvPr>
          <p:cNvGraphicFramePr>
            <a:graphicFrameLocks noChangeAspect="1"/>
          </p:cNvGraphicFramePr>
          <p:nvPr/>
        </p:nvGraphicFramePr>
        <p:xfrm>
          <a:off x="4079875" y="2741613"/>
          <a:ext cx="3024188" cy="1104900"/>
        </p:xfrm>
        <a:graphic>
          <a:graphicData uri="http://schemas.openxmlformats.org/presentationml/2006/ole">
            <mc:AlternateContent xmlns:mc="http://schemas.openxmlformats.org/markup-compatibility/2006">
              <mc:Choice xmlns:v="urn:schemas-microsoft-com:vml" Requires="v">
                <p:oleObj spid="_x0000_s64518" r:id="rId6" imgW="23114000" imgH="10236200" progId="Equation.DSMT4">
                  <p:embed/>
                </p:oleObj>
              </mc:Choice>
              <mc:Fallback>
                <p:oleObj r:id="rId6" imgW="23114000" imgH="10236200" progId="Equation.DSMT4">
                  <p:embed/>
                  <p:pic>
                    <p:nvPicPr>
                      <p:cNvPr id="40965" name="对象 4">
                        <a:extLst>
                          <a:ext uri="{FF2B5EF4-FFF2-40B4-BE49-F238E27FC236}">
                            <a16:creationId xmlns:a16="http://schemas.microsoft.com/office/drawing/2014/main" id="{DDB2C9E1-8C34-2746-BC51-4F985D49378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9875" y="2741613"/>
                        <a:ext cx="3024188"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8D67C663-40EF-A94F-937A-39907C4BF276}"/>
                  </a:ext>
                </a:extLst>
              </p:cNvPr>
              <p:cNvSpPr>
                <a:spLocks noGrp="1"/>
              </p:cNvSpPr>
              <p:nvPr>
                <p:ph idx="1"/>
              </p:nvPr>
            </p:nvSpPr>
            <p:spPr/>
            <p:txBody>
              <a:bodyPr/>
              <a:lstStyle/>
              <a:p>
                <a:r>
                  <a:rPr lang="zh-CN" altLang="zh-CN" dirty="0"/>
                  <a:t>设簇的集合为</a:t>
                </a:r>
                <a:r>
                  <a:rPr lang="en-US" altLang="zh-CN" dirty="0"/>
                  <a:t>C={</a:t>
                </a:r>
                <a:r>
                  <a:rPr lang="en-US" altLang="zh-CN" i="1" dirty="0"/>
                  <a:t>C</a:t>
                </a:r>
                <a:r>
                  <a:rPr lang="en-US" altLang="zh-CN" baseline="-25000" dirty="0"/>
                  <a:t>1</a:t>
                </a:r>
                <a:r>
                  <a:rPr lang="en-US" altLang="zh-CN" dirty="0"/>
                  <a:t>,</a:t>
                </a:r>
                <a:r>
                  <a:rPr lang="en-US" altLang="zh-CN" i="1" dirty="0"/>
                  <a:t> C</a:t>
                </a:r>
                <a:r>
                  <a:rPr lang="en-US" altLang="zh-CN" baseline="-25000" dirty="0"/>
                  <a:t>2</a:t>
                </a:r>
                <a:r>
                  <a:rPr lang="en-US" altLang="zh-CN" dirty="0"/>
                  <a:t>, …, </a:t>
                </a:r>
                <a:r>
                  <a:rPr lang="en-US" altLang="zh-CN" i="1" dirty="0"/>
                  <a:t>C</a:t>
                </a:r>
                <a:r>
                  <a:rPr lang="en-US" altLang="zh-CN" baseline="-25000" dirty="0"/>
                  <a:t>k</a:t>
                </a:r>
                <a:r>
                  <a:rPr lang="en-US" altLang="zh-CN" dirty="0"/>
                  <a:t> }</a:t>
                </a:r>
                <a:r>
                  <a:rPr lang="zh-CN" altLang="zh-CN" dirty="0"/>
                  <a:t>，其中</a:t>
                </a:r>
                <a:r>
                  <a:rPr lang="en-US" altLang="zh-CN" i="1" dirty="0"/>
                  <a:t>C</a:t>
                </a:r>
                <a:r>
                  <a:rPr lang="en-US" altLang="zh-CN" i="1" baseline="-25000" dirty="0"/>
                  <a:t>i</a:t>
                </a:r>
                <a:r>
                  <a:rPr lang="en-US" altLang="zh-CN" dirty="0"/>
                  <a:t>={</a:t>
                </a:r>
                <a14:m>
                  <m:oMath xmlns:m="http://schemas.openxmlformats.org/officeDocument/2006/math">
                    <m:sSub>
                      <m:sSubPr>
                        <m:ctrlPr>
                          <a:rPr lang="zh-CN" altLang="zh-CN" i="1"/>
                        </m:ctrlPr>
                      </m:sSubPr>
                      <m:e>
                        <m:r>
                          <a:rPr lang="en-US" altLang="zh-CN" i="1"/>
                          <m:t>𝑜</m:t>
                        </m:r>
                      </m:e>
                      <m:sub>
                        <m:sSub>
                          <m:sSubPr>
                            <m:ctrlPr>
                              <a:rPr lang="zh-CN" altLang="zh-CN" i="1"/>
                            </m:ctrlPr>
                          </m:sSubPr>
                          <m:e>
                            <m:r>
                              <a:rPr lang="en-US" altLang="zh-CN" i="1"/>
                              <m:t>𝑖</m:t>
                            </m:r>
                          </m:e>
                          <m:sub>
                            <m:r>
                              <a:rPr lang="en-US" altLang="zh-CN" i="1"/>
                              <m:t>1</m:t>
                            </m:r>
                          </m:sub>
                        </m:sSub>
                      </m:sub>
                    </m:sSub>
                  </m:oMath>
                </a14:m>
                <a:r>
                  <a:rPr lang="en-US" altLang="zh-CN" dirty="0"/>
                  <a:t>,</a:t>
                </a:r>
                <a14:m>
                  <m:oMath xmlns:m="http://schemas.openxmlformats.org/officeDocument/2006/math">
                    <m:r>
                      <a:rPr lang="en-US" altLang="zh-CN"/>
                      <m:t> </m:t>
                    </m:r>
                    <m:sSub>
                      <m:sSubPr>
                        <m:ctrlPr>
                          <a:rPr lang="zh-CN" altLang="zh-CN" i="1"/>
                        </m:ctrlPr>
                      </m:sSubPr>
                      <m:e>
                        <m:r>
                          <a:rPr lang="en-US" altLang="zh-CN" i="1"/>
                          <m:t>𝑜</m:t>
                        </m:r>
                      </m:e>
                      <m:sub>
                        <m:sSub>
                          <m:sSubPr>
                            <m:ctrlPr>
                              <a:rPr lang="zh-CN" altLang="zh-CN" i="1"/>
                            </m:ctrlPr>
                          </m:sSubPr>
                          <m:e>
                            <m:r>
                              <a:rPr lang="en-US" altLang="zh-CN" i="1"/>
                              <m:t>𝑖</m:t>
                            </m:r>
                          </m:e>
                          <m:sub>
                            <m:r>
                              <a:rPr lang="en-US" altLang="zh-CN" i="1"/>
                              <m:t>2</m:t>
                            </m:r>
                          </m:sub>
                        </m:sSub>
                      </m:sub>
                    </m:sSub>
                  </m:oMath>
                </a14:m>
                <a:r>
                  <a:rPr lang="en-US" altLang="zh-CN" dirty="0"/>
                  <a:t>, …, </a:t>
                </a:r>
                <a14:m>
                  <m:oMath xmlns:m="http://schemas.openxmlformats.org/officeDocument/2006/math">
                    <m:sSub>
                      <m:sSubPr>
                        <m:ctrlPr>
                          <a:rPr lang="zh-CN" altLang="zh-CN" i="1"/>
                        </m:ctrlPr>
                      </m:sSubPr>
                      <m:e>
                        <m:r>
                          <a:rPr lang="en-US" altLang="zh-CN" i="1"/>
                          <m:t>𝑜</m:t>
                        </m:r>
                      </m:e>
                      <m:sub>
                        <m:sSub>
                          <m:sSubPr>
                            <m:ctrlPr>
                              <a:rPr lang="zh-CN" altLang="zh-CN" i="1"/>
                            </m:ctrlPr>
                          </m:sSubPr>
                          <m:e>
                            <m:r>
                              <a:rPr lang="en-US" altLang="zh-CN" i="1"/>
                              <m:t>𝑖</m:t>
                            </m:r>
                          </m:e>
                          <m:sub>
                            <m:r>
                              <a:rPr lang="en-US" altLang="zh-CN" i="1"/>
                              <m:t>𝑙</m:t>
                            </m:r>
                          </m:sub>
                        </m:sSub>
                      </m:sub>
                    </m:sSub>
                  </m:oMath>
                </a14:m>
                <a:r>
                  <a:rPr lang="en-US" altLang="zh-CN" dirty="0"/>
                  <a:t>}</a:t>
                </a:r>
                <a:r>
                  <a:rPr lang="en-US" altLang="zh-CN" dirty="0">
                    <a:sym typeface="Symbol" pitchFamily="2" charset="2"/>
                  </a:rPr>
                  <a:t></a:t>
                </a:r>
                <a:r>
                  <a:rPr lang="en-US" altLang="zh-CN" dirty="0"/>
                  <a:t>D</a:t>
                </a:r>
                <a:r>
                  <a:rPr lang="zh-CN" altLang="zh-CN" dirty="0"/>
                  <a:t>。</a:t>
                </a:r>
                <a:r>
                  <a:rPr lang="en-US" altLang="zh-CN" dirty="0"/>
                  <a:t>K</a:t>
                </a:r>
                <a:r>
                  <a:rPr lang="zh-CN" altLang="zh-CN" dirty="0"/>
                  <a:t>均值聚类算法的主要步骤如下：</a:t>
                </a:r>
                <a:endParaRPr lang="en-US" altLang="zh-CN" dirty="0"/>
              </a:p>
              <a:p>
                <a:endParaRPr lang="en-US" altLang="zh-CN" dirty="0">
                  <a:effectLst/>
                </a:endParaRPr>
              </a:p>
              <a:p>
                <a:endParaRPr lang="en-US" altLang="zh-CN" dirty="0"/>
              </a:p>
              <a:p>
                <a:endParaRPr lang="en-US" altLang="zh-CN" dirty="0">
                  <a:effectLst/>
                </a:endParaRPr>
              </a:p>
              <a:p>
                <a:r>
                  <a:rPr lang="zh-CN" altLang="en-US" dirty="0"/>
                  <a:t>例：</a:t>
                </a:r>
                <a:endParaRPr lang="en-US" altLang="zh-CN" dirty="0"/>
              </a:p>
              <a:p>
                <a:pPr marL="0" indent="0">
                  <a:buNone/>
                </a:pPr>
                <a:r>
                  <a:rPr lang="zh-CN" altLang="en-US" dirty="0">
                    <a:effectLst/>
                  </a:rPr>
                  <a:t>    </a:t>
                </a:r>
                <a:r>
                  <a:rPr lang="en-US" altLang="zh-CN" dirty="0">
                    <a:effectLst/>
                  </a:rPr>
                  <a:t>    </a:t>
                </a:r>
                <a:r>
                  <a:rPr lang="zh-CN" altLang="zh-CN" dirty="0">
                    <a:effectLst/>
                  </a:rPr>
                  <a:t> </a:t>
                </a:r>
                <a:r>
                  <a:rPr lang="en-US" altLang="zh-CN" dirty="0">
                    <a:solidFill>
                      <a:srgbClr val="C00000"/>
                    </a:solidFill>
                    <a:effectLst/>
                  </a:rPr>
                  <a:t>o</a:t>
                </a:r>
                <a:r>
                  <a:rPr lang="en-US" altLang="zh-CN" i="1" baseline="-25000" dirty="0">
                    <a:solidFill>
                      <a:srgbClr val="C00000"/>
                    </a:solidFill>
                    <a:effectLst/>
                  </a:rPr>
                  <a:t>i</a:t>
                </a:r>
                <a:r>
                  <a:rPr lang="en-US" altLang="zh-CN" baseline="-25000" dirty="0">
                    <a:solidFill>
                      <a:srgbClr val="C00000"/>
                    </a:solidFill>
                    <a:effectLst/>
                  </a:rPr>
                  <a:t>1</a:t>
                </a:r>
                <a:r>
                  <a:rPr lang="en-US" altLang="zh-CN" dirty="0">
                    <a:solidFill>
                      <a:srgbClr val="C00000"/>
                    </a:solidFill>
                    <a:effectLst/>
                  </a:rPr>
                  <a:t>=</a:t>
                </a:r>
                <a:r>
                  <a:rPr lang="en-US" altLang="zh-CN" dirty="0">
                    <a:solidFill>
                      <a:srgbClr val="C00000"/>
                    </a:solidFill>
                  </a:rPr>
                  <a:t>(1, 5), o</a:t>
                </a:r>
                <a:r>
                  <a:rPr lang="en-US" altLang="zh-CN" i="1" baseline="-25000" dirty="0">
                    <a:solidFill>
                      <a:srgbClr val="C00000"/>
                    </a:solidFill>
                  </a:rPr>
                  <a:t>i</a:t>
                </a:r>
                <a:r>
                  <a:rPr lang="en-US" altLang="zh-CN" baseline="-25000" dirty="0">
                    <a:solidFill>
                      <a:srgbClr val="C00000"/>
                    </a:solidFill>
                  </a:rPr>
                  <a:t>2</a:t>
                </a:r>
                <a:r>
                  <a:rPr lang="en-US" altLang="zh-CN" dirty="0">
                    <a:solidFill>
                      <a:srgbClr val="C00000"/>
                    </a:solidFill>
                  </a:rPr>
                  <a:t>=(3, 4), o</a:t>
                </a:r>
                <a:r>
                  <a:rPr lang="en-US" altLang="zh-CN" i="1" baseline="-25000" dirty="0">
                    <a:solidFill>
                      <a:srgbClr val="C00000"/>
                    </a:solidFill>
                  </a:rPr>
                  <a:t>i</a:t>
                </a:r>
                <a:r>
                  <a:rPr lang="en-US" altLang="zh-CN" baseline="-25000" dirty="0">
                    <a:solidFill>
                      <a:srgbClr val="C00000"/>
                    </a:solidFill>
                  </a:rPr>
                  <a:t>3</a:t>
                </a:r>
                <a:r>
                  <a:rPr lang="en-US" altLang="zh-CN" dirty="0">
                    <a:solidFill>
                      <a:srgbClr val="C00000"/>
                    </a:solidFill>
                  </a:rPr>
                  <a:t>=(2, 6)</a:t>
                </a:r>
              </a:p>
              <a:p>
                <a:pPr marL="0" indent="0">
                  <a:buNone/>
                </a:pPr>
                <a:r>
                  <a:rPr kumimoji="1" lang="en-US" altLang="zh-CN" dirty="0"/>
                  <a:t>         ((1+3+2)/3, (5+4+6)/3), </a:t>
                </a:r>
                <a:r>
                  <a:rPr kumimoji="1" lang="zh-CN" altLang="en-US" dirty="0"/>
                  <a:t>即</a:t>
                </a:r>
                <a:r>
                  <a:rPr kumimoji="1" lang="en-US" altLang="zh-CN" dirty="0"/>
                  <a:t>C=(2</a:t>
                </a:r>
                <a:r>
                  <a:rPr lang="en-US" altLang="zh-CN" dirty="0"/>
                  <a:t>, </a:t>
                </a:r>
                <a:r>
                  <a:rPr kumimoji="1" lang="en-US" altLang="zh-CN" dirty="0"/>
                  <a:t>5)</a:t>
                </a:r>
                <a:endParaRPr kumimoji="1" lang="zh-CN" altLang="en-US" dirty="0"/>
              </a:p>
            </p:txBody>
          </p:sp>
        </mc:Choice>
        <mc:Fallback>
          <p:sp>
            <p:nvSpPr>
              <p:cNvPr id="3" name="内容占位符 2">
                <a:extLst>
                  <a:ext uri="{FF2B5EF4-FFF2-40B4-BE49-F238E27FC236}">
                    <a16:creationId xmlns:a16="http://schemas.microsoft.com/office/drawing/2014/main" id="{8D67C663-40EF-A94F-937A-39907C4BF276}"/>
                  </a:ext>
                </a:extLst>
              </p:cNvPr>
              <p:cNvSpPr>
                <a:spLocks noGrp="1" noRot="1" noChangeAspect="1" noMove="1" noResize="1" noEditPoints="1" noAdjustHandles="1" noChangeArrowheads="1" noChangeShapeType="1" noTextEdit="1"/>
              </p:cNvSpPr>
              <p:nvPr>
                <p:ph idx="1"/>
              </p:nvPr>
            </p:nvSpPr>
            <p:spPr>
              <a:blipFill>
                <a:blip r:embed="rId8"/>
                <a:stretch>
                  <a:fillRect l="-1004" t="-156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5259501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5056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62"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2C7D630C-2B84-4446-A929-B1C9F7BEA391}"/>
              </a:ext>
            </a:extLst>
          </p:cNvPr>
          <p:cNvSpPr>
            <a:spLocks noGrp="1" noChangeArrowheads="1"/>
          </p:cNvSpPr>
          <p:nvPr>
            <p:ph type="title"/>
          </p:nvPr>
        </p:nvSpPr>
        <p:spPr/>
        <p:txBody>
          <a:bodyPr/>
          <a:lstStyle/>
          <a:p>
            <a:pPr eaLnBrk="1" hangingPunct="1"/>
            <a:r>
              <a:rPr lang="en-US" altLang="ko-KR">
                <a:latin typeface="微软雅黑" panose="020B0503020204020204" pitchFamily="34" charset="-122"/>
                <a:ea typeface="Gulim" panose="020B0600000101010101" pitchFamily="34" charset="-127"/>
              </a:rPr>
              <a:t>The </a:t>
            </a:r>
            <a:r>
              <a:rPr lang="en-US" altLang="ko-KR" i="1">
                <a:latin typeface="微软雅黑" panose="020B0503020204020204" pitchFamily="34" charset="-122"/>
                <a:ea typeface="Gulim" panose="020B0600000101010101" pitchFamily="34" charset="-127"/>
              </a:rPr>
              <a:t>K-Means</a:t>
            </a:r>
            <a:r>
              <a:rPr lang="en-US" altLang="ko-KR">
                <a:latin typeface="微软雅黑" panose="020B0503020204020204" pitchFamily="34" charset="-122"/>
                <a:ea typeface="Gulim" panose="020B0600000101010101" pitchFamily="34" charset="-127"/>
              </a:rPr>
              <a:t> Clustering Method </a:t>
            </a:r>
          </a:p>
        </p:txBody>
      </p:sp>
      <p:sp>
        <p:nvSpPr>
          <p:cNvPr id="41987" name="Rectangle 3">
            <a:extLst>
              <a:ext uri="{FF2B5EF4-FFF2-40B4-BE49-F238E27FC236}">
                <a16:creationId xmlns:a16="http://schemas.microsoft.com/office/drawing/2014/main" id="{81DE139D-3F57-C841-B075-9C31195EDF6B}"/>
              </a:ext>
            </a:extLst>
          </p:cNvPr>
          <p:cNvSpPr>
            <a:spLocks noGrp="1" noChangeArrowheads="1"/>
          </p:cNvSpPr>
          <p:nvPr>
            <p:ph idx="1"/>
          </p:nvPr>
        </p:nvSpPr>
        <p:spPr/>
        <p:txBody>
          <a:bodyPr/>
          <a:lstStyle/>
          <a:p>
            <a:pPr eaLnBrk="1" hangingPunct="1"/>
            <a:r>
              <a:rPr lang="en-US" altLang="ko-KR">
                <a:solidFill>
                  <a:srgbClr val="000000"/>
                </a:solidFill>
                <a:ea typeface="Gulim" panose="020B0600000101010101" pitchFamily="34" charset="-127"/>
                <a:cs typeface="微软雅黑" panose="020B0503020204020204" pitchFamily="34" charset="-122"/>
              </a:rPr>
              <a:t>Example</a:t>
            </a:r>
          </a:p>
        </p:txBody>
      </p:sp>
      <p:grpSp>
        <p:nvGrpSpPr>
          <p:cNvPr id="2" name="Group 4">
            <a:extLst>
              <a:ext uri="{FF2B5EF4-FFF2-40B4-BE49-F238E27FC236}">
                <a16:creationId xmlns:a16="http://schemas.microsoft.com/office/drawing/2014/main" id="{78A74F10-C527-0D4A-9A45-C4E4A088E696}"/>
              </a:ext>
            </a:extLst>
          </p:cNvPr>
          <p:cNvGrpSpPr>
            <a:grpSpLocks/>
          </p:cNvGrpSpPr>
          <p:nvPr/>
        </p:nvGrpSpPr>
        <p:grpSpPr bwMode="auto">
          <a:xfrm>
            <a:off x="4724400" y="1981200"/>
            <a:ext cx="2286000" cy="2057400"/>
            <a:chOff x="2016" y="1248"/>
            <a:chExt cx="1440" cy="1296"/>
          </a:xfrm>
        </p:grpSpPr>
        <p:graphicFrame>
          <p:nvGraphicFramePr>
            <p:cNvPr id="42179" name="Object 5">
              <a:extLst>
                <a:ext uri="{FF2B5EF4-FFF2-40B4-BE49-F238E27FC236}">
                  <a16:creationId xmlns:a16="http://schemas.microsoft.com/office/drawing/2014/main" id="{94F92817-8A0C-3342-907E-658D9EDE0B97}"/>
                </a:ext>
              </a:extLst>
            </p:cNvPr>
            <p:cNvGraphicFramePr>
              <a:graphicFrameLocks noChangeAspect="1"/>
            </p:cNvGraphicFramePr>
            <p:nvPr/>
          </p:nvGraphicFramePr>
          <p:xfrm>
            <a:off x="2016" y="1248"/>
            <a:ext cx="1440" cy="1296"/>
          </p:xfrm>
          <a:graphic>
            <a:graphicData uri="http://schemas.openxmlformats.org/presentationml/2006/ole">
              <mc:AlternateContent xmlns:mc="http://schemas.openxmlformats.org/markup-compatibility/2006">
                <mc:Choice xmlns:v="urn:schemas-microsoft-com:vml" Requires="v">
                  <p:oleObj spid="_x0000_s42194" name="Worksheet" r:id="rId4" imgW="4025900" imgH="3454400" progId="Excel.Sheet.8">
                    <p:embed/>
                  </p:oleObj>
                </mc:Choice>
                <mc:Fallback>
                  <p:oleObj name="Worksheet" r:id="rId4" imgW="4025900" imgH="3454400" progId="Excel.Shee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6" y="1248"/>
                          <a:ext cx="1440" cy="129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 uri="{AF507438-7753-43E0-B8FC-AC1667EBCBE1}">
                            <a14:hiddenEffects xmlns:a14="http://schemas.microsoft.com/office/drawing/2010/main">
                              <a:effectLst>
                                <a:outerShdw dist="107763" dir="18900000" algn="ctr" rotWithShape="0">
                                  <a:srgbClr val="808080"/>
                                </a:outerShdw>
                              </a:effectLst>
                            </a14:hiddenEffects>
                          </a:ext>
                        </a:extLst>
                      </p:spPr>
                    </p:pic>
                  </p:oleObj>
                </mc:Fallback>
              </mc:AlternateContent>
            </a:graphicData>
          </a:graphic>
        </p:graphicFrame>
        <p:sp>
          <p:nvSpPr>
            <p:cNvPr id="42180" name="Freeform 6">
              <a:extLst>
                <a:ext uri="{FF2B5EF4-FFF2-40B4-BE49-F238E27FC236}">
                  <a16:creationId xmlns:a16="http://schemas.microsoft.com/office/drawing/2014/main" id="{B728AF21-DF44-B441-91F9-03B44CAC6F58}"/>
                </a:ext>
              </a:extLst>
            </p:cNvPr>
            <p:cNvSpPr>
              <a:spLocks/>
            </p:cNvSpPr>
            <p:nvPr/>
          </p:nvSpPr>
          <p:spPr bwMode="auto">
            <a:xfrm>
              <a:off x="2339" y="1758"/>
              <a:ext cx="116" cy="291"/>
            </a:xfrm>
            <a:custGeom>
              <a:avLst/>
              <a:gdLst>
                <a:gd name="T0" fmla="*/ 1 w 852"/>
                <a:gd name="T1" fmla="*/ 1 h 1260"/>
                <a:gd name="T2" fmla="*/ 1 w 852"/>
                <a:gd name="T3" fmla="*/ 1 h 1260"/>
                <a:gd name="T4" fmla="*/ 1 w 852"/>
                <a:gd name="T5" fmla="*/ 1 h 1260"/>
                <a:gd name="T6" fmla="*/ 1 w 852"/>
                <a:gd name="T7" fmla="*/ 1 h 1260"/>
                <a:gd name="T8" fmla="*/ 0 w 852"/>
                <a:gd name="T9" fmla="*/ 1 h 1260"/>
                <a:gd name="T10" fmla="*/ 1 w 852"/>
                <a:gd name="T11" fmla="*/ 1 h 1260"/>
                <a:gd name="T12" fmla="*/ 1 w 852"/>
                <a:gd name="T13" fmla="*/ 1 h 1260"/>
                <a:gd name="T14" fmla="*/ 1 w 852"/>
                <a:gd name="T15" fmla="*/ 1 h 1260"/>
                <a:gd name="T16" fmla="*/ 1 w 852"/>
                <a:gd name="T17" fmla="*/ 1 h 1260"/>
                <a:gd name="T18" fmla="*/ 1 w 852"/>
                <a:gd name="T19" fmla="*/ 1 h 1260"/>
                <a:gd name="T20" fmla="*/ 1 w 852"/>
                <a:gd name="T21" fmla="*/ 1 h 1260"/>
                <a:gd name="T22" fmla="*/ 1 w 852"/>
                <a:gd name="T23" fmla="*/ 1 h 1260"/>
                <a:gd name="T24" fmla="*/ 1 w 852"/>
                <a:gd name="T25" fmla="*/ 1 h 1260"/>
                <a:gd name="T26" fmla="*/ 1 w 852"/>
                <a:gd name="T27" fmla="*/ 1 h 1260"/>
                <a:gd name="T28" fmla="*/ 1 w 852"/>
                <a:gd name="T29" fmla="*/ 1 h 1260"/>
                <a:gd name="T30" fmla="*/ 1 w 852"/>
                <a:gd name="T31" fmla="*/ 1 h 1260"/>
                <a:gd name="T32" fmla="*/ 1 w 852"/>
                <a:gd name="T33" fmla="*/ 1 h 1260"/>
                <a:gd name="T34" fmla="*/ 1 w 852"/>
                <a:gd name="T35" fmla="*/ 1 h 1260"/>
                <a:gd name="T36" fmla="*/ 1 w 852"/>
                <a:gd name="T37" fmla="*/ 1 h 1260"/>
                <a:gd name="T38" fmla="*/ 1 w 852"/>
                <a:gd name="T39" fmla="*/ 1 h 1260"/>
                <a:gd name="T40" fmla="*/ 1 w 852"/>
                <a:gd name="T41" fmla="*/ 1 h 12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52"/>
                <a:gd name="T64" fmla="*/ 0 h 1260"/>
                <a:gd name="T65" fmla="*/ 852 w 852"/>
                <a:gd name="T66" fmla="*/ 1260 h 126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52" h="1260">
                  <a:moveTo>
                    <a:pt x="518" y="280"/>
                  </a:moveTo>
                  <a:cubicBezTo>
                    <a:pt x="509" y="187"/>
                    <a:pt x="497" y="69"/>
                    <a:pt x="392" y="36"/>
                  </a:cubicBezTo>
                  <a:cubicBezTo>
                    <a:pt x="339" y="0"/>
                    <a:pt x="309" y="15"/>
                    <a:pt x="237" y="21"/>
                  </a:cubicBezTo>
                  <a:cubicBezTo>
                    <a:pt x="194" y="31"/>
                    <a:pt x="168" y="45"/>
                    <a:pt x="133" y="73"/>
                  </a:cubicBezTo>
                  <a:cubicBezTo>
                    <a:pt x="84" y="168"/>
                    <a:pt x="20" y="262"/>
                    <a:pt x="0" y="369"/>
                  </a:cubicBezTo>
                  <a:cubicBezTo>
                    <a:pt x="5" y="481"/>
                    <a:pt x="3" y="584"/>
                    <a:pt x="44" y="688"/>
                  </a:cubicBezTo>
                  <a:cubicBezTo>
                    <a:pt x="78" y="870"/>
                    <a:pt x="173" y="1057"/>
                    <a:pt x="362" y="1117"/>
                  </a:cubicBezTo>
                  <a:cubicBezTo>
                    <a:pt x="415" y="1152"/>
                    <a:pt x="347" y="1112"/>
                    <a:pt x="429" y="1139"/>
                  </a:cubicBezTo>
                  <a:cubicBezTo>
                    <a:pt x="437" y="1142"/>
                    <a:pt x="443" y="1150"/>
                    <a:pt x="451" y="1154"/>
                  </a:cubicBezTo>
                  <a:cubicBezTo>
                    <a:pt x="473" y="1165"/>
                    <a:pt x="501" y="1168"/>
                    <a:pt x="525" y="1176"/>
                  </a:cubicBezTo>
                  <a:cubicBezTo>
                    <a:pt x="562" y="1201"/>
                    <a:pt x="581" y="1218"/>
                    <a:pt x="622" y="1228"/>
                  </a:cubicBezTo>
                  <a:cubicBezTo>
                    <a:pt x="684" y="1260"/>
                    <a:pt x="714" y="1249"/>
                    <a:pt x="792" y="1243"/>
                  </a:cubicBezTo>
                  <a:cubicBezTo>
                    <a:pt x="852" y="1183"/>
                    <a:pt x="819" y="1088"/>
                    <a:pt x="785" y="1021"/>
                  </a:cubicBezTo>
                  <a:cubicBezTo>
                    <a:pt x="770" y="992"/>
                    <a:pt x="773" y="979"/>
                    <a:pt x="748" y="954"/>
                  </a:cubicBezTo>
                  <a:cubicBezTo>
                    <a:pt x="735" y="917"/>
                    <a:pt x="711" y="888"/>
                    <a:pt x="688" y="858"/>
                  </a:cubicBezTo>
                  <a:cubicBezTo>
                    <a:pt x="676" y="821"/>
                    <a:pt x="643" y="795"/>
                    <a:pt x="622" y="762"/>
                  </a:cubicBezTo>
                  <a:cubicBezTo>
                    <a:pt x="616" y="753"/>
                    <a:pt x="613" y="742"/>
                    <a:pt x="607" y="732"/>
                  </a:cubicBezTo>
                  <a:cubicBezTo>
                    <a:pt x="603" y="724"/>
                    <a:pt x="597" y="717"/>
                    <a:pt x="592" y="710"/>
                  </a:cubicBezTo>
                  <a:cubicBezTo>
                    <a:pt x="580" y="671"/>
                    <a:pt x="589" y="694"/>
                    <a:pt x="555" y="643"/>
                  </a:cubicBezTo>
                  <a:cubicBezTo>
                    <a:pt x="550" y="636"/>
                    <a:pt x="540" y="621"/>
                    <a:pt x="540" y="621"/>
                  </a:cubicBezTo>
                  <a:cubicBezTo>
                    <a:pt x="519" y="510"/>
                    <a:pt x="518" y="392"/>
                    <a:pt x="518" y="280"/>
                  </a:cubicBez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 altLang="en-US"/>
            </a:p>
          </p:txBody>
        </p:sp>
        <p:sp>
          <p:nvSpPr>
            <p:cNvPr id="42181" name="Freeform 7">
              <a:extLst>
                <a:ext uri="{FF2B5EF4-FFF2-40B4-BE49-F238E27FC236}">
                  <a16:creationId xmlns:a16="http://schemas.microsoft.com/office/drawing/2014/main" id="{A5A17F4C-FB5D-5F40-8C6E-194761CA07EC}"/>
                </a:ext>
              </a:extLst>
            </p:cNvPr>
            <p:cNvSpPr>
              <a:spLocks/>
            </p:cNvSpPr>
            <p:nvPr/>
          </p:nvSpPr>
          <p:spPr bwMode="auto">
            <a:xfrm>
              <a:off x="2728" y="1770"/>
              <a:ext cx="116" cy="291"/>
            </a:xfrm>
            <a:custGeom>
              <a:avLst/>
              <a:gdLst>
                <a:gd name="T0" fmla="*/ 1 w 768"/>
                <a:gd name="T1" fmla="*/ 1 h 630"/>
                <a:gd name="T2" fmla="*/ 1 w 768"/>
                <a:gd name="T3" fmla="*/ 1 h 630"/>
                <a:gd name="T4" fmla="*/ 1 w 768"/>
                <a:gd name="T5" fmla="*/ 1 h 630"/>
                <a:gd name="T6" fmla="*/ 1 w 768"/>
                <a:gd name="T7" fmla="*/ 1 h 630"/>
                <a:gd name="T8" fmla="*/ 1 w 768"/>
                <a:gd name="T9" fmla="*/ 1 h 630"/>
                <a:gd name="T10" fmla="*/ 1 w 768"/>
                <a:gd name="T11" fmla="*/ 1 h 630"/>
                <a:gd name="T12" fmla="*/ 1 w 768"/>
                <a:gd name="T13" fmla="*/ 1 h 630"/>
                <a:gd name="T14" fmla="*/ 1 w 768"/>
                <a:gd name="T15" fmla="*/ 1 h 630"/>
                <a:gd name="T16" fmla="*/ 1 w 768"/>
                <a:gd name="T17" fmla="*/ 1 h 630"/>
                <a:gd name="T18" fmla="*/ 1 w 768"/>
                <a:gd name="T19" fmla="*/ 1 h 630"/>
                <a:gd name="T20" fmla="*/ 1 w 768"/>
                <a:gd name="T21" fmla="*/ 1 h 630"/>
                <a:gd name="T22" fmla="*/ 1 w 768"/>
                <a:gd name="T23" fmla="*/ 1 h 630"/>
                <a:gd name="T24" fmla="*/ 1 w 768"/>
                <a:gd name="T25" fmla="*/ 1 h 630"/>
                <a:gd name="T26" fmla="*/ 1 w 768"/>
                <a:gd name="T27" fmla="*/ 1 h 630"/>
                <a:gd name="T28" fmla="*/ 1 w 768"/>
                <a:gd name="T29" fmla="*/ 1 h 630"/>
                <a:gd name="T30" fmla="*/ 1 w 768"/>
                <a:gd name="T31" fmla="*/ 1 h 630"/>
                <a:gd name="T32" fmla="*/ 1 w 768"/>
                <a:gd name="T33" fmla="*/ 1 h 630"/>
                <a:gd name="T34" fmla="*/ 1 w 768"/>
                <a:gd name="T35" fmla="*/ 1 h 630"/>
                <a:gd name="T36" fmla="*/ 1 w 768"/>
                <a:gd name="T37" fmla="*/ 1 h 630"/>
                <a:gd name="T38" fmla="*/ 1 w 768"/>
                <a:gd name="T39" fmla="*/ 0 h 630"/>
                <a:gd name="T40" fmla="*/ 1 w 768"/>
                <a:gd name="T41" fmla="*/ 1 h 630"/>
                <a:gd name="T42" fmla="*/ 1 w 768"/>
                <a:gd name="T43" fmla="*/ 1 h 6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68"/>
                <a:gd name="T67" fmla="*/ 0 h 630"/>
                <a:gd name="T68" fmla="*/ 768 w 768"/>
                <a:gd name="T69" fmla="*/ 630 h 6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68" h="630">
                  <a:moveTo>
                    <a:pt x="183" y="67"/>
                  </a:moveTo>
                  <a:cubicBezTo>
                    <a:pt x="146" y="41"/>
                    <a:pt x="112" y="61"/>
                    <a:pt x="72" y="74"/>
                  </a:cubicBezTo>
                  <a:cubicBezTo>
                    <a:pt x="13" y="114"/>
                    <a:pt x="28" y="107"/>
                    <a:pt x="5" y="170"/>
                  </a:cubicBezTo>
                  <a:cubicBezTo>
                    <a:pt x="8" y="217"/>
                    <a:pt x="0" y="266"/>
                    <a:pt x="13" y="311"/>
                  </a:cubicBezTo>
                  <a:cubicBezTo>
                    <a:pt x="19" y="331"/>
                    <a:pt x="45" y="339"/>
                    <a:pt x="57" y="356"/>
                  </a:cubicBezTo>
                  <a:cubicBezTo>
                    <a:pt x="92" y="407"/>
                    <a:pt x="72" y="390"/>
                    <a:pt x="109" y="415"/>
                  </a:cubicBezTo>
                  <a:cubicBezTo>
                    <a:pt x="145" y="467"/>
                    <a:pt x="187" y="508"/>
                    <a:pt x="235" y="548"/>
                  </a:cubicBezTo>
                  <a:cubicBezTo>
                    <a:pt x="243" y="555"/>
                    <a:pt x="248" y="565"/>
                    <a:pt x="257" y="570"/>
                  </a:cubicBezTo>
                  <a:cubicBezTo>
                    <a:pt x="283" y="584"/>
                    <a:pt x="305" y="583"/>
                    <a:pt x="331" y="593"/>
                  </a:cubicBezTo>
                  <a:cubicBezTo>
                    <a:pt x="371" y="608"/>
                    <a:pt x="408" y="621"/>
                    <a:pt x="450" y="630"/>
                  </a:cubicBezTo>
                  <a:cubicBezTo>
                    <a:pt x="498" y="625"/>
                    <a:pt x="551" y="623"/>
                    <a:pt x="598" y="607"/>
                  </a:cubicBezTo>
                  <a:cubicBezTo>
                    <a:pt x="618" y="600"/>
                    <a:pt x="657" y="585"/>
                    <a:pt x="657" y="585"/>
                  </a:cubicBezTo>
                  <a:cubicBezTo>
                    <a:pt x="675" y="536"/>
                    <a:pt x="651" y="594"/>
                    <a:pt x="687" y="533"/>
                  </a:cubicBezTo>
                  <a:cubicBezTo>
                    <a:pt x="698" y="514"/>
                    <a:pt x="717" y="474"/>
                    <a:pt x="717" y="474"/>
                  </a:cubicBezTo>
                  <a:cubicBezTo>
                    <a:pt x="719" y="462"/>
                    <a:pt x="720" y="449"/>
                    <a:pt x="724" y="437"/>
                  </a:cubicBezTo>
                  <a:cubicBezTo>
                    <a:pt x="727" y="429"/>
                    <a:pt x="736" y="423"/>
                    <a:pt x="739" y="415"/>
                  </a:cubicBezTo>
                  <a:cubicBezTo>
                    <a:pt x="750" y="382"/>
                    <a:pt x="760" y="332"/>
                    <a:pt x="768" y="296"/>
                  </a:cubicBezTo>
                  <a:cubicBezTo>
                    <a:pt x="766" y="257"/>
                    <a:pt x="766" y="217"/>
                    <a:pt x="761" y="178"/>
                  </a:cubicBezTo>
                  <a:cubicBezTo>
                    <a:pt x="754" y="127"/>
                    <a:pt x="750" y="142"/>
                    <a:pt x="724" y="111"/>
                  </a:cubicBezTo>
                  <a:cubicBezTo>
                    <a:pt x="653" y="27"/>
                    <a:pt x="566" y="24"/>
                    <a:pt x="465" y="0"/>
                  </a:cubicBezTo>
                  <a:cubicBezTo>
                    <a:pt x="370" y="4"/>
                    <a:pt x="294" y="6"/>
                    <a:pt x="205" y="30"/>
                  </a:cubicBezTo>
                  <a:cubicBezTo>
                    <a:pt x="154" y="63"/>
                    <a:pt x="144" y="53"/>
                    <a:pt x="183" y="67"/>
                  </a:cubicBez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 altLang="en-US"/>
            </a:p>
          </p:txBody>
        </p:sp>
      </p:grpSp>
      <p:grpSp>
        <p:nvGrpSpPr>
          <p:cNvPr id="3" name="Group 8">
            <a:extLst>
              <a:ext uri="{FF2B5EF4-FFF2-40B4-BE49-F238E27FC236}">
                <a16:creationId xmlns:a16="http://schemas.microsoft.com/office/drawing/2014/main" id="{37B51F85-57C3-9349-86B6-42D4EA5B5D85}"/>
              </a:ext>
            </a:extLst>
          </p:cNvPr>
          <p:cNvGrpSpPr>
            <a:grpSpLocks/>
          </p:cNvGrpSpPr>
          <p:nvPr/>
        </p:nvGrpSpPr>
        <p:grpSpPr bwMode="auto">
          <a:xfrm>
            <a:off x="8102600" y="2008189"/>
            <a:ext cx="2222500" cy="1990725"/>
            <a:chOff x="4144" y="1265"/>
            <a:chExt cx="1400" cy="1254"/>
          </a:xfrm>
        </p:grpSpPr>
        <p:sp>
          <p:nvSpPr>
            <p:cNvPr id="42095" name="Rectangle 9">
              <a:extLst>
                <a:ext uri="{FF2B5EF4-FFF2-40B4-BE49-F238E27FC236}">
                  <a16:creationId xmlns:a16="http://schemas.microsoft.com/office/drawing/2014/main" id="{556C0C46-5406-4043-B897-203156141B82}"/>
                </a:ext>
              </a:extLst>
            </p:cNvPr>
            <p:cNvSpPr>
              <a:spLocks noChangeArrowheads="1"/>
            </p:cNvSpPr>
            <p:nvPr/>
          </p:nvSpPr>
          <p:spPr bwMode="auto">
            <a:xfrm>
              <a:off x="4144" y="1265"/>
              <a:ext cx="1400" cy="1254"/>
            </a:xfrm>
            <a:prstGeom prst="rect">
              <a:avLst/>
            </a:prstGeom>
            <a:solidFill>
              <a:srgbClr val="FFFFFF"/>
            </a:solidFill>
            <a:ln w="0">
              <a:solidFill>
                <a:srgbClr val="000000"/>
              </a:solidFill>
              <a:miter lim="800000"/>
              <a:headEnd/>
              <a:tailEnd/>
            </a:ln>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096" name="Rectangle 10">
              <a:extLst>
                <a:ext uri="{FF2B5EF4-FFF2-40B4-BE49-F238E27FC236}">
                  <a16:creationId xmlns:a16="http://schemas.microsoft.com/office/drawing/2014/main" id="{C14F46E0-9C65-D14B-A59B-A8422B6CF880}"/>
                </a:ext>
              </a:extLst>
            </p:cNvPr>
            <p:cNvSpPr>
              <a:spLocks noChangeArrowheads="1"/>
            </p:cNvSpPr>
            <p:nvPr/>
          </p:nvSpPr>
          <p:spPr bwMode="auto">
            <a:xfrm>
              <a:off x="4278" y="1354"/>
              <a:ext cx="1201" cy="10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097" name="Line 11">
              <a:extLst>
                <a:ext uri="{FF2B5EF4-FFF2-40B4-BE49-F238E27FC236}">
                  <a16:creationId xmlns:a16="http://schemas.microsoft.com/office/drawing/2014/main" id="{A4125E27-D230-134B-AE47-66EB01F15DE5}"/>
                </a:ext>
              </a:extLst>
            </p:cNvPr>
            <p:cNvSpPr>
              <a:spLocks noChangeShapeType="1"/>
            </p:cNvSpPr>
            <p:nvPr/>
          </p:nvSpPr>
          <p:spPr bwMode="auto">
            <a:xfrm>
              <a:off x="4278" y="2264"/>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98" name="Line 12">
              <a:extLst>
                <a:ext uri="{FF2B5EF4-FFF2-40B4-BE49-F238E27FC236}">
                  <a16:creationId xmlns:a16="http://schemas.microsoft.com/office/drawing/2014/main" id="{7A8AF597-0C13-234E-8945-C7A0E4DE662D}"/>
                </a:ext>
              </a:extLst>
            </p:cNvPr>
            <p:cNvSpPr>
              <a:spLocks noChangeShapeType="1"/>
            </p:cNvSpPr>
            <p:nvPr/>
          </p:nvSpPr>
          <p:spPr bwMode="auto">
            <a:xfrm>
              <a:off x="4278" y="2163"/>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99" name="Line 13">
              <a:extLst>
                <a:ext uri="{FF2B5EF4-FFF2-40B4-BE49-F238E27FC236}">
                  <a16:creationId xmlns:a16="http://schemas.microsoft.com/office/drawing/2014/main" id="{8A646C09-3288-984E-A44D-492F827C594A}"/>
                </a:ext>
              </a:extLst>
            </p:cNvPr>
            <p:cNvSpPr>
              <a:spLocks noChangeShapeType="1"/>
            </p:cNvSpPr>
            <p:nvPr/>
          </p:nvSpPr>
          <p:spPr bwMode="auto">
            <a:xfrm>
              <a:off x="4278" y="2061"/>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0" name="Line 14">
              <a:extLst>
                <a:ext uri="{FF2B5EF4-FFF2-40B4-BE49-F238E27FC236}">
                  <a16:creationId xmlns:a16="http://schemas.microsoft.com/office/drawing/2014/main" id="{4B7B4253-579D-424E-BADC-195529B5641A}"/>
                </a:ext>
              </a:extLst>
            </p:cNvPr>
            <p:cNvSpPr>
              <a:spLocks noChangeShapeType="1"/>
            </p:cNvSpPr>
            <p:nvPr/>
          </p:nvSpPr>
          <p:spPr bwMode="auto">
            <a:xfrm>
              <a:off x="4278" y="1960"/>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1" name="Line 15">
              <a:extLst>
                <a:ext uri="{FF2B5EF4-FFF2-40B4-BE49-F238E27FC236}">
                  <a16:creationId xmlns:a16="http://schemas.microsoft.com/office/drawing/2014/main" id="{0E9D1603-2179-204B-8824-059BC40B4A38}"/>
                </a:ext>
              </a:extLst>
            </p:cNvPr>
            <p:cNvSpPr>
              <a:spLocks noChangeShapeType="1"/>
            </p:cNvSpPr>
            <p:nvPr/>
          </p:nvSpPr>
          <p:spPr bwMode="auto">
            <a:xfrm>
              <a:off x="4278" y="1858"/>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2" name="Line 16">
              <a:extLst>
                <a:ext uri="{FF2B5EF4-FFF2-40B4-BE49-F238E27FC236}">
                  <a16:creationId xmlns:a16="http://schemas.microsoft.com/office/drawing/2014/main" id="{6A5D6EE3-64B3-214C-B16C-8D0D063080DD}"/>
                </a:ext>
              </a:extLst>
            </p:cNvPr>
            <p:cNvSpPr>
              <a:spLocks noChangeShapeType="1"/>
            </p:cNvSpPr>
            <p:nvPr/>
          </p:nvSpPr>
          <p:spPr bwMode="auto">
            <a:xfrm>
              <a:off x="4278" y="1760"/>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3" name="Line 17">
              <a:extLst>
                <a:ext uri="{FF2B5EF4-FFF2-40B4-BE49-F238E27FC236}">
                  <a16:creationId xmlns:a16="http://schemas.microsoft.com/office/drawing/2014/main" id="{8D216F65-9358-3A48-8C1C-E20E31A473D7}"/>
                </a:ext>
              </a:extLst>
            </p:cNvPr>
            <p:cNvSpPr>
              <a:spLocks noChangeShapeType="1"/>
            </p:cNvSpPr>
            <p:nvPr/>
          </p:nvSpPr>
          <p:spPr bwMode="auto">
            <a:xfrm>
              <a:off x="4278" y="1659"/>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4" name="Line 18">
              <a:extLst>
                <a:ext uri="{FF2B5EF4-FFF2-40B4-BE49-F238E27FC236}">
                  <a16:creationId xmlns:a16="http://schemas.microsoft.com/office/drawing/2014/main" id="{2D348407-6897-0F43-8444-58EDA3A3D376}"/>
                </a:ext>
              </a:extLst>
            </p:cNvPr>
            <p:cNvSpPr>
              <a:spLocks noChangeShapeType="1"/>
            </p:cNvSpPr>
            <p:nvPr/>
          </p:nvSpPr>
          <p:spPr bwMode="auto">
            <a:xfrm>
              <a:off x="4278" y="1557"/>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5" name="Line 19">
              <a:extLst>
                <a:ext uri="{FF2B5EF4-FFF2-40B4-BE49-F238E27FC236}">
                  <a16:creationId xmlns:a16="http://schemas.microsoft.com/office/drawing/2014/main" id="{56723348-781E-DC4A-89CE-C34B27C7734B}"/>
                </a:ext>
              </a:extLst>
            </p:cNvPr>
            <p:cNvSpPr>
              <a:spLocks noChangeShapeType="1"/>
            </p:cNvSpPr>
            <p:nvPr/>
          </p:nvSpPr>
          <p:spPr bwMode="auto">
            <a:xfrm>
              <a:off x="4278" y="1456"/>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6" name="Line 20">
              <a:extLst>
                <a:ext uri="{FF2B5EF4-FFF2-40B4-BE49-F238E27FC236}">
                  <a16:creationId xmlns:a16="http://schemas.microsoft.com/office/drawing/2014/main" id="{734C5D9E-505D-884C-A2FD-FE04205E0348}"/>
                </a:ext>
              </a:extLst>
            </p:cNvPr>
            <p:cNvSpPr>
              <a:spLocks noChangeShapeType="1"/>
            </p:cNvSpPr>
            <p:nvPr/>
          </p:nvSpPr>
          <p:spPr bwMode="auto">
            <a:xfrm>
              <a:off x="4278" y="1354"/>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7" name="Line 21">
              <a:extLst>
                <a:ext uri="{FF2B5EF4-FFF2-40B4-BE49-F238E27FC236}">
                  <a16:creationId xmlns:a16="http://schemas.microsoft.com/office/drawing/2014/main" id="{5174B1B1-9024-9940-A505-582CD37C4715}"/>
                </a:ext>
              </a:extLst>
            </p:cNvPr>
            <p:cNvSpPr>
              <a:spLocks noChangeShapeType="1"/>
            </p:cNvSpPr>
            <p:nvPr/>
          </p:nvSpPr>
          <p:spPr bwMode="auto">
            <a:xfrm>
              <a:off x="4399"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8" name="Line 22">
              <a:extLst>
                <a:ext uri="{FF2B5EF4-FFF2-40B4-BE49-F238E27FC236}">
                  <a16:creationId xmlns:a16="http://schemas.microsoft.com/office/drawing/2014/main" id="{809A0536-C71C-B94F-B0D5-6A59E6B2D691}"/>
                </a:ext>
              </a:extLst>
            </p:cNvPr>
            <p:cNvSpPr>
              <a:spLocks noChangeShapeType="1"/>
            </p:cNvSpPr>
            <p:nvPr/>
          </p:nvSpPr>
          <p:spPr bwMode="auto">
            <a:xfrm>
              <a:off x="4516"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09" name="Line 23">
              <a:extLst>
                <a:ext uri="{FF2B5EF4-FFF2-40B4-BE49-F238E27FC236}">
                  <a16:creationId xmlns:a16="http://schemas.microsoft.com/office/drawing/2014/main" id="{175EE149-FAF0-3846-98BE-013DBF6E9834}"/>
                </a:ext>
              </a:extLst>
            </p:cNvPr>
            <p:cNvSpPr>
              <a:spLocks noChangeShapeType="1"/>
            </p:cNvSpPr>
            <p:nvPr/>
          </p:nvSpPr>
          <p:spPr bwMode="auto">
            <a:xfrm>
              <a:off x="4638"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10" name="Line 24">
              <a:extLst>
                <a:ext uri="{FF2B5EF4-FFF2-40B4-BE49-F238E27FC236}">
                  <a16:creationId xmlns:a16="http://schemas.microsoft.com/office/drawing/2014/main" id="{1DEDF620-4120-A641-881B-30B6FB7E64FF}"/>
                </a:ext>
              </a:extLst>
            </p:cNvPr>
            <p:cNvSpPr>
              <a:spLocks noChangeShapeType="1"/>
            </p:cNvSpPr>
            <p:nvPr/>
          </p:nvSpPr>
          <p:spPr bwMode="auto">
            <a:xfrm>
              <a:off x="4759"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11" name="Line 25">
              <a:extLst>
                <a:ext uri="{FF2B5EF4-FFF2-40B4-BE49-F238E27FC236}">
                  <a16:creationId xmlns:a16="http://schemas.microsoft.com/office/drawing/2014/main" id="{CC8A4AF5-83B3-344E-B315-471472F53A76}"/>
                </a:ext>
              </a:extLst>
            </p:cNvPr>
            <p:cNvSpPr>
              <a:spLocks noChangeShapeType="1"/>
            </p:cNvSpPr>
            <p:nvPr/>
          </p:nvSpPr>
          <p:spPr bwMode="auto">
            <a:xfrm>
              <a:off x="4880"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12" name="Line 26">
              <a:extLst>
                <a:ext uri="{FF2B5EF4-FFF2-40B4-BE49-F238E27FC236}">
                  <a16:creationId xmlns:a16="http://schemas.microsoft.com/office/drawing/2014/main" id="{1F4AFFD8-9EEE-6744-A827-5EFCDF9566C7}"/>
                </a:ext>
              </a:extLst>
            </p:cNvPr>
            <p:cNvSpPr>
              <a:spLocks noChangeShapeType="1"/>
            </p:cNvSpPr>
            <p:nvPr/>
          </p:nvSpPr>
          <p:spPr bwMode="auto">
            <a:xfrm>
              <a:off x="4998"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13" name="Line 27">
              <a:extLst>
                <a:ext uri="{FF2B5EF4-FFF2-40B4-BE49-F238E27FC236}">
                  <a16:creationId xmlns:a16="http://schemas.microsoft.com/office/drawing/2014/main" id="{5949797C-3691-E440-8F1A-05D436A6ED3B}"/>
                </a:ext>
              </a:extLst>
            </p:cNvPr>
            <p:cNvSpPr>
              <a:spLocks noChangeShapeType="1"/>
            </p:cNvSpPr>
            <p:nvPr/>
          </p:nvSpPr>
          <p:spPr bwMode="auto">
            <a:xfrm>
              <a:off x="5119"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14" name="Line 28">
              <a:extLst>
                <a:ext uri="{FF2B5EF4-FFF2-40B4-BE49-F238E27FC236}">
                  <a16:creationId xmlns:a16="http://schemas.microsoft.com/office/drawing/2014/main" id="{F3FCD801-9B5A-A34F-9494-ADFA039EF532}"/>
                </a:ext>
              </a:extLst>
            </p:cNvPr>
            <p:cNvSpPr>
              <a:spLocks noChangeShapeType="1"/>
            </p:cNvSpPr>
            <p:nvPr/>
          </p:nvSpPr>
          <p:spPr bwMode="auto">
            <a:xfrm>
              <a:off x="5240"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15" name="Line 29">
              <a:extLst>
                <a:ext uri="{FF2B5EF4-FFF2-40B4-BE49-F238E27FC236}">
                  <a16:creationId xmlns:a16="http://schemas.microsoft.com/office/drawing/2014/main" id="{7F5DF136-84B5-6740-9BFC-49AF903EF624}"/>
                </a:ext>
              </a:extLst>
            </p:cNvPr>
            <p:cNvSpPr>
              <a:spLocks noChangeShapeType="1"/>
            </p:cNvSpPr>
            <p:nvPr/>
          </p:nvSpPr>
          <p:spPr bwMode="auto">
            <a:xfrm>
              <a:off x="5358"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16" name="Line 30">
              <a:extLst>
                <a:ext uri="{FF2B5EF4-FFF2-40B4-BE49-F238E27FC236}">
                  <a16:creationId xmlns:a16="http://schemas.microsoft.com/office/drawing/2014/main" id="{4BDC7F3E-B7BF-DD48-BD38-3C2AA9068050}"/>
                </a:ext>
              </a:extLst>
            </p:cNvPr>
            <p:cNvSpPr>
              <a:spLocks noChangeShapeType="1"/>
            </p:cNvSpPr>
            <p:nvPr/>
          </p:nvSpPr>
          <p:spPr bwMode="auto">
            <a:xfrm>
              <a:off x="5479"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17" name="Rectangle 31">
              <a:extLst>
                <a:ext uri="{FF2B5EF4-FFF2-40B4-BE49-F238E27FC236}">
                  <a16:creationId xmlns:a16="http://schemas.microsoft.com/office/drawing/2014/main" id="{F10D2F5A-8246-CC41-A81A-CF6CAC58B154}"/>
                </a:ext>
              </a:extLst>
            </p:cNvPr>
            <p:cNvSpPr>
              <a:spLocks noChangeArrowheads="1"/>
            </p:cNvSpPr>
            <p:nvPr/>
          </p:nvSpPr>
          <p:spPr bwMode="auto">
            <a:xfrm>
              <a:off x="4278" y="1354"/>
              <a:ext cx="1201" cy="101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118" name="Line 32">
              <a:extLst>
                <a:ext uri="{FF2B5EF4-FFF2-40B4-BE49-F238E27FC236}">
                  <a16:creationId xmlns:a16="http://schemas.microsoft.com/office/drawing/2014/main" id="{47993407-EFDA-084B-9899-B3534DFE3684}"/>
                </a:ext>
              </a:extLst>
            </p:cNvPr>
            <p:cNvSpPr>
              <a:spLocks noChangeShapeType="1"/>
            </p:cNvSpPr>
            <p:nvPr/>
          </p:nvSpPr>
          <p:spPr bwMode="auto">
            <a:xfrm>
              <a:off x="4278" y="1354"/>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19" name="Line 33">
              <a:extLst>
                <a:ext uri="{FF2B5EF4-FFF2-40B4-BE49-F238E27FC236}">
                  <a16:creationId xmlns:a16="http://schemas.microsoft.com/office/drawing/2014/main" id="{B01908D0-ABC5-C443-BEB5-6CF1A70B9D41}"/>
                </a:ext>
              </a:extLst>
            </p:cNvPr>
            <p:cNvSpPr>
              <a:spLocks noChangeShapeType="1"/>
            </p:cNvSpPr>
            <p:nvPr/>
          </p:nvSpPr>
          <p:spPr bwMode="auto">
            <a:xfrm>
              <a:off x="4266" y="2366"/>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0" name="Line 34">
              <a:extLst>
                <a:ext uri="{FF2B5EF4-FFF2-40B4-BE49-F238E27FC236}">
                  <a16:creationId xmlns:a16="http://schemas.microsoft.com/office/drawing/2014/main" id="{ED306A55-9CA2-1D46-9129-37845D65EDA8}"/>
                </a:ext>
              </a:extLst>
            </p:cNvPr>
            <p:cNvSpPr>
              <a:spLocks noChangeShapeType="1"/>
            </p:cNvSpPr>
            <p:nvPr/>
          </p:nvSpPr>
          <p:spPr bwMode="auto">
            <a:xfrm>
              <a:off x="4266" y="2264"/>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1" name="Line 35">
              <a:extLst>
                <a:ext uri="{FF2B5EF4-FFF2-40B4-BE49-F238E27FC236}">
                  <a16:creationId xmlns:a16="http://schemas.microsoft.com/office/drawing/2014/main" id="{4E3BDC67-5952-2349-B2DB-5ED143F8B21B}"/>
                </a:ext>
              </a:extLst>
            </p:cNvPr>
            <p:cNvSpPr>
              <a:spLocks noChangeShapeType="1"/>
            </p:cNvSpPr>
            <p:nvPr/>
          </p:nvSpPr>
          <p:spPr bwMode="auto">
            <a:xfrm>
              <a:off x="4266" y="2163"/>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2" name="Line 36">
              <a:extLst>
                <a:ext uri="{FF2B5EF4-FFF2-40B4-BE49-F238E27FC236}">
                  <a16:creationId xmlns:a16="http://schemas.microsoft.com/office/drawing/2014/main" id="{3E48418C-2EDE-8E42-AA8B-14367DA6EB6F}"/>
                </a:ext>
              </a:extLst>
            </p:cNvPr>
            <p:cNvSpPr>
              <a:spLocks noChangeShapeType="1"/>
            </p:cNvSpPr>
            <p:nvPr/>
          </p:nvSpPr>
          <p:spPr bwMode="auto">
            <a:xfrm>
              <a:off x="4266" y="2061"/>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3" name="Line 37">
              <a:extLst>
                <a:ext uri="{FF2B5EF4-FFF2-40B4-BE49-F238E27FC236}">
                  <a16:creationId xmlns:a16="http://schemas.microsoft.com/office/drawing/2014/main" id="{2CDCBDD4-991F-CA4D-8365-3B2CB8C72F37}"/>
                </a:ext>
              </a:extLst>
            </p:cNvPr>
            <p:cNvSpPr>
              <a:spLocks noChangeShapeType="1"/>
            </p:cNvSpPr>
            <p:nvPr/>
          </p:nvSpPr>
          <p:spPr bwMode="auto">
            <a:xfrm>
              <a:off x="4266" y="1960"/>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4" name="Line 38">
              <a:extLst>
                <a:ext uri="{FF2B5EF4-FFF2-40B4-BE49-F238E27FC236}">
                  <a16:creationId xmlns:a16="http://schemas.microsoft.com/office/drawing/2014/main" id="{F34FB530-D9DB-5D4A-A5BE-1B73A4987032}"/>
                </a:ext>
              </a:extLst>
            </p:cNvPr>
            <p:cNvSpPr>
              <a:spLocks noChangeShapeType="1"/>
            </p:cNvSpPr>
            <p:nvPr/>
          </p:nvSpPr>
          <p:spPr bwMode="auto">
            <a:xfrm>
              <a:off x="4266" y="1858"/>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5" name="Line 39">
              <a:extLst>
                <a:ext uri="{FF2B5EF4-FFF2-40B4-BE49-F238E27FC236}">
                  <a16:creationId xmlns:a16="http://schemas.microsoft.com/office/drawing/2014/main" id="{C3B59658-9E28-B640-A54E-C6F0B16496EF}"/>
                </a:ext>
              </a:extLst>
            </p:cNvPr>
            <p:cNvSpPr>
              <a:spLocks noChangeShapeType="1"/>
            </p:cNvSpPr>
            <p:nvPr/>
          </p:nvSpPr>
          <p:spPr bwMode="auto">
            <a:xfrm>
              <a:off x="4266" y="1760"/>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6" name="Line 40">
              <a:extLst>
                <a:ext uri="{FF2B5EF4-FFF2-40B4-BE49-F238E27FC236}">
                  <a16:creationId xmlns:a16="http://schemas.microsoft.com/office/drawing/2014/main" id="{0EB4E6A7-94F3-5B43-8F3F-35D3E5658529}"/>
                </a:ext>
              </a:extLst>
            </p:cNvPr>
            <p:cNvSpPr>
              <a:spLocks noChangeShapeType="1"/>
            </p:cNvSpPr>
            <p:nvPr/>
          </p:nvSpPr>
          <p:spPr bwMode="auto">
            <a:xfrm>
              <a:off x="4266" y="1659"/>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7" name="Line 41">
              <a:extLst>
                <a:ext uri="{FF2B5EF4-FFF2-40B4-BE49-F238E27FC236}">
                  <a16:creationId xmlns:a16="http://schemas.microsoft.com/office/drawing/2014/main" id="{2EC85A0C-D547-5444-8696-058A192E45DB}"/>
                </a:ext>
              </a:extLst>
            </p:cNvPr>
            <p:cNvSpPr>
              <a:spLocks noChangeShapeType="1"/>
            </p:cNvSpPr>
            <p:nvPr/>
          </p:nvSpPr>
          <p:spPr bwMode="auto">
            <a:xfrm>
              <a:off x="4266" y="1557"/>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8" name="Line 42">
              <a:extLst>
                <a:ext uri="{FF2B5EF4-FFF2-40B4-BE49-F238E27FC236}">
                  <a16:creationId xmlns:a16="http://schemas.microsoft.com/office/drawing/2014/main" id="{A032A408-93D5-034F-BFF7-B0C1C91FBA7B}"/>
                </a:ext>
              </a:extLst>
            </p:cNvPr>
            <p:cNvSpPr>
              <a:spLocks noChangeShapeType="1"/>
            </p:cNvSpPr>
            <p:nvPr/>
          </p:nvSpPr>
          <p:spPr bwMode="auto">
            <a:xfrm>
              <a:off x="4266" y="1456"/>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29" name="Line 43">
              <a:extLst>
                <a:ext uri="{FF2B5EF4-FFF2-40B4-BE49-F238E27FC236}">
                  <a16:creationId xmlns:a16="http://schemas.microsoft.com/office/drawing/2014/main" id="{C4B7A55A-00C8-6342-8432-DD2B241A7C17}"/>
                </a:ext>
              </a:extLst>
            </p:cNvPr>
            <p:cNvSpPr>
              <a:spLocks noChangeShapeType="1"/>
            </p:cNvSpPr>
            <p:nvPr/>
          </p:nvSpPr>
          <p:spPr bwMode="auto">
            <a:xfrm>
              <a:off x="4266" y="1354"/>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0" name="Line 44">
              <a:extLst>
                <a:ext uri="{FF2B5EF4-FFF2-40B4-BE49-F238E27FC236}">
                  <a16:creationId xmlns:a16="http://schemas.microsoft.com/office/drawing/2014/main" id="{2FC54DEE-06DE-1B43-BE7E-57EFD2C7570A}"/>
                </a:ext>
              </a:extLst>
            </p:cNvPr>
            <p:cNvSpPr>
              <a:spLocks noChangeShapeType="1"/>
            </p:cNvSpPr>
            <p:nvPr/>
          </p:nvSpPr>
          <p:spPr bwMode="auto">
            <a:xfrm>
              <a:off x="4278" y="2366"/>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1" name="Line 45">
              <a:extLst>
                <a:ext uri="{FF2B5EF4-FFF2-40B4-BE49-F238E27FC236}">
                  <a16:creationId xmlns:a16="http://schemas.microsoft.com/office/drawing/2014/main" id="{48456A0C-40D8-0340-8E26-4645A051B044}"/>
                </a:ext>
              </a:extLst>
            </p:cNvPr>
            <p:cNvSpPr>
              <a:spLocks noChangeShapeType="1"/>
            </p:cNvSpPr>
            <p:nvPr/>
          </p:nvSpPr>
          <p:spPr bwMode="auto">
            <a:xfrm flipV="1">
              <a:off x="4278"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2" name="Line 46">
              <a:extLst>
                <a:ext uri="{FF2B5EF4-FFF2-40B4-BE49-F238E27FC236}">
                  <a16:creationId xmlns:a16="http://schemas.microsoft.com/office/drawing/2014/main" id="{FB0708A0-5CB6-FE40-96E0-1D9D5B058019}"/>
                </a:ext>
              </a:extLst>
            </p:cNvPr>
            <p:cNvSpPr>
              <a:spLocks noChangeShapeType="1"/>
            </p:cNvSpPr>
            <p:nvPr/>
          </p:nvSpPr>
          <p:spPr bwMode="auto">
            <a:xfrm flipV="1">
              <a:off x="4399"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3" name="Line 47">
              <a:extLst>
                <a:ext uri="{FF2B5EF4-FFF2-40B4-BE49-F238E27FC236}">
                  <a16:creationId xmlns:a16="http://schemas.microsoft.com/office/drawing/2014/main" id="{7759ADA5-CA61-714E-9E7E-4F71C9B2790F}"/>
                </a:ext>
              </a:extLst>
            </p:cNvPr>
            <p:cNvSpPr>
              <a:spLocks noChangeShapeType="1"/>
            </p:cNvSpPr>
            <p:nvPr/>
          </p:nvSpPr>
          <p:spPr bwMode="auto">
            <a:xfrm flipV="1">
              <a:off x="4516"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4" name="Line 48">
              <a:extLst>
                <a:ext uri="{FF2B5EF4-FFF2-40B4-BE49-F238E27FC236}">
                  <a16:creationId xmlns:a16="http://schemas.microsoft.com/office/drawing/2014/main" id="{AF9B9749-12BF-1A40-A9D0-430E050CC0C6}"/>
                </a:ext>
              </a:extLst>
            </p:cNvPr>
            <p:cNvSpPr>
              <a:spLocks noChangeShapeType="1"/>
            </p:cNvSpPr>
            <p:nvPr/>
          </p:nvSpPr>
          <p:spPr bwMode="auto">
            <a:xfrm flipV="1">
              <a:off x="4638"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5" name="Line 49">
              <a:extLst>
                <a:ext uri="{FF2B5EF4-FFF2-40B4-BE49-F238E27FC236}">
                  <a16:creationId xmlns:a16="http://schemas.microsoft.com/office/drawing/2014/main" id="{A0A40194-94CC-D449-AC50-F0A44D4B6B13}"/>
                </a:ext>
              </a:extLst>
            </p:cNvPr>
            <p:cNvSpPr>
              <a:spLocks noChangeShapeType="1"/>
            </p:cNvSpPr>
            <p:nvPr/>
          </p:nvSpPr>
          <p:spPr bwMode="auto">
            <a:xfrm flipV="1">
              <a:off x="4759"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6" name="Line 50">
              <a:extLst>
                <a:ext uri="{FF2B5EF4-FFF2-40B4-BE49-F238E27FC236}">
                  <a16:creationId xmlns:a16="http://schemas.microsoft.com/office/drawing/2014/main" id="{4DB7699B-6B80-7743-B749-93AF8704CC36}"/>
                </a:ext>
              </a:extLst>
            </p:cNvPr>
            <p:cNvSpPr>
              <a:spLocks noChangeShapeType="1"/>
            </p:cNvSpPr>
            <p:nvPr/>
          </p:nvSpPr>
          <p:spPr bwMode="auto">
            <a:xfrm flipV="1">
              <a:off x="4880"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7" name="Line 51">
              <a:extLst>
                <a:ext uri="{FF2B5EF4-FFF2-40B4-BE49-F238E27FC236}">
                  <a16:creationId xmlns:a16="http://schemas.microsoft.com/office/drawing/2014/main" id="{63B8F331-1C71-0F46-93EA-1827A80E1860}"/>
                </a:ext>
              </a:extLst>
            </p:cNvPr>
            <p:cNvSpPr>
              <a:spLocks noChangeShapeType="1"/>
            </p:cNvSpPr>
            <p:nvPr/>
          </p:nvSpPr>
          <p:spPr bwMode="auto">
            <a:xfrm flipV="1">
              <a:off x="4998"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8" name="Line 52">
              <a:extLst>
                <a:ext uri="{FF2B5EF4-FFF2-40B4-BE49-F238E27FC236}">
                  <a16:creationId xmlns:a16="http://schemas.microsoft.com/office/drawing/2014/main" id="{47417DAC-3507-364C-BCB7-F93419E87E8A}"/>
                </a:ext>
              </a:extLst>
            </p:cNvPr>
            <p:cNvSpPr>
              <a:spLocks noChangeShapeType="1"/>
            </p:cNvSpPr>
            <p:nvPr/>
          </p:nvSpPr>
          <p:spPr bwMode="auto">
            <a:xfrm flipV="1">
              <a:off x="5119"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39" name="Line 53">
              <a:extLst>
                <a:ext uri="{FF2B5EF4-FFF2-40B4-BE49-F238E27FC236}">
                  <a16:creationId xmlns:a16="http://schemas.microsoft.com/office/drawing/2014/main" id="{CAF65029-F414-DF47-807B-2B5EF2EC12F3}"/>
                </a:ext>
              </a:extLst>
            </p:cNvPr>
            <p:cNvSpPr>
              <a:spLocks noChangeShapeType="1"/>
            </p:cNvSpPr>
            <p:nvPr/>
          </p:nvSpPr>
          <p:spPr bwMode="auto">
            <a:xfrm flipV="1">
              <a:off x="5240"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40" name="Line 54">
              <a:extLst>
                <a:ext uri="{FF2B5EF4-FFF2-40B4-BE49-F238E27FC236}">
                  <a16:creationId xmlns:a16="http://schemas.microsoft.com/office/drawing/2014/main" id="{7131D97D-B79C-F84E-9090-429176A0CC4E}"/>
                </a:ext>
              </a:extLst>
            </p:cNvPr>
            <p:cNvSpPr>
              <a:spLocks noChangeShapeType="1"/>
            </p:cNvSpPr>
            <p:nvPr/>
          </p:nvSpPr>
          <p:spPr bwMode="auto">
            <a:xfrm flipV="1">
              <a:off x="5358"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41" name="Line 55">
              <a:extLst>
                <a:ext uri="{FF2B5EF4-FFF2-40B4-BE49-F238E27FC236}">
                  <a16:creationId xmlns:a16="http://schemas.microsoft.com/office/drawing/2014/main" id="{E5E81D4B-2082-F046-B095-2D8F4767D556}"/>
                </a:ext>
              </a:extLst>
            </p:cNvPr>
            <p:cNvSpPr>
              <a:spLocks noChangeShapeType="1"/>
            </p:cNvSpPr>
            <p:nvPr/>
          </p:nvSpPr>
          <p:spPr bwMode="auto">
            <a:xfrm flipV="1">
              <a:off x="5479" y="2366"/>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142" name="Freeform 56">
              <a:extLst>
                <a:ext uri="{FF2B5EF4-FFF2-40B4-BE49-F238E27FC236}">
                  <a16:creationId xmlns:a16="http://schemas.microsoft.com/office/drawing/2014/main" id="{F8311F23-DB8F-3140-81B3-6C9CE86905F5}"/>
                </a:ext>
              </a:extLst>
            </p:cNvPr>
            <p:cNvSpPr>
              <a:spLocks/>
            </p:cNvSpPr>
            <p:nvPr/>
          </p:nvSpPr>
          <p:spPr bwMode="auto">
            <a:xfrm>
              <a:off x="4609" y="1930"/>
              <a:ext cx="57" cy="59"/>
            </a:xfrm>
            <a:custGeom>
              <a:avLst/>
              <a:gdLst>
                <a:gd name="T0" fmla="*/ 29 w 57"/>
                <a:gd name="T1" fmla="*/ 0 h 59"/>
                <a:gd name="T2" fmla="*/ 57 w 57"/>
                <a:gd name="T3" fmla="*/ 30 h 59"/>
                <a:gd name="T4" fmla="*/ 29 w 57"/>
                <a:gd name="T5" fmla="*/ 59 h 59"/>
                <a:gd name="T6" fmla="*/ 0 w 57"/>
                <a:gd name="T7" fmla="*/ 30 h 59"/>
                <a:gd name="T8" fmla="*/ 29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29" y="0"/>
                  </a:moveTo>
                  <a:lnTo>
                    <a:pt x="57" y="30"/>
                  </a:lnTo>
                  <a:lnTo>
                    <a:pt x="29" y="59"/>
                  </a:lnTo>
                  <a:lnTo>
                    <a:pt x="0" y="30"/>
                  </a:lnTo>
                  <a:lnTo>
                    <a:pt x="29" y="0"/>
                  </a:lnTo>
                  <a:close/>
                </a:path>
              </a:pathLst>
            </a:custGeom>
            <a:solidFill>
              <a:srgbClr val="00FFFF"/>
            </a:solidFill>
            <a:ln w="6350">
              <a:solidFill>
                <a:srgbClr val="000080"/>
              </a:solidFill>
              <a:round/>
              <a:headEnd/>
              <a:tailEnd/>
            </a:ln>
          </p:spPr>
          <p:txBody>
            <a:bodyPr/>
            <a:lstStyle/>
            <a:p>
              <a:endParaRPr lang="zh" altLang="en-US"/>
            </a:p>
          </p:txBody>
        </p:sp>
        <p:sp>
          <p:nvSpPr>
            <p:cNvPr id="42143" name="Freeform 57">
              <a:extLst>
                <a:ext uri="{FF2B5EF4-FFF2-40B4-BE49-F238E27FC236}">
                  <a16:creationId xmlns:a16="http://schemas.microsoft.com/office/drawing/2014/main" id="{9F63C177-0EA5-9F46-8E72-9F69FF0D535D}"/>
                </a:ext>
              </a:extLst>
            </p:cNvPr>
            <p:cNvSpPr>
              <a:spLocks/>
            </p:cNvSpPr>
            <p:nvPr/>
          </p:nvSpPr>
          <p:spPr bwMode="auto">
            <a:xfrm>
              <a:off x="4609" y="1731"/>
              <a:ext cx="57" cy="59"/>
            </a:xfrm>
            <a:custGeom>
              <a:avLst/>
              <a:gdLst>
                <a:gd name="T0" fmla="*/ 29 w 57"/>
                <a:gd name="T1" fmla="*/ 0 h 59"/>
                <a:gd name="T2" fmla="*/ 57 w 57"/>
                <a:gd name="T3" fmla="*/ 29 h 59"/>
                <a:gd name="T4" fmla="*/ 29 w 57"/>
                <a:gd name="T5" fmla="*/ 59 h 59"/>
                <a:gd name="T6" fmla="*/ 0 w 57"/>
                <a:gd name="T7" fmla="*/ 29 h 59"/>
                <a:gd name="T8" fmla="*/ 29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29" y="0"/>
                  </a:moveTo>
                  <a:lnTo>
                    <a:pt x="57" y="29"/>
                  </a:lnTo>
                  <a:lnTo>
                    <a:pt x="29" y="59"/>
                  </a:lnTo>
                  <a:lnTo>
                    <a:pt x="0" y="29"/>
                  </a:lnTo>
                  <a:lnTo>
                    <a:pt x="29" y="0"/>
                  </a:lnTo>
                  <a:close/>
                </a:path>
              </a:pathLst>
            </a:custGeom>
            <a:solidFill>
              <a:srgbClr val="00FFFF"/>
            </a:solidFill>
            <a:ln w="6350">
              <a:solidFill>
                <a:srgbClr val="000080"/>
              </a:solidFill>
              <a:round/>
              <a:headEnd/>
              <a:tailEnd/>
            </a:ln>
          </p:spPr>
          <p:txBody>
            <a:bodyPr/>
            <a:lstStyle/>
            <a:p>
              <a:endParaRPr lang="zh" altLang="en-US"/>
            </a:p>
          </p:txBody>
        </p:sp>
        <p:sp>
          <p:nvSpPr>
            <p:cNvPr id="42144" name="Freeform 58">
              <a:extLst>
                <a:ext uri="{FF2B5EF4-FFF2-40B4-BE49-F238E27FC236}">
                  <a16:creationId xmlns:a16="http://schemas.microsoft.com/office/drawing/2014/main" id="{6C36BD4D-07A7-7540-8503-F0AB0C58D53A}"/>
                </a:ext>
              </a:extLst>
            </p:cNvPr>
            <p:cNvSpPr>
              <a:spLocks/>
            </p:cNvSpPr>
            <p:nvPr/>
          </p:nvSpPr>
          <p:spPr bwMode="auto">
            <a:xfrm>
              <a:off x="5091" y="2032"/>
              <a:ext cx="56" cy="59"/>
            </a:xfrm>
            <a:custGeom>
              <a:avLst/>
              <a:gdLst>
                <a:gd name="T0" fmla="*/ 28 w 56"/>
                <a:gd name="T1" fmla="*/ 0 h 59"/>
                <a:gd name="T2" fmla="*/ 56 w 56"/>
                <a:gd name="T3" fmla="*/ 29 h 59"/>
                <a:gd name="T4" fmla="*/ 28 w 56"/>
                <a:gd name="T5" fmla="*/ 59 h 59"/>
                <a:gd name="T6" fmla="*/ 0 w 56"/>
                <a:gd name="T7" fmla="*/ 29 h 59"/>
                <a:gd name="T8" fmla="*/ 28 w 56"/>
                <a:gd name="T9" fmla="*/ 0 h 59"/>
                <a:gd name="T10" fmla="*/ 0 60000 65536"/>
                <a:gd name="T11" fmla="*/ 0 60000 65536"/>
                <a:gd name="T12" fmla="*/ 0 60000 65536"/>
                <a:gd name="T13" fmla="*/ 0 60000 65536"/>
                <a:gd name="T14" fmla="*/ 0 60000 65536"/>
                <a:gd name="T15" fmla="*/ 0 w 56"/>
                <a:gd name="T16" fmla="*/ 0 h 59"/>
                <a:gd name="T17" fmla="*/ 56 w 56"/>
                <a:gd name="T18" fmla="*/ 59 h 59"/>
              </a:gdLst>
              <a:ahLst/>
              <a:cxnLst>
                <a:cxn ang="T10">
                  <a:pos x="T0" y="T1"/>
                </a:cxn>
                <a:cxn ang="T11">
                  <a:pos x="T2" y="T3"/>
                </a:cxn>
                <a:cxn ang="T12">
                  <a:pos x="T4" y="T5"/>
                </a:cxn>
                <a:cxn ang="T13">
                  <a:pos x="T6" y="T7"/>
                </a:cxn>
                <a:cxn ang="T14">
                  <a:pos x="T8" y="T9"/>
                </a:cxn>
              </a:cxnLst>
              <a:rect l="T15" t="T16" r="T17" b="T18"/>
              <a:pathLst>
                <a:path w="56" h="59">
                  <a:moveTo>
                    <a:pt x="28" y="0"/>
                  </a:moveTo>
                  <a:lnTo>
                    <a:pt x="56" y="29"/>
                  </a:lnTo>
                  <a:lnTo>
                    <a:pt x="28" y="59"/>
                  </a:lnTo>
                  <a:lnTo>
                    <a:pt x="0" y="29"/>
                  </a:lnTo>
                  <a:lnTo>
                    <a:pt x="28" y="0"/>
                  </a:lnTo>
                  <a:close/>
                </a:path>
              </a:pathLst>
            </a:custGeom>
            <a:solidFill>
              <a:srgbClr val="000080"/>
            </a:solidFill>
            <a:ln w="6350">
              <a:solidFill>
                <a:srgbClr val="000080"/>
              </a:solidFill>
              <a:round/>
              <a:headEnd/>
              <a:tailEnd/>
            </a:ln>
          </p:spPr>
          <p:txBody>
            <a:bodyPr/>
            <a:lstStyle/>
            <a:p>
              <a:endParaRPr lang="zh" altLang="en-US"/>
            </a:p>
          </p:txBody>
        </p:sp>
        <p:sp>
          <p:nvSpPr>
            <p:cNvPr id="42145" name="Freeform 59">
              <a:extLst>
                <a:ext uri="{FF2B5EF4-FFF2-40B4-BE49-F238E27FC236}">
                  <a16:creationId xmlns:a16="http://schemas.microsoft.com/office/drawing/2014/main" id="{0858E488-25B0-3A43-BD35-C0EEB1930D3E}"/>
                </a:ext>
              </a:extLst>
            </p:cNvPr>
            <p:cNvSpPr>
              <a:spLocks/>
            </p:cNvSpPr>
            <p:nvPr/>
          </p:nvSpPr>
          <p:spPr bwMode="auto">
            <a:xfrm>
              <a:off x="4731" y="1629"/>
              <a:ext cx="56" cy="59"/>
            </a:xfrm>
            <a:custGeom>
              <a:avLst/>
              <a:gdLst>
                <a:gd name="T0" fmla="*/ 28 w 56"/>
                <a:gd name="T1" fmla="*/ 0 h 59"/>
                <a:gd name="T2" fmla="*/ 56 w 56"/>
                <a:gd name="T3" fmla="*/ 30 h 59"/>
                <a:gd name="T4" fmla="*/ 28 w 56"/>
                <a:gd name="T5" fmla="*/ 59 h 59"/>
                <a:gd name="T6" fmla="*/ 0 w 56"/>
                <a:gd name="T7" fmla="*/ 30 h 59"/>
                <a:gd name="T8" fmla="*/ 28 w 56"/>
                <a:gd name="T9" fmla="*/ 0 h 59"/>
                <a:gd name="T10" fmla="*/ 0 60000 65536"/>
                <a:gd name="T11" fmla="*/ 0 60000 65536"/>
                <a:gd name="T12" fmla="*/ 0 60000 65536"/>
                <a:gd name="T13" fmla="*/ 0 60000 65536"/>
                <a:gd name="T14" fmla="*/ 0 60000 65536"/>
                <a:gd name="T15" fmla="*/ 0 w 56"/>
                <a:gd name="T16" fmla="*/ 0 h 59"/>
                <a:gd name="T17" fmla="*/ 56 w 56"/>
                <a:gd name="T18" fmla="*/ 59 h 59"/>
              </a:gdLst>
              <a:ahLst/>
              <a:cxnLst>
                <a:cxn ang="T10">
                  <a:pos x="T0" y="T1"/>
                </a:cxn>
                <a:cxn ang="T11">
                  <a:pos x="T2" y="T3"/>
                </a:cxn>
                <a:cxn ang="T12">
                  <a:pos x="T4" y="T5"/>
                </a:cxn>
                <a:cxn ang="T13">
                  <a:pos x="T6" y="T7"/>
                </a:cxn>
                <a:cxn ang="T14">
                  <a:pos x="T8" y="T9"/>
                </a:cxn>
              </a:cxnLst>
              <a:rect l="T15" t="T16" r="T17" b="T18"/>
              <a:pathLst>
                <a:path w="56" h="59">
                  <a:moveTo>
                    <a:pt x="28" y="0"/>
                  </a:moveTo>
                  <a:lnTo>
                    <a:pt x="56" y="30"/>
                  </a:lnTo>
                  <a:lnTo>
                    <a:pt x="28" y="59"/>
                  </a:lnTo>
                  <a:lnTo>
                    <a:pt x="0" y="30"/>
                  </a:lnTo>
                  <a:lnTo>
                    <a:pt x="28" y="0"/>
                  </a:lnTo>
                  <a:close/>
                </a:path>
              </a:pathLst>
            </a:custGeom>
            <a:solidFill>
              <a:srgbClr val="00FFFF"/>
            </a:solidFill>
            <a:ln w="6350">
              <a:solidFill>
                <a:srgbClr val="000080"/>
              </a:solidFill>
              <a:round/>
              <a:headEnd/>
              <a:tailEnd/>
            </a:ln>
          </p:spPr>
          <p:txBody>
            <a:bodyPr/>
            <a:lstStyle/>
            <a:p>
              <a:endParaRPr lang="zh" altLang="en-US"/>
            </a:p>
          </p:txBody>
        </p:sp>
        <p:sp>
          <p:nvSpPr>
            <p:cNvPr id="42146" name="Freeform 60">
              <a:extLst>
                <a:ext uri="{FF2B5EF4-FFF2-40B4-BE49-F238E27FC236}">
                  <a16:creationId xmlns:a16="http://schemas.microsoft.com/office/drawing/2014/main" id="{E1FE6FB8-53EE-1D4A-B17D-9C4D54F44EF5}"/>
                </a:ext>
              </a:extLst>
            </p:cNvPr>
            <p:cNvSpPr>
              <a:spLocks/>
            </p:cNvSpPr>
            <p:nvPr/>
          </p:nvSpPr>
          <p:spPr bwMode="auto">
            <a:xfrm>
              <a:off x="4609" y="1528"/>
              <a:ext cx="57" cy="59"/>
            </a:xfrm>
            <a:custGeom>
              <a:avLst/>
              <a:gdLst>
                <a:gd name="T0" fmla="*/ 29 w 57"/>
                <a:gd name="T1" fmla="*/ 0 h 59"/>
                <a:gd name="T2" fmla="*/ 57 w 57"/>
                <a:gd name="T3" fmla="*/ 29 h 59"/>
                <a:gd name="T4" fmla="*/ 29 w 57"/>
                <a:gd name="T5" fmla="*/ 59 h 59"/>
                <a:gd name="T6" fmla="*/ 0 w 57"/>
                <a:gd name="T7" fmla="*/ 29 h 59"/>
                <a:gd name="T8" fmla="*/ 29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29" y="0"/>
                  </a:moveTo>
                  <a:lnTo>
                    <a:pt x="57" y="29"/>
                  </a:lnTo>
                  <a:lnTo>
                    <a:pt x="29" y="59"/>
                  </a:lnTo>
                  <a:lnTo>
                    <a:pt x="0" y="29"/>
                  </a:lnTo>
                  <a:lnTo>
                    <a:pt x="29" y="0"/>
                  </a:lnTo>
                  <a:close/>
                </a:path>
              </a:pathLst>
            </a:custGeom>
            <a:solidFill>
              <a:srgbClr val="00FFFF"/>
            </a:solidFill>
            <a:ln w="6350">
              <a:solidFill>
                <a:srgbClr val="000080"/>
              </a:solidFill>
              <a:round/>
              <a:headEnd/>
              <a:tailEnd/>
            </a:ln>
          </p:spPr>
          <p:txBody>
            <a:bodyPr/>
            <a:lstStyle/>
            <a:p>
              <a:endParaRPr lang="zh" altLang="en-US"/>
            </a:p>
          </p:txBody>
        </p:sp>
        <p:sp>
          <p:nvSpPr>
            <p:cNvPr id="42147" name="Freeform 61">
              <a:extLst>
                <a:ext uri="{FF2B5EF4-FFF2-40B4-BE49-F238E27FC236}">
                  <a16:creationId xmlns:a16="http://schemas.microsoft.com/office/drawing/2014/main" id="{C27FE657-8E39-0E4E-A3B8-B47B097C671F}"/>
                </a:ext>
              </a:extLst>
            </p:cNvPr>
            <p:cNvSpPr>
              <a:spLocks/>
            </p:cNvSpPr>
            <p:nvPr/>
          </p:nvSpPr>
          <p:spPr bwMode="auto">
            <a:xfrm>
              <a:off x="5212" y="1832"/>
              <a:ext cx="57" cy="60"/>
            </a:xfrm>
            <a:custGeom>
              <a:avLst/>
              <a:gdLst>
                <a:gd name="T0" fmla="*/ 28 w 57"/>
                <a:gd name="T1" fmla="*/ 0 h 60"/>
                <a:gd name="T2" fmla="*/ 57 w 57"/>
                <a:gd name="T3" fmla="*/ 30 h 60"/>
                <a:gd name="T4" fmla="*/ 28 w 57"/>
                <a:gd name="T5" fmla="*/ 60 h 60"/>
                <a:gd name="T6" fmla="*/ 0 w 57"/>
                <a:gd name="T7" fmla="*/ 30 h 60"/>
                <a:gd name="T8" fmla="*/ 28 w 57"/>
                <a:gd name="T9" fmla="*/ 0 h 60"/>
                <a:gd name="T10" fmla="*/ 0 60000 65536"/>
                <a:gd name="T11" fmla="*/ 0 60000 65536"/>
                <a:gd name="T12" fmla="*/ 0 60000 65536"/>
                <a:gd name="T13" fmla="*/ 0 60000 65536"/>
                <a:gd name="T14" fmla="*/ 0 60000 65536"/>
                <a:gd name="T15" fmla="*/ 0 w 57"/>
                <a:gd name="T16" fmla="*/ 0 h 60"/>
                <a:gd name="T17" fmla="*/ 57 w 57"/>
                <a:gd name="T18" fmla="*/ 60 h 60"/>
              </a:gdLst>
              <a:ahLst/>
              <a:cxnLst>
                <a:cxn ang="T10">
                  <a:pos x="T0" y="T1"/>
                </a:cxn>
                <a:cxn ang="T11">
                  <a:pos x="T2" y="T3"/>
                </a:cxn>
                <a:cxn ang="T12">
                  <a:pos x="T4" y="T5"/>
                </a:cxn>
                <a:cxn ang="T13">
                  <a:pos x="T6" y="T7"/>
                </a:cxn>
                <a:cxn ang="T14">
                  <a:pos x="T8" y="T9"/>
                </a:cxn>
              </a:cxnLst>
              <a:rect l="T15" t="T16" r="T17" b="T18"/>
              <a:pathLst>
                <a:path w="57" h="60">
                  <a:moveTo>
                    <a:pt x="28" y="0"/>
                  </a:moveTo>
                  <a:lnTo>
                    <a:pt x="57" y="30"/>
                  </a:lnTo>
                  <a:lnTo>
                    <a:pt x="28" y="60"/>
                  </a:lnTo>
                  <a:lnTo>
                    <a:pt x="0" y="30"/>
                  </a:lnTo>
                  <a:lnTo>
                    <a:pt x="28" y="0"/>
                  </a:lnTo>
                  <a:close/>
                </a:path>
              </a:pathLst>
            </a:custGeom>
            <a:solidFill>
              <a:srgbClr val="000080"/>
            </a:solidFill>
            <a:ln w="6350">
              <a:solidFill>
                <a:srgbClr val="000080"/>
              </a:solidFill>
              <a:round/>
              <a:headEnd/>
              <a:tailEnd/>
            </a:ln>
          </p:spPr>
          <p:txBody>
            <a:bodyPr/>
            <a:lstStyle/>
            <a:p>
              <a:endParaRPr lang="zh" altLang="en-US"/>
            </a:p>
          </p:txBody>
        </p:sp>
        <p:sp>
          <p:nvSpPr>
            <p:cNvPr id="42148" name="Freeform 62">
              <a:extLst>
                <a:ext uri="{FF2B5EF4-FFF2-40B4-BE49-F238E27FC236}">
                  <a16:creationId xmlns:a16="http://schemas.microsoft.com/office/drawing/2014/main" id="{78DA0C33-682C-9148-ACDE-7826E38744A7}"/>
                </a:ext>
              </a:extLst>
            </p:cNvPr>
            <p:cNvSpPr>
              <a:spLocks/>
            </p:cNvSpPr>
            <p:nvPr/>
          </p:nvSpPr>
          <p:spPr bwMode="auto">
            <a:xfrm>
              <a:off x="4731" y="1832"/>
              <a:ext cx="56" cy="60"/>
            </a:xfrm>
            <a:custGeom>
              <a:avLst/>
              <a:gdLst>
                <a:gd name="T0" fmla="*/ 28 w 56"/>
                <a:gd name="T1" fmla="*/ 0 h 60"/>
                <a:gd name="T2" fmla="*/ 56 w 56"/>
                <a:gd name="T3" fmla="*/ 30 h 60"/>
                <a:gd name="T4" fmla="*/ 28 w 56"/>
                <a:gd name="T5" fmla="*/ 60 h 60"/>
                <a:gd name="T6" fmla="*/ 0 w 56"/>
                <a:gd name="T7" fmla="*/ 30 h 60"/>
                <a:gd name="T8" fmla="*/ 28 w 56"/>
                <a:gd name="T9" fmla="*/ 0 h 60"/>
                <a:gd name="T10" fmla="*/ 0 60000 65536"/>
                <a:gd name="T11" fmla="*/ 0 60000 65536"/>
                <a:gd name="T12" fmla="*/ 0 60000 65536"/>
                <a:gd name="T13" fmla="*/ 0 60000 65536"/>
                <a:gd name="T14" fmla="*/ 0 60000 65536"/>
                <a:gd name="T15" fmla="*/ 0 w 56"/>
                <a:gd name="T16" fmla="*/ 0 h 60"/>
                <a:gd name="T17" fmla="*/ 56 w 56"/>
                <a:gd name="T18" fmla="*/ 60 h 60"/>
              </a:gdLst>
              <a:ahLst/>
              <a:cxnLst>
                <a:cxn ang="T10">
                  <a:pos x="T0" y="T1"/>
                </a:cxn>
                <a:cxn ang="T11">
                  <a:pos x="T2" y="T3"/>
                </a:cxn>
                <a:cxn ang="T12">
                  <a:pos x="T4" y="T5"/>
                </a:cxn>
                <a:cxn ang="T13">
                  <a:pos x="T6" y="T7"/>
                </a:cxn>
                <a:cxn ang="T14">
                  <a:pos x="T8" y="T9"/>
                </a:cxn>
              </a:cxnLst>
              <a:rect l="T15" t="T16" r="T17" b="T18"/>
              <a:pathLst>
                <a:path w="56" h="60">
                  <a:moveTo>
                    <a:pt x="28" y="0"/>
                  </a:moveTo>
                  <a:lnTo>
                    <a:pt x="56" y="30"/>
                  </a:lnTo>
                  <a:lnTo>
                    <a:pt x="28" y="60"/>
                  </a:lnTo>
                  <a:lnTo>
                    <a:pt x="0" y="30"/>
                  </a:lnTo>
                  <a:lnTo>
                    <a:pt x="28" y="0"/>
                  </a:lnTo>
                  <a:close/>
                </a:path>
              </a:pathLst>
            </a:custGeom>
            <a:solidFill>
              <a:srgbClr val="00FFFF"/>
            </a:solidFill>
            <a:ln w="6350">
              <a:solidFill>
                <a:srgbClr val="000080"/>
              </a:solidFill>
              <a:round/>
              <a:headEnd/>
              <a:tailEnd/>
            </a:ln>
          </p:spPr>
          <p:txBody>
            <a:bodyPr/>
            <a:lstStyle/>
            <a:p>
              <a:endParaRPr lang="zh" altLang="en-US"/>
            </a:p>
          </p:txBody>
        </p:sp>
        <p:sp>
          <p:nvSpPr>
            <p:cNvPr id="42149" name="Freeform 63">
              <a:extLst>
                <a:ext uri="{FF2B5EF4-FFF2-40B4-BE49-F238E27FC236}">
                  <a16:creationId xmlns:a16="http://schemas.microsoft.com/office/drawing/2014/main" id="{06518AE3-5B8A-C74E-AD9B-F0ADA8B1894C}"/>
                </a:ext>
              </a:extLst>
            </p:cNvPr>
            <p:cNvSpPr>
              <a:spLocks/>
            </p:cNvSpPr>
            <p:nvPr/>
          </p:nvSpPr>
          <p:spPr bwMode="auto">
            <a:xfrm>
              <a:off x="4852" y="2235"/>
              <a:ext cx="57" cy="59"/>
            </a:xfrm>
            <a:custGeom>
              <a:avLst/>
              <a:gdLst>
                <a:gd name="T0" fmla="*/ 28 w 57"/>
                <a:gd name="T1" fmla="*/ 0 h 59"/>
                <a:gd name="T2" fmla="*/ 57 w 57"/>
                <a:gd name="T3" fmla="*/ 29 h 59"/>
                <a:gd name="T4" fmla="*/ 28 w 57"/>
                <a:gd name="T5" fmla="*/ 59 h 59"/>
                <a:gd name="T6" fmla="*/ 0 w 57"/>
                <a:gd name="T7" fmla="*/ 29 h 59"/>
                <a:gd name="T8" fmla="*/ 28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28" y="0"/>
                  </a:moveTo>
                  <a:lnTo>
                    <a:pt x="57" y="29"/>
                  </a:lnTo>
                  <a:lnTo>
                    <a:pt x="28" y="59"/>
                  </a:lnTo>
                  <a:lnTo>
                    <a:pt x="0" y="29"/>
                  </a:lnTo>
                  <a:lnTo>
                    <a:pt x="28" y="0"/>
                  </a:lnTo>
                  <a:close/>
                </a:path>
              </a:pathLst>
            </a:custGeom>
            <a:solidFill>
              <a:srgbClr val="00FFFF"/>
            </a:solidFill>
            <a:ln w="6350">
              <a:solidFill>
                <a:srgbClr val="000080"/>
              </a:solidFill>
              <a:round/>
              <a:headEnd/>
              <a:tailEnd/>
            </a:ln>
          </p:spPr>
          <p:txBody>
            <a:bodyPr/>
            <a:lstStyle/>
            <a:p>
              <a:endParaRPr lang="zh" altLang="en-US"/>
            </a:p>
          </p:txBody>
        </p:sp>
        <p:sp>
          <p:nvSpPr>
            <p:cNvPr id="42150" name="Freeform 64">
              <a:extLst>
                <a:ext uri="{FF2B5EF4-FFF2-40B4-BE49-F238E27FC236}">
                  <a16:creationId xmlns:a16="http://schemas.microsoft.com/office/drawing/2014/main" id="{6A09FACB-1F4E-3D4A-A652-3B68D1877F6D}"/>
                </a:ext>
              </a:extLst>
            </p:cNvPr>
            <p:cNvSpPr>
              <a:spLocks/>
            </p:cNvSpPr>
            <p:nvPr/>
          </p:nvSpPr>
          <p:spPr bwMode="auto">
            <a:xfrm>
              <a:off x="5091" y="1930"/>
              <a:ext cx="56" cy="59"/>
            </a:xfrm>
            <a:custGeom>
              <a:avLst/>
              <a:gdLst>
                <a:gd name="T0" fmla="*/ 28 w 56"/>
                <a:gd name="T1" fmla="*/ 0 h 59"/>
                <a:gd name="T2" fmla="*/ 56 w 56"/>
                <a:gd name="T3" fmla="*/ 30 h 59"/>
                <a:gd name="T4" fmla="*/ 28 w 56"/>
                <a:gd name="T5" fmla="*/ 59 h 59"/>
                <a:gd name="T6" fmla="*/ 0 w 56"/>
                <a:gd name="T7" fmla="*/ 30 h 59"/>
                <a:gd name="T8" fmla="*/ 28 w 56"/>
                <a:gd name="T9" fmla="*/ 0 h 59"/>
                <a:gd name="T10" fmla="*/ 0 60000 65536"/>
                <a:gd name="T11" fmla="*/ 0 60000 65536"/>
                <a:gd name="T12" fmla="*/ 0 60000 65536"/>
                <a:gd name="T13" fmla="*/ 0 60000 65536"/>
                <a:gd name="T14" fmla="*/ 0 60000 65536"/>
                <a:gd name="T15" fmla="*/ 0 w 56"/>
                <a:gd name="T16" fmla="*/ 0 h 59"/>
                <a:gd name="T17" fmla="*/ 56 w 56"/>
                <a:gd name="T18" fmla="*/ 59 h 59"/>
              </a:gdLst>
              <a:ahLst/>
              <a:cxnLst>
                <a:cxn ang="T10">
                  <a:pos x="T0" y="T1"/>
                </a:cxn>
                <a:cxn ang="T11">
                  <a:pos x="T2" y="T3"/>
                </a:cxn>
                <a:cxn ang="T12">
                  <a:pos x="T4" y="T5"/>
                </a:cxn>
                <a:cxn ang="T13">
                  <a:pos x="T6" y="T7"/>
                </a:cxn>
                <a:cxn ang="T14">
                  <a:pos x="T8" y="T9"/>
                </a:cxn>
              </a:cxnLst>
              <a:rect l="T15" t="T16" r="T17" b="T18"/>
              <a:pathLst>
                <a:path w="56" h="59">
                  <a:moveTo>
                    <a:pt x="28" y="0"/>
                  </a:moveTo>
                  <a:lnTo>
                    <a:pt x="56" y="30"/>
                  </a:lnTo>
                  <a:lnTo>
                    <a:pt x="28" y="59"/>
                  </a:lnTo>
                  <a:lnTo>
                    <a:pt x="0" y="30"/>
                  </a:lnTo>
                  <a:lnTo>
                    <a:pt x="28" y="0"/>
                  </a:lnTo>
                  <a:close/>
                </a:path>
              </a:pathLst>
            </a:custGeom>
            <a:solidFill>
              <a:srgbClr val="000080"/>
            </a:solidFill>
            <a:ln w="6350">
              <a:solidFill>
                <a:srgbClr val="000080"/>
              </a:solidFill>
              <a:round/>
              <a:headEnd/>
              <a:tailEnd/>
            </a:ln>
          </p:spPr>
          <p:txBody>
            <a:bodyPr/>
            <a:lstStyle/>
            <a:p>
              <a:endParaRPr lang="zh" altLang="en-US"/>
            </a:p>
          </p:txBody>
        </p:sp>
        <p:sp>
          <p:nvSpPr>
            <p:cNvPr id="42151" name="Freeform 65">
              <a:extLst>
                <a:ext uri="{FF2B5EF4-FFF2-40B4-BE49-F238E27FC236}">
                  <a16:creationId xmlns:a16="http://schemas.microsoft.com/office/drawing/2014/main" id="{AD38126D-6553-E44F-9197-17346EF354C7}"/>
                </a:ext>
              </a:extLst>
            </p:cNvPr>
            <p:cNvSpPr>
              <a:spLocks/>
            </p:cNvSpPr>
            <p:nvPr/>
          </p:nvSpPr>
          <p:spPr bwMode="auto">
            <a:xfrm>
              <a:off x="4852" y="1832"/>
              <a:ext cx="57" cy="60"/>
            </a:xfrm>
            <a:custGeom>
              <a:avLst/>
              <a:gdLst>
                <a:gd name="T0" fmla="*/ 28 w 57"/>
                <a:gd name="T1" fmla="*/ 0 h 60"/>
                <a:gd name="T2" fmla="*/ 57 w 57"/>
                <a:gd name="T3" fmla="*/ 30 h 60"/>
                <a:gd name="T4" fmla="*/ 28 w 57"/>
                <a:gd name="T5" fmla="*/ 60 h 60"/>
                <a:gd name="T6" fmla="*/ 0 w 57"/>
                <a:gd name="T7" fmla="*/ 30 h 60"/>
                <a:gd name="T8" fmla="*/ 28 w 57"/>
                <a:gd name="T9" fmla="*/ 0 h 60"/>
                <a:gd name="T10" fmla="*/ 0 60000 65536"/>
                <a:gd name="T11" fmla="*/ 0 60000 65536"/>
                <a:gd name="T12" fmla="*/ 0 60000 65536"/>
                <a:gd name="T13" fmla="*/ 0 60000 65536"/>
                <a:gd name="T14" fmla="*/ 0 60000 65536"/>
                <a:gd name="T15" fmla="*/ 0 w 57"/>
                <a:gd name="T16" fmla="*/ 0 h 60"/>
                <a:gd name="T17" fmla="*/ 57 w 57"/>
                <a:gd name="T18" fmla="*/ 60 h 60"/>
              </a:gdLst>
              <a:ahLst/>
              <a:cxnLst>
                <a:cxn ang="T10">
                  <a:pos x="T0" y="T1"/>
                </a:cxn>
                <a:cxn ang="T11">
                  <a:pos x="T2" y="T3"/>
                </a:cxn>
                <a:cxn ang="T12">
                  <a:pos x="T4" y="T5"/>
                </a:cxn>
                <a:cxn ang="T13">
                  <a:pos x="T6" y="T7"/>
                </a:cxn>
                <a:cxn ang="T14">
                  <a:pos x="T8" y="T9"/>
                </a:cxn>
              </a:cxnLst>
              <a:rect l="T15" t="T16" r="T17" b="T18"/>
              <a:pathLst>
                <a:path w="57" h="60">
                  <a:moveTo>
                    <a:pt x="28" y="0"/>
                  </a:moveTo>
                  <a:lnTo>
                    <a:pt x="57" y="30"/>
                  </a:lnTo>
                  <a:lnTo>
                    <a:pt x="28" y="60"/>
                  </a:lnTo>
                  <a:lnTo>
                    <a:pt x="0" y="30"/>
                  </a:lnTo>
                  <a:lnTo>
                    <a:pt x="28" y="0"/>
                  </a:lnTo>
                  <a:close/>
                </a:path>
              </a:pathLst>
            </a:custGeom>
            <a:solidFill>
              <a:srgbClr val="000080"/>
            </a:solidFill>
            <a:ln w="6350">
              <a:solidFill>
                <a:srgbClr val="000080"/>
              </a:solidFill>
              <a:round/>
              <a:headEnd/>
              <a:tailEnd/>
            </a:ln>
          </p:spPr>
          <p:txBody>
            <a:bodyPr/>
            <a:lstStyle/>
            <a:p>
              <a:endParaRPr lang="zh" altLang="en-US"/>
            </a:p>
          </p:txBody>
        </p:sp>
        <p:sp>
          <p:nvSpPr>
            <p:cNvPr id="42152" name="Oval 66">
              <a:extLst>
                <a:ext uri="{FF2B5EF4-FFF2-40B4-BE49-F238E27FC236}">
                  <a16:creationId xmlns:a16="http://schemas.microsoft.com/office/drawing/2014/main" id="{D178D440-578E-E944-B946-FC04371BA975}"/>
                </a:ext>
              </a:extLst>
            </p:cNvPr>
            <p:cNvSpPr>
              <a:spLocks noChangeArrowheads="1"/>
            </p:cNvSpPr>
            <p:nvPr/>
          </p:nvSpPr>
          <p:spPr bwMode="auto">
            <a:xfrm>
              <a:off x="4686" y="1811"/>
              <a:ext cx="53" cy="55"/>
            </a:xfrm>
            <a:prstGeom prst="ellipse">
              <a:avLst/>
            </a:prstGeom>
            <a:solidFill>
              <a:srgbClr val="FF0000"/>
            </a:solidFill>
            <a:ln w="6350">
              <a:solidFill>
                <a:srgbClr val="FF0000"/>
              </a:solidFill>
              <a:round/>
              <a:headEnd/>
              <a:tailEnd/>
            </a:ln>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153" name="Oval 67">
              <a:extLst>
                <a:ext uri="{FF2B5EF4-FFF2-40B4-BE49-F238E27FC236}">
                  <a16:creationId xmlns:a16="http://schemas.microsoft.com/office/drawing/2014/main" id="{F87444E2-8CC4-1F42-96C4-478E1B5E6A43}"/>
                </a:ext>
              </a:extLst>
            </p:cNvPr>
            <p:cNvSpPr>
              <a:spLocks noChangeArrowheads="1"/>
            </p:cNvSpPr>
            <p:nvPr/>
          </p:nvSpPr>
          <p:spPr bwMode="auto">
            <a:xfrm>
              <a:off x="5054" y="1900"/>
              <a:ext cx="53" cy="55"/>
            </a:xfrm>
            <a:prstGeom prst="ellipse">
              <a:avLst/>
            </a:prstGeom>
            <a:solidFill>
              <a:srgbClr val="FF0000"/>
            </a:solidFill>
            <a:ln w="6350">
              <a:solidFill>
                <a:srgbClr val="FF0000"/>
              </a:solidFill>
              <a:round/>
              <a:headEnd/>
              <a:tailEnd/>
            </a:ln>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154" name="Rectangle 68">
              <a:extLst>
                <a:ext uri="{FF2B5EF4-FFF2-40B4-BE49-F238E27FC236}">
                  <a16:creationId xmlns:a16="http://schemas.microsoft.com/office/drawing/2014/main" id="{46ED69A5-ADCE-A646-B8D1-C10321824E49}"/>
                </a:ext>
              </a:extLst>
            </p:cNvPr>
            <p:cNvSpPr>
              <a:spLocks noChangeArrowheads="1"/>
            </p:cNvSpPr>
            <p:nvPr/>
          </p:nvSpPr>
          <p:spPr bwMode="auto">
            <a:xfrm>
              <a:off x="4221" y="2336"/>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0</a:t>
              </a:r>
              <a:endParaRPr kumimoji="0" lang="ko-KR" altLang="en-US" sz="2400">
                <a:latin typeface="Tahoma" panose="020B0604030504040204" pitchFamily="34" charset="0"/>
                <a:ea typeface="Gulim" panose="020B0600000101010101" pitchFamily="34" charset="-127"/>
              </a:endParaRPr>
            </a:p>
          </p:txBody>
        </p:sp>
        <p:sp>
          <p:nvSpPr>
            <p:cNvPr id="42155" name="Rectangle 69">
              <a:extLst>
                <a:ext uri="{FF2B5EF4-FFF2-40B4-BE49-F238E27FC236}">
                  <a16:creationId xmlns:a16="http://schemas.microsoft.com/office/drawing/2014/main" id="{C42CD338-1E62-DB49-8C0B-46BFCBBD8639}"/>
                </a:ext>
              </a:extLst>
            </p:cNvPr>
            <p:cNvSpPr>
              <a:spLocks noChangeArrowheads="1"/>
            </p:cNvSpPr>
            <p:nvPr/>
          </p:nvSpPr>
          <p:spPr bwMode="auto">
            <a:xfrm>
              <a:off x="4221" y="2235"/>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1</a:t>
              </a:r>
              <a:endParaRPr kumimoji="0" lang="ko-KR" altLang="en-US" sz="2400">
                <a:latin typeface="Tahoma" panose="020B0604030504040204" pitchFamily="34" charset="0"/>
                <a:ea typeface="Gulim" panose="020B0600000101010101" pitchFamily="34" charset="-127"/>
              </a:endParaRPr>
            </a:p>
          </p:txBody>
        </p:sp>
        <p:sp>
          <p:nvSpPr>
            <p:cNvPr id="42156" name="Rectangle 70">
              <a:extLst>
                <a:ext uri="{FF2B5EF4-FFF2-40B4-BE49-F238E27FC236}">
                  <a16:creationId xmlns:a16="http://schemas.microsoft.com/office/drawing/2014/main" id="{6821938B-4FC8-C84C-A2E5-E03C78F470B4}"/>
                </a:ext>
              </a:extLst>
            </p:cNvPr>
            <p:cNvSpPr>
              <a:spLocks noChangeArrowheads="1"/>
            </p:cNvSpPr>
            <p:nvPr/>
          </p:nvSpPr>
          <p:spPr bwMode="auto">
            <a:xfrm>
              <a:off x="4221" y="213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2</a:t>
              </a:r>
              <a:endParaRPr kumimoji="0" lang="ko-KR" altLang="en-US" sz="2400">
                <a:latin typeface="Tahoma" panose="020B0604030504040204" pitchFamily="34" charset="0"/>
                <a:ea typeface="Gulim" panose="020B0600000101010101" pitchFamily="34" charset="-127"/>
              </a:endParaRPr>
            </a:p>
          </p:txBody>
        </p:sp>
        <p:sp>
          <p:nvSpPr>
            <p:cNvPr id="42157" name="Rectangle 71">
              <a:extLst>
                <a:ext uri="{FF2B5EF4-FFF2-40B4-BE49-F238E27FC236}">
                  <a16:creationId xmlns:a16="http://schemas.microsoft.com/office/drawing/2014/main" id="{15F55D4A-013A-8743-8ED5-2405745A28F3}"/>
                </a:ext>
              </a:extLst>
            </p:cNvPr>
            <p:cNvSpPr>
              <a:spLocks noChangeArrowheads="1"/>
            </p:cNvSpPr>
            <p:nvPr/>
          </p:nvSpPr>
          <p:spPr bwMode="auto">
            <a:xfrm>
              <a:off x="4221" y="203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3</a:t>
              </a:r>
              <a:endParaRPr kumimoji="0" lang="ko-KR" altLang="en-US" sz="2400">
                <a:latin typeface="Tahoma" panose="020B0604030504040204" pitchFamily="34" charset="0"/>
                <a:ea typeface="Gulim" panose="020B0600000101010101" pitchFamily="34" charset="-127"/>
              </a:endParaRPr>
            </a:p>
          </p:txBody>
        </p:sp>
        <p:sp>
          <p:nvSpPr>
            <p:cNvPr id="42158" name="Rectangle 72">
              <a:extLst>
                <a:ext uri="{FF2B5EF4-FFF2-40B4-BE49-F238E27FC236}">
                  <a16:creationId xmlns:a16="http://schemas.microsoft.com/office/drawing/2014/main" id="{A80EF98A-4CEB-7940-8D51-759F3C8F8790}"/>
                </a:ext>
              </a:extLst>
            </p:cNvPr>
            <p:cNvSpPr>
              <a:spLocks noChangeArrowheads="1"/>
            </p:cNvSpPr>
            <p:nvPr/>
          </p:nvSpPr>
          <p:spPr bwMode="auto">
            <a:xfrm>
              <a:off x="4221" y="1930"/>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4</a:t>
              </a:r>
              <a:endParaRPr kumimoji="0" lang="ko-KR" altLang="en-US" sz="2400">
                <a:latin typeface="Tahoma" panose="020B0604030504040204" pitchFamily="34" charset="0"/>
                <a:ea typeface="Gulim" panose="020B0600000101010101" pitchFamily="34" charset="-127"/>
              </a:endParaRPr>
            </a:p>
          </p:txBody>
        </p:sp>
        <p:sp>
          <p:nvSpPr>
            <p:cNvPr id="42159" name="Rectangle 73">
              <a:extLst>
                <a:ext uri="{FF2B5EF4-FFF2-40B4-BE49-F238E27FC236}">
                  <a16:creationId xmlns:a16="http://schemas.microsoft.com/office/drawing/2014/main" id="{C827BB12-FFD5-BC4A-9069-E5B00FF7331C}"/>
                </a:ext>
              </a:extLst>
            </p:cNvPr>
            <p:cNvSpPr>
              <a:spLocks noChangeArrowheads="1"/>
            </p:cNvSpPr>
            <p:nvPr/>
          </p:nvSpPr>
          <p:spPr bwMode="auto">
            <a:xfrm>
              <a:off x="4221" y="1828"/>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5</a:t>
              </a:r>
              <a:endParaRPr kumimoji="0" lang="ko-KR" altLang="en-US" sz="2400">
                <a:latin typeface="Tahoma" panose="020B0604030504040204" pitchFamily="34" charset="0"/>
                <a:ea typeface="Gulim" panose="020B0600000101010101" pitchFamily="34" charset="-127"/>
              </a:endParaRPr>
            </a:p>
          </p:txBody>
        </p:sp>
        <p:sp>
          <p:nvSpPr>
            <p:cNvPr id="42160" name="Rectangle 74">
              <a:extLst>
                <a:ext uri="{FF2B5EF4-FFF2-40B4-BE49-F238E27FC236}">
                  <a16:creationId xmlns:a16="http://schemas.microsoft.com/office/drawing/2014/main" id="{ECF94C90-BAD2-034E-943E-6DFC670003E7}"/>
                </a:ext>
              </a:extLst>
            </p:cNvPr>
            <p:cNvSpPr>
              <a:spLocks noChangeArrowheads="1"/>
            </p:cNvSpPr>
            <p:nvPr/>
          </p:nvSpPr>
          <p:spPr bwMode="auto">
            <a:xfrm>
              <a:off x="4221" y="1731"/>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6</a:t>
              </a:r>
              <a:endParaRPr kumimoji="0" lang="ko-KR" altLang="en-US" sz="2400">
                <a:latin typeface="Tahoma" panose="020B0604030504040204" pitchFamily="34" charset="0"/>
                <a:ea typeface="Gulim" panose="020B0600000101010101" pitchFamily="34" charset="-127"/>
              </a:endParaRPr>
            </a:p>
          </p:txBody>
        </p:sp>
        <p:sp>
          <p:nvSpPr>
            <p:cNvPr id="42161" name="Rectangle 75">
              <a:extLst>
                <a:ext uri="{FF2B5EF4-FFF2-40B4-BE49-F238E27FC236}">
                  <a16:creationId xmlns:a16="http://schemas.microsoft.com/office/drawing/2014/main" id="{21CD7E82-1DED-7A4B-8D0B-380DAB1F0D98}"/>
                </a:ext>
              </a:extLst>
            </p:cNvPr>
            <p:cNvSpPr>
              <a:spLocks noChangeArrowheads="1"/>
            </p:cNvSpPr>
            <p:nvPr/>
          </p:nvSpPr>
          <p:spPr bwMode="auto">
            <a:xfrm>
              <a:off x="4221" y="1629"/>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7</a:t>
              </a:r>
              <a:endParaRPr kumimoji="0" lang="ko-KR" altLang="en-US" sz="2400">
                <a:latin typeface="Tahoma" panose="020B0604030504040204" pitchFamily="34" charset="0"/>
                <a:ea typeface="Gulim" panose="020B0600000101010101" pitchFamily="34" charset="-127"/>
              </a:endParaRPr>
            </a:p>
          </p:txBody>
        </p:sp>
        <p:sp>
          <p:nvSpPr>
            <p:cNvPr id="42162" name="Rectangle 76">
              <a:extLst>
                <a:ext uri="{FF2B5EF4-FFF2-40B4-BE49-F238E27FC236}">
                  <a16:creationId xmlns:a16="http://schemas.microsoft.com/office/drawing/2014/main" id="{6E31C3F5-D870-A049-86A8-2AF33BF81748}"/>
                </a:ext>
              </a:extLst>
            </p:cNvPr>
            <p:cNvSpPr>
              <a:spLocks noChangeArrowheads="1"/>
            </p:cNvSpPr>
            <p:nvPr/>
          </p:nvSpPr>
          <p:spPr bwMode="auto">
            <a:xfrm>
              <a:off x="4221" y="1528"/>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8</a:t>
              </a:r>
              <a:endParaRPr kumimoji="0" lang="ko-KR" altLang="en-US" sz="2400">
                <a:latin typeface="Tahoma" panose="020B0604030504040204" pitchFamily="34" charset="0"/>
                <a:ea typeface="Gulim" panose="020B0600000101010101" pitchFamily="34" charset="-127"/>
              </a:endParaRPr>
            </a:p>
          </p:txBody>
        </p:sp>
        <p:sp>
          <p:nvSpPr>
            <p:cNvPr id="42163" name="Rectangle 77">
              <a:extLst>
                <a:ext uri="{FF2B5EF4-FFF2-40B4-BE49-F238E27FC236}">
                  <a16:creationId xmlns:a16="http://schemas.microsoft.com/office/drawing/2014/main" id="{E3871478-1633-814F-9E66-A82645B12F7A}"/>
                </a:ext>
              </a:extLst>
            </p:cNvPr>
            <p:cNvSpPr>
              <a:spLocks noChangeArrowheads="1"/>
            </p:cNvSpPr>
            <p:nvPr/>
          </p:nvSpPr>
          <p:spPr bwMode="auto">
            <a:xfrm>
              <a:off x="4221" y="1426"/>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9</a:t>
              </a:r>
              <a:endParaRPr kumimoji="0" lang="ko-KR" altLang="en-US" sz="2400">
                <a:latin typeface="Tahoma" panose="020B0604030504040204" pitchFamily="34" charset="0"/>
                <a:ea typeface="Gulim" panose="020B0600000101010101" pitchFamily="34" charset="-127"/>
              </a:endParaRPr>
            </a:p>
          </p:txBody>
        </p:sp>
        <p:sp>
          <p:nvSpPr>
            <p:cNvPr id="42164" name="Rectangle 78">
              <a:extLst>
                <a:ext uri="{FF2B5EF4-FFF2-40B4-BE49-F238E27FC236}">
                  <a16:creationId xmlns:a16="http://schemas.microsoft.com/office/drawing/2014/main" id="{094180A0-FA5B-5340-825F-D7FCC310F5AA}"/>
                </a:ext>
              </a:extLst>
            </p:cNvPr>
            <p:cNvSpPr>
              <a:spLocks noChangeArrowheads="1"/>
            </p:cNvSpPr>
            <p:nvPr/>
          </p:nvSpPr>
          <p:spPr bwMode="auto">
            <a:xfrm>
              <a:off x="4197" y="1324"/>
              <a:ext cx="55"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10</a:t>
              </a:r>
              <a:endParaRPr kumimoji="0" lang="ko-KR" altLang="en-US" sz="2400">
                <a:latin typeface="Tahoma" panose="020B0604030504040204" pitchFamily="34" charset="0"/>
                <a:ea typeface="Gulim" panose="020B0600000101010101" pitchFamily="34" charset="-127"/>
              </a:endParaRPr>
            </a:p>
          </p:txBody>
        </p:sp>
        <p:sp>
          <p:nvSpPr>
            <p:cNvPr id="42165" name="Rectangle 79">
              <a:extLst>
                <a:ext uri="{FF2B5EF4-FFF2-40B4-BE49-F238E27FC236}">
                  <a16:creationId xmlns:a16="http://schemas.microsoft.com/office/drawing/2014/main" id="{C9440964-8BB1-1B4B-A467-8CF736A24C5B}"/>
                </a:ext>
              </a:extLst>
            </p:cNvPr>
            <p:cNvSpPr>
              <a:spLocks noChangeArrowheads="1"/>
            </p:cNvSpPr>
            <p:nvPr/>
          </p:nvSpPr>
          <p:spPr bwMode="auto">
            <a:xfrm>
              <a:off x="4266"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0</a:t>
              </a:r>
              <a:endParaRPr kumimoji="0" lang="ko-KR" altLang="en-US" sz="2400">
                <a:latin typeface="Tahoma" panose="020B0604030504040204" pitchFamily="34" charset="0"/>
                <a:ea typeface="Gulim" panose="020B0600000101010101" pitchFamily="34" charset="-127"/>
              </a:endParaRPr>
            </a:p>
          </p:txBody>
        </p:sp>
        <p:sp>
          <p:nvSpPr>
            <p:cNvPr id="42166" name="Rectangle 80">
              <a:extLst>
                <a:ext uri="{FF2B5EF4-FFF2-40B4-BE49-F238E27FC236}">
                  <a16:creationId xmlns:a16="http://schemas.microsoft.com/office/drawing/2014/main" id="{0F3A4F5C-A3DC-6849-8A9C-2E2618177CCA}"/>
                </a:ext>
              </a:extLst>
            </p:cNvPr>
            <p:cNvSpPr>
              <a:spLocks noChangeArrowheads="1"/>
            </p:cNvSpPr>
            <p:nvPr/>
          </p:nvSpPr>
          <p:spPr bwMode="auto">
            <a:xfrm>
              <a:off x="4387"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1</a:t>
              </a:r>
              <a:endParaRPr kumimoji="0" lang="ko-KR" altLang="en-US" sz="2400">
                <a:latin typeface="Tahoma" panose="020B0604030504040204" pitchFamily="34" charset="0"/>
                <a:ea typeface="Gulim" panose="020B0600000101010101" pitchFamily="34" charset="-127"/>
              </a:endParaRPr>
            </a:p>
          </p:txBody>
        </p:sp>
        <p:sp>
          <p:nvSpPr>
            <p:cNvPr id="42167" name="Rectangle 81">
              <a:extLst>
                <a:ext uri="{FF2B5EF4-FFF2-40B4-BE49-F238E27FC236}">
                  <a16:creationId xmlns:a16="http://schemas.microsoft.com/office/drawing/2014/main" id="{65B5764F-7676-BF43-A40F-946F1763B19A}"/>
                </a:ext>
              </a:extLst>
            </p:cNvPr>
            <p:cNvSpPr>
              <a:spLocks noChangeArrowheads="1"/>
            </p:cNvSpPr>
            <p:nvPr/>
          </p:nvSpPr>
          <p:spPr bwMode="auto">
            <a:xfrm>
              <a:off x="4504"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2</a:t>
              </a:r>
              <a:endParaRPr kumimoji="0" lang="ko-KR" altLang="en-US" sz="2400">
                <a:latin typeface="Tahoma" panose="020B0604030504040204" pitchFamily="34" charset="0"/>
                <a:ea typeface="Gulim" panose="020B0600000101010101" pitchFamily="34" charset="-127"/>
              </a:endParaRPr>
            </a:p>
          </p:txBody>
        </p:sp>
        <p:sp>
          <p:nvSpPr>
            <p:cNvPr id="42168" name="Rectangle 82">
              <a:extLst>
                <a:ext uri="{FF2B5EF4-FFF2-40B4-BE49-F238E27FC236}">
                  <a16:creationId xmlns:a16="http://schemas.microsoft.com/office/drawing/2014/main" id="{955EA3B3-E9BD-0042-9BE0-0DBF9BAABBA6}"/>
                </a:ext>
              </a:extLst>
            </p:cNvPr>
            <p:cNvSpPr>
              <a:spLocks noChangeArrowheads="1"/>
            </p:cNvSpPr>
            <p:nvPr/>
          </p:nvSpPr>
          <p:spPr bwMode="auto">
            <a:xfrm>
              <a:off x="4626"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3</a:t>
              </a:r>
              <a:endParaRPr kumimoji="0" lang="ko-KR" altLang="en-US" sz="2400">
                <a:latin typeface="Tahoma" panose="020B0604030504040204" pitchFamily="34" charset="0"/>
                <a:ea typeface="Gulim" panose="020B0600000101010101" pitchFamily="34" charset="-127"/>
              </a:endParaRPr>
            </a:p>
          </p:txBody>
        </p:sp>
        <p:sp>
          <p:nvSpPr>
            <p:cNvPr id="42169" name="Rectangle 83">
              <a:extLst>
                <a:ext uri="{FF2B5EF4-FFF2-40B4-BE49-F238E27FC236}">
                  <a16:creationId xmlns:a16="http://schemas.microsoft.com/office/drawing/2014/main" id="{94CCAD9D-AF37-364B-B980-54A357272AFD}"/>
                </a:ext>
              </a:extLst>
            </p:cNvPr>
            <p:cNvSpPr>
              <a:spLocks noChangeArrowheads="1"/>
            </p:cNvSpPr>
            <p:nvPr/>
          </p:nvSpPr>
          <p:spPr bwMode="auto">
            <a:xfrm>
              <a:off x="4747"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4</a:t>
              </a:r>
              <a:endParaRPr kumimoji="0" lang="ko-KR" altLang="en-US" sz="2400">
                <a:latin typeface="Tahoma" panose="020B0604030504040204" pitchFamily="34" charset="0"/>
                <a:ea typeface="Gulim" panose="020B0600000101010101" pitchFamily="34" charset="-127"/>
              </a:endParaRPr>
            </a:p>
          </p:txBody>
        </p:sp>
        <p:sp>
          <p:nvSpPr>
            <p:cNvPr id="42170" name="Rectangle 84">
              <a:extLst>
                <a:ext uri="{FF2B5EF4-FFF2-40B4-BE49-F238E27FC236}">
                  <a16:creationId xmlns:a16="http://schemas.microsoft.com/office/drawing/2014/main" id="{7019DD95-701A-8F43-8012-96F367FEB740}"/>
                </a:ext>
              </a:extLst>
            </p:cNvPr>
            <p:cNvSpPr>
              <a:spLocks noChangeArrowheads="1"/>
            </p:cNvSpPr>
            <p:nvPr/>
          </p:nvSpPr>
          <p:spPr bwMode="auto">
            <a:xfrm>
              <a:off x="4868"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5</a:t>
              </a:r>
              <a:endParaRPr kumimoji="0" lang="ko-KR" altLang="en-US" sz="2400">
                <a:latin typeface="Tahoma" panose="020B0604030504040204" pitchFamily="34" charset="0"/>
                <a:ea typeface="Gulim" panose="020B0600000101010101" pitchFamily="34" charset="-127"/>
              </a:endParaRPr>
            </a:p>
          </p:txBody>
        </p:sp>
        <p:sp>
          <p:nvSpPr>
            <p:cNvPr id="42171" name="Rectangle 85">
              <a:extLst>
                <a:ext uri="{FF2B5EF4-FFF2-40B4-BE49-F238E27FC236}">
                  <a16:creationId xmlns:a16="http://schemas.microsoft.com/office/drawing/2014/main" id="{9C59BD18-6D90-444B-AC22-9D3DC15B6BC5}"/>
                </a:ext>
              </a:extLst>
            </p:cNvPr>
            <p:cNvSpPr>
              <a:spLocks noChangeArrowheads="1"/>
            </p:cNvSpPr>
            <p:nvPr/>
          </p:nvSpPr>
          <p:spPr bwMode="auto">
            <a:xfrm>
              <a:off x="4986"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6</a:t>
              </a:r>
              <a:endParaRPr kumimoji="0" lang="ko-KR" altLang="en-US" sz="2400">
                <a:latin typeface="Tahoma" panose="020B0604030504040204" pitchFamily="34" charset="0"/>
                <a:ea typeface="Gulim" panose="020B0600000101010101" pitchFamily="34" charset="-127"/>
              </a:endParaRPr>
            </a:p>
          </p:txBody>
        </p:sp>
        <p:sp>
          <p:nvSpPr>
            <p:cNvPr id="42172" name="Rectangle 86">
              <a:extLst>
                <a:ext uri="{FF2B5EF4-FFF2-40B4-BE49-F238E27FC236}">
                  <a16:creationId xmlns:a16="http://schemas.microsoft.com/office/drawing/2014/main" id="{CD41354D-6388-0544-8D11-13118532458E}"/>
                </a:ext>
              </a:extLst>
            </p:cNvPr>
            <p:cNvSpPr>
              <a:spLocks noChangeArrowheads="1"/>
            </p:cNvSpPr>
            <p:nvPr/>
          </p:nvSpPr>
          <p:spPr bwMode="auto">
            <a:xfrm>
              <a:off x="5107"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7</a:t>
              </a:r>
              <a:endParaRPr kumimoji="0" lang="ko-KR" altLang="en-US" sz="2400">
                <a:latin typeface="Tahoma" panose="020B0604030504040204" pitchFamily="34" charset="0"/>
                <a:ea typeface="Gulim" panose="020B0600000101010101" pitchFamily="34" charset="-127"/>
              </a:endParaRPr>
            </a:p>
          </p:txBody>
        </p:sp>
        <p:sp>
          <p:nvSpPr>
            <p:cNvPr id="42173" name="Rectangle 87">
              <a:extLst>
                <a:ext uri="{FF2B5EF4-FFF2-40B4-BE49-F238E27FC236}">
                  <a16:creationId xmlns:a16="http://schemas.microsoft.com/office/drawing/2014/main" id="{528A047D-CD78-CE49-B9AC-08A24C764737}"/>
                </a:ext>
              </a:extLst>
            </p:cNvPr>
            <p:cNvSpPr>
              <a:spLocks noChangeArrowheads="1"/>
            </p:cNvSpPr>
            <p:nvPr/>
          </p:nvSpPr>
          <p:spPr bwMode="auto">
            <a:xfrm>
              <a:off x="5228"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8</a:t>
              </a:r>
              <a:endParaRPr kumimoji="0" lang="ko-KR" altLang="en-US" sz="2400">
                <a:latin typeface="Tahoma" panose="020B0604030504040204" pitchFamily="34" charset="0"/>
                <a:ea typeface="Gulim" panose="020B0600000101010101" pitchFamily="34" charset="-127"/>
              </a:endParaRPr>
            </a:p>
          </p:txBody>
        </p:sp>
        <p:sp>
          <p:nvSpPr>
            <p:cNvPr id="42174" name="Rectangle 88">
              <a:extLst>
                <a:ext uri="{FF2B5EF4-FFF2-40B4-BE49-F238E27FC236}">
                  <a16:creationId xmlns:a16="http://schemas.microsoft.com/office/drawing/2014/main" id="{0BBC6AC3-FEF0-9A43-B176-A688597EAE31}"/>
                </a:ext>
              </a:extLst>
            </p:cNvPr>
            <p:cNvSpPr>
              <a:spLocks noChangeArrowheads="1"/>
            </p:cNvSpPr>
            <p:nvPr/>
          </p:nvSpPr>
          <p:spPr bwMode="auto">
            <a:xfrm>
              <a:off x="5346" y="240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9</a:t>
              </a:r>
              <a:endParaRPr kumimoji="0" lang="ko-KR" altLang="en-US" sz="2400">
                <a:latin typeface="Tahoma" panose="020B0604030504040204" pitchFamily="34" charset="0"/>
                <a:ea typeface="Gulim" panose="020B0600000101010101" pitchFamily="34" charset="-127"/>
              </a:endParaRPr>
            </a:p>
          </p:txBody>
        </p:sp>
        <p:sp>
          <p:nvSpPr>
            <p:cNvPr id="42175" name="Rectangle 89">
              <a:extLst>
                <a:ext uri="{FF2B5EF4-FFF2-40B4-BE49-F238E27FC236}">
                  <a16:creationId xmlns:a16="http://schemas.microsoft.com/office/drawing/2014/main" id="{8788AC47-D70F-1644-B0D4-BBA7656091E1}"/>
                </a:ext>
              </a:extLst>
            </p:cNvPr>
            <p:cNvSpPr>
              <a:spLocks noChangeArrowheads="1"/>
            </p:cNvSpPr>
            <p:nvPr/>
          </p:nvSpPr>
          <p:spPr bwMode="auto">
            <a:xfrm>
              <a:off x="5455" y="2404"/>
              <a:ext cx="55"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10</a:t>
              </a:r>
              <a:endParaRPr kumimoji="0" lang="ko-KR" altLang="en-US" sz="2400">
                <a:latin typeface="Tahoma" panose="020B0604030504040204" pitchFamily="34" charset="0"/>
                <a:ea typeface="Gulim" panose="020B0600000101010101" pitchFamily="34" charset="-127"/>
              </a:endParaRPr>
            </a:p>
          </p:txBody>
        </p:sp>
        <p:sp>
          <p:nvSpPr>
            <p:cNvPr id="42176" name="Rectangle 90">
              <a:extLst>
                <a:ext uri="{FF2B5EF4-FFF2-40B4-BE49-F238E27FC236}">
                  <a16:creationId xmlns:a16="http://schemas.microsoft.com/office/drawing/2014/main" id="{5E6726CC-EAE6-D342-A1E7-43C2F0F2ECE6}"/>
                </a:ext>
              </a:extLst>
            </p:cNvPr>
            <p:cNvSpPr>
              <a:spLocks noChangeArrowheads="1"/>
            </p:cNvSpPr>
            <p:nvPr/>
          </p:nvSpPr>
          <p:spPr bwMode="auto">
            <a:xfrm>
              <a:off x="4144" y="1265"/>
              <a:ext cx="1400" cy="1254"/>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177" name="Freeform 91">
              <a:extLst>
                <a:ext uri="{FF2B5EF4-FFF2-40B4-BE49-F238E27FC236}">
                  <a16:creationId xmlns:a16="http://schemas.microsoft.com/office/drawing/2014/main" id="{C8035CE9-7D2C-554B-8E1B-AF36AC69BFFD}"/>
                </a:ext>
              </a:extLst>
            </p:cNvPr>
            <p:cNvSpPr>
              <a:spLocks/>
            </p:cNvSpPr>
            <p:nvPr/>
          </p:nvSpPr>
          <p:spPr bwMode="auto">
            <a:xfrm>
              <a:off x="4426" y="1738"/>
              <a:ext cx="116" cy="291"/>
            </a:xfrm>
            <a:custGeom>
              <a:avLst/>
              <a:gdLst>
                <a:gd name="T0" fmla="*/ 1 w 852"/>
                <a:gd name="T1" fmla="*/ 1 h 1260"/>
                <a:gd name="T2" fmla="*/ 1 w 852"/>
                <a:gd name="T3" fmla="*/ 1 h 1260"/>
                <a:gd name="T4" fmla="*/ 1 w 852"/>
                <a:gd name="T5" fmla="*/ 1 h 1260"/>
                <a:gd name="T6" fmla="*/ 1 w 852"/>
                <a:gd name="T7" fmla="*/ 1 h 1260"/>
                <a:gd name="T8" fmla="*/ 0 w 852"/>
                <a:gd name="T9" fmla="*/ 1 h 1260"/>
                <a:gd name="T10" fmla="*/ 1 w 852"/>
                <a:gd name="T11" fmla="*/ 1 h 1260"/>
                <a:gd name="T12" fmla="*/ 1 w 852"/>
                <a:gd name="T13" fmla="*/ 1 h 1260"/>
                <a:gd name="T14" fmla="*/ 1 w 852"/>
                <a:gd name="T15" fmla="*/ 1 h 1260"/>
                <a:gd name="T16" fmla="*/ 1 w 852"/>
                <a:gd name="T17" fmla="*/ 1 h 1260"/>
                <a:gd name="T18" fmla="*/ 1 w 852"/>
                <a:gd name="T19" fmla="*/ 1 h 1260"/>
                <a:gd name="T20" fmla="*/ 1 w 852"/>
                <a:gd name="T21" fmla="*/ 1 h 1260"/>
                <a:gd name="T22" fmla="*/ 1 w 852"/>
                <a:gd name="T23" fmla="*/ 1 h 1260"/>
                <a:gd name="T24" fmla="*/ 1 w 852"/>
                <a:gd name="T25" fmla="*/ 1 h 1260"/>
                <a:gd name="T26" fmla="*/ 1 w 852"/>
                <a:gd name="T27" fmla="*/ 1 h 1260"/>
                <a:gd name="T28" fmla="*/ 1 w 852"/>
                <a:gd name="T29" fmla="*/ 1 h 1260"/>
                <a:gd name="T30" fmla="*/ 1 w 852"/>
                <a:gd name="T31" fmla="*/ 1 h 1260"/>
                <a:gd name="T32" fmla="*/ 1 w 852"/>
                <a:gd name="T33" fmla="*/ 1 h 1260"/>
                <a:gd name="T34" fmla="*/ 1 w 852"/>
                <a:gd name="T35" fmla="*/ 1 h 1260"/>
                <a:gd name="T36" fmla="*/ 1 w 852"/>
                <a:gd name="T37" fmla="*/ 1 h 1260"/>
                <a:gd name="T38" fmla="*/ 1 w 852"/>
                <a:gd name="T39" fmla="*/ 1 h 1260"/>
                <a:gd name="T40" fmla="*/ 1 w 852"/>
                <a:gd name="T41" fmla="*/ 1 h 12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52"/>
                <a:gd name="T64" fmla="*/ 0 h 1260"/>
                <a:gd name="T65" fmla="*/ 852 w 852"/>
                <a:gd name="T66" fmla="*/ 1260 h 126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52" h="1260">
                  <a:moveTo>
                    <a:pt x="518" y="280"/>
                  </a:moveTo>
                  <a:cubicBezTo>
                    <a:pt x="509" y="187"/>
                    <a:pt x="497" y="69"/>
                    <a:pt x="392" y="36"/>
                  </a:cubicBezTo>
                  <a:cubicBezTo>
                    <a:pt x="339" y="0"/>
                    <a:pt x="309" y="15"/>
                    <a:pt x="237" y="21"/>
                  </a:cubicBezTo>
                  <a:cubicBezTo>
                    <a:pt x="194" y="31"/>
                    <a:pt x="168" y="45"/>
                    <a:pt x="133" y="73"/>
                  </a:cubicBezTo>
                  <a:cubicBezTo>
                    <a:pt x="84" y="168"/>
                    <a:pt x="20" y="262"/>
                    <a:pt x="0" y="369"/>
                  </a:cubicBezTo>
                  <a:cubicBezTo>
                    <a:pt x="5" y="481"/>
                    <a:pt x="3" y="584"/>
                    <a:pt x="44" y="688"/>
                  </a:cubicBezTo>
                  <a:cubicBezTo>
                    <a:pt x="78" y="870"/>
                    <a:pt x="173" y="1057"/>
                    <a:pt x="362" y="1117"/>
                  </a:cubicBezTo>
                  <a:cubicBezTo>
                    <a:pt x="415" y="1152"/>
                    <a:pt x="347" y="1112"/>
                    <a:pt x="429" y="1139"/>
                  </a:cubicBezTo>
                  <a:cubicBezTo>
                    <a:pt x="437" y="1142"/>
                    <a:pt x="443" y="1150"/>
                    <a:pt x="451" y="1154"/>
                  </a:cubicBezTo>
                  <a:cubicBezTo>
                    <a:pt x="473" y="1165"/>
                    <a:pt x="501" y="1168"/>
                    <a:pt x="525" y="1176"/>
                  </a:cubicBezTo>
                  <a:cubicBezTo>
                    <a:pt x="562" y="1201"/>
                    <a:pt x="581" y="1218"/>
                    <a:pt x="622" y="1228"/>
                  </a:cubicBezTo>
                  <a:cubicBezTo>
                    <a:pt x="684" y="1260"/>
                    <a:pt x="714" y="1249"/>
                    <a:pt x="792" y="1243"/>
                  </a:cubicBezTo>
                  <a:cubicBezTo>
                    <a:pt x="852" y="1183"/>
                    <a:pt x="819" y="1088"/>
                    <a:pt x="785" y="1021"/>
                  </a:cubicBezTo>
                  <a:cubicBezTo>
                    <a:pt x="770" y="992"/>
                    <a:pt x="773" y="979"/>
                    <a:pt x="748" y="954"/>
                  </a:cubicBezTo>
                  <a:cubicBezTo>
                    <a:pt x="735" y="917"/>
                    <a:pt x="711" y="888"/>
                    <a:pt x="688" y="858"/>
                  </a:cubicBezTo>
                  <a:cubicBezTo>
                    <a:pt x="676" y="821"/>
                    <a:pt x="643" y="795"/>
                    <a:pt x="622" y="762"/>
                  </a:cubicBezTo>
                  <a:cubicBezTo>
                    <a:pt x="616" y="753"/>
                    <a:pt x="613" y="742"/>
                    <a:pt x="607" y="732"/>
                  </a:cubicBezTo>
                  <a:cubicBezTo>
                    <a:pt x="603" y="724"/>
                    <a:pt x="597" y="717"/>
                    <a:pt x="592" y="710"/>
                  </a:cubicBezTo>
                  <a:cubicBezTo>
                    <a:pt x="580" y="671"/>
                    <a:pt x="589" y="694"/>
                    <a:pt x="555" y="643"/>
                  </a:cubicBezTo>
                  <a:cubicBezTo>
                    <a:pt x="550" y="636"/>
                    <a:pt x="540" y="621"/>
                    <a:pt x="540" y="621"/>
                  </a:cubicBezTo>
                  <a:cubicBezTo>
                    <a:pt x="519" y="510"/>
                    <a:pt x="518" y="392"/>
                    <a:pt x="518" y="280"/>
                  </a:cubicBez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 altLang="en-US"/>
            </a:p>
          </p:txBody>
        </p:sp>
        <p:sp>
          <p:nvSpPr>
            <p:cNvPr id="42178" name="Freeform 92">
              <a:extLst>
                <a:ext uri="{FF2B5EF4-FFF2-40B4-BE49-F238E27FC236}">
                  <a16:creationId xmlns:a16="http://schemas.microsoft.com/office/drawing/2014/main" id="{7E5BBDA1-50B9-034F-B3DE-F80DD325E040}"/>
                </a:ext>
              </a:extLst>
            </p:cNvPr>
            <p:cNvSpPr>
              <a:spLocks/>
            </p:cNvSpPr>
            <p:nvPr/>
          </p:nvSpPr>
          <p:spPr bwMode="auto">
            <a:xfrm>
              <a:off x="4846" y="1786"/>
              <a:ext cx="116" cy="291"/>
            </a:xfrm>
            <a:custGeom>
              <a:avLst/>
              <a:gdLst>
                <a:gd name="T0" fmla="*/ 1 w 768"/>
                <a:gd name="T1" fmla="*/ 1 h 630"/>
                <a:gd name="T2" fmla="*/ 1 w 768"/>
                <a:gd name="T3" fmla="*/ 1 h 630"/>
                <a:gd name="T4" fmla="*/ 1 w 768"/>
                <a:gd name="T5" fmla="*/ 1 h 630"/>
                <a:gd name="T6" fmla="*/ 1 w 768"/>
                <a:gd name="T7" fmla="*/ 1 h 630"/>
                <a:gd name="T8" fmla="*/ 1 w 768"/>
                <a:gd name="T9" fmla="*/ 1 h 630"/>
                <a:gd name="T10" fmla="*/ 1 w 768"/>
                <a:gd name="T11" fmla="*/ 1 h 630"/>
                <a:gd name="T12" fmla="*/ 1 w 768"/>
                <a:gd name="T13" fmla="*/ 1 h 630"/>
                <a:gd name="T14" fmla="*/ 1 w 768"/>
                <a:gd name="T15" fmla="*/ 1 h 630"/>
                <a:gd name="T16" fmla="*/ 1 w 768"/>
                <a:gd name="T17" fmla="*/ 1 h 630"/>
                <a:gd name="T18" fmla="*/ 1 w 768"/>
                <a:gd name="T19" fmla="*/ 1 h 630"/>
                <a:gd name="T20" fmla="*/ 1 w 768"/>
                <a:gd name="T21" fmla="*/ 1 h 630"/>
                <a:gd name="T22" fmla="*/ 1 w 768"/>
                <a:gd name="T23" fmla="*/ 1 h 630"/>
                <a:gd name="T24" fmla="*/ 1 w 768"/>
                <a:gd name="T25" fmla="*/ 1 h 630"/>
                <a:gd name="T26" fmla="*/ 1 w 768"/>
                <a:gd name="T27" fmla="*/ 1 h 630"/>
                <a:gd name="T28" fmla="*/ 1 w 768"/>
                <a:gd name="T29" fmla="*/ 1 h 630"/>
                <a:gd name="T30" fmla="*/ 1 w 768"/>
                <a:gd name="T31" fmla="*/ 1 h 630"/>
                <a:gd name="T32" fmla="*/ 1 w 768"/>
                <a:gd name="T33" fmla="*/ 1 h 630"/>
                <a:gd name="T34" fmla="*/ 1 w 768"/>
                <a:gd name="T35" fmla="*/ 1 h 630"/>
                <a:gd name="T36" fmla="*/ 1 w 768"/>
                <a:gd name="T37" fmla="*/ 1 h 630"/>
                <a:gd name="T38" fmla="*/ 1 w 768"/>
                <a:gd name="T39" fmla="*/ 0 h 630"/>
                <a:gd name="T40" fmla="*/ 1 w 768"/>
                <a:gd name="T41" fmla="*/ 1 h 630"/>
                <a:gd name="T42" fmla="*/ 1 w 768"/>
                <a:gd name="T43" fmla="*/ 1 h 6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68"/>
                <a:gd name="T67" fmla="*/ 0 h 630"/>
                <a:gd name="T68" fmla="*/ 768 w 768"/>
                <a:gd name="T69" fmla="*/ 630 h 6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68" h="630">
                  <a:moveTo>
                    <a:pt x="183" y="67"/>
                  </a:moveTo>
                  <a:cubicBezTo>
                    <a:pt x="146" y="41"/>
                    <a:pt x="112" y="61"/>
                    <a:pt x="72" y="74"/>
                  </a:cubicBezTo>
                  <a:cubicBezTo>
                    <a:pt x="13" y="114"/>
                    <a:pt x="28" y="107"/>
                    <a:pt x="5" y="170"/>
                  </a:cubicBezTo>
                  <a:cubicBezTo>
                    <a:pt x="8" y="217"/>
                    <a:pt x="0" y="266"/>
                    <a:pt x="13" y="311"/>
                  </a:cubicBezTo>
                  <a:cubicBezTo>
                    <a:pt x="19" y="331"/>
                    <a:pt x="45" y="339"/>
                    <a:pt x="57" y="356"/>
                  </a:cubicBezTo>
                  <a:cubicBezTo>
                    <a:pt x="92" y="407"/>
                    <a:pt x="72" y="390"/>
                    <a:pt x="109" y="415"/>
                  </a:cubicBezTo>
                  <a:cubicBezTo>
                    <a:pt x="145" y="467"/>
                    <a:pt x="187" y="508"/>
                    <a:pt x="235" y="548"/>
                  </a:cubicBezTo>
                  <a:cubicBezTo>
                    <a:pt x="243" y="555"/>
                    <a:pt x="248" y="565"/>
                    <a:pt x="257" y="570"/>
                  </a:cubicBezTo>
                  <a:cubicBezTo>
                    <a:pt x="283" y="584"/>
                    <a:pt x="305" y="583"/>
                    <a:pt x="331" y="593"/>
                  </a:cubicBezTo>
                  <a:cubicBezTo>
                    <a:pt x="371" y="608"/>
                    <a:pt x="408" y="621"/>
                    <a:pt x="450" y="630"/>
                  </a:cubicBezTo>
                  <a:cubicBezTo>
                    <a:pt x="498" y="625"/>
                    <a:pt x="551" y="623"/>
                    <a:pt x="598" y="607"/>
                  </a:cubicBezTo>
                  <a:cubicBezTo>
                    <a:pt x="618" y="600"/>
                    <a:pt x="657" y="585"/>
                    <a:pt x="657" y="585"/>
                  </a:cubicBezTo>
                  <a:cubicBezTo>
                    <a:pt x="675" y="536"/>
                    <a:pt x="651" y="594"/>
                    <a:pt x="687" y="533"/>
                  </a:cubicBezTo>
                  <a:cubicBezTo>
                    <a:pt x="698" y="514"/>
                    <a:pt x="717" y="474"/>
                    <a:pt x="717" y="474"/>
                  </a:cubicBezTo>
                  <a:cubicBezTo>
                    <a:pt x="719" y="462"/>
                    <a:pt x="720" y="449"/>
                    <a:pt x="724" y="437"/>
                  </a:cubicBezTo>
                  <a:cubicBezTo>
                    <a:pt x="727" y="429"/>
                    <a:pt x="736" y="423"/>
                    <a:pt x="739" y="415"/>
                  </a:cubicBezTo>
                  <a:cubicBezTo>
                    <a:pt x="750" y="382"/>
                    <a:pt x="760" y="332"/>
                    <a:pt x="768" y="296"/>
                  </a:cubicBezTo>
                  <a:cubicBezTo>
                    <a:pt x="766" y="257"/>
                    <a:pt x="766" y="217"/>
                    <a:pt x="761" y="178"/>
                  </a:cubicBezTo>
                  <a:cubicBezTo>
                    <a:pt x="754" y="127"/>
                    <a:pt x="750" y="142"/>
                    <a:pt x="724" y="111"/>
                  </a:cubicBezTo>
                  <a:cubicBezTo>
                    <a:pt x="653" y="27"/>
                    <a:pt x="566" y="24"/>
                    <a:pt x="465" y="0"/>
                  </a:cubicBezTo>
                  <a:cubicBezTo>
                    <a:pt x="370" y="4"/>
                    <a:pt x="294" y="6"/>
                    <a:pt x="205" y="30"/>
                  </a:cubicBezTo>
                  <a:cubicBezTo>
                    <a:pt x="154" y="63"/>
                    <a:pt x="144" y="53"/>
                    <a:pt x="183" y="67"/>
                  </a:cubicBez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 altLang="en-US"/>
            </a:p>
          </p:txBody>
        </p:sp>
      </p:grpSp>
      <p:grpSp>
        <p:nvGrpSpPr>
          <p:cNvPr id="4" name="Group 93">
            <a:extLst>
              <a:ext uri="{FF2B5EF4-FFF2-40B4-BE49-F238E27FC236}">
                <a16:creationId xmlns:a16="http://schemas.microsoft.com/office/drawing/2014/main" id="{75C32AC3-F814-CC48-9CAC-6C1568252A29}"/>
              </a:ext>
            </a:extLst>
          </p:cNvPr>
          <p:cNvGrpSpPr>
            <a:grpSpLocks/>
          </p:cNvGrpSpPr>
          <p:nvPr/>
        </p:nvGrpSpPr>
        <p:grpSpPr bwMode="auto">
          <a:xfrm>
            <a:off x="8153400" y="4114800"/>
            <a:ext cx="2286000" cy="2286000"/>
            <a:chOff x="3312" y="2640"/>
            <a:chExt cx="1440" cy="1440"/>
          </a:xfrm>
        </p:grpSpPr>
        <p:graphicFrame>
          <p:nvGraphicFramePr>
            <p:cNvPr id="42093" name="Object 94">
              <a:extLst>
                <a:ext uri="{FF2B5EF4-FFF2-40B4-BE49-F238E27FC236}">
                  <a16:creationId xmlns:a16="http://schemas.microsoft.com/office/drawing/2014/main" id="{785E4174-BCF1-DC4A-B35D-EB53C8E77520}"/>
                </a:ext>
              </a:extLst>
            </p:cNvPr>
            <p:cNvGraphicFramePr>
              <a:graphicFrameLocks noChangeAspect="1"/>
            </p:cNvGraphicFramePr>
            <p:nvPr/>
          </p:nvGraphicFramePr>
          <p:xfrm>
            <a:off x="3312" y="2832"/>
            <a:ext cx="1440" cy="1248"/>
          </p:xfrm>
          <a:graphic>
            <a:graphicData uri="http://schemas.openxmlformats.org/presentationml/2006/ole">
              <mc:AlternateContent xmlns:mc="http://schemas.openxmlformats.org/markup-compatibility/2006">
                <mc:Choice xmlns:v="urn:schemas-microsoft-com:vml" Requires="v">
                  <p:oleObj spid="_x0000_s42195" name="Worksheet" r:id="rId6" imgW="4051300" imgH="3479800" progId="Excel.Sheet.8">
                    <p:embed/>
                  </p:oleObj>
                </mc:Choice>
                <mc:Fallback>
                  <p:oleObj name="Worksheet" r:id="rId6" imgW="4051300" imgH="3479800" progId="Excel.Sheet.8">
                    <p:embed/>
                    <p:pic>
                      <p:nvPicPr>
                        <p:cNvPr id="0" name="Object 9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12" y="2832"/>
                          <a:ext cx="1440" cy="1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2094" name="Line 95">
              <a:extLst>
                <a:ext uri="{FF2B5EF4-FFF2-40B4-BE49-F238E27FC236}">
                  <a16:creationId xmlns:a16="http://schemas.microsoft.com/office/drawing/2014/main" id="{6F967AB6-CA4F-3D41-9CB9-C292236A53DC}"/>
                </a:ext>
              </a:extLst>
            </p:cNvPr>
            <p:cNvSpPr>
              <a:spLocks noChangeShapeType="1"/>
            </p:cNvSpPr>
            <p:nvPr/>
          </p:nvSpPr>
          <p:spPr bwMode="auto">
            <a:xfrm>
              <a:off x="3984" y="2640"/>
              <a:ext cx="0" cy="14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 altLang="en-US"/>
            </a:p>
          </p:txBody>
        </p:sp>
      </p:grpSp>
      <p:grpSp>
        <p:nvGrpSpPr>
          <p:cNvPr id="5" name="Group 96">
            <a:extLst>
              <a:ext uri="{FF2B5EF4-FFF2-40B4-BE49-F238E27FC236}">
                <a16:creationId xmlns:a16="http://schemas.microsoft.com/office/drawing/2014/main" id="{0E94764B-520E-2249-830D-FDCDA404FBD6}"/>
              </a:ext>
            </a:extLst>
          </p:cNvPr>
          <p:cNvGrpSpPr>
            <a:grpSpLocks/>
          </p:cNvGrpSpPr>
          <p:nvPr/>
        </p:nvGrpSpPr>
        <p:grpSpPr bwMode="auto">
          <a:xfrm>
            <a:off x="4800600" y="4419600"/>
            <a:ext cx="3200400" cy="1981200"/>
            <a:chOff x="1200" y="2832"/>
            <a:chExt cx="2016" cy="1248"/>
          </a:xfrm>
        </p:grpSpPr>
        <p:grpSp>
          <p:nvGrpSpPr>
            <p:cNvPr id="42088" name="Group 97">
              <a:extLst>
                <a:ext uri="{FF2B5EF4-FFF2-40B4-BE49-F238E27FC236}">
                  <a16:creationId xmlns:a16="http://schemas.microsoft.com/office/drawing/2014/main" id="{51074052-7200-9241-8E63-589D11839A68}"/>
                </a:ext>
              </a:extLst>
            </p:cNvPr>
            <p:cNvGrpSpPr>
              <a:grpSpLocks/>
            </p:cNvGrpSpPr>
            <p:nvPr/>
          </p:nvGrpSpPr>
          <p:grpSpPr bwMode="auto">
            <a:xfrm>
              <a:off x="1200" y="2832"/>
              <a:ext cx="1440" cy="1248"/>
              <a:chOff x="3108" y="2256"/>
              <a:chExt cx="2148" cy="1872"/>
            </a:xfrm>
          </p:grpSpPr>
          <p:graphicFrame>
            <p:nvGraphicFramePr>
              <p:cNvPr id="42090" name="Object 98">
                <a:extLst>
                  <a:ext uri="{FF2B5EF4-FFF2-40B4-BE49-F238E27FC236}">
                    <a16:creationId xmlns:a16="http://schemas.microsoft.com/office/drawing/2014/main" id="{CB1B0D17-0A82-9844-A0BD-DFADBFCEB256}"/>
                  </a:ext>
                </a:extLst>
              </p:cNvPr>
              <p:cNvGraphicFramePr>
                <a:graphicFrameLocks noChangeAspect="1"/>
              </p:cNvGraphicFramePr>
              <p:nvPr/>
            </p:nvGraphicFramePr>
            <p:xfrm>
              <a:off x="3108" y="2256"/>
              <a:ext cx="2148" cy="1872"/>
            </p:xfrm>
            <a:graphic>
              <a:graphicData uri="http://schemas.openxmlformats.org/presentationml/2006/ole">
                <mc:AlternateContent xmlns:mc="http://schemas.openxmlformats.org/markup-compatibility/2006">
                  <mc:Choice xmlns:v="urn:schemas-microsoft-com:vml" Requires="v">
                    <p:oleObj spid="_x0000_s42196" name="Worksheet" r:id="rId8" imgW="4038600" imgH="3467100" progId="Excel.Sheet.8">
                      <p:embed/>
                    </p:oleObj>
                  </mc:Choice>
                  <mc:Fallback>
                    <p:oleObj name="Worksheet" r:id="rId8" imgW="4038600" imgH="3467100" progId="Excel.Sheet.8">
                      <p:embed/>
                      <p:pic>
                        <p:nvPicPr>
                          <p:cNvPr id="0" name="Object 9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08" y="2256"/>
                            <a:ext cx="2148" cy="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2091" name="Freeform 99">
                <a:extLst>
                  <a:ext uri="{FF2B5EF4-FFF2-40B4-BE49-F238E27FC236}">
                    <a16:creationId xmlns:a16="http://schemas.microsoft.com/office/drawing/2014/main" id="{848F2FE6-F706-3F43-B994-90868DD23F11}"/>
                  </a:ext>
                </a:extLst>
              </p:cNvPr>
              <p:cNvSpPr>
                <a:spLocks/>
              </p:cNvSpPr>
              <p:nvPr/>
            </p:nvSpPr>
            <p:spPr bwMode="auto">
              <a:xfrm>
                <a:off x="3638" y="2801"/>
                <a:ext cx="174" cy="436"/>
              </a:xfrm>
              <a:custGeom>
                <a:avLst/>
                <a:gdLst>
                  <a:gd name="T0" fmla="*/ 199 w 728"/>
                  <a:gd name="T1" fmla="*/ 7 h 896"/>
                  <a:gd name="T2" fmla="*/ 110 w 728"/>
                  <a:gd name="T3" fmla="*/ 96 h 896"/>
                  <a:gd name="T4" fmla="*/ 80 w 728"/>
                  <a:gd name="T5" fmla="*/ 140 h 896"/>
                  <a:gd name="T6" fmla="*/ 65 w 728"/>
                  <a:gd name="T7" fmla="*/ 162 h 896"/>
                  <a:gd name="T8" fmla="*/ 21 w 728"/>
                  <a:gd name="T9" fmla="*/ 303 h 896"/>
                  <a:gd name="T10" fmla="*/ 65 w 728"/>
                  <a:gd name="T11" fmla="*/ 703 h 896"/>
                  <a:gd name="T12" fmla="*/ 110 w 728"/>
                  <a:gd name="T13" fmla="*/ 763 h 896"/>
                  <a:gd name="T14" fmla="*/ 332 w 728"/>
                  <a:gd name="T15" fmla="*/ 896 h 896"/>
                  <a:gd name="T16" fmla="*/ 495 w 728"/>
                  <a:gd name="T17" fmla="*/ 851 h 896"/>
                  <a:gd name="T18" fmla="*/ 636 w 728"/>
                  <a:gd name="T19" fmla="*/ 711 h 896"/>
                  <a:gd name="T20" fmla="*/ 688 w 728"/>
                  <a:gd name="T21" fmla="*/ 607 h 896"/>
                  <a:gd name="T22" fmla="*/ 702 w 728"/>
                  <a:gd name="T23" fmla="*/ 563 h 896"/>
                  <a:gd name="T24" fmla="*/ 710 w 728"/>
                  <a:gd name="T25" fmla="*/ 540 h 896"/>
                  <a:gd name="T26" fmla="*/ 680 w 728"/>
                  <a:gd name="T27" fmla="*/ 296 h 896"/>
                  <a:gd name="T28" fmla="*/ 569 w 728"/>
                  <a:gd name="T29" fmla="*/ 133 h 896"/>
                  <a:gd name="T30" fmla="*/ 510 w 728"/>
                  <a:gd name="T31" fmla="*/ 88 h 896"/>
                  <a:gd name="T32" fmla="*/ 465 w 728"/>
                  <a:gd name="T33" fmla="*/ 59 h 896"/>
                  <a:gd name="T34" fmla="*/ 295 w 728"/>
                  <a:gd name="T35" fmla="*/ 0 h 896"/>
                  <a:gd name="T36" fmla="*/ 206 w 728"/>
                  <a:gd name="T37" fmla="*/ 7 h 896"/>
                  <a:gd name="T38" fmla="*/ 184 w 728"/>
                  <a:gd name="T39" fmla="*/ 14 h 896"/>
                  <a:gd name="T40" fmla="*/ 199 w 728"/>
                  <a:gd name="T41" fmla="*/ 7 h 8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28"/>
                  <a:gd name="T64" fmla="*/ 0 h 896"/>
                  <a:gd name="T65" fmla="*/ 728 w 728"/>
                  <a:gd name="T66" fmla="*/ 896 h 8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28" h="896">
                    <a:moveTo>
                      <a:pt x="199" y="7"/>
                    </a:moveTo>
                    <a:cubicBezTo>
                      <a:pt x="148" y="19"/>
                      <a:pt x="135" y="54"/>
                      <a:pt x="110" y="96"/>
                    </a:cubicBezTo>
                    <a:cubicBezTo>
                      <a:pt x="101" y="111"/>
                      <a:pt x="90" y="125"/>
                      <a:pt x="80" y="140"/>
                    </a:cubicBezTo>
                    <a:cubicBezTo>
                      <a:pt x="75" y="147"/>
                      <a:pt x="65" y="162"/>
                      <a:pt x="65" y="162"/>
                    </a:cubicBezTo>
                    <a:cubicBezTo>
                      <a:pt x="50" y="210"/>
                      <a:pt x="33" y="254"/>
                      <a:pt x="21" y="303"/>
                    </a:cubicBezTo>
                    <a:cubicBezTo>
                      <a:pt x="4" y="446"/>
                      <a:pt x="0" y="574"/>
                      <a:pt x="65" y="703"/>
                    </a:cubicBezTo>
                    <a:cubicBezTo>
                      <a:pt x="79" y="731"/>
                      <a:pt x="83" y="744"/>
                      <a:pt x="110" y="763"/>
                    </a:cubicBezTo>
                    <a:cubicBezTo>
                      <a:pt x="159" y="835"/>
                      <a:pt x="250" y="874"/>
                      <a:pt x="332" y="896"/>
                    </a:cubicBezTo>
                    <a:cubicBezTo>
                      <a:pt x="394" y="889"/>
                      <a:pt x="441" y="878"/>
                      <a:pt x="495" y="851"/>
                    </a:cubicBezTo>
                    <a:cubicBezTo>
                      <a:pt x="537" y="789"/>
                      <a:pt x="571" y="751"/>
                      <a:pt x="636" y="711"/>
                    </a:cubicBezTo>
                    <a:cubicBezTo>
                      <a:pt x="660" y="674"/>
                      <a:pt x="672" y="647"/>
                      <a:pt x="688" y="607"/>
                    </a:cubicBezTo>
                    <a:cubicBezTo>
                      <a:pt x="694" y="593"/>
                      <a:pt x="697" y="578"/>
                      <a:pt x="702" y="563"/>
                    </a:cubicBezTo>
                    <a:cubicBezTo>
                      <a:pt x="705" y="555"/>
                      <a:pt x="710" y="540"/>
                      <a:pt x="710" y="540"/>
                    </a:cubicBezTo>
                    <a:cubicBezTo>
                      <a:pt x="720" y="459"/>
                      <a:pt x="728" y="366"/>
                      <a:pt x="680" y="296"/>
                    </a:cubicBezTo>
                    <a:cubicBezTo>
                      <a:pt x="659" y="231"/>
                      <a:pt x="621" y="176"/>
                      <a:pt x="569" y="133"/>
                    </a:cubicBezTo>
                    <a:cubicBezTo>
                      <a:pt x="550" y="117"/>
                      <a:pt x="530" y="103"/>
                      <a:pt x="510" y="88"/>
                    </a:cubicBezTo>
                    <a:cubicBezTo>
                      <a:pt x="496" y="77"/>
                      <a:pt x="465" y="59"/>
                      <a:pt x="465" y="59"/>
                    </a:cubicBezTo>
                    <a:cubicBezTo>
                      <a:pt x="428" y="0"/>
                      <a:pt x="358" y="5"/>
                      <a:pt x="295" y="0"/>
                    </a:cubicBezTo>
                    <a:cubicBezTo>
                      <a:pt x="265" y="2"/>
                      <a:pt x="236" y="3"/>
                      <a:pt x="206" y="7"/>
                    </a:cubicBezTo>
                    <a:cubicBezTo>
                      <a:pt x="198" y="8"/>
                      <a:pt x="192" y="14"/>
                      <a:pt x="184" y="14"/>
                    </a:cubicBezTo>
                    <a:cubicBezTo>
                      <a:pt x="178" y="14"/>
                      <a:pt x="194" y="9"/>
                      <a:pt x="199" y="7"/>
                    </a:cubicBez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 altLang="en-US"/>
              </a:p>
            </p:txBody>
          </p:sp>
          <p:sp>
            <p:nvSpPr>
              <p:cNvPr id="42092" name="Freeform 100">
                <a:extLst>
                  <a:ext uri="{FF2B5EF4-FFF2-40B4-BE49-F238E27FC236}">
                    <a16:creationId xmlns:a16="http://schemas.microsoft.com/office/drawing/2014/main" id="{381AFE58-704D-CF47-B653-7DD9A4C3CA39}"/>
                  </a:ext>
                </a:extLst>
              </p:cNvPr>
              <p:cNvSpPr>
                <a:spLocks/>
              </p:cNvSpPr>
              <p:nvPr/>
            </p:nvSpPr>
            <p:spPr bwMode="auto">
              <a:xfrm>
                <a:off x="4090" y="3160"/>
                <a:ext cx="174" cy="436"/>
              </a:xfrm>
              <a:custGeom>
                <a:avLst/>
                <a:gdLst>
                  <a:gd name="T0" fmla="*/ 510 w 802"/>
                  <a:gd name="T1" fmla="*/ 44 h 889"/>
                  <a:gd name="T2" fmla="*/ 376 w 802"/>
                  <a:gd name="T3" fmla="*/ 177 h 889"/>
                  <a:gd name="T4" fmla="*/ 236 w 802"/>
                  <a:gd name="T5" fmla="*/ 296 h 889"/>
                  <a:gd name="T6" fmla="*/ 221 w 802"/>
                  <a:gd name="T7" fmla="*/ 318 h 889"/>
                  <a:gd name="T8" fmla="*/ 199 w 802"/>
                  <a:gd name="T9" fmla="*/ 333 h 889"/>
                  <a:gd name="T10" fmla="*/ 191 w 802"/>
                  <a:gd name="T11" fmla="*/ 355 h 889"/>
                  <a:gd name="T12" fmla="*/ 169 w 802"/>
                  <a:gd name="T13" fmla="*/ 385 h 889"/>
                  <a:gd name="T14" fmla="*/ 132 w 802"/>
                  <a:gd name="T15" fmla="*/ 496 h 889"/>
                  <a:gd name="T16" fmla="*/ 110 w 802"/>
                  <a:gd name="T17" fmla="*/ 518 h 889"/>
                  <a:gd name="T18" fmla="*/ 80 w 802"/>
                  <a:gd name="T19" fmla="*/ 562 h 889"/>
                  <a:gd name="T20" fmla="*/ 43 w 802"/>
                  <a:gd name="T21" fmla="*/ 629 h 889"/>
                  <a:gd name="T22" fmla="*/ 13 w 802"/>
                  <a:gd name="T23" fmla="*/ 703 h 889"/>
                  <a:gd name="T24" fmla="*/ 36 w 802"/>
                  <a:gd name="T25" fmla="*/ 844 h 889"/>
                  <a:gd name="T26" fmla="*/ 80 w 802"/>
                  <a:gd name="T27" fmla="*/ 874 h 889"/>
                  <a:gd name="T28" fmla="*/ 124 w 802"/>
                  <a:gd name="T29" fmla="*/ 888 h 889"/>
                  <a:gd name="T30" fmla="*/ 354 w 802"/>
                  <a:gd name="T31" fmla="*/ 874 h 889"/>
                  <a:gd name="T32" fmla="*/ 517 w 802"/>
                  <a:gd name="T33" fmla="*/ 822 h 889"/>
                  <a:gd name="T34" fmla="*/ 569 w 802"/>
                  <a:gd name="T35" fmla="*/ 792 h 889"/>
                  <a:gd name="T36" fmla="*/ 673 w 802"/>
                  <a:gd name="T37" fmla="*/ 651 h 889"/>
                  <a:gd name="T38" fmla="*/ 695 w 802"/>
                  <a:gd name="T39" fmla="*/ 600 h 889"/>
                  <a:gd name="T40" fmla="*/ 747 w 802"/>
                  <a:gd name="T41" fmla="*/ 533 h 889"/>
                  <a:gd name="T42" fmla="*/ 784 w 802"/>
                  <a:gd name="T43" fmla="*/ 451 h 889"/>
                  <a:gd name="T44" fmla="*/ 798 w 802"/>
                  <a:gd name="T45" fmla="*/ 385 h 889"/>
                  <a:gd name="T46" fmla="*/ 650 w 802"/>
                  <a:gd name="T47" fmla="*/ 0 h 889"/>
                  <a:gd name="T48" fmla="*/ 532 w 802"/>
                  <a:gd name="T49" fmla="*/ 22 h 889"/>
                  <a:gd name="T50" fmla="*/ 510 w 802"/>
                  <a:gd name="T51" fmla="*/ 44 h 8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02"/>
                  <a:gd name="T79" fmla="*/ 0 h 889"/>
                  <a:gd name="T80" fmla="*/ 802 w 802"/>
                  <a:gd name="T81" fmla="*/ 889 h 88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02" h="889">
                    <a:moveTo>
                      <a:pt x="510" y="44"/>
                    </a:moveTo>
                    <a:cubicBezTo>
                      <a:pt x="455" y="80"/>
                      <a:pt x="422" y="133"/>
                      <a:pt x="376" y="177"/>
                    </a:cubicBezTo>
                    <a:cubicBezTo>
                      <a:pt x="346" y="236"/>
                      <a:pt x="298" y="273"/>
                      <a:pt x="236" y="296"/>
                    </a:cubicBezTo>
                    <a:cubicBezTo>
                      <a:pt x="231" y="303"/>
                      <a:pt x="227" y="312"/>
                      <a:pt x="221" y="318"/>
                    </a:cubicBezTo>
                    <a:cubicBezTo>
                      <a:pt x="215" y="324"/>
                      <a:pt x="205" y="326"/>
                      <a:pt x="199" y="333"/>
                    </a:cubicBezTo>
                    <a:cubicBezTo>
                      <a:pt x="194" y="339"/>
                      <a:pt x="195" y="348"/>
                      <a:pt x="191" y="355"/>
                    </a:cubicBezTo>
                    <a:cubicBezTo>
                      <a:pt x="185" y="366"/>
                      <a:pt x="176" y="375"/>
                      <a:pt x="169" y="385"/>
                    </a:cubicBezTo>
                    <a:cubicBezTo>
                      <a:pt x="156" y="422"/>
                      <a:pt x="155" y="463"/>
                      <a:pt x="132" y="496"/>
                    </a:cubicBezTo>
                    <a:cubicBezTo>
                      <a:pt x="126" y="504"/>
                      <a:pt x="116" y="510"/>
                      <a:pt x="110" y="518"/>
                    </a:cubicBezTo>
                    <a:cubicBezTo>
                      <a:pt x="99" y="532"/>
                      <a:pt x="80" y="562"/>
                      <a:pt x="80" y="562"/>
                    </a:cubicBezTo>
                    <a:cubicBezTo>
                      <a:pt x="68" y="602"/>
                      <a:pt x="78" y="578"/>
                      <a:pt x="43" y="629"/>
                    </a:cubicBezTo>
                    <a:cubicBezTo>
                      <a:pt x="28" y="651"/>
                      <a:pt x="22" y="678"/>
                      <a:pt x="13" y="703"/>
                    </a:cubicBezTo>
                    <a:cubicBezTo>
                      <a:pt x="15" y="727"/>
                      <a:pt x="0" y="812"/>
                      <a:pt x="36" y="844"/>
                    </a:cubicBezTo>
                    <a:cubicBezTo>
                      <a:pt x="49" y="856"/>
                      <a:pt x="65" y="864"/>
                      <a:pt x="80" y="874"/>
                    </a:cubicBezTo>
                    <a:cubicBezTo>
                      <a:pt x="93" y="883"/>
                      <a:pt x="124" y="888"/>
                      <a:pt x="124" y="888"/>
                    </a:cubicBezTo>
                    <a:cubicBezTo>
                      <a:pt x="167" y="886"/>
                      <a:pt x="287" y="889"/>
                      <a:pt x="354" y="874"/>
                    </a:cubicBezTo>
                    <a:cubicBezTo>
                      <a:pt x="410" y="861"/>
                      <a:pt x="461" y="835"/>
                      <a:pt x="517" y="822"/>
                    </a:cubicBezTo>
                    <a:cubicBezTo>
                      <a:pt x="534" y="811"/>
                      <a:pt x="553" y="804"/>
                      <a:pt x="569" y="792"/>
                    </a:cubicBezTo>
                    <a:cubicBezTo>
                      <a:pt x="613" y="757"/>
                      <a:pt x="651" y="702"/>
                      <a:pt x="673" y="651"/>
                    </a:cubicBezTo>
                    <a:cubicBezTo>
                      <a:pt x="680" y="634"/>
                      <a:pt x="685" y="615"/>
                      <a:pt x="695" y="600"/>
                    </a:cubicBezTo>
                    <a:cubicBezTo>
                      <a:pt x="711" y="577"/>
                      <a:pt x="747" y="533"/>
                      <a:pt x="747" y="533"/>
                    </a:cubicBezTo>
                    <a:cubicBezTo>
                      <a:pt x="756" y="504"/>
                      <a:pt x="784" y="451"/>
                      <a:pt x="784" y="451"/>
                    </a:cubicBezTo>
                    <a:cubicBezTo>
                      <a:pt x="787" y="439"/>
                      <a:pt x="798" y="395"/>
                      <a:pt x="798" y="385"/>
                    </a:cubicBezTo>
                    <a:cubicBezTo>
                      <a:pt x="798" y="264"/>
                      <a:pt x="802" y="46"/>
                      <a:pt x="650" y="0"/>
                    </a:cubicBezTo>
                    <a:cubicBezTo>
                      <a:pt x="598" y="5"/>
                      <a:pt x="575" y="6"/>
                      <a:pt x="532" y="22"/>
                    </a:cubicBezTo>
                    <a:cubicBezTo>
                      <a:pt x="516" y="46"/>
                      <a:pt x="526" y="44"/>
                      <a:pt x="510" y="44"/>
                    </a:cubicBezTo>
                    <a:close/>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 altLang="en-US"/>
              </a:p>
            </p:txBody>
          </p:sp>
        </p:grpSp>
        <p:sp>
          <p:nvSpPr>
            <p:cNvPr id="42089" name="Line 101">
              <a:extLst>
                <a:ext uri="{FF2B5EF4-FFF2-40B4-BE49-F238E27FC236}">
                  <a16:creationId xmlns:a16="http://schemas.microsoft.com/office/drawing/2014/main" id="{6664051C-525C-C94F-8A8D-42D86CB0CA3D}"/>
                </a:ext>
              </a:extLst>
            </p:cNvPr>
            <p:cNvSpPr>
              <a:spLocks noChangeShapeType="1"/>
            </p:cNvSpPr>
            <p:nvPr/>
          </p:nvSpPr>
          <p:spPr bwMode="auto">
            <a:xfrm flipH="1">
              <a:off x="2784" y="3264"/>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 altLang="en-US"/>
            </a:p>
          </p:txBody>
        </p:sp>
      </p:grpSp>
      <p:sp>
        <p:nvSpPr>
          <p:cNvPr id="452710" name="Text Box 102">
            <a:extLst>
              <a:ext uri="{FF2B5EF4-FFF2-40B4-BE49-F238E27FC236}">
                <a16:creationId xmlns:a16="http://schemas.microsoft.com/office/drawing/2014/main" id="{1B6ED164-E0AD-694C-9C28-A83B61431117}"/>
              </a:ext>
            </a:extLst>
          </p:cNvPr>
          <p:cNvSpPr txBox="1">
            <a:spLocks noChangeArrowheads="1"/>
          </p:cNvSpPr>
          <p:nvPr/>
        </p:nvSpPr>
        <p:spPr bwMode="auto">
          <a:xfrm>
            <a:off x="1752600" y="4572001"/>
            <a:ext cx="190500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50000"/>
              </a:spcBef>
              <a:buClrTx/>
              <a:buFontTx/>
              <a:buNone/>
            </a:pPr>
            <a:r>
              <a:rPr kumimoji="0" lang="en-US" altLang="ko-KR" sz="1400">
                <a:latin typeface="Tahoma" panose="020B0604030504040204" pitchFamily="34" charset="0"/>
                <a:ea typeface="Gulim" panose="020B0600000101010101" pitchFamily="34" charset="-127"/>
              </a:rPr>
              <a:t>K=2</a:t>
            </a:r>
          </a:p>
          <a:p>
            <a:pPr eaLnBrk="1" hangingPunct="1">
              <a:spcBef>
                <a:spcPct val="50000"/>
              </a:spcBef>
              <a:buClrTx/>
              <a:buFontTx/>
              <a:buNone/>
            </a:pPr>
            <a:r>
              <a:rPr kumimoji="0" lang="en-US" altLang="ko-KR" sz="1400">
                <a:latin typeface="Tahoma" panose="020B0604030504040204" pitchFamily="34" charset="0"/>
                <a:ea typeface="Gulim" panose="020B0600000101010101" pitchFamily="34" charset="-127"/>
              </a:rPr>
              <a:t>Arbitrarily choose K object as initial cluster center</a:t>
            </a:r>
          </a:p>
        </p:txBody>
      </p:sp>
      <p:sp>
        <p:nvSpPr>
          <p:cNvPr id="452711" name="Line 103">
            <a:extLst>
              <a:ext uri="{FF2B5EF4-FFF2-40B4-BE49-F238E27FC236}">
                <a16:creationId xmlns:a16="http://schemas.microsoft.com/office/drawing/2014/main" id="{471DA078-FC5F-B74C-8079-56C9B51FED16}"/>
              </a:ext>
            </a:extLst>
          </p:cNvPr>
          <p:cNvSpPr>
            <a:spLocks noChangeShapeType="1"/>
          </p:cNvSpPr>
          <p:nvPr/>
        </p:nvSpPr>
        <p:spPr bwMode="auto">
          <a:xfrm flipV="1">
            <a:off x="2590800" y="4267200"/>
            <a:ext cx="0" cy="5334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 altLang="en-US"/>
          </a:p>
        </p:txBody>
      </p:sp>
      <p:grpSp>
        <p:nvGrpSpPr>
          <p:cNvPr id="7" name="Group 104">
            <a:extLst>
              <a:ext uri="{FF2B5EF4-FFF2-40B4-BE49-F238E27FC236}">
                <a16:creationId xmlns:a16="http://schemas.microsoft.com/office/drawing/2014/main" id="{903748C7-E282-BA40-BBA6-383B9B193D57}"/>
              </a:ext>
            </a:extLst>
          </p:cNvPr>
          <p:cNvGrpSpPr>
            <a:grpSpLocks/>
          </p:cNvGrpSpPr>
          <p:nvPr/>
        </p:nvGrpSpPr>
        <p:grpSpPr bwMode="auto">
          <a:xfrm>
            <a:off x="3886200" y="2895600"/>
            <a:ext cx="838200" cy="1612900"/>
            <a:chOff x="1488" y="1824"/>
            <a:chExt cx="528" cy="1016"/>
          </a:xfrm>
        </p:grpSpPr>
        <p:sp>
          <p:nvSpPr>
            <p:cNvPr id="42086" name="Line 105">
              <a:extLst>
                <a:ext uri="{FF2B5EF4-FFF2-40B4-BE49-F238E27FC236}">
                  <a16:creationId xmlns:a16="http://schemas.microsoft.com/office/drawing/2014/main" id="{44FDEE5A-3A00-464E-8182-A17DCB61A02F}"/>
                </a:ext>
              </a:extLst>
            </p:cNvPr>
            <p:cNvSpPr>
              <a:spLocks noChangeShapeType="1"/>
            </p:cNvSpPr>
            <p:nvPr/>
          </p:nvSpPr>
          <p:spPr bwMode="auto">
            <a:xfrm>
              <a:off x="1536" y="1824"/>
              <a:ext cx="432"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 altLang="en-US"/>
            </a:p>
          </p:txBody>
        </p:sp>
        <p:sp>
          <p:nvSpPr>
            <p:cNvPr id="42087" name="Text Box 106">
              <a:extLst>
                <a:ext uri="{FF2B5EF4-FFF2-40B4-BE49-F238E27FC236}">
                  <a16:creationId xmlns:a16="http://schemas.microsoft.com/office/drawing/2014/main" id="{32ECC905-298E-9A40-8FB1-AC0E8AA64F92}"/>
                </a:ext>
              </a:extLst>
            </p:cNvPr>
            <p:cNvSpPr txBox="1">
              <a:spLocks noChangeArrowheads="1"/>
            </p:cNvSpPr>
            <p:nvPr/>
          </p:nvSpPr>
          <p:spPr bwMode="auto">
            <a:xfrm>
              <a:off x="1488" y="1968"/>
              <a:ext cx="528"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50000"/>
                </a:spcBef>
                <a:buClrTx/>
                <a:buFontTx/>
                <a:buNone/>
              </a:pPr>
              <a:r>
                <a:rPr kumimoji="0" lang="en-US" altLang="ko-KR" sz="1400">
                  <a:latin typeface="Tahoma" panose="020B0604030504040204" pitchFamily="34" charset="0"/>
                  <a:ea typeface="Gulim" panose="020B0600000101010101" pitchFamily="34" charset="-127"/>
                </a:rPr>
                <a:t>Assign each objects to most similar center</a:t>
              </a:r>
            </a:p>
          </p:txBody>
        </p:sp>
      </p:grpSp>
      <p:grpSp>
        <p:nvGrpSpPr>
          <p:cNvPr id="8" name="Group 107">
            <a:extLst>
              <a:ext uri="{FF2B5EF4-FFF2-40B4-BE49-F238E27FC236}">
                <a16:creationId xmlns:a16="http://schemas.microsoft.com/office/drawing/2014/main" id="{E6638390-1FB9-4145-BEF9-DE2892FB6266}"/>
              </a:ext>
            </a:extLst>
          </p:cNvPr>
          <p:cNvGrpSpPr>
            <a:grpSpLocks/>
          </p:cNvGrpSpPr>
          <p:nvPr/>
        </p:nvGrpSpPr>
        <p:grpSpPr bwMode="auto">
          <a:xfrm>
            <a:off x="7162800" y="2971801"/>
            <a:ext cx="838200" cy="1030288"/>
            <a:chOff x="3552" y="1872"/>
            <a:chExt cx="528" cy="649"/>
          </a:xfrm>
        </p:grpSpPr>
        <p:sp>
          <p:nvSpPr>
            <p:cNvPr id="42084" name="Line 108">
              <a:extLst>
                <a:ext uri="{FF2B5EF4-FFF2-40B4-BE49-F238E27FC236}">
                  <a16:creationId xmlns:a16="http://schemas.microsoft.com/office/drawing/2014/main" id="{C08AFA33-A0BA-314E-ACC7-92E121817656}"/>
                </a:ext>
              </a:extLst>
            </p:cNvPr>
            <p:cNvSpPr>
              <a:spLocks noChangeShapeType="1"/>
            </p:cNvSpPr>
            <p:nvPr/>
          </p:nvSpPr>
          <p:spPr bwMode="auto">
            <a:xfrm>
              <a:off x="3552" y="1872"/>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 altLang="en-US"/>
            </a:p>
          </p:txBody>
        </p:sp>
        <p:sp>
          <p:nvSpPr>
            <p:cNvPr id="42085" name="Text Box 109">
              <a:extLst>
                <a:ext uri="{FF2B5EF4-FFF2-40B4-BE49-F238E27FC236}">
                  <a16:creationId xmlns:a16="http://schemas.microsoft.com/office/drawing/2014/main" id="{E70D2EA3-2408-444A-967D-37DB16434E55}"/>
                </a:ext>
              </a:extLst>
            </p:cNvPr>
            <p:cNvSpPr txBox="1">
              <a:spLocks noChangeArrowheads="1"/>
            </p:cNvSpPr>
            <p:nvPr/>
          </p:nvSpPr>
          <p:spPr bwMode="auto">
            <a:xfrm>
              <a:off x="3552" y="1920"/>
              <a:ext cx="528" cy="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50000"/>
                </a:spcBef>
                <a:buClrTx/>
                <a:buFontTx/>
                <a:buNone/>
              </a:pPr>
              <a:r>
                <a:rPr kumimoji="0" lang="en-US" altLang="ko-KR" sz="1400">
                  <a:latin typeface="Tahoma" panose="020B0604030504040204" pitchFamily="34" charset="0"/>
                  <a:ea typeface="Gulim" panose="020B0600000101010101" pitchFamily="34" charset="-127"/>
                </a:rPr>
                <a:t>Update the cluster means</a:t>
              </a:r>
            </a:p>
          </p:txBody>
        </p:sp>
      </p:grpSp>
      <p:grpSp>
        <p:nvGrpSpPr>
          <p:cNvPr id="9" name="Group 110">
            <a:extLst>
              <a:ext uri="{FF2B5EF4-FFF2-40B4-BE49-F238E27FC236}">
                <a16:creationId xmlns:a16="http://schemas.microsoft.com/office/drawing/2014/main" id="{D2E9F8D7-F27F-1B49-8908-B9595F9B0716}"/>
              </a:ext>
            </a:extLst>
          </p:cNvPr>
          <p:cNvGrpSpPr>
            <a:grpSpLocks/>
          </p:cNvGrpSpPr>
          <p:nvPr/>
        </p:nvGrpSpPr>
        <p:grpSpPr bwMode="auto">
          <a:xfrm>
            <a:off x="1625600" y="2084389"/>
            <a:ext cx="2222500" cy="1990725"/>
            <a:chOff x="64" y="1313"/>
            <a:chExt cx="1400" cy="1254"/>
          </a:xfrm>
        </p:grpSpPr>
        <p:sp>
          <p:nvSpPr>
            <p:cNvPr id="42002" name="Rectangle 111">
              <a:extLst>
                <a:ext uri="{FF2B5EF4-FFF2-40B4-BE49-F238E27FC236}">
                  <a16:creationId xmlns:a16="http://schemas.microsoft.com/office/drawing/2014/main" id="{6A9CF226-6A84-7D45-8C85-401C81A6D2FD}"/>
                </a:ext>
              </a:extLst>
            </p:cNvPr>
            <p:cNvSpPr>
              <a:spLocks noChangeArrowheads="1"/>
            </p:cNvSpPr>
            <p:nvPr/>
          </p:nvSpPr>
          <p:spPr bwMode="auto">
            <a:xfrm>
              <a:off x="64" y="1313"/>
              <a:ext cx="1400" cy="1254"/>
            </a:xfrm>
            <a:prstGeom prst="rect">
              <a:avLst/>
            </a:prstGeom>
            <a:solidFill>
              <a:srgbClr val="FFFFFF"/>
            </a:solidFill>
            <a:ln w="0">
              <a:solidFill>
                <a:srgbClr val="000000"/>
              </a:solidFill>
              <a:miter lim="800000"/>
              <a:headEnd/>
              <a:tailEnd/>
            </a:ln>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003" name="Rectangle 112">
              <a:extLst>
                <a:ext uri="{FF2B5EF4-FFF2-40B4-BE49-F238E27FC236}">
                  <a16:creationId xmlns:a16="http://schemas.microsoft.com/office/drawing/2014/main" id="{B24009C5-4520-D54A-AC94-CE1378894439}"/>
                </a:ext>
              </a:extLst>
            </p:cNvPr>
            <p:cNvSpPr>
              <a:spLocks noChangeArrowheads="1"/>
            </p:cNvSpPr>
            <p:nvPr/>
          </p:nvSpPr>
          <p:spPr bwMode="auto">
            <a:xfrm>
              <a:off x="198" y="1402"/>
              <a:ext cx="1201" cy="10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004" name="Line 113">
              <a:extLst>
                <a:ext uri="{FF2B5EF4-FFF2-40B4-BE49-F238E27FC236}">
                  <a16:creationId xmlns:a16="http://schemas.microsoft.com/office/drawing/2014/main" id="{D55F880C-0CF5-3B4A-909C-9C85FF3C0C28}"/>
                </a:ext>
              </a:extLst>
            </p:cNvPr>
            <p:cNvSpPr>
              <a:spLocks noChangeShapeType="1"/>
            </p:cNvSpPr>
            <p:nvPr/>
          </p:nvSpPr>
          <p:spPr bwMode="auto">
            <a:xfrm>
              <a:off x="198" y="2312"/>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05" name="Line 114">
              <a:extLst>
                <a:ext uri="{FF2B5EF4-FFF2-40B4-BE49-F238E27FC236}">
                  <a16:creationId xmlns:a16="http://schemas.microsoft.com/office/drawing/2014/main" id="{9AB70188-0CD6-F44C-ACD3-42AEF724D775}"/>
                </a:ext>
              </a:extLst>
            </p:cNvPr>
            <p:cNvSpPr>
              <a:spLocks noChangeShapeType="1"/>
            </p:cNvSpPr>
            <p:nvPr/>
          </p:nvSpPr>
          <p:spPr bwMode="auto">
            <a:xfrm>
              <a:off x="198" y="2211"/>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06" name="Line 115">
              <a:extLst>
                <a:ext uri="{FF2B5EF4-FFF2-40B4-BE49-F238E27FC236}">
                  <a16:creationId xmlns:a16="http://schemas.microsoft.com/office/drawing/2014/main" id="{F5EBDDAC-3992-F044-B8BF-6D42DE4220A7}"/>
                </a:ext>
              </a:extLst>
            </p:cNvPr>
            <p:cNvSpPr>
              <a:spLocks noChangeShapeType="1"/>
            </p:cNvSpPr>
            <p:nvPr/>
          </p:nvSpPr>
          <p:spPr bwMode="auto">
            <a:xfrm>
              <a:off x="198" y="2109"/>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07" name="Line 116">
              <a:extLst>
                <a:ext uri="{FF2B5EF4-FFF2-40B4-BE49-F238E27FC236}">
                  <a16:creationId xmlns:a16="http://schemas.microsoft.com/office/drawing/2014/main" id="{FBD4B854-8A32-644E-A885-8B2F515B0F42}"/>
                </a:ext>
              </a:extLst>
            </p:cNvPr>
            <p:cNvSpPr>
              <a:spLocks noChangeShapeType="1"/>
            </p:cNvSpPr>
            <p:nvPr/>
          </p:nvSpPr>
          <p:spPr bwMode="auto">
            <a:xfrm>
              <a:off x="198" y="2008"/>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08" name="Line 117">
              <a:extLst>
                <a:ext uri="{FF2B5EF4-FFF2-40B4-BE49-F238E27FC236}">
                  <a16:creationId xmlns:a16="http://schemas.microsoft.com/office/drawing/2014/main" id="{C20D6D75-E192-3A45-9A20-A21C379CDC0C}"/>
                </a:ext>
              </a:extLst>
            </p:cNvPr>
            <p:cNvSpPr>
              <a:spLocks noChangeShapeType="1"/>
            </p:cNvSpPr>
            <p:nvPr/>
          </p:nvSpPr>
          <p:spPr bwMode="auto">
            <a:xfrm>
              <a:off x="198" y="1906"/>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09" name="Line 118">
              <a:extLst>
                <a:ext uri="{FF2B5EF4-FFF2-40B4-BE49-F238E27FC236}">
                  <a16:creationId xmlns:a16="http://schemas.microsoft.com/office/drawing/2014/main" id="{A94BEAD5-9C91-F742-B656-D805B2610CAE}"/>
                </a:ext>
              </a:extLst>
            </p:cNvPr>
            <p:cNvSpPr>
              <a:spLocks noChangeShapeType="1"/>
            </p:cNvSpPr>
            <p:nvPr/>
          </p:nvSpPr>
          <p:spPr bwMode="auto">
            <a:xfrm>
              <a:off x="198" y="1808"/>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0" name="Line 119">
              <a:extLst>
                <a:ext uri="{FF2B5EF4-FFF2-40B4-BE49-F238E27FC236}">
                  <a16:creationId xmlns:a16="http://schemas.microsoft.com/office/drawing/2014/main" id="{FDDA843B-726E-F447-9EB8-49238499E022}"/>
                </a:ext>
              </a:extLst>
            </p:cNvPr>
            <p:cNvSpPr>
              <a:spLocks noChangeShapeType="1"/>
            </p:cNvSpPr>
            <p:nvPr/>
          </p:nvSpPr>
          <p:spPr bwMode="auto">
            <a:xfrm>
              <a:off x="198" y="1707"/>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1" name="Line 120">
              <a:extLst>
                <a:ext uri="{FF2B5EF4-FFF2-40B4-BE49-F238E27FC236}">
                  <a16:creationId xmlns:a16="http://schemas.microsoft.com/office/drawing/2014/main" id="{472674B9-7873-2241-AD0D-7B0F6CFC1158}"/>
                </a:ext>
              </a:extLst>
            </p:cNvPr>
            <p:cNvSpPr>
              <a:spLocks noChangeShapeType="1"/>
            </p:cNvSpPr>
            <p:nvPr/>
          </p:nvSpPr>
          <p:spPr bwMode="auto">
            <a:xfrm>
              <a:off x="198" y="1605"/>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2" name="Line 121">
              <a:extLst>
                <a:ext uri="{FF2B5EF4-FFF2-40B4-BE49-F238E27FC236}">
                  <a16:creationId xmlns:a16="http://schemas.microsoft.com/office/drawing/2014/main" id="{D9A6DD13-F59B-604C-8E97-42CCCF6B58A3}"/>
                </a:ext>
              </a:extLst>
            </p:cNvPr>
            <p:cNvSpPr>
              <a:spLocks noChangeShapeType="1"/>
            </p:cNvSpPr>
            <p:nvPr/>
          </p:nvSpPr>
          <p:spPr bwMode="auto">
            <a:xfrm>
              <a:off x="198" y="1504"/>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3" name="Line 122">
              <a:extLst>
                <a:ext uri="{FF2B5EF4-FFF2-40B4-BE49-F238E27FC236}">
                  <a16:creationId xmlns:a16="http://schemas.microsoft.com/office/drawing/2014/main" id="{AFF9ED8C-F24B-3A40-B011-0E84AAD23F5E}"/>
                </a:ext>
              </a:extLst>
            </p:cNvPr>
            <p:cNvSpPr>
              <a:spLocks noChangeShapeType="1"/>
            </p:cNvSpPr>
            <p:nvPr/>
          </p:nvSpPr>
          <p:spPr bwMode="auto">
            <a:xfrm>
              <a:off x="198" y="1402"/>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4" name="Line 123">
              <a:extLst>
                <a:ext uri="{FF2B5EF4-FFF2-40B4-BE49-F238E27FC236}">
                  <a16:creationId xmlns:a16="http://schemas.microsoft.com/office/drawing/2014/main" id="{16FF8CEC-D172-1643-ABF2-3B341B66F50E}"/>
                </a:ext>
              </a:extLst>
            </p:cNvPr>
            <p:cNvSpPr>
              <a:spLocks noChangeShapeType="1"/>
            </p:cNvSpPr>
            <p:nvPr/>
          </p:nvSpPr>
          <p:spPr bwMode="auto">
            <a:xfrm>
              <a:off x="319"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5" name="Line 124">
              <a:extLst>
                <a:ext uri="{FF2B5EF4-FFF2-40B4-BE49-F238E27FC236}">
                  <a16:creationId xmlns:a16="http://schemas.microsoft.com/office/drawing/2014/main" id="{421253C5-3492-9144-ACC2-B9D7A674BFBB}"/>
                </a:ext>
              </a:extLst>
            </p:cNvPr>
            <p:cNvSpPr>
              <a:spLocks noChangeShapeType="1"/>
            </p:cNvSpPr>
            <p:nvPr/>
          </p:nvSpPr>
          <p:spPr bwMode="auto">
            <a:xfrm>
              <a:off x="436"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6" name="Line 125">
              <a:extLst>
                <a:ext uri="{FF2B5EF4-FFF2-40B4-BE49-F238E27FC236}">
                  <a16:creationId xmlns:a16="http://schemas.microsoft.com/office/drawing/2014/main" id="{F9C8D0F1-EB61-D24B-84B8-7B24A7ECFF94}"/>
                </a:ext>
              </a:extLst>
            </p:cNvPr>
            <p:cNvSpPr>
              <a:spLocks noChangeShapeType="1"/>
            </p:cNvSpPr>
            <p:nvPr/>
          </p:nvSpPr>
          <p:spPr bwMode="auto">
            <a:xfrm>
              <a:off x="558"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7" name="Line 126">
              <a:extLst>
                <a:ext uri="{FF2B5EF4-FFF2-40B4-BE49-F238E27FC236}">
                  <a16:creationId xmlns:a16="http://schemas.microsoft.com/office/drawing/2014/main" id="{E215514F-21A4-D94F-874A-F1FF96B55A07}"/>
                </a:ext>
              </a:extLst>
            </p:cNvPr>
            <p:cNvSpPr>
              <a:spLocks noChangeShapeType="1"/>
            </p:cNvSpPr>
            <p:nvPr/>
          </p:nvSpPr>
          <p:spPr bwMode="auto">
            <a:xfrm>
              <a:off x="679"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8" name="Line 127">
              <a:extLst>
                <a:ext uri="{FF2B5EF4-FFF2-40B4-BE49-F238E27FC236}">
                  <a16:creationId xmlns:a16="http://schemas.microsoft.com/office/drawing/2014/main" id="{D6D8C35B-2C90-1E49-B866-CCF1C0857B4A}"/>
                </a:ext>
              </a:extLst>
            </p:cNvPr>
            <p:cNvSpPr>
              <a:spLocks noChangeShapeType="1"/>
            </p:cNvSpPr>
            <p:nvPr/>
          </p:nvSpPr>
          <p:spPr bwMode="auto">
            <a:xfrm>
              <a:off x="800"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19" name="Line 128">
              <a:extLst>
                <a:ext uri="{FF2B5EF4-FFF2-40B4-BE49-F238E27FC236}">
                  <a16:creationId xmlns:a16="http://schemas.microsoft.com/office/drawing/2014/main" id="{C2355D74-F600-F649-83AE-62B9DC0FA876}"/>
                </a:ext>
              </a:extLst>
            </p:cNvPr>
            <p:cNvSpPr>
              <a:spLocks noChangeShapeType="1"/>
            </p:cNvSpPr>
            <p:nvPr/>
          </p:nvSpPr>
          <p:spPr bwMode="auto">
            <a:xfrm>
              <a:off x="918"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20" name="Line 129">
              <a:extLst>
                <a:ext uri="{FF2B5EF4-FFF2-40B4-BE49-F238E27FC236}">
                  <a16:creationId xmlns:a16="http://schemas.microsoft.com/office/drawing/2014/main" id="{DE22AF22-1AC1-A348-A0C9-A6E552049025}"/>
                </a:ext>
              </a:extLst>
            </p:cNvPr>
            <p:cNvSpPr>
              <a:spLocks noChangeShapeType="1"/>
            </p:cNvSpPr>
            <p:nvPr/>
          </p:nvSpPr>
          <p:spPr bwMode="auto">
            <a:xfrm>
              <a:off x="1039"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21" name="Line 130">
              <a:extLst>
                <a:ext uri="{FF2B5EF4-FFF2-40B4-BE49-F238E27FC236}">
                  <a16:creationId xmlns:a16="http://schemas.microsoft.com/office/drawing/2014/main" id="{76D5CF60-4A22-F847-ABB3-E68E8E4F2755}"/>
                </a:ext>
              </a:extLst>
            </p:cNvPr>
            <p:cNvSpPr>
              <a:spLocks noChangeShapeType="1"/>
            </p:cNvSpPr>
            <p:nvPr/>
          </p:nvSpPr>
          <p:spPr bwMode="auto">
            <a:xfrm>
              <a:off x="1160"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22" name="Line 131">
              <a:extLst>
                <a:ext uri="{FF2B5EF4-FFF2-40B4-BE49-F238E27FC236}">
                  <a16:creationId xmlns:a16="http://schemas.microsoft.com/office/drawing/2014/main" id="{EBC319F7-49D2-B640-85F5-C9AF52D97C96}"/>
                </a:ext>
              </a:extLst>
            </p:cNvPr>
            <p:cNvSpPr>
              <a:spLocks noChangeShapeType="1"/>
            </p:cNvSpPr>
            <p:nvPr/>
          </p:nvSpPr>
          <p:spPr bwMode="auto">
            <a:xfrm>
              <a:off x="1278"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23" name="Line 132">
              <a:extLst>
                <a:ext uri="{FF2B5EF4-FFF2-40B4-BE49-F238E27FC236}">
                  <a16:creationId xmlns:a16="http://schemas.microsoft.com/office/drawing/2014/main" id="{285F8671-AF34-A548-86CA-24A8AF15403F}"/>
                </a:ext>
              </a:extLst>
            </p:cNvPr>
            <p:cNvSpPr>
              <a:spLocks noChangeShapeType="1"/>
            </p:cNvSpPr>
            <p:nvPr/>
          </p:nvSpPr>
          <p:spPr bwMode="auto">
            <a:xfrm>
              <a:off x="1399"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24" name="Rectangle 133">
              <a:extLst>
                <a:ext uri="{FF2B5EF4-FFF2-40B4-BE49-F238E27FC236}">
                  <a16:creationId xmlns:a16="http://schemas.microsoft.com/office/drawing/2014/main" id="{AD269F60-8135-1F46-8835-5230EC2E0C69}"/>
                </a:ext>
              </a:extLst>
            </p:cNvPr>
            <p:cNvSpPr>
              <a:spLocks noChangeArrowheads="1"/>
            </p:cNvSpPr>
            <p:nvPr/>
          </p:nvSpPr>
          <p:spPr bwMode="auto">
            <a:xfrm>
              <a:off x="198" y="1402"/>
              <a:ext cx="1201" cy="101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025" name="Line 134">
              <a:extLst>
                <a:ext uri="{FF2B5EF4-FFF2-40B4-BE49-F238E27FC236}">
                  <a16:creationId xmlns:a16="http://schemas.microsoft.com/office/drawing/2014/main" id="{BA337B04-8B47-D84B-B512-CA9A3681A611}"/>
                </a:ext>
              </a:extLst>
            </p:cNvPr>
            <p:cNvSpPr>
              <a:spLocks noChangeShapeType="1"/>
            </p:cNvSpPr>
            <p:nvPr/>
          </p:nvSpPr>
          <p:spPr bwMode="auto">
            <a:xfrm>
              <a:off x="198" y="1402"/>
              <a:ext cx="1" cy="1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26" name="Line 135">
              <a:extLst>
                <a:ext uri="{FF2B5EF4-FFF2-40B4-BE49-F238E27FC236}">
                  <a16:creationId xmlns:a16="http://schemas.microsoft.com/office/drawing/2014/main" id="{DDDE88B4-68BE-DF42-8B9C-B7949E529DDC}"/>
                </a:ext>
              </a:extLst>
            </p:cNvPr>
            <p:cNvSpPr>
              <a:spLocks noChangeShapeType="1"/>
            </p:cNvSpPr>
            <p:nvPr/>
          </p:nvSpPr>
          <p:spPr bwMode="auto">
            <a:xfrm>
              <a:off x="186" y="2414"/>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27" name="Line 136">
              <a:extLst>
                <a:ext uri="{FF2B5EF4-FFF2-40B4-BE49-F238E27FC236}">
                  <a16:creationId xmlns:a16="http://schemas.microsoft.com/office/drawing/2014/main" id="{5DB8005A-66B7-9143-BC03-37D8AA26873F}"/>
                </a:ext>
              </a:extLst>
            </p:cNvPr>
            <p:cNvSpPr>
              <a:spLocks noChangeShapeType="1"/>
            </p:cNvSpPr>
            <p:nvPr/>
          </p:nvSpPr>
          <p:spPr bwMode="auto">
            <a:xfrm>
              <a:off x="186" y="2312"/>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28" name="Line 137">
              <a:extLst>
                <a:ext uri="{FF2B5EF4-FFF2-40B4-BE49-F238E27FC236}">
                  <a16:creationId xmlns:a16="http://schemas.microsoft.com/office/drawing/2014/main" id="{D7155008-0851-D049-AE39-10F472875117}"/>
                </a:ext>
              </a:extLst>
            </p:cNvPr>
            <p:cNvSpPr>
              <a:spLocks noChangeShapeType="1"/>
            </p:cNvSpPr>
            <p:nvPr/>
          </p:nvSpPr>
          <p:spPr bwMode="auto">
            <a:xfrm>
              <a:off x="186" y="2211"/>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29" name="Line 138">
              <a:extLst>
                <a:ext uri="{FF2B5EF4-FFF2-40B4-BE49-F238E27FC236}">
                  <a16:creationId xmlns:a16="http://schemas.microsoft.com/office/drawing/2014/main" id="{09801A70-FA1C-E940-BF89-DB64885A5175}"/>
                </a:ext>
              </a:extLst>
            </p:cNvPr>
            <p:cNvSpPr>
              <a:spLocks noChangeShapeType="1"/>
            </p:cNvSpPr>
            <p:nvPr/>
          </p:nvSpPr>
          <p:spPr bwMode="auto">
            <a:xfrm>
              <a:off x="186" y="2109"/>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0" name="Line 139">
              <a:extLst>
                <a:ext uri="{FF2B5EF4-FFF2-40B4-BE49-F238E27FC236}">
                  <a16:creationId xmlns:a16="http://schemas.microsoft.com/office/drawing/2014/main" id="{7D90D285-3E1D-0443-B44F-EA56EF239433}"/>
                </a:ext>
              </a:extLst>
            </p:cNvPr>
            <p:cNvSpPr>
              <a:spLocks noChangeShapeType="1"/>
            </p:cNvSpPr>
            <p:nvPr/>
          </p:nvSpPr>
          <p:spPr bwMode="auto">
            <a:xfrm>
              <a:off x="186" y="2008"/>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1" name="Line 140">
              <a:extLst>
                <a:ext uri="{FF2B5EF4-FFF2-40B4-BE49-F238E27FC236}">
                  <a16:creationId xmlns:a16="http://schemas.microsoft.com/office/drawing/2014/main" id="{4FFF7691-814A-4B49-9EB6-ED20D823E334}"/>
                </a:ext>
              </a:extLst>
            </p:cNvPr>
            <p:cNvSpPr>
              <a:spLocks noChangeShapeType="1"/>
            </p:cNvSpPr>
            <p:nvPr/>
          </p:nvSpPr>
          <p:spPr bwMode="auto">
            <a:xfrm>
              <a:off x="186" y="1906"/>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2" name="Line 141">
              <a:extLst>
                <a:ext uri="{FF2B5EF4-FFF2-40B4-BE49-F238E27FC236}">
                  <a16:creationId xmlns:a16="http://schemas.microsoft.com/office/drawing/2014/main" id="{26CEDB9C-F97F-024F-B3A4-307B8B7C05D0}"/>
                </a:ext>
              </a:extLst>
            </p:cNvPr>
            <p:cNvSpPr>
              <a:spLocks noChangeShapeType="1"/>
            </p:cNvSpPr>
            <p:nvPr/>
          </p:nvSpPr>
          <p:spPr bwMode="auto">
            <a:xfrm>
              <a:off x="186" y="1808"/>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3" name="Line 142">
              <a:extLst>
                <a:ext uri="{FF2B5EF4-FFF2-40B4-BE49-F238E27FC236}">
                  <a16:creationId xmlns:a16="http://schemas.microsoft.com/office/drawing/2014/main" id="{9101CF89-609F-0A4D-B2C5-F3BE8426CD56}"/>
                </a:ext>
              </a:extLst>
            </p:cNvPr>
            <p:cNvSpPr>
              <a:spLocks noChangeShapeType="1"/>
            </p:cNvSpPr>
            <p:nvPr/>
          </p:nvSpPr>
          <p:spPr bwMode="auto">
            <a:xfrm>
              <a:off x="186" y="1707"/>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4" name="Line 143">
              <a:extLst>
                <a:ext uri="{FF2B5EF4-FFF2-40B4-BE49-F238E27FC236}">
                  <a16:creationId xmlns:a16="http://schemas.microsoft.com/office/drawing/2014/main" id="{F423C2C8-299B-BD4A-AA6A-C56A989599BF}"/>
                </a:ext>
              </a:extLst>
            </p:cNvPr>
            <p:cNvSpPr>
              <a:spLocks noChangeShapeType="1"/>
            </p:cNvSpPr>
            <p:nvPr/>
          </p:nvSpPr>
          <p:spPr bwMode="auto">
            <a:xfrm>
              <a:off x="186" y="1605"/>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5" name="Line 144">
              <a:extLst>
                <a:ext uri="{FF2B5EF4-FFF2-40B4-BE49-F238E27FC236}">
                  <a16:creationId xmlns:a16="http://schemas.microsoft.com/office/drawing/2014/main" id="{E9B4206E-EC25-B14D-9C7B-4A24E7512646}"/>
                </a:ext>
              </a:extLst>
            </p:cNvPr>
            <p:cNvSpPr>
              <a:spLocks noChangeShapeType="1"/>
            </p:cNvSpPr>
            <p:nvPr/>
          </p:nvSpPr>
          <p:spPr bwMode="auto">
            <a:xfrm>
              <a:off x="186" y="1504"/>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6" name="Line 145">
              <a:extLst>
                <a:ext uri="{FF2B5EF4-FFF2-40B4-BE49-F238E27FC236}">
                  <a16:creationId xmlns:a16="http://schemas.microsoft.com/office/drawing/2014/main" id="{2E171229-5753-BA45-B4AE-5BF295EF0ECC}"/>
                </a:ext>
              </a:extLst>
            </p:cNvPr>
            <p:cNvSpPr>
              <a:spLocks noChangeShapeType="1"/>
            </p:cNvSpPr>
            <p:nvPr/>
          </p:nvSpPr>
          <p:spPr bwMode="auto">
            <a:xfrm>
              <a:off x="186" y="1402"/>
              <a:ext cx="1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7" name="Line 146">
              <a:extLst>
                <a:ext uri="{FF2B5EF4-FFF2-40B4-BE49-F238E27FC236}">
                  <a16:creationId xmlns:a16="http://schemas.microsoft.com/office/drawing/2014/main" id="{207D61F8-19CC-F646-A123-6A82DF6D6C46}"/>
                </a:ext>
              </a:extLst>
            </p:cNvPr>
            <p:cNvSpPr>
              <a:spLocks noChangeShapeType="1"/>
            </p:cNvSpPr>
            <p:nvPr/>
          </p:nvSpPr>
          <p:spPr bwMode="auto">
            <a:xfrm>
              <a:off x="198" y="2414"/>
              <a:ext cx="120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8" name="Line 147">
              <a:extLst>
                <a:ext uri="{FF2B5EF4-FFF2-40B4-BE49-F238E27FC236}">
                  <a16:creationId xmlns:a16="http://schemas.microsoft.com/office/drawing/2014/main" id="{C23A8F73-DFC8-A941-A311-6B98CD1C70CD}"/>
                </a:ext>
              </a:extLst>
            </p:cNvPr>
            <p:cNvSpPr>
              <a:spLocks noChangeShapeType="1"/>
            </p:cNvSpPr>
            <p:nvPr/>
          </p:nvSpPr>
          <p:spPr bwMode="auto">
            <a:xfrm flipV="1">
              <a:off x="198"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39" name="Line 148">
              <a:extLst>
                <a:ext uri="{FF2B5EF4-FFF2-40B4-BE49-F238E27FC236}">
                  <a16:creationId xmlns:a16="http://schemas.microsoft.com/office/drawing/2014/main" id="{D61E5C8C-ED6C-A241-92C5-D3942B3DA17B}"/>
                </a:ext>
              </a:extLst>
            </p:cNvPr>
            <p:cNvSpPr>
              <a:spLocks noChangeShapeType="1"/>
            </p:cNvSpPr>
            <p:nvPr/>
          </p:nvSpPr>
          <p:spPr bwMode="auto">
            <a:xfrm flipV="1">
              <a:off x="319"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0" name="Line 149">
              <a:extLst>
                <a:ext uri="{FF2B5EF4-FFF2-40B4-BE49-F238E27FC236}">
                  <a16:creationId xmlns:a16="http://schemas.microsoft.com/office/drawing/2014/main" id="{F683F951-861C-754F-A962-489BC0D5B4F1}"/>
                </a:ext>
              </a:extLst>
            </p:cNvPr>
            <p:cNvSpPr>
              <a:spLocks noChangeShapeType="1"/>
            </p:cNvSpPr>
            <p:nvPr/>
          </p:nvSpPr>
          <p:spPr bwMode="auto">
            <a:xfrm flipV="1">
              <a:off x="436"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1" name="Line 150">
              <a:extLst>
                <a:ext uri="{FF2B5EF4-FFF2-40B4-BE49-F238E27FC236}">
                  <a16:creationId xmlns:a16="http://schemas.microsoft.com/office/drawing/2014/main" id="{0261F242-8906-A44E-A9BB-41F50753926F}"/>
                </a:ext>
              </a:extLst>
            </p:cNvPr>
            <p:cNvSpPr>
              <a:spLocks noChangeShapeType="1"/>
            </p:cNvSpPr>
            <p:nvPr/>
          </p:nvSpPr>
          <p:spPr bwMode="auto">
            <a:xfrm flipV="1">
              <a:off x="558"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2" name="Line 151">
              <a:extLst>
                <a:ext uri="{FF2B5EF4-FFF2-40B4-BE49-F238E27FC236}">
                  <a16:creationId xmlns:a16="http://schemas.microsoft.com/office/drawing/2014/main" id="{E152B908-3C56-4740-9217-74B3400E8FE5}"/>
                </a:ext>
              </a:extLst>
            </p:cNvPr>
            <p:cNvSpPr>
              <a:spLocks noChangeShapeType="1"/>
            </p:cNvSpPr>
            <p:nvPr/>
          </p:nvSpPr>
          <p:spPr bwMode="auto">
            <a:xfrm flipV="1">
              <a:off x="679"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3" name="Line 152">
              <a:extLst>
                <a:ext uri="{FF2B5EF4-FFF2-40B4-BE49-F238E27FC236}">
                  <a16:creationId xmlns:a16="http://schemas.microsoft.com/office/drawing/2014/main" id="{3A20718A-696E-CC42-9ED1-184DFF0AEBCD}"/>
                </a:ext>
              </a:extLst>
            </p:cNvPr>
            <p:cNvSpPr>
              <a:spLocks noChangeShapeType="1"/>
            </p:cNvSpPr>
            <p:nvPr/>
          </p:nvSpPr>
          <p:spPr bwMode="auto">
            <a:xfrm flipV="1">
              <a:off x="800"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4" name="Line 153">
              <a:extLst>
                <a:ext uri="{FF2B5EF4-FFF2-40B4-BE49-F238E27FC236}">
                  <a16:creationId xmlns:a16="http://schemas.microsoft.com/office/drawing/2014/main" id="{F334B55A-B3C9-5740-9B88-DE418F66C520}"/>
                </a:ext>
              </a:extLst>
            </p:cNvPr>
            <p:cNvSpPr>
              <a:spLocks noChangeShapeType="1"/>
            </p:cNvSpPr>
            <p:nvPr/>
          </p:nvSpPr>
          <p:spPr bwMode="auto">
            <a:xfrm flipV="1">
              <a:off x="918"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5" name="Line 154">
              <a:extLst>
                <a:ext uri="{FF2B5EF4-FFF2-40B4-BE49-F238E27FC236}">
                  <a16:creationId xmlns:a16="http://schemas.microsoft.com/office/drawing/2014/main" id="{8F7C7197-99AC-444C-BDDC-1CD799CD5501}"/>
                </a:ext>
              </a:extLst>
            </p:cNvPr>
            <p:cNvSpPr>
              <a:spLocks noChangeShapeType="1"/>
            </p:cNvSpPr>
            <p:nvPr/>
          </p:nvSpPr>
          <p:spPr bwMode="auto">
            <a:xfrm flipV="1">
              <a:off x="1039"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6" name="Line 155">
              <a:extLst>
                <a:ext uri="{FF2B5EF4-FFF2-40B4-BE49-F238E27FC236}">
                  <a16:creationId xmlns:a16="http://schemas.microsoft.com/office/drawing/2014/main" id="{AA0F3EB4-3F7F-EF45-A13D-E4FD1BF9930A}"/>
                </a:ext>
              </a:extLst>
            </p:cNvPr>
            <p:cNvSpPr>
              <a:spLocks noChangeShapeType="1"/>
            </p:cNvSpPr>
            <p:nvPr/>
          </p:nvSpPr>
          <p:spPr bwMode="auto">
            <a:xfrm flipV="1">
              <a:off x="1160"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7" name="Line 156">
              <a:extLst>
                <a:ext uri="{FF2B5EF4-FFF2-40B4-BE49-F238E27FC236}">
                  <a16:creationId xmlns:a16="http://schemas.microsoft.com/office/drawing/2014/main" id="{ED710830-A165-024F-B997-8A6F23E7C94B}"/>
                </a:ext>
              </a:extLst>
            </p:cNvPr>
            <p:cNvSpPr>
              <a:spLocks noChangeShapeType="1"/>
            </p:cNvSpPr>
            <p:nvPr/>
          </p:nvSpPr>
          <p:spPr bwMode="auto">
            <a:xfrm flipV="1">
              <a:off x="1278"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8" name="Line 157">
              <a:extLst>
                <a:ext uri="{FF2B5EF4-FFF2-40B4-BE49-F238E27FC236}">
                  <a16:creationId xmlns:a16="http://schemas.microsoft.com/office/drawing/2014/main" id="{155469B2-9E5A-324F-A2DA-6F921E4EC67F}"/>
                </a:ext>
              </a:extLst>
            </p:cNvPr>
            <p:cNvSpPr>
              <a:spLocks noChangeShapeType="1"/>
            </p:cNvSpPr>
            <p:nvPr/>
          </p:nvSpPr>
          <p:spPr bwMode="auto">
            <a:xfrm flipV="1">
              <a:off x="1399" y="2414"/>
              <a:ext cx="1" cy="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 altLang="en-US"/>
            </a:p>
          </p:txBody>
        </p:sp>
        <p:sp>
          <p:nvSpPr>
            <p:cNvPr id="42049" name="Freeform 158">
              <a:extLst>
                <a:ext uri="{FF2B5EF4-FFF2-40B4-BE49-F238E27FC236}">
                  <a16:creationId xmlns:a16="http://schemas.microsoft.com/office/drawing/2014/main" id="{4D04CB6C-8E89-1944-9E11-1496CC405CD2}"/>
                </a:ext>
              </a:extLst>
            </p:cNvPr>
            <p:cNvSpPr>
              <a:spLocks/>
            </p:cNvSpPr>
            <p:nvPr/>
          </p:nvSpPr>
          <p:spPr bwMode="auto">
            <a:xfrm>
              <a:off x="529" y="1779"/>
              <a:ext cx="57" cy="59"/>
            </a:xfrm>
            <a:custGeom>
              <a:avLst/>
              <a:gdLst>
                <a:gd name="T0" fmla="*/ 29 w 57"/>
                <a:gd name="T1" fmla="*/ 0 h 59"/>
                <a:gd name="T2" fmla="*/ 57 w 57"/>
                <a:gd name="T3" fmla="*/ 29 h 59"/>
                <a:gd name="T4" fmla="*/ 29 w 57"/>
                <a:gd name="T5" fmla="*/ 59 h 59"/>
                <a:gd name="T6" fmla="*/ 0 w 57"/>
                <a:gd name="T7" fmla="*/ 29 h 59"/>
                <a:gd name="T8" fmla="*/ 29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29" y="0"/>
                  </a:moveTo>
                  <a:lnTo>
                    <a:pt x="57" y="29"/>
                  </a:lnTo>
                  <a:lnTo>
                    <a:pt x="29" y="59"/>
                  </a:lnTo>
                  <a:lnTo>
                    <a:pt x="0" y="29"/>
                  </a:lnTo>
                  <a:lnTo>
                    <a:pt x="29" y="0"/>
                  </a:lnTo>
                  <a:close/>
                </a:path>
              </a:pathLst>
            </a:custGeom>
            <a:solidFill>
              <a:srgbClr val="00FFFF"/>
            </a:solidFill>
            <a:ln w="6350">
              <a:solidFill>
                <a:srgbClr val="000080"/>
              </a:solidFill>
              <a:round/>
              <a:headEnd/>
              <a:tailEnd/>
            </a:ln>
          </p:spPr>
          <p:txBody>
            <a:bodyPr/>
            <a:lstStyle/>
            <a:p>
              <a:endParaRPr lang="zh" altLang="en-US"/>
            </a:p>
          </p:txBody>
        </p:sp>
        <p:sp>
          <p:nvSpPr>
            <p:cNvPr id="42050" name="Freeform 159">
              <a:extLst>
                <a:ext uri="{FF2B5EF4-FFF2-40B4-BE49-F238E27FC236}">
                  <a16:creationId xmlns:a16="http://schemas.microsoft.com/office/drawing/2014/main" id="{2166A86E-4952-A743-B874-B1D4EF248913}"/>
                </a:ext>
              </a:extLst>
            </p:cNvPr>
            <p:cNvSpPr>
              <a:spLocks/>
            </p:cNvSpPr>
            <p:nvPr/>
          </p:nvSpPr>
          <p:spPr bwMode="auto">
            <a:xfrm>
              <a:off x="1011" y="2080"/>
              <a:ext cx="56" cy="59"/>
            </a:xfrm>
            <a:custGeom>
              <a:avLst/>
              <a:gdLst>
                <a:gd name="T0" fmla="*/ 28 w 56"/>
                <a:gd name="T1" fmla="*/ 0 h 59"/>
                <a:gd name="T2" fmla="*/ 56 w 56"/>
                <a:gd name="T3" fmla="*/ 29 h 59"/>
                <a:gd name="T4" fmla="*/ 28 w 56"/>
                <a:gd name="T5" fmla="*/ 59 h 59"/>
                <a:gd name="T6" fmla="*/ 0 w 56"/>
                <a:gd name="T7" fmla="*/ 29 h 59"/>
                <a:gd name="T8" fmla="*/ 28 w 56"/>
                <a:gd name="T9" fmla="*/ 0 h 59"/>
                <a:gd name="T10" fmla="*/ 0 60000 65536"/>
                <a:gd name="T11" fmla="*/ 0 60000 65536"/>
                <a:gd name="T12" fmla="*/ 0 60000 65536"/>
                <a:gd name="T13" fmla="*/ 0 60000 65536"/>
                <a:gd name="T14" fmla="*/ 0 60000 65536"/>
                <a:gd name="T15" fmla="*/ 0 w 56"/>
                <a:gd name="T16" fmla="*/ 0 h 59"/>
                <a:gd name="T17" fmla="*/ 56 w 56"/>
                <a:gd name="T18" fmla="*/ 59 h 59"/>
              </a:gdLst>
              <a:ahLst/>
              <a:cxnLst>
                <a:cxn ang="T10">
                  <a:pos x="T0" y="T1"/>
                </a:cxn>
                <a:cxn ang="T11">
                  <a:pos x="T2" y="T3"/>
                </a:cxn>
                <a:cxn ang="T12">
                  <a:pos x="T4" y="T5"/>
                </a:cxn>
                <a:cxn ang="T13">
                  <a:pos x="T6" y="T7"/>
                </a:cxn>
                <a:cxn ang="T14">
                  <a:pos x="T8" y="T9"/>
                </a:cxn>
              </a:cxnLst>
              <a:rect l="T15" t="T16" r="T17" b="T18"/>
              <a:pathLst>
                <a:path w="56" h="59">
                  <a:moveTo>
                    <a:pt x="28" y="0"/>
                  </a:moveTo>
                  <a:lnTo>
                    <a:pt x="56" y="29"/>
                  </a:lnTo>
                  <a:lnTo>
                    <a:pt x="28" y="59"/>
                  </a:lnTo>
                  <a:lnTo>
                    <a:pt x="0" y="29"/>
                  </a:lnTo>
                  <a:lnTo>
                    <a:pt x="28" y="0"/>
                  </a:lnTo>
                  <a:close/>
                </a:path>
              </a:pathLst>
            </a:custGeom>
            <a:solidFill>
              <a:srgbClr val="000080"/>
            </a:solidFill>
            <a:ln w="6350">
              <a:solidFill>
                <a:srgbClr val="000080"/>
              </a:solidFill>
              <a:round/>
              <a:headEnd/>
              <a:tailEnd/>
            </a:ln>
          </p:spPr>
          <p:txBody>
            <a:bodyPr/>
            <a:lstStyle/>
            <a:p>
              <a:endParaRPr lang="zh" altLang="en-US"/>
            </a:p>
          </p:txBody>
        </p:sp>
        <p:sp>
          <p:nvSpPr>
            <p:cNvPr id="42051" name="Freeform 160">
              <a:extLst>
                <a:ext uri="{FF2B5EF4-FFF2-40B4-BE49-F238E27FC236}">
                  <a16:creationId xmlns:a16="http://schemas.microsoft.com/office/drawing/2014/main" id="{69131146-1FB6-BA41-A4E8-FE660702B3ED}"/>
                </a:ext>
              </a:extLst>
            </p:cNvPr>
            <p:cNvSpPr>
              <a:spLocks/>
            </p:cNvSpPr>
            <p:nvPr/>
          </p:nvSpPr>
          <p:spPr bwMode="auto">
            <a:xfrm>
              <a:off x="651" y="1677"/>
              <a:ext cx="56" cy="59"/>
            </a:xfrm>
            <a:custGeom>
              <a:avLst/>
              <a:gdLst>
                <a:gd name="T0" fmla="*/ 28 w 56"/>
                <a:gd name="T1" fmla="*/ 0 h 59"/>
                <a:gd name="T2" fmla="*/ 56 w 56"/>
                <a:gd name="T3" fmla="*/ 30 h 59"/>
                <a:gd name="T4" fmla="*/ 28 w 56"/>
                <a:gd name="T5" fmla="*/ 59 h 59"/>
                <a:gd name="T6" fmla="*/ 0 w 56"/>
                <a:gd name="T7" fmla="*/ 30 h 59"/>
                <a:gd name="T8" fmla="*/ 28 w 56"/>
                <a:gd name="T9" fmla="*/ 0 h 59"/>
                <a:gd name="T10" fmla="*/ 0 60000 65536"/>
                <a:gd name="T11" fmla="*/ 0 60000 65536"/>
                <a:gd name="T12" fmla="*/ 0 60000 65536"/>
                <a:gd name="T13" fmla="*/ 0 60000 65536"/>
                <a:gd name="T14" fmla="*/ 0 60000 65536"/>
                <a:gd name="T15" fmla="*/ 0 w 56"/>
                <a:gd name="T16" fmla="*/ 0 h 59"/>
                <a:gd name="T17" fmla="*/ 56 w 56"/>
                <a:gd name="T18" fmla="*/ 59 h 59"/>
              </a:gdLst>
              <a:ahLst/>
              <a:cxnLst>
                <a:cxn ang="T10">
                  <a:pos x="T0" y="T1"/>
                </a:cxn>
                <a:cxn ang="T11">
                  <a:pos x="T2" y="T3"/>
                </a:cxn>
                <a:cxn ang="T12">
                  <a:pos x="T4" y="T5"/>
                </a:cxn>
                <a:cxn ang="T13">
                  <a:pos x="T6" y="T7"/>
                </a:cxn>
                <a:cxn ang="T14">
                  <a:pos x="T8" y="T9"/>
                </a:cxn>
              </a:cxnLst>
              <a:rect l="T15" t="T16" r="T17" b="T18"/>
              <a:pathLst>
                <a:path w="56" h="59">
                  <a:moveTo>
                    <a:pt x="28" y="0"/>
                  </a:moveTo>
                  <a:lnTo>
                    <a:pt x="56" y="30"/>
                  </a:lnTo>
                  <a:lnTo>
                    <a:pt x="28" y="59"/>
                  </a:lnTo>
                  <a:lnTo>
                    <a:pt x="0" y="30"/>
                  </a:lnTo>
                  <a:lnTo>
                    <a:pt x="28" y="0"/>
                  </a:lnTo>
                  <a:close/>
                </a:path>
              </a:pathLst>
            </a:custGeom>
            <a:solidFill>
              <a:srgbClr val="00FFFF"/>
            </a:solidFill>
            <a:ln w="6350">
              <a:solidFill>
                <a:srgbClr val="000080"/>
              </a:solidFill>
              <a:round/>
              <a:headEnd/>
              <a:tailEnd/>
            </a:ln>
          </p:spPr>
          <p:txBody>
            <a:bodyPr/>
            <a:lstStyle/>
            <a:p>
              <a:endParaRPr lang="zh" altLang="en-US"/>
            </a:p>
          </p:txBody>
        </p:sp>
        <p:sp>
          <p:nvSpPr>
            <p:cNvPr id="42052" name="Freeform 161">
              <a:extLst>
                <a:ext uri="{FF2B5EF4-FFF2-40B4-BE49-F238E27FC236}">
                  <a16:creationId xmlns:a16="http://schemas.microsoft.com/office/drawing/2014/main" id="{87293A10-AB7E-DA4C-8151-D3C416BE64B5}"/>
                </a:ext>
              </a:extLst>
            </p:cNvPr>
            <p:cNvSpPr>
              <a:spLocks/>
            </p:cNvSpPr>
            <p:nvPr/>
          </p:nvSpPr>
          <p:spPr bwMode="auto">
            <a:xfrm>
              <a:off x="529" y="1576"/>
              <a:ext cx="57" cy="59"/>
            </a:xfrm>
            <a:custGeom>
              <a:avLst/>
              <a:gdLst>
                <a:gd name="T0" fmla="*/ 29 w 57"/>
                <a:gd name="T1" fmla="*/ 0 h 59"/>
                <a:gd name="T2" fmla="*/ 57 w 57"/>
                <a:gd name="T3" fmla="*/ 29 h 59"/>
                <a:gd name="T4" fmla="*/ 29 w 57"/>
                <a:gd name="T5" fmla="*/ 59 h 59"/>
                <a:gd name="T6" fmla="*/ 0 w 57"/>
                <a:gd name="T7" fmla="*/ 29 h 59"/>
                <a:gd name="T8" fmla="*/ 29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29" y="0"/>
                  </a:moveTo>
                  <a:lnTo>
                    <a:pt x="57" y="29"/>
                  </a:lnTo>
                  <a:lnTo>
                    <a:pt x="29" y="59"/>
                  </a:lnTo>
                  <a:lnTo>
                    <a:pt x="0" y="29"/>
                  </a:lnTo>
                  <a:lnTo>
                    <a:pt x="29" y="0"/>
                  </a:lnTo>
                  <a:close/>
                </a:path>
              </a:pathLst>
            </a:custGeom>
            <a:solidFill>
              <a:srgbClr val="00FFFF"/>
            </a:solidFill>
            <a:ln w="6350">
              <a:solidFill>
                <a:srgbClr val="000080"/>
              </a:solidFill>
              <a:round/>
              <a:headEnd/>
              <a:tailEnd/>
            </a:ln>
          </p:spPr>
          <p:txBody>
            <a:bodyPr/>
            <a:lstStyle/>
            <a:p>
              <a:endParaRPr lang="zh" altLang="en-US"/>
            </a:p>
          </p:txBody>
        </p:sp>
        <p:sp>
          <p:nvSpPr>
            <p:cNvPr id="42053" name="Freeform 162">
              <a:extLst>
                <a:ext uri="{FF2B5EF4-FFF2-40B4-BE49-F238E27FC236}">
                  <a16:creationId xmlns:a16="http://schemas.microsoft.com/office/drawing/2014/main" id="{443C94BA-347E-E441-B4A6-0D8CDCDC3B9E}"/>
                </a:ext>
              </a:extLst>
            </p:cNvPr>
            <p:cNvSpPr>
              <a:spLocks/>
            </p:cNvSpPr>
            <p:nvPr/>
          </p:nvSpPr>
          <p:spPr bwMode="auto">
            <a:xfrm>
              <a:off x="1132" y="1880"/>
              <a:ext cx="57" cy="60"/>
            </a:xfrm>
            <a:custGeom>
              <a:avLst/>
              <a:gdLst>
                <a:gd name="T0" fmla="*/ 28 w 57"/>
                <a:gd name="T1" fmla="*/ 0 h 60"/>
                <a:gd name="T2" fmla="*/ 57 w 57"/>
                <a:gd name="T3" fmla="*/ 30 h 60"/>
                <a:gd name="T4" fmla="*/ 28 w 57"/>
                <a:gd name="T5" fmla="*/ 60 h 60"/>
                <a:gd name="T6" fmla="*/ 0 w 57"/>
                <a:gd name="T7" fmla="*/ 30 h 60"/>
                <a:gd name="T8" fmla="*/ 28 w 57"/>
                <a:gd name="T9" fmla="*/ 0 h 60"/>
                <a:gd name="T10" fmla="*/ 0 60000 65536"/>
                <a:gd name="T11" fmla="*/ 0 60000 65536"/>
                <a:gd name="T12" fmla="*/ 0 60000 65536"/>
                <a:gd name="T13" fmla="*/ 0 60000 65536"/>
                <a:gd name="T14" fmla="*/ 0 60000 65536"/>
                <a:gd name="T15" fmla="*/ 0 w 57"/>
                <a:gd name="T16" fmla="*/ 0 h 60"/>
                <a:gd name="T17" fmla="*/ 57 w 57"/>
                <a:gd name="T18" fmla="*/ 60 h 60"/>
              </a:gdLst>
              <a:ahLst/>
              <a:cxnLst>
                <a:cxn ang="T10">
                  <a:pos x="T0" y="T1"/>
                </a:cxn>
                <a:cxn ang="T11">
                  <a:pos x="T2" y="T3"/>
                </a:cxn>
                <a:cxn ang="T12">
                  <a:pos x="T4" y="T5"/>
                </a:cxn>
                <a:cxn ang="T13">
                  <a:pos x="T6" y="T7"/>
                </a:cxn>
                <a:cxn ang="T14">
                  <a:pos x="T8" y="T9"/>
                </a:cxn>
              </a:cxnLst>
              <a:rect l="T15" t="T16" r="T17" b="T18"/>
              <a:pathLst>
                <a:path w="57" h="60">
                  <a:moveTo>
                    <a:pt x="28" y="0"/>
                  </a:moveTo>
                  <a:lnTo>
                    <a:pt x="57" y="30"/>
                  </a:lnTo>
                  <a:lnTo>
                    <a:pt x="28" y="60"/>
                  </a:lnTo>
                  <a:lnTo>
                    <a:pt x="0" y="30"/>
                  </a:lnTo>
                  <a:lnTo>
                    <a:pt x="28" y="0"/>
                  </a:lnTo>
                  <a:close/>
                </a:path>
              </a:pathLst>
            </a:custGeom>
            <a:solidFill>
              <a:srgbClr val="000080"/>
            </a:solidFill>
            <a:ln w="6350">
              <a:solidFill>
                <a:srgbClr val="000080"/>
              </a:solidFill>
              <a:round/>
              <a:headEnd/>
              <a:tailEnd/>
            </a:ln>
          </p:spPr>
          <p:txBody>
            <a:bodyPr/>
            <a:lstStyle/>
            <a:p>
              <a:endParaRPr lang="zh" altLang="en-US"/>
            </a:p>
          </p:txBody>
        </p:sp>
        <p:sp>
          <p:nvSpPr>
            <p:cNvPr id="42054" name="Freeform 163">
              <a:extLst>
                <a:ext uri="{FF2B5EF4-FFF2-40B4-BE49-F238E27FC236}">
                  <a16:creationId xmlns:a16="http://schemas.microsoft.com/office/drawing/2014/main" id="{50E15FBF-CAB0-7343-8B31-BEB9EAD7BD61}"/>
                </a:ext>
              </a:extLst>
            </p:cNvPr>
            <p:cNvSpPr>
              <a:spLocks/>
            </p:cNvSpPr>
            <p:nvPr/>
          </p:nvSpPr>
          <p:spPr bwMode="auto">
            <a:xfrm>
              <a:off x="651" y="1880"/>
              <a:ext cx="56" cy="60"/>
            </a:xfrm>
            <a:custGeom>
              <a:avLst/>
              <a:gdLst>
                <a:gd name="T0" fmla="*/ 28 w 56"/>
                <a:gd name="T1" fmla="*/ 0 h 60"/>
                <a:gd name="T2" fmla="*/ 56 w 56"/>
                <a:gd name="T3" fmla="*/ 30 h 60"/>
                <a:gd name="T4" fmla="*/ 28 w 56"/>
                <a:gd name="T5" fmla="*/ 60 h 60"/>
                <a:gd name="T6" fmla="*/ 0 w 56"/>
                <a:gd name="T7" fmla="*/ 30 h 60"/>
                <a:gd name="T8" fmla="*/ 28 w 56"/>
                <a:gd name="T9" fmla="*/ 0 h 60"/>
                <a:gd name="T10" fmla="*/ 0 60000 65536"/>
                <a:gd name="T11" fmla="*/ 0 60000 65536"/>
                <a:gd name="T12" fmla="*/ 0 60000 65536"/>
                <a:gd name="T13" fmla="*/ 0 60000 65536"/>
                <a:gd name="T14" fmla="*/ 0 60000 65536"/>
                <a:gd name="T15" fmla="*/ 0 w 56"/>
                <a:gd name="T16" fmla="*/ 0 h 60"/>
                <a:gd name="T17" fmla="*/ 56 w 56"/>
                <a:gd name="T18" fmla="*/ 60 h 60"/>
              </a:gdLst>
              <a:ahLst/>
              <a:cxnLst>
                <a:cxn ang="T10">
                  <a:pos x="T0" y="T1"/>
                </a:cxn>
                <a:cxn ang="T11">
                  <a:pos x="T2" y="T3"/>
                </a:cxn>
                <a:cxn ang="T12">
                  <a:pos x="T4" y="T5"/>
                </a:cxn>
                <a:cxn ang="T13">
                  <a:pos x="T6" y="T7"/>
                </a:cxn>
                <a:cxn ang="T14">
                  <a:pos x="T8" y="T9"/>
                </a:cxn>
              </a:cxnLst>
              <a:rect l="T15" t="T16" r="T17" b="T18"/>
              <a:pathLst>
                <a:path w="56" h="60">
                  <a:moveTo>
                    <a:pt x="28" y="0"/>
                  </a:moveTo>
                  <a:lnTo>
                    <a:pt x="56" y="30"/>
                  </a:lnTo>
                  <a:lnTo>
                    <a:pt x="28" y="60"/>
                  </a:lnTo>
                  <a:lnTo>
                    <a:pt x="0" y="30"/>
                  </a:lnTo>
                  <a:lnTo>
                    <a:pt x="28" y="0"/>
                  </a:lnTo>
                  <a:close/>
                </a:path>
              </a:pathLst>
            </a:custGeom>
            <a:solidFill>
              <a:srgbClr val="00FFFF"/>
            </a:solidFill>
            <a:ln w="6350">
              <a:solidFill>
                <a:srgbClr val="000080"/>
              </a:solidFill>
              <a:round/>
              <a:headEnd/>
              <a:tailEnd/>
            </a:ln>
          </p:spPr>
          <p:txBody>
            <a:bodyPr/>
            <a:lstStyle/>
            <a:p>
              <a:endParaRPr lang="zh" altLang="en-US"/>
            </a:p>
          </p:txBody>
        </p:sp>
        <p:sp>
          <p:nvSpPr>
            <p:cNvPr id="42055" name="Freeform 164">
              <a:extLst>
                <a:ext uri="{FF2B5EF4-FFF2-40B4-BE49-F238E27FC236}">
                  <a16:creationId xmlns:a16="http://schemas.microsoft.com/office/drawing/2014/main" id="{B97531D8-1BBF-9248-9CEA-36569D711A67}"/>
                </a:ext>
              </a:extLst>
            </p:cNvPr>
            <p:cNvSpPr>
              <a:spLocks/>
            </p:cNvSpPr>
            <p:nvPr/>
          </p:nvSpPr>
          <p:spPr bwMode="auto">
            <a:xfrm>
              <a:off x="772" y="2283"/>
              <a:ext cx="57" cy="59"/>
            </a:xfrm>
            <a:custGeom>
              <a:avLst/>
              <a:gdLst>
                <a:gd name="T0" fmla="*/ 28 w 57"/>
                <a:gd name="T1" fmla="*/ 0 h 59"/>
                <a:gd name="T2" fmla="*/ 57 w 57"/>
                <a:gd name="T3" fmla="*/ 29 h 59"/>
                <a:gd name="T4" fmla="*/ 28 w 57"/>
                <a:gd name="T5" fmla="*/ 59 h 59"/>
                <a:gd name="T6" fmla="*/ 0 w 57"/>
                <a:gd name="T7" fmla="*/ 29 h 59"/>
                <a:gd name="T8" fmla="*/ 28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28" y="0"/>
                  </a:moveTo>
                  <a:lnTo>
                    <a:pt x="57" y="29"/>
                  </a:lnTo>
                  <a:lnTo>
                    <a:pt x="28" y="59"/>
                  </a:lnTo>
                  <a:lnTo>
                    <a:pt x="0" y="29"/>
                  </a:lnTo>
                  <a:lnTo>
                    <a:pt x="28" y="0"/>
                  </a:lnTo>
                  <a:close/>
                </a:path>
              </a:pathLst>
            </a:custGeom>
            <a:solidFill>
              <a:srgbClr val="00FFFF"/>
            </a:solidFill>
            <a:ln w="6350">
              <a:solidFill>
                <a:srgbClr val="000080"/>
              </a:solidFill>
              <a:round/>
              <a:headEnd/>
              <a:tailEnd/>
            </a:ln>
          </p:spPr>
          <p:txBody>
            <a:bodyPr/>
            <a:lstStyle/>
            <a:p>
              <a:endParaRPr lang="zh" altLang="en-US"/>
            </a:p>
          </p:txBody>
        </p:sp>
        <p:sp>
          <p:nvSpPr>
            <p:cNvPr id="42056" name="Freeform 165">
              <a:extLst>
                <a:ext uri="{FF2B5EF4-FFF2-40B4-BE49-F238E27FC236}">
                  <a16:creationId xmlns:a16="http://schemas.microsoft.com/office/drawing/2014/main" id="{6CFE3EEF-F441-9E44-8F3D-42D0996D1D0D}"/>
                </a:ext>
              </a:extLst>
            </p:cNvPr>
            <p:cNvSpPr>
              <a:spLocks/>
            </p:cNvSpPr>
            <p:nvPr/>
          </p:nvSpPr>
          <p:spPr bwMode="auto">
            <a:xfrm>
              <a:off x="772" y="1880"/>
              <a:ext cx="57" cy="60"/>
            </a:xfrm>
            <a:custGeom>
              <a:avLst/>
              <a:gdLst>
                <a:gd name="T0" fmla="*/ 28 w 57"/>
                <a:gd name="T1" fmla="*/ 0 h 60"/>
                <a:gd name="T2" fmla="*/ 57 w 57"/>
                <a:gd name="T3" fmla="*/ 30 h 60"/>
                <a:gd name="T4" fmla="*/ 28 w 57"/>
                <a:gd name="T5" fmla="*/ 60 h 60"/>
                <a:gd name="T6" fmla="*/ 0 w 57"/>
                <a:gd name="T7" fmla="*/ 30 h 60"/>
                <a:gd name="T8" fmla="*/ 28 w 57"/>
                <a:gd name="T9" fmla="*/ 0 h 60"/>
                <a:gd name="T10" fmla="*/ 0 60000 65536"/>
                <a:gd name="T11" fmla="*/ 0 60000 65536"/>
                <a:gd name="T12" fmla="*/ 0 60000 65536"/>
                <a:gd name="T13" fmla="*/ 0 60000 65536"/>
                <a:gd name="T14" fmla="*/ 0 60000 65536"/>
                <a:gd name="T15" fmla="*/ 0 w 57"/>
                <a:gd name="T16" fmla="*/ 0 h 60"/>
                <a:gd name="T17" fmla="*/ 57 w 57"/>
                <a:gd name="T18" fmla="*/ 60 h 60"/>
              </a:gdLst>
              <a:ahLst/>
              <a:cxnLst>
                <a:cxn ang="T10">
                  <a:pos x="T0" y="T1"/>
                </a:cxn>
                <a:cxn ang="T11">
                  <a:pos x="T2" y="T3"/>
                </a:cxn>
                <a:cxn ang="T12">
                  <a:pos x="T4" y="T5"/>
                </a:cxn>
                <a:cxn ang="T13">
                  <a:pos x="T6" y="T7"/>
                </a:cxn>
                <a:cxn ang="T14">
                  <a:pos x="T8" y="T9"/>
                </a:cxn>
              </a:cxnLst>
              <a:rect l="T15" t="T16" r="T17" b="T18"/>
              <a:pathLst>
                <a:path w="57" h="60">
                  <a:moveTo>
                    <a:pt x="28" y="0"/>
                  </a:moveTo>
                  <a:lnTo>
                    <a:pt x="57" y="30"/>
                  </a:lnTo>
                  <a:lnTo>
                    <a:pt x="28" y="60"/>
                  </a:lnTo>
                  <a:lnTo>
                    <a:pt x="0" y="30"/>
                  </a:lnTo>
                  <a:lnTo>
                    <a:pt x="28" y="0"/>
                  </a:lnTo>
                  <a:close/>
                </a:path>
              </a:pathLst>
            </a:custGeom>
            <a:solidFill>
              <a:srgbClr val="000080"/>
            </a:solidFill>
            <a:ln w="6350">
              <a:solidFill>
                <a:srgbClr val="000080"/>
              </a:solidFill>
              <a:round/>
              <a:headEnd/>
              <a:tailEnd/>
            </a:ln>
          </p:spPr>
          <p:txBody>
            <a:bodyPr/>
            <a:lstStyle/>
            <a:p>
              <a:endParaRPr lang="zh" altLang="en-US"/>
            </a:p>
          </p:txBody>
        </p:sp>
        <p:sp>
          <p:nvSpPr>
            <p:cNvPr id="42057" name="Rectangle 166">
              <a:extLst>
                <a:ext uri="{FF2B5EF4-FFF2-40B4-BE49-F238E27FC236}">
                  <a16:creationId xmlns:a16="http://schemas.microsoft.com/office/drawing/2014/main" id="{7C46D1B7-5FEA-B842-B793-973B0D7E6CD1}"/>
                </a:ext>
              </a:extLst>
            </p:cNvPr>
            <p:cNvSpPr>
              <a:spLocks noChangeArrowheads="1"/>
            </p:cNvSpPr>
            <p:nvPr/>
          </p:nvSpPr>
          <p:spPr bwMode="auto">
            <a:xfrm>
              <a:off x="141" y="238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0</a:t>
              </a:r>
              <a:endParaRPr kumimoji="0" lang="ko-KR" altLang="en-US" sz="2400">
                <a:latin typeface="Tahoma" panose="020B0604030504040204" pitchFamily="34" charset="0"/>
                <a:ea typeface="Gulim" panose="020B0600000101010101" pitchFamily="34" charset="-127"/>
              </a:endParaRPr>
            </a:p>
          </p:txBody>
        </p:sp>
        <p:sp>
          <p:nvSpPr>
            <p:cNvPr id="42058" name="Rectangle 167">
              <a:extLst>
                <a:ext uri="{FF2B5EF4-FFF2-40B4-BE49-F238E27FC236}">
                  <a16:creationId xmlns:a16="http://schemas.microsoft.com/office/drawing/2014/main" id="{D175109C-FB9E-6847-A3CE-1BA0A6A7D8D0}"/>
                </a:ext>
              </a:extLst>
            </p:cNvPr>
            <p:cNvSpPr>
              <a:spLocks noChangeArrowheads="1"/>
            </p:cNvSpPr>
            <p:nvPr/>
          </p:nvSpPr>
          <p:spPr bwMode="auto">
            <a:xfrm>
              <a:off x="141" y="228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1</a:t>
              </a:r>
              <a:endParaRPr kumimoji="0" lang="ko-KR" altLang="en-US" sz="2400">
                <a:latin typeface="Tahoma" panose="020B0604030504040204" pitchFamily="34" charset="0"/>
                <a:ea typeface="Gulim" panose="020B0600000101010101" pitchFamily="34" charset="-127"/>
              </a:endParaRPr>
            </a:p>
          </p:txBody>
        </p:sp>
        <p:sp>
          <p:nvSpPr>
            <p:cNvPr id="42059" name="Rectangle 168">
              <a:extLst>
                <a:ext uri="{FF2B5EF4-FFF2-40B4-BE49-F238E27FC236}">
                  <a16:creationId xmlns:a16="http://schemas.microsoft.com/office/drawing/2014/main" id="{1F9757D7-AC76-F049-8B25-D3880D85887B}"/>
                </a:ext>
              </a:extLst>
            </p:cNvPr>
            <p:cNvSpPr>
              <a:spLocks noChangeArrowheads="1"/>
            </p:cNvSpPr>
            <p:nvPr/>
          </p:nvSpPr>
          <p:spPr bwMode="auto">
            <a:xfrm>
              <a:off x="141" y="2181"/>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2</a:t>
              </a:r>
              <a:endParaRPr kumimoji="0" lang="ko-KR" altLang="en-US" sz="2400">
                <a:latin typeface="Tahoma" panose="020B0604030504040204" pitchFamily="34" charset="0"/>
                <a:ea typeface="Gulim" panose="020B0600000101010101" pitchFamily="34" charset="-127"/>
              </a:endParaRPr>
            </a:p>
          </p:txBody>
        </p:sp>
        <p:sp>
          <p:nvSpPr>
            <p:cNvPr id="42060" name="Rectangle 169">
              <a:extLst>
                <a:ext uri="{FF2B5EF4-FFF2-40B4-BE49-F238E27FC236}">
                  <a16:creationId xmlns:a16="http://schemas.microsoft.com/office/drawing/2014/main" id="{56937A39-95A9-714A-A280-C8135CF93E56}"/>
                </a:ext>
              </a:extLst>
            </p:cNvPr>
            <p:cNvSpPr>
              <a:spLocks noChangeArrowheads="1"/>
            </p:cNvSpPr>
            <p:nvPr/>
          </p:nvSpPr>
          <p:spPr bwMode="auto">
            <a:xfrm>
              <a:off x="141" y="2080"/>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3</a:t>
              </a:r>
              <a:endParaRPr kumimoji="0" lang="ko-KR" altLang="en-US" sz="2400">
                <a:latin typeface="Tahoma" panose="020B0604030504040204" pitchFamily="34" charset="0"/>
                <a:ea typeface="Gulim" panose="020B0600000101010101" pitchFamily="34" charset="-127"/>
              </a:endParaRPr>
            </a:p>
          </p:txBody>
        </p:sp>
        <p:sp>
          <p:nvSpPr>
            <p:cNvPr id="42061" name="Rectangle 170">
              <a:extLst>
                <a:ext uri="{FF2B5EF4-FFF2-40B4-BE49-F238E27FC236}">
                  <a16:creationId xmlns:a16="http://schemas.microsoft.com/office/drawing/2014/main" id="{5D2F5388-3CAC-A14A-8631-8CBBFF109256}"/>
                </a:ext>
              </a:extLst>
            </p:cNvPr>
            <p:cNvSpPr>
              <a:spLocks noChangeArrowheads="1"/>
            </p:cNvSpPr>
            <p:nvPr/>
          </p:nvSpPr>
          <p:spPr bwMode="auto">
            <a:xfrm>
              <a:off x="141" y="1978"/>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4</a:t>
              </a:r>
              <a:endParaRPr kumimoji="0" lang="ko-KR" altLang="en-US" sz="2400">
                <a:latin typeface="Tahoma" panose="020B0604030504040204" pitchFamily="34" charset="0"/>
                <a:ea typeface="Gulim" panose="020B0600000101010101" pitchFamily="34" charset="-127"/>
              </a:endParaRPr>
            </a:p>
          </p:txBody>
        </p:sp>
        <p:sp>
          <p:nvSpPr>
            <p:cNvPr id="42062" name="Rectangle 171">
              <a:extLst>
                <a:ext uri="{FF2B5EF4-FFF2-40B4-BE49-F238E27FC236}">
                  <a16:creationId xmlns:a16="http://schemas.microsoft.com/office/drawing/2014/main" id="{B1EC433C-2F7C-E547-97DE-213D61DC2D5C}"/>
                </a:ext>
              </a:extLst>
            </p:cNvPr>
            <p:cNvSpPr>
              <a:spLocks noChangeArrowheads="1"/>
            </p:cNvSpPr>
            <p:nvPr/>
          </p:nvSpPr>
          <p:spPr bwMode="auto">
            <a:xfrm>
              <a:off x="141" y="1876"/>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5</a:t>
              </a:r>
              <a:endParaRPr kumimoji="0" lang="ko-KR" altLang="en-US" sz="2400">
                <a:latin typeface="Tahoma" panose="020B0604030504040204" pitchFamily="34" charset="0"/>
                <a:ea typeface="Gulim" panose="020B0600000101010101" pitchFamily="34" charset="-127"/>
              </a:endParaRPr>
            </a:p>
          </p:txBody>
        </p:sp>
        <p:sp>
          <p:nvSpPr>
            <p:cNvPr id="42063" name="Rectangle 172">
              <a:extLst>
                <a:ext uri="{FF2B5EF4-FFF2-40B4-BE49-F238E27FC236}">
                  <a16:creationId xmlns:a16="http://schemas.microsoft.com/office/drawing/2014/main" id="{62CEA2CB-A0F8-FF47-84F2-1DBBF71ED13D}"/>
                </a:ext>
              </a:extLst>
            </p:cNvPr>
            <p:cNvSpPr>
              <a:spLocks noChangeArrowheads="1"/>
            </p:cNvSpPr>
            <p:nvPr/>
          </p:nvSpPr>
          <p:spPr bwMode="auto">
            <a:xfrm>
              <a:off x="141" y="1779"/>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6</a:t>
              </a:r>
              <a:endParaRPr kumimoji="0" lang="ko-KR" altLang="en-US" sz="2400">
                <a:latin typeface="Tahoma" panose="020B0604030504040204" pitchFamily="34" charset="0"/>
                <a:ea typeface="Gulim" panose="020B0600000101010101" pitchFamily="34" charset="-127"/>
              </a:endParaRPr>
            </a:p>
          </p:txBody>
        </p:sp>
        <p:sp>
          <p:nvSpPr>
            <p:cNvPr id="42064" name="Rectangle 173">
              <a:extLst>
                <a:ext uri="{FF2B5EF4-FFF2-40B4-BE49-F238E27FC236}">
                  <a16:creationId xmlns:a16="http://schemas.microsoft.com/office/drawing/2014/main" id="{1B224F2A-CF4D-1C44-8E67-AFD07E585F90}"/>
                </a:ext>
              </a:extLst>
            </p:cNvPr>
            <p:cNvSpPr>
              <a:spLocks noChangeArrowheads="1"/>
            </p:cNvSpPr>
            <p:nvPr/>
          </p:nvSpPr>
          <p:spPr bwMode="auto">
            <a:xfrm>
              <a:off x="141" y="1677"/>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7</a:t>
              </a:r>
              <a:endParaRPr kumimoji="0" lang="ko-KR" altLang="en-US" sz="2400">
                <a:latin typeface="Tahoma" panose="020B0604030504040204" pitchFamily="34" charset="0"/>
                <a:ea typeface="Gulim" panose="020B0600000101010101" pitchFamily="34" charset="-127"/>
              </a:endParaRPr>
            </a:p>
          </p:txBody>
        </p:sp>
        <p:sp>
          <p:nvSpPr>
            <p:cNvPr id="42065" name="Rectangle 174">
              <a:extLst>
                <a:ext uri="{FF2B5EF4-FFF2-40B4-BE49-F238E27FC236}">
                  <a16:creationId xmlns:a16="http://schemas.microsoft.com/office/drawing/2014/main" id="{0C90D43D-9BA5-AF40-98AC-61D8A320A9EE}"/>
                </a:ext>
              </a:extLst>
            </p:cNvPr>
            <p:cNvSpPr>
              <a:spLocks noChangeArrowheads="1"/>
            </p:cNvSpPr>
            <p:nvPr/>
          </p:nvSpPr>
          <p:spPr bwMode="auto">
            <a:xfrm>
              <a:off x="141" y="1576"/>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8</a:t>
              </a:r>
              <a:endParaRPr kumimoji="0" lang="ko-KR" altLang="en-US" sz="2400">
                <a:latin typeface="Tahoma" panose="020B0604030504040204" pitchFamily="34" charset="0"/>
                <a:ea typeface="Gulim" panose="020B0600000101010101" pitchFamily="34" charset="-127"/>
              </a:endParaRPr>
            </a:p>
          </p:txBody>
        </p:sp>
        <p:sp>
          <p:nvSpPr>
            <p:cNvPr id="42066" name="Rectangle 175">
              <a:extLst>
                <a:ext uri="{FF2B5EF4-FFF2-40B4-BE49-F238E27FC236}">
                  <a16:creationId xmlns:a16="http://schemas.microsoft.com/office/drawing/2014/main" id="{964728FC-6B97-DD49-9AEC-5084F4460A28}"/>
                </a:ext>
              </a:extLst>
            </p:cNvPr>
            <p:cNvSpPr>
              <a:spLocks noChangeArrowheads="1"/>
            </p:cNvSpPr>
            <p:nvPr/>
          </p:nvSpPr>
          <p:spPr bwMode="auto">
            <a:xfrm>
              <a:off x="141" y="147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9</a:t>
              </a:r>
              <a:endParaRPr kumimoji="0" lang="ko-KR" altLang="en-US" sz="2400">
                <a:latin typeface="Tahoma" panose="020B0604030504040204" pitchFamily="34" charset="0"/>
                <a:ea typeface="Gulim" panose="020B0600000101010101" pitchFamily="34" charset="-127"/>
              </a:endParaRPr>
            </a:p>
          </p:txBody>
        </p:sp>
        <p:sp>
          <p:nvSpPr>
            <p:cNvPr id="42067" name="Rectangle 176">
              <a:extLst>
                <a:ext uri="{FF2B5EF4-FFF2-40B4-BE49-F238E27FC236}">
                  <a16:creationId xmlns:a16="http://schemas.microsoft.com/office/drawing/2014/main" id="{D9EFFD8E-03A3-BF43-8DAF-F5AE1803F496}"/>
                </a:ext>
              </a:extLst>
            </p:cNvPr>
            <p:cNvSpPr>
              <a:spLocks noChangeArrowheads="1"/>
            </p:cNvSpPr>
            <p:nvPr/>
          </p:nvSpPr>
          <p:spPr bwMode="auto">
            <a:xfrm>
              <a:off x="117" y="1372"/>
              <a:ext cx="55"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10</a:t>
              </a:r>
              <a:endParaRPr kumimoji="0" lang="ko-KR" altLang="en-US" sz="2400">
                <a:latin typeface="Tahoma" panose="020B0604030504040204" pitchFamily="34" charset="0"/>
                <a:ea typeface="Gulim" panose="020B0600000101010101" pitchFamily="34" charset="-127"/>
              </a:endParaRPr>
            </a:p>
          </p:txBody>
        </p:sp>
        <p:sp>
          <p:nvSpPr>
            <p:cNvPr id="42068" name="Rectangle 177">
              <a:extLst>
                <a:ext uri="{FF2B5EF4-FFF2-40B4-BE49-F238E27FC236}">
                  <a16:creationId xmlns:a16="http://schemas.microsoft.com/office/drawing/2014/main" id="{573ABEBD-0FA7-8A48-BB4E-0F89159C4BFF}"/>
                </a:ext>
              </a:extLst>
            </p:cNvPr>
            <p:cNvSpPr>
              <a:spLocks noChangeArrowheads="1"/>
            </p:cNvSpPr>
            <p:nvPr/>
          </p:nvSpPr>
          <p:spPr bwMode="auto">
            <a:xfrm>
              <a:off x="186"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0</a:t>
              </a:r>
              <a:endParaRPr kumimoji="0" lang="ko-KR" altLang="en-US" sz="2400">
                <a:latin typeface="Tahoma" panose="020B0604030504040204" pitchFamily="34" charset="0"/>
                <a:ea typeface="Gulim" panose="020B0600000101010101" pitchFamily="34" charset="-127"/>
              </a:endParaRPr>
            </a:p>
          </p:txBody>
        </p:sp>
        <p:sp>
          <p:nvSpPr>
            <p:cNvPr id="42069" name="Rectangle 178">
              <a:extLst>
                <a:ext uri="{FF2B5EF4-FFF2-40B4-BE49-F238E27FC236}">
                  <a16:creationId xmlns:a16="http://schemas.microsoft.com/office/drawing/2014/main" id="{C8CEBFEA-BF56-D144-BAFD-6F28B5A3DA1C}"/>
                </a:ext>
              </a:extLst>
            </p:cNvPr>
            <p:cNvSpPr>
              <a:spLocks noChangeArrowheads="1"/>
            </p:cNvSpPr>
            <p:nvPr/>
          </p:nvSpPr>
          <p:spPr bwMode="auto">
            <a:xfrm>
              <a:off x="307"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1</a:t>
              </a:r>
              <a:endParaRPr kumimoji="0" lang="ko-KR" altLang="en-US" sz="2400">
                <a:latin typeface="Tahoma" panose="020B0604030504040204" pitchFamily="34" charset="0"/>
                <a:ea typeface="Gulim" panose="020B0600000101010101" pitchFamily="34" charset="-127"/>
              </a:endParaRPr>
            </a:p>
          </p:txBody>
        </p:sp>
        <p:sp>
          <p:nvSpPr>
            <p:cNvPr id="42070" name="Rectangle 179">
              <a:extLst>
                <a:ext uri="{FF2B5EF4-FFF2-40B4-BE49-F238E27FC236}">
                  <a16:creationId xmlns:a16="http://schemas.microsoft.com/office/drawing/2014/main" id="{26D61B42-6CE4-3548-9502-0C32EEA1A933}"/>
                </a:ext>
              </a:extLst>
            </p:cNvPr>
            <p:cNvSpPr>
              <a:spLocks noChangeArrowheads="1"/>
            </p:cNvSpPr>
            <p:nvPr/>
          </p:nvSpPr>
          <p:spPr bwMode="auto">
            <a:xfrm>
              <a:off x="424"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2</a:t>
              </a:r>
              <a:endParaRPr kumimoji="0" lang="ko-KR" altLang="en-US" sz="2400">
                <a:latin typeface="Tahoma" panose="020B0604030504040204" pitchFamily="34" charset="0"/>
                <a:ea typeface="Gulim" panose="020B0600000101010101" pitchFamily="34" charset="-127"/>
              </a:endParaRPr>
            </a:p>
          </p:txBody>
        </p:sp>
        <p:sp>
          <p:nvSpPr>
            <p:cNvPr id="42071" name="Rectangle 180">
              <a:extLst>
                <a:ext uri="{FF2B5EF4-FFF2-40B4-BE49-F238E27FC236}">
                  <a16:creationId xmlns:a16="http://schemas.microsoft.com/office/drawing/2014/main" id="{0C35680A-CCA6-2C40-A32B-4766BCDC99BE}"/>
                </a:ext>
              </a:extLst>
            </p:cNvPr>
            <p:cNvSpPr>
              <a:spLocks noChangeArrowheads="1"/>
            </p:cNvSpPr>
            <p:nvPr/>
          </p:nvSpPr>
          <p:spPr bwMode="auto">
            <a:xfrm>
              <a:off x="546"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3</a:t>
              </a:r>
              <a:endParaRPr kumimoji="0" lang="ko-KR" altLang="en-US" sz="2400">
                <a:latin typeface="Tahoma" panose="020B0604030504040204" pitchFamily="34" charset="0"/>
                <a:ea typeface="Gulim" panose="020B0600000101010101" pitchFamily="34" charset="-127"/>
              </a:endParaRPr>
            </a:p>
          </p:txBody>
        </p:sp>
        <p:sp>
          <p:nvSpPr>
            <p:cNvPr id="42072" name="Rectangle 181">
              <a:extLst>
                <a:ext uri="{FF2B5EF4-FFF2-40B4-BE49-F238E27FC236}">
                  <a16:creationId xmlns:a16="http://schemas.microsoft.com/office/drawing/2014/main" id="{9DA06A8C-FC1D-A84C-8C6F-35D4342C6A71}"/>
                </a:ext>
              </a:extLst>
            </p:cNvPr>
            <p:cNvSpPr>
              <a:spLocks noChangeArrowheads="1"/>
            </p:cNvSpPr>
            <p:nvPr/>
          </p:nvSpPr>
          <p:spPr bwMode="auto">
            <a:xfrm>
              <a:off x="667"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4</a:t>
              </a:r>
              <a:endParaRPr kumimoji="0" lang="ko-KR" altLang="en-US" sz="2400">
                <a:latin typeface="Tahoma" panose="020B0604030504040204" pitchFamily="34" charset="0"/>
                <a:ea typeface="Gulim" panose="020B0600000101010101" pitchFamily="34" charset="-127"/>
              </a:endParaRPr>
            </a:p>
          </p:txBody>
        </p:sp>
        <p:sp>
          <p:nvSpPr>
            <p:cNvPr id="42073" name="Rectangle 182">
              <a:extLst>
                <a:ext uri="{FF2B5EF4-FFF2-40B4-BE49-F238E27FC236}">
                  <a16:creationId xmlns:a16="http://schemas.microsoft.com/office/drawing/2014/main" id="{88C90EFC-487E-2542-8483-F7EFFF9CFABA}"/>
                </a:ext>
              </a:extLst>
            </p:cNvPr>
            <p:cNvSpPr>
              <a:spLocks noChangeArrowheads="1"/>
            </p:cNvSpPr>
            <p:nvPr/>
          </p:nvSpPr>
          <p:spPr bwMode="auto">
            <a:xfrm>
              <a:off x="788"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5</a:t>
              </a:r>
              <a:endParaRPr kumimoji="0" lang="ko-KR" altLang="en-US" sz="2400">
                <a:latin typeface="Tahoma" panose="020B0604030504040204" pitchFamily="34" charset="0"/>
                <a:ea typeface="Gulim" panose="020B0600000101010101" pitchFamily="34" charset="-127"/>
              </a:endParaRPr>
            </a:p>
          </p:txBody>
        </p:sp>
        <p:sp>
          <p:nvSpPr>
            <p:cNvPr id="42074" name="Rectangle 183">
              <a:extLst>
                <a:ext uri="{FF2B5EF4-FFF2-40B4-BE49-F238E27FC236}">
                  <a16:creationId xmlns:a16="http://schemas.microsoft.com/office/drawing/2014/main" id="{58D42AB1-3B34-E84F-8EF4-FADCDD55AB31}"/>
                </a:ext>
              </a:extLst>
            </p:cNvPr>
            <p:cNvSpPr>
              <a:spLocks noChangeArrowheads="1"/>
            </p:cNvSpPr>
            <p:nvPr/>
          </p:nvSpPr>
          <p:spPr bwMode="auto">
            <a:xfrm>
              <a:off x="906"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6</a:t>
              </a:r>
              <a:endParaRPr kumimoji="0" lang="ko-KR" altLang="en-US" sz="2400">
                <a:latin typeface="Tahoma" panose="020B0604030504040204" pitchFamily="34" charset="0"/>
                <a:ea typeface="Gulim" panose="020B0600000101010101" pitchFamily="34" charset="-127"/>
              </a:endParaRPr>
            </a:p>
          </p:txBody>
        </p:sp>
        <p:sp>
          <p:nvSpPr>
            <p:cNvPr id="42075" name="Rectangle 184">
              <a:extLst>
                <a:ext uri="{FF2B5EF4-FFF2-40B4-BE49-F238E27FC236}">
                  <a16:creationId xmlns:a16="http://schemas.microsoft.com/office/drawing/2014/main" id="{C07DB594-EB47-F84A-A679-D77B52F92C7A}"/>
                </a:ext>
              </a:extLst>
            </p:cNvPr>
            <p:cNvSpPr>
              <a:spLocks noChangeArrowheads="1"/>
            </p:cNvSpPr>
            <p:nvPr/>
          </p:nvSpPr>
          <p:spPr bwMode="auto">
            <a:xfrm>
              <a:off x="1027"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7</a:t>
              </a:r>
              <a:endParaRPr kumimoji="0" lang="ko-KR" altLang="en-US" sz="2400">
                <a:latin typeface="Tahoma" panose="020B0604030504040204" pitchFamily="34" charset="0"/>
                <a:ea typeface="Gulim" panose="020B0600000101010101" pitchFamily="34" charset="-127"/>
              </a:endParaRPr>
            </a:p>
          </p:txBody>
        </p:sp>
        <p:sp>
          <p:nvSpPr>
            <p:cNvPr id="42076" name="Rectangle 185">
              <a:extLst>
                <a:ext uri="{FF2B5EF4-FFF2-40B4-BE49-F238E27FC236}">
                  <a16:creationId xmlns:a16="http://schemas.microsoft.com/office/drawing/2014/main" id="{6E5E50DB-3D48-5647-8100-BF212D7EA6E5}"/>
                </a:ext>
              </a:extLst>
            </p:cNvPr>
            <p:cNvSpPr>
              <a:spLocks noChangeArrowheads="1"/>
            </p:cNvSpPr>
            <p:nvPr/>
          </p:nvSpPr>
          <p:spPr bwMode="auto">
            <a:xfrm>
              <a:off x="1148"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8</a:t>
              </a:r>
              <a:endParaRPr kumimoji="0" lang="ko-KR" altLang="en-US" sz="2400">
                <a:latin typeface="Tahoma" panose="020B0604030504040204" pitchFamily="34" charset="0"/>
                <a:ea typeface="Gulim" panose="020B0600000101010101" pitchFamily="34" charset="-127"/>
              </a:endParaRPr>
            </a:p>
          </p:txBody>
        </p:sp>
        <p:sp>
          <p:nvSpPr>
            <p:cNvPr id="42077" name="Rectangle 186">
              <a:extLst>
                <a:ext uri="{FF2B5EF4-FFF2-40B4-BE49-F238E27FC236}">
                  <a16:creationId xmlns:a16="http://schemas.microsoft.com/office/drawing/2014/main" id="{E26D8A19-35EF-024D-9CF4-1CA3AE0956BF}"/>
                </a:ext>
              </a:extLst>
            </p:cNvPr>
            <p:cNvSpPr>
              <a:spLocks noChangeArrowheads="1"/>
            </p:cNvSpPr>
            <p:nvPr/>
          </p:nvSpPr>
          <p:spPr bwMode="auto">
            <a:xfrm>
              <a:off x="1266" y="2452"/>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9</a:t>
              </a:r>
              <a:endParaRPr kumimoji="0" lang="ko-KR" altLang="en-US" sz="2400">
                <a:latin typeface="Tahoma" panose="020B0604030504040204" pitchFamily="34" charset="0"/>
                <a:ea typeface="Gulim" panose="020B0600000101010101" pitchFamily="34" charset="-127"/>
              </a:endParaRPr>
            </a:p>
          </p:txBody>
        </p:sp>
        <p:sp>
          <p:nvSpPr>
            <p:cNvPr id="42078" name="Rectangle 187">
              <a:extLst>
                <a:ext uri="{FF2B5EF4-FFF2-40B4-BE49-F238E27FC236}">
                  <a16:creationId xmlns:a16="http://schemas.microsoft.com/office/drawing/2014/main" id="{C01CE8AC-D14B-8B40-B619-381247D8C4F3}"/>
                </a:ext>
              </a:extLst>
            </p:cNvPr>
            <p:cNvSpPr>
              <a:spLocks noChangeArrowheads="1"/>
            </p:cNvSpPr>
            <p:nvPr/>
          </p:nvSpPr>
          <p:spPr bwMode="auto">
            <a:xfrm>
              <a:off x="1375" y="2452"/>
              <a:ext cx="55"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0"/>
                </a:spcBef>
                <a:buClrTx/>
                <a:buFontTx/>
                <a:buNone/>
              </a:pPr>
              <a:r>
                <a:rPr kumimoji="0" lang="ko-KR" altLang="en-US" sz="600">
                  <a:solidFill>
                    <a:srgbClr val="000000"/>
                  </a:solidFill>
                  <a:latin typeface="Arial" panose="020B0604020202020204" pitchFamily="34" charset="0"/>
                  <a:ea typeface="Gulim" panose="020B0600000101010101" pitchFamily="34" charset="-127"/>
                </a:rPr>
                <a:t>10</a:t>
              </a:r>
              <a:endParaRPr kumimoji="0" lang="ko-KR" altLang="en-US" sz="2400">
                <a:latin typeface="Tahoma" panose="020B0604030504040204" pitchFamily="34" charset="0"/>
                <a:ea typeface="Gulim" panose="020B0600000101010101" pitchFamily="34" charset="-127"/>
              </a:endParaRPr>
            </a:p>
          </p:txBody>
        </p:sp>
        <p:sp>
          <p:nvSpPr>
            <p:cNvPr id="42079" name="Rectangle 188">
              <a:extLst>
                <a:ext uri="{FF2B5EF4-FFF2-40B4-BE49-F238E27FC236}">
                  <a16:creationId xmlns:a16="http://schemas.microsoft.com/office/drawing/2014/main" id="{E6D79429-7AE2-D044-A80E-A280DC11EEEA}"/>
                </a:ext>
              </a:extLst>
            </p:cNvPr>
            <p:cNvSpPr>
              <a:spLocks noChangeArrowheads="1"/>
            </p:cNvSpPr>
            <p:nvPr/>
          </p:nvSpPr>
          <p:spPr bwMode="auto">
            <a:xfrm>
              <a:off x="64" y="1313"/>
              <a:ext cx="1400" cy="1254"/>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080" name="Freeform 189">
              <a:extLst>
                <a:ext uri="{FF2B5EF4-FFF2-40B4-BE49-F238E27FC236}">
                  <a16:creationId xmlns:a16="http://schemas.microsoft.com/office/drawing/2014/main" id="{BDC560FA-0AFB-4443-AA3A-85E3DB3B3CCD}"/>
                </a:ext>
              </a:extLst>
            </p:cNvPr>
            <p:cNvSpPr>
              <a:spLocks/>
            </p:cNvSpPr>
            <p:nvPr/>
          </p:nvSpPr>
          <p:spPr bwMode="auto">
            <a:xfrm>
              <a:off x="528" y="1976"/>
              <a:ext cx="56" cy="60"/>
            </a:xfrm>
            <a:custGeom>
              <a:avLst/>
              <a:gdLst>
                <a:gd name="T0" fmla="*/ 28 w 56"/>
                <a:gd name="T1" fmla="*/ 0 h 60"/>
                <a:gd name="T2" fmla="*/ 56 w 56"/>
                <a:gd name="T3" fmla="*/ 30 h 60"/>
                <a:gd name="T4" fmla="*/ 28 w 56"/>
                <a:gd name="T5" fmla="*/ 60 h 60"/>
                <a:gd name="T6" fmla="*/ 0 w 56"/>
                <a:gd name="T7" fmla="*/ 30 h 60"/>
                <a:gd name="T8" fmla="*/ 28 w 56"/>
                <a:gd name="T9" fmla="*/ 0 h 60"/>
                <a:gd name="T10" fmla="*/ 0 60000 65536"/>
                <a:gd name="T11" fmla="*/ 0 60000 65536"/>
                <a:gd name="T12" fmla="*/ 0 60000 65536"/>
                <a:gd name="T13" fmla="*/ 0 60000 65536"/>
                <a:gd name="T14" fmla="*/ 0 60000 65536"/>
                <a:gd name="T15" fmla="*/ 0 w 56"/>
                <a:gd name="T16" fmla="*/ 0 h 60"/>
                <a:gd name="T17" fmla="*/ 56 w 56"/>
                <a:gd name="T18" fmla="*/ 60 h 60"/>
              </a:gdLst>
              <a:ahLst/>
              <a:cxnLst>
                <a:cxn ang="T10">
                  <a:pos x="T0" y="T1"/>
                </a:cxn>
                <a:cxn ang="T11">
                  <a:pos x="T2" y="T3"/>
                </a:cxn>
                <a:cxn ang="T12">
                  <a:pos x="T4" y="T5"/>
                </a:cxn>
                <a:cxn ang="T13">
                  <a:pos x="T6" y="T7"/>
                </a:cxn>
                <a:cxn ang="T14">
                  <a:pos x="T8" y="T9"/>
                </a:cxn>
              </a:cxnLst>
              <a:rect l="T15" t="T16" r="T17" b="T18"/>
              <a:pathLst>
                <a:path w="56" h="60">
                  <a:moveTo>
                    <a:pt x="28" y="0"/>
                  </a:moveTo>
                  <a:lnTo>
                    <a:pt x="56" y="30"/>
                  </a:lnTo>
                  <a:lnTo>
                    <a:pt x="28" y="60"/>
                  </a:lnTo>
                  <a:lnTo>
                    <a:pt x="0" y="30"/>
                  </a:lnTo>
                  <a:lnTo>
                    <a:pt x="28" y="0"/>
                  </a:lnTo>
                  <a:close/>
                </a:path>
              </a:pathLst>
            </a:custGeom>
            <a:solidFill>
              <a:srgbClr val="00FFFF"/>
            </a:solidFill>
            <a:ln w="6350">
              <a:solidFill>
                <a:srgbClr val="000080"/>
              </a:solidFill>
              <a:round/>
              <a:headEnd/>
              <a:tailEnd/>
            </a:ln>
          </p:spPr>
          <p:txBody>
            <a:bodyPr/>
            <a:lstStyle/>
            <a:p>
              <a:endParaRPr lang="zh" altLang="en-US"/>
            </a:p>
          </p:txBody>
        </p:sp>
        <p:sp>
          <p:nvSpPr>
            <p:cNvPr id="42081" name="Freeform 190">
              <a:extLst>
                <a:ext uri="{FF2B5EF4-FFF2-40B4-BE49-F238E27FC236}">
                  <a16:creationId xmlns:a16="http://schemas.microsoft.com/office/drawing/2014/main" id="{36D7161C-61BC-5F4A-B2D6-E5A4BD67BE49}"/>
                </a:ext>
              </a:extLst>
            </p:cNvPr>
            <p:cNvSpPr>
              <a:spLocks/>
            </p:cNvSpPr>
            <p:nvPr/>
          </p:nvSpPr>
          <p:spPr bwMode="auto">
            <a:xfrm>
              <a:off x="1008" y="1872"/>
              <a:ext cx="56" cy="59"/>
            </a:xfrm>
            <a:custGeom>
              <a:avLst/>
              <a:gdLst>
                <a:gd name="T0" fmla="*/ 28 w 56"/>
                <a:gd name="T1" fmla="*/ 0 h 59"/>
                <a:gd name="T2" fmla="*/ 56 w 56"/>
                <a:gd name="T3" fmla="*/ 29 h 59"/>
                <a:gd name="T4" fmla="*/ 28 w 56"/>
                <a:gd name="T5" fmla="*/ 59 h 59"/>
                <a:gd name="T6" fmla="*/ 0 w 56"/>
                <a:gd name="T7" fmla="*/ 29 h 59"/>
                <a:gd name="T8" fmla="*/ 28 w 56"/>
                <a:gd name="T9" fmla="*/ 0 h 59"/>
                <a:gd name="T10" fmla="*/ 0 60000 65536"/>
                <a:gd name="T11" fmla="*/ 0 60000 65536"/>
                <a:gd name="T12" fmla="*/ 0 60000 65536"/>
                <a:gd name="T13" fmla="*/ 0 60000 65536"/>
                <a:gd name="T14" fmla="*/ 0 60000 65536"/>
                <a:gd name="T15" fmla="*/ 0 w 56"/>
                <a:gd name="T16" fmla="*/ 0 h 59"/>
                <a:gd name="T17" fmla="*/ 56 w 56"/>
                <a:gd name="T18" fmla="*/ 59 h 59"/>
              </a:gdLst>
              <a:ahLst/>
              <a:cxnLst>
                <a:cxn ang="T10">
                  <a:pos x="T0" y="T1"/>
                </a:cxn>
                <a:cxn ang="T11">
                  <a:pos x="T2" y="T3"/>
                </a:cxn>
                <a:cxn ang="T12">
                  <a:pos x="T4" y="T5"/>
                </a:cxn>
                <a:cxn ang="T13">
                  <a:pos x="T6" y="T7"/>
                </a:cxn>
                <a:cxn ang="T14">
                  <a:pos x="T8" y="T9"/>
                </a:cxn>
              </a:cxnLst>
              <a:rect l="T15" t="T16" r="T17" b="T18"/>
              <a:pathLst>
                <a:path w="56" h="59">
                  <a:moveTo>
                    <a:pt x="28" y="0"/>
                  </a:moveTo>
                  <a:lnTo>
                    <a:pt x="56" y="29"/>
                  </a:lnTo>
                  <a:lnTo>
                    <a:pt x="28" y="59"/>
                  </a:lnTo>
                  <a:lnTo>
                    <a:pt x="0" y="29"/>
                  </a:lnTo>
                  <a:lnTo>
                    <a:pt x="28" y="0"/>
                  </a:lnTo>
                  <a:close/>
                </a:path>
              </a:pathLst>
            </a:custGeom>
            <a:solidFill>
              <a:srgbClr val="000080"/>
            </a:solidFill>
            <a:ln w="6350">
              <a:solidFill>
                <a:srgbClr val="000080"/>
              </a:solidFill>
              <a:round/>
              <a:headEnd/>
              <a:tailEnd/>
            </a:ln>
          </p:spPr>
          <p:txBody>
            <a:bodyPr/>
            <a:lstStyle/>
            <a:p>
              <a:endParaRPr lang="zh" altLang="en-US"/>
            </a:p>
          </p:txBody>
        </p:sp>
        <p:sp>
          <p:nvSpPr>
            <p:cNvPr id="42082" name="Oval 191">
              <a:extLst>
                <a:ext uri="{FF2B5EF4-FFF2-40B4-BE49-F238E27FC236}">
                  <a16:creationId xmlns:a16="http://schemas.microsoft.com/office/drawing/2014/main" id="{0C602981-A58E-F24C-BC15-DC7CFFEC4525}"/>
                </a:ext>
              </a:extLst>
            </p:cNvPr>
            <p:cNvSpPr>
              <a:spLocks noChangeArrowheads="1"/>
            </p:cNvSpPr>
            <p:nvPr/>
          </p:nvSpPr>
          <p:spPr bwMode="auto">
            <a:xfrm>
              <a:off x="288" y="2057"/>
              <a:ext cx="53" cy="55"/>
            </a:xfrm>
            <a:prstGeom prst="ellipse">
              <a:avLst/>
            </a:prstGeom>
            <a:solidFill>
              <a:srgbClr val="FF0000"/>
            </a:solidFill>
            <a:ln w="6350">
              <a:solidFill>
                <a:srgbClr val="FF0000"/>
              </a:solidFill>
              <a:round/>
              <a:headEnd/>
              <a:tailEnd/>
            </a:ln>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2083" name="Oval 192">
              <a:extLst>
                <a:ext uri="{FF2B5EF4-FFF2-40B4-BE49-F238E27FC236}">
                  <a16:creationId xmlns:a16="http://schemas.microsoft.com/office/drawing/2014/main" id="{E90BDFD5-9042-DE4B-80DD-73AD9E9F3815}"/>
                </a:ext>
              </a:extLst>
            </p:cNvPr>
            <p:cNvSpPr>
              <a:spLocks noChangeArrowheads="1"/>
            </p:cNvSpPr>
            <p:nvPr/>
          </p:nvSpPr>
          <p:spPr bwMode="auto">
            <a:xfrm>
              <a:off x="1243" y="1961"/>
              <a:ext cx="53" cy="55"/>
            </a:xfrm>
            <a:prstGeom prst="ellipse">
              <a:avLst/>
            </a:prstGeom>
            <a:solidFill>
              <a:srgbClr val="FF0000"/>
            </a:solidFill>
            <a:ln w="6350">
              <a:solidFill>
                <a:srgbClr val="FF0000"/>
              </a:solidFill>
              <a:round/>
              <a:headEnd/>
              <a:tailEnd/>
            </a:ln>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pSp>
      <p:sp>
        <p:nvSpPr>
          <p:cNvPr id="452801" name="Text Box 193">
            <a:extLst>
              <a:ext uri="{FF2B5EF4-FFF2-40B4-BE49-F238E27FC236}">
                <a16:creationId xmlns:a16="http://schemas.microsoft.com/office/drawing/2014/main" id="{5DB1D70F-0774-1E46-A7B6-7B3AF4130EF1}"/>
              </a:ext>
            </a:extLst>
          </p:cNvPr>
          <p:cNvSpPr txBox="1">
            <a:spLocks noChangeArrowheads="1"/>
          </p:cNvSpPr>
          <p:nvPr/>
        </p:nvSpPr>
        <p:spPr bwMode="auto">
          <a:xfrm>
            <a:off x="7162800" y="5334001"/>
            <a:ext cx="838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50000"/>
              </a:spcBef>
              <a:buClrTx/>
              <a:buFontTx/>
              <a:buNone/>
            </a:pPr>
            <a:r>
              <a:rPr kumimoji="0" lang="en-US" altLang="ko-KR" sz="1400">
                <a:latin typeface="Tahoma" panose="020B0604030504040204" pitchFamily="34" charset="0"/>
                <a:ea typeface="Gulim" panose="020B0600000101010101" pitchFamily="34" charset="-127"/>
              </a:rPr>
              <a:t>Update the cluster means</a:t>
            </a:r>
          </a:p>
        </p:txBody>
      </p:sp>
      <p:sp>
        <p:nvSpPr>
          <p:cNvPr id="452802" name="Text Box 194">
            <a:extLst>
              <a:ext uri="{FF2B5EF4-FFF2-40B4-BE49-F238E27FC236}">
                <a16:creationId xmlns:a16="http://schemas.microsoft.com/office/drawing/2014/main" id="{EE2ECBFB-0417-A341-BEB1-7EDA1636BC37}"/>
              </a:ext>
            </a:extLst>
          </p:cNvPr>
          <p:cNvSpPr txBox="1">
            <a:spLocks noChangeArrowheads="1"/>
          </p:cNvSpPr>
          <p:nvPr/>
        </p:nvSpPr>
        <p:spPr bwMode="auto">
          <a:xfrm>
            <a:off x="9372600" y="4114800"/>
            <a:ext cx="990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50000"/>
              </a:spcBef>
              <a:buClrTx/>
              <a:buFontTx/>
              <a:buNone/>
            </a:pPr>
            <a:r>
              <a:rPr kumimoji="0" lang="en-US" altLang="ko-KR" sz="1400">
                <a:latin typeface="Tahoma" panose="020B0604030504040204" pitchFamily="34" charset="0"/>
                <a:ea typeface="Gulim" panose="020B0600000101010101" pitchFamily="34" charset="-127"/>
              </a:rPr>
              <a:t>reassign</a:t>
            </a:r>
          </a:p>
        </p:txBody>
      </p:sp>
      <p:grpSp>
        <p:nvGrpSpPr>
          <p:cNvPr id="10" name="Group 195">
            <a:extLst>
              <a:ext uri="{FF2B5EF4-FFF2-40B4-BE49-F238E27FC236}">
                <a16:creationId xmlns:a16="http://schemas.microsoft.com/office/drawing/2014/main" id="{092F5E88-6201-7944-A83F-B18A9B9261FA}"/>
              </a:ext>
            </a:extLst>
          </p:cNvPr>
          <p:cNvGrpSpPr>
            <a:grpSpLocks/>
          </p:cNvGrpSpPr>
          <p:nvPr/>
        </p:nvGrpSpPr>
        <p:grpSpPr bwMode="auto">
          <a:xfrm>
            <a:off x="5791200" y="4114800"/>
            <a:ext cx="1143000" cy="304800"/>
            <a:chOff x="2688" y="2592"/>
            <a:chExt cx="720" cy="192"/>
          </a:xfrm>
        </p:grpSpPr>
        <p:sp>
          <p:nvSpPr>
            <p:cNvPr id="42000" name="Line 196">
              <a:extLst>
                <a:ext uri="{FF2B5EF4-FFF2-40B4-BE49-F238E27FC236}">
                  <a16:creationId xmlns:a16="http://schemas.microsoft.com/office/drawing/2014/main" id="{0B24338D-7466-664A-A3E7-BF6B427E328F}"/>
                </a:ext>
              </a:extLst>
            </p:cNvPr>
            <p:cNvSpPr>
              <a:spLocks noChangeShapeType="1"/>
            </p:cNvSpPr>
            <p:nvPr/>
          </p:nvSpPr>
          <p:spPr bwMode="auto">
            <a:xfrm flipV="1">
              <a:off x="2688" y="2592"/>
              <a:ext cx="0" cy="144"/>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 altLang="en-US"/>
            </a:p>
          </p:txBody>
        </p:sp>
        <p:sp>
          <p:nvSpPr>
            <p:cNvPr id="42001" name="Text Box 197">
              <a:extLst>
                <a:ext uri="{FF2B5EF4-FFF2-40B4-BE49-F238E27FC236}">
                  <a16:creationId xmlns:a16="http://schemas.microsoft.com/office/drawing/2014/main" id="{FC9C642D-5392-4844-B56A-46CE72527503}"/>
                </a:ext>
              </a:extLst>
            </p:cNvPr>
            <p:cNvSpPr txBox="1">
              <a:spLocks noChangeArrowheads="1"/>
            </p:cNvSpPr>
            <p:nvPr/>
          </p:nvSpPr>
          <p:spPr bwMode="auto">
            <a:xfrm>
              <a:off x="2784" y="2592"/>
              <a:ext cx="62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eaLnBrk="1" hangingPunct="1">
                <a:spcBef>
                  <a:spcPct val="50000"/>
                </a:spcBef>
                <a:buClrTx/>
                <a:buFontTx/>
                <a:buNone/>
              </a:pPr>
              <a:r>
                <a:rPr kumimoji="0" lang="en-US" altLang="ko-KR" sz="1400">
                  <a:latin typeface="Tahoma" panose="020B0604030504040204" pitchFamily="34" charset="0"/>
                  <a:ea typeface="Gulim" panose="020B0600000101010101" pitchFamily="34" charset="-127"/>
                </a:rPr>
                <a:t>reassign</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2710"/>
                                        </p:tgtEl>
                                        <p:attrNameLst>
                                          <p:attrName>style.visibility</p:attrName>
                                        </p:attrNameLst>
                                      </p:cBhvr>
                                      <p:to>
                                        <p:strVal val="visible"/>
                                      </p:to>
                                    </p:set>
                                    <p:animEffect transition="in" filter="blinds(horizontal)">
                                      <p:cBhvr>
                                        <p:cTn id="7" dur="500"/>
                                        <p:tgtEl>
                                          <p:spTgt spid="4527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52711"/>
                                        </p:tgtEl>
                                        <p:attrNameLst>
                                          <p:attrName>style.visibility</p:attrName>
                                        </p:attrNameLst>
                                      </p:cBhvr>
                                      <p:to>
                                        <p:strVal val="visible"/>
                                      </p:to>
                                    </p:set>
                                    <p:anim calcmode="lin" valueType="num">
                                      <p:cBhvr additive="base">
                                        <p:cTn id="12" dur="500" fill="hold"/>
                                        <p:tgtEl>
                                          <p:spTgt spid="452711"/>
                                        </p:tgtEl>
                                        <p:attrNameLst>
                                          <p:attrName>ppt_x</p:attrName>
                                        </p:attrNameLst>
                                      </p:cBhvr>
                                      <p:tavLst>
                                        <p:tav tm="0">
                                          <p:val>
                                            <p:strVal val="#ppt_x"/>
                                          </p:val>
                                        </p:tav>
                                        <p:tav tm="100000">
                                          <p:val>
                                            <p:strVal val="#ppt_x"/>
                                          </p:val>
                                        </p:tav>
                                      </p:tavLst>
                                    </p:anim>
                                    <p:anim calcmode="lin" valueType="num">
                                      <p:cBhvr additive="base">
                                        <p:cTn id="13" dur="500" fill="hold"/>
                                        <p:tgtEl>
                                          <p:spTgt spid="45271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8" presetClass="entr" presetSubtype="16"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diamond(in)">
                                      <p:cBhvr>
                                        <p:cTn id="30" dur="2000"/>
                                        <p:tgtEl>
                                          <p:spTgt spid="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8" presetClass="entr" presetSubtype="16"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diamond(in)">
                                      <p:cBhvr>
                                        <p:cTn id="41" dur="2000"/>
                                        <p:tgtEl>
                                          <p:spTgt spid="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52802"/>
                                        </p:tgtEl>
                                        <p:attrNameLst>
                                          <p:attrName>style.visibility</p:attrName>
                                        </p:attrNameLst>
                                      </p:cBhvr>
                                      <p:to>
                                        <p:strVal val="visible"/>
                                      </p:to>
                                    </p:set>
                                    <p:anim calcmode="lin" valueType="num">
                                      <p:cBhvr additive="base">
                                        <p:cTn id="46" dur="500" fill="hold"/>
                                        <p:tgtEl>
                                          <p:spTgt spid="452802"/>
                                        </p:tgtEl>
                                        <p:attrNameLst>
                                          <p:attrName>ppt_x</p:attrName>
                                        </p:attrNameLst>
                                      </p:cBhvr>
                                      <p:tavLst>
                                        <p:tav tm="0">
                                          <p:val>
                                            <p:strVal val="#ppt_x"/>
                                          </p:val>
                                        </p:tav>
                                        <p:tav tm="100000">
                                          <p:val>
                                            <p:strVal val="#ppt_x"/>
                                          </p:val>
                                        </p:tav>
                                      </p:tavLst>
                                    </p:anim>
                                    <p:anim calcmode="lin" valueType="num">
                                      <p:cBhvr additive="base">
                                        <p:cTn id="47" dur="500" fill="hold"/>
                                        <p:tgtEl>
                                          <p:spTgt spid="452802"/>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ox(in)">
                                      <p:cBhvr>
                                        <p:cTn id="52" dur="500"/>
                                        <p:tgtEl>
                                          <p:spTgt spid="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452801"/>
                                        </p:tgtEl>
                                        <p:attrNameLst>
                                          <p:attrName>style.visibility</p:attrName>
                                        </p:attrNameLst>
                                      </p:cBhvr>
                                      <p:to>
                                        <p:strVal val="visible"/>
                                      </p:to>
                                    </p:set>
                                    <p:animEffect transition="in" filter="box(in)">
                                      <p:cBhvr>
                                        <p:cTn id="57" dur="500"/>
                                        <p:tgtEl>
                                          <p:spTgt spid="45280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 presetClass="entr" presetSubtype="10" fill="hold"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checkerboard(across)">
                                      <p:cBhvr>
                                        <p:cTn id="62" dur="500"/>
                                        <p:tgtEl>
                                          <p:spTgt spid="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710" grpId="0"/>
      <p:bldP spid="452801" grpId="0"/>
      <p:bldP spid="45280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4658" name="Rectangle 2">
            <a:extLst>
              <a:ext uri="{FF2B5EF4-FFF2-40B4-BE49-F238E27FC236}">
                <a16:creationId xmlns:a16="http://schemas.microsoft.com/office/drawing/2014/main" id="{FF05402B-6E48-8742-B8DA-5EAE739CE621}"/>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示例</a:t>
            </a:r>
            <a:endParaRPr lang="en-US" altLang="zh-CN">
              <a:latin typeface="微软雅黑" panose="020B0503020204020204" pitchFamily="34" charset="-122"/>
              <a:ea typeface="微软雅黑" panose="020B0503020204020204" pitchFamily="34" charset="-122"/>
            </a:endParaRPr>
          </a:p>
        </p:txBody>
      </p:sp>
      <p:sp>
        <p:nvSpPr>
          <p:cNvPr id="454659" name="Rectangle 3">
            <a:extLst>
              <a:ext uri="{FF2B5EF4-FFF2-40B4-BE49-F238E27FC236}">
                <a16:creationId xmlns:a16="http://schemas.microsoft.com/office/drawing/2014/main" id="{2CEC2454-431B-374A-903E-F12F54FC92AA}"/>
              </a:ext>
            </a:extLst>
          </p:cNvPr>
          <p:cNvSpPr>
            <a:spLocks noGrp="1" noChangeArrowheads="1"/>
          </p:cNvSpPr>
          <p:nvPr>
            <p:ph idx="1"/>
          </p:nvPr>
        </p:nvSpPr>
        <p:spPr/>
        <p:txBody>
          <a:bodyPr/>
          <a:lstStyle/>
          <a:p>
            <a:pPr eaLnBrk="1" hangingPunct="1"/>
            <a:r>
              <a:rPr lang="en-US" altLang="zh-CN" sz="2400">
                <a:cs typeface="微软雅黑" panose="020B0503020204020204" pitchFamily="34" charset="-122"/>
              </a:rPr>
              <a:t>10 objects: (1,2)</a:t>
            </a:r>
            <a:r>
              <a:rPr lang="zh-CN" altLang="en-US" sz="2400">
                <a:cs typeface="微软雅黑" panose="020B0503020204020204" pitchFamily="34" charset="-122"/>
              </a:rPr>
              <a:t>、</a:t>
            </a:r>
            <a:r>
              <a:rPr lang="en-US" altLang="zh-CN" sz="2400">
                <a:solidFill>
                  <a:schemeClr val="hlink"/>
                </a:solidFill>
                <a:cs typeface="微软雅黑" panose="020B0503020204020204" pitchFamily="34" charset="-122"/>
              </a:rPr>
              <a:t>( 1,3 )</a:t>
            </a:r>
            <a:r>
              <a:rPr lang="zh-CN" altLang="en-US" sz="2400">
                <a:cs typeface="微软雅黑" panose="020B0503020204020204" pitchFamily="34" charset="-122"/>
              </a:rPr>
              <a:t>、   </a:t>
            </a:r>
            <a:r>
              <a:rPr lang="en-US" altLang="zh-CN" sz="2400">
                <a:cs typeface="微软雅黑" panose="020B0503020204020204" pitchFamily="34" charset="-122"/>
              </a:rPr>
              <a:t>( 2,2 )</a:t>
            </a:r>
            <a:r>
              <a:rPr lang="zh-CN" altLang="en-US" sz="2400">
                <a:cs typeface="微软雅黑" panose="020B0503020204020204" pitchFamily="34" charset="-122"/>
              </a:rPr>
              <a:t>、</a:t>
            </a:r>
            <a:r>
              <a:rPr lang="en-US" altLang="zh-CN" sz="2400">
                <a:cs typeface="微软雅黑" panose="020B0503020204020204" pitchFamily="34" charset="-122"/>
              </a:rPr>
              <a:t>( 2,3 )</a:t>
            </a:r>
            <a:r>
              <a:rPr lang="zh-CN" altLang="en-US" sz="2400">
                <a:cs typeface="微软雅黑" panose="020B0503020204020204" pitchFamily="34" charset="-122"/>
              </a:rPr>
              <a:t>、 </a:t>
            </a:r>
            <a:r>
              <a:rPr lang="en-US" altLang="zh-CN" sz="2400">
                <a:cs typeface="微软雅黑" panose="020B0503020204020204" pitchFamily="34" charset="-122"/>
              </a:rPr>
              <a:t>( 3,4)</a:t>
            </a:r>
            <a:r>
              <a:rPr lang="zh-CN" altLang="en-US" sz="2400">
                <a:cs typeface="微软雅黑" panose="020B0503020204020204" pitchFamily="34" charset="-122"/>
              </a:rPr>
              <a:t>、 </a:t>
            </a:r>
            <a:r>
              <a:rPr lang="en-US" altLang="zh-CN" sz="2400">
                <a:solidFill>
                  <a:schemeClr val="hlink"/>
                </a:solidFill>
                <a:cs typeface="微软雅黑" panose="020B0503020204020204" pitchFamily="34" charset="-122"/>
              </a:rPr>
              <a:t>( 4,2 )</a:t>
            </a:r>
            <a:r>
              <a:rPr lang="zh-CN" altLang="en-US" sz="2400">
                <a:cs typeface="微软雅黑" panose="020B0503020204020204" pitchFamily="34" charset="-122"/>
              </a:rPr>
              <a:t>、 </a:t>
            </a:r>
            <a:r>
              <a:rPr lang="en-US" altLang="zh-CN" sz="2400">
                <a:cs typeface="微软雅黑" panose="020B0503020204020204" pitchFamily="34" charset="-122"/>
              </a:rPr>
              <a:t>( 4,3 )</a:t>
            </a:r>
            <a:r>
              <a:rPr lang="zh-CN" altLang="en-US" sz="2400">
                <a:cs typeface="微软雅黑" panose="020B0503020204020204" pitchFamily="34" charset="-122"/>
              </a:rPr>
              <a:t>、</a:t>
            </a:r>
            <a:r>
              <a:rPr lang="en-US" altLang="zh-CN" sz="2400">
                <a:cs typeface="微软雅黑" panose="020B0503020204020204" pitchFamily="34" charset="-122"/>
              </a:rPr>
              <a:t>( 4,4 )</a:t>
            </a:r>
            <a:r>
              <a:rPr lang="zh-CN" altLang="en-US" sz="2400">
                <a:cs typeface="微软雅黑" panose="020B0503020204020204" pitchFamily="34" charset="-122"/>
              </a:rPr>
              <a:t>、  </a:t>
            </a:r>
            <a:r>
              <a:rPr lang="en-US" altLang="zh-CN" sz="2400">
                <a:cs typeface="微软雅黑" panose="020B0503020204020204" pitchFamily="34" charset="-122"/>
              </a:rPr>
              <a:t>( 5,1 )</a:t>
            </a:r>
            <a:r>
              <a:rPr lang="zh-CN" altLang="en-US" sz="2400">
                <a:cs typeface="微软雅黑" panose="020B0503020204020204" pitchFamily="34" charset="-122"/>
              </a:rPr>
              <a:t>、</a:t>
            </a:r>
            <a:r>
              <a:rPr lang="en-US" altLang="zh-CN" sz="2400">
                <a:cs typeface="微软雅黑" panose="020B0503020204020204" pitchFamily="34" charset="-122"/>
              </a:rPr>
              <a:t>( 5,3 ),  </a:t>
            </a:r>
            <a:r>
              <a:rPr lang="zh-CN" altLang="en-US" sz="2400">
                <a:cs typeface="微软雅黑" panose="020B0503020204020204" pitchFamily="34" charset="-122"/>
              </a:rPr>
              <a:t> </a:t>
            </a:r>
            <a:r>
              <a:rPr lang="en-US" altLang="zh-CN" sz="2400">
                <a:cs typeface="微软雅黑" panose="020B0503020204020204" pitchFamily="34" charset="-122"/>
              </a:rPr>
              <a:t>K=2</a:t>
            </a:r>
          </a:p>
          <a:p>
            <a:pPr eaLnBrk="1" hangingPunct="1"/>
            <a:endParaRPr lang="en-US" altLang="zh-CN" sz="2400">
              <a:cs typeface="微软雅黑" panose="020B0503020204020204" pitchFamily="34" charset="-122"/>
            </a:endParaRPr>
          </a:p>
          <a:p>
            <a:pPr eaLnBrk="1" hangingPunct="1"/>
            <a:r>
              <a:rPr lang="en-US" altLang="zh-CN" sz="2400">
                <a:cs typeface="微软雅黑" panose="020B0503020204020204" pitchFamily="34" charset="-122"/>
              </a:rPr>
              <a:t>1st round: </a:t>
            </a:r>
          </a:p>
          <a:p>
            <a:pPr eaLnBrk="1" hangingPunct="1">
              <a:buFont typeface="Monotype Sorts" pitchFamily="2" charset="2"/>
              <a:buNone/>
            </a:pPr>
            <a:r>
              <a:rPr lang="en-US" altLang="zh-CN" sz="2400">
                <a:cs typeface="微软雅黑" panose="020B0503020204020204" pitchFamily="34" charset="-122"/>
              </a:rPr>
              <a:t>Centroid: (9/5=1.8, 14/5=2.8)</a:t>
            </a:r>
          </a:p>
          <a:p>
            <a:pPr eaLnBrk="1" hangingPunct="1">
              <a:buFont typeface="Monotype Sorts" pitchFamily="2" charset="2"/>
              <a:buNone/>
            </a:pPr>
            <a:r>
              <a:rPr lang="en-US" altLang="zh-CN" sz="2400">
                <a:cs typeface="微软雅黑" panose="020B0503020204020204" pitchFamily="34" charset="-122"/>
              </a:rPr>
              <a:t>              (22/5=4.4, 13/5=2.6)</a:t>
            </a:r>
          </a:p>
          <a:p>
            <a:pPr eaLnBrk="1" hangingPunct="1"/>
            <a:r>
              <a:rPr lang="en-US" altLang="zh-CN" sz="2400">
                <a:cs typeface="微软雅黑" panose="020B0503020204020204" pitchFamily="34" charset="-122"/>
              </a:rPr>
              <a:t>2</a:t>
            </a:r>
            <a:r>
              <a:rPr lang="en-US" altLang="zh-CN" sz="2400" baseline="30000">
                <a:cs typeface="微软雅黑" panose="020B0503020204020204" pitchFamily="34" charset="-122"/>
              </a:rPr>
              <a:t>nd</a:t>
            </a:r>
            <a:r>
              <a:rPr lang="en-US" altLang="zh-CN" sz="2400">
                <a:cs typeface="微软雅黑" panose="020B0503020204020204" pitchFamily="34" charset="-122"/>
              </a:rPr>
              <a:t> round:</a:t>
            </a:r>
          </a:p>
          <a:p>
            <a:pPr eaLnBrk="1" hangingPunct="1"/>
            <a:r>
              <a:rPr lang="en-US" altLang="zh-CN" sz="2400">
                <a:cs typeface="微软雅黑" panose="020B0503020204020204" pitchFamily="34" charset="-122"/>
              </a:rPr>
              <a:t>Weka: </a:t>
            </a:r>
          </a:p>
          <a:p>
            <a:pPr lvl="1" eaLnBrk="1" hangingPunct="1"/>
            <a:r>
              <a:rPr lang="en-US" altLang="zh-CN" sz="2000">
                <a:cs typeface="微软雅黑" panose="020B0503020204020204" pitchFamily="34" charset="-122"/>
              </a:rPr>
              <a:t>cluster-&gt;simpleKMeans:</a:t>
            </a:r>
          </a:p>
          <a:p>
            <a:pPr lvl="2" eaLnBrk="1" hangingPunct="1"/>
            <a:r>
              <a:rPr lang="en-US" altLang="zh-CN" sz="1600">
                <a:cs typeface="微软雅黑" panose="020B0503020204020204" pitchFamily="34" charset="-122"/>
              </a:rPr>
              <a:t>numClusters</a:t>
            </a:r>
            <a:r>
              <a:rPr lang="zh-CN" altLang="en-US" sz="1600">
                <a:cs typeface="微软雅黑" panose="020B0503020204020204" pitchFamily="34" charset="-122"/>
              </a:rPr>
              <a:t>簇个数</a:t>
            </a:r>
            <a:endParaRPr lang="en-US" altLang="zh-CN" sz="1600">
              <a:cs typeface="微软雅黑" panose="020B0503020204020204" pitchFamily="34" charset="-122"/>
            </a:endParaRPr>
          </a:p>
        </p:txBody>
      </p:sp>
      <p:graphicFrame>
        <p:nvGraphicFramePr>
          <p:cNvPr id="12" name="Object 4">
            <a:extLst>
              <a:ext uri="{FF2B5EF4-FFF2-40B4-BE49-F238E27FC236}">
                <a16:creationId xmlns:a16="http://schemas.microsoft.com/office/drawing/2014/main" id="{9B9BD42F-D8A0-6B4A-AC59-87ECDEACCBDF}"/>
              </a:ext>
            </a:extLst>
          </p:cNvPr>
          <p:cNvGraphicFramePr>
            <a:graphicFrameLocks noChangeAspect="1"/>
          </p:cNvGraphicFramePr>
          <p:nvPr/>
        </p:nvGraphicFramePr>
        <p:xfrm>
          <a:off x="6161089" y="2786063"/>
          <a:ext cx="4111625" cy="2743200"/>
        </p:xfrm>
        <a:graphic>
          <a:graphicData uri="http://schemas.openxmlformats.org/presentationml/2006/ole">
            <mc:AlternateContent xmlns:mc="http://schemas.openxmlformats.org/markup-compatibility/2006">
              <mc:Choice xmlns:v="urn:schemas-microsoft-com:vml" Requires="v">
                <p:oleObj spid="_x0000_s43023" name="图表" r:id="rId4" imgW="6108700" imgH="4076700" progId="MSGraph.Chart.8">
                  <p:embed followColorScheme="full"/>
                </p:oleObj>
              </mc:Choice>
              <mc:Fallback>
                <p:oleObj name="图表" r:id="rId4" imgW="6108700" imgH="4076700" progId="MSGraph.Chart.8">
                  <p:embed followColorScheme="full"/>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089" y="2786063"/>
                        <a:ext cx="4111625" cy="274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 name="Group 10">
            <a:extLst>
              <a:ext uri="{FF2B5EF4-FFF2-40B4-BE49-F238E27FC236}">
                <a16:creationId xmlns:a16="http://schemas.microsoft.com/office/drawing/2014/main" id="{42E6E8DA-E1E1-5A4B-AD27-2F54A54F6E4F}"/>
              </a:ext>
            </a:extLst>
          </p:cNvPr>
          <p:cNvGrpSpPr>
            <a:grpSpLocks/>
          </p:cNvGrpSpPr>
          <p:nvPr/>
        </p:nvGrpSpPr>
        <p:grpSpPr bwMode="auto">
          <a:xfrm>
            <a:off x="7026276" y="3746501"/>
            <a:ext cx="1954213" cy="563563"/>
            <a:chOff x="3738" y="1565"/>
            <a:chExt cx="1231" cy="355"/>
          </a:xfrm>
        </p:grpSpPr>
        <p:sp>
          <p:nvSpPr>
            <p:cNvPr id="43017" name="Oval 5">
              <a:extLst>
                <a:ext uri="{FF2B5EF4-FFF2-40B4-BE49-F238E27FC236}">
                  <a16:creationId xmlns:a16="http://schemas.microsoft.com/office/drawing/2014/main" id="{FA31073F-0D87-7B49-91F4-1B9566F6C884}"/>
                </a:ext>
              </a:extLst>
            </p:cNvPr>
            <p:cNvSpPr>
              <a:spLocks noChangeArrowheads="1"/>
            </p:cNvSpPr>
            <p:nvPr/>
          </p:nvSpPr>
          <p:spPr bwMode="auto">
            <a:xfrm>
              <a:off x="3738" y="1565"/>
              <a:ext cx="96" cy="96"/>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3018" name="Oval 6">
              <a:extLst>
                <a:ext uri="{FF2B5EF4-FFF2-40B4-BE49-F238E27FC236}">
                  <a16:creationId xmlns:a16="http://schemas.microsoft.com/office/drawing/2014/main" id="{CAA8FC9D-068E-614D-8BF3-4256FDFEA196}"/>
                </a:ext>
              </a:extLst>
            </p:cNvPr>
            <p:cNvSpPr>
              <a:spLocks noChangeArrowheads="1"/>
            </p:cNvSpPr>
            <p:nvPr/>
          </p:nvSpPr>
          <p:spPr bwMode="auto">
            <a:xfrm>
              <a:off x="4873" y="1824"/>
              <a:ext cx="96" cy="96"/>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pSp>
      <p:sp>
        <p:nvSpPr>
          <p:cNvPr id="16" name="Oval 7">
            <a:extLst>
              <a:ext uri="{FF2B5EF4-FFF2-40B4-BE49-F238E27FC236}">
                <a16:creationId xmlns:a16="http://schemas.microsoft.com/office/drawing/2014/main" id="{399FC724-251C-BD4A-88CB-1C2A09647BDB}"/>
              </a:ext>
            </a:extLst>
          </p:cNvPr>
          <p:cNvSpPr>
            <a:spLocks noChangeArrowheads="1"/>
          </p:cNvSpPr>
          <p:nvPr/>
        </p:nvSpPr>
        <p:spPr bwMode="auto">
          <a:xfrm rot="2329598">
            <a:off x="7072314" y="2689226"/>
            <a:ext cx="1176337" cy="22193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7" name="Oval 8">
            <a:extLst>
              <a:ext uri="{FF2B5EF4-FFF2-40B4-BE49-F238E27FC236}">
                <a16:creationId xmlns:a16="http://schemas.microsoft.com/office/drawing/2014/main" id="{613790A5-484E-8A4B-8B49-0FEE64E216B3}"/>
              </a:ext>
            </a:extLst>
          </p:cNvPr>
          <p:cNvSpPr>
            <a:spLocks noChangeArrowheads="1"/>
          </p:cNvSpPr>
          <p:nvPr/>
        </p:nvSpPr>
        <p:spPr bwMode="auto">
          <a:xfrm>
            <a:off x="7539039" y="3881438"/>
            <a:ext cx="90487" cy="88900"/>
          </a:xfrm>
          <a:prstGeom prst="ellipse">
            <a:avLst/>
          </a:prstGeom>
          <a:solidFill>
            <a:srgbClr val="3333FF"/>
          </a:solidFill>
          <a:ln w="9525">
            <a:solidFill>
              <a:schemeClr val="tx1"/>
            </a:solidFill>
            <a:round/>
            <a:headEnd/>
            <a:tailEnd/>
          </a:ln>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 name="Oval 9">
            <a:extLst>
              <a:ext uri="{FF2B5EF4-FFF2-40B4-BE49-F238E27FC236}">
                <a16:creationId xmlns:a16="http://schemas.microsoft.com/office/drawing/2014/main" id="{2C581AB8-5C3D-7847-8AE1-9AF3236B0C4E}"/>
              </a:ext>
            </a:extLst>
          </p:cNvPr>
          <p:cNvSpPr>
            <a:spLocks noChangeArrowheads="1"/>
          </p:cNvSpPr>
          <p:nvPr/>
        </p:nvSpPr>
        <p:spPr bwMode="auto">
          <a:xfrm>
            <a:off x="9069389" y="3925888"/>
            <a:ext cx="90487" cy="88900"/>
          </a:xfrm>
          <a:prstGeom prst="ellipse">
            <a:avLst/>
          </a:prstGeom>
          <a:solidFill>
            <a:srgbClr val="3333FF"/>
          </a:solidFill>
          <a:ln w="9525">
            <a:solidFill>
              <a:schemeClr val="tx1"/>
            </a:solidFill>
            <a:round/>
            <a:headEnd/>
            <a:tailEnd/>
          </a:ln>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454658"/>
                                        </p:tgtEl>
                                        <p:attrNameLst>
                                          <p:attrName>style.visibility</p:attrName>
                                        </p:attrNameLst>
                                      </p:cBhvr>
                                      <p:to>
                                        <p:strVal val="visible"/>
                                      </p:to>
                                    </p:set>
                                    <p:anim calcmode="lin" valueType="num">
                                      <p:cBhvr>
                                        <p:cTn id="7" dur="1000" fill="hold"/>
                                        <p:tgtEl>
                                          <p:spTgt spid="454658"/>
                                        </p:tgtEl>
                                        <p:attrNameLst>
                                          <p:attrName>ppt_x</p:attrName>
                                        </p:attrNameLst>
                                      </p:cBhvr>
                                      <p:tavLst>
                                        <p:tav tm="0">
                                          <p:val>
                                            <p:strVal val="#ppt_x-.2"/>
                                          </p:val>
                                        </p:tav>
                                        <p:tav tm="100000">
                                          <p:val>
                                            <p:strVal val="#ppt_x"/>
                                          </p:val>
                                        </p:tav>
                                      </p:tavLst>
                                    </p:anim>
                                    <p:anim calcmode="lin" valueType="num">
                                      <p:cBhvr>
                                        <p:cTn id="8" dur="1000" fill="hold"/>
                                        <p:tgtEl>
                                          <p:spTgt spid="454658"/>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465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454659">
                                            <p:txEl>
                                              <p:pRg st="0" end="0"/>
                                            </p:txEl>
                                          </p:spTgt>
                                        </p:tgtEl>
                                        <p:attrNameLst>
                                          <p:attrName>style.visibility</p:attrName>
                                        </p:attrNameLst>
                                      </p:cBhvr>
                                      <p:to>
                                        <p:strVal val="visible"/>
                                      </p:to>
                                    </p:set>
                                    <p:animEffect transition="in" filter="fade">
                                      <p:cBhvr>
                                        <p:cTn id="14" dur="500"/>
                                        <p:tgtEl>
                                          <p:spTgt spid="454659">
                                            <p:txEl>
                                              <p:pRg st="0" end="0"/>
                                            </p:txEl>
                                          </p:spTgt>
                                        </p:tgtEl>
                                      </p:cBhvr>
                                    </p:animEffect>
                                    <p:anim calcmode="lin" valueType="num">
                                      <p:cBhvr>
                                        <p:cTn id="15" dur="500" fill="hold"/>
                                        <p:tgtEl>
                                          <p:spTgt spid="454659">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454659">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454659">
                                            <p:txEl>
                                              <p:pRg st="2" end="2"/>
                                            </p:txEl>
                                          </p:spTgt>
                                        </p:tgtEl>
                                        <p:attrNameLst>
                                          <p:attrName>style.visibility</p:attrName>
                                        </p:attrNameLst>
                                      </p:cBhvr>
                                      <p:to>
                                        <p:strVal val="visible"/>
                                      </p:to>
                                    </p:set>
                                    <p:animEffect transition="in" filter="fade">
                                      <p:cBhvr>
                                        <p:cTn id="21" dur="500"/>
                                        <p:tgtEl>
                                          <p:spTgt spid="454659">
                                            <p:txEl>
                                              <p:pRg st="2" end="2"/>
                                            </p:txEl>
                                          </p:spTgt>
                                        </p:tgtEl>
                                      </p:cBhvr>
                                    </p:animEffect>
                                    <p:anim calcmode="lin" valueType="num">
                                      <p:cBhvr>
                                        <p:cTn id="22" dur="500" fill="hold"/>
                                        <p:tgtEl>
                                          <p:spTgt spid="454659">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454659">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454659">
                                            <p:txEl>
                                              <p:pRg st="3" end="3"/>
                                            </p:txEl>
                                          </p:spTgt>
                                        </p:tgtEl>
                                        <p:attrNameLst>
                                          <p:attrName>style.visibility</p:attrName>
                                        </p:attrNameLst>
                                      </p:cBhvr>
                                      <p:to>
                                        <p:strVal val="visible"/>
                                      </p:to>
                                    </p:set>
                                    <p:animEffect transition="in" filter="fade">
                                      <p:cBhvr>
                                        <p:cTn id="28" dur="500"/>
                                        <p:tgtEl>
                                          <p:spTgt spid="454659">
                                            <p:txEl>
                                              <p:pRg st="3" end="3"/>
                                            </p:txEl>
                                          </p:spTgt>
                                        </p:tgtEl>
                                      </p:cBhvr>
                                    </p:animEffect>
                                    <p:anim calcmode="lin" valueType="num">
                                      <p:cBhvr>
                                        <p:cTn id="29" dur="500" fill="hold"/>
                                        <p:tgtEl>
                                          <p:spTgt spid="454659">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454659">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4" presetClass="entr" presetSubtype="0" fill="hold" grpId="0" nodeType="clickEffect">
                                  <p:stCondLst>
                                    <p:cond delay="0"/>
                                  </p:stCondLst>
                                  <p:childTnLst>
                                    <p:set>
                                      <p:cBhvr>
                                        <p:cTn id="34" dur="0" fill="hold">
                                          <p:stCondLst>
                                            <p:cond delay="0"/>
                                          </p:stCondLst>
                                        </p:cTn>
                                        <p:tgtEl>
                                          <p:spTgt spid="454659">
                                            <p:txEl>
                                              <p:pRg st="4" end="4"/>
                                            </p:txEl>
                                          </p:spTgt>
                                        </p:tgtEl>
                                        <p:attrNameLst>
                                          <p:attrName>style.visibility</p:attrName>
                                        </p:attrNameLst>
                                      </p:cBhvr>
                                      <p:to>
                                        <p:strVal val="visible"/>
                                      </p:to>
                                    </p:set>
                                    <p:animEffect transition="in" filter="fade">
                                      <p:cBhvr>
                                        <p:cTn id="35" dur="500"/>
                                        <p:tgtEl>
                                          <p:spTgt spid="454659">
                                            <p:txEl>
                                              <p:pRg st="4" end="4"/>
                                            </p:txEl>
                                          </p:spTgt>
                                        </p:tgtEl>
                                      </p:cBhvr>
                                    </p:animEffect>
                                    <p:anim calcmode="lin" valueType="num">
                                      <p:cBhvr>
                                        <p:cTn id="36" dur="500" fill="hold"/>
                                        <p:tgtEl>
                                          <p:spTgt spid="454659">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454659">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4" presetClass="entr" presetSubtype="0" fill="hold" grpId="0" nodeType="clickEffect">
                                  <p:stCondLst>
                                    <p:cond delay="0"/>
                                  </p:stCondLst>
                                  <p:childTnLst>
                                    <p:set>
                                      <p:cBhvr>
                                        <p:cTn id="41" dur="0" fill="hold">
                                          <p:stCondLst>
                                            <p:cond delay="0"/>
                                          </p:stCondLst>
                                        </p:cTn>
                                        <p:tgtEl>
                                          <p:spTgt spid="454659">
                                            <p:txEl>
                                              <p:pRg st="5" end="5"/>
                                            </p:txEl>
                                          </p:spTgt>
                                        </p:tgtEl>
                                        <p:attrNameLst>
                                          <p:attrName>style.visibility</p:attrName>
                                        </p:attrNameLst>
                                      </p:cBhvr>
                                      <p:to>
                                        <p:strVal val="visible"/>
                                      </p:to>
                                    </p:set>
                                    <p:animEffect transition="in" filter="fade">
                                      <p:cBhvr>
                                        <p:cTn id="42" dur="500"/>
                                        <p:tgtEl>
                                          <p:spTgt spid="454659">
                                            <p:txEl>
                                              <p:pRg st="5" end="5"/>
                                            </p:txEl>
                                          </p:spTgt>
                                        </p:tgtEl>
                                      </p:cBhvr>
                                    </p:animEffect>
                                    <p:anim calcmode="lin" valueType="num">
                                      <p:cBhvr>
                                        <p:cTn id="43" dur="500" fill="hold"/>
                                        <p:tgtEl>
                                          <p:spTgt spid="454659">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454659">
                                            <p:txEl>
                                              <p:pRg st="5" end="5"/>
                                            </p:txEl>
                                          </p:spTgt>
                                        </p:tgtEl>
                                        <p:attrNameLst>
                                          <p:attrName>ppt_y</p:attrName>
                                        </p:attrNameLst>
                                      </p:cBhvr>
                                      <p:tavLst>
                                        <p:tav tm="0">
                                          <p:val>
                                            <p:strVal val="#ppt_y+.05"/>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4" presetClass="entr" presetSubtype="0" fill="hold" grpId="0" nodeType="clickEffect">
                                  <p:stCondLst>
                                    <p:cond delay="0"/>
                                  </p:stCondLst>
                                  <p:childTnLst>
                                    <p:set>
                                      <p:cBhvr>
                                        <p:cTn id="48" dur="0" fill="hold">
                                          <p:stCondLst>
                                            <p:cond delay="0"/>
                                          </p:stCondLst>
                                        </p:cTn>
                                        <p:tgtEl>
                                          <p:spTgt spid="454659">
                                            <p:txEl>
                                              <p:pRg st="6" end="6"/>
                                            </p:txEl>
                                          </p:spTgt>
                                        </p:tgtEl>
                                        <p:attrNameLst>
                                          <p:attrName>style.visibility</p:attrName>
                                        </p:attrNameLst>
                                      </p:cBhvr>
                                      <p:to>
                                        <p:strVal val="visible"/>
                                      </p:to>
                                    </p:set>
                                    <p:animEffect transition="in" filter="fade">
                                      <p:cBhvr>
                                        <p:cTn id="49" dur="500"/>
                                        <p:tgtEl>
                                          <p:spTgt spid="454659">
                                            <p:txEl>
                                              <p:pRg st="6" end="6"/>
                                            </p:txEl>
                                          </p:spTgt>
                                        </p:tgtEl>
                                      </p:cBhvr>
                                    </p:animEffect>
                                    <p:anim calcmode="lin" valueType="num">
                                      <p:cBhvr>
                                        <p:cTn id="50" dur="500" fill="hold"/>
                                        <p:tgtEl>
                                          <p:spTgt spid="454659">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454659">
                                            <p:txEl>
                                              <p:pRg st="6" end="6"/>
                                            </p:txEl>
                                          </p:spTgt>
                                        </p:tgtEl>
                                        <p:attrNameLst>
                                          <p:attrName>ppt_y</p:attrName>
                                        </p:attrNameLst>
                                      </p:cBhvr>
                                      <p:tavLst>
                                        <p:tav tm="0">
                                          <p:val>
                                            <p:strVal val="#ppt_y+.05"/>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44" presetClass="entr" presetSubtype="0" fill="hold" grpId="0" nodeType="clickEffect">
                                  <p:stCondLst>
                                    <p:cond delay="0"/>
                                  </p:stCondLst>
                                  <p:childTnLst>
                                    <p:set>
                                      <p:cBhvr>
                                        <p:cTn id="55" dur="0" fill="hold">
                                          <p:stCondLst>
                                            <p:cond delay="0"/>
                                          </p:stCondLst>
                                        </p:cTn>
                                        <p:tgtEl>
                                          <p:spTgt spid="454659">
                                            <p:txEl>
                                              <p:pRg st="7" end="7"/>
                                            </p:txEl>
                                          </p:spTgt>
                                        </p:tgtEl>
                                        <p:attrNameLst>
                                          <p:attrName>style.visibility</p:attrName>
                                        </p:attrNameLst>
                                      </p:cBhvr>
                                      <p:to>
                                        <p:strVal val="visible"/>
                                      </p:to>
                                    </p:set>
                                    <p:animEffect transition="in" filter="fade">
                                      <p:cBhvr>
                                        <p:cTn id="56" dur="500"/>
                                        <p:tgtEl>
                                          <p:spTgt spid="454659">
                                            <p:txEl>
                                              <p:pRg st="7" end="7"/>
                                            </p:txEl>
                                          </p:spTgt>
                                        </p:tgtEl>
                                      </p:cBhvr>
                                    </p:animEffect>
                                    <p:anim calcmode="lin" valueType="num">
                                      <p:cBhvr>
                                        <p:cTn id="57" dur="500" fill="hold"/>
                                        <p:tgtEl>
                                          <p:spTgt spid="454659">
                                            <p:txEl>
                                              <p:pRg st="7" end="7"/>
                                            </p:txEl>
                                          </p:spTgt>
                                        </p:tgtEl>
                                        <p:attrNameLst>
                                          <p:attrName>ppt_x</p:attrName>
                                        </p:attrNameLst>
                                      </p:cBhvr>
                                      <p:tavLst>
                                        <p:tav tm="0">
                                          <p:val>
                                            <p:strVal val="#ppt_x"/>
                                          </p:val>
                                        </p:tav>
                                        <p:tav tm="100000">
                                          <p:val>
                                            <p:strVal val="#ppt_x"/>
                                          </p:val>
                                        </p:tav>
                                      </p:tavLst>
                                    </p:anim>
                                    <p:anim calcmode="lin" valueType="num">
                                      <p:cBhvr>
                                        <p:cTn id="58" dur="500" fill="hold"/>
                                        <p:tgtEl>
                                          <p:spTgt spid="454659">
                                            <p:txEl>
                                              <p:pRg st="7" end="7"/>
                                            </p:txEl>
                                          </p:spTgt>
                                        </p:tgtEl>
                                        <p:attrNameLst>
                                          <p:attrName>ppt_y</p:attrName>
                                        </p:attrNameLst>
                                      </p:cBhvr>
                                      <p:tavLst>
                                        <p:tav tm="0">
                                          <p:val>
                                            <p:strVal val="#ppt_y+.05"/>
                                          </p:val>
                                        </p:tav>
                                        <p:tav tm="100000">
                                          <p:val>
                                            <p:strVal val="#ppt_y"/>
                                          </p:val>
                                        </p:tav>
                                      </p:tavLst>
                                    </p:anim>
                                  </p:childTnLst>
                                </p:cTn>
                              </p:par>
                              <p:par>
                                <p:cTn id="59" presetID="44" presetClass="entr" presetSubtype="0" fill="hold" grpId="0" nodeType="withEffect">
                                  <p:stCondLst>
                                    <p:cond delay="0"/>
                                  </p:stCondLst>
                                  <p:childTnLst>
                                    <p:set>
                                      <p:cBhvr>
                                        <p:cTn id="60" dur="0" fill="hold">
                                          <p:stCondLst>
                                            <p:cond delay="0"/>
                                          </p:stCondLst>
                                        </p:cTn>
                                        <p:tgtEl>
                                          <p:spTgt spid="454659">
                                            <p:txEl>
                                              <p:pRg st="8" end="8"/>
                                            </p:txEl>
                                          </p:spTgt>
                                        </p:tgtEl>
                                        <p:attrNameLst>
                                          <p:attrName>style.visibility</p:attrName>
                                        </p:attrNameLst>
                                      </p:cBhvr>
                                      <p:to>
                                        <p:strVal val="visible"/>
                                      </p:to>
                                    </p:set>
                                    <p:animEffect transition="in" filter="fade">
                                      <p:cBhvr>
                                        <p:cTn id="61" dur="500"/>
                                        <p:tgtEl>
                                          <p:spTgt spid="454659">
                                            <p:txEl>
                                              <p:pRg st="8" end="8"/>
                                            </p:txEl>
                                          </p:spTgt>
                                        </p:tgtEl>
                                      </p:cBhvr>
                                    </p:animEffect>
                                    <p:anim calcmode="lin" valueType="num">
                                      <p:cBhvr>
                                        <p:cTn id="62" dur="500" fill="hold"/>
                                        <p:tgtEl>
                                          <p:spTgt spid="454659">
                                            <p:txEl>
                                              <p:pRg st="8" end="8"/>
                                            </p:txEl>
                                          </p:spTgt>
                                        </p:tgtEl>
                                        <p:attrNameLst>
                                          <p:attrName>ppt_x</p:attrName>
                                        </p:attrNameLst>
                                      </p:cBhvr>
                                      <p:tavLst>
                                        <p:tav tm="0">
                                          <p:val>
                                            <p:strVal val="#ppt_x"/>
                                          </p:val>
                                        </p:tav>
                                        <p:tav tm="100000">
                                          <p:val>
                                            <p:strVal val="#ppt_x"/>
                                          </p:val>
                                        </p:tav>
                                      </p:tavLst>
                                    </p:anim>
                                    <p:anim calcmode="lin" valueType="num">
                                      <p:cBhvr>
                                        <p:cTn id="63" dur="500" fill="hold"/>
                                        <p:tgtEl>
                                          <p:spTgt spid="454659">
                                            <p:txEl>
                                              <p:pRg st="8" end="8"/>
                                            </p:txEl>
                                          </p:spTgt>
                                        </p:tgtEl>
                                        <p:attrNameLst>
                                          <p:attrName>ppt_y</p:attrName>
                                        </p:attrNameLst>
                                      </p:cBhvr>
                                      <p:tavLst>
                                        <p:tav tm="0">
                                          <p:val>
                                            <p:strVal val="#ppt_y+.05"/>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44" presetClass="entr" presetSubtype="0" fill="hold" grpId="0" nodeType="clickEffect">
                                  <p:stCondLst>
                                    <p:cond delay="0"/>
                                  </p:stCondLst>
                                  <p:childTnLst>
                                    <p:set>
                                      <p:cBhvr>
                                        <p:cTn id="67" dur="0"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anim calcmode="lin" valueType="num">
                                      <p:cBhvr>
                                        <p:cTn id="69" dur="500" fill="hold"/>
                                        <p:tgtEl>
                                          <p:spTgt spid="12"/>
                                        </p:tgtEl>
                                        <p:attrNameLst>
                                          <p:attrName>ppt_x</p:attrName>
                                        </p:attrNameLst>
                                      </p:cBhvr>
                                      <p:tavLst>
                                        <p:tav tm="0">
                                          <p:val>
                                            <p:strVal val="#ppt_x"/>
                                          </p:val>
                                        </p:tav>
                                        <p:tav tm="100000">
                                          <p:val>
                                            <p:strVal val="#ppt_x"/>
                                          </p:val>
                                        </p:tav>
                                      </p:tavLst>
                                    </p:anim>
                                    <p:anim calcmode="lin" valueType="num">
                                      <p:cBhvr>
                                        <p:cTn id="70" dur="500" fill="hold"/>
                                        <p:tgtEl>
                                          <p:spTgt spid="12"/>
                                        </p:tgtEl>
                                        <p:attrNameLst>
                                          <p:attrName>ppt_y</p:attrName>
                                        </p:attrNameLst>
                                      </p:cBhvr>
                                      <p:tavLst>
                                        <p:tav tm="0">
                                          <p:val>
                                            <p:strVal val="#ppt_y+.05"/>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4" fill="hold" nodeType="click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ppt_x"/>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7" presetClass="entr" presetSubtype="4" fill="hold" grpId="0" nodeType="click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5000" fill="hold"/>
                                        <p:tgtEl>
                                          <p:spTgt spid="17"/>
                                        </p:tgtEl>
                                        <p:attrNameLst>
                                          <p:attrName>ppt_x</p:attrName>
                                        </p:attrNameLst>
                                      </p:cBhvr>
                                      <p:tavLst>
                                        <p:tav tm="0">
                                          <p:val>
                                            <p:strVal val="#ppt_x"/>
                                          </p:val>
                                        </p:tav>
                                        <p:tav tm="100000">
                                          <p:val>
                                            <p:strVal val="#ppt_x"/>
                                          </p:val>
                                        </p:tav>
                                      </p:tavLst>
                                    </p:anim>
                                    <p:anim calcmode="lin" valueType="num">
                                      <p:cBhvr additive="base">
                                        <p:cTn id="88" dur="5000" fill="hold"/>
                                        <p:tgtEl>
                                          <p:spTgt spid="17"/>
                                        </p:tgtEl>
                                        <p:attrNameLst>
                                          <p:attrName>ppt_y</p:attrName>
                                        </p:attrNameLst>
                                      </p:cBhvr>
                                      <p:tavLst>
                                        <p:tav tm="0">
                                          <p:val>
                                            <p:strVal val="1+#ppt_h/2"/>
                                          </p:val>
                                        </p:tav>
                                        <p:tav tm="100000">
                                          <p:val>
                                            <p:strVal val="#ppt_y"/>
                                          </p:val>
                                        </p:tav>
                                      </p:tavLst>
                                    </p:anim>
                                  </p:childTnLst>
                                </p:cTn>
                              </p:par>
                              <p:par>
                                <p:cTn id="89" presetID="7" presetClass="entr" presetSubtype="4"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0" fill="hold"/>
                                        <p:tgtEl>
                                          <p:spTgt spid="18"/>
                                        </p:tgtEl>
                                        <p:attrNameLst>
                                          <p:attrName>ppt_x</p:attrName>
                                        </p:attrNameLst>
                                      </p:cBhvr>
                                      <p:tavLst>
                                        <p:tav tm="0">
                                          <p:val>
                                            <p:strVal val="#ppt_x"/>
                                          </p:val>
                                        </p:tav>
                                        <p:tav tm="100000">
                                          <p:val>
                                            <p:strVal val="#ppt_x"/>
                                          </p:val>
                                        </p:tav>
                                      </p:tavLst>
                                    </p:anim>
                                    <p:anim calcmode="lin" valueType="num">
                                      <p:cBhvr additive="base">
                                        <p:cTn id="92" dur="5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658" grpId="0"/>
      <p:bldP spid="454659" grpId="0" build="p" bldLvl="2"/>
      <p:bldOleChart spid="12" grpId="0" animBg="0"/>
      <p:bldP spid="16" grpId="0" animBg="1"/>
      <p:bldP spid="17" grpId="0" animBg="1"/>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5">
            <a:extLst>
              <a:ext uri="{FF2B5EF4-FFF2-40B4-BE49-F238E27FC236}">
                <a16:creationId xmlns:a16="http://schemas.microsoft.com/office/drawing/2014/main" id="{A6543708-C559-9F44-A6CC-E1DB0043CC65}"/>
              </a:ext>
            </a:extLst>
          </p:cNvPr>
          <p:cNvSpPr>
            <a:spLocks noGrp="1"/>
          </p:cNvSpPr>
          <p:nvPr>
            <p:ph type="title"/>
          </p:nvPr>
        </p:nvSpPr>
        <p:spPr/>
        <p:txBody>
          <a:bodyPr/>
          <a:lstStyle/>
          <a:p>
            <a:r>
              <a:rPr lang="en-US" altLang="zh-CN">
                <a:latin typeface="微软雅黑" panose="020B0503020204020204" pitchFamily="34" charset="-122"/>
                <a:ea typeface="微软雅黑" panose="020B0503020204020204" pitchFamily="34" charset="-122"/>
              </a:rPr>
              <a:t>K</a:t>
            </a:r>
            <a:r>
              <a:rPr lang="zh-CN" altLang="zh-CN">
                <a:latin typeface="微软雅黑" panose="020B0503020204020204" pitchFamily="34" charset="-122"/>
                <a:ea typeface="微软雅黑" panose="020B0503020204020204" pitchFamily="34" charset="-122"/>
              </a:rPr>
              <a:t>均值</a:t>
            </a:r>
            <a:endParaRPr lang="zh-CN" altLang="en-US">
              <a:latin typeface="微软雅黑" panose="020B0503020204020204" pitchFamily="34" charset="-122"/>
              <a:ea typeface="微软雅黑" panose="020B0503020204020204" pitchFamily="34" charset="-122"/>
            </a:endParaRPr>
          </a:p>
        </p:txBody>
      </p:sp>
      <p:graphicFrame>
        <p:nvGraphicFramePr>
          <p:cNvPr id="44036" name="对象 8">
            <a:extLst>
              <a:ext uri="{FF2B5EF4-FFF2-40B4-BE49-F238E27FC236}">
                <a16:creationId xmlns:a16="http://schemas.microsoft.com/office/drawing/2014/main" id="{AE10E6C1-0468-4248-A72C-00AAFE43E8DF}"/>
              </a:ext>
            </a:extLst>
          </p:cNvPr>
          <p:cNvGraphicFramePr>
            <a:graphicFrameLocks noChangeAspect="1"/>
          </p:cNvGraphicFramePr>
          <p:nvPr>
            <p:extLst>
              <p:ext uri="{D42A27DB-BD31-4B8C-83A1-F6EECF244321}">
                <p14:modId xmlns:p14="http://schemas.microsoft.com/office/powerpoint/2010/main" val="3182865112"/>
              </p:ext>
            </p:extLst>
          </p:nvPr>
        </p:nvGraphicFramePr>
        <p:xfrm>
          <a:off x="3647728" y="3140968"/>
          <a:ext cx="3738562" cy="1033463"/>
        </p:xfrm>
        <a:graphic>
          <a:graphicData uri="http://schemas.openxmlformats.org/presentationml/2006/ole">
            <mc:AlternateContent xmlns:mc="http://schemas.openxmlformats.org/markup-compatibility/2006">
              <mc:Choice xmlns:v="urn:schemas-microsoft-com:vml" Requires="v">
                <p:oleObj spid="_x0000_s66563" r:id="rId4" imgW="31889700" imgH="10820400" progId="Equation.DSMT4">
                  <p:embed/>
                </p:oleObj>
              </mc:Choice>
              <mc:Fallback>
                <p:oleObj r:id="rId4" imgW="31889700" imgH="10820400" progId="Equation.DSMT4">
                  <p:embed/>
                  <p:pic>
                    <p:nvPicPr>
                      <p:cNvPr id="44036" name="对象 8">
                        <a:extLst>
                          <a:ext uri="{FF2B5EF4-FFF2-40B4-BE49-F238E27FC236}">
                            <a16:creationId xmlns:a16="http://schemas.microsoft.com/office/drawing/2014/main" id="{AE10E6C1-0468-4248-A72C-00AAFE43E8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7728" y="3140968"/>
                        <a:ext cx="3738562"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a14="http://schemas.microsoft.com/office/drawing/2010/main" Requires="a14">
          <p:sp>
            <p:nvSpPr>
              <p:cNvPr id="2" name="内容占位符 1">
                <a:extLst>
                  <a:ext uri="{FF2B5EF4-FFF2-40B4-BE49-F238E27FC236}">
                    <a16:creationId xmlns:a16="http://schemas.microsoft.com/office/drawing/2014/main" id="{3CB76962-CEFD-1346-8A83-2DBE8C98AD93}"/>
                  </a:ext>
                </a:extLst>
              </p:cNvPr>
              <p:cNvSpPr>
                <a:spLocks noGrp="1"/>
              </p:cNvSpPr>
              <p:nvPr>
                <p:ph idx="1"/>
              </p:nvPr>
            </p:nvSpPr>
            <p:spPr/>
            <p:txBody>
              <a:bodyPr/>
              <a:lstStyle/>
              <a:p>
                <a:r>
                  <a:rPr lang="en-US" altLang="zh-CN" dirty="0"/>
                  <a:t>K</a:t>
                </a:r>
                <a:r>
                  <a:rPr lang="zh-CN" altLang="zh-CN" dirty="0"/>
                  <a:t>均值的聚类的目标是最小化簇内距离的平方和，记为</a:t>
                </a:r>
                <a:r>
                  <a:rPr lang="en-US" altLang="zh-CN" dirty="0"/>
                  <a:t>SSD</a:t>
                </a:r>
                <a:r>
                  <a:rPr lang="zh-CN" altLang="zh-CN" dirty="0"/>
                  <a:t>（</a:t>
                </a:r>
                <a:r>
                  <a:rPr lang="en-US" altLang="zh-CN" dirty="0"/>
                  <a:t>sum of square distance</a:t>
                </a:r>
                <a:r>
                  <a:rPr lang="zh-CN" altLang="zh-CN" dirty="0"/>
                  <a:t>），设</a:t>
                </a:r>
                <a:r>
                  <a:rPr lang="en-US" altLang="zh-CN" dirty="0"/>
                  <a:t>n</a:t>
                </a:r>
                <a:r>
                  <a:rPr lang="zh-CN" altLang="zh-CN" dirty="0"/>
                  <a:t>个对象聚为</a:t>
                </a:r>
                <a:r>
                  <a:rPr lang="en-US" altLang="zh-CN" dirty="0"/>
                  <a:t>k</a:t>
                </a:r>
                <a:r>
                  <a:rPr lang="zh-CN" altLang="zh-CN" dirty="0"/>
                  <a:t>个簇</a:t>
                </a:r>
                <a:r>
                  <a:rPr lang="en-US" altLang="zh-CN" i="1" dirty="0"/>
                  <a:t>C</a:t>
                </a:r>
                <a:r>
                  <a:rPr lang="en-US" altLang="zh-CN" dirty="0"/>
                  <a:t>={</a:t>
                </a:r>
                <a:r>
                  <a:rPr lang="en-US" altLang="zh-CN" i="1" dirty="0"/>
                  <a:t>C</a:t>
                </a:r>
                <a:r>
                  <a:rPr lang="en-US" altLang="zh-CN" baseline="-25000" dirty="0"/>
                  <a:t>1</a:t>
                </a:r>
                <a:r>
                  <a:rPr lang="en-US" altLang="zh-CN" dirty="0"/>
                  <a:t>,</a:t>
                </a:r>
                <a:r>
                  <a:rPr lang="en-US" altLang="zh-CN" i="1" dirty="0"/>
                  <a:t> C</a:t>
                </a:r>
                <a:r>
                  <a:rPr lang="en-US" altLang="zh-CN" baseline="-25000" dirty="0"/>
                  <a:t>2</a:t>
                </a:r>
                <a:r>
                  <a:rPr lang="en-US" altLang="zh-CN" dirty="0"/>
                  <a:t>, …, </a:t>
                </a:r>
                <a:r>
                  <a:rPr lang="en-US" altLang="zh-CN" i="1" dirty="0"/>
                  <a:t>C</a:t>
                </a:r>
                <a:r>
                  <a:rPr lang="en-US" altLang="zh-CN" baseline="-25000" dirty="0"/>
                  <a:t>k</a:t>
                </a:r>
                <a:r>
                  <a:rPr lang="en-US" altLang="zh-CN" dirty="0"/>
                  <a:t> }</a:t>
                </a:r>
                <a:r>
                  <a:rPr lang="zh-CN" altLang="zh-CN" dirty="0"/>
                  <a:t>，其中</a:t>
                </a:r>
                <a:r>
                  <a:rPr lang="en-US" altLang="zh-CN" i="1" dirty="0"/>
                  <a:t>C</a:t>
                </a:r>
                <a:r>
                  <a:rPr lang="en-US" altLang="zh-CN" i="1" baseline="-25000" dirty="0"/>
                  <a:t>i</a:t>
                </a:r>
                <a:r>
                  <a:rPr lang="en-US" altLang="zh-CN" dirty="0"/>
                  <a:t>={</a:t>
                </a:r>
                <a14:m>
                  <m:oMath xmlns:m="http://schemas.openxmlformats.org/officeDocument/2006/math">
                    <m:sSub>
                      <m:sSubPr>
                        <m:ctrlPr>
                          <a:rPr lang="zh-CN" altLang="zh-CN" i="1"/>
                        </m:ctrlPr>
                      </m:sSubPr>
                      <m:e>
                        <m:r>
                          <a:rPr lang="en-US" altLang="zh-CN" i="1"/>
                          <m:t>𝑜</m:t>
                        </m:r>
                      </m:e>
                      <m:sub>
                        <m:sSub>
                          <m:sSubPr>
                            <m:ctrlPr>
                              <a:rPr lang="zh-CN" altLang="zh-CN" i="1"/>
                            </m:ctrlPr>
                          </m:sSubPr>
                          <m:e>
                            <m:r>
                              <a:rPr lang="en-US" altLang="zh-CN" i="1"/>
                              <m:t>𝑖</m:t>
                            </m:r>
                          </m:e>
                          <m:sub>
                            <m:r>
                              <a:rPr lang="en-US" altLang="zh-CN" i="1"/>
                              <m:t>1</m:t>
                            </m:r>
                          </m:sub>
                        </m:sSub>
                      </m:sub>
                    </m:sSub>
                  </m:oMath>
                </a14:m>
                <a:r>
                  <a:rPr lang="en-US" altLang="zh-CN" dirty="0"/>
                  <a:t>,</a:t>
                </a:r>
                <a14:m>
                  <m:oMath xmlns:m="http://schemas.openxmlformats.org/officeDocument/2006/math">
                    <m:r>
                      <a:rPr lang="en-US" altLang="zh-CN"/>
                      <m:t> </m:t>
                    </m:r>
                    <m:sSub>
                      <m:sSubPr>
                        <m:ctrlPr>
                          <a:rPr lang="zh-CN" altLang="zh-CN" i="1"/>
                        </m:ctrlPr>
                      </m:sSubPr>
                      <m:e>
                        <m:r>
                          <a:rPr lang="en-US" altLang="zh-CN" i="1"/>
                          <m:t>𝑜</m:t>
                        </m:r>
                      </m:e>
                      <m:sub>
                        <m:sSub>
                          <m:sSubPr>
                            <m:ctrlPr>
                              <a:rPr lang="zh-CN" altLang="zh-CN" i="1"/>
                            </m:ctrlPr>
                          </m:sSubPr>
                          <m:e>
                            <m:r>
                              <a:rPr lang="en-US" altLang="zh-CN" i="1"/>
                              <m:t>𝑖</m:t>
                            </m:r>
                          </m:e>
                          <m:sub>
                            <m:r>
                              <a:rPr lang="en-US" altLang="zh-CN" i="1"/>
                              <m:t>2</m:t>
                            </m:r>
                          </m:sub>
                        </m:sSub>
                      </m:sub>
                    </m:sSub>
                  </m:oMath>
                </a14:m>
                <a:r>
                  <a:rPr lang="en-US" altLang="zh-CN" dirty="0"/>
                  <a:t>, …, </a:t>
                </a:r>
                <a14:m>
                  <m:oMath xmlns:m="http://schemas.openxmlformats.org/officeDocument/2006/math">
                    <m:sSub>
                      <m:sSubPr>
                        <m:ctrlPr>
                          <a:rPr lang="zh-CN" altLang="zh-CN" i="1"/>
                        </m:ctrlPr>
                      </m:sSubPr>
                      <m:e>
                        <m:r>
                          <a:rPr lang="en-US" altLang="zh-CN" i="1"/>
                          <m:t>𝑜</m:t>
                        </m:r>
                      </m:e>
                      <m:sub>
                        <m:sSub>
                          <m:sSubPr>
                            <m:ctrlPr>
                              <a:rPr lang="zh-CN" altLang="zh-CN" i="1"/>
                            </m:ctrlPr>
                          </m:sSubPr>
                          <m:e>
                            <m:r>
                              <a:rPr lang="en-US" altLang="zh-CN" i="1"/>
                              <m:t>𝑖</m:t>
                            </m:r>
                          </m:e>
                          <m:sub>
                            <m:r>
                              <a:rPr lang="en-US" altLang="zh-CN" i="1"/>
                              <m:t>𝑙</m:t>
                            </m:r>
                          </m:sub>
                        </m:sSub>
                      </m:sub>
                    </m:sSub>
                  </m:oMath>
                </a14:m>
                <a:r>
                  <a:rPr lang="en-US" altLang="zh-CN" dirty="0"/>
                  <a:t>}</a:t>
                </a:r>
                <a:r>
                  <a:rPr lang="en-US" altLang="zh-CN" dirty="0">
                    <a:sym typeface="Symbol" pitchFamily="2" charset="2"/>
                  </a:rPr>
                  <a:t></a:t>
                </a:r>
                <a:r>
                  <a:rPr lang="en-US" altLang="zh-CN" dirty="0"/>
                  <a:t>D</a:t>
                </a:r>
                <a:r>
                  <a:rPr lang="zh-CN" altLang="zh-CN" dirty="0"/>
                  <a:t>，则聚类的目标函数如下：</a:t>
                </a:r>
              </a:p>
              <a:p>
                <a:endParaRPr kumimoji="1" lang="en-US" altLang="zh-CN" dirty="0"/>
              </a:p>
              <a:p>
                <a:endParaRPr lang="en-US" altLang="zh-CN" dirty="0"/>
              </a:p>
              <a:p>
                <a:endParaRPr kumimoji="1" lang="en-US" altLang="zh-CN" dirty="0"/>
              </a:p>
              <a:p>
                <a:pPr marL="0" indent="0">
                  <a:buNone/>
                </a:pPr>
                <a:r>
                  <a:rPr lang="zh-CN" altLang="en-US" dirty="0"/>
                  <a:t>    其中</a:t>
                </a:r>
                <a:r>
                  <a:rPr lang="en-US" altLang="zh-CN" i="1" dirty="0"/>
                  <a:t>c</a:t>
                </a:r>
                <a:r>
                  <a:rPr lang="en-US" altLang="zh-CN" i="1" baseline="-25000" dirty="0"/>
                  <a:t>i</a:t>
                </a:r>
                <a:r>
                  <a:rPr lang="zh-CN" altLang="zh-CN" dirty="0"/>
                  <a:t>是簇</a:t>
                </a:r>
                <a:r>
                  <a:rPr lang="en-US" altLang="zh-CN" i="1" dirty="0"/>
                  <a:t>C</a:t>
                </a:r>
                <a:r>
                  <a:rPr lang="en-US" altLang="zh-CN" i="1" baseline="-25000" dirty="0"/>
                  <a:t>i</a:t>
                </a:r>
                <a:r>
                  <a:rPr lang="zh-CN" altLang="zh-CN" dirty="0"/>
                  <a:t>的质心 </a:t>
                </a:r>
                <a:endParaRPr kumimoji="1" lang="zh-CN" altLang="en-US" dirty="0"/>
              </a:p>
            </p:txBody>
          </p:sp>
        </mc:Choice>
        <mc:Fallback>
          <p:sp>
            <p:nvSpPr>
              <p:cNvPr id="2" name="内容占位符 1">
                <a:extLst>
                  <a:ext uri="{FF2B5EF4-FFF2-40B4-BE49-F238E27FC236}">
                    <a16:creationId xmlns:a16="http://schemas.microsoft.com/office/drawing/2014/main" id="{3CB76962-CEFD-1346-8A83-2DBE8C98AD93}"/>
                  </a:ext>
                </a:extLst>
              </p:cNvPr>
              <p:cNvSpPr>
                <a:spLocks noGrp="1" noRot="1" noChangeAspect="1" noMove="1" noResize="1" noEditPoints="1" noAdjustHandles="1" noChangeArrowheads="1" noChangeShapeType="1" noTextEdit="1"/>
              </p:cNvSpPr>
              <p:nvPr>
                <p:ph idx="1"/>
              </p:nvPr>
            </p:nvSpPr>
            <p:spPr>
              <a:blipFill>
                <a:blip r:embed="rId6"/>
                <a:stretch>
                  <a:fillRect l="-1004" t="-13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6946295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6F0AB0AC-B620-4D41-A2C6-0B2973871062}"/>
              </a:ext>
            </a:extLst>
          </p:cNvPr>
          <p:cNvSpPr>
            <a:spLocks noGrp="1" noChangeArrowheads="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k</a:t>
            </a:r>
            <a:r>
              <a:rPr lang="zh-CN" altLang="en-US">
                <a:latin typeface="微软雅黑" panose="020B0503020204020204" pitchFamily="34" charset="-122"/>
                <a:ea typeface="微软雅黑" panose="020B0503020204020204" pitchFamily="34" charset="-122"/>
              </a:rPr>
              <a:t>均值的特点</a:t>
            </a:r>
            <a:endParaRPr lang="en-US" altLang="zh-CN">
              <a:latin typeface="微软雅黑" panose="020B0503020204020204" pitchFamily="34" charset="-122"/>
              <a:ea typeface="微软雅黑" panose="020B0503020204020204" pitchFamily="34" charset="-122"/>
            </a:endParaRPr>
          </a:p>
        </p:txBody>
      </p:sp>
      <p:sp>
        <p:nvSpPr>
          <p:cNvPr id="45059" name="Rectangle 3">
            <a:extLst>
              <a:ext uri="{FF2B5EF4-FFF2-40B4-BE49-F238E27FC236}">
                <a16:creationId xmlns:a16="http://schemas.microsoft.com/office/drawing/2014/main" id="{C62E012B-C792-1043-AD09-9F7EF9DB8BBC}"/>
              </a:ext>
            </a:extLst>
          </p:cNvPr>
          <p:cNvSpPr>
            <a:spLocks noGrp="1" noChangeArrowheads="1"/>
          </p:cNvSpPr>
          <p:nvPr>
            <p:ph idx="1"/>
          </p:nvPr>
        </p:nvSpPr>
        <p:spPr/>
        <p:txBody>
          <a:bodyPr/>
          <a:lstStyle/>
          <a:p>
            <a:pPr eaLnBrk="1" hangingPunct="1">
              <a:lnSpc>
                <a:spcPct val="120000"/>
              </a:lnSpc>
            </a:pPr>
            <a:r>
              <a:rPr lang="zh-CN" altLang="en-US">
                <a:ea typeface="微软雅黑" panose="020B0503020204020204" pitchFamily="34" charset="-122"/>
                <a:cs typeface="微软雅黑" panose="020B0503020204020204" pitchFamily="34" charset="-122"/>
              </a:rPr>
              <a:t>优点：快速</a:t>
            </a:r>
          </a:p>
          <a:p>
            <a:pPr eaLnBrk="1" hangingPunct="1">
              <a:lnSpc>
                <a:spcPct val="120000"/>
              </a:lnSpc>
            </a:pPr>
            <a:r>
              <a:rPr lang="zh-CN" altLang="en-US">
                <a:ea typeface="微软雅黑" panose="020B0503020204020204" pitchFamily="34" charset="-122"/>
                <a:cs typeface="微软雅黑" panose="020B0503020204020204" pitchFamily="34" charset="-122"/>
              </a:rPr>
              <a:t>缺点：</a:t>
            </a:r>
          </a:p>
          <a:p>
            <a:pPr lvl="1" eaLnBrk="1" hangingPunct="1">
              <a:lnSpc>
                <a:spcPct val="120000"/>
              </a:lnSpc>
            </a:pPr>
            <a:r>
              <a:rPr lang="zh-CN" altLang="en-US">
                <a:ea typeface="微软雅黑" panose="020B0503020204020204" pitchFamily="34" charset="-122"/>
                <a:cs typeface="微软雅黑" panose="020B0503020204020204" pitchFamily="34" charset="-122"/>
              </a:rPr>
              <a:t>适用范围：</a:t>
            </a:r>
            <a:r>
              <a:rPr lang="en-US" altLang="zh-CN">
                <a:ea typeface="微软雅黑" panose="020B0503020204020204" pitchFamily="34" charset="-122"/>
                <a:cs typeface="微软雅黑" panose="020B0503020204020204" pitchFamily="34" charset="-122"/>
              </a:rPr>
              <a:t>categorical data?-- k-modes</a:t>
            </a:r>
            <a:r>
              <a:rPr lang="zh-CN" altLang="zh-CN">
                <a:ea typeface="微软雅黑" panose="020B0503020204020204" pitchFamily="34" charset="-122"/>
                <a:cs typeface="微软雅黑" panose="020B0503020204020204" pitchFamily="34" charset="-122"/>
              </a:rPr>
              <a:t>及</a:t>
            </a:r>
            <a:r>
              <a:rPr lang="en-US" altLang="zh-CN">
                <a:ea typeface="微软雅黑" panose="020B0503020204020204" pitchFamily="34" charset="-122"/>
                <a:cs typeface="微软雅黑" panose="020B0503020204020204" pitchFamily="34" charset="-122"/>
              </a:rPr>
              <a:t>k-prototype</a:t>
            </a:r>
          </a:p>
          <a:p>
            <a:pPr lvl="1" eaLnBrk="1" hangingPunct="1">
              <a:lnSpc>
                <a:spcPct val="120000"/>
              </a:lnSpc>
            </a:pPr>
            <a:r>
              <a:rPr lang="zh-CN" altLang="en-US">
                <a:ea typeface="微软雅黑" panose="020B0503020204020204" pitchFamily="34" charset="-122"/>
                <a:cs typeface="微软雅黑" panose="020B0503020204020204" pitchFamily="34" charset="-122"/>
              </a:rPr>
              <a:t>噪音数据 和 孤立点：</a:t>
            </a:r>
            <a:r>
              <a:rPr lang="en-US" altLang="zh-CN">
                <a:ea typeface="微软雅黑" panose="020B0503020204020204" pitchFamily="34" charset="-122"/>
                <a:cs typeface="微软雅黑" panose="020B0503020204020204" pitchFamily="34" charset="-122"/>
              </a:rPr>
              <a:t>k-medoid</a:t>
            </a:r>
          </a:p>
          <a:p>
            <a:pPr lvl="1" eaLnBrk="1" hangingPunct="1">
              <a:lnSpc>
                <a:spcPct val="120000"/>
              </a:lnSpc>
            </a:pPr>
            <a:r>
              <a:rPr lang="zh-CN" altLang="en-US">
                <a:ea typeface="微软雅黑" panose="020B0503020204020204" pitchFamily="34" charset="-122"/>
                <a:cs typeface="微软雅黑" panose="020B0503020204020204" pitchFamily="34" charset="-122"/>
              </a:rPr>
              <a:t>非凸的形状</a:t>
            </a:r>
          </a:p>
          <a:p>
            <a:pPr lvl="1" eaLnBrk="1" hangingPunct="1">
              <a:lnSpc>
                <a:spcPct val="120000"/>
              </a:lnSpc>
              <a:buFont typeface="Dixieland" pitchFamily="2" charset="2"/>
              <a:buNone/>
            </a:pPr>
            <a:r>
              <a:rPr lang="zh-CN" altLang="en-US" i="1">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non-convex shapes</a:t>
            </a:r>
            <a:r>
              <a:rPr lang="zh-CN" altLang="en-US" i="1">
                <a:ea typeface="微软雅黑" panose="020B0503020204020204" pitchFamily="34" charset="-122"/>
                <a:cs typeface="微软雅黑" panose="020B0503020204020204" pitchFamily="34" charset="-122"/>
              </a:rPr>
              <a:t>）</a:t>
            </a:r>
          </a:p>
          <a:p>
            <a:pPr lvl="1" eaLnBrk="1" hangingPunct="1">
              <a:lnSpc>
                <a:spcPct val="120000"/>
              </a:lnSpc>
            </a:pPr>
            <a:r>
              <a:rPr lang="zh-CN" altLang="en-US" i="1">
                <a:ea typeface="微软雅黑" panose="020B0503020204020204" pitchFamily="34" charset="-122"/>
                <a:cs typeface="微软雅黑" panose="020B0503020204020204" pitchFamily="34" charset="-122"/>
              </a:rPr>
              <a:t> </a:t>
            </a:r>
            <a:r>
              <a:rPr lang="en-US" altLang="zh-CN">
                <a:ea typeface="微软雅黑" panose="020B0503020204020204" pitchFamily="34" charset="-122"/>
                <a:cs typeface="微软雅黑" panose="020B0503020204020204" pitchFamily="34" charset="-122"/>
              </a:rPr>
              <a:t>k</a:t>
            </a:r>
            <a:endParaRPr lang="zh-CN" altLang="en-US">
              <a:ea typeface="微软雅黑" panose="020B0503020204020204" pitchFamily="34" charset="-122"/>
              <a:cs typeface="微软雅黑" panose="020B0503020204020204" pitchFamily="34" charset="-122"/>
            </a:endParaRPr>
          </a:p>
        </p:txBody>
      </p:sp>
      <p:pic>
        <p:nvPicPr>
          <p:cNvPr id="355332" name="Picture 4">
            <a:extLst>
              <a:ext uri="{FF2B5EF4-FFF2-40B4-BE49-F238E27FC236}">
                <a16:creationId xmlns:a16="http://schemas.microsoft.com/office/drawing/2014/main" id="{B718B376-B83F-6845-992D-0E0529B412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51898" r="48672"/>
          <a:stretch>
            <a:fillRect/>
          </a:stretch>
        </p:blipFill>
        <p:spPr bwMode="auto">
          <a:xfrm>
            <a:off x="7032104" y="3487737"/>
            <a:ext cx="4329113" cy="283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355332"/>
                                        </p:tgtEl>
                                        <p:attrNameLst>
                                          <p:attrName>style.visibility</p:attrName>
                                        </p:attrNameLst>
                                      </p:cBhvr>
                                      <p:to>
                                        <p:strVal val="visible"/>
                                      </p:to>
                                    </p:set>
                                    <p:anim calcmode="lin" valueType="num">
                                      <p:cBhvr additive="base">
                                        <p:cTn id="7" dur="500" fill="hold"/>
                                        <p:tgtEl>
                                          <p:spTgt spid="355332"/>
                                        </p:tgtEl>
                                        <p:attrNameLst>
                                          <p:attrName>ppt_x</p:attrName>
                                        </p:attrNameLst>
                                      </p:cBhvr>
                                      <p:tavLst>
                                        <p:tav tm="0">
                                          <p:val>
                                            <p:strVal val="#ppt_x"/>
                                          </p:val>
                                        </p:tav>
                                        <p:tav tm="100000">
                                          <p:val>
                                            <p:strVal val="#ppt_x"/>
                                          </p:val>
                                        </p:tav>
                                      </p:tavLst>
                                    </p:anim>
                                    <p:anim calcmode="lin" valueType="num">
                                      <p:cBhvr additive="base">
                                        <p:cTn id="8" dur="500" fill="hold"/>
                                        <p:tgtEl>
                                          <p:spTgt spid="3553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55FD9E24-BDD1-C248-90EE-79C86C55A223}"/>
              </a:ext>
            </a:extLst>
          </p:cNvPr>
          <p:cNvSpPr>
            <a:spLocks noGrp="1"/>
          </p:cNvSpPr>
          <p:nvPr>
            <p:ph type="title"/>
          </p:nvPr>
        </p:nvSpPr>
        <p:spPr/>
        <p:txBody>
          <a:bodyPr/>
          <a:lstStyle/>
          <a:p>
            <a:pPr eaLnBrk="1" hangingPunct="1">
              <a:defRPr/>
            </a:pPr>
            <a:endParaRPr lang="zh-CN" altLang="en-US"/>
          </a:p>
        </p:txBody>
      </p:sp>
      <p:sp>
        <p:nvSpPr>
          <p:cNvPr id="7" name="文本占位符 6">
            <a:extLst>
              <a:ext uri="{FF2B5EF4-FFF2-40B4-BE49-F238E27FC236}">
                <a16:creationId xmlns:a16="http://schemas.microsoft.com/office/drawing/2014/main" id="{BB0935A0-EB42-454B-A17C-5BB5090581C8}"/>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cs typeface="微软雅黑" panose="020B0503020204020204" pitchFamily="34" charset="-122"/>
              </a:rPr>
              <a:t>6.4 </a:t>
            </a:r>
            <a:r>
              <a:rPr altLang="zh-CN" b="0" cap="none">
                <a:latin typeface="微软雅黑" panose="020B0503020204020204" pitchFamily="34" charset="-122"/>
                <a:ea typeface="微软雅黑" panose="020B0503020204020204" pitchFamily="34" charset="-122"/>
                <a:cs typeface="微软雅黑" panose="020B0503020204020204" pitchFamily="34" charset="-122"/>
              </a:rPr>
              <a:t>层次聚类方法</a:t>
            </a:r>
            <a:endParaRPr b="0" cap="none">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F3C6477D-7F19-B046-B030-89709E752D52}"/>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层次聚类（</a:t>
            </a:r>
            <a:r>
              <a:rPr lang="en-US" altLang="zh-CN">
                <a:latin typeface="微软雅黑" panose="020B0503020204020204" pitchFamily="34" charset="-122"/>
                <a:ea typeface="微软雅黑" panose="020B0503020204020204" pitchFamily="34" charset="-122"/>
              </a:rPr>
              <a:t>Hierarchical Clustering</a:t>
            </a:r>
            <a:r>
              <a:rPr lang="zh-CN" altLang="en-US">
                <a:latin typeface="微软雅黑" panose="020B0503020204020204" pitchFamily="34" charset="-122"/>
                <a:ea typeface="微软雅黑" panose="020B0503020204020204" pitchFamily="34" charset="-122"/>
              </a:rPr>
              <a:t>）</a:t>
            </a:r>
            <a:endParaRPr lang="en-US" altLang="zh-CN" sz="4400">
              <a:latin typeface="微软雅黑" panose="020B0503020204020204" pitchFamily="34" charset="-122"/>
              <a:ea typeface="微软雅黑" panose="020B0503020204020204" pitchFamily="34" charset="-122"/>
            </a:endParaRPr>
          </a:p>
        </p:txBody>
      </p:sp>
      <p:sp>
        <p:nvSpPr>
          <p:cNvPr id="47107" name="Rectangle 3">
            <a:extLst>
              <a:ext uri="{FF2B5EF4-FFF2-40B4-BE49-F238E27FC236}">
                <a16:creationId xmlns:a16="http://schemas.microsoft.com/office/drawing/2014/main" id="{3D5AC9D5-FD42-5046-A1D8-CB3F879565E6}"/>
              </a:ext>
            </a:extLst>
          </p:cNvPr>
          <p:cNvSpPr>
            <a:spLocks noGrp="1" noChangeArrowheads="1"/>
          </p:cNvSpPr>
          <p:nvPr>
            <p:ph idx="1"/>
          </p:nvPr>
        </p:nvSpPr>
        <p:spPr>
          <a:noFill/>
        </p:spPr>
        <p:txBody>
          <a:bodyPr vert="horz" wrap="square" lIns="92075" tIns="46038" rIns="92075" bIns="46038" numCol="1" anchor="t" anchorCtr="0" compatLnSpc="1">
            <a:prstTxWarp prst="textNoShape">
              <a:avLst/>
            </a:prstTxWarp>
          </a:bodyPr>
          <a:lstStyle/>
          <a:p>
            <a:pPr eaLnBrk="1" hangingPunct="1">
              <a:spcBef>
                <a:spcPct val="50000"/>
              </a:spcBef>
            </a:pPr>
            <a:r>
              <a:rPr lang="zh-CN" altLang="zh-CN">
                <a:ea typeface="微软雅黑" panose="020B0503020204020204" pitchFamily="34" charset="-122"/>
                <a:cs typeface="微软雅黑" panose="020B0503020204020204" pitchFamily="34" charset="-122"/>
              </a:rPr>
              <a:t>层次聚类产生具有层次关系的簇</a:t>
            </a:r>
            <a:endParaRPr lang="en-US" altLang="zh-CN">
              <a:ea typeface="微软雅黑" panose="020B0503020204020204" pitchFamily="34" charset="-122"/>
              <a:cs typeface="微软雅黑" panose="020B0503020204020204" pitchFamily="34" charset="-122"/>
            </a:endParaRPr>
          </a:p>
          <a:p>
            <a:pPr eaLnBrk="1" hangingPunct="1">
              <a:spcBef>
                <a:spcPct val="50000"/>
              </a:spcBef>
            </a:pPr>
            <a:r>
              <a:rPr lang="zh-CN" altLang="en-US">
                <a:ea typeface="微软雅黑" panose="020B0503020204020204" pitchFamily="34" charset="-122"/>
                <a:cs typeface="微软雅黑" panose="020B0503020204020204" pitchFamily="34" charset="-122"/>
              </a:rPr>
              <a:t>不需要指定簇的个数</a:t>
            </a:r>
            <a:r>
              <a:rPr lang="en-US" altLang="zh-CN" i="1">
                <a:ea typeface="微软雅黑" panose="020B0503020204020204" pitchFamily="34" charset="-122"/>
                <a:cs typeface="微软雅黑" panose="020B0503020204020204" pitchFamily="34" charset="-122"/>
              </a:rPr>
              <a:t>k</a:t>
            </a:r>
          </a:p>
        </p:txBody>
      </p:sp>
      <p:grpSp>
        <p:nvGrpSpPr>
          <p:cNvPr id="2" name="Group 4">
            <a:extLst>
              <a:ext uri="{FF2B5EF4-FFF2-40B4-BE49-F238E27FC236}">
                <a16:creationId xmlns:a16="http://schemas.microsoft.com/office/drawing/2014/main" id="{311335D6-5B33-944A-96E0-24DEF53306DF}"/>
              </a:ext>
            </a:extLst>
          </p:cNvPr>
          <p:cNvGrpSpPr>
            <a:grpSpLocks/>
          </p:cNvGrpSpPr>
          <p:nvPr/>
        </p:nvGrpSpPr>
        <p:grpSpPr bwMode="auto">
          <a:xfrm>
            <a:off x="2165350" y="2852738"/>
            <a:ext cx="8045450" cy="3595687"/>
            <a:chOff x="1200" y="1776"/>
            <a:chExt cx="5068" cy="2265"/>
          </a:xfrm>
        </p:grpSpPr>
        <p:sp>
          <p:nvSpPr>
            <p:cNvPr id="47109" name="Line 5">
              <a:extLst>
                <a:ext uri="{FF2B5EF4-FFF2-40B4-BE49-F238E27FC236}">
                  <a16:creationId xmlns:a16="http://schemas.microsoft.com/office/drawing/2014/main" id="{11EFDEBC-8AB8-A941-AC2C-6A517CB7A6AE}"/>
                </a:ext>
              </a:extLst>
            </p:cNvPr>
            <p:cNvSpPr>
              <a:spLocks noChangeShapeType="1"/>
            </p:cNvSpPr>
            <p:nvPr/>
          </p:nvSpPr>
          <p:spPr bwMode="auto">
            <a:xfrm>
              <a:off x="1200" y="2112"/>
              <a:ext cx="3216"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 altLang="en-US"/>
            </a:p>
          </p:txBody>
        </p:sp>
        <p:grpSp>
          <p:nvGrpSpPr>
            <p:cNvPr id="47110" name="Group 6">
              <a:extLst>
                <a:ext uri="{FF2B5EF4-FFF2-40B4-BE49-F238E27FC236}">
                  <a16:creationId xmlns:a16="http://schemas.microsoft.com/office/drawing/2014/main" id="{09A3E943-DE47-D84D-83C4-E56D940DB5E7}"/>
                </a:ext>
              </a:extLst>
            </p:cNvPr>
            <p:cNvGrpSpPr>
              <a:grpSpLocks/>
            </p:cNvGrpSpPr>
            <p:nvPr/>
          </p:nvGrpSpPr>
          <p:grpSpPr bwMode="auto">
            <a:xfrm>
              <a:off x="1440" y="1785"/>
              <a:ext cx="480" cy="327"/>
              <a:chOff x="1104" y="1785"/>
              <a:chExt cx="480" cy="327"/>
            </a:xfrm>
          </p:grpSpPr>
          <p:sp>
            <p:nvSpPr>
              <p:cNvPr id="47162" name="Line 7">
                <a:extLst>
                  <a:ext uri="{FF2B5EF4-FFF2-40B4-BE49-F238E27FC236}">
                    <a16:creationId xmlns:a16="http://schemas.microsoft.com/office/drawing/2014/main" id="{763B8D86-C328-E343-AB6B-F0B297F6EEA1}"/>
                  </a:ext>
                </a:extLst>
              </p:cNvPr>
              <p:cNvSpPr>
                <a:spLocks noChangeShapeType="1"/>
              </p:cNvSpPr>
              <p:nvPr/>
            </p:nvSpPr>
            <p:spPr bwMode="auto">
              <a:xfrm flipH="1">
                <a:off x="1200"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63" name="Text Box 8">
                <a:extLst>
                  <a:ext uri="{FF2B5EF4-FFF2-40B4-BE49-F238E27FC236}">
                    <a16:creationId xmlns:a16="http://schemas.microsoft.com/office/drawing/2014/main" id="{48838467-A8AE-D942-BCF1-B1191ACD3F5A}"/>
                  </a:ext>
                </a:extLst>
              </p:cNvPr>
              <p:cNvSpPr txBox="1">
                <a:spLocks noChangeArrowheads="1"/>
              </p:cNvSpPr>
              <p:nvPr/>
            </p:nvSpPr>
            <p:spPr bwMode="auto">
              <a:xfrm>
                <a:off x="1104" y="1785"/>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0</a:t>
                </a:r>
                <a:endParaRPr kumimoji="0" lang="en-US" altLang="zh-CN" sz="2400"/>
              </a:p>
            </p:txBody>
          </p:sp>
        </p:grpSp>
        <p:grpSp>
          <p:nvGrpSpPr>
            <p:cNvPr id="47111" name="Group 9">
              <a:extLst>
                <a:ext uri="{FF2B5EF4-FFF2-40B4-BE49-F238E27FC236}">
                  <a16:creationId xmlns:a16="http://schemas.microsoft.com/office/drawing/2014/main" id="{3B515B0E-108E-AD4C-B735-E0CA5B86F30B}"/>
                </a:ext>
              </a:extLst>
            </p:cNvPr>
            <p:cNvGrpSpPr>
              <a:grpSpLocks/>
            </p:cNvGrpSpPr>
            <p:nvPr/>
          </p:nvGrpSpPr>
          <p:grpSpPr bwMode="auto">
            <a:xfrm>
              <a:off x="1968" y="1776"/>
              <a:ext cx="480" cy="327"/>
              <a:chOff x="1104" y="1785"/>
              <a:chExt cx="480" cy="327"/>
            </a:xfrm>
          </p:grpSpPr>
          <p:sp>
            <p:nvSpPr>
              <p:cNvPr id="47160" name="Line 10">
                <a:extLst>
                  <a:ext uri="{FF2B5EF4-FFF2-40B4-BE49-F238E27FC236}">
                    <a16:creationId xmlns:a16="http://schemas.microsoft.com/office/drawing/2014/main" id="{64344C83-6CC9-E04C-B0EB-F1671229C13F}"/>
                  </a:ext>
                </a:extLst>
              </p:cNvPr>
              <p:cNvSpPr>
                <a:spLocks noChangeShapeType="1"/>
              </p:cNvSpPr>
              <p:nvPr/>
            </p:nvSpPr>
            <p:spPr bwMode="auto">
              <a:xfrm flipH="1">
                <a:off x="1200"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61" name="Text Box 11">
                <a:extLst>
                  <a:ext uri="{FF2B5EF4-FFF2-40B4-BE49-F238E27FC236}">
                    <a16:creationId xmlns:a16="http://schemas.microsoft.com/office/drawing/2014/main" id="{9621C786-7016-7346-9A82-3F5CEDA5304A}"/>
                  </a:ext>
                </a:extLst>
              </p:cNvPr>
              <p:cNvSpPr txBox="1">
                <a:spLocks noChangeArrowheads="1"/>
              </p:cNvSpPr>
              <p:nvPr/>
            </p:nvSpPr>
            <p:spPr bwMode="auto">
              <a:xfrm>
                <a:off x="1104" y="1785"/>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1</a:t>
                </a:r>
                <a:endParaRPr kumimoji="0" lang="en-US" altLang="zh-CN" sz="2400"/>
              </a:p>
            </p:txBody>
          </p:sp>
        </p:grpSp>
        <p:grpSp>
          <p:nvGrpSpPr>
            <p:cNvPr id="47112" name="Group 12">
              <a:extLst>
                <a:ext uri="{FF2B5EF4-FFF2-40B4-BE49-F238E27FC236}">
                  <a16:creationId xmlns:a16="http://schemas.microsoft.com/office/drawing/2014/main" id="{47116A8D-4D74-C74A-8298-8DBE70889D89}"/>
                </a:ext>
              </a:extLst>
            </p:cNvPr>
            <p:cNvGrpSpPr>
              <a:grpSpLocks/>
            </p:cNvGrpSpPr>
            <p:nvPr/>
          </p:nvGrpSpPr>
          <p:grpSpPr bwMode="auto">
            <a:xfrm>
              <a:off x="2496" y="1776"/>
              <a:ext cx="480" cy="327"/>
              <a:chOff x="1104" y="1785"/>
              <a:chExt cx="480" cy="327"/>
            </a:xfrm>
          </p:grpSpPr>
          <p:sp>
            <p:nvSpPr>
              <p:cNvPr id="47158" name="Line 13">
                <a:extLst>
                  <a:ext uri="{FF2B5EF4-FFF2-40B4-BE49-F238E27FC236}">
                    <a16:creationId xmlns:a16="http://schemas.microsoft.com/office/drawing/2014/main" id="{2328F96F-896E-364D-91FA-0C94ED8AAA1A}"/>
                  </a:ext>
                </a:extLst>
              </p:cNvPr>
              <p:cNvSpPr>
                <a:spLocks noChangeShapeType="1"/>
              </p:cNvSpPr>
              <p:nvPr/>
            </p:nvSpPr>
            <p:spPr bwMode="auto">
              <a:xfrm flipH="1">
                <a:off x="1200"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59" name="Text Box 14">
                <a:extLst>
                  <a:ext uri="{FF2B5EF4-FFF2-40B4-BE49-F238E27FC236}">
                    <a16:creationId xmlns:a16="http://schemas.microsoft.com/office/drawing/2014/main" id="{9B31BEA2-7482-6146-A9D0-3215A20D9CBB}"/>
                  </a:ext>
                </a:extLst>
              </p:cNvPr>
              <p:cNvSpPr txBox="1">
                <a:spLocks noChangeArrowheads="1"/>
              </p:cNvSpPr>
              <p:nvPr/>
            </p:nvSpPr>
            <p:spPr bwMode="auto">
              <a:xfrm>
                <a:off x="1104" y="1785"/>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2</a:t>
                </a:r>
                <a:endParaRPr kumimoji="0" lang="en-US" altLang="zh-CN" sz="2400"/>
              </a:p>
            </p:txBody>
          </p:sp>
        </p:grpSp>
        <p:grpSp>
          <p:nvGrpSpPr>
            <p:cNvPr id="47113" name="Group 15">
              <a:extLst>
                <a:ext uri="{FF2B5EF4-FFF2-40B4-BE49-F238E27FC236}">
                  <a16:creationId xmlns:a16="http://schemas.microsoft.com/office/drawing/2014/main" id="{5D26B026-4C19-4F4F-B315-B5DE54DD22A8}"/>
                </a:ext>
              </a:extLst>
            </p:cNvPr>
            <p:cNvGrpSpPr>
              <a:grpSpLocks/>
            </p:cNvGrpSpPr>
            <p:nvPr/>
          </p:nvGrpSpPr>
          <p:grpSpPr bwMode="auto">
            <a:xfrm>
              <a:off x="2976" y="1776"/>
              <a:ext cx="480" cy="327"/>
              <a:chOff x="1104" y="1785"/>
              <a:chExt cx="480" cy="327"/>
            </a:xfrm>
          </p:grpSpPr>
          <p:sp>
            <p:nvSpPr>
              <p:cNvPr id="47156" name="Line 16">
                <a:extLst>
                  <a:ext uri="{FF2B5EF4-FFF2-40B4-BE49-F238E27FC236}">
                    <a16:creationId xmlns:a16="http://schemas.microsoft.com/office/drawing/2014/main" id="{9944ADF1-7B6F-C646-85D9-1A4837B621FC}"/>
                  </a:ext>
                </a:extLst>
              </p:cNvPr>
              <p:cNvSpPr>
                <a:spLocks noChangeShapeType="1"/>
              </p:cNvSpPr>
              <p:nvPr/>
            </p:nvSpPr>
            <p:spPr bwMode="auto">
              <a:xfrm flipH="1">
                <a:off x="1200"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57" name="Text Box 17">
                <a:extLst>
                  <a:ext uri="{FF2B5EF4-FFF2-40B4-BE49-F238E27FC236}">
                    <a16:creationId xmlns:a16="http://schemas.microsoft.com/office/drawing/2014/main" id="{C570CA5E-10B1-9842-8D3B-5E5E4ED25B57}"/>
                  </a:ext>
                </a:extLst>
              </p:cNvPr>
              <p:cNvSpPr txBox="1">
                <a:spLocks noChangeArrowheads="1"/>
              </p:cNvSpPr>
              <p:nvPr/>
            </p:nvSpPr>
            <p:spPr bwMode="auto">
              <a:xfrm>
                <a:off x="1104" y="1785"/>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3</a:t>
                </a:r>
                <a:endParaRPr kumimoji="0" lang="en-US" altLang="zh-CN" sz="2400"/>
              </a:p>
            </p:txBody>
          </p:sp>
        </p:grpSp>
        <p:grpSp>
          <p:nvGrpSpPr>
            <p:cNvPr id="47114" name="Group 18">
              <a:extLst>
                <a:ext uri="{FF2B5EF4-FFF2-40B4-BE49-F238E27FC236}">
                  <a16:creationId xmlns:a16="http://schemas.microsoft.com/office/drawing/2014/main" id="{56EDFCFC-4E34-F740-9288-55A318E85291}"/>
                </a:ext>
              </a:extLst>
            </p:cNvPr>
            <p:cNvGrpSpPr>
              <a:grpSpLocks/>
            </p:cNvGrpSpPr>
            <p:nvPr/>
          </p:nvGrpSpPr>
          <p:grpSpPr bwMode="auto">
            <a:xfrm>
              <a:off x="3456" y="1776"/>
              <a:ext cx="480" cy="327"/>
              <a:chOff x="1104" y="1785"/>
              <a:chExt cx="480" cy="327"/>
            </a:xfrm>
          </p:grpSpPr>
          <p:sp>
            <p:nvSpPr>
              <p:cNvPr id="47154" name="Line 19">
                <a:extLst>
                  <a:ext uri="{FF2B5EF4-FFF2-40B4-BE49-F238E27FC236}">
                    <a16:creationId xmlns:a16="http://schemas.microsoft.com/office/drawing/2014/main" id="{B9E13CC4-8DA1-A244-B258-1B6F6F47D794}"/>
                  </a:ext>
                </a:extLst>
              </p:cNvPr>
              <p:cNvSpPr>
                <a:spLocks noChangeShapeType="1"/>
              </p:cNvSpPr>
              <p:nvPr/>
            </p:nvSpPr>
            <p:spPr bwMode="auto">
              <a:xfrm flipH="1">
                <a:off x="1200"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55" name="Text Box 20">
                <a:extLst>
                  <a:ext uri="{FF2B5EF4-FFF2-40B4-BE49-F238E27FC236}">
                    <a16:creationId xmlns:a16="http://schemas.microsoft.com/office/drawing/2014/main" id="{CDE7249C-8B30-4745-959D-D63D6B391657}"/>
                  </a:ext>
                </a:extLst>
              </p:cNvPr>
              <p:cNvSpPr txBox="1">
                <a:spLocks noChangeArrowheads="1"/>
              </p:cNvSpPr>
              <p:nvPr/>
            </p:nvSpPr>
            <p:spPr bwMode="auto">
              <a:xfrm>
                <a:off x="1104" y="1785"/>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4</a:t>
                </a:r>
                <a:endParaRPr kumimoji="0" lang="en-US" altLang="zh-CN" sz="2400"/>
              </a:p>
            </p:txBody>
          </p:sp>
        </p:grpSp>
        <p:sp>
          <p:nvSpPr>
            <p:cNvPr id="47115" name="Text Box 21">
              <a:extLst>
                <a:ext uri="{FF2B5EF4-FFF2-40B4-BE49-F238E27FC236}">
                  <a16:creationId xmlns:a16="http://schemas.microsoft.com/office/drawing/2014/main" id="{CD087E28-8560-D34F-88ED-CCBDB5290168}"/>
                </a:ext>
              </a:extLst>
            </p:cNvPr>
            <p:cNvSpPr txBox="1">
              <a:spLocks noChangeArrowheads="1"/>
            </p:cNvSpPr>
            <p:nvPr/>
          </p:nvSpPr>
          <p:spPr bwMode="auto">
            <a:xfrm>
              <a:off x="1440" y="2508"/>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a:t>b</a:t>
              </a:r>
            </a:p>
          </p:txBody>
        </p:sp>
        <p:sp>
          <p:nvSpPr>
            <p:cNvPr id="47116" name="Text Box 22">
              <a:extLst>
                <a:ext uri="{FF2B5EF4-FFF2-40B4-BE49-F238E27FC236}">
                  <a16:creationId xmlns:a16="http://schemas.microsoft.com/office/drawing/2014/main" id="{B27DD0EC-5987-5F46-9FDC-31871DFC935F}"/>
                </a:ext>
              </a:extLst>
            </p:cNvPr>
            <p:cNvSpPr txBox="1">
              <a:spLocks noChangeArrowheads="1"/>
            </p:cNvSpPr>
            <p:nvPr/>
          </p:nvSpPr>
          <p:spPr bwMode="auto">
            <a:xfrm>
              <a:off x="1440" y="3108"/>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a:t>d</a:t>
              </a:r>
            </a:p>
          </p:txBody>
        </p:sp>
        <p:sp>
          <p:nvSpPr>
            <p:cNvPr id="47117" name="Text Box 23">
              <a:extLst>
                <a:ext uri="{FF2B5EF4-FFF2-40B4-BE49-F238E27FC236}">
                  <a16:creationId xmlns:a16="http://schemas.microsoft.com/office/drawing/2014/main" id="{D19886AC-D385-8E46-B726-38F9E2164C82}"/>
                </a:ext>
              </a:extLst>
            </p:cNvPr>
            <p:cNvSpPr txBox="1">
              <a:spLocks noChangeArrowheads="1"/>
            </p:cNvSpPr>
            <p:nvPr/>
          </p:nvSpPr>
          <p:spPr bwMode="auto">
            <a:xfrm>
              <a:off x="1440" y="2808"/>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a:t>c</a:t>
              </a:r>
            </a:p>
          </p:txBody>
        </p:sp>
        <p:sp>
          <p:nvSpPr>
            <p:cNvPr id="47118" name="Text Box 24">
              <a:extLst>
                <a:ext uri="{FF2B5EF4-FFF2-40B4-BE49-F238E27FC236}">
                  <a16:creationId xmlns:a16="http://schemas.microsoft.com/office/drawing/2014/main" id="{084C0D1E-D4B0-4748-A0DA-9B5A7B51A110}"/>
                </a:ext>
              </a:extLst>
            </p:cNvPr>
            <p:cNvSpPr txBox="1">
              <a:spLocks noChangeArrowheads="1"/>
            </p:cNvSpPr>
            <p:nvPr/>
          </p:nvSpPr>
          <p:spPr bwMode="auto">
            <a:xfrm>
              <a:off x="1440" y="3408"/>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a:t>e</a:t>
              </a:r>
            </a:p>
          </p:txBody>
        </p:sp>
        <p:sp>
          <p:nvSpPr>
            <p:cNvPr id="47119" name="Text Box 25">
              <a:extLst>
                <a:ext uri="{FF2B5EF4-FFF2-40B4-BE49-F238E27FC236}">
                  <a16:creationId xmlns:a16="http://schemas.microsoft.com/office/drawing/2014/main" id="{CE72FAB4-66C2-9144-ABDE-7F323DF5EFC2}"/>
                </a:ext>
              </a:extLst>
            </p:cNvPr>
            <p:cNvSpPr txBox="1">
              <a:spLocks noChangeArrowheads="1"/>
            </p:cNvSpPr>
            <p:nvPr/>
          </p:nvSpPr>
          <p:spPr bwMode="auto">
            <a:xfrm>
              <a:off x="1440" y="2208"/>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a:t>a</a:t>
              </a:r>
            </a:p>
          </p:txBody>
        </p:sp>
        <p:sp>
          <p:nvSpPr>
            <p:cNvPr id="47120" name="Oval 26">
              <a:extLst>
                <a:ext uri="{FF2B5EF4-FFF2-40B4-BE49-F238E27FC236}">
                  <a16:creationId xmlns:a16="http://schemas.microsoft.com/office/drawing/2014/main" id="{57C5219B-D544-9A49-A098-088346D8EA48}"/>
                </a:ext>
              </a:extLst>
            </p:cNvPr>
            <p:cNvSpPr>
              <a:spLocks noChangeArrowheads="1"/>
            </p:cNvSpPr>
            <p:nvPr/>
          </p:nvSpPr>
          <p:spPr bwMode="auto">
            <a:xfrm>
              <a:off x="1392" y="2256"/>
              <a:ext cx="288" cy="24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7121" name="Oval 27">
              <a:extLst>
                <a:ext uri="{FF2B5EF4-FFF2-40B4-BE49-F238E27FC236}">
                  <a16:creationId xmlns:a16="http://schemas.microsoft.com/office/drawing/2014/main" id="{A56811FD-4A12-1943-9E3F-E41D80DA290B}"/>
                </a:ext>
              </a:extLst>
            </p:cNvPr>
            <p:cNvSpPr>
              <a:spLocks noChangeArrowheads="1"/>
            </p:cNvSpPr>
            <p:nvPr/>
          </p:nvSpPr>
          <p:spPr bwMode="auto">
            <a:xfrm>
              <a:off x="1392" y="2544"/>
              <a:ext cx="288" cy="24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7122" name="Oval 28">
              <a:extLst>
                <a:ext uri="{FF2B5EF4-FFF2-40B4-BE49-F238E27FC236}">
                  <a16:creationId xmlns:a16="http://schemas.microsoft.com/office/drawing/2014/main" id="{BD00E1C2-FC26-D841-AFBA-63814086DC57}"/>
                </a:ext>
              </a:extLst>
            </p:cNvPr>
            <p:cNvSpPr>
              <a:spLocks noChangeArrowheads="1"/>
            </p:cNvSpPr>
            <p:nvPr/>
          </p:nvSpPr>
          <p:spPr bwMode="auto">
            <a:xfrm>
              <a:off x="1392" y="2832"/>
              <a:ext cx="288" cy="24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7123" name="Oval 29">
              <a:extLst>
                <a:ext uri="{FF2B5EF4-FFF2-40B4-BE49-F238E27FC236}">
                  <a16:creationId xmlns:a16="http://schemas.microsoft.com/office/drawing/2014/main" id="{CD320DA4-851B-D646-AA1E-D609954887C3}"/>
                </a:ext>
              </a:extLst>
            </p:cNvPr>
            <p:cNvSpPr>
              <a:spLocks noChangeArrowheads="1"/>
            </p:cNvSpPr>
            <p:nvPr/>
          </p:nvSpPr>
          <p:spPr bwMode="auto">
            <a:xfrm>
              <a:off x="1392" y="3120"/>
              <a:ext cx="288" cy="24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7124" name="Oval 30">
              <a:extLst>
                <a:ext uri="{FF2B5EF4-FFF2-40B4-BE49-F238E27FC236}">
                  <a16:creationId xmlns:a16="http://schemas.microsoft.com/office/drawing/2014/main" id="{A0CEE78D-051F-0547-8282-3F93D00A042E}"/>
                </a:ext>
              </a:extLst>
            </p:cNvPr>
            <p:cNvSpPr>
              <a:spLocks noChangeArrowheads="1"/>
            </p:cNvSpPr>
            <p:nvPr/>
          </p:nvSpPr>
          <p:spPr bwMode="auto">
            <a:xfrm>
              <a:off x="1392" y="3408"/>
              <a:ext cx="288" cy="24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7125" name="Text Box 31">
              <a:extLst>
                <a:ext uri="{FF2B5EF4-FFF2-40B4-BE49-F238E27FC236}">
                  <a16:creationId xmlns:a16="http://schemas.microsoft.com/office/drawing/2014/main" id="{9AC08109-D739-6D44-B72A-B802DFE28768}"/>
                </a:ext>
              </a:extLst>
            </p:cNvPr>
            <p:cNvSpPr txBox="1">
              <a:spLocks noChangeArrowheads="1"/>
            </p:cNvSpPr>
            <p:nvPr/>
          </p:nvSpPr>
          <p:spPr bwMode="auto">
            <a:xfrm>
              <a:off x="1968" y="2304"/>
              <a:ext cx="34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a:t>a b</a:t>
              </a:r>
            </a:p>
          </p:txBody>
        </p:sp>
        <p:sp>
          <p:nvSpPr>
            <p:cNvPr id="47126" name="Oval 32">
              <a:extLst>
                <a:ext uri="{FF2B5EF4-FFF2-40B4-BE49-F238E27FC236}">
                  <a16:creationId xmlns:a16="http://schemas.microsoft.com/office/drawing/2014/main" id="{6A171341-78F7-C945-8F57-78D796206B5B}"/>
                </a:ext>
              </a:extLst>
            </p:cNvPr>
            <p:cNvSpPr>
              <a:spLocks noChangeArrowheads="1"/>
            </p:cNvSpPr>
            <p:nvPr/>
          </p:nvSpPr>
          <p:spPr bwMode="auto">
            <a:xfrm>
              <a:off x="1872" y="2352"/>
              <a:ext cx="528" cy="24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7127" name="Text Box 33">
              <a:extLst>
                <a:ext uri="{FF2B5EF4-FFF2-40B4-BE49-F238E27FC236}">
                  <a16:creationId xmlns:a16="http://schemas.microsoft.com/office/drawing/2014/main" id="{BAC9E8A4-78D0-AD4F-91CC-4652F971B9F8}"/>
                </a:ext>
              </a:extLst>
            </p:cNvPr>
            <p:cNvSpPr txBox="1">
              <a:spLocks noChangeArrowheads="1"/>
            </p:cNvSpPr>
            <p:nvPr/>
          </p:nvSpPr>
          <p:spPr bwMode="auto">
            <a:xfrm>
              <a:off x="2496" y="3216"/>
              <a:ext cx="34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a:t>d e</a:t>
              </a:r>
            </a:p>
          </p:txBody>
        </p:sp>
        <p:sp>
          <p:nvSpPr>
            <p:cNvPr id="47128" name="Oval 34">
              <a:extLst>
                <a:ext uri="{FF2B5EF4-FFF2-40B4-BE49-F238E27FC236}">
                  <a16:creationId xmlns:a16="http://schemas.microsoft.com/office/drawing/2014/main" id="{0AEF96AE-5C9E-9446-95E5-F33C1B46B9E2}"/>
                </a:ext>
              </a:extLst>
            </p:cNvPr>
            <p:cNvSpPr>
              <a:spLocks noChangeArrowheads="1"/>
            </p:cNvSpPr>
            <p:nvPr/>
          </p:nvSpPr>
          <p:spPr bwMode="auto">
            <a:xfrm>
              <a:off x="2400" y="3264"/>
              <a:ext cx="528" cy="24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7129" name="Text Box 35">
              <a:extLst>
                <a:ext uri="{FF2B5EF4-FFF2-40B4-BE49-F238E27FC236}">
                  <a16:creationId xmlns:a16="http://schemas.microsoft.com/office/drawing/2014/main" id="{42B9D05F-347F-A347-A0F6-A3ED367BC721}"/>
                </a:ext>
              </a:extLst>
            </p:cNvPr>
            <p:cNvSpPr txBox="1">
              <a:spLocks noChangeArrowheads="1"/>
            </p:cNvSpPr>
            <p:nvPr/>
          </p:nvSpPr>
          <p:spPr bwMode="auto">
            <a:xfrm>
              <a:off x="2880" y="2928"/>
              <a:ext cx="47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a:t>c d e</a:t>
              </a:r>
            </a:p>
          </p:txBody>
        </p:sp>
        <p:sp>
          <p:nvSpPr>
            <p:cNvPr id="47130" name="Oval 36">
              <a:extLst>
                <a:ext uri="{FF2B5EF4-FFF2-40B4-BE49-F238E27FC236}">
                  <a16:creationId xmlns:a16="http://schemas.microsoft.com/office/drawing/2014/main" id="{7C5C0FF2-3CF4-544A-AC55-A71707F4B2A3}"/>
                </a:ext>
              </a:extLst>
            </p:cNvPr>
            <p:cNvSpPr>
              <a:spLocks noChangeArrowheads="1"/>
            </p:cNvSpPr>
            <p:nvPr/>
          </p:nvSpPr>
          <p:spPr bwMode="auto">
            <a:xfrm>
              <a:off x="2784" y="2928"/>
              <a:ext cx="624" cy="28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7131" name="Text Box 37">
              <a:extLst>
                <a:ext uri="{FF2B5EF4-FFF2-40B4-BE49-F238E27FC236}">
                  <a16:creationId xmlns:a16="http://schemas.microsoft.com/office/drawing/2014/main" id="{910F0E49-173A-0249-90E0-6404C2A03557}"/>
                </a:ext>
              </a:extLst>
            </p:cNvPr>
            <p:cNvSpPr txBox="1">
              <a:spLocks noChangeArrowheads="1"/>
            </p:cNvSpPr>
            <p:nvPr/>
          </p:nvSpPr>
          <p:spPr bwMode="auto">
            <a:xfrm>
              <a:off x="3216" y="2592"/>
              <a:ext cx="7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a:t>a b c d e</a:t>
              </a:r>
            </a:p>
          </p:txBody>
        </p:sp>
        <p:sp>
          <p:nvSpPr>
            <p:cNvPr id="47132" name="Oval 38">
              <a:extLst>
                <a:ext uri="{FF2B5EF4-FFF2-40B4-BE49-F238E27FC236}">
                  <a16:creationId xmlns:a16="http://schemas.microsoft.com/office/drawing/2014/main" id="{31614792-18F2-1B4D-BD6B-30F61758A3C1}"/>
                </a:ext>
              </a:extLst>
            </p:cNvPr>
            <p:cNvSpPr>
              <a:spLocks noChangeArrowheads="1"/>
            </p:cNvSpPr>
            <p:nvPr/>
          </p:nvSpPr>
          <p:spPr bwMode="auto">
            <a:xfrm>
              <a:off x="3120" y="2592"/>
              <a:ext cx="1008" cy="28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7133" name="Line 39">
              <a:extLst>
                <a:ext uri="{FF2B5EF4-FFF2-40B4-BE49-F238E27FC236}">
                  <a16:creationId xmlns:a16="http://schemas.microsoft.com/office/drawing/2014/main" id="{9832C086-E701-0E4F-9487-7CD66588A585}"/>
                </a:ext>
              </a:extLst>
            </p:cNvPr>
            <p:cNvSpPr>
              <a:spLocks noChangeShapeType="1"/>
            </p:cNvSpPr>
            <p:nvPr/>
          </p:nvSpPr>
          <p:spPr bwMode="auto">
            <a:xfrm>
              <a:off x="1200" y="3753"/>
              <a:ext cx="3216" cy="0"/>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34" name="Line 40">
              <a:extLst>
                <a:ext uri="{FF2B5EF4-FFF2-40B4-BE49-F238E27FC236}">
                  <a16:creationId xmlns:a16="http://schemas.microsoft.com/office/drawing/2014/main" id="{334DE9B3-C5B1-2646-BF9A-2F2E29E17AF5}"/>
                </a:ext>
              </a:extLst>
            </p:cNvPr>
            <p:cNvSpPr>
              <a:spLocks noChangeShapeType="1"/>
            </p:cNvSpPr>
            <p:nvPr/>
          </p:nvSpPr>
          <p:spPr bwMode="auto">
            <a:xfrm flipH="1">
              <a:off x="1536" y="3753"/>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35" name="Text Box 41">
              <a:extLst>
                <a:ext uri="{FF2B5EF4-FFF2-40B4-BE49-F238E27FC236}">
                  <a16:creationId xmlns:a16="http://schemas.microsoft.com/office/drawing/2014/main" id="{0D0C2F3D-DFC9-5E42-905E-C06BE75890A3}"/>
                </a:ext>
              </a:extLst>
            </p:cNvPr>
            <p:cNvSpPr txBox="1">
              <a:spLocks noChangeArrowheads="1"/>
            </p:cNvSpPr>
            <p:nvPr/>
          </p:nvSpPr>
          <p:spPr bwMode="auto">
            <a:xfrm>
              <a:off x="1440" y="3810"/>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4</a:t>
              </a:r>
              <a:endParaRPr kumimoji="0" lang="en-US" altLang="zh-CN" sz="2400"/>
            </a:p>
          </p:txBody>
        </p:sp>
        <p:sp>
          <p:nvSpPr>
            <p:cNvPr id="47136" name="Line 42">
              <a:extLst>
                <a:ext uri="{FF2B5EF4-FFF2-40B4-BE49-F238E27FC236}">
                  <a16:creationId xmlns:a16="http://schemas.microsoft.com/office/drawing/2014/main" id="{F06FC138-654B-B04C-B225-F80BBEBF2CBC}"/>
                </a:ext>
              </a:extLst>
            </p:cNvPr>
            <p:cNvSpPr>
              <a:spLocks noChangeShapeType="1"/>
            </p:cNvSpPr>
            <p:nvPr/>
          </p:nvSpPr>
          <p:spPr bwMode="auto">
            <a:xfrm flipH="1">
              <a:off x="2064" y="374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37" name="Text Box 43">
              <a:extLst>
                <a:ext uri="{FF2B5EF4-FFF2-40B4-BE49-F238E27FC236}">
                  <a16:creationId xmlns:a16="http://schemas.microsoft.com/office/drawing/2014/main" id="{36475DE8-04F7-7A43-BBBB-54E9D363F022}"/>
                </a:ext>
              </a:extLst>
            </p:cNvPr>
            <p:cNvSpPr txBox="1">
              <a:spLocks noChangeArrowheads="1"/>
            </p:cNvSpPr>
            <p:nvPr/>
          </p:nvSpPr>
          <p:spPr bwMode="auto">
            <a:xfrm>
              <a:off x="1968" y="3801"/>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3</a:t>
              </a:r>
              <a:endParaRPr kumimoji="0" lang="en-US" altLang="zh-CN" sz="2400"/>
            </a:p>
          </p:txBody>
        </p:sp>
        <p:sp>
          <p:nvSpPr>
            <p:cNvPr id="47138" name="Line 44">
              <a:extLst>
                <a:ext uri="{FF2B5EF4-FFF2-40B4-BE49-F238E27FC236}">
                  <a16:creationId xmlns:a16="http://schemas.microsoft.com/office/drawing/2014/main" id="{53985C6A-4DC8-1C4B-9C20-68E0EC045399}"/>
                </a:ext>
              </a:extLst>
            </p:cNvPr>
            <p:cNvSpPr>
              <a:spLocks noChangeShapeType="1"/>
            </p:cNvSpPr>
            <p:nvPr/>
          </p:nvSpPr>
          <p:spPr bwMode="auto">
            <a:xfrm flipH="1">
              <a:off x="2592" y="374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39" name="Text Box 45">
              <a:extLst>
                <a:ext uri="{FF2B5EF4-FFF2-40B4-BE49-F238E27FC236}">
                  <a16:creationId xmlns:a16="http://schemas.microsoft.com/office/drawing/2014/main" id="{142677CB-3381-AE40-ADF5-B948241D177C}"/>
                </a:ext>
              </a:extLst>
            </p:cNvPr>
            <p:cNvSpPr txBox="1">
              <a:spLocks noChangeArrowheads="1"/>
            </p:cNvSpPr>
            <p:nvPr/>
          </p:nvSpPr>
          <p:spPr bwMode="auto">
            <a:xfrm>
              <a:off x="2496" y="3801"/>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2</a:t>
              </a:r>
              <a:endParaRPr kumimoji="0" lang="en-US" altLang="zh-CN" sz="2400"/>
            </a:p>
          </p:txBody>
        </p:sp>
        <p:sp>
          <p:nvSpPr>
            <p:cNvPr id="47140" name="Line 46">
              <a:extLst>
                <a:ext uri="{FF2B5EF4-FFF2-40B4-BE49-F238E27FC236}">
                  <a16:creationId xmlns:a16="http://schemas.microsoft.com/office/drawing/2014/main" id="{BA780110-A85A-5844-A4D4-81AFFE4BCA53}"/>
                </a:ext>
              </a:extLst>
            </p:cNvPr>
            <p:cNvSpPr>
              <a:spLocks noChangeShapeType="1"/>
            </p:cNvSpPr>
            <p:nvPr/>
          </p:nvSpPr>
          <p:spPr bwMode="auto">
            <a:xfrm flipH="1">
              <a:off x="3072" y="374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41" name="Text Box 47">
              <a:extLst>
                <a:ext uri="{FF2B5EF4-FFF2-40B4-BE49-F238E27FC236}">
                  <a16:creationId xmlns:a16="http://schemas.microsoft.com/office/drawing/2014/main" id="{AD02D546-C88C-8E40-B013-1963526C0951}"/>
                </a:ext>
              </a:extLst>
            </p:cNvPr>
            <p:cNvSpPr txBox="1">
              <a:spLocks noChangeArrowheads="1"/>
            </p:cNvSpPr>
            <p:nvPr/>
          </p:nvSpPr>
          <p:spPr bwMode="auto">
            <a:xfrm>
              <a:off x="2976" y="3801"/>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1</a:t>
              </a:r>
              <a:endParaRPr kumimoji="0" lang="en-US" altLang="zh-CN" sz="2400"/>
            </a:p>
          </p:txBody>
        </p:sp>
        <p:sp>
          <p:nvSpPr>
            <p:cNvPr id="47142" name="Line 48">
              <a:extLst>
                <a:ext uri="{FF2B5EF4-FFF2-40B4-BE49-F238E27FC236}">
                  <a16:creationId xmlns:a16="http://schemas.microsoft.com/office/drawing/2014/main" id="{E918354A-E2F9-624C-8419-8593E4EB8C72}"/>
                </a:ext>
              </a:extLst>
            </p:cNvPr>
            <p:cNvSpPr>
              <a:spLocks noChangeShapeType="1"/>
            </p:cNvSpPr>
            <p:nvPr/>
          </p:nvSpPr>
          <p:spPr bwMode="auto">
            <a:xfrm flipH="1">
              <a:off x="3552" y="374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43" name="Text Box 49">
              <a:extLst>
                <a:ext uri="{FF2B5EF4-FFF2-40B4-BE49-F238E27FC236}">
                  <a16:creationId xmlns:a16="http://schemas.microsoft.com/office/drawing/2014/main" id="{A5FAB967-9194-A344-8F24-6E48A78BADDB}"/>
                </a:ext>
              </a:extLst>
            </p:cNvPr>
            <p:cNvSpPr txBox="1">
              <a:spLocks noChangeArrowheads="1"/>
            </p:cNvSpPr>
            <p:nvPr/>
          </p:nvSpPr>
          <p:spPr bwMode="auto">
            <a:xfrm>
              <a:off x="3456" y="3801"/>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50000"/>
                </a:spcBef>
                <a:buClrTx/>
                <a:buFontTx/>
                <a:buNone/>
              </a:pPr>
              <a:r>
                <a:rPr kumimoji="0" lang="en-US" altLang="zh-CN" sz="1800"/>
                <a:t>Step 0</a:t>
              </a:r>
              <a:endParaRPr kumimoji="0" lang="en-US" altLang="zh-CN" sz="2400"/>
            </a:p>
          </p:txBody>
        </p:sp>
        <p:sp>
          <p:nvSpPr>
            <p:cNvPr id="47144" name="Line 50">
              <a:extLst>
                <a:ext uri="{FF2B5EF4-FFF2-40B4-BE49-F238E27FC236}">
                  <a16:creationId xmlns:a16="http://schemas.microsoft.com/office/drawing/2014/main" id="{33C0D018-7105-764F-8352-C2E5F52BFF7C}"/>
                </a:ext>
              </a:extLst>
            </p:cNvPr>
            <p:cNvSpPr>
              <a:spLocks noChangeShapeType="1"/>
            </p:cNvSpPr>
            <p:nvPr/>
          </p:nvSpPr>
          <p:spPr bwMode="auto">
            <a:xfrm>
              <a:off x="1680" y="2352"/>
              <a:ext cx="192"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45" name="Line 51">
              <a:extLst>
                <a:ext uri="{FF2B5EF4-FFF2-40B4-BE49-F238E27FC236}">
                  <a16:creationId xmlns:a16="http://schemas.microsoft.com/office/drawing/2014/main" id="{720DF925-E7C4-5740-B91F-ECAB3EF675B6}"/>
                </a:ext>
              </a:extLst>
            </p:cNvPr>
            <p:cNvSpPr>
              <a:spLocks noChangeShapeType="1"/>
            </p:cNvSpPr>
            <p:nvPr/>
          </p:nvSpPr>
          <p:spPr bwMode="auto">
            <a:xfrm flipV="1">
              <a:off x="1680" y="2448"/>
              <a:ext cx="192"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46" name="Line 52">
              <a:extLst>
                <a:ext uri="{FF2B5EF4-FFF2-40B4-BE49-F238E27FC236}">
                  <a16:creationId xmlns:a16="http://schemas.microsoft.com/office/drawing/2014/main" id="{E6D26930-A723-D54C-886F-895B06768A5A}"/>
                </a:ext>
              </a:extLst>
            </p:cNvPr>
            <p:cNvSpPr>
              <a:spLocks noChangeShapeType="1"/>
            </p:cNvSpPr>
            <p:nvPr/>
          </p:nvSpPr>
          <p:spPr bwMode="auto">
            <a:xfrm>
              <a:off x="1680" y="3216"/>
              <a:ext cx="72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47" name="Line 53">
              <a:extLst>
                <a:ext uri="{FF2B5EF4-FFF2-40B4-BE49-F238E27FC236}">
                  <a16:creationId xmlns:a16="http://schemas.microsoft.com/office/drawing/2014/main" id="{5D22B743-E9F1-D742-915F-503108BE9D89}"/>
                </a:ext>
              </a:extLst>
            </p:cNvPr>
            <p:cNvSpPr>
              <a:spLocks noChangeShapeType="1"/>
            </p:cNvSpPr>
            <p:nvPr/>
          </p:nvSpPr>
          <p:spPr bwMode="auto">
            <a:xfrm flipV="1">
              <a:off x="1680" y="3360"/>
              <a:ext cx="72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48" name="Line 54">
              <a:extLst>
                <a:ext uri="{FF2B5EF4-FFF2-40B4-BE49-F238E27FC236}">
                  <a16:creationId xmlns:a16="http://schemas.microsoft.com/office/drawing/2014/main" id="{DB25334C-C340-3143-A8DC-EC4856CB36F1}"/>
                </a:ext>
              </a:extLst>
            </p:cNvPr>
            <p:cNvSpPr>
              <a:spLocks noChangeShapeType="1"/>
            </p:cNvSpPr>
            <p:nvPr/>
          </p:nvSpPr>
          <p:spPr bwMode="auto">
            <a:xfrm>
              <a:off x="1680" y="2976"/>
              <a:ext cx="1104"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49" name="Line 55">
              <a:extLst>
                <a:ext uri="{FF2B5EF4-FFF2-40B4-BE49-F238E27FC236}">
                  <a16:creationId xmlns:a16="http://schemas.microsoft.com/office/drawing/2014/main" id="{B7D9839B-EB47-4D44-BF63-01CCFFBBAC0A}"/>
                </a:ext>
              </a:extLst>
            </p:cNvPr>
            <p:cNvSpPr>
              <a:spLocks noChangeShapeType="1"/>
            </p:cNvSpPr>
            <p:nvPr/>
          </p:nvSpPr>
          <p:spPr bwMode="auto">
            <a:xfrm flipV="1">
              <a:off x="2688" y="3072"/>
              <a:ext cx="96"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50" name="Line 56">
              <a:extLst>
                <a:ext uri="{FF2B5EF4-FFF2-40B4-BE49-F238E27FC236}">
                  <a16:creationId xmlns:a16="http://schemas.microsoft.com/office/drawing/2014/main" id="{596C509B-B198-F545-A860-0360D06269E0}"/>
                </a:ext>
              </a:extLst>
            </p:cNvPr>
            <p:cNvSpPr>
              <a:spLocks noChangeShapeType="1"/>
            </p:cNvSpPr>
            <p:nvPr/>
          </p:nvSpPr>
          <p:spPr bwMode="auto">
            <a:xfrm>
              <a:off x="2400" y="2496"/>
              <a:ext cx="72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51" name="Line 57">
              <a:extLst>
                <a:ext uri="{FF2B5EF4-FFF2-40B4-BE49-F238E27FC236}">
                  <a16:creationId xmlns:a16="http://schemas.microsoft.com/office/drawing/2014/main" id="{AB42E302-5DE5-4944-9E2F-3BF061F440C3}"/>
                </a:ext>
              </a:extLst>
            </p:cNvPr>
            <p:cNvSpPr>
              <a:spLocks noChangeShapeType="1"/>
            </p:cNvSpPr>
            <p:nvPr/>
          </p:nvSpPr>
          <p:spPr bwMode="auto">
            <a:xfrm flipV="1">
              <a:off x="3072" y="2736"/>
              <a:ext cx="48"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7152" name="Text Box 58">
              <a:extLst>
                <a:ext uri="{FF2B5EF4-FFF2-40B4-BE49-F238E27FC236}">
                  <a16:creationId xmlns:a16="http://schemas.microsoft.com/office/drawing/2014/main" id="{079E30AD-953C-3549-AD2E-8E1D0B1FDB75}"/>
                </a:ext>
              </a:extLst>
            </p:cNvPr>
            <p:cNvSpPr txBox="1">
              <a:spLocks noChangeArrowheads="1"/>
            </p:cNvSpPr>
            <p:nvPr/>
          </p:nvSpPr>
          <p:spPr bwMode="auto">
            <a:xfrm>
              <a:off x="4460" y="1824"/>
              <a:ext cx="1808"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lgn="ctr">
                <a:spcBef>
                  <a:spcPct val="0"/>
                </a:spcBef>
                <a:buClrTx/>
                <a:buFontTx/>
                <a:buNone/>
              </a:pPr>
              <a:r>
                <a:rPr kumimoji="0" lang="zh-CN" altLang="en-US" sz="2400" dirty="0"/>
                <a:t>凝聚</a:t>
              </a:r>
              <a:r>
                <a:rPr kumimoji="0" lang="en-US" altLang="zh-CN" sz="2400" b="1" dirty="0"/>
                <a:t>(agglomerative)</a:t>
              </a:r>
            </a:p>
            <a:p>
              <a:pPr algn="ctr">
                <a:spcBef>
                  <a:spcPct val="0"/>
                </a:spcBef>
                <a:buClrTx/>
                <a:buFontTx/>
                <a:buNone/>
              </a:pPr>
              <a:r>
                <a:rPr kumimoji="0" lang="en-US" altLang="zh-CN" sz="2400" b="1" dirty="0"/>
                <a:t>(AGNES)</a:t>
              </a:r>
            </a:p>
          </p:txBody>
        </p:sp>
        <p:sp>
          <p:nvSpPr>
            <p:cNvPr id="47153" name="Text Box 59">
              <a:extLst>
                <a:ext uri="{FF2B5EF4-FFF2-40B4-BE49-F238E27FC236}">
                  <a16:creationId xmlns:a16="http://schemas.microsoft.com/office/drawing/2014/main" id="{85E96D8C-D533-3E4B-8336-AEE2AC33087B}"/>
                </a:ext>
              </a:extLst>
            </p:cNvPr>
            <p:cNvSpPr txBox="1">
              <a:spLocks noChangeArrowheads="1"/>
            </p:cNvSpPr>
            <p:nvPr/>
          </p:nvSpPr>
          <p:spPr bwMode="auto">
            <a:xfrm>
              <a:off x="4466" y="3497"/>
              <a:ext cx="1340"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lgn="ctr">
                <a:spcBef>
                  <a:spcPct val="0"/>
                </a:spcBef>
                <a:buClrTx/>
                <a:buFontTx/>
                <a:buNone/>
              </a:pPr>
              <a:r>
                <a:rPr lang="zh-CN" altLang="zh-CN" sz="2400" dirty="0">
                  <a:latin typeface="Microsoft YaHei" panose="020B0503020204020204" pitchFamily="34" charset="-122"/>
                  <a:ea typeface="Microsoft YaHei" panose="020B0503020204020204" pitchFamily="34" charset="-122"/>
                </a:rPr>
                <a:t>分裂</a:t>
              </a:r>
              <a:r>
                <a:rPr lang="en-US" altLang="zh-CN" sz="2400" dirty="0"/>
                <a:t>(</a:t>
              </a:r>
              <a:r>
                <a:rPr kumimoji="0" lang="en-US" altLang="zh-CN" sz="2400" b="1" dirty="0"/>
                <a:t>divisive)</a:t>
              </a:r>
            </a:p>
            <a:p>
              <a:pPr algn="ctr">
                <a:spcBef>
                  <a:spcPct val="0"/>
                </a:spcBef>
                <a:buClrTx/>
                <a:buFontTx/>
                <a:buNone/>
              </a:pPr>
              <a:r>
                <a:rPr kumimoji="0" lang="en-US" altLang="zh-CN" sz="2400" b="1" dirty="0"/>
                <a:t>(DIANA)</a:t>
              </a:r>
              <a:endParaRPr kumimoji="0" lang="en-US" altLang="zh-CN" sz="2400" dirty="0"/>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02" name="Rectangle 2">
            <a:extLst>
              <a:ext uri="{FF2B5EF4-FFF2-40B4-BE49-F238E27FC236}">
                <a16:creationId xmlns:a16="http://schemas.microsoft.com/office/drawing/2014/main" id="{7D3A3012-C566-A042-9D2B-0EF514D996F3}"/>
              </a:ext>
            </a:extLst>
          </p:cNvPr>
          <p:cNvSpPr>
            <a:spLocks noGrp="1" noChangeArrowheads="1"/>
          </p:cNvSpPr>
          <p:nvPr>
            <p:ph type="title"/>
          </p:nvPr>
        </p:nvSpPr>
        <p:spPr/>
        <p:txBody>
          <a:bodyPr/>
          <a:lstStyle/>
          <a:p>
            <a:pPr eaLnBrk="1" hangingPunct="1"/>
            <a:r>
              <a:rPr lang="en-US" altLang="zh-CN">
                <a:latin typeface="微软雅黑" panose="020B0503020204020204" pitchFamily="34" charset="-122"/>
                <a:ea typeface="宋体" panose="02010600030101010101" pitchFamily="2" charset="-122"/>
              </a:rPr>
              <a:t>AGNES (Agglomerative Nesting)</a:t>
            </a:r>
            <a:endParaRPr lang="en-US" altLang="zh-CN" sz="3200">
              <a:latin typeface="微软雅黑" panose="020B0503020204020204" pitchFamily="34" charset="-122"/>
              <a:ea typeface="宋体" panose="02010600030101010101" pitchFamily="2" charset="-122"/>
            </a:endParaRPr>
          </a:p>
        </p:txBody>
      </p:sp>
      <p:sp>
        <p:nvSpPr>
          <p:cNvPr id="460803" name="Rectangle 3">
            <a:extLst>
              <a:ext uri="{FF2B5EF4-FFF2-40B4-BE49-F238E27FC236}">
                <a16:creationId xmlns:a16="http://schemas.microsoft.com/office/drawing/2014/main" id="{120634D2-F956-9847-9809-016BD7FB349E}"/>
              </a:ext>
            </a:extLst>
          </p:cNvPr>
          <p:cNvSpPr>
            <a:spLocks noGrp="1" noChangeArrowheads="1"/>
          </p:cNvSpPr>
          <p:nvPr>
            <p:ph idx="1"/>
          </p:nvPr>
        </p:nvSpPr>
        <p:spPr/>
        <p:txBody>
          <a:bodyPr/>
          <a:lstStyle/>
          <a:p>
            <a:pPr eaLnBrk="1" hangingPunct="1">
              <a:buClr>
                <a:schemeClr val="tx1"/>
              </a:buClr>
            </a:pPr>
            <a:r>
              <a:rPr lang="en-US" altLang="zh-CN" dirty="0">
                <a:ea typeface="微软雅黑" panose="020B0503020204020204" pitchFamily="34" charset="-122"/>
                <a:cs typeface="微软雅黑" panose="020B0503020204020204" pitchFamily="34" charset="-122"/>
              </a:rPr>
              <a:t>Kaufmann and </a:t>
            </a:r>
            <a:r>
              <a:rPr lang="en-US" altLang="zh-CN" dirty="0" err="1">
                <a:ea typeface="微软雅黑" panose="020B0503020204020204" pitchFamily="34" charset="-122"/>
                <a:cs typeface="微软雅黑" panose="020B0503020204020204" pitchFamily="34" charset="-122"/>
              </a:rPr>
              <a:t>Rousseeuw</a:t>
            </a:r>
            <a:r>
              <a:rPr lang="en-US" altLang="zh-CN" dirty="0">
                <a:ea typeface="微软雅黑" panose="020B0503020204020204" pitchFamily="34" charset="-122"/>
                <a:cs typeface="微软雅黑" panose="020B0503020204020204" pitchFamily="34" charset="-122"/>
              </a:rPr>
              <a:t> (1990)</a:t>
            </a:r>
          </a:p>
          <a:p>
            <a:pPr eaLnBrk="1" hangingPunct="1">
              <a:buClr>
                <a:schemeClr val="tx1"/>
              </a:buClr>
            </a:pPr>
            <a:r>
              <a:rPr lang="zh-CN" altLang="zh-CN" dirty="0">
                <a:ea typeface="微软雅黑" panose="020B0503020204020204" pitchFamily="34" charset="-122"/>
                <a:cs typeface="微软雅黑" panose="020B0503020204020204" pitchFamily="34" charset="-122"/>
              </a:rPr>
              <a:t>假设有</a:t>
            </a:r>
            <a:r>
              <a:rPr lang="en-US" altLang="zh-CN" dirty="0">
                <a:ea typeface="微软雅黑" panose="020B0503020204020204" pitchFamily="34" charset="-122"/>
                <a:cs typeface="微软雅黑" panose="020B0503020204020204" pitchFamily="34" charset="-122"/>
              </a:rPr>
              <a:t>n</a:t>
            </a:r>
            <a:r>
              <a:rPr lang="zh-CN" altLang="zh-CN" dirty="0">
                <a:ea typeface="微软雅黑" panose="020B0503020204020204" pitchFamily="34" charset="-122"/>
                <a:cs typeface="微软雅黑" panose="020B0503020204020204" pitchFamily="34" charset="-122"/>
              </a:rPr>
              <a:t>个对象进行聚类，初始时每个单个对象被看作一个簇，即</a:t>
            </a:r>
            <a:r>
              <a:rPr lang="en-US" altLang="zh-CN" dirty="0">
                <a:ea typeface="微软雅黑" panose="020B0503020204020204" pitchFamily="34" charset="-122"/>
                <a:cs typeface="微软雅黑" panose="020B0503020204020204" pitchFamily="34" charset="-122"/>
              </a:rPr>
              <a:t>n</a:t>
            </a:r>
            <a:r>
              <a:rPr lang="zh-CN" altLang="zh-CN" dirty="0">
                <a:ea typeface="微软雅黑" panose="020B0503020204020204" pitchFamily="34" charset="-122"/>
                <a:cs typeface="微软雅黑" panose="020B0503020204020204" pitchFamily="34" charset="-122"/>
              </a:rPr>
              <a:t>个簇；接着，将最相似的两个簇合并为一个簇，产生共（</a:t>
            </a:r>
            <a:r>
              <a:rPr lang="en-US" altLang="zh-CN" dirty="0">
                <a:ea typeface="微软雅黑" panose="020B0503020204020204" pitchFamily="34" charset="-122"/>
                <a:cs typeface="微软雅黑" panose="020B0503020204020204" pitchFamily="34" charset="-122"/>
              </a:rPr>
              <a:t>n-1</a:t>
            </a:r>
            <a:r>
              <a:rPr lang="zh-CN" altLang="zh-CN" dirty="0">
                <a:ea typeface="微软雅黑" panose="020B0503020204020204" pitchFamily="34" charset="-122"/>
                <a:cs typeface="微软雅黑" panose="020B0503020204020204" pitchFamily="34" charset="-122"/>
              </a:rPr>
              <a:t>）个簇；然后继续合并最相似的两个簇，直至所有对象被合并到一个簇中</a:t>
            </a:r>
            <a:endParaRPr lang="en-US" altLang="zh-CN" dirty="0">
              <a:ea typeface="微软雅黑" panose="020B0503020204020204" pitchFamily="34" charset="-122"/>
              <a:cs typeface="微软雅黑" panose="020B0503020204020204" pitchFamily="34" charset="-122"/>
            </a:endParaRPr>
          </a:p>
          <a:p>
            <a:pPr eaLnBrk="1" hangingPunct="1">
              <a:buClr>
                <a:schemeClr val="tx1"/>
              </a:buClr>
            </a:pPr>
            <a:r>
              <a:rPr lang="zh-CN" altLang="en-US" dirty="0">
                <a:ea typeface="微软雅黑" panose="020B0503020204020204" pitchFamily="34" charset="-122"/>
                <a:cs typeface="微软雅黑" panose="020B0503020204020204" pitchFamily="34" charset="-122"/>
              </a:rPr>
              <a:t>采用</a:t>
            </a:r>
            <a:r>
              <a:rPr lang="zh-CN" altLang="zh-CN" dirty="0">
                <a:ea typeface="微软雅黑" panose="020B0503020204020204" pitchFamily="34" charset="-122"/>
                <a:cs typeface="微软雅黑" panose="020B0503020204020204" pitchFamily="34" charset="-122"/>
              </a:rPr>
              <a:t>单链接</a:t>
            </a:r>
            <a:r>
              <a:rPr lang="en-US" altLang="zh-CN" dirty="0">
                <a:solidFill>
                  <a:schemeClr val="hlink"/>
                </a:solidFill>
                <a:ea typeface="微软雅黑" panose="020B0503020204020204" pitchFamily="34" charset="-122"/>
                <a:cs typeface="微软雅黑" panose="020B0503020204020204" pitchFamily="34" charset="-122"/>
              </a:rPr>
              <a:t>Single-Link</a:t>
            </a:r>
            <a:r>
              <a:rPr lang="en-US" altLang="zh-CN" dirty="0">
                <a:ea typeface="微软雅黑" panose="020B0503020204020204" pitchFamily="34" charset="-122"/>
                <a:cs typeface="微软雅黑" panose="020B0503020204020204" pitchFamily="34" charset="-122"/>
              </a:rPr>
              <a:t> </a:t>
            </a:r>
            <a:r>
              <a:rPr lang="zh-CN" altLang="en-US" dirty="0">
                <a:ea typeface="微软雅黑" panose="020B0503020204020204" pitchFamily="34" charset="-122"/>
                <a:cs typeface="微软雅黑" panose="020B0503020204020204" pitchFamily="34" charset="-122"/>
              </a:rPr>
              <a:t>方法衡量簇之间的相似度</a:t>
            </a:r>
            <a:endParaRPr lang="en-US" altLang="zh-CN" dirty="0">
              <a:ea typeface="微软雅黑" panose="020B0503020204020204" pitchFamily="34" charset="-122"/>
              <a:cs typeface="微软雅黑" panose="020B0503020204020204" pitchFamily="34" charset="-122"/>
            </a:endParaRPr>
          </a:p>
          <a:p>
            <a:pPr eaLnBrk="1" hangingPunct="1">
              <a:buClr>
                <a:schemeClr val="tx1"/>
              </a:buClr>
            </a:pPr>
            <a:endParaRPr lang="en-US" altLang="zh-CN" dirty="0">
              <a:ea typeface="微软雅黑" panose="020B0503020204020204" pitchFamily="34" charset="-122"/>
              <a:cs typeface="微软雅黑" panose="020B0503020204020204" pitchFamily="34" charset="-122"/>
            </a:endParaRPr>
          </a:p>
        </p:txBody>
      </p:sp>
      <p:grpSp>
        <p:nvGrpSpPr>
          <p:cNvPr id="2" name="Group 4">
            <a:extLst>
              <a:ext uri="{FF2B5EF4-FFF2-40B4-BE49-F238E27FC236}">
                <a16:creationId xmlns:a16="http://schemas.microsoft.com/office/drawing/2014/main" id="{46071AEC-3B5D-3A45-9737-445D3D2D8D7B}"/>
              </a:ext>
            </a:extLst>
          </p:cNvPr>
          <p:cNvGrpSpPr>
            <a:grpSpLocks/>
          </p:cNvGrpSpPr>
          <p:nvPr/>
        </p:nvGrpSpPr>
        <p:grpSpPr bwMode="auto">
          <a:xfrm>
            <a:off x="2019300" y="4329158"/>
            <a:ext cx="2209800" cy="2017712"/>
            <a:chOff x="384" y="2496"/>
            <a:chExt cx="1392" cy="1271"/>
          </a:xfrm>
        </p:grpSpPr>
        <p:graphicFrame>
          <p:nvGraphicFramePr>
            <p:cNvPr id="48145" name="Object 5">
              <a:extLst>
                <a:ext uri="{FF2B5EF4-FFF2-40B4-BE49-F238E27FC236}">
                  <a16:creationId xmlns:a16="http://schemas.microsoft.com/office/drawing/2014/main" id="{325A2D76-B358-6D40-B53C-6545DD4DE4C7}"/>
                </a:ext>
              </a:extLst>
            </p:cNvPr>
            <p:cNvGraphicFramePr>
              <a:graphicFrameLocks noChangeAspect="1"/>
            </p:cNvGraphicFramePr>
            <p:nvPr/>
          </p:nvGraphicFramePr>
          <p:xfrm>
            <a:off x="384" y="2496"/>
            <a:ext cx="1392" cy="1271"/>
          </p:xfrm>
          <a:graphic>
            <a:graphicData uri="http://schemas.openxmlformats.org/presentationml/2006/ole">
              <mc:AlternateContent xmlns:mc="http://schemas.openxmlformats.org/markup-compatibility/2006">
                <mc:Choice xmlns:v="urn:schemas-microsoft-com:vml" Requires="v">
                  <p:oleObj spid="_x0000_s48158" name="Worksheet" r:id="rId4" imgW="2616200" imgH="2463800" progId="Excel.Sheet.8">
                    <p:embed/>
                  </p:oleObj>
                </mc:Choice>
                <mc:Fallback>
                  <p:oleObj name="Worksheet" r:id="rId4" imgW="2616200" imgH="2463800" progId="Excel.Shee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 y="2496"/>
                          <a:ext cx="1392" cy="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46" name="Oval 6">
              <a:extLst>
                <a:ext uri="{FF2B5EF4-FFF2-40B4-BE49-F238E27FC236}">
                  <a16:creationId xmlns:a16="http://schemas.microsoft.com/office/drawing/2014/main" id="{685425F9-2106-B345-9206-CF52C21C8D1B}"/>
                </a:ext>
              </a:extLst>
            </p:cNvPr>
            <p:cNvSpPr>
              <a:spLocks noChangeArrowheads="1"/>
            </p:cNvSpPr>
            <p:nvPr/>
          </p:nvSpPr>
          <p:spPr bwMode="auto">
            <a:xfrm>
              <a:off x="816" y="2676"/>
              <a:ext cx="16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8147" name="Oval 7">
              <a:extLst>
                <a:ext uri="{FF2B5EF4-FFF2-40B4-BE49-F238E27FC236}">
                  <a16:creationId xmlns:a16="http://schemas.microsoft.com/office/drawing/2014/main" id="{B07B4695-7308-3640-B4C6-294AAE33083C}"/>
                </a:ext>
              </a:extLst>
            </p:cNvPr>
            <p:cNvSpPr>
              <a:spLocks noChangeArrowheads="1"/>
            </p:cNvSpPr>
            <p:nvPr/>
          </p:nvSpPr>
          <p:spPr bwMode="auto">
            <a:xfrm>
              <a:off x="816" y="2964"/>
              <a:ext cx="16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8148" name="Oval 8">
              <a:extLst>
                <a:ext uri="{FF2B5EF4-FFF2-40B4-BE49-F238E27FC236}">
                  <a16:creationId xmlns:a16="http://schemas.microsoft.com/office/drawing/2014/main" id="{8B2E972B-226E-0543-8AC3-402882DA21B1}"/>
                </a:ext>
              </a:extLst>
            </p:cNvPr>
            <p:cNvSpPr>
              <a:spLocks noChangeArrowheads="1"/>
            </p:cNvSpPr>
            <p:nvPr/>
          </p:nvSpPr>
          <p:spPr bwMode="auto">
            <a:xfrm>
              <a:off x="1392" y="2964"/>
              <a:ext cx="14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pSp>
      <p:grpSp>
        <p:nvGrpSpPr>
          <p:cNvPr id="3" name="Group 9">
            <a:extLst>
              <a:ext uri="{FF2B5EF4-FFF2-40B4-BE49-F238E27FC236}">
                <a16:creationId xmlns:a16="http://schemas.microsoft.com/office/drawing/2014/main" id="{DB8C4D18-557E-0447-AC25-8055E67EB277}"/>
              </a:ext>
            </a:extLst>
          </p:cNvPr>
          <p:cNvGrpSpPr>
            <a:grpSpLocks/>
          </p:cNvGrpSpPr>
          <p:nvPr/>
        </p:nvGrpSpPr>
        <p:grpSpPr bwMode="auto">
          <a:xfrm>
            <a:off x="4991100" y="4329158"/>
            <a:ext cx="2209800" cy="2017712"/>
            <a:chOff x="1968" y="2496"/>
            <a:chExt cx="1392" cy="1271"/>
          </a:xfrm>
        </p:grpSpPr>
        <p:graphicFrame>
          <p:nvGraphicFramePr>
            <p:cNvPr id="48140" name="Object 10">
              <a:extLst>
                <a:ext uri="{FF2B5EF4-FFF2-40B4-BE49-F238E27FC236}">
                  <a16:creationId xmlns:a16="http://schemas.microsoft.com/office/drawing/2014/main" id="{5005F5DA-BC3A-6B44-87EC-A7DAAA3C7295}"/>
                </a:ext>
              </a:extLst>
            </p:cNvPr>
            <p:cNvGraphicFramePr>
              <a:graphicFrameLocks noChangeAspect="1"/>
            </p:cNvGraphicFramePr>
            <p:nvPr/>
          </p:nvGraphicFramePr>
          <p:xfrm>
            <a:off x="1968" y="2496"/>
            <a:ext cx="1392" cy="1271"/>
          </p:xfrm>
          <a:graphic>
            <a:graphicData uri="http://schemas.openxmlformats.org/presentationml/2006/ole">
              <mc:AlternateContent xmlns:mc="http://schemas.openxmlformats.org/markup-compatibility/2006">
                <mc:Choice xmlns:v="urn:schemas-microsoft-com:vml" Requires="v">
                  <p:oleObj spid="_x0000_s48159" name="Worksheet" r:id="rId6" imgW="2616200" imgH="2463800" progId="Excel.Sheet.8">
                    <p:embed/>
                  </p:oleObj>
                </mc:Choice>
                <mc:Fallback>
                  <p:oleObj name="Worksheet" r:id="rId6" imgW="2616200" imgH="2463800" progId="Excel.Sheet.8">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8" y="2496"/>
                          <a:ext cx="1392" cy="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41" name="Oval 11">
              <a:extLst>
                <a:ext uri="{FF2B5EF4-FFF2-40B4-BE49-F238E27FC236}">
                  <a16:creationId xmlns:a16="http://schemas.microsoft.com/office/drawing/2014/main" id="{239670F7-FC65-2842-8D1E-43D917BFDAA2}"/>
                </a:ext>
              </a:extLst>
            </p:cNvPr>
            <p:cNvSpPr>
              <a:spLocks noChangeArrowheads="1"/>
            </p:cNvSpPr>
            <p:nvPr/>
          </p:nvSpPr>
          <p:spPr bwMode="auto">
            <a:xfrm>
              <a:off x="2736" y="3204"/>
              <a:ext cx="16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8142" name="Oval 12">
              <a:extLst>
                <a:ext uri="{FF2B5EF4-FFF2-40B4-BE49-F238E27FC236}">
                  <a16:creationId xmlns:a16="http://schemas.microsoft.com/office/drawing/2014/main" id="{DB39E35C-6AE6-ED44-9FF5-A81B9A5F7510}"/>
                </a:ext>
              </a:extLst>
            </p:cNvPr>
            <p:cNvSpPr>
              <a:spLocks noChangeArrowheads="1"/>
            </p:cNvSpPr>
            <p:nvPr/>
          </p:nvSpPr>
          <p:spPr bwMode="auto">
            <a:xfrm>
              <a:off x="2256" y="2676"/>
              <a:ext cx="38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8143" name="Oval 13">
              <a:extLst>
                <a:ext uri="{FF2B5EF4-FFF2-40B4-BE49-F238E27FC236}">
                  <a16:creationId xmlns:a16="http://schemas.microsoft.com/office/drawing/2014/main" id="{EE4A03AD-5B46-0045-9E9A-686398F62171}"/>
                </a:ext>
              </a:extLst>
            </p:cNvPr>
            <p:cNvSpPr>
              <a:spLocks noChangeArrowheads="1"/>
            </p:cNvSpPr>
            <p:nvPr/>
          </p:nvSpPr>
          <p:spPr bwMode="auto">
            <a:xfrm>
              <a:off x="2352" y="2940"/>
              <a:ext cx="38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8144" name="Oval 14">
              <a:extLst>
                <a:ext uri="{FF2B5EF4-FFF2-40B4-BE49-F238E27FC236}">
                  <a16:creationId xmlns:a16="http://schemas.microsoft.com/office/drawing/2014/main" id="{4545DAB9-FFBC-2D41-8B9F-A81C9B26760B}"/>
                </a:ext>
              </a:extLst>
            </p:cNvPr>
            <p:cNvSpPr>
              <a:spLocks noChangeArrowheads="1"/>
            </p:cNvSpPr>
            <p:nvPr/>
          </p:nvSpPr>
          <p:spPr bwMode="auto">
            <a:xfrm>
              <a:off x="2832" y="2964"/>
              <a:ext cx="288"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pSp>
      <p:grpSp>
        <p:nvGrpSpPr>
          <p:cNvPr id="4" name="Group 15">
            <a:extLst>
              <a:ext uri="{FF2B5EF4-FFF2-40B4-BE49-F238E27FC236}">
                <a16:creationId xmlns:a16="http://schemas.microsoft.com/office/drawing/2014/main" id="{C14CD8BD-7F1D-A840-B560-EC1146AAA91B}"/>
              </a:ext>
            </a:extLst>
          </p:cNvPr>
          <p:cNvGrpSpPr>
            <a:grpSpLocks/>
          </p:cNvGrpSpPr>
          <p:nvPr/>
        </p:nvGrpSpPr>
        <p:grpSpPr bwMode="auto">
          <a:xfrm>
            <a:off x="8039100" y="4329158"/>
            <a:ext cx="2209800" cy="2017712"/>
            <a:chOff x="3552" y="2496"/>
            <a:chExt cx="1392" cy="1271"/>
          </a:xfrm>
        </p:grpSpPr>
        <p:graphicFrame>
          <p:nvGraphicFramePr>
            <p:cNvPr id="48137" name="Object 16">
              <a:extLst>
                <a:ext uri="{FF2B5EF4-FFF2-40B4-BE49-F238E27FC236}">
                  <a16:creationId xmlns:a16="http://schemas.microsoft.com/office/drawing/2014/main" id="{E259F34F-29C6-2945-8362-F296B7BE69E8}"/>
                </a:ext>
              </a:extLst>
            </p:cNvPr>
            <p:cNvGraphicFramePr>
              <a:graphicFrameLocks noChangeAspect="1"/>
            </p:cNvGraphicFramePr>
            <p:nvPr/>
          </p:nvGraphicFramePr>
          <p:xfrm>
            <a:off x="3552" y="2496"/>
            <a:ext cx="1392" cy="1271"/>
          </p:xfrm>
          <a:graphic>
            <a:graphicData uri="http://schemas.openxmlformats.org/presentationml/2006/ole">
              <mc:AlternateContent xmlns:mc="http://schemas.openxmlformats.org/markup-compatibility/2006">
                <mc:Choice xmlns:v="urn:schemas-microsoft-com:vml" Requires="v">
                  <p:oleObj spid="_x0000_s48160" name="Worksheet" r:id="rId7" imgW="2616200" imgH="2463800" progId="Excel.Sheet.8">
                    <p:embed/>
                  </p:oleObj>
                </mc:Choice>
                <mc:Fallback>
                  <p:oleObj name="Worksheet" r:id="rId7" imgW="2616200" imgH="2463800" progId="Excel.Sheet.8">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2" y="2496"/>
                          <a:ext cx="1392" cy="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38" name="Oval 17">
              <a:extLst>
                <a:ext uri="{FF2B5EF4-FFF2-40B4-BE49-F238E27FC236}">
                  <a16:creationId xmlns:a16="http://schemas.microsoft.com/office/drawing/2014/main" id="{176B7C7D-4E04-B144-BCEB-C3D49901CBE8}"/>
                </a:ext>
              </a:extLst>
            </p:cNvPr>
            <p:cNvSpPr>
              <a:spLocks noChangeArrowheads="1"/>
            </p:cNvSpPr>
            <p:nvPr/>
          </p:nvSpPr>
          <p:spPr bwMode="auto">
            <a:xfrm>
              <a:off x="3888" y="2796"/>
              <a:ext cx="38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48139" name="Oval 18">
              <a:extLst>
                <a:ext uri="{FF2B5EF4-FFF2-40B4-BE49-F238E27FC236}">
                  <a16:creationId xmlns:a16="http://schemas.microsoft.com/office/drawing/2014/main" id="{3CE6685E-EAE6-A746-94C3-0A1CE25A98DA}"/>
                </a:ext>
              </a:extLst>
            </p:cNvPr>
            <p:cNvSpPr>
              <a:spLocks noChangeArrowheads="1"/>
            </p:cNvSpPr>
            <p:nvPr/>
          </p:nvSpPr>
          <p:spPr bwMode="auto">
            <a:xfrm>
              <a:off x="4272" y="3060"/>
              <a:ext cx="480"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pSp>
      <p:sp>
        <p:nvSpPr>
          <p:cNvPr id="460819" name="Line 19">
            <a:extLst>
              <a:ext uri="{FF2B5EF4-FFF2-40B4-BE49-F238E27FC236}">
                <a16:creationId xmlns:a16="http://schemas.microsoft.com/office/drawing/2014/main" id="{CDFF5FA5-EDC2-BC4C-89D0-3B461A573F9D}"/>
              </a:ext>
            </a:extLst>
          </p:cNvPr>
          <p:cNvSpPr>
            <a:spLocks noChangeShapeType="1"/>
          </p:cNvSpPr>
          <p:nvPr/>
        </p:nvSpPr>
        <p:spPr bwMode="auto">
          <a:xfrm>
            <a:off x="4457700" y="5243558"/>
            <a:ext cx="3048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460820" name="Line 20">
            <a:extLst>
              <a:ext uri="{FF2B5EF4-FFF2-40B4-BE49-F238E27FC236}">
                <a16:creationId xmlns:a16="http://schemas.microsoft.com/office/drawing/2014/main" id="{51561962-2FB9-AA42-9FF9-095498AD1D10}"/>
              </a:ext>
            </a:extLst>
          </p:cNvPr>
          <p:cNvSpPr>
            <a:spLocks noChangeShapeType="1"/>
          </p:cNvSpPr>
          <p:nvPr/>
        </p:nvSpPr>
        <p:spPr bwMode="auto">
          <a:xfrm>
            <a:off x="7429500" y="5167358"/>
            <a:ext cx="3048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460802"/>
                                        </p:tgtEl>
                                        <p:attrNameLst>
                                          <p:attrName>style.visibility</p:attrName>
                                        </p:attrNameLst>
                                      </p:cBhvr>
                                      <p:to>
                                        <p:strVal val="visible"/>
                                      </p:to>
                                    </p:set>
                                    <p:anim calcmode="lin" valueType="num">
                                      <p:cBhvr>
                                        <p:cTn id="7" dur="1000" fill="hold"/>
                                        <p:tgtEl>
                                          <p:spTgt spid="460802"/>
                                        </p:tgtEl>
                                        <p:attrNameLst>
                                          <p:attrName>ppt_x</p:attrName>
                                        </p:attrNameLst>
                                      </p:cBhvr>
                                      <p:tavLst>
                                        <p:tav tm="0">
                                          <p:val>
                                            <p:strVal val="#ppt_x-.2"/>
                                          </p:val>
                                        </p:tav>
                                        <p:tav tm="100000">
                                          <p:val>
                                            <p:strVal val="#ppt_x"/>
                                          </p:val>
                                        </p:tav>
                                      </p:tavLst>
                                    </p:anim>
                                    <p:anim calcmode="lin" valueType="num">
                                      <p:cBhvr>
                                        <p:cTn id="8" dur="1000" fill="hold"/>
                                        <p:tgtEl>
                                          <p:spTgt spid="460802"/>
                                        </p:tgtEl>
                                        <p:attrNameLst>
                                          <p:attrName>ppt_y</p:attrName>
                                        </p:attrNameLst>
                                      </p:cBhvr>
                                      <p:tavLst>
                                        <p:tav tm="0">
                                          <p:val>
                                            <p:strVal val="#ppt_y"/>
                                          </p:val>
                                        </p:tav>
                                        <p:tav tm="100000">
                                          <p:val>
                                            <p:strVal val="#ppt_y"/>
                                          </p:val>
                                        </p:tav>
                                      </p:tavLst>
                                    </p:anim>
                                    <p:animEffect transition="in" filter="wipe(right)" prLst="gradientSize: 0.1">
                                      <p:cBhvr>
                                        <p:cTn id="9" dur="1000"/>
                                        <p:tgtEl>
                                          <p:spTgt spid="46080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460803">
                                            <p:txEl>
                                              <p:pRg st="0" end="0"/>
                                            </p:txEl>
                                          </p:spTgt>
                                        </p:tgtEl>
                                        <p:attrNameLst>
                                          <p:attrName>style.visibility</p:attrName>
                                        </p:attrNameLst>
                                      </p:cBhvr>
                                      <p:to>
                                        <p:strVal val="visible"/>
                                      </p:to>
                                    </p:set>
                                    <p:animEffect transition="in" filter="fade">
                                      <p:cBhvr>
                                        <p:cTn id="14" dur="500"/>
                                        <p:tgtEl>
                                          <p:spTgt spid="460803">
                                            <p:txEl>
                                              <p:pRg st="0" end="0"/>
                                            </p:txEl>
                                          </p:spTgt>
                                        </p:tgtEl>
                                      </p:cBhvr>
                                    </p:animEffect>
                                    <p:anim calcmode="lin" valueType="num">
                                      <p:cBhvr>
                                        <p:cTn id="15" dur="500" fill="hold"/>
                                        <p:tgtEl>
                                          <p:spTgt spid="460803">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460803">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460803">
                                            <p:txEl>
                                              <p:pRg st="1" end="1"/>
                                            </p:txEl>
                                          </p:spTgt>
                                        </p:tgtEl>
                                        <p:attrNameLst>
                                          <p:attrName>style.visibility</p:attrName>
                                        </p:attrNameLst>
                                      </p:cBhvr>
                                      <p:to>
                                        <p:strVal val="visible"/>
                                      </p:to>
                                    </p:set>
                                    <p:animEffect transition="in" filter="fade">
                                      <p:cBhvr>
                                        <p:cTn id="21" dur="500"/>
                                        <p:tgtEl>
                                          <p:spTgt spid="460803">
                                            <p:txEl>
                                              <p:pRg st="1" end="1"/>
                                            </p:txEl>
                                          </p:spTgt>
                                        </p:tgtEl>
                                      </p:cBhvr>
                                    </p:animEffect>
                                    <p:anim calcmode="lin" valueType="num">
                                      <p:cBhvr>
                                        <p:cTn id="22" dur="500" fill="hold"/>
                                        <p:tgtEl>
                                          <p:spTgt spid="460803">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460803">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0" fill="hold">
                                          <p:stCondLst>
                                            <p:cond delay="0"/>
                                          </p:stCondLst>
                                        </p:cTn>
                                        <p:tgtEl>
                                          <p:spTgt spid="460803">
                                            <p:txEl>
                                              <p:pRg st="2" end="2"/>
                                            </p:txEl>
                                          </p:spTgt>
                                        </p:tgtEl>
                                        <p:attrNameLst>
                                          <p:attrName>style.visibility</p:attrName>
                                        </p:attrNameLst>
                                      </p:cBhvr>
                                      <p:to>
                                        <p:strVal val="visible"/>
                                      </p:to>
                                    </p:set>
                                    <p:animEffect transition="in" filter="fade">
                                      <p:cBhvr>
                                        <p:cTn id="28" dur="500"/>
                                        <p:tgtEl>
                                          <p:spTgt spid="460803">
                                            <p:txEl>
                                              <p:pRg st="2" end="2"/>
                                            </p:txEl>
                                          </p:spTgt>
                                        </p:tgtEl>
                                      </p:cBhvr>
                                    </p:animEffect>
                                    <p:anim calcmode="lin" valueType="num">
                                      <p:cBhvr>
                                        <p:cTn id="29" dur="500" fill="hold"/>
                                        <p:tgtEl>
                                          <p:spTgt spid="460803">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460803">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8" presetClass="entr" presetSubtype="16"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amond(in)">
                                      <p:cBhvr>
                                        <p:cTn id="35" dur="2000"/>
                                        <p:tgtEl>
                                          <p:spTgt spid="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8" presetClass="entr" presetSubtype="16" fill="hold" nodeType="clickEffect">
                                  <p:stCondLst>
                                    <p:cond delay="0"/>
                                  </p:stCondLst>
                                  <p:childTnLst>
                                    <p:set>
                                      <p:cBhvr>
                                        <p:cTn id="39" dur="1" fill="hold">
                                          <p:stCondLst>
                                            <p:cond delay="0"/>
                                          </p:stCondLst>
                                        </p:cTn>
                                        <p:tgtEl>
                                          <p:spTgt spid="460819"/>
                                        </p:tgtEl>
                                        <p:attrNameLst>
                                          <p:attrName>style.visibility</p:attrName>
                                        </p:attrNameLst>
                                      </p:cBhvr>
                                      <p:to>
                                        <p:strVal val="visible"/>
                                      </p:to>
                                    </p:set>
                                    <p:animEffect transition="in" filter="diamond(in)">
                                      <p:cBhvr>
                                        <p:cTn id="40" dur="2000"/>
                                        <p:tgtEl>
                                          <p:spTgt spid="460819"/>
                                        </p:tgtEl>
                                      </p:cBhvr>
                                    </p:animEffect>
                                  </p:childTnLst>
                                </p:cTn>
                              </p:par>
                              <p:par>
                                <p:cTn id="41" presetID="8" presetClass="entr" presetSubtype="16"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diamond(in)">
                                      <p:cBhvr>
                                        <p:cTn id="43" dur="2000"/>
                                        <p:tgtEl>
                                          <p:spTgt spid="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8" presetClass="entr" presetSubtype="16" fill="hold" nodeType="clickEffect">
                                  <p:stCondLst>
                                    <p:cond delay="0"/>
                                  </p:stCondLst>
                                  <p:childTnLst>
                                    <p:set>
                                      <p:cBhvr>
                                        <p:cTn id="47" dur="1" fill="hold">
                                          <p:stCondLst>
                                            <p:cond delay="0"/>
                                          </p:stCondLst>
                                        </p:cTn>
                                        <p:tgtEl>
                                          <p:spTgt spid="460820"/>
                                        </p:tgtEl>
                                        <p:attrNameLst>
                                          <p:attrName>style.visibility</p:attrName>
                                        </p:attrNameLst>
                                      </p:cBhvr>
                                      <p:to>
                                        <p:strVal val="visible"/>
                                      </p:to>
                                    </p:set>
                                    <p:animEffect transition="in" filter="diamond(in)">
                                      <p:cBhvr>
                                        <p:cTn id="48" dur="2000"/>
                                        <p:tgtEl>
                                          <p:spTgt spid="460820"/>
                                        </p:tgtEl>
                                      </p:cBhvr>
                                    </p:animEffect>
                                  </p:childTnLst>
                                </p:cTn>
                              </p:par>
                              <p:par>
                                <p:cTn id="49" presetID="8" presetClass="entr" presetSubtype="16"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diamond(in)">
                                      <p:cBhvr>
                                        <p:cTn id="5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02" grpId="0"/>
      <p:bldP spid="460803" grpId="0" build="p" bldLvl="2"/>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2F04E890-FD43-CB4D-95EF-05F04659A9F9}"/>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buClr>
                <a:schemeClr val="tx1"/>
              </a:buClr>
            </a:pPr>
            <a:r>
              <a:rPr lang="zh-CN" altLang="en-US">
                <a:latin typeface="微软雅黑" panose="020B0503020204020204" pitchFamily="34" charset="-122"/>
                <a:ea typeface="微软雅黑" panose="020B0503020204020204" pitchFamily="34" charset="-122"/>
              </a:rPr>
              <a:t>簇之间的相似度的衡量方法</a:t>
            </a:r>
            <a:endParaRPr lang="en-US" altLang="zh-CN">
              <a:latin typeface="微软雅黑" panose="020B0503020204020204" pitchFamily="34" charset="-122"/>
              <a:ea typeface="微软雅黑" panose="020B0503020204020204" pitchFamily="34" charset="-122"/>
            </a:endParaRPr>
          </a:p>
        </p:txBody>
      </p:sp>
      <p:sp>
        <p:nvSpPr>
          <p:cNvPr id="68611" name="Rectangle 3">
            <a:extLst>
              <a:ext uri="{FF2B5EF4-FFF2-40B4-BE49-F238E27FC236}">
                <a16:creationId xmlns:a16="http://schemas.microsoft.com/office/drawing/2014/main" id="{2D8AB5E2-1769-B147-BC43-DEE91EB2AF22}"/>
              </a:ext>
            </a:extLst>
          </p:cNvPr>
          <p:cNvSpPr>
            <a:spLocks noGrp="1" noChangeArrowheads="1"/>
          </p:cNvSpPr>
          <p:nvPr>
            <p:ph idx="1"/>
          </p:nvPr>
        </p:nvSpPr>
        <p:spPr/>
        <p:txBody>
          <a:bodyPr vert="horz" wrap="square" lIns="92075" tIns="46038" rIns="92075" bIns="46038" numCol="1" anchor="t" anchorCtr="0" compatLnSpc="1">
            <a:prstTxWarp prst="textNoShape">
              <a:avLst/>
            </a:prstTxWarp>
          </a:bodyPr>
          <a:lstStyle/>
          <a:p>
            <a:pPr eaLnBrk="1" hangingPunct="1">
              <a:lnSpc>
                <a:spcPct val="120000"/>
              </a:lnSpc>
            </a:pPr>
            <a:r>
              <a:rPr lang="zh-CN" altLang="en-US" sz="3200">
                <a:solidFill>
                  <a:schemeClr val="hlink"/>
                </a:solidFill>
                <a:ea typeface="微软雅黑" panose="020B0503020204020204" pitchFamily="34" charset="-122"/>
                <a:cs typeface="Tahoma" panose="020B0604030504040204" pitchFamily="34" charset="0"/>
                <a:sym typeface="Symbol" pitchFamily="2" charset="2"/>
              </a:rPr>
              <a:t>最小距离</a:t>
            </a:r>
            <a:r>
              <a:rPr lang="en-US" altLang="zh-CN" sz="3200">
                <a:solidFill>
                  <a:schemeClr val="hlink"/>
                </a:solidFill>
                <a:ea typeface="微软雅黑" panose="020B0503020204020204" pitchFamily="34" charset="-122"/>
                <a:cs typeface="Tahoma" panose="020B0604030504040204" pitchFamily="34" charset="0"/>
                <a:sym typeface="Symbol" pitchFamily="2" charset="2"/>
              </a:rPr>
              <a:t>(minimum distance)</a:t>
            </a:r>
            <a:r>
              <a:rPr lang="zh-CN" altLang="en-US" sz="3200">
                <a:solidFill>
                  <a:schemeClr val="hlink"/>
                </a:solidFill>
                <a:ea typeface="微软雅黑" panose="020B0503020204020204" pitchFamily="34" charset="-122"/>
                <a:cs typeface="Tahoma" panose="020B0604030504040204" pitchFamily="34" charset="0"/>
                <a:sym typeface="Symbol" pitchFamily="2" charset="2"/>
              </a:rPr>
              <a:t>，即单链接</a:t>
            </a:r>
            <a:r>
              <a:rPr lang="en-US" altLang="zh-CN" sz="3200">
                <a:solidFill>
                  <a:schemeClr val="hlink"/>
                </a:solidFill>
                <a:ea typeface="微软雅黑" panose="020B0503020204020204" pitchFamily="34" charset="-122"/>
                <a:cs typeface="Tahoma" panose="020B0604030504040204" pitchFamily="34" charset="0"/>
                <a:sym typeface="Symbol" pitchFamily="2" charset="2"/>
              </a:rPr>
              <a:t>Single link</a:t>
            </a:r>
            <a:r>
              <a:rPr lang="en-US" altLang="zh-CN" sz="3200">
                <a:ea typeface="微软雅黑" panose="020B0503020204020204" pitchFamily="34" charset="-122"/>
                <a:cs typeface="Tahoma" panose="020B0604030504040204" pitchFamily="34" charset="0"/>
                <a:sym typeface="Symbol" pitchFamily="2" charset="2"/>
              </a:rPr>
              <a:t>: </a:t>
            </a:r>
            <a:r>
              <a:rPr lang="zh-CN" altLang="zh-CN" sz="3200">
                <a:ea typeface="微软雅黑" panose="020B0503020204020204" pitchFamily="34" charset="-122"/>
                <a:cs typeface="微软雅黑" panose="020B0503020204020204" pitchFamily="34" charset="-122"/>
              </a:rPr>
              <a:t>基于来自两个簇中的结点之间的最小距离来衡量两个簇的相似度</a:t>
            </a:r>
            <a:r>
              <a:rPr lang="en-US" altLang="zh-CN">
                <a:ea typeface="微软雅黑" panose="020B0503020204020204" pitchFamily="34" charset="-122"/>
                <a:cs typeface="微软雅黑" panose="020B0503020204020204" pitchFamily="34" charset="-122"/>
                <a:sym typeface="Symbol" pitchFamily="2" charset="2"/>
              </a:rPr>
              <a:t>, </a:t>
            </a:r>
            <a:r>
              <a:rPr lang="zh-CN" altLang="en-US">
                <a:ea typeface="微软雅黑" panose="020B0503020204020204" pitchFamily="34" charset="-122"/>
                <a:cs typeface="微软雅黑" panose="020B0503020204020204" pitchFamily="34" charset="-122"/>
                <a:sym typeface="Symbol" pitchFamily="2" charset="2"/>
              </a:rPr>
              <a:t>即</a:t>
            </a:r>
            <a:r>
              <a:rPr lang="en-US" altLang="zh-CN">
                <a:ea typeface="微软雅黑" panose="020B0503020204020204" pitchFamily="34" charset="-122"/>
                <a:cs typeface="微软雅黑" panose="020B0503020204020204" pitchFamily="34" charset="-122"/>
                <a:sym typeface="Symbol" pitchFamily="2" charset="2"/>
              </a:rPr>
              <a:t>,  </a:t>
            </a:r>
          </a:p>
          <a:p>
            <a:pPr algn="ctr" eaLnBrk="1" hangingPunct="1">
              <a:lnSpc>
                <a:spcPct val="120000"/>
              </a:lnSpc>
              <a:buFont typeface="Wingdings" pitchFamily="2" charset="2"/>
              <a:buNone/>
            </a:pPr>
            <a:r>
              <a:rPr lang="en-US" altLang="zh-CN">
                <a:ea typeface="微软雅黑" panose="020B0503020204020204" pitchFamily="34" charset="-122"/>
                <a:cs typeface="微软雅黑" panose="020B0503020204020204" pitchFamily="34" charset="-122"/>
                <a:sym typeface="Symbol" pitchFamily="2" charset="2"/>
              </a:rPr>
              <a:t>dis(C</a:t>
            </a:r>
            <a:r>
              <a:rPr lang="en-US" altLang="zh-CN" baseline="-25000">
                <a:ea typeface="微软雅黑" panose="020B0503020204020204" pitchFamily="34" charset="-122"/>
                <a:cs typeface="微软雅黑" panose="020B0503020204020204" pitchFamily="34" charset="-122"/>
                <a:sym typeface="Symbol" pitchFamily="2" charset="2"/>
              </a:rPr>
              <a:t>i</a:t>
            </a:r>
            <a:r>
              <a:rPr lang="en-US" altLang="zh-CN">
                <a:ea typeface="微软雅黑" panose="020B0503020204020204" pitchFamily="34" charset="-122"/>
                <a:cs typeface="微软雅黑" panose="020B0503020204020204" pitchFamily="34" charset="-122"/>
                <a:sym typeface="Symbol" pitchFamily="2" charset="2"/>
              </a:rPr>
              <a:t>, C</a:t>
            </a:r>
            <a:r>
              <a:rPr lang="en-US" altLang="zh-CN" baseline="-25000">
                <a:ea typeface="微软雅黑" panose="020B0503020204020204" pitchFamily="34" charset="-122"/>
                <a:cs typeface="微软雅黑" panose="020B0503020204020204" pitchFamily="34" charset="-122"/>
                <a:sym typeface="Symbol" pitchFamily="2" charset="2"/>
              </a:rPr>
              <a:t>j</a:t>
            </a:r>
            <a:r>
              <a:rPr lang="en-US" altLang="zh-CN">
                <a:ea typeface="微软雅黑" panose="020B0503020204020204" pitchFamily="34" charset="-122"/>
                <a:cs typeface="微软雅黑" panose="020B0503020204020204" pitchFamily="34" charset="-122"/>
                <a:sym typeface="Symbol" pitchFamily="2" charset="2"/>
              </a:rPr>
              <a:t>) = min(o</a:t>
            </a:r>
            <a:r>
              <a:rPr lang="en-US" altLang="zh-CN" baseline="-25000">
                <a:ea typeface="微软雅黑" panose="020B0503020204020204" pitchFamily="34" charset="-122"/>
                <a:cs typeface="微软雅黑" panose="020B0503020204020204" pitchFamily="34" charset="-122"/>
                <a:sym typeface="Symbol" pitchFamily="2" charset="2"/>
              </a:rPr>
              <a:t>ip</a:t>
            </a:r>
            <a:r>
              <a:rPr lang="en-US" altLang="zh-CN">
                <a:ea typeface="微软雅黑" panose="020B0503020204020204" pitchFamily="34" charset="-122"/>
                <a:cs typeface="微软雅黑" panose="020B0503020204020204" pitchFamily="34" charset="-122"/>
                <a:sym typeface="Symbol" pitchFamily="2" charset="2"/>
              </a:rPr>
              <a:t>, o</a:t>
            </a:r>
            <a:r>
              <a:rPr lang="en-US" altLang="zh-CN" baseline="-25000">
                <a:ea typeface="微软雅黑" panose="020B0503020204020204" pitchFamily="34" charset="-122"/>
                <a:cs typeface="微软雅黑" panose="020B0503020204020204" pitchFamily="34" charset="-122"/>
                <a:sym typeface="Symbol" pitchFamily="2" charset="2"/>
              </a:rPr>
              <a:t>jq</a:t>
            </a:r>
            <a:r>
              <a:rPr lang="en-US" altLang="zh-CN">
                <a:ea typeface="微软雅黑" panose="020B0503020204020204" pitchFamily="34" charset="-122"/>
                <a:cs typeface="微软雅黑" panose="020B0503020204020204" pitchFamily="34" charset="-122"/>
                <a:sym typeface="Symbol" pitchFamily="2" charset="2"/>
              </a:rPr>
              <a:t>)</a:t>
            </a:r>
          </a:p>
          <a:p>
            <a:pPr eaLnBrk="1" hangingPunct="1">
              <a:lnSpc>
                <a:spcPct val="120000"/>
              </a:lnSpc>
            </a:pPr>
            <a:endParaRPr lang="en-US" altLang="zh-CN">
              <a:ea typeface="微软雅黑" panose="020B0503020204020204" pitchFamily="34" charset="-122"/>
              <a:cs typeface="微软雅黑" panose="020B0503020204020204" pitchFamily="34" charset="-122"/>
              <a:sym typeface="Symbol" pitchFamily="2" charset="2"/>
            </a:endParaRPr>
          </a:p>
          <a:p>
            <a:pPr eaLnBrk="1" hangingPunct="1">
              <a:lnSpc>
                <a:spcPct val="120000"/>
              </a:lnSpc>
            </a:pPr>
            <a:endParaRPr lang="en-US" altLang="zh-CN" sz="3200">
              <a:ea typeface="微软雅黑" panose="020B0503020204020204" pitchFamily="34" charset="-122"/>
              <a:cs typeface="微软雅黑" panose="020B0503020204020204" pitchFamily="34" charset="-122"/>
              <a:sym typeface="Symbol" pitchFamily="2" charset="2"/>
            </a:endParaRPr>
          </a:p>
          <a:p>
            <a:pPr eaLnBrk="1" hangingPunct="1">
              <a:lnSpc>
                <a:spcPct val="120000"/>
              </a:lnSpc>
            </a:pPr>
            <a:endParaRPr lang="en-US" altLang="zh-CN" sz="3200">
              <a:ea typeface="微软雅黑" panose="020B0503020204020204" pitchFamily="34" charset="-122"/>
              <a:cs typeface="微软雅黑" panose="020B0503020204020204" pitchFamily="34" charset="-122"/>
              <a:sym typeface="Symbol" pitchFamily="2" charset="2"/>
            </a:endParaRPr>
          </a:p>
          <a:p>
            <a:pPr eaLnBrk="1" hangingPunct="1">
              <a:lnSpc>
                <a:spcPct val="120000"/>
              </a:lnSpc>
            </a:pPr>
            <a:endParaRPr lang="en-US" altLang="zh-CN" sz="3200">
              <a:ea typeface="微软雅黑" panose="020B0503020204020204" pitchFamily="34" charset="-122"/>
              <a:cs typeface="微软雅黑" panose="020B0503020204020204" pitchFamily="34" charset="-122"/>
              <a:sym typeface="Symbol" pitchFamily="2" charset="2"/>
            </a:endParaRPr>
          </a:p>
        </p:txBody>
      </p:sp>
      <p:graphicFrame>
        <p:nvGraphicFramePr>
          <p:cNvPr id="49156" name="图表 8">
            <a:extLst>
              <a:ext uri="{FF2B5EF4-FFF2-40B4-BE49-F238E27FC236}">
                <a16:creationId xmlns:a16="http://schemas.microsoft.com/office/drawing/2014/main" id="{41A5F0D2-801E-FA41-B062-A3CEF6277AD0}"/>
              </a:ext>
            </a:extLst>
          </p:cNvPr>
          <p:cNvGraphicFramePr>
            <a:graphicFrameLocks noChangeAspect="1"/>
          </p:cNvGraphicFramePr>
          <p:nvPr/>
        </p:nvGraphicFramePr>
        <p:xfrm>
          <a:off x="4664075" y="4171950"/>
          <a:ext cx="3016250" cy="2279650"/>
        </p:xfrm>
        <a:graphic>
          <a:graphicData uri="http://schemas.openxmlformats.org/presentationml/2006/ole">
            <mc:AlternateContent xmlns:mc="http://schemas.openxmlformats.org/markup-compatibility/2006">
              <mc:Choice xmlns:v="urn:schemas-microsoft-com:vml" Requires="v">
                <p:oleObj spid="_x0000_s49160" name="图表" r:id="rId4" imgW="3143250" imgH="2381250" progId="Excel.Chart.8">
                  <p:embed/>
                </p:oleObj>
              </mc:Choice>
              <mc:Fallback>
                <p:oleObj name="图表" r:id="rId4" imgW="3143250" imgH="2381250" progId="Excel.Chart.8">
                  <p:embed/>
                  <p:pic>
                    <p:nvPicPr>
                      <p:cNvPr id="0" name="图表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4075" y="4171950"/>
                        <a:ext cx="3016250"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637F5602-AB9B-4147-97EC-314A99EFF9AF}"/>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buClr>
                <a:schemeClr val="tx1"/>
              </a:buClr>
            </a:pPr>
            <a:r>
              <a:rPr lang="zh-CN" altLang="en-US">
                <a:latin typeface="微软雅黑" panose="020B0503020204020204" pitchFamily="34" charset="-122"/>
                <a:ea typeface="微软雅黑" panose="020B0503020204020204" pitchFamily="34" charset="-122"/>
              </a:rPr>
              <a:t>簇之间的相似度的衡量方法</a:t>
            </a:r>
            <a:endParaRPr lang="en-US" altLang="zh-CN">
              <a:latin typeface="微软雅黑" panose="020B0503020204020204" pitchFamily="34" charset="-122"/>
              <a:ea typeface="微软雅黑" panose="020B0503020204020204" pitchFamily="34" charset="-122"/>
            </a:endParaRPr>
          </a:p>
        </p:txBody>
      </p:sp>
      <p:sp>
        <p:nvSpPr>
          <p:cNvPr id="68611" name="Rectangle 3">
            <a:extLst>
              <a:ext uri="{FF2B5EF4-FFF2-40B4-BE49-F238E27FC236}">
                <a16:creationId xmlns:a16="http://schemas.microsoft.com/office/drawing/2014/main" id="{B402A8B6-4BB8-B343-9CB8-1F88770E9E3B}"/>
              </a:ext>
            </a:extLst>
          </p:cNvPr>
          <p:cNvSpPr>
            <a:spLocks noGrp="1" noChangeArrowheads="1"/>
          </p:cNvSpPr>
          <p:nvPr>
            <p:ph idx="1"/>
          </p:nvPr>
        </p:nvSpPr>
        <p:spPr/>
        <p:txBody>
          <a:bodyPr vert="horz" wrap="square" lIns="92075" tIns="46038" rIns="92075" bIns="46038" numCol="1" anchor="t" anchorCtr="0" compatLnSpc="1">
            <a:prstTxWarp prst="textNoShape">
              <a:avLst/>
            </a:prstTxWarp>
          </a:bodyPr>
          <a:lstStyle/>
          <a:p>
            <a:pPr eaLnBrk="1" hangingPunct="1">
              <a:lnSpc>
                <a:spcPct val="120000"/>
              </a:lnSpc>
            </a:pPr>
            <a:r>
              <a:rPr lang="zh-CN" altLang="en-US" sz="3200">
                <a:solidFill>
                  <a:schemeClr val="hlink"/>
                </a:solidFill>
                <a:ea typeface="微软雅黑" panose="020B0503020204020204" pitchFamily="34" charset="-122"/>
                <a:cs typeface="Tahoma" panose="020B0604030504040204" pitchFamily="34" charset="0"/>
                <a:sym typeface="Symbol" pitchFamily="2" charset="2"/>
              </a:rPr>
              <a:t>最大距离</a:t>
            </a:r>
            <a:r>
              <a:rPr lang="en-US" altLang="zh-CN" sz="3200">
                <a:solidFill>
                  <a:schemeClr val="hlink"/>
                </a:solidFill>
                <a:ea typeface="微软雅黑" panose="020B0503020204020204" pitchFamily="34" charset="-122"/>
                <a:cs typeface="Tahoma" panose="020B0604030504040204" pitchFamily="34" charset="0"/>
                <a:sym typeface="Symbol" pitchFamily="2" charset="2"/>
              </a:rPr>
              <a:t>(maximum distance)</a:t>
            </a:r>
            <a:r>
              <a:rPr lang="zh-CN" altLang="en-US" sz="3200">
                <a:solidFill>
                  <a:schemeClr val="hlink"/>
                </a:solidFill>
                <a:ea typeface="微软雅黑" panose="020B0503020204020204" pitchFamily="34" charset="-122"/>
                <a:cs typeface="Tahoma" panose="020B0604030504040204" pitchFamily="34" charset="0"/>
                <a:sym typeface="Symbol" pitchFamily="2" charset="2"/>
              </a:rPr>
              <a:t>，即全链接</a:t>
            </a:r>
            <a:r>
              <a:rPr lang="en-US" altLang="zh-CN" sz="3200">
                <a:solidFill>
                  <a:schemeClr val="hlink"/>
                </a:solidFill>
                <a:ea typeface="微软雅黑" panose="020B0503020204020204" pitchFamily="34" charset="-122"/>
                <a:cs typeface="Tahoma" panose="020B0604030504040204" pitchFamily="34" charset="0"/>
                <a:sym typeface="Symbol" pitchFamily="2" charset="2"/>
              </a:rPr>
              <a:t>complete link</a:t>
            </a:r>
            <a:r>
              <a:rPr lang="en-US" altLang="zh-CN" sz="3200">
                <a:ea typeface="微软雅黑" panose="020B0503020204020204" pitchFamily="34" charset="-122"/>
                <a:cs typeface="Tahoma" panose="020B0604030504040204" pitchFamily="34" charset="0"/>
                <a:sym typeface="Symbol" pitchFamily="2" charset="2"/>
              </a:rPr>
              <a:t>: </a:t>
            </a:r>
            <a:r>
              <a:rPr lang="zh-CN" altLang="zh-CN" sz="3200">
                <a:ea typeface="微软雅黑" panose="020B0503020204020204" pitchFamily="34" charset="-122"/>
                <a:cs typeface="微软雅黑" panose="020B0503020204020204" pitchFamily="34" charset="-122"/>
              </a:rPr>
              <a:t>基于来自两个簇中的结点之间的最</a:t>
            </a:r>
            <a:r>
              <a:rPr lang="zh-CN" altLang="en-US" sz="3200">
                <a:ea typeface="微软雅黑" panose="020B0503020204020204" pitchFamily="34" charset="-122"/>
                <a:cs typeface="微软雅黑" panose="020B0503020204020204" pitchFamily="34" charset="-122"/>
              </a:rPr>
              <a:t>大</a:t>
            </a:r>
            <a:r>
              <a:rPr lang="zh-CN" altLang="zh-CN" sz="3200">
                <a:ea typeface="微软雅黑" panose="020B0503020204020204" pitchFamily="34" charset="-122"/>
                <a:cs typeface="微软雅黑" panose="020B0503020204020204" pitchFamily="34" charset="-122"/>
              </a:rPr>
              <a:t>距离来衡量两个簇的相似度</a:t>
            </a:r>
            <a:r>
              <a:rPr lang="en-US" altLang="zh-CN">
                <a:ea typeface="微软雅黑" panose="020B0503020204020204" pitchFamily="34" charset="-122"/>
                <a:cs typeface="微软雅黑" panose="020B0503020204020204" pitchFamily="34" charset="-122"/>
                <a:sym typeface="Symbol" pitchFamily="2" charset="2"/>
              </a:rPr>
              <a:t>, </a:t>
            </a:r>
            <a:r>
              <a:rPr lang="zh-CN" altLang="en-US">
                <a:ea typeface="微软雅黑" panose="020B0503020204020204" pitchFamily="34" charset="-122"/>
                <a:cs typeface="微软雅黑" panose="020B0503020204020204" pitchFamily="34" charset="-122"/>
                <a:sym typeface="Symbol" pitchFamily="2" charset="2"/>
              </a:rPr>
              <a:t>即</a:t>
            </a:r>
            <a:r>
              <a:rPr lang="en-US" altLang="zh-CN">
                <a:ea typeface="微软雅黑" panose="020B0503020204020204" pitchFamily="34" charset="-122"/>
                <a:cs typeface="微软雅黑" panose="020B0503020204020204" pitchFamily="34" charset="-122"/>
                <a:sym typeface="Symbol" pitchFamily="2" charset="2"/>
              </a:rPr>
              <a:t>,  </a:t>
            </a:r>
          </a:p>
          <a:p>
            <a:pPr algn="ctr" eaLnBrk="1" hangingPunct="1">
              <a:lnSpc>
                <a:spcPct val="120000"/>
              </a:lnSpc>
              <a:buFont typeface="Wingdings" pitchFamily="2" charset="2"/>
              <a:buNone/>
            </a:pPr>
            <a:r>
              <a:rPr lang="en-US" altLang="zh-CN">
                <a:ea typeface="微软雅黑" panose="020B0503020204020204" pitchFamily="34" charset="-122"/>
                <a:cs typeface="微软雅黑" panose="020B0503020204020204" pitchFamily="34" charset="-122"/>
                <a:sym typeface="Symbol" pitchFamily="2" charset="2"/>
              </a:rPr>
              <a:t>dis(C</a:t>
            </a:r>
            <a:r>
              <a:rPr lang="en-US" altLang="zh-CN" baseline="-25000">
                <a:ea typeface="微软雅黑" panose="020B0503020204020204" pitchFamily="34" charset="-122"/>
                <a:cs typeface="微软雅黑" panose="020B0503020204020204" pitchFamily="34" charset="-122"/>
                <a:sym typeface="Symbol" pitchFamily="2" charset="2"/>
              </a:rPr>
              <a:t>i</a:t>
            </a:r>
            <a:r>
              <a:rPr lang="en-US" altLang="zh-CN">
                <a:ea typeface="微软雅黑" panose="020B0503020204020204" pitchFamily="34" charset="-122"/>
                <a:cs typeface="微软雅黑" panose="020B0503020204020204" pitchFamily="34" charset="-122"/>
                <a:sym typeface="Symbol" pitchFamily="2" charset="2"/>
              </a:rPr>
              <a:t>, C</a:t>
            </a:r>
            <a:r>
              <a:rPr lang="en-US" altLang="zh-CN" baseline="-25000">
                <a:ea typeface="微软雅黑" panose="020B0503020204020204" pitchFamily="34" charset="-122"/>
                <a:cs typeface="微软雅黑" panose="020B0503020204020204" pitchFamily="34" charset="-122"/>
                <a:sym typeface="Symbol" pitchFamily="2" charset="2"/>
              </a:rPr>
              <a:t>j</a:t>
            </a:r>
            <a:r>
              <a:rPr lang="en-US" altLang="zh-CN">
                <a:ea typeface="微软雅黑" panose="020B0503020204020204" pitchFamily="34" charset="-122"/>
                <a:cs typeface="微软雅黑" panose="020B0503020204020204" pitchFamily="34" charset="-122"/>
                <a:sym typeface="Symbol" pitchFamily="2" charset="2"/>
              </a:rPr>
              <a:t>) = max(o</a:t>
            </a:r>
            <a:r>
              <a:rPr lang="en-US" altLang="zh-CN" baseline="-25000">
                <a:ea typeface="微软雅黑" panose="020B0503020204020204" pitchFamily="34" charset="-122"/>
                <a:cs typeface="微软雅黑" panose="020B0503020204020204" pitchFamily="34" charset="-122"/>
                <a:sym typeface="Symbol" pitchFamily="2" charset="2"/>
              </a:rPr>
              <a:t>ip</a:t>
            </a:r>
            <a:r>
              <a:rPr lang="en-US" altLang="zh-CN">
                <a:ea typeface="微软雅黑" panose="020B0503020204020204" pitchFamily="34" charset="-122"/>
                <a:cs typeface="微软雅黑" panose="020B0503020204020204" pitchFamily="34" charset="-122"/>
                <a:sym typeface="Symbol" pitchFamily="2" charset="2"/>
              </a:rPr>
              <a:t>, o</a:t>
            </a:r>
            <a:r>
              <a:rPr lang="en-US" altLang="zh-CN" baseline="-25000">
                <a:ea typeface="微软雅黑" panose="020B0503020204020204" pitchFamily="34" charset="-122"/>
                <a:cs typeface="微软雅黑" panose="020B0503020204020204" pitchFamily="34" charset="-122"/>
                <a:sym typeface="Symbol" pitchFamily="2" charset="2"/>
              </a:rPr>
              <a:t>jq</a:t>
            </a:r>
            <a:r>
              <a:rPr lang="en-US" altLang="zh-CN">
                <a:ea typeface="微软雅黑" panose="020B0503020204020204" pitchFamily="34" charset="-122"/>
                <a:cs typeface="微软雅黑" panose="020B0503020204020204" pitchFamily="34" charset="-122"/>
                <a:sym typeface="Symbol" pitchFamily="2" charset="2"/>
              </a:rPr>
              <a:t>)</a:t>
            </a:r>
          </a:p>
          <a:p>
            <a:pPr eaLnBrk="1" hangingPunct="1">
              <a:lnSpc>
                <a:spcPct val="120000"/>
              </a:lnSpc>
            </a:pPr>
            <a:endParaRPr lang="en-US" altLang="zh-CN">
              <a:ea typeface="微软雅黑" panose="020B0503020204020204" pitchFamily="34" charset="-122"/>
              <a:cs typeface="微软雅黑" panose="020B0503020204020204" pitchFamily="34" charset="-122"/>
              <a:sym typeface="Symbol" pitchFamily="2" charset="2"/>
            </a:endParaRPr>
          </a:p>
          <a:p>
            <a:pPr eaLnBrk="1" hangingPunct="1">
              <a:lnSpc>
                <a:spcPct val="120000"/>
              </a:lnSpc>
            </a:pPr>
            <a:endParaRPr lang="en-US" altLang="zh-CN" sz="3200">
              <a:ea typeface="微软雅黑" panose="020B0503020204020204" pitchFamily="34" charset="-122"/>
              <a:cs typeface="微软雅黑" panose="020B0503020204020204" pitchFamily="34" charset="-122"/>
              <a:sym typeface="Symbol" pitchFamily="2" charset="2"/>
            </a:endParaRPr>
          </a:p>
          <a:p>
            <a:pPr eaLnBrk="1" hangingPunct="1">
              <a:lnSpc>
                <a:spcPct val="120000"/>
              </a:lnSpc>
            </a:pPr>
            <a:endParaRPr lang="en-US" altLang="zh-CN" sz="3200">
              <a:ea typeface="微软雅黑" panose="020B0503020204020204" pitchFamily="34" charset="-122"/>
              <a:cs typeface="微软雅黑" panose="020B0503020204020204" pitchFamily="34" charset="-122"/>
              <a:sym typeface="Symbol" pitchFamily="2" charset="2"/>
            </a:endParaRPr>
          </a:p>
          <a:p>
            <a:pPr eaLnBrk="1" hangingPunct="1">
              <a:lnSpc>
                <a:spcPct val="120000"/>
              </a:lnSpc>
            </a:pPr>
            <a:endParaRPr lang="en-US" altLang="zh-CN" sz="3200">
              <a:ea typeface="微软雅黑" panose="020B0503020204020204" pitchFamily="34" charset="-122"/>
              <a:cs typeface="微软雅黑" panose="020B0503020204020204" pitchFamily="34" charset="-122"/>
              <a:sym typeface="Symbol" pitchFamily="2" charset="2"/>
            </a:endParaRPr>
          </a:p>
        </p:txBody>
      </p:sp>
      <p:graphicFrame>
        <p:nvGraphicFramePr>
          <p:cNvPr id="50180" name="图表 5">
            <a:extLst>
              <a:ext uri="{FF2B5EF4-FFF2-40B4-BE49-F238E27FC236}">
                <a16:creationId xmlns:a16="http://schemas.microsoft.com/office/drawing/2014/main" id="{8B7A0F29-C9AC-8541-9AB1-42F0F1C21BBF}"/>
              </a:ext>
            </a:extLst>
          </p:cNvPr>
          <p:cNvGraphicFramePr>
            <a:graphicFrameLocks noChangeAspect="1"/>
          </p:cNvGraphicFramePr>
          <p:nvPr/>
        </p:nvGraphicFramePr>
        <p:xfrm>
          <a:off x="5181600" y="4152900"/>
          <a:ext cx="2909888" cy="2298700"/>
        </p:xfrm>
        <a:graphic>
          <a:graphicData uri="http://schemas.openxmlformats.org/presentationml/2006/ole">
            <mc:AlternateContent xmlns:mc="http://schemas.openxmlformats.org/markup-compatibility/2006">
              <mc:Choice xmlns:v="urn:schemas-microsoft-com:vml" Requires="v">
                <p:oleObj spid="_x0000_s50184" name="图表" r:id="rId4" imgW="3041650" imgH="2400300" progId="Excel.Chart.8">
                  <p:embed/>
                </p:oleObj>
              </mc:Choice>
              <mc:Fallback>
                <p:oleObj name="图表" r:id="rId4" imgW="3041650" imgH="2400300" progId="Excel.Chart.8">
                  <p:embed/>
                  <p:pic>
                    <p:nvPicPr>
                      <p:cNvPr id="0" name="图表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4152900"/>
                        <a:ext cx="2909888"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8B6ADDAF-7EF2-5749-A0CC-44D40D5B61FE}"/>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应用</a:t>
            </a:r>
            <a:endParaRPr lang="en-US" altLang="zh-CN">
              <a:latin typeface="微软雅黑" panose="020B0503020204020204" pitchFamily="34" charset="-122"/>
              <a:ea typeface="微软雅黑" panose="020B0503020204020204" pitchFamily="34" charset="-122"/>
            </a:endParaRPr>
          </a:p>
        </p:txBody>
      </p:sp>
      <p:sp>
        <p:nvSpPr>
          <p:cNvPr id="14339" name="Rectangle 3">
            <a:extLst>
              <a:ext uri="{FF2B5EF4-FFF2-40B4-BE49-F238E27FC236}">
                <a16:creationId xmlns:a16="http://schemas.microsoft.com/office/drawing/2014/main" id="{8CA321DA-4DC9-144B-827B-C1771DEB5362}"/>
              </a:ext>
            </a:extLst>
          </p:cNvPr>
          <p:cNvSpPr>
            <a:spLocks noGrp="1" noChangeArrowheads="1"/>
          </p:cNvSpPr>
          <p:nvPr>
            <p:ph idx="1"/>
          </p:nvPr>
        </p:nvSpPr>
        <p:spPr>
          <a:noFill/>
        </p:spPr>
        <p:txBody>
          <a:bodyPr vert="horz" wrap="square" lIns="92075" tIns="46038" rIns="92075" bIns="46038" numCol="1" anchor="t" anchorCtr="0" compatLnSpc="1">
            <a:prstTxWarp prst="textNoShape">
              <a:avLst/>
            </a:prstTxWarp>
          </a:bodyPr>
          <a:lstStyle/>
          <a:p>
            <a:pPr eaLnBrk="1" hangingPunct="1">
              <a:lnSpc>
                <a:spcPct val="110000"/>
              </a:lnSpc>
            </a:pPr>
            <a:r>
              <a:rPr lang="en-US" altLang="zh-CN" dirty="0">
                <a:ea typeface="微软雅黑" panose="020B0503020204020204" pitchFamily="34" charset="-122"/>
                <a:cs typeface="微软雅黑" panose="020B0503020204020204" pitchFamily="34" charset="-122"/>
              </a:rPr>
              <a:t>CRM</a:t>
            </a:r>
            <a:r>
              <a:rPr lang="zh-CN" altLang="en-US" dirty="0">
                <a:ea typeface="微软雅黑" panose="020B0503020204020204" pitchFamily="34" charset="-122"/>
                <a:cs typeface="微软雅黑" panose="020B0503020204020204" pitchFamily="34" charset="-122"/>
              </a:rPr>
              <a:t>中的客户分群</a:t>
            </a:r>
            <a:r>
              <a:rPr lang="en-US" altLang="zh-CN" dirty="0">
                <a:ea typeface="微软雅黑" panose="020B0503020204020204" pitchFamily="34" charset="-122"/>
                <a:cs typeface="微软雅黑" panose="020B0503020204020204" pitchFamily="34" charset="-122"/>
              </a:rPr>
              <a:t>: customer segmentation</a:t>
            </a:r>
            <a:endParaRPr lang="en-US" altLang="zh-CN" u="sng" dirty="0">
              <a:ea typeface="微软雅黑" panose="020B0503020204020204" pitchFamily="34" charset="-122"/>
              <a:cs typeface="微软雅黑" panose="020B0503020204020204" pitchFamily="34" charset="-122"/>
            </a:endParaRPr>
          </a:p>
          <a:p>
            <a:pPr eaLnBrk="1" hangingPunct="1">
              <a:lnSpc>
                <a:spcPct val="110000"/>
              </a:lnSpc>
            </a:pPr>
            <a:r>
              <a:rPr lang="en-US" altLang="zh-CN" dirty="0">
                <a:ea typeface="微软雅黑" panose="020B0503020204020204" pitchFamily="34" charset="-122"/>
                <a:cs typeface="微软雅黑" panose="020B0503020204020204" pitchFamily="34" charset="-122"/>
              </a:rPr>
              <a:t>Insurance</a:t>
            </a:r>
            <a:r>
              <a:rPr lang="zh-CN" altLang="en-US" dirty="0">
                <a:ea typeface="微软雅黑" panose="020B0503020204020204" pitchFamily="34" charset="-122"/>
                <a:cs typeface="微软雅黑" panose="020B0503020204020204" pitchFamily="34" charset="-122"/>
              </a:rPr>
              <a:t>保险: </a:t>
            </a:r>
            <a:r>
              <a:rPr lang="en-US" altLang="zh-CN" dirty="0">
                <a:ea typeface="微软雅黑" panose="020B0503020204020204" pitchFamily="34" charset="-122"/>
                <a:cs typeface="微软雅黑" panose="020B0503020204020204" pitchFamily="34" charset="-122"/>
              </a:rPr>
              <a:t>Identifying groups of motor insurance policy holders with a high average claim cost  </a:t>
            </a:r>
            <a:r>
              <a:rPr lang="zh-CN" altLang="en-US" dirty="0">
                <a:ea typeface="微软雅黑" panose="020B0503020204020204" pitchFamily="34" charset="-122"/>
                <a:cs typeface="微软雅黑" panose="020B0503020204020204" pitchFamily="34" charset="-122"/>
              </a:rPr>
              <a:t>高索赔额的汽车保险的投保人</a:t>
            </a:r>
            <a:endParaRPr lang="en-US" altLang="zh-CN" dirty="0">
              <a:ea typeface="微软雅黑" panose="020B0503020204020204" pitchFamily="34" charset="-122"/>
              <a:cs typeface="微软雅黑" panose="020B0503020204020204" pitchFamily="34" charset="-122"/>
            </a:endParaRPr>
          </a:p>
          <a:p>
            <a:pPr eaLnBrk="1" hangingPunct="1">
              <a:lnSpc>
                <a:spcPct val="110000"/>
              </a:lnSpc>
            </a:pPr>
            <a:r>
              <a:rPr lang="en-US" altLang="zh-CN" dirty="0">
                <a:ea typeface="微软雅黑" panose="020B0503020204020204" pitchFamily="34" charset="-122"/>
                <a:cs typeface="微软雅黑" panose="020B0503020204020204" pitchFamily="34" charset="-122"/>
              </a:rPr>
              <a:t>City-planning: Identifying groups of houses according to their house type, value, and geographical location</a:t>
            </a:r>
          </a:p>
          <a:p>
            <a:pPr eaLnBrk="1" hangingPunct="1"/>
            <a:r>
              <a:rPr lang="en-US" altLang="zh-CN" dirty="0">
                <a:ea typeface="微软雅黑" panose="020B0503020204020204" pitchFamily="34" charset="-122"/>
                <a:cs typeface="微软雅黑" panose="020B0503020204020204" pitchFamily="34" charset="-122"/>
              </a:rPr>
              <a:t>WWW: </a:t>
            </a:r>
            <a:r>
              <a:rPr lang="zh-CN" altLang="en-US" dirty="0">
                <a:ea typeface="微软雅黑" panose="020B0503020204020204" pitchFamily="34" charset="-122"/>
                <a:cs typeface="微软雅黑" panose="020B0503020204020204" pitchFamily="34" charset="-122"/>
              </a:rPr>
              <a:t>根据</a:t>
            </a:r>
            <a:r>
              <a:rPr lang="en-US" altLang="zh-CN" dirty="0">
                <a:ea typeface="微软雅黑" panose="020B0503020204020204" pitchFamily="34" charset="-122"/>
                <a:cs typeface="微软雅黑" panose="020B0503020204020204" pitchFamily="34" charset="-122"/>
              </a:rPr>
              <a:t> Weblog </a:t>
            </a:r>
            <a:r>
              <a:rPr lang="zh-CN" altLang="en-US" dirty="0">
                <a:ea typeface="微软雅黑" panose="020B0503020204020204" pitchFamily="34" charset="-122"/>
                <a:cs typeface="微软雅黑" panose="020B0503020204020204" pitchFamily="34" charset="-122"/>
              </a:rPr>
              <a:t>数据发现相似的访问模式</a:t>
            </a:r>
          </a:p>
          <a:p>
            <a:pPr eaLnBrk="1" hangingPunct="1"/>
            <a:r>
              <a:rPr lang="zh-CN" altLang="en-US" dirty="0">
                <a:ea typeface="微软雅黑" panose="020B0503020204020204" pitchFamily="34" charset="-122"/>
                <a:cs typeface="微软雅黑" panose="020B0503020204020204" pitchFamily="34" charset="-122"/>
              </a:rPr>
              <a:t>生物: 动植物分类</a:t>
            </a:r>
            <a:r>
              <a:rPr lang="en-US" altLang="zh-CN" dirty="0">
                <a:ea typeface="微软雅黑" panose="020B0503020204020204" pitchFamily="34" charset="-122"/>
                <a:cs typeface="微软雅黑" panose="020B0503020204020204" pitchFamily="34" charset="-122"/>
              </a:rPr>
              <a:t>（taxonomy）</a:t>
            </a: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E9A41033-F73F-1945-A5F6-80177DC681AE}"/>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buClr>
                <a:schemeClr val="tx1"/>
              </a:buClr>
            </a:pPr>
            <a:r>
              <a:rPr lang="zh-CN" altLang="en-US">
                <a:latin typeface="微软雅黑" panose="020B0503020204020204" pitchFamily="34" charset="-122"/>
                <a:ea typeface="微软雅黑" panose="020B0503020204020204" pitchFamily="34" charset="-122"/>
              </a:rPr>
              <a:t>簇之间的相似度的衡量方法</a:t>
            </a:r>
            <a:endParaRPr lang="en-US" altLang="zh-CN">
              <a:latin typeface="微软雅黑" panose="020B0503020204020204" pitchFamily="34" charset="-122"/>
              <a:ea typeface="微软雅黑" panose="020B0503020204020204" pitchFamily="34" charset="-122"/>
            </a:endParaRPr>
          </a:p>
        </p:txBody>
      </p:sp>
      <p:sp>
        <p:nvSpPr>
          <p:cNvPr id="68611" name="Rectangle 3">
            <a:extLst>
              <a:ext uri="{FF2B5EF4-FFF2-40B4-BE49-F238E27FC236}">
                <a16:creationId xmlns:a16="http://schemas.microsoft.com/office/drawing/2014/main" id="{AE9FD9E3-84F2-DA4B-83F2-B78701C42BB6}"/>
              </a:ext>
            </a:extLst>
          </p:cNvPr>
          <p:cNvSpPr>
            <a:spLocks noGrp="1" noChangeArrowheads="1"/>
          </p:cNvSpPr>
          <p:nvPr>
            <p:ph idx="1"/>
          </p:nvPr>
        </p:nvSpPr>
        <p:spPr/>
        <p:txBody>
          <a:bodyPr vert="horz" wrap="square" lIns="92075" tIns="46038" rIns="92075" bIns="46038" numCol="1" anchor="t" anchorCtr="0" compatLnSpc="1">
            <a:prstTxWarp prst="textNoShape">
              <a:avLst/>
            </a:prstTxWarp>
          </a:bodyPr>
          <a:lstStyle/>
          <a:p>
            <a:pPr eaLnBrk="1" hangingPunct="1">
              <a:lnSpc>
                <a:spcPct val="120000"/>
              </a:lnSpc>
            </a:pPr>
            <a:r>
              <a:rPr lang="zh-CN" altLang="en-US" sz="3200">
                <a:solidFill>
                  <a:schemeClr val="hlink"/>
                </a:solidFill>
                <a:ea typeface="微软雅黑" panose="020B0503020204020204" pitchFamily="34" charset="-122"/>
                <a:cs typeface="Tahoma" panose="020B0604030504040204" pitchFamily="34" charset="0"/>
                <a:sym typeface="Symbol" pitchFamily="2" charset="2"/>
              </a:rPr>
              <a:t>平均距离</a:t>
            </a:r>
            <a:r>
              <a:rPr lang="en-US" altLang="zh-CN" sz="3200">
                <a:solidFill>
                  <a:schemeClr val="hlink"/>
                </a:solidFill>
                <a:ea typeface="微软雅黑" panose="020B0503020204020204" pitchFamily="34" charset="-122"/>
                <a:cs typeface="Tahoma" panose="020B0604030504040204" pitchFamily="34" charset="0"/>
                <a:sym typeface="Symbol" pitchFamily="2" charset="2"/>
              </a:rPr>
              <a:t>(average distance)</a:t>
            </a:r>
            <a:r>
              <a:rPr lang="zh-CN" altLang="en-US" sz="3200">
                <a:solidFill>
                  <a:schemeClr val="hlink"/>
                </a:solidFill>
                <a:ea typeface="微软雅黑" panose="020B0503020204020204" pitchFamily="34" charset="-122"/>
                <a:cs typeface="Tahoma" panose="020B0604030504040204" pitchFamily="34" charset="0"/>
                <a:sym typeface="Symbol" pitchFamily="2" charset="2"/>
              </a:rPr>
              <a:t>，即单链接</a:t>
            </a:r>
            <a:r>
              <a:rPr lang="en-US" altLang="zh-CN" sz="3200">
                <a:solidFill>
                  <a:schemeClr val="hlink"/>
                </a:solidFill>
                <a:ea typeface="微软雅黑" panose="020B0503020204020204" pitchFamily="34" charset="-122"/>
                <a:cs typeface="Tahoma" panose="020B0604030504040204" pitchFamily="34" charset="0"/>
                <a:sym typeface="Symbol" pitchFamily="2" charset="2"/>
              </a:rPr>
              <a:t>Single link</a:t>
            </a:r>
            <a:r>
              <a:rPr lang="en-US" altLang="zh-CN" sz="3200">
                <a:ea typeface="微软雅黑" panose="020B0503020204020204" pitchFamily="34" charset="-122"/>
                <a:cs typeface="Tahoma" panose="020B0604030504040204" pitchFamily="34" charset="0"/>
                <a:sym typeface="Symbol" pitchFamily="2" charset="2"/>
              </a:rPr>
              <a:t>: </a:t>
            </a:r>
            <a:r>
              <a:rPr lang="zh-CN" altLang="zh-CN" sz="3200">
                <a:ea typeface="微软雅黑" panose="020B0503020204020204" pitchFamily="34" charset="-122"/>
                <a:cs typeface="Tahoma" panose="020B0604030504040204" pitchFamily="34" charset="0"/>
              </a:rPr>
              <a:t>基于来自两个簇中的结点之间的</a:t>
            </a:r>
            <a:r>
              <a:rPr lang="zh-CN" altLang="en-US" sz="3200">
                <a:ea typeface="微软雅黑" panose="020B0503020204020204" pitchFamily="34" charset="-122"/>
                <a:cs typeface="Tahoma" panose="020B0604030504040204" pitchFamily="34" charset="0"/>
              </a:rPr>
              <a:t>平均</a:t>
            </a:r>
            <a:r>
              <a:rPr lang="zh-CN" altLang="zh-CN" sz="3200">
                <a:ea typeface="微软雅黑" panose="020B0503020204020204" pitchFamily="34" charset="-122"/>
                <a:cs typeface="Tahoma" panose="020B0604030504040204" pitchFamily="34" charset="0"/>
              </a:rPr>
              <a:t>距离来衡量两个簇的相似度</a:t>
            </a:r>
            <a:r>
              <a:rPr lang="en-US" altLang="zh-CN">
                <a:ea typeface="微软雅黑" panose="020B0503020204020204" pitchFamily="34" charset="-122"/>
                <a:cs typeface="Tahoma" panose="020B0604030504040204" pitchFamily="34" charset="0"/>
                <a:sym typeface="Symbol" pitchFamily="2" charset="2"/>
              </a:rPr>
              <a:t>, </a:t>
            </a:r>
            <a:r>
              <a:rPr lang="zh-CN" altLang="en-US">
                <a:ea typeface="微软雅黑" panose="020B0503020204020204" pitchFamily="34" charset="-122"/>
                <a:cs typeface="Tahoma" panose="020B0604030504040204" pitchFamily="34" charset="0"/>
                <a:sym typeface="Symbol" pitchFamily="2" charset="2"/>
              </a:rPr>
              <a:t>即</a:t>
            </a:r>
            <a:r>
              <a:rPr lang="en-US" altLang="zh-CN">
                <a:ea typeface="微软雅黑" panose="020B0503020204020204" pitchFamily="34" charset="-122"/>
                <a:cs typeface="Tahoma" panose="020B0604030504040204" pitchFamily="34" charset="0"/>
                <a:sym typeface="Symbol" pitchFamily="2" charset="2"/>
              </a:rPr>
              <a:t>,  </a:t>
            </a:r>
          </a:p>
          <a:p>
            <a:pPr algn="ctr" eaLnBrk="1" hangingPunct="1">
              <a:lnSpc>
                <a:spcPct val="120000"/>
              </a:lnSpc>
              <a:buFont typeface="Wingdings" pitchFamily="2" charset="2"/>
              <a:buNone/>
            </a:pPr>
            <a:r>
              <a:rPr lang="en-US" altLang="zh-CN">
                <a:ea typeface="微软雅黑" panose="020B0503020204020204" pitchFamily="34" charset="-122"/>
                <a:cs typeface="Tahoma" panose="020B0604030504040204" pitchFamily="34" charset="0"/>
                <a:sym typeface="Symbol" pitchFamily="2" charset="2"/>
              </a:rPr>
              <a:t>dis(C</a:t>
            </a:r>
            <a:r>
              <a:rPr lang="en-US" altLang="zh-CN" baseline="-25000">
                <a:ea typeface="微软雅黑" panose="020B0503020204020204" pitchFamily="34" charset="-122"/>
                <a:cs typeface="Tahoma" panose="020B0604030504040204" pitchFamily="34" charset="0"/>
                <a:sym typeface="Symbol" pitchFamily="2" charset="2"/>
              </a:rPr>
              <a:t>i</a:t>
            </a:r>
            <a:r>
              <a:rPr lang="en-US" altLang="zh-CN">
                <a:ea typeface="微软雅黑" panose="020B0503020204020204" pitchFamily="34" charset="-122"/>
                <a:cs typeface="Tahoma" panose="020B0604030504040204" pitchFamily="34" charset="0"/>
                <a:sym typeface="Symbol" pitchFamily="2" charset="2"/>
              </a:rPr>
              <a:t>, C</a:t>
            </a:r>
            <a:r>
              <a:rPr lang="en-US" altLang="zh-CN" baseline="-25000">
                <a:ea typeface="微软雅黑" panose="020B0503020204020204" pitchFamily="34" charset="-122"/>
                <a:cs typeface="Tahoma" panose="020B0604030504040204" pitchFamily="34" charset="0"/>
                <a:sym typeface="Symbol" pitchFamily="2" charset="2"/>
              </a:rPr>
              <a:t>j</a:t>
            </a:r>
            <a:r>
              <a:rPr lang="en-US" altLang="zh-CN">
                <a:ea typeface="微软雅黑" panose="020B0503020204020204" pitchFamily="34" charset="-122"/>
                <a:cs typeface="Tahoma" panose="020B0604030504040204" pitchFamily="34" charset="0"/>
                <a:sym typeface="Symbol" pitchFamily="2" charset="2"/>
              </a:rPr>
              <a:t>) = avg(o</a:t>
            </a:r>
            <a:r>
              <a:rPr lang="en-US" altLang="zh-CN" baseline="-25000">
                <a:ea typeface="微软雅黑" panose="020B0503020204020204" pitchFamily="34" charset="-122"/>
                <a:cs typeface="Tahoma" panose="020B0604030504040204" pitchFamily="34" charset="0"/>
                <a:sym typeface="Symbol" pitchFamily="2" charset="2"/>
              </a:rPr>
              <a:t>ip</a:t>
            </a:r>
            <a:r>
              <a:rPr lang="en-US" altLang="zh-CN">
                <a:ea typeface="微软雅黑" panose="020B0503020204020204" pitchFamily="34" charset="-122"/>
                <a:cs typeface="Tahoma" panose="020B0604030504040204" pitchFamily="34" charset="0"/>
                <a:sym typeface="Symbol" pitchFamily="2" charset="2"/>
              </a:rPr>
              <a:t>, o</a:t>
            </a:r>
            <a:r>
              <a:rPr lang="en-US" altLang="zh-CN" baseline="-25000">
                <a:ea typeface="微软雅黑" panose="020B0503020204020204" pitchFamily="34" charset="-122"/>
                <a:cs typeface="Tahoma" panose="020B0604030504040204" pitchFamily="34" charset="0"/>
                <a:sym typeface="Symbol" pitchFamily="2" charset="2"/>
              </a:rPr>
              <a:t>jq</a:t>
            </a:r>
            <a:r>
              <a:rPr lang="en-US" altLang="zh-CN">
                <a:ea typeface="微软雅黑" panose="020B0503020204020204" pitchFamily="34" charset="-122"/>
                <a:cs typeface="Tahoma" panose="020B0604030504040204" pitchFamily="34" charset="0"/>
                <a:sym typeface="Symbol" pitchFamily="2" charset="2"/>
              </a:rPr>
              <a:t>)</a:t>
            </a:r>
          </a:p>
          <a:p>
            <a:pPr eaLnBrk="1" hangingPunct="1">
              <a:lnSpc>
                <a:spcPct val="120000"/>
              </a:lnSpc>
            </a:pPr>
            <a:endParaRPr lang="en-US" altLang="zh-CN">
              <a:ea typeface="微软雅黑" panose="020B0503020204020204" pitchFamily="34" charset="-122"/>
              <a:cs typeface="Tahoma" panose="020B0604030504040204" pitchFamily="34" charset="0"/>
              <a:sym typeface="Symbol" pitchFamily="2" charset="2"/>
            </a:endParaRPr>
          </a:p>
          <a:p>
            <a:pPr eaLnBrk="1" hangingPunct="1">
              <a:lnSpc>
                <a:spcPct val="120000"/>
              </a:lnSpc>
            </a:pPr>
            <a:endParaRPr lang="en-US" altLang="zh-CN" sz="3200">
              <a:ea typeface="微软雅黑" panose="020B0503020204020204" pitchFamily="34" charset="-122"/>
              <a:cs typeface="Tahoma" panose="020B0604030504040204" pitchFamily="34" charset="0"/>
              <a:sym typeface="Symbol" pitchFamily="2" charset="2"/>
            </a:endParaRPr>
          </a:p>
          <a:p>
            <a:pPr eaLnBrk="1" hangingPunct="1">
              <a:lnSpc>
                <a:spcPct val="120000"/>
              </a:lnSpc>
            </a:pPr>
            <a:endParaRPr lang="en-US" altLang="zh-CN" sz="3200">
              <a:ea typeface="微软雅黑" panose="020B0503020204020204" pitchFamily="34" charset="-122"/>
              <a:cs typeface="Tahoma" panose="020B0604030504040204" pitchFamily="34" charset="0"/>
              <a:sym typeface="Symbol" pitchFamily="2" charset="2"/>
            </a:endParaRPr>
          </a:p>
          <a:p>
            <a:pPr eaLnBrk="1" hangingPunct="1">
              <a:lnSpc>
                <a:spcPct val="120000"/>
              </a:lnSpc>
            </a:pPr>
            <a:endParaRPr lang="en-US" altLang="zh-CN" sz="3200">
              <a:ea typeface="微软雅黑" panose="020B0503020204020204" pitchFamily="34" charset="-122"/>
              <a:cs typeface="Tahoma" panose="020B0604030504040204" pitchFamily="34" charset="0"/>
              <a:sym typeface="Symbol" pitchFamily="2" charset="2"/>
            </a:endParaRPr>
          </a:p>
        </p:txBody>
      </p:sp>
      <p:graphicFrame>
        <p:nvGraphicFramePr>
          <p:cNvPr id="51204" name="图表 5">
            <a:extLst>
              <a:ext uri="{FF2B5EF4-FFF2-40B4-BE49-F238E27FC236}">
                <a16:creationId xmlns:a16="http://schemas.microsoft.com/office/drawing/2014/main" id="{0F15647F-3BC8-354B-BF58-44A04AD42362}"/>
              </a:ext>
            </a:extLst>
          </p:cNvPr>
          <p:cNvGraphicFramePr>
            <a:graphicFrameLocks noChangeAspect="1"/>
          </p:cNvGraphicFramePr>
          <p:nvPr/>
        </p:nvGraphicFramePr>
        <p:xfrm>
          <a:off x="5519738" y="3933826"/>
          <a:ext cx="3630612" cy="2822575"/>
        </p:xfrm>
        <a:graphic>
          <a:graphicData uri="http://schemas.openxmlformats.org/presentationml/2006/ole">
            <mc:AlternateContent xmlns:mc="http://schemas.openxmlformats.org/markup-compatibility/2006">
              <mc:Choice xmlns:v="urn:schemas-microsoft-com:vml" Requires="v">
                <p:oleObj spid="_x0000_s51208" name="图表" r:id="rId4" imgW="3790950" imgH="2946400" progId="Excel.Chart.8">
                  <p:embed/>
                </p:oleObj>
              </mc:Choice>
              <mc:Fallback>
                <p:oleObj name="图表" r:id="rId4" imgW="3790950" imgH="2946400" progId="Excel.Chart.8">
                  <p:embed/>
                  <p:pic>
                    <p:nvPicPr>
                      <p:cNvPr id="0" name="图表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9738" y="3933826"/>
                        <a:ext cx="3630612"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9ABF602D-01FE-354F-B155-65EA63BDC4ED}"/>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buClr>
                <a:schemeClr val="tx1"/>
              </a:buClr>
            </a:pPr>
            <a:r>
              <a:rPr lang="zh-CN" altLang="en-US">
                <a:latin typeface="微软雅黑" panose="020B0503020204020204" pitchFamily="34" charset="-122"/>
                <a:ea typeface="微软雅黑" panose="020B0503020204020204" pitchFamily="34" charset="-122"/>
              </a:rPr>
              <a:t>簇之间的相似度的衡量方法</a:t>
            </a:r>
            <a:endParaRPr lang="en-US" altLang="zh-CN">
              <a:latin typeface="微软雅黑" panose="020B0503020204020204" pitchFamily="34" charset="-122"/>
              <a:ea typeface="微软雅黑" panose="020B0503020204020204" pitchFamily="34" charset="-122"/>
            </a:endParaRPr>
          </a:p>
        </p:txBody>
      </p:sp>
      <p:sp>
        <p:nvSpPr>
          <p:cNvPr id="68611" name="Rectangle 3">
            <a:extLst>
              <a:ext uri="{FF2B5EF4-FFF2-40B4-BE49-F238E27FC236}">
                <a16:creationId xmlns:a16="http://schemas.microsoft.com/office/drawing/2014/main" id="{1531606B-D31D-BE44-9A01-9D1EEFCF314E}"/>
              </a:ext>
            </a:extLst>
          </p:cNvPr>
          <p:cNvSpPr>
            <a:spLocks noGrp="1" noChangeArrowheads="1"/>
          </p:cNvSpPr>
          <p:nvPr>
            <p:ph idx="1"/>
          </p:nvPr>
        </p:nvSpPr>
        <p:spPr/>
        <p:txBody>
          <a:bodyPr vert="horz" wrap="square" lIns="92075" tIns="46038" rIns="92075" bIns="46038" numCol="1" anchor="t" anchorCtr="0" compatLnSpc="1">
            <a:prstTxWarp prst="textNoShape">
              <a:avLst/>
            </a:prstTxWarp>
          </a:bodyPr>
          <a:lstStyle/>
          <a:p>
            <a:pPr eaLnBrk="1" hangingPunct="1">
              <a:lnSpc>
                <a:spcPct val="120000"/>
              </a:lnSpc>
            </a:pPr>
            <a:r>
              <a:rPr lang="zh-CN" altLang="en-US" sz="3200">
                <a:solidFill>
                  <a:schemeClr val="hlink"/>
                </a:solidFill>
                <a:ea typeface="微软雅黑" panose="020B0503020204020204" pitchFamily="34" charset="-122"/>
                <a:cs typeface="Tahoma" panose="020B0604030504040204" pitchFamily="34" charset="0"/>
                <a:sym typeface="Symbol" pitchFamily="2" charset="2"/>
              </a:rPr>
              <a:t>平均距离</a:t>
            </a:r>
            <a:r>
              <a:rPr lang="en-US" altLang="zh-CN" sz="3200">
                <a:solidFill>
                  <a:schemeClr val="hlink"/>
                </a:solidFill>
                <a:ea typeface="微软雅黑" panose="020B0503020204020204" pitchFamily="34" charset="-122"/>
                <a:cs typeface="Tahoma" panose="020B0604030504040204" pitchFamily="34" charset="0"/>
                <a:sym typeface="Symbol" pitchFamily="2" charset="2"/>
              </a:rPr>
              <a:t>(average distance)</a:t>
            </a:r>
            <a:r>
              <a:rPr lang="zh-CN" altLang="en-US" sz="3200">
                <a:solidFill>
                  <a:schemeClr val="hlink"/>
                </a:solidFill>
                <a:ea typeface="微软雅黑" panose="020B0503020204020204" pitchFamily="34" charset="-122"/>
                <a:cs typeface="Tahoma" panose="020B0604030504040204" pitchFamily="34" charset="0"/>
                <a:sym typeface="Symbol" pitchFamily="2" charset="2"/>
              </a:rPr>
              <a:t>，即单链接</a:t>
            </a:r>
            <a:r>
              <a:rPr lang="en-US" altLang="zh-CN" sz="3200">
                <a:solidFill>
                  <a:schemeClr val="hlink"/>
                </a:solidFill>
                <a:ea typeface="微软雅黑" panose="020B0503020204020204" pitchFamily="34" charset="-122"/>
                <a:cs typeface="Tahoma" panose="020B0604030504040204" pitchFamily="34" charset="0"/>
                <a:sym typeface="Symbol" pitchFamily="2" charset="2"/>
              </a:rPr>
              <a:t>Single link</a:t>
            </a:r>
            <a:r>
              <a:rPr lang="en-US" altLang="zh-CN" sz="3200">
                <a:ea typeface="微软雅黑" panose="020B0503020204020204" pitchFamily="34" charset="-122"/>
                <a:cs typeface="Tahoma" panose="020B0604030504040204" pitchFamily="34" charset="0"/>
                <a:sym typeface="Symbol" pitchFamily="2" charset="2"/>
              </a:rPr>
              <a:t>:</a:t>
            </a:r>
            <a:r>
              <a:rPr lang="zh-CN" altLang="zh-CN" sz="3200">
                <a:ea typeface="微软雅黑" panose="020B0503020204020204" pitchFamily="34" charset="-122"/>
                <a:cs typeface="Tahoma" panose="020B0604030504040204" pitchFamily="34" charset="0"/>
              </a:rPr>
              <a:t>计算两个簇的质心之间的距离来衡量两个簇的相似度</a:t>
            </a:r>
            <a:r>
              <a:rPr lang="en-US" altLang="zh-CN">
                <a:ea typeface="微软雅黑" panose="020B0503020204020204" pitchFamily="34" charset="-122"/>
                <a:cs typeface="Tahoma" panose="020B0604030504040204" pitchFamily="34" charset="0"/>
                <a:sym typeface="Symbol" pitchFamily="2" charset="2"/>
              </a:rPr>
              <a:t>, </a:t>
            </a:r>
            <a:r>
              <a:rPr lang="zh-CN" altLang="en-US">
                <a:ea typeface="微软雅黑" panose="020B0503020204020204" pitchFamily="34" charset="-122"/>
                <a:cs typeface="Tahoma" panose="020B0604030504040204" pitchFamily="34" charset="0"/>
                <a:sym typeface="Symbol" pitchFamily="2" charset="2"/>
              </a:rPr>
              <a:t>即</a:t>
            </a:r>
            <a:r>
              <a:rPr lang="en-US" altLang="zh-CN">
                <a:ea typeface="微软雅黑" panose="020B0503020204020204" pitchFamily="34" charset="-122"/>
                <a:cs typeface="Tahoma" panose="020B0604030504040204" pitchFamily="34" charset="0"/>
                <a:sym typeface="Symbol" pitchFamily="2" charset="2"/>
              </a:rPr>
              <a:t>,  </a:t>
            </a:r>
          </a:p>
          <a:p>
            <a:pPr algn="ctr" eaLnBrk="1" hangingPunct="1">
              <a:lnSpc>
                <a:spcPct val="120000"/>
              </a:lnSpc>
              <a:buFont typeface="Wingdings" pitchFamily="2" charset="2"/>
              <a:buNone/>
            </a:pPr>
            <a:r>
              <a:rPr lang="en-US" altLang="zh-CN">
                <a:ea typeface="微软雅黑" panose="020B0503020204020204" pitchFamily="34" charset="-122"/>
                <a:cs typeface="Tahoma" panose="020B0604030504040204" pitchFamily="34" charset="0"/>
                <a:sym typeface="Symbol" pitchFamily="2" charset="2"/>
              </a:rPr>
              <a:t>dis(C</a:t>
            </a:r>
            <a:r>
              <a:rPr lang="en-US" altLang="zh-CN" baseline="-25000">
                <a:ea typeface="微软雅黑" panose="020B0503020204020204" pitchFamily="34" charset="-122"/>
                <a:cs typeface="Tahoma" panose="020B0604030504040204" pitchFamily="34" charset="0"/>
                <a:sym typeface="Symbol" pitchFamily="2" charset="2"/>
              </a:rPr>
              <a:t>i</a:t>
            </a:r>
            <a:r>
              <a:rPr lang="en-US" altLang="zh-CN">
                <a:ea typeface="微软雅黑" panose="020B0503020204020204" pitchFamily="34" charset="-122"/>
                <a:cs typeface="Tahoma" panose="020B0604030504040204" pitchFamily="34" charset="0"/>
                <a:sym typeface="Symbol" pitchFamily="2" charset="2"/>
              </a:rPr>
              <a:t>, C</a:t>
            </a:r>
            <a:r>
              <a:rPr lang="en-US" altLang="zh-CN" baseline="-25000">
                <a:ea typeface="微软雅黑" panose="020B0503020204020204" pitchFamily="34" charset="-122"/>
                <a:cs typeface="Tahoma" panose="020B0604030504040204" pitchFamily="34" charset="0"/>
                <a:sym typeface="Symbol" pitchFamily="2" charset="2"/>
              </a:rPr>
              <a:t>j</a:t>
            </a:r>
            <a:r>
              <a:rPr lang="en-US" altLang="zh-CN">
                <a:ea typeface="微软雅黑" panose="020B0503020204020204" pitchFamily="34" charset="-122"/>
                <a:cs typeface="Tahoma" panose="020B0604030504040204" pitchFamily="34" charset="0"/>
                <a:sym typeface="Symbol" pitchFamily="2" charset="2"/>
              </a:rPr>
              <a:t>) = dis(c</a:t>
            </a:r>
            <a:r>
              <a:rPr lang="en-US" altLang="zh-CN" baseline="-25000">
                <a:ea typeface="微软雅黑" panose="020B0503020204020204" pitchFamily="34" charset="-122"/>
                <a:cs typeface="Tahoma" panose="020B0604030504040204" pitchFamily="34" charset="0"/>
                <a:sym typeface="Symbol" pitchFamily="2" charset="2"/>
              </a:rPr>
              <a:t>i</a:t>
            </a:r>
            <a:r>
              <a:rPr lang="en-US" altLang="zh-CN">
                <a:ea typeface="微软雅黑" panose="020B0503020204020204" pitchFamily="34" charset="-122"/>
                <a:cs typeface="Tahoma" panose="020B0604030504040204" pitchFamily="34" charset="0"/>
                <a:sym typeface="Symbol" pitchFamily="2" charset="2"/>
              </a:rPr>
              <a:t>, c</a:t>
            </a:r>
            <a:r>
              <a:rPr lang="en-US" altLang="zh-CN" baseline="-25000">
                <a:ea typeface="微软雅黑" panose="020B0503020204020204" pitchFamily="34" charset="-122"/>
                <a:cs typeface="Tahoma" panose="020B0604030504040204" pitchFamily="34" charset="0"/>
                <a:sym typeface="Symbol" pitchFamily="2" charset="2"/>
              </a:rPr>
              <a:t>j</a:t>
            </a:r>
            <a:r>
              <a:rPr lang="en-US" altLang="zh-CN">
                <a:ea typeface="微软雅黑" panose="020B0503020204020204" pitchFamily="34" charset="-122"/>
                <a:cs typeface="Tahoma" panose="020B0604030504040204" pitchFamily="34" charset="0"/>
                <a:sym typeface="Symbol" pitchFamily="2" charset="2"/>
              </a:rPr>
              <a:t>)</a:t>
            </a:r>
          </a:p>
          <a:p>
            <a:pPr eaLnBrk="1" hangingPunct="1">
              <a:lnSpc>
                <a:spcPct val="120000"/>
              </a:lnSpc>
            </a:pPr>
            <a:endParaRPr lang="en-US" altLang="zh-CN">
              <a:ea typeface="微软雅黑" panose="020B0503020204020204" pitchFamily="34" charset="-122"/>
              <a:cs typeface="Tahoma" panose="020B0604030504040204" pitchFamily="34" charset="0"/>
              <a:sym typeface="Symbol" pitchFamily="2" charset="2"/>
            </a:endParaRPr>
          </a:p>
          <a:p>
            <a:pPr eaLnBrk="1" hangingPunct="1">
              <a:lnSpc>
                <a:spcPct val="120000"/>
              </a:lnSpc>
            </a:pPr>
            <a:endParaRPr lang="en-US" altLang="zh-CN" sz="3200">
              <a:ea typeface="微软雅黑" panose="020B0503020204020204" pitchFamily="34" charset="-122"/>
              <a:cs typeface="Tahoma" panose="020B0604030504040204" pitchFamily="34" charset="0"/>
              <a:sym typeface="Symbol" pitchFamily="2" charset="2"/>
            </a:endParaRPr>
          </a:p>
          <a:p>
            <a:pPr eaLnBrk="1" hangingPunct="1">
              <a:lnSpc>
                <a:spcPct val="120000"/>
              </a:lnSpc>
            </a:pPr>
            <a:endParaRPr lang="en-US" altLang="zh-CN" sz="3200">
              <a:ea typeface="微软雅黑" panose="020B0503020204020204" pitchFamily="34" charset="-122"/>
              <a:cs typeface="Tahoma" panose="020B0604030504040204" pitchFamily="34" charset="0"/>
              <a:sym typeface="Symbol" pitchFamily="2" charset="2"/>
            </a:endParaRPr>
          </a:p>
          <a:p>
            <a:pPr eaLnBrk="1" hangingPunct="1">
              <a:lnSpc>
                <a:spcPct val="120000"/>
              </a:lnSpc>
            </a:pPr>
            <a:endParaRPr lang="en-US" altLang="zh-CN" sz="3200">
              <a:ea typeface="微软雅黑" panose="020B0503020204020204" pitchFamily="34" charset="-122"/>
              <a:cs typeface="Tahoma" panose="020B0604030504040204" pitchFamily="34" charset="0"/>
              <a:sym typeface="Symbol" pitchFamily="2" charset="2"/>
            </a:endParaRPr>
          </a:p>
        </p:txBody>
      </p:sp>
      <p:graphicFrame>
        <p:nvGraphicFramePr>
          <p:cNvPr id="52228" name="图表 6">
            <a:extLst>
              <a:ext uri="{FF2B5EF4-FFF2-40B4-BE49-F238E27FC236}">
                <a16:creationId xmlns:a16="http://schemas.microsoft.com/office/drawing/2014/main" id="{F9CDFEDC-3D99-4C4C-B222-A6EFF7E04115}"/>
              </a:ext>
            </a:extLst>
          </p:cNvPr>
          <p:cNvGraphicFramePr>
            <a:graphicFrameLocks noChangeAspect="1"/>
          </p:cNvGraphicFramePr>
          <p:nvPr/>
        </p:nvGraphicFramePr>
        <p:xfrm>
          <a:off x="4892675" y="3954464"/>
          <a:ext cx="3557588" cy="2854325"/>
        </p:xfrm>
        <a:graphic>
          <a:graphicData uri="http://schemas.openxmlformats.org/presentationml/2006/ole">
            <mc:AlternateContent xmlns:mc="http://schemas.openxmlformats.org/markup-compatibility/2006">
              <mc:Choice xmlns:v="urn:schemas-microsoft-com:vml" Requires="v">
                <p:oleObj spid="_x0000_s52232" name="图表" r:id="rId4" imgW="3714750" imgH="2978150" progId="Excel.Chart.8">
                  <p:embed/>
                </p:oleObj>
              </mc:Choice>
              <mc:Fallback>
                <p:oleObj name="图表" r:id="rId4" imgW="3714750" imgH="2978150" progId="Excel.Chart.8">
                  <p:embed/>
                  <p:pic>
                    <p:nvPicPr>
                      <p:cNvPr id="0" name="图表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2675" y="3954464"/>
                        <a:ext cx="3557588" cy="285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1E9FA8CC-F866-4C44-B503-205D029CEB69}"/>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分裂层次聚类：</a:t>
            </a:r>
            <a:r>
              <a:rPr lang="en-US" altLang="zh-CN">
                <a:latin typeface="微软雅黑" panose="020B0503020204020204" pitchFamily="34" charset="-122"/>
                <a:ea typeface="微软雅黑" panose="020B0503020204020204" pitchFamily="34" charset="-122"/>
              </a:rPr>
              <a:t>DIANA </a:t>
            </a:r>
            <a:endParaRPr lang="en-US" altLang="zh-CN" sz="3200">
              <a:latin typeface="微软雅黑" panose="020B0503020204020204" pitchFamily="34" charset="-122"/>
              <a:ea typeface="微软雅黑" panose="020B0503020204020204" pitchFamily="34" charset="-122"/>
            </a:endParaRPr>
          </a:p>
        </p:txBody>
      </p:sp>
      <p:sp>
        <p:nvSpPr>
          <p:cNvPr id="53251" name="Rectangle 3">
            <a:extLst>
              <a:ext uri="{FF2B5EF4-FFF2-40B4-BE49-F238E27FC236}">
                <a16:creationId xmlns:a16="http://schemas.microsoft.com/office/drawing/2014/main" id="{294E2211-26AE-0440-B862-C9E6E750AF99}"/>
              </a:ext>
            </a:extLst>
          </p:cNvPr>
          <p:cNvSpPr>
            <a:spLocks noGrp="1" noChangeArrowheads="1"/>
          </p:cNvSpPr>
          <p:nvPr>
            <p:ph idx="1"/>
          </p:nvPr>
        </p:nvSpPr>
        <p:spPr/>
        <p:txBody>
          <a:bodyPr/>
          <a:lstStyle/>
          <a:p>
            <a:pPr eaLnBrk="1" hangingPunct="1">
              <a:lnSpc>
                <a:spcPct val="110000"/>
              </a:lnSpc>
              <a:buClr>
                <a:schemeClr val="tx1"/>
              </a:buClr>
            </a:pPr>
            <a:r>
              <a:rPr lang="en-US" altLang="zh-CN" sz="2400">
                <a:ea typeface="微软雅黑" panose="020B0503020204020204" pitchFamily="34" charset="-122"/>
                <a:cs typeface="微软雅黑" panose="020B0503020204020204" pitchFamily="34" charset="-122"/>
              </a:rPr>
              <a:t>Kaufmann and Rousseeuw (1990)</a:t>
            </a:r>
          </a:p>
          <a:p>
            <a:pPr eaLnBrk="1" hangingPunct="1">
              <a:lnSpc>
                <a:spcPct val="110000"/>
              </a:lnSpc>
              <a:buClr>
                <a:schemeClr val="tx1"/>
              </a:buClr>
            </a:pPr>
            <a:r>
              <a:rPr lang="zh-CN" altLang="en-US" sz="2400">
                <a:ea typeface="微软雅黑" panose="020B0503020204020204" pitchFamily="34" charset="-122"/>
                <a:cs typeface="微软雅黑" panose="020B0503020204020204" pitchFamily="34" charset="-122"/>
              </a:rPr>
              <a:t>与</a:t>
            </a:r>
            <a:r>
              <a:rPr lang="en-US" altLang="zh-CN" sz="2400">
                <a:ea typeface="微软雅黑" panose="020B0503020204020204" pitchFamily="34" charset="-122"/>
                <a:cs typeface="微软雅黑" panose="020B0503020204020204" pitchFamily="34" charset="-122"/>
              </a:rPr>
              <a:t>AGNES</a:t>
            </a:r>
            <a:r>
              <a:rPr lang="zh-CN" altLang="en-US" sz="2400">
                <a:ea typeface="微软雅黑" panose="020B0503020204020204" pitchFamily="34" charset="-122"/>
                <a:cs typeface="微软雅黑" panose="020B0503020204020204" pitchFamily="34" charset="-122"/>
              </a:rPr>
              <a:t>的过程相反</a:t>
            </a:r>
            <a:endParaRPr lang="en-US" altLang="zh-CN" sz="2400">
              <a:ea typeface="微软雅黑" panose="020B0503020204020204" pitchFamily="34" charset="-122"/>
              <a:cs typeface="微软雅黑" panose="020B0503020204020204" pitchFamily="34" charset="-122"/>
            </a:endParaRPr>
          </a:p>
          <a:p>
            <a:pPr eaLnBrk="1" hangingPunct="1">
              <a:lnSpc>
                <a:spcPct val="110000"/>
              </a:lnSpc>
              <a:buClr>
                <a:schemeClr val="tx1"/>
              </a:buClr>
            </a:pPr>
            <a:r>
              <a:rPr lang="en-US" altLang="zh-CN" sz="2400">
                <a:ea typeface="微软雅黑" panose="020B0503020204020204" pitchFamily="34" charset="-122"/>
                <a:cs typeface="微软雅黑" panose="020B0503020204020204" pitchFamily="34" charset="-122"/>
              </a:rPr>
              <a:t>Cluster is split, according to some principle, e.g, the maximum Euclidean distance between the closest neighboring objects in the cluster. </a:t>
            </a:r>
          </a:p>
        </p:txBody>
      </p:sp>
      <p:grpSp>
        <p:nvGrpSpPr>
          <p:cNvPr id="2" name="Group 4">
            <a:extLst>
              <a:ext uri="{FF2B5EF4-FFF2-40B4-BE49-F238E27FC236}">
                <a16:creationId xmlns:a16="http://schemas.microsoft.com/office/drawing/2014/main" id="{C10FD45B-FC60-9F45-846B-F398050858C4}"/>
              </a:ext>
            </a:extLst>
          </p:cNvPr>
          <p:cNvGrpSpPr>
            <a:grpSpLocks/>
          </p:cNvGrpSpPr>
          <p:nvPr/>
        </p:nvGrpSpPr>
        <p:grpSpPr bwMode="auto">
          <a:xfrm>
            <a:off x="2198688" y="4005263"/>
            <a:ext cx="2209800" cy="2017712"/>
            <a:chOff x="3552" y="2496"/>
            <a:chExt cx="1392" cy="1271"/>
          </a:xfrm>
        </p:grpSpPr>
        <p:graphicFrame>
          <p:nvGraphicFramePr>
            <p:cNvPr id="53269" name="Object 5">
              <a:extLst>
                <a:ext uri="{FF2B5EF4-FFF2-40B4-BE49-F238E27FC236}">
                  <a16:creationId xmlns:a16="http://schemas.microsoft.com/office/drawing/2014/main" id="{3BE4F2CA-676E-0D4E-87E1-E4E238379D26}"/>
                </a:ext>
              </a:extLst>
            </p:cNvPr>
            <p:cNvGraphicFramePr>
              <a:graphicFrameLocks noChangeAspect="1"/>
            </p:cNvGraphicFramePr>
            <p:nvPr/>
          </p:nvGraphicFramePr>
          <p:xfrm>
            <a:off x="3552" y="2496"/>
            <a:ext cx="1392" cy="1271"/>
          </p:xfrm>
          <a:graphic>
            <a:graphicData uri="http://schemas.openxmlformats.org/presentationml/2006/ole">
              <mc:AlternateContent xmlns:mc="http://schemas.openxmlformats.org/markup-compatibility/2006">
                <mc:Choice xmlns:v="urn:schemas-microsoft-com:vml" Requires="v">
                  <p:oleObj spid="_x0000_s53281" name="Worksheet" r:id="rId4" imgW="2616200" imgH="2463800" progId="Excel.Sheet.8">
                    <p:embed/>
                  </p:oleObj>
                </mc:Choice>
                <mc:Fallback>
                  <p:oleObj name="Worksheet" r:id="rId4" imgW="2616200" imgH="2463800" progId="Excel.Shee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2" y="2496"/>
                          <a:ext cx="1392" cy="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70" name="Oval 6">
              <a:extLst>
                <a:ext uri="{FF2B5EF4-FFF2-40B4-BE49-F238E27FC236}">
                  <a16:creationId xmlns:a16="http://schemas.microsoft.com/office/drawing/2014/main" id="{C428159F-E056-D144-A6ED-68D2BACE7FE4}"/>
                </a:ext>
              </a:extLst>
            </p:cNvPr>
            <p:cNvSpPr>
              <a:spLocks noChangeArrowheads="1"/>
            </p:cNvSpPr>
            <p:nvPr/>
          </p:nvSpPr>
          <p:spPr bwMode="auto">
            <a:xfrm>
              <a:off x="3888" y="2796"/>
              <a:ext cx="38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53271" name="Oval 7">
              <a:extLst>
                <a:ext uri="{FF2B5EF4-FFF2-40B4-BE49-F238E27FC236}">
                  <a16:creationId xmlns:a16="http://schemas.microsoft.com/office/drawing/2014/main" id="{284F8F02-B0BF-924A-A237-2FDD5843C86D}"/>
                </a:ext>
              </a:extLst>
            </p:cNvPr>
            <p:cNvSpPr>
              <a:spLocks noChangeArrowheads="1"/>
            </p:cNvSpPr>
            <p:nvPr/>
          </p:nvSpPr>
          <p:spPr bwMode="auto">
            <a:xfrm>
              <a:off x="4272" y="3060"/>
              <a:ext cx="480"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pSp>
      <p:grpSp>
        <p:nvGrpSpPr>
          <p:cNvPr id="3" name="Group 8">
            <a:extLst>
              <a:ext uri="{FF2B5EF4-FFF2-40B4-BE49-F238E27FC236}">
                <a16:creationId xmlns:a16="http://schemas.microsoft.com/office/drawing/2014/main" id="{711E06B5-2690-B244-875B-1ED5811CA2C1}"/>
              </a:ext>
            </a:extLst>
          </p:cNvPr>
          <p:cNvGrpSpPr>
            <a:grpSpLocks/>
          </p:cNvGrpSpPr>
          <p:nvPr/>
        </p:nvGrpSpPr>
        <p:grpSpPr bwMode="auto">
          <a:xfrm>
            <a:off x="4865688" y="4041776"/>
            <a:ext cx="2209800" cy="2017713"/>
            <a:chOff x="1968" y="2496"/>
            <a:chExt cx="1392" cy="1271"/>
          </a:xfrm>
        </p:grpSpPr>
        <p:graphicFrame>
          <p:nvGraphicFramePr>
            <p:cNvPr id="53264" name="Object 9">
              <a:extLst>
                <a:ext uri="{FF2B5EF4-FFF2-40B4-BE49-F238E27FC236}">
                  <a16:creationId xmlns:a16="http://schemas.microsoft.com/office/drawing/2014/main" id="{314BA41C-2B73-9A40-B0A3-569C7DB0779B}"/>
                </a:ext>
              </a:extLst>
            </p:cNvPr>
            <p:cNvGraphicFramePr>
              <a:graphicFrameLocks noChangeAspect="1"/>
            </p:cNvGraphicFramePr>
            <p:nvPr/>
          </p:nvGraphicFramePr>
          <p:xfrm>
            <a:off x="1968" y="2496"/>
            <a:ext cx="1392" cy="1271"/>
          </p:xfrm>
          <a:graphic>
            <a:graphicData uri="http://schemas.openxmlformats.org/presentationml/2006/ole">
              <mc:AlternateContent xmlns:mc="http://schemas.openxmlformats.org/markup-compatibility/2006">
                <mc:Choice xmlns:v="urn:schemas-microsoft-com:vml" Requires="v">
                  <p:oleObj spid="_x0000_s53282" name="Worksheet" r:id="rId6" imgW="2616200" imgH="2463800" progId="Excel.Sheet.8">
                    <p:embed/>
                  </p:oleObj>
                </mc:Choice>
                <mc:Fallback>
                  <p:oleObj name="Worksheet" r:id="rId6" imgW="2616200" imgH="2463800" progId="Excel.Sheet.8">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8" y="2496"/>
                          <a:ext cx="1392" cy="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65" name="Oval 10">
              <a:extLst>
                <a:ext uri="{FF2B5EF4-FFF2-40B4-BE49-F238E27FC236}">
                  <a16:creationId xmlns:a16="http://schemas.microsoft.com/office/drawing/2014/main" id="{93DB8DE7-251C-6B4B-A488-5EB4E43A8749}"/>
                </a:ext>
              </a:extLst>
            </p:cNvPr>
            <p:cNvSpPr>
              <a:spLocks noChangeArrowheads="1"/>
            </p:cNvSpPr>
            <p:nvPr/>
          </p:nvSpPr>
          <p:spPr bwMode="auto">
            <a:xfrm>
              <a:off x="2736" y="3204"/>
              <a:ext cx="16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53266" name="Oval 11">
              <a:extLst>
                <a:ext uri="{FF2B5EF4-FFF2-40B4-BE49-F238E27FC236}">
                  <a16:creationId xmlns:a16="http://schemas.microsoft.com/office/drawing/2014/main" id="{1E22E866-ABBB-D947-AF4A-CDD90C52A114}"/>
                </a:ext>
              </a:extLst>
            </p:cNvPr>
            <p:cNvSpPr>
              <a:spLocks noChangeArrowheads="1"/>
            </p:cNvSpPr>
            <p:nvPr/>
          </p:nvSpPr>
          <p:spPr bwMode="auto">
            <a:xfrm>
              <a:off x="2256" y="2676"/>
              <a:ext cx="38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53267" name="Oval 12">
              <a:extLst>
                <a:ext uri="{FF2B5EF4-FFF2-40B4-BE49-F238E27FC236}">
                  <a16:creationId xmlns:a16="http://schemas.microsoft.com/office/drawing/2014/main" id="{C412ED8F-8FB6-4145-81D5-9EA57194C309}"/>
                </a:ext>
              </a:extLst>
            </p:cNvPr>
            <p:cNvSpPr>
              <a:spLocks noChangeArrowheads="1"/>
            </p:cNvSpPr>
            <p:nvPr/>
          </p:nvSpPr>
          <p:spPr bwMode="auto">
            <a:xfrm>
              <a:off x="2352" y="2940"/>
              <a:ext cx="38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53268" name="Oval 13">
              <a:extLst>
                <a:ext uri="{FF2B5EF4-FFF2-40B4-BE49-F238E27FC236}">
                  <a16:creationId xmlns:a16="http://schemas.microsoft.com/office/drawing/2014/main" id="{BC1E0455-5A88-5648-A59D-40DB4DDA4CD2}"/>
                </a:ext>
              </a:extLst>
            </p:cNvPr>
            <p:cNvSpPr>
              <a:spLocks noChangeArrowheads="1"/>
            </p:cNvSpPr>
            <p:nvPr/>
          </p:nvSpPr>
          <p:spPr bwMode="auto">
            <a:xfrm>
              <a:off x="2832" y="2964"/>
              <a:ext cx="288"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pSp>
      <p:grpSp>
        <p:nvGrpSpPr>
          <p:cNvPr id="4" name="Group 14">
            <a:extLst>
              <a:ext uri="{FF2B5EF4-FFF2-40B4-BE49-F238E27FC236}">
                <a16:creationId xmlns:a16="http://schemas.microsoft.com/office/drawing/2014/main" id="{8841A944-A7BF-804C-B0C9-32995FBAE621}"/>
              </a:ext>
            </a:extLst>
          </p:cNvPr>
          <p:cNvGrpSpPr>
            <a:grpSpLocks/>
          </p:cNvGrpSpPr>
          <p:nvPr/>
        </p:nvGrpSpPr>
        <p:grpSpPr bwMode="auto">
          <a:xfrm>
            <a:off x="7608888" y="4005263"/>
            <a:ext cx="2209800" cy="2017712"/>
            <a:chOff x="3792" y="2473"/>
            <a:chExt cx="1392" cy="1271"/>
          </a:xfrm>
        </p:grpSpPr>
        <p:graphicFrame>
          <p:nvGraphicFramePr>
            <p:cNvPr id="53257" name="Object 15">
              <a:extLst>
                <a:ext uri="{FF2B5EF4-FFF2-40B4-BE49-F238E27FC236}">
                  <a16:creationId xmlns:a16="http://schemas.microsoft.com/office/drawing/2014/main" id="{E13BB29A-4957-3C41-A939-E8EC94369527}"/>
                </a:ext>
              </a:extLst>
            </p:cNvPr>
            <p:cNvGraphicFramePr>
              <a:graphicFrameLocks noChangeAspect="1"/>
            </p:cNvGraphicFramePr>
            <p:nvPr/>
          </p:nvGraphicFramePr>
          <p:xfrm>
            <a:off x="3792" y="2473"/>
            <a:ext cx="1392" cy="1271"/>
          </p:xfrm>
          <a:graphic>
            <a:graphicData uri="http://schemas.openxmlformats.org/presentationml/2006/ole">
              <mc:AlternateContent xmlns:mc="http://schemas.openxmlformats.org/markup-compatibility/2006">
                <mc:Choice xmlns:v="urn:schemas-microsoft-com:vml" Requires="v">
                  <p:oleObj spid="_x0000_s53283" name="Worksheet" r:id="rId7" imgW="2616200" imgH="2463800" progId="Excel.Sheet.8">
                    <p:embed/>
                  </p:oleObj>
                </mc:Choice>
                <mc:Fallback>
                  <p:oleObj name="Worksheet" r:id="rId7" imgW="2616200" imgH="2463800" progId="Excel.Sheet.8">
                    <p:embed/>
                    <p:pic>
                      <p:nvPicPr>
                        <p:cNvPr id="0"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2" y="2473"/>
                          <a:ext cx="1392" cy="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58" name="Oval 16">
              <a:extLst>
                <a:ext uri="{FF2B5EF4-FFF2-40B4-BE49-F238E27FC236}">
                  <a16:creationId xmlns:a16="http://schemas.microsoft.com/office/drawing/2014/main" id="{D80292CE-C78D-E44B-8B10-BDA88392F9FC}"/>
                </a:ext>
              </a:extLst>
            </p:cNvPr>
            <p:cNvSpPr>
              <a:spLocks noChangeArrowheads="1"/>
            </p:cNvSpPr>
            <p:nvPr/>
          </p:nvSpPr>
          <p:spPr bwMode="auto">
            <a:xfrm>
              <a:off x="4224" y="2653"/>
              <a:ext cx="16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53259" name="Oval 17">
              <a:extLst>
                <a:ext uri="{FF2B5EF4-FFF2-40B4-BE49-F238E27FC236}">
                  <a16:creationId xmlns:a16="http://schemas.microsoft.com/office/drawing/2014/main" id="{2CEF86B7-E874-2E4C-ADDB-8DC6564BEC8F}"/>
                </a:ext>
              </a:extLst>
            </p:cNvPr>
            <p:cNvSpPr>
              <a:spLocks noChangeArrowheads="1"/>
            </p:cNvSpPr>
            <p:nvPr/>
          </p:nvSpPr>
          <p:spPr bwMode="auto">
            <a:xfrm>
              <a:off x="4224" y="2941"/>
              <a:ext cx="16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53260" name="Oval 18">
              <a:extLst>
                <a:ext uri="{FF2B5EF4-FFF2-40B4-BE49-F238E27FC236}">
                  <a16:creationId xmlns:a16="http://schemas.microsoft.com/office/drawing/2014/main" id="{F3132A1F-C9D4-EE4F-9A27-508CE099CFF5}"/>
                </a:ext>
              </a:extLst>
            </p:cNvPr>
            <p:cNvSpPr>
              <a:spLocks noChangeArrowheads="1"/>
            </p:cNvSpPr>
            <p:nvPr/>
          </p:nvSpPr>
          <p:spPr bwMode="auto">
            <a:xfrm>
              <a:off x="4800" y="2941"/>
              <a:ext cx="14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53261" name="Oval 19">
              <a:extLst>
                <a:ext uri="{FF2B5EF4-FFF2-40B4-BE49-F238E27FC236}">
                  <a16:creationId xmlns:a16="http://schemas.microsoft.com/office/drawing/2014/main" id="{BB3223D2-B1CD-6440-9EFA-E81C929FBB94}"/>
                </a:ext>
              </a:extLst>
            </p:cNvPr>
            <p:cNvSpPr>
              <a:spLocks noChangeArrowheads="1"/>
            </p:cNvSpPr>
            <p:nvPr/>
          </p:nvSpPr>
          <p:spPr bwMode="auto">
            <a:xfrm>
              <a:off x="4128" y="2772"/>
              <a:ext cx="96"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53262" name="Oval 20">
              <a:extLst>
                <a:ext uri="{FF2B5EF4-FFF2-40B4-BE49-F238E27FC236}">
                  <a16:creationId xmlns:a16="http://schemas.microsoft.com/office/drawing/2014/main" id="{ABD09274-C427-8A47-9A64-6B3981DBC822}"/>
                </a:ext>
              </a:extLst>
            </p:cNvPr>
            <p:cNvSpPr>
              <a:spLocks noChangeArrowheads="1"/>
            </p:cNvSpPr>
            <p:nvPr/>
          </p:nvSpPr>
          <p:spPr bwMode="auto">
            <a:xfrm rot="16200000">
              <a:off x="4608" y="3156"/>
              <a:ext cx="144"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53263" name="Oval 21">
              <a:extLst>
                <a:ext uri="{FF2B5EF4-FFF2-40B4-BE49-F238E27FC236}">
                  <a16:creationId xmlns:a16="http://schemas.microsoft.com/office/drawing/2014/main" id="{D50D0461-904B-F746-9FC4-BE56AF0EBD3A}"/>
                </a:ext>
              </a:extLst>
            </p:cNvPr>
            <p:cNvSpPr>
              <a:spLocks noChangeArrowheads="1"/>
            </p:cNvSpPr>
            <p:nvPr/>
          </p:nvSpPr>
          <p:spPr bwMode="auto">
            <a:xfrm rot="16200000">
              <a:off x="4704" y="2964"/>
              <a:ext cx="96" cy="409"/>
            </a:xfrm>
            <a:prstGeom prst="ellipse">
              <a:avLst/>
            </a:prstGeom>
            <a:noFill/>
            <a:ln w="28575">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pSp>
      <p:sp>
        <p:nvSpPr>
          <p:cNvPr id="469014" name="Line 22">
            <a:extLst>
              <a:ext uri="{FF2B5EF4-FFF2-40B4-BE49-F238E27FC236}">
                <a16:creationId xmlns:a16="http://schemas.microsoft.com/office/drawing/2014/main" id="{F087A5A4-4B91-E94B-A08B-928CC7DF169A}"/>
              </a:ext>
            </a:extLst>
          </p:cNvPr>
          <p:cNvSpPr>
            <a:spLocks noChangeShapeType="1"/>
          </p:cNvSpPr>
          <p:nvPr/>
        </p:nvSpPr>
        <p:spPr bwMode="auto">
          <a:xfrm>
            <a:off x="4484688" y="4956175"/>
            <a:ext cx="3048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 altLang="en-US"/>
          </a:p>
        </p:txBody>
      </p:sp>
      <p:sp>
        <p:nvSpPr>
          <p:cNvPr id="469015" name="Line 23">
            <a:extLst>
              <a:ext uri="{FF2B5EF4-FFF2-40B4-BE49-F238E27FC236}">
                <a16:creationId xmlns:a16="http://schemas.microsoft.com/office/drawing/2014/main" id="{F5A866D9-361F-B249-8288-7B6BEFF4755B}"/>
              </a:ext>
            </a:extLst>
          </p:cNvPr>
          <p:cNvSpPr>
            <a:spLocks noChangeShapeType="1"/>
          </p:cNvSpPr>
          <p:nvPr/>
        </p:nvSpPr>
        <p:spPr bwMode="auto">
          <a:xfrm>
            <a:off x="7227888" y="5032375"/>
            <a:ext cx="3048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69014"/>
                                        </p:tgtEl>
                                        <p:attrNameLst>
                                          <p:attrName>style.visibility</p:attrName>
                                        </p:attrNameLst>
                                      </p:cBhvr>
                                      <p:to>
                                        <p:strVal val="visible"/>
                                      </p:to>
                                    </p:set>
                                    <p:animEffect transition="in" filter="diamond(in)">
                                      <p:cBhvr>
                                        <p:cTn id="12" dur="2000"/>
                                        <p:tgtEl>
                                          <p:spTgt spid="469014"/>
                                        </p:tgtEl>
                                      </p:cBhvr>
                                    </p:animEffect>
                                  </p:childTnLst>
                                </p:cTn>
                              </p:par>
                              <p:par>
                                <p:cTn id="13" presetID="8" presetClass="entr" presetSubtype="16"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nodeType="clickEffect">
                                  <p:stCondLst>
                                    <p:cond delay="0"/>
                                  </p:stCondLst>
                                  <p:childTnLst>
                                    <p:set>
                                      <p:cBhvr>
                                        <p:cTn id="19" dur="1" fill="hold">
                                          <p:stCondLst>
                                            <p:cond delay="0"/>
                                          </p:stCondLst>
                                        </p:cTn>
                                        <p:tgtEl>
                                          <p:spTgt spid="469015"/>
                                        </p:tgtEl>
                                        <p:attrNameLst>
                                          <p:attrName>style.visibility</p:attrName>
                                        </p:attrNameLst>
                                      </p:cBhvr>
                                      <p:to>
                                        <p:strVal val="visible"/>
                                      </p:to>
                                    </p:set>
                                    <p:animEffect transition="in" filter="diamond(in)">
                                      <p:cBhvr>
                                        <p:cTn id="20" dur="2000"/>
                                        <p:tgtEl>
                                          <p:spTgt spid="469015"/>
                                        </p:tgtEl>
                                      </p:cBhvr>
                                    </p:animEffect>
                                  </p:childTnLst>
                                </p:cTn>
                              </p:par>
                              <p:par>
                                <p:cTn id="21" presetID="8"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DFEF9658-53D5-CD44-BB24-3019E3F1AC82}"/>
              </a:ext>
            </a:extLst>
          </p:cNvPr>
          <p:cNvSpPr>
            <a:spLocks noGrp="1"/>
          </p:cNvSpPr>
          <p:nvPr>
            <p:ph type="title"/>
          </p:nvPr>
        </p:nvSpPr>
        <p:spPr/>
        <p:txBody>
          <a:bodyPr/>
          <a:lstStyle/>
          <a:p>
            <a:pPr eaLnBrk="1" hangingPunct="1">
              <a:defRPr/>
            </a:pPr>
            <a:endParaRPr lang="zh-CN" altLang="en-US"/>
          </a:p>
        </p:txBody>
      </p:sp>
      <p:sp>
        <p:nvSpPr>
          <p:cNvPr id="5" name="文本占位符 4">
            <a:extLst>
              <a:ext uri="{FF2B5EF4-FFF2-40B4-BE49-F238E27FC236}">
                <a16:creationId xmlns:a16="http://schemas.microsoft.com/office/drawing/2014/main" id="{779D83F4-BD32-6F40-8CB3-4C3188096303}"/>
              </a:ext>
            </a:extLst>
          </p:cNvPr>
          <p:cNvSpPr>
            <a:spLocks noGrp="1"/>
          </p:cNvSpPr>
          <p:nvPr>
            <p:ph type="body" idx="1"/>
          </p:nvPr>
        </p:nvSpPr>
        <p:spPr/>
        <p:txBody>
          <a:bodyPr/>
          <a:lstStyle/>
          <a:p>
            <a:pPr>
              <a:defRPr/>
            </a:pPr>
            <a:r>
              <a:rPr lang="en-US" altLang="zh-CN" b="0"/>
              <a:t>6.5 DBSCAN</a:t>
            </a:r>
            <a:r>
              <a:rPr altLang="zh-CN" b="0"/>
              <a:t>方法</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3">
            <a:extLst>
              <a:ext uri="{FF2B5EF4-FFF2-40B4-BE49-F238E27FC236}">
                <a16:creationId xmlns:a16="http://schemas.microsoft.com/office/drawing/2014/main" id="{BD90F0EE-847D-DA4F-A67C-8DB6D8A7796B}"/>
              </a:ext>
            </a:extLst>
          </p:cNvPr>
          <p:cNvSpPr>
            <a:spLocks noGrp="1"/>
          </p:cNvSpPr>
          <p:nvPr>
            <p:ph type="title"/>
          </p:nvPr>
        </p:nvSpPr>
        <p:spPr/>
        <p:txBody>
          <a:bodyPr/>
          <a:lstStyle/>
          <a:p>
            <a:r>
              <a:rPr lang="zh-CN" altLang="zh-CN">
                <a:latin typeface="微软雅黑" panose="020B0503020204020204" pitchFamily="34" charset="-122"/>
                <a:ea typeface="微软雅黑" panose="020B0503020204020204" pitchFamily="34" charset="-122"/>
              </a:rPr>
              <a:t>基于密度的聚类方法</a:t>
            </a:r>
            <a:endParaRPr lang="en-US" altLang="zh-CN">
              <a:latin typeface="微软雅黑" panose="020B0503020204020204" pitchFamily="34" charset="-122"/>
              <a:ea typeface="微软雅黑" panose="020B0503020204020204" pitchFamily="34" charset="-122"/>
            </a:endParaRPr>
          </a:p>
        </p:txBody>
      </p:sp>
      <p:sp>
        <p:nvSpPr>
          <p:cNvPr id="55299" name="内容占位符 4">
            <a:extLst>
              <a:ext uri="{FF2B5EF4-FFF2-40B4-BE49-F238E27FC236}">
                <a16:creationId xmlns:a16="http://schemas.microsoft.com/office/drawing/2014/main" id="{951E338E-36F9-044F-BFFA-61FCC44986AA}"/>
              </a:ext>
            </a:extLst>
          </p:cNvPr>
          <p:cNvSpPr>
            <a:spLocks noGrp="1"/>
          </p:cNvSpPr>
          <p:nvPr>
            <p:ph idx="1"/>
          </p:nvPr>
        </p:nvSpPr>
        <p:spPr/>
        <p:txBody>
          <a:bodyPr/>
          <a:lstStyle/>
          <a:p>
            <a:r>
              <a:rPr lang="en-US" altLang="zh-CN">
                <a:ea typeface="微软雅黑" panose="020B0503020204020204" pitchFamily="34" charset="-122"/>
                <a:cs typeface="微软雅黑" panose="020B0503020204020204" pitchFamily="34" charset="-122"/>
              </a:rPr>
              <a:t>DBSCAN(</a:t>
            </a:r>
            <a:r>
              <a:rPr lang="en-US" altLang="zh-CN" u="sng">
                <a:ea typeface="微软雅黑" panose="020B0503020204020204" pitchFamily="34" charset="-122"/>
                <a:cs typeface="微软雅黑" panose="020B0503020204020204" pitchFamily="34" charset="-122"/>
              </a:rPr>
              <a:t>D</a:t>
            </a:r>
            <a:r>
              <a:rPr lang="en-US" altLang="zh-CN">
                <a:ea typeface="微软雅黑" panose="020B0503020204020204" pitchFamily="34" charset="-122"/>
                <a:cs typeface="微软雅黑" panose="020B0503020204020204" pitchFamily="34" charset="-122"/>
              </a:rPr>
              <a:t>ensity-</a:t>
            </a:r>
            <a:r>
              <a:rPr lang="en-US" altLang="zh-CN" b="1">
                <a:ea typeface="微软雅黑" panose="020B0503020204020204" pitchFamily="34" charset="-122"/>
                <a:cs typeface="微软雅黑" panose="020B0503020204020204" pitchFamily="34" charset="-122"/>
              </a:rPr>
              <a:t>B</a:t>
            </a:r>
            <a:r>
              <a:rPr lang="en-US" altLang="zh-CN">
                <a:ea typeface="微软雅黑" panose="020B0503020204020204" pitchFamily="34" charset="-122"/>
                <a:cs typeface="微软雅黑" panose="020B0503020204020204" pitchFamily="34" charset="-122"/>
              </a:rPr>
              <a:t>ased </a:t>
            </a:r>
            <a:r>
              <a:rPr lang="en-US" altLang="zh-CN" u="sng">
                <a:ea typeface="微软雅黑" panose="020B0503020204020204" pitchFamily="34" charset="-122"/>
                <a:cs typeface="微软雅黑" panose="020B0503020204020204" pitchFamily="34" charset="-122"/>
              </a:rPr>
              <a:t>S</a:t>
            </a:r>
            <a:r>
              <a:rPr lang="en-US" altLang="zh-CN">
                <a:ea typeface="微软雅黑" panose="020B0503020204020204" pitchFamily="34" charset="-122"/>
                <a:cs typeface="微软雅黑" panose="020B0503020204020204" pitchFamily="34" charset="-122"/>
              </a:rPr>
              <a:t>patial </a:t>
            </a:r>
            <a:r>
              <a:rPr lang="en-US" altLang="zh-CN" u="sng">
                <a:ea typeface="微软雅黑" panose="020B0503020204020204" pitchFamily="34" charset="-122"/>
                <a:cs typeface="微软雅黑" panose="020B0503020204020204" pitchFamily="34" charset="-122"/>
              </a:rPr>
              <a:t>C</a:t>
            </a:r>
            <a:r>
              <a:rPr lang="en-US" altLang="zh-CN">
                <a:ea typeface="微软雅黑" panose="020B0503020204020204" pitchFamily="34" charset="-122"/>
                <a:cs typeface="微软雅黑" panose="020B0503020204020204" pitchFamily="34" charset="-122"/>
              </a:rPr>
              <a:t>lustering of </a:t>
            </a:r>
            <a:r>
              <a:rPr lang="en-US" altLang="zh-CN" u="sng">
                <a:ea typeface="微软雅黑" panose="020B0503020204020204" pitchFamily="34" charset="-122"/>
                <a:cs typeface="微软雅黑" panose="020B0503020204020204" pitchFamily="34" charset="-122"/>
              </a:rPr>
              <a:t>A</a:t>
            </a:r>
            <a:r>
              <a:rPr lang="en-US" altLang="zh-CN">
                <a:ea typeface="微软雅黑" panose="020B0503020204020204" pitchFamily="34" charset="-122"/>
                <a:cs typeface="微软雅黑" panose="020B0503020204020204" pitchFamily="34" charset="-122"/>
              </a:rPr>
              <a:t>pplications with </a:t>
            </a:r>
            <a:r>
              <a:rPr lang="en-US" altLang="zh-CN" u="sng">
                <a:ea typeface="微软雅黑" panose="020B0503020204020204" pitchFamily="34" charset="-122"/>
                <a:cs typeface="微软雅黑" panose="020B0503020204020204" pitchFamily="34" charset="-122"/>
              </a:rPr>
              <a:t>N</a:t>
            </a:r>
            <a:r>
              <a:rPr lang="en-US" altLang="zh-CN">
                <a:ea typeface="微软雅黑" panose="020B0503020204020204" pitchFamily="34" charset="-122"/>
                <a:cs typeface="微软雅黑" panose="020B0503020204020204" pitchFamily="34" charset="-122"/>
              </a:rPr>
              <a:t>oise)</a:t>
            </a:r>
          </a:p>
          <a:p>
            <a:r>
              <a:rPr lang="zh-CN" altLang="zh-CN">
                <a:ea typeface="微软雅黑" panose="020B0503020204020204" pitchFamily="34" charset="-122"/>
                <a:cs typeface="微软雅黑" panose="020B0503020204020204" pitchFamily="34" charset="-122"/>
              </a:rPr>
              <a:t>给定包含</a:t>
            </a:r>
            <a:r>
              <a:rPr lang="en-US" altLang="zh-CN" i="1">
                <a:ea typeface="微软雅黑" panose="020B0503020204020204" pitchFamily="34" charset="-122"/>
                <a:cs typeface="微软雅黑" panose="020B0503020204020204" pitchFamily="34" charset="-122"/>
              </a:rPr>
              <a:t>n</a:t>
            </a:r>
            <a:r>
              <a:rPr lang="zh-CN" altLang="zh-CN">
                <a:ea typeface="微软雅黑" panose="020B0503020204020204" pitchFamily="34" charset="-122"/>
                <a:cs typeface="微软雅黑" panose="020B0503020204020204" pitchFamily="34" charset="-122"/>
              </a:rPr>
              <a:t>个对象的数据集</a:t>
            </a:r>
            <a:r>
              <a:rPr lang="en-US" altLang="zh-CN" i="1">
                <a:ea typeface="微软雅黑" panose="020B0503020204020204" pitchFamily="34" charset="-122"/>
                <a:cs typeface="微软雅黑" panose="020B0503020204020204" pitchFamily="34" charset="-122"/>
              </a:rPr>
              <a:t>D</a:t>
            </a:r>
            <a:r>
              <a:rPr lang="zh-CN"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D</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o</a:t>
            </a:r>
            <a:r>
              <a:rPr lang="en-US" altLang="zh-CN" i="1" baseline="-25000">
                <a:ea typeface="微软雅黑" panose="020B0503020204020204" pitchFamily="34" charset="-122"/>
                <a:cs typeface="微软雅黑" panose="020B0503020204020204" pitchFamily="34" charset="-122"/>
              </a:rPr>
              <a:t>i</a:t>
            </a:r>
            <a:r>
              <a:rPr lang="en-US" altLang="zh-CN">
                <a:ea typeface="微软雅黑" panose="020B0503020204020204" pitchFamily="34" charset="-122"/>
                <a:cs typeface="微软雅黑" panose="020B0503020204020204" pitchFamily="34" charset="-122"/>
              </a:rPr>
              <a:t>|i=1,2, …n }</a:t>
            </a:r>
            <a:r>
              <a:rPr lang="zh-CN" altLang="zh-CN">
                <a:ea typeface="微软雅黑" panose="020B0503020204020204" pitchFamily="34" charset="-122"/>
                <a:cs typeface="微软雅黑" panose="020B0503020204020204" pitchFamily="34" charset="-122"/>
              </a:rPr>
              <a:t>，以及两个参数：</a:t>
            </a:r>
            <a:r>
              <a:rPr lang="en-US" altLang="zh-CN">
                <a:ea typeface="微软雅黑" panose="020B0503020204020204" pitchFamily="34" charset="-122"/>
                <a:cs typeface="微软雅黑" panose="020B0503020204020204" pitchFamily="34" charset="-122"/>
                <a:sym typeface="Symbol" pitchFamily="2" charset="2"/>
              </a:rPr>
              <a:t></a:t>
            </a:r>
            <a:r>
              <a:rPr lang="zh-CN" altLang="zh-CN">
                <a:ea typeface="微软雅黑" panose="020B0503020204020204" pitchFamily="34" charset="-122"/>
                <a:cs typeface="微软雅黑" panose="020B0503020204020204" pitchFamily="34" charset="-122"/>
              </a:rPr>
              <a:t>和</a:t>
            </a:r>
            <a:r>
              <a:rPr lang="en-US" altLang="zh-CN" i="1">
                <a:ea typeface="微软雅黑" panose="020B0503020204020204" pitchFamily="34" charset="-122"/>
                <a:cs typeface="微软雅黑" panose="020B0503020204020204" pitchFamily="34" charset="-122"/>
              </a:rPr>
              <a:t>minPts</a:t>
            </a:r>
            <a:r>
              <a:rPr lang="zh-CN" altLang="zh-CN">
                <a:ea typeface="微软雅黑" panose="020B0503020204020204" pitchFamily="34" charset="-122"/>
                <a:cs typeface="微软雅黑" panose="020B0503020204020204" pitchFamily="34" charset="-122"/>
              </a:rPr>
              <a:t>，其中</a:t>
            </a:r>
            <a:r>
              <a:rPr lang="en-US" altLang="zh-CN">
                <a:ea typeface="微软雅黑" panose="020B0503020204020204" pitchFamily="34" charset="-122"/>
                <a:cs typeface="微软雅黑" panose="020B0503020204020204" pitchFamily="34" charset="-122"/>
                <a:sym typeface="Symbol" pitchFamily="2" charset="2"/>
              </a:rPr>
              <a:t></a:t>
            </a:r>
            <a:r>
              <a:rPr lang="zh-CN" altLang="zh-CN">
                <a:ea typeface="微软雅黑" panose="020B0503020204020204" pitchFamily="34" charset="-122"/>
                <a:cs typeface="微软雅黑" panose="020B0503020204020204" pitchFamily="34" charset="-122"/>
              </a:rPr>
              <a:t>是半径，</a:t>
            </a:r>
            <a:r>
              <a:rPr lang="en-US" altLang="zh-CN" i="1">
                <a:ea typeface="微软雅黑" panose="020B0503020204020204" pitchFamily="34" charset="-122"/>
                <a:cs typeface="微软雅黑" panose="020B0503020204020204" pitchFamily="34" charset="-122"/>
              </a:rPr>
              <a:t>minPts</a:t>
            </a:r>
            <a:r>
              <a:rPr lang="zh-CN" altLang="zh-CN">
                <a:ea typeface="微软雅黑" panose="020B0503020204020204" pitchFamily="34" charset="-122"/>
                <a:cs typeface="微软雅黑" panose="020B0503020204020204" pitchFamily="34" charset="-122"/>
              </a:rPr>
              <a:t>是半径区域内的点的个数的最小值，即密度阈值，</a:t>
            </a:r>
            <a:r>
              <a:rPr lang="en-US" altLang="zh-CN">
                <a:ea typeface="微软雅黑" panose="020B0503020204020204" pitchFamily="34" charset="-122"/>
                <a:cs typeface="微软雅黑" panose="020B0503020204020204" pitchFamily="34" charset="-122"/>
              </a:rPr>
              <a:t>DBSCAN</a:t>
            </a:r>
            <a:r>
              <a:rPr lang="zh-CN" altLang="zh-CN">
                <a:ea typeface="微软雅黑" panose="020B0503020204020204" pitchFamily="34" charset="-122"/>
                <a:cs typeface="微软雅黑" panose="020B0503020204020204" pitchFamily="34" charset="-122"/>
              </a:rPr>
              <a:t>发现</a:t>
            </a:r>
            <a:r>
              <a:rPr lang="en-US" altLang="zh-CN" i="1">
                <a:ea typeface="微软雅黑" panose="020B0503020204020204" pitchFamily="34" charset="-122"/>
                <a:cs typeface="微软雅黑" panose="020B0503020204020204" pitchFamily="34" charset="-122"/>
              </a:rPr>
              <a:t>D</a:t>
            </a:r>
            <a:r>
              <a:rPr lang="zh-CN" altLang="zh-CN">
                <a:ea typeface="微软雅黑" panose="020B0503020204020204" pitchFamily="34" charset="-122"/>
                <a:cs typeface="微软雅黑" panose="020B0503020204020204" pitchFamily="34" charset="-122"/>
              </a:rPr>
              <a:t>中满足参数的高密度区域对应的簇</a:t>
            </a:r>
            <a:endParaRPr lang="en-US" altLang="zh-CN">
              <a:ea typeface="微软雅黑" panose="020B0503020204020204" pitchFamily="34" charset="-122"/>
              <a:cs typeface="微软雅黑" panose="020B0503020204020204" pitchFamily="34" charset="-122"/>
            </a:endParaRPr>
          </a:p>
          <a:p>
            <a:r>
              <a:rPr lang="en-US" altLang="zh-CN">
                <a:ea typeface="微软雅黑" panose="020B0503020204020204" pitchFamily="34" charset="-122"/>
                <a:cs typeface="微软雅黑" panose="020B0503020204020204" pitchFamily="34" charset="-122"/>
              </a:rPr>
              <a:t>DBSCAN</a:t>
            </a:r>
            <a:r>
              <a:rPr lang="zh-CN" altLang="zh-CN">
                <a:ea typeface="微软雅黑" panose="020B0503020204020204" pitchFamily="34" charset="-122"/>
                <a:cs typeface="微软雅黑" panose="020B0503020204020204" pitchFamily="34" charset="-122"/>
              </a:rPr>
              <a:t>的优点</a:t>
            </a:r>
            <a:r>
              <a:rPr lang="zh-CN" altLang="en-US">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不需要指定簇的个数，可以发现任意形状的簇</a:t>
            </a:r>
            <a:endParaRPr lang="en-US" altLang="zh-CN">
              <a:ea typeface="微软雅黑" panose="020B0503020204020204" pitchFamily="34" charset="-122"/>
              <a:cs typeface="微软雅黑" panose="020B0503020204020204" pitchFamily="34" charset="-122"/>
            </a:endParaRPr>
          </a:p>
          <a:p>
            <a:r>
              <a:rPr lang="zh-CN" altLang="zh-CN">
                <a:ea typeface="微软雅黑" panose="020B0503020204020204" pitchFamily="34" charset="-122"/>
                <a:cs typeface="微软雅黑" panose="020B0503020204020204" pitchFamily="34" charset="-122"/>
              </a:rPr>
              <a:t>缺点是对于高维数据，鉴于采用距离的度量带来的后果，聚类效果不好</a:t>
            </a:r>
            <a:endParaRPr lang="zh-CN" altLang="en-US">
              <a:ea typeface="微软雅黑" panose="020B0503020204020204" pitchFamily="34" charset="-122"/>
              <a:cs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a:extLst>
              <a:ext uri="{FF2B5EF4-FFF2-40B4-BE49-F238E27FC236}">
                <a16:creationId xmlns:a16="http://schemas.microsoft.com/office/drawing/2014/main" id="{7D7B6F30-6D2F-6F4C-9D58-BC5DCB830752}"/>
              </a:ext>
            </a:extLst>
          </p:cNvPr>
          <p:cNvSpPr>
            <a:spLocks noGrp="1"/>
          </p:cNvSpPr>
          <p:nvPr>
            <p:ph type="title"/>
          </p:nvPr>
        </p:nvSpPr>
        <p:spPr/>
        <p:txBody>
          <a:bodyPr/>
          <a:lstStyle/>
          <a:p>
            <a:r>
              <a:rPr lang="zh-CN" altLang="en-US">
                <a:latin typeface="微软雅黑" panose="020B0503020204020204" pitchFamily="34" charset="-122"/>
                <a:ea typeface="微软雅黑" panose="020B0503020204020204" pitchFamily="34" charset="-122"/>
              </a:rPr>
              <a:t>基本概念</a:t>
            </a:r>
          </a:p>
        </p:txBody>
      </p:sp>
      <p:sp>
        <p:nvSpPr>
          <p:cNvPr id="56323" name="内容占位符 2">
            <a:extLst>
              <a:ext uri="{FF2B5EF4-FFF2-40B4-BE49-F238E27FC236}">
                <a16:creationId xmlns:a16="http://schemas.microsoft.com/office/drawing/2014/main" id="{FF4C74A9-3EE2-F343-A4D0-B06AE0250F61}"/>
              </a:ext>
            </a:extLst>
          </p:cNvPr>
          <p:cNvSpPr>
            <a:spLocks noGrp="1"/>
          </p:cNvSpPr>
          <p:nvPr>
            <p:ph idx="1"/>
          </p:nvPr>
        </p:nvSpPr>
        <p:spPr/>
        <p:txBody>
          <a:bodyPr/>
          <a:lstStyle/>
          <a:p>
            <a:r>
              <a:rPr lang="en-US" altLang="zh-CN" b="1">
                <a:ea typeface="微软雅黑" panose="020B0503020204020204" pitchFamily="34" charset="-122"/>
                <a:cs typeface="微软雅黑" panose="020B0503020204020204" pitchFamily="34" charset="-122"/>
                <a:sym typeface="Symbol" pitchFamily="2" charset="2"/>
              </a:rPr>
              <a:t></a:t>
            </a:r>
            <a:r>
              <a:rPr lang="zh-CN" altLang="zh-CN" b="1">
                <a:ea typeface="微软雅黑" panose="020B0503020204020204" pitchFamily="34" charset="-122"/>
                <a:cs typeface="微软雅黑" panose="020B0503020204020204" pitchFamily="34" charset="-122"/>
              </a:rPr>
              <a:t>邻居</a:t>
            </a:r>
            <a:r>
              <a:rPr lang="zh-CN" altLang="en-US" b="1">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给定半径</a:t>
            </a:r>
            <a:r>
              <a:rPr lang="en-US" altLang="zh-CN">
                <a:ea typeface="微软雅黑" panose="020B0503020204020204" pitchFamily="34" charset="-122"/>
                <a:cs typeface="微软雅黑" panose="020B0503020204020204" pitchFamily="34" charset="-122"/>
                <a:sym typeface="Symbol" pitchFamily="2" charset="2"/>
              </a:rPr>
              <a:t></a:t>
            </a:r>
            <a:r>
              <a:rPr lang="zh-CN" altLang="zh-CN">
                <a:ea typeface="微软雅黑" panose="020B0503020204020204" pitchFamily="34" charset="-122"/>
                <a:cs typeface="微软雅黑" panose="020B0503020204020204" pitchFamily="34" charset="-122"/>
              </a:rPr>
              <a:t>，一个对象</a:t>
            </a:r>
            <a:r>
              <a:rPr lang="en-US" altLang="zh-CN" i="1">
                <a:ea typeface="微软雅黑" panose="020B0503020204020204" pitchFamily="34" charset="-122"/>
                <a:cs typeface="微软雅黑" panose="020B0503020204020204" pitchFamily="34" charset="-122"/>
              </a:rPr>
              <a:t>o</a:t>
            </a:r>
            <a:r>
              <a:rPr lang="zh-CN" altLang="zh-CN">
                <a:ea typeface="微软雅黑" panose="020B0503020204020204" pitchFamily="34" charset="-122"/>
                <a:cs typeface="微软雅黑" panose="020B0503020204020204" pitchFamily="34" charset="-122"/>
              </a:rPr>
              <a:t>的</a:t>
            </a:r>
            <a:r>
              <a:rPr lang="en-US" altLang="zh-CN" b="1">
                <a:ea typeface="微软雅黑" panose="020B0503020204020204" pitchFamily="34" charset="-122"/>
                <a:cs typeface="微软雅黑" panose="020B0503020204020204" pitchFamily="34" charset="-122"/>
                <a:sym typeface="Symbol" pitchFamily="2" charset="2"/>
              </a:rPr>
              <a:t></a:t>
            </a:r>
            <a:r>
              <a:rPr lang="zh-CN" altLang="zh-CN" b="1">
                <a:ea typeface="微软雅黑" panose="020B0503020204020204" pitchFamily="34" charset="-122"/>
                <a:cs typeface="微软雅黑" panose="020B0503020204020204" pitchFamily="34" charset="-122"/>
              </a:rPr>
              <a:t>邻居集</a:t>
            </a:r>
            <a:r>
              <a:rPr lang="zh-CN" altLang="zh-CN">
                <a:ea typeface="微软雅黑" panose="020B0503020204020204" pitchFamily="34" charset="-122"/>
                <a:cs typeface="微软雅黑" panose="020B0503020204020204" pitchFamily="34" charset="-122"/>
              </a:rPr>
              <a:t>，记为</a:t>
            </a:r>
            <a:r>
              <a:rPr lang="en-US" altLang="zh-CN">
                <a:ea typeface="微软雅黑" panose="020B0503020204020204" pitchFamily="34" charset="-122"/>
                <a:cs typeface="微软雅黑" panose="020B0503020204020204" pitchFamily="34" charset="-122"/>
              </a:rPr>
              <a:t>neighbor(</a:t>
            </a:r>
            <a:r>
              <a:rPr lang="en-US" altLang="zh-CN" i="1">
                <a:ea typeface="微软雅黑" panose="020B0503020204020204" pitchFamily="34" charset="-122"/>
                <a:cs typeface="微软雅黑" panose="020B0503020204020204" pitchFamily="34" charset="-122"/>
              </a:rPr>
              <a:t>o</a:t>
            </a:r>
            <a:r>
              <a:rPr lang="en-US" altLang="zh-CN">
                <a:ea typeface="微软雅黑" panose="020B0503020204020204" pitchFamily="34" charset="-122"/>
                <a:cs typeface="微软雅黑" panose="020B0503020204020204" pitchFamily="34" charset="-122"/>
              </a:rPr>
              <a:t>, </a:t>
            </a:r>
            <a:r>
              <a:rPr lang="en-US" altLang="zh-CN">
                <a:ea typeface="微软雅黑" panose="020B0503020204020204" pitchFamily="34" charset="-122"/>
                <a:cs typeface="微软雅黑" panose="020B0503020204020204" pitchFamily="34" charset="-122"/>
                <a:sym typeface="Symbol" pitchFamily="2" charset="2"/>
              </a:rPr>
              <a:t></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，是一个对象的集合，其中每个对象到</a:t>
            </a:r>
            <a:r>
              <a:rPr lang="en-US" altLang="zh-CN" i="1">
                <a:ea typeface="微软雅黑" panose="020B0503020204020204" pitchFamily="34" charset="-122"/>
                <a:cs typeface="微软雅黑" panose="020B0503020204020204" pitchFamily="34" charset="-122"/>
              </a:rPr>
              <a:t>o</a:t>
            </a:r>
            <a:r>
              <a:rPr lang="zh-CN" altLang="zh-CN">
                <a:ea typeface="微软雅黑" panose="020B0503020204020204" pitchFamily="34" charset="-122"/>
                <a:cs typeface="微软雅黑" panose="020B0503020204020204" pitchFamily="34" charset="-122"/>
              </a:rPr>
              <a:t>的距离不大于半径</a:t>
            </a:r>
            <a:r>
              <a:rPr lang="en-US" altLang="zh-CN">
                <a:ea typeface="微软雅黑" panose="020B0503020204020204" pitchFamily="34" charset="-122"/>
                <a:cs typeface="微软雅黑" panose="020B0503020204020204" pitchFamily="34" charset="-122"/>
                <a:sym typeface="Symbol" pitchFamily="2" charset="2"/>
              </a:rPr>
              <a:t></a:t>
            </a:r>
            <a:r>
              <a:rPr lang="zh-CN" altLang="zh-CN">
                <a:ea typeface="微软雅黑" panose="020B0503020204020204" pitchFamily="34" charset="-122"/>
                <a:cs typeface="微软雅黑" panose="020B0503020204020204" pitchFamily="34" charset="-122"/>
              </a:rPr>
              <a:t>，称为对象</a:t>
            </a:r>
            <a:r>
              <a:rPr lang="en-US" altLang="zh-CN">
                <a:ea typeface="微软雅黑" panose="020B0503020204020204" pitchFamily="34" charset="-122"/>
                <a:cs typeface="微软雅黑" panose="020B0503020204020204" pitchFamily="34" charset="-122"/>
              </a:rPr>
              <a:t>o</a:t>
            </a:r>
            <a:r>
              <a:rPr lang="zh-CN" altLang="zh-CN">
                <a:ea typeface="微软雅黑" panose="020B0503020204020204" pitchFamily="34" charset="-122"/>
                <a:cs typeface="微软雅黑" panose="020B0503020204020204" pitchFamily="34" charset="-122"/>
              </a:rPr>
              <a:t>的</a:t>
            </a:r>
            <a:r>
              <a:rPr lang="en-US" altLang="zh-CN" b="1">
                <a:ea typeface="微软雅黑" panose="020B0503020204020204" pitchFamily="34" charset="-122"/>
                <a:cs typeface="微软雅黑" panose="020B0503020204020204" pitchFamily="34" charset="-122"/>
                <a:sym typeface="Symbol" pitchFamily="2" charset="2"/>
              </a:rPr>
              <a:t></a:t>
            </a:r>
            <a:r>
              <a:rPr lang="zh-CN" altLang="zh-CN" b="1">
                <a:ea typeface="微软雅黑" panose="020B0503020204020204" pitchFamily="34" charset="-122"/>
                <a:cs typeface="微软雅黑" panose="020B0503020204020204" pitchFamily="34" charset="-122"/>
              </a:rPr>
              <a:t>邻居</a:t>
            </a:r>
            <a:r>
              <a:rPr lang="zh-CN" altLang="zh-CN">
                <a:ea typeface="微软雅黑" panose="020B0503020204020204" pitchFamily="34" charset="-122"/>
                <a:cs typeface="微软雅黑" panose="020B0503020204020204" pitchFamily="34" charset="-122"/>
              </a:rPr>
              <a:t>。</a:t>
            </a:r>
            <a:endParaRPr lang="en-US" altLang="zh-CN">
              <a:ea typeface="微软雅黑" panose="020B0503020204020204" pitchFamily="34" charset="-122"/>
              <a:cs typeface="微软雅黑" panose="020B0503020204020204" pitchFamily="34" charset="-122"/>
            </a:endParaRPr>
          </a:p>
          <a:p>
            <a:r>
              <a:rPr lang="en-US" altLang="zh-CN" b="1">
                <a:ea typeface="微软雅黑" panose="020B0503020204020204" pitchFamily="34" charset="-122"/>
                <a:cs typeface="微软雅黑" panose="020B0503020204020204" pitchFamily="34" charset="-122"/>
                <a:sym typeface="Symbol" pitchFamily="2" charset="2"/>
              </a:rPr>
              <a:t></a:t>
            </a:r>
            <a:r>
              <a:rPr lang="zh-CN" altLang="zh-CN" b="1">
                <a:ea typeface="微软雅黑" panose="020B0503020204020204" pitchFamily="34" charset="-122"/>
                <a:cs typeface="微软雅黑" panose="020B0503020204020204" pitchFamily="34" charset="-122"/>
              </a:rPr>
              <a:t>邻域</a:t>
            </a:r>
            <a:r>
              <a:rPr lang="zh-CN" altLang="en-US" b="1">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以对象</a:t>
            </a:r>
            <a:r>
              <a:rPr lang="en-US" altLang="zh-CN" i="1">
                <a:ea typeface="微软雅黑" panose="020B0503020204020204" pitchFamily="34" charset="-122"/>
                <a:cs typeface="微软雅黑" panose="020B0503020204020204" pitchFamily="34" charset="-122"/>
              </a:rPr>
              <a:t>o</a:t>
            </a:r>
            <a:r>
              <a:rPr lang="zh-CN" altLang="zh-CN">
                <a:ea typeface="微软雅黑" panose="020B0503020204020204" pitchFamily="34" charset="-122"/>
                <a:cs typeface="微软雅黑" panose="020B0503020204020204" pitchFamily="34" charset="-122"/>
              </a:rPr>
              <a:t>为中心的半径</a:t>
            </a:r>
            <a:r>
              <a:rPr lang="en-US" altLang="zh-CN">
                <a:ea typeface="微软雅黑" panose="020B0503020204020204" pitchFamily="34" charset="-122"/>
                <a:cs typeface="微软雅黑" panose="020B0503020204020204" pitchFamily="34" charset="-122"/>
                <a:sym typeface="Symbol" pitchFamily="2" charset="2"/>
              </a:rPr>
              <a:t></a:t>
            </a:r>
            <a:r>
              <a:rPr lang="zh-CN" altLang="zh-CN">
                <a:ea typeface="微软雅黑" panose="020B0503020204020204" pitchFamily="34" charset="-122"/>
                <a:cs typeface="微软雅黑" panose="020B0503020204020204" pitchFamily="34" charset="-122"/>
              </a:rPr>
              <a:t>的区域称为此对象的</a:t>
            </a:r>
            <a:r>
              <a:rPr lang="en-US" altLang="zh-CN" b="1">
                <a:ea typeface="微软雅黑" panose="020B0503020204020204" pitchFamily="34" charset="-122"/>
                <a:cs typeface="微软雅黑" panose="020B0503020204020204" pitchFamily="34" charset="-122"/>
                <a:sym typeface="Symbol" pitchFamily="2" charset="2"/>
              </a:rPr>
              <a:t></a:t>
            </a:r>
            <a:r>
              <a:rPr lang="zh-CN" altLang="zh-CN" b="1">
                <a:ea typeface="微软雅黑" panose="020B0503020204020204" pitchFamily="34" charset="-122"/>
                <a:cs typeface="微软雅黑" panose="020B0503020204020204" pitchFamily="34" charset="-122"/>
              </a:rPr>
              <a:t>邻域</a:t>
            </a:r>
            <a:r>
              <a:rPr lang="zh-CN" altLang="zh-CN">
                <a:ea typeface="微软雅黑" panose="020B0503020204020204" pitchFamily="34" charset="-122"/>
                <a:cs typeface="微软雅黑" panose="020B0503020204020204" pitchFamily="34" charset="-122"/>
              </a:rPr>
              <a:t>。</a:t>
            </a:r>
            <a:endParaRPr lang="en-US" altLang="zh-CN">
              <a:ea typeface="微软雅黑" panose="020B0503020204020204" pitchFamily="34" charset="-122"/>
              <a:cs typeface="微软雅黑" panose="020B0503020204020204" pitchFamily="34" charset="-122"/>
            </a:endParaRPr>
          </a:p>
          <a:p>
            <a:r>
              <a:rPr lang="zh-CN" altLang="zh-CN">
                <a:ea typeface="微软雅黑" panose="020B0503020204020204" pitchFamily="34" charset="-122"/>
                <a:cs typeface="微软雅黑" panose="020B0503020204020204" pitchFamily="34" charset="-122"/>
              </a:rPr>
              <a:t>集合</a:t>
            </a:r>
            <a:r>
              <a:rPr lang="en-US" altLang="zh-CN">
                <a:ea typeface="微软雅黑" panose="020B0503020204020204" pitchFamily="34" charset="-122"/>
                <a:cs typeface="微软雅黑" panose="020B0503020204020204" pitchFamily="34" charset="-122"/>
              </a:rPr>
              <a:t>neighbor(</a:t>
            </a:r>
            <a:r>
              <a:rPr lang="en-US" altLang="zh-CN" i="1">
                <a:ea typeface="微软雅黑" panose="020B0503020204020204" pitchFamily="34" charset="-122"/>
                <a:cs typeface="微软雅黑" panose="020B0503020204020204" pitchFamily="34" charset="-122"/>
              </a:rPr>
              <a:t>o</a:t>
            </a:r>
            <a:r>
              <a:rPr lang="en-US" altLang="zh-CN">
                <a:ea typeface="微软雅黑" panose="020B0503020204020204" pitchFamily="34" charset="-122"/>
                <a:cs typeface="微软雅黑" panose="020B0503020204020204" pitchFamily="34" charset="-122"/>
              </a:rPr>
              <a:t>, </a:t>
            </a:r>
            <a:r>
              <a:rPr lang="en-US" altLang="zh-CN">
                <a:ea typeface="微软雅黑" panose="020B0503020204020204" pitchFamily="34" charset="-122"/>
                <a:cs typeface="微软雅黑" panose="020B0503020204020204" pitchFamily="34" charset="-122"/>
                <a:sym typeface="Symbol" pitchFamily="2" charset="2"/>
              </a:rPr>
              <a:t></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包含的对象的个数，即对象</a:t>
            </a:r>
            <a:r>
              <a:rPr lang="en-US" altLang="zh-CN">
                <a:ea typeface="微软雅黑" panose="020B0503020204020204" pitchFamily="34" charset="-122"/>
                <a:cs typeface="微软雅黑" panose="020B0503020204020204" pitchFamily="34" charset="-122"/>
              </a:rPr>
              <a:t>o </a:t>
            </a:r>
            <a:r>
              <a:rPr lang="zh-CN" altLang="zh-CN">
                <a:ea typeface="微软雅黑" panose="020B0503020204020204" pitchFamily="34" charset="-122"/>
                <a:cs typeface="微软雅黑" panose="020B0503020204020204" pitchFamily="34" charset="-122"/>
              </a:rPr>
              <a:t>的</a:t>
            </a:r>
            <a:r>
              <a:rPr lang="en-US" altLang="zh-CN">
                <a:ea typeface="微软雅黑" panose="020B0503020204020204" pitchFamily="34" charset="-122"/>
                <a:cs typeface="微软雅黑" panose="020B0503020204020204" pitchFamily="34" charset="-122"/>
                <a:sym typeface="Symbol" pitchFamily="2" charset="2"/>
              </a:rPr>
              <a:t></a:t>
            </a:r>
            <a:r>
              <a:rPr lang="zh-CN" altLang="zh-CN">
                <a:ea typeface="微软雅黑" panose="020B0503020204020204" pitchFamily="34" charset="-122"/>
                <a:cs typeface="微软雅黑" panose="020B0503020204020204" pitchFamily="34" charset="-122"/>
              </a:rPr>
              <a:t>邻域内对象的个数称为对象</a:t>
            </a:r>
            <a:r>
              <a:rPr lang="en-US" altLang="zh-CN" i="1">
                <a:ea typeface="微软雅黑" panose="020B0503020204020204" pitchFamily="34" charset="-122"/>
                <a:cs typeface="微软雅黑" panose="020B0503020204020204" pitchFamily="34" charset="-122"/>
              </a:rPr>
              <a:t>o</a:t>
            </a:r>
            <a:r>
              <a:rPr lang="zh-CN" altLang="zh-CN">
                <a:ea typeface="微软雅黑" panose="020B0503020204020204" pitchFamily="34" charset="-122"/>
                <a:cs typeface="微软雅黑" panose="020B0503020204020204" pitchFamily="34" charset="-122"/>
              </a:rPr>
              <a:t>的</a:t>
            </a:r>
            <a:r>
              <a:rPr lang="zh-CN" altLang="zh-CN" b="1">
                <a:ea typeface="微软雅黑" panose="020B0503020204020204" pitchFamily="34" charset="-122"/>
                <a:cs typeface="微软雅黑" panose="020B0503020204020204" pitchFamily="34" charset="-122"/>
              </a:rPr>
              <a:t>密度</a:t>
            </a:r>
            <a:r>
              <a:rPr lang="zh-CN" altLang="zh-CN">
                <a:ea typeface="微软雅黑" panose="020B0503020204020204" pitchFamily="34" charset="-122"/>
                <a:cs typeface="微软雅黑" panose="020B0503020204020204" pitchFamily="34" charset="-122"/>
              </a:rPr>
              <a:t>。</a:t>
            </a:r>
            <a:endParaRPr lang="en-US" altLang="zh-CN">
              <a:ea typeface="微软雅黑" panose="020B0503020204020204" pitchFamily="34" charset="-122"/>
              <a:cs typeface="微软雅黑" panose="020B0503020204020204" pitchFamily="34" charset="-122"/>
            </a:endParaRPr>
          </a:p>
          <a:p>
            <a:r>
              <a:rPr lang="zh-CN" altLang="zh-CN">
                <a:ea typeface="微软雅黑" panose="020B0503020204020204" pitchFamily="34" charset="-122"/>
                <a:cs typeface="微软雅黑" panose="020B0503020204020204" pitchFamily="34" charset="-122"/>
              </a:rPr>
              <a:t>给定半径</a:t>
            </a:r>
            <a:r>
              <a:rPr lang="en-US" altLang="zh-CN">
                <a:ea typeface="微软雅黑" panose="020B0503020204020204" pitchFamily="34" charset="-122"/>
                <a:cs typeface="微软雅黑" panose="020B0503020204020204" pitchFamily="34" charset="-122"/>
                <a:sym typeface="Symbol" pitchFamily="2" charset="2"/>
              </a:rPr>
              <a:t></a:t>
            </a:r>
            <a:r>
              <a:rPr lang="zh-CN" altLang="zh-CN">
                <a:ea typeface="微软雅黑" panose="020B0503020204020204" pitchFamily="34" charset="-122"/>
                <a:cs typeface="微软雅黑" panose="020B0503020204020204" pitchFamily="34" charset="-122"/>
              </a:rPr>
              <a:t>，如果一个对象的密度不小于给定最小密度阈值</a:t>
            </a:r>
            <a:r>
              <a:rPr lang="en-US" altLang="zh-CN">
                <a:ea typeface="微软雅黑" panose="020B0503020204020204" pitchFamily="34" charset="-122"/>
                <a:cs typeface="微软雅黑" panose="020B0503020204020204" pitchFamily="34" charset="-122"/>
              </a:rPr>
              <a:t>minPts</a:t>
            </a:r>
            <a:r>
              <a:rPr lang="zh-CN" altLang="zh-CN">
                <a:ea typeface="微软雅黑" panose="020B0503020204020204" pitchFamily="34" charset="-122"/>
                <a:cs typeface="微软雅黑" panose="020B0503020204020204" pitchFamily="34" charset="-122"/>
              </a:rPr>
              <a:t>，则称该对象为一个</a:t>
            </a:r>
            <a:r>
              <a:rPr lang="zh-CN" altLang="zh-CN" b="1">
                <a:ea typeface="微软雅黑" panose="020B0503020204020204" pitchFamily="34" charset="-122"/>
                <a:cs typeface="微软雅黑" panose="020B0503020204020204" pitchFamily="34" charset="-122"/>
              </a:rPr>
              <a:t>核心点</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core point</a:t>
            </a:r>
            <a:r>
              <a:rPr lang="zh-CN" altLang="zh-CN">
                <a:ea typeface="微软雅黑" panose="020B0503020204020204" pitchFamily="34" charset="-122"/>
                <a:cs typeface="微软雅黑" panose="020B0503020204020204" pitchFamily="34" charset="-122"/>
              </a:rPr>
              <a:t>）</a:t>
            </a:r>
          </a:p>
          <a:p>
            <a:endParaRPr lang="zh-CN" altLang="en-US">
              <a:ea typeface="微软雅黑" panose="020B0503020204020204" pitchFamily="34" charset="-122"/>
              <a:cs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a:extLst>
              <a:ext uri="{FF2B5EF4-FFF2-40B4-BE49-F238E27FC236}">
                <a16:creationId xmlns:a16="http://schemas.microsoft.com/office/drawing/2014/main" id="{8DB8F94F-16B6-5747-BE53-D5FF059E280A}"/>
              </a:ext>
            </a:extLst>
          </p:cNvPr>
          <p:cNvSpPr>
            <a:spLocks noGrp="1"/>
          </p:cNvSpPr>
          <p:nvPr>
            <p:ph type="title"/>
          </p:nvPr>
        </p:nvSpPr>
        <p:spPr/>
        <p:txBody>
          <a:bodyPr/>
          <a:lstStyle/>
          <a:p>
            <a:r>
              <a:rPr lang="zh-CN" altLang="zh-CN" sz="2800">
                <a:latin typeface="微软雅黑" panose="020B0503020204020204" pitchFamily="34" charset="-122"/>
                <a:ea typeface="微软雅黑" panose="020B0503020204020204" pitchFamily="34" charset="-122"/>
              </a:rPr>
              <a:t>给定数据集</a:t>
            </a:r>
            <a:r>
              <a:rPr lang="en-US" altLang="zh-CN" sz="2800">
                <a:latin typeface="微软雅黑" panose="020B0503020204020204" pitchFamily="34" charset="-122"/>
                <a:ea typeface="微软雅黑" panose="020B0503020204020204" pitchFamily="34" charset="-122"/>
              </a:rPr>
              <a:t>D</a:t>
            </a:r>
            <a:r>
              <a:rPr lang="zh-CN" altLang="zh-CN" sz="2800">
                <a:latin typeface="微软雅黑" panose="020B0503020204020204" pitchFamily="34" charset="-122"/>
                <a:ea typeface="微软雅黑" panose="020B0503020204020204" pitchFamily="34" charset="-122"/>
              </a:rPr>
              <a:t>、半径</a:t>
            </a:r>
            <a:r>
              <a:rPr lang="en-US" altLang="zh-CN" sz="2800">
                <a:latin typeface="微软雅黑" panose="020B0503020204020204" pitchFamily="34" charset="-122"/>
                <a:ea typeface="微软雅黑" panose="020B0503020204020204" pitchFamily="34" charset="-122"/>
                <a:sym typeface="Symbol" pitchFamily="2" charset="2"/>
              </a:rPr>
              <a:t></a:t>
            </a:r>
            <a:r>
              <a:rPr lang="zh-CN" altLang="zh-CN" sz="2800">
                <a:latin typeface="微软雅黑" panose="020B0503020204020204" pitchFamily="34" charset="-122"/>
                <a:ea typeface="微软雅黑" panose="020B0503020204020204" pitchFamily="34" charset="-122"/>
              </a:rPr>
              <a:t>和密度阈值</a:t>
            </a:r>
            <a:r>
              <a:rPr lang="en-US" altLang="zh-CN" sz="2800" i="1">
                <a:latin typeface="微软雅黑" panose="020B0503020204020204" pitchFamily="34" charset="-122"/>
                <a:ea typeface="微软雅黑" panose="020B0503020204020204" pitchFamily="34" charset="-122"/>
              </a:rPr>
              <a:t>minPts</a:t>
            </a:r>
            <a:r>
              <a:rPr lang="zh-CN" altLang="zh-CN" sz="2800">
                <a:latin typeface="微软雅黑" panose="020B0503020204020204" pitchFamily="34" charset="-122"/>
                <a:ea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rPr>
              <a:t>DBSCAN</a:t>
            </a:r>
            <a:r>
              <a:rPr lang="zh-CN" altLang="zh-CN" sz="2800">
                <a:latin typeface="微软雅黑" panose="020B0503020204020204" pitchFamily="34" charset="-122"/>
                <a:ea typeface="微软雅黑" panose="020B0503020204020204" pitchFamily="34" charset="-122"/>
              </a:rPr>
              <a:t>的主要步骤</a:t>
            </a:r>
            <a:r>
              <a:rPr lang="zh-CN" altLang="en-US" sz="2800">
                <a:latin typeface="微软雅黑" panose="020B0503020204020204" pitchFamily="34" charset="-122"/>
                <a:ea typeface="微软雅黑" panose="020B0503020204020204" pitchFamily="34" charset="-122"/>
              </a:rPr>
              <a:t>：</a:t>
            </a:r>
          </a:p>
        </p:txBody>
      </p:sp>
      <p:sp>
        <p:nvSpPr>
          <p:cNvPr id="2" name="内容占位符 1">
            <a:extLst>
              <a:ext uri="{FF2B5EF4-FFF2-40B4-BE49-F238E27FC236}">
                <a16:creationId xmlns:a16="http://schemas.microsoft.com/office/drawing/2014/main" id="{DF308FC6-CB8D-F44C-9037-81184AC7F4F8}"/>
              </a:ext>
            </a:extLst>
          </p:cNvPr>
          <p:cNvSpPr>
            <a:spLocks noGrp="1"/>
          </p:cNvSpPr>
          <p:nvPr>
            <p:ph idx="1"/>
          </p:nvPr>
        </p:nvSpPr>
        <p:spPr/>
        <p:txBody>
          <a:bodyPr/>
          <a:lstStyle/>
          <a:p>
            <a:r>
              <a:rPr lang="zh-CN" altLang="zh-CN" sz="2400" dirty="0"/>
              <a:t>初始时将</a:t>
            </a:r>
            <a:r>
              <a:rPr lang="en-US" altLang="zh-CN" sz="2400" dirty="0"/>
              <a:t>n</a:t>
            </a:r>
            <a:r>
              <a:rPr lang="zh-CN" altLang="zh-CN" sz="2400" dirty="0"/>
              <a:t>个对象的状态都标记为</a:t>
            </a:r>
            <a:r>
              <a:rPr lang="en-US" altLang="zh-CN" sz="2400" dirty="0"/>
              <a:t>0</a:t>
            </a:r>
            <a:r>
              <a:rPr lang="zh-CN" altLang="zh-CN" sz="2400" dirty="0"/>
              <a:t>，</a:t>
            </a:r>
            <a:r>
              <a:rPr lang="en-US" altLang="zh-CN" sz="2400" dirty="0" err="1"/>
              <a:t>i</a:t>
            </a:r>
            <a:r>
              <a:rPr lang="en-US" altLang="zh-CN" sz="2400" dirty="0"/>
              <a:t>=1;</a:t>
            </a:r>
            <a:endParaRPr lang="zh-CN" altLang="zh-CN" sz="2400" dirty="0"/>
          </a:p>
          <a:p>
            <a:r>
              <a:rPr lang="zh-CN" altLang="zh-CN" sz="2400" dirty="0"/>
              <a:t>从</a:t>
            </a:r>
            <a:r>
              <a:rPr lang="en-US" altLang="zh-CN" sz="2400" i="1" dirty="0"/>
              <a:t>D</a:t>
            </a:r>
            <a:r>
              <a:rPr lang="zh-CN" altLang="zh-CN" sz="2400" dirty="0"/>
              <a:t>中随机选取一个状态为</a:t>
            </a:r>
            <a:r>
              <a:rPr lang="en-US" altLang="zh-CN" sz="2400" i="1" dirty="0"/>
              <a:t>0</a:t>
            </a:r>
            <a:r>
              <a:rPr lang="zh-CN" altLang="zh-CN" sz="2400" dirty="0"/>
              <a:t>的对象</a:t>
            </a:r>
            <a:r>
              <a:rPr lang="en-US" altLang="zh-CN" sz="2400" i="1" dirty="0"/>
              <a:t>p</a:t>
            </a:r>
            <a:r>
              <a:rPr lang="zh-CN" altLang="zh-CN" sz="2400" dirty="0"/>
              <a:t>，并将其状态更改为</a:t>
            </a:r>
            <a:r>
              <a:rPr lang="en-US" altLang="zh-CN" sz="2400" dirty="0"/>
              <a:t>1</a:t>
            </a:r>
            <a:r>
              <a:rPr lang="zh-CN" altLang="zh-CN" sz="2400" dirty="0"/>
              <a:t>；</a:t>
            </a:r>
          </a:p>
          <a:p>
            <a:r>
              <a:rPr lang="zh-CN" altLang="zh-CN" sz="2400" dirty="0"/>
              <a:t>如果对象</a:t>
            </a:r>
            <a:r>
              <a:rPr lang="en-US" altLang="zh-CN" sz="2400" i="1" dirty="0"/>
              <a:t>p</a:t>
            </a:r>
            <a:r>
              <a:rPr lang="zh-CN" altLang="zh-CN" sz="2400" dirty="0"/>
              <a:t>的密度不小于</a:t>
            </a:r>
            <a:r>
              <a:rPr lang="en-US" altLang="zh-CN" sz="2400" i="1" dirty="0" err="1"/>
              <a:t>minPts</a:t>
            </a:r>
            <a:r>
              <a:rPr lang="zh-CN" altLang="zh-CN" sz="2400" dirty="0"/>
              <a:t>，则创建一个新的簇</a:t>
            </a:r>
            <a:r>
              <a:rPr lang="en-US" altLang="zh-CN" sz="2400" i="1" dirty="0"/>
              <a:t>C</a:t>
            </a:r>
            <a:r>
              <a:rPr lang="en-US" altLang="zh-CN" sz="2400" i="1" baseline="-25000" dirty="0"/>
              <a:t>i</a:t>
            </a:r>
            <a:r>
              <a:rPr lang="zh-CN" altLang="zh-CN" sz="2400" dirty="0"/>
              <a:t>并把</a:t>
            </a:r>
            <a:r>
              <a:rPr lang="en-US" altLang="zh-CN" sz="2400" i="1" dirty="0"/>
              <a:t>p</a:t>
            </a:r>
            <a:r>
              <a:rPr lang="zh-CN" altLang="zh-CN" sz="2400" dirty="0"/>
              <a:t>加入到此簇中，令集合</a:t>
            </a:r>
            <a:r>
              <a:rPr lang="en-US" altLang="zh-CN" sz="2400" i="1" dirty="0"/>
              <a:t>N</a:t>
            </a:r>
            <a:r>
              <a:rPr lang="en-US" altLang="zh-CN" sz="2400" dirty="0"/>
              <a:t>=neighbor(</a:t>
            </a:r>
            <a:r>
              <a:rPr lang="en-US" altLang="zh-CN" sz="2400" i="1" dirty="0"/>
              <a:t>p</a:t>
            </a:r>
            <a:r>
              <a:rPr lang="en-US" altLang="zh-CN" sz="2400" dirty="0"/>
              <a:t>, </a:t>
            </a:r>
            <a:r>
              <a:rPr lang="en-US" altLang="zh-CN" sz="2400" dirty="0">
                <a:sym typeface="Symbol" pitchFamily="2" charset="2"/>
              </a:rPr>
              <a:t></a:t>
            </a:r>
            <a:r>
              <a:rPr lang="en-US" altLang="zh-CN" sz="2400" dirty="0"/>
              <a:t>)</a:t>
            </a:r>
            <a:r>
              <a:rPr lang="zh-CN" altLang="zh-CN" sz="2400" dirty="0"/>
              <a:t>。对于</a:t>
            </a:r>
            <a:r>
              <a:rPr lang="en-US" altLang="zh-CN" sz="2400" i="1" dirty="0"/>
              <a:t>N</a:t>
            </a:r>
            <a:r>
              <a:rPr lang="zh-CN" altLang="zh-CN" sz="2400" dirty="0"/>
              <a:t>中的每个对象</a:t>
            </a:r>
            <a:r>
              <a:rPr lang="en-US" altLang="zh-CN" sz="2400" i="1" dirty="0"/>
              <a:t>q</a:t>
            </a:r>
            <a:r>
              <a:rPr lang="zh-CN" altLang="zh-CN" sz="2400" dirty="0"/>
              <a:t>，做如下二步操作：</a:t>
            </a:r>
          </a:p>
          <a:p>
            <a:pPr lvl="1"/>
            <a:r>
              <a:rPr lang="zh-CN" altLang="zh-CN" sz="2000" dirty="0"/>
              <a:t>若</a:t>
            </a:r>
            <a:r>
              <a:rPr lang="en-US" altLang="zh-CN" sz="2000" i="1" dirty="0"/>
              <a:t>q</a:t>
            </a:r>
            <a:r>
              <a:rPr lang="zh-CN" altLang="zh-CN" sz="2000" dirty="0"/>
              <a:t>的状态为</a:t>
            </a:r>
            <a:r>
              <a:rPr lang="en-US" altLang="zh-CN" sz="2000" dirty="0"/>
              <a:t>0</a:t>
            </a:r>
            <a:r>
              <a:rPr lang="zh-CN" altLang="zh-CN" sz="2000" dirty="0"/>
              <a:t>，改为</a:t>
            </a:r>
            <a:r>
              <a:rPr lang="en-US" altLang="zh-CN" sz="2000" dirty="0"/>
              <a:t>1</a:t>
            </a:r>
            <a:r>
              <a:rPr lang="zh-CN" altLang="zh-CN" sz="2000" dirty="0"/>
              <a:t>，若</a:t>
            </a:r>
            <a:r>
              <a:rPr lang="en-US" altLang="zh-CN" sz="2000" i="1" dirty="0"/>
              <a:t>q</a:t>
            </a:r>
            <a:r>
              <a:rPr lang="zh-CN" altLang="zh-CN" sz="2000" dirty="0"/>
              <a:t>是个核心点，将其所有的</a:t>
            </a:r>
            <a:r>
              <a:rPr lang="en-US" altLang="zh-CN" sz="2000" b="1" dirty="0">
                <a:sym typeface="Symbol" pitchFamily="2" charset="2"/>
              </a:rPr>
              <a:t></a:t>
            </a:r>
            <a:r>
              <a:rPr lang="zh-CN" altLang="zh-CN" sz="2000" dirty="0"/>
              <a:t>邻居加入集合</a:t>
            </a:r>
            <a:r>
              <a:rPr lang="en-US" altLang="zh-CN" sz="2000" i="1" dirty="0"/>
              <a:t>N</a:t>
            </a:r>
            <a:r>
              <a:rPr lang="zh-CN" altLang="zh-CN" sz="2000" dirty="0"/>
              <a:t>。</a:t>
            </a:r>
          </a:p>
          <a:p>
            <a:pPr lvl="1"/>
            <a:r>
              <a:rPr lang="zh-CN" altLang="zh-CN" sz="2000" dirty="0"/>
              <a:t>如果</a:t>
            </a:r>
            <a:r>
              <a:rPr lang="en-US" altLang="zh-CN" sz="2000" i="1" dirty="0"/>
              <a:t>q</a:t>
            </a:r>
            <a:r>
              <a:rPr lang="zh-CN" altLang="zh-CN" sz="2000" dirty="0"/>
              <a:t>不属于已有的任何一个簇</a:t>
            </a:r>
            <a:r>
              <a:rPr lang="en-US" altLang="zh-CN" sz="2000" i="1" dirty="0" err="1"/>
              <a:t>C</a:t>
            </a:r>
            <a:r>
              <a:rPr lang="en-US" altLang="zh-CN" sz="2000" i="1" baseline="-25000" dirty="0" err="1"/>
              <a:t>j</a:t>
            </a:r>
            <a:r>
              <a:rPr lang="zh-CN" altLang="zh-CN" sz="2000" dirty="0"/>
              <a:t>，</a:t>
            </a:r>
            <a:r>
              <a:rPr lang="en-US" altLang="zh-CN" sz="2000" dirty="0"/>
              <a:t>1</a:t>
            </a:r>
            <a:r>
              <a:rPr lang="en-US" altLang="zh-CN" sz="2000" dirty="0">
                <a:sym typeface="Symbol" pitchFamily="2" charset="2"/>
              </a:rPr>
              <a:t></a:t>
            </a:r>
            <a:r>
              <a:rPr lang="en-US" altLang="zh-CN" sz="2000" dirty="0"/>
              <a:t> </a:t>
            </a:r>
            <a:r>
              <a:rPr lang="en-US" altLang="zh-CN" sz="2000" i="1" dirty="0" err="1"/>
              <a:t>j</a:t>
            </a:r>
            <a:r>
              <a:rPr lang="en-US" altLang="zh-CN" sz="2000" dirty="0" err="1">
                <a:sym typeface="Symbol" pitchFamily="2" charset="2"/>
              </a:rPr>
              <a:t></a:t>
            </a:r>
            <a:r>
              <a:rPr lang="en-US" altLang="zh-CN" sz="2000" i="1" dirty="0" err="1"/>
              <a:t>i</a:t>
            </a:r>
            <a:r>
              <a:rPr lang="zh-CN" altLang="zh-CN" sz="2000" dirty="0"/>
              <a:t>，将</a:t>
            </a:r>
            <a:r>
              <a:rPr lang="en-US" altLang="zh-CN" sz="2000" i="1" dirty="0"/>
              <a:t>q</a:t>
            </a:r>
            <a:r>
              <a:rPr lang="zh-CN" altLang="zh-CN" sz="2000" dirty="0"/>
              <a:t>放入</a:t>
            </a:r>
            <a:r>
              <a:rPr lang="en-US" altLang="zh-CN" sz="2000" i="1" dirty="0"/>
              <a:t>C</a:t>
            </a:r>
            <a:r>
              <a:rPr lang="en-US" altLang="zh-CN" sz="2000" i="1" baseline="-25000" dirty="0"/>
              <a:t>i</a:t>
            </a:r>
            <a:r>
              <a:rPr lang="zh-CN" altLang="zh-CN" sz="2000" i="1" dirty="0"/>
              <a:t>。</a:t>
            </a:r>
            <a:endParaRPr lang="zh-CN" altLang="zh-CN" sz="2000" dirty="0"/>
          </a:p>
          <a:p>
            <a:r>
              <a:rPr lang="zh-CN" altLang="zh-CN" sz="2400" dirty="0"/>
              <a:t>如果对象</a:t>
            </a:r>
            <a:r>
              <a:rPr lang="en-US" altLang="zh-CN" sz="2400" dirty="0"/>
              <a:t>p</a:t>
            </a:r>
            <a:r>
              <a:rPr lang="zh-CN" altLang="zh-CN" sz="2400" dirty="0"/>
              <a:t>的密度小于</a:t>
            </a:r>
            <a:r>
              <a:rPr lang="en-US" altLang="zh-CN" sz="2400" i="1" dirty="0" err="1"/>
              <a:t>minPts</a:t>
            </a:r>
            <a:r>
              <a:rPr lang="zh-CN" altLang="zh-CN" sz="2400" dirty="0"/>
              <a:t>，标记</a:t>
            </a:r>
            <a:r>
              <a:rPr lang="en-US" altLang="zh-CN" sz="2400" i="1" dirty="0"/>
              <a:t>p</a:t>
            </a:r>
            <a:r>
              <a:rPr lang="zh-CN" altLang="zh-CN" sz="2400" dirty="0"/>
              <a:t>的状态为</a:t>
            </a:r>
            <a:r>
              <a:rPr lang="en-US" altLang="zh-CN" sz="2400" dirty="0"/>
              <a:t>3</a:t>
            </a:r>
            <a:r>
              <a:rPr lang="zh-CN" altLang="zh-CN" sz="2400" dirty="0"/>
              <a:t>；</a:t>
            </a:r>
          </a:p>
          <a:p>
            <a:r>
              <a:rPr lang="zh-CN" altLang="zh-CN" sz="2400" dirty="0"/>
              <a:t>如果所有对象的状态都为</a:t>
            </a:r>
            <a:r>
              <a:rPr lang="en-US" altLang="zh-CN" sz="2400" dirty="0"/>
              <a:t>1</a:t>
            </a:r>
            <a:r>
              <a:rPr lang="zh-CN" altLang="zh-CN" sz="2400" dirty="0"/>
              <a:t>，则输出所有簇，不属于任何簇的对象为噪音，停止，否则，令</a:t>
            </a:r>
            <a:r>
              <a:rPr lang="en-US" altLang="zh-CN" sz="2400" dirty="0" err="1"/>
              <a:t>i</a:t>
            </a:r>
            <a:r>
              <a:rPr lang="en-US" altLang="zh-CN" sz="2400" dirty="0"/>
              <a:t>=i+1</a:t>
            </a:r>
            <a:r>
              <a:rPr lang="zh-CN" altLang="zh-CN" sz="2400" dirty="0"/>
              <a:t>，转至步骤</a:t>
            </a:r>
            <a:r>
              <a:rPr lang="en-US" altLang="zh-CN" sz="2400" dirty="0"/>
              <a:t>2</a:t>
            </a:r>
            <a:r>
              <a:rPr lang="zh-CN" altLang="zh-CN" sz="2400" dirty="0"/>
              <a:t>。</a:t>
            </a:r>
          </a:p>
          <a:p>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标题 1">
            <a:extLst>
              <a:ext uri="{FF2B5EF4-FFF2-40B4-BE49-F238E27FC236}">
                <a16:creationId xmlns:a16="http://schemas.microsoft.com/office/drawing/2014/main" id="{DC948CB4-829E-9B49-8AF2-3BFF29C2A93E}"/>
              </a:ext>
            </a:extLst>
          </p:cNvPr>
          <p:cNvSpPr>
            <a:spLocks noGrp="1"/>
          </p:cNvSpPr>
          <p:nvPr>
            <p:ph type="title"/>
          </p:nvPr>
        </p:nvSpPr>
        <p:spPr/>
        <p:txBody>
          <a:bodyPr/>
          <a:lstStyle/>
          <a:p>
            <a:r>
              <a:rPr lang="zh-CN" altLang="en-US">
                <a:latin typeface="微软雅黑" panose="020B0503020204020204" pitchFamily="34" charset="-122"/>
                <a:ea typeface="微软雅黑" panose="020B0503020204020204" pitchFamily="34" charset="-122"/>
              </a:rPr>
              <a:t>示例</a:t>
            </a:r>
          </a:p>
        </p:txBody>
      </p:sp>
      <p:sp>
        <p:nvSpPr>
          <p:cNvPr id="58371" name="内容占位符 2">
            <a:extLst>
              <a:ext uri="{FF2B5EF4-FFF2-40B4-BE49-F238E27FC236}">
                <a16:creationId xmlns:a16="http://schemas.microsoft.com/office/drawing/2014/main" id="{59F7A3D0-5A8F-114E-A41A-4F5C2C87B915}"/>
              </a:ext>
            </a:extLst>
          </p:cNvPr>
          <p:cNvSpPr>
            <a:spLocks noGrp="1"/>
          </p:cNvSpPr>
          <p:nvPr>
            <p:ph idx="1"/>
          </p:nvPr>
        </p:nvSpPr>
        <p:spPr/>
        <p:txBody>
          <a:bodyPr/>
          <a:lstStyle/>
          <a:p>
            <a:r>
              <a:rPr lang="zh-CN" altLang="zh-CN">
                <a:ea typeface="微软雅黑" panose="020B0503020204020204" pitchFamily="34" charset="-122"/>
                <a:cs typeface="微软雅黑" panose="020B0503020204020204" pitchFamily="34" charset="-122"/>
              </a:rPr>
              <a:t>假设半径</a:t>
            </a:r>
            <a:r>
              <a:rPr lang="en-US" altLang="zh-CN">
                <a:ea typeface="微软雅黑" panose="020B0503020204020204" pitchFamily="34" charset="-122"/>
                <a:cs typeface="微软雅黑" panose="020B0503020204020204" pitchFamily="34" charset="-122"/>
                <a:sym typeface="Symbol" pitchFamily="2" charset="2"/>
              </a:rPr>
              <a:t></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，密度阈值</a:t>
            </a:r>
            <a:r>
              <a:rPr lang="en-US" altLang="zh-CN" i="1">
                <a:ea typeface="微软雅黑" panose="020B0503020204020204" pitchFamily="34" charset="-122"/>
                <a:cs typeface="微软雅黑" panose="020B0503020204020204" pitchFamily="34" charset="-122"/>
              </a:rPr>
              <a:t>minPts</a:t>
            </a:r>
            <a:r>
              <a:rPr lang="en-US" altLang="zh-CN">
                <a:ea typeface="微软雅黑" panose="020B0503020204020204" pitchFamily="34" charset="-122"/>
                <a:cs typeface="微软雅黑" panose="020B0503020204020204" pitchFamily="34" charset="-122"/>
              </a:rPr>
              <a:t>=3</a:t>
            </a:r>
            <a:endParaRPr lang="zh-CN" altLang="en-US">
              <a:ea typeface="微软雅黑" panose="020B0503020204020204" pitchFamily="34" charset="-122"/>
              <a:cs typeface="微软雅黑" panose="020B0503020204020204" pitchFamily="34" charset="-122"/>
            </a:endParaRPr>
          </a:p>
        </p:txBody>
      </p:sp>
      <p:graphicFrame>
        <p:nvGraphicFramePr>
          <p:cNvPr id="58372" name="图表 12">
            <a:extLst>
              <a:ext uri="{FF2B5EF4-FFF2-40B4-BE49-F238E27FC236}">
                <a16:creationId xmlns:a16="http://schemas.microsoft.com/office/drawing/2014/main" id="{8F9406AA-7C62-8B45-90E5-5AD7239A8756}"/>
              </a:ext>
            </a:extLst>
          </p:cNvPr>
          <p:cNvGraphicFramePr>
            <a:graphicFrameLocks noChangeAspect="1"/>
          </p:cNvGraphicFramePr>
          <p:nvPr/>
        </p:nvGraphicFramePr>
        <p:xfrm>
          <a:off x="6496051" y="1304926"/>
          <a:ext cx="2767013" cy="2462213"/>
        </p:xfrm>
        <a:graphic>
          <a:graphicData uri="http://schemas.openxmlformats.org/presentationml/2006/ole">
            <mc:AlternateContent xmlns:mc="http://schemas.openxmlformats.org/markup-compatibility/2006">
              <mc:Choice xmlns:v="urn:schemas-microsoft-com:vml" Requires="v">
                <p:oleObj spid="_x0000_s58391" name="图表" r:id="rId3" imgW="2889250" imgH="2571750" progId="Excel.Chart.8">
                  <p:embed/>
                </p:oleObj>
              </mc:Choice>
              <mc:Fallback>
                <p:oleObj name="图表" r:id="rId3" imgW="2889250" imgH="2571750" progId="Excel.Chart.8">
                  <p:embed/>
                  <p:pic>
                    <p:nvPicPr>
                      <p:cNvPr id="0" name="图表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6051" y="1304926"/>
                        <a:ext cx="276701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8373" name="图表 13">
            <a:extLst>
              <a:ext uri="{FF2B5EF4-FFF2-40B4-BE49-F238E27FC236}">
                <a16:creationId xmlns:a16="http://schemas.microsoft.com/office/drawing/2014/main" id="{ADDC33EC-A6B3-6749-ABD2-B847C7DADF96}"/>
              </a:ext>
            </a:extLst>
          </p:cNvPr>
          <p:cNvGraphicFramePr>
            <a:graphicFrameLocks noChangeAspect="1"/>
          </p:cNvGraphicFramePr>
          <p:nvPr>
            <p:extLst>
              <p:ext uri="{D42A27DB-BD31-4B8C-83A1-F6EECF244321}">
                <p14:modId xmlns:p14="http://schemas.microsoft.com/office/powerpoint/2010/main" val="1856435217"/>
              </p:ext>
            </p:extLst>
          </p:nvPr>
        </p:nvGraphicFramePr>
        <p:xfrm>
          <a:off x="1042196" y="3648076"/>
          <a:ext cx="2859087" cy="2549525"/>
        </p:xfrm>
        <a:graphic>
          <a:graphicData uri="http://schemas.openxmlformats.org/presentationml/2006/ole">
            <mc:AlternateContent xmlns:mc="http://schemas.openxmlformats.org/markup-compatibility/2006">
              <mc:Choice xmlns:v="urn:schemas-microsoft-com:vml" Requires="v">
                <p:oleObj spid="_x0000_s58392" name="图表" r:id="rId5" imgW="2901950" imgH="2584450" progId="Excel.Chart.8">
                  <p:embed/>
                </p:oleObj>
              </mc:Choice>
              <mc:Fallback>
                <p:oleObj name="图表" r:id="rId5" imgW="2901950" imgH="2584450" progId="Excel.Chart.8">
                  <p:embed/>
                  <p:pic>
                    <p:nvPicPr>
                      <p:cNvPr id="0" name="图表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2196" y="3648076"/>
                        <a:ext cx="2859087"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8374" name="图表 14">
            <a:extLst>
              <a:ext uri="{FF2B5EF4-FFF2-40B4-BE49-F238E27FC236}">
                <a16:creationId xmlns:a16="http://schemas.microsoft.com/office/drawing/2014/main" id="{E5A250F7-4AA9-434E-924D-808C14A4ED17}"/>
              </a:ext>
            </a:extLst>
          </p:cNvPr>
          <p:cNvGraphicFramePr>
            <a:graphicFrameLocks noChangeAspect="1"/>
          </p:cNvGraphicFramePr>
          <p:nvPr/>
        </p:nvGraphicFramePr>
        <p:xfrm>
          <a:off x="4587875" y="3668714"/>
          <a:ext cx="2865438" cy="2549525"/>
        </p:xfrm>
        <a:graphic>
          <a:graphicData uri="http://schemas.openxmlformats.org/presentationml/2006/ole">
            <mc:AlternateContent xmlns:mc="http://schemas.openxmlformats.org/markup-compatibility/2006">
              <mc:Choice xmlns:v="urn:schemas-microsoft-com:vml" Requires="v">
                <p:oleObj spid="_x0000_s58393" name="图表" r:id="rId7" imgW="2990850" imgH="2660650" progId="Excel.Chart.8">
                  <p:embed/>
                </p:oleObj>
              </mc:Choice>
              <mc:Fallback>
                <p:oleObj name="图表" r:id="rId7" imgW="2990850" imgH="2660650" progId="Excel.Chart.8">
                  <p:embed/>
                  <p:pic>
                    <p:nvPicPr>
                      <p:cNvPr id="0" name="图表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87875" y="3668714"/>
                        <a:ext cx="2865438"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8375" name="图表 15">
            <a:extLst>
              <a:ext uri="{FF2B5EF4-FFF2-40B4-BE49-F238E27FC236}">
                <a16:creationId xmlns:a16="http://schemas.microsoft.com/office/drawing/2014/main" id="{96A73B52-5F9E-DC49-BB6F-60CE788AAEEF}"/>
              </a:ext>
            </a:extLst>
          </p:cNvPr>
          <p:cNvGraphicFramePr>
            <a:graphicFrameLocks noChangeAspect="1"/>
          </p:cNvGraphicFramePr>
          <p:nvPr>
            <p:extLst>
              <p:ext uri="{D42A27DB-BD31-4B8C-83A1-F6EECF244321}">
                <p14:modId xmlns:p14="http://schemas.microsoft.com/office/powerpoint/2010/main" val="2956840732"/>
              </p:ext>
            </p:extLst>
          </p:nvPr>
        </p:nvGraphicFramePr>
        <p:xfrm>
          <a:off x="8309767" y="3689352"/>
          <a:ext cx="2840037" cy="2528887"/>
        </p:xfrm>
        <a:graphic>
          <a:graphicData uri="http://schemas.openxmlformats.org/presentationml/2006/ole">
            <mc:AlternateContent xmlns:mc="http://schemas.openxmlformats.org/markup-compatibility/2006">
              <mc:Choice xmlns:v="urn:schemas-microsoft-com:vml" Requires="v">
                <p:oleObj spid="_x0000_s58394" name="图表" r:id="rId9" imgW="2736850" imgH="2432050" progId="Excel.Chart.8">
                  <p:embed/>
                </p:oleObj>
              </mc:Choice>
              <mc:Fallback>
                <p:oleObj name="图表" r:id="rId9" imgW="2736850" imgH="2432050" progId="Excel.Chart.8">
                  <p:embed/>
                  <p:pic>
                    <p:nvPicPr>
                      <p:cNvPr id="0" name="图表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09767" y="3689352"/>
                        <a:ext cx="2840037" cy="252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8376" name="矩形 16">
            <a:extLst>
              <a:ext uri="{FF2B5EF4-FFF2-40B4-BE49-F238E27FC236}">
                <a16:creationId xmlns:a16="http://schemas.microsoft.com/office/drawing/2014/main" id="{F2214313-2DEF-334F-A8A7-13B933E99D96}"/>
              </a:ext>
            </a:extLst>
          </p:cNvPr>
          <p:cNvSpPr>
            <a:spLocks noChangeArrowheads="1"/>
          </p:cNvSpPr>
          <p:nvPr/>
        </p:nvSpPr>
        <p:spPr bwMode="auto">
          <a:xfrm>
            <a:off x="1448596" y="6070601"/>
            <a:ext cx="2205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zh-CN" altLang="zh-CN" sz="2400" dirty="0">
                <a:latin typeface="Calibri" panose="020F0502020204030204" pitchFamily="34" charset="0"/>
                <a:ea typeface="微软雅黑" panose="020B0503020204020204" pitchFamily="34" charset="-122"/>
                <a:cs typeface="Times New Roman" panose="02020603050405020304" pitchFamily="18" charset="0"/>
              </a:rPr>
              <a:t>处理对象</a:t>
            </a:r>
            <a:r>
              <a:rPr kumimoji="0" lang="en-US" altLang="zh-CN" sz="2400" dirty="0">
                <a:latin typeface="Calibri" panose="020F0502020204030204" pitchFamily="34" charset="0"/>
                <a:ea typeface="微软雅黑" panose="020B0503020204020204" pitchFamily="34" charset="-122"/>
                <a:cs typeface="Times New Roman" panose="02020603050405020304" pitchFamily="18" charset="0"/>
              </a:rPr>
              <a:t>a(1,2) </a:t>
            </a:r>
            <a:endParaRPr kumimoji="0" lang="zh-CN" altLang="en-US" sz="2400" dirty="0">
              <a:latin typeface="Lucida Sans" panose="020B0602030504020204" pitchFamily="34" charset="0"/>
              <a:ea typeface="微软雅黑" panose="020B0503020204020204" pitchFamily="34" charset="-122"/>
              <a:cs typeface="Times New Roman" panose="02020603050405020304" pitchFamily="18" charset="0"/>
            </a:endParaRPr>
          </a:p>
        </p:txBody>
      </p:sp>
      <p:sp>
        <p:nvSpPr>
          <p:cNvPr id="58377" name="矩形 17">
            <a:extLst>
              <a:ext uri="{FF2B5EF4-FFF2-40B4-BE49-F238E27FC236}">
                <a16:creationId xmlns:a16="http://schemas.microsoft.com/office/drawing/2014/main" id="{913D1C96-0DD0-0246-84B7-4E849943F19F}"/>
              </a:ext>
            </a:extLst>
          </p:cNvPr>
          <p:cNvSpPr>
            <a:spLocks noChangeArrowheads="1"/>
          </p:cNvSpPr>
          <p:nvPr/>
        </p:nvSpPr>
        <p:spPr bwMode="auto">
          <a:xfrm>
            <a:off x="4994276" y="6091239"/>
            <a:ext cx="21510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zh-CN" altLang="zh-CN" sz="2400">
                <a:latin typeface="Calibri" panose="020F0502020204030204" pitchFamily="34" charset="0"/>
                <a:ea typeface="微软雅黑" panose="020B0503020204020204" pitchFamily="34" charset="-122"/>
                <a:cs typeface="Times New Roman" panose="02020603050405020304" pitchFamily="18" charset="0"/>
              </a:rPr>
              <a:t>处理对象</a:t>
            </a:r>
            <a:r>
              <a:rPr kumimoji="0" lang="en-US" altLang="zh-CN" sz="2400">
                <a:latin typeface="Calibri" panose="020F0502020204030204" pitchFamily="34" charset="0"/>
                <a:ea typeface="微软雅黑" panose="020B0503020204020204" pitchFamily="34" charset="-122"/>
                <a:cs typeface="Times New Roman" panose="02020603050405020304" pitchFamily="18" charset="0"/>
              </a:rPr>
              <a:t>b(3,4)</a:t>
            </a:r>
            <a:endParaRPr kumimoji="0" lang="zh-CN" altLang="en-US" sz="2400">
              <a:latin typeface="Lucida Sans" panose="020B0602030504020204" pitchFamily="34" charset="0"/>
              <a:ea typeface="微软雅黑" panose="020B0503020204020204" pitchFamily="34" charset="-122"/>
              <a:cs typeface="Times New Roman" panose="02020603050405020304" pitchFamily="18" charset="0"/>
            </a:endParaRPr>
          </a:p>
        </p:txBody>
      </p:sp>
      <p:sp>
        <p:nvSpPr>
          <p:cNvPr id="58378" name="矩形 18">
            <a:extLst>
              <a:ext uri="{FF2B5EF4-FFF2-40B4-BE49-F238E27FC236}">
                <a16:creationId xmlns:a16="http://schemas.microsoft.com/office/drawing/2014/main" id="{6E2D4EFB-3B60-3948-8AA4-BD2E6E36AE74}"/>
              </a:ext>
            </a:extLst>
          </p:cNvPr>
          <p:cNvSpPr>
            <a:spLocks noChangeArrowheads="1"/>
          </p:cNvSpPr>
          <p:nvPr/>
        </p:nvSpPr>
        <p:spPr bwMode="auto">
          <a:xfrm>
            <a:off x="8760616" y="6083301"/>
            <a:ext cx="2119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zh-CN" altLang="zh-CN" sz="2400">
                <a:latin typeface="Calibri" panose="020F0502020204030204" pitchFamily="34" charset="0"/>
                <a:ea typeface="微软雅黑" panose="020B0503020204020204" pitchFamily="34" charset="-122"/>
                <a:cs typeface="Times New Roman" panose="02020603050405020304" pitchFamily="18" charset="0"/>
              </a:rPr>
              <a:t>处理对象</a:t>
            </a:r>
            <a:r>
              <a:rPr kumimoji="0" lang="en-US" altLang="zh-CN" sz="2400">
                <a:latin typeface="Calibri" panose="020F0502020204030204" pitchFamily="34" charset="0"/>
                <a:ea typeface="微软雅黑" panose="020B0503020204020204" pitchFamily="34" charset="-122"/>
                <a:cs typeface="Times New Roman" panose="02020603050405020304" pitchFamily="18" charset="0"/>
              </a:rPr>
              <a:t>c(4,3)</a:t>
            </a:r>
            <a:endParaRPr kumimoji="0" lang="zh-CN" altLang="en-US" sz="2400">
              <a:latin typeface="Lucida Sans" panose="020B0602030504020204" pitchFamily="34" charset="0"/>
              <a:ea typeface="微软雅黑" panose="020B0503020204020204" pitchFamily="34" charset="-122"/>
              <a:cs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a:extLst>
              <a:ext uri="{FF2B5EF4-FFF2-40B4-BE49-F238E27FC236}">
                <a16:creationId xmlns:a16="http://schemas.microsoft.com/office/drawing/2014/main" id="{8DAA150A-196C-8941-AE29-547B7B8BF396}"/>
              </a:ext>
            </a:extLst>
          </p:cNvPr>
          <p:cNvSpPr>
            <a:spLocks noGrp="1"/>
          </p:cNvSpPr>
          <p:nvPr>
            <p:ph type="title"/>
          </p:nvPr>
        </p:nvSpPr>
        <p:spPr/>
        <p:txBody>
          <a:bodyPr/>
          <a:lstStyle/>
          <a:p>
            <a:r>
              <a:rPr lang="zh-CN" altLang="zh-CN">
                <a:latin typeface="微软雅黑" panose="020B0503020204020204" pitchFamily="34" charset="-122"/>
                <a:ea typeface="微软雅黑" panose="020B0503020204020204" pitchFamily="34" charset="-122"/>
              </a:rPr>
              <a:t>参数的设定</a:t>
            </a:r>
            <a:endParaRPr lang="zh-CN" altLang="en-US">
              <a:latin typeface="微软雅黑" panose="020B0503020204020204" pitchFamily="34" charset="-122"/>
              <a:ea typeface="微软雅黑" panose="020B0503020204020204" pitchFamily="34" charset="-122"/>
            </a:endParaRPr>
          </a:p>
        </p:txBody>
      </p:sp>
      <p:sp>
        <p:nvSpPr>
          <p:cNvPr id="59395" name="内容占位符 2">
            <a:extLst>
              <a:ext uri="{FF2B5EF4-FFF2-40B4-BE49-F238E27FC236}">
                <a16:creationId xmlns:a16="http://schemas.microsoft.com/office/drawing/2014/main" id="{5E6E8F89-79F8-CF40-A7F3-9914B9466583}"/>
              </a:ext>
            </a:extLst>
          </p:cNvPr>
          <p:cNvSpPr>
            <a:spLocks noGrp="1"/>
          </p:cNvSpPr>
          <p:nvPr>
            <p:ph idx="1"/>
          </p:nvPr>
        </p:nvSpPr>
        <p:spPr/>
        <p:txBody>
          <a:bodyPr/>
          <a:lstStyle/>
          <a:p>
            <a:r>
              <a:rPr lang="zh-CN" altLang="zh-CN" sz="2400">
                <a:ea typeface="微软雅黑" panose="020B0503020204020204" pitchFamily="34" charset="-122"/>
                <a:cs typeface="微软雅黑" panose="020B0503020204020204" pitchFamily="34" charset="-122"/>
              </a:rPr>
              <a:t>对于二维数据集来说，</a:t>
            </a:r>
            <a:r>
              <a:rPr lang="en-US" altLang="zh-CN" sz="2400">
                <a:ea typeface="微软雅黑" panose="020B0503020204020204" pitchFamily="34" charset="-122"/>
                <a:cs typeface="微软雅黑" panose="020B0503020204020204" pitchFamily="34" charset="-122"/>
              </a:rPr>
              <a:t>MinPts=4</a:t>
            </a:r>
            <a:r>
              <a:rPr lang="zh-CN" altLang="zh-CN" sz="2400">
                <a:ea typeface="微软雅黑" panose="020B0503020204020204" pitchFamily="34" charset="-122"/>
                <a:cs typeface="微软雅黑" panose="020B0503020204020204" pitchFamily="34" charset="-122"/>
              </a:rPr>
              <a:t>比较合适。</a:t>
            </a:r>
            <a:endParaRPr lang="en-US" altLang="zh-CN" sz="2400">
              <a:ea typeface="微软雅黑" panose="020B0503020204020204" pitchFamily="34" charset="-122"/>
              <a:cs typeface="微软雅黑" panose="020B0503020204020204" pitchFamily="34" charset="-122"/>
            </a:endParaRPr>
          </a:p>
          <a:p>
            <a:r>
              <a:rPr lang="en-US" altLang="zh-CN" sz="2400">
                <a:ea typeface="微软雅黑" panose="020B0503020204020204" pitchFamily="34" charset="-122"/>
                <a:cs typeface="微软雅黑" panose="020B0503020204020204" pitchFamily="34" charset="-122"/>
                <a:sym typeface="Symbol" pitchFamily="2" charset="2"/>
              </a:rPr>
              <a:t></a:t>
            </a:r>
            <a:r>
              <a:rPr lang="zh-CN" altLang="zh-CN" sz="2400">
                <a:ea typeface="微软雅黑" panose="020B0503020204020204" pitchFamily="34" charset="-122"/>
                <a:cs typeface="微软雅黑" panose="020B0503020204020204" pitchFamily="34" charset="-122"/>
              </a:rPr>
              <a:t>和</a:t>
            </a:r>
            <a:r>
              <a:rPr lang="en-US" altLang="zh-CN" sz="2400" i="1">
                <a:ea typeface="微软雅黑" panose="020B0503020204020204" pitchFamily="34" charset="-122"/>
                <a:cs typeface="微软雅黑" panose="020B0503020204020204" pitchFamily="34" charset="-122"/>
              </a:rPr>
              <a:t>minPts</a:t>
            </a:r>
            <a:r>
              <a:rPr lang="zh-CN" altLang="zh-CN" sz="2400">
                <a:ea typeface="微软雅黑" panose="020B0503020204020204" pitchFamily="34" charset="-122"/>
                <a:cs typeface="微软雅黑" panose="020B0503020204020204" pitchFamily="34" charset="-122"/>
              </a:rPr>
              <a:t>的设定可以借助</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距离</a:t>
            </a:r>
            <a:endParaRPr lang="en-US" altLang="zh-CN" sz="2400">
              <a:ea typeface="微软雅黑" panose="020B0503020204020204" pitchFamily="34" charset="-122"/>
              <a:cs typeface="微软雅黑" panose="020B0503020204020204" pitchFamily="34" charset="-122"/>
            </a:endParaRPr>
          </a:p>
          <a:p>
            <a:r>
              <a:rPr lang="zh-CN" altLang="zh-CN" sz="2400">
                <a:ea typeface="微软雅黑" panose="020B0503020204020204" pitchFamily="34" charset="-122"/>
                <a:cs typeface="微软雅黑" panose="020B0503020204020204" pitchFamily="34" charset="-122"/>
              </a:rPr>
              <a:t>一个对象</a:t>
            </a:r>
            <a:r>
              <a:rPr lang="en-US" altLang="zh-CN" sz="2400">
                <a:ea typeface="微软雅黑" panose="020B0503020204020204" pitchFamily="34" charset="-122"/>
                <a:cs typeface="微软雅黑" panose="020B0503020204020204" pitchFamily="34" charset="-122"/>
              </a:rPr>
              <a:t>o</a:t>
            </a:r>
            <a:r>
              <a:rPr lang="zh-CN" altLang="zh-CN" sz="2400">
                <a:ea typeface="微软雅黑" panose="020B0503020204020204" pitchFamily="34" charset="-122"/>
                <a:cs typeface="微软雅黑" panose="020B0503020204020204" pitchFamily="34" charset="-122"/>
              </a:rPr>
              <a:t>的</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距离定义为与其第</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个近邻的距离。</a:t>
            </a:r>
            <a:endParaRPr lang="en-US" altLang="zh-CN" sz="2400">
              <a:ea typeface="微软雅黑" panose="020B0503020204020204" pitchFamily="34" charset="-122"/>
              <a:cs typeface="微软雅黑" panose="020B0503020204020204" pitchFamily="34" charset="-122"/>
            </a:endParaRPr>
          </a:p>
          <a:p>
            <a:r>
              <a:rPr lang="zh-CN" altLang="zh-CN" sz="2400">
                <a:ea typeface="微软雅黑" panose="020B0503020204020204" pitchFamily="34" charset="-122"/>
                <a:cs typeface="微软雅黑" panose="020B0503020204020204" pitchFamily="34" charset="-122"/>
              </a:rPr>
              <a:t>给定</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，将数据集</a:t>
            </a:r>
            <a:r>
              <a:rPr lang="en-US" altLang="zh-CN" sz="2400">
                <a:ea typeface="微软雅黑" panose="020B0503020204020204" pitchFamily="34" charset="-122"/>
                <a:cs typeface="微软雅黑" panose="020B0503020204020204" pitchFamily="34" charset="-122"/>
              </a:rPr>
              <a:t>D</a:t>
            </a:r>
            <a:r>
              <a:rPr lang="zh-CN" altLang="zh-CN" sz="2400">
                <a:ea typeface="微软雅黑" panose="020B0503020204020204" pitchFamily="34" charset="-122"/>
                <a:cs typeface="微软雅黑" panose="020B0503020204020204" pitchFamily="34" charset="-122"/>
              </a:rPr>
              <a:t>中所有对象的</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距离计算后，根据</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距离降序排列各点，并以结点序号为</a:t>
            </a:r>
            <a:r>
              <a:rPr lang="en-US" altLang="zh-CN" sz="2400">
                <a:ea typeface="微软雅黑" panose="020B0503020204020204" pitchFamily="34" charset="-122"/>
                <a:cs typeface="微软雅黑" panose="020B0503020204020204" pitchFamily="34" charset="-122"/>
              </a:rPr>
              <a:t>x</a:t>
            </a:r>
            <a:r>
              <a:rPr lang="zh-CN" altLang="zh-CN" sz="2400">
                <a:ea typeface="微软雅黑" panose="020B0503020204020204" pitchFamily="34" charset="-122"/>
                <a:cs typeface="微软雅黑" panose="020B0503020204020204" pitchFamily="34" charset="-122"/>
              </a:rPr>
              <a:t>轴，</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距离为</a:t>
            </a:r>
            <a:r>
              <a:rPr lang="en-US" altLang="zh-CN" sz="2400">
                <a:ea typeface="微软雅黑" panose="020B0503020204020204" pitchFamily="34" charset="-122"/>
                <a:cs typeface="微软雅黑" panose="020B0503020204020204" pitchFamily="34" charset="-122"/>
              </a:rPr>
              <a:t>y</a:t>
            </a:r>
            <a:r>
              <a:rPr lang="zh-CN" altLang="zh-CN" sz="2400">
                <a:ea typeface="微软雅黑" panose="020B0503020204020204" pitchFamily="34" charset="-122"/>
                <a:cs typeface="微软雅黑" panose="020B0503020204020204" pitchFamily="34" charset="-122"/>
              </a:rPr>
              <a:t>轴绘图，此图称为</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距离图。</a:t>
            </a:r>
            <a:endParaRPr lang="en-US" altLang="zh-CN" sz="2400">
              <a:ea typeface="微软雅黑" panose="020B0503020204020204" pitchFamily="34" charset="-122"/>
              <a:cs typeface="微软雅黑" panose="020B0503020204020204" pitchFamily="34" charset="-122"/>
            </a:endParaRPr>
          </a:p>
          <a:p>
            <a:r>
              <a:rPr lang="zh-CN" altLang="zh-CN" sz="2400">
                <a:ea typeface="微软雅黑" panose="020B0503020204020204" pitchFamily="34" charset="-122"/>
                <a:cs typeface="微软雅黑" panose="020B0503020204020204" pitchFamily="34" charset="-122"/>
              </a:rPr>
              <a:t>根据此图，找到第一个谷点在</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距离</a:t>
            </a:r>
            <a:r>
              <a:rPr lang="en-US" altLang="zh-CN" sz="2400">
                <a:ea typeface="微软雅黑" panose="020B0503020204020204" pitchFamily="34" charset="-122"/>
                <a:cs typeface="微软雅黑" panose="020B0503020204020204" pitchFamily="34" charset="-122"/>
              </a:rPr>
              <a:t>=2.24</a:t>
            </a:r>
            <a:r>
              <a:rPr lang="zh-CN" altLang="zh-CN" sz="2400">
                <a:ea typeface="微软雅黑" panose="020B0503020204020204" pitchFamily="34" charset="-122"/>
                <a:cs typeface="微软雅黑" panose="020B0503020204020204" pitchFamily="34" charset="-122"/>
              </a:rPr>
              <a:t>处。这样，将半径</a:t>
            </a:r>
            <a:r>
              <a:rPr lang="en-US" altLang="zh-CN" sz="2400">
                <a:ea typeface="微软雅黑" panose="020B0503020204020204" pitchFamily="34" charset="-122"/>
                <a:cs typeface="微软雅黑" panose="020B0503020204020204" pitchFamily="34" charset="-122"/>
                <a:sym typeface="Symbol" pitchFamily="2" charset="2"/>
              </a:rPr>
              <a:t></a:t>
            </a:r>
            <a:r>
              <a:rPr lang="zh-CN" altLang="zh-CN" sz="2400">
                <a:ea typeface="微软雅黑" panose="020B0503020204020204" pitchFamily="34" charset="-122"/>
                <a:cs typeface="微软雅黑" panose="020B0503020204020204" pitchFamily="34" charset="-122"/>
              </a:rPr>
              <a:t>设为</a:t>
            </a:r>
            <a:r>
              <a:rPr lang="en-US" altLang="zh-CN" sz="2400">
                <a:ea typeface="微软雅黑" panose="020B0503020204020204" pitchFamily="34" charset="-122"/>
                <a:cs typeface="微软雅黑" panose="020B0503020204020204" pitchFamily="34" charset="-122"/>
              </a:rPr>
              <a:t>2.24</a:t>
            </a:r>
            <a:r>
              <a:rPr lang="zh-CN" altLang="zh-CN" sz="2400">
                <a:ea typeface="微软雅黑" panose="020B0503020204020204" pitchFamily="34" charset="-122"/>
                <a:cs typeface="微软雅黑" panose="020B0503020204020204" pitchFamily="34" charset="-122"/>
              </a:rPr>
              <a:t>，</a:t>
            </a:r>
            <a:r>
              <a:rPr lang="en-US" altLang="zh-CN" sz="2400">
                <a:ea typeface="微软雅黑" panose="020B0503020204020204" pitchFamily="34" charset="-122"/>
                <a:cs typeface="微软雅黑" panose="020B0503020204020204" pitchFamily="34" charset="-122"/>
              </a:rPr>
              <a:t>minPts</a:t>
            </a:r>
            <a:r>
              <a:rPr lang="zh-CN" altLang="zh-CN" sz="2400">
                <a:ea typeface="微软雅黑" panose="020B0503020204020204" pitchFamily="34" charset="-122"/>
                <a:cs typeface="微软雅黑" panose="020B0503020204020204" pitchFamily="34" charset="-122"/>
              </a:rPr>
              <a:t>设为</a:t>
            </a:r>
            <a:r>
              <a:rPr lang="en-US" altLang="zh-CN" sz="2400">
                <a:ea typeface="微软雅黑" panose="020B0503020204020204" pitchFamily="34" charset="-122"/>
                <a:cs typeface="微软雅黑" panose="020B0503020204020204" pitchFamily="34" charset="-122"/>
              </a:rPr>
              <a:t>k</a:t>
            </a:r>
            <a:r>
              <a:rPr lang="zh-CN" altLang="zh-CN" sz="2400">
                <a:ea typeface="微软雅黑" panose="020B0503020204020204" pitchFamily="34" charset="-122"/>
                <a:cs typeface="微软雅黑" panose="020B0503020204020204" pitchFamily="34" charset="-122"/>
              </a:rPr>
              <a:t>的值</a:t>
            </a:r>
            <a:r>
              <a:rPr lang="en-US" altLang="zh-CN" sz="2400">
                <a:ea typeface="微软雅黑" panose="020B0503020204020204" pitchFamily="34" charset="-122"/>
                <a:cs typeface="微软雅黑" panose="020B0503020204020204" pitchFamily="34" charset="-122"/>
              </a:rPr>
              <a:t>4</a:t>
            </a:r>
            <a:r>
              <a:rPr lang="zh-CN" altLang="zh-CN" sz="2400">
                <a:ea typeface="微软雅黑" panose="020B0503020204020204" pitchFamily="34" charset="-122"/>
                <a:cs typeface="微软雅黑" panose="020B0503020204020204" pitchFamily="34" charset="-122"/>
              </a:rPr>
              <a:t>。</a:t>
            </a:r>
          </a:p>
          <a:p>
            <a:endParaRPr lang="zh-CN" altLang="en-US" sz="2400">
              <a:ea typeface="微软雅黑" panose="020B0503020204020204" pitchFamily="34" charset="-122"/>
              <a:cs typeface="微软雅黑" panose="020B0503020204020204" pitchFamily="34" charset="-122"/>
            </a:endParaRPr>
          </a:p>
        </p:txBody>
      </p:sp>
      <p:graphicFrame>
        <p:nvGraphicFramePr>
          <p:cNvPr id="59396" name="图表 3">
            <a:extLst>
              <a:ext uri="{FF2B5EF4-FFF2-40B4-BE49-F238E27FC236}">
                <a16:creationId xmlns:a16="http://schemas.microsoft.com/office/drawing/2014/main" id="{B4B9668C-3B5E-5841-816C-4025307069FC}"/>
              </a:ext>
            </a:extLst>
          </p:cNvPr>
          <p:cNvGraphicFramePr>
            <a:graphicFrameLocks/>
          </p:cNvGraphicFramePr>
          <p:nvPr>
            <p:extLst>
              <p:ext uri="{D42A27DB-BD31-4B8C-83A1-F6EECF244321}">
                <p14:modId xmlns:p14="http://schemas.microsoft.com/office/powerpoint/2010/main" val="1485268568"/>
              </p:ext>
            </p:extLst>
          </p:nvPr>
        </p:nvGraphicFramePr>
        <p:xfrm>
          <a:off x="4079776" y="4475162"/>
          <a:ext cx="4176464" cy="2382838"/>
        </p:xfrm>
        <a:graphic>
          <a:graphicData uri="http://schemas.openxmlformats.org/presentationml/2006/ole">
            <mc:AlternateContent xmlns:mc="http://schemas.openxmlformats.org/markup-compatibility/2006">
              <mc:Choice xmlns:v="urn:schemas-microsoft-com:vml" Requires="v">
                <p:oleObj spid="_x0000_s59400" name="图表" r:id="rId3" imgW="3860800" imgH="1917700" progId="Excel.Chart.8">
                  <p:embed/>
                </p:oleObj>
              </mc:Choice>
              <mc:Fallback>
                <p:oleObj name="图表" r:id="rId3" imgW="3860800" imgH="1917700" progId="Excel.Chart.8">
                  <p:embed/>
                  <p:pic>
                    <p:nvPicPr>
                      <p:cNvPr id="0" name="图表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9776" y="4475162"/>
                        <a:ext cx="4176464" cy="2382838"/>
                      </a:xfrm>
                      <a:prstGeom prst="rect">
                        <a:avLst/>
                      </a:prstGeom>
                      <a:noFill/>
                      <a:ln>
                        <a:noFill/>
                      </a:ln>
                    </p:spPr>
                  </p:pic>
                </p:oleObj>
              </mc:Fallback>
            </mc:AlternateContent>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a:extLst>
              <a:ext uri="{FF2B5EF4-FFF2-40B4-BE49-F238E27FC236}">
                <a16:creationId xmlns:a16="http://schemas.microsoft.com/office/drawing/2014/main" id="{880F66C0-7FE6-1B48-8AE6-4FBC67663421}"/>
              </a:ext>
            </a:extLst>
          </p:cNvPr>
          <p:cNvSpPr>
            <a:spLocks noGrp="1"/>
          </p:cNvSpPr>
          <p:nvPr>
            <p:ph type="title"/>
          </p:nvPr>
        </p:nvSpPr>
        <p:spPr/>
        <p:txBody>
          <a:bodyPr/>
          <a:lstStyle/>
          <a:p>
            <a:r>
              <a:rPr lang="en-US" altLang="zh-CN">
                <a:latin typeface="微软雅黑" panose="020B0503020204020204" pitchFamily="34" charset="-122"/>
                <a:ea typeface="微软雅黑" panose="020B0503020204020204" pitchFamily="34" charset="-122"/>
              </a:rPr>
              <a:t>6.6 </a:t>
            </a:r>
            <a:r>
              <a:rPr lang="zh-CN" altLang="en-US">
                <a:latin typeface="微软雅黑" panose="020B0503020204020204" pitchFamily="34" charset="-122"/>
                <a:ea typeface="微软雅黑" panose="020B0503020204020204" pitchFamily="34" charset="-122"/>
              </a:rPr>
              <a:t>聚类效果衡量方法</a:t>
            </a:r>
          </a:p>
        </p:txBody>
      </p:sp>
      <p:sp>
        <p:nvSpPr>
          <p:cNvPr id="60419" name="内容占位符 2">
            <a:extLst>
              <a:ext uri="{FF2B5EF4-FFF2-40B4-BE49-F238E27FC236}">
                <a16:creationId xmlns:a16="http://schemas.microsoft.com/office/drawing/2014/main" id="{E4003A6A-18A3-BA4B-A80A-542BC085EFB3}"/>
              </a:ext>
            </a:extLst>
          </p:cNvPr>
          <p:cNvSpPr>
            <a:spLocks noGrp="1"/>
          </p:cNvSpPr>
          <p:nvPr>
            <p:ph idx="1"/>
          </p:nvPr>
        </p:nvSpPr>
        <p:spPr/>
        <p:txBody>
          <a:bodyPr/>
          <a:lstStyle/>
          <a:p>
            <a:pPr eaLnBrk="1" hangingPunct="1"/>
            <a:r>
              <a:rPr lang="en-US" altLang="zh-CN">
                <a:ea typeface="微软雅黑" panose="020B0503020204020204" pitchFamily="34" charset="-122"/>
                <a:cs typeface="微软雅黑" panose="020B0503020204020204" pitchFamily="34" charset="-122"/>
              </a:rPr>
              <a:t>Cohesion(</a:t>
            </a:r>
            <a:r>
              <a:rPr lang="zh-CN" altLang="zh-CN">
                <a:ea typeface="微软雅黑" panose="020B0503020204020204" pitchFamily="34" charset="-122"/>
                <a:cs typeface="微软雅黑" panose="020B0503020204020204" pitchFamily="34" charset="-122"/>
              </a:rPr>
              <a:t>凝聚度</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衡量簇内各对象紧密程度</a:t>
            </a:r>
            <a:endParaRPr lang="en-US" altLang="zh-CN">
              <a:ea typeface="微软雅黑" panose="020B0503020204020204" pitchFamily="34" charset="-122"/>
              <a:cs typeface="微软雅黑" panose="020B0503020204020204" pitchFamily="34" charset="-122"/>
            </a:endParaRPr>
          </a:p>
          <a:p>
            <a:pPr eaLnBrk="1" hangingPunct="1"/>
            <a:r>
              <a:rPr lang="en-US" altLang="zh-CN">
                <a:ea typeface="微软雅黑" panose="020B0503020204020204" pitchFamily="34" charset="-122"/>
                <a:cs typeface="微软雅黑" panose="020B0503020204020204" pitchFamily="34" charset="-122"/>
              </a:rPr>
              <a:t>Separation(</a:t>
            </a:r>
            <a:r>
              <a:rPr lang="zh-CN" altLang="zh-CN">
                <a:ea typeface="微软雅黑" panose="020B0503020204020204" pitchFamily="34" charset="-122"/>
                <a:cs typeface="微软雅黑" panose="020B0503020204020204" pitchFamily="34" charset="-122"/>
              </a:rPr>
              <a:t>分离度</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衡量簇间各对象的相异程度</a:t>
            </a:r>
            <a:endParaRPr lang="en-US" altLang="zh-CN">
              <a:ea typeface="微软雅黑" panose="020B0503020204020204" pitchFamily="34" charset="-122"/>
              <a:cs typeface="微软雅黑" panose="020B0503020204020204" pitchFamily="34" charset="-122"/>
            </a:endParaRPr>
          </a:p>
          <a:p>
            <a:pPr eaLnBrk="1" hangingPunct="1"/>
            <a:r>
              <a:rPr lang="en-US" altLang="zh-CN">
                <a:ea typeface="微软雅黑" panose="020B0503020204020204" pitchFamily="34" charset="-122"/>
                <a:cs typeface="微软雅黑" panose="020B0503020204020204" pitchFamily="34" charset="-122"/>
              </a:rPr>
              <a:t>silhouette coefficient(</a:t>
            </a:r>
            <a:r>
              <a:rPr lang="zh-CN" altLang="zh-CN">
                <a:ea typeface="微软雅黑" panose="020B0503020204020204" pitchFamily="34" charset="-122"/>
                <a:cs typeface="微软雅黑" panose="020B0503020204020204" pitchFamily="34" charset="-122"/>
              </a:rPr>
              <a:t>轮廓系数</a:t>
            </a:r>
            <a:r>
              <a:rPr lang="en-US" altLang="zh-CN">
                <a:ea typeface="微软雅黑" panose="020B0503020204020204" pitchFamily="34" charset="-122"/>
                <a:cs typeface="微软雅黑" panose="020B0503020204020204" pitchFamily="34" charset="-122"/>
              </a:rPr>
              <a:t>): combining cohesion and separation</a:t>
            </a:r>
            <a:endParaRPr lang="zh-CN" altLang="zh-CN">
              <a:ea typeface="微软雅黑" panose="020B0503020204020204" pitchFamily="34" charset="-122"/>
              <a:cs typeface="微软雅黑" panose="020B0503020204020204" pitchFamily="34" charset="-122"/>
            </a:endParaRPr>
          </a:p>
          <a:p>
            <a:pPr eaLnBrk="1" hangingPunct="1"/>
            <a:endParaRPr lang="zh-CN" altLang="en-US">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a:extLst>
              <a:ext uri="{FF2B5EF4-FFF2-40B4-BE49-F238E27FC236}">
                <a16:creationId xmlns:a16="http://schemas.microsoft.com/office/drawing/2014/main" id="{E314558E-1171-E242-9F1B-8A7490D9B95C}"/>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基本概念</a:t>
            </a:r>
          </a:p>
        </p:txBody>
      </p:sp>
      <mc:AlternateContent xmlns:mc="http://schemas.openxmlformats.org/markup-compatibility/2006">
        <mc:Choice xmlns:a14="http://schemas.microsoft.com/office/drawing/2010/main" Requires="a14">
          <p:sp>
            <p:nvSpPr>
              <p:cNvPr id="2" name="内容占位符 1">
                <a:extLst>
                  <a:ext uri="{FF2B5EF4-FFF2-40B4-BE49-F238E27FC236}">
                    <a16:creationId xmlns:a16="http://schemas.microsoft.com/office/drawing/2014/main" id="{01FB2F60-3934-024F-99BC-066258C0FCE5}"/>
                  </a:ext>
                </a:extLst>
              </p:cNvPr>
              <p:cNvSpPr>
                <a:spLocks noGrp="1"/>
              </p:cNvSpPr>
              <p:nvPr>
                <p:ph idx="1"/>
              </p:nvPr>
            </p:nvSpPr>
            <p:spPr/>
            <p:txBody>
              <a:bodyPr/>
              <a:lstStyle/>
              <a:p>
                <a:r>
                  <a:rPr lang="zh-CN" altLang="zh-CN" dirty="0"/>
                  <a:t>聚类分析是根据给定一组对象的描述信息，发现具有共同特性的对象构成簇（</a:t>
                </a:r>
                <a:r>
                  <a:rPr lang="en-US" altLang="zh-CN" dirty="0"/>
                  <a:t>cluster</a:t>
                </a:r>
                <a:r>
                  <a:rPr lang="zh-CN" altLang="zh-CN" dirty="0"/>
                  <a:t>）。</a:t>
                </a:r>
                <a:endParaRPr lang="en-US" altLang="zh-CN" dirty="0"/>
              </a:p>
              <a:p>
                <a:r>
                  <a:rPr lang="zh-CN" altLang="zh-CN" dirty="0"/>
                  <a:t>基本原则是</a:t>
                </a:r>
                <a:endParaRPr lang="en-US" altLang="zh-CN" dirty="0"/>
              </a:p>
              <a:p>
                <a:pPr lvl="1"/>
                <a:r>
                  <a:rPr lang="zh-CN" altLang="zh-CN" dirty="0"/>
                  <a:t>属于同一个簇的对象的相似度很高，而属于不同簇的对象的相似度很低。簇内相似度越高、簇间相似度越低，聚类效果越好。这是衡量聚类效果的标准之一</a:t>
                </a:r>
              </a:p>
              <a:p>
                <a:r>
                  <a:rPr lang="zh-CN" altLang="zh-CN" dirty="0"/>
                  <a:t>聚类问题</a:t>
                </a:r>
                <a:endParaRPr lang="en-US" altLang="zh-CN" dirty="0"/>
              </a:p>
              <a:p>
                <a:pPr lvl="1"/>
                <a:r>
                  <a:rPr lang="en-US" altLang="zh-CN" dirty="0"/>
                  <a:t>D={</a:t>
                </a:r>
                <a:r>
                  <a:rPr lang="en-US" altLang="zh-CN" i="1" dirty="0"/>
                  <a:t>o</a:t>
                </a:r>
                <a:r>
                  <a:rPr lang="en-US" altLang="zh-CN" i="1" baseline="-25000" dirty="0"/>
                  <a:t>i</a:t>
                </a:r>
                <a:r>
                  <a:rPr lang="en-US" altLang="zh-CN" dirty="0"/>
                  <a:t>=(</a:t>
                </a:r>
                <a:r>
                  <a:rPr lang="en-US" altLang="zh-CN" i="1" dirty="0"/>
                  <a:t>x</a:t>
                </a:r>
                <a:r>
                  <a:rPr lang="en-US" altLang="zh-CN" baseline="-25000" dirty="0"/>
                  <a:t>i1</a:t>
                </a:r>
                <a:r>
                  <a:rPr lang="en-US" altLang="zh-CN" dirty="0"/>
                  <a:t>,</a:t>
                </a:r>
                <a:r>
                  <a:rPr lang="en-US" altLang="zh-CN" i="1" dirty="0"/>
                  <a:t> x</a:t>
                </a:r>
                <a:r>
                  <a:rPr lang="en-US" altLang="zh-CN" baseline="-25000" dirty="0"/>
                  <a:t>i2</a:t>
                </a:r>
                <a:r>
                  <a:rPr lang="en-US" altLang="zh-CN" dirty="0"/>
                  <a:t>,…, </a:t>
                </a:r>
                <a:r>
                  <a:rPr lang="en-US" altLang="zh-CN" i="1" dirty="0" err="1"/>
                  <a:t>x</a:t>
                </a:r>
                <a:r>
                  <a:rPr lang="en-US" altLang="zh-CN" baseline="-25000" dirty="0" err="1"/>
                  <a:t>im</a:t>
                </a:r>
                <a:r>
                  <a:rPr lang="en-US" altLang="zh-CN" dirty="0"/>
                  <a:t>)</a:t>
                </a:r>
                <a:r>
                  <a:rPr lang="zh-CN" altLang="zh-CN" dirty="0"/>
                  <a:t>，</a:t>
                </a:r>
                <a:r>
                  <a:rPr lang="en-US" altLang="zh-CN" dirty="0" err="1"/>
                  <a:t>i</a:t>
                </a:r>
                <a:r>
                  <a:rPr lang="en-US" altLang="zh-CN" dirty="0"/>
                  <a:t>=1,2, …n }</a:t>
                </a:r>
                <a:r>
                  <a:rPr lang="zh-CN" altLang="zh-CN" dirty="0"/>
                  <a:t>，其中，每个对象由</a:t>
                </a:r>
                <a:r>
                  <a:rPr lang="en-US" altLang="zh-CN" dirty="0"/>
                  <a:t>m</a:t>
                </a:r>
                <a:r>
                  <a:rPr lang="zh-CN" altLang="zh-CN" dirty="0"/>
                  <a:t>个属性描述，属性集合</a:t>
                </a:r>
                <a:r>
                  <a:rPr lang="en-US" altLang="zh-CN" i="1" dirty="0"/>
                  <a:t>A</a:t>
                </a:r>
                <a:r>
                  <a:rPr lang="en-US" altLang="zh-CN" dirty="0"/>
                  <a:t>={</a:t>
                </a:r>
                <a:r>
                  <a:rPr lang="en-US" altLang="zh-CN" i="1" dirty="0"/>
                  <a:t> A</a:t>
                </a:r>
                <a:r>
                  <a:rPr lang="en-US" altLang="zh-CN" baseline="-25000" dirty="0"/>
                  <a:t>1</a:t>
                </a:r>
                <a:r>
                  <a:rPr lang="en-US" altLang="zh-CN" dirty="0"/>
                  <a:t>,</a:t>
                </a:r>
                <a:r>
                  <a:rPr lang="en-US" altLang="zh-CN" i="1" dirty="0"/>
                  <a:t> A</a:t>
                </a:r>
                <a:r>
                  <a:rPr lang="en-US" altLang="zh-CN" baseline="-25000" dirty="0"/>
                  <a:t>2</a:t>
                </a:r>
                <a:r>
                  <a:rPr lang="en-US" altLang="zh-CN" dirty="0"/>
                  <a:t>,…, </a:t>
                </a:r>
                <a:r>
                  <a:rPr lang="en-US" altLang="zh-CN" i="1" dirty="0"/>
                  <a:t>A</a:t>
                </a:r>
                <a:r>
                  <a:rPr lang="en-US" altLang="zh-CN" baseline="-25000" dirty="0"/>
                  <a:t>m</a:t>
                </a:r>
                <a:r>
                  <a:rPr lang="en-US" altLang="zh-CN" dirty="0"/>
                  <a:t> }</a:t>
                </a:r>
                <a:r>
                  <a:rPr lang="zh-CN" altLang="zh-CN" dirty="0"/>
                  <a:t>，</a:t>
                </a:r>
                <a:r>
                  <a:rPr lang="en-US" altLang="zh-CN" i="1" dirty="0" err="1"/>
                  <a:t>x</a:t>
                </a:r>
                <a:r>
                  <a:rPr lang="en-US" altLang="zh-CN" i="1" baseline="-25000" dirty="0" err="1"/>
                  <a:t>ij</a:t>
                </a:r>
                <a:r>
                  <a:rPr lang="zh-CN" altLang="zh-CN" dirty="0"/>
                  <a:t>是第</a:t>
                </a:r>
                <a:r>
                  <a:rPr lang="en-US" altLang="zh-CN" dirty="0" err="1"/>
                  <a:t>i</a:t>
                </a:r>
                <a:r>
                  <a:rPr lang="zh-CN" altLang="zh-CN" dirty="0"/>
                  <a:t>个对象第</a:t>
                </a:r>
                <a:r>
                  <a:rPr lang="en-US" altLang="zh-CN" dirty="0"/>
                  <a:t>j</a:t>
                </a:r>
                <a:r>
                  <a:rPr lang="zh-CN" altLang="zh-CN" dirty="0"/>
                  <a:t>个属性的取值</a:t>
                </a:r>
                <a:r>
                  <a:rPr lang="zh-CN" altLang="en-US" dirty="0"/>
                  <a:t>。</a:t>
                </a:r>
                <a:endParaRPr lang="en-US" altLang="zh-CN" dirty="0"/>
              </a:p>
              <a:p>
                <a:pPr lvl="1"/>
                <a:r>
                  <a:rPr lang="zh-CN" altLang="zh-CN" dirty="0"/>
                  <a:t>给定</a:t>
                </a:r>
                <a:r>
                  <a:rPr lang="en-US" altLang="zh-CN" dirty="0"/>
                  <a:t>D</a:t>
                </a:r>
                <a:r>
                  <a:rPr lang="zh-CN" altLang="zh-CN" dirty="0"/>
                  <a:t>以及要聚类的簇的个数</a:t>
                </a:r>
                <a:r>
                  <a:rPr lang="en-US" altLang="zh-CN" dirty="0"/>
                  <a:t>k</a:t>
                </a:r>
                <a:r>
                  <a:rPr lang="zh-CN" altLang="zh-CN" dirty="0"/>
                  <a:t>，输出</a:t>
                </a:r>
                <a:r>
                  <a:rPr lang="en-US" altLang="zh-CN" dirty="0"/>
                  <a:t>k</a:t>
                </a:r>
                <a:r>
                  <a:rPr lang="zh-CN" altLang="zh-CN" dirty="0"/>
                  <a:t>个簇的组成，即每个簇包含哪些对象。设簇的集合为</a:t>
                </a:r>
                <a:r>
                  <a:rPr lang="en-US" altLang="zh-CN" dirty="0"/>
                  <a:t>C={</a:t>
                </a:r>
                <a:r>
                  <a:rPr lang="en-US" altLang="zh-CN" i="1" dirty="0"/>
                  <a:t>C</a:t>
                </a:r>
                <a:r>
                  <a:rPr lang="en-US" altLang="zh-CN" baseline="-25000" dirty="0"/>
                  <a:t>1</a:t>
                </a:r>
                <a:r>
                  <a:rPr lang="en-US" altLang="zh-CN" dirty="0"/>
                  <a:t>,</a:t>
                </a:r>
                <a:r>
                  <a:rPr lang="en-US" altLang="zh-CN" i="1" dirty="0"/>
                  <a:t> C</a:t>
                </a:r>
                <a:r>
                  <a:rPr lang="en-US" altLang="zh-CN" baseline="-25000" dirty="0"/>
                  <a:t>2</a:t>
                </a:r>
                <a:r>
                  <a:rPr lang="en-US" altLang="zh-CN" dirty="0"/>
                  <a:t>,…, </a:t>
                </a:r>
                <a:r>
                  <a:rPr lang="en-US" altLang="zh-CN" i="1" dirty="0"/>
                  <a:t>C</a:t>
                </a:r>
                <a:r>
                  <a:rPr lang="en-US" altLang="zh-CN" baseline="-25000" dirty="0"/>
                  <a:t>k</a:t>
                </a:r>
                <a:r>
                  <a:rPr lang="en-US" altLang="zh-CN" dirty="0"/>
                  <a:t> }</a:t>
                </a:r>
                <a:r>
                  <a:rPr lang="zh-CN" altLang="zh-CN" dirty="0"/>
                  <a:t>，其中</a:t>
                </a:r>
                <a:r>
                  <a:rPr lang="en-US" altLang="zh-CN" i="1" dirty="0"/>
                  <a:t>C</a:t>
                </a:r>
                <a:r>
                  <a:rPr lang="en-US" altLang="zh-CN" i="1" baseline="-25000" dirty="0"/>
                  <a:t>i</a:t>
                </a:r>
                <a:r>
                  <a:rPr lang="en-US" altLang="zh-CN" dirty="0"/>
                  <a:t>={</a:t>
                </a:r>
                <a14:m>
                  <m:oMath xmlns:m="http://schemas.openxmlformats.org/officeDocument/2006/math">
                    <m:sSub>
                      <m:sSubPr>
                        <m:ctrlPr>
                          <a:rPr lang="zh-CN" altLang="zh-CN" i="1"/>
                        </m:ctrlPr>
                      </m:sSubPr>
                      <m:e>
                        <m:r>
                          <a:rPr lang="en-US" altLang="zh-CN" i="1"/>
                          <m:t>𝑜</m:t>
                        </m:r>
                      </m:e>
                      <m:sub>
                        <m:sSub>
                          <m:sSubPr>
                            <m:ctrlPr>
                              <a:rPr lang="zh-CN" altLang="zh-CN" i="1"/>
                            </m:ctrlPr>
                          </m:sSubPr>
                          <m:e>
                            <m:r>
                              <a:rPr lang="en-US" altLang="zh-CN" i="1"/>
                              <m:t>𝑖</m:t>
                            </m:r>
                          </m:e>
                          <m:sub>
                            <m:r>
                              <a:rPr lang="en-US" altLang="zh-CN" i="1"/>
                              <m:t>1</m:t>
                            </m:r>
                          </m:sub>
                        </m:sSub>
                      </m:sub>
                    </m:sSub>
                  </m:oMath>
                </a14:m>
                <a:r>
                  <a:rPr lang="en-US" altLang="zh-CN" dirty="0"/>
                  <a:t>,</a:t>
                </a:r>
                <a14:m>
                  <m:oMath xmlns:m="http://schemas.openxmlformats.org/officeDocument/2006/math">
                    <m:r>
                      <a:rPr lang="en-US" altLang="zh-CN"/>
                      <m:t> </m:t>
                    </m:r>
                    <m:sSub>
                      <m:sSubPr>
                        <m:ctrlPr>
                          <a:rPr lang="zh-CN" altLang="zh-CN" i="1"/>
                        </m:ctrlPr>
                      </m:sSubPr>
                      <m:e>
                        <m:r>
                          <a:rPr lang="en-US" altLang="zh-CN" i="1"/>
                          <m:t>𝑜</m:t>
                        </m:r>
                      </m:e>
                      <m:sub>
                        <m:sSub>
                          <m:sSubPr>
                            <m:ctrlPr>
                              <a:rPr lang="zh-CN" altLang="zh-CN" i="1"/>
                            </m:ctrlPr>
                          </m:sSubPr>
                          <m:e>
                            <m:r>
                              <a:rPr lang="en-US" altLang="zh-CN" i="1"/>
                              <m:t>𝑖</m:t>
                            </m:r>
                          </m:e>
                          <m:sub>
                            <m:r>
                              <a:rPr lang="en-US" altLang="zh-CN" i="1"/>
                              <m:t>2</m:t>
                            </m:r>
                          </m:sub>
                        </m:sSub>
                      </m:sub>
                    </m:sSub>
                  </m:oMath>
                </a14:m>
                <a:r>
                  <a:rPr lang="en-US" altLang="zh-CN" dirty="0"/>
                  <a:t>, …, </a:t>
                </a:r>
                <a14:m>
                  <m:oMath xmlns:m="http://schemas.openxmlformats.org/officeDocument/2006/math">
                    <m:sSub>
                      <m:sSubPr>
                        <m:ctrlPr>
                          <a:rPr lang="zh-CN" altLang="zh-CN" i="1"/>
                        </m:ctrlPr>
                      </m:sSubPr>
                      <m:e>
                        <m:r>
                          <a:rPr lang="en-US" altLang="zh-CN" i="1"/>
                          <m:t>𝑜</m:t>
                        </m:r>
                      </m:e>
                      <m:sub>
                        <m:sSub>
                          <m:sSubPr>
                            <m:ctrlPr>
                              <a:rPr lang="zh-CN" altLang="zh-CN" i="1"/>
                            </m:ctrlPr>
                          </m:sSubPr>
                          <m:e>
                            <m:r>
                              <a:rPr lang="en-US" altLang="zh-CN" i="1"/>
                              <m:t>𝑖</m:t>
                            </m:r>
                          </m:e>
                          <m:sub>
                            <m:r>
                              <a:rPr lang="en-US" altLang="zh-CN" i="1"/>
                              <m:t>𝑙</m:t>
                            </m:r>
                          </m:sub>
                        </m:sSub>
                      </m:sub>
                    </m:sSub>
                  </m:oMath>
                </a14:m>
                <a:r>
                  <a:rPr lang="en-US" altLang="zh-CN" dirty="0"/>
                  <a:t>}</a:t>
                </a:r>
                <a:r>
                  <a:rPr lang="en-US" altLang="zh-CN" dirty="0">
                    <a:sym typeface="Symbol" pitchFamily="2" charset="2"/>
                  </a:rPr>
                  <a:t></a:t>
                </a:r>
                <a:r>
                  <a:rPr lang="en-US" altLang="zh-CN" dirty="0"/>
                  <a:t>D</a:t>
                </a:r>
                <a:r>
                  <a:rPr lang="zh-CN" altLang="zh-CN" dirty="0"/>
                  <a:t>。</a:t>
                </a:r>
                <a:endParaRPr kumimoji="1" lang="zh-CN" altLang="en-US" dirty="0"/>
              </a:p>
            </p:txBody>
          </p:sp>
        </mc:Choice>
        <mc:Fallback>
          <p:sp>
            <p:nvSpPr>
              <p:cNvPr id="2" name="内容占位符 1">
                <a:extLst>
                  <a:ext uri="{FF2B5EF4-FFF2-40B4-BE49-F238E27FC236}">
                    <a16:creationId xmlns:a16="http://schemas.microsoft.com/office/drawing/2014/main" id="{01FB2F60-3934-024F-99BC-066258C0FCE5}"/>
                  </a:ext>
                </a:extLst>
              </p:cNvPr>
              <p:cNvSpPr>
                <a:spLocks noGrp="1" noRot="1" noChangeAspect="1" noMove="1" noResize="1" noEditPoints="1" noAdjustHandles="1" noChangeArrowheads="1" noChangeShapeType="1" noTextEdit="1"/>
              </p:cNvSpPr>
              <p:nvPr>
                <p:ph idx="1"/>
              </p:nvPr>
            </p:nvSpPr>
            <p:spPr>
              <a:blipFill>
                <a:blip r:embed="rId2"/>
                <a:stretch>
                  <a:fillRect l="-1004" t="-1302" r="-112" b="-7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208909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id="{5EAC9681-F9AA-B143-9F19-03C223AFAB89}"/>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Cohesion</a:t>
            </a:r>
            <a:endParaRPr lang="zh-CN" altLang="en-US">
              <a:latin typeface="微软雅黑" panose="020B0503020204020204" pitchFamily="34" charset="-122"/>
              <a:ea typeface="微软雅黑" panose="020B0503020204020204" pitchFamily="34" charset="-122"/>
            </a:endParaRPr>
          </a:p>
        </p:txBody>
      </p:sp>
      <p:sp>
        <p:nvSpPr>
          <p:cNvPr id="61443" name="内容占位符 2">
            <a:extLst>
              <a:ext uri="{FF2B5EF4-FFF2-40B4-BE49-F238E27FC236}">
                <a16:creationId xmlns:a16="http://schemas.microsoft.com/office/drawing/2014/main" id="{FD703106-E845-1D48-B642-F8F1A88EB32C}"/>
              </a:ext>
            </a:extLst>
          </p:cNvPr>
          <p:cNvSpPr>
            <a:spLocks noGrp="1"/>
          </p:cNvSpPr>
          <p:nvPr>
            <p:ph idx="1"/>
          </p:nvPr>
        </p:nvSpPr>
        <p:spPr/>
        <p:txBody>
          <a:bodyPr/>
          <a:lstStyle/>
          <a:p>
            <a:pPr eaLnBrk="1" hangingPunct="1"/>
            <a:r>
              <a:rPr lang="en-US" altLang="zh-CN" i="1">
                <a:cs typeface="微软雅黑" panose="020B0503020204020204" pitchFamily="34" charset="-122"/>
              </a:rPr>
              <a:t>C</a:t>
            </a:r>
            <a:r>
              <a:rPr lang="en-US" altLang="zh-CN">
                <a:cs typeface="微软雅黑" panose="020B0503020204020204" pitchFamily="34" charset="-122"/>
              </a:rPr>
              <a:t>={</a:t>
            </a:r>
            <a:r>
              <a:rPr lang="en-US" altLang="zh-CN" i="1">
                <a:cs typeface="微软雅黑" panose="020B0503020204020204" pitchFamily="34" charset="-122"/>
              </a:rPr>
              <a:t>C</a:t>
            </a:r>
            <a:r>
              <a:rPr lang="en-US" altLang="zh-CN" baseline="-25000">
                <a:cs typeface="微软雅黑" panose="020B0503020204020204" pitchFamily="34" charset="-122"/>
              </a:rPr>
              <a:t>1</a:t>
            </a:r>
            <a:r>
              <a:rPr lang="en-US" altLang="zh-CN">
                <a:cs typeface="微软雅黑" panose="020B0503020204020204" pitchFamily="34" charset="-122"/>
              </a:rPr>
              <a:t>,</a:t>
            </a:r>
            <a:r>
              <a:rPr lang="en-US" altLang="zh-CN" i="1">
                <a:cs typeface="微软雅黑" panose="020B0503020204020204" pitchFamily="34" charset="-122"/>
              </a:rPr>
              <a:t> C</a:t>
            </a:r>
            <a:r>
              <a:rPr lang="en-US" altLang="zh-CN" baseline="-25000">
                <a:cs typeface="微软雅黑" panose="020B0503020204020204" pitchFamily="34" charset="-122"/>
              </a:rPr>
              <a:t>2</a:t>
            </a:r>
            <a:r>
              <a:rPr lang="en-US" altLang="zh-CN">
                <a:cs typeface="微软雅黑" panose="020B0503020204020204" pitchFamily="34" charset="-122"/>
              </a:rPr>
              <a:t>,…, </a:t>
            </a:r>
            <a:r>
              <a:rPr lang="en-US" altLang="zh-CN" i="1">
                <a:cs typeface="微软雅黑" panose="020B0503020204020204" pitchFamily="34" charset="-122"/>
              </a:rPr>
              <a:t>C</a:t>
            </a:r>
            <a:r>
              <a:rPr lang="en-US" altLang="zh-CN" baseline="-25000">
                <a:cs typeface="微软雅黑" panose="020B0503020204020204" pitchFamily="34" charset="-122"/>
              </a:rPr>
              <a:t>k</a:t>
            </a:r>
            <a:r>
              <a:rPr lang="en-US" altLang="zh-CN">
                <a:cs typeface="微软雅黑" panose="020B0503020204020204" pitchFamily="34" charset="-122"/>
              </a:rPr>
              <a:t>}</a:t>
            </a:r>
          </a:p>
          <a:p>
            <a:pPr eaLnBrk="1" hangingPunct="1"/>
            <a:endParaRPr lang="en-US" altLang="zh-CN">
              <a:cs typeface="微软雅黑" panose="020B0503020204020204" pitchFamily="34" charset="-122"/>
            </a:endParaRPr>
          </a:p>
          <a:p>
            <a:pPr eaLnBrk="1" hangingPunct="1"/>
            <a:endParaRPr lang="en-US" altLang="zh-CN">
              <a:cs typeface="微软雅黑" panose="020B0503020204020204" pitchFamily="34" charset="-122"/>
            </a:endParaRPr>
          </a:p>
          <a:p>
            <a:pPr eaLnBrk="1" hangingPunct="1"/>
            <a:endParaRPr lang="en-US" altLang="zh-CN">
              <a:cs typeface="微软雅黑" panose="020B0503020204020204" pitchFamily="34" charset="-122"/>
            </a:endParaRPr>
          </a:p>
          <a:p>
            <a:pPr eaLnBrk="1" hangingPunct="1"/>
            <a:endParaRPr lang="en-US" altLang="zh-CN">
              <a:cs typeface="微软雅黑" panose="020B0503020204020204" pitchFamily="34" charset="-122"/>
            </a:endParaRPr>
          </a:p>
          <a:p>
            <a:pPr eaLnBrk="1" hangingPunct="1"/>
            <a:endParaRPr lang="en-US" altLang="zh-CN">
              <a:cs typeface="微软雅黑" panose="020B0503020204020204" pitchFamily="34" charset="-122"/>
            </a:endParaRPr>
          </a:p>
          <a:p>
            <a:pPr eaLnBrk="1" hangingPunct="1"/>
            <a:r>
              <a:rPr lang="en-US" altLang="zh-CN" i="1">
                <a:cs typeface="微软雅黑" panose="020B0503020204020204" pitchFamily="34" charset="-122"/>
              </a:rPr>
              <a:t>c</a:t>
            </a:r>
            <a:r>
              <a:rPr lang="en-US" altLang="zh-CN" i="1" baseline="-25000">
                <a:cs typeface="微软雅黑" panose="020B0503020204020204" pitchFamily="34" charset="-122"/>
              </a:rPr>
              <a:t>i</a:t>
            </a:r>
            <a:r>
              <a:rPr lang="en-US" altLang="zh-CN">
                <a:cs typeface="微软雅黑" panose="020B0503020204020204" pitchFamily="34" charset="-122"/>
              </a:rPr>
              <a:t> is the centroid of cluster </a:t>
            </a:r>
            <a:r>
              <a:rPr lang="en-US" altLang="zh-CN" i="1">
                <a:cs typeface="微软雅黑" panose="020B0503020204020204" pitchFamily="34" charset="-122"/>
              </a:rPr>
              <a:t>C</a:t>
            </a:r>
            <a:r>
              <a:rPr lang="en-US" altLang="zh-CN" i="1" baseline="-25000">
                <a:cs typeface="微软雅黑" panose="020B0503020204020204" pitchFamily="34" charset="-122"/>
              </a:rPr>
              <a:t>i</a:t>
            </a:r>
          </a:p>
          <a:p>
            <a:pPr eaLnBrk="1" hangingPunct="1"/>
            <a:r>
              <a:rPr lang="en-US" altLang="zh-CN">
                <a:cs typeface="微软雅黑" panose="020B0503020204020204" pitchFamily="34" charset="-122"/>
              </a:rPr>
              <a:t>|</a:t>
            </a:r>
            <a:r>
              <a:rPr lang="en-US" altLang="zh-CN" i="1">
                <a:cs typeface="微软雅黑" panose="020B0503020204020204" pitchFamily="34" charset="-122"/>
              </a:rPr>
              <a:t>C</a:t>
            </a:r>
            <a:r>
              <a:rPr lang="en-US" altLang="zh-CN" baseline="-25000">
                <a:cs typeface="微软雅黑" panose="020B0503020204020204" pitchFamily="34" charset="-122"/>
              </a:rPr>
              <a:t>i</a:t>
            </a:r>
            <a:r>
              <a:rPr lang="en-US" altLang="zh-CN">
                <a:cs typeface="微软雅黑" panose="020B0503020204020204" pitchFamily="34" charset="-122"/>
              </a:rPr>
              <a:t>|: number of objects of cluster </a:t>
            </a:r>
            <a:r>
              <a:rPr lang="en-US" altLang="zh-CN" i="1">
                <a:cs typeface="微软雅黑" panose="020B0503020204020204" pitchFamily="34" charset="-122"/>
              </a:rPr>
              <a:t>C</a:t>
            </a:r>
            <a:r>
              <a:rPr lang="en-US" altLang="zh-CN" baseline="-25000">
                <a:cs typeface="微软雅黑" panose="020B0503020204020204" pitchFamily="34" charset="-122"/>
              </a:rPr>
              <a:t>i</a:t>
            </a:r>
            <a:endParaRPr lang="zh-CN" altLang="en-US">
              <a:cs typeface="微软雅黑" panose="020B0503020204020204" pitchFamily="34" charset="-122"/>
            </a:endParaRPr>
          </a:p>
        </p:txBody>
      </p:sp>
      <p:sp>
        <p:nvSpPr>
          <p:cNvPr id="61444" name="Rectangle 2">
            <a:extLst>
              <a:ext uri="{FF2B5EF4-FFF2-40B4-BE49-F238E27FC236}">
                <a16:creationId xmlns:a16="http://schemas.microsoft.com/office/drawing/2014/main" id="{A3A4DC19-27FB-2349-A4A3-ABBD8D861531}"/>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61445" name="对象 5">
            <a:extLst>
              <a:ext uri="{FF2B5EF4-FFF2-40B4-BE49-F238E27FC236}">
                <a16:creationId xmlns:a16="http://schemas.microsoft.com/office/drawing/2014/main" id="{49339BC9-C3C5-C44D-9B2E-077E798F9632}"/>
              </a:ext>
            </a:extLst>
          </p:cNvPr>
          <p:cNvGraphicFramePr>
            <a:graphicFrameLocks noChangeAspect="1"/>
          </p:cNvGraphicFramePr>
          <p:nvPr/>
        </p:nvGraphicFramePr>
        <p:xfrm>
          <a:off x="1828801" y="2438400"/>
          <a:ext cx="8569325" cy="755650"/>
        </p:xfrm>
        <a:graphic>
          <a:graphicData uri="http://schemas.openxmlformats.org/presentationml/2006/ole">
            <mc:AlternateContent xmlns:mc="http://schemas.openxmlformats.org/markup-compatibility/2006">
              <mc:Choice xmlns:v="urn:schemas-microsoft-com:vml" Requires="v">
                <p:oleObj spid="_x0000_s61454" name="Equation" r:id="rId4" imgW="98894900" imgH="10820400" progId="Equation.DSMT4">
                  <p:embed/>
                </p:oleObj>
              </mc:Choice>
              <mc:Fallback>
                <p:oleObj name="Equation" r:id="rId4" imgW="98894900" imgH="10820400" progId="Equation.DSMT4">
                  <p:embed/>
                  <p:pic>
                    <p:nvPicPr>
                      <p:cNvPr id="0" name="对象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1" y="2438400"/>
                        <a:ext cx="85693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46" name="Rectangle 4">
            <a:extLst>
              <a:ext uri="{FF2B5EF4-FFF2-40B4-BE49-F238E27FC236}">
                <a16:creationId xmlns:a16="http://schemas.microsoft.com/office/drawing/2014/main" id="{463620FB-A327-2A43-AAE2-E37D3C09E23A}"/>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61447" name="对象 7">
            <a:extLst>
              <a:ext uri="{FF2B5EF4-FFF2-40B4-BE49-F238E27FC236}">
                <a16:creationId xmlns:a16="http://schemas.microsoft.com/office/drawing/2014/main" id="{2CBF764A-3801-6A4F-9988-4D676057DE97}"/>
              </a:ext>
            </a:extLst>
          </p:cNvPr>
          <p:cNvGraphicFramePr>
            <a:graphicFrameLocks noChangeAspect="1"/>
          </p:cNvGraphicFramePr>
          <p:nvPr/>
        </p:nvGraphicFramePr>
        <p:xfrm>
          <a:off x="2001839" y="3563938"/>
          <a:ext cx="8188325" cy="900112"/>
        </p:xfrm>
        <a:graphic>
          <a:graphicData uri="http://schemas.openxmlformats.org/presentationml/2006/ole">
            <mc:AlternateContent xmlns:mc="http://schemas.openxmlformats.org/markup-compatibility/2006">
              <mc:Choice xmlns:v="urn:schemas-microsoft-com:vml" Requires="v">
                <p:oleObj spid="_x0000_s61455" name="Equation" r:id="rId6" imgW="80746600" imgH="10820400" progId="Equation.DSMT4">
                  <p:embed/>
                </p:oleObj>
              </mc:Choice>
              <mc:Fallback>
                <p:oleObj name="Equation" r:id="rId6" imgW="80746600" imgH="10820400" progId="Equation.DSMT4">
                  <p:embed/>
                  <p:pic>
                    <p:nvPicPr>
                      <p:cNvPr id="0" name="对象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01839" y="3563938"/>
                        <a:ext cx="8188325"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标题 1">
            <a:extLst>
              <a:ext uri="{FF2B5EF4-FFF2-40B4-BE49-F238E27FC236}">
                <a16:creationId xmlns:a16="http://schemas.microsoft.com/office/drawing/2014/main" id="{A6B8BEE0-155C-544C-9EF6-4A5BF8584321}"/>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Separation</a:t>
            </a:r>
            <a:endParaRPr lang="zh-CN" altLang="en-US">
              <a:latin typeface="微软雅黑" panose="020B0503020204020204" pitchFamily="34" charset="-122"/>
              <a:ea typeface="微软雅黑" panose="020B0503020204020204" pitchFamily="34" charset="-122"/>
            </a:endParaRPr>
          </a:p>
        </p:txBody>
      </p:sp>
      <p:sp>
        <p:nvSpPr>
          <p:cNvPr id="81923" name="内容占位符 2">
            <a:extLst>
              <a:ext uri="{FF2B5EF4-FFF2-40B4-BE49-F238E27FC236}">
                <a16:creationId xmlns:a16="http://schemas.microsoft.com/office/drawing/2014/main" id="{EB53C044-0D23-E043-8D50-8A6233E594B4}"/>
              </a:ext>
            </a:extLst>
          </p:cNvPr>
          <p:cNvSpPr>
            <a:spLocks noGrp="1"/>
          </p:cNvSpPr>
          <p:nvPr>
            <p:ph idx="1"/>
          </p:nvPr>
        </p:nvSpPr>
        <p:spPr/>
        <p:txBody>
          <a:bodyPr/>
          <a:lstStyle/>
          <a:p>
            <a:pPr eaLnBrk="1" hangingPunct="1">
              <a:defRPr/>
            </a:pPr>
            <a:r>
              <a:rPr lang="en-US" altLang="zh-CN" i="1" dirty="0">
                <a:cs typeface="微软雅黑" panose="020B0503020204020204" pitchFamily="34" charset="-122"/>
              </a:rPr>
              <a:t>C</a:t>
            </a:r>
            <a:r>
              <a:rPr lang="en-US" altLang="zh-CN" dirty="0">
                <a:cs typeface="微软雅黑" panose="020B0503020204020204" pitchFamily="34" charset="-122"/>
              </a:rPr>
              <a:t>={</a:t>
            </a:r>
            <a:r>
              <a:rPr lang="en-US" altLang="zh-CN" i="1" dirty="0">
                <a:cs typeface="微软雅黑" panose="020B0503020204020204" pitchFamily="34" charset="-122"/>
              </a:rPr>
              <a:t>C</a:t>
            </a:r>
            <a:r>
              <a:rPr lang="en-US" altLang="zh-CN" baseline="-25000" dirty="0">
                <a:cs typeface="微软雅黑" panose="020B0503020204020204" pitchFamily="34" charset="-122"/>
              </a:rPr>
              <a:t>1</a:t>
            </a:r>
            <a:r>
              <a:rPr lang="en-US" altLang="zh-CN" dirty="0">
                <a:cs typeface="微软雅黑" panose="020B0503020204020204" pitchFamily="34" charset="-122"/>
              </a:rPr>
              <a:t>,</a:t>
            </a:r>
            <a:r>
              <a:rPr lang="en-US" altLang="zh-CN" i="1" dirty="0">
                <a:cs typeface="微软雅黑" panose="020B0503020204020204" pitchFamily="34" charset="-122"/>
              </a:rPr>
              <a:t> C</a:t>
            </a:r>
            <a:r>
              <a:rPr lang="en-US" altLang="zh-CN" baseline="-25000" dirty="0">
                <a:cs typeface="微软雅黑" panose="020B0503020204020204" pitchFamily="34" charset="-122"/>
              </a:rPr>
              <a:t>2</a:t>
            </a:r>
            <a:r>
              <a:rPr lang="en-US" altLang="zh-CN" dirty="0">
                <a:cs typeface="微软雅黑" panose="020B0503020204020204" pitchFamily="34" charset="-122"/>
              </a:rPr>
              <a:t>,…, </a:t>
            </a:r>
            <a:r>
              <a:rPr lang="en-US" altLang="zh-CN" i="1" dirty="0" err="1">
                <a:cs typeface="微软雅黑" panose="020B0503020204020204" pitchFamily="34" charset="-122"/>
              </a:rPr>
              <a:t>C</a:t>
            </a:r>
            <a:r>
              <a:rPr lang="en-US" altLang="zh-CN" baseline="-25000" dirty="0" err="1">
                <a:cs typeface="微软雅黑" panose="020B0503020204020204" pitchFamily="34" charset="-122"/>
              </a:rPr>
              <a:t>k</a:t>
            </a:r>
            <a:r>
              <a:rPr lang="en-US" altLang="zh-CN" dirty="0">
                <a:cs typeface="微软雅黑" panose="020B0503020204020204" pitchFamily="34" charset="-122"/>
              </a:rPr>
              <a:t>}</a:t>
            </a:r>
          </a:p>
          <a:p>
            <a:pPr eaLnBrk="1" hangingPunct="1">
              <a:defRPr/>
            </a:pPr>
            <a:endParaRPr lang="en-US" altLang="zh-CN" dirty="0">
              <a:cs typeface="微软雅黑" panose="020B0503020204020204" pitchFamily="34" charset="-122"/>
            </a:endParaRPr>
          </a:p>
          <a:p>
            <a:pPr eaLnBrk="1" hangingPunct="1">
              <a:defRPr/>
            </a:pPr>
            <a:endParaRPr lang="en-US" altLang="zh-CN" dirty="0">
              <a:cs typeface="微软雅黑" panose="020B0503020204020204" pitchFamily="34" charset="-122"/>
            </a:endParaRPr>
          </a:p>
          <a:p>
            <a:pPr eaLnBrk="1" hangingPunct="1">
              <a:defRPr/>
            </a:pPr>
            <a:endParaRPr lang="en-US" altLang="zh-CN" dirty="0">
              <a:cs typeface="微软雅黑" panose="020B0503020204020204" pitchFamily="34" charset="-122"/>
            </a:endParaRPr>
          </a:p>
          <a:p>
            <a:pPr eaLnBrk="1" hangingPunct="1">
              <a:defRPr/>
            </a:pPr>
            <a:endParaRPr lang="en-US" altLang="zh-CN" dirty="0">
              <a:cs typeface="微软雅黑" panose="020B0503020204020204" pitchFamily="34" charset="-122"/>
            </a:endParaRPr>
          </a:p>
          <a:p>
            <a:pPr marL="0" indent="0" eaLnBrk="1" hangingPunct="1">
              <a:buNone/>
              <a:defRPr/>
            </a:pPr>
            <a:endParaRPr lang="en-US" altLang="zh-CN" dirty="0">
              <a:cs typeface="微软雅黑" panose="020B0503020204020204" pitchFamily="34" charset="-122"/>
            </a:endParaRPr>
          </a:p>
          <a:p>
            <a:pPr eaLnBrk="1" hangingPunct="1">
              <a:defRPr/>
            </a:pPr>
            <a:r>
              <a:rPr lang="en-US" altLang="zh-CN" i="1" dirty="0">
                <a:cs typeface="微软雅黑" panose="020B0503020204020204" pitchFamily="34" charset="-122"/>
              </a:rPr>
              <a:t>c</a:t>
            </a:r>
            <a:r>
              <a:rPr lang="en-US" altLang="zh-CN" i="1" baseline="-25000" dirty="0">
                <a:cs typeface="微软雅黑" panose="020B0503020204020204" pitchFamily="34" charset="-122"/>
              </a:rPr>
              <a:t>i</a:t>
            </a:r>
            <a:r>
              <a:rPr lang="en-US" altLang="zh-CN" dirty="0">
                <a:cs typeface="微软雅黑" panose="020B0503020204020204" pitchFamily="34" charset="-122"/>
              </a:rPr>
              <a:t> is the centroid of cluster </a:t>
            </a:r>
            <a:r>
              <a:rPr lang="en-US" altLang="zh-CN" i="1" dirty="0">
                <a:cs typeface="微软雅黑" panose="020B0503020204020204" pitchFamily="34" charset="-122"/>
              </a:rPr>
              <a:t>C</a:t>
            </a:r>
            <a:r>
              <a:rPr lang="en-US" altLang="zh-CN" i="1" baseline="-25000" dirty="0">
                <a:cs typeface="微软雅黑" panose="020B0503020204020204" pitchFamily="34" charset="-122"/>
              </a:rPr>
              <a:t>i</a:t>
            </a:r>
          </a:p>
          <a:p>
            <a:pPr eaLnBrk="1" hangingPunct="1">
              <a:defRPr/>
            </a:pPr>
            <a:r>
              <a:rPr lang="en-US" altLang="zh-CN" dirty="0">
                <a:cs typeface="微软雅黑" panose="020B0503020204020204" pitchFamily="34" charset="-122"/>
              </a:rPr>
              <a:t>c is the centroid of all objects</a:t>
            </a:r>
            <a:endParaRPr lang="zh-CN" altLang="en-US" dirty="0">
              <a:cs typeface="微软雅黑" panose="020B0503020204020204" pitchFamily="34" charset="-122"/>
            </a:endParaRPr>
          </a:p>
        </p:txBody>
      </p:sp>
      <p:sp>
        <p:nvSpPr>
          <p:cNvPr id="62468" name="Rectangle 2">
            <a:extLst>
              <a:ext uri="{FF2B5EF4-FFF2-40B4-BE49-F238E27FC236}">
                <a16:creationId xmlns:a16="http://schemas.microsoft.com/office/drawing/2014/main" id="{20FDE193-BFC9-FB48-9FA4-C6724028E19C}"/>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62469" name="Rectangle 4">
            <a:extLst>
              <a:ext uri="{FF2B5EF4-FFF2-40B4-BE49-F238E27FC236}">
                <a16:creationId xmlns:a16="http://schemas.microsoft.com/office/drawing/2014/main" id="{BCE9B33F-51D7-BF41-A9CB-7D64D2BBB69D}"/>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62470" name="Rectangle 2">
            <a:extLst>
              <a:ext uri="{FF2B5EF4-FFF2-40B4-BE49-F238E27FC236}">
                <a16:creationId xmlns:a16="http://schemas.microsoft.com/office/drawing/2014/main" id="{2CDC6860-407D-584B-82BF-4A9F82713761}"/>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62471" name="对象 8">
            <a:extLst>
              <a:ext uri="{FF2B5EF4-FFF2-40B4-BE49-F238E27FC236}">
                <a16:creationId xmlns:a16="http://schemas.microsoft.com/office/drawing/2014/main" id="{8C8BAB2C-05DF-6B49-92DB-E313E37AE278}"/>
              </a:ext>
            </a:extLst>
          </p:cNvPr>
          <p:cNvGraphicFramePr>
            <a:graphicFrameLocks noChangeAspect="1"/>
          </p:cNvGraphicFramePr>
          <p:nvPr/>
        </p:nvGraphicFramePr>
        <p:xfrm>
          <a:off x="2351089" y="2528888"/>
          <a:ext cx="6840537" cy="938212"/>
        </p:xfrm>
        <a:graphic>
          <a:graphicData uri="http://schemas.openxmlformats.org/presentationml/2006/ole">
            <mc:AlternateContent xmlns:mc="http://schemas.openxmlformats.org/markup-compatibility/2006">
              <mc:Choice xmlns:v="urn:schemas-microsoft-com:vml" Requires="v">
                <p:oleObj spid="_x0000_s62480" name="Equation" r:id="rId4" imgW="60274200" imgH="9944100" progId="Equation.DSMT4">
                  <p:embed/>
                </p:oleObj>
              </mc:Choice>
              <mc:Fallback>
                <p:oleObj name="Equation" r:id="rId4" imgW="60274200" imgH="9944100" progId="Equation.DSMT4">
                  <p:embed/>
                  <p:pic>
                    <p:nvPicPr>
                      <p:cNvPr id="0" name="对象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1089" y="2528888"/>
                        <a:ext cx="6840537"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2472" name="Rectangle 4">
            <a:extLst>
              <a:ext uri="{FF2B5EF4-FFF2-40B4-BE49-F238E27FC236}">
                <a16:creationId xmlns:a16="http://schemas.microsoft.com/office/drawing/2014/main" id="{C3E16C34-285C-3244-A22A-54502C2F3E2D}"/>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62473" name="对象 10">
            <a:extLst>
              <a:ext uri="{FF2B5EF4-FFF2-40B4-BE49-F238E27FC236}">
                <a16:creationId xmlns:a16="http://schemas.microsoft.com/office/drawing/2014/main" id="{34EC3120-51E0-554F-BA73-6B808861AE23}"/>
              </a:ext>
            </a:extLst>
          </p:cNvPr>
          <p:cNvGraphicFramePr>
            <a:graphicFrameLocks noChangeAspect="1"/>
          </p:cNvGraphicFramePr>
          <p:nvPr/>
        </p:nvGraphicFramePr>
        <p:xfrm>
          <a:off x="2300289" y="3573463"/>
          <a:ext cx="7299325" cy="971550"/>
        </p:xfrm>
        <a:graphic>
          <a:graphicData uri="http://schemas.openxmlformats.org/presentationml/2006/ole">
            <mc:AlternateContent xmlns:mc="http://schemas.openxmlformats.org/markup-compatibility/2006">
              <mc:Choice xmlns:v="urn:schemas-microsoft-com:vml" Requires="v">
                <p:oleObj spid="_x0000_s62481" name="Equation" r:id="rId6" imgW="67881500" imgH="10820400" progId="Equation.DSMT4">
                  <p:embed/>
                </p:oleObj>
              </mc:Choice>
              <mc:Fallback>
                <p:oleObj name="Equation" r:id="rId6" imgW="67881500" imgH="10820400" progId="Equation.DSMT4">
                  <p:embed/>
                  <p:pic>
                    <p:nvPicPr>
                      <p:cNvPr id="0" name="对象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00289" y="3573463"/>
                        <a:ext cx="72993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标题 1">
            <a:extLst>
              <a:ext uri="{FF2B5EF4-FFF2-40B4-BE49-F238E27FC236}">
                <a16:creationId xmlns:a16="http://schemas.microsoft.com/office/drawing/2014/main" id="{5BC23955-16C4-2D47-B66C-C23FD171BA23}"/>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silhouette coefficient</a:t>
            </a:r>
            <a:endParaRPr lang="zh-CN" altLang="en-US">
              <a:latin typeface="微软雅黑" panose="020B0503020204020204" pitchFamily="34" charset="-122"/>
              <a:ea typeface="微软雅黑" panose="020B0503020204020204" pitchFamily="34" charset="-122"/>
            </a:endParaRPr>
          </a:p>
        </p:txBody>
      </p:sp>
      <p:sp>
        <p:nvSpPr>
          <p:cNvPr id="83971" name="内容占位符 2">
            <a:extLst>
              <a:ext uri="{FF2B5EF4-FFF2-40B4-BE49-F238E27FC236}">
                <a16:creationId xmlns:a16="http://schemas.microsoft.com/office/drawing/2014/main" id="{C93B6EDA-896E-A84F-B010-4FBA6FBDAA44}"/>
              </a:ext>
            </a:extLst>
          </p:cNvPr>
          <p:cNvSpPr>
            <a:spLocks noGrp="1"/>
          </p:cNvSpPr>
          <p:nvPr>
            <p:ph idx="1"/>
          </p:nvPr>
        </p:nvSpPr>
        <p:spPr/>
        <p:txBody>
          <a:bodyPr/>
          <a:lstStyle/>
          <a:p>
            <a:pPr eaLnBrk="1" hangingPunct="1"/>
            <a:r>
              <a:rPr lang="en-US" altLang="zh-CN" i="1" dirty="0">
                <a:ea typeface="微软雅黑" panose="020B0503020204020204" pitchFamily="34" charset="-122"/>
                <a:cs typeface="微软雅黑" panose="020B0503020204020204" pitchFamily="34" charset="-122"/>
              </a:rPr>
              <a:t>Suppose o</a:t>
            </a:r>
            <a:r>
              <a:rPr lang="en-US" altLang="zh-CN"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 belongs to cluster </a:t>
            </a:r>
            <a:r>
              <a:rPr lang="en-US" altLang="zh-CN" i="1" dirty="0">
                <a:ea typeface="微软雅黑" panose="020B0503020204020204" pitchFamily="34" charset="-122"/>
                <a:cs typeface="微软雅黑" panose="020B0503020204020204" pitchFamily="34" charset="-122"/>
              </a:rPr>
              <a:t>C</a:t>
            </a:r>
            <a:r>
              <a:rPr lang="en-US" altLang="zh-CN" baseline="-25000" dirty="0">
                <a:ea typeface="微软雅黑" panose="020B0503020204020204" pitchFamily="34" charset="-122"/>
                <a:cs typeface="微软雅黑" panose="020B0503020204020204" pitchFamily="34" charset="-122"/>
              </a:rPr>
              <a:t>i</a:t>
            </a:r>
          </a:p>
          <a:p>
            <a:pPr eaLnBrk="1" hangingPunct="1"/>
            <a:endParaRPr lang="en-US" altLang="zh-CN" baseline="-25000" dirty="0">
              <a:ea typeface="微软雅黑" panose="020B0503020204020204" pitchFamily="34" charset="-122"/>
              <a:cs typeface="微软雅黑" panose="020B0503020204020204" pitchFamily="34" charset="-122"/>
            </a:endParaRPr>
          </a:p>
          <a:p>
            <a:pPr eaLnBrk="1" hangingPunct="1"/>
            <a:endParaRPr lang="en-US" altLang="zh-CN" baseline="-25000" dirty="0">
              <a:ea typeface="微软雅黑" panose="020B0503020204020204" pitchFamily="34" charset="-122"/>
              <a:cs typeface="微软雅黑" panose="020B0503020204020204" pitchFamily="34" charset="-122"/>
            </a:endParaRPr>
          </a:p>
          <a:p>
            <a:pPr eaLnBrk="1" hangingPunct="1"/>
            <a:endParaRPr lang="en-US" altLang="zh-CN" baseline="-25000" dirty="0">
              <a:ea typeface="微软雅黑" panose="020B0503020204020204" pitchFamily="34" charset="-122"/>
              <a:cs typeface="微软雅黑" panose="020B0503020204020204" pitchFamily="34" charset="-122"/>
            </a:endParaRPr>
          </a:p>
          <a:p>
            <a:pPr eaLnBrk="1" hangingPunct="1"/>
            <a:endParaRPr lang="en-US" altLang="zh-CN" baseline="-25000" dirty="0">
              <a:ea typeface="微软雅黑" panose="020B0503020204020204" pitchFamily="34" charset="-122"/>
              <a:cs typeface="微软雅黑" panose="020B0503020204020204" pitchFamily="34" charset="-122"/>
            </a:endParaRPr>
          </a:p>
          <a:p>
            <a:pPr eaLnBrk="1" hangingPunct="1">
              <a:buFont typeface="Wingdings" pitchFamily="2" charset="2"/>
              <a:buNone/>
            </a:pPr>
            <a:endParaRPr lang="en-US" altLang="zh-CN" baseline="-25000" dirty="0">
              <a:ea typeface="微软雅黑" panose="020B0503020204020204" pitchFamily="34" charset="-122"/>
              <a:cs typeface="微软雅黑" panose="020B0503020204020204" pitchFamily="34" charset="-122"/>
            </a:endParaRPr>
          </a:p>
          <a:p>
            <a:pPr eaLnBrk="1" hangingPunct="1"/>
            <a:r>
              <a:rPr lang="en-US" altLang="zh-CN" sz="2400" dirty="0">
                <a:ea typeface="微软雅黑" panose="020B0503020204020204" pitchFamily="34" charset="-122"/>
                <a:cs typeface="微软雅黑" panose="020B0503020204020204" pitchFamily="34" charset="-122"/>
              </a:rPr>
              <a:t>n</a:t>
            </a:r>
            <a:r>
              <a:rPr lang="zh-CN" altLang="zh-CN" sz="2400" dirty="0">
                <a:ea typeface="微软雅黑" panose="020B0503020204020204" pitchFamily="34" charset="-122"/>
                <a:cs typeface="微软雅黑" panose="020B0503020204020204" pitchFamily="34" charset="-122"/>
              </a:rPr>
              <a:t>为对象的总个数</a:t>
            </a:r>
            <a:endParaRPr lang="en-US" altLang="zh-CN" sz="2400" dirty="0">
              <a:ea typeface="微软雅黑" panose="020B0503020204020204" pitchFamily="34" charset="-122"/>
              <a:cs typeface="微软雅黑" panose="020B0503020204020204" pitchFamily="34" charset="-122"/>
            </a:endParaRPr>
          </a:p>
          <a:p>
            <a:pPr eaLnBrk="1" hangingPunct="1"/>
            <a:r>
              <a:rPr lang="zh-CN" altLang="zh-CN" sz="2400" dirty="0">
                <a:ea typeface="微软雅黑" panose="020B0503020204020204" pitchFamily="34" charset="-122"/>
                <a:cs typeface="微软雅黑" panose="020B0503020204020204" pitchFamily="34" charset="-122"/>
              </a:rPr>
              <a:t>轮廓系数的取值范围是</a:t>
            </a:r>
            <a:r>
              <a:rPr lang="en-US" altLang="zh-CN" sz="2400" dirty="0">
                <a:ea typeface="微软雅黑" panose="020B0503020204020204" pitchFamily="34" charset="-122"/>
                <a:cs typeface="微软雅黑" panose="020B0503020204020204" pitchFamily="34" charset="-122"/>
              </a:rPr>
              <a:t>[-1</a:t>
            </a:r>
            <a:r>
              <a:rPr lang="zh-CN" altLang="zh-CN" sz="2400" dirty="0">
                <a:ea typeface="微软雅黑" panose="020B0503020204020204" pitchFamily="34" charset="-122"/>
                <a:cs typeface="微软雅黑" panose="020B0503020204020204" pitchFamily="34" charset="-122"/>
              </a:rPr>
              <a:t>，</a:t>
            </a:r>
            <a:r>
              <a:rPr lang="en-US" altLang="zh-CN" sz="2400" dirty="0">
                <a:ea typeface="微软雅黑" panose="020B0503020204020204" pitchFamily="34" charset="-122"/>
                <a:cs typeface="微软雅黑" panose="020B0503020204020204" pitchFamily="34" charset="-122"/>
              </a:rPr>
              <a:t>1]</a:t>
            </a:r>
          </a:p>
          <a:p>
            <a:pPr eaLnBrk="1" hangingPunct="1"/>
            <a:r>
              <a:rPr lang="zh-CN" altLang="zh-CN" sz="2400" dirty="0">
                <a:ea typeface="微软雅黑" panose="020B0503020204020204" pitchFamily="34" charset="-122"/>
                <a:cs typeface="微软雅黑" panose="020B0503020204020204" pitchFamily="34" charset="-122"/>
              </a:rPr>
              <a:t>当</a:t>
            </a:r>
            <a:r>
              <a:rPr lang="en-US" altLang="zh-CN" sz="2400" i="1" dirty="0">
                <a:ea typeface="微软雅黑" panose="020B0503020204020204" pitchFamily="34" charset="-122"/>
                <a:cs typeface="微软雅黑" panose="020B0503020204020204" pitchFamily="34" charset="-122"/>
              </a:rPr>
              <a:t>a</a:t>
            </a:r>
            <a:r>
              <a:rPr lang="en-US" altLang="zh-CN" sz="2400" baseline="-25000" dirty="0">
                <a:ea typeface="微软雅黑" panose="020B0503020204020204" pitchFamily="34" charset="-122"/>
                <a:cs typeface="微软雅黑" panose="020B0503020204020204" pitchFamily="34" charset="-122"/>
              </a:rPr>
              <a:t>i</a:t>
            </a:r>
            <a:r>
              <a:rPr lang="en-US" altLang="zh-CN" sz="2400" dirty="0">
                <a:ea typeface="微软雅黑" panose="020B0503020204020204" pitchFamily="34" charset="-122"/>
                <a:cs typeface="微软雅黑" panose="020B0503020204020204" pitchFamily="34" charset="-122"/>
              </a:rPr>
              <a:t>=0</a:t>
            </a:r>
            <a:r>
              <a:rPr lang="zh-CN" altLang="zh-CN" sz="2400" dirty="0">
                <a:ea typeface="微软雅黑" panose="020B0503020204020204" pitchFamily="34" charset="-122"/>
                <a:cs typeface="微软雅黑" panose="020B0503020204020204" pitchFamily="34" charset="-122"/>
              </a:rPr>
              <a:t>时，轮廓系数取最大值</a:t>
            </a:r>
            <a:r>
              <a:rPr lang="en-US" altLang="zh-CN" sz="2400" dirty="0">
                <a:ea typeface="微软雅黑" panose="020B0503020204020204" pitchFamily="34" charset="-122"/>
                <a:cs typeface="微软雅黑" panose="020B0503020204020204" pitchFamily="34" charset="-122"/>
              </a:rPr>
              <a:t>1</a:t>
            </a:r>
            <a:r>
              <a:rPr lang="zh-CN" altLang="zh-CN" sz="2400" dirty="0">
                <a:ea typeface="微软雅黑" panose="020B0503020204020204" pitchFamily="34" charset="-122"/>
                <a:cs typeface="微软雅黑" panose="020B0503020204020204" pitchFamily="34" charset="-122"/>
              </a:rPr>
              <a:t>。</a:t>
            </a:r>
            <a:endParaRPr lang="en-US" altLang="zh-CN" sz="2400" dirty="0">
              <a:ea typeface="微软雅黑" panose="020B0503020204020204" pitchFamily="34" charset="-122"/>
              <a:cs typeface="微软雅黑" panose="020B0503020204020204" pitchFamily="34" charset="-122"/>
            </a:endParaRPr>
          </a:p>
          <a:p>
            <a:pPr eaLnBrk="1" hangingPunct="1"/>
            <a:r>
              <a:rPr lang="zh-CN" altLang="zh-CN" sz="2400" dirty="0">
                <a:ea typeface="微软雅黑" panose="020B0503020204020204" pitchFamily="34" charset="-122"/>
                <a:cs typeface="微软雅黑" panose="020B0503020204020204" pitchFamily="34" charset="-122"/>
              </a:rPr>
              <a:t>轮廓系数越大越好。将所有点的轮廓系数求平均可以用于衡量聚类质量</a:t>
            </a:r>
            <a:endParaRPr lang="zh-CN" altLang="en-US" sz="2400" dirty="0">
              <a:ea typeface="微软雅黑" panose="020B0503020204020204" pitchFamily="34" charset="-122"/>
              <a:cs typeface="微软雅黑" panose="020B0503020204020204" pitchFamily="34" charset="-122"/>
            </a:endParaRPr>
          </a:p>
        </p:txBody>
      </p:sp>
      <p:sp>
        <p:nvSpPr>
          <p:cNvPr id="63492" name="Rectangle 2">
            <a:extLst>
              <a:ext uri="{FF2B5EF4-FFF2-40B4-BE49-F238E27FC236}">
                <a16:creationId xmlns:a16="http://schemas.microsoft.com/office/drawing/2014/main" id="{21B165D7-B419-B24E-ADFD-396F621522F3}"/>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63493" name="对象 5">
            <a:extLst>
              <a:ext uri="{FF2B5EF4-FFF2-40B4-BE49-F238E27FC236}">
                <a16:creationId xmlns:a16="http://schemas.microsoft.com/office/drawing/2014/main" id="{DA1BD882-5F19-8647-ADE2-A9779E9F1A1F}"/>
              </a:ext>
            </a:extLst>
          </p:cNvPr>
          <p:cNvGraphicFramePr>
            <a:graphicFrameLocks noChangeAspect="1"/>
          </p:cNvGraphicFramePr>
          <p:nvPr>
            <p:extLst>
              <p:ext uri="{D42A27DB-BD31-4B8C-83A1-F6EECF244321}">
                <p14:modId xmlns:p14="http://schemas.microsoft.com/office/powerpoint/2010/main" val="1075798636"/>
              </p:ext>
            </p:extLst>
          </p:nvPr>
        </p:nvGraphicFramePr>
        <p:xfrm>
          <a:off x="4223792" y="1844824"/>
          <a:ext cx="4351338" cy="2665413"/>
        </p:xfrm>
        <a:graphic>
          <a:graphicData uri="http://schemas.openxmlformats.org/presentationml/2006/ole">
            <mc:AlternateContent xmlns:mc="http://schemas.openxmlformats.org/markup-compatibility/2006">
              <mc:Choice xmlns:v="urn:schemas-microsoft-com:vml" Requires="v">
                <p:oleObj spid="_x0000_s63497" name="Equation" r:id="rId4" imgW="43002200" imgH="32181800" progId="Equation.DSMT4">
                  <p:embed/>
                </p:oleObj>
              </mc:Choice>
              <mc:Fallback>
                <p:oleObj name="Equation" r:id="rId4" imgW="43002200" imgH="32181800" progId="Equation.DSMT4">
                  <p:embed/>
                  <p:pic>
                    <p:nvPicPr>
                      <p:cNvPr id="0" name="对象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3792" y="1844824"/>
                        <a:ext cx="4351338"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图片 1">
            <a:extLst>
              <a:ext uri="{FF2B5EF4-FFF2-40B4-BE49-F238E27FC236}">
                <a16:creationId xmlns:a16="http://schemas.microsoft.com/office/drawing/2014/main" id="{D59B64FA-4754-B049-AE91-3A8F3B2204F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83100" y="1790700"/>
            <a:ext cx="3225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a:extLst>
              <a:ext uri="{FF2B5EF4-FFF2-40B4-BE49-F238E27FC236}">
                <a16:creationId xmlns:a16="http://schemas.microsoft.com/office/drawing/2014/main" id="{79EBB601-CEE9-3D47-BC81-63247BD5530C}"/>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基本概念</a:t>
            </a:r>
          </a:p>
        </p:txBody>
      </p:sp>
      <p:sp>
        <p:nvSpPr>
          <p:cNvPr id="16387" name="内容占位符 2">
            <a:extLst>
              <a:ext uri="{FF2B5EF4-FFF2-40B4-BE49-F238E27FC236}">
                <a16:creationId xmlns:a16="http://schemas.microsoft.com/office/drawing/2014/main" id="{3BA62C4B-A874-D640-9479-40E240B170F9}"/>
              </a:ext>
            </a:extLst>
          </p:cNvPr>
          <p:cNvSpPr>
            <a:spLocks noGrp="1"/>
          </p:cNvSpPr>
          <p:nvPr>
            <p:ph idx="1"/>
          </p:nvPr>
        </p:nvSpPr>
        <p:spPr/>
        <p:txBody>
          <a:bodyPr/>
          <a:lstStyle/>
          <a:p>
            <a:pPr eaLnBrk="1" hangingPunct="1"/>
            <a:r>
              <a:rPr lang="zh-CN" altLang="en-US" dirty="0">
                <a:ea typeface="微软雅黑" panose="020B0503020204020204" pitchFamily="34" charset="-122"/>
                <a:cs typeface="微软雅黑" panose="020B0503020204020204" pitchFamily="34" charset="-122"/>
              </a:rPr>
              <a:t>根据簇之间的关系</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划分型聚类</a:t>
            </a:r>
            <a:r>
              <a:rPr lang="zh-CN" altLang="en-US"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属于各个簇的对象之间没有交集，即</a:t>
            </a:r>
            <a:r>
              <a:rPr lang="en-US" altLang="zh-CN" i="1" dirty="0">
                <a:ea typeface="微软雅黑" panose="020B0503020204020204" pitchFamily="34" charset="-122"/>
                <a:cs typeface="微软雅黑" panose="020B0503020204020204" pitchFamily="34" charset="-122"/>
              </a:rPr>
              <a:t>C</a:t>
            </a:r>
            <a:r>
              <a:rPr lang="en-US" altLang="zh-CN"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a:t>
            </a:r>
            <a:r>
              <a:rPr lang="en-US" altLang="zh-CN" i="1" dirty="0" err="1">
                <a:ea typeface="微软雅黑" panose="020B0503020204020204" pitchFamily="34" charset="-122"/>
                <a:cs typeface="微软雅黑" panose="020B0503020204020204" pitchFamily="34" charset="-122"/>
              </a:rPr>
              <a:t>C</a:t>
            </a:r>
            <a:r>
              <a:rPr lang="en-US" altLang="zh-CN"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sym typeface="Symbol" pitchFamily="2" charset="2"/>
              </a:rPr>
              <a:t></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层次型聚类</a:t>
            </a:r>
            <a:r>
              <a:rPr lang="zh-CN" altLang="en-US"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簇之间只具有包含关系，如</a:t>
            </a:r>
            <a:r>
              <a:rPr lang="en-US" altLang="zh-CN" i="1" dirty="0">
                <a:ea typeface="微软雅黑" panose="020B0503020204020204" pitchFamily="34" charset="-122"/>
                <a:cs typeface="微软雅黑" panose="020B0503020204020204" pitchFamily="34" charset="-122"/>
              </a:rPr>
              <a:t>C</a:t>
            </a:r>
            <a:r>
              <a:rPr lang="en-US" altLang="zh-CN"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sym typeface="Symbol" pitchFamily="2" charset="2"/>
              </a:rPr>
              <a:t></a:t>
            </a:r>
            <a:r>
              <a:rPr lang="en-US" altLang="zh-CN" i="1" dirty="0" err="1">
                <a:ea typeface="微软雅黑" panose="020B0503020204020204" pitchFamily="34" charset="-122"/>
                <a:cs typeface="微软雅黑" panose="020B0503020204020204" pitchFamily="34" charset="-122"/>
              </a:rPr>
              <a:t>C</a:t>
            </a:r>
            <a:r>
              <a:rPr lang="en-US" altLang="zh-CN" baseline="-25000" dirty="0" err="1">
                <a:ea typeface="微软雅黑" panose="020B0503020204020204" pitchFamily="34" charset="-122"/>
                <a:cs typeface="微软雅黑" panose="020B0503020204020204" pitchFamily="34" charset="-122"/>
              </a:rPr>
              <a:t>j</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重叠聚类</a:t>
            </a:r>
            <a:r>
              <a:rPr lang="en-US" altLang="zh-CN" dirty="0">
                <a:ea typeface="微软雅黑" panose="020B0503020204020204" pitchFamily="34" charset="-122"/>
                <a:cs typeface="微软雅黑" panose="020B0503020204020204" pitchFamily="34" charset="-122"/>
              </a:rPr>
              <a:t>: </a:t>
            </a:r>
            <a:r>
              <a:rPr lang="zh-CN" altLang="zh-CN" dirty="0">
                <a:ea typeface="微软雅黑" panose="020B0503020204020204" pitchFamily="34" charset="-122"/>
                <a:cs typeface="微软雅黑" panose="020B0503020204020204" pitchFamily="34" charset="-122"/>
              </a:rPr>
              <a:t>簇之间只具有重叠关系，即</a:t>
            </a:r>
            <a:r>
              <a:rPr lang="en-US" altLang="zh-CN" i="1" dirty="0">
                <a:ea typeface="微软雅黑" panose="020B0503020204020204" pitchFamily="34" charset="-122"/>
                <a:cs typeface="微软雅黑" panose="020B0503020204020204" pitchFamily="34" charset="-122"/>
              </a:rPr>
              <a:t>C</a:t>
            </a:r>
            <a:r>
              <a:rPr lang="en-US" altLang="zh-CN"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a:t>
            </a:r>
            <a:r>
              <a:rPr lang="en-US" altLang="zh-CN" i="1" dirty="0" err="1">
                <a:ea typeface="微软雅黑" panose="020B0503020204020204" pitchFamily="34" charset="-122"/>
                <a:cs typeface="微软雅黑" panose="020B0503020204020204" pitchFamily="34" charset="-122"/>
              </a:rPr>
              <a:t>C</a:t>
            </a:r>
            <a:r>
              <a:rPr lang="en-US" altLang="zh-CN"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sym typeface="Symbol" pitchFamily="2" charset="2"/>
              </a:rPr>
              <a:t></a:t>
            </a:r>
          </a:p>
          <a:p>
            <a:pPr eaLnBrk="1" hangingPunct="1"/>
            <a:r>
              <a:rPr lang="zh-CN" altLang="en-US" dirty="0">
                <a:ea typeface="微软雅黑" panose="020B0503020204020204" pitchFamily="34" charset="-122"/>
                <a:cs typeface="微软雅黑" panose="020B0503020204020204" pitchFamily="34" charset="-122"/>
              </a:rPr>
              <a:t>根据</a:t>
            </a:r>
            <a:r>
              <a:rPr lang="zh-CN" altLang="zh-CN" dirty="0">
                <a:ea typeface="微软雅黑" panose="020B0503020204020204" pitchFamily="34" charset="-122"/>
                <a:cs typeface="微软雅黑" panose="020B0503020204020204" pitchFamily="34" charset="-122"/>
              </a:rPr>
              <a:t>数据集</a:t>
            </a:r>
            <a:r>
              <a:rPr lang="en-US" altLang="zh-CN" dirty="0">
                <a:ea typeface="微软雅黑" panose="020B0503020204020204" pitchFamily="34" charset="-122"/>
                <a:cs typeface="微软雅黑" panose="020B0503020204020204" pitchFamily="34" charset="-122"/>
              </a:rPr>
              <a:t>D</a:t>
            </a:r>
            <a:r>
              <a:rPr lang="zh-CN" altLang="zh-CN" dirty="0">
                <a:ea typeface="微软雅黑" panose="020B0503020204020204" pitchFamily="34" charset="-122"/>
                <a:cs typeface="微软雅黑" panose="020B0503020204020204" pitchFamily="34" charset="-122"/>
              </a:rPr>
              <a:t>与簇之间的关系</a:t>
            </a:r>
            <a:endParaRPr lang="en-US" altLang="zh-CN" dirty="0">
              <a:ea typeface="微软雅黑" panose="020B0503020204020204" pitchFamily="34" charset="-122"/>
              <a:cs typeface="微软雅黑" panose="020B0503020204020204" pitchFamily="34" charset="-122"/>
              <a:sym typeface="Symbol" pitchFamily="2" charset="2"/>
            </a:endParaRPr>
          </a:p>
          <a:p>
            <a:pPr lvl="1" eaLnBrk="1" hangingPunct="1"/>
            <a:r>
              <a:rPr lang="zh-CN" altLang="zh-CN" dirty="0">
                <a:solidFill>
                  <a:srgbClr val="0070C0"/>
                </a:solidFill>
                <a:ea typeface="微软雅黑" panose="020B0503020204020204" pitchFamily="34" charset="-122"/>
                <a:cs typeface="微软雅黑" panose="020B0503020204020204" pitchFamily="34" charset="-122"/>
              </a:rPr>
              <a:t>完全聚类</a:t>
            </a:r>
            <a:r>
              <a:rPr lang="en-US" altLang="zh-CN" dirty="0">
                <a:solidFill>
                  <a:srgbClr val="0070C0"/>
                </a:solidFill>
                <a:ea typeface="微软雅黑" panose="020B0503020204020204" pitchFamily="34" charset="-122"/>
                <a:cs typeface="微软雅黑" panose="020B0503020204020204" pitchFamily="34" charset="-122"/>
              </a:rPr>
              <a:t>: </a:t>
            </a:r>
            <a:r>
              <a:rPr lang="en-US" altLang="zh-CN" dirty="0">
                <a:ea typeface="微软雅黑" panose="020B0503020204020204" pitchFamily="34" charset="-122"/>
                <a:cs typeface="微软雅黑" panose="020B0503020204020204" pitchFamily="34" charset="-122"/>
              </a:rPr>
              <a:t>D=</a:t>
            </a:r>
            <a:r>
              <a:rPr lang="en-US" altLang="zh-CN" i="1" dirty="0">
                <a:ea typeface="微软雅黑" panose="020B0503020204020204" pitchFamily="34" charset="-122"/>
                <a:cs typeface="微软雅黑" panose="020B0503020204020204" pitchFamily="34" charset="-122"/>
              </a:rPr>
              <a:t> C</a:t>
            </a:r>
            <a:r>
              <a:rPr lang="en-US" altLang="zh-CN" baseline="-25000"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C</a:t>
            </a:r>
            <a:r>
              <a:rPr lang="en-US" altLang="zh-CN" baseline="-25000"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C</a:t>
            </a:r>
            <a:r>
              <a:rPr lang="en-US" altLang="zh-CN" baseline="-25000"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，所有对象都被分配都簇中</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solidFill>
                  <a:srgbClr val="0070C0"/>
                </a:solidFill>
                <a:ea typeface="微软雅黑" panose="020B0503020204020204" pitchFamily="34" charset="-122"/>
                <a:cs typeface="微软雅黑" panose="020B0503020204020204" pitchFamily="34" charset="-122"/>
              </a:rPr>
              <a:t>部分聚类</a:t>
            </a:r>
            <a:r>
              <a:rPr lang="en-US" altLang="zh-CN" dirty="0">
                <a:ea typeface="微软雅黑" panose="020B0503020204020204" pitchFamily="34" charset="-122"/>
                <a:cs typeface="微软雅黑" panose="020B0503020204020204" pitchFamily="34" charset="-122"/>
              </a:rPr>
              <a:t>: D</a:t>
            </a:r>
            <a:r>
              <a:rPr lang="en-US" altLang="zh-CN" dirty="0">
                <a:ea typeface="微软雅黑" panose="020B0503020204020204" pitchFamily="34" charset="-122"/>
                <a:cs typeface="微软雅黑" panose="020B0503020204020204" pitchFamily="34" charset="-122"/>
                <a:sym typeface="Symbol" pitchFamily="2" charset="2"/>
              </a:rPr>
              <a:t></a:t>
            </a:r>
            <a:r>
              <a:rPr lang="en-US" altLang="zh-CN" i="1" dirty="0">
                <a:ea typeface="微软雅黑" panose="020B0503020204020204" pitchFamily="34" charset="-122"/>
                <a:cs typeface="微软雅黑" panose="020B0503020204020204" pitchFamily="34" charset="-122"/>
              </a:rPr>
              <a:t>C</a:t>
            </a:r>
            <a:r>
              <a:rPr lang="en-US" altLang="zh-CN" baseline="-25000"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C</a:t>
            </a:r>
            <a:r>
              <a:rPr lang="en-US" altLang="zh-CN" baseline="-25000"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C</a:t>
            </a:r>
            <a:r>
              <a:rPr lang="en-US" altLang="zh-CN" baseline="-25000" dirty="0">
                <a:ea typeface="微软雅黑" panose="020B0503020204020204" pitchFamily="34" charset="-122"/>
                <a:cs typeface="微软雅黑" panose="020B0503020204020204" pitchFamily="34" charset="-122"/>
              </a:rPr>
              <a:t>k</a:t>
            </a:r>
            <a:endParaRPr lang="en-US" altLang="zh-CN" dirty="0">
              <a:ea typeface="微软雅黑" panose="020B0503020204020204" pitchFamily="34" charset="-122"/>
              <a:cs typeface="微软雅黑" panose="020B0503020204020204" pitchFamily="34" charset="-122"/>
            </a:endParaRPr>
          </a:p>
          <a:p>
            <a:pPr eaLnBrk="1" hangingPunct="1"/>
            <a:r>
              <a:rPr lang="zh-CN" altLang="zh-CN" dirty="0">
                <a:ea typeface="微软雅黑" panose="020B0503020204020204" pitchFamily="34" charset="-122"/>
                <a:cs typeface="微软雅黑" panose="020B0503020204020204" pitchFamily="34" charset="-122"/>
              </a:rPr>
              <a:t>孤立点</a:t>
            </a:r>
            <a:r>
              <a:rPr lang="en-US" altLang="zh-CN" dirty="0">
                <a:ea typeface="微软雅黑" panose="020B0503020204020204" pitchFamily="34" charset="-122"/>
                <a:cs typeface="微软雅黑" panose="020B0503020204020204" pitchFamily="34" charset="-122"/>
              </a:rPr>
              <a:t>(outlier)</a:t>
            </a:r>
            <a:r>
              <a:rPr lang="zh-CN" altLang="en-US"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那些未被分到任一个簇中的对象</a:t>
            </a:r>
            <a:endParaRPr lang="zh-CN" altLang="en-US" dirty="0">
              <a:ea typeface="微软雅黑" panose="020B0503020204020204" pitchFamily="34" charset="-122"/>
              <a:cs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a:extLst>
              <a:ext uri="{FF2B5EF4-FFF2-40B4-BE49-F238E27FC236}">
                <a16:creationId xmlns:a16="http://schemas.microsoft.com/office/drawing/2014/main" id="{4C4F59D6-0502-0348-8A51-DC65C9D6C57F}"/>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聚类方法分类</a:t>
            </a:r>
            <a:endParaRPr lang="zh-CN" altLang="en-US">
              <a:latin typeface="微软雅黑" panose="020B0503020204020204" pitchFamily="34" charset="-122"/>
              <a:ea typeface="微软雅黑" panose="020B0503020204020204" pitchFamily="34" charset="-122"/>
            </a:endParaRPr>
          </a:p>
        </p:txBody>
      </p:sp>
      <p:sp>
        <p:nvSpPr>
          <p:cNvPr id="17411" name="内容占位符 2">
            <a:extLst>
              <a:ext uri="{FF2B5EF4-FFF2-40B4-BE49-F238E27FC236}">
                <a16:creationId xmlns:a16="http://schemas.microsoft.com/office/drawing/2014/main" id="{7B6F0288-AC37-684A-B70F-91EC8787F550}"/>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划分法（</a:t>
            </a:r>
            <a:r>
              <a:rPr lang="en-US" altLang="zh-CN" dirty="0">
                <a:ea typeface="微软雅黑" panose="020B0503020204020204" pitchFamily="34" charset="-122"/>
                <a:cs typeface="微软雅黑" panose="020B0503020204020204" pitchFamily="34" charset="-122"/>
              </a:rPr>
              <a:t>Partitioning approach</a:t>
            </a:r>
            <a:r>
              <a:rPr lang="zh-CN" altLang="zh-CN" dirty="0">
                <a:ea typeface="微软雅黑" panose="020B0503020204020204" pitchFamily="34" charset="-122"/>
                <a:cs typeface="微软雅黑" panose="020B0503020204020204" pitchFamily="34" charset="-122"/>
              </a:rPr>
              <a:t>）</a:t>
            </a:r>
            <a:r>
              <a:rPr lang="zh-CN" altLang="en-US"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lvl="1" eaLnBrk="1" hangingPunct="1"/>
            <a:r>
              <a:rPr lang="en-US" altLang="zh-CN"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均值（</a:t>
            </a:r>
            <a:r>
              <a:rPr lang="en-US" altLang="zh-CN" dirty="0">
                <a:ea typeface="微软雅黑" panose="020B0503020204020204" pitchFamily="34" charset="-122"/>
                <a:cs typeface="微软雅黑" panose="020B0503020204020204" pitchFamily="34" charset="-122"/>
              </a:rPr>
              <a:t>k-means</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中心点（</a:t>
            </a:r>
            <a:r>
              <a:rPr lang="en-US" altLang="zh-CN" dirty="0">
                <a:ea typeface="微软雅黑" panose="020B0503020204020204" pitchFamily="34" charset="-122"/>
                <a:cs typeface="微软雅黑" panose="020B0503020204020204" pitchFamily="34" charset="-122"/>
              </a:rPr>
              <a:t>k-medoids</a:t>
            </a:r>
            <a:r>
              <a:rPr lang="zh-CN" altLang="zh-CN" dirty="0">
                <a:ea typeface="微软雅黑" panose="020B0503020204020204" pitchFamily="34" charset="-122"/>
                <a:cs typeface="微软雅黑" panose="020B0503020204020204" pitchFamily="34" charset="-122"/>
              </a:rPr>
              <a:t>）等方法。</a:t>
            </a:r>
          </a:p>
          <a:p>
            <a:pPr eaLnBrk="1" hangingPunct="1"/>
            <a:r>
              <a:rPr lang="zh-CN" altLang="zh-CN" dirty="0">
                <a:ea typeface="微软雅黑" panose="020B0503020204020204" pitchFamily="34" charset="-122"/>
                <a:cs typeface="微软雅黑" panose="020B0503020204020204" pitchFamily="34" charset="-122"/>
              </a:rPr>
              <a:t>层次法（</a:t>
            </a:r>
            <a:r>
              <a:rPr lang="en-US" altLang="zh-CN" dirty="0">
                <a:ea typeface="微软雅黑" panose="020B0503020204020204" pitchFamily="34" charset="-122"/>
                <a:cs typeface="微软雅黑" panose="020B0503020204020204" pitchFamily="34" charset="-122"/>
              </a:rPr>
              <a:t>Hierarchical approach</a:t>
            </a:r>
            <a:r>
              <a:rPr lang="zh-CN" altLang="zh-CN" dirty="0">
                <a:ea typeface="微软雅黑" panose="020B0503020204020204" pitchFamily="34" charset="-122"/>
                <a:cs typeface="微软雅黑" panose="020B0503020204020204" pitchFamily="34" charset="-122"/>
              </a:rPr>
              <a:t>）</a:t>
            </a:r>
            <a:r>
              <a:rPr lang="zh-CN" altLang="en-US"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凝聚层次聚类（</a:t>
            </a:r>
            <a:r>
              <a:rPr lang="en-US" altLang="zh-CN" dirty="0">
                <a:ea typeface="微软雅黑" panose="020B0503020204020204" pitchFamily="34" charset="-122"/>
                <a:cs typeface="微软雅黑" panose="020B0503020204020204" pitchFamily="34" charset="-122"/>
              </a:rPr>
              <a:t>agglomerative hierarchical clustering</a:t>
            </a:r>
            <a:r>
              <a:rPr lang="zh-CN" altLang="zh-CN" dirty="0">
                <a:ea typeface="微软雅黑" panose="020B0503020204020204" pitchFamily="34" charset="-122"/>
                <a:cs typeface="微软雅黑" panose="020B0503020204020204" pitchFamily="34" charset="-122"/>
              </a:rPr>
              <a:t>）和分裂层次聚类（</a:t>
            </a:r>
            <a:r>
              <a:rPr lang="en-US" altLang="zh-CN" dirty="0">
                <a:ea typeface="微软雅黑" panose="020B0503020204020204" pitchFamily="34" charset="-122"/>
                <a:cs typeface="微软雅黑" panose="020B0503020204020204" pitchFamily="34" charset="-122"/>
              </a:rPr>
              <a:t>divisive hierarchical clustering</a:t>
            </a:r>
            <a:r>
              <a:rPr lang="zh-CN" altLang="zh-CN"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lvl="1" eaLnBrk="1" hangingPunct="1"/>
            <a:r>
              <a:rPr lang="en-US" altLang="zh-CN" dirty="0">
                <a:ea typeface="微软雅黑" panose="020B0503020204020204" pitchFamily="34" charset="-122"/>
                <a:cs typeface="微软雅黑" panose="020B0503020204020204" pitchFamily="34" charset="-122"/>
              </a:rPr>
              <a:t>Diana</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 Agnes</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BIRCH</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 ROCK</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CAMELEON</a:t>
            </a:r>
            <a:r>
              <a:rPr lang="zh-CN" altLang="zh-CN" dirty="0">
                <a:ea typeface="微软雅黑" panose="020B0503020204020204" pitchFamily="34" charset="-122"/>
                <a:cs typeface="微软雅黑" panose="020B0503020204020204" pitchFamily="34" charset="-122"/>
              </a:rPr>
              <a:t>等。</a:t>
            </a:r>
          </a:p>
          <a:p>
            <a:pPr eaLnBrk="1" hangingPunct="1"/>
            <a:r>
              <a:rPr lang="zh-CN" altLang="zh-CN" dirty="0">
                <a:ea typeface="微软雅黑" panose="020B0503020204020204" pitchFamily="34" charset="-122"/>
                <a:cs typeface="微软雅黑" panose="020B0503020204020204" pitchFamily="34" charset="-122"/>
              </a:rPr>
              <a:t>基于密度的方法（</a:t>
            </a:r>
            <a:r>
              <a:rPr lang="en-US" altLang="zh-CN" dirty="0">
                <a:ea typeface="微软雅黑" panose="020B0503020204020204" pitchFamily="34" charset="-122"/>
                <a:cs typeface="微软雅黑" panose="020B0503020204020204" pitchFamily="34" charset="-122"/>
              </a:rPr>
              <a:t>Density-based approach</a:t>
            </a:r>
            <a:r>
              <a:rPr lang="zh-CN" altLang="zh-CN"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lvl="1" eaLnBrk="1" hangingPunct="1"/>
            <a:r>
              <a:rPr lang="en-US" altLang="zh-CN" dirty="0">
                <a:ea typeface="微软雅黑" panose="020B0503020204020204" pitchFamily="34" charset="-122"/>
                <a:cs typeface="微软雅黑" panose="020B0503020204020204" pitchFamily="34" charset="-122"/>
              </a:rPr>
              <a:t>DBSCAN</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OPTICS</a:t>
            </a:r>
            <a:r>
              <a:rPr lang="zh-CN" altLang="zh-CN" dirty="0">
                <a:ea typeface="微软雅黑" panose="020B0503020204020204" pitchFamily="34" charset="-122"/>
                <a:cs typeface="微软雅黑" panose="020B0503020204020204" pitchFamily="34" charset="-122"/>
              </a:rPr>
              <a:t>和</a:t>
            </a:r>
            <a:r>
              <a:rPr lang="en-US" altLang="zh-CN" dirty="0">
                <a:ea typeface="微软雅黑" panose="020B0503020204020204" pitchFamily="34" charset="-122"/>
                <a:cs typeface="微软雅黑" panose="020B0503020204020204" pitchFamily="34" charset="-122"/>
              </a:rPr>
              <a:t> </a:t>
            </a:r>
            <a:r>
              <a:rPr lang="en-US" altLang="zh-CN" dirty="0" err="1">
                <a:ea typeface="微软雅黑" panose="020B0503020204020204" pitchFamily="34" charset="-122"/>
                <a:cs typeface="微软雅黑" panose="020B0503020204020204" pitchFamily="34" charset="-122"/>
              </a:rPr>
              <a:t>DenClue</a:t>
            </a:r>
            <a:r>
              <a:rPr lang="zh-CN" altLang="zh-CN" dirty="0">
                <a:ea typeface="微软雅黑" panose="020B0503020204020204" pitchFamily="34" charset="-122"/>
                <a:cs typeface="微软雅黑" panose="020B0503020204020204" pitchFamily="34" charset="-122"/>
              </a:rPr>
              <a:t>等。</a:t>
            </a:r>
          </a:p>
          <a:p>
            <a:pPr eaLnBrk="1" hangingPunct="1"/>
            <a:r>
              <a:rPr lang="zh-CN" altLang="zh-CN" dirty="0">
                <a:ea typeface="微软雅黑" panose="020B0503020204020204" pitchFamily="34" charset="-122"/>
                <a:cs typeface="微软雅黑" panose="020B0503020204020204" pitchFamily="34" charset="-122"/>
              </a:rPr>
              <a:t>基于模型的方法（</a:t>
            </a:r>
            <a:r>
              <a:rPr lang="en-US" altLang="zh-CN" dirty="0">
                <a:ea typeface="微软雅黑" panose="020B0503020204020204" pitchFamily="34" charset="-122"/>
                <a:cs typeface="微软雅黑" panose="020B0503020204020204" pitchFamily="34" charset="-122"/>
              </a:rPr>
              <a:t>Model-based</a:t>
            </a:r>
            <a:r>
              <a:rPr lang="zh-CN" altLang="zh-CN"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lvl="1" eaLnBrk="1" hangingPunct="1"/>
            <a:r>
              <a:rPr lang="en-US" altLang="zh-CN" dirty="0">
                <a:ea typeface="微软雅黑" panose="020B0503020204020204" pitchFamily="34" charset="-122"/>
                <a:cs typeface="微软雅黑" panose="020B0503020204020204" pitchFamily="34" charset="-122"/>
              </a:rPr>
              <a:t>EM</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SOM</a:t>
            </a:r>
            <a:r>
              <a:rPr lang="zh-CN" altLang="zh-CN" dirty="0">
                <a:ea typeface="微软雅黑" panose="020B0503020204020204" pitchFamily="34" charset="-122"/>
                <a:cs typeface="微软雅黑" panose="020B0503020204020204" pitchFamily="34" charset="-122"/>
              </a:rPr>
              <a:t>和</a:t>
            </a:r>
            <a:r>
              <a:rPr lang="en-US" altLang="zh-CN" dirty="0">
                <a:ea typeface="微软雅黑" panose="020B0503020204020204" pitchFamily="34" charset="-122"/>
                <a:cs typeface="微软雅黑" panose="020B0503020204020204" pitchFamily="34" charset="-122"/>
              </a:rPr>
              <a:t>COBWEB</a:t>
            </a:r>
            <a:r>
              <a:rPr lang="zh-CN" altLang="zh-CN" dirty="0">
                <a:ea typeface="微软雅黑" panose="020B0503020204020204" pitchFamily="34" charset="-122"/>
                <a:cs typeface="微软雅黑" panose="020B0503020204020204" pitchFamily="34" charset="-122"/>
              </a:rPr>
              <a:t>等</a:t>
            </a:r>
            <a:endParaRPr lang="zh-CN" altLang="en-US" dirty="0">
              <a:ea typeface="微软雅黑" panose="020B0503020204020204" pitchFamily="34" charset="-122"/>
              <a:cs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8E302AA2-B28F-4C4E-8864-60B05E61CF87}"/>
              </a:ext>
            </a:extLst>
          </p:cNvPr>
          <p:cNvSpPr>
            <a:spLocks noGrp="1"/>
          </p:cNvSpPr>
          <p:nvPr>
            <p:ph type="title"/>
          </p:nvPr>
        </p:nvSpPr>
        <p:spPr/>
        <p:txBody>
          <a:bodyPr/>
          <a:lstStyle/>
          <a:p>
            <a:pPr eaLnBrk="1" hangingPunct="1">
              <a:defRPr/>
            </a:pPr>
            <a:endParaRPr lang="zh-CN" altLang="en-US"/>
          </a:p>
        </p:txBody>
      </p:sp>
      <p:sp>
        <p:nvSpPr>
          <p:cNvPr id="5" name="文本占位符 4">
            <a:extLst>
              <a:ext uri="{FF2B5EF4-FFF2-40B4-BE49-F238E27FC236}">
                <a16:creationId xmlns:a16="http://schemas.microsoft.com/office/drawing/2014/main" id="{68977D11-5EBA-0543-99D5-77024B912C4C}"/>
              </a:ext>
            </a:extLst>
          </p:cNvPr>
          <p:cNvSpPr>
            <a:spLocks noGrp="1"/>
          </p:cNvSpPr>
          <p:nvPr>
            <p:ph type="body" idx="1"/>
          </p:nvPr>
        </p:nvSpPr>
        <p:spPr/>
        <p:txBody>
          <a:bodyPr/>
          <a:lstStyle/>
          <a:p>
            <a:pPr>
              <a:defRPr/>
            </a:pPr>
            <a:r>
              <a:rPr lang="en-US" altLang="zh-CN" b="0"/>
              <a:t>6.2 </a:t>
            </a:r>
            <a:r>
              <a:rPr altLang="zh-CN" b="0"/>
              <a:t>相似度衡量方法</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5">
            <a:extLst>
              <a:ext uri="{FF2B5EF4-FFF2-40B4-BE49-F238E27FC236}">
                <a16:creationId xmlns:a16="http://schemas.microsoft.com/office/drawing/2014/main" id="{2F7D1F79-D310-E341-9ADE-7B9B617C64CE}"/>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6.2 </a:t>
            </a:r>
            <a:r>
              <a:rPr lang="zh-CN" altLang="zh-CN">
                <a:latin typeface="微软雅黑" panose="020B0503020204020204" pitchFamily="34" charset="-122"/>
                <a:ea typeface="微软雅黑" panose="020B0503020204020204" pitchFamily="34" charset="-122"/>
              </a:rPr>
              <a:t>相似度衡量方法</a:t>
            </a:r>
            <a:endParaRPr lang="zh-CN" altLang="en-US">
              <a:latin typeface="微软雅黑" panose="020B0503020204020204" pitchFamily="34" charset="-122"/>
              <a:ea typeface="微软雅黑" panose="020B0503020204020204" pitchFamily="34" charset="-122"/>
            </a:endParaRPr>
          </a:p>
        </p:txBody>
      </p:sp>
      <p:sp>
        <p:nvSpPr>
          <p:cNvPr id="19459" name="内容占位符 6">
            <a:extLst>
              <a:ext uri="{FF2B5EF4-FFF2-40B4-BE49-F238E27FC236}">
                <a16:creationId xmlns:a16="http://schemas.microsoft.com/office/drawing/2014/main" id="{D7052BF7-EAC9-6548-8F9B-C075FC3C60EC}"/>
              </a:ext>
            </a:extLst>
          </p:cNvPr>
          <p:cNvSpPr>
            <a:spLocks noGrp="1"/>
          </p:cNvSpPr>
          <p:nvPr>
            <p:ph idx="1"/>
          </p:nvPr>
        </p:nvSpPr>
        <p:spPr/>
        <p:txBody>
          <a:bodyPr/>
          <a:lstStyle/>
          <a:p>
            <a:pPr marL="0" indent="0" eaLnBrk="1" hangingPunct="1">
              <a:buNone/>
            </a:pPr>
            <a:r>
              <a:rPr lang="en-US" altLang="zh-CN" dirty="0">
                <a:ea typeface="微软雅黑" panose="020B0503020204020204" pitchFamily="34" charset="-122"/>
                <a:cs typeface="微软雅黑" panose="020B0503020204020204" pitchFamily="34" charset="-122"/>
              </a:rPr>
              <a:t>6.2.1 </a:t>
            </a:r>
            <a:r>
              <a:rPr lang="zh-CN" altLang="zh-CN" dirty="0">
                <a:ea typeface="微软雅黑" panose="020B0503020204020204" pitchFamily="34" charset="-122"/>
                <a:cs typeface="微软雅黑" panose="020B0503020204020204" pitchFamily="34" charset="-122"/>
              </a:rPr>
              <a:t>数据类型</a:t>
            </a:r>
          </a:p>
          <a:p>
            <a:pPr marL="0" indent="0" eaLnBrk="1" hangingPunct="1">
              <a:buNone/>
            </a:pPr>
            <a:r>
              <a:rPr lang="en-US" altLang="zh-CN" dirty="0">
                <a:ea typeface="微软雅黑" panose="020B0503020204020204" pitchFamily="34" charset="-122"/>
                <a:cs typeface="微软雅黑" panose="020B0503020204020204" pitchFamily="34" charset="-122"/>
              </a:rPr>
              <a:t>6.2.2 </a:t>
            </a:r>
            <a:r>
              <a:rPr lang="zh-CN" altLang="zh-CN" dirty="0">
                <a:ea typeface="微软雅黑" panose="020B0503020204020204" pitchFamily="34" charset="-122"/>
                <a:cs typeface="微软雅黑" panose="020B0503020204020204" pitchFamily="34" charset="-122"/>
              </a:rPr>
              <a:t>基于内容的相似度衡量</a:t>
            </a:r>
          </a:p>
          <a:p>
            <a:pPr marL="0" indent="0" eaLnBrk="1" hangingPunct="1">
              <a:buNone/>
            </a:pPr>
            <a:r>
              <a:rPr lang="en-US" altLang="zh-CN" dirty="0">
                <a:ea typeface="微软雅黑" panose="020B0503020204020204" pitchFamily="34" charset="-122"/>
                <a:cs typeface="微软雅黑" panose="020B0503020204020204" pitchFamily="34" charset="-122"/>
              </a:rPr>
              <a:t>6.2.3 </a:t>
            </a:r>
            <a:r>
              <a:rPr lang="zh-CN" altLang="zh-CN" dirty="0">
                <a:ea typeface="微软雅黑" panose="020B0503020204020204" pitchFamily="34" charset="-122"/>
                <a:cs typeface="微软雅黑" panose="020B0503020204020204" pitchFamily="34" charset="-122"/>
              </a:rPr>
              <a:t>基于链接的相似度衡量</a:t>
            </a:r>
          </a:p>
          <a:p>
            <a:pPr eaLnBrk="1" hangingPunct="1"/>
            <a:endParaRPr lang="zh-CN" altLang="en-US" dirty="0">
              <a:ea typeface="微软雅黑" panose="020B0503020204020204" pitchFamily="34" charset="-122"/>
              <a:cs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IIR-slides">
  <a:themeElements>
    <a:clrScheme name="IIR Book">
      <a:dk1>
        <a:sysClr val="windowText" lastClr="000000"/>
      </a:dk1>
      <a:lt1>
        <a:sysClr val="window" lastClr="FFFFFF"/>
      </a:lt1>
      <a:dk2>
        <a:srgbClr val="1F497D"/>
      </a:dk2>
      <a:lt2>
        <a:srgbClr val="EEECE1"/>
      </a:lt2>
      <a:accent1>
        <a:srgbClr val="437085"/>
      </a:accent1>
      <a:accent2>
        <a:srgbClr val="C0504D"/>
      </a:accent2>
      <a:accent3>
        <a:srgbClr val="357E69"/>
      </a:accent3>
      <a:accent4>
        <a:srgbClr val="918BA3"/>
      </a:accent4>
      <a:accent5>
        <a:srgbClr val="139CB7"/>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第5章 数值预测 [兼容模式]" id="{7043FB8F-D697-41DA-846C-51BBDC51EB4D}" vid="{392CC419-109D-4051-9E03-609C13A2DED1}"/>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第5章 数值预测</Template>
  <TotalTime>194</TotalTime>
  <Words>4729</Words>
  <Application>Microsoft Macintosh PowerPoint</Application>
  <PresentationFormat>宽屏</PresentationFormat>
  <Paragraphs>496</Paragraphs>
  <Slides>53</Slides>
  <Notes>26</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6</vt:i4>
      </vt:variant>
      <vt:variant>
        <vt:lpstr>幻灯片标题</vt:lpstr>
      </vt:variant>
      <vt:variant>
        <vt:i4>53</vt:i4>
      </vt:variant>
    </vt:vector>
  </HeadingPairs>
  <TitlesOfParts>
    <vt:vector size="73" baseType="lpstr">
      <vt:lpstr>宋体</vt:lpstr>
      <vt:lpstr>微软雅黑</vt:lpstr>
      <vt:lpstr>微软雅黑</vt:lpstr>
      <vt:lpstr>Dixieland</vt:lpstr>
      <vt:lpstr>Kaiti SC</vt:lpstr>
      <vt:lpstr>Arial</vt:lpstr>
      <vt:lpstr>Calibri</vt:lpstr>
      <vt:lpstr>Lucida Sans</vt:lpstr>
      <vt:lpstr>Monotype Sorts</vt:lpstr>
      <vt:lpstr>Symbol</vt:lpstr>
      <vt:lpstr>Tahoma</vt:lpstr>
      <vt:lpstr>Times New Roman</vt:lpstr>
      <vt:lpstr>Wingdings</vt:lpstr>
      <vt:lpstr>IIR-slides</vt:lpstr>
      <vt:lpstr>Equation.DSMT4</vt:lpstr>
      <vt:lpstr>公式</vt:lpstr>
      <vt:lpstr>Equation</vt:lpstr>
      <vt:lpstr>Document</vt:lpstr>
      <vt:lpstr>Worksheet</vt:lpstr>
      <vt:lpstr>图表</vt:lpstr>
      <vt:lpstr>PowerPoint 演示文稿</vt:lpstr>
      <vt:lpstr>主要内容</vt:lpstr>
      <vt:lpstr>6.1 概述</vt:lpstr>
      <vt:lpstr>应用</vt:lpstr>
      <vt:lpstr>基本概念</vt:lpstr>
      <vt:lpstr>基本概念</vt:lpstr>
      <vt:lpstr>聚类方法分类</vt:lpstr>
      <vt:lpstr>PowerPoint 演示文稿</vt:lpstr>
      <vt:lpstr>6.2 相似度衡量方法</vt:lpstr>
      <vt:lpstr>数据类型</vt:lpstr>
      <vt:lpstr>基于内容的相似度衡量</vt:lpstr>
      <vt:lpstr>距离度量</vt:lpstr>
      <vt:lpstr>距离公式</vt:lpstr>
      <vt:lpstr>基于距离的相似度</vt:lpstr>
      <vt:lpstr>余弦相似度</vt:lpstr>
      <vt:lpstr>基于相关性的相似度度量</vt:lpstr>
      <vt:lpstr>Jaccard系数</vt:lpstr>
      <vt:lpstr>简单匹配系数(simple matching coefficient)</vt:lpstr>
      <vt:lpstr>二值属性</vt:lpstr>
      <vt:lpstr>Jaccard系数</vt:lpstr>
      <vt:lpstr>异种属性相似度的综合度量</vt:lpstr>
      <vt:lpstr>异种属性相似度的综合度量</vt:lpstr>
      <vt:lpstr>PowerPoint 演示文稿</vt:lpstr>
      <vt:lpstr>基于链接的相似度衡量</vt:lpstr>
      <vt:lpstr>基于链接的相似度衡量</vt:lpstr>
      <vt:lpstr>基于链接的相似度衡量</vt:lpstr>
      <vt:lpstr>基于链接的相似度衡量</vt:lpstr>
      <vt:lpstr>基于链接的相似度衡量: references</vt:lpstr>
      <vt:lpstr>6.3 k均值方法 （k-means)</vt:lpstr>
      <vt:lpstr>质心（Centroid）</vt:lpstr>
      <vt:lpstr>The K-Means Clustering Method </vt:lpstr>
      <vt:lpstr>示例</vt:lpstr>
      <vt:lpstr>K均值</vt:lpstr>
      <vt:lpstr>k均值的特点</vt:lpstr>
      <vt:lpstr>PowerPoint 演示文稿</vt:lpstr>
      <vt:lpstr>层次聚类（Hierarchical Clustering）</vt:lpstr>
      <vt:lpstr>AGNES (Agglomerative Nesting)</vt:lpstr>
      <vt:lpstr>簇之间的相似度的衡量方法</vt:lpstr>
      <vt:lpstr>簇之间的相似度的衡量方法</vt:lpstr>
      <vt:lpstr>簇之间的相似度的衡量方法</vt:lpstr>
      <vt:lpstr>簇之间的相似度的衡量方法</vt:lpstr>
      <vt:lpstr>分裂层次聚类：DIANA </vt:lpstr>
      <vt:lpstr>PowerPoint 演示文稿</vt:lpstr>
      <vt:lpstr>基于密度的聚类方法</vt:lpstr>
      <vt:lpstr>基本概念</vt:lpstr>
      <vt:lpstr>给定数据集D、半径和密度阈值minPts，DBSCAN的主要步骤：</vt:lpstr>
      <vt:lpstr>示例</vt:lpstr>
      <vt:lpstr>参数的设定</vt:lpstr>
      <vt:lpstr>6.6 聚类效果衡量方法</vt:lpstr>
      <vt:lpstr>Cohesion</vt:lpstr>
      <vt:lpstr>Separation</vt:lpstr>
      <vt:lpstr>silhouette coefficient</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Connie Liu</dc:creator>
  <cp:lastModifiedBy>Jun He</cp:lastModifiedBy>
  <cp:revision>35</cp:revision>
  <cp:lastPrinted>2009-03-27T02:28:50Z</cp:lastPrinted>
  <dcterms:created xsi:type="dcterms:W3CDTF">2014-03-16T13:06:55Z</dcterms:created>
  <dcterms:modified xsi:type="dcterms:W3CDTF">2020-12-06T07:20:05Z</dcterms:modified>
</cp:coreProperties>
</file>