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4" r:id="rId8"/>
    <p:sldId id="261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Linux</a:t>
            </a:r>
            <a:r>
              <a:rPr lang="zh-CN" altLang="en-US" dirty="0" smtClean="0"/>
              <a:t>操作</a:t>
            </a:r>
            <a:r>
              <a:rPr lang="zh-CN" altLang="en-US" dirty="0"/>
              <a:t>基础</a:t>
            </a:r>
            <a:r>
              <a:rPr lang="zh-CN" altLang="en-US" dirty="0" smtClean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xmlns="" val="113115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一、</a:t>
            </a:r>
            <a:r>
              <a:rPr lang="zh-CN" altLang="zh-CN" dirty="0" smtClean="0"/>
              <a:t>实验目的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/>
              <a:t>掌握</a:t>
            </a:r>
            <a:r>
              <a:rPr lang="en-US" altLang="zh-CN" dirty="0" smtClean="0"/>
              <a:t>Linux</a:t>
            </a:r>
            <a:r>
              <a:rPr lang="zh-CN" altLang="zh-CN" dirty="0" smtClean="0"/>
              <a:t>常用</a:t>
            </a:r>
            <a:r>
              <a:rPr lang="zh-CN" altLang="zh-CN" dirty="0"/>
              <a:t>基本命令的</a:t>
            </a:r>
            <a:r>
              <a:rPr lang="zh-CN" altLang="zh-CN" dirty="0" smtClean="0"/>
              <a:t>使用</a:t>
            </a:r>
            <a:r>
              <a:rPr lang="zh-CN" altLang="en-US" dirty="0" smtClean="0"/>
              <a:t>方法</a:t>
            </a:r>
            <a:endParaRPr lang="zh-CN" altLang="zh-CN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/>
              <a:t>掌握</a:t>
            </a:r>
            <a:r>
              <a:rPr lang="en-US" altLang="zh-CN" dirty="0" smtClean="0"/>
              <a:t>Linux</a:t>
            </a:r>
            <a:r>
              <a:rPr lang="zh-CN" altLang="zh-CN" dirty="0" smtClean="0"/>
              <a:t>用户</a:t>
            </a:r>
            <a:r>
              <a:rPr lang="zh-CN" altLang="en-US" dirty="0" smtClean="0"/>
              <a:t>（组）</a:t>
            </a:r>
            <a:r>
              <a:rPr lang="zh-CN" altLang="zh-CN" dirty="0" smtClean="0"/>
              <a:t>管理</a:t>
            </a:r>
            <a:r>
              <a:rPr lang="zh-CN" altLang="en-US" dirty="0" smtClean="0"/>
              <a:t>命令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61972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</a:t>
            </a:r>
            <a:r>
              <a:rPr lang="zh-CN" altLang="zh-CN" dirty="0" smtClean="0"/>
              <a:t>实验</a:t>
            </a:r>
            <a:r>
              <a:rPr lang="zh-CN" altLang="zh-CN" dirty="0"/>
              <a:t>原理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altLang="zh-CN" dirty="0" smtClean="0">
                <a:latin typeface="+mn-ea"/>
              </a:rPr>
              <a:t>1</a:t>
            </a:r>
            <a:r>
              <a:rPr lang="zh-CN" altLang="en-US" dirty="0" smtClean="0">
                <a:latin typeface="+mn-ea"/>
              </a:rPr>
              <a:t>、</a:t>
            </a:r>
            <a:r>
              <a:rPr lang="en-US" altLang="zh-CN" dirty="0" smtClean="0">
                <a:latin typeface="+mn-ea"/>
              </a:rPr>
              <a:t>Linux</a:t>
            </a:r>
            <a:r>
              <a:rPr lang="zh-CN" altLang="en-US" dirty="0" smtClean="0">
                <a:latin typeface="+mn-ea"/>
              </a:rPr>
              <a:t>命令</a:t>
            </a:r>
            <a:r>
              <a:rPr lang="zh-CN" altLang="en-US" dirty="0">
                <a:latin typeface="+mn-ea"/>
              </a:rPr>
              <a:t>的一般</a:t>
            </a:r>
            <a:r>
              <a:rPr lang="zh-CN" altLang="en-US" dirty="0" smtClean="0">
                <a:latin typeface="+mn-ea"/>
              </a:rPr>
              <a:t>格式：</a:t>
            </a:r>
            <a:endParaRPr lang="zh-CN" altLang="en-US" dirty="0">
              <a:latin typeface="+mn-ea"/>
            </a:endParaRPr>
          </a:p>
          <a:p>
            <a:pPr marL="457200" lvl="1" indent="0">
              <a:lnSpc>
                <a:spcPts val="3200"/>
              </a:lnSpc>
              <a:buNone/>
              <a:defRPr/>
            </a:pPr>
            <a:r>
              <a:rPr lang="zh-CN" altLang="en-US" b="1" u="sng" dirty="0" smtClean="0">
                <a:latin typeface="+mn-ea"/>
              </a:rPr>
              <a:t>命令名  </a:t>
            </a:r>
            <a:r>
              <a:rPr lang="en-US" altLang="zh-CN" b="1" u="sng" dirty="0">
                <a:latin typeface="+mn-ea"/>
              </a:rPr>
              <a:t>[</a:t>
            </a:r>
            <a:r>
              <a:rPr lang="zh-CN" altLang="en-US" b="1" u="sng" dirty="0">
                <a:latin typeface="+mn-ea"/>
              </a:rPr>
              <a:t>选项</a:t>
            </a:r>
            <a:r>
              <a:rPr lang="en-US" altLang="zh-CN" b="1" u="sng" dirty="0">
                <a:latin typeface="+mn-ea"/>
              </a:rPr>
              <a:t>]  [</a:t>
            </a:r>
            <a:r>
              <a:rPr lang="zh-CN" altLang="en-US" b="1" u="sng" dirty="0">
                <a:latin typeface="+mn-ea"/>
              </a:rPr>
              <a:t>参数</a:t>
            </a:r>
            <a:r>
              <a:rPr lang="en-US" altLang="zh-CN" b="1" u="sng" dirty="0">
                <a:latin typeface="+mn-ea"/>
              </a:rPr>
              <a:t>1]  [</a:t>
            </a:r>
            <a:r>
              <a:rPr lang="zh-CN" altLang="en-US" b="1" u="sng" dirty="0">
                <a:latin typeface="+mn-ea"/>
              </a:rPr>
              <a:t>参数</a:t>
            </a:r>
            <a:r>
              <a:rPr lang="en-US" altLang="zh-CN" b="1" u="sng" dirty="0">
                <a:latin typeface="+mn-ea"/>
              </a:rPr>
              <a:t>2] </a:t>
            </a:r>
            <a:r>
              <a:rPr lang="en-US" altLang="zh-CN" b="1" u="sng" dirty="0" smtClean="0">
                <a:latin typeface="+mn-ea"/>
              </a:rPr>
              <a:t>…</a:t>
            </a:r>
          </a:p>
          <a:p>
            <a:pPr marL="457200" lvl="1" indent="0">
              <a:lnSpc>
                <a:spcPts val="3200"/>
              </a:lnSpc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  <a:latin typeface="+mn-ea"/>
              </a:rPr>
              <a:t>注意：</a:t>
            </a:r>
            <a:endParaRPr lang="en-US" altLang="zh-CN" b="1" dirty="0">
              <a:solidFill>
                <a:srgbClr val="FF0000"/>
              </a:solidFill>
              <a:latin typeface="+mn-ea"/>
            </a:endParaRPr>
          </a:p>
          <a:p>
            <a:pPr marL="857250" lvl="1" indent="-457200">
              <a:lnSpc>
                <a:spcPts val="3200"/>
              </a:lnSpc>
              <a:buFont typeface="+mj-ea"/>
              <a:buAutoNum type="circleNumDbPlain"/>
              <a:defRPr/>
            </a:pPr>
            <a:r>
              <a:rPr lang="en-US" altLang="zh-CN" sz="2400" b="1" dirty="0" smtClean="0">
                <a:latin typeface="+mn-ea"/>
              </a:rPr>
              <a:t>Linux</a:t>
            </a:r>
            <a:r>
              <a:rPr lang="zh-CN" altLang="en-US" sz="2400" b="1" dirty="0">
                <a:latin typeface="+mn-ea"/>
              </a:rPr>
              <a:t>命令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区分大小写</a:t>
            </a:r>
            <a:r>
              <a:rPr lang="zh-CN" altLang="en-US" sz="2400" b="1" dirty="0" smtClean="0">
                <a:latin typeface="+mn-ea"/>
              </a:rPr>
              <a:t>。</a:t>
            </a:r>
            <a:endParaRPr lang="zh-CN" altLang="en-US" sz="2400" b="1" dirty="0">
              <a:latin typeface="+mn-ea"/>
            </a:endParaRPr>
          </a:p>
          <a:p>
            <a:pPr marL="857250" lvl="1" indent="-457200">
              <a:lnSpc>
                <a:spcPts val="3200"/>
              </a:lnSpc>
              <a:buFont typeface="+mj-ea"/>
              <a:buAutoNum type="circleNumDbPlain"/>
              <a:defRPr/>
            </a:pPr>
            <a:r>
              <a:rPr lang="zh-CN" altLang="en-US" sz="2400" b="1" dirty="0">
                <a:latin typeface="+mn-ea"/>
              </a:rPr>
              <a:t>命令名、选项、参数之间要用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空格</a:t>
            </a:r>
            <a:r>
              <a:rPr lang="zh-CN" altLang="en-US" sz="2400" b="1" dirty="0">
                <a:latin typeface="+mn-ea"/>
              </a:rPr>
              <a:t>或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制表符</a:t>
            </a:r>
            <a:r>
              <a:rPr lang="zh-CN" altLang="en-US" sz="2400" b="1" dirty="0">
                <a:latin typeface="+mn-ea"/>
              </a:rPr>
              <a:t>隔开。</a:t>
            </a:r>
          </a:p>
          <a:p>
            <a:pPr marL="857250" lvl="1" indent="-457200">
              <a:lnSpc>
                <a:spcPts val="3200"/>
              </a:lnSpc>
              <a:buFont typeface="+mj-ea"/>
              <a:buAutoNum type="circleNumDbPlain"/>
              <a:defRPr/>
            </a:pPr>
            <a:r>
              <a:rPr lang="zh-CN" altLang="en-US" sz="2400" b="1" dirty="0">
                <a:latin typeface="+mn-ea"/>
              </a:rPr>
              <a:t>选项以“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-</a:t>
            </a:r>
            <a:r>
              <a:rPr lang="zh-CN" altLang="en-US" sz="2400" b="1" dirty="0">
                <a:latin typeface="+mn-ea"/>
              </a:rPr>
              <a:t>”开始，多个选项可用“</a:t>
            </a:r>
            <a:r>
              <a:rPr lang="en-US" altLang="zh-CN" sz="2400" b="1" dirty="0">
                <a:latin typeface="+mn-ea"/>
              </a:rPr>
              <a:t>-</a:t>
            </a:r>
            <a:r>
              <a:rPr lang="zh-CN" altLang="en-US" sz="2400" b="1" dirty="0">
                <a:latin typeface="+mn-ea"/>
              </a:rPr>
              <a:t>”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合并</a:t>
            </a:r>
            <a:r>
              <a:rPr lang="zh-CN" altLang="en-US" sz="2400" b="1" dirty="0">
                <a:latin typeface="+mn-ea"/>
              </a:rPr>
              <a:t>起来写。</a:t>
            </a:r>
            <a:endParaRPr lang="en-US" altLang="zh-CN" sz="2400" b="1" dirty="0">
              <a:latin typeface="+mn-ea"/>
            </a:endParaRPr>
          </a:p>
          <a:p>
            <a:pPr marL="857250" lvl="1" indent="-457200">
              <a:lnSpc>
                <a:spcPts val="3200"/>
              </a:lnSpc>
              <a:buFont typeface="+mj-ea"/>
              <a:buAutoNum type="circleNumDbPlain"/>
              <a:defRPr/>
            </a:pPr>
            <a:r>
              <a:rPr lang="zh-CN" altLang="en-US" sz="2400" b="1" dirty="0">
                <a:latin typeface="+mn-ea"/>
              </a:rPr>
              <a:t>方括号表示</a:t>
            </a:r>
            <a:r>
              <a:rPr lang="zh-CN" altLang="en-US" sz="2400" b="1" dirty="0" smtClean="0">
                <a:latin typeface="+mn-ea"/>
              </a:rPr>
              <a:t>是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可选的</a:t>
            </a:r>
            <a:r>
              <a:rPr lang="zh-CN" altLang="en-US" sz="2400" b="1" dirty="0">
                <a:latin typeface="+mn-ea"/>
              </a:rPr>
              <a:t>含义，</a:t>
            </a:r>
            <a:r>
              <a:rPr lang="zh-CN" altLang="en-US" sz="2400" b="1">
                <a:latin typeface="+mn-ea"/>
              </a:rPr>
              <a:t>命令</a:t>
            </a:r>
            <a:r>
              <a:rPr lang="zh-CN" altLang="en-US" sz="2400" b="1" smtClean="0">
                <a:latin typeface="+mn-ea"/>
              </a:rPr>
              <a:t>中要去除</a:t>
            </a:r>
            <a:r>
              <a:rPr lang="zh-CN" altLang="en-US" sz="2400" b="1" dirty="0" smtClean="0">
                <a:latin typeface="+mn-ea"/>
              </a:rPr>
              <a:t>。</a:t>
            </a:r>
            <a:endParaRPr lang="zh-CN" altLang="en-US" sz="2400" b="1" dirty="0">
              <a:latin typeface="+mn-ea"/>
            </a:endParaRPr>
          </a:p>
          <a:p>
            <a:pPr marL="857250" lvl="1" indent="-457200">
              <a:lnSpc>
                <a:spcPts val="3200"/>
              </a:lnSpc>
              <a:buFont typeface="+mj-ea"/>
              <a:buAutoNum type="circleNumDbPlain"/>
              <a:defRPr/>
            </a:pPr>
            <a:r>
              <a:rPr lang="en-US" altLang="zh-CN" sz="2400" b="1" dirty="0">
                <a:latin typeface="+mn-ea"/>
              </a:rPr>
              <a:t>Linux</a:t>
            </a:r>
            <a:r>
              <a:rPr lang="zh-CN" altLang="en-US" sz="2400" b="1" dirty="0">
                <a:latin typeface="+mn-ea"/>
              </a:rPr>
              <a:t>操作系统的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联机帮助</a:t>
            </a:r>
            <a:r>
              <a:rPr lang="zh-CN" altLang="en-US" sz="2400" b="1" dirty="0">
                <a:latin typeface="+mn-ea"/>
              </a:rPr>
              <a:t>对每个命令的准确语法都做了说明。（</a:t>
            </a: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man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</a:rPr>
              <a:t>手册页</a:t>
            </a:r>
            <a:r>
              <a:rPr lang="en-US" altLang="zh-CN" sz="2400" b="1" dirty="0" smtClean="0">
                <a:latin typeface="+mn-ea"/>
              </a:rPr>
              <a:t>)</a:t>
            </a:r>
            <a:endParaRPr lang="en-US" altLang="zh-CN" sz="2400" dirty="0" smtClean="0"/>
          </a:p>
          <a:p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3601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</a:t>
            </a:r>
            <a:r>
              <a:rPr lang="zh-CN" altLang="zh-CN" dirty="0"/>
              <a:t>实验</a:t>
            </a:r>
            <a:r>
              <a:rPr lang="zh-CN" altLang="zh-CN" dirty="0" smtClean="0"/>
              <a:t>原理</a:t>
            </a:r>
            <a:r>
              <a:rPr lang="zh-CN" altLang="en-US" dirty="0" smtClean="0"/>
              <a:t>（续）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marL="0" indent="0">
              <a:lnSpc>
                <a:spcPts val="2800"/>
              </a:lnSpc>
              <a:spcBef>
                <a:spcPts val="0"/>
              </a:spcBef>
              <a:buNone/>
            </a:pPr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常用</a:t>
            </a:r>
            <a:r>
              <a:rPr lang="zh-CN" altLang="zh-CN" dirty="0"/>
              <a:t>基本</a:t>
            </a:r>
            <a:r>
              <a:rPr lang="zh-CN" altLang="zh-CN" dirty="0" smtClean="0"/>
              <a:t>命令</a:t>
            </a:r>
            <a:r>
              <a:rPr lang="zh-CN" altLang="en-US" dirty="0" smtClean="0"/>
              <a:t>：</a:t>
            </a:r>
            <a:endParaRPr lang="en-US" altLang="zh-CN" dirty="0" smtClean="0"/>
          </a:p>
          <a:p>
            <a:pPr marL="857250" lvl="1" indent="-457200">
              <a:lnSpc>
                <a:spcPts val="28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dirty="0" smtClean="0"/>
              <a:t>ls</a:t>
            </a:r>
            <a:r>
              <a:rPr lang="zh-CN" altLang="zh-CN" dirty="0"/>
              <a:t>：列目录内容</a:t>
            </a:r>
          </a:p>
          <a:p>
            <a:pPr marL="857250" lvl="1" indent="-457200">
              <a:lnSpc>
                <a:spcPts val="28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dirty="0" err="1" smtClean="0"/>
              <a:t>mkdir</a:t>
            </a:r>
            <a:r>
              <a:rPr lang="zh-CN" altLang="zh-CN" dirty="0"/>
              <a:t>：建立目录</a:t>
            </a:r>
          </a:p>
          <a:p>
            <a:pPr marL="857250" lvl="1" indent="-457200">
              <a:lnSpc>
                <a:spcPts val="28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dirty="0" err="1" smtClean="0"/>
              <a:t>rmdir</a:t>
            </a:r>
            <a:r>
              <a:rPr lang="zh-CN" altLang="zh-CN" dirty="0"/>
              <a:t>：删除目录</a:t>
            </a:r>
          </a:p>
          <a:p>
            <a:pPr marL="857250" lvl="1" indent="-457200">
              <a:lnSpc>
                <a:spcPts val="28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dirty="0" smtClean="0"/>
              <a:t>cd</a:t>
            </a:r>
            <a:r>
              <a:rPr lang="zh-CN" altLang="zh-CN" dirty="0"/>
              <a:t>：改变工作目录</a:t>
            </a:r>
          </a:p>
          <a:p>
            <a:pPr marL="857250" lvl="1" indent="-457200">
              <a:lnSpc>
                <a:spcPts val="28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dirty="0" smtClean="0"/>
              <a:t>cat</a:t>
            </a:r>
            <a:r>
              <a:rPr lang="zh-CN" altLang="zh-CN" dirty="0"/>
              <a:t>：显示文件、文件连结并输出文件</a:t>
            </a:r>
          </a:p>
          <a:p>
            <a:pPr marL="857250" lvl="1" indent="-457200">
              <a:lnSpc>
                <a:spcPts val="28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dirty="0" smtClean="0"/>
              <a:t>touch</a:t>
            </a:r>
            <a:r>
              <a:rPr lang="zh-CN" altLang="zh-CN" dirty="0"/>
              <a:t>：修改文件的时间戳，当文件不存在时将创建该文件</a:t>
            </a:r>
          </a:p>
          <a:p>
            <a:pPr marL="857250" lvl="1" indent="-457200">
              <a:lnSpc>
                <a:spcPts val="28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dirty="0" smtClean="0"/>
              <a:t>echo</a:t>
            </a:r>
            <a:r>
              <a:rPr lang="zh-CN" altLang="zh-CN" dirty="0"/>
              <a:t>：显示变量或一行的</a:t>
            </a:r>
            <a:r>
              <a:rPr lang="zh-CN" altLang="zh-CN" dirty="0" smtClean="0"/>
              <a:t>内容</a:t>
            </a:r>
            <a:endParaRPr lang="zh-CN" altLang="zh-CN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4709120"/>
          </a:xfrm>
        </p:spPr>
        <p:txBody>
          <a:bodyPr>
            <a:normAutofit fontScale="92500"/>
          </a:bodyPr>
          <a:lstStyle/>
          <a:p>
            <a:pPr>
              <a:lnSpc>
                <a:spcPts val="3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2400" dirty="0" smtClean="0"/>
              <a:t>more</a:t>
            </a:r>
            <a:r>
              <a:rPr lang="zh-CN" altLang="zh-CN" sz="2400" dirty="0"/>
              <a:t>：一页一页的显示文件</a:t>
            </a:r>
          </a:p>
          <a:p>
            <a:pPr>
              <a:lnSpc>
                <a:spcPts val="3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2400" dirty="0" smtClean="0"/>
              <a:t>less</a:t>
            </a:r>
            <a:r>
              <a:rPr lang="zh-CN" altLang="zh-CN" sz="2400" dirty="0"/>
              <a:t>：与</a:t>
            </a:r>
            <a:r>
              <a:rPr lang="en-US" altLang="zh-CN" sz="2400" dirty="0"/>
              <a:t>more</a:t>
            </a:r>
            <a:r>
              <a:rPr lang="zh-CN" altLang="zh-CN" sz="2400" dirty="0"/>
              <a:t>相同，但比</a:t>
            </a:r>
            <a:r>
              <a:rPr lang="en-US" altLang="zh-CN" sz="2400" dirty="0"/>
              <a:t>more</a:t>
            </a:r>
            <a:r>
              <a:rPr lang="zh-CN" altLang="zh-CN" sz="2400" dirty="0"/>
              <a:t>功能更多</a:t>
            </a:r>
            <a:endParaRPr lang="en-US" altLang="zh-CN" sz="2400" dirty="0"/>
          </a:p>
          <a:p>
            <a:pPr>
              <a:lnSpc>
                <a:spcPts val="3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2400" dirty="0" err="1" smtClean="0"/>
              <a:t>rm</a:t>
            </a:r>
            <a:r>
              <a:rPr lang="zh-CN" altLang="zh-CN" sz="2400" dirty="0"/>
              <a:t>：删除文件</a:t>
            </a:r>
          </a:p>
          <a:p>
            <a:pPr>
              <a:lnSpc>
                <a:spcPts val="3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2400" dirty="0" smtClean="0"/>
              <a:t>mv</a:t>
            </a:r>
            <a:r>
              <a:rPr lang="zh-CN" altLang="zh-CN" sz="2400" dirty="0"/>
              <a:t>：移动文件</a:t>
            </a:r>
          </a:p>
          <a:p>
            <a:pPr>
              <a:lnSpc>
                <a:spcPts val="3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2400" dirty="0" err="1" smtClean="0"/>
              <a:t>cp</a:t>
            </a:r>
            <a:r>
              <a:rPr lang="zh-CN" altLang="zh-CN" sz="2400" dirty="0"/>
              <a:t>：文件和目录复制</a:t>
            </a:r>
          </a:p>
          <a:p>
            <a:pPr>
              <a:lnSpc>
                <a:spcPts val="3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2400" dirty="0" smtClean="0"/>
              <a:t>grep</a:t>
            </a:r>
            <a:r>
              <a:rPr lang="zh-CN" altLang="zh-CN" sz="2400" dirty="0"/>
              <a:t>：文本字符串过滤</a:t>
            </a:r>
          </a:p>
          <a:p>
            <a:pPr>
              <a:lnSpc>
                <a:spcPts val="3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2400" dirty="0" err="1" smtClean="0"/>
              <a:t>wc</a:t>
            </a:r>
            <a:r>
              <a:rPr lang="zh-CN" altLang="zh-CN" sz="2400" dirty="0"/>
              <a:t>：文件内容信息统计</a:t>
            </a:r>
          </a:p>
          <a:p>
            <a:pPr>
              <a:lnSpc>
                <a:spcPts val="3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altLang="zh-CN" sz="2400" dirty="0" smtClean="0"/>
              <a:t>file</a:t>
            </a:r>
            <a:r>
              <a:rPr lang="zh-CN" altLang="zh-CN" sz="2400" dirty="0"/>
              <a:t>：测试文件的类型</a:t>
            </a:r>
          </a:p>
          <a:p>
            <a:pPr>
              <a:lnSpc>
                <a:spcPts val="3000"/>
              </a:lnSpc>
              <a:spcBef>
                <a:spcPts val="0"/>
              </a:spcBef>
            </a:pPr>
            <a:r>
              <a:rPr lang="zh-CN" altLang="zh-CN" sz="2400" b="1" dirty="0">
                <a:solidFill>
                  <a:srgbClr val="FF0000"/>
                </a:solidFill>
              </a:rPr>
              <a:t>命令参数及详细使用方法可参见</a:t>
            </a:r>
            <a:r>
              <a:rPr lang="en-US" altLang="zh-CN" sz="2400" b="1" dirty="0">
                <a:solidFill>
                  <a:srgbClr val="FF0000"/>
                </a:solidFill>
              </a:rPr>
              <a:t>man</a:t>
            </a:r>
            <a:r>
              <a:rPr lang="zh-CN" altLang="zh-CN" sz="2400" b="1" dirty="0">
                <a:solidFill>
                  <a:srgbClr val="FF0000"/>
                </a:solidFill>
              </a:rPr>
              <a:t>帮助手册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251197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zh-CN" dirty="0" smtClean="0"/>
              <a:t>3</a:t>
            </a:r>
            <a:r>
              <a:rPr lang="zh-CN" altLang="en-US" dirty="0" smtClean="0"/>
              <a:t>、用户管理命令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ts val="4800"/>
              </a:lnSpc>
            </a:pPr>
            <a:r>
              <a:rPr lang="en-US" altLang="zh-CN" dirty="0" err="1" smtClean="0"/>
              <a:t>useradd</a:t>
            </a:r>
            <a:r>
              <a:rPr lang="en-US" altLang="zh-CN" dirty="0" smtClean="0"/>
              <a:t>		</a:t>
            </a:r>
            <a:r>
              <a:rPr lang="zh-CN" altLang="en-US" dirty="0" smtClean="0"/>
              <a:t>用户创建</a:t>
            </a:r>
            <a:endParaRPr lang="en-US" altLang="zh-CN" dirty="0" smtClean="0"/>
          </a:p>
          <a:p>
            <a:pPr eaLnBrk="1" hangingPunct="1">
              <a:lnSpc>
                <a:spcPts val="4800"/>
              </a:lnSpc>
            </a:pPr>
            <a:r>
              <a:rPr lang="en-US" altLang="zh-CN" dirty="0" err="1" smtClean="0"/>
              <a:t>usermod</a:t>
            </a:r>
            <a:r>
              <a:rPr lang="en-US" altLang="zh-CN" dirty="0" smtClean="0"/>
              <a:t>		</a:t>
            </a:r>
            <a:r>
              <a:rPr lang="zh-CN" altLang="en-US" dirty="0" smtClean="0"/>
              <a:t>用户属性修改</a:t>
            </a:r>
            <a:endParaRPr lang="en-US" altLang="zh-CN" dirty="0" smtClean="0"/>
          </a:p>
          <a:p>
            <a:pPr eaLnBrk="1" hangingPunct="1">
              <a:lnSpc>
                <a:spcPts val="4800"/>
              </a:lnSpc>
            </a:pPr>
            <a:r>
              <a:rPr lang="en-US" altLang="zh-CN" dirty="0" err="1" smtClean="0"/>
              <a:t>userdel</a:t>
            </a:r>
            <a:r>
              <a:rPr lang="en-US" altLang="zh-CN" dirty="0" smtClean="0"/>
              <a:t>		</a:t>
            </a:r>
            <a:r>
              <a:rPr lang="zh-CN" altLang="en-US" dirty="0" smtClean="0"/>
              <a:t>用户删除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516345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zh-CN" dirty="0" smtClean="0"/>
              <a:t>4</a:t>
            </a:r>
            <a:r>
              <a:rPr lang="zh-CN" altLang="en-US" dirty="0" smtClean="0"/>
              <a:t>、组管理命令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ts val="4600"/>
              </a:lnSpc>
            </a:pPr>
            <a:r>
              <a:rPr lang="en-US" altLang="zh-CN" dirty="0" err="1" smtClean="0"/>
              <a:t>groupadd</a:t>
            </a:r>
            <a:r>
              <a:rPr lang="en-US" altLang="zh-CN" dirty="0" smtClean="0"/>
              <a:t>		</a:t>
            </a:r>
            <a:r>
              <a:rPr lang="zh-CN" altLang="en-US" dirty="0" smtClean="0"/>
              <a:t>组的创建</a:t>
            </a:r>
            <a:endParaRPr lang="en-US" altLang="zh-CN" dirty="0" smtClean="0"/>
          </a:p>
          <a:p>
            <a:pPr eaLnBrk="1" hangingPunct="1">
              <a:lnSpc>
                <a:spcPts val="4600"/>
              </a:lnSpc>
            </a:pPr>
            <a:r>
              <a:rPr lang="en-US" altLang="zh-CN" dirty="0" err="1" smtClean="0"/>
              <a:t>groupmod</a:t>
            </a:r>
            <a:r>
              <a:rPr lang="en-US" altLang="zh-CN" dirty="0" smtClean="0"/>
              <a:t>		</a:t>
            </a:r>
            <a:r>
              <a:rPr lang="zh-CN" altLang="en-US" dirty="0" smtClean="0"/>
              <a:t>组的修改</a:t>
            </a:r>
            <a:endParaRPr lang="en-US" altLang="zh-CN" dirty="0" smtClean="0"/>
          </a:p>
          <a:p>
            <a:pPr eaLnBrk="1" hangingPunct="1">
              <a:lnSpc>
                <a:spcPts val="4600"/>
              </a:lnSpc>
            </a:pPr>
            <a:r>
              <a:rPr lang="en-US" altLang="zh-CN" dirty="0" err="1" smtClean="0"/>
              <a:t>groupdel</a:t>
            </a:r>
            <a:r>
              <a:rPr lang="en-US" altLang="zh-CN" dirty="0" smtClean="0"/>
              <a:t>			</a:t>
            </a:r>
            <a:r>
              <a:rPr lang="zh-CN" altLang="en-US" dirty="0" smtClean="0"/>
              <a:t>组的删除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2367090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/>
              <a:t>5</a:t>
            </a:r>
            <a:r>
              <a:rPr lang="zh-CN" altLang="en-US" dirty="0" smtClean="0"/>
              <a:t>、与用户管理相关的文件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ts val="4000"/>
              </a:lnSpc>
            </a:pPr>
            <a:r>
              <a:rPr lang="zh-CN" altLang="en-US" smtClean="0"/>
              <a:t>与用户管理相关的文件有：</a:t>
            </a:r>
          </a:p>
          <a:p>
            <a:pPr lvl="1" eaLnBrk="1" hangingPunct="1">
              <a:lnSpc>
                <a:spcPts val="4000"/>
              </a:lnSpc>
            </a:pPr>
            <a:r>
              <a:rPr lang="en-US" altLang="zh-CN" smtClean="0"/>
              <a:t>/etc/passwd</a:t>
            </a:r>
          </a:p>
          <a:p>
            <a:pPr lvl="1" eaLnBrk="1" hangingPunct="1">
              <a:lnSpc>
                <a:spcPts val="4000"/>
              </a:lnSpc>
            </a:pPr>
            <a:r>
              <a:rPr lang="en-US" altLang="zh-CN" smtClean="0"/>
              <a:t>/etc/shadow</a:t>
            </a:r>
          </a:p>
          <a:p>
            <a:pPr lvl="1" eaLnBrk="1" hangingPunct="1">
              <a:lnSpc>
                <a:spcPts val="4000"/>
              </a:lnSpc>
            </a:pPr>
            <a:r>
              <a:rPr lang="en-US" altLang="zh-CN" smtClean="0"/>
              <a:t>/etc/group</a:t>
            </a:r>
          </a:p>
          <a:p>
            <a:pPr lvl="1" eaLnBrk="1" hangingPunct="1">
              <a:lnSpc>
                <a:spcPts val="4000"/>
              </a:lnSpc>
            </a:pPr>
            <a:r>
              <a:rPr lang="en-US" altLang="zh-CN" smtClean="0"/>
              <a:t>/etc/gshadow</a:t>
            </a:r>
          </a:p>
          <a:p>
            <a:pPr lvl="1" eaLnBrk="1" hangingPunct="1">
              <a:lnSpc>
                <a:spcPts val="4000"/>
              </a:lnSpc>
            </a:pPr>
            <a:r>
              <a:rPr lang="en-US" altLang="zh-CN" smtClean="0"/>
              <a:t>/etc/login.defs</a:t>
            </a:r>
          </a:p>
          <a:p>
            <a:pPr lvl="1" eaLnBrk="1" hangingPunct="1">
              <a:lnSpc>
                <a:spcPts val="4000"/>
              </a:lnSpc>
            </a:pPr>
            <a:r>
              <a:rPr lang="en-US" altLang="zh-CN" smtClean="0"/>
              <a:t>/etc/default/useradd</a:t>
            </a:r>
          </a:p>
        </p:txBody>
      </p:sp>
    </p:spTree>
    <p:extLst>
      <p:ext uri="{BB962C8B-B14F-4D97-AF65-F5344CB8AC3E}">
        <p14:creationId xmlns:p14="http://schemas.microsoft.com/office/powerpoint/2010/main" xmlns="" val="161410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三、实验步骤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1</a:t>
            </a:r>
            <a:r>
              <a:rPr lang="zh-CN" altLang="en-US" dirty="0" smtClean="0"/>
              <a:t>、使用控制台登录系统，并完成创建用户登录的验证。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zh-CN" b="1" u="sng" dirty="0"/>
              <a:t>切换虚拟控制台的方法</a:t>
            </a:r>
            <a:r>
              <a:rPr lang="zh-CN" altLang="zh-CN" dirty="0"/>
              <a:t>：同时按</a:t>
            </a:r>
            <a:r>
              <a:rPr lang="en-US" altLang="zh-CN" dirty="0">
                <a:solidFill>
                  <a:srgbClr val="FF0000"/>
                </a:solidFill>
              </a:rPr>
              <a:t>Alt + F[1-6]</a:t>
            </a:r>
            <a:r>
              <a:rPr lang="zh-CN" altLang="zh-CN" dirty="0"/>
              <a:t>，</a:t>
            </a:r>
            <a:r>
              <a:rPr lang="zh-CN" altLang="zh-CN" b="1" dirty="0"/>
              <a:t>如</a:t>
            </a:r>
            <a:r>
              <a:rPr lang="zh-CN" altLang="zh-CN" dirty="0"/>
              <a:t>切换到虚拟控制台</a:t>
            </a:r>
            <a:r>
              <a:rPr lang="en-US" altLang="zh-CN" dirty="0"/>
              <a:t>tty1</a:t>
            </a:r>
            <a:r>
              <a:rPr lang="zh-CN" altLang="zh-CN" dirty="0"/>
              <a:t>，则按</a:t>
            </a:r>
            <a:r>
              <a:rPr lang="en-US" altLang="zh-CN" dirty="0"/>
              <a:t>Alt + F1</a:t>
            </a:r>
            <a:r>
              <a:rPr lang="zh-CN" altLang="zh-CN" dirty="0"/>
              <a:t>；切换到虚拟控制台</a:t>
            </a:r>
            <a:r>
              <a:rPr lang="en-US" altLang="zh-CN" dirty="0"/>
              <a:t>tty2</a:t>
            </a:r>
            <a:r>
              <a:rPr lang="zh-CN" altLang="zh-CN" dirty="0"/>
              <a:t>，则按</a:t>
            </a:r>
            <a:r>
              <a:rPr lang="en-US" altLang="zh-CN" dirty="0"/>
              <a:t>Alt + F2</a:t>
            </a:r>
            <a:r>
              <a:rPr lang="zh-CN" altLang="zh-CN" dirty="0"/>
              <a:t>，等等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2</a:t>
            </a:r>
            <a:r>
              <a:rPr lang="zh-CN" altLang="en-US" smtClean="0"/>
              <a:t>、练习常用</a:t>
            </a:r>
            <a:r>
              <a:rPr lang="en-US" altLang="zh-CN" dirty="0"/>
              <a:t>shell</a:t>
            </a:r>
            <a:r>
              <a:rPr lang="zh-CN" altLang="en-US" dirty="0"/>
              <a:t>命令的</a:t>
            </a:r>
            <a:r>
              <a:rPr lang="zh-CN" altLang="en-US" dirty="0" smtClean="0"/>
              <a:t>使用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359736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257</TotalTime>
  <Words>352</Words>
  <Application>Microsoft Office PowerPoint</Application>
  <PresentationFormat>全屏显示(4:3)</PresentationFormat>
  <Paragraphs>51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平衡</vt:lpstr>
      <vt:lpstr>Linux操作基础（2）</vt:lpstr>
      <vt:lpstr>一、实验目的</vt:lpstr>
      <vt:lpstr>二、实验原理</vt:lpstr>
      <vt:lpstr>二、实验原理（续）</vt:lpstr>
      <vt:lpstr>3、用户管理命令</vt:lpstr>
      <vt:lpstr>4、组管理命令</vt:lpstr>
      <vt:lpstr>5、与用户管理相关的文件</vt:lpstr>
      <vt:lpstr>三、实验步骤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Linux基本操作（2）</dc:title>
  <dc:creator>cuiji</dc:creator>
  <cp:lastModifiedBy>E66Chen</cp:lastModifiedBy>
  <cp:revision>33</cp:revision>
  <dcterms:created xsi:type="dcterms:W3CDTF">2017-05-31T02:48:58Z</dcterms:created>
  <dcterms:modified xsi:type="dcterms:W3CDTF">2020-08-28T06:55:31Z</dcterms:modified>
</cp:coreProperties>
</file>