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266" r:id="rId3"/>
    <p:sldId id="267" r:id="rId4"/>
    <p:sldId id="269" r:id="rId5"/>
    <p:sldId id="273" r:id="rId6"/>
    <p:sldId id="268" r:id="rId7"/>
    <p:sldId id="265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70E5F0-DD4A-4236-AB89-D4708235DBE4}" type="datetimeFigureOut">
              <a:rPr lang="zh-CN" altLang="en-US" smtClean="0"/>
              <a:pPr/>
              <a:t>2020-08-28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F84600-64B4-4ED0-8D7A-23D655B13C3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47715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fld id="{22BA61BC-D30B-44FA-8B2A-DBE54A407CCA}" type="slidenum">
              <a:rPr lang="zh-CN" altLang="en-US" sz="1200" smtClean="0"/>
              <a:pPr/>
              <a:t>4</a:t>
            </a:fld>
            <a:endParaRPr lang="zh-CN" altLang="en-US" sz="120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圆角矩形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2020-08-28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2020-08-28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2020-08-28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2020-08-28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圆角矩形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2020-08-28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矩形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矩形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2020-08-28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2020-08-28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2020-08-28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2020-08-28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圆角矩形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2020-08-28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2020-08-28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矩形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圆角矩形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2020-08-28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Linux</a:t>
            </a:r>
            <a:r>
              <a:rPr lang="zh-CN" altLang="en-US" smtClean="0"/>
              <a:t>操作基础（</a:t>
            </a:r>
            <a:r>
              <a:rPr lang="en-US" altLang="zh-CN" dirty="0" smtClean="0"/>
              <a:t>1</a:t>
            </a:r>
            <a:r>
              <a:rPr lang="zh-CN" altLang="en-US" dirty="0" smtClean="0"/>
              <a:t>）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278799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一、</a:t>
            </a:r>
            <a:r>
              <a:rPr lang="zh-CN" altLang="zh-CN" dirty="0" smtClean="0"/>
              <a:t>实验目的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zh-CN" altLang="zh-CN" dirty="0" smtClean="0"/>
              <a:t>掌握</a:t>
            </a:r>
            <a:r>
              <a:rPr lang="en-US" altLang="zh-CN" dirty="0"/>
              <a:t>Linux</a:t>
            </a:r>
            <a:r>
              <a:rPr lang="zh-CN" altLang="zh-CN" dirty="0"/>
              <a:t>的启动、登录和</a:t>
            </a:r>
            <a:r>
              <a:rPr lang="zh-CN" altLang="zh-CN" dirty="0" smtClean="0"/>
              <a:t>关机</a:t>
            </a:r>
            <a:r>
              <a:rPr lang="zh-CN" altLang="en-US" dirty="0" smtClean="0"/>
              <a:t>操作。</a:t>
            </a:r>
            <a:endParaRPr lang="en-US" altLang="zh-CN" dirty="0" smtClean="0"/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zh-CN" altLang="zh-CN" dirty="0" smtClean="0"/>
              <a:t>熟悉</a:t>
            </a:r>
            <a:r>
              <a:rPr lang="en-US" altLang="zh-CN" dirty="0"/>
              <a:t>L</a:t>
            </a:r>
            <a:r>
              <a:rPr lang="en-US" altLang="zh-CN" dirty="0" smtClean="0"/>
              <a:t>inux</a:t>
            </a:r>
            <a:r>
              <a:rPr lang="zh-CN" altLang="zh-CN" dirty="0" smtClean="0"/>
              <a:t>的</a:t>
            </a:r>
            <a:r>
              <a:rPr lang="zh-CN" altLang="en-US" dirty="0" smtClean="0"/>
              <a:t>一些</a:t>
            </a:r>
            <a:r>
              <a:rPr lang="zh-CN" altLang="zh-CN" dirty="0" smtClean="0"/>
              <a:t>常用基本</a:t>
            </a:r>
            <a:r>
              <a:rPr lang="zh-CN" altLang="en-US" dirty="0" smtClean="0"/>
              <a:t>命令</a:t>
            </a:r>
            <a:r>
              <a:rPr lang="zh-CN" altLang="zh-CN" dirty="0" smtClean="0"/>
              <a:t>。</a:t>
            </a:r>
            <a:endParaRPr lang="zh-CN" altLang="zh-CN" dirty="0"/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8581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二、实验原理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/>
              <a:t>1</a:t>
            </a:r>
            <a:r>
              <a:rPr lang="zh-CN" altLang="zh-CN" dirty="0"/>
              <a:t>、</a:t>
            </a:r>
            <a:r>
              <a:rPr lang="en-US" altLang="zh-CN" dirty="0"/>
              <a:t>Linux</a:t>
            </a:r>
            <a:r>
              <a:rPr lang="zh-CN" altLang="zh-CN" dirty="0"/>
              <a:t>权限用户</a:t>
            </a:r>
          </a:p>
          <a:p>
            <a:pPr marL="400050" lvl="1" indent="0">
              <a:lnSpc>
                <a:spcPct val="150000"/>
              </a:lnSpc>
              <a:buNone/>
            </a:pPr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）超级用户账号：</a:t>
            </a:r>
            <a:r>
              <a:rPr lang="en-US" altLang="zh-CN" b="1" dirty="0">
                <a:solidFill>
                  <a:srgbClr val="FF0000"/>
                </a:solidFill>
              </a:rPr>
              <a:t>root</a:t>
            </a:r>
            <a:r>
              <a:rPr lang="zh-CN" altLang="zh-CN" dirty="0"/>
              <a:t>，对系统进行完全支配和管理。</a:t>
            </a:r>
          </a:p>
          <a:p>
            <a:pPr marL="400050" lvl="1" indent="0">
              <a:lnSpc>
                <a:spcPct val="150000"/>
              </a:lnSpc>
              <a:buNone/>
            </a:pPr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 smtClean="0"/>
              <a:t>）</a:t>
            </a:r>
            <a:r>
              <a:rPr lang="zh-CN" altLang="en-US" dirty="0" smtClean="0"/>
              <a:t>伪用户</a:t>
            </a:r>
            <a:r>
              <a:rPr lang="zh-CN" altLang="zh-CN" dirty="0" smtClean="0"/>
              <a:t>：</a:t>
            </a:r>
            <a:r>
              <a:rPr lang="zh-CN" altLang="en-US" dirty="0" smtClean="0"/>
              <a:t>通常不能直接登录系统。</a:t>
            </a:r>
            <a:endParaRPr lang="zh-CN" altLang="zh-CN" dirty="0"/>
          </a:p>
          <a:p>
            <a:pPr marL="400050" lvl="1" indent="0">
              <a:lnSpc>
                <a:spcPct val="150000"/>
              </a:lnSpc>
              <a:buNone/>
            </a:pPr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）普通用户：只具有管理自己目录的</a:t>
            </a:r>
            <a:r>
              <a:rPr lang="zh-CN" altLang="zh-CN" dirty="0" smtClean="0"/>
              <a:t>权限。</a:t>
            </a:r>
            <a:endParaRPr lang="zh-CN" altLang="zh-CN" dirty="0"/>
          </a:p>
          <a:p>
            <a:pPr marL="400050" lvl="1" indent="0">
              <a:lnSpc>
                <a:spcPct val="150000"/>
              </a:lnSpc>
              <a:buNone/>
            </a:pPr>
            <a:r>
              <a:rPr lang="zh-CN" altLang="zh-CN" b="1" dirty="0">
                <a:solidFill>
                  <a:srgbClr val="FF0000"/>
                </a:solidFill>
              </a:rPr>
              <a:t>超级用户的默认命令提示符为“</a:t>
            </a:r>
            <a:r>
              <a:rPr lang="en-US" altLang="zh-CN" b="1" dirty="0">
                <a:solidFill>
                  <a:srgbClr val="FF0000"/>
                </a:solidFill>
              </a:rPr>
              <a:t>#</a:t>
            </a:r>
            <a:r>
              <a:rPr lang="zh-CN" altLang="zh-CN" b="1" dirty="0">
                <a:solidFill>
                  <a:srgbClr val="FF0000"/>
                </a:solidFill>
              </a:rPr>
              <a:t>”，普通用户的默认命令提示符为“</a:t>
            </a:r>
            <a:r>
              <a:rPr lang="en-US" altLang="zh-CN" b="1" dirty="0">
                <a:solidFill>
                  <a:srgbClr val="FF0000"/>
                </a:solidFill>
              </a:rPr>
              <a:t>$</a:t>
            </a:r>
            <a:r>
              <a:rPr lang="zh-CN" altLang="zh-CN" b="1" dirty="0">
                <a:solidFill>
                  <a:srgbClr val="FF0000"/>
                </a:solidFill>
              </a:rPr>
              <a:t>”</a:t>
            </a:r>
            <a:r>
              <a:rPr lang="zh-CN" altLang="zh-CN" b="1" dirty="0" smtClean="0">
                <a:solidFill>
                  <a:srgbClr val="FF0000"/>
                </a:solidFill>
              </a:rPr>
              <a:t>。</a:t>
            </a:r>
            <a:endParaRPr lang="zh-CN" altLang="zh-CN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0188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000" dirty="0"/>
              <a:t>2</a:t>
            </a:r>
            <a:r>
              <a:rPr lang="zh-CN" altLang="en-US" sz="4000" dirty="0"/>
              <a:t>、系统</a:t>
            </a:r>
            <a:r>
              <a:rPr lang="zh-CN" altLang="en-US" sz="4000" dirty="0" smtClean="0"/>
              <a:t>登录</a:t>
            </a:r>
          </a:p>
        </p:txBody>
      </p:sp>
      <p:sp>
        <p:nvSpPr>
          <p:cNvPr id="2" name="内容占位符 1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671513"/>
          </a:xfrm>
        </p:spPr>
        <p:txBody>
          <a:bodyPr/>
          <a:lstStyle/>
          <a:p>
            <a:r>
              <a:rPr lang="zh-CN" altLang="en-US" dirty="0" smtClean="0"/>
              <a:t>（</a:t>
            </a:r>
            <a:r>
              <a:rPr lang="en-US" altLang="zh-CN" dirty="0" smtClean="0"/>
              <a:t>1</a:t>
            </a:r>
            <a:r>
              <a:rPr lang="zh-CN" altLang="en-US" dirty="0" smtClean="0"/>
              <a:t>）</a:t>
            </a:r>
            <a:r>
              <a:rPr lang="zh-CN" altLang="en-US" dirty="0"/>
              <a:t>字符界面</a:t>
            </a:r>
            <a:r>
              <a:rPr lang="zh-CN" altLang="en-US" dirty="0" smtClean="0"/>
              <a:t>登录（控制台）</a:t>
            </a:r>
            <a:endParaRPr lang="en-US" altLang="zh-CN" dirty="0"/>
          </a:p>
        </p:txBody>
      </p:sp>
      <p:pic>
        <p:nvPicPr>
          <p:cNvPr id="6147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5000" y="2444750"/>
            <a:ext cx="7294563" cy="2220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AutoShape 7"/>
          <p:cNvSpPr>
            <a:spLocks/>
          </p:cNvSpPr>
          <p:nvPr/>
        </p:nvSpPr>
        <p:spPr bwMode="auto">
          <a:xfrm>
            <a:off x="4232275" y="2271713"/>
            <a:ext cx="4105275" cy="1028700"/>
          </a:xfrm>
          <a:prstGeom prst="borderCallout2">
            <a:avLst>
              <a:gd name="adj1" fmla="val 11111"/>
              <a:gd name="adj2" fmla="val -1856"/>
              <a:gd name="adj3" fmla="val 11111"/>
              <a:gd name="adj4" fmla="val -4486"/>
              <a:gd name="adj5" fmla="val 106398"/>
              <a:gd name="adj6" fmla="val -35405"/>
            </a:avLst>
          </a:prstGeom>
          <a:solidFill>
            <a:schemeClr val="accent1">
              <a:lumMod val="40000"/>
              <a:lumOff val="60000"/>
            </a:schemeClr>
          </a:solidFill>
          <a:ln w="21590">
            <a:solidFill>
              <a:srgbClr val="00FF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 b="1">
                <a:solidFill>
                  <a:srgbClr val="FF99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•"/>
              <a:defRPr sz="3200" b="1">
                <a:solidFill>
                  <a:srgbClr val="FF99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3200" b="1">
                <a:solidFill>
                  <a:srgbClr val="FF99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•"/>
              <a:defRPr sz="3200" b="1">
                <a:solidFill>
                  <a:srgbClr val="FF99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•"/>
              <a:defRPr sz="3200" b="1">
                <a:solidFill>
                  <a:srgbClr val="FF99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rgbClr val="FF99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rgbClr val="FF99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rgbClr val="FF99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rgbClr val="FF99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zh-CN" sz="20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login</a:t>
            </a:r>
            <a:r>
              <a:rPr lang="zh-CN" altLang="en-US" sz="20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后输入用户名。用户名大小写敏感，</a:t>
            </a:r>
            <a:r>
              <a:rPr lang="en-US" altLang="zh-CN" sz="20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root</a:t>
            </a:r>
            <a:r>
              <a:rPr lang="zh-CN" altLang="en-US" sz="20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和</a:t>
            </a:r>
            <a:r>
              <a:rPr lang="en-US" altLang="zh-CN" sz="2000" dirty="0" smtClean="0">
                <a:solidFill>
                  <a:schemeClr val="tx2"/>
                </a:solidFill>
                <a:latin typeface="Courier New" panose="02070309020205020404" pitchFamily="49" charset="0"/>
              </a:rPr>
              <a:t>Root</a:t>
            </a:r>
            <a:r>
              <a:rPr lang="zh-CN" altLang="en-US" sz="20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及其 </a:t>
            </a:r>
            <a:r>
              <a:rPr lang="en-US" altLang="zh-CN" sz="2000" dirty="0" smtClean="0">
                <a:solidFill>
                  <a:schemeClr val="tx2"/>
                </a:solidFill>
                <a:latin typeface="Courier New" panose="02070309020205020404" pitchFamily="49" charset="0"/>
              </a:rPr>
              <a:t>ROOT</a:t>
            </a:r>
            <a:r>
              <a:rPr lang="zh-CN" altLang="en-US" sz="2000" dirty="0" smtClean="0">
                <a:solidFill>
                  <a:schemeClr val="tx2"/>
                </a:solidFill>
                <a:latin typeface="Courier New" panose="02070309020205020404" pitchFamily="49" charset="0"/>
              </a:rPr>
              <a:t>是不同的用户名。</a:t>
            </a: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611188" y="5572125"/>
            <a:ext cx="15557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kumimoji="1" sz="32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kumimoji="1" sz="28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kumimoji="1"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kumimoji="1" sz="20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CN" sz="2000" b="1">
                <a:solidFill>
                  <a:schemeClr val="bg1"/>
                </a:solidFill>
                <a:latin typeface="Courier New" pitchFamily="49" charset="0"/>
              </a:rPr>
              <a:t>Password:</a:t>
            </a:r>
            <a:endParaRPr lang="en-US" altLang="zh-CN" sz="2000" b="1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8" name="AutoShape 9"/>
          <p:cNvSpPr>
            <a:spLocks/>
          </p:cNvSpPr>
          <p:nvPr/>
        </p:nvSpPr>
        <p:spPr bwMode="auto">
          <a:xfrm>
            <a:off x="4757738" y="4137025"/>
            <a:ext cx="4032250" cy="723900"/>
          </a:xfrm>
          <a:prstGeom prst="borderCallout2">
            <a:avLst>
              <a:gd name="adj1" fmla="val 15792"/>
              <a:gd name="adj2" fmla="val -1889"/>
              <a:gd name="adj3" fmla="val 15792"/>
              <a:gd name="adj4" fmla="val -31968"/>
              <a:gd name="adj5" fmla="val -63540"/>
              <a:gd name="adj6" fmla="val -71782"/>
            </a:avLst>
          </a:prstGeom>
          <a:solidFill>
            <a:schemeClr val="accent1">
              <a:lumMod val="40000"/>
              <a:lumOff val="60000"/>
            </a:schemeClr>
          </a:solidFill>
          <a:ln w="222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 b="1">
                <a:solidFill>
                  <a:srgbClr val="FF99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•"/>
              <a:defRPr sz="3200" b="1">
                <a:solidFill>
                  <a:srgbClr val="FF99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3200" b="1">
                <a:solidFill>
                  <a:srgbClr val="FF99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•"/>
              <a:defRPr sz="3200" b="1">
                <a:solidFill>
                  <a:srgbClr val="FF99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•"/>
              <a:defRPr sz="3200" b="1">
                <a:solidFill>
                  <a:srgbClr val="FF99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rgbClr val="FF99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rgbClr val="FF99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rgbClr val="FF99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rgbClr val="FF99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zh-CN" altLang="en-US" sz="20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在键入口令（</a:t>
            </a:r>
            <a:r>
              <a:rPr lang="en-US" altLang="zh-CN" sz="20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password</a:t>
            </a:r>
            <a:r>
              <a:rPr lang="zh-CN" altLang="en-US" sz="20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）时，键入的字符并不在界面上显示</a:t>
            </a:r>
          </a:p>
        </p:txBody>
      </p:sp>
    </p:spTree>
    <p:extLst>
      <p:ext uri="{BB962C8B-B14F-4D97-AF65-F5344CB8AC3E}">
        <p14:creationId xmlns:p14="http://schemas.microsoft.com/office/powerpoint/2010/main" xmlns="" val="31909504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2</a:t>
            </a:r>
            <a:r>
              <a:rPr lang="zh-CN" altLang="en-US" dirty="0"/>
              <a:t>、系统登录（续）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1252735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（</a:t>
            </a:r>
            <a:r>
              <a:rPr lang="en-US" altLang="zh-CN" dirty="0" smtClean="0"/>
              <a:t>2</a:t>
            </a:r>
            <a:r>
              <a:rPr lang="zh-CN" altLang="en-US" dirty="0" smtClean="0"/>
              <a:t>）远程登录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putty</a:t>
            </a:r>
            <a:r>
              <a:rPr lang="zh-CN" altLang="en-US" dirty="0" smtClean="0"/>
              <a:t>登录示意图（</a:t>
            </a:r>
            <a:r>
              <a:rPr lang="zh-CN" altLang="en-US" dirty="0"/>
              <a:t>伪</a:t>
            </a:r>
            <a:r>
              <a:rPr lang="zh-CN" altLang="en-US" dirty="0" smtClean="0"/>
              <a:t>终端）</a:t>
            </a:r>
            <a:endParaRPr lang="en-US" altLang="zh-CN" dirty="0" smtClean="0"/>
          </a:p>
          <a:p>
            <a:endParaRPr lang="zh-CN" altLang="en-US" dirty="0"/>
          </a:p>
          <a:p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43608" y="2996952"/>
            <a:ext cx="7218263" cy="1727350"/>
          </a:xfrm>
          <a:prstGeom prst="rect">
            <a:avLst/>
          </a:prstGeom>
        </p:spPr>
      </p:pic>
      <p:sp>
        <p:nvSpPr>
          <p:cNvPr id="5" name="AutoShape 9"/>
          <p:cNvSpPr>
            <a:spLocks/>
          </p:cNvSpPr>
          <p:nvPr/>
        </p:nvSpPr>
        <p:spPr bwMode="auto">
          <a:xfrm>
            <a:off x="4555196" y="4498975"/>
            <a:ext cx="4032250" cy="723900"/>
          </a:xfrm>
          <a:prstGeom prst="borderCallout2">
            <a:avLst>
              <a:gd name="adj1" fmla="val -7285"/>
              <a:gd name="adj2" fmla="val 291"/>
              <a:gd name="adj3" fmla="val -3641"/>
              <a:gd name="adj4" fmla="val 740"/>
              <a:gd name="adj5" fmla="val -113338"/>
              <a:gd name="adj6" fmla="val -1788"/>
            </a:avLst>
          </a:prstGeom>
          <a:solidFill>
            <a:schemeClr val="accent1">
              <a:lumMod val="40000"/>
              <a:lumOff val="60000"/>
            </a:schemeClr>
          </a:solidFill>
          <a:ln w="22225">
            <a:solidFill>
              <a:schemeClr val="accent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 b="1">
                <a:solidFill>
                  <a:srgbClr val="FF99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•"/>
              <a:defRPr sz="3200" b="1">
                <a:solidFill>
                  <a:srgbClr val="FF99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3200" b="1">
                <a:solidFill>
                  <a:srgbClr val="FF99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•"/>
              <a:defRPr sz="3200" b="1">
                <a:solidFill>
                  <a:srgbClr val="FF99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•"/>
              <a:defRPr sz="3200" b="1">
                <a:solidFill>
                  <a:srgbClr val="FF99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rgbClr val="FF99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rgbClr val="FF99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rgbClr val="FF99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b="1">
                <a:solidFill>
                  <a:srgbClr val="FF99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zh-CN" altLang="en-US" sz="20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在键入口令（</a:t>
            </a:r>
            <a:r>
              <a:rPr lang="en-US" altLang="zh-CN" sz="20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password</a:t>
            </a:r>
            <a:r>
              <a:rPr lang="zh-CN" altLang="en-US" sz="2000" dirty="0" smtClean="0">
                <a:solidFill>
                  <a:schemeClr val="tx2"/>
                </a:solidFill>
                <a:latin typeface="Times New Roman" panose="02020603050405020304" pitchFamily="18" charset="0"/>
              </a:rPr>
              <a:t>）时，键入的字符并不在界面上显示</a:t>
            </a:r>
          </a:p>
        </p:txBody>
      </p:sp>
    </p:spTree>
    <p:extLst>
      <p:ext uri="{BB962C8B-B14F-4D97-AF65-F5344CB8AC3E}">
        <p14:creationId xmlns:p14="http://schemas.microsoft.com/office/powerpoint/2010/main" xmlns="" val="2027717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二、实验</a:t>
            </a:r>
            <a:r>
              <a:rPr lang="zh-CN" altLang="en-US" dirty="0" smtClean="0"/>
              <a:t>原理（续）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412776"/>
            <a:ext cx="8229600" cy="72008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3</a:t>
            </a:r>
            <a:r>
              <a:rPr lang="zh-CN" altLang="zh-CN" dirty="0" smtClean="0"/>
              <a:t>、</a:t>
            </a:r>
            <a:r>
              <a:rPr lang="en-US" altLang="zh-CN" dirty="0" smtClean="0"/>
              <a:t>CentOS 7</a:t>
            </a:r>
            <a:r>
              <a:rPr lang="zh-CN" altLang="en-US" dirty="0" smtClean="0"/>
              <a:t>的运行目标</a:t>
            </a:r>
            <a:endParaRPr lang="zh-CN" altLang="zh-CN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060848"/>
            <a:ext cx="6264393" cy="4164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783080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三、</a:t>
            </a:r>
            <a:r>
              <a:rPr lang="zh-CN" altLang="zh-CN" dirty="0" smtClean="0"/>
              <a:t>实验</a:t>
            </a:r>
            <a:r>
              <a:rPr lang="zh-CN" altLang="en-US" dirty="0" smtClean="0"/>
              <a:t>步骤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514350" indent="-51435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zh-CN" altLang="en-US" dirty="0" smtClean="0"/>
              <a:t>登录</a:t>
            </a:r>
            <a:r>
              <a:rPr lang="en-US" altLang="zh-CN" dirty="0" smtClean="0"/>
              <a:t>Linux</a:t>
            </a:r>
            <a:r>
              <a:rPr lang="zh-CN" altLang="en-US" dirty="0" smtClean="0"/>
              <a:t>操作系统。</a:t>
            </a:r>
            <a:endParaRPr lang="en-US" altLang="zh-CN" dirty="0" smtClean="0"/>
          </a:p>
          <a:p>
            <a:pPr marL="514350" indent="-514350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zh-CN" altLang="en-US" dirty="0" smtClean="0"/>
              <a:t>熟悉</a:t>
            </a:r>
            <a:r>
              <a:rPr lang="en-US" altLang="zh-CN" dirty="0" smtClean="0"/>
              <a:t>Linux</a:t>
            </a:r>
            <a:r>
              <a:rPr lang="zh-CN" altLang="en-US" dirty="0" smtClean="0"/>
              <a:t>文件及目录</a:t>
            </a:r>
            <a:r>
              <a:rPr lang="zh-CN" altLang="en-US" dirty="0"/>
              <a:t>常用</a:t>
            </a:r>
            <a:r>
              <a:rPr lang="zh-CN" altLang="en-US" dirty="0" smtClean="0"/>
              <a:t>操作命令</a:t>
            </a:r>
            <a:endParaRPr lang="en-US" altLang="zh-CN" dirty="0" smtClean="0"/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zh-CN" altLang="en-US" dirty="0" smtClean="0"/>
              <a:t>如：</a:t>
            </a:r>
            <a:r>
              <a:rPr lang="en-US" altLang="zh-CN" dirty="0" err="1" smtClean="0"/>
              <a:t>pwd</a:t>
            </a:r>
            <a:r>
              <a:rPr lang="zh-CN" altLang="en-US" dirty="0" smtClean="0"/>
              <a:t>、</a:t>
            </a:r>
            <a:r>
              <a:rPr lang="en-US" altLang="zh-CN" dirty="0" err="1" smtClean="0"/>
              <a:t>ls</a:t>
            </a:r>
            <a:r>
              <a:rPr lang="zh-CN" altLang="en-US" dirty="0" smtClean="0"/>
              <a:t>、</a:t>
            </a:r>
            <a:r>
              <a:rPr lang="en-US" altLang="zh-CN" dirty="0" err="1" smtClean="0"/>
              <a:t>mkdir</a:t>
            </a:r>
            <a:r>
              <a:rPr lang="zh-CN" altLang="en-US" dirty="0" smtClean="0"/>
              <a:t>、</a:t>
            </a:r>
            <a:r>
              <a:rPr lang="en-US" altLang="zh-CN" dirty="0" smtClean="0"/>
              <a:t>cd</a:t>
            </a:r>
            <a:r>
              <a:rPr lang="zh-CN" altLang="en-US" dirty="0" smtClean="0"/>
              <a:t>、</a:t>
            </a:r>
            <a:r>
              <a:rPr lang="en-US" altLang="zh-CN" dirty="0" err="1" smtClean="0"/>
              <a:t>cp</a:t>
            </a:r>
            <a:r>
              <a:rPr lang="zh-CN" altLang="en-US" dirty="0" smtClean="0"/>
              <a:t>、</a:t>
            </a:r>
            <a:r>
              <a:rPr lang="en-US" altLang="zh-CN" dirty="0" smtClean="0"/>
              <a:t>cat</a:t>
            </a:r>
            <a:r>
              <a:rPr lang="zh-CN" altLang="en-US" dirty="0" smtClean="0"/>
              <a:t>、</a:t>
            </a:r>
            <a:r>
              <a:rPr lang="en-US" altLang="zh-CN" dirty="0" err="1" smtClean="0"/>
              <a:t>rm</a:t>
            </a:r>
            <a:r>
              <a:rPr lang="zh-CN" altLang="en-US" dirty="0" smtClean="0"/>
              <a:t>等</a:t>
            </a: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xmlns="" val="1736688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平衡">
  <a:themeElements>
    <a:clrScheme name="平衡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平衡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平衡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229</TotalTime>
  <Words>234</Words>
  <Application>Microsoft Office PowerPoint</Application>
  <PresentationFormat>全屏显示(4:3)</PresentationFormat>
  <Paragraphs>26</Paragraphs>
  <Slides>7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平衡</vt:lpstr>
      <vt:lpstr>Linux操作基础（1）</vt:lpstr>
      <vt:lpstr>一、实验目的</vt:lpstr>
      <vt:lpstr>二、实验原理</vt:lpstr>
      <vt:lpstr>2、系统登录</vt:lpstr>
      <vt:lpstr>2、系统登录（续）</vt:lpstr>
      <vt:lpstr>二、实验原理（续）</vt:lpstr>
      <vt:lpstr>三、实验步骤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Linux基本操作（1）</dc:title>
  <dc:creator>cuiji</dc:creator>
  <cp:lastModifiedBy>E66Chen</cp:lastModifiedBy>
  <cp:revision>23</cp:revision>
  <dcterms:created xsi:type="dcterms:W3CDTF">2017-05-29T07:31:28Z</dcterms:created>
  <dcterms:modified xsi:type="dcterms:W3CDTF">2020-08-28T06:54:56Z</dcterms:modified>
</cp:coreProperties>
</file>