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62" r:id="rId5"/>
    <p:sldId id="264" r:id="rId6"/>
    <p:sldId id="266" r:id="rId7"/>
    <p:sldId id="265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EBA193-4B1D-43DE-8017-10CD345A74E9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32449A-B051-4D0F-82CE-273FEB8F098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655306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Linux</a:t>
            </a:r>
            <a:r>
              <a:rPr lang="zh-CN" altLang="en-US" dirty="0" smtClean="0"/>
              <a:t>文件系统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85430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一、实验目的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lvl="0">
              <a:lnSpc>
                <a:spcPct val="150000"/>
              </a:lnSpc>
            </a:pPr>
            <a:r>
              <a:rPr lang="zh-CN" altLang="en-US" dirty="0" smtClean="0"/>
              <a:t>了解</a:t>
            </a:r>
            <a:r>
              <a:rPr lang="en-US" altLang="zh-CN" dirty="0" smtClean="0"/>
              <a:t>Linux</a:t>
            </a:r>
            <a:r>
              <a:rPr lang="zh-CN" altLang="en-US" dirty="0" smtClean="0"/>
              <a:t>文件系统的逻辑结构与物理结构的概念</a:t>
            </a:r>
            <a:endParaRPr lang="en-US" altLang="zh-CN" dirty="0" smtClean="0"/>
          </a:p>
          <a:p>
            <a:pPr lvl="0">
              <a:lnSpc>
                <a:spcPct val="150000"/>
              </a:lnSpc>
            </a:pPr>
            <a:r>
              <a:rPr lang="zh-CN" altLang="zh-CN" dirty="0" smtClean="0"/>
              <a:t>掌握查看</a:t>
            </a:r>
            <a:r>
              <a:rPr lang="en-US" altLang="zh-CN" dirty="0" err="1" smtClean="0"/>
              <a:t>xfs</a:t>
            </a:r>
            <a:r>
              <a:rPr lang="zh-CN" altLang="zh-CN" dirty="0" smtClean="0"/>
              <a:t>文件系统</a:t>
            </a:r>
            <a:r>
              <a:rPr lang="zh-CN" altLang="zh-CN" dirty="0"/>
              <a:t>的节点信息方法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掌握查看文件系统参数的常用命令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39317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二、实验原理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1"/>
            <a:ext cx="8229600" cy="2332855"/>
          </a:xfrm>
        </p:spPr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、文件系统的</a:t>
            </a:r>
            <a:r>
              <a:rPr lang="zh-CN" altLang="en-US" dirty="0"/>
              <a:t>逻辑结构与物理</a:t>
            </a:r>
            <a:r>
              <a:rPr lang="zh-CN" altLang="en-US" dirty="0" smtClean="0"/>
              <a:t>结构</a:t>
            </a:r>
            <a:endParaRPr lang="en-US" altLang="zh-CN" dirty="0" smtClean="0"/>
          </a:p>
          <a:p>
            <a:pPr lvl="1"/>
            <a:r>
              <a:rPr lang="zh-CN" altLang="en-US" dirty="0"/>
              <a:t>逻辑</a:t>
            </a:r>
            <a:r>
              <a:rPr lang="zh-CN" altLang="en-US" dirty="0" smtClean="0"/>
              <a:t>结构</a:t>
            </a:r>
            <a:r>
              <a:rPr lang="en-US" altLang="zh-CN" dirty="0" smtClean="0"/>
              <a:t>--</a:t>
            </a:r>
            <a:r>
              <a:rPr lang="zh-CN" altLang="en-US" dirty="0" smtClean="0"/>
              <a:t>数据结构、用户可见</a:t>
            </a:r>
            <a:endParaRPr lang="en-US" altLang="zh-CN" dirty="0" smtClean="0"/>
          </a:p>
          <a:p>
            <a:pPr lvl="1"/>
            <a:r>
              <a:rPr lang="zh-CN" altLang="en-US" dirty="0"/>
              <a:t>物理</a:t>
            </a:r>
            <a:r>
              <a:rPr lang="zh-CN" altLang="en-US" dirty="0" smtClean="0"/>
              <a:t>结构</a:t>
            </a:r>
            <a:r>
              <a:rPr lang="en-US" altLang="zh-CN" dirty="0" smtClean="0"/>
              <a:t>--</a:t>
            </a:r>
            <a:r>
              <a:rPr lang="zh-CN" altLang="en-US" dirty="0" smtClean="0"/>
              <a:t>在外存上的存储组织方式（隐藏）</a:t>
            </a:r>
            <a:endParaRPr lang="en-US" altLang="zh-CN" dirty="0"/>
          </a:p>
          <a:p>
            <a:r>
              <a:rPr lang="en-US" altLang="zh-CN" dirty="0" smtClean="0"/>
              <a:t>2</a:t>
            </a:r>
            <a:r>
              <a:rPr lang="zh-CN" altLang="en-US" dirty="0" smtClean="0"/>
              <a:t>、物理结构</a:t>
            </a:r>
            <a:endParaRPr lang="zh-CN" altLang="en-US" dirty="0"/>
          </a:p>
        </p:txBody>
      </p:sp>
      <p:pic>
        <p:nvPicPr>
          <p:cNvPr id="4" name="Picture 6" descr="h1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767749"/>
            <a:ext cx="5515190" cy="2757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11560" y="4134559"/>
            <a:ext cx="252028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/>
              <a:t>盘片</a:t>
            </a:r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Disk</a:t>
            </a:r>
            <a:r>
              <a:rPr lang="zh-CN" altLang="en-US" sz="2000" b="1" dirty="0" smtClean="0"/>
              <a:t>）</a:t>
            </a:r>
            <a:endParaRPr lang="en-US" altLang="zh-CN" sz="2000" b="1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/>
              <a:t>读写磁头（</a:t>
            </a:r>
            <a:r>
              <a:rPr lang="en-US" altLang="zh-CN" sz="2000" b="1" dirty="0"/>
              <a:t>Head</a:t>
            </a:r>
            <a:r>
              <a:rPr lang="zh-CN" altLang="en-US" sz="2000" b="1" dirty="0"/>
              <a:t>）</a:t>
            </a:r>
            <a:endParaRPr lang="en-US" altLang="zh-CN" sz="2000" b="1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/>
              <a:t>磁道（</a:t>
            </a:r>
            <a:r>
              <a:rPr lang="en-US" altLang="zh-CN" sz="2000" b="1" dirty="0"/>
              <a:t>Track</a:t>
            </a:r>
            <a:r>
              <a:rPr lang="zh-CN" altLang="en-US" sz="2000" b="1" dirty="0"/>
              <a:t>）</a:t>
            </a:r>
            <a:endParaRPr lang="en-US" altLang="zh-CN" sz="2000" b="1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/>
              <a:t>扇区（</a:t>
            </a:r>
            <a:r>
              <a:rPr lang="en-US" altLang="zh-CN" sz="2000" b="1" dirty="0"/>
              <a:t>Sector</a:t>
            </a:r>
            <a:r>
              <a:rPr lang="zh-CN" altLang="en-US" sz="2000" b="1" dirty="0"/>
              <a:t>）</a:t>
            </a:r>
            <a:endParaRPr lang="en-US" altLang="zh-CN" sz="2000" b="1" dirty="0"/>
          </a:p>
          <a:p>
            <a:pPr marL="342900" indent="-342900"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Ø"/>
              <a:defRPr/>
            </a:pPr>
            <a:r>
              <a:rPr lang="zh-CN" altLang="en-US" sz="2000" b="1" dirty="0"/>
              <a:t>柱面（</a:t>
            </a:r>
            <a:r>
              <a:rPr lang="en-US" altLang="zh-CN" sz="2000" b="1" dirty="0"/>
              <a:t>Cylinder</a:t>
            </a:r>
            <a:r>
              <a:rPr lang="zh-CN" altLang="en-US" sz="2000" b="1" dirty="0" smtClean="0"/>
              <a:t>）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xmlns="" val="2711783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 txBox="1">
            <a:spLocks noChangeArrowheads="1"/>
          </p:cNvSpPr>
          <p:nvPr/>
        </p:nvSpPr>
        <p:spPr bwMode="auto">
          <a:xfrm>
            <a:off x="265112" y="765175"/>
            <a:ext cx="7979295" cy="57626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685800">
              <a:lnSpc>
                <a:spcPct val="90000"/>
              </a:lnSpc>
              <a:spcBef>
                <a:spcPts val="750"/>
              </a:spcBef>
              <a:buFont typeface="Arial" pitchFamily="34" charset="0"/>
              <a:buChar char="•"/>
              <a:defRPr sz="21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defTabSz="6858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defTabSz="6858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5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defTabSz="6858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defTabSz="685800">
              <a:lnSpc>
                <a:spcPct val="90000"/>
              </a:lnSpc>
              <a:spcBef>
                <a:spcPts val="375"/>
              </a:spcBef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685800" eaLnBrk="0" fontAlgn="base" hangingPunct="0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Font typeface="Arial" pitchFamily="34" charset="0"/>
              <a:buChar char="•"/>
              <a:defRPr sz="13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4000" dirty="0"/>
              <a:t>3</a:t>
            </a:r>
            <a:r>
              <a:rPr lang="zh-CN" altLang="en-US" sz="4000" dirty="0" smtClean="0"/>
              <a:t>、</a:t>
            </a:r>
            <a:r>
              <a:rPr lang="zh-CN" altLang="en-US" sz="4000" dirty="0"/>
              <a:t>逻辑</a:t>
            </a:r>
            <a:r>
              <a:rPr lang="zh-CN" altLang="en-US" sz="4000" dirty="0" smtClean="0"/>
              <a:t>结构（</a:t>
            </a:r>
            <a:r>
              <a:rPr lang="en-US" altLang="zh-CN" sz="4000" dirty="0" smtClean="0"/>
              <a:t>CentOS7</a:t>
            </a:r>
            <a:r>
              <a:rPr lang="zh-CN" altLang="en-US" sz="4000" dirty="0" smtClean="0"/>
              <a:t>默认为</a:t>
            </a:r>
            <a:r>
              <a:rPr lang="en-US" altLang="zh-CN" sz="4000" dirty="0" err="1" smtClean="0"/>
              <a:t>xfs</a:t>
            </a:r>
            <a:r>
              <a:rPr lang="zh-CN" altLang="en-US" sz="4000" dirty="0" smtClean="0"/>
              <a:t>）</a:t>
            </a:r>
            <a:endParaRPr lang="en-US" altLang="zh-CN" sz="40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kumimoji="0" lang="zh-CN" altLang="en-US" sz="4000" b="1" dirty="0">
              <a:solidFill>
                <a:srgbClr val="000000"/>
              </a:solidFill>
              <a:latin typeface="宋体" pitchFamily="2" charset="-122"/>
            </a:endParaRPr>
          </a:p>
        </p:txBody>
      </p:sp>
      <p:sp>
        <p:nvSpPr>
          <p:cNvPr id="23555" name="矩形 9"/>
          <p:cNvSpPr>
            <a:spLocks noChangeArrowheads="1"/>
          </p:cNvSpPr>
          <p:nvPr/>
        </p:nvSpPr>
        <p:spPr bwMode="auto">
          <a:xfrm>
            <a:off x="280988" y="1490663"/>
            <a:ext cx="8323262" cy="1938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ahoma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ts val="600"/>
              </a:spcBef>
              <a:spcAft>
                <a:spcPts val="600"/>
              </a:spcAft>
              <a:buFont typeface="Arial" pitchFamily="34" charset="0"/>
              <a:buChar char="•"/>
            </a:pPr>
            <a:r>
              <a:rPr lang="zh-CN" altLang="en-US" dirty="0"/>
              <a:t>一个磁盘可以划分成多个分区，每个分区必须先</a:t>
            </a:r>
            <a:r>
              <a:rPr lang="zh-CN" altLang="en-US" dirty="0" smtClean="0"/>
              <a:t>格式化，</a:t>
            </a:r>
            <a:r>
              <a:rPr lang="zh-CN" altLang="en-US" dirty="0"/>
              <a:t>然后才能存储文件，格式化的过程会在磁盘上写一些管理存储布局的信息。文件系统中存储的最小单位是</a:t>
            </a:r>
            <a:r>
              <a:rPr lang="zh-CN" altLang="en-US" b="1" dirty="0">
                <a:solidFill>
                  <a:srgbClr val="FF0000"/>
                </a:solidFill>
              </a:rPr>
              <a:t>块</a:t>
            </a:r>
            <a:r>
              <a:rPr lang="zh-CN" altLang="en-US" dirty="0"/>
              <a:t>（</a:t>
            </a:r>
            <a:r>
              <a:rPr lang="en-US" altLang="zh-CN" dirty="0"/>
              <a:t>Block</a:t>
            </a:r>
            <a:r>
              <a:rPr lang="zh-CN" altLang="en-US" dirty="0"/>
              <a:t>），这些块被聚在一起构成若干个大的</a:t>
            </a:r>
            <a:r>
              <a:rPr lang="zh-CN" altLang="en-US" b="1" dirty="0">
                <a:solidFill>
                  <a:srgbClr val="FF0000"/>
                </a:solidFill>
              </a:rPr>
              <a:t>块组</a:t>
            </a:r>
            <a:r>
              <a:rPr lang="zh-CN" altLang="en-US" dirty="0"/>
              <a:t>（</a:t>
            </a:r>
            <a:r>
              <a:rPr lang="en-US" altLang="zh-CN" dirty="0"/>
              <a:t>block group</a:t>
            </a:r>
            <a:r>
              <a:rPr lang="zh-CN" altLang="en-US" dirty="0"/>
              <a:t>）。</a:t>
            </a:r>
            <a:endParaRPr lang="en-US" altLang="zh-CN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663700" y="4149725"/>
          <a:ext cx="6096000" cy="36988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69888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/>
                        <a:t>引导块</a:t>
                      </a:r>
                      <a:endParaRPr lang="zh-CN" altLang="en-US" sz="1300" dirty="0"/>
                    </a:p>
                  </a:txBody>
                  <a:tcPr marT="45603" marB="45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/>
                        <a:t>块组</a:t>
                      </a:r>
                      <a:r>
                        <a:rPr lang="en-US" altLang="zh-CN" sz="1300" dirty="0" smtClean="0"/>
                        <a:t>0</a:t>
                      </a:r>
                      <a:endParaRPr lang="zh-CN" altLang="en-US" sz="1300" dirty="0"/>
                    </a:p>
                  </a:txBody>
                  <a:tcPr marT="45603" marB="45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/>
                        <a:t>块组</a:t>
                      </a:r>
                      <a:r>
                        <a:rPr lang="en-US" altLang="zh-CN" sz="1300" dirty="0" smtClean="0"/>
                        <a:t>1</a:t>
                      </a:r>
                      <a:endParaRPr lang="zh-CN" altLang="en-US" sz="1300" dirty="0"/>
                    </a:p>
                  </a:txBody>
                  <a:tcPr marT="45603" marB="45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300" dirty="0" smtClean="0"/>
                        <a:t>……</a:t>
                      </a:r>
                      <a:endParaRPr lang="zh-CN" altLang="en-US" sz="1300" dirty="0"/>
                    </a:p>
                  </a:txBody>
                  <a:tcPr marT="45603" marB="45603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300" dirty="0" smtClean="0"/>
                        <a:t>块组</a:t>
                      </a:r>
                      <a:r>
                        <a:rPr lang="en-US" altLang="zh-CN" sz="1300" dirty="0" smtClean="0"/>
                        <a:t>N</a:t>
                      </a:r>
                      <a:endParaRPr lang="zh-CN" altLang="en-US" sz="1300" dirty="0"/>
                    </a:p>
                  </a:txBody>
                  <a:tcPr marT="45603" marB="45603" anchor="ctr"/>
                </a:tc>
              </a:tr>
            </a:tbl>
          </a:graphicData>
        </a:graphic>
      </p:graphicFrame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684213" y="5445125"/>
          <a:ext cx="7991473" cy="576263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41639"/>
                <a:gridCol w="1141639"/>
                <a:gridCol w="1141639"/>
                <a:gridCol w="1141639"/>
                <a:gridCol w="1141639"/>
                <a:gridCol w="1141639"/>
                <a:gridCol w="1141639"/>
              </a:tblGrid>
              <a:tr h="57626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超级块</a:t>
                      </a:r>
                      <a:endParaRPr lang="zh-CN" altLang="en-US" sz="1400" dirty="0"/>
                    </a:p>
                  </a:txBody>
                  <a:tcPr marL="91424" marR="91424" marT="45736" marB="4573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块组描述符表</a:t>
                      </a:r>
                      <a:endParaRPr lang="zh-CN" altLang="en-US" sz="1400" dirty="0"/>
                    </a:p>
                  </a:txBody>
                  <a:tcPr marL="91424" marR="91424" marT="45736" marB="4573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预留块组描述符表</a:t>
                      </a:r>
                      <a:endParaRPr lang="zh-CN" altLang="en-US" sz="1400" dirty="0"/>
                    </a:p>
                  </a:txBody>
                  <a:tcPr marL="91424" marR="91424" marT="45736" marB="4573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数据块位图</a:t>
                      </a:r>
                      <a:endParaRPr lang="zh-CN" altLang="en-US" sz="1400" dirty="0"/>
                    </a:p>
                  </a:txBody>
                  <a:tcPr marL="91424" marR="91424" marT="45736" marB="4573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/>
                        <a:t>Inode</a:t>
                      </a:r>
                      <a:r>
                        <a:rPr lang="zh-CN" altLang="en-US" sz="1400" dirty="0" smtClean="0"/>
                        <a:t>位图</a:t>
                      </a:r>
                      <a:endParaRPr lang="zh-CN" altLang="en-US" sz="1400" dirty="0"/>
                    </a:p>
                  </a:txBody>
                  <a:tcPr marL="91424" marR="91424" marT="45736" marB="4573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/>
                        <a:t>Inode</a:t>
                      </a:r>
                      <a:r>
                        <a:rPr lang="zh-CN" altLang="en-US" sz="1400" dirty="0" smtClean="0"/>
                        <a:t>表</a:t>
                      </a:r>
                      <a:endParaRPr lang="zh-CN" altLang="en-US" sz="1400" dirty="0"/>
                    </a:p>
                  </a:txBody>
                  <a:tcPr marL="91424" marR="91424" marT="45736" marB="45736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数据块</a:t>
                      </a:r>
                      <a:endParaRPr lang="zh-CN" altLang="en-US" sz="1400" dirty="0"/>
                    </a:p>
                  </a:txBody>
                  <a:tcPr marL="91424" marR="91424" marT="45736" marB="45736" anchor="ctr"/>
                </a:tc>
              </a:tr>
            </a:tbl>
          </a:graphicData>
        </a:graphic>
      </p:graphicFrame>
      <p:cxnSp>
        <p:nvCxnSpPr>
          <p:cNvPr id="7" name="直接连接符 6"/>
          <p:cNvCxnSpPr/>
          <p:nvPr/>
        </p:nvCxnSpPr>
        <p:spPr>
          <a:xfrm flipH="1">
            <a:off x="684213" y="4508500"/>
            <a:ext cx="2159000" cy="9366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4067175" y="4508500"/>
            <a:ext cx="4537075" cy="936625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矩形标注 2"/>
          <p:cNvSpPr/>
          <p:nvPr/>
        </p:nvSpPr>
        <p:spPr>
          <a:xfrm>
            <a:off x="444848" y="3501008"/>
            <a:ext cx="3354388" cy="1295400"/>
          </a:xfrm>
          <a:prstGeom prst="wedgeRectCallout">
            <a:avLst>
              <a:gd name="adj1" fmla="val -20160"/>
              <a:gd name="adj2" fmla="val 105202"/>
            </a:avLst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zh-CN" altLang="en-US" sz="2000" dirty="0">
                <a:solidFill>
                  <a:schemeClr val="tx1"/>
                </a:solidFill>
              </a:rPr>
              <a:t>描述整个分区的文件系统</a:t>
            </a:r>
            <a:r>
              <a:rPr lang="zh-CN" altLang="en-US" sz="2000" dirty="0" smtClean="0">
                <a:solidFill>
                  <a:schemeClr val="tx1"/>
                </a:solidFill>
              </a:rPr>
              <a:t>信息（元数据）。例如根目录、</a:t>
            </a:r>
            <a:r>
              <a:rPr lang="en-US" altLang="zh-CN" sz="2000" dirty="0" smtClean="0">
                <a:solidFill>
                  <a:schemeClr val="tx1"/>
                </a:solidFill>
              </a:rPr>
              <a:t>block</a:t>
            </a:r>
            <a:r>
              <a:rPr lang="zh-CN" altLang="en-US" sz="2000" dirty="0">
                <a:solidFill>
                  <a:schemeClr val="tx1"/>
                </a:solidFill>
              </a:rPr>
              <a:t>数目、</a:t>
            </a:r>
            <a:r>
              <a:rPr lang="en-US" altLang="zh-CN" sz="2000" dirty="0" err="1">
                <a:solidFill>
                  <a:schemeClr val="tx1"/>
                </a:solidFill>
              </a:rPr>
              <a:t>inode</a:t>
            </a:r>
            <a:r>
              <a:rPr lang="zh-CN" altLang="en-US" sz="2000" dirty="0">
                <a:solidFill>
                  <a:schemeClr val="tx1"/>
                </a:solidFill>
              </a:rPr>
              <a:t>数目、支持的特性、维护信息等等。</a:t>
            </a:r>
          </a:p>
        </p:txBody>
      </p:sp>
      <p:sp>
        <p:nvSpPr>
          <p:cNvPr id="10" name="矩形 9"/>
          <p:cNvSpPr/>
          <p:nvPr/>
        </p:nvSpPr>
        <p:spPr>
          <a:xfrm>
            <a:off x="684214" y="5445125"/>
            <a:ext cx="1140618" cy="576263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772366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Xfs</a:t>
            </a:r>
            <a:r>
              <a:rPr lang="zh-CN" altLang="en-US" dirty="0" smtClean="0"/>
              <a:t>文件系统数据分布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 marL="4572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zh-CN" sz="2800" b="1" dirty="0" smtClean="0">
                <a:solidFill>
                  <a:srgbClr val="FF0000"/>
                </a:solidFill>
                <a:latin typeface="+mn-ea"/>
              </a:rPr>
              <a:t>数据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</a:rPr>
              <a:t>区</a:t>
            </a:r>
            <a:r>
              <a:rPr lang="zh-CN" altLang="zh-CN" sz="2800" dirty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data section</a:t>
            </a:r>
            <a:r>
              <a:rPr lang="zh-CN" altLang="zh-CN" sz="2800" dirty="0">
                <a:latin typeface="+mn-ea"/>
              </a:rPr>
              <a:t>）</a:t>
            </a:r>
            <a:r>
              <a:rPr lang="zh-CN" altLang="en-US" sz="2800" dirty="0">
                <a:latin typeface="+mn-ea"/>
              </a:rPr>
              <a:t>：包括</a:t>
            </a:r>
            <a:r>
              <a:rPr lang="en-US" altLang="zh-CN" sz="2800" dirty="0" err="1">
                <a:latin typeface="+mn-ea"/>
              </a:rPr>
              <a:t>inode</a:t>
            </a:r>
            <a:r>
              <a:rPr lang="zh-CN" altLang="en-US" sz="2800" dirty="0">
                <a:latin typeface="+mn-ea"/>
              </a:rPr>
              <a:t>、数据区块、超级</a:t>
            </a:r>
            <a:r>
              <a:rPr lang="zh-CN" altLang="en-US" sz="2800" dirty="0" smtClean="0">
                <a:latin typeface="+mn-ea"/>
              </a:rPr>
              <a:t>块</a:t>
            </a:r>
            <a:r>
              <a:rPr lang="zh-CN" altLang="en-US" sz="2800" dirty="0">
                <a:latin typeface="+mn-ea"/>
              </a:rPr>
              <a:t>。</a:t>
            </a:r>
            <a:r>
              <a:rPr lang="zh-CN" altLang="en-US" sz="2800" dirty="0" smtClean="0">
                <a:latin typeface="+mn-ea"/>
              </a:rPr>
              <a:t>其中，</a:t>
            </a:r>
            <a:r>
              <a:rPr lang="en-US" altLang="zh-CN" sz="2800" dirty="0" err="1" smtClean="0">
                <a:latin typeface="+mn-ea"/>
              </a:rPr>
              <a:t>inode</a:t>
            </a:r>
            <a:r>
              <a:rPr lang="zh-CN" altLang="en-US" sz="2800" dirty="0">
                <a:latin typeface="+mn-ea"/>
              </a:rPr>
              <a:t>与区块是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动态</a:t>
            </a:r>
            <a:r>
              <a:rPr lang="zh-CN" altLang="en-US" sz="2800" dirty="0">
                <a:latin typeface="+mn-ea"/>
              </a:rPr>
              <a:t>产生。</a:t>
            </a:r>
            <a:endParaRPr lang="zh-CN" altLang="zh-CN" sz="2800" dirty="0">
              <a:latin typeface="+mn-ea"/>
            </a:endParaRPr>
          </a:p>
          <a:p>
            <a:pPr marL="4572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zh-CN" sz="2800" b="1" dirty="0">
                <a:solidFill>
                  <a:srgbClr val="FF0000"/>
                </a:solidFill>
                <a:latin typeface="+mn-ea"/>
              </a:rPr>
              <a:t>文件系统活动登录区</a:t>
            </a:r>
            <a:r>
              <a:rPr lang="zh-CN" altLang="zh-CN" sz="2800" dirty="0">
                <a:latin typeface="+mn-ea"/>
              </a:rPr>
              <a:t>（</a:t>
            </a:r>
            <a:r>
              <a:rPr lang="en-US" altLang="zh-CN" sz="2800" dirty="0">
                <a:latin typeface="+mn-ea"/>
              </a:rPr>
              <a:t>log section</a:t>
            </a:r>
            <a:r>
              <a:rPr lang="zh-CN" altLang="zh-CN" sz="2800" dirty="0">
                <a:latin typeface="+mn-ea"/>
              </a:rPr>
              <a:t>）</a:t>
            </a:r>
            <a:r>
              <a:rPr lang="zh-CN" altLang="en-US" sz="2800" dirty="0">
                <a:latin typeface="+mn-ea"/>
              </a:rPr>
              <a:t>：记录文件系统的</a:t>
            </a:r>
            <a:r>
              <a:rPr lang="zh-CN" altLang="en-US" sz="2800" dirty="0" smtClean="0">
                <a:latin typeface="+mn-ea"/>
              </a:rPr>
              <a:t>变化，像日志区。</a:t>
            </a:r>
            <a:endParaRPr lang="zh-CN" altLang="zh-CN" sz="2800" dirty="0">
              <a:latin typeface="+mn-ea"/>
            </a:endParaRPr>
          </a:p>
          <a:p>
            <a:pPr marL="457200">
              <a:lnSpc>
                <a:spcPct val="150000"/>
              </a:lnSpc>
              <a:buFont typeface="Wingdings" panose="05000000000000000000" pitchFamily="2" charset="2"/>
              <a:buChar char="Ø"/>
              <a:defRPr/>
            </a:pPr>
            <a:r>
              <a:rPr lang="zh-CN" altLang="zh-CN" sz="2800" b="1" dirty="0">
                <a:solidFill>
                  <a:srgbClr val="FF0000"/>
                </a:solidFill>
                <a:latin typeface="+mn-ea"/>
              </a:rPr>
              <a:t>实时运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行</a:t>
            </a:r>
            <a:r>
              <a:rPr lang="zh-CN" altLang="zh-CN" sz="2800" b="1" dirty="0">
                <a:solidFill>
                  <a:srgbClr val="FF0000"/>
                </a:solidFill>
                <a:latin typeface="+mn-ea"/>
              </a:rPr>
              <a:t>区</a:t>
            </a:r>
            <a:r>
              <a:rPr lang="zh-CN" altLang="zh-CN" sz="2800" dirty="0">
                <a:latin typeface="+mn-ea"/>
              </a:rPr>
              <a:t>（</a:t>
            </a:r>
            <a:r>
              <a:rPr lang="en-US" altLang="zh-CN" sz="2800" dirty="0" err="1">
                <a:latin typeface="+mn-ea"/>
              </a:rPr>
              <a:t>realtime</a:t>
            </a:r>
            <a:r>
              <a:rPr lang="en-US" altLang="zh-CN" sz="2800" dirty="0">
                <a:latin typeface="+mn-ea"/>
              </a:rPr>
              <a:t> section</a:t>
            </a:r>
            <a:r>
              <a:rPr lang="zh-CN" altLang="zh-CN" sz="2800" dirty="0">
                <a:latin typeface="+mn-ea"/>
              </a:rPr>
              <a:t>）</a:t>
            </a:r>
            <a:r>
              <a:rPr lang="zh-CN" altLang="en-US" sz="2800" dirty="0">
                <a:latin typeface="+mn-ea"/>
              </a:rPr>
              <a:t>：创建文件时，文件先放置在这个区块</a:t>
            </a:r>
            <a:r>
              <a:rPr lang="zh-CN" altLang="en-US" sz="2800" dirty="0" smtClean="0">
                <a:latin typeface="+mn-ea"/>
              </a:rPr>
              <a:t>中，等文件分配完毕后，再写入到数据区的</a:t>
            </a:r>
            <a:r>
              <a:rPr lang="en-US" altLang="zh-CN" sz="2800" dirty="0" err="1" smtClean="0">
                <a:latin typeface="+mn-ea"/>
              </a:rPr>
              <a:t>inode</a:t>
            </a:r>
            <a:r>
              <a:rPr lang="zh-CN" altLang="en-US" sz="2800" dirty="0" smtClean="0">
                <a:latin typeface="+mn-ea"/>
              </a:rPr>
              <a:t>与区块中。</a:t>
            </a:r>
            <a:endParaRPr lang="zh-CN" altLang="zh-CN" sz="2800" dirty="0">
              <a:latin typeface="+mn-ea"/>
            </a:endParaRPr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940206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err="1" smtClean="0"/>
              <a:t>xfs</a:t>
            </a:r>
            <a:r>
              <a:rPr lang="zh-CN" altLang="en-US" dirty="0" smtClean="0"/>
              <a:t>文件系统</a:t>
            </a:r>
            <a:r>
              <a:rPr lang="zh-CN" altLang="en-US" dirty="0"/>
              <a:t>磁盘空间使用</a:t>
            </a:r>
            <a:r>
              <a:rPr lang="zh-CN" altLang="en-US" dirty="0" smtClean="0"/>
              <a:t>示意图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3538" y="1609725"/>
            <a:ext cx="587692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971600" y="3592310"/>
            <a:ext cx="74168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err="1"/>
              <a:t>xfs</a:t>
            </a:r>
            <a:r>
              <a:rPr lang="zh-CN" altLang="zh-CN" sz="2400" dirty="0"/>
              <a:t>文件系统内部（数据区）被分为多个“分配组”（</a:t>
            </a:r>
            <a:r>
              <a:rPr lang="en-US" altLang="zh-CN" sz="2400" dirty="0"/>
              <a:t>AG</a:t>
            </a:r>
            <a:r>
              <a:rPr lang="zh-CN" altLang="zh-CN" sz="2400" dirty="0"/>
              <a:t>，</a:t>
            </a:r>
            <a:r>
              <a:rPr lang="en-US" altLang="zh-CN" sz="2400" dirty="0"/>
              <a:t>Allocation Group</a:t>
            </a:r>
            <a:r>
              <a:rPr lang="zh-CN" altLang="zh-CN" sz="2400" dirty="0" smtClean="0"/>
              <a:t>）</a:t>
            </a:r>
            <a:r>
              <a:rPr lang="zh-CN" altLang="en-US" sz="2400" dirty="0"/>
              <a:t>，</a:t>
            </a:r>
            <a:r>
              <a:rPr lang="zh-CN" altLang="en-US" sz="2400" dirty="0" smtClean="0"/>
              <a:t>默认是</a:t>
            </a:r>
            <a:r>
              <a:rPr lang="en-US" altLang="zh-CN" sz="2400" dirty="0" smtClean="0"/>
              <a:t>4</a:t>
            </a:r>
            <a:r>
              <a:rPr lang="zh-CN" altLang="en-US" sz="2400" smtClean="0"/>
              <a:t>个。</a:t>
            </a:r>
            <a:endParaRPr lang="en-US" altLang="zh-CN" sz="2400" dirty="0" smtClean="0"/>
          </a:p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400" dirty="0" smtClean="0"/>
              <a:t>superblock</a:t>
            </a:r>
            <a:r>
              <a:rPr lang="zh-CN" altLang="zh-CN" sz="2400" dirty="0"/>
              <a:t>位于</a:t>
            </a:r>
            <a:r>
              <a:rPr lang="en-US" altLang="zh-CN" sz="2400" dirty="0"/>
              <a:t>AG</a:t>
            </a:r>
            <a:r>
              <a:rPr lang="zh-CN" altLang="zh-CN" sz="2400" dirty="0"/>
              <a:t>数据中的第一个</a:t>
            </a:r>
            <a:r>
              <a:rPr lang="en-US" altLang="zh-CN" sz="2400" dirty="0"/>
              <a:t>sector</a:t>
            </a:r>
            <a:r>
              <a:rPr lang="zh-CN" altLang="zh-CN" sz="2400" dirty="0"/>
              <a:t>，它会包含</a:t>
            </a:r>
            <a:r>
              <a:rPr lang="en-US" altLang="zh-CN" sz="2400" dirty="0"/>
              <a:t>AG</a:t>
            </a:r>
            <a:r>
              <a:rPr lang="zh-CN" altLang="zh-CN" sz="2400" dirty="0"/>
              <a:t>中的所有元数据信息。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40246387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、文件系统</a:t>
            </a:r>
            <a:r>
              <a:rPr lang="zh-CN" altLang="en-US" dirty="0"/>
              <a:t>查看相关命令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2801460371"/>
              </p:ext>
            </p:extLst>
          </p:nvPr>
        </p:nvGraphicFramePr>
        <p:xfrm>
          <a:off x="539552" y="1484784"/>
          <a:ext cx="8208912" cy="4320480"/>
        </p:xfrm>
        <a:graphic>
          <a:graphicData uri="http://schemas.openxmlformats.org/drawingml/2006/table">
            <a:tbl>
              <a:tblPr firstRow="1" firstCol="1" bandRow="1"/>
              <a:tblGrid>
                <a:gridCol w="1197617"/>
                <a:gridCol w="7011295"/>
              </a:tblGrid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8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命令</a:t>
                      </a: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4130" algn="ctr">
                        <a:spcAft>
                          <a:spcPts val="0"/>
                        </a:spcAft>
                      </a:pPr>
                      <a:r>
                        <a:rPr lang="zh-CN" sz="1800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说明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fdisk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4130" algn="just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fdisk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 [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选项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] -l &lt;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磁盘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&gt;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，列出分区表。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4130" algn="just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fdisk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 -s &lt;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分区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&gt;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，给出分区大小（块数）。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>
                          <a:effectLst/>
                          <a:latin typeface="Calibri"/>
                          <a:ea typeface="宋体"/>
                          <a:cs typeface="Times New Roman"/>
                        </a:rPr>
                        <a:t>blockdev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413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blockdev --report [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设备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]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，打印指定设备的报告。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indent="2413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blockdev [-v|-q]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命令 设备，打印或设置设备参数。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df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4130" algn="just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df</a:t>
                      </a:r>
                      <a:r>
                        <a:rPr lang="en-US" sz="1800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 [</a:t>
                      </a:r>
                      <a:r>
                        <a:rPr lang="zh-CN" sz="1800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选项</a:t>
                      </a:r>
                      <a:r>
                        <a:rPr lang="en-US" sz="1800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]... [</a:t>
                      </a:r>
                      <a:r>
                        <a:rPr lang="zh-CN" sz="1800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文件</a:t>
                      </a:r>
                      <a:r>
                        <a:rPr lang="en-US" sz="1800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]...</a:t>
                      </a:r>
                      <a:r>
                        <a:rPr lang="zh-CN" sz="1800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，显示文件系统的磁盘空间占用信息。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du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413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du [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选项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]... [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文件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]...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，显示指定的目录或文件所占用的磁盘空间。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>
                          <a:effectLst/>
                          <a:latin typeface="Calibri"/>
                          <a:ea typeface="宋体"/>
                          <a:cs typeface="Times New Roman"/>
                        </a:rPr>
                        <a:t>stat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4130" algn="just">
                        <a:spcAft>
                          <a:spcPts val="0"/>
                        </a:spcAft>
                      </a:pP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stat [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选项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]... 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文件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...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，打印信息节点（</a:t>
                      </a:r>
                      <a:r>
                        <a:rPr lang="en-US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inode</a:t>
                      </a:r>
                      <a:r>
                        <a:rPr lang="zh-CN" sz="1800" kern="10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）内容。</a:t>
                      </a:r>
                      <a:endParaRPr lang="zh-CN" sz="1800" kern="10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xfs_growfs</a:t>
                      </a:r>
                      <a:r>
                        <a:rPr lang="zh-CN" sz="1800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或</a:t>
                      </a:r>
                      <a:r>
                        <a:rPr lang="en-US" sz="1800" kern="100" dirty="0" err="1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xfs_info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4130" algn="just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xfs_growfs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 [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选项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] </a:t>
                      </a:r>
                      <a:r>
                        <a:rPr lang="en-US" sz="1800" kern="1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mountpoint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，输出</a:t>
                      </a:r>
                      <a:r>
                        <a:rPr lang="en-US" sz="1800" kern="1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xfs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文件系统信息。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xfs_admin</a:t>
                      </a:r>
                      <a:r>
                        <a:rPr lang="zh-CN" sz="1800" kern="100" dirty="0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或</a:t>
                      </a:r>
                      <a:r>
                        <a:rPr lang="en-US" sz="1800" kern="100" dirty="0" err="1">
                          <a:solidFill>
                            <a:srgbClr val="FF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xfs_db</a:t>
                      </a:r>
                      <a:endParaRPr lang="zh-CN" sz="1800" kern="100" dirty="0">
                        <a:solidFill>
                          <a:srgbClr val="FF0000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24130" algn="just">
                        <a:spcAft>
                          <a:spcPts val="0"/>
                        </a:spcAft>
                      </a:pPr>
                      <a:r>
                        <a:rPr lang="en-US" sz="1800" kern="100" dirty="0" err="1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xfs_admin</a:t>
                      </a:r>
                      <a:r>
                        <a:rPr lang="en-US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 –f  device</a:t>
                      </a:r>
                      <a:r>
                        <a:rPr lang="zh-CN" sz="1800" kern="100" dirty="0">
                          <a:solidFill>
                            <a:srgbClr val="000000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，输出文件系统超级块信息。</a:t>
                      </a:r>
                      <a:endParaRPr lang="zh-CN" sz="1800" kern="100" dirty="0"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461213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410</TotalTime>
  <Words>504</Words>
  <Application>Microsoft Office PowerPoint</Application>
  <PresentationFormat>全屏显示(4:3)</PresentationFormat>
  <Paragraphs>56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平衡</vt:lpstr>
      <vt:lpstr>Linux文件系统</vt:lpstr>
      <vt:lpstr>一、实验目的</vt:lpstr>
      <vt:lpstr>二、实验原理</vt:lpstr>
      <vt:lpstr>幻灯片 4</vt:lpstr>
      <vt:lpstr>Xfs文件系统数据分布</vt:lpstr>
      <vt:lpstr>xfs文件系统磁盘空间使用示意图</vt:lpstr>
      <vt:lpstr>4、文件系统查看相关命令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Linux文件系统</dc:title>
  <dc:creator>cuiji</dc:creator>
  <cp:lastModifiedBy>E66Chen</cp:lastModifiedBy>
  <cp:revision>40</cp:revision>
  <dcterms:created xsi:type="dcterms:W3CDTF">2017-06-15T00:36:45Z</dcterms:created>
  <dcterms:modified xsi:type="dcterms:W3CDTF">2020-08-28T06:56:29Z</dcterms:modified>
</cp:coreProperties>
</file>