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85" r:id="rId2"/>
    <p:sldId id="287" r:id="rId3"/>
    <p:sldId id="298" r:id="rId4"/>
    <p:sldId id="290" r:id="rId5"/>
    <p:sldId id="291" r:id="rId6"/>
    <p:sldId id="292" r:id="rId7"/>
    <p:sldId id="300" r:id="rId8"/>
    <p:sldId id="301" r:id="rId9"/>
    <p:sldId id="302" r:id="rId10"/>
    <p:sldId id="293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4" r:id="rId32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5F5F5F"/>
    <a:srgbClr val="808080"/>
    <a:srgbClr val="000000"/>
    <a:srgbClr val="CC0000"/>
    <a:srgbClr val="5EB4B4"/>
    <a:srgbClr val="488FD6"/>
    <a:srgbClr val="86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4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865FB784-6F92-4A06-818E-F0E0C06F9D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996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57175" y="228600"/>
            <a:ext cx="8610600" cy="64008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gray">
          <a:xfrm>
            <a:off x="263525" y="2204864"/>
            <a:ext cx="8618538" cy="838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6352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6135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6135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613525"/>
            <a:ext cx="2133600" cy="244475"/>
          </a:xfrm>
        </p:spPr>
        <p:txBody>
          <a:bodyPr/>
          <a:lstStyle>
            <a:lvl1pPr algn="r">
              <a:defRPr>
                <a:latin typeface="Arial" panose="020B0604020202020204" pitchFamily="34" charset="0"/>
              </a:defRPr>
            </a:lvl1pPr>
          </a:lstStyle>
          <a:p>
            <a:fld id="{47F5487D-A24F-43CF-9423-2BEC5E870E0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994" y="3348360"/>
            <a:ext cx="8229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  <a:endParaRPr lang="en-US" altLang="zh-CN" noProof="0" dirty="0" smtClean="0"/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 flipH="1">
            <a:off x="0" y="2204864"/>
            <a:ext cx="533400" cy="838200"/>
            <a:chOff x="0" y="1584"/>
            <a:chExt cx="864" cy="1296"/>
          </a:xfrm>
        </p:grpSpPr>
        <p:sp>
          <p:nvSpPr>
            <p:cNvPr id="3104" name="Rectangle 3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5" name="Rectangle 3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6" name="Rectangle 3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8" name="Group 36"/>
          <p:cNvGrpSpPr>
            <a:grpSpLocks/>
          </p:cNvGrpSpPr>
          <p:nvPr/>
        </p:nvGrpSpPr>
        <p:grpSpPr bwMode="auto">
          <a:xfrm>
            <a:off x="8610600" y="2204864"/>
            <a:ext cx="533400" cy="838200"/>
            <a:chOff x="0" y="1584"/>
            <a:chExt cx="864" cy="1296"/>
          </a:xfrm>
        </p:grpSpPr>
        <p:sp>
          <p:nvSpPr>
            <p:cNvPr id="3109" name="Rectangle 37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0" name="Rectangle 38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1" name="Rectangle 39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12" name="Freeform 40"/>
          <p:cNvSpPr>
            <a:spLocks/>
          </p:cNvSpPr>
          <p:nvPr/>
        </p:nvSpPr>
        <p:spPr bwMode="gray">
          <a:xfrm>
            <a:off x="4197350" y="2692152"/>
            <a:ext cx="723900" cy="247650"/>
          </a:xfrm>
          <a:custGeom>
            <a:avLst/>
            <a:gdLst>
              <a:gd name="T0" fmla="*/ 0 w 456"/>
              <a:gd name="T1" fmla="*/ 0 h 156"/>
              <a:gd name="T2" fmla="*/ 236 w 456"/>
              <a:gd name="T3" fmla="*/ 156 h 156"/>
              <a:gd name="T4" fmla="*/ 456 w 456"/>
              <a:gd name="T5" fmla="*/ 0 h 156"/>
              <a:gd name="T6" fmla="*/ 0 w 456"/>
              <a:gd name="T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156">
                <a:moveTo>
                  <a:pt x="0" y="0"/>
                </a:moveTo>
                <a:lnTo>
                  <a:pt x="236" y="156"/>
                </a:lnTo>
                <a:lnTo>
                  <a:pt x="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357264"/>
            <a:ext cx="8339138" cy="5334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40000"/>
              </a:lnSpc>
              <a:defRPr sz="2200" b="0"/>
            </a:lvl1pPr>
            <a:lvl2pPr>
              <a:lnSpc>
                <a:spcPct val="140000"/>
              </a:lnSpc>
              <a:defRPr sz="22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/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BD6B0-76F7-4942-8BD6-FCF18CBA2D8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372200" y="6461125"/>
            <a:ext cx="2471192" cy="244475"/>
          </a:xfrm>
          <a:prstGeom prst="rect">
            <a:avLst/>
          </a:prstGeom>
        </p:spPr>
        <p:txBody>
          <a:bodyPr/>
          <a:lstStyle>
            <a:lvl1pPr algn="l">
              <a:defRPr sz="1500" b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23528" y="6421779"/>
            <a:ext cx="23230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Python</a:t>
            </a:r>
            <a:r>
              <a:rPr lang="zh-CN" altLang="en-US" sz="1500" b="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数据分析与可视化</a:t>
            </a:r>
            <a:endParaRPr lang="zh-CN" altLang="en-US" sz="1500" b="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21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Rectangle 59"/>
          <p:cNvSpPr>
            <a:spLocks noChangeArrowheads="1"/>
          </p:cNvSpPr>
          <p:nvPr/>
        </p:nvSpPr>
        <p:spPr bwMode="gray">
          <a:xfrm>
            <a:off x="251520" y="332656"/>
            <a:ext cx="8892480" cy="6096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1520" y="332656"/>
            <a:ext cx="78256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85800" y="1124744"/>
            <a:ext cx="8001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657600" y="64611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fld id="{6ACF7D23-951D-4399-9FEA-F8B2DF1A1144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8676456" y="332656"/>
            <a:ext cx="381000" cy="609600"/>
            <a:chOff x="0" y="1584"/>
            <a:chExt cx="864" cy="1296"/>
          </a:xfrm>
        </p:grpSpPr>
        <p:sp>
          <p:nvSpPr>
            <p:cNvPr id="1086" name="Rectangle 62"/>
            <p:cNvSpPr>
              <a:spLocks noChangeArrowheads="1"/>
            </p:cNvSpPr>
            <p:nvPr userDrawn="1"/>
          </p:nvSpPr>
          <p:spPr bwMode="gray">
            <a:xfrm>
              <a:off x="0" y="2448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gray">
            <a:xfrm>
              <a:off x="0" y="1584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gray">
            <a:xfrm>
              <a:off x="432" y="2016"/>
              <a:ext cx="432" cy="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unoob.com/python/att-dictionary-items.html" TargetMode="External"/><Relationship Id="rId2" Type="http://schemas.openxmlformats.org/officeDocument/2006/relationships/hyperlink" Target="https://www.runoob.com/python/att-dictionary-get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unoob.com/python/att-dictionary-values.html" TargetMode="External"/><Relationship Id="rId4" Type="http://schemas.openxmlformats.org/officeDocument/2006/relationships/hyperlink" Target="https://www.runoob.com/python/att-dictionary-keys.html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6%93%8D%E4%BD%9C%E6%95%B0/765827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600" dirty="0" smtClean="0">
                <a:ea typeface="宋体" panose="02010600030101010101" pitchFamily="2" charset="-122"/>
              </a:rPr>
              <a:t>Python</a:t>
            </a:r>
            <a:r>
              <a:rPr lang="zh-CN" altLang="en-US" sz="4600" dirty="0" smtClean="0">
                <a:ea typeface="宋体" panose="02010600030101010101" pitchFamily="2" charset="-122"/>
              </a:rPr>
              <a:t>数据分析与可视化</a:t>
            </a:r>
            <a:endParaRPr lang="en-US" altLang="zh-CN" sz="4600" dirty="0">
              <a:ea typeface="宋体" panose="02010600030101010101" pitchFamily="2" charset="-122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zh-CN" sz="3600" dirty="0" smtClean="0"/>
              <a:t>第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章 </a:t>
            </a:r>
            <a:r>
              <a:rPr lang="en-US" altLang="zh-CN" sz="3600" dirty="0"/>
              <a:t>Python</a:t>
            </a:r>
            <a:r>
              <a:rPr lang="zh-CN" altLang="zh-CN" sz="3600" dirty="0"/>
              <a:t>编程基础</a:t>
            </a:r>
            <a:endParaRPr lang="en-US" altLang="zh-CN" sz="3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2.1.5 </a:t>
            </a:r>
            <a:r>
              <a:rPr lang="zh-CN" altLang="zh-CN" dirty="0"/>
              <a:t>流程控制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477795"/>
              </p:ext>
            </p:extLst>
          </p:nvPr>
        </p:nvGraphicFramePr>
        <p:xfrm>
          <a:off x="3429634" y="2398212"/>
          <a:ext cx="3734653" cy="1005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34653"/>
              </a:tblGrid>
              <a:tr h="582930">
                <a:tc>
                  <a:txBody>
                    <a:bodyPr/>
                    <a:lstStyle/>
                    <a:p>
                      <a:pPr marL="228600" indent="762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while condition:</a:t>
                      </a:r>
                      <a:endParaRPr lang="zh-CN" sz="2400" kern="100" dirty="0">
                        <a:effectLst/>
                      </a:endParaRPr>
                    </a:p>
                    <a:p>
                      <a:pPr marL="228600" indent="3048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while-block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5736" y="1077060"/>
            <a:ext cx="8587656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循环语句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循环结构是指满足一定的条件下，重复执行特定代码块的一种编码结构。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中，常见的循环结构是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循环和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循环。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循环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语句语法格式：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637465"/>
              </p:ext>
            </p:extLst>
          </p:nvPr>
        </p:nvGraphicFramePr>
        <p:xfrm>
          <a:off x="1259632" y="3804447"/>
          <a:ext cx="7128792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4640"/>
                <a:gridCol w="5884152"/>
              </a:tblGrid>
              <a:tr h="39433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In[7]: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i</a:t>
                      </a:r>
                      <a:r>
                        <a:rPr lang="en-US" sz="2000" kern="100" dirty="0">
                          <a:effectLst/>
                        </a:rPr>
                        <a:t> = 0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while </a:t>
                      </a:r>
                      <a:r>
                        <a:rPr lang="en-US" sz="2000" kern="100" dirty="0" err="1">
                          <a:effectLst/>
                        </a:rPr>
                        <a:t>i</a:t>
                      </a:r>
                      <a:r>
                        <a:rPr lang="en-US" sz="2000" kern="100" dirty="0">
                          <a:effectLst/>
                        </a:rPr>
                        <a:t> &lt; 20: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   if </a:t>
                      </a:r>
                      <a:r>
                        <a:rPr lang="en-US" sz="2000" kern="100" dirty="0" err="1">
                          <a:effectLst/>
                        </a:rPr>
                        <a:t>i</a:t>
                      </a:r>
                      <a:r>
                        <a:rPr lang="en-US" sz="2000" kern="100" dirty="0">
                          <a:effectLst/>
                        </a:rPr>
                        <a:t> %3 ==0: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       print(</a:t>
                      </a:r>
                      <a:r>
                        <a:rPr lang="en-US" sz="2000" kern="100" dirty="0" err="1">
                          <a:effectLst/>
                        </a:rPr>
                        <a:t>i,end</a:t>
                      </a:r>
                      <a:r>
                        <a:rPr lang="en-US" sz="2000" kern="100" dirty="0">
                          <a:effectLst/>
                        </a:rPr>
                        <a:t> = " ")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   </a:t>
                      </a:r>
                      <a:r>
                        <a:rPr lang="en-US" sz="2000" kern="100" dirty="0" err="1">
                          <a:effectLst/>
                        </a:rPr>
                        <a:t>i</a:t>
                      </a:r>
                      <a:r>
                        <a:rPr lang="en-US" sz="2000" kern="100" dirty="0">
                          <a:effectLst/>
                        </a:rPr>
                        <a:t> = </a:t>
                      </a:r>
                      <a:r>
                        <a:rPr lang="en-US" sz="2000" kern="100" dirty="0" err="1">
                          <a:effectLst/>
                        </a:rPr>
                        <a:t>i</a:t>
                      </a:r>
                      <a:r>
                        <a:rPr lang="en-US" sz="2000" kern="100" dirty="0">
                          <a:effectLst/>
                        </a:rPr>
                        <a:t> + 1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Out[7]: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0 3 6 9 12 15 18 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7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2.1.5 </a:t>
            </a:r>
            <a:r>
              <a:rPr lang="zh-CN" altLang="zh-CN" dirty="0"/>
              <a:t>流程控制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3464076"/>
          </a:xfrm>
        </p:spPr>
        <p:txBody>
          <a:bodyPr/>
          <a:lstStyle/>
          <a:p>
            <a:r>
              <a:rPr lang="en-US" altLang="zh-CN" dirty="0"/>
              <a:t>for </a:t>
            </a:r>
            <a:r>
              <a:rPr lang="zh-CN" altLang="zh-CN" dirty="0"/>
              <a:t>循环</a:t>
            </a:r>
            <a:r>
              <a:rPr lang="en-US" altLang="zh-CN" dirty="0"/>
              <a:t>: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for</a:t>
            </a:r>
            <a:r>
              <a:rPr lang="zh-CN" altLang="zh-CN" dirty="0"/>
              <a:t>循环的语句格式：</a:t>
            </a:r>
          </a:p>
          <a:p>
            <a:pPr marL="0" indent="0">
              <a:buNone/>
            </a:pPr>
            <a:r>
              <a:rPr lang="en-US" altLang="zh-CN" dirty="0" smtClean="0"/>
              <a:t>     for  </a:t>
            </a:r>
            <a:r>
              <a:rPr lang="en-US" altLang="zh-CN" dirty="0"/>
              <a:t>v  in  </a:t>
            </a:r>
            <a:r>
              <a:rPr lang="en-US" altLang="zh-CN" dirty="0" err="1"/>
              <a:t>Seq</a:t>
            </a:r>
            <a:r>
              <a:rPr lang="zh-CN" altLang="zh-CN" dirty="0"/>
              <a:t>：</a:t>
            </a:r>
          </a:p>
          <a:p>
            <a:pPr marL="0" indent="0">
              <a:buNone/>
            </a:pPr>
            <a:r>
              <a:rPr lang="en-US" altLang="zh-CN" dirty="0" smtClean="0"/>
              <a:t>           </a:t>
            </a:r>
            <a:r>
              <a:rPr lang="en-US" altLang="zh-CN" dirty="0" err="1" smtClean="0"/>
              <a:t>for_block</a:t>
            </a:r>
            <a:endParaRPr lang="zh-CN" altLang="zh-CN" dirty="0"/>
          </a:p>
          <a:p>
            <a:r>
              <a:rPr lang="zh-CN" altLang="zh-CN" sz="1800" dirty="0"/>
              <a:t>其中，</a:t>
            </a:r>
            <a:r>
              <a:rPr lang="en-US" altLang="zh-CN" sz="1800" dirty="0"/>
              <a:t>v</a:t>
            </a:r>
            <a:r>
              <a:rPr lang="zh-CN" altLang="zh-CN" sz="1800" dirty="0"/>
              <a:t>是循环变量，</a:t>
            </a:r>
            <a:r>
              <a:rPr lang="en-US" altLang="zh-CN" sz="1800" dirty="0" err="1"/>
              <a:t>Seq</a:t>
            </a:r>
            <a:r>
              <a:rPr lang="zh-CN" altLang="zh-CN" sz="1800" dirty="0"/>
              <a:t>是序列类型，涵盖字符串、列表及元组，在每轮循环中，循环变量被设置为序列类型中的当前对象，</a:t>
            </a:r>
            <a:r>
              <a:rPr lang="en-US" altLang="zh-CN" sz="1800" dirty="0" err="1"/>
              <a:t>for_block</a:t>
            </a:r>
            <a:r>
              <a:rPr lang="zh-CN" altLang="zh-CN" sz="1800" dirty="0"/>
              <a:t>是循环体，用来完成具体功能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r>
              <a:rPr lang="zh-CN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2-8】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1+2+3+4+5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469049"/>
              </p:ext>
            </p:extLst>
          </p:nvPr>
        </p:nvGraphicFramePr>
        <p:xfrm>
          <a:off x="1043924" y="4869794"/>
          <a:ext cx="7033276" cy="1439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7876"/>
                <a:gridCol w="5305400"/>
              </a:tblGrid>
              <a:tr h="110378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In[8]: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sum=0</a:t>
                      </a:r>
                      <a:endParaRPr lang="zh-CN" sz="1050" kern="100" dirty="0">
                        <a:effectLst/>
                      </a:endParaRPr>
                    </a:p>
                    <a:p>
                      <a:pPr marL="615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for </a:t>
                      </a:r>
                      <a:r>
                        <a:rPr lang="en-US" sz="1200" kern="100" dirty="0" err="1">
                          <a:effectLst/>
                        </a:rPr>
                        <a:t>i</a:t>
                      </a:r>
                      <a:r>
                        <a:rPr lang="en-US" sz="1200" kern="100" dirty="0">
                          <a:effectLst/>
                        </a:rPr>
                        <a:t> in range(1,6):</a:t>
                      </a:r>
                      <a:endParaRPr lang="zh-CN" sz="1050" kern="100" dirty="0">
                        <a:effectLst/>
                      </a:endParaRPr>
                    </a:p>
                    <a:p>
                      <a:pPr marL="615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    sum = </a:t>
                      </a:r>
                      <a:r>
                        <a:rPr lang="en-US" sz="1200" kern="100" dirty="0" err="1">
                          <a:effectLst/>
                        </a:rPr>
                        <a:t>sum+i</a:t>
                      </a:r>
                      <a:endParaRPr lang="zh-CN" sz="1050" kern="100" dirty="0">
                        <a:effectLst/>
                      </a:endParaRPr>
                    </a:p>
                    <a:p>
                      <a:pPr marL="615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print("1+2+3+4+5 = %d." %sum)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3573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Out[8]: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kern="100" dirty="0">
                          <a:effectLst/>
                        </a:rPr>
                        <a:t>1+2+3+4+5 = 15.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65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zh-CN" dirty="0"/>
              <a:t>内建数据结构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</a:t>
            </a:r>
            <a:r>
              <a:rPr lang="en-US" altLang="zh-CN" dirty="0"/>
              <a:t>Python</a:t>
            </a:r>
            <a:r>
              <a:rPr lang="zh-CN" altLang="zh-CN" dirty="0"/>
              <a:t>中，最基本的数据结构是序列。序列中的成员有序排列，都可以通过下标偏移量访问到它的一个或几个成员。除了前面已经介绍过的字符串，最常见的序列是列表和元组。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2612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2.2.1 </a:t>
            </a:r>
            <a:r>
              <a:rPr lang="zh-CN" altLang="zh-CN" dirty="0"/>
              <a:t>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53592"/>
            <a:ext cx="8784976" cy="15121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zh-CN" altLang="zh-CN" sz="2000" dirty="0"/>
              <a:t>列表是</a:t>
            </a:r>
            <a:r>
              <a:rPr lang="en-US" altLang="zh-CN" sz="2000" dirty="0"/>
              <a:t>Python</a:t>
            </a:r>
            <a:r>
              <a:rPr lang="zh-CN" altLang="zh-CN" sz="2000" dirty="0"/>
              <a:t>中最具灵活性的有序集合对象类型。和字符串不同的是，列表具有可变长度、异构以及任意嵌套列表的特点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列表</a:t>
            </a:r>
            <a:r>
              <a:rPr lang="zh-CN" altLang="zh-CN" sz="2000" dirty="0"/>
              <a:t>是可变对象，支持在原处修改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en-US" altLang="zh-CN" sz="2000" b="1" dirty="0" smtClean="0"/>
              <a:t>1</a:t>
            </a:r>
            <a:r>
              <a:rPr lang="en-US" altLang="zh-CN" sz="2000" b="1" dirty="0"/>
              <a:t>. </a:t>
            </a:r>
            <a:r>
              <a:rPr lang="zh-CN" altLang="zh-CN" sz="2000" b="1" dirty="0"/>
              <a:t>列表的常用</a:t>
            </a:r>
            <a:r>
              <a:rPr lang="zh-CN" altLang="zh-CN" sz="2000" b="1" dirty="0" smtClean="0"/>
              <a:t>方法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1800" dirty="0"/>
              <a:t>1</a:t>
            </a:r>
            <a:r>
              <a:rPr lang="zh-CN" altLang="zh-CN" sz="1800" dirty="0"/>
              <a:t>）</a:t>
            </a:r>
            <a:r>
              <a:rPr lang="en-US" altLang="zh-CN" sz="1600" dirty="0" err="1"/>
              <a:t>L.append</a:t>
            </a:r>
            <a:r>
              <a:rPr lang="en-US" altLang="zh-CN" sz="1600" dirty="0"/>
              <a:t>(v) </a:t>
            </a:r>
            <a:r>
              <a:rPr lang="zh-CN" altLang="zh-CN" sz="1600" dirty="0"/>
              <a:t>：把元素</a:t>
            </a:r>
            <a:r>
              <a:rPr lang="en-US" altLang="zh-CN" sz="1600" dirty="0"/>
              <a:t>v</a:t>
            </a:r>
            <a:r>
              <a:rPr lang="zh-CN" altLang="zh-CN" sz="1600" dirty="0"/>
              <a:t>添加到列表</a:t>
            </a:r>
            <a:r>
              <a:rPr lang="en-US" altLang="zh-CN" sz="1600" dirty="0"/>
              <a:t>L</a:t>
            </a:r>
            <a:r>
              <a:rPr lang="zh-CN" altLang="zh-CN" sz="1600" dirty="0"/>
              <a:t>的结尾，相当于</a:t>
            </a:r>
            <a:r>
              <a:rPr lang="en-US" altLang="zh-CN" sz="1600" dirty="0"/>
              <a:t>a[</a:t>
            </a:r>
            <a:r>
              <a:rPr lang="en-US" altLang="zh-CN" sz="1600" dirty="0" err="1"/>
              <a:t>len</a:t>
            </a:r>
            <a:r>
              <a:rPr lang="en-US" altLang="zh-CN" sz="1600" dirty="0"/>
              <a:t>(a)] = [v</a:t>
            </a:r>
            <a:r>
              <a:rPr lang="en-US" altLang="zh-CN" sz="1600" dirty="0" smtClean="0"/>
              <a:t>]</a:t>
            </a:r>
          </a:p>
          <a:p>
            <a:pPr marL="0" indent="0">
              <a:buNone/>
            </a:pPr>
            <a:r>
              <a:rPr lang="en-US" altLang="zh-CN" sz="1600" dirty="0"/>
              <a:t>2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L.insert</a:t>
            </a:r>
            <a:r>
              <a:rPr lang="en-US" altLang="zh-CN" sz="1600" dirty="0"/>
              <a:t>(</a:t>
            </a:r>
            <a:r>
              <a:rPr lang="en-US" altLang="zh-CN" sz="1600" dirty="0" err="1"/>
              <a:t>i,v</a:t>
            </a:r>
            <a:r>
              <a:rPr lang="en-US" altLang="zh-CN" sz="1600" dirty="0"/>
              <a:t>)</a:t>
            </a:r>
            <a:r>
              <a:rPr lang="zh-CN" altLang="zh-CN" sz="1600" dirty="0"/>
              <a:t>：将值</a:t>
            </a:r>
            <a:r>
              <a:rPr lang="en-US" altLang="zh-CN" sz="1600" dirty="0"/>
              <a:t>v</a:t>
            </a:r>
            <a:r>
              <a:rPr lang="zh-CN" altLang="zh-CN" sz="1600" dirty="0"/>
              <a:t>插入到列表</a:t>
            </a:r>
            <a:r>
              <a:rPr lang="en-US" altLang="zh-CN" sz="1600" dirty="0"/>
              <a:t>L</a:t>
            </a:r>
            <a:r>
              <a:rPr lang="zh-CN" altLang="zh-CN" sz="1600" dirty="0"/>
              <a:t>的索引</a:t>
            </a:r>
            <a:r>
              <a:rPr lang="en-US" altLang="zh-CN" sz="1600" dirty="0" err="1"/>
              <a:t>i</a:t>
            </a:r>
            <a:r>
              <a:rPr lang="zh-CN" altLang="zh-CN" sz="1600" dirty="0" smtClean="0"/>
              <a:t>处</a:t>
            </a:r>
            <a:endParaRPr lang="en-US" altLang="zh-CN" sz="1600" dirty="0" smtClean="0"/>
          </a:p>
          <a:p>
            <a:pPr marL="0" indent="0">
              <a:buNone/>
            </a:pPr>
            <a:r>
              <a:rPr lang="en-US" altLang="zh-CN" sz="1600" dirty="0"/>
              <a:t>3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L.index</a:t>
            </a:r>
            <a:r>
              <a:rPr lang="en-US" altLang="zh-CN" sz="1600" dirty="0"/>
              <a:t>(x)</a:t>
            </a:r>
            <a:r>
              <a:rPr lang="zh-CN" altLang="zh-CN" sz="1600" dirty="0"/>
              <a:t>：返回列表中第一个值为</a:t>
            </a:r>
            <a:r>
              <a:rPr lang="en-US" altLang="zh-CN" sz="1600" dirty="0"/>
              <a:t>x</a:t>
            </a:r>
            <a:r>
              <a:rPr lang="zh-CN" altLang="zh-CN" sz="1600" dirty="0"/>
              <a:t>的元素的</a:t>
            </a:r>
            <a:r>
              <a:rPr lang="zh-CN" altLang="zh-CN" sz="1600" dirty="0" smtClean="0"/>
              <a:t>索引</a:t>
            </a:r>
            <a:endParaRPr lang="en-US" altLang="zh-CN" sz="1600" dirty="0" smtClean="0"/>
          </a:p>
          <a:p>
            <a:pPr marL="0" indent="0">
              <a:buNone/>
            </a:pPr>
            <a:r>
              <a:rPr lang="en-US" altLang="zh-CN" sz="1600" dirty="0"/>
              <a:t>4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L.remove</a:t>
            </a:r>
            <a:r>
              <a:rPr lang="en-US" altLang="zh-CN" sz="1600" dirty="0"/>
              <a:t>(v)</a:t>
            </a:r>
            <a:r>
              <a:rPr lang="zh-CN" altLang="zh-CN" sz="1600" dirty="0"/>
              <a:t>：从列表</a:t>
            </a:r>
            <a:r>
              <a:rPr lang="en-US" altLang="zh-CN" sz="1600" dirty="0"/>
              <a:t>L</a:t>
            </a:r>
            <a:r>
              <a:rPr lang="zh-CN" altLang="zh-CN" sz="1600" dirty="0"/>
              <a:t>中移除第一次找到的值</a:t>
            </a:r>
            <a:r>
              <a:rPr lang="en-US" altLang="zh-CN" sz="1600" dirty="0"/>
              <a:t>v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5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L.pop</a:t>
            </a:r>
            <a:r>
              <a:rPr lang="en-US" altLang="zh-CN" sz="1600" dirty="0"/>
              <a:t>([</a:t>
            </a:r>
            <a:r>
              <a:rPr lang="en-US" altLang="zh-CN" sz="1600" dirty="0" err="1"/>
              <a:t>i</a:t>
            </a:r>
            <a:r>
              <a:rPr lang="en-US" altLang="zh-CN" sz="1600" dirty="0"/>
              <a:t>])</a:t>
            </a:r>
            <a:r>
              <a:rPr lang="zh-CN" altLang="zh-CN" sz="1600" dirty="0"/>
              <a:t>：从列表的指定位置删除元素，并将其返回。如果没有指定索引，</a:t>
            </a:r>
            <a:r>
              <a:rPr lang="en-US" altLang="zh-CN" sz="1600" dirty="0" err="1"/>
              <a:t>a.pop</a:t>
            </a:r>
            <a:r>
              <a:rPr lang="en-US" altLang="zh-CN" sz="1600" dirty="0"/>
              <a:t>()</a:t>
            </a:r>
            <a:r>
              <a:rPr lang="zh-CN" altLang="zh-CN" sz="1600" dirty="0"/>
              <a:t>返回最后一个元素。</a:t>
            </a:r>
          </a:p>
          <a:p>
            <a:pPr marL="0" indent="0">
              <a:buNone/>
            </a:pPr>
            <a:r>
              <a:rPr lang="en-US" altLang="zh-CN" sz="1600" dirty="0"/>
              <a:t>6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L.reverse</a:t>
            </a:r>
            <a:r>
              <a:rPr lang="en-US" altLang="zh-CN" sz="1600" dirty="0"/>
              <a:t>()</a:t>
            </a:r>
            <a:r>
              <a:rPr lang="zh-CN" altLang="zh-CN" sz="1600" dirty="0"/>
              <a:t>：倒排列表中的</a:t>
            </a:r>
            <a:r>
              <a:rPr lang="zh-CN" altLang="zh-CN" sz="1600" dirty="0" smtClean="0"/>
              <a:t>元素</a:t>
            </a:r>
            <a:endParaRPr lang="en-US" altLang="zh-CN" sz="1600" dirty="0" smtClean="0"/>
          </a:p>
          <a:p>
            <a:pPr marL="0" indent="0">
              <a:buNone/>
            </a:pPr>
            <a:r>
              <a:rPr lang="en-US" altLang="zh-CN" sz="1600" dirty="0"/>
              <a:t>7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L.count</a:t>
            </a:r>
            <a:r>
              <a:rPr lang="en-US" altLang="zh-CN" sz="1600" dirty="0"/>
              <a:t>(x)</a:t>
            </a:r>
            <a:r>
              <a:rPr lang="zh-CN" altLang="zh-CN" sz="1600" dirty="0"/>
              <a:t>：返回</a:t>
            </a:r>
            <a:r>
              <a:rPr lang="en-US" altLang="zh-CN" sz="1600" dirty="0"/>
              <a:t>x</a:t>
            </a:r>
            <a:r>
              <a:rPr lang="zh-CN" altLang="zh-CN" sz="1600" dirty="0"/>
              <a:t>在列表中出现的</a:t>
            </a:r>
            <a:r>
              <a:rPr lang="zh-CN" altLang="zh-CN" sz="1600" dirty="0" smtClean="0"/>
              <a:t>次数</a:t>
            </a:r>
            <a:endParaRPr lang="en-US" altLang="zh-CN" sz="1600" dirty="0" smtClean="0"/>
          </a:p>
          <a:p>
            <a:pPr marL="0" indent="0">
              <a:buNone/>
            </a:pPr>
            <a:r>
              <a:rPr lang="en-US" altLang="zh-CN" sz="1600" dirty="0"/>
              <a:t>8</a:t>
            </a:r>
            <a:r>
              <a:rPr lang="zh-CN" altLang="zh-CN" sz="1600" dirty="0"/>
              <a:t>）</a:t>
            </a:r>
            <a:r>
              <a:rPr lang="en-US" altLang="zh-CN" sz="1600" dirty="0" err="1"/>
              <a:t>L.sort</a:t>
            </a:r>
            <a:r>
              <a:rPr lang="en-US" altLang="zh-CN" sz="1600" dirty="0"/>
              <a:t>(key=None, reverse=False)</a:t>
            </a:r>
            <a:r>
              <a:rPr lang="zh-CN" altLang="zh-CN" sz="1600" dirty="0"/>
              <a:t>：对链表中的元素进行适当的排序。</a:t>
            </a:r>
          </a:p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693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2.2.1 </a:t>
            </a:r>
            <a:r>
              <a:rPr lang="zh-CN" altLang="zh-CN" dirty="0"/>
              <a:t>列表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347294"/>
              </p:ext>
            </p:extLst>
          </p:nvPr>
        </p:nvGraphicFramePr>
        <p:xfrm>
          <a:off x="1032510" y="2924944"/>
          <a:ext cx="7571938" cy="2324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1258"/>
                <a:gridCol w="6120680"/>
              </a:tblGrid>
              <a:tr h="41972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语法格式为：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[ &lt;expr1&gt; for k in L if &lt;expr2&gt; ]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6850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语义： 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returnList</a:t>
                      </a:r>
                      <a:r>
                        <a:rPr lang="en-US" sz="2000" kern="100" dirty="0">
                          <a:effectLst/>
                        </a:rPr>
                        <a:t>=[]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for k in L: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   if &lt;expr2&gt;: 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       </a:t>
                      </a:r>
                      <a:r>
                        <a:rPr lang="en-US" sz="2000" kern="100" dirty="0" err="1">
                          <a:effectLst/>
                        </a:rPr>
                        <a:t>returnList</a:t>
                      </a:r>
                      <a:r>
                        <a:rPr lang="en-US" sz="2000" kern="100" dirty="0">
                          <a:effectLst/>
                        </a:rPr>
                        <a:t>. append(&lt;expr1&gt;)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return  </a:t>
                      </a:r>
                      <a:r>
                        <a:rPr lang="en-US" sz="2000" kern="100" dirty="0" err="1">
                          <a:effectLst/>
                        </a:rPr>
                        <a:t>returnList</a:t>
                      </a:r>
                      <a:r>
                        <a:rPr lang="en-US" sz="2000" kern="100" dirty="0">
                          <a:effectLst/>
                        </a:rPr>
                        <a:t>;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40432" y="1118354"/>
            <a:ext cx="816401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列表的推导式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列表推导式提供了从序列创建列表的简单途径。通常应用程序将一些操作应用于某个推导序列的每个元素，用其获得的结果作为生成新列表的元素，或者根据确定的判定条件创建子序列。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45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2.2.1 </a:t>
            </a:r>
            <a:r>
              <a:rPr lang="zh-CN" altLang="zh-CN" dirty="0"/>
              <a:t>列表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89331"/>
              </p:ext>
            </p:extLst>
          </p:nvPr>
        </p:nvGraphicFramePr>
        <p:xfrm>
          <a:off x="755576" y="1844824"/>
          <a:ext cx="7560840" cy="40325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6192688"/>
              </a:tblGrid>
              <a:tr h="283183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In[18]: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vec</a:t>
                      </a:r>
                      <a:r>
                        <a:rPr lang="en-US" sz="2000" kern="100" dirty="0">
                          <a:effectLst/>
                        </a:rPr>
                        <a:t> = [2, 4, 6, 8, 10]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print([3*x for x in </a:t>
                      </a:r>
                      <a:r>
                        <a:rPr lang="en-US" sz="2000" kern="100" dirty="0" err="1">
                          <a:effectLst/>
                        </a:rPr>
                        <a:t>vec</a:t>
                      </a:r>
                      <a:r>
                        <a:rPr lang="en-US" sz="2000" kern="100" dirty="0">
                          <a:effectLst/>
                        </a:rPr>
                        <a:t>])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vec</a:t>
                      </a:r>
                      <a:r>
                        <a:rPr lang="en-US" sz="2000" kern="100" dirty="0">
                          <a:effectLst/>
                        </a:rPr>
                        <a:t> = [2, 4, 6,8,10]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print([3*x  for  x  in  </a:t>
                      </a:r>
                      <a:r>
                        <a:rPr lang="en-US" sz="2000" kern="100" dirty="0" err="1">
                          <a:effectLst/>
                        </a:rPr>
                        <a:t>vec</a:t>
                      </a:r>
                      <a:r>
                        <a:rPr lang="en-US" sz="2000" kern="100" dirty="0">
                          <a:effectLst/>
                        </a:rPr>
                        <a:t>  if x &gt; 6])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vec1 = [2, 4, 6]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vec2 = [4, 3, -9]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print([x*y for x in vec1 for y in vec2 if x*y&gt;0])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98459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Out[18]: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[6, 12, 18, 24, 30]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[24, 30]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[8, 6, 16, 12, 24, 18]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1560" y="1216078"/>
            <a:ext cx="244169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列表推导式示例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kumimoji="0" lang="zh-CN" altLang="zh-CN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301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2.2.2 </a:t>
            </a:r>
            <a:r>
              <a:rPr lang="x-none" altLang="zh-CN" dirty="0" smtClean="0"/>
              <a:t>元组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57528"/>
            <a:ext cx="8748464" cy="1319344"/>
          </a:xfrm>
        </p:spPr>
        <p:txBody>
          <a:bodyPr/>
          <a:lstStyle/>
          <a:p>
            <a:r>
              <a:rPr lang="zh-CN" altLang="zh-CN" sz="2000" dirty="0"/>
              <a:t>元组有很多用途，例如：坐标</a:t>
            </a:r>
            <a:r>
              <a:rPr lang="en-US" altLang="zh-CN" sz="2000" dirty="0"/>
              <a:t>(x, y)</a:t>
            </a:r>
            <a:r>
              <a:rPr lang="zh-CN" altLang="zh-CN" sz="2000" dirty="0"/>
              <a:t>，数据库中的员工记录等等。元组和字符串一样，不可改变，即不能给元组的一个独立的元素赋值。元组和列表看起来不同的一点是：元组用的是圆括号（），而列表用的是方括号</a:t>
            </a:r>
            <a:r>
              <a:rPr lang="en-US" altLang="zh-CN" sz="2000" dirty="0"/>
              <a:t>[]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165967"/>
              </p:ext>
            </p:extLst>
          </p:nvPr>
        </p:nvGraphicFramePr>
        <p:xfrm>
          <a:off x="539552" y="2348880"/>
          <a:ext cx="8171288" cy="396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3490"/>
                <a:gridCol w="707779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In[21]: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tup</a:t>
                      </a:r>
                      <a:r>
                        <a:rPr lang="en-US" sz="1600" kern="100" dirty="0">
                          <a:effectLst/>
                        </a:rPr>
                        <a:t> = tuple('bar')  #</a:t>
                      </a:r>
                      <a:r>
                        <a:rPr lang="zh-CN" sz="1600" kern="100" dirty="0">
                          <a:effectLst/>
                        </a:rPr>
                        <a:t>创建元组</a:t>
                      </a: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print('</a:t>
                      </a:r>
                      <a:r>
                        <a:rPr lang="zh-CN" sz="1600" kern="100" dirty="0">
                          <a:effectLst/>
                        </a:rPr>
                        <a:t>输出元组</a:t>
                      </a:r>
                      <a:r>
                        <a:rPr lang="en-US" sz="1600" kern="100" dirty="0" err="1">
                          <a:effectLst/>
                        </a:rPr>
                        <a:t>tup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',</a:t>
                      </a:r>
                      <a:r>
                        <a:rPr lang="en-US" sz="1600" kern="100" dirty="0" err="1">
                          <a:effectLst/>
                        </a:rPr>
                        <a:t>tup</a:t>
                      </a:r>
                      <a:r>
                        <a:rPr lang="en-US" sz="1600" kern="100" dirty="0">
                          <a:effectLst/>
                        </a:rPr>
                        <a:t>)  #</a:t>
                      </a:r>
                      <a:r>
                        <a:rPr lang="zh-CN" sz="1600" kern="100" dirty="0">
                          <a:effectLst/>
                        </a:rPr>
                        <a:t>输出元组</a:t>
                      </a: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nested_tup</a:t>
                      </a:r>
                      <a:r>
                        <a:rPr lang="en-US" sz="1600" kern="100" dirty="0">
                          <a:effectLst/>
                        </a:rPr>
                        <a:t> = (4,5,6),(7,8)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print('</a:t>
                      </a:r>
                      <a:r>
                        <a:rPr lang="zh-CN" sz="1600" kern="100" dirty="0">
                          <a:effectLst/>
                        </a:rPr>
                        <a:t>输出元组</a:t>
                      </a:r>
                      <a:r>
                        <a:rPr lang="en-US" sz="1600" kern="100" dirty="0" err="1">
                          <a:effectLst/>
                        </a:rPr>
                        <a:t>tup</a:t>
                      </a:r>
                      <a:r>
                        <a:rPr lang="zh-CN" sz="1600" kern="100" dirty="0">
                          <a:effectLst/>
                        </a:rPr>
                        <a:t>：</a:t>
                      </a:r>
                      <a:r>
                        <a:rPr lang="en-US" sz="1600" kern="100" dirty="0">
                          <a:effectLst/>
                        </a:rPr>
                        <a:t>',</a:t>
                      </a:r>
                      <a:r>
                        <a:rPr lang="en-US" sz="1600" kern="100" dirty="0" err="1">
                          <a:effectLst/>
                        </a:rPr>
                        <a:t>nested_tup</a:t>
                      </a:r>
                      <a:r>
                        <a:rPr lang="en-US" sz="1600" kern="100" dirty="0">
                          <a:effectLst/>
                        </a:rPr>
                        <a:t>)  #</a:t>
                      </a:r>
                      <a:r>
                        <a:rPr lang="zh-CN" sz="1600" kern="100" dirty="0">
                          <a:effectLst/>
                        </a:rPr>
                        <a:t>输出元素是元组的元组</a:t>
                      </a: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print('</a:t>
                      </a:r>
                      <a:r>
                        <a:rPr lang="zh-CN" sz="1600" kern="100" dirty="0">
                          <a:effectLst/>
                        </a:rPr>
                        <a:t>元组的连接</a:t>
                      </a:r>
                      <a:r>
                        <a:rPr lang="en-US" sz="1600" kern="100" dirty="0">
                          <a:effectLst/>
                        </a:rPr>
                        <a:t>',</a:t>
                      </a:r>
                      <a:r>
                        <a:rPr lang="en-US" sz="1600" kern="100" dirty="0" err="1">
                          <a:effectLst/>
                        </a:rPr>
                        <a:t>tup+tuple</a:t>
                      </a:r>
                      <a:r>
                        <a:rPr lang="en-US" sz="1600" kern="100" dirty="0">
                          <a:effectLst/>
                        </a:rPr>
                        <a:t>('</a:t>
                      </a:r>
                      <a:r>
                        <a:rPr lang="en-US" sz="1600" kern="100" dirty="0" err="1">
                          <a:effectLst/>
                        </a:rPr>
                        <a:t>wwy</a:t>
                      </a:r>
                      <a:r>
                        <a:rPr lang="en-US" sz="1600" kern="100" dirty="0">
                          <a:effectLst/>
                        </a:rPr>
                        <a:t>'))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a,b,c</a:t>
                      </a:r>
                      <a:r>
                        <a:rPr lang="en-US" sz="1600" kern="100" dirty="0">
                          <a:effectLst/>
                        </a:rPr>
                        <a:t> = </a:t>
                      </a:r>
                      <a:r>
                        <a:rPr lang="en-US" sz="1600" kern="100" dirty="0" err="1">
                          <a:effectLst/>
                        </a:rPr>
                        <a:t>tup</a:t>
                      </a:r>
                      <a:r>
                        <a:rPr lang="en-US" sz="1600" kern="100" dirty="0">
                          <a:effectLst/>
                        </a:rPr>
                        <a:t>  #</a:t>
                      </a:r>
                      <a:r>
                        <a:rPr lang="zh-CN" sz="1600" kern="100" dirty="0">
                          <a:effectLst/>
                        </a:rPr>
                        <a:t>元组的拆分</a:t>
                      </a: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print(</a:t>
                      </a:r>
                      <a:r>
                        <a:rPr lang="en-US" sz="1600" kern="100" dirty="0" err="1">
                          <a:effectLst/>
                        </a:rPr>
                        <a:t>a,b,c</a:t>
                      </a:r>
                      <a:r>
                        <a:rPr lang="en-US" sz="1600" kern="100" dirty="0">
                          <a:effectLst/>
                        </a:rPr>
                        <a:t>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print(</a:t>
                      </a:r>
                      <a:r>
                        <a:rPr lang="en-US" sz="1600" kern="100" dirty="0" err="1">
                          <a:effectLst/>
                        </a:rPr>
                        <a:t>tup.count</a:t>
                      </a:r>
                      <a:r>
                        <a:rPr lang="en-US" sz="1600" kern="100" dirty="0">
                          <a:effectLst/>
                        </a:rPr>
                        <a:t>(a)) # </a:t>
                      </a:r>
                      <a:r>
                        <a:rPr lang="zh-CN" sz="1600" kern="100" dirty="0">
                          <a:effectLst/>
                        </a:rPr>
                        <a:t>统计某个数值在元组中出现的次数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Out[21]: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kern="0" dirty="0">
                          <a:effectLst/>
                        </a:rPr>
                        <a:t>输出元组</a:t>
                      </a:r>
                      <a:r>
                        <a:rPr lang="en-US" sz="1600" kern="0" dirty="0" err="1">
                          <a:effectLst/>
                        </a:rPr>
                        <a:t>tup</a:t>
                      </a:r>
                      <a:r>
                        <a:rPr lang="zh-CN" sz="1600" kern="0" dirty="0">
                          <a:effectLst/>
                        </a:rPr>
                        <a:t>：</a:t>
                      </a:r>
                      <a:r>
                        <a:rPr lang="en-US" sz="1600" kern="0" dirty="0">
                          <a:effectLst/>
                        </a:rPr>
                        <a:t> ('b', 'a', 'r')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kern="0" dirty="0">
                          <a:effectLst/>
                        </a:rPr>
                        <a:t>输出元组</a:t>
                      </a:r>
                      <a:r>
                        <a:rPr lang="en-US" sz="1600" kern="0" dirty="0" err="1">
                          <a:effectLst/>
                        </a:rPr>
                        <a:t>tup</a:t>
                      </a:r>
                      <a:r>
                        <a:rPr lang="zh-CN" sz="1600" kern="0" dirty="0">
                          <a:effectLst/>
                        </a:rPr>
                        <a:t>：</a:t>
                      </a:r>
                      <a:r>
                        <a:rPr lang="en-US" sz="1600" kern="0" dirty="0">
                          <a:effectLst/>
                        </a:rPr>
                        <a:t> ((4, 5, 6), (7, 8))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kern="0" dirty="0">
                          <a:effectLst/>
                        </a:rPr>
                        <a:t>元组的连接</a:t>
                      </a:r>
                      <a:r>
                        <a:rPr lang="en-US" sz="1600" kern="0" dirty="0">
                          <a:effectLst/>
                        </a:rPr>
                        <a:t> ('b', 'a', 'r', 'w', 'w', 'y')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b a r</a:t>
                      </a:r>
                      <a:endParaRPr lang="zh-CN" sz="1600" kern="100" dirty="0">
                        <a:effectLst/>
                      </a:endParaRPr>
                    </a:p>
                    <a:p>
                      <a:pPr algn="l" fontAlgn="base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0" dirty="0">
                          <a:effectLst/>
                        </a:rPr>
                        <a:t>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85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2.2.3 </a:t>
            </a:r>
            <a:r>
              <a:rPr lang="zh-CN" altLang="zh-CN" dirty="0"/>
              <a:t>字典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字典，也称映射，是一个由键</a:t>
            </a:r>
            <a:r>
              <a:rPr lang="en-US" altLang="zh-CN" dirty="0"/>
              <a:t>/</a:t>
            </a:r>
            <a:r>
              <a:rPr lang="zh-CN" altLang="zh-CN" dirty="0"/>
              <a:t>值对组成的非排序可变集合体。键值对在字典中以下面的方式标记：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 err="1"/>
              <a:t>dict</a:t>
            </a:r>
            <a:r>
              <a:rPr lang="en-US" altLang="zh-CN" dirty="0"/>
              <a:t> = {key1 : value1, key2 : value2 }</a:t>
            </a:r>
            <a:endParaRPr lang="zh-CN" altLang="zh-CN" dirty="0"/>
          </a:p>
          <a:p>
            <a:r>
              <a:rPr lang="zh-CN" altLang="zh-CN" dirty="0"/>
              <a:t>键</a:t>
            </a:r>
            <a:r>
              <a:rPr lang="en-US" altLang="zh-CN" dirty="0"/>
              <a:t>/</a:t>
            </a:r>
            <a:r>
              <a:rPr lang="zh-CN" altLang="zh-CN" dirty="0"/>
              <a:t>值对用冒号分割，而各个元素之间用逗号分割，所有元素都包括在花括号中。值得注意的是，字典中的键必须是唯一的，只能使用不可变的对象（比如字符串）来作为字典的键，字典中的键</a:t>
            </a:r>
            <a:r>
              <a:rPr lang="en-US" altLang="zh-CN" dirty="0"/>
              <a:t>/</a:t>
            </a:r>
            <a:r>
              <a:rPr lang="zh-CN" altLang="zh-CN" dirty="0"/>
              <a:t>值对是没有顺序的。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953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2.2.3 </a:t>
            </a:r>
            <a:r>
              <a:rPr lang="zh-CN" altLang="zh-CN" dirty="0"/>
              <a:t>字典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860" y="942256"/>
            <a:ext cx="2031876" cy="504056"/>
          </a:xfrm>
        </p:spPr>
        <p:txBody>
          <a:bodyPr/>
          <a:lstStyle/>
          <a:p>
            <a:r>
              <a:rPr lang="zh-CN" altLang="zh-CN" dirty="0"/>
              <a:t>字典的常用方法描述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661662"/>
              </p:ext>
            </p:extLst>
          </p:nvPr>
        </p:nvGraphicFramePr>
        <p:xfrm>
          <a:off x="2311925" y="970718"/>
          <a:ext cx="6531467" cy="205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4419"/>
                <a:gridCol w="4167048"/>
              </a:tblGrid>
              <a:tr h="0">
                <a:tc>
                  <a:txBody>
                    <a:bodyPr/>
                    <a:lstStyle/>
                    <a:p>
                      <a:pPr indent="1524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方法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描述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kern="100" dirty="0" err="1">
                          <a:effectLst/>
                          <a:hlinkClick r:id="rId2"/>
                        </a:rPr>
                        <a:t>dict.get</a:t>
                      </a:r>
                      <a:r>
                        <a:rPr lang="en-US" sz="1800" u="sng" kern="100" dirty="0">
                          <a:effectLst/>
                          <a:hlinkClick r:id="rId2"/>
                        </a:rPr>
                        <a:t>(key, default = None)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返回指定键的值，若值不在字典中则返回</a:t>
                      </a:r>
                      <a:r>
                        <a:rPr lang="en-US" sz="1800" kern="100" dirty="0">
                          <a:effectLst/>
                        </a:rPr>
                        <a:t>default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kern="100" dirty="0" err="1">
                          <a:effectLst/>
                          <a:hlinkClick r:id="rId3"/>
                        </a:rPr>
                        <a:t>dict.items</a:t>
                      </a:r>
                      <a:r>
                        <a:rPr lang="en-US" sz="1800" u="sng" kern="100" dirty="0">
                          <a:effectLst/>
                          <a:hlinkClick r:id="rId3"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以列表返回可遍历的</a:t>
                      </a:r>
                      <a:r>
                        <a:rPr lang="en-US" sz="1800" kern="100" dirty="0">
                          <a:effectLst/>
                        </a:rPr>
                        <a:t>(</a:t>
                      </a:r>
                      <a:r>
                        <a:rPr lang="zh-CN" sz="1800" kern="100" dirty="0">
                          <a:effectLst/>
                        </a:rPr>
                        <a:t>键，值</a:t>
                      </a:r>
                      <a:r>
                        <a:rPr lang="en-US" sz="1800" kern="100" dirty="0">
                          <a:effectLst/>
                        </a:rPr>
                        <a:t>) </a:t>
                      </a:r>
                      <a:r>
                        <a:rPr lang="zh-CN" sz="1800" kern="100" dirty="0">
                          <a:effectLst/>
                        </a:rPr>
                        <a:t>元组数组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kern="100" dirty="0" err="1">
                          <a:effectLst/>
                          <a:hlinkClick r:id="rId4"/>
                        </a:rPr>
                        <a:t>dict.keys</a:t>
                      </a:r>
                      <a:r>
                        <a:rPr lang="en-US" sz="1800" u="sng" kern="100" dirty="0">
                          <a:effectLst/>
                          <a:hlinkClick r:id="rId4"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以列表返回一个字典所有的键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kern="100" dirty="0" err="1">
                          <a:effectLst/>
                          <a:hlinkClick r:id="rId5"/>
                        </a:rPr>
                        <a:t>dict.values</a:t>
                      </a:r>
                      <a:r>
                        <a:rPr lang="en-US" sz="1800" u="sng" kern="100" dirty="0">
                          <a:effectLst/>
                          <a:hlinkClick r:id="rId5"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以列表返回字典中的所有值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50240" y="3026182"/>
            <a:ext cx="812621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scientists = {'Newton' : 1642, 'Darwin' : 1809, 'Turing' : 1912}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print('keys:',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scientists.keys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()) 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返回字典中的所有键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print('values:',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scientists.values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())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返回字典中的所有值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print('items:',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scientists.items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())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返回所有键值对，形式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键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值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print('get:',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scientists.get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('Curie', 1867)) 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 get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temp = {'Curie' : 1867, 'Hopper' : 1906, 'Franklin' : 1920}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scientists.update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(temp) 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用字典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temp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更新字典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scientists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print('after update:', scientists)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scientists.clear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 </a:t>
            </a: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# </a:t>
            </a:r>
            <a:r>
              <a:rPr lang="zh-CN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清空</a:t>
            </a:r>
            <a:r>
              <a:rPr lang="zh-CN" altLang="zh-CN" i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字典</a:t>
            </a:r>
            <a:endParaRPr lang="en-US" altLang="zh-CN" i="1" kern="1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print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('after clear:', scientists)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726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2.2.4 </a:t>
            </a:r>
            <a:r>
              <a:rPr lang="zh-CN" altLang="zh-CN" dirty="0"/>
              <a:t>集合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928992" cy="1368152"/>
          </a:xfrm>
        </p:spPr>
        <p:txBody>
          <a:bodyPr/>
          <a:lstStyle/>
          <a:p>
            <a:r>
              <a:rPr lang="zh-CN" altLang="zh-CN" sz="2000" dirty="0"/>
              <a:t>集合是一个由唯一元素组成的非排序集合体。也就是说，集合中的元素没有特定顺序，集合中没有重复项。可以使用大括号</a:t>
            </a:r>
            <a:r>
              <a:rPr lang="en-US" altLang="zh-CN" sz="2000" dirty="0"/>
              <a:t>{ }</a:t>
            </a:r>
            <a:r>
              <a:rPr lang="zh-CN" altLang="zh-CN" sz="2000" dirty="0"/>
              <a:t>或者</a:t>
            </a:r>
            <a:r>
              <a:rPr lang="en-US" altLang="zh-CN" sz="2000" dirty="0"/>
              <a:t>set()</a:t>
            </a:r>
            <a:r>
              <a:rPr lang="zh-CN" altLang="zh-CN" sz="2000" dirty="0"/>
              <a:t>函数创建集合，但是，创建一个空集合必须用</a:t>
            </a:r>
            <a:r>
              <a:rPr lang="en-US" altLang="zh-CN" sz="2000" dirty="0"/>
              <a:t> set()</a:t>
            </a:r>
            <a:r>
              <a:rPr lang="zh-CN" altLang="zh-CN" sz="2000" dirty="0"/>
              <a:t>，因为</a:t>
            </a:r>
            <a:r>
              <a:rPr lang="en-US" altLang="zh-CN" sz="2000" dirty="0"/>
              <a:t>{ }</a:t>
            </a:r>
            <a:r>
              <a:rPr lang="zh-CN" altLang="zh-CN" sz="2000" dirty="0"/>
              <a:t>是用来创建一个空字典。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298213"/>
              </p:ext>
            </p:extLst>
          </p:nvPr>
        </p:nvGraphicFramePr>
        <p:xfrm>
          <a:off x="899592" y="2564904"/>
          <a:ext cx="7632848" cy="3505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6264696"/>
              </a:tblGrid>
              <a:tr h="39433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In[23]: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set1 = set([0,1,2,3,4])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set2 = set([1,3,5,7,9])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print(set1.issubset(set2))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print(set1.union(set2))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print(set2.difference(set1))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print(set1.issubset(set2))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Out[23]: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False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{0, 1, 2, 3, 4, 5, 7, 9}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{9, 5, 7}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 fontAlgn="base" latinLnBrk="1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kern="0" dirty="0">
                          <a:effectLst/>
                        </a:rPr>
                        <a:t>False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99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Python</a:t>
            </a:r>
            <a:r>
              <a:rPr lang="zh-CN" altLang="en-US" dirty="0"/>
              <a:t>语言基本语法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91872" cy="1656184"/>
          </a:xfrm>
        </p:spPr>
        <p:txBody>
          <a:bodyPr/>
          <a:lstStyle/>
          <a:p>
            <a:pPr algn="just"/>
            <a:r>
              <a:rPr lang="en-US" altLang="zh-CN" sz="2000" dirty="0"/>
              <a:t>Python</a:t>
            </a:r>
            <a:r>
              <a:rPr lang="zh-CN" altLang="zh-CN" sz="2000" dirty="0"/>
              <a:t>是一个结合了解释性、编译性、互动性和面向对象的高级程序设计语言，结构简单，语法定义清晰。</a:t>
            </a:r>
            <a:r>
              <a:rPr lang="en-US" altLang="zh-CN" sz="2000" dirty="0"/>
              <a:t>Python</a:t>
            </a:r>
            <a:r>
              <a:rPr lang="zh-CN" altLang="zh-CN" sz="2000" dirty="0"/>
              <a:t>最具特色的就是使用缩进来表示代码块，不需要使用大括号</a:t>
            </a:r>
            <a:r>
              <a:rPr lang="en-US" altLang="zh-CN" sz="2000" dirty="0"/>
              <a:t>{}</a:t>
            </a:r>
            <a:r>
              <a:rPr lang="zh-CN" altLang="zh-CN" sz="2000" dirty="0"/>
              <a:t>。缩进的空格数是可变的，但是同一个代码块的语句必须包含相同的缩进空格数。</a:t>
            </a:r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167404"/>
              </p:ext>
            </p:extLst>
          </p:nvPr>
        </p:nvGraphicFramePr>
        <p:xfrm>
          <a:off x="685800" y="3174480"/>
          <a:ext cx="8001000" cy="3070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3912"/>
                <a:gridCol w="6707088"/>
              </a:tblGrid>
              <a:tr h="215611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In[1]: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answer = </a:t>
                      </a:r>
                      <a:r>
                        <a:rPr lang="en-US" sz="1600" kern="100" dirty="0" err="1">
                          <a:effectLst/>
                        </a:rPr>
                        <a:t>int</a:t>
                      </a:r>
                      <a:r>
                        <a:rPr lang="en-US" sz="1600" kern="100" dirty="0">
                          <a:effectLst/>
                        </a:rPr>
                        <a:t>(input("</a:t>
                      </a:r>
                      <a:r>
                        <a:rPr lang="zh-CN" sz="1600" kern="100" dirty="0">
                          <a:effectLst/>
                        </a:rPr>
                        <a:t>请输入一个整数：</a:t>
                      </a:r>
                      <a:r>
                        <a:rPr lang="en-US" sz="1600" kern="100" dirty="0">
                          <a:effectLst/>
                        </a:rPr>
                        <a:t>"))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if answer == 2: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    print ("hello,")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    print ("it's True")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else: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    print ("sorry,")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    print ("it's False</a:t>
                      </a:r>
                      <a:r>
                        <a:rPr lang="en-US" sz="1600" kern="100" dirty="0" smtClean="0">
                          <a:effectLst/>
                        </a:rPr>
                        <a:t>")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90672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Out[1]: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请输入一个整数：</a:t>
                      </a:r>
                      <a:r>
                        <a:rPr lang="en-US" sz="1600" kern="100" dirty="0">
                          <a:effectLst/>
                        </a:rPr>
                        <a:t>3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sorry,</a:t>
                      </a:r>
                      <a:endParaRPr lang="zh-CN" sz="1600" kern="100" dirty="0">
                        <a:effectLst/>
                      </a:endParaRPr>
                    </a:p>
                    <a:p>
                      <a:pPr marL="215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it's False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2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4876800"/>
          </a:xfrm>
        </p:spPr>
        <p:txBody>
          <a:bodyPr/>
          <a:lstStyle/>
          <a:p>
            <a:r>
              <a:rPr lang="zh-CN" altLang="zh-CN" dirty="0"/>
              <a:t>函数是对程序逻辑进行过程化和结构化的一种</a:t>
            </a:r>
            <a:r>
              <a:rPr lang="zh-CN" altLang="zh-CN" dirty="0" smtClean="0"/>
              <a:t>方法，</a:t>
            </a:r>
            <a:r>
              <a:rPr lang="zh-CN" altLang="zh-CN" dirty="0"/>
              <a:t>函数最大的优点是增强了代码的重用性和可读性。</a:t>
            </a:r>
            <a:r>
              <a:rPr lang="en-US" altLang="zh-CN" dirty="0"/>
              <a:t>Python</a:t>
            </a:r>
            <a:r>
              <a:rPr lang="zh-CN" altLang="zh-CN" dirty="0"/>
              <a:t>不但能灵活地定义函数，而且本身内置了很多有用的函数，可以直接调用。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323528" y="2636912"/>
            <a:ext cx="83632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函数定义语法格式如下所示：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indent="298450" algn="just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function_name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(arguments):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indent="603250" algn="just">
              <a:lnSpc>
                <a:spcPct val="125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function_block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关于函数定义的说明：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函数代码块以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关键词开头，后接函数标识符名称和圆括号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function_name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是用户自定义的函数名称；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3. arguments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是零个或多个参数，且任何传入参数必须放在圆括号内；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最后必须跟一个冒号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(:)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，函数体从冒号开始，并且缩进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1400" kern="1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function_block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实现函数功能的语句块。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008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474375" y="1052736"/>
            <a:ext cx="229742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2.3.2 lambda</a:t>
            </a:r>
            <a:r>
              <a:rPr lang="zh-CN" altLang="zh-CN" sz="22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en-US" sz="2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803041"/>
              </p:ext>
            </p:extLst>
          </p:nvPr>
        </p:nvGraphicFramePr>
        <p:xfrm>
          <a:off x="683568" y="3899733"/>
          <a:ext cx="7393632" cy="16356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2168"/>
                <a:gridCol w="5881464"/>
              </a:tblGrid>
              <a:tr h="39433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In[25]: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</a:rPr>
                        <a:t>polynominal</a:t>
                      </a:r>
                      <a:r>
                        <a:rPr lang="en-US" sz="2200" kern="100" dirty="0">
                          <a:effectLst/>
                        </a:rPr>
                        <a:t> = lambda </a:t>
                      </a:r>
                      <a:r>
                        <a:rPr lang="en-US" sz="2200" kern="100" dirty="0" err="1">
                          <a:effectLst/>
                        </a:rPr>
                        <a:t>x,y,z</a:t>
                      </a:r>
                      <a:r>
                        <a:rPr lang="en-US" sz="2200" kern="100" dirty="0">
                          <a:effectLst/>
                        </a:rPr>
                        <a:t>: 1+2*</a:t>
                      </a:r>
                      <a:r>
                        <a:rPr lang="en-US" sz="2200" kern="100" dirty="0" err="1">
                          <a:effectLst/>
                        </a:rPr>
                        <a:t>x+y</a:t>
                      </a:r>
                      <a:r>
                        <a:rPr lang="en-US" sz="2200" kern="100" dirty="0">
                          <a:effectLst/>
                        </a:rPr>
                        <a:t>**2+z*y</a:t>
                      </a:r>
                      <a:endParaRPr lang="zh-CN" sz="22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</a:rPr>
                        <a:t>polynominal</a:t>
                      </a:r>
                      <a:r>
                        <a:rPr lang="en-US" sz="2200" kern="100" dirty="0">
                          <a:effectLst/>
                        </a:rPr>
                        <a:t>(1,2,3)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</a:rPr>
                        <a:t>Out[25]:</a:t>
                      </a:r>
                      <a:endParaRPr lang="zh-CN" sz="2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</a:rPr>
                        <a:t>13</a:t>
                      </a:r>
                      <a:endParaRPr lang="zh-CN" sz="2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4111" y="1517159"/>
            <a:ext cx="7646507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lambda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来创建匿名函数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准确地说，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lambda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只是一个表达式，函数体比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定义的函数简单的多，在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lambda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表达式中只能封装有限的逻辑。除此之外，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lambda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函数拥有自己的命名空间，且不能访问自有参数列表之外或全局命名空间里的参数。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2-25】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假如要编写函数实现计算多项式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1+2*x+y</a:t>
            </a:r>
            <a:r>
              <a:rPr kumimoji="0" lang="en-US" altLang="zh-CN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+z*y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的值，可以简单的定义一个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lambda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函数来完成这个功能。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348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2.4 </a:t>
            </a:r>
            <a:r>
              <a:rPr lang="x-none" altLang="zh-CN" dirty="0" smtClean="0"/>
              <a:t>文件操作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2376264"/>
          </a:xfrm>
        </p:spPr>
        <p:txBody>
          <a:bodyPr/>
          <a:lstStyle/>
          <a:p>
            <a:r>
              <a:rPr lang="zh-CN" altLang="zh-CN" dirty="0"/>
              <a:t>一般的文件处理过程为：</a:t>
            </a:r>
          </a:p>
          <a:p>
            <a:pPr marL="0" indent="0">
              <a:buNone/>
            </a:pPr>
            <a:r>
              <a:rPr lang="en-US" altLang="zh-CN" sz="1800" dirty="0"/>
              <a:t>1. </a:t>
            </a:r>
            <a:r>
              <a:rPr lang="zh-CN" altLang="zh-CN" sz="1800" dirty="0"/>
              <a:t>打开文件：</a:t>
            </a:r>
            <a:r>
              <a:rPr lang="en-US" altLang="zh-CN" sz="1800" dirty="0"/>
              <a:t>open()</a:t>
            </a:r>
            <a:r>
              <a:rPr lang="zh-CN" altLang="zh-CN" sz="1800" dirty="0"/>
              <a:t>函数；</a:t>
            </a:r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zh-CN" sz="1800" dirty="0"/>
              <a:t>读取</a:t>
            </a:r>
            <a:r>
              <a:rPr lang="en-US" altLang="zh-CN" sz="1800" dirty="0"/>
              <a:t>/</a:t>
            </a:r>
            <a:r>
              <a:rPr lang="zh-CN" altLang="zh-CN" sz="1800" dirty="0"/>
              <a:t>写入文件：</a:t>
            </a:r>
            <a:r>
              <a:rPr lang="en-US" altLang="zh-CN" sz="1800" dirty="0"/>
              <a:t>read()</a:t>
            </a:r>
            <a:r>
              <a:rPr lang="zh-CN" altLang="zh-CN" sz="1800" dirty="0"/>
              <a:t>、</a:t>
            </a:r>
            <a:r>
              <a:rPr lang="en-US" altLang="zh-CN" sz="1800" dirty="0" err="1"/>
              <a:t>readline</a:t>
            </a:r>
            <a:r>
              <a:rPr lang="en-US" altLang="zh-CN" sz="1800" dirty="0"/>
              <a:t>()</a:t>
            </a:r>
            <a:r>
              <a:rPr lang="zh-CN" altLang="zh-CN" sz="1800" dirty="0"/>
              <a:t>、</a:t>
            </a:r>
            <a:r>
              <a:rPr lang="en-US" altLang="zh-CN" sz="1800" dirty="0" err="1"/>
              <a:t>readlines</a:t>
            </a:r>
            <a:r>
              <a:rPr lang="en-US" altLang="zh-CN" sz="1800" dirty="0"/>
              <a:t>()</a:t>
            </a:r>
            <a:r>
              <a:rPr lang="zh-CN" altLang="zh-CN" sz="1800" dirty="0"/>
              <a:t>、</a:t>
            </a:r>
            <a:r>
              <a:rPr lang="en-US" altLang="zh-CN" sz="1800" dirty="0"/>
              <a:t>write()</a:t>
            </a:r>
            <a:r>
              <a:rPr lang="zh-CN" altLang="zh-CN" sz="1800" dirty="0"/>
              <a:t>等；</a:t>
            </a:r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zh-CN" sz="1800" dirty="0"/>
              <a:t>对读取到的数据进行处理；</a:t>
            </a:r>
          </a:p>
          <a:p>
            <a:pPr marL="0" indent="0">
              <a:buNone/>
            </a:pPr>
            <a:r>
              <a:rPr lang="en-US" altLang="zh-CN" sz="1800" dirty="0"/>
              <a:t>4. </a:t>
            </a:r>
            <a:r>
              <a:rPr lang="zh-CN" altLang="zh-CN" sz="1800" dirty="0"/>
              <a:t>关闭文件：</a:t>
            </a:r>
            <a:r>
              <a:rPr lang="en-US" altLang="zh-CN" sz="1800" dirty="0"/>
              <a:t>close()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/>
              <a:t>文件读取方法描述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466663"/>
              </p:ext>
            </p:extLst>
          </p:nvPr>
        </p:nvGraphicFramePr>
        <p:xfrm>
          <a:off x="539552" y="3902373"/>
          <a:ext cx="7848872" cy="2400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2"/>
                <a:gridCol w="5760640"/>
              </a:tblGrid>
              <a:tr h="64196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read([size])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读取文件所有内容，返回字符串类型，参数</a:t>
                      </a:r>
                      <a:r>
                        <a:rPr lang="en-US" sz="1800" kern="100">
                          <a:effectLst/>
                        </a:rPr>
                        <a:t>size </a:t>
                      </a:r>
                      <a:r>
                        <a:rPr lang="zh-CN" sz="1800" kern="100">
                          <a:effectLst/>
                        </a:rPr>
                        <a:t>表示读取的数量，以</a:t>
                      </a:r>
                      <a:r>
                        <a:rPr lang="en-US" sz="1800" kern="100">
                          <a:effectLst/>
                        </a:rPr>
                        <a:t>byte</a:t>
                      </a:r>
                      <a:r>
                        <a:rPr lang="zh-CN" sz="1800" kern="100">
                          <a:effectLst/>
                        </a:rPr>
                        <a:t>为单位，可以省略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64196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readline([size])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读取文件一行的内容，以字符串形式返回，若定义了</a:t>
                      </a:r>
                      <a:r>
                        <a:rPr lang="en-US" sz="1800" kern="100">
                          <a:effectLst/>
                        </a:rPr>
                        <a:t>size</a:t>
                      </a:r>
                      <a:r>
                        <a:rPr lang="zh-CN" sz="1800" kern="100">
                          <a:effectLst/>
                        </a:rPr>
                        <a:t>，则读出一行的一部分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97900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readlines([size])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读取所有的行到列表里面</a:t>
                      </a:r>
                      <a:r>
                        <a:rPr lang="en-US" sz="1800" kern="100" dirty="0">
                          <a:effectLst/>
                        </a:rPr>
                        <a:t>[line1,line2,...</a:t>
                      </a:r>
                      <a:r>
                        <a:rPr lang="en-US" sz="1800" kern="100" dirty="0" err="1">
                          <a:effectLst/>
                        </a:rPr>
                        <a:t>lineN</a:t>
                      </a:r>
                      <a:r>
                        <a:rPr lang="en-US" sz="1800" kern="100" dirty="0">
                          <a:effectLst/>
                        </a:rPr>
                        <a:t>]</a:t>
                      </a:r>
                      <a:r>
                        <a:rPr lang="zh-CN" sz="1800" kern="100" dirty="0">
                          <a:effectLst/>
                        </a:rPr>
                        <a:t>，</a:t>
                      </a:r>
                      <a:r>
                        <a:rPr lang="en-US" sz="1800" kern="100" dirty="0">
                          <a:effectLst/>
                        </a:rPr>
                        <a:t>(</a:t>
                      </a:r>
                      <a:r>
                        <a:rPr lang="zh-CN" sz="1800" kern="100" dirty="0">
                          <a:effectLst/>
                        </a:rPr>
                        <a:t>文件每一行是</a:t>
                      </a:r>
                      <a:r>
                        <a:rPr lang="en-US" sz="1800" kern="100" dirty="0">
                          <a:effectLst/>
                        </a:rPr>
                        <a:t>list</a:t>
                      </a:r>
                      <a:r>
                        <a:rPr lang="zh-CN" sz="1800" kern="100" dirty="0">
                          <a:effectLst/>
                        </a:rPr>
                        <a:t>的一个成员</a:t>
                      </a:r>
                      <a:r>
                        <a:rPr lang="en-US" sz="1800" kern="100" dirty="0">
                          <a:effectLst/>
                        </a:rPr>
                        <a:t>)</a:t>
                      </a:r>
                      <a:r>
                        <a:rPr lang="zh-CN" sz="1800" kern="100" dirty="0">
                          <a:effectLst/>
                        </a:rPr>
                        <a:t>，参数</a:t>
                      </a:r>
                      <a:r>
                        <a:rPr lang="en-US" sz="1800" kern="100" dirty="0">
                          <a:effectLst/>
                        </a:rPr>
                        <a:t>size</a:t>
                      </a:r>
                      <a:r>
                        <a:rPr lang="zh-CN" sz="1800" kern="100" dirty="0">
                          <a:effectLst/>
                        </a:rPr>
                        <a:t>表示读取内容的总长</a:t>
                      </a:r>
                      <a:r>
                        <a:rPr lang="en-US" sz="1800" kern="100" dirty="0">
                          <a:effectLst/>
                        </a:rPr>
                        <a:t>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445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2.4 </a:t>
            </a:r>
            <a:r>
              <a:rPr lang="x-none" altLang="zh-CN" dirty="0" smtClean="0"/>
              <a:t>文件操作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91264" cy="2376264"/>
          </a:xfrm>
        </p:spPr>
        <p:txBody>
          <a:bodyPr/>
          <a:lstStyle/>
          <a:p>
            <a:r>
              <a:rPr lang="en-US" altLang="zh-CN" sz="2000" dirty="0"/>
              <a:t>CSV (Comma Separated Values)</a:t>
            </a:r>
            <a:r>
              <a:rPr lang="zh-CN" altLang="zh-CN" sz="2000" dirty="0"/>
              <a:t>，即逗号分隔值，也称为字符分隔值，因为分隔符除了逗号，还可以是制表符，是一种常用的文本格式，用以存储表格数据，包括数字或者字符。</a:t>
            </a:r>
            <a:r>
              <a:rPr lang="en-US" altLang="zh-CN" sz="2000" dirty="0"/>
              <a:t>CSV</a:t>
            </a:r>
            <a:r>
              <a:rPr lang="zh-CN" altLang="zh-CN" sz="2000" dirty="0"/>
              <a:t>文件具有如下特点：</a:t>
            </a:r>
          </a:p>
          <a:p>
            <a:pPr marL="0" indent="0">
              <a:buNone/>
            </a:pPr>
            <a:r>
              <a:rPr lang="en-US" altLang="zh-CN" sz="2000" dirty="0"/>
              <a:t>1. </a:t>
            </a:r>
            <a:r>
              <a:rPr lang="zh-CN" altLang="zh-CN" sz="2000" dirty="0"/>
              <a:t>纯文本，使用某个字符集，比如</a:t>
            </a:r>
            <a:r>
              <a:rPr lang="en-US" altLang="zh-CN" sz="2000" dirty="0"/>
              <a:t>ASCII</a:t>
            </a:r>
            <a:r>
              <a:rPr lang="zh-CN" altLang="zh-CN" sz="2000" dirty="0"/>
              <a:t>、</a:t>
            </a:r>
            <a:r>
              <a:rPr lang="en-US" altLang="zh-CN" sz="2000" dirty="0"/>
              <a:t>Unicode</a:t>
            </a:r>
            <a:r>
              <a:rPr lang="zh-CN" altLang="zh-CN" sz="2000" dirty="0"/>
              <a:t>或</a:t>
            </a:r>
            <a:r>
              <a:rPr lang="en-US" altLang="zh-CN" sz="2000" dirty="0"/>
              <a:t>GB2312</a:t>
            </a:r>
            <a:r>
              <a:rPr lang="zh-CN" altLang="zh-CN" sz="2000" dirty="0"/>
              <a:t>；</a:t>
            </a:r>
          </a:p>
          <a:p>
            <a:pPr marL="0" indent="0">
              <a:buNone/>
            </a:pPr>
            <a:r>
              <a:rPr lang="en-US" altLang="zh-CN" sz="2000" dirty="0"/>
              <a:t>2. </a:t>
            </a:r>
            <a:r>
              <a:rPr lang="zh-CN" altLang="zh-CN" sz="2000" dirty="0"/>
              <a:t>以行为单位读取数据，每行一条记录；</a:t>
            </a:r>
          </a:p>
          <a:p>
            <a:pPr marL="0" indent="0">
              <a:buNone/>
            </a:pPr>
            <a:r>
              <a:rPr lang="en-US" altLang="zh-CN" sz="2000" dirty="0"/>
              <a:t>3. </a:t>
            </a:r>
            <a:r>
              <a:rPr lang="zh-CN" altLang="zh-CN" sz="2000" dirty="0"/>
              <a:t>每条记录被分隔符分隔为字段；</a:t>
            </a:r>
          </a:p>
          <a:p>
            <a:pPr marL="0" indent="0">
              <a:buNone/>
            </a:pPr>
            <a:r>
              <a:rPr lang="en-US" altLang="zh-CN" sz="2000" dirty="0"/>
              <a:t>4. </a:t>
            </a:r>
            <a:r>
              <a:rPr lang="zh-CN" altLang="zh-CN" sz="2000" dirty="0"/>
              <a:t>每条记录都有同样的字段序列。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373222"/>
              </p:ext>
            </p:extLst>
          </p:nvPr>
        </p:nvGraphicFramePr>
        <p:xfrm>
          <a:off x="683568" y="4293096"/>
          <a:ext cx="5904656" cy="205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04656"/>
              </a:tblGrid>
              <a:tr h="39433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import csv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with open("student.csv", "r") as f:</a:t>
                      </a:r>
                      <a:endParaRPr lang="zh-CN" sz="1800" kern="100" dirty="0">
                        <a:effectLst/>
                      </a:endParaRPr>
                    </a:p>
                    <a:p>
                      <a:pPr indent="3048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reader = </a:t>
                      </a:r>
                      <a:r>
                        <a:rPr lang="en-US" sz="1800" kern="100" dirty="0" err="1">
                          <a:effectLst/>
                        </a:rPr>
                        <a:t>csv.reader</a:t>
                      </a:r>
                      <a:r>
                        <a:rPr lang="en-US" sz="1800" kern="100" dirty="0">
                          <a:effectLst/>
                        </a:rPr>
                        <a:t>(f)  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    rows = [row for row in reader]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for item in rows:</a:t>
                      </a:r>
                      <a:endParaRPr lang="zh-CN" sz="1800" kern="100" dirty="0">
                        <a:effectLst/>
                      </a:endParaRPr>
                    </a:p>
                    <a:p>
                      <a:pPr indent="3048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    print(item) 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6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 smtClean="0"/>
              <a:t>2.4</a:t>
            </a:r>
            <a:r>
              <a:rPr lang="en-US" altLang="zh-CN" dirty="0" smtClean="0"/>
              <a:t>.1</a:t>
            </a:r>
            <a:r>
              <a:rPr lang="x-none" altLang="zh-CN" dirty="0" smtClean="0"/>
              <a:t> 文件</a:t>
            </a:r>
            <a:r>
              <a:rPr lang="zh-CN" altLang="en-US" dirty="0" smtClean="0"/>
              <a:t>处理过程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 </a:t>
            </a:r>
            <a:r>
              <a:rPr lang="zh-CN" altLang="zh-CN" dirty="0"/>
              <a:t>打开文件：</a:t>
            </a:r>
            <a:r>
              <a:rPr lang="en-US" altLang="zh-CN" dirty="0"/>
              <a:t>open()</a:t>
            </a:r>
            <a:r>
              <a:rPr lang="zh-CN" altLang="zh-CN" dirty="0"/>
              <a:t>函数；</a:t>
            </a:r>
          </a:p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zh-CN" dirty="0"/>
              <a:t>读取</a:t>
            </a:r>
            <a:r>
              <a:rPr lang="en-US" altLang="zh-CN" dirty="0"/>
              <a:t>/</a:t>
            </a:r>
            <a:r>
              <a:rPr lang="zh-CN" altLang="zh-CN" dirty="0"/>
              <a:t>写入文件：</a:t>
            </a:r>
            <a:r>
              <a:rPr lang="en-US" altLang="zh-CN" dirty="0"/>
              <a:t>read()</a:t>
            </a:r>
            <a:r>
              <a:rPr lang="zh-CN" altLang="zh-CN" dirty="0"/>
              <a:t>、</a:t>
            </a:r>
            <a:r>
              <a:rPr lang="en-US" altLang="zh-CN" dirty="0" err="1"/>
              <a:t>readline</a:t>
            </a:r>
            <a:r>
              <a:rPr lang="en-US" altLang="zh-CN" dirty="0"/>
              <a:t>()</a:t>
            </a:r>
            <a:r>
              <a:rPr lang="zh-CN" altLang="zh-CN" dirty="0"/>
              <a:t>、</a:t>
            </a:r>
            <a:r>
              <a:rPr lang="en-US" altLang="zh-CN" dirty="0" err="1"/>
              <a:t>readlines</a:t>
            </a:r>
            <a:r>
              <a:rPr lang="en-US" altLang="zh-CN" dirty="0"/>
              <a:t>()</a:t>
            </a:r>
            <a:r>
              <a:rPr lang="zh-CN" altLang="zh-CN" dirty="0"/>
              <a:t>、</a:t>
            </a:r>
            <a:r>
              <a:rPr lang="en-US" altLang="zh-CN" dirty="0"/>
              <a:t>write()</a:t>
            </a:r>
            <a:r>
              <a:rPr lang="zh-CN" altLang="zh-CN" dirty="0"/>
              <a:t>等；</a:t>
            </a:r>
          </a:p>
          <a:p>
            <a:pPr marL="0" indent="0">
              <a:buNone/>
            </a:pPr>
            <a:r>
              <a:rPr lang="en-US" altLang="zh-CN" dirty="0"/>
              <a:t>3. </a:t>
            </a:r>
            <a:r>
              <a:rPr lang="zh-CN" altLang="zh-CN" dirty="0"/>
              <a:t>对读取到的数据进行处理；</a:t>
            </a:r>
          </a:p>
          <a:p>
            <a:pPr marL="0" indent="0">
              <a:buNone/>
            </a:pPr>
            <a:r>
              <a:rPr lang="en-US" altLang="zh-CN" dirty="0"/>
              <a:t>4. </a:t>
            </a:r>
            <a:r>
              <a:rPr lang="zh-CN" altLang="zh-CN" dirty="0"/>
              <a:t>关闭文件：</a:t>
            </a:r>
            <a:r>
              <a:rPr lang="en-US" altLang="zh-CN" dirty="0"/>
              <a:t>close()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对文件操作之前需要用</a:t>
            </a:r>
            <a:r>
              <a:rPr lang="en-US" altLang="zh-CN" dirty="0"/>
              <a:t>open() </a:t>
            </a:r>
            <a:r>
              <a:rPr lang="zh-CN" altLang="zh-CN" dirty="0"/>
              <a:t>函数打开文件，打开之后将返回一个文件对象（</a:t>
            </a:r>
            <a:r>
              <a:rPr lang="en-US" altLang="zh-CN" dirty="0"/>
              <a:t>file</a:t>
            </a:r>
            <a:r>
              <a:rPr lang="zh-CN" altLang="zh-CN" dirty="0"/>
              <a:t>对象）。</a:t>
            </a:r>
            <a:r>
              <a:rPr lang="en-US" altLang="zh-CN" dirty="0"/>
              <a:t>open </a:t>
            </a:r>
            <a:r>
              <a:rPr lang="zh-CN" altLang="zh-CN" dirty="0"/>
              <a:t>函数的语法格式如下：</a:t>
            </a:r>
          </a:p>
          <a:p>
            <a:r>
              <a:rPr lang="en-US" altLang="zh-CN" dirty="0" err="1"/>
              <a:t>file_object</a:t>
            </a:r>
            <a:r>
              <a:rPr lang="en-US" altLang="zh-CN" dirty="0"/>
              <a:t> = open(</a:t>
            </a:r>
            <a:r>
              <a:rPr lang="en-US" altLang="zh-CN" dirty="0" err="1"/>
              <a:t>file_name</a:t>
            </a:r>
            <a:r>
              <a:rPr lang="en-US" altLang="zh-CN" dirty="0"/>
              <a:t> [, </a:t>
            </a:r>
            <a:r>
              <a:rPr lang="en-US" altLang="zh-CN" dirty="0" err="1"/>
              <a:t>access_mode</a:t>
            </a:r>
            <a:r>
              <a:rPr lang="en-US" altLang="zh-CN" dirty="0"/>
              <a:t> = “r”, buffering= -1])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97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2.4.2 </a:t>
            </a:r>
            <a:r>
              <a:rPr lang="zh-CN" altLang="zh-CN" dirty="0"/>
              <a:t>数据的读取方法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4317897"/>
              </p:ext>
            </p:extLst>
          </p:nvPr>
        </p:nvGraphicFramePr>
        <p:xfrm>
          <a:off x="323528" y="1052736"/>
          <a:ext cx="8375848" cy="30342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2288"/>
                <a:gridCol w="5783560"/>
              </a:tblGrid>
              <a:tr h="4057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read([size])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读取文件所有内容，返回字符串类型，参数</a:t>
                      </a:r>
                      <a:r>
                        <a:rPr lang="en-US" sz="2000" kern="100">
                          <a:effectLst/>
                        </a:rPr>
                        <a:t>size </a:t>
                      </a:r>
                      <a:r>
                        <a:rPr lang="zh-CN" sz="2000" kern="100">
                          <a:effectLst/>
                        </a:rPr>
                        <a:t>表示读取的数量，以</a:t>
                      </a:r>
                      <a:r>
                        <a:rPr lang="en-US" sz="2000" kern="100">
                          <a:effectLst/>
                        </a:rPr>
                        <a:t>byte</a:t>
                      </a:r>
                      <a:r>
                        <a:rPr lang="zh-CN" sz="2000" kern="100">
                          <a:effectLst/>
                        </a:rPr>
                        <a:t>为单位，可以省略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63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readline([size])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读取文件一行的内容，以字符串形式返回，若定义了</a:t>
                      </a:r>
                      <a:r>
                        <a:rPr lang="en-US" sz="2000" kern="100">
                          <a:effectLst/>
                        </a:rPr>
                        <a:t>size</a:t>
                      </a:r>
                      <a:r>
                        <a:rPr lang="zh-CN" sz="2000" kern="100">
                          <a:effectLst/>
                        </a:rPr>
                        <a:t>，则读出一行的一部分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63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readlines([size])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读取所有的行到列表里面</a:t>
                      </a:r>
                      <a:r>
                        <a:rPr lang="en-US" sz="2000" kern="100" dirty="0">
                          <a:effectLst/>
                        </a:rPr>
                        <a:t>[line1,line2,...</a:t>
                      </a:r>
                      <a:r>
                        <a:rPr lang="en-US" sz="2000" kern="100" dirty="0" err="1">
                          <a:effectLst/>
                        </a:rPr>
                        <a:t>lineN</a:t>
                      </a:r>
                      <a:r>
                        <a:rPr lang="en-US" sz="2000" kern="100" dirty="0">
                          <a:effectLst/>
                        </a:rPr>
                        <a:t>]</a:t>
                      </a:r>
                      <a:r>
                        <a:rPr lang="zh-CN" sz="2000" kern="100" dirty="0">
                          <a:effectLst/>
                        </a:rPr>
                        <a:t>，</a:t>
                      </a:r>
                      <a:r>
                        <a:rPr lang="en-US" sz="2000" kern="100" dirty="0">
                          <a:effectLst/>
                        </a:rPr>
                        <a:t>(</a:t>
                      </a:r>
                      <a:r>
                        <a:rPr lang="zh-CN" sz="2000" kern="100" dirty="0">
                          <a:effectLst/>
                        </a:rPr>
                        <a:t>文件每一行是</a:t>
                      </a:r>
                      <a:r>
                        <a:rPr lang="en-US" sz="2000" kern="100" dirty="0">
                          <a:effectLst/>
                        </a:rPr>
                        <a:t>list</a:t>
                      </a:r>
                      <a:r>
                        <a:rPr lang="zh-CN" sz="2000" kern="100" dirty="0">
                          <a:effectLst/>
                        </a:rPr>
                        <a:t>的一个成员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r>
                        <a:rPr lang="zh-CN" sz="2000" kern="100" dirty="0">
                          <a:effectLst/>
                        </a:rPr>
                        <a:t>，参数</a:t>
                      </a:r>
                      <a:r>
                        <a:rPr lang="en-US" sz="2000" kern="100" dirty="0">
                          <a:effectLst/>
                        </a:rPr>
                        <a:t>size</a:t>
                      </a:r>
                      <a:r>
                        <a:rPr lang="zh-CN" sz="2000" kern="100" dirty="0">
                          <a:effectLst/>
                        </a:rPr>
                        <a:t>表示读取内容的总长</a:t>
                      </a:r>
                      <a:r>
                        <a:rPr lang="en-US" sz="2000" kern="100" dirty="0">
                          <a:effectLst/>
                        </a:rPr>
                        <a:t>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221088"/>
            <a:ext cx="5231411" cy="199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3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2.4.2 </a:t>
            </a:r>
            <a:r>
              <a:rPr lang="zh-CN" altLang="zh-CN" dirty="0"/>
              <a:t>数据的读取方法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432048"/>
          </a:xfrm>
        </p:spPr>
        <p:txBody>
          <a:bodyPr/>
          <a:lstStyle/>
          <a:p>
            <a:r>
              <a:rPr lang="zh-CN" altLang="zh-CN" dirty="0"/>
              <a:t>读取</a:t>
            </a:r>
            <a:r>
              <a:rPr lang="en-US" altLang="zh-CN" dirty="0"/>
              <a:t>txt</a:t>
            </a:r>
            <a:r>
              <a:rPr lang="zh-CN" altLang="zh-CN" dirty="0"/>
              <a:t>文件时指定读取数量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47564" y="1695224"/>
            <a:ext cx="7753672" cy="17389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 = open("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泰戈尔的诗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txt",mode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'r')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content = 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f.read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(10) #</a:t>
            </a:r>
            <a:r>
              <a:rPr kumimoji="0" lang="zh-CN" altLang="en-US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设置读取内容的长度</a:t>
            </a:r>
            <a:r>
              <a:rPr kumimoji="0" lang="en-US" altLang="zh-CN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print(content)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f.close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print(type(content))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685800" y="3572594"/>
            <a:ext cx="22172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按行读取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txt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endParaRPr lang="zh-CN" altLang="en-US" sz="22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47564" y="4141913"/>
            <a:ext cx="5974432" cy="140038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 = open("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泰戈尔的诗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txt",mode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='r')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content = 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f.readlines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print(content)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f.close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047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2.4.3 </a:t>
            </a:r>
            <a:r>
              <a:rPr lang="zh-CN" altLang="zh-CN" dirty="0"/>
              <a:t>读取</a:t>
            </a:r>
            <a:r>
              <a:rPr lang="en-US" altLang="zh-CN" dirty="0"/>
              <a:t>CSV</a:t>
            </a:r>
            <a:r>
              <a:rPr lang="zh-CN" altLang="zh-CN" dirty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278688" cy="4876800"/>
          </a:xfrm>
        </p:spPr>
        <p:txBody>
          <a:bodyPr/>
          <a:lstStyle/>
          <a:p>
            <a:r>
              <a:rPr lang="en-US" altLang="zh-CN" dirty="0"/>
              <a:t>CSV (Comma Separated Values)</a:t>
            </a:r>
            <a:r>
              <a:rPr lang="zh-CN" altLang="zh-CN" dirty="0"/>
              <a:t>，即逗号分隔值，也称为字符分隔值，因为分隔符除了逗号，还可以是制表符，是一种常用的文本格式，用以存储表格数据，包括数字或者字符。</a:t>
            </a:r>
            <a:r>
              <a:rPr lang="en-US" altLang="zh-CN" dirty="0"/>
              <a:t>CSV</a:t>
            </a:r>
            <a:r>
              <a:rPr lang="zh-CN" altLang="zh-CN" dirty="0"/>
              <a:t>文件具有如下特点：</a:t>
            </a:r>
          </a:p>
          <a:p>
            <a:r>
              <a:rPr lang="en-US" altLang="zh-CN" sz="2100" dirty="0"/>
              <a:t>1. </a:t>
            </a:r>
            <a:r>
              <a:rPr lang="zh-CN" altLang="zh-CN" sz="2100" dirty="0"/>
              <a:t>纯文本，使用某个字符集，比如</a:t>
            </a:r>
            <a:r>
              <a:rPr lang="en-US" altLang="zh-CN" sz="2100" dirty="0"/>
              <a:t>ASCII</a:t>
            </a:r>
            <a:r>
              <a:rPr lang="zh-CN" altLang="zh-CN" sz="2100" dirty="0"/>
              <a:t>、</a:t>
            </a:r>
            <a:r>
              <a:rPr lang="en-US" altLang="zh-CN" sz="2100" dirty="0"/>
              <a:t>Unicode</a:t>
            </a:r>
            <a:r>
              <a:rPr lang="zh-CN" altLang="zh-CN" sz="2100" dirty="0"/>
              <a:t>或</a:t>
            </a:r>
            <a:r>
              <a:rPr lang="en-US" altLang="zh-CN" sz="2100" dirty="0"/>
              <a:t>GB2312</a:t>
            </a:r>
            <a:r>
              <a:rPr lang="zh-CN" altLang="zh-CN" sz="2100" dirty="0"/>
              <a:t>；</a:t>
            </a:r>
          </a:p>
          <a:p>
            <a:r>
              <a:rPr lang="en-US" altLang="zh-CN" sz="2100" dirty="0"/>
              <a:t>2. </a:t>
            </a:r>
            <a:r>
              <a:rPr lang="zh-CN" altLang="zh-CN" sz="2100" dirty="0"/>
              <a:t>以行为单位读取数据，每行一条记录；</a:t>
            </a:r>
          </a:p>
          <a:p>
            <a:r>
              <a:rPr lang="en-US" altLang="zh-CN" sz="2100" dirty="0"/>
              <a:t>3. </a:t>
            </a:r>
            <a:r>
              <a:rPr lang="zh-CN" altLang="zh-CN" sz="2100" dirty="0"/>
              <a:t>每条记录被分隔符分隔为字段；</a:t>
            </a:r>
          </a:p>
          <a:p>
            <a:r>
              <a:rPr lang="en-US" altLang="zh-CN" sz="2100" dirty="0"/>
              <a:t>4. </a:t>
            </a:r>
            <a:r>
              <a:rPr lang="zh-CN" altLang="zh-CN" sz="2100" dirty="0"/>
              <a:t>每条记录都有同样的字段序列。</a:t>
            </a:r>
          </a:p>
          <a:p>
            <a:r>
              <a:rPr lang="en-US" altLang="zh-CN" sz="2100" dirty="0"/>
              <a:t>Python</a:t>
            </a:r>
            <a:r>
              <a:rPr lang="zh-CN" altLang="zh-CN" sz="2100" dirty="0"/>
              <a:t>内置了</a:t>
            </a:r>
            <a:r>
              <a:rPr lang="en-US" altLang="zh-CN" sz="2100" dirty="0"/>
              <a:t>csv</a:t>
            </a:r>
            <a:r>
              <a:rPr lang="zh-CN" altLang="zh-CN" sz="2100" dirty="0"/>
              <a:t>模块，</a:t>
            </a:r>
            <a:r>
              <a:rPr lang="en-US" altLang="zh-CN" sz="2100" dirty="0"/>
              <a:t>import csv</a:t>
            </a:r>
            <a:r>
              <a:rPr lang="zh-CN" altLang="zh-CN" sz="2100" dirty="0"/>
              <a:t>之后就可以读取</a:t>
            </a:r>
            <a:r>
              <a:rPr lang="en-US" altLang="zh-CN" sz="2100" dirty="0"/>
              <a:t>CSV</a:t>
            </a:r>
            <a:r>
              <a:rPr lang="zh-CN" altLang="zh-CN" sz="2100" dirty="0"/>
              <a:t>文件了。</a:t>
            </a:r>
            <a:endParaRPr lang="zh-CN" altLang="en-US" sz="2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3684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2.4.3 </a:t>
            </a:r>
            <a:r>
              <a:rPr lang="zh-CN" altLang="zh-CN" dirty="0"/>
              <a:t>读取</a:t>
            </a:r>
            <a:r>
              <a:rPr lang="en-US" altLang="zh-CN" dirty="0"/>
              <a:t>CSV</a:t>
            </a:r>
            <a:r>
              <a:rPr lang="zh-CN" altLang="zh-CN" dirty="0"/>
              <a:t>文件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340768"/>
            <a:ext cx="6840760" cy="489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6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2.4.4 </a:t>
            </a:r>
            <a:r>
              <a:rPr lang="zh-CN" altLang="zh-CN" dirty="0"/>
              <a:t>文件写入与关闭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1. </a:t>
            </a:r>
            <a:r>
              <a:rPr lang="zh-CN" altLang="zh-CN" b="1" dirty="0"/>
              <a:t>文件的写入</a:t>
            </a:r>
            <a:endParaRPr lang="zh-CN" altLang="zh-CN" dirty="0"/>
          </a:p>
          <a:p>
            <a:r>
              <a:rPr lang="en-US" altLang="zh-CN" dirty="0"/>
              <a:t>write() </a:t>
            </a:r>
            <a:r>
              <a:rPr lang="zh-CN" altLang="zh-CN" dirty="0"/>
              <a:t>函数用于向文件中写入指定字符串，同时需要将</a:t>
            </a:r>
            <a:r>
              <a:rPr lang="en-US" altLang="zh-CN" dirty="0"/>
              <a:t>open</a:t>
            </a:r>
            <a:r>
              <a:rPr lang="zh-CN" altLang="zh-CN" dirty="0"/>
              <a:t>函数中文件打开的参数设置为</a:t>
            </a:r>
            <a:r>
              <a:rPr lang="en-US" altLang="zh-CN" dirty="0"/>
              <a:t> mode = w</a:t>
            </a:r>
            <a:r>
              <a:rPr lang="zh-CN" altLang="zh-CN" dirty="0"/>
              <a:t>。其中，</a:t>
            </a:r>
            <a:r>
              <a:rPr lang="en-US" altLang="zh-CN" dirty="0"/>
              <a:t>write() </a:t>
            </a:r>
            <a:r>
              <a:rPr lang="zh-CN" altLang="zh-CN" dirty="0"/>
              <a:t>是逐次写入，</a:t>
            </a:r>
            <a:r>
              <a:rPr lang="en-US" altLang="zh-CN" dirty="0" err="1"/>
              <a:t>writelines</a:t>
            </a:r>
            <a:r>
              <a:rPr lang="en-US" altLang="zh-CN" dirty="0"/>
              <a:t>() </a:t>
            </a:r>
            <a:r>
              <a:rPr lang="zh-CN" altLang="zh-CN" dirty="0"/>
              <a:t>可将一个列表中的所有数据一次性写入文件。如果有换行需要，则要在每条数据后增加换行符，同时用</a:t>
            </a:r>
            <a:r>
              <a:rPr lang="ar-SA" altLang="zh-CN" dirty="0"/>
              <a:t>“</a:t>
            </a:r>
            <a:r>
              <a:rPr lang="zh-CN" altLang="zh-CN" dirty="0"/>
              <a:t>字符串</a:t>
            </a:r>
            <a:r>
              <a:rPr lang="en-US" altLang="zh-CN" dirty="0"/>
              <a:t> .join() </a:t>
            </a:r>
            <a:r>
              <a:rPr lang="ar-SA" altLang="zh-CN" dirty="0"/>
              <a:t>”</a:t>
            </a:r>
            <a:r>
              <a:rPr lang="zh-CN" altLang="zh-CN" dirty="0"/>
              <a:t>的方法将每个变量数据联合成一个字符串，并增加间隔符</a:t>
            </a:r>
            <a:r>
              <a:rPr lang="en-US" altLang="zh-CN" dirty="0"/>
              <a:t> “\t”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29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2614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2.1.1 </a:t>
            </a:r>
            <a:r>
              <a:rPr lang="zh-CN" altLang="en-US" dirty="0"/>
              <a:t>基础数据类型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268760"/>
            <a:ext cx="8001000" cy="1656184"/>
          </a:xfrm>
        </p:spPr>
        <p:txBody>
          <a:bodyPr/>
          <a:lstStyle/>
          <a:p>
            <a:r>
              <a:rPr lang="en-US" altLang="zh-CN" sz="2000" dirty="0"/>
              <a:t>Python3 </a:t>
            </a:r>
            <a:r>
              <a:rPr lang="zh-CN" altLang="zh-CN" sz="2000" dirty="0"/>
              <a:t>中有六个标准的数据类型：</a:t>
            </a:r>
            <a:r>
              <a:rPr lang="en-US" altLang="zh-CN" sz="2000" dirty="0"/>
              <a:t>Number</a:t>
            </a:r>
            <a:r>
              <a:rPr lang="zh-CN" altLang="zh-CN" sz="2000" dirty="0"/>
              <a:t>（数字）、</a:t>
            </a:r>
            <a:r>
              <a:rPr lang="en-US" altLang="zh-CN" sz="2000" dirty="0"/>
              <a:t>String</a:t>
            </a:r>
            <a:r>
              <a:rPr lang="zh-CN" altLang="zh-CN" sz="2000" dirty="0"/>
              <a:t>（字符串）、</a:t>
            </a:r>
            <a:r>
              <a:rPr lang="en-US" altLang="zh-CN" sz="2000" dirty="0"/>
              <a:t>List</a:t>
            </a:r>
            <a:r>
              <a:rPr lang="zh-CN" altLang="zh-CN" sz="2000" dirty="0"/>
              <a:t>（列表）、</a:t>
            </a:r>
            <a:r>
              <a:rPr lang="en-US" altLang="zh-CN" sz="2000" dirty="0"/>
              <a:t>Tuple</a:t>
            </a:r>
            <a:r>
              <a:rPr lang="zh-CN" altLang="zh-CN" sz="2000" dirty="0"/>
              <a:t>（元组）、</a:t>
            </a:r>
            <a:r>
              <a:rPr lang="en-US" altLang="zh-CN" sz="2000" dirty="0"/>
              <a:t>Set</a:t>
            </a:r>
            <a:r>
              <a:rPr lang="zh-CN" altLang="zh-CN" sz="2000" dirty="0"/>
              <a:t>（集合）、</a:t>
            </a:r>
            <a:r>
              <a:rPr lang="en-US" altLang="zh-CN" sz="2000" dirty="0"/>
              <a:t>Dictionary</a:t>
            </a:r>
            <a:r>
              <a:rPr lang="zh-CN" altLang="zh-CN" sz="2000" dirty="0"/>
              <a:t>（字典）。其中，不可变数据类型有：</a:t>
            </a:r>
            <a:r>
              <a:rPr lang="en-US" altLang="zh-CN" sz="2000" dirty="0"/>
              <a:t>Number</a:t>
            </a:r>
            <a:r>
              <a:rPr lang="zh-CN" altLang="zh-CN" sz="2000" dirty="0"/>
              <a:t>、</a:t>
            </a:r>
            <a:r>
              <a:rPr lang="en-US" altLang="zh-CN" sz="2000" dirty="0"/>
              <a:t>String</a:t>
            </a:r>
            <a:r>
              <a:rPr lang="zh-CN" altLang="zh-CN" sz="2000" dirty="0"/>
              <a:t>、</a:t>
            </a:r>
            <a:r>
              <a:rPr lang="en-US" altLang="zh-CN" sz="2000" dirty="0"/>
              <a:t>Tuple</a:t>
            </a:r>
            <a:r>
              <a:rPr lang="zh-CN" altLang="zh-CN" sz="2000" dirty="0"/>
              <a:t>；可变数据类型有：</a:t>
            </a:r>
            <a:r>
              <a:rPr lang="en-US" altLang="zh-CN" sz="2000" dirty="0"/>
              <a:t>List</a:t>
            </a:r>
            <a:r>
              <a:rPr lang="zh-CN" altLang="zh-CN" sz="2000" dirty="0"/>
              <a:t>、</a:t>
            </a:r>
            <a:r>
              <a:rPr lang="en-US" altLang="zh-CN" sz="2000" dirty="0"/>
              <a:t>Dictionary</a:t>
            </a:r>
            <a:r>
              <a:rPr lang="zh-CN" altLang="zh-CN" sz="2000" dirty="0"/>
              <a:t>、</a:t>
            </a:r>
            <a:r>
              <a:rPr lang="en-US" altLang="zh-CN" sz="2000" dirty="0"/>
              <a:t>Set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Python3</a:t>
            </a:r>
            <a:r>
              <a:rPr lang="zh-CN" altLang="zh-CN" sz="2000" dirty="0"/>
              <a:t>支持的数字类型有</a:t>
            </a:r>
            <a:r>
              <a:rPr lang="en-US" altLang="zh-CN" sz="2000" dirty="0" err="1"/>
              <a:t>int</a:t>
            </a:r>
            <a:r>
              <a:rPr lang="zh-CN" altLang="zh-CN" sz="2000" dirty="0"/>
              <a:t>（整数）、</a:t>
            </a:r>
            <a:r>
              <a:rPr lang="en-US" altLang="zh-CN" sz="2000" dirty="0"/>
              <a:t>float</a:t>
            </a:r>
            <a:r>
              <a:rPr lang="zh-CN" altLang="zh-CN" sz="2000" dirty="0"/>
              <a:t>（浮点数）、</a:t>
            </a:r>
            <a:r>
              <a:rPr lang="en-US" altLang="zh-CN" sz="2000" dirty="0"/>
              <a:t>bool</a:t>
            </a:r>
            <a:r>
              <a:rPr lang="zh-CN" altLang="zh-CN" sz="2000" dirty="0"/>
              <a:t>（布尔型）、</a:t>
            </a:r>
            <a:r>
              <a:rPr lang="en-US" altLang="zh-CN" sz="2000" dirty="0"/>
              <a:t>complex</a:t>
            </a:r>
            <a:r>
              <a:rPr lang="zh-CN" altLang="zh-CN" sz="2000" dirty="0"/>
              <a:t>（复数）四种类型。</a:t>
            </a:r>
            <a:endParaRPr lang="zh-CN" altLang="en-US" sz="20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4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2.4.4 </a:t>
            </a:r>
            <a:r>
              <a:rPr lang="zh-CN" altLang="zh-CN" dirty="0"/>
              <a:t>文件写入与关闭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24744"/>
            <a:ext cx="5107632" cy="5021427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025744" y="4365104"/>
            <a:ext cx="3898776" cy="1656184"/>
          </a:xfrm>
        </p:spPr>
        <p:txBody>
          <a:bodyPr/>
          <a:lstStyle/>
          <a:p>
            <a:r>
              <a:rPr lang="en-US" altLang="zh-CN" b="1" dirty="0"/>
              <a:t>2. </a:t>
            </a:r>
            <a:r>
              <a:rPr lang="zh-CN" altLang="zh-CN" b="1" dirty="0"/>
              <a:t>关闭文件</a:t>
            </a:r>
            <a:endParaRPr lang="zh-CN" altLang="zh-CN" dirty="0"/>
          </a:p>
          <a:p>
            <a:r>
              <a:rPr lang="zh-CN" altLang="zh-CN" dirty="0"/>
              <a:t>文件操作完毕，一定要关闭文件</a:t>
            </a:r>
            <a:r>
              <a:rPr lang="en-US" altLang="zh-CN" dirty="0"/>
              <a:t>close()</a:t>
            </a:r>
            <a:r>
              <a:rPr lang="zh-CN" altLang="zh-CN" dirty="0"/>
              <a:t>，以便释放资源供其他程序使用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238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2.5 </a:t>
            </a:r>
            <a:r>
              <a:rPr lang="x-none" altLang="zh-CN" dirty="0" smtClean="0"/>
              <a:t>本章小结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本章主要介绍了</a:t>
            </a:r>
            <a:r>
              <a:rPr lang="en-US" altLang="zh-CN" dirty="0"/>
              <a:t>Python</a:t>
            </a:r>
            <a:r>
              <a:rPr lang="zh-CN" altLang="zh-CN" dirty="0"/>
              <a:t>编程基础，主要包括</a:t>
            </a:r>
            <a:r>
              <a:rPr lang="en-US" altLang="zh-CN" dirty="0"/>
              <a:t>Python</a:t>
            </a:r>
            <a:r>
              <a:rPr lang="zh-CN" altLang="zh-CN" dirty="0"/>
              <a:t>的基本语法、内建数据结构、函数以及文件操作。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31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532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2.1.2 </a:t>
            </a:r>
            <a:r>
              <a:rPr lang="zh-CN" altLang="zh-CN" dirty="0"/>
              <a:t>变量和赋值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2232248"/>
          </a:xfrm>
        </p:spPr>
        <p:txBody>
          <a:bodyPr/>
          <a:lstStyle/>
          <a:p>
            <a:r>
              <a:rPr lang="en-US" altLang="zh-CN" dirty="0"/>
              <a:t>Python </a:t>
            </a:r>
            <a:r>
              <a:rPr lang="zh-CN" altLang="zh-CN" dirty="0"/>
              <a:t>中的变量是不需要声明数据类型的，变量的“类型”是所指的内存中被赋值对象的</a:t>
            </a:r>
            <a:r>
              <a:rPr lang="zh-CN" altLang="zh-CN" dirty="0" smtClean="0"/>
              <a:t>类型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同一变量可以反复赋值，而且可以是不同类型的变量，这也是</a:t>
            </a:r>
            <a:r>
              <a:rPr lang="en-US" altLang="zh-CN" dirty="0"/>
              <a:t>Python</a:t>
            </a:r>
            <a:r>
              <a:rPr lang="zh-CN" altLang="zh-CN" dirty="0"/>
              <a:t>语言称之为动态语言的</a:t>
            </a:r>
            <a:r>
              <a:rPr lang="zh-CN" altLang="zh-CN" dirty="0" smtClean="0"/>
              <a:t>原因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并且，</a:t>
            </a:r>
            <a:r>
              <a:rPr lang="en-US" altLang="zh-CN" dirty="0"/>
              <a:t>Python</a:t>
            </a:r>
            <a:r>
              <a:rPr lang="zh-CN" altLang="zh-CN" dirty="0"/>
              <a:t>也允许同时为多个变量赋值。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4</a:t>
            </a:fld>
            <a:endParaRPr lang="en-US" altLang="zh-CN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609321"/>
              </p:ext>
            </p:extLst>
          </p:nvPr>
        </p:nvGraphicFramePr>
        <p:xfrm>
          <a:off x="1331640" y="3861308"/>
          <a:ext cx="6624736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24736"/>
              </a:tblGrid>
              <a:tr h="1047750">
                <a:tc>
                  <a:txBody>
                    <a:bodyPr/>
                    <a:lstStyle/>
                    <a:p>
                      <a:pPr marL="2692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'Google'  #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字符串类型</a:t>
                      </a:r>
                    </a:p>
                    <a:p>
                      <a:pPr marL="2692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100  #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整数类型</a:t>
                      </a:r>
                    </a:p>
                    <a:p>
                      <a:pPr marL="2692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123.45  #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浮点数类型</a:t>
                      </a:r>
                    </a:p>
                    <a:p>
                      <a:pPr marL="2692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 + 3j  #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复数</a:t>
                      </a:r>
                      <a:r>
                        <a:rPr lang="zh-CN" sz="2000" kern="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zh-CN" sz="2000" kern="1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count, </a:t>
                      </a:r>
                      <a:r>
                        <a:rPr lang="en-US" altLang="zh-CN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addsum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'Google', 100, 123.45</a:t>
                      </a:r>
                      <a:endParaRPr lang="zh-CN" altLang="zh-CN" sz="20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print(</a:t>
                      </a:r>
                      <a:r>
                        <a:rPr lang="en-US" altLang="zh-CN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brower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count, </a:t>
                      </a:r>
                      <a:r>
                        <a:rPr lang="en-US" altLang="zh-CN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addsum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88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2.1.3 </a:t>
            </a:r>
            <a:r>
              <a:rPr lang="zh-CN" altLang="zh-CN" dirty="0"/>
              <a:t>操作符和表达式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1584176"/>
          </a:xfrm>
        </p:spPr>
        <p:txBody>
          <a:bodyPr/>
          <a:lstStyle/>
          <a:p>
            <a:pPr>
              <a:buFont typeface="Wingdings" panose="05000000000000000000" pitchFamily="2" charset="2"/>
              <a:buChar char="p"/>
            </a:pPr>
            <a:r>
              <a:rPr lang="zh-CN" altLang="zh-CN" dirty="0"/>
              <a:t>运算符用于执行程序代码运算，会针对一个以上</a:t>
            </a:r>
            <a:r>
              <a:rPr lang="en-US" altLang="zh-CN" dirty="0" err="1">
                <a:hlinkClick r:id="rId2"/>
              </a:rPr>
              <a:t>操作数</a:t>
            </a:r>
            <a:r>
              <a:rPr lang="zh-CN" altLang="zh-CN" dirty="0"/>
              <a:t>项目来进行运算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p"/>
            </a:pPr>
            <a:r>
              <a:rPr lang="en-US" altLang="zh-CN" dirty="0" smtClean="0"/>
              <a:t>Python</a:t>
            </a:r>
            <a:r>
              <a:rPr lang="zh-CN" altLang="zh-CN" dirty="0"/>
              <a:t>语言支持算术运算符、关系运算符和逻辑运算符</a:t>
            </a:r>
            <a:r>
              <a:rPr lang="zh-CN" altLang="zh-CN" dirty="0" smtClean="0"/>
              <a:t>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表中</a:t>
            </a:r>
            <a:r>
              <a:rPr lang="zh-CN" altLang="zh-CN" dirty="0"/>
              <a:t>显示了各种操作符及其描述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dirty="0"/>
              <a:t>表达式是由操作对象和操作符组成的有意义的式子。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407031"/>
              </p:ext>
            </p:extLst>
          </p:nvPr>
        </p:nvGraphicFramePr>
        <p:xfrm>
          <a:off x="977888" y="3828256"/>
          <a:ext cx="7416823" cy="1905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82545"/>
                <a:gridCol w="473427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操作符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描述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+,-</a:t>
                      </a:r>
                      <a:r>
                        <a:rPr lang="zh-CN" sz="2000" kern="100">
                          <a:effectLst/>
                        </a:rPr>
                        <a:t>，</a:t>
                      </a:r>
                      <a:r>
                        <a:rPr lang="en-US" sz="2000" kern="100">
                          <a:effectLst/>
                        </a:rPr>
                        <a:t>*</a:t>
                      </a:r>
                      <a:r>
                        <a:rPr lang="zh-CN" sz="2000" kern="100">
                          <a:effectLst/>
                        </a:rPr>
                        <a:t>，</a:t>
                      </a:r>
                      <a:r>
                        <a:rPr lang="en-US" sz="2000" kern="100">
                          <a:effectLst/>
                        </a:rPr>
                        <a:t>/,%</a:t>
                      </a:r>
                      <a:r>
                        <a:rPr lang="zh-CN" sz="2000" kern="100">
                          <a:effectLst/>
                        </a:rPr>
                        <a:t>，</a:t>
                      </a:r>
                      <a:r>
                        <a:rPr lang="en-US" sz="2000" kern="100">
                          <a:effectLst/>
                        </a:rPr>
                        <a:t>//,**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算术运算：加、减、乘、除、取模、整除、幂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&lt;,&lt;=,&gt;,&gt;=,!=,==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关系运算符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and, or, not,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逻辑运算符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78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2.1.4 字符串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8001000" cy="1944216"/>
          </a:xfrm>
        </p:spPr>
        <p:txBody>
          <a:bodyPr/>
          <a:lstStyle/>
          <a:p>
            <a:r>
              <a:rPr lang="zh-CN" altLang="zh-CN" dirty="0"/>
              <a:t>字符串被定义为引号之间的字符集合，在</a:t>
            </a:r>
            <a:r>
              <a:rPr lang="en-US" altLang="zh-CN" dirty="0"/>
              <a:t>Python</a:t>
            </a:r>
            <a:r>
              <a:rPr lang="zh-CN" altLang="zh-CN" dirty="0"/>
              <a:t>中，字符串用单引号</a:t>
            </a:r>
            <a:r>
              <a:rPr lang="en-US" altLang="zh-CN" dirty="0"/>
              <a:t>('), </a:t>
            </a:r>
            <a:r>
              <a:rPr lang="zh-CN" altLang="zh-CN" dirty="0"/>
              <a:t>双引号</a:t>
            </a:r>
            <a:r>
              <a:rPr lang="en-US" altLang="zh-CN" dirty="0"/>
              <a:t>("), </a:t>
            </a:r>
            <a:r>
              <a:rPr lang="zh-CN" altLang="zh-CN" dirty="0"/>
              <a:t>三引号</a:t>
            </a:r>
            <a:r>
              <a:rPr lang="en-US" altLang="zh-CN" dirty="0"/>
              <a:t>(''')</a:t>
            </a:r>
            <a:r>
              <a:rPr lang="zh-CN" altLang="zh-CN" dirty="0"/>
              <a:t>括起来，且必须配对使用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当</a:t>
            </a:r>
            <a:r>
              <a:rPr lang="en-US" altLang="zh-CN" dirty="0"/>
              <a:t>Python</a:t>
            </a:r>
            <a:r>
              <a:rPr lang="zh-CN" altLang="zh-CN" dirty="0"/>
              <a:t>字符串中有一个反斜杠时表示一个转义序列的开始，称反斜杠为转义符。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6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423875"/>
              </p:ext>
            </p:extLst>
          </p:nvPr>
        </p:nvGraphicFramePr>
        <p:xfrm>
          <a:off x="1331640" y="3429000"/>
          <a:ext cx="5194300" cy="1905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7150"/>
                <a:gridCol w="2597150"/>
              </a:tblGrid>
              <a:tr h="0"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转义序列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说明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\n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换行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\\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反斜杠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\”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双引号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\t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制表符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43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2.1.4 字符串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73962"/>
              </p:ext>
            </p:extLst>
          </p:nvPr>
        </p:nvGraphicFramePr>
        <p:xfrm>
          <a:off x="395536" y="2924944"/>
          <a:ext cx="8302952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8044"/>
                <a:gridCol w="1745282"/>
                <a:gridCol w="2683223"/>
                <a:gridCol w="2666403"/>
              </a:tblGrid>
              <a:tr h="24574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运算符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符号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范例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结果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719455">
                <a:tc>
                  <a:txBody>
                    <a:bodyPr/>
                    <a:lstStyle/>
                    <a:p>
                      <a:pPr marL="361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“+”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连接操作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str1 = 'Python'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str2 = ', program</a:t>
                      </a:r>
                      <a:r>
                        <a:rPr lang="zh-CN" sz="1400" kern="100" dirty="0">
                          <a:effectLst/>
                        </a:rPr>
                        <a:t>！</a:t>
                      </a:r>
                      <a:r>
                        <a:rPr lang="en-US" sz="1400" kern="100" dirty="0">
                          <a:effectLst/>
                        </a:rPr>
                        <a:t>'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str1 + str2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'python, program</a:t>
                      </a:r>
                      <a:r>
                        <a:rPr lang="zh-CN" sz="1400" kern="100" dirty="0">
                          <a:effectLst/>
                        </a:rPr>
                        <a:t>！</a:t>
                      </a:r>
                      <a:r>
                        <a:rPr lang="en-US" sz="1400" kern="100" dirty="0">
                          <a:effectLst/>
                        </a:rPr>
                        <a:t>'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473710">
                <a:tc>
                  <a:txBody>
                    <a:bodyPr/>
                    <a:lstStyle/>
                    <a:p>
                      <a:pPr marL="361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*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重复操作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</a:t>
                      </a:r>
                      <a:r>
                        <a:rPr lang="en-US" sz="1400" kern="100" dirty="0">
                          <a:effectLst/>
                        </a:rPr>
                        <a:t> = 'Python'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</a:t>
                      </a:r>
                      <a:r>
                        <a:rPr lang="en-US" sz="1400" kern="100" dirty="0">
                          <a:effectLst/>
                        </a:rPr>
                        <a:t>*2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'PythonPython'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719455">
                <a:tc>
                  <a:txBody>
                    <a:bodyPr/>
                    <a:lstStyle/>
                    <a:p>
                      <a:pPr marL="361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[]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索引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 = 'Python'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str[2]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str2[-1]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't'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'n'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419100">
                <a:tc>
                  <a:txBody>
                    <a:bodyPr/>
                    <a:lstStyle/>
                    <a:p>
                      <a:pPr marL="36195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[:]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切片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 = 'Python'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str[2: 5]</a:t>
                      </a:r>
                      <a:endParaRPr lang="zh-CN" sz="1400" kern="10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str[-4: -1]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'</a:t>
                      </a:r>
                      <a:r>
                        <a:rPr lang="en-US" sz="1400" kern="100" dirty="0" err="1">
                          <a:effectLst/>
                        </a:rPr>
                        <a:t>tho</a:t>
                      </a:r>
                      <a:r>
                        <a:rPr lang="en-US" sz="1400" kern="100" dirty="0">
                          <a:effectLst/>
                        </a:rPr>
                        <a:t>'</a:t>
                      </a:r>
                      <a:endParaRPr lang="zh-CN" sz="14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'</a:t>
                      </a:r>
                      <a:r>
                        <a:rPr lang="en-US" sz="1400" kern="100" dirty="0" err="1">
                          <a:effectLst/>
                        </a:rPr>
                        <a:t>tho</a:t>
                      </a:r>
                      <a:r>
                        <a:rPr lang="en-US" sz="1400" kern="100" dirty="0">
                          <a:effectLst/>
                        </a:rPr>
                        <a:t>'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076" y="1042284"/>
            <a:ext cx="8591872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字符串的运算</a:t>
            </a:r>
            <a:endParaRPr lang="en-US" altLang="zh-CN" sz="2400" b="0" dirty="0"/>
          </a:p>
          <a:p>
            <a:pPr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000" b="0" dirty="0" smtClean="0">
                <a:latin typeface="+mn-lt"/>
              </a:rPr>
              <a:t>    </a:t>
            </a:r>
            <a:r>
              <a:rPr lang="zh-CN" altLang="en-US" sz="2000" b="0" dirty="0" smtClean="0">
                <a:latin typeface="+mn-lt"/>
              </a:rPr>
              <a:t>字符串</a:t>
            </a:r>
            <a:r>
              <a:rPr lang="zh-CN" altLang="en-US" sz="2000" b="0" dirty="0">
                <a:latin typeface="+mn-lt"/>
              </a:rPr>
              <a:t>子串可以用分离操作符（</a:t>
            </a:r>
            <a:r>
              <a:rPr lang="en-US" altLang="zh-CN" sz="2000" b="0" dirty="0">
                <a:latin typeface="+mn-lt"/>
              </a:rPr>
              <a:t>[]</a:t>
            </a:r>
            <a:r>
              <a:rPr lang="zh-CN" altLang="en-US" sz="2000" b="0" dirty="0">
                <a:latin typeface="+mn-lt"/>
              </a:rPr>
              <a:t>或者</a:t>
            </a:r>
            <a:r>
              <a:rPr lang="en-US" altLang="zh-CN" sz="2000" b="0" dirty="0">
                <a:latin typeface="+mn-lt"/>
              </a:rPr>
              <a:t>[:]</a:t>
            </a:r>
            <a:r>
              <a:rPr lang="zh-CN" altLang="en-US" sz="2000" b="0" dirty="0">
                <a:latin typeface="+mn-lt"/>
              </a:rPr>
              <a:t>）选取，</a:t>
            </a:r>
            <a:r>
              <a:rPr lang="en-US" altLang="zh-CN" sz="2000" b="0" dirty="0">
                <a:latin typeface="+mn-lt"/>
              </a:rPr>
              <a:t>Python</a:t>
            </a:r>
            <a:r>
              <a:rPr lang="zh-CN" altLang="en-US" sz="2000" b="0" dirty="0">
                <a:latin typeface="+mn-lt"/>
              </a:rPr>
              <a:t>特有</a:t>
            </a:r>
            <a:r>
              <a:rPr lang="zh-CN" altLang="en-US" sz="2000" b="0" dirty="0" smtClean="0">
                <a:latin typeface="+mn-lt"/>
              </a:rPr>
              <a:t>的索引</a:t>
            </a:r>
            <a:r>
              <a:rPr lang="zh-CN" altLang="en-US" sz="2000" b="0" dirty="0">
                <a:latin typeface="+mn-lt"/>
              </a:rPr>
              <a:t>规则为：第一个字符的索引是</a:t>
            </a:r>
            <a:r>
              <a:rPr lang="en-US" altLang="zh-CN" sz="2000" b="0" dirty="0">
                <a:latin typeface="+mn-lt"/>
              </a:rPr>
              <a:t>0</a:t>
            </a:r>
            <a:r>
              <a:rPr lang="zh-CN" altLang="en-US" sz="2000" b="0" dirty="0">
                <a:latin typeface="+mn-lt"/>
              </a:rPr>
              <a:t>，后续字符索引依次递增，或者从右向左编号，最后一个字符的索引号为</a:t>
            </a:r>
            <a:r>
              <a:rPr lang="en-US" altLang="zh-CN" sz="2000" b="0" dirty="0">
                <a:latin typeface="+mn-lt"/>
              </a:rPr>
              <a:t>-1</a:t>
            </a:r>
            <a:r>
              <a:rPr lang="zh-CN" altLang="en-US" sz="2000" b="0" dirty="0">
                <a:latin typeface="+mn-lt"/>
              </a:rPr>
              <a:t>，前面的字符依次减</a:t>
            </a:r>
            <a:r>
              <a:rPr lang="en-US" altLang="zh-CN" sz="2000" b="0" dirty="0">
                <a:latin typeface="+mn-lt"/>
              </a:rPr>
              <a:t>1</a:t>
            </a:r>
            <a:r>
              <a:rPr lang="zh-CN" altLang="en-US" sz="2000" b="0" dirty="0">
                <a:latin typeface="+mn-lt"/>
              </a:rPr>
              <a:t>。下表给出了字符串的常用运算。</a:t>
            </a:r>
          </a:p>
        </p:txBody>
      </p:sp>
    </p:spTree>
    <p:extLst>
      <p:ext uri="{BB962C8B-B14F-4D97-AF65-F5344CB8AC3E}">
        <p14:creationId xmlns:p14="http://schemas.microsoft.com/office/powerpoint/2010/main" val="366165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zh-CN" dirty="0"/>
              <a:t>2.1.4 字符串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453255"/>
              </p:ext>
            </p:extLst>
          </p:nvPr>
        </p:nvGraphicFramePr>
        <p:xfrm>
          <a:off x="381088" y="1431009"/>
          <a:ext cx="8447856" cy="48859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8317"/>
                <a:gridCol w="5129539"/>
              </a:tblGrid>
              <a:tr h="4164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方法</a:t>
                      </a:r>
                      <a:r>
                        <a:rPr lang="en-US" sz="1900" kern="100" dirty="0">
                          <a:effectLst/>
                        </a:rPr>
                        <a:t>/</a:t>
                      </a:r>
                      <a:r>
                        <a:rPr lang="zh-CN" sz="1900" kern="100" dirty="0">
                          <a:effectLst/>
                        </a:rPr>
                        <a:t>函数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作用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69402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str.capitalize</a:t>
                      </a:r>
                      <a:r>
                        <a:rPr lang="en-US" sz="1900" kern="100" dirty="0">
                          <a:effectLst/>
                        </a:rPr>
                        <a:t>()</a:t>
                      </a:r>
                      <a:endParaRPr lang="zh-CN" sz="1900" kern="100" dirty="0">
                        <a:effectLst/>
                      </a:endParaRPr>
                    </a:p>
                    <a:p>
                      <a:pPr marL="2286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</a:rPr>
                        <a:t> 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返回字符串的副本，其首字符大写，其余字符小写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767743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str.count</a:t>
                      </a:r>
                      <a:r>
                        <a:rPr lang="en-US" sz="1900" kern="100" dirty="0">
                          <a:effectLst/>
                        </a:rPr>
                        <a:t>(sub [,start [,end ] </a:t>
                      </a:r>
                      <a:r>
                        <a:rPr lang="en-US" sz="1900" kern="100" dirty="0" smtClean="0">
                          <a:effectLst/>
                        </a:rPr>
                        <a:t>])</a:t>
                      </a:r>
                      <a:endParaRPr lang="zh-CN" sz="1900" kern="100" dirty="0">
                        <a:effectLst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返回</a:t>
                      </a:r>
                      <a:r>
                        <a:rPr lang="en-US" sz="1900" kern="100">
                          <a:effectLst/>
                        </a:rPr>
                        <a:t>[ start</a:t>
                      </a:r>
                      <a:r>
                        <a:rPr lang="zh-CN" sz="1900" kern="100">
                          <a:effectLst/>
                        </a:rPr>
                        <a:t>，</a:t>
                      </a:r>
                      <a:r>
                        <a:rPr lang="en-US" sz="1900" kern="100">
                          <a:effectLst/>
                        </a:rPr>
                        <a:t>end ]</a:t>
                      </a:r>
                      <a:r>
                        <a:rPr lang="zh-CN" sz="1900" kern="100">
                          <a:effectLst/>
                        </a:rPr>
                        <a:t>范围内</a:t>
                      </a:r>
                      <a:r>
                        <a:rPr lang="en-US" sz="1900" kern="100">
                          <a:effectLst/>
                        </a:rPr>
                        <a:t>sub</a:t>
                      </a:r>
                      <a:r>
                        <a:rPr lang="zh-CN" sz="1900" kern="100">
                          <a:effectLst/>
                        </a:rPr>
                        <a:t>的非重叠出现次数，</a:t>
                      </a:r>
                      <a:r>
                        <a:rPr lang="en-US" sz="1900" kern="100">
                          <a:effectLst/>
                        </a:rPr>
                        <a:t>start</a:t>
                      </a:r>
                      <a:r>
                        <a:rPr lang="zh-CN" sz="1900" kern="100">
                          <a:effectLst/>
                        </a:rPr>
                        <a:t>和</a:t>
                      </a:r>
                      <a:r>
                        <a:rPr lang="en-US" sz="1900" kern="100">
                          <a:effectLst/>
                        </a:rPr>
                        <a:t>end</a:t>
                      </a:r>
                      <a:r>
                        <a:rPr lang="zh-CN" sz="1900" kern="100">
                          <a:effectLst/>
                        </a:rPr>
                        <a:t>可选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69402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str.endswith</a:t>
                      </a:r>
                      <a:r>
                        <a:rPr lang="en-US" sz="1900" kern="100" dirty="0">
                          <a:effectLst/>
                        </a:rPr>
                        <a:t>(sub[,start[,end] ])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返回布尔值，表示字符串是否以指定的</a:t>
                      </a:r>
                      <a:r>
                        <a:rPr lang="en-US" sz="1900" kern="100">
                          <a:effectLst/>
                        </a:rPr>
                        <a:t>sub</a:t>
                      </a:r>
                      <a:r>
                        <a:rPr lang="zh-CN" sz="1900" kern="100">
                          <a:effectLst/>
                        </a:rPr>
                        <a:t>结束，同类方法</a:t>
                      </a:r>
                      <a:r>
                        <a:rPr lang="en-US" sz="1900" kern="100">
                          <a:effectLst/>
                        </a:rPr>
                        <a:t>str.startswith()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788268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str.find</a:t>
                      </a:r>
                      <a:r>
                        <a:rPr lang="en-US" sz="1900" kern="100" dirty="0">
                          <a:effectLst/>
                        </a:rPr>
                        <a:t>(sub [,start [,end] </a:t>
                      </a:r>
                      <a:r>
                        <a:rPr lang="en-US" sz="1900" kern="100" dirty="0" smtClean="0">
                          <a:effectLst/>
                        </a:rPr>
                        <a:t>])</a:t>
                      </a:r>
                      <a:endParaRPr lang="zh-CN" sz="1900" kern="100" dirty="0">
                        <a:effectLst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返回字符串中首次出现子串</a:t>
                      </a:r>
                      <a:r>
                        <a:rPr lang="en-US" sz="1900" kern="100" dirty="0">
                          <a:effectLst/>
                        </a:rPr>
                        <a:t>sub</a:t>
                      </a:r>
                      <a:r>
                        <a:rPr lang="zh-CN" sz="1900" kern="100" dirty="0">
                          <a:effectLst/>
                        </a:rPr>
                        <a:t>的索引位置，</a:t>
                      </a:r>
                      <a:r>
                        <a:rPr lang="en-US" sz="1900" kern="100" dirty="0">
                          <a:effectLst/>
                        </a:rPr>
                        <a:t>start</a:t>
                      </a:r>
                      <a:r>
                        <a:rPr lang="zh-CN" sz="1900" kern="100" dirty="0">
                          <a:effectLst/>
                        </a:rPr>
                        <a:t>和</a:t>
                      </a:r>
                      <a:r>
                        <a:rPr lang="en-US" sz="1900" kern="100" dirty="0">
                          <a:effectLst/>
                        </a:rPr>
                        <a:t>end</a:t>
                      </a:r>
                      <a:r>
                        <a:rPr lang="zh-CN" sz="1900" kern="100" dirty="0">
                          <a:effectLst/>
                        </a:rPr>
                        <a:t>可选，若未找到</a:t>
                      </a:r>
                      <a:r>
                        <a:rPr lang="en-US" sz="1900" kern="100" dirty="0">
                          <a:effectLst/>
                        </a:rPr>
                        <a:t>sub</a:t>
                      </a:r>
                      <a:r>
                        <a:rPr lang="zh-CN" sz="1900" kern="100" dirty="0">
                          <a:effectLst/>
                        </a:rPr>
                        <a:t>，返回</a:t>
                      </a:r>
                      <a:r>
                        <a:rPr lang="en-US" sz="1900" kern="100" dirty="0">
                          <a:effectLst/>
                        </a:rPr>
                        <a:t>-</a:t>
                      </a:r>
                      <a:r>
                        <a:rPr lang="en-US" sz="1900" kern="100" dirty="0" smtClean="0">
                          <a:effectLst/>
                        </a:rPr>
                        <a:t>1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69402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str.split</a:t>
                      </a:r>
                      <a:r>
                        <a:rPr lang="en-US" sz="1900" kern="100" dirty="0">
                          <a:effectLst/>
                        </a:rPr>
                        <a:t>(</a:t>
                      </a:r>
                      <a:r>
                        <a:rPr lang="en-US" sz="1900" kern="100" dirty="0" err="1">
                          <a:effectLst/>
                        </a:rPr>
                        <a:t>sep</a:t>
                      </a:r>
                      <a:r>
                        <a:rPr lang="en-US" sz="1900" kern="100" dirty="0">
                          <a:effectLst/>
                        </a:rPr>
                        <a:t> =None)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>
                          <a:effectLst/>
                        </a:rPr>
                        <a:t>使用</a:t>
                      </a:r>
                      <a:r>
                        <a:rPr lang="en-US" sz="1900" kern="100">
                          <a:effectLst/>
                        </a:rPr>
                        <a:t>sep</a:t>
                      </a:r>
                      <a:r>
                        <a:rPr lang="zh-CN" sz="1900" kern="100">
                          <a:effectLst/>
                        </a:rPr>
                        <a:t>作为分隔符拆分字符串，返回字符串中单词的列表，分隔空字符串</a:t>
                      </a:r>
                      <a:endParaRPr lang="zh-CN" sz="1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  <a:tr h="69402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</a:rPr>
                        <a:t>str.strip</a:t>
                      </a:r>
                      <a:r>
                        <a:rPr lang="en-US" sz="1900" kern="100" dirty="0">
                          <a:effectLst/>
                        </a:rPr>
                        <a:t>([chars])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</a:rPr>
                        <a:t>删除字符串前端和尾部</a:t>
                      </a:r>
                      <a:r>
                        <a:rPr lang="en-US" sz="1900" kern="100" dirty="0">
                          <a:effectLst/>
                        </a:rPr>
                        <a:t>chars</a:t>
                      </a:r>
                      <a:r>
                        <a:rPr lang="zh-CN" sz="1900" kern="100" dirty="0">
                          <a:effectLst/>
                        </a:rPr>
                        <a:t>指定的字符集，如果省略或</a:t>
                      </a:r>
                      <a:r>
                        <a:rPr lang="en-US" sz="1900" kern="100" dirty="0">
                          <a:effectLst/>
                        </a:rPr>
                        <a:t>None</a:t>
                      </a:r>
                      <a:r>
                        <a:rPr lang="zh-CN" sz="1900" kern="100" dirty="0">
                          <a:effectLst/>
                        </a:rPr>
                        <a:t>，则删除空白字符</a:t>
                      </a:r>
                      <a:endParaRPr lang="zh-CN" sz="1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960" y="973127"/>
            <a:ext cx="402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字符串的常见方法属性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3426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27888" y="1066666"/>
            <a:ext cx="878497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分支</a:t>
            </a:r>
            <a:r>
              <a:rPr lang="zh-CN" altLang="zh-CN" sz="22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zh-CN" altLang="en-US" sz="22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2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又称为选择结构，根据判断条件，程序选择执行特定的代码。　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语言中使用关键字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elif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来表示，基本语法格式如下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2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2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2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2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其中，冒号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(:)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是语句块开始标记，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 ]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内为可选项。另，在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中，当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condition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False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None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””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、（）、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[]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{}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时，会被解释器解释为假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(False)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2.1.5 </a:t>
            </a:r>
            <a:r>
              <a:rPr lang="zh-CN" altLang="zh-CN" dirty="0"/>
              <a:t>流程控制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7601506"/>
              </p:ext>
            </p:extLst>
          </p:nvPr>
        </p:nvGraphicFramePr>
        <p:xfrm>
          <a:off x="1475656" y="2420888"/>
          <a:ext cx="3458845" cy="2377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8845"/>
              </a:tblGrid>
              <a:tr h="807085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if condition</a:t>
                      </a:r>
                      <a:r>
                        <a:rPr lang="zh-CN" sz="2000" kern="100" dirty="0">
                          <a:effectLst/>
                        </a:rPr>
                        <a:t>：</a:t>
                      </a:r>
                    </a:p>
                    <a:p>
                      <a:pPr indent="3048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if-block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[</a:t>
                      </a:r>
                      <a:r>
                        <a:rPr lang="en-US" sz="2000" kern="100" dirty="0" err="1">
                          <a:effectLst/>
                        </a:rPr>
                        <a:t>elif</a:t>
                      </a:r>
                      <a:r>
                        <a:rPr lang="en-US" sz="2000" kern="100" dirty="0">
                          <a:effectLst/>
                        </a:rPr>
                        <a:t> condition:	</a:t>
                      </a:r>
                      <a:endParaRPr lang="zh-CN" sz="2000" kern="100" dirty="0">
                        <a:effectLst/>
                      </a:endParaRPr>
                    </a:p>
                    <a:p>
                      <a:pPr indent="3048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elif</a:t>
                      </a:r>
                      <a:r>
                        <a:rPr lang="en-US" sz="2000" kern="100" dirty="0">
                          <a:effectLst/>
                        </a:rPr>
                        <a:t>-block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else:	</a:t>
                      </a:r>
                      <a:endParaRPr lang="zh-CN" sz="2000" kern="100" dirty="0">
                        <a:effectLst/>
                      </a:endParaRPr>
                    </a:p>
                    <a:p>
                      <a:pPr indent="30480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else-block]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D6B0-76F7-4942-8BD6-FCF18CBA2D80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0EEA7-FF2C-4F98-A19E-422254652B91}" type="datetime3">
              <a:rPr lang="zh-CN" altLang="en-US" smtClean="0"/>
              <a:pPr/>
              <a:t>2020年1月10日星期五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5432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0311D"/>
      </a:dk1>
      <a:lt1>
        <a:srgbClr val="FFFFFF"/>
      </a:lt1>
      <a:dk2>
        <a:srgbClr val="1A48A4"/>
      </a:dk2>
      <a:lt2>
        <a:srgbClr val="C0C0C0"/>
      </a:lt2>
      <a:accent1>
        <a:srgbClr val="488FD6"/>
      </a:accent1>
      <a:accent2>
        <a:srgbClr val="319ABB"/>
      </a:accent2>
      <a:accent3>
        <a:srgbClr val="FFFFFF"/>
      </a:accent3>
      <a:accent4>
        <a:srgbClr val="272817"/>
      </a:accent4>
      <a:accent5>
        <a:srgbClr val="B1C6E8"/>
      </a:accent5>
      <a:accent6>
        <a:srgbClr val="2B8BA9"/>
      </a:accent6>
      <a:hlink>
        <a:srgbClr val="557B97"/>
      </a:hlink>
      <a:folHlink>
        <a:srgbClr val="A1A18B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ample 1">
        <a:dk1>
          <a:srgbClr val="30311D"/>
        </a:dk1>
        <a:lt1>
          <a:srgbClr val="FFFFFF"/>
        </a:lt1>
        <a:dk2>
          <a:srgbClr val="5B583B"/>
        </a:dk2>
        <a:lt2>
          <a:srgbClr val="DDDDDD"/>
        </a:lt2>
        <a:accent1>
          <a:srgbClr val="855BC3"/>
        </a:accent1>
        <a:accent2>
          <a:srgbClr val="5595C1"/>
        </a:accent2>
        <a:accent3>
          <a:srgbClr val="FFFFFF"/>
        </a:accent3>
        <a:accent4>
          <a:srgbClr val="272817"/>
        </a:accent4>
        <a:accent5>
          <a:srgbClr val="C2B5DE"/>
        </a:accent5>
        <a:accent6>
          <a:srgbClr val="4C87AF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EB4B4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6D6D6"/>
        </a:accent5>
        <a:accent6>
          <a:srgbClr val="CF8711"/>
        </a:accent6>
        <a:hlink>
          <a:srgbClr val="6E9349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0311D"/>
        </a:dk1>
        <a:lt1>
          <a:srgbClr val="FFFFFF"/>
        </a:lt1>
        <a:dk2>
          <a:srgbClr val="1A48A4"/>
        </a:dk2>
        <a:lt2>
          <a:srgbClr val="C0C0C0"/>
        </a:lt2>
        <a:accent1>
          <a:srgbClr val="488FD6"/>
        </a:accent1>
        <a:accent2>
          <a:srgbClr val="319ABB"/>
        </a:accent2>
        <a:accent3>
          <a:srgbClr val="FFFFFF"/>
        </a:accent3>
        <a:accent4>
          <a:srgbClr val="272817"/>
        </a:accent4>
        <a:accent5>
          <a:srgbClr val="B1C6E8"/>
        </a:accent5>
        <a:accent6>
          <a:srgbClr val="2B8BA9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235TGp_report_light_v2</Template>
  <TotalTime>854</TotalTime>
  <Words>3257</Words>
  <Application>Microsoft Office PowerPoint</Application>
  <PresentationFormat>全屏显示(4:3)</PresentationFormat>
  <Paragraphs>399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黑体</vt:lpstr>
      <vt:lpstr>宋体</vt:lpstr>
      <vt:lpstr>Arial</vt:lpstr>
      <vt:lpstr>Times New Roman</vt:lpstr>
      <vt:lpstr>Verdana</vt:lpstr>
      <vt:lpstr>Wingdings</vt:lpstr>
      <vt:lpstr>sample</vt:lpstr>
      <vt:lpstr>Python数据分析与可视化</vt:lpstr>
      <vt:lpstr>2.1 Python语言基本语法</vt:lpstr>
      <vt:lpstr>2.1.1 基础数据类型</vt:lpstr>
      <vt:lpstr>2.1.2 变量和赋值</vt:lpstr>
      <vt:lpstr>2.1.3 操作符和表达式</vt:lpstr>
      <vt:lpstr>2.1.4 字符串</vt:lpstr>
      <vt:lpstr>2.1.4 字符串</vt:lpstr>
      <vt:lpstr>2.1.4 字符串</vt:lpstr>
      <vt:lpstr>2.1.5 流程控制</vt:lpstr>
      <vt:lpstr>2.1.5 流程控制</vt:lpstr>
      <vt:lpstr>2.1.5 流程控制</vt:lpstr>
      <vt:lpstr>2.2 内建数据结构</vt:lpstr>
      <vt:lpstr>2.2.1 列表</vt:lpstr>
      <vt:lpstr>2.2.1 列表</vt:lpstr>
      <vt:lpstr>2.2.1 列表</vt:lpstr>
      <vt:lpstr>2.2.2 元组</vt:lpstr>
      <vt:lpstr>2.2.3 字典</vt:lpstr>
      <vt:lpstr>2.2.3 字典</vt:lpstr>
      <vt:lpstr>2.2.4 集合</vt:lpstr>
      <vt:lpstr>2.3 函数</vt:lpstr>
      <vt:lpstr>2.3 函数</vt:lpstr>
      <vt:lpstr>2.4 文件操作</vt:lpstr>
      <vt:lpstr>2.4 文件操作</vt:lpstr>
      <vt:lpstr>2.4.1 文件处理过程</vt:lpstr>
      <vt:lpstr>2.4.2 数据的读取方法</vt:lpstr>
      <vt:lpstr>2.4.2 数据的读取方法</vt:lpstr>
      <vt:lpstr>2.4.3 读取CSV文件</vt:lpstr>
      <vt:lpstr>2.4.3 读取CSV文件</vt:lpstr>
      <vt:lpstr>2.4.4 文件写入与关闭</vt:lpstr>
      <vt:lpstr>2.4.4 文件写入与关闭</vt:lpstr>
      <vt:lpstr>2.5 本章小结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USER-</dc:creator>
  <cp:lastModifiedBy>wx165@qq.com</cp:lastModifiedBy>
  <cp:revision>44</cp:revision>
  <dcterms:created xsi:type="dcterms:W3CDTF">2019-11-26T08:15:08Z</dcterms:created>
  <dcterms:modified xsi:type="dcterms:W3CDTF">2020-01-10T00:51:33Z</dcterms:modified>
</cp:coreProperties>
</file>