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6"/>
  </p:notesMasterIdLst>
  <p:sldIdLst>
    <p:sldId id="285" r:id="rId2"/>
    <p:sldId id="429" r:id="rId3"/>
    <p:sldId id="430" r:id="rId4"/>
    <p:sldId id="310" r:id="rId5"/>
    <p:sldId id="311" r:id="rId6"/>
    <p:sldId id="312" r:id="rId7"/>
    <p:sldId id="393" r:id="rId8"/>
    <p:sldId id="415" r:id="rId9"/>
    <p:sldId id="416" r:id="rId10"/>
    <p:sldId id="417" r:id="rId11"/>
    <p:sldId id="418" r:id="rId12"/>
    <p:sldId id="419" r:id="rId13"/>
    <p:sldId id="357" r:id="rId14"/>
    <p:sldId id="290" r:id="rId15"/>
    <p:sldId id="313" r:id="rId16"/>
    <p:sldId id="391" r:id="rId17"/>
    <p:sldId id="371" r:id="rId18"/>
    <p:sldId id="372" r:id="rId19"/>
    <p:sldId id="421" r:id="rId20"/>
    <p:sldId id="373" r:id="rId21"/>
    <p:sldId id="382" r:id="rId22"/>
    <p:sldId id="383" r:id="rId23"/>
    <p:sldId id="384" r:id="rId24"/>
    <p:sldId id="386" r:id="rId25"/>
    <p:sldId id="374" r:id="rId26"/>
    <p:sldId id="375" r:id="rId27"/>
    <p:sldId id="379" r:id="rId28"/>
    <p:sldId id="380" r:id="rId29"/>
    <p:sldId id="381" r:id="rId30"/>
    <p:sldId id="399" r:id="rId31"/>
    <p:sldId id="435" r:id="rId32"/>
    <p:sldId id="436" r:id="rId33"/>
    <p:sldId id="437" r:id="rId34"/>
    <p:sldId id="438" r:id="rId35"/>
    <p:sldId id="439" r:id="rId36"/>
    <p:sldId id="323" r:id="rId37"/>
    <p:sldId id="347" r:id="rId38"/>
    <p:sldId id="432" r:id="rId39"/>
    <p:sldId id="433" r:id="rId40"/>
    <p:sldId id="348" r:id="rId41"/>
    <p:sldId id="434" r:id="rId42"/>
    <p:sldId id="335" r:id="rId43"/>
    <p:sldId id="337" r:id="rId44"/>
    <p:sldId id="341" r:id="rId45"/>
    <p:sldId id="342" r:id="rId46"/>
    <p:sldId id="344" r:id="rId47"/>
    <p:sldId id="343" r:id="rId48"/>
    <p:sldId id="345" r:id="rId49"/>
    <p:sldId id="346" r:id="rId50"/>
    <p:sldId id="424" r:id="rId51"/>
    <p:sldId id="425" r:id="rId52"/>
    <p:sldId id="426" r:id="rId53"/>
    <p:sldId id="427" r:id="rId54"/>
    <p:sldId id="431" r:id="rId55"/>
    <p:sldId id="298" r:id="rId56"/>
    <p:sldId id="292" r:id="rId57"/>
    <p:sldId id="293" r:id="rId58"/>
    <p:sldId id="294" r:id="rId59"/>
    <p:sldId id="295" r:id="rId60"/>
    <p:sldId id="320" r:id="rId61"/>
    <p:sldId id="296" r:id="rId62"/>
    <p:sldId id="364" r:id="rId63"/>
    <p:sldId id="359" r:id="rId64"/>
    <p:sldId id="360" r:id="rId65"/>
    <p:sldId id="361" r:id="rId66"/>
    <p:sldId id="362" r:id="rId67"/>
    <p:sldId id="363" r:id="rId68"/>
    <p:sldId id="366" r:id="rId69"/>
    <p:sldId id="367" r:id="rId70"/>
    <p:sldId id="368" r:id="rId71"/>
    <p:sldId id="369" r:id="rId72"/>
    <p:sldId id="370" r:id="rId73"/>
    <p:sldId id="413" r:id="rId74"/>
    <p:sldId id="422" r:id="rId75"/>
  </p:sldIdLst>
  <p:sldSz cx="9144000" cy="6858000" type="screen4x3"/>
  <p:notesSz cx="6858000" cy="9144000"/>
  <p:defaultTextStyle>
    <a:defPPr>
      <a:defRPr lang="en-US"/>
    </a:defPPr>
    <a:lvl1pPr algn="r" rtl="0" fontAlgn="base">
      <a:spcBef>
        <a:spcPct val="0"/>
      </a:spcBef>
      <a:spcAft>
        <a:spcPct val="0"/>
      </a:spcAft>
      <a:defRPr b="1" kern="1200">
        <a:solidFill>
          <a:schemeClr val="tx1"/>
        </a:solidFill>
        <a:latin typeface="Arial" panose="020B0604020202020204" pitchFamily="34" charset="0"/>
        <a:ea typeface="+mn-ea"/>
        <a:cs typeface="+mn-cs"/>
      </a:defRPr>
    </a:lvl1pPr>
    <a:lvl2pPr marL="457200" algn="r" rtl="0" fontAlgn="base">
      <a:spcBef>
        <a:spcPct val="0"/>
      </a:spcBef>
      <a:spcAft>
        <a:spcPct val="0"/>
      </a:spcAft>
      <a:defRPr b="1" kern="1200">
        <a:solidFill>
          <a:schemeClr val="tx1"/>
        </a:solidFill>
        <a:latin typeface="Arial" panose="020B0604020202020204" pitchFamily="34" charset="0"/>
        <a:ea typeface="+mn-ea"/>
        <a:cs typeface="+mn-cs"/>
      </a:defRPr>
    </a:lvl2pPr>
    <a:lvl3pPr marL="914400" algn="r" rtl="0" fontAlgn="base">
      <a:spcBef>
        <a:spcPct val="0"/>
      </a:spcBef>
      <a:spcAft>
        <a:spcPct val="0"/>
      </a:spcAft>
      <a:defRPr b="1" kern="1200">
        <a:solidFill>
          <a:schemeClr val="tx1"/>
        </a:solidFill>
        <a:latin typeface="Arial" panose="020B0604020202020204" pitchFamily="34" charset="0"/>
        <a:ea typeface="+mn-ea"/>
        <a:cs typeface="+mn-cs"/>
      </a:defRPr>
    </a:lvl3pPr>
    <a:lvl4pPr marL="1371600" algn="r" rtl="0" fontAlgn="base">
      <a:spcBef>
        <a:spcPct val="0"/>
      </a:spcBef>
      <a:spcAft>
        <a:spcPct val="0"/>
      </a:spcAft>
      <a:defRPr b="1" kern="1200">
        <a:solidFill>
          <a:schemeClr val="tx1"/>
        </a:solidFill>
        <a:latin typeface="Arial" panose="020B0604020202020204" pitchFamily="34" charset="0"/>
        <a:ea typeface="+mn-ea"/>
        <a:cs typeface="+mn-cs"/>
      </a:defRPr>
    </a:lvl4pPr>
    <a:lvl5pPr marL="1828800" algn="r" rtl="0" fontAlgn="base">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8FD6"/>
    <a:srgbClr val="000000"/>
    <a:srgbClr val="333399"/>
    <a:srgbClr val="5F5F5F"/>
    <a:srgbClr val="808080"/>
    <a:srgbClr val="CC0000"/>
    <a:srgbClr val="5EB4B4"/>
    <a:srgbClr val="86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87288" autoAdjust="0"/>
  </p:normalViewPr>
  <p:slideViewPr>
    <p:cSldViewPr>
      <p:cViewPr varScale="1">
        <p:scale>
          <a:sx n="98" d="100"/>
          <a:sy n="98" d="100"/>
        </p:scale>
        <p:origin x="2118" y="78"/>
      </p:cViewPr>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37.72102" units="1/cm"/>
          <inkml:channelProperty channel="Y" name="resolution" value="37.76224" units="1/cm"/>
        </inkml:channelProperties>
      </inkml:inkSource>
      <inkml:timestamp xml:id="ts0" timeString="2020-03-07T02:24:54.54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11201 5203,'17'-17,"54"17,17 0,53 0,-17 0,17 0,-18 0,36 0,17 0,1 17,-18 1,-1 0,1-1,-18 19,-17-19,-19-17,54 36,18-19,-36 19,17-1,19-35,-1 17,1-17,-89 0,53 0,-35 0,0 0,17 0,18 36,36-36,-19 0,36 17,-70 1,17 0,-53-18,-35 0,18 0,-19 0,19 0,0 0,52 35,18-35,-17 0,34 0,-69 0,-19 0,71 0,-70 0,-1 0,1 0,-1 0,19 0,-1 0,0-18,-17 18,17-17,-35 17,35-36,-35 36,0 0,35 0,0-17,-17 17,35 0,-36-18,71 18,-106-35,18 17,0 18,0 0,-17 0,16 0,19-17,-18 17,35-36,-35 19,-18 17,18 0,-17 0,-19 0,18 0,36 0,17-18,0-17,18 17,18 0,-89 18,18 0,-18-17,-17 17,-1 0,1 0,17 0,1 0,-1-18,-17 18,17 0,-18-18,1 18,0 0,-1-35,1 35,0-17,35 17,-1 0,-34-18,0 18,-1 0,1 0,0 0,-1 0,1 0,17 0,-17 0,-18-18,18 1,-1 17,1 0,-1 0,19 0,-1 0,-17 0,-1-18</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37.72102" units="1/cm"/>
          <inkml:channelProperty channel="Y" name="resolution" value="37.76224" units="1/cm"/>
        </inkml:channelProperties>
      </inkml:inkSource>
      <inkml:timestamp xml:id="ts0" timeString="2020-03-07T02:25:07.72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13652 10283,'36'0,"-1"0,18 0,0 0,53 0,35 0,0 0,0 0,18 0,-71 0,35 0,1 0,-89 0,36 0,-36 0,0 0,1 0,17 18,-18-18,0 0,18 0,-35 0,17 0,0 0,18 0,0 0,18 0,34 18,37-18,-1 0,17 0,19 0,-18 0,-36 0,-17 0,17 0,-70 0,18 0,-18 0,17 0,36 35,18-17,-19-18,36 0,54 0,-37 0,-34 0,17 0,-18 0,-52 0,52 0,-52 0,-1 0,-34 0,-1 0,0 0,18 0,-18 0,-17 0,17 0,-17 0,17 0,-17 0,35 0,0 0,17 0,-17 0,18 0,-36 0,-17 0,-1 0,1 0,0 0,17 0,18 0,-35 0,34 0,-34 0,35 0,-35 0,-1 0,1 0,35 0,-36 0,19 0,-19 0,19 0,-1 0,-17 0,-1 0,1 0,-1 0,1 0,0 0</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37.72102" units="1/cm"/>
          <inkml:channelProperty channel="Y" name="resolution" value="37.76224" units="1/cm"/>
        </inkml:channelProperties>
      </inkml:inkSource>
      <inkml:timestamp xml:id="ts0" timeString="2020-03-07T02:26:00.68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22013 14376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vl1pPr>
          </a:lstStyle>
          <a:p>
            <a:endParaRPr lang="en-US" altLang="zh-CN"/>
          </a:p>
        </p:txBody>
      </p:sp>
      <p:sp>
        <p:nvSpPr>
          <p:cNvPr id="1044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1044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44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44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vl1pPr>
          </a:lstStyle>
          <a:p>
            <a:endParaRPr lang="en-US" altLang="zh-CN"/>
          </a:p>
        </p:txBody>
      </p:sp>
      <p:sp>
        <p:nvSpPr>
          <p:cNvPr id="1044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fld id="{865FB784-6F92-4A06-818E-F0E0C06F9DA8}" type="slidenum">
              <a:rPr lang="en-US" altLang="zh-CN"/>
              <a:pPr/>
              <a:t>‹#›</a:t>
            </a:fld>
            <a:endParaRPr lang="en-US" altLang="zh-CN"/>
          </a:p>
        </p:txBody>
      </p:sp>
    </p:spTree>
    <p:extLst>
      <p:ext uri="{BB962C8B-B14F-4D97-AF65-F5344CB8AC3E}">
        <p14:creationId xmlns:p14="http://schemas.microsoft.com/office/powerpoint/2010/main" val="17259965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sz="1200" b="0" dirty="0" smtClean="0">
                <a:latin typeface="微软雅黑" panose="020B0503020204020204" pitchFamily="34" charset="-122"/>
                <a:ea typeface="微软雅黑" panose="020B0503020204020204" pitchFamily="34" charset="-122"/>
              </a:rPr>
              <a:t>南丁格尔生活的时代各个医院的统计资料非常不精确，也不一致，她认为医学统计资料有助于改进医疗护理的方法和措施。于是，在她编著的各类书籍、报告等材料中使用了大量的统计图表，其中最为著名的就是极区图，也叫南丁格尔玫瑰图（见下图）。南丁格尔发现，战斗中阵亡的士兵数量少于因为受伤却缺乏治疗的士兵。为了挽救更多的士兵，她画了这张</a:t>
            </a:r>
            <a:r>
              <a:rPr lang="en-US" altLang="zh-CN" sz="1200" b="0" dirty="0" smtClean="0">
                <a:latin typeface="微软雅黑" panose="020B0503020204020204" pitchFamily="34" charset="-122"/>
                <a:ea typeface="微软雅黑" panose="020B0503020204020204" pitchFamily="34" charset="-122"/>
              </a:rPr>
              <a:t>《</a:t>
            </a:r>
            <a:r>
              <a:rPr lang="zh-CN" altLang="en-US" sz="1200" b="0" dirty="0" smtClean="0">
                <a:latin typeface="微软雅黑" panose="020B0503020204020204" pitchFamily="34" charset="-122"/>
                <a:ea typeface="微软雅黑" panose="020B0503020204020204" pitchFamily="34" charset="-122"/>
              </a:rPr>
              <a:t>东部军队（战士）死亡原因示意图</a:t>
            </a:r>
            <a:r>
              <a:rPr lang="en-US" altLang="zh-CN" sz="1200" b="0" dirty="0" smtClean="0">
                <a:latin typeface="微软雅黑" panose="020B0503020204020204" pitchFamily="34" charset="-122"/>
                <a:ea typeface="微软雅黑" panose="020B0503020204020204" pitchFamily="34" charset="-122"/>
              </a:rPr>
              <a:t>》</a:t>
            </a:r>
            <a:r>
              <a:rPr lang="zh-CN" altLang="en-US" sz="1200" b="0" dirty="0" smtClean="0">
                <a:latin typeface="微软雅黑" panose="020B0503020204020204" pitchFamily="34" charset="-122"/>
                <a:ea typeface="微软雅黑" panose="020B0503020204020204" pitchFamily="34" charset="-122"/>
              </a:rPr>
              <a:t>（</a:t>
            </a:r>
            <a:r>
              <a:rPr lang="en-US" altLang="zh-CN" sz="1200" b="0" dirty="0" smtClean="0">
                <a:latin typeface="微软雅黑" panose="020B0503020204020204" pitchFamily="34" charset="-122"/>
                <a:ea typeface="微软雅黑" panose="020B0503020204020204" pitchFamily="34" charset="-122"/>
              </a:rPr>
              <a:t>1858</a:t>
            </a:r>
            <a:r>
              <a:rPr lang="zh-CN" altLang="en-US" sz="1200" b="0" dirty="0" smtClean="0">
                <a:latin typeface="微软雅黑" panose="020B0503020204020204" pitchFamily="34" charset="-122"/>
                <a:ea typeface="微软雅黑" panose="020B0503020204020204" pitchFamily="34" charset="-122"/>
              </a:rPr>
              <a:t>年）。</a:t>
            </a:r>
          </a:p>
          <a:p>
            <a:endParaRPr lang="zh-CN" altLang="en-US" dirty="0"/>
          </a:p>
        </p:txBody>
      </p:sp>
      <p:sp>
        <p:nvSpPr>
          <p:cNvPr id="4" name="灯片编号占位符 3"/>
          <p:cNvSpPr>
            <a:spLocks noGrp="1"/>
          </p:cNvSpPr>
          <p:nvPr>
            <p:ph type="sldNum" sz="quarter" idx="10"/>
          </p:nvPr>
        </p:nvSpPr>
        <p:spPr/>
        <p:txBody>
          <a:bodyPr/>
          <a:lstStyle/>
          <a:p>
            <a:fld id="{865FB784-6F92-4A06-818E-F0E0C06F9DA8}" type="slidenum">
              <a:rPr lang="en-US" altLang="zh-CN" smtClean="0"/>
              <a:pPr/>
              <a:t>18</a:t>
            </a:fld>
            <a:endParaRPr lang="en-US" altLang="zh-CN"/>
          </a:p>
        </p:txBody>
      </p:sp>
    </p:spTree>
    <p:extLst>
      <p:ext uri="{BB962C8B-B14F-4D97-AF65-F5344CB8AC3E}">
        <p14:creationId xmlns:p14="http://schemas.microsoft.com/office/powerpoint/2010/main" val="984796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5FB784-6F92-4A06-818E-F0E0C06F9DA8}" type="slidenum">
              <a:rPr lang="en-US" altLang="zh-CN" smtClean="0"/>
              <a:pPr/>
              <a:t>30</a:t>
            </a:fld>
            <a:endParaRPr lang="en-US" altLang="zh-CN"/>
          </a:p>
        </p:txBody>
      </p:sp>
    </p:spTree>
    <p:extLst>
      <p:ext uri="{BB962C8B-B14F-4D97-AF65-F5344CB8AC3E}">
        <p14:creationId xmlns:p14="http://schemas.microsoft.com/office/powerpoint/2010/main" val="4162299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Turtle</a:t>
            </a:r>
            <a:r>
              <a:rPr lang="zh-CN" altLang="en-US" dirty="0" smtClean="0"/>
              <a:t>库是</a:t>
            </a:r>
            <a:r>
              <a:rPr lang="en-US" altLang="zh-CN" dirty="0" smtClean="0"/>
              <a:t>Python</a:t>
            </a:r>
            <a:r>
              <a:rPr lang="zh-CN" altLang="en-US" dirty="0" smtClean="0"/>
              <a:t>语言中一个很流行的绘制图像的函数库</a:t>
            </a:r>
            <a:endParaRPr lang="zh-CN" altLang="en-US" dirty="0"/>
          </a:p>
        </p:txBody>
      </p:sp>
      <p:sp>
        <p:nvSpPr>
          <p:cNvPr id="4" name="灯片编号占位符 3"/>
          <p:cNvSpPr>
            <a:spLocks noGrp="1"/>
          </p:cNvSpPr>
          <p:nvPr>
            <p:ph type="sldNum" sz="quarter" idx="10"/>
          </p:nvPr>
        </p:nvSpPr>
        <p:spPr/>
        <p:txBody>
          <a:bodyPr/>
          <a:lstStyle/>
          <a:p>
            <a:fld id="{142F513B-980E-42F2-BF02-9F73AB6D4CF6}" type="slidenum">
              <a:rPr lang="zh-CN" altLang="en-US" smtClean="0"/>
              <a:t>42</a:t>
            </a:fld>
            <a:endParaRPr lang="zh-CN" altLang="en-US"/>
          </a:p>
        </p:txBody>
      </p:sp>
    </p:spTree>
    <p:extLst>
      <p:ext uri="{BB962C8B-B14F-4D97-AF65-F5344CB8AC3E}">
        <p14:creationId xmlns:p14="http://schemas.microsoft.com/office/powerpoint/2010/main" val="3108971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FF0000"/>
                </a:solidFill>
              </a:rPr>
              <a:t>Anaconda</a:t>
            </a:r>
            <a:r>
              <a:rPr lang="zh-CN" altLang="en-US" b="1" dirty="0" smtClean="0">
                <a:solidFill>
                  <a:srgbClr val="FF0000"/>
                </a:solidFill>
              </a:rPr>
              <a:t>是一个集成各类</a:t>
            </a:r>
            <a:r>
              <a:rPr lang="en-US" altLang="zh-CN" b="1" dirty="0" smtClean="0">
                <a:solidFill>
                  <a:srgbClr val="FF0000"/>
                </a:solidFill>
              </a:rPr>
              <a:t>Python</a:t>
            </a:r>
            <a:r>
              <a:rPr lang="zh-CN" altLang="en-US" b="1" dirty="0" smtClean="0">
                <a:solidFill>
                  <a:srgbClr val="FF0000"/>
                </a:solidFill>
              </a:rPr>
              <a:t>工具的平台。</a:t>
            </a:r>
          </a:p>
          <a:p>
            <a:endParaRPr lang="zh-CN" altLang="en-US" dirty="0"/>
          </a:p>
        </p:txBody>
      </p:sp>
      <p:sp>
        <p:nvSpPr>
          <p:cNvPr id="4" name="灯片编号占位符 3"/>
          <p:cNvSpPr>
            <a:spLocks noGrp="1"/>
          </p:cNvSpPr>
          <p:nvPr>
            <p:ph type="sldNum" sz="quarter" idx="10"/>
          </p:nvPr>
        </p:nvSpPr>
        <p:spPr/>
        <p:txBody>
          <a:bodyPr/>
          <a:lstStyle/>
          <a:p>
            <a:fld id="{142F513B-980E-42F2-BF02-9F73AB6D4CF6}" type="slidenum">
              <a:rPr lang="zh-CN" altLang="en-US" smtClean="0"/>
              <a:t>65</a:t>
            </a:fld>
            <a:endParaRPr lang="zh-CN" altLang="en-US"/>
          </a:p>
        </p:txBody>
      </p:sp>
    </p:spTree>
    <p:extLst>
      <p:ext uri="{BB962C8B-B14F-4D97-AF65-F5344CB8AC3E}">
        <p14:creationId xmlns:p14="http://schemas.microsoft.com/office/powerpoint/2010/main" val="3565084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FF0000"/>
                </a:solidFill>
              </a:rPr>
              <a:t>Anaconda</a:t>
            </a:r>
            <a:r>
              <a:rPr lang="zh-CN" altLang="en-US" b="1" dirty="0" smtClean="0">
                <a:solidFill>
                  <a:srgbClr val="FF0000"/>
                </a:solidFill>
              </a:rPr>
              <a:t>是一个集成各类</a:t>
            </a:r>
            <a:r>
              <a:rPr lang="en-US" altLang="zh-CN" b="1" dirty="0" smtClean="0">
                <a:solidFill>
                  <a:srgbClr val="FF0000"/>
                </a:solidFill>
              </a:rPr>
              <a:t>Python</a:t>
            </a:r>
            <a:r>
              <a:rPr lang="zh-CN" altLang="en-US" b="1" dirty="0" smtClean="0">
                <a:solidFill>
                  <a:srgbClr val="FF0000"/>
                </a:solidFill>
              </a:rPr>
              <a:t>工具的平台。</a:t>
            </a:r>
          </a:p>
          <a:p>
            <a:endParaRPr lang="zh-CN" altLang="en-US" dirty="0"/>
          </a:p>
        </p:txBody>
      </p:sp>
      <p:sp>
        <p:nvSpPr>
          <p:cNvPr id="4" name="灯片编号占位符 3"/>
          <p:cNvSpPr>
            <a:spLocks noGrp="1"/>
          </p:cNvSpPr>
          <p:nvPr>
            <p:ph type="sldNum" sz="quarter" idx="10"/>
          </p:nvPr>
        </p:nvSpPr>
        <p:spPr/>
        <p:txBody>
          <a:bodyPr/>
          <a:lstStyle/>
          <a:p>
            <a:fld id="{142F513B-980E-42F2-BF02-9F73AB6D4CF6}" type="slidenum">
              <a:rPr lang="zh-CN" altLang="en-US" smtClean="0"/>
              <a:t>67</a:t>
            </a:fld>
            <a:endParaRPr lang="zh-CN" altLang="en-US"/>
          </a:p>
        </p:txBody>
      </p:sp>
    </p:spTree>
    <p:extLst>
      <p:ext uri="{BB962C8B-B14F-4D97-AF65-F5344CB8AC3E}">
        <p14:creationId xmlns:p14="http://schemas.microsoft.com/office/powerpoint/2010/main" val="3335449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13" name="Rectangle 41"/>
          <p:cNvSpPr>
            <a:spLocks noChangeArrowheads="1"/>
          </p:cNvSpPr>
          <p:nvPr/>
        </p:nvSpPr>
        <p:spPr bwMode="auto">
          <a:xfrm>
            <a:off x="257175" y="188640"/>
            <a:ext cx="8610600" cy="6192688"/>
          </a:xfrm>
          <a:prstGeom prst="rect">
            <a:avLst/>
          </a:prstGeom>
          <a:noFill/>
          <a:ln w="1905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Rectangle 29"/>
          <p:cNvSpPr>
            <a:spLocks noChangeArrowheads="1"/>
          </p:cNvSpPr>
          <p:nvPr/>
        </p:nvSpPr>
        <p:spPr bwMode="gray">
          <a:xfrm>
            <a:off x="263525" y="2204864"/>
            <a:ext cx="8618538" cy="838200"/>
          </a:xfrm>
          <a:prstGeom prst="rect">
            <a:avLst/>
          </a:prstGeom>
          <a:gradFill rotWithShape="1">
            <a:gsLst>
              <a:gs pos="0">
                <a:schemeClr val="accent1">
                  <a:gamma/>
                  <a:tint val="63529"/>
                  <a:invGamma/>
                </a:schemeClr>
              </a:gs>
              <a:gs pos="50000">
                <a:schemeClr val="accent1"/>
              </a:gs>
              <a:gs pos="100000">
                <a:schemeClr val="accent1">
                  <a:gamma/>
                  <a:tint val="63529"/>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6" name="Rectangle 4"/>
          <p:cNvSpPr>
            <a:spLocks noGrp="1" noChangeArrowheads="1"/>
          </p:cNvSpPr>
          <p:nvPr>
            <p:ph type="dt" sz="half" idx="2"/>
          </p:nvPr>
        </p:nvSpPr>
        <p:spPr>
          <a:xfrm>
            <a:off x="228600" y="6496893"/>
            <a:ext cx="2471192" cy="244475"/>
          </a:xfrm>
          <a:prstGeom prst="rect">
            <a:avLst/>
          </a:prstGeom>
        </p:spPr>
        <p:txBody>
          <a:bodyPr/>
          <a:lstStyle>
            <a:lvl1pPr algn="l">
              <a:defRPr sz="1500" b="0">
                <a:solidFill>
                  <a:schemeClr val="tx2">
                    <a:lumMod val="40000"/>
                    <a:lumOff val="60000"/>
                  </a:schemeClr>
                </a:solidFill>
                <a:latin typeface="Arial" panose="020B0604020202020204" pitchFamily="34" charset="0"/>
              </a:defRPr>
            </a:lvl1pPr>
          </a:lstStyle>
          <a:p>
            <a:fld id="{46E0EEA7-FF2C-4F98-A19E-422254652B91}" type="datetime3">
              <a:rPr lang="zh-CN" altLang="en-US" smtClean="0"/>
              <a:pPr/>
              <a:t>2020年3月7日星期六</a:t>
            </a:fld>
            <a:endParaRPr lang="en-US" altLang="zh-CN" dirty="0"/>
          </a:p>
        </p:txBody>
      </p:sp>
      <p:sp>
        <p:nvSpPr>
          <p:cNvPr id="3077" name="Rectangle 5"/>
          <p:cNvSpPr>
            <a:spLocks noGrp="1" noChangeArrowheads="1"/>
          </p:cNvSpPr>
          <p:nvPr>
            <p:ph type="ftr" sz="quarter" idx="3"/>
          </p:nvPr>
        </p:nvSpPr>
        <p:spPr>
          <a:xfrm>
            <a:off x="3200400" y="6496893"/>
            <a:ext cx="2895600" cy="244475"/>
          </a:xfrm>
          <a:prstGeom prst="rect">
            <a:avLst/>
          </a:prstGeom>
        </p:spPr>
        <p:txBody>
          <a:bodyPr/>
          <a:lstStyle>
            <a:lvl1pPr algn="ctr">
              <a:defRPr sz="1000" b="0" i="0">
                <a:solidFill>
                  <a:srgbClr val="000000"/>
                </a:solidFill>
              </a:defRPr>
            </a:lvl1pPr>
          </a:lstStyle>
          <a:p>
            <a:endParaRPr lang="en-US" altLang="zh-CN" dirty="0"/>
          </a:p>
        </p:txBody>
      </p:sp>
      <p:sp>
        <p:nvSpPr>
          <p:cNvPr id="3078" name="Rectangle 6"/>
          <p:cNvSpPr>
            <a:spLocks noGrp="1" noChangeArrowheads="1"/>
          </p:cNvSpPr>
          <p:nvPr>
            <p:ph type="sldNum" sz="quarter" idx="4"/>
          </p:nvPr>
        </p:nvSpPr>
        <p:spPr>
          <a:xfrm>
            <a:off x="6781800" y="6496893"/>
            <a:ext cx="2133600" cy="244475"/>
          </a:xfrm>
        </p:spPr>
        <p:txBody>
          <a:bodyPr/>
          <a:lstStyle>
            <a:lvl1pPr algn="r">
              <a:defRPr>
                <a:latin typeface="Arial" panose="020B0604020202020204" pitchFamily="34" charset="0"/>
              </a:defRPr>
            </a:lvl1pPr>
          </a:lstStyle>
          <a:p>
            <a:fld id="{47F5487D-A24F-43CF-9423-2BEC5E870E06}" type="slidenum">
              <a:rPr lang="en-US" altLang="zh-CN"/>
              <a:pPr/>
              <a:t>‹#›</a:t>
            </a:fld>
            <a:endParaRPr lang="en-US" altLang="zh-CN"/>
          </a:p>
        </p:txBody>
      </p:sp>
      <p:sp>
        <p:nvSpPr>
          <p:cNvPr id="3075" name="Rectangle 3"/>
          <p:cNvSpPr>
            <a:spLocks noGrp="1" noChangeArrowheads="1"/>
          </p:cNvSpPr>
          <p:nvPr>
            <p:ph type="subTitle" idx="1"/>
          </p:nvPr>
        </p:nvSpPr>
        <p:spPr>
          <a:xfrm>
            <a:off x="457994" y="3348360"/>
            <a:ext cx="8229600" cy="381000"/>
          </a:xfrm>
        </p:spPr>
        <p:txBody>
          <a:bodyPr/>
          <a:lstStyle>
            <a:lvl1pPr marL="0" indent="0" algn="ctr">
              <a:buFont typeface="Wingdings" panose="05000000000000000000" pitchFamily="2" charset="2"/>
              <a:buNone/>
              <a:defRPr sz="2200">
                <a:solidFill>
                  <a:schemeClr val="tx2"/>
                </a:solidFill>
              </a:defRPr>
            </a:lvl1pPr>
          </a:lstStyle>
          <a:p>
            <a:pPr lvl="0"/>
            <a:r>
              <a:rPr lang="zh-CN" altLang="en-US" noProof="0" dirty="0" smtClean="0"/>
              <a:t>单击此处编辑母版副标题样式</a:t>
            </a:r>
            <a:endParaRPr lang="en-US" altLang="zh-CN" noProof="0" dirty="0" smtClean="0"/>
          </a:p>
        </p:txBody>
      </p:sp>
      <p:grpSp>
        <p:nvGrpSpPr>
          <p:cNvPr id="3107" name="Group 35"/>
          <p:cNvGrpSpPr>
            <a:grpSpLocks/>
          </p:cNvGrpSpPr>
          <p:nvPr/>
        </p:nvGrpSpPr>
        <p:grpSpPr bwMode="auto">
          <a:xfrm flipH="1">
            <a:off x="0" y="2204864"/>
            <a:ext cx="533400" cy="838200"/>
            <a:chOff x="0" y="1584"/>
            <a:chExt cx="864" cy="1296"/>
          </a:xfrm>
        </p:grpSpPr>
        <p:sp>
          <p:nvSpPr>
            <p:cNvPr id="3104" name="Rectangle 32"/>
            <p:cNvSpPr>
              <a:spLocks noChangeArrowheads="1"/>
            </p:cNvSpPr>
            <p:nvPr userDrawn="1"/>
          </p:nvSpPr>
          <p:spPr bwMode="gray">
            <a:xfrm>
              <a:off x="0" y="2448"/>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5" name="Rectangle 33"/>
            <p:cNvSpPr>
              <a:spLocks noChangeArrowheads="1"/>
            </p:cNvSpPr>
            <p:nvPr userDrawn="1"/>
          </p:nvSpPr>
          <p:spPr bwMode="gray">
            <a:xfrm>
              <a:off x="0" y="1584"/>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6" name="Rectangle 34"/>
            <p:cNvSpPr>
              <a:spLocks noChangeArrowheads="1"/>
            </p:cNvSpPr>
            <p:nvPr userDrawn="1"/>
          </p:nvSpPr>
          <p:spPr bwMode="gray">
            <a:xfrm>
              <a:off x="432" y="2016"/>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108" name="Group 36"/>
          <p:cNvGrpSpPr>
            <a:grpSpLocks/>
          </p:cNvGrpSpPr>
          <p:nvPr/>
        </p:nvGrpSpPr>
        <p:grpSpPr bwMode="auto">
          <a:xfrm>
            <a:off x="8610600" y="2204864"/>
            <a:ext cx="533400" cy="838200"/>
            <a:chOff x="0" y="1584"/>
            <a:chExt cx="864" cy="1296"/>
          </a:xfrm>
        </p:grpSpPr>
        <p:sp>
          <p:nvSpPr>
            <p:cNvPr id="3109" name="Rectangle 37"/>
            <p:cNvSpPr>
              <a:spLocks noChangeArrowheads="1"/>
            </p:cNvSpPr>
            <p:nvPr userDrawn="1"/>
          </p:nvSpPr>
          <p:spPr bwMode="gray">
            <a:xfrm>
              <a:off x="0" y="2448"/>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10" name="Rectangle 38"/>
            <p:cNvSpPr>
              <a:spLocks noChangeArrowheads="1"/>
            </p:cNvSpPr>
            <p:nvPr userDrawn="1"/>
          </p:nvSpPr>
          <p:spPr bwMode="gray">
            <a:xfrm>
              <a:off x="0" y="1584"/>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11" name="Rectangle 39"/>
            <p:cNvSpPr>
              <a:spLocks noChangeArrowheads="1"/>
            </p:cNvSpPr>
            <p:nvPr userDrawn="1"/>
          </p:nvSpPr>
          <p:spPr bwMode="gray">
            <a:xfrm>
              <a:off x="432" y="2016"/>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112" name="Freeform 40"/>
          <p:cNvSpPr>
            <a:spLocks/>
          </p:cNvSpPr>
          <p:nvPr/>
        </p:nvSpPr>
        <p:spPr bwMode="gray">
          <a:xfrm>
            <a:off x="4197350" y="2692152"/>
            <a:ext cx="723900" cy="247650"/>
          </a:xfrm>
          <a:custGeom>
            <a:avLst/>
            <a:gdLst>
              <a:gd name="T0" fmla="*/ 0 w 456"/>
              <a:gd name="T1" fmla="*/ 0 h 156"/>
              <a:gd name="T2" fmla="*/ 236 w 456"/>
              <a:gd name="T3" fmla="*/ 156 h 156"/>
              <a:gd name="T4" fmla="*/ 456 w 456"/>
              <a:gd name="T5" fmla="*/ 0 h 156"/>
              <a:gd name="T6" fmla="*/ 0 w 456"/>
              <a:gd name="T7" fmla="*/ 0 h 156"/>
            </a:gdLst>
            <a:ahLst/>
            <a:cxnLst>
              <a:cxn ang="0">
                <a:pos x="T0" y="T1"/>
              </a:cxn>
              <a:cxn ang="0">
                <a:pos x="T2" y="T3"/>
              </a:cxn>
              <a:cxn ang="0">
                <a:pos x="T4" y="T5"/>
              </a:cxn>
              <a:cxn ang="0">
                <a:pos x="T6" y="T7"/>
              </a:cxn>
            </a:cxnLst>
            <a:rect l="0" t="0" r="r" b="b"/>
            <a:pathLst>
              <a:path w="456" h="156">
                <a:moveTo>
                  <a:pt x="0" y="0"/>
                </a:moveTo>
                <a:lnTo>
                  <a:pt x="236" y="156"/>
                </a:lnTo>
                <a:lnTo>
                  <a:pt x="456" y="0"/>
                </a:lnTo>
                <a:lnTo>
                  <a:pt x="0" y="0"/>
                </a:lnTo>
                <a:close/>
              </a:path>
            </a:pathLst>
          </a:custGeom>
          <a:solidFill>
            <a:srgbClr val="000000">
              <a:alpha val="14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 name="Rectangle 2"/>
          <p:cNvSpPr>
            <a:spLocks noGrp="1" noChangeArrowheads="1"/>
          </p:cNvSpPr>
          <p:nvPr>
            <p:ph type="ctrTitle"/>
          </p:nvPr>
        </p:nvSpPr>
        <p:spPr>
          <a:xfrm>
            <a:off x="381000" y="2357264"/>
            <a:ext cx="8339138" cy="533400"/>
          </a:xfrm>
        </p:spPr>
        <p:txBody>
          <a:bodyPr/>
          <a:lstStyle>
            <a:lvl1pPr>
              <a:defRPr sz="3600"/>
            </a:lvl1pPr>
          </a:lstStyle>
          <a:p>
            <a:pPr lvl="0"/>
            <a:r>
              <a:rPr lang="zh-CN" altLang="en-US" noProof="0" dirty="0" smtClean="0"/>
              <a:t>单击此处编辑母版标题样式</a:t>
            </a:r>
            <a:endParaRPr lang="en-US" altLang="zh-CN" noProof="0" dirty="0" smtClean="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lnSpc>
                <a:spcPct val="120000"/>
              </a:lnSpc>
              <a:defRPr sz="2600" b="0"/>
            </a:lvl1pPr>
            <a:lvl2pPr>
              <a:lnSpc>
                <a:spcPct val="120000"/>
              </a:lnSpc>
              <a:defRPr sz="2400"/>
            </a:lvl2pPr>
            <a:lvl3pPr>
              <a:lnSpc>
                <a:spcPct val="120000"/>
              </a:lnSpc>
              <a:defRPr sz="2000"/>
            </a:lvl3pPr>
            <a:lvl4pPr>
              <a:lnSpc>
                <a:spcPct val="120000"/>
              </a:lnSpc>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p:txBody>
      </p:sp>
      <p:sp>
        <p:nvSpPr>
          <p:cNvPr id="6" name="灯片编号占位符 5"/>
          <p:cNvSpPr>
            <a:spLocks noGrp="1"/>
          </p:cNvSpPr>
          <p:nvPr>
            <p:ph type="sldNum" sz="quarter" idx="12"/>
          </p:nvPr>
        </p:nvSpPr>
        <p:spPr/>
        <p:txBody>
          <a:bodyPr/>
          <a:lstStyle>
            <a:lvl1pPr>
              <a:defRPr/>
            </a:lvl1pPr>
          </a:lstStyle>
          <a:p>
            <a:fld id="{950BD6B0-76F7-4942-8BD6-FCF18CBA2D80}" type="slidenum">
              <a:rPr lang="en-US" altLang="zh-CN"/>
              <a:pPr/>
              <a:t>‹#›</a:t>
            </a:fld>
            <a:endParaRPr lang="en-US" altLang="zh-CN"/>
          </a:p>
        </p:txBody>
      </p:sp>
      <p:sp>
        <p:nvSpPr>
          <p:cNvPr id="8" name="Rectangle 4"/>
          <p:cNvSpPr>
            <a:spLocks noGrp="1" noChangeArrowheads="1"/>
          </p:cNvSpPr>
          <p:nvPr>
            <p:ph type="dt" sz="half" idx="2"/>
          </p:nvPr>
        </p:nvSpPr>
        <p:spPr>
          <a:xfrm>
            <a:off x="6372200" y="6461125"/>
            <a:ext cx="2471192" cy="244475"/>
          </a:xfrm>
          <a:prstGeom prst="rect">
            <a:avLst/>
          </a:prstGeom>
        </p:spPr>
        <p:txBody>
          <a:bodyPr/>
          <a:lstStyle>
            <a:lvl1pPr algn="l">
              <a:defRPr sz="1500" b="0">
                <a:solidFill>
                  <a:schemeClr val="tx2">
                    <a:lumMod val="40000"/>
                    <a:lumOff val="60000"/>
                  </a:schemeClr>
                </a:solidFill>
                <a:latin typeface="Arial" panose="020B0604020202020204" pitchFamily="34" charset="0"/>
              </a:defRPr>
            </a:lvl1pPr>
          </a:lstStyle>
          <a:p>
            <a:fld id="{46E0EEA7-FF2C-4F98-A19E-422254652B91}" type="datetime3">
              <a:rPr lang="zh-CN" altLang="en-US" smtClean="0"/>
              <a:pPr/>
              <a:t>2020年3月7日星期六</a:t>
            </a:fld>
            <a:endParaRPr lang="en-US" altLang="zh-CN" dirty="0"/>
          </a:p>
        </p:txBody>
      </p:sp>
      <p:sp>
        <p:nvSpPr>
          <p:cNvPr id="9" name="文本框 8"/>
          <p:cNvSpPr txBox="1"/>
          <p:nvPr userDrawn="1"/>
        </p:nvSpPr>
        <p:spPr>
          <a:xfrm>
            <a:off x="323528" y="6421779"/>
            <a:ext cx="2323072" cy="323165"/>
          </a:xfrm>
          <a:prstGeom prst="rect">
            <a:avLst/>
          </a:prstGeom>
          <a:noFill/>
        </p:spPr>
        <p:txBody>
          <a:bodyPr wrap="none" rtlCol="0">
            <a:spAutoFit/>
          </a:bodyPr>
          <a:lstStyle/>
          <a:p>
            <a:r>
              <a:rPr lang="en-US" altLang="zh-CN" sz="1500" b="0" dirty="0" smtClean="0">
                <a:solidFill>
                  <a:schemeClr val="tx2">
                    <a:lumMod val="40000"/>
                    <a:lumOff val="60000"/>
                  </a:schemeClr>
                </a:solidFill>
              </a:rPr>
              <a:t>Python</a:t>
            </a:r>
            <a:r>
              <a:rPr lang="zh-CN" altLang="en-US" sz="1500" b="0" dirty="0" smtClean="0">
                <a:solidFill>
                  <a:schemeClr val="tx2">
                    <a:lumMod val="40000"/>
                    <a:lumOff val="60000"/>
                  </a:schemeClr>
                </a:solidFill>
              </a:rPr>
              <a:t>数据分析与可视化</a:t>
            </a:r>
            <a:endParaRPr lang="zh-CN" altLang="en-US" sz="1500" b="0" dirty="0">
              <a:solidFill>
                <a:schemeClr val="tx2">
                  <a:lumMod val="40000"/>
                  <a:lumOff val="60000"/>
                </a:schemeClr>
              </a:solidFill>
            </a:endParaRPr>
          </a:p>
        </p:txBody>
      </p:sp>
    </p:spTree>
    <p:extLst>
      <p:ext uri="{BB962C8B-B14F-4D97-AF65-F5344CB8AC3E}">
        <p14:creationId xmlns:p14="http://schemas.microsoft.com/office/powerpoint/2010/main" val="6807218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程序页">
    <p:spTree>
      <p:nvGrpSpPr>
        <p:cNvPr id="1" name=""/>
        <p:cNvGrpSpPr/>
        <p:nvPr/>
      </p:nvGrpSpPr>
      <p:grpSpPr>
        <a:xfrm>
          <a:off x="0" y="0"/>
          <a:ext cx="0" cy="0"/>
          <a:chOff x="0" y="0"/>
          <a:chExt cx="0" cy="0"/>
        </a:xfrm>
      </p:grpSpPr>
      <p:sp>
        <p:nvSpPr>
          <p:cNvPr id="5" name="Rectangle 12">
            <a:extLst>
              <a:ext uri="{FF2B5EF4-FFF2-40B4-BE49-F238E27FC236}"/>
            </a:extLst>
          </p:cNvPr>
          <p:cNvSpPr>
            <a:spLocks noChangeArrowheads="1"/>
          </p:cNvSpPr>
          <p:nvPr/>
        </p:nvSpPr>
        <p:spPr bwMode="auto">
          <a:xfrm>
            <a:off x="7453314" y="6392871"/>
            <a:ext cx="428626" cy="231775"/>
          </a:xfrm>
          <a:prstGeom prst="rect">
            <a:avLst/>
          </a:prstGeom>
          <a:noFill/>
          <a:ln>
            <a:noFill/>
          </a:ln>
          <a:extLst/>
        </p:spPr>
        <p:txBody>
          <a:bodyPr/>
          <a:lstStyle>
            <a:lvl1pPr>
              <a:defRPr kumimoji="1" sz="900">
                <a:solidFill>
                  <a:srgbClr val="000000"/>
                </a:solidFill>
                <a:latin typeface="Arial" panose="020B0604020202020204" pitchFamily="34" charset="0"/>
                <a:ea typeface="宋体" panose="02010600030101010101" pitchFamily="2" charset="-122"/>
              </a:defRPr>
            </a:lvl1pPr>
            <a:lvl2pPr marL="742950" indent="-285750">
              <a:defRPr kumimoji="1" sz="900">
                <a:solidFill>
                  <a:srgbClr val="000000"/>
                </a:solidFill>
                <a:latin typeface="Arial" panose="020B0604020202020204" pitchFamily="34" charset="0"/>
                <a:ea typeface="宋体" panose="02010600030101010101" pitchFamily="2" charset="-122"/>
              </a:defRPr>
            </a:lvl2pPr>
            <a:lvl3pPr marL="1143000" indent="-228600">
              <a:defRPr kumimoji="1" sz="900">
                <a:solidFill>
                  <a:srgbClr val="000000"/>
                </a:solidFill>
                <a:latin typeface="Arial" panose="020B0604020202020204" pitchFamily="34" charset="0"/>
                <a:ea typeface="宋体" panose="02010600030101010101" pitchFamily="2" charset="-122"/>
              </a:defRPr>
            </a:lvl3pPr>
            <a:lvl4pPr marL="1600200" indent="-228600">
              <a:defRPr kumimoji="1" sz="900">
                <a:solidFill>
                  <a:srgbClr val="000000"/>
                </a:solidFill>
                <a:latin typeface="Arial" panose="020B0604020202020204" pitchFamily="34" charset="0"/>
                <a:ea typeface="宋体" panose="02010600030101010101" pitchFamily="2" charset="-122"/>
              </a:defRPr>
            </a:lvl4pPr>
            <a:lvl5pPr marL="2057400" indent="-228600">
              <a:defRPr kumimoji="1"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900">
                <a:solidFill>
                  <a:srgbClr val="000000"/>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kumimoji="0" lang="en-US" altLang="zh-CN" sz="896" dirty="0">
                <a:solidFill>
                  <a:srgbClr val="7F7F7F"/>
                </a:solidFill>
                <a:cs typeface="Arial" panose="020B0604020202020204" pitchFamily="34" charset="0"/>
              </a:rPr>
              <a:t> </a:t>
            </a:r>
            <a:fld id="{51C155F3-3B6D-4FC3-844B-0AB0FB909A19}" type="slidenum">
              <a:rPr kumimoji="0" lang="en-US" altLang="zh-CN" sz="896" smtClean="0">
                <a:solidFill>
                  <a:schemeClr val="tx1"/>
                </a:solidFill>
                <a:cs typeface="Arial" panose="020B0604020202020204" pitchFamily="34" charset="0"/>
              </a:rPr>
              <a:pPr algn="ctr" fontAlgn="auto">
                <a:spcBef>
                  <a:spcPts val="0"/>
                </a:spcBef>
                <a:spcAft>
                  <a:spcPts val="0"/>
                </a:spcAft>
                <a:defRPr/>
              </a:pPr>
              <a:t>‹#›</a:t>
            </a:fld>
            <a:endParaRPr kumimoji="0" lang="en-US" altLang="zh-CN" sz="896" dirty="0">
              <a:solidFill>
                <a:schemeClr val="tx1"/>
              </a:solidFill>
              <a:cs typeface="Arial" panose="020B0604020202020204" pitchFamily="34" charset="0"/>
            </a:endParaRPr>
          </a:p>
        </p:txBody>
      </p:sp>
      <p:cxnSp>
        <p:nvCxnSpPr>
          <p:cNvPr id="6" name="直接连接符 19">
            <a:extLst>
              <a:ext uri="{FF2B5EF4-FFF2-40B4-BE49-F238E27FC236}"/>
            </a:extLst>
          </p:cNvPr>
          <p:cNvCxnSpPr>
            <a:cxnSpLocks/>
            <a:stCxn id="6" idx="3"/>
          </p:cNvCxnSpPr>
          <p:nvPr/>
        </p:nvCxnSpPr>
        <p:spPr>
          <a:xfrm>
            <a:off x="7881941" y="6508750"/>
            <a:ext cx="764381"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a:extLst>
              <a:ext uri="{FF2B5EF4-FFF2-40B4-BE49-F238E27FC236}"/>
            </a:extLst>
          </p:cNvPr>
          <p:cNvCxnSpPr>
            <a:cxnSpLocks/>
          </p:cNvCxnSpPr>
          <p:nvPr/>
        </p:nvCxnSpPr>
        <p:spPr>
          <a:xfrm flipV="1">
            <a:off x="2789637" y="6508750"/>
            <a:ext cx="4663678"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extLst>
          </p:cNvPr>
          <p:cNvSpPr>
            <a:spLocks noChangeArrowheads="1"/>
          </p:cNvSpPr>
          <p:nvPr/>
        </p:nvSpPr>
        <p:spPr bwMode="auto">
          <a:xfrm>
            <a:off x="1332312" y="6346826"/>
            <a:ext cx="1457325" cy="292954"/>
          </a:xfrm>
          <a:prstGeom prst="rect">
            <a:avLst/>
          </a:prstGeom>
          <a:noFill/>
          <a:ln>
            <a:noFill/>
          </a:ln>
          <a:extLst/>
        </p:spPr>
        <p:txBody>
          <a:bodyPr lIns="77327" tIns="38666" rIns="77327" bIns="38666">
            <a:spAutoFit/>
          </a:bodyPr>
          <a:lstStyle>
            <a:lvl1pPr eaLnBrk="0" hangingPunct="0">
              <a:defRPr sz="900">
                <a:solidFill>
                  <a:srgbClr val="000000"/>
                </a:solidFill>
                <a:latin typeface="Arial" charset="0"/>
                <a:ea typeface="宋体" pitchFamily="2" charset="-122"/>
              </a:defRPr>
            </a:lvl1pPr>
            <a:lvl2pPr marL="742950" indent="-285750" eaLnBrk="0" hangingPunct="0">
              <a:defRPr sz="900">
                <a:solidFill>
                  <a:srgbClr val="000000"/>
                </a:solidFill>
                <a:latin typeface="Arial" charset="0"/>
                <a:ea typeface="宋体" pitchFamily="2" charset="-122"/>
              </a:defRPr>
            </a:lvl2pPr>
            <a:lvl3pPr marL="1143000" indent="-228600" eaLnBrk="0" hangingPunct="0">
              <a:defRPr sz="900">
                <a:solidFill>
                  <a:srgbClr val="000000"/>
                </a:solidFill>
                <a:latin typeface="Arial" charset="0"/>
                <a:ea typeface="宋体" pitchFamily="2" charset="-122"/>
              </a:defRPr>
            </a:lvl3pPr>
            <a:lvl4pPr marL="1600200" indent="-228600" eaLnBrk="0" hangingPunct="0">
              <a:defRPr sz="900">
                <a:solidFill>
                  <a:srgbClr val="000000"/>
                </a:solidFill>
                <a:latin typeface="Arial" charset="0"/>
                <a:ea typeface="宋体" pitchFamily="2" charset="-122"/>
              </a:defRPr>
            </a:lvl4pPr>
            <a:lvl5pPr marL="2057400" indent="-228600" eaLnBrk="0" hangingPunct="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eaLnBrk="1" fontAlgn="auto" hangingPunct="1">
              <a:lnSpc>
                <a:spcPct val="150000"/>
              </a:lnSpc>
              <a:spcBef>
                <a:spcPts val="508"/>
              </a:spcBef>
              <a:spcAft>
                <a:spcPts val="0"/>
              </a:spcAft>
              <a:defRPr/>
            </a:pPr>
            <a:r>
              <a:rPr lang="zh-CN" altLang="en-US" sz="931" dirty="0" smtClean="0">
                <a:solidFill>
                  <a:srgbClr val="404040"/>
                </a:solidFill>
                <a:latin typeface="黑体" pitchFamily="49" charset="-122"/>
                <a:ea typeface="黑体" pitchFamily="49" charset="-122"/>
                <a:cs typeface="Arial" charset="0"/>
              </a:rPr>
              <a:t>数据分析与可视化</a:t>
            </a:r>
            <a:endParaRPr lang="en-US" altLang="zh-CN" sz="931" dirty="0">
              <a:solidFill>
                <a:srgbClr val="404040"/>
              </a:solidFill>
              <a:latin typeface="黑体" pitchFamily="49" charset="-122"/>
              <a:ea typeface="黑体" pitchFamily="49" charset="-122"/>
              <a:cs typeface="Arial" charset="0"/>
            </a:endParaRPr>
          </a:p>
        </p:txBody>
      </p:sp>
      <p:cxnSp>
        <p:nvCxnSpPr>
          <p:cNvPr id="11" name="直接连接符 10">
            <a:extLst>
              <a:ext uri="{FF2B5EF4-FFF2-40B4-BE49-F238E27FC236}"/>
            </a:extLst>
          </p:cNvPr>
          <p:cNvCxnSpPr>
            <a:cxnSpLocks/>
          </p:cNvCxnSpPr>
          <p:nvPr/>
        </p:nvCxnSpPr>
        <p:spPr>
          <a:xfrm>
            <a:off x="1223192" y="6381330"/>
            <a:ext cx="0" cy="27622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内容占位符 2"/>
          <p:cNvSpPr>
            <a:spLocks noGrp="1"/>
          </p:cNvSpPr>
          <p:nvPr>
            <p:ph idx="1"/>
          </p:nvPr>
        </p:nvSpPr>
        <p:spPr>
          <a:xfrm>
            <a:off x="317867" y="1196754"/>
            <a:ext cx="8330701" cy="4960145"/>
          </a:xfrm>
        </p:spPr>
        <p:txBody>
          <a:bodyPr>
            <a:noAutofit/>
          </a:bodyPr>
          <a:lstStyle>
            <a:lvl1pPr marL="307165" indent="-307165">
              <a:lnSpc>
                <a:spcPct val="150000"/>
              </a:lnSpc>
              <a:buClr>
                <a:srgbClr val="032089"/>
              </a:buClr>
              <a:buFont typeface="Arial" panose="020B0604020202020204" pitchFamily="34" charset="0"/>
              <a:buChar char="•"/>
              <a:defRPr sz="2600" b="0">
                <a:latin typeface="Times New Roman" panose="02020603050405020304" pitchFamily="18" charset="0"/>
                <a:ea typeface="微软雅黑" pitchFamily="34" charset="-122"/>
                <a:cs typeface="Times New Roman" panose="02020603050405020304" pitchFamily="18" charset="0"/>
              </a:defRPr>
            </a:lvl1pPr>
            <a:lvl2pPr>
              <a:lnSpc>
                <a:spcPct val="130000"/>
              </a:lnSpc>
              <a:buClr>
                <a:srgbClr val="032089"/>
              </a:buClr>
              <a:buFont typeface="Wingdings" pitchFamily="2" charset="2"/>
              <a:buChar char="l"/>
              <a:defRPr sz="1971" b="0">
                <a:latin typeface="微软雅黑" pitchFamily="34" charset="-122"/>
                <a:ea typeface="微软雅黑" pitchFamily="34" charset="-122"/>
              </a:defRPr>
            </a:lvl2pPr>
            <a:lvl3pPr>
              <a:defRPr sz="1613" b="0">
                <a:latin typeface="微软雅黑" pitchFamily="34" charset="-122"/>
                <a:ea typeface="微软雅黑" pitchFamily="34" charset="-122"/>
              </a:defRPr>
            </a:lvl3pPr>
            <a:lvl4pPr>
              <a:defRPr sz="1613" b="0">
                <a:latin typeface="微软雅黑" pitchFamily="34" charset="-122"/>
                <a:ea typeface="微软雅黑" pitchFamily="34" charset="-122"/>
              </a:defRPr>
            </a:lvl4pPr>
            <a:lvl5pPr>
              <a:defRPr sz="1613" b="0">
                <a:latin typeface="微软雅黑" pitchFamily="34" charset="-122"/>
                <a:ea typeface="微软雅黑" pitchFamily="34" charset="-122"/>
              </a:defRPr>
            </a:lvl5pPr>
          </a:lstStyle>
          <a:p>
            <a:pPr lvl="0"/>
            <a:r>
              <a:rPr lang="zh-CN" altLang="en-US" dirty="0" smtClean="0"/>
              <a:t>单击此处编辑母版文本样式</a:t>
            </a:r>
          </a:p>
        </p:txBody>
      </p:sp>
      <p:sp>
        <p:nvSpPr>
          <p:cNvPr id="2" name="标题 1">
            <a:extLst>
              <a:ext uri="{FF2B5EF4-FFF2-40B4-BE49-F238E27FC236}"/>
            </a:extLst>
          </p:cNvPr>
          <p:cNvSpPr>
            <a:spLocks noGrp="1"/>
          </p:cNvSpPr>
          <p:nvPr>
            <p:ph type="title"/>
          </p:nvPr>
        </p:nvSpPr>
        <p:spPr>
          <a:xfrm>
            <a:off x="191160" y="359079"/>
            <a:ext cx="8229601" cy="528176"/>
          </a:xfrm>
        </p:spPr>
        <p:txBody>
          <a:bodyPr/>
          <a:lstStyle>
            <a:lvl1pPr>
              <a:defRPr sz="2032" b="1">
                <a:solidFill>
                  <a:schemeClr val="tx1"/>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334208539"/>
      </p:ext>
    </p:extLst>
  </p:cSld>
  <p:clrMapOvr>
    <a:masterClrMapping/>
  </p:clrMapOvr>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bg>
      <p:bgPr>
        <a:solidFill>
          <a:schemeClr val="bg1"/>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24744"/>
            <a:ext cx="8229600" cy="4525963"/>
          </a:xfrm>
        </p:spPr>
        <p:txBody>
          <a:bodyPr/>
          <a:lstStyle>
            <a:lvl1pPr>
              <a:buClr>
                <a:srgbClr val="FF0000"/>
              </a:buClr>
              <a:buFont typeface="Wingdings" pitchFamily="2" charset="2"/>
              <a:buChar char="n"/>
              <a:defRPr sz="2600"/>
            </a:lvl1pPr>
            <a:lvl2pPr>
              <a:buClr>
                <a:srgbClr val="660033"/>
              </a:buClr>
              <a:buFont typeface="Wingdings" pitchFamily="2" charset="2"/>
              <a:buChar char="Ø"/>
              <a:defRPr sz="2400"/>
            </a:lvl2pPr>
            <a:lvl3pPr>
              <a:buClr>
                <a:srgbClr val="C00000"/>
              </a:buClr>
              <a:buFont typeface="Wingdings" pitchFamily="2" charset="2"/>
              <a:buChar char="Ø"/>
              <a:defRPr/>
            </a:lvl3pPr>
          </a:lstStyle>
          <a:p>
            <a:pPr lvl="0"/>
            <a:r>
              <a:rPr lang="zh-CN" altLang="en-US" dirty="0" smtClean="0"/>
              <a:t>单击此处编辑母版文本样式</a:t>
            </a:r>
          </a:p>
          <a:p>
            <a:pPr lvl="1"/>
            <a:r>
              <a:rPr lang="zh-CN" altLang="en-US" dirty="0" smtClean="0"/>
              <a:t>第二级</a:t>
            </a:r>
          </a:p>
        </p:txBody>
      </p:sp>
      <p:sp>
        <p:nvSpPr>
          <p:cNvPr id="6" name="日期占位符 8"/>
          <p:cNvSpPr>
            <a:spLocks noGrp="1"/>
          </p:cNvSpPr>
          <p:nvPr>
            <p:ph type="dt" sz="half" idx="10"/>
          </p:nvPr>
        </p:nvSpPr>
        <p:spPr>
          <a:xfrm>
            <a:off x="457200" y="6524625"/>
            <a:ext cx="2133600" cy="196850"/>
          </a:xfrm>
          <a:prstGeom prst="rect">
            <a:avLst/>
          </a:prstGeom>
        </p:spPr>
        <p:txBody>
          <a:bodyPr/>
          <a:lstStyle>
            <a:lvl1pPr>
              <a:defRPr/>
            </a:lvl1pPr>
          </a:lstStyle>
          <a:p>
            <a:fld id="{530820CF-B880-4189-942D-D702A7CBA730}" type="datetimeFigureOut">
              <a:rPr lang="zh-CN" altLang="en-US" smtClean="0"/>
              <a:pPr/>
              <a:t>2020/3/7</a:t>
            </a:fld>
            <a:endParaRPr lang="zh-CN" altLang="en-US"/>
          </a:p>
        </p:txBody>
      </p:sp>
      <p:sp>
        <p:nvSpPr>
          <p:cNvPr id="7" name="灯片编号占位符 9"/>
          <p:cNvSpPr>
            <a:spLocks noGrp="1"/>
          </p:cNvSpPr>
          <p:nvPr>
            <p:ph type="sldNum" sz="quarter" idx="11"/>
          </p:nvPr>
        </p:nvSpPr>
        <p:spPr>
          <a:xfrm>
            <a:off x="6553200" y="6453188"/>
            <a:ext cx="2133600" cy="268287"/>
          </a:xfrm>
        </p:spPr>
        <p:txBody>
          <a:bodyPr/>
          <a:lstStyle>
            <a:lvl1pPr>
              <a:defRPr/>
            </a:lvl1pPr>
          </a:lstStyle>
          <a:p>
            <a:fld id="{0C913308-F349-4B6D-A68A-DD1791B4A57B}" type="slidenum">
              <a:rPr lang="zh-CN" altLang="en-US" smtClean="0"/>
              <a:pPr/>
              <a:t>‹#›</a:t>
            </a:fld>
            <a:endParaRPr lang="zh-CN" altLang="en-US"/>
          </a:p>
        </p:txBody>
      </p:sp>
      <p:sp>
        <p:nvSpPr>
          <p:cNvPr id="8" name="页脚占位符 10"/>
          <p:cNvSpPr>
            <a:spLocks noGrp="1"/>
          </p:cNvSpPr>
          <p:nvPr>
            <p:ph type="ftr" sz="quarter" idx="12"/>
          </p:nvPr>
        </p:nvSpPr>
        <p:spPr>
          <a:xfrm>
            <a:off x="3124200" y="6524625"/>
            <a:ext cx="2895600" cy="196850"/>
          </a:xfrm>
          <a:prstGeom prst="rect">
            <a:avLst/>
          </a:prstGeom>
        </p:spPr>
        <p:txBody>
          <a:bodyPr/>
          <a:lstStyle>
            <a:lvl1pPr>
              <a:defRPr/>
            </a:lvl1pPr>
          </a:lstStyle>
          <a:p>
            <a:endParaRPr lang="zh-CN" alt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466985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p>
            <a:fld id="{6ACF7D23-951D-4399-9FEA-F8B2DF1A1144}" type="slidenum">
              <a:rPr lang="en-US" altLang="zh-CN" smtClean="0"/>
              <a:pPr/>
              <a:t>‹#›</a:t>
            </a:fld>
            <a:endParaRPr lang="en-US" altLang="zh-CN"/>
          </a:p>
        </p:txBody>
      </p:sp>
    </p:spTree>
    <p:extLst>
      <p:ext uri="{BB962C8B-B14F-4D97-AF65-F5344CB8AC3E}">
        <p14:creationId xmlns:p14="http://schemas.microsoft.com/office/powerpoint/2010/main" val="380779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6ACF7D23-951D-4399-9FEA-F8B2DF1A1144}" type="slidenum">
              <a:rPr lang="en-US" altLang="zh-CN" smtClean="0"/>
              <a:pPr/>
              <a:t>‹#›</a:t>
            </a:fld>
            <a:endParaRPr lang="en-US" altLang="zh-CN"/>
          </a:p>
        </p:txBody>
      </p:sp>
    </p:spTree>
    <p:extLst>
      <p:ext uri="{BB962C8B-B14F-4D97-AF65-F5344CB8AC3E}">
        <p14:creationId xmlns:p14="http://schemas.microsoft.com/office/powerpoint/2010/main" val="21029502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083" name="Rectangle 59"/>
          <p:cNvSpPr>
            <a:spLocks noChangeArrowheads="1"/>
          </p:cNvSpPr>
          <p:nvPr/>
        </p:nvSpPr>
        <p:spPr bwMode="gray">
          <a:xfrm>
            <a:off x="251520" y="332656"/>
            <a:ext cx="8892480" cy="609600"/>
          </a:xfrm>
          <a:prstGeom prst="rect">
            <a:avLst/>
          </a:prstGeom>
          <a:gradFill rotWithShape="1">
            <a:gsLst>
              <a:gs pos="0">
                <a:schemeClr val="accent1"/>
              </a:gs>
              <a:gs pos="100000">
                <a:schemeClr val="accent1">
                  <a:gamma/>
                  <a:tint val="57647"/>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 name="Rectangle 2"/>
          <p:cNvSpPr>
            <a:spLocks noGrp="1" noChangeArrowheads="1"/>
          </p:cNvSpPr>
          <p:nvPr>
            <p:ph type="title"/>
          </p:nvPr>
        </p:nvSpPr>
        <p:spPr bwMode="gray">
          <a:xfrm>
            <a:off x="251520" y="332656"/>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gray">
          <a:xfrm>
            <a:off x="685800" y="1124744"/>
            <a:ext cx="8001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30" name="Rectangle 6"/>
          <p:cNvSpPr>
            <a:spLocks noGrp="1" noChangeArrowheads="1"/>
          </p:cNvSpPr>
          <p:nvPr>
            <p:ph type="sldNum" sz="quarter" idx="4"/>
          </p:nvPr>
        </p:nvSpPr>
        <p:spPr bwMode="gray">
          <a:xfrm>
            <a:off x="3657600" y="64611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b="0">
                <a:solidFill>
                  <a:srgbClr val="000000"/>
                </a:solidFill>
                <a:latin typeface="+mn-lt"/>
                <a:ea typeface="宋体" panose="02010600030101010101" pitchFamily="2" charset="-122"/>
              </a:defRPr>
            </a:lvl1pPr>
          </a:lstStyle>
          <a:p>
            <a:fld id="{6ACF7D23-951D-4399-9FEA-F8B2DF1A1144}" type="slidenum">
              <a:rPr lang="en-US" altLang="zh-CN"/>
              <a:pPr/>
              <a:t>‹#›</a:t>
            </a:fld>
            <a:endParaRPr lang="en-US" altLang="zh-CN"/>
          </a:p>
        </p:txBody>
      </p:sp>
      <p:grpSp>
        <p:nvGrpSpPr>
          <p:cNvPr id="1085" name="Group 61"/>
          <p:cNvGrpSpPr>
            <a:grpSpLocks/>
          </p:cNvGrpSpPr>
          <p:nvPr/>
        </p:nvGrpSpPr>
        <p:grpSpPr bwMode="auto">
          <a:xfrm>
            <a:off x="8676456" y="332656"/>
            <a:ext cx="381000" cy="609600"/>
            <a:chOff x="0" y="1584"/>
            <a:chExt cx="864" cy="1296"/>
          </a:xfrm>
        </p:grpSpPr>
        <p:sp>
          <p:nvSpPr>
            <p:cNvPr id="1086" name="Rectangle 62"/>
            <p:cNvSpPr>
              <a:spLocks noChangeArrowheads="1"/>
            </p:cNvSpPr>
            <p:nvPr userDrawn="1"/>
          </p:nvSpPr>
          <p:spPr bwMode="gray">
            <a:xfrm>
              <a:off x="0" y="2448"/>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63"/>
            <p:cNvSpPr>
              <a:spLocks noChangeArrowheads="1"/>
            </p:cNvSpPr>
            <p:nvPr userDrawn="1"/>
          </p:nvSpPr>
          <p:spPr bwMode="gray">
            <a:xfrm>
              <a:off x="0" y="1584"/>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8" name="Rectangle 64"/>
            <p:cNvSpPr>
              <a:spLocks noChangeArrowheads="1"/>
            </p:cNvSpPr>
            <p:nvPr userDrawn="1"/>
          </p:nvSpPr>
          <p:spPr bwMode="gray">
            <a:xfrm>
              <a:off x="432" y="2016"/>
              <a:ext cx="432" cy="43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hf hdr="0"/>
  <p:txStyles>
    <p:title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Char char="v"/>
        <a:defRPr sz="2400" b="1"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eaLnBrk="1" fontAlgn="base" hangingPunct="1">
        <a:spcBef>
          <a:spcPct val="20000"/>
        </a:spcBef>
        <a:spcAft>
          <a:spcPct val="0"/>
        </a:spcAft>
        <a:buClr>
          <a:schemeClr val="tx1"/>
        </a:buClr>
        <a:buChar char="•"/>
        <a:defRPr sz="2200" kern="1200">
          <a:solidFill>
            <a:schemeClr val="tx1"/>
          </a:solidFill>
          <a:latin typeface="Arial" panose="020B0604020202020204" pitchFamily="34" charset="0"/>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customXml" Target="../ink/ink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5" Type="http://schemas.openxmlformats.org/officeDocument/2006/relationships/image" Target="../media/image41.emf"/><Relationship Id="rId4" Type="http://schemas.openxmlformats.org/officeDocument/2006/relationships/customXml" Target="../ink/ink3.xml"/></Relationships>
</file>

<file path=ppt/slides/_rels/slide6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Rectangle 5"/>
          <p:cNvSpPr>
            <a:spLocks noGrp="1" noChangeArrowheads="1"/>
          </p:cNvSpPr>
          <p:nvPr>
            <p:ph type="subTitle" idx="1"/>
          </p:nvPr>
        </p:nvSpPr>
        <p:spPr>
          <a:xfrm>
            <a:off x="457994" y="3348360"/>
            <a:ext cx="8229600" cy="728712"/>
          </a:xfrm>
        </p:spPr>
        <p:txBody>
          <a:bodyPr/>
          <a:lstStyle/>
          <a:p>
            <a:r>
              <a:rPr lang="zh-CN" altLang="zh-CN" sz="3200" dirty="0"/>
              <a:t>第</a:t>
            </a:r>
            <a:r>
              <a:rPr lang="en-US" altLang="zh-CN" sz="3200" dirty="0"/>
              <a:t>1</a:t>
            </a:r>
            <a:r>
              <a:rPr lang="zh-CN" altLang="zh-CN" sz="3200" dirty="0"/>
              <a:t>章 数据分析与可视化概述</a:t>
            </a:r>
            <a:endParaRPr lang="en-US" altLang="zh-CN" sz="3200" dirty="0">
              <a:ea typeface="宋体" panose="02010600030101010101" pitchFamily="2" charset="-122"/>
            </a:endParaRPr>
          </a:p>
        </p:txBody>
      </p:sp>
      <p:sp>
        <p:nvSpPr>
          <p:cNvPr id="100356" name="Rectangle 4"/>
          <p:cNvSpPr>
            <a:spLocks noGrp="1" noChangeArrowheads="1"/>
          </p:cNvSpPr>
          <p:nvPr>
            <p:ph type="ctrTitle"/>
          </p:nvPr>
        </p:nvSpPr>
        <p:spPr/>
        <p:txBody>
          <a:bodyPr/>
          <a:lstStyle/>
          <a:p>
            <a:r>
              <a:rPr lang="en-US" altLang="zh-CN" sz="4600" dirty="0" smtClean="0">
                <a:ea typeface="宋体" panose="02010600030101010101" pitchFamily="2" charset="-122"/>
              </a:rPr>
              <a:t>Python</a:t>
            </a:r>
            <a:r>
              <a:rPr lang="zh-CN" altLang="en-US" sz="4600" dirty="0" smtClean="0">
                <a:ea typeface="宋体" panose="02010600030101010101" pitchFamily="2" charset="-122"/>
              </a:rPr>
              <a:t>数据分析与可视化</a:t>
            </a:r>
            <a:endParaRPr lang="en-US" altLang="zh-CN" sz="4600" dirty="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332612059"/>
              </p:ext>
            </p:extLst>
          </p:nvPr>
        </p:nvGraphicFramePr>
        <p:xfrm>
          <a:off x="318541" y="1121260"/>
          <a:ext cx="8582162" cy="2746202"/>
        </p:xfrm>
        <a:graphic>
          <a:graphicData uri="http://schemas.openxmlformats.org/drawingml/2006/table">
            <a:tbl>
              <a:tblPr firstRow="1" bandRow="1">
                <a:tableStyleId>{5C22544A-7EE6-4342-B048-85BDC9FD1C3A}</a:tableStyleId>
              </a:tblPr>
              <a:tblGrid>
                <a:gridCol w="1144289"/>
                <a:gridCol w="3658405"/>
                <a:gridCol w="3779468"/>
              </a:tblGrid>
              <a:tr h="313939">
                <a:tc>
                  <a:txBody>
                    <a:bodyPr/>
                    <a:lstStyle/>
                    <a:p>
                      <a:r>
                        <a:rPr lang="zh-CN" altLang="en-US" sz="1800" dirty="0" smtClean="0"/>
                        <a:t>差异角度</a:t>
                      </a:r>
                      <a:endParaRPr lang="zh-CN" altLang="en-US" sz="1800" dirty="0"/>
                    </a:p>
                  </a:txBody>
                  <a:tcPr marL="88164" marR="88164" marT="38705" marB="38705"/>
                </a:tc>
                <a:tc>
                  <a:txBody>
                    <a:bodyPr/>
                    <a:lstStyle/>
                    <a:p>
                      <a:r>
                        <a:rPr lang="zh-CN" altLang="en-US" sz="1800" dirty="0" smtClean="0"/>
                        <a:t>数据分析</a:t>
                      </a:r>
                      <a:endParaRPr lang="zh-CN" altLang="en-US" sz="1800" dirty="0"/>
                    </a:p>
                  </a:txBody>
                  <a:tcPr marL="88164" marR="88164" marT="38705" marB="38705"/>
                </a:tc>
                <a:tc>
                  <a:txBody>
                    <a:bodyPr/>
                    <a:lstStyle/>
                    <a:p>
                      <a:r>
                        <a:rPr lang="zh-CN" altLang="en-US" sz="1800" dirty="0" smtClean="0"/>
                        <a:t>数据挖掘 </a:t>
                      </a:r>
                      <a:endParaRPr lang="zh-CN" altLang="en-US" sz="1800" dirty="0"/>
                    </a:p>
                  </a:txBody>
                  <a:tcPr marL="88164" marR="88164" marT="38705" marB="38705"/>
                </a:tc>
              </a:tr>
              <a:tr h="366405">
                <a:tc>
                  <a:txBody>
                    <a:bodyPr/>
                    <a:lstStyle/>
                    <a:p>
                      <a:pPr>
                        <a:lnSpc>
                          <a:spcPct val="140000"/>
                        </a:lnSpc>
                        <a:spcBef>
                          <a:spcPts val="600"/>
                        </a:spcBef>
                        <a:spcAft>
                          <a:spcPts val="600"/>
                        </a:spcAft>
                      </a:pPr>
                      <a:r>
                        <a:rPr lang="zh-CN" altLang="en-US" sz="1800" dirty="0" smtClean="0"/>
                        <a:t>定义</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描述和探索性分析，评估现状和修正不足 技术</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技术性的“采矿”过程，发现未知的模式和规律 </a:t>
                      </a:r>
                      <a:endParaRPr lang="zh-CN" altLang="en-US" sz="1800" dirty="0"/>
                    </a:p>
                  </a:txBody>
                  <a:tcPr marL="88164" marR="88164" marT="38705" marB="38705"/>
                </a:tc>
              </a:tr>
              <a:tr h="366405">
                <a:tc>
                  <a:txBody>
                    <a:bodyPr/>
                    <a:lstStyle/>
                    <a:p>
                      <a:pPr marL="0" marR="0" indent="0" algn="l" defTabSz="914400" rtl="0" eaLnBrk="1" fontAlgn="auto" latinLnBrk="0" hangingPunct="1">
                        <a:lnSpc>
                          <a:spcPct val="140000"/>
                        </a:lnSpc>
                        <a:spcBef>
                          <a:spcPts val="600"/>
                        </a:spcBef>
                        <a:spcAft>
                          <a:spcPts val="600"/>
                        </a:spcAft>
                        <a:buClrTx/>
                        <a:buSzTx/>
                        <a:buFontTx/>
                        <a:buNone/>
                        <a:tabLst/>
                        <a:defRPr/>
                      </a:pPr>
                      <a:r>
                        <a:rPr lang="zh-CN" altLang="en-US" sz="1800" dirty="0" smtClean="0"/>
                        <a:t>侧重点</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实际的业务知识 </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实际的业务知识 </a:t>
                      </a:r>
                      <a:endParaRPr lang="zh-CN" altLang="en-US" sz="1800" dirty="0"/>
                    </a:p>
                  </a:txBody>
                  <a:tcPr marL="88164" marR="88164" marT="38705" marB="38705"/>
                </a:tc>
              </a:tr>
              <a:tr h="366405">
                <a:tc>
                  <a:txBody>
                    <a:bodyPr/>
                    <a:lstStyle/>
                    <a:p>
                      <a:pPr>
                        <a:lnSpc>
                          <a:spcPct val="140000"/>
                        </a:lnSpc>
                        <a:spcBef>
                          <a:spcPts val="600"/>
                        </a:spcBef>
                        <a:spcAft>
                          <a:spcPts val="600"/>
                        </a:spcAft>
                      </a:pPr>
                      <a:r>
                        <a:rPr lang="zh-CN" altLang="en-US" sz="1800" dirty="0" smtClean="0"/>
                        <a:t>技能</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统计学、数据库、</a:t>
                      </a:r>
                      <a:r>
                        <a:rPr lang="en-US" altLang="zh-CN" sz="1800" dirty="0" smtClean="0"/>
                        <a:t>Excel</a:t>
                      </a:r>
                      <a:r>
                        <a:rPr lang="zh-CN" altLang="en-US" sz="1800" dirty="0" smtClean="0"/>
                        <a:t>、可视化等</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过硬的数学功底和编程技术</a:t>
                      </a:r>
                      <a:endParaRPr lang="zh-CN" altLang="en-US" sz="1800" dirty="0"/>
                    </a:p>
                  </a:txBody>
                  <a:tcPr marL="88164" marR="88164" marT="38705" marB="38705"/>
                </a:tc>
              </a:tr>
              <a:tr h="366405">
                <a:tc>
                  <a:txBody>
                    <a:bodyPr/>
                    <a:lstStyle/>
                    <a:p>
                      <a:pPr>
                        <a:lnSpc>
                          <a:spcPct val="140000"/>
                        </a:lnSpc>
                        <a:spcBef>
                          <a:spcPts val="600"/>
                        </a:spcBef>
                        <a:spcAft>
                          <a:spcPts val="600"/>
                        </a:spcAft>
                      </a:pPr>
                      <a:r>
                        <a:rPr lang="zh-CN" altLang="en-US" sz="1800" dirty="0" smtClean="0"/>
                        <a:t>结果</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需结合业务知识解读统计结果</a:t>
                      </a:r>
                      <a:endParaRPr lang="zh-CN" altLang="en-US" sz="1800" dirty="0"/>
                    </a:p>
                  </a:txBody>
                  <a:tcPr marL="88164" marR="88164" marT="38705" marB="38705"/>
                </a:tc>
                <a:tc>
                  <a:txBody>
                    <a:bodyPr/>
                    <a:lstStyle/>
                    <a:p>
                      <a:pPr>
                        <a:lnSpc>
                          <a:spcPct val="120000"/>
                        </a:lnSpc>
                        <a:spcBef>
                          <a:spcPts val="600"/>
                        </a:spcBef>
                        <a:spcAft>
                          <a:spcPts val="600"/>
                        </a:spcAft>
                      </a:pPr>
                      <a:r>
                        <a:rPr lang="zh-CN" altLang="en-US" sz="1800" dirty="0" smtClean="0"/>
                        <a:t>模型或规则</a:t>
                      </a:r>
                      <a:endParaRPr lang="zh-CN" altLang="en-US" sz="1800" dirty="0"/>
                    </a:p>
                  </a:txBody>
                  <a:tcPr marL="88164" marR="88164" marT="38705" marB="38705"/>
                </a:tc>
              </a:tr>
            </a:tbl>
          </a:graphicData>
        </a:graphic>
      </p:graphicFrame>
      <p:sp>
        <p:nvSpPr>
          <p:cNvPr id="2" name="标题 1"/>
          <p:cNvSpPr>
            <a:spLocks noGrp="1"/>
          </p:cNvSpPr>
          <p:nvPr>
            <p:ph type="title"/>
          </p:nvPr>
        </p:nvSpPr>
        <p:spPr/>
        <p:txBody>
          <a:bodyPr/>
          <a:lstStyle/>
          <a:p>
            <a:r>
              <a:rPr lang="zh-CN" altLang="en-US" sz="2800" b="1" dirty="0" smtClean="0">
                <a:solidFill>
                  <a:schemeClr val="bg1"/>
                </a:solidFill>
                <a:latin typeface="SimSun" pitchFamily="2" charset="-122"/>
              </a:rPr>
              <a:t>数据分析与数据挖掘的区别</a:t>
            </a:r>
            <a:endParaRPr lang="zh-CN" altLang="en-US" sz="2800" b="1" dirty="0">
              <a:solidFill>
                <a:schemeClr val="bg1"/>
              </a:solidFill>
            </a:endParaRPr>
          </a:p>
        </p:txBody>
      </p:sp>
      <p:grpSp>
        <p:nvGrpSpPr>
          <p:cNvPr id="5" name="组合 4"/>
          <p:cNvGrpSpPr/>
          <p:nvPr/>
        </p:nvGrpSpPr>
        <p:grpSpPr>
          <a:xfrm>
            <a:off x="2051720" y="3957195"/>
            <a:ext cx="6499448" cy="2309352"/>
            <a:chOff x="457200" y="1066800"/>
            <a:chExt cx="8382000" cy="5173498"/>
          </a:xfrm>
        </p:grpSpPr>
        <p:sp>
          <p:nvSpPr>
            <p:cNvPr id="6" name="AutoShape 3"/>
            <p:cNvSpPr>
              <a:spLocks noChangeArrowheads="1"/>
            </p:cNvSpPr>
            <p:nvPr/>
          </p:nvSpPr>
          <p:spPr bwMode="auto">
            <a:xfrm>
              <a:off x="762000" y="1066800"/>
              <a:ext cx="7467600" cy="5029200"/>
            </a:xfrm>
            <a:prstGeom prst="flowChartExtract">
              <a:avLst/>
            </a:prstGeom>
            <a:noFill/>
            <a:ln w="9525">
              <a:solidFill>
                <a:schemeClr val="tx1"/>
              </a:solidFill>
              <a:miter lim="800000"/>
              <a:headEnd/>
              <a:tailEnd/>
            </a:ln>
          </p:spPr>
          <p:txBody>
            <a:bodyPr wrap="none" lIns="77402" tIns="38701" rIns="77402" bIns="38701" anchor="ctr"/>
            <a:lstStyle/>
            <a:p>
              <a:pPr algn="ctr" eaLnBrk="0" hangingPunct="0"/>
              <a:endParaRPr lang="zh-CN" altLang="zh-CN" sz="1016">
                <a:latin typeface="Times New Roman" pitchFamily="18" charset="0"/>
              </a:endParaRPr>
            </a:p>
          </p:txBody>
        </p:sp>
        <p:sp>
          <p:nvSpPr>
            <p:cNvPr id="7" name="Line 4"/>
            <p:cNvSpPr>
              <a:spLocks noChangeShapeType="1"/>
            </p:cNvSpPr>
            <p:nvPr/>
          </p:nvSpPr>
          <p:spPr bwMode="auto">
            <a:xfrm>
              <a:off x="1219200" y="5486400"/>
              <a:ext cx="6553200" cy="0"/>
            </a:xfrm>
            <a:prstGeom prst="line">
              <a:avLst/>
            </a:prstGeom>
            <a:noFill/>
            <a:ln w="9525">
              <a:solidFill>
                <a:schemeClr val="tx1"/>
              </a:solidFill>
              <a:round/>
              <a:headEnd/>
              <a:tailEnd/>
            </a:ln>
          </p:spPr>
          <p:txBody>
            <a:bodyPr lIns="77402" tIns="38701" rIns="77402" bIns="38701"/>
            <a:lstStyle/>
            <a:p>
              <a:endParaRPr lang="zh-CN" altLang="en-US" sz="1016"/>
            </a:p>
          </p:txBody>
        </p:sp>
        <p:sp>
          <p:nvSpPr>
            <p:cNvPr id="8" name="Line 5"/>
            <p:cNvSpPr>
              <a:spLocks noChangeShapeType="1"/>
            </p:cNvSpPr>
            <p:nvPr/>
          </p:nvSpPr>
          <p:spPr bwMode="auto">
            <a:xfrm>
              <a:off x="1676400" y="4876800"/>
              <a:ext cx="5638800" cy="0"/>
            </a:xfrm>
            <a:prstGeom prst="line">
              <a:avLst/>
            </a:prstGeom>
            <a:noFill/>
            <a:ln w="9525">
              <a:solidFill>
                <a:schemeClr val="tx1"/>
              </a:solidFill>
              <a:round/>
              <a:headEnd/>
              <a:tailEnd/>
            </a:ln>
          </p:spPr>
          <p:txBody>
            <a:bodyPr lIns="77402" tIns="38701" rIns="77402" bIns="38701"/>
            <a:lstStyle/>
            <a:p>
              <a:endParaRPr lang="zh-CN" altLang="en-US" sz="1016"/>
            </a:p>
          </p:txBody>
        </p:sp>
        <p:sp>
          <p:nvSpPr>
            <p:cNvPr id="9" name="Line 6"/>
            <p:cNvSpPr>
              <a:spLocks noChangeShapeType="1"/>
            </p:cNvSpPr>
            <p:nvPr/>
          </p:nvSpPr>
          <p:spPr bwMode="auto">
            <a:xfrm>
              <a:off x="2209800" y="4114800"/>
              <a:ext cx="4572000" cy="0"/>
            </a:xfrm>
            <a:prstGeom prst="line">
              <a:avLst/>
            </a:prstGeom>
            <a:noFill/>
            <a:ln w="9525">
              <a:solidFill>
                <a:schemeClr val="tx1"/>
              </a:solidFill>
              <a:round/>
              <a:headEnd/>
              <a:tailEnd/>
            </a:ln>
          </p:spPr>
          <p:txBody>
            <a:bodyPr lIns="77402" tIns="38701" rIns="77402" bIns="38701"/>
            <a:lstStyle/>
            <a:p>
              <a:endParaRPr lang="zh-CN" altLang="en-US" sz="1016"/>
            </a:p>
          </p:txBody>
        </p:sp>
        <p:sp>
          <p:nvSpPr>
            <p:cNvPr id="10" name="Line 7"/>
            <p:cNvSpPr>
              <a:spLocks noChangeShapeType="1"/>
            </p:cNvSpPr>
            <p:nvPr/>
          </p:nvSpPr>
          <p:spPr bwMode="auto">
            <a:xfrm>
              <a:off x="2819400" y="3352800"/>
              <a:ext cx="3352800" cy="0"/>
            </a:xfrm>
            <a:prstGeom prst="line">
              <a:avLst/>
            </a:prstGeom>
            <a:noFill/>
            <a:ln w="9525">
              <a:solidFill>
                <a:schemeClr val="tx1"/>
              </a:solidFill>
              <a:round/>
              <a:headEnd/>
              <a:tailEnd/>
            </a:ln>
          </p:spPr>
          <p:txBody>
            <a:bodyPr lIns="77402" tIns="38701" rIns="77402" bIns="38701"/>
            <a:lstStyle/>
            <a:p>
              <a:endParaRPr lang="zh-CN" altLang="en-US" sz="1016"/>
            </a:p>
          </p:txBody>
        </p:sp>
        <p:sp>
          <p:nvSpPr>
            <p:cNvPr id="11" name="Line 8"/>
            <p:cNvSpPr>
              <a:spLocks noChangeShapeType="1"/>
            </p:cNvSpPr>
            <p:nvPr/>
          </p:nvSpPr>
          <p:spPr bwMode="auto">
            <a:xfrm>
              <a:off x="3429000" y="2514600"/>
              <a:ext cx="2133600" cy="0"/>
            </a:xfrm>
            <a:prstGeom prst="line">
              <a:avLst/>
            </a:prstGeom>
            <a:noFill/>
            <a:ln w="9525">
              <a:solidFill>
                <a:schemeClr val="tx1"/>
              </a:solidFill>
              <a:round/>
              <a:headEnd/>
              <a:tailEnd/>
            </a:ln>
          </p:spPr>
          <p:txBody>
            <a:bodyPr lIns="77402" tIns="38701" rIns="77402" bIns="38701"/>
            <a:lstStyle/>
            <a:p>
              <a:endParaRPr lang="zh-CN" altLang="en-US" sz="1016"/>
            </a:p>
          </p:txBody>
        </p:sp>
        <p:sp>
          <p:nvSpPr>
            <p:cNvPr id="12" name="Line 9"/>
            <p:cNvSpPr>
              <a:spLocks noChangeShapeType="1"/>
            </p:cNvSpPr>
            <p:nvPr/>
          </p:nvSpPr>
          <p:spPr bwMode="auto">
            <a:xfrm flipV="1">
              <a:off x="533400" y="1066800"/>
              <a:ext cx="0" cy="5029200"/>
            </a:xfrm>
            <a:prstGeom prst="line">
              <a:avLst/>
            </a:prstGeom>
            <a:noFill/>
            <a:ln w="38100">
              <a:solidFill>
                <a:schemeClr val="tx1"/>
              </a:solidFill>
              <a:round/>
              <a:headEnd/>
              <a:tailEnd type="triangle" w="med" len="med"/>
            </a:ln>
          </p:spPr>
          <p:txBody>
            <a:bodyPr lIns="77402" tIns="38701" rIns="77402" bIns="38701"/>
            <a:lstStyle/>
            <a:p>
              <a:endParaRPr lang="zh-CN" altLang="en-US" sz="1016"/>
            </a:p>
          </p:txBody>
        </p:sp>
        <p:sp>
          <p:nvSpPr>
            <p:cNvPr id="13" name="Line 10"/>
            <p:cNvSpPr>
              <a:spLocks noChangeShapeType="1"/>
            </p:cNvSpPr>
            <p:nvPr/>
          </p:nvSpPr>
          <p:spPr bwMode="auto">
            <a:xfrm flipV="1">
              <a:off x="8839200" y="1066800"/>
              <a:ext cx="0" cy="5029200"/>
            </a:xfrm>
            <a:prstGeom prst="line">
              <a:avLst/>
            </a:prstGeom>
            <a:noFill/>
            <a:ln w="38100">
              <a:solidFill>
                <a:schemeClr val="tx1"/>
              </a:solidFill>
              <a:round/>
              <a:headEnd/>
              <a:tailEnd type="triangle" w="med" len="med"/>
            </a:ln>
          </p:spPr>
          <p:txBody>
            <a:bodyPr lIns="77402" tIns="38701" rIns="77402" bIns="38701"/>
            <a:lstStyle/>
            <a:p>
              <a:endParaRPr lang="zh-CN" altLang="en-US" sz="1016"/>
            </a:p>
          </p:txBody>
        </p:sp>
        <p:sp>
          <p:nvSpPr>
            <p:cNvPr id="14" name="Text Box 11"/>
            <p:cNvSpPr txBox="1">
              <a:spLocks noChangeArrowheads="1"/>
            </p:cNvSpPr>
            <p:nvPr/>
          </p:nvSpPr>
          <p:spPr bwMode="auto">
            <a:xfrm>
              <a:off x="587269" y="1128711"/>
              <a:ext cx="1638373" cy="1225706"/>
            </a:xfrm>
            <a:prstGeom prst="rect">
              <a:avLst/>
            </a:prstGeom>
            <a:noFill/>
            <a:ln w="9525">
              <a:noFill/>
              <a:miter lim="800000"/>
              <a:headEnd/>
              <a:tailEnd/>
            </a:ln>
          </p:spPr>
          <p:txBody>
            <a:bodyPr wrap="none" lIns="77402" tIns="38701" rIns="77402" bIns="38701">
              <a:spAutoFit/>
            </a:bodyPr>
            <a:lstStyle/>
            <a:p>
              <a:pPr eaLnBrk="0" hangingPunct="0"/>
              <a:r>
                <a:rPr lang="en-US" altLang="zh-CN" sz="1016" dirty="0">
                  <a:latin typeface="Times New Roman" pitchFamily="18" charset="0"/>
                </a:rPr>
                <a:t>Increasing potential</a:t>
              </a:r>
            </a:p>
            <a:p>
              <a:pPr eaLnBrk="0" hangingPunct="0"/>
              <a:r>
                <a:rPr lang="en-US" altLang="zh-CN" sz="1016" dirty="0">
                  <a:latin typeface="Times New Roman" pitchFamily="18" charset="0"/>
                </a:rPr>
                <a:t>to support</a:t>
              </a:r>
            </a:p>
            <a:p>
              <a:pPr eaLnBrk="0" hangingPunct="0"/>
              <a:r>
                <a:rPr lang="en-US" altLang="zh-CN" sz="1016" dirty="0">
                  <a:latin typeface="Times New Roman" pitchFamily="18" charset="0"/>
                </a:rPr>
                <a:t>business decisions</a:t>
              </a:r>
            </a:p>
          </p:txBody>
        </p:sp>
        <p:sp>
          <p:nvSpPr>
            <p:cNvPr id="15" name="Text Box 12"/>
            <p:cNvSpPr txBox="1">
              <a:spLocks noChangeArrowheads="1"/>
            </p:cNvSpPr>
            <p:nvPr/>
          </p:nvSpPr>
          <p:spPr bwMode="auto">
            <a:xfrm>
              <a:off x="7872698" y="1574801"/>
              <a:ext cx="877603" cy="525298"/>
            </a:xfrm>
            <a:prstGeom prst="rect">
              <a:avLst/>
            </a:prstGeom>
            <a:noFill/>
            <a:ln w="9525">
              <a:noFill/>
              <a:miter lim="800000"/>
              <a:headEnd/>
              <a:tailEnd/>
            </a:ln>
          </p:spPr>
          <p:txBody>
            <a:bodyPr wrap="none" lIns="77402" tIns="38701" rIns="77402" bIns="38701">
              <a:spAutoFit/>
            </a:bodyPr>
            <a:lstStyle/>
            <a:p>
              <a:pPr algn="r" eaLnBrk="0" hangingPunct="0"/>
              <a:r>
                <a:rPr lang="en-US" altLang="zh-CN" sz="1016">
                  <a:latin typeface="Times New Roman" pitchFamily="18" charset="0"/>
                </a:rPr>
                <a:t>End User</a:t>
              </a:r>
            </a:p>
          </p:txBody>
        </p:sp>
        <p:sp>
          <p:nvSpPr>
            <p:cNvPr id="16" name="Text Box 13"/>
            <p:cNvSpPr txBox="1">
              <a:spLocks noChangeArrowheads="1"/>
            </p:cNvSpPr>
            <p:nvPr/>
          </p:nvSpPr>
          <p:spPr bwMode="auto">
            <a:xfrm>
              <a:off x="7865939" y="2565400"/>
              <a:ext cx="838324" cy="875503"/>
            </a:xfrm>
            <a:prstGeom prst="rect">
              <a:avLst/>
            </a:prstGeom>
            <a:noFill/>
            <a:ln w="9525">
              <a:noFill/>
              <a:miter lim="800000"/>
              <a:headEnd/>
              <a:tailEnd/>
            </a:ln>
          </p:spPr>
          <p:txBody>
            <a:bodyPr wrap="none" lIns="77402" tIns="38701" rIns="77402" bIns="38701">
              <a:spAutoFit/>
            </a:bodyPr>
            <a:lstStyle/>
            <a:p>
              <a:pPr algn="r" eaLnBrk="0" hangingPunct="0"/>
              <a:r>
                <a:rPr lang="en-US" altLang="zh-CN" sz="1016">
                  <a:latin typeface="Times New Roman" pitchFamily="18" charset="0"/>
                </a:rPr>
                <a:t>Business</a:t>
              </a:r>
            </a:p>
            <a:p>
              <a:pPr algn="r" eaLnBrk="0" hangingPunct="0"/>
              <a:r>
                <a:rPr lang="en-US" altLang="zh-CN" sz="1016">
                  <a:latin typeface="Times New Roman" pitchFamily="18" charset="0"/>
                </a:rPr>
                <a:t>  Analyst</a:t>
              </a:r>
            </a:p>
          </p:txBody>
        </p:sp>
        <p:sp>
          <p:nvSpPr>
            <p:cNvPr id="17" name="Text Box 14"/>
            <p:cNvSpPr txBox="1">
              <a:spLocks noChangeArrowheads="1"/>
            </p:cNvSpPr>
            <p:nvPr/>
          </p:nvSpPr>
          <p:spPr bwMode="auto">
            <a:xfrm>
              <a:off x="7940692" y="3403599"/>
              <a:ext cx="755632" cy="875503"/>
            </a:xfrm>
            <a:prstGeom prst="rect">
              <a:avLst/>
            </a:prstGeom>
            <a:noFill/>
            <a:ln w="9525">
              <a:noFill/>
              <a:miter lim="800000"/>
              <a:headEnd/>
              <a:tailEnd/>
            </a:ln>
          </p:spPr>
          <p:txBody>
            <a:bodyPr wrap="none" lIns="77402" tIns="38701" rIns="77402" bIns="38701">
              <a:spAutoFit/>
            </a:bodyPr>
            <a:lstStyle/>
            <a:p>
              <a:pPr algn="r" eaLnBrk="0" hangingPunct="0"/>
              <a:r>
                <a:rPr lang="en-US" altLang="zh-CN" sz="1016">
                  <a:latin typeface="Times New Roman" pitchFamily="18" charset="0"/>
                </a:rPr>
                <a:t>     Data</a:t>
              </a:r>
            </a:p>
            <a:p>
              <a:pPr algn="r" eaLnBrk="0" hangingPunct="0"/>
              <a:r>
                <a:rPr lang="en-US" altLang="zh-CN" sz="1016">
                  <a:latin typeface="Times New Roman" pitchFamily="18" charset="0"/>
                </a:rPr>
                <a:t>Analyst</a:t>
              </a:r>
            </a:p>
          </p:txBody>
        </p:sp>
        <p:sp>
          <p:nvSpPr>
            <p:cNvPr id="18" name="Text Box 15"/>
            <p:cNvSpPr txBox="1">
              <a:spLocks noChangeArrowheads="1"/>
            </p:cNvSpPr>
            <p:nvPr/>
          </p:nvSpPr>
          <p:spPr bwMode="auto">
            <a:xfrm>
              <a:off x="8156619" y="5308599"/>
              <a:ext cx="557170" cy="525298"/>
            </a:xfrm>
            <a:prstGeom prst="rect">
              <a:avLst/>
            </a:prstGeom>
            <a:noFill/>
            <a:ln w="9525">
              <a:noFill/>
              <a:miter lim="800000"/>
              <a:headEnd/>
              <a:tailEnd/>
            </a:ln>
          </p:spPr>
          <p:txBody>
            <a:bodyPr wrap="none" lIns="77402" tIns="38701" rIns="77402" bIns="38701">
              <a:spAutoFit/>
            </a:bodyPr>
            <a:lstStyle/>
            <a:p>
              <a:pPr algn="r" eaLnBrk="0" hangingPunct="0"/>
              <a:r>
                <a:rPr lang="en-US" altLang="zh-CN" sz="1016">
                  <a:latin typeface="Times New Roman" pitchFamily="18" charset="0"/>
                </a:rPr>
                <a:t>DBA</a:t>
              </a:r>
            </a:p>
          </p:txBody>
        </p:sp>
        <p:sp>
          <p:nvSpPr>
            <p:cNvPr id="19" name="Text Box 16"/>
            <p:cNvSpPr txBox="1">
              <a:spLocks noChangeArrowheads="1"/>
            </p:cNvSpPr>
            <p:nvPr/>
          </p:nvSpPr>
          <p:spPr bwMode="auto">
            <a:xfrm>
              <a:off x="3886200" y="1797050"/>
              <a:ext cx="1219200" cy="875503"/>
            </a:xfrm>
            <a:prstGeom prst="rect">
              <a:avLst/>
            </a:prstGeom>
            <a:noFill/>
            <a:ln w="9525">
              <a:noFill/>
              <a:miter lim="800000"/>
              <a:headEnd/>
              <a:tailEnd/>
            </a:ln>
          </p:spPr>
          <p:txBody>
            <a:bodyPr lIns="77402" tIns="38701" rIns="77402" bIns="38701">
              <a:spAutoFit/>
            </a:bodyPr>
            <a:lstStyle/>
            <a:p>
              <a:pPr algn="ctr" eaLnBrk="0" hangingPunct="0"/>
              <a:r>
                <a:rPr lang="en-US" altLang="zh-CN" sz="1016" dirty="0"/>
                <a:t>Decision Making</a:t>
              </a:r>
            </a:p>
          </p:txBody>
        </p:sp>
        <p:sp>
          <p:nvSpPr>
            <p:cNvPr id="20" name="Text Box 17"/>
            <p:cNvSpPr txBox="1">
              <a:spLocks noChangeArrowheads="1"/>
            </p:cNvSpPr>
            <p:nvPr/>
          </p:nvSpPr>
          <p:spPr bwMode="auto">
            <a:xfrm>
              <a:off x="3628572" y="2611437"/>
              <a:ext cx="1632171" cy="525298"/>
            </a:xfrm>
            <a:prstGeom prst="rect">
              <a:avLst/>
            </a:prstGeom>
            <a:noFill/>
            <a:ln w="9525">
              <a:noFill/>
              <a:miter lim="800000"/>
              <a:headEnd/>
              <a:tailEnd/>
            </a:ln>
          </p:spPr>
          <p:txBody>
            <a:bodyPr wrap="none" lIns="77402" tIns="38701" rIns="77402" bIns="38701">
              <a:spAutoFit/>
            </a:bodyPr>
            <a:lstStyle/>
            <a:p>
              <a:pPr eaLnBrk="0" hangingPunct="0"/>
              <a:r>
                <a:rPr lang="en-US" altLang="zh-CN" sz="1016" dirty="0"/>
                <a:t>Data Presentation</a:t>
              </a:r>
            </a:p>
          </p:txBody>
        </p:sp>
        <p:sp>
          <p:nvSpPr>
            <p:cNvPr id="21" name="Text Box 18"/>
            <p:cNvSpPr txBox="1">
              <a:spLocks noChangeArrowheads="1"/>
            </p:cNvSpPr>
            <p:nvPr/>
          </p:nvSpPr>
          <p:spPr bwMode="auto">
            <a:xfrm>
              <a:off x="3245011" y="2971800"/>
              <a:ext cx="1969143" cy="525298"/>
            </a:xfrm>
            <a:prstGeom prst="rect">
              <a:avLst/>
            </a:prstGeom>
            <a:noFill/>
            <a:ln w="9525">
              <a:noFill/>
              <a:miter lim="800000"/>
              <a:headEnd/>
              <a:tailEnd/>
            </a:ln>
          </p:spPr>
          <p:txBody>
            <a:bodyPr wrap="none" lIns="77402" tIns="38701" rIns="77402" bIns="38701">
              <a:spAutoFit/>
            </a:bodyPr>
            <a:lstStyle/>
            <a:p>
              <a:pPr eaLnBrk="0" hangingPunct="0"/>
              <a:r>
                <a:rPr lang="en-US" altLang="zh-CN" sz="1016" i="1">
                  <a:latin typeface="Times New Roman" pitchFamily="18" charset="0"/>
                </a:rPr>
                <a:t>Visualization Techniques</a:t>
              </a:r>
            </a:p>
          </p:txBody>
        </p:sp>
        <p:sp>
          <p:nvSpPr>
            <p:cNvPr id="22" name="Text Box 19"/>
            <p:cNvSpPr txBox="1">
              <a:spLocks noChangeArrowheads="1"/>
            </p:cNvSpPr>
            <p:nvPr/>
          </p:nvSpPr>
          <p:spPr bwMode="auto">
            <a:xfrm>
              <a:off x="3657599" y="3384550"/>
              <a:ext cx="1782763" cy="525298"/>
            </a:xfrm>
            <a:prstGeom prst="rect">
              <a:avLst/>
            </a:prstGeom>
            <a:noFill/>
            <a:ln w="9525">
              <a:noFill/>
              <a:miter lim="800000"/>
              <a:headEnd/>
              <a:tailEnd/>
            </a:ln>
          </p:spPr>
          <p:txBody>
            <a:bodyPr lIns="77402" tIns="38701" rIns="77402" bIns="38701">
              <a:spAutoFit/>
            </a:bodyPr>
            <a:lstStyle/>
            <a:p>
              <a:pPr eaLnBrk="0" hangingPunct="0"/>
              <a:r>
                <a:rPr lang="en-US" altLang="zh-CN" sz="1016" dirty="0"/>
                <a:t>Data Mining</a:t>
              </a:r>
              <a:endParaRPr lang="en-US" altLang="zh-CN" sz="1016" dirty="0">
                <a:solidFill>
                  <a:schemeClr val="bg1"/>
                </a:solidFill>
              </a:endParaRPr>
            </a:p>
          </p:txBody>
        </p:sp>
        <p:sp>
          <p:nvSpPr>
            <p:cNvPr id="23" name="Text Box 20"/>
            <p:cNvSpPr txBox="1">
              <a:spLocks noChangeArrowheads="1"/>
            </p:cNvSpPr>
            <p:nvPr/>
          </p:nvSpPr>
          <p:spPr bwMode="auto">
            <a:xfrm>
              <a:off x="3575320" y="3657599"/>
              <a:ext cx="1781017" cy="525298"/>
            </a:xfrm>
            <a:prstGeom prst="rect">
              <a:avLst/>
            </a:prstGeom>
            <a:noFill/>
            <a:ln w="9525">
              <a:noFill/>
              <a:miter lim="800000"/>
              <a:headEnd/>
              <a:tailEnd/>
            </a:ln>
          </p:spPr>
          <p:txBody>
            <a:bodyPr wrap="none" lIns="77402" tIns="38701" rIns="77402" bIns="38701">
              <a:spAutoFit/>
            </a:bodyPr>
            <a:lstStyle/>
            <a:p>
              <a:pPr eaLnBrk="0" hangingPunct="0"/>
              <a:r>
                <a:rPr lang="en-US" altLang="zh-CN" sz="1016" i="1">
                  <a:latin typeface="Times New Roman" pitchFamily="18" charset="0"/>
                </a:rPr>
                <a:t>Information Discovery</a:t>
              </a:r>
            </a:p>
          </p:txBody>
        </p:sp>
        <p:sp>
          <p:nvSpPr>
            <p:cNvPr id="24" name="Text Box 21"/>
            <p:cNvSpPr txBox="1">
              <a:spLocks noChangeArrowheads="1"/>
            </p:cNvSpPr>
            <p:nvPr/>
          </p:nvSpPr>
          <p:spPr bwMode="auto">
            <a:xfrm>
              <a:off x="3368674" y="4191000"/>
              <a:ext cx="2346325" cy="525298"/>
            </a:xfrm>
            <a:prstGeom prst="rect">
              <a:avLst/>
            </a:prstGeom>
            <a:noFill/>
            <a:ln w="9525">
              <a:noFill/>
              <a:miter lim="800000"/>
              <a:headEnd/>
              <a:tailEnd/>
            </a:ln>
          </p:spPr>
          <p:txBody>
            <a:bodyPr lIns="77402" tIns="38701" rIns="77402" bIns="38701">
              <a:spAutoFit/>
            </a:bodyPr>
            <a:lstStyle/>
            <a:p>
              <a:pPr algn="ctr" eaLnBrk="0" hangingPunct="0"/>
              <a:r>
                <a:rPr lang="en-US" altLang="zh-CN" sz="1016"/>
                <a:t>Data Exploration</a:t>
              </a:r>
            </a:p>
          </p:txBody>
        </p:sp>
        <p:sp>
          <p:nvSpPr>
            <p:cNvPr id="25" name="Text Box 23"/>
            <p:cNvSpPr txBox="1">
              <a:spLocks noChangeArrowheads="1"/>
            </p:cNvSpPr>
            <p:nvPr/>
          </p:nvSpPr>
          <p:spPr bwMode="auto">
            <a:xfrm>
              <a:off x="2133601" y="4495800"/>
              <a:ext cx="4571999" cy="525298"/>
            </a:xfrm>
            <a:prstGeom prst="rect">
              <a:avLst/>
            </a:prstGeom>
            <a:noFill/>
            <a:ln w="9525">
              <a:noFill/>
              <a:miter lim="800000"/>
              <a:headEnd/>
              <a:tailEnd/>
            </a:ln>
          </p:spPr>
          <p:txBody>
            <a:bodyPr lIns="77402" tIns="38701" rIns="77402" bIns="38701">
              <a:spAutoFit/>
            </a:bodyPr>
            <a:lstStyle/>
            <a:p>
              <a:pPr eaLnBrk="0" hangingPunct="0"/>
              <a:r>
                <a:rPr lang="en-US" altLang="zh-CN" sz="1016" i="1" dirty="0">
                  <a:latin typeface="Times New Roman" pitchFamily="18" charset="0"/>
                </a:rPr>
                <a:t>Statistical Summary, Querying, and Reporting</a:t>
              </a:r>
              <a:endParaRPr lang="en-US" altLang="zh-CN" sz="1016" i="1" dirty="0">
                <a:solidFill>
                  <a:schemeClr val="bg1"/>
                </a:solidFill>
                <a:latin typeface="Times New Roman" pitchFamily="18" charset="0"/>
              </a:endParaRPr>
            </a:p>
          </p:txBody>
        </p:sp>
        <p:sp>
          <p:nvSpPr>
            <p:cNvPr id="26" name="Text Box 24"/>
            <p:cNvSpPr txBox="1">
              <a:spLocks noChangeArrowheads="1"/>
            </p:cNvSpPr>
            <p:nvPr/>
          </p:nvSpPr>
          <p:spPr bwMode="auto">
            <a:xfrm>
              <a:off x="2406220" y="5029201"/>
              <a:ext cx="4210106" cy="525298"/>
            </a:xfrm>
            <a:prstGeom prst="rect">
              <a:avLst/>
            </a:prstGeom>
            <a:noFill/>
            <a:ln w="9525">
              <a:noFill/>
              <a:miter lim="800000"/>
              <a:headEnd/>
              <a:tailEnd/>
            </a:ln>
          </p:spPr>
          <p:txBody>
            <a:bodyPr wrap="none" lIns="77402" tIns="38701" rIns="77402" bIns="38701">
              <a:spAutoFit/>
            </a:bodyPr>
            <a:lstStyle/>
            <a:p>
              <a:pPr eaLnBrk="0" hangingPunct="0"/>
              <a:r>
                <a:rPr lang="en-US" altLang="zh-CN" sz="1016"/>
                <a:t>Data Preprocessing/Integration, Data Warehouses</a:t>
              </a:r>
            </a:p>
          </p:txBody>
        </p:sp>
        <p:sp>
          <p:nvSpPr>
            <p:cNvPr id="27" name="Text Box 25"/>
            <p:cNvSpPr txBox="1">
              <a:spLocks noChangeArrowheads="1"/>
            </p:cNvSpPr>
            <p:nvPr/>
          </p:nvSpPr>
          <p:spPr bwMode="auto">
            <a:xfrm>
              <a:off x="3752472" y="5410198"/>
              <a:ext cx="1276594" cy="525298"/>
            </a:xfrm>
            <a:prstGeom prst="rect">
              <a:avLst/>
            </a:prstGeom>
            <a:noFill/>
            <a:ln w="9525">
              <a:noFill/>
              <a:miter lim="800000"/>
              <a:headEnd/>
              <a:tailEnd/>
            </a:ln>
          </p:spPr>
          <p:txBody>
            <a:bodyPr wrap="none" lIns="77402" tIns="38701" rIns="77402" bIns="38701">
              <a:spAutoFit/>
            </a:bodyPr>
            <a:lstStyle/>
            <a:p>
              <a:pPr eaLnBrk="0" hangingPunct="0"/>
              <a:r>
                <a:rPr lang="en-US" altLang="zh-CN" sz="1016"/>
                <a:t>Data Sources</a:t>
              </a:r>
              <a:endParaRPr lang="en-US" altLang="zh-CN" sz="1016">
                <a:solidFill>
                  <a:schemeClr val="bg1"/>
                </a:solidFill>
              </a:endParaRPr>
            </a:p>
          </p:txBody>
        </p:sp>
        <p:sp>
          <p:nvSpPr>
            <p:cNvPr id="28" name="Text Box 26"/>
            <p:cNvSpPr txBox="1">
              <a:spLocks noChangeArrowheads="1"/>
            </p:cNvSpPr>
            <p:nvPr/>
          </p:nvSpPr>
          <p:spPr bwMode="auto">
            <a:xfrm>
              <a:off x="1066800" y="5715000"/>
              <a:ext cx="7118350" cy="525298"/>
            </a:xfrm>
            <a:prstGeom prst="rect">
              <a:avLst/>
            </a:prstGeom>
            <a:noFill/>
            <a:ln w="9525">
              <a:noFill/>
              <a:miter lim="800000"/>
              <a:headEnd/>
              <a:tailEnd/>
            </a:ln>
          </p:spPr>
          <p:txBody>
            <a:bodyPr lIns="77402" tIns="38701" rIns="77402" bIns="38701">
              <a:spAutoFit/>
            </a:bodyPr>
            <a:lstStyle/>
            <a:p>
              <a:pPr eaLnBrk="0" hangingPunct="0"/>
              <a:r>
                <a:rPr lang="en-US" altLang="zh-CN" sz="1016" i="1">
                  <a:latin typeface="Times New Roman" pitchFamily="18" charset="0"/>
                </a:rPr>
                <a:t>Paper, Files, Web documents, Scientific experiments, Database Systems</a:t>
              </a:r>
            </a:p>
          </p:txBody>
        </p:sp>
        <p:sp>
          <p:nvSpPr>
            <p:cNvPr id="29" name="Line 27"/>
            <p:cNvSpPr>
              <a:spLocks noChangeShapeType="1"/>
            </p:cNvSpPr>
            <p:nvPr/>
          </p:nvSpPr>
          <p:spPr bwMode="auto">
            <a:xfrm>
              <a:off x="457200" y="6096000"/>
              <a:ext cx="8382000" cy="0"/>
            </a:xfrm>
            <a:prstGeom prst="line">
              <a:avLst/>
            </a:prstGeom>
            <a:noFill/>
            <a:ln w="9525">
              <a:solidFill>
                <a:schemeClr val="tx1"/>
              </a:solidFill>
              <a:round/>
              <a:headEnd/>
              <a:tailEnd/>
            </a:ln>
          </p:spPr>
          <p:txBody>
            <a:bodyPr lIns="77402" tIns="38701" rIns="77402" bIns="38701"/>
            <a:lstStyle/>
            <a:p>
              <a:endParaRPr lang="zh-CN" altLang="en-US" sz="1016"/>
            </a:p>
          </p:txBody>
        </p:sp>
      </p:grpSp>
    </p:spTree>
    <p:extLst>
      <p:ext uri="{BB962C8B-B14F-4D97-AF65-F5344CB8AC3E}">
        <p14:creationId xmlns:p14="http://schemas.microsoft.com/office/powerpoint/2010/main" val="23619350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6" name="内容占位符 4"/>
          <p:cNvGraphicFramePr>
            <a:graphicFrameLocks noGrp="1" noChangeAspect="1"/>
          </p:cNvGraphicFramePr>
          <p:nvPr>
            <p:ph idx="1"/>
          </p:nvPr>
        </p:nvGraphicFramePr>
        <p:xfrm>
          <a:off x="866889" y="2146906"/>
          <a:ext cx="7232797" cy="2982149"/>
        </p:xfrm>
        <a:graphic>
          <a:graphicData uri="http://schemas.openxmlformats.org/presentationml/2006/ole">
            <mc:AlternateContent xmlns:mc="http://schemas.openxmlformats.org/markup-compatibility/2006">
              <mc:Choice xmlns:v="urn:schemas-microsoft-com:vml" Requires="v">
                <p:oleObj spid="_x0000_s8220" name="Visio" r:id="rId3" imgW="9642567" imgH="3522647" progId="Visio.Drawing.11">
                  <p:embed/>
                </p:oleObj>
              </mc:Choice>
              <mc:Fallback>
                <p:oleObj name="Visio" r:id="rId3" imgW="9642567" imgH="3522647" progId="Visio.Drawing.11">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889" y="2146906"/>
                        <a:ext cx="7232797" cy="29821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4" name="标题 2"/>
          <p:cNvSpPr>
            <a:spLocks noGrp="1"/>
          </p:cNvSpPr>
          <p:nvPr>
            <p:ph type="title"/>
          </p:nvPr>
        </p:nvSpPr>
        <p:spPr/>
        <p:txBody>
          <a:bodyPr/>
          <a:lstStyle/>
          <a:p>
            <a:pPr eaLnBrk="1" hangingPunct="1"/>
            <a:r>
              <a:rPr lang="zh-CN" altLang="en-US" sz="2800" dirty="0" smtClean="0">
                <a:solidFill>
                  <a:schemeClr val="bg1"/>
                </a:solidFill>
                <a:latin typeface="微软雅黑" pitchFamily="34" charset="-122"/>
              </a:rPr>
              <a:t>数据分析的流程</a:t>
            </a:r>
            <a:endParaRPr lang="zh-CN" altLang="en-US" sz="2800" dirty="0" smtClean="0">
              <a:solidFill>
                <a:schemeClr val="bg1"/>
              </a:solidFill>
            </a:endParaRPr>
          </a:p>
        </p:txBody>
      </p:sp>
      <p:sp>
        <p:nvSpPr>
          <p:cNvPr id="13315" name="内容占位符 3"/>
          <p:cNvSpPr>
            <a:spLocks noGrp="1"/>
          </p:cNvSpPr>
          <p:nvPr>
            <p:ph idx="4294967295"/>
          </p:nvPr>
        </p:nvSpPr>
        <p:spPr>
          <a:xfrm>
            <a:off x="0" y="1489732"/>
            <a:ext cx="6249213" cy="361513"/>
          </a:xfrm>
        </p:spPr>
        <p:txBody>
          <a:bodyPr/>
          <a:lstStyle/>
          <a:p>
            <a:pPr eaLnBrk="1" hangingPunct="1"/>
            <a:r>
              <a:rPr altLang="zh-CN"/>
              <a:t>典型的数据分析的流程</a:t>
            </a:r>
            <a:endParaRPr/>
          </a:p>
        </p:txBody>
      </p:sp>
    </p:spTree>
    <p:extLst>
      <p:ext uri="{BB962C8B-B14F-4D97-AF65-F5344CB8AC3E}">
        <p14:creationId xmlns:p14="http://schemas.microsoft.com/office/powerpoint/2010/main" val="33331473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p:cNvSpPr>
          <p:nvPr>
            <p:ph idx="1"/>
          </p:nvPr>
        </p:nvSpPr>
        <p:spPr>
          <a:xfrm>
            <a:off x="191161" y="1196754"/>
            <a:ext cx="8845336" cy="4960145"/>
          </a:xfrm>
        </p:spPr>
        <p:txBody>
          <a:bodyPr/>
          <a:lstStyle/>
          <a:p>
            <a:pPr marL="306427" indent="-306427">
              <a:lnSpc>
                <a:spcPct val="130000"/>
              </a:lnSpc>
            </a:pPr>
            <a:r>
              <a:rPr lang="zh-CN" altLang="en-US" sz="1800" b="0" dirty="0" smtClean="0">
                <a:latin typeface="+mn-ea"/>
                <a:ea typeface="+mn-ea"/>
              </a:rPr>
              <a:t>需求分析：数据分析中的需求分析也是数据分析环节的第一步和最重要的步骤之一，决定了后续的分析的方向、方法。</a:t>
            </a:r>
            <a:endParaRPr lang="en-US" altLang="zh-CN" sz="1800" b="0" dirty="0" smtClean="0">
              <a:latin typeface="+mn-ea"/>
              <a:ea typeface="+mn-ea"/>
            </a:endParaRPr>
          </a:p>
          <a:p>
            <a:pPr marL="306427" indent="-306427">
              <a:lnSpc>
                <a:spcPct val="130000"/>
              </a:lnSpc>
            </a:pPr>
            <a:r>
              <a:rPr lang="zh-CN" altLang="en-US" sz="1800" b="0" dirty="0" smtClean="0">
                <a:latin typeface="+mn-ea"/>
                <a:ea typeface="+mn-ea"/>
              </a:rPr>
              <a:t>数据获取：数据是数据分析工作的基础，是指根据需求分析的结果提取，收集数据。</a:t>
            </a:r>
            <a:endParaRPr lang="en-US" altLang="zh-CN" sz="1800" b="0" dirty="0" smtClean="0">
              <a:latin typeface="+mn-ea"/>
              <a:ea typeface="+mn-ea"/>
            </a:endParaRPr>
          </a:p>
          <a:p>
            <a:pPr marL="306427" indent="-306427">
              <a:lnSpc>
                <a:spcPct val="130000"/>
              </a:lnSpc>
            </a:pPr>
            <a:r>
              <a:rPr lang="zh-CN" altLang="en-US" sz="1800" b="0" dirty="0" smtClean="0">
                <a:latin typeface="+mn-ea"/>
                <a:ea typeface="+mn-ea"/>
              </a:rPr>
              <a:t>数据预处理：数据预处理是指对数据进行数据合并，数据清洗，数据变换和数据标准化，数据变换后使得整体数据变为干净整齐，可以直接用于分析建模这一过程的总称。</a:t>
            </a:r>
            <a:endParaRPr lang="en-US" altLang="zh-CN" sz="1800" b="0" dirty="0" smtClean="0">
              <a:latin typeface="+mn-ea"/>
              <a:ea typeface="+mn-ea"/>
            </a:endParaRPr>
          </a:p>
          <a:p>
            <a:pPr marL="306427" indent="-306427">
              <a:lnSpc>
                <a:spcPct val="130000"/>
              </a:lnSpc>
            </a:pPr>
            <a:r>
              <a:rPr lang="zh-CN" altLang="en-US" sz="1800" b="0" dirty="0" smtClean="0">
                <a:latin typeface="+mn-ea"/>
                <a:ea typeface="+mn-ea"/>
              </a:rPr>
              <a:t>分析与建模：分析与建模是指通过对比分析、分组分析、交叉分析、回归分析等分析方法和聚类、分类、关联规则、智能推荐等模型与算法发现数据中的有价值信息，并得出结论的过程。</a:t>
            </a:r>
            <a:endParaRPr lang="en-US" altLang="zh-CN" sz="1800" b="0" dirty="0" smtClean="0">
              <a:latin typeface="+mn-ea"/>
              <a:ea typeface="+mn-ea"/>
            </a:endParaRPr>
          </a:p>
          <a:p>
            <a:pPr marL="306427" indent="-306427">
              <a:lnSpc>
                <a:spcPct val="130000"/>
              </a:lnSpc>
            </a:pPr>
            <a:r>
              <a:rPr lang="zh-CN" altLang="en-US" sz="1800" b="0" dirty="0" smtClean="0">
                <a:latin typeface="+mn-ea"/>
                <a:ea typeface="+mn-ea"/>
              </a:rPr>
              <a:t>模型评价与优化：模型评价是指对已经建立的一个或多个模型，根据其模型的类别，使用不同的指标评价其性能优劣的过程。</a:t>
            </a:r>
            <a:endParaRPr lang="en-US" altLang="zh-CN" sz="1800" b="0" dirty="0" smtClean="0">
              <a:latin typeface="+mn-ea"/>
              <a:ea typeface="+mn-ea"/>
            </a:endParaRPr>
          </a:p>
          <a:p>
            <a:pPr marL="306427" indent="-306427">
              <a:lnSpc>
                <a:spcPct val="130000"/>
              </a:lnSpc>
            </a:pPr>
            <a:r>
              <a:rPr lang="zh-CN" altLang="en-US" sz="1800" b="0" dirty="0" smtClean="0">
                <a:latin typeface="+mn-ea"/>
                <a:ea typeface="+mn-ea"/>
              </a:rPr>
              <a:t>部署：部署是指将通过了正式应用数据分析结果与结论应用至实际生产系统的过程。</a:t>
            </a:r>
          </a:p>
        </p:txBody>
      </p:sp>
      <p:sp>
        <p:nvSpPr>
          <p:cNvPr id="14339" name="标题 1"/>
          <p:cNvSpPr>
            <a:spLocks noGrp="1"/>
          </p:cNvSpPr>
          <p:nvPr>
            <p:ph type="title"/>
          </p:nvPr>
        </p:nvSpPr>
        <p:spPr/>
        <p:txBody>
          <a:bodyPr/>
          <a:lstStyle/>
          <a:p>
            <a:pPr eaLnBrk="1" hangingPunct="1"/>
            <a:r>
              <a:rPr lang="zh-CN" altLang="en-US" sz="2800" dirty="0" smtClean="0">
                <a:solidFill>
                  <a:schemeClr val="bg1"/>
                </a:solidFill>
                <a:latin typeface="微软雅黑" pitchFamily="34" charset="-122"/>
              </a:rPr>
              <a:t>数据分析的流程</a:t>
            </a:r>
          </a:p>
        </p:txBody>
      </p:sp>
      <p:pic>
        <p:nvPicPr>
          <p:cNvPr id="4" name="Picture 2" descr="http://4.bp.blogspot.com/-VBx4r_I3-0o/UVl5cCcGKOI/AAAAAAAADCs/nj5mMcBDNzE/s1600/break.JPG"/>
          <p:cNvPicPr>
            <a:picLocks noChangeAspect="1" noChangeArrowheads="1"/>
          </p:cNvPicPr>
          <p:nvPr/>
        </p:nvPicPr>
        <p:blipFill>
          <a:blip r:embed="rId2" cstate="print"/>
          <a:srcRect/>
          <a:stretch>
            <a:fillRect/>
          </a:stretch>
        </p:blipFill>
        <p:spPr bwMode="auto">
          <a:xfrm>
            <a:off x="8032500" y="116632"/>
            <a:ext cx="1106969" cy="923438"/>
          </a:xfrm>
          <a:prstGeom prst="rect">
            <a:avLst/>
          </a:prstGeom>
          <a:noFill/>
          <a:ln w="9525">
            <a:noFill/>
            <a:miter lim="800000"/>
            <a:headEnd/>
            <a:tailEnd/>
          </a:ln>
        </p:spPr>
      </p:pic>
    </p:spTree>
    <p:extLst>
      <p:ext uri="{BB962C8B-B14F-4D97-AF65-F5344CB8AC3E}">
        <p14:creationId xmlns:p14="http://schemas.microsoft.com/office/powerpoint/2010/main" val="30910425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1.2 </a:t>
            </a:r>
            <a:r>
              <a:rPr lang="zh-CN" altLang="en-US" dirty="0" smtClean="0"/>
              <a:t>数据可视化</a:t>
            </a:r>
            <a:endParaRPr lang="zh-CN" altLang="en-US" dirty="0"/>
          </a:p>
        </p:txBody>
      </p:sp>
    </p:spTree>
    <p:extLst>
      <p:ext uri="{BB962C8B-B14F-4D97-AF65-F5344CB8AC3E}">
        <p14:creationId xmlns:p14="http://schemas.microsoft.com/office/powerpoint/2010/main" val="12921396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smtClean="0"/>
              <a:t>数据可视化</a:t>
            </a:r>
            <a:endParaRPr lang="zh-CN" altLang="en-US" dirty="0"/>
          </a:p>
        </p:txBody>
      </p:sp>
      <p:sp>
        <p:nvSpPr>
          <p:cNvPr id="3" name="内容占位符 2"/>
          <p:cNvSpPr>
            <a:spLocks noGrp="1"/>
          </p:cNvSpPr>
          <p:nvPr>
            <p:ph idx="1"/>
          </p:nvPr>
        </p:nvSpPr>
        <p:spPr>
          <a:xfrm>
            <a:off x="323528" y="1052736"/>
            <a:ext cx="8519864" cy="5112568"/>
          </a:xfrm>
        </p:spPr>
        <p:txBody>
          <a:bodyPr/>
          <a:lstStyle/>
          <a:p>
            <a:pPr>
              <a:lnSpc>
                <a:spcPct val="150000"/>
              </a:lnSpc>
            </a:pPr>
            <a:r>
              <a:rPr lang="zh-CN" altLang="en-US" sz="2400" dirty="0" smtClean="0"/>
              <a:t>数据分析</a:t>
            </a:r>
            <a:r>
              <a:rPr lang="zh-CN" altLang="en-US" sz="2400" dirty="0"/>
              <a:t>是一个探索性的过程，通常从特定的问题开始。它需要好奇心、寻找答案的欲望和很好的韧性，因为这些答案并不总是容易得到的。</a:t>
            </a:r>
          </a:p>
          <a:p>
            <a:pPr>
              <a:lnSpc>
                <a:spcPct val="150000"/>
              </a:lnSpc>
            </a:pPr>
            <a:r>
              <a:rPr lang="zh-CN" altLang="en-US" sz="2400" dirty="0"/>
              <a:t>数据</a:t>
            </a:r>
            <a:r>
              <a:rPr lang="zh-CN" altLang="en-US" sz="2400" dirty="0" smtClean="0"/>
              <a:t>可视化，即数据</a:t>
            </a:r>
            <a:r>
              <a:rPr lang="zh-CN" altLang="en-US" sz="2400" dirty="0"/>
              <a:t>的可视化</a:t>
            </a:r>
            <a:r>
              <a:rPr lang="zh-CN" altLang="en-US" sz="2400" dirty="0" smtClean="0"/>
              <a:t>展示。</a:t>
            </a:r>
            <a:r>
              <a:rPr lang="zh-CN" altLang="en-US" sz="2400" dirty="0"/>
              <a:t>有效的可视化可显著减少受众处理信息和获取有价值见解所需的时间</a:t>
            </a:r>
            <a:r>
              <a:rPr lang="zh-CN" altLang="en-US" sz="2400" dirty="0" smtClean="0"/>
              <a:t>。</a:t>
            </a:r>
            <a:endParaRPr lang="en-US" altLang="zh-CN" sz="2400" dirty="0" smtClean="0"/>
          </a:p>
          <a:p>
            <a:pPr>
              <a:lnSpc>
                <a:spcPct val="150000"/>
              </a:lnSpc>
            </a:pPr>
            <a:r>
              <a:rPr lang="zh-CN" altLang="zh-CN" sz="2400" dirty="0"/>
              <a:t>数据分析和数据可视化这两个术语</a:t>
            </a:r>
            <a:r>
              <a:rPr lang="zh-CN" altLang="en-US" sz="2400" dirty="0"/>
              <a:t>密不可分</a:t>
            </a:r>
            <a:r>
              <a:rPr lang="zh-CN" altLang="zh-CN" sz="2400" dirty="0" smtClean="0"/>
              <a:t>。在</a:t>
            </a:r>
            <a:r>
              <a:rPr lang="zh-CN" altLang="zh-CN" sz="2400" dirty="0"/>
              <a:t>实际处理数据时</a:t>
            </a:r>
            <a:r>
              <a:rPr lang="zh-CN" altLang="zh-CN" sz="2400" dirty="0" smtClean="0"/>
              <a:t>，</a:t>
            </a:r>
            <a:r>
              <a:rPr lang="zh-CN" altLang="en-US" sz="2400" dirty="0" smtClean="0"/>
              <a:t>数据</a:t>
            </a:r>
            <a:r>
              <a:rPr lang="zh-CN" altLang="zh-CN" sz="2400" dirty="0" smtClean="0"/>
              <a:t>分析先</a:t>
            </a:r>
            <a:r>
              <a:rPr lang="zh-CN" altLang="zh-CN" sz="2400" dirty="0"/>
              <a:t>于可视化输出，而可视化</a:t>
            </a:r>
            <a:r>
              <a:rPr lang="zh-CN" altLang="zh-CN" sz="2400" dirty="0" smtClean="0"/>
              <a:t>分析</a:t>
            </a:r>
            <a:r>
              <a:rPr lang="zh-CN" altLang="en-US" sz="2400" dirty="0" smtClean="0"/>
              <a:t>又</a:t>
            </a:r>
            <a:r>
              <a:rPr lang="zh-CN" altLang="zh-CN" sz="2400" dirty="0" smtClean="0"/>
              <a:t>是</a:t>
            </a:r>
            <a:r>
              <a:rPr lang="zh-CN" altLang="zh-CN" sz="2400" dirty="0"/>
              <a:t>呈现有效分析结果的一种好</a:t>
            </a:r>
            <a:r>
              <a:rPr lang="zh-CN" altLang="zh-CN" sz="2400" dirty="0" smtClean="0"/>
              <a:t>方法。</a:t>
            </a:r>
            <a:endParaRPr lang="zh-CN" altLang="zh-CN" sz="2400" dirty="0"/>
          </a:p>
          <a:p>
            <a:pPr>
              <a:lnSpc>
                <a:spcPct val="150000"/>
              </a:lnSpc>
            </a:pPr>
            <a:endParaRPr lang="zh-CN" altLang="en-US" sz="24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14</a:t>
            </a:fld>
            <a:endParaRPr lang="en-US" altLang="zh-CN" dirty="0"/>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1813883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数据可视化</a:t>
            </a:r>
            <a:endParaRPr lang="zh-CN" altLang="en-US" dirty="0"/>
          </a:p>
        </p:txBody>
      </p:sp>
      <p:sp>
        <p:nvSpPr>
          <p:cNvPr id="3" name="内容占位符 2"/>
          <p:cNvSpPr>
            <a:spLocks noGrp="1"/>
          </p:cNvSpPr>
          <p:nvPr>
            <p:ph idx="1"/>
          </p:nvPr>
        </p:nvSpPr>
        <p:spPr>
          <a:xfrm>
            <a:off x="251520" y="1268760"/>
            <a:ext cx="8591872" cy="4732784"/>
          </a:xfrm>
        </p:spPr>
        <p:txBody>
          <a:bodyPr/>
          <a:lstStyle/>
          <a:p>
            <a:pPr>
              <a:lnSpc>
                <a:spcPct val="150000"/>
              </a:lnSpc>
            </a:pPr>
            <a:r>
              <a:rPr lang="zh-CN" altLang="zh-CN" b="0" dirty="0" smtClean="0">
                <a:solidFill>
                  <a:schemeClr val="accent1"/>
                </a:solidFill>
                <a:latin typeface="+mn-ea"/>
              </a:rPr>
              <a:t>数据可视化</a:t>
            </a:r>
            <a:r>
              <a:rPr lang="zh-CN" altLang="en-US" b="0" dirty="0" smtClean="0">
                <a:solidFill>
                  <a:schemeClr val="accent1"/>
                </a:solidFill>
                <a:latin typeface="+mn-ea"/>
              </a:rPr>
              <a:t>：</a:t>
            </a:r>
            <a:r>
              <a:rPr lang="zh-CN" altLang="zh-CN" b="0" dirty="0" smtClean="0">
                <a:latin typeface="+mn-ea"/>
              </a:rPr>
              <a:t>是</a:t>
            </a:r>
            <a:r>
              <a:rPr lang="zh-CN" altLang="zh-CN" b="0" dirty="0">
                <a:latin typeface="+mn-ea"/>
              </a:rPr>
              <a:t>关于数据视觉表现形式的科学技术研究。其中，这种数据的视觉表现形式被定义</a:t>
            </a:r>
            <a:r>
              <a:rPr lang="zh-CN" altLang="zh-CN" b="0" dirty="0" smtClean="0">
                <a:latin typeface="+mn-ea"/>
              </a:rPr>
              <a:t>为</a:t>
            </a:r>
            <a:r>
              <a:rPr lang="zh-CN" altLang="en-US" b="0" dirty="0" smtClean="0">
                <a:latin typeface="+mn-ea"/>
              </a:rPr>
              <a:t>“</a:t>
            </a:r>
            <a:r>
              <a:rPr lang="zh-CN" altLang="zh-CN" b="0" dirty="0" smtClean="0">
                <a:latin typeface="+mn-ea"/>
              </a:rPr>
              <a:t>一</a:t>
            </a:r>
            <a:r>
              <a:rPr lang="zh-CN" altLang="zh-CN" b="0" dirty="0">
                <a:latin typeface="+mn-ea"/>
              </a:rPr>
              <a:t>种以某种概要形式抽提出来的信息，包括相应信息单位的各种属性和</a:t>
            </a:r>
            <a:r>
              <a:rPr lang="zh-CN" altLang="zh-CN" b="0" dirty="0" smtClean="0">
                <a:latin typeface="+mn-ea"/>
              </a:rPr>
              <a:t>变量</a:t>
            </a:r>
            <a:r>
              <a:rPr lang="zh-CN" altLang="en-US" b="0" dirty="0" smtClean="0">
                <a:latin typeface="+mn-ea"/>
              </a:rPr>
              <a:t>”</a:t>
            </a:r>
            <a:r>
              <a:rPr lang="zh-CN" altLang="zh-CN" b="0" dirty="0" smtClean="0">
                <a:latin typeface="+mn-ea"/>
              </a:rPr>
              <a:t>。</a:t>
            </a:r>
            <a:endParaRPr lang="en-US" altLang="zh-CN" b="0" dirty="0" smtClean="0">
              <a:latin typeface="+mn-ea"/>
            </a:endParaRPr>
          </a:p>
          <a:p>
            <a:pPr>
              <a:lnSpc>
                <a:spcPct val="150000"/>
              </a:lnSpc>
            </a:pPr>
            <a:r>
              <a:rPr lang="zh-CN" altLang="en-US" dirty="0"/>
              <a:t> 数据可视化主要是借助于图形化手段，清晰有效地传达与沟通信息。</a:t>
            </a:r>
            <a:endParaRPr lang="en-US" altLang="zh-CN" b="0" dirty="0" smtClean="0">
              <a:latin typeface="+mn-ea"/>
            </a:endParaRP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15</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3345819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smtClean="0"/>
              <a:t>数据可视化</a:t>
            </a:r>
            <a:endParaRPr lang="zh-CN" altLang="en-US" dirty="0"/>
          </a:p>
        </p:txBody>
      </p:sp>
      <p:sp>
        <p:nvSpPr>
          <p:cNvPr id="3" name="内容占位符 2"/>
          <p:cNvSpPr>
            <a:spLocks noGrp="1"/>
          </p:cNvSpPr>
          <p:nvPr>
            <p:ph idx="1"/>
          </p:nvPr>
        </p:nvSpPr>
        <p:spPr>
          <a:xfrm>
            <a:off x="300608" y="1124744"/>
            <a:ext cx="8591872" cy="4320480"/>
          </a:xfrm>
        </p:spPr>
        <p:txBody>
          <a:bodyPr/>
          <a:lstStyle/>
          <a:p>
            <a:pPr>
              <a:lnSpc>
                <a:spcPct val="150000"/>
              </a:lnSpc>
            </a:pPr>
            <a:r>
              <a:rPr lang="zh-CN" altLang="zh-CN" sz="2400" dirty="0" smtClean="0">
                <a:latin typeface="微软雅黑" panose="020B0503020204020204" pitchFamily="34" charset="-122"/>
                <a:ea typeface="微软雅黑" panose="020B0503020204020204" pitchFamily="34" charset="-122"/>
              </a:rPr>
              <a:t>可视化涉及</a:t>
            </a:r>
            <a:r>
              <a:rPr lang="zh-CN" altLang="zh-CN" sz="2400" dirty="0">
                <a:latin typeface="微软雅黑" panose="020B0503020204020204" pitchFamily="34" charset="-122"/>
                <a:ea typeface="微软雅黑" panose="020B0503020204020204" pitchFamily="34" charset="-122"/>
              </a:rPr>
              <a:t>到用数据构建不同</a:t>
            </a:r>
            <a:r>
              <a:rPr lang="zh-CN" altLang="zh-CN" sz="2400" dirty="0" smtClean="0">
                <a:latin typeface="微软雅黑" panose="020B0503020204020204" pitchFamily="34" charset="-122"/>
                <a:ea typeface="微软雅黑" panose="020B0503020204020204" pitchFamily="34" charset="-122"/>
              </a:rPr>
              <a:t>图表，</a:t>
            </a:r>
            <a:r>
              <a:rPr lang="zh-CN" altLang="en-US" sz="2400" dirty="0" smtClean="0">
                <a:latin typeface="微软雅黑" panose="020B0503020204020204" pitchFamily="34" charset="-122"/>
                <a:ea typeface="微软雅黑" panose="020B0503020204020204" pitchFamily="34" charset="-122"/>
              </a:rPr>
              <a:t>从而</a:t>
            </a:r>
            <a:r>
              <a:rPr lang="zh-CN" altLang="zh-CN" sz="2400" dirty="0" smtClean="0">
                <a:latin typeface="微软雅黑" panose="020B0503020204020204" pitchFamily="34" charset="-122"/>
                <a:ea typeface="微软雅黑" panose="020B0503020204020204" pitchFamily="34" charset="-122"/>
              </a:rPr>
              <a:t>提供</a:t>
            </a:r>
            <a:r>
              <a:rPr lang="zh-CN" altLang="zh-CN" sz="2400" dirty="0">
                <a:latin typeface="微软雅黑" panose="020B0503020204020204" pitchFamily="34" charset="-122"/>
                <a:ea typeface="微软雅黑" panose="020B0503020204020204" pitchFamily="34" charset="-122"/>
              </a:rPr>
              <a:t>不同</a:t>
            </a:r>
            <a:r>
              <a:rPr lang="zh-CN" altLang="zh-CN" sz="2400" dirty="0" smtClean="0">
                <a:latin typeface="微软雅黑" panose="020B0503020204020204" pitchFamily="34" charset="-122"/>
                <a:ea typeface="微软雅黑" panose="020B0503020204020204" pitchFamily="34" charset="-122"/>
              </a:rPr>
              <a:t>的</a:t>
            </a:r>
            <a:r>
              <a:rPr lang="zh-CN" altLang="en-US" sz="2400" dirty="0" smtClean="0">
                <a:latin typeface="微软雅黑" panose="020B0503020204020204" pitchFamily="34" charset="-122"/>
                <a:ea typeface="微软雅黑" panose="020B0503020204020204" pitchFamily="34" charset="-122"/>
              </a:rPr>
              <a:t>看待数据分析结果的</a:t>
            </a:r>
            <a:r>
              <a:rPr lang="zh-CN" altLang="zh-CN" sz="2400" dirty="0" smtClean="0">
                <a:latin typeface="微软雅黑" panose="020B0503020204020204" pitchFamily="34" charset="-122"/>
                <a:ea typeface="微软雅黑" panose="020B0503020204020204" pitchFamily="34" charset="-122"/>
              </a:rPr>
              <a:t>视角</a:t>
            </a:r>
            <a:r>
              <a:rPr lang="zh-CN" altLang="zh-CN" sz="2400" dirty="0">
                <a:latin typeface="微软雅黑" panose="020B0503020204020204" pitchFamily="34" charset="-122"/>
                <a:ea typeface="微软雅黑" panose="020B0503020204020204" pitchFamily="34" charset="-122"/>
              </a:rPr>
              <a:t>。这有助于确定需要进一步调查的异常值、差距、趋势和有趣的数据点</a:t>
            </a:r>
            <a:r>
              <a:rPr lang="zh-CN"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例如：销售</a:t>
            </a:r>
            <a:r>
              <a:rPr lang="zh-CN" altLang="zh-CN" sz="2400" dirty="0" smtClean="0">
                <a:latin typeface="微软雅黑" panose="020B0503020204020204" pitchFamily="34" charset="-122"/>
                <a:ea typeface="微软雅黑" panose="020B0503020204020204" pitchFamily="34" charset="-122"/>
              </a:rPr>
              <a:t>门</a:t>
            </a:r>
            <a:r>
              <a:rPr lang="zh-CN" altLang="zh-CN" sz="2400" dirty="0">
                <a:latin typeface="微软雅黑" panose="020B0503020204020204" pitchFamily="34" charset="-122"/>
                <a:ea typeface="微软雅黑" panose="020B0503020204020204" pitchFamily="34" charset="-122"/>
              </a:rPr>
              <a:t>店的异常销售值、生产车间的产量波动等。</a:t>
            </a:r>
          </a:p>
          <a:p>
            <a:pPr>
              <a:lnSpc>
                <a:spcPct val="150000"/>
              </a:lnSpc>
            </a:pPr>
            <a:r>
              <a:rPr lang="zh-CN" altLang="zh-CN" sz="2400" dirty="0" smtClean="0">
                <a:latin typeface="微软雅黑" panose="020B0503020204020204" pitchFamily="34" charset="-122"/>
                <a:ea typeface="微软雅黑" panose="020B0503020204020204" pitchFamily="34" charset="-122"/>
              </a:rPr>
              <a:t>可视化分析是</a:t>
            </a:r>
            <a:r>
              <a:rPr lang="zh-CN" altLang="zh-CN" sz="2400" dirty="0">
                <a:latin typeface="微软雅黑" panose="020B0503020204020204" pitchFamily="34" charset="-122"/>
                <a:ea typeface="微软雅黑" panose="020B0503020204020204" pitchFamily="34" charset="-122"/>
              </a:rPr>
              <a:t>一个化繁为简的过程，将</a:t>
            </a:r>
            <a:r>
              <a:rPr lang="zh-CN" altLang="zh-CN" sz="2400" dirty="0" smtClean="0">
                <a:latin typeface="微软雅黑" panose="020B0503020204020204" pitchFamily="34" charset="-122"/>
                <a:ea typeface="微软雅黑" panose="020B0503020204020204" pitchFamily="34" charset="-122"/>
              </a:rPr>
              <a:t>通过</a:t>
            </a:r>
            <a:r>
              <a:rPr lang="zh-CN" altLang="en-US" sz="2400" dirty="0" smtClean="0">
                <a:latin typeface="微软雅黑" panose="020B0503020204020204" pitchFamily="34" charset="-122"/>
                <a:ea typeface="微软雅黑" panose="020B0503020204020204" pitchFamily="34" charset="-122"/>
              </a:rPr>
              <a:t>各种方法</a:t>
            </a:r>
            <a:r>
              <a:rPr lang="zh-CN" altLang="zh-CN" sz="2400" dirty="0" smtClean="0">
                <a:latin typeface="微软雅黑" panose="020B0503020204020204" pitchFamily="34" charset="-122"/>
                <a:ea typeface="微软雅黑" panose="020B0503020204020204" pitchFamily="34" charset="-122"/>
              </a:rPr>
              <a:t>运算</a:t>
            </a:r>
            <a:r>
              <a:rPr lang="zh-CN" altLang="zh-CN" sz="2400" dirty="0">
                <a:latin typeface="微软雅黑" panose="020B0503020204020204" pitchFamily="34" charset="-122"/>
                <a:ea typeface="微软雅黑" panose="020B0503020204020204" pitchFamily="34" charset="-122"/>
              </a:rPr>
              <a:t>出的数据结果以清晰的方式展现出来。</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16</a:t>
            </a:fld>
            <a:endParaRPr lang="en-US" altLang="zh-CN" dirty="0"/>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图片 5" descr="http://www.chinacpda.com/wp-content/uploads/2019/07/%E5%A6%82%E4%BD%95%E7%90%86%E8%A7%A3%E6%95%B0%E6%8D%AE%E5%88%86%E6%9E%90%E4%B8%8E%E5%8F%AF%E8%A7%86%E5%8C%96%EF%BC%9F1.jpg"/>
          <p:cNvPicPr/>
          <p:nvPr/>
        </p:nvPicPr>
        <p:blipFill rotWithShape="1">
          <a:blip r:embed="rId2">
            <a:extLst>
              <a:ext uri="{28A0092B-C50C-407E-A947-70E740481C1C}">
                <a14:useLocalDpi xmlns:a14="http://schemas.microsoft.com/office/drawing/2010/main" val="0"/>
              </a:ext>
            </a:extLst>
          </a:blip>
          <a:srcRect t="4275" b="6815"/>
          <a:stretch/>
        </p:blipFill>
        <p:spPr bwMode="auto">
          <a:xfrm>
            <a:off x="2699792" y="4509119"/>
            <a:ext cx="5616624" cy="1952005"/>
          </a:xfrm>
          <a:prstGeom prst="rect">
            <a:avLst/>
          </a:prstGeom>
          <a:noFill/>
          <a:ln>
            <a:solidFill>
              <a:schemeClr val="accent1"/>
            </a:solidFill>
          </a:ln>
        </p:spPr>
      </p:pic>
    </p:spTree>
    <p:extLst>
      <p:ext uri="{BB962C8B-B14F-4D97-AF65-F5344CB8AC3E}">
        <p14:creationId xmlns:p14="http://schemas.microsoft.com/office/powerpoint/2010/main" val="418835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数据</a:t>
            </a:r>
            <a:r>
              <a:rPr lang="zh-CN" altLang="en-US" dirty="0"/>
              <a:t>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17</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图片 5"/>
          <p:cNvPicPr>
            <a:picLocks noChangeAspect="1"/>
          </p:cNvPicPr>
          <p:nvPr/>
        </p:nvPicPr>
        <p:blipFill>
          <a:blip r:embed="rId2"/>
          <a:stretch>
            <a:fillRect/>
          </a:stretch>
        </p:blipFill>
        <p:spPr>
          <a:xfrm>
            <a:off x="1390867" y="1124744"/>
            <a:ext cx="6709525" cy="2131374"/>
          </a:xfrm>
          <a:prstGeom prst="rect">
            <a:avLst/>
          </a:prstGeom>
        </p:spPr>
      </p:pic>
      <p:sp>
        <p:nvSpPr>
          <p:cNvPr id="7" name="矩形 6"/>
          <p:cNvSpPr/>
          <p:nvPr/>
        </p:nvSpPr>
        <p:spPr>
          <a:xfrm>
            <a:off x="395536" y="3466956"/>
            <a:ext cx="8352928" cy="2243050"/>
          </a:xfrm>
          <a:prstGeom prst="rect">
            <a:avLst/>
          </a:prstGeom>
        </p:spPr>
        <p:txBody>
          <a:bodyPr wrap="square">
            <a:spAutoFit/>
          </a:bodyPr>
          <a:lstStyle/>
          <a:p>
            <a:pPr algn="l">
              <a:lnSpc>
                <a:spcPct val="150000"/>
              </a:lnSpc>
            </a:pPr>
            <a:r>
              <a:rPr lang="zh-CN" altLang="en-US" sz="2400" b="0" dirty="0" smtClean="0">
                <a:solidFill>
                  <a:schemeClr val="accent1"/>
                </a:solidFill>
                <a:latin typeface="微软雅黑" panose="020B0503020204020204" pitchFamily="34" charset="-122"/>
                <a:ea typeface="微软雅黑" panose="020B0503020204020204" pitchFamily="34" charset="-122"/>
              </a:rPr>
              <a:t>数据：</a:t>
            </a:r>
            <a:r>
              <a:rPr lang="zh-CN" altLang="en-US" sz="2400" b="0" dirty="0" smtClean="0">
                <a:latin typeface="微软雅黑" panose="020B0503020204020204" pitchFamily="34" charset="-122"/>
                <a:ea typeface="微软雅黑" panose="020B0503020204020204" pitchFamily="34" charset="-122"/>
              </a:rPr>
              <a:t>聚焦于解决数据的采集、清理、预处理、分析和挖掘</a:t>
            </a:r>
            <a:endParaRPr lang="en-US" altLang="zh-CN" sz="2400" b="0" dirty="0" smtClean="0">
              <a:latin typeface="微软雅黑" panose="020B0503020204020204" pitchFamily="34" charset="-122"/>
              <a:ea typeface="微软雅黑" panose="020B0503020204020204" pitchFamily="34" charset="-122"/>
            </a:endParaRPr>
          </a:p>
          <a:p>
            <a:pPr algn="l">
              <a:lnSpc>
                <a:spcPct val="150000"/>
              </a:lnSpc>
            </a:pPr>
            <a:r>
              <a:rPr lang="zh-CN" altLang="en-US" sz="2400" b="0" dirty="0" smtClean="0">
                <a:solidFill>
                  <a:schemeClr val="accent1"/>
                </a:solidFill>
                <a:latin typeface="微软雅黑" panose="020B0503020204020204" pitchFamily="34" charset="-122"/>
                <a:ea typeface="微软雅黑" panose="020B0503020204020204" pitchFamily="34" charset="-122"/>
              </a:rPr>
              <a:t>图形：</a:t>
            </a:r>
            <a:r>
              <a:rPr lang="zh-CN" altLang="en-US" sz="2400" b="0" dirty="0" smtClean="0">
                <a:latin typeface="微软雅黑" panose="020B0503020204020204" pitchFamily="34" charset="-122"/>
                <a:ea typeface="微软雅黑" panose="020B0503020204020204" pitchFamily="34" charset="-122"/>
              </a:rPr>
              <a:t>聚焦于解决对光学图像进行接收、提取信息、加工变换、模式识别及存储显示</a:t>
            </a:r>
            <a:endParaRPr lang="en-US" altLang="zh-CN" sz="2400" b="0" dirty="0" smtClean="0">
              <a:latin typeface="微软雅黑" panose="020B0503020204020204" pitchFamily="34" charset="-122"/>
              <a:ea typeface="微软雅黑" panose="020B0503020204020204" pitchFamily="34" charset="-122"/>
            </a:endParaRPr>
          </a:p>
          <a:p>
            <a:pPr algn="l">
              <a:lnSpc>
                <a:spcPct val="150000"/>
              </a:lnSpc>
            </a:pPr>
            <a:r>
              <a:rPr lang="zh-CN" altLang="en-US" sz="2400" b="0" dirty="0" smtClean="0">
                <a:solidFill>
                  <a:schemeClr val="accent1"/>
                </a:solidFill>
                <a:latin typeface="微软雅黑" panose="020B0503020204020204" pitchFamily="34" charset="-122"/>
                <a:ea typeface="微软雅黑" panose="020B0503020204020204" pitchFamily="34" charset="-122"/>
              </a:rPr>
              <a:t>可视化：</a:t>
            </a:r>
            <a:r>
              <a:rPr lang="zh-CN" altLang="en-US" sz="2400" b="0" dirty="0" smtClean="0">
                <a:latin typeface="微软雅黑" panose="020B0503020204020204" pitchFamily="34" charset="-122"/>
                <a:ea typeface="微软雅黑" panose="020B0503020204020204" pitchFamily="34" charset="-122"/>
              </a:rPr>
              <a:t>聚焦于解决将数据转换成图形，并进行交互处理</a:t>
            </a:r>
            <a:endParaRPr lang="zh-CN" altLang="en-US" sz="24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6552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数据</a:t>
            </a:r>
            <a:r>
              <a:rPr lang="zh-CN" altLang="en-US" dirty="0"/>
              <a:t>可视化</a:t>
            </a:r>
          </a:p>
        </p:txBody>
      </p:sp>
      <p:sp>
        <p:nvSpPr>
          <p:cNvPr id="6" name="标题 1"/>
          <p:cNvSpPr>
            <a:spLocks noGrp="1"/>
          </p:cNvSpPr>
          <p:nvPr>
            <p:ph idx="1"/>
          </p:nvPr>
        </p:nvSpPr>
        <p:spPr>
          <a:xfrm>
            <a:off x="251520" y="980728"/>
            <a:ext cx="8435280" cy="648072"/>
          </a:xfrm>
        </p:spPr>
        <p:txBody>
          <a:bodyPr/>
          <a:lstStyle/>
          <a:p>
            <a:r>
              <a:rPr lang="zh-CN" altLang="en-US" dirty="0" smtClean="0">
                <a:latin typeface="微软雅黑" panose="020B0503020204020204" pitchFamily="34" charset="-122"/>
                <a:ea typeface="微软雅黑" panose="020B0503020204020204" pitchFamily="34" charset="-122"/>
              </a:rPr>
              <a:t>数据可视化的意义</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一图胜千言</a:t>
            </a:r>
            <a:endParaRPr lang="zh-CN" altLang="en-US" dirty="0">
              <a:latin typeface="微软雅黑" panose="020B0503020204020204" pitchFamily="34" charset="-122"/>
              <a:ea typeface="微软雅黑" panose="020B0503020204020204" pitchFamily="34" charset="-122"/>
            </a:endParaRPr>
          </a:p>
        </p:txBody>
      </p:sp>
      <p:sp>
        <p:nvSpPr>
          <p:cNvPr id="7" name="内容占位符 2"/>
          <p:cNvSpPr txBox="1">
            <a:spLocks/>
          </p:cNvSpPr>
          <p:nvPr/>
        </p:nvSpPr>
        <p:spPr bwMode="gray">
          <a:xfrm>
            <a:off x="442308" y="1772816"/>
            <a:ext cx="8401083"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0000"/>
              </a:lnSpc>
              <a:spcBef>
                <a:spcPct val="20000"/>
              </a:spcBef>
              <a:spcAft>
                <a:spcPct val="0"/>
              </a:spcAft>
              <a:buClr>
                <a:schemeClr val="hlink"/>
              </a:buClr>
              <a:buFont typeface="Wingdings" panose="05000000000000000000" pitchFamily="2" charset="2"/>
              <a:buChar char="v"/>
              <a:defRPr sz="2600" b="0" kern="1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eaLnBrk="1" fontAlgn="base" hangingPunct="1">
              <a:lnSpc>
                <a:spcPct val="120000"/>
              </a:lnSpc>
              <a:spcBef>
                <a:spcPct val="20000"/>
              </a:spcBef>
              <a:spcAft>
                <a:spcPct val="0"/>
              </a:spcAft>
              <a:buClr>
                <a:schemeClr val="tx1"/>
              </a:buClr>
              <a:buChar char="•"/>
              <a:defRPr sz="2000" kern="1200">
                <a:solidFill>
                  <a:schemeClr val="tx1"/>
                </a:solidFill>
                <a:latin typeface="Arial" panose="020B0604020202020204" pitchFamily="34" charset="0"/>
                <a:ea typeface="+mn-ea"/>
                <a:cs typeface="+mn-cs"/>
              </a:defRPr>
            </a:lvl3pPr>
            <a:lvl4pPr marL="1600200" indent="-228600" algn="l" rtl="0" eaLnBrk="1" fontAlgn="base" hangingPunct="1">
              <a:lnSpc>
                <a:spcPct val="120000"/>
              </a:lnSpc>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、表达观点</a:t>
            </a:r>
            <a:endParaRPr lang="en-US" altLang="zh-CN" dirty="0" smtClean="0">
              <a:latin typeface="微软雅黑" panose="020B0503020204020204" pitchFamily="34" charset="-122"/>
              <a:ea typeface="微软雅黑" panose="020B0503020204020204" pitchFamily="34" charset="-122"/>
            </a:endParaRPr>
          </a:p>
          <a:p>
            <a:pPr marL="0" indent="0">
              <a:lnSpc>
                <a:spcPct val="150000"/>
              </a:lnSpc>
              <a:buFont typeface="Wingdings" panose="05000000000000000000" pitchFamily="2" charset="2"/>
              <a:buNone/>
            </a:pPr>
            <a:r>
              <a:rPr lang="en-US" altLang="zh-CN" sz="2000" dirty="0" smtClean="0"/>
              <a:t>   </a:t>
            </a:r>
            <a:r>
              <a:rPr lang="zh-CN" altLang="en-US" sz="2000" dirty="0" smtClean="0">
                <a:ea typeface="微软雅黑" panose="020B0503020204020204" pitchFamily="34" charset="-122"/>
              </a:rPr>
              <a:t>人类是视觉动物，一张简单的数据可视化图表在传递大量信息的同时，能更加直观地阐述观点，为浏览者带来更深刻的印象。</a:t>
            </a:r>
            <a:endParaRPr lang="en-US" altLang="zh-CN" sz="2000" dirty="0" smtClean="0">
              <a:ea typeface="微软雅黑" panose="020B0503020204020204" pitchFamily="34" charset="-122"/>
            </a:endParaRPr>
          </a:p>
          <a:p>
            <a:pPr marL="0" indent="0">
              <a:lnSpc>
                <a:spcPct val="150000"/>
              </a:lnSpc>
              <a:buNone/>
            </a:pPr>
            <a:r>
              <a:rPr lang="en-US" altLang="zh-CN" sz="2000" dirty="0" smtClean="0">
                <a:ea typeface="微软雅黑" panose="020B0503020204020204" pitchFamily="34" charset="-122"/>
              </a:rPr>
              <a:t>     </a:t>
            </a:r>
            <a:r>
              <a:rPr lang="zh-CN" altLang="en-US" sz="2000" dirty="0" smtClean="0">
                <a:ea typeface="微软雅黑" panose="020B0503020204020204" pitchFamily="34" charset="-122"/>
              </a:rPr>
              <a:t>如前，南丁格尔将每月牺牲的战士数量以及死亡原因列成一张图表，直观的表达了战争的可怕以及军队医疗条件的</a:t>
            </a:r>
            <a:r>
              <a:rPr lang="zh-CN" altLang="en-US" sz="2000" dirty="0">
                <a:ea typeface="微软雅黑" panose="020B0503020204020204" pitchFamily="34" charset="-122"/>
              </a:rPr>
              <a:t>重要性（南丁格尔“极区图”）</a:t>
            </a:r>
            <a:endParaRPr lang="en-US" altLang="zh-CN" sz="2000" dirty="0" smtClean="0">
              <a:ea typeface="微软雅黑" panose="020B0503020204020204" pitchFamily="34" charset="-122"/>
            </a:endParaRPr>
          </a:p>
        </p:txBody>
      </p:sp>
      <p:pic>
        <p:nvPicPr>
          <p:cNvPr id="8" name="Picture 2" descr="http://s13.sinaimg.cn/large/674efa23ga46222ef468c&amp;690&amp;6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962" y="4725144"/>
            <a:ext cx="3387838" cy="1677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912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副标题 8"/>
          <p:cNvSpPr txBox="1">
            <a:spLocks/>
          </p:cNvSpPr>
          <p:nvPr/>
        </p:nvSpPr>
        <p:spPr>
          <a:xfrm>
            <a:off x="294126" y="1189763"/>
            <a:ext cx="8598354" cy="1499595"/>
          </a:xfrm>
          <a:prstGeom prst="rect">
            <a:avLst/>
          </a:prstGeom>
        </p:spPr>
        <p:txBody>
          <a:bodyPr/>
          <a:lstStyle>
            <a:defPPr>
              <a:defRPr lang="zh-CN"/>
            </a:defPPr>
            <a:lvl1pPr marL="342900" indent="-342900">
              <a:lnSpc>
                <a:spcPct val="150000"/>
              </a:lnSpc>
              <a:spcBef>
                <a:spcPts val="0"/>
              </a:spcBef>
              <a:buFont typeface="Wingdings" panose="05000000000000000000" pitchFamily="2" charset="2"/>
              <a:buChar char="n"/>
              <a:defRPr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lgn="l">
              <a:buNone/>
            </a:pPr>
            <a:r>
              <a:rPr lang="zh-CN" altLang="en-US" sz="1900" dirty="0">
                <a:effectLst/>
              </a:rPr>
              <a:t>将信息可视化能有效地抓住人们的注意力。有的信息如果通过单纯的数字和文字来传达，可能需要花费数分钟甚至几小时，甚至可能无法传达；但是通过颜色、布局、标记和其他元素的融合，图形却能够在几秒钟之内就把这些信息传达给我们。</a:t>
            </a:r>
          </a:p>
        </p:txBody>
      </p:sp>
      <p:sp>
        <p:nvSpPr>
          <p:cNvPr id="4" name="副标题 8"/>
          <p:cNvSpPr txBox="1">
            <a:spLocks/>
          </p:cNvSpPr>
          <p:nvPr/>
        </p:nvSpPr>
        <p:spPr>
          <a:xfrm>
            <a:off x="294126" y="2920243"/>
            <a:ext cx="8598354" cy="2849591"/>
          </a:xfrm>
          <a:prstGeom prst="rect">
            <a:avLst/>
          </a:prstGeom>
        </p:spPr>
        <p:txBody>
          <a:bodyPr/>
          <a:lstStyle>
            <a:defPPr>
              <a:defRPr lang="zh-CN"/>
            </a:defPPr>
            <a:lvl1pPr marL="342900" indent="-342900">
              <a:lnSpc>
                <a:spcPct val="150000"/>
              </a:lnSpc>
              <a:spcBef>
                <a:spcPts val="0"/>
              </a:spcBef>
              <a:buFont typeface="Wingdings" panose="05000000000000000000" pitchFamily="2" charset="2"/>
              <a:buChar char="n"/>
              <a:defRPr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p:txBody>
      </p:sp>
      <p:pic>
        <p:nvPicPr>
          <p:cNvPr id="5" name="Picture 2" descr="2-4 华盛顿地铁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83792" y="3124205"/>
            <a:ext cx="5544666" cy="304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13420" y="3217806"/>
            <a:ext cx="2736304" cy="2254463"/>
          </a:xfrm>
          <a:prstGeom prst="rect">
            <a:avLst/>
          </a:prstGeom>
        </p:spPr>
        <p:txBody>
          <a:bodyPr wrap="square">
            <a:spAutoFit/>
          </a:bodyPr>
          <a:lstStyle/>
          <a:p>
            <a:pPr lvl="0" algn="l"/>
            <a:r>
              <a:rPr lang="zh-CN" altLang="en-US" dirty="0" smtClean="0">
                <a:solidFill>
                  <a:prstClr val="black"/>
                </a:solidFill>
              </a:rPr>
              <a:t>某城市地铁图</a:t>
            </a:r>
            <a:endParaRPr lang="en-US" altLang="zh-CN" dirty="0" smtClean="0">
              <a:solidFill>
                <a:prstClr val="black"/>
              </a:solidFill>
            </a:endParaRPr>
          </a:p>
          <a:p>
            <a:pPr algn="l">
              <a:lnSpc>
                <a:spcPts val="2117"/>
              </a:lnSpc>
            </a:pPr>
            <a:r>
              <a:rPr lang="zh-CN" altLang="en-US" dirty="0" smtClean="0"/>
              <a:t>每条线路的所有站点都按照顺序用不同颜色标记出来的，你还可以在上面看到线路交叉的站点。</a:t>
            </a:r>
          </a:p>
          <a:p>
            <a:pPr algn="l">
              <a:lnSpc>
                <a:spcPts val="2117"/>
              </a:lnSpc>
            </a:pPr>
            <a:r>
              <a:rPr lang="zh-CN" altLang="en-US" dirty="0" smtClean="0"/>
              <a:t>地铁图呈献给你的不仅是数据信息，更是清晰的认知。</a:t>
            </a:r>
            <a:endParaRPr lang="zh-CN" altLang="en-US" dirty="0">
              <a:solidFill>
                <a:prstClr val="black"/>
              </a:solidFill>
            </a:endParaRPr>
          </a:p>
        </p:txBody>
      </p:sp>
      <p:sp>
        <p:nvSpPr>
          <p:cNvPr id="8" name="标题 1"/>
          <p:cNvSpPr>
            <a:spLocks noGrp="1"/>
          </p:cNvSpPr>
          <p:nvPr>
            <p:ph type="title"/>
          </p:nvPr>
        </p:nvSpPr>
        <p:spPr>
          <a:xfrm>
            <a:off x="251520" y="332656"/>
            <a:ext cx="7825680" cy="609600"/>
          </a:xfrm>
        </p:spPr>
        <p:txBody>
          <a:bodyPr/>
          <a:lstStyle/>
          <a:p>
            <a:r>
              <a:rPr lang="en-US" altLang="zh-CN" sz="2800" dirty="0" smtClean="0">
                <a:solidFill>
                  <a:schemeClr val="bg1"/>
                </a:solidFill>
              </a:rPr>
              <a:t>1.2 </a:t>
            </a:r>
            <a:r>
              <a:rPr lang="zh-CN" altLang="en-US" sz="2800" dirty="0" smtClean="0">
                <a:solidFill>
                  <a:schemeClr val="bg1"/>
                </a:solidFill>
              </a:rPr>
              <a:t>数据</a:t>
            </a:r>
            <a:r>
              <a:rPr lang="zh-CN" altLang="en-US" sz="2800" dirty="0">
                <a:solidFill>
                  <a:schemeClr val="bg1"/>
                </a:solidFill>
              </a:rPr>
              <a:t>可视化</a:t>
            </a:r>
          </a:p>
        </p:txBody>
      </p:sp>
    </p:spTree>
    <p:extLst>
      <p:ext uri="{BB962C8B-B14F-4D97-AF65-F5344CB8AC3E}">
        <p14:creationId xmlns:p14="http://schemas.microsoft.com/office/powerpoint/2010/main" val="318939685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2</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10" name="内容占位符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9672" y="1196752"/>
            <a:ext cx="6760418" cy="4612842"/>
          </a:xfrm>
        </p:spPr>
      </p:pic>
      <p:sp>
        <p:nvSpPr>
          <p:cNvPr id="11" name="标题 1"/>
          <p:cNvSpPr>
            <a:spLocks noGrp="1"/>
          </p:cNvSpPr>
          <p:nvPr>
            <p:ph type="title"/>
          </p:nvPr>
        </p:nvSpPr>
        <p:spPr>
          <a:xfrm>
            <a:off x="251520" y="332656"/>
            <a:ext cx="7825680" cy="609600"/>
          </a:xfrm>
        </p:spPr>
        <p:txBody>
          <a:bodyPr/>
          <a:lstStyle/>
          <a:p>
            <a:r>
              <a:rPr lang="en-US" altLang="zh-CN" dirty="0" smtClean="0"/>
              <a:t>2020</a:t>
            </a:r>
            <a:r>
              <a:rPr lang="zh-CN" altLang="en-US" dirty="0"/>
              <a:t>新</a:t>
            </a:r>
            <a:r>
              <a:rPr lang="zh-CN" altLang="en-US" dirty="0" smtClean="0"/>
              <a:t>冠肺炎各省累计确认病例分布示例</a:t>
            </a:r>
            <a:endParaRPr lang="zh-CN" altLang="en-US" dirty="0"/>
          </a:p>
        </p:txBody>
      </p:sp>
    </p:spTree>
    <p:extLst>
      <p:ext uri="{BB962C8B-B14F-4D97-AF65-F5344CB8AC3E}">
        <p14:creationId xmlns:p14="http://schemas.microsoft.com/office/powerpoint/2010/main" val="2195132565"/>
      </p:ext>
    </p:extLst>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数据</a:t>
            </a:r>
            <a:r>
              <a:rPr lang="zh-CN" altLang="en-US" dirty="0"/>
              <a:t>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20</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6" name="内容占位符 2"/>
          <p:cNvSpPr>
            <a:spLocks noGrp="1"/>
          </p:cNvSpPr>
          <p:nvPr>
            <p:ph idx="1"/>
          </p:nvPr>
        </p:nvSpPr>
        <p:spPr>
          <a:xfrm>
            <a:off x="251520" y="1124744"/>
            <a:ext cx="8591872" cy="4464496"/>
          </a:xfrm>
        </p:spPr>
        <p:txBody>
          <a:bodyPr/>
          <a:lstStyle/>
          <a:p>
            <a:pPr marL="0" indent="0">
              <a:buNone/>
            </a:pPr>
            <a:r>
              <a:rPr lang="en-US" altLang="zh-CN" sz="2600" dirty="0" smtClean="0">
                <a:latin typeface="微软雅黑" panose="020B0503020204020204" pitchFamily="34" charset="-122"/>
                <a:ea typeface="微软雅黑" panose="020B0503020204020204" pitchFamily="34" charset="-122"/>
              </a:rPr>
              <a:t>2</a:t>
            </a:r>
            <a:r>
              <a:rPr lang="zh-CN" altLang="en-US" sz="2600" dirty="0" smtClean="0">
                <a:latin typeface="微软雅黑" panose="020B0503020204020204" pitchFamily="34" charset="-122"/>
                <a:ea typeface="微软雅黑" panose="020B0503020204020204" pitchFamily="34" charset="-122"/>
              </a:rPr>
              <a:t>、发现联系</a:t>
            </a:r>
            <a:endParaRPr lang="en-US" altLang="zh-CN" sz="2600" dirty="0" smtClean="0">
              <a:latin typeface="微软雅黑" panose="020B0503020204020204" pitchFamily="34" charset="-122"/>
              <a:ea typeface="微软雅黑" panose="020B0503020204020204" pitchFamily="34" charset="-122"/>
            </a:endParaRPr>
          </a:p>
          <a:p>
            <a:pPr marL="0" indent="0" algn="just">
              <a:lnSpc>
                <a:spcPct val="150000"/>
              </a:lnSpc>
              <a:buNone/>
            </a:pPr>
            <a:r>
              <a:rPr lang="en-US" altLang="zh-CN" dirty="0" smtClean="0"/>
              <a:t>   </a:t>
            </a:r>
            <a:r>
              <a:rPr lang="zh-CN" altLang="en-US" sz="2000" dirty="0">
                <a:ea typeface="微软雅黑" panose="020B0503020204020204" pitchFamily="34" charset="-122"/>
              </a:rPr>
              <a:t>在错综复杂的数据中，很难发现不同维度和指标之间的关联关系，通过数据可视化的方式则可以轻松验证。</a:t>
            </a:r>
            <a:endParaRPr lang="en-US" altLang="zh-CN" sz="2000" dirty="0">
              <a:ea typeface="微软雅黑" panose="020B0503020204020204" pitchFamily="34" charset="-122"/>
            </a:endParaRPr>
          </a:p>
          <a:p>
            <a:pPr marL="0" indent="0" algn="just">
              <a:lnSpc>
                <a:spcPct val="150000"/>
              </a:lnSpc>
              <a:buNone/>
            </a:pPr>
            <a:r>
              <a:rPr lang="zh-CN" altLang="en-US" sz="2000" dirty="0" smtClean="0">
                <a:ea typeface="微软雅黑" panose="020B0503020204020204" pitchFamily="34" charset="-122"/>
              </a:rPr>
              <a:t>    </a:t>
            </a:r>
            <a:endParaRPr lang="en-US" altLang="zh-CN" sz="2000" dirty="0" smtClean="0">
              <a:ea typeface="微软雅黑" panose="020B0503020204020204" pitchFamily="34" charset="-122"/>
            </a:endParaRPr>
          </a:p>
          <a:p>
            <a:pPr marL="0" indent="0" algn="just">
              <a:lnSpc>
                <a:spcPct val="150000"/>
              </a:lnSpc>
              <a:buNone/>
            </a:pPr>
            <a:r>
              <a:rPr lang="zh-CN" altLang="en-US" sz="2000" dirty="0" smtClean="0">
                <a:ea typeface="微软雅黑" panose="020B0503020204020204" pitchFamily="34" charset="-122"/>
              </a:rPr>
              <a:t>    日本</a:t>
            </a:r>
            <a:r>
              <a:rPr lang="zh-CN" altLang="en-US" sz="2000" dirty="0">
                <a:ea typeface="微软雅黑" panose="020B0503020204020204" pitchFamily="34" charset="-122"/>
              </a:rPr>
              <a:t>有一家啤酒厂，在收集了近</a:t>
            </a:r>
            <a:r>
              <a:rPr lang="en-US" altLang="zh-CN" sz="2000" dirty="0">
                <a:ea typeface="微软雅黑" panose="020B0503020204020204" pitchFamily="34" charset="-122"/>
              </a:rPr>
              <a:t>30</a:t>
            </a:r>
            <a:r>
              <a:rPr lang="zh-CN" altLang="en-US" sz="2000" dirty="0">
                <a:ea typeface="微软雅黑" panose="020B0503020204020204" pitchFamily="34" charset="-122"/>
              </a:rPr>
              <a:t>年的气象资料，将其于当月的啤酒销售情况相联系，绘出了“啤酒气温曲线”。通过这个图标观察出，在市场趋于饱和的情况下，气温成了决定啤酒销量升降的主要因素。于是，这家啤酒厂根据天气情况，合理安排生产，收到了良好</a:t>
            </a:r>
            <a:r>
              <a:rPr lang="zh-CN" altLang="en-US" sz="2000" dirty="0" smtClean="0">
                <a:ea typeface="微软雅黑" panose="020B0503020204020204" pitchFamily="34" charset="-122"/>
              </a:rPr>
              <a:t>效果。</a:t>
            </a:r>
            <a:endParaRPr lang="zh-CN" altLang="en-US" sz="2000" dirty="0">
              <a:ea typeface="微软雅黑" panose="020B0503020204020204" pitchFamily="34" charset="-122"/>
            </a:endParaRPr>
          </a:p>
        </p:txBody>
      </p:sp>
    </p:spTree>
    <p:extLst>
      <p:ext uri="{BB962C8B-B14F-4D97-AF65-F5344CB8AC3E}">
        <p14:creationId xmlns:p14="http://schemas.microsoft.com/office/powerpoint/2010/main" val="19159442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数据</a:t>
            </a:r>
            <a:r>
              <a:rPr lang="zh-CN" altLang="en-US" dirty="0"/>
              <a:t>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21</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6" name="标题 1"/>
          <p:cNvSpPr>
            <a:spLocks noGrp="1"/>
          </p:cNvSpPr>
          <p:nvPr>
            <p:ph idx="1"/>
          </p:nvPr>
        </p:nvSpPr>
        <p:spPr>
          <a:xfrm>
            <a:off x="323528" y="1268760"/>
            <a:ext cx="8219256" cy="720080"/>
          </a:xfrm>
        </p:spPr>
        <p:txBody>
          <a:bodyPr/>
          <a:lstStyle/>
          <a:p>
            <a:r>
              <a:rPr lang="zh-CN" altLang="en-US" dirty="0" smtClean="0">
                <a:latin typeface="微软雅黑" panose="020B0503020204020204" pitchFamily="34" charset="-122"/>
                <a:ea typeface="微软雅黑" panose="020B0503020204020204" pitchFamily="34" charset="-122"/>
              </a:rPr>
              <a:t>数据可视化的方法</a:t>
            </a:r>
            <a:r>
              <a:rPr lang="en-US" altLang="zh-CN" dirty="0" smtClean="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面积</a:t>
            </a:r>
            <a:r>
              <a:rPr lang="en-US" altLang="zh-CN" dirty="0">
                <a:latin typeface="微软雅黑" panose="020B0503020204020204" pitchFamily="34" charset="-122"/>
                <a:ea typeface="微软雅黑" panose="020B0503020204020204" pitchFamily="34" charset="-122"/>
              </a:rPr>
              <a:t>&amp;</a:t>
            </a:r>
            <a:r>
              <a:rPr lang="zh-CN" altLang="en-US" dirty="0">
                <a:latin typeface="微软雅黑" panose="020B0503020204020204" pitchFamily="34" charset="-122"/>
                <a:ea typeface="微软雅黑" panose="020B0503020204020204" pitchFamily="34" charset="-122"/>
              </a:rPr>
              <a:t>尺寸</a:t>
            </a:r>
            <a:r>
              <a:rPr lang="zh-CN" altLang="en-US" dirty="0" smtClean="0">
                <a:latin typeface="微软雅黑" panose="020B0503020204020204" pitchFamily="34" charset="-122"/>
                <a:ea typeface="微软雅黑" panose="020B0503020204020204" pitchFamily="34" charset="-122"/>
              </a:rPr>
              <a:t>可视化</a:t>
            </a:r>
            <a:endParaRPr lang="zh-CN" altLang="en-US" dirty="0">
              <a:latin typeface="微软雅黑" panose="020B0503020204020204" pitchFamily="34" charset="-122"/>
              <a:ea typeface="微软雅黑" panose="020B0503020204020204" pitchFamily="34" charset="-122"/>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263" y="2315344"/>
            <a:ext cx="8650071"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73252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a:t>数据可视化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22</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7" name="图片 6"/>
          <p:cNvPicPr>
            <a:picLocks noChangeAspect="1"/>
          </p:cNvPicPr>
          <p:nvPr/>
        </p:nvPicPr>
        <p:blipFill>
          <a:blip r:embed="rId2"/>
          <a:stretch>
            <a:fillRect/>
          </a:stretch>
        </p:blipFill>
        <p:spPr>
          <a:xfrm>
            <a:off x="2267744" y="1772816"/>
            <a:ext cx="4387301" cy="4352131"/>
          </a:xfrm>
          <a:prstGeom prst="rect">
            <a:avLst/>
          </a:prstGeom>
        </p:spPr>
      </p:pic>
      <p:sp>
        <p:nvSpPr>
          <p:cNvPr id="9" name="标题 1"/>
          <p:cNvSpPr>
            <a:spLocks noGrp="1"/>
          </p:cNvSpPr>
          <p:nvPr>
            <p:ph idx="1"/>
          </p:nvPr>
        </p:nvSpPr>
        <p:spPr>
          <a:xfrm>
            <a:off x="323528" y="1268760"/>
            <a:ext cx="8219256" cy="720080"/>
          </a:xfrm>
        </p:spPr>
        <p:txBody>
          <a:bodyPr/>
          <a:lstStyle/>
          <a:p>
            <a:r>
              <a:rPr lang="zh-CN" altLang="en-US" dirty="0" smtClean="0">
                <a:latin typeface="微软雅黑" panose="020B0503020204020204" pitchFamily="34" charset="-122"/>
                <a:ea typeface="微软雅黑" panose="020B0503020204020204" pitchFamily="34" charset="-122"/>
              </a:rPr>
              <a:t>数据可视化的方法</a:t>
            </a:r>
            <a:r>
              <a:rPr lang="en-US" altLang="zh-CN" dirty="0" smtClean="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颜色</a:t>
            </a:r>
            <a:r>
              <a:rPr lang="zh-CN" altLang="en-US" dirty="0" smtClean="0">
                <a:latin typeface="微软雅黑" panose="020B0503020204020204" pitchFamily="34" charset="-122"/>
                <a:ea typeface="微软雅黑" panose="020B0503020204020204" pitchFamily="34" charset="-122"/>
              </a:rPr>
              <a:t>可视化</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79781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a:t>数据可视化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23</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5" y="2315344"/>
            <a:ext cx="7799753" cy="3444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标题 1"/>
          <p:cNvSpPr>
            <a:spLocks noGrp="1"/>
          </p:cNvSpPr>
          <p:nvPr>
            <p:ph idx="1"/>
          </p:nvPr>
        </p:nvSpPr>
        <p:spPr>
          <a:xfrm>
            <a:off x="323528" y="1268760"/>
            <a:ext cx="8219256" cy="720080"/>
          </a:xfrm>
        </p:spPr>
        <p:txBody>
          <a:bodyPr/>
          <a:lstStyle/>
          <a:p>
            <a:r>
              <a:rPr lang="zh-CN" altLang="en-US" dirty="0" smtClean="0">
                <a:latin typeface="微软雅黑" panose="020B0503020204020204" pitchFamily="34" charset="-122"/>
                <a:ea typeface="微软雅黑" panose="020B0503020204020204" pitchFamily="34" charset="-122"/>
              </a:rPr>
              <a:t>数据可视化的方法</a:t>
            </a:r>
            <a:r>
              <a:rPr lang="en-US" altLang="zh-CN" dirty="0" smtClean="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图形</a:t>
            </a:r>
            <a:r>
              <a:rPr lang="zh-CN" altLang="en-US" dirty="0" smtClean="0">
                <a:latin typeface="微软雅黑" panose="020B0503020204020204" pitchFamily="34" charset="-122"/>
                <a:ea typeface="微软雅黑" panose="020B0503020204020204" pitchFamily="34" charset="-122"/>
              </a:rPr>
              <a:t>可视化</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5705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a:t>数据可视化</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24</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144098"/>
            <a:ext cx="6049241" cy="356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标题 1"/>
          <p:cNvSpPr>
            <a:spLocks noGrp="1"/>
          </p:cNvSpPr>
          <p:nvPr>
            <p:ph idx="1"/>
          </p:nvPr>
        </p:nvSpPr>
        <p:spPr>
          <a:xfrm>
            <a:off x="323528" y="1023404"/>
            <a:ext cx="8219256" cy="720080"/>
          </a:xfrm>
        </p:spPr>
        <p:txBody>
          <a:bodyPr/>
          <a:lstStyle/>
          <a:p>
            <a:r>
              <a:rPr lang="zh-CN" altLang="en-US" dirty="0" smtClean="0">
                <a:latin typeface="微软雅黑" panose="020B0503020204020204" pitchFamily="34" charset="-122"/>
                <a:ea typeface="微软雅黑" panose="020B0503020204020204" pitchFamily="34" charset="-122"/>
              </a:rPr>
              <a:t>数据可视化的方法</a:t>
            </a:r>
            <a:r>
              <a:rPr lang="en-US" altLang="zh-CN" dirty="0" smtClean="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概念</a:t>
            </a:r>
            <a:r>
              <a:rPr lang="zh-CN" altLang="en-US" dirty="0" smtClean="0">
                <a:latin typeface="微软雅黑" panose="020B0503020204020204" pitchFamily="34" charset="-122"/>
                <a:ea typeface="微软雅黑" panose="020B0503020204020204" pitchFamily="34" charset="-122"/>
              </a:rPr>
              <a:t>可视化</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2260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25</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6" name="标题 3"/>
          <p:cNvSpPr>
            <a:spLocks noGrp="1"/>
          </p:cNvSpPr>
          <p:nvPr>
            <p:ph type="title"/>
          </p:nvPr>
        </p:nvSpPr>
        <p:spPr>
          <a:xfrm>
            <a:off x="251520" y="947192"/>
            <a:ext cx="7825680" cy="609600"/>
          </a:xfrm>
        </p:spPr>
        <p:txBody>
          <a:bodyPr/>
          <a:lstStyle/>
          <a:p>
            <a:pPr marL="457200" indent="-457200" algn="l">
              <a:buFont typeface="Arial" panose="020B0604020202020204" pitchFamily="34" charset="0"/>
              <a:buChar char="•"/>
            </a:pPr>
            <a:r>
              <a:rPr lang="zh-CN" altLang="en-US" dirty="0" smtClean="0">
                <a:solidFill>
                  <a:schemeClr val="tx1"/>
                </a:solidFill>
              </a:rPr>
              <a:t>数据可视化案例对比</a:t>
            </a:r>
            <a:endParaRPr lang="zh-CN" altLang="en-US" dirty="0">
              <a:solidFill>
                <a:schemeClr val="tx1"/>
              </a:solidFill>
            </a:endParaRPr>
          </a:p>
        </p:txBody>
      </p:sp>
      <p:pic>
        <p:nvPicPr>
          <p:cNvPr id="7" name="图片 6"/>
          <p:cNvPicPr>
            <a:picLocks noChangeAspect="1"/>
          </p:cNvPicPr>
          <p:nvPr/>
        </p:nvPicPr>
        <p:blipFill rotWithShape="1">
          <a:blip r:embed="rId2"/>
          <a:srcRect t="21115"/>
          <a:stretch/>
        </p:blipFill>
        <p:spPr>
          <a:xfrm>
            <a:off x="1331640" y="2860725"/>
            <a:ext cx="6000555" cy="2930549"/>
          </a:xfrm>
          <a:prstGeom prst="rect">
            <a:avLst/>
          </a:prstGeom>
        </p:spPr>
      </p:pic>
      <p:sp>
        <p:nvSpPr>
          <p:cNvPr id="9" name="标题 1"/>
          <p:cNvSpPr>
            <a:spLocks noGrp="1"/>
          </p:cNvSpPr>
          <p:nvPr>
            <p:ph idx="1"/>
          </p:nvPr>
        </p:nvSpPr>
        <p:spPr>
          <a:xfrm>
            <a:off x="265266" y="1996629"/>
            <a:ext cx="8435280" cy="1000323"/>
          </a:xfrm>
        </p:spPr>
        <p:txBody>
          <a:bodyPr/>
          <a:lstStyle/>
          <a:p>
            <a:r>
              <a:rPr lang="zh-CN" altLang="en-US" sz="2000" dirty="0">
                <a:latin typeface="微软雅黑" panose="020B0503020204020204" pitchFamily="34" charset="-122"/>
                <a:ea typeface="微软雅黑" panose="020B0503020204020204" pitchFamily="34" charset="-122"/>
              </a:rPr>
              <a:t>某</a:t>
            </a:r>
            <a:r>
              <a:rPr lang="zh-CN" altLang="en-US" sz="2000" dirty="0" smtClean="0">
                <a:latin typeface="微软雅黑" panose="020B0503020204020204" pitchFamily="34" charset="-122"/>
                <a:ea typeface="微软雅黑" panose="020B0503020204020204" pitchFamily="34" charset="-122"/>
              </a:rPr>
              <a:t>公司市场部经理，准备了一份关于目前行业内竞争状况和公司业绩的报告</a:t>
            </a:r>
            <a:endParaRPr lang="zh-CN" altLang="en-US" sz="2000" dirty="0">
              <a:latin typeface="微软雅黑" panose="020B0503020204020204" pitchFamily="34" charset="-122"/>
              <a:ea typeface="微软雅黑" panose="020B0503020204020204" pitchFamily="34" charset="-122"/>
            </a:endParaRPr>
          </a:p>
        </p:txBody>
      </p:sp>
      <p:sp>
        <p:nvSpPr>
          <p:cNvPr id="8" name="标题 1"/>
          <p:cNvSpPr txBox="1">
            <a:spLocks/>
          </p:cNvSpPr>
          <p:nvPr/>
        </p:nvSpPr>
        <p:spPr bwMode="gray">
          <a:xfrm>
            <a:off x="251520" y="332656"/>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smtClean="0"/>
              <a:t>1.2 </a:t>
            </a:r>
            <a:r>
              <a:rPr lang="zh-CN" altLang="en-US" dirty="0" smtClean="0"/>
              <a:t>数据可视化</a:t>
            </a:r>
            <a:endParaRPr lang="zh-CN" altLang="en-US" dirty="0"/>
          </a:p>
        </p:txBody>
      </p:sp>
    </p:spTree>
    <p:extLst>
      <p:ext uri="{BB962C8B-B14F-4D97-AF65-F5344CB8AC3E}">
        <p14:creationId xmlns:p14="http://schemas.microsoft.com/office/powerpoint/2010/main" val="5586914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26</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图片 5"/>
          <p:cNvPicPr>
            <a:picLocks noChangeAspect="1"/>
          </p:cNvPicPr>
          <p:nvPr/>
        </p:nvPicPr>
        <p:blipFill rotWithShape="1">
          <a:blip r:embed="rId2"/>
          <a:srcRect t="20859"/>
          <a:stretch/>
        </p:blipFill>
        <p:spPr>
          <a:xfrm>
            <a:off x="539552" y="1844824"/>
            <a:ext cx="4644466" cy="3929756"/>
          </a:xfrm>
          <a:prstGeom prst="rect">
            <a:avLst/>
          </a:prstGeom>
        </p:spPr>
      </p:pic>
      <p:sp>
        <p:nvSpPr>
          <p:cNvPr id="7" name="标题 3"/>
          <p:cNvSpPr txBox="1">
            <a:spLocks/>
          </p:cNvSpPr>
          <p:nvPr/>
        </p:nvSpPr>
        <p:spPr bwMode="gray">
          <a:xfrm>
            <a:off x="251520" y="1019200"/>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zh-CN" altLang="en-US" dirty="0" smtClean="0">
                <a:solidFill>
                  <a:schemeClr val="tx1"/>
                </a:solidFill>
              </a:rPr>
              <a:t>数据可视化案例对比</a:t>
            </a:r>
            <a:endParaRPr lang="zh-CN" altLang="en-US" dirty="0">
              <a:solidFill>
                <a:schemeClr val="tx1"/>
              </a:solidFill>
            </a:endParaRPr>
          </a:p>
        </p:txBody>
      </p:sp>
      <p:sp>
        <p:nvSpPr>
          <p:cNvPr id="8" name="标题 1"/>
          <p:cNvSpPr>
            <a:spLocks noGrp="1"/>
          </p:cNvSpPr>
          <p:nvPr>
            <p:ph type="title"/>
          </p:nvPr>
        </p:nvSpPr>
        <p:spPr/>
        <p:txBody>
          <a:bodyPr/>
          <a:lstStyle/>
          <a:p>
            <a:r>
              <a:rPr lang="en-US" altLang="zh-CN" dirty="0" smtClean="0"/>
              <a:t>1.2 </a:t>
            </a:r>
            <a:r>
              <a:rPr lang="zh-CN" altLang="en-US" dirty="0"/>
              <a:t>数据可视化</a:t>
            </a:r>
          </a:p>
        </p:txBody>
      </p:sp>
      <p:pic>
        <p:nvPicPr>
          <p:cNvPr id="3" name="图片 2"/>
          <p:cNvPicPr>
            <a:picLocks noChangeAspect="1"/>
          </p:cNvPicPr>
          <p:nvPr/>
        </p:nvPicPr>
        <p:blipFill>
          <a:blip r:embed="rId3"/>
          <a:stretch>
            <a:fillRect/>
          </a:stretch>
        </p:blipFill>
        <p:spPr>
          <a:xfrm>
            <a:off x="5076056" y="1484783"/>
            <a:ext cx="3888431" cy="4289797"/>
          </a:xfrm>
          <a:prstGeom prst="rect">
            <a:avLst/>
          </a:prstGeom>
        </p:spPr>
      </p:pic>
    </p:spTree>
    <p:extLst>
      <p:ext uri="{BB962C8B-B14F-4D97-AF65-F5344CB8AC3E}">
        <p14:creationId xmlns:p14="http://schemas.microsoft.com/office/powerpoint/2010/main" val="2102442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p:cNvPicPr>
            <a:picLocks noChangeAspect="1"/>
          </p:cNvPicPr>
          <p:nvPr/>
        </p:nvPicPr>
        <p:blipFill rotWithShape="1">
          <a:blip r:embed="rId2">
            <a:extLst>
              <a:ext uri="{28A0092B-C50C-407E-A947-70E740481C1C}">
                <a14:useLocalDpi xmlns:a14="http://schemas.microsoft.com/office/drawing/2010/main" val="0"/>
              </a:ext>
            </a:extLst>
          </a:blip>
          <a:srcRect l="3540" t="19250" r="6195"/>
          <a:stretch/>
        </p:blipFill>
        <p:spPr bwMode="auto">
          <a:xfrm>
            <a:off x="2699792" y="2468130"/>
            <a:ext cx="5643052" cy="34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9792" y="1844824"/>
            <a:ext cx="4572000" cy="461665"/>
          </a:xfrm>
          <a:prstGeom prst="rect">
            <a:avLst/>
          </a:prstGeom>
        </p:spPr>
        <p:txBody>
          <a:bodyPr>
            <a:spAutoFit/>
          </a:bodyPr>
          <a:lstStyle/>
          <a:p>
            <a:pPr algn="l"/>
            <a:r>
              <a:rPr lang="zh-CN" altLang="en-US" sz="2400" b="0" dirty="0" smtClean="0">
                <a:latin typeface="微软雅黑" panose="020B0503020204020204" pitchFamily="34" charset="-122"/>
                <a:ea typeface="微软雅黑" panose="020B0503020204020204" pitchFamily="34" charset="-122"/>
              </a:rPr>
              <a:t>过去</a:t>
            </a:r>
            <a:r>
              <a:rPr lang="en-US" altLang="zh-CN" sz="2400" b="0" dirty="0" smtClean="0">
                <a:latin typeface="微软雅黑" panose="020B0503020204020204" pitchFamily="34" charset="-122"/>
                <a:ea typeface="微软雅黑" panose="020B0503020204020204" pitchFamily="34" charset="-122"/>
              </a:rPr>
              <a:t>5</a:t>
            </a:r>
            <a:r>
              <a:rPr lang="zh-CN" altLang="en-US" sz="2400" b="0" dirty="0" smtClean="0">
                <a:latin typeface="微软雅黑" panose="020B0503020204020204" pitchFamily="34" charset="-122"/>
                <a:ea typeface="微软雅黑" panose="020B0503020204020204" pitchFamily="34" charset="-122"/>
              </a:rPr>
              <a:t>年，我公司业绩持续增长</a:t>
            </a:r>
            <a:endParaRPr lang="zh-CN" altLang="en-US" sz="2400" b="0" dirty="0">
              <a:latin typeface="微软雅黑" panose="020B0503020204020204" pitchFamily="34" charset="-122"/>
              <a:ea typeface="微软雅黑" panose="020B0503020204020204" pitchFamily="34" charset="-122"/>
            </a:endParaRPr>
          </a:p>
        </p:txBody>
      </p:sp>
      <p:sp>
        <p:nvSpPr>
          <p:cNvPr id="5" name="标题 3"/>
          <p:cNvSpPr txBox="1">
            <a:spLocks/>
          </p:cNvSpPr>
          <p:nvPr/>
        </p:nvSpPr>
        <p:spPr bwMode="gray">
          <a:xfrm>
            <a:off x="323528" y="1091208"/>
            <a:ext cx="768166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zh-CN" altLang="en-US" dirty="0" smtClean="0">
                <a:solidFill>
                  <a:schemeClr val="tx1"/>
                </a:solidFill>
              </a:rPr>
              <a:t>数据可视化案例对比</a:t>
            </a:r>
            <a:r>
              <a:rPr lang="en-US" altLang="zh-CN" dirty="0" smtClean="0">
                <a:solidFill>
                  <a:schemeClr val="tx1"/>
                </a:solidFill>
              </a:rPr>
              <a:t>(</a:t>
            </a:r>
            <a:r>
              <a:rPr lang="zh-CN" altLang="en-US" dirty="0" smtClean="0">
                <a:solidFill>
                  <a:schemeClr val="tx1"/>
                </a:solidFill>
              </a:rPr>
              <a:t>好</a:t>
            </a:r>
            <a:r>
              <a:rPr lang="en-US" altLang="zh-CN" dirty="0" smtClean="0">
                <a:solidFill>
                  <a:schemeClr val="tx1"/>
                </a:solidFill>
              </a:rPr>
              <a:t>)</a:t>
            </a:r>
            <a:endParaRPr lang="zh-CN" altLang="en-US" dirty="0">
              <a:solidFill>
                <a:schemeClr val="tx1"/>
              </a:solidFill>
            </a:endParaRPr>
          </a:p>
        </p:txBody>
      </p:sp>
      <p:sp>
        <p:nvSpPr>
          <p:cNvPr id="8" name="标题 1"/>
          <p:cNvSpPr>
            <a:spLocks noGrp="1"/>
          </p:cNvSpPr>
          <p:nvPr>
            <p:ph type="title"/>
          </p:nvPr>
        </p:nvSpPr>
        <p:spPr>
          <a:xfrm>
            <a:off x="251520" y="332656"/>
            <a:ext cx="7825680" cy="609600"/>
          </a:xfrm>
        </p:spPr>
        <p:txBody>
          <a:bodyPr/>
          <a:lstStyle/>
          <a:p>
            <a:r>
              <a:rPr lang="en-US" altLang="zh-CN" dirty="0" smtClean="0"/>
              <a:t>1.2 </a:t>
            </a:r>
            <a:r>
              <a:rPr lang="zh-CN" altLang="en-US" dirty="0"/>
              <a:t>数据可视化</a:t>
            </a:r>
          </a:p>
        </p:txBody>
      </p:sp>
    </p:spTree>
    <p:extLst>
      <p:ext uri="{BB962C8B-B14F-4D97-AF65-F5344CB8AC3E}">
        <p14:creationId xmlns:p14="http://schemas.microsoft.com/office/powerpoint/2010/main" val="356737721"/>
      </p:ext>
    </p:extLst>
  </p:cSld>
  <p:clrMapOvr>
    <a:masterClrMapping/>
  </p:clrMapOvr>
  <p:transition spd="med">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1"/>
          <p:cNvPicPr>
            <a:picLocks noChangeAspect="1"/>
          </p:cNvPicPr>
          <p:nvPr/>
        </p:nvPicPr>
        <p:blipFill rotWithShape="1">
          <a:blip r:embed="rId2">
            <a:extLst>
              <a:ext uri="{28A0092B-C50C-407E-A947-70E740481C1C}">
                <a14:useLocalDpi xmlns:a14="http://schemas.microsoft.com/office/drawing/2010/main" val="0"/>
              </a:ext>
            </a:extLst>
          </a:blip>
          <a:srcRect t="19269"/>
          <a:stretch/>
        </p:blipFill>
        <p:spPr bwMode="auto">
          <a:xfrm>
            <a:off x="1763688" y="2780928"/>
            <a:ext cx="5695547"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979712" y="2286649"/>
            <a:ext cx="4572000" cy="461665"/>
          </a:xfrm>
          <a:prstGeom prst="rect">
            <a:avLst/>
          </a:prstGeom>
        </p:spPr>
        <p:txBody>
          <a:bodyPr>
            <a:spAutoFit/>
          </a:bodyPr>
          <a:lstStyle/>
          <a:p>
            <a:pPr algn="l"/>
            <a:r>
              <a:rPr lang="zh-CN" altLang="en-US" sz="2400" b="0" dirty="0" smtClean="0">
                <a:latin typeface="微软雅黑" panose="020B0503020204020204" pitchFamily="34" charset="-122"/>
                <a:ea typeface="微软雅黑" panose="020B0503020204020204" pitchFamily="34" charset="-122"/>
              </a:rPr>
              <a:t>我公司投资回报率维持较高水平</a:t>
            </a:r>
            <a:endParaRPr lang="zh-CN" altLang="en-US" sz="2400" b="0" dirty="0">
              <a:latin typeface="微软雅黑" panose="020B0503020204020204" pitchFamily="34" charset="-122"/>
              <a:ea typeface="微软雅黑" panose="020B0503020204020204" pitchFamily="34" charset="-122"/>
            </a:endParaRPr>
          </a:p>
        </p:txBody>
      </p:sp>
      <p:sp>
        <p:nvSpPr>
          <p:cNvPr id="7" name="标题 3"/>
          <p:cNvSpPr txBox="1">
            <a:spLocks/>
          </p:cNvSpPr>
          <p:nvPr/>
        </p:nvSpPr>
        <p:spPr bwMode="gray">
          <a:xfrm>
            <a:off x="251520" y="1091208"/>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zh-CN" altLang="en-US" dirty="0" smtClean="0">
                <a:solidFill>
                  <a:schemeClr val="tx1"/>
                </a:solidFill>
              </a:rPr>
              <a:t>数据可视化案例对比</a:t>
            </a:r>
            <a:endParaRPr lang="zh-CN" altLang="en-US" dirty="0">
              <a:solidFill>
                <a:schemeClr val="tx1"/>
              </a:solidFill>
            </a:endParaRPr>
          </a:p>
        </p:txBody>
      </p:sp>
      <p:sp>
        <p:nvSpPr>
          <p:cNvPr id="9" name="标题 1"/>
          <p:cNvSpPr txBox="1">
            <a:spLocks/>
          </p:cNvSpPr>
          <p:nvPr/>
        </p:nvSpPr>
        <p:spPr bwMode="gray">
          <a:xfrm>
            <a:off x="467544" y="337592"/>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smtClean="0"/>
              <a:t>1.2 </a:t>
            </a:r>
            <a:r>
              <a:rPr lang="zh-CN" altLang="en-US" dirty="0" smtClean="0"/>
              <a:t>数据可视化</a:t>
            </a:r>
            <a:endParaRPr lang="zh-CN" altLang="en-US" dirty="0"/>
          </a:p>
        </p:txBody>
      </p:sp>
    </p:spTree>
    <p:extLst>
      <p:ext uri="{BB962C8B-B14F-4D97-AF65-F5344CB8AC3E}">
        <p14:creationId xmlns:p14="http://schemas.microsoft.com/office/powerpoint/2010/main" val="1961562235"/>
      </p:ext>
    </p:extLst>
  </p:cSld>
  <p:clrMapOvr>
    <a:masterClrMapping/>
  </p:clrMapOvr>
  <p:transition spd="med">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1"/>
          <p:cNvPicPr>
            <a:picLocks noChangeAspect="1"/>
          </p:cNvPicPr>
          <p:nvPr/>
        </p:nvPicPr>
        <p:blipFill rotWithShape="1">
          <a:blip r:embed="rId2">
            <a:extLst>
              <a:ext uri="{28A0092B-C50C-407E-A947-70E740481C1C}">
                <a14:useLocalDpi xmlns:a14="http://schemas.microsoft.com/office/drawing/2010/main" val="0"/>
              </a:ext>
            </a:extLst>
          </a:blip>
          <a:srcRect l="4449" t="19311" r="3903"/>
          <a:stretch/>
        </p:blipFill>
        <p:spPr bwMode="auto">
          <a:xfrm>
            <a:off x="1763688" y="2493888"/>
            <a:ext cx="5614309" cy="341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835696" y="1996394"/>
            <a:ext cx="5112568" cy="461665"/>
          </a:xfrm>
          <a:prstGeom prst="rect">
            <a:avLst/>
          </a:prstGeom>
        </p:spPr>
        <p:txBody>
          <a:bodyPr wrap="square">
            <a:spAutoFit/>
          </a:bodyPr>
          <a:lstStyle/>
          <a:p>
            <a:pPr algn="l"/>
            <a:r>
              <a:rPr lang="zh-CN" altLang="en-US" sz="2400" b="0" dirty="0" smtClean="0">
                <a:latin typeface="微软雅黑" panose="020B0503020204020204" pitchFamily="34" charset="-122"/>
                <a:ea typeface="微软雅黑" panose="020B0503020204020204" pitchFamily="34" charset="-122"/>
              </a:rPr>
              <a:t>我公司与</a:t>
            </a:r>
            <a:r>
              <a:rPr lang="en-US" altLang="zh-CN" sz="2400" b="0" dirty="0" smtClean="0">
                <a:latin typeface="微软雅黑" panose="020B0503020204020204" pitchFamily="34" charset="-122"/>
                <a:ea typeface="微软雅黑" panose="020B0503020204020204" pitchFamily="34" charset="-122"/>
              </a:rPr>
              <a:t>B</a:t>
            </a:r>
            <a:r>
              <a:rPr lang="zh-CN" altLang="en-US" sz="2400" b="0" dirty="0" smtClean="0">
                <a:latin typeface="微软雅黑" panose="020B0503020204020204" pitchFamily="34" charset="-122"/>
                <a:ea typeface="微软雅黑" panose="020B0503020204020204" pitchFamily="34" charset="-122"/>
              </a:rPr>
              <a:t>公司市场份额有所增长</a:t>
            </a:r>
            <a:endParaRPr lang="zh-CN" altLang="en-US" sz="2400" b="0" dirty="0">
              <a:latin typeface="微软雅黑" panose="020B0503020204020204" pitchFamily="34" charset="-122"/>
              <a:ea typeface="微软雅黑" panose="020B0503020204020204" pitchFamily="34" charset="-122"/>
            </a:endParaRPr>
          </a:p>
        </p:txBody>
      </p:sp>
      <p:sp>
        <p:nvSpPr>
          <p:cNvPr id="7" name="标题 3"/>
          <p:cNvSpPr txBox="1">
            <a:spLocks/>
          </p:cNvSpPr>
          <p:nvPr/>
        </p:nvSpPr>
        <p:spPr bwMode="gray">
          <a:xfrm>
            <a:off x="251520" y="1091208"/>
            <a:ext cx="782568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zh-CN" altLang="en-US" dirty="0" smtClean="0">
                <a:solidFill>
                  <a:schemeClr val="tx1"/>
                </a:solidFill>
              </a:rPr>
              <a:t>数据可视化案例对比</a:t>
            </a:r>
            <a:endParaRPr lang="zh-CN" altLang="en-US" dirty="0">
              <a:solidFill>
                <a:schemeClr val="tx1"/>
              </a:solidFill>
            </a:endParaRPr>
          </a:p>
        </p:txBody>
      </p:sp>
      <p:sp>
        <p:nvSpPr>
          <p:cNvPr id="8" name="标题 1"/>
          <p:cNvSpPr>
            <a:spLocks noGrp="1"/>
          </p:cNvSpPr>
          <p:nvPr>
            <p:ph type="title"/>
          </p:nvPr>
        </p:nvSpPr>
        <p:spPr/>
        <p:txBody>
          <a:bodyPr/>
          <a:lstStyle/>
          <a:p>
            <a:r>
              <a:rPr lang="en-US" altLang="zh-CN" dirty="0" smtClean="0"/>
              <a:t>1.2 </a:t>
            </a:r>
            <a:r>
              <a:rPr lang="zh-CN" altLang="en-US" dirty="0"/>
              <a:t>数据可视化</a:t>
            </a:r>
          </a:p>
        </p:txBody>
      </p:sp>
    </p:spTree>
    <p:extLst>
      <p:ext uri="{BB962C8B-B14F-4D97-AF65-F5344CB8AC3E}">
        <p14:creationId xmlns:p14="http://schemas.microsoft.com/office/powerpoint/2010/main" val="197176598"/>
      </p:ext>
    </p:extLst>
  </p:cSld>
  <p:clrMapOvr>
    <a:masterClrMapping/>
  </p:clrMapOvr>
  <p:transition spd="med">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3" name="图片 2"/>
          <p:cNvPicPr>
            <a:picLocks noChangeAspect="1"/>
          </p:cNvPicPr>
          <p:nvPr/>
        </p:nvPicPr>
        <p:blipFill>
          <a:blip r:embed="rId2"/>
          <a:stretch>
            <a:fillRect/>
          </a:stretch>
        </p:blipFill>
        <p:spPr>
          <a:xfrm>
            <a:off x="750170" y="1052736"/>
            <a:ext cx="7854278" cy="5263204"/>
          </a:xfrm>
          <a:prstGeom prst="rect">
            <a:avLst/>
          </a:prstGeom>
        </p:spPr>
      </p:pic>
    </p:spTree>
    <p:extLst>
      <p:ext uri="{BB962C8B-B14F-4D97-AF65-F5344CB8AC3E}">
        <p14:creationId xmlns:p14="http://schemas.microsoft.com/office/powerpoint/2010/main" val="34388172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24744"/>
            <a:ext cx="8447856" cy="4752528"/>
          </a:xfrm>
        </p:spPr>
        <p:txBody>
          <a:bodyPr/>
          <a:lstStyle/>
          <a:p>
            <a:pPr algn="just">
              <a:lnSpc>
                <a:spcPct val="150000"/>
              </a:lnSpc>
              <a:buFont typeface="Wingdings" panose="05000000000000000000" pitchFamily="2" charset="2"/>
              <a:buChar char="Ø"/>
              <a:defRPr/>
            </a:pPr>
            <a:r>
              <a:rPr lang="zh-CN" altLang="en-US" sz="2400" dirty="0">
                <a:latin typeface="微软雅黑" panose="020B0503020204020204" pitchFamily="34" charset="-122"/>
                <a:ea typeface="微软雅黑" panose="020B0503020204020204" pitchFamily="34" charset="-122"/>
              </a:rPr>
              <a:t>做数据可视化时</a:t>
            </a:r>
            <a:r>
              <a:rPr lang="zh-CN" altLang="en-US" sz="2400" dirty="0" smtClean="0">
                <a:latin typeface="微软雅黑" panose="020B0503020204020204" pitchFamily="34" charset="-122"/>
                <a:ea typeface="微软雅黑" panose="020B0503020204020204" pitchFamily="34" charset="-122"/>
              </a:rPr>
              <a:t>，几种方法</a:t>
            </a:r>
            <a:r>
              <a:rPr lang="zh-CN" altLang="en-US" sz="2400" dirty="0">
                <a:latin typeface="微软雅黑" panose="020B0503020204020204" pitchFamily="34" charset="-122"/>
                <a:ea typeface="微软雅黑" panose="020B0503020204020204" pitchFamily="34" charset="-122"/>
              </a:rPr>
              <a:t>经常是混合用的，尤其是做一些复杂图形和多维度数据的展示时。</a:t>
            </a:r>
          </a:p>
          <a:p>
            <a:pPr algn="just">
              <a:lnSpc>
                <a:spcPct val="150000"/>
              </a:lnSpc>
              <a:buFont typeface="Wingdings" panose="05000000000000000000" pitchFamily="2" charset="2"/>
              <a:buChar char="Ø"/>
              <a:defRPr/>
            </a:pPr>
            <a:r>
              <a:rPr lang="zh-CN" altLang="en-US" sz="2400" dirty="0">
                <a:latin typeface="微软雅黑" panose="020B0503020204020204" pitchFamily="34" charset="-122"/>
                <a:ea typeface="微软雅黑" panose="020B0503020204020204" pitchFamily="34" charset="-122"/>
              </a:rPr>
              <a:t>做出的可视化图表一定要易于理解，在显性化的基础上越美观越好，切忌华而不实</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gn="just">
              <a:lnSpc>
                <a:spcPct val="150000"/>
              </a:lnSpc>
              <a:buFont typeface="Wingdings" panose="05000000000000000000" pitchFamily="2" charset="2"/>
              <a:buChar char="Ø"/>
              <a:defRPr/>
            </a:pPr>
            <a:r>
              <a:rPr lang="zh-CN" altLang="en-US" sz="2400" dirty="0">
                <a:latin typeface="微软雅黑" panose="020B0503020204020204" pitchFamily="34" charset="-122"/>
                <a:ea typeface="微软雅黑" panose="020B0503020204020204" pitchFamily="34" charset="-122"/>
              </a:rPr>
              <a:t>数据可视化要根据数据的特性，如</a:t>
            </a:r>
            <a:r>
              <a:rPr lang="zh-CN" altLang="en-US" sz="2400" dirty="0" smtClean="0">
                <a:latin typeface="微软雅黑" panose="020B0503020204020204" pitchFamily="34" charset="-122"/>
                <a:ea typeface="微软雅黑" panose="020B0503020204020204" pitchFamily="34" charset="-122"/>
              </a:rPr>
              <a:t>时间和</a:t>
            </a:r>
            <a:r>
              <a:rPr lang="zh-CN" altLang="en-US" sz="2400" dirty="0">
                <a:latin typeface="微软雅黑" panose="020B0503020204020204" pitchFamily="34" charset="-122"/>
                <a:ea typeface="微软雅黑" panose="020B0503020204020204" pitchFamily="34" charset="-122"/>
              </a:rPr>
              <a:t>空间信息等，找到合适的可视化</a:t>
            </a:r>
            <a:r>
              <a:rPr lang="zh-CN" altLang="en-US" sz="2400" dirty="0" smtClean="0">
                <a:latin typeface="微软雅黑" panose="020B0503020204020204" pitchFamily="34" charset="-122"/>
                <a:ea typeface="微软雅黑" panose="020B0503020204020204" pitchFamily="34" charset="-122"/>
              </a:rPr>
              <a:t>方式，将</a:t>
            </a:r>
            <a:r>
              <a:rPr lang="zh-CN" altLang="en-US" sz="2400" dirty="0">
                <a:latin typeface="微软雅黑" panose="020B0503020204020204" pitchFamily="34" charset="-122"/>
                <a:ea typeface="微软雅黑" panose="020B0503020204020204" pitchFamily="34" charset="-122"/>
              </a:rPr>
              <a:t>数据用直观地展现出来，以帮助人们理解数据，同时找出包含在海量数据中的规律或者信息。</a:t>
            </a:r>
          </a:p>
          <a:p>
            <a:pPr algn="just">
              <a:lnSpc>
                <a:spcPct val="150000"/>
              </a:lnSpc>
              <a:buFont typeface="Wingdings" panose="05000000000000000000" pitchFamily="2" charset="2"/>
              <a:buChar char="Ø"/>
              <a:defRPr/>
            </a:pPr>
            <a:endParaRPr lang="zh-CN" altLang="en-US" sz="2400" dirty="0">
              <a:latin typeface="微软雅黑" panose="020B0503020204020204" pitchFamily="34" charset="-122"/>
              <a:ea typeface="微软雅黑" panose="020B0503020204020204" pitchFamily="34" charset="-122"/>
            </a:endParaRPr>
          </a:p>
          <a:p>
            <a:endParaRPr lang="zh-CN" altLang="en-US" sz="24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30</a:t>
            </a:fld>
            <a:endParaRPr lang="en-US" altLang="zh-CN" dirty="0"/>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6" name="标题 1"/>
          <p:cNvSpPr>
            <a:spLocks noGrp="1"/>
          </p:cNvSpPr>
          <p:nvPr>
            <p:ph type="title"/>
          </p:nvPr>
        </p:nvSpPr>
        <p:spPr/>
        <p:txBody>
          <a:bodyPr/>
          <a:lstStyle/>
          <a:p>
            <a:r>
              <a:rPr lang="en-US" altLang="zh-CN" dirty="0" smtClean="0"/>
              <a:t>1.2 </a:t>
            </a:r>
            <a:r>
              <a:rPr lang="zh-CN" altLang="en-US" dirty="0"/>
              <a:t>数据可视化</a:t>
            </a:r>
          </a:p>
        </p:txBody>
      </p:sp>
      <p:pic>
        <p:nvPicPr>
          <p:cNvPr id="7" name="Picture 2" descr="http://4.bp.blogspot.com/-VBx4r_I3-0o/UVl5cCcGKOI/AAAAAAAADCs/nj5mMcBDNzE/s1600/break.JPG"/>
          <p:cNvPicPr>
            <a:picLocks noChangeAspect="1" noChangeArrowheads="1"/>
          </p:cNvPicPr>
          <p:nvPr/>
        </p:nvPicPr>
        <p:blipFill>
          <a:blip r:embed="rId3" cstate="print"/>
          <a:srcRect/>
          <a:stretch>
            <a:fillRect/>
          </a:stretch>
        </p:blipFill>
        <p:spPr bwMode="auto">
          <a:xfrm>
            <a:off x="6300192" y="5320741"/>
            <a:ext cx="2712977" cy="1478037"/>
          </a:xfrm>
          <a:prstGeom prst="rect">
            <a:avLst/>
          </a:prstGeom>
          <a:noFill/>
          <a:ln w="9525">
            <a:noFill/>
            <a:miter lim="800000"/>
            <a:headEnd/>
            <a:tailEnd/>
          </a:ln>
        </p:spPr>
      </p:pic>
    </p:spTree>
    <p:extLst>
      <p:ext uri="{BB962C8B-B14F-4D97-AF65-F5344CB8AC3E}">
        <p14:creationId xmlns:p14="http://schemas.microsoft.com/office/powerpoint/2010/main" val="8878702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81000" y="2204864"/>
            <a:ext cx="8339138" cy="711696"/>
          </a:xfrm>
        </p:spPr>
        <p:txBody>
          <a:bodyPr/>
          <a:lstStyle/>
          <a:p>
            <a:r>
              <a:rPr lang="en-US" altLang="zh-CN" dirty="0" smtClean="0"/>
              <a:t>1.3 </a:t>
            </a:r>
            <a:r>
              <a:rPr lang="zh-CN" altLang="en-US" dirty="0" smtClean="0"/>
              <a:t>数据分析与可视化常用工具</a:t>
            </a:r>
            <a:endParaRPr lang="zh-CN" altLang="en-US" dirty="0"/>
          </a:p>
        </p:txBody>
      </p:sp>
    </p:spTree>
    <p:extLst>
      <p:ext uri="{BB962C8B-B14F-4D97-AF65-F5344CB8AC3E}">
        <p14:creationId xmlns:p14="http://schemas.microsoft.com/office/powerpoint/2010/main" val="31129013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数据分析与可视化常用工具</a:t>
            </a:r>
          </a:p>
        </p:txBody>
      </p:sp>
      <p:sp>
        <p:nvSpPr>
          <p:cNvPr id="3" name="内容占位符 2"/>
          <p:cNvSpPr>
            <a:spLocks noGrp="1"/>
          </p:cNvSpPr>
          <p:nvPr>
            <p:ph idx="1"/>
          </p:nvPr>
        </p:nvSpPr>
        <p:spPr/>
        <p:txBody>
          <a:bodyPr/>
          <a:lstStyle/>
          <a:p>
            <a:r>
              <a:rPr lang="en-US" altLang="zh-CN" b="1" dirty="0"/>
              <a:t>1</a:t>
            </a:r>
            <a:r>
              <a:rPr lang="zh-CN" altLang="zh-CN" b="1" dirty="0"/>
              <a:t>．</a:t>
            </a:r>
            <a:r>
              <a:rPr lang="en-US" altLang="zh-CN" b="1" dirty="0"/>
              <a:t>Microsoft Excel</a:t>
            </a:r>
            <a:endParaRPr lang="zh-CN" altLang="zh-CN" dirty="0"/>
          </a:p>
          <a:p>
            <a:pPr marL="0" indent="457200">
              <a:lnSpc>
                <a:spcPct val="150000"/>
              </a:lnSpc>
              <a:spcBef>
                <a:spcPts val="600"/>
              </a:spcBef>
              <a:buNone/>
            </a:pPr>
            <a:r>
              <a:rPr lang="en-US" altLang="zh-CN" sz="2000" dirty="0"/>
              <a:t>Excel</a:t>
            </a:r>
            <a:r>
              <a:rPr lang="zh-CN" altLang="zh-CN" sz="2000" dirty="0"/>
              <a:t>是大家熟悉的电子表格软件，已被广泛使用了二十多年，如今甚至有很多数据只能以</a:t>
            </a:r>
            <a:r>
              <a:rPr lang="en-US" altLang="zh-CN" sz="2000" dirty="0"/>
              <a:t>Excel</a:t>
            </a:r>
            <a:r>
              <a:rPr lang="zh-CN" altLang="zh-CN" sz="2000" dirty="0"/>
              <a:t>表格的形式获取到。在</a:t>
            </a:r>
            <a:r>
              <a:rPr lang="en-US" altLang="zh-CN" sz="2000" dirty="0"/>
              <a:t>Excel</a:t>
            </a:r>
            <a:r>
              <a:rPr lang="zh-CN" altLang="zh-CN" sz="2000" dirty="0"/>
              <a:t>中，让某几列高亮显示、做几张图表都很简单，于是也很容易对数据有个大致了解。</a:t>
            </a:r>
            <a:r>
              <a:rPr lang="en-US" altLang="zh-CN" sz="2000" dirty="0"/>
              <a:t>Excel</a:t>
            </a:r>
            <a:r>
              <a:rPr lang="zh-CN" altLang="zh-CN" sz="2000" dirty="0"/>
              <a:t>的局限性在于它一次所能处理的数据量上，而且除非通晓</a:t>
            </a:r>
            <a:r>
              <a:rPr lang="en-US" altLang="zh-CN" sz="2000" dirty="0"/>
              <a:t>VBA</a:t>
            </a:r>
            <a:r>
              <a:rPr lang="zh-CN" altLang="zh-CN" sz="2000" dirty="0"/>
              <a:t>这个</a:t>
            </a:r>
            <a:r>
              <a:rPr lang="en-US" altLang="zh-CN" sz="2000" dirty="0"/>
              <a:t>Excel</a:t>
            </a:r>
            <a:r>
              <a:rPr lang="zh-CN" altLang="zh-CN" sz="2000" dirty="0"/>
              <a:t>内置的编程语言，否则针对不同数据集来重制一张图表会是一件很繁琐的事情。</a:t>
            </a:r>
            <a:endParaRPr lang="zh-CN" altLang="en-US" sz="20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32</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16497610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数据分析与可视化常用工具</a:t>
            </a:r>
          </a:p>
        </p:txBody>
      </p:sp>
      <p:sp>
        <p:nvSpPr>
          <p:cNvPr id="3" name="内容占位符 2"/>
          <p:cNvSpPr>
            <a:spLocks noGrp="1"/>
          </p:cNvSpPr>
          <p:nvPr>
            <p:ph idx="1"/>
          </p:nvPr>
        </p:nvSpPr>
        <p:spPr/>
        <p:txBody>
          <a:bodyPr/>
          <a:lstStyle/>
          <a:p>
            <a:r>
              <a:rPr lang="en-US" altLang="zh-CN" b="1" dirty="0"/>
              <a:t>2</a:t>
            </a:r>
            <a:r>
              <a:rPr lang="zh-CN" altLang="zh-CN" b="1" dirty="0"/>
              <a:t>．</a:t>
            </a:r>
            <a:r>
              <a:rPr lang="en-US" altLang="zh-CN" b="1" dirty="0"/>
              <a:t>R</a:t>
            </a:r>
            <a:r>
              <a:rPr lang="zh-CN" altLang="zh-CN" b="1" dirty="0"/>
              <a:t>语言</a:t>
            </a:r>
            <a:endParaRPr lang="zh-CN" altLang="zh-CN" dirty="0"/>
          </a:p>
          <a:p>
            <a:pPr marL="0" indent="457200">
              <a:lnSpc>
                <a:spcPct val="150000"/>
              </a:lnSpc>
              <a:buNone/>
            </a:pPr>
            <a:r>
              <a:rPr lang="en-US" altLang="zh-CN" sz="1800" dirty="0"/>
              <a:t>R</a:t>
            </a:r>
            <a:r>
              <a:rPr lang="zh-CN" altLang="zh-CN" sz="1800" dirty="0"/>
              <a:t>语言是由新西兰奥克兰大学</a:t>
            </a:r>
            <a:r>
              <a:rPr lang="en-US" altLang="zh-CN" sz="1800" dirty="0"/>
              <a:t>Ross </a:t>
            </a:r>
            <a:r>
              <a:rPr lang="en-US" altLang="zh-CN" sz="1800" dirty="0" err="1"/>
              <a:t>Ihaka</a:t>
            </a:r>
            <a:r>
              <a:rPr lang="zh-CN" altLang="zh-CN" sz="1800" dirty="0"/>
              <a:t>和</a:t>
            </a:r>
            <a:r>
              <a:rPr lang="en-US" altLang="zh-CN" sz="1800" dirty="0"/>
              <a:t>Robert Gentleman</a:t>
            </a:r>
            <a:r>
              <a:rPr lang="zh-CN" altLang="zh-CN" sz="1800" dirty="0"/>
              <a:t>开发的用于</a:t>
            </a:r>
            <a:r>
              <a:rPr lang="en-US" altLang="zh-CN" sz="1800" dirty="0"/>
              <a:t>统计分析</a:t>
            </a:r>
            <a:r>
              <a:rPr lang="zh-CN" altLang="zh-CN" sz="1800" dirty="0" smtClean="0"/>
              <a:t>、</a:t>
            </a:r>
            <a:r>
              <a:rPr lang="zh-CN" altLang="en-US" sz="1800" dirty="0" smtClean="0"/>
              <a:t>绘图</a:t>
            </a:r>
            <a:r>
              <a:rPr lang="zh-CN" altLang="zh-CN" sz="1800" dirty="0" smtClean="0"/>
              <a:t>的</a:t>
            </a:r>
            <a:r>
              <a:rPr lang="zh-CN" altLang="zh-CN" sz="1800" dirty="0"/>
              <a:t>语言和操作环境，是属于</a:t>
            </a:r>
            <a:r>
              <a:rPr lang="en-US" altLang="zh-CN" sz="1800" dirty="0"/>
              <a:t>GNU</a:t>
            </a:r>
            <a:r>
              <a:rPr lang="zh-CN" altLang="zh-CN" sz="1800" dirty="0"/>
              <a:t>系统的一个自由、免费、源代码开放的软件，是一个用于统计计算和统计制图的</a:t>
            </a:r>
            <a:r>
              <a:rPr lang="zh-CN" altLang="zh-CN" sz="1800" dirty="0" smtClean="0"/>
              <a:t>优秀</a:t>
            </a:r>
            <a:r>
              <a:rPr lang="zh-CN" altLang="en-US" sz="1800" dirty="0" smtClean="0"/>
              <a:t>工具</a:t>
            </a:r>
            <a:r>
              <a:rPr lang="zh-CN" altLang="zh-CN" sz="1800" dirty="0" smtClean="0"/>
              <a:t>。</a:t>
            </a:r>
            <a:endParaRPr lang="zh-CN" altLang="zh-CN" sz="1800" dirty="0"/>
          </a:p>
          <a:p>
            <a:pPr marL="0" indent="457200">
              <a:lnSpc>
                <a:spcPct val="150000"/>
              </a:lnSpc>
              <a:buNone/>
            </a:pPr>
            <a:r>
              <a:rPr lang="en-US" altLang="zh-CN" sz="1800" dirty="0"/>
              <a:t>R</a:t>
            </a:r>
            <a:r>
              <a:rPr lang="zh-CN" altLang="zh-CN" sz="1800" dirty="0"/>
              <a:t>语言的主要功能包括数据存储和处理系统</a:t>
            </a:r>
            <a:r>
              <a:rPr lang="zh-CN" altLang="zh-CN" sz="1800" dirty="0" smtClean="0"/>
              <a:t>、</a:t>
            </a:r>
            <a:r>
              <a:rPr lang="zh-CN" altLang="en-US" sz="1800" dirty="0" smtClean="0"/>
              <a:t>驻足</a:t>
            </a:r>
            <a:r>
              <a:rPr lang="zh-CN" altLang="zh-CN" sz="1800" dirty="0" smtClean="0"/>
              <a:t>运算</a:t>
            </a:r>
            <a:r>
              <a:rPr lang="zh-CN" altLang="zh-CN" sz="1800" dirty="0"/>
              <a:t>工具（其向量</a:t>
            </a:r>
            <a:r>
              <a:rPr lang="zh-CN" altLang="zh-CN" sz="1800" dirty="0" smtClean="0"/>
              <a:t>、</a:t>
            </a:r>
            <a:r>
              <a:rPr lang="zh-CN" altLang="en-US" sz="1800" dirty="0" smtClean="0"/>
              <a:t>矩阵</a:t>
            </a:r>
            <a:r>
              <a:rPr lang="zh-CN" altLang="zh-CN" sz="1800" dirty="0" smtClean="0"/>
              <a:t>运算</a:t>
            </a:r>
            <a:r>
              <a:rPr lang="zh-CN" altLang="zh-CN" sz="1800" dirty="0"/>
              <a:t>方面功能尤其强大）、完整连贯的统计分析工具、优秀的统计制图功能、简便而强大的编程语言以及可操纵数据的输入和输出等功能。</a:t>
            </a:r>
            <a:endParaRPr lang="zh-CN" altLang="en-US" sz="18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33</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6774419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数据分析与可视化常用工具</a:t>
            </a:r>
          </a:p>
        </p:txBody>
      </p:sp>
      <p:sp>
        <p:nvSpPr>
          <p:cNvPr id="3" name="内容占位符 2"/>
          <p:cNvSpPr>
            <a:spLocks noGrp="1"/>
          </p:cNvSpPr>
          <p:nvPr>
            <p:ph idx="1"/>
          </p:nvPr>
        </p:nvSpPr>
        <p:spPr/>
        <p:txBody>
          <a:bodyPr/>
          <a:lstStyle/>
          <a:p>
            <a:r>
              <a:rPr lang="en-US" altLang="zh-CN" b="1" dirty="0"/>
              <a:t>3</a:t>
            </a:r>
            <a:r>
              <a:rPr lang="zh-CN" altLang="zh-CN" b="1" dirty="0"/>
              <a:t>．</a:t>
            </a:r>
            <a:r>
              <a:rPr lang="en-US" altLang="zh-CN" b="1" dirty="0"/>
              <a:t>Python</a:t>
            </a:r>
            <a:r>
              <a:rPr lang="zh-CN" altLang="zh-CN" b="1" dirty="0"/>
              <a:t>语言</a:t>
            </a:r>
            <a:endParaRPr lang="zh-CN" altLang="zh-CN" dirty="0"/>
          </a:p>
          <a:p>
            <a:pPr marL="0" indent="457200">
              <a:lnSpc>
                <a:spcPct val="150000"/>
              </a:lnSpc>
              <a:spcBef>
                <a:spcPts val="1200"/>
              </a:spcBef>
              <a:buNone/>
            </a:pPr>
            <a:r>
              <a:rPr lang="en-US" altLang="zh-CN" sz="1800" dirty="0" err="1"/>
              <a:t>Pyhton</a:t>
            </a:r>
            <a:r>
              <a:rPr lang="en-US" altLang="zh-CN" sz="1800" dirty="0"/>
              <a:t> </a:t>
            </a:r>
            <a:r>
              <a:rPr lang="zh-CN" altLang="zh-CN" sz="1800" dirty="0"/>
              <a:t>是由荷兰人</a:t>
            </a:r>
            <a:r>
              <a:rPr lang="en-US" altLang="zh-CN" sz="1800" dirty="0"/>
              <a:t> Guido van </a:t>
            </a:r>
            <a:r>
              <a:rPr lang="en-US" altLang="zh-CN" sz="1800" dirty="0" err="1"/>
              <a:t>Rossum</a:t>
            </a:r>
            <a:r>
              <a:rPr lang="en-US" altLang="zh-CN" sz="1800" dirty="0"/>
              <a:t> </a:t>
            </a:r>
            <a:r>
              <a:rPr lang="zh-CN" altLang="zh-CN" sz="1800" dirty="0"/>
              <a:t>于</a:t>
            </a:r>
            <a:r>
              <a:rPr lang="en-US" altLang="zh-CN" sz="1800" dirty="0"/>
              <a:t> 1989 </a:t>
            </a:r>
            <a:r>
              <a:rPr lang="zh-CN" altLang="zh-CN" sz="1800" dirty="0"/>
              <a:t>年发明的，并在</a:t>
            </a:r>
            <a:r>
              <a:rPr lang="en-US" altLang="zh-CN" sz="1800" dirty="0"/>
              <a:t>1991</a:t>
            </a:r>
            <a:r>
              <a:rPr lang="zh-CN" altLang="zh-CN" sz="1800" dirty="0"/>
              <a:t>年首次公开发行。它是一款简单易学的编程类工具，同时，其编写的代码具有简洁性、易读性和易维护性等优点。</a:t>
            </a:r>
            <a:r>
              <a:rPr lang="en-US" altLang="zh-CN" sz="1800" dirty="0" err="1"/>
              <a:t>Pyhton</a:t>
            </a:r>
            <a:r>
              <a:rPr lang="zh-CN" altLang="zh-CN" sz="1800" dirty="0"/>
              <a:t>原本主要应用于系统维护和网页开发，但随着大数据时代的到来，以及数据挖掘、机器学习、人工智能等技术的发展，促使</a:t>
            </a:r>
            <a:r>
              <a:rPr lang="en-US" altLang="zh-CN" sz="1800" dirty="0"/>
              <a:t> Python</a:t>
            </a:r>
            <a:r>
              <a:rPr lang="zh-CN" altLang="zh-CN" sz="1800" dirty="0"/>
              <a:t>进入数据科学的领域。</a:t>
            </a:r>
          </a:p>
          <a:p>
            <a:pPr marL="0" indent="457200">
              <a:lnSpc>
                <a:spcPct val="150000"/>
              </a:lnSpc>
              <a:spcBef>
                <a:spcPts val="1200"/>
              </a:spcBef>
              <a:buNone/>
            </a:pPr>
            <a:r>
              <a:rPr lang="en-US" altLang="zh-CN" sz="1800" dirty="0"/>
              <a:t>Python</a:t>
            </a:r>
            <a:r>
              <a:rPr lang="zh-CN" altLang="zh-CN" sz="1800" dirty="0"/>
              <a:t>同样拥有各种五花八门的第三方模块，用户可以利用这些模块完成数据科学中的工作</a:t>
            </a:r>
            <a:r>
              <a:rPr lang="zh-CN" altLang="zh-CN" sz="1800" dirty="0" smtClean="0"/>
              <a:t>任务</a:t>
            </a:r>
            <a:r>
              <a:rPr lang="zh-CN" altLang="en-US" sz="1800" dirty="0" smtClean="0"/>
              <a:t>。</a:t>
            </a:r>
            <a:endParaRPr lang="zh-CN" altLang="en-US" sz="18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34</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3778874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数据分析与可视化常用工具</a:t>
            </a:r>
          </a:p>
        </p:txBody>
      </p:sp>
      <p:sp>
        <p:nvSpPr>
          <p:cNvPr id="3" name="内容占位符 2"/>
          <p:cNvSpPr>
            <a:spLocks noGrp="1"/>
          </p:cNvSpPr>
          <p:nvPr>
            <p:ph idx="1"/>
          </p:nvPr>
        </p:nvSpPr>
        <p:spPr/>
        <p:txBody>
          <a:bodyPr/>
          <a:lstStyle/>
          <a:p>
            <a:r>
              <a:rPr lang="en-US" altLang="zh-CN" b="1" dirty="0"/>
              <a:t>4</a:t>
            </a:r>
            <a:r>
              <a:rPr lang="zh-CN" altLang="zh-CN" b="1" dirty="0"/>
              <a:t>．</a:t>
            </a:r>
            <a:r>
              <a:rPr lang="en-US" altLang="zh-CN" b="1" dirty="0"/>
              <a:t>JavaScript</a:t>
            </a:r>
            <a:endParaRPr lang="zh-CN" altLang="zh-CN" dirty="0"/>
          </a:p>
          <a:p>
            <a:pPr marL="0" indent="457200">
              <a:lnSpc>
                <a:spcPct val="150000"/>
              </a:lnSpc>
              <a:spcBef>
                <a:spcPts val="600"/>
              </a:spcBef>
              <a:buNone/>
            </a:pPr>
            <a:r>
              <a:rPr lang="en-US" altLang="zh-CN" sz="1800" dirty="0"/>
              <a:t>JavaScript</a:t>
            </a:r>
            <a:r>
              <a:rPr lang="zh-CN" altLang="zh-CN" sz="1800" dirty="0"/>
              <a:t>通常使用一些图表和其他数据可视化工具把数据加载到网页中并基于数据生成各种图表。</a:t>
            </a:r>
            <a:r>
              <a:rPr lang="en-US" altLang="zh-CN" sz="1800" dirty="0"/>
              <a:t>JavaScript</a:t>
            </a:r>
            <a:r>
              <a:rPr lang="zh-CN" altLang="zh-CN" sz="1800" dirty="0"/>
              <a:t>不仅能创建基本图表，而且可以实现不同于传统图表的特殊可视化。比如，它可以利用</a:t>
            </a:r>
            <a:r>
              <a:rPr lang="en-US" altLang="zh-CN" sz="1800" dirty="0"/>
              <a:t>Flotr2</a:t>
            </a:r>
            <a:r>
              <a:rPr lang="zh-CN" altLang="zh-CN" sz="1800" dirty="0"/>
              <a:t>和</a:t>
            </a:r>
            <a:r>
              <a:rPr lang="en-US" altLang="zh-CN" sz="1800" dirty="0" err="1"/>
              <a:t>sparkline</a:t>
            </a:r>
            <a:r>
              <a:rPr lang="zh-CN" altLang="zh-CN" sz="1800" dirty="0"/>
              <a:t>等工具创建基本的图表，实现基于时间、地理位置的可视化效果，还可以使用</a:t>
            </a:r>
            <a:r>
              <a:rPr lang="en-US" altLang="zh-CN" sz="1800" dirty="0"/>
              <a:t>Yeoman</a:t>
            </a:r>
            <a:r>
              <a:rPr lang="zh-CN" altLang="zh-CN" sz="1800" dirty="0"/>
              <a:t>和</a:t>
            </a:r>
            <a:r>
              <a:rPr lang="en-US" altLang="zh-CN" sz="1800" dirty="0"/>
              <a:t>Backbone.js</a:t>
            </a:r>
            <a:r>
              <a:rPr lang="zh-CN" altLang="zh-CN" sz="1800" dirty="0"/>
              <a:t>库构建数据驱动的</a:t>
            </a:r>
            <a:r>
              <a:rPr lang="en-US" altLang="zh-CN" sz="1800" dirty="0"/>
              <a:t>Web</a:t>
            </a:r>
            <a:r>
              <a:rPr lang="zh-CN" altLang="zh-CN" sz="1800" dirty="0"/>
              <a:t>应用。</a:t>
            </a:r>
          </a:p>
          <a:p>
            <a:r>
              <a:rPr lang="en-US" altLang="zh-CN" b="1" dirty="0"/>
              <a:t>5. PHP</a:t>
            </a:r>
            <a:endParaRPr lang="zh-CN" altLang="zh-CN" dirty="0"/>
          </a:p>
          <a:p>
            <a:pPr marL="0" indent="720000">
              <a:lnSpc>
                <a:spcPct val="150000"/>
              </a:lnSpc>
              <a:buNone/>
            </a:pPr>
            <a:r>
              <a:rPr lang="zh-CN" altLang="zh-CN" sz="1800" dirty="0"/>
              <a:t>和</a:t>
            </a:r>
            <a:r>
              <a:rPr lang="en-US" altLang="zh-CN" sz="1800" dirty="0"/>
              <a:t>Python</a:t>
            </a:r>
            <a:r>
              <a:rPr lang="zh-CN" altLang="zh-CN" sz="1800" dirty="0"/>
              <a:t>一样，</a:t>
            </a:r>
            <a:r>
              <a:rPr lang="en-US" altLang="zh-CN" sz="1800" dirty="0"/>
              <a:t>PHP</a:t>
            </a:r>
            <a:r>
              <a:rPr lang="zh-CN" altLang="zh-CN" sz="1800" dirty="0"/>
              <a:t>也是比</a:t>
            </a:r>
            <a:r>
              <a:rPr lang="en-US" altLang="zh-CN" sz="1800" dirty="0"/>
              <a:t>R</a:t>
            </a:r>
            <a:r>
              <a:rPr lang="zh-CN" altLang="zh-CN" sz="1800" dirty="0"/>
              <a:t>语言应用更为广泛的编程语言。虽然</a:t>
            </a:r>
            <a:r>
              <a:rPr lang="en-US" altLang="zh-CN" sz="1800" dirty="0"/>
              <a:t>PHP</a:t>
            </a:r>
            <a:r>
              <a:rPr lang="zh-CN" altLang="zh-CN" sz="1800" dirty="0"/>
              <a:t>主要用于</a:t>
            </a:r>
            <a:r>
              <a:rPr lang="en-US" altLang="zh-CN" sz="1800" dirty="0"/>
              <a:t>Web</a:t>
            </a:r>
            <a:r>
              <a:rPr lang="zh-CN" altLang="zh-CN" sz="1800" dirty="0"/>
              <a:t>编程，但</a:t>
            </a:r>
            <a:r>
              <a:rPr lang="en-US" altLang="zh-CN" sz="1800" dirty="0"/>
              <a:t>PHP </a:t>
            </a:r>
            <a:r>
              <a:rPr lang="zh-CN" altLang="zh-CN" sz="1800" dirty="0"/>
              <a:t>中有丰富的图形库，这就意味着可以把它应用于数据的可视化。基本上，只要能加载数据并基于数据画图，就可以创建视觉数据。</a:t>
            </a:r>
            <a:endParaRPr lang="zh-CN" altLang="en-US" sz="18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35</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14602864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81000" y="2204864"/>
            <a:ext cx="8339138" cy="711696"/>
          </a:xfrm>
        </p:spPr>
        <p:txBody>
          <a:bodyPr/>
          <a:lstStyle/>
          <a:p>
            <a:r>
              <a:rPr lang="en-US" altLang="zh-CN" dirty="0" smtClean="0"/>
              <a:t>1.4 </a:t>
            </a:r>
            <a:r>
              <a:rPr lang="zh-CN" altLang="en-US" dirty="0" smtClean="0"/>
              <a:t>为何</a:t>
            </a:r>
            <a:r>
              <a:rPr lang="zh-CN" altLang="en-US" dirty="0"/>
              <a:t>选用</a:t>
            </a:r>
            <a:r>
              <a:rPr lang="en-US" altLang="zh-CN" dirty="0" smtClean="0"/>
              <a:t>Python</a:t>
            </a:r>
            <a:endParaRPr lang="zh-CN" altLang="en-US" dirty="0"/>
          </a:p>
        </p:txBody>
      </p:sp>
    </p:spTree>
    <p:extLst>
      <p:ext uri="{BB962C8B-B14F-4D97-AF65-F5344CB8AC3E}">
        <p14:creationId xmlns:p14="http://schemas.microsoft.com/office/powerpoint/2010/main" val="37859421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为何选用</a:t>
            </a:r>
            <a:r>
              <a:rPr lang="en-US" altLang="zh-CN" dirty="0"/>
              <a:t>Python</a:t>
            </a:r>
            <a:endParaRPr lang="zh-CN" altLang="en-US" dirty="0"/>
          </a:p>
        </p:txBody>
      </p:sp>
      <p:sp>
        <p:nvSpPr>
          <p:cNvPr id="3" name="内容占位符 2"/>
          <p:cNvSpPr>
            <a:spLocks noGrp="1"/>
          </p:cNvSpPr>
          <p:nvPr>
            <p:ph idx="1"/>
          </p:nvPr>
        </p:nvSpPr>
        <p:spPr>
          <a:xfrm>
            <a:off x="251520" y="1124744"/>
            <a:ext cx="8591872" cy="4876800"/>
          </a:xfrm>
        </p:spPr>
        <p:txBody>
          <a:bodyPr/>
          <a:lstStyle/>
          <a:p>
            <a:r>
              <a:rPr lang="en-US" altLang="zh-CN" dirty="0"/>
              <a:t>Python</a:t>
            </a:r>
            <a:r>
              <a:rPr lang="zh-CN" altLang="en-US" dirty="0"/>
              <a:t>语言是一种解释型、面向对象、动态数据类型的高级程序设计语言</a:t>
            </a:r>
          </a:p>
          <a:p>
            <a:r>
              <a:rPr lang="en-US" altLang="zh-CN" dirty="0"/>
              <a:t>Python</a:t>
            </a:r>
            <a:r>
              <a:rPr lang="zh-CN" altLang="en-US" dirty="0"/>
              <a:t>语言是数据分析师的首选数据分析语言，也是智能硬件的首选语言</a:t>
            </a:r>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37</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grpSp>
        <p:nvGrpSpPr>
          <p:cNvPr id="6" name="组合 5"/>
          <p:cNvGrpSpPr/>
          <p:nvPr/>
        </p:nvGrpSpPr>
        <p:grpSpPr>
          <a:xfrm>
            <a:off x="1164568" y="3402107"/>
            <a:ext cx="7295864" cy="2679261"/>
            <a:chOff x="984477" y="3135292"/>
            <a:chExt cx="7961215" cy="3070708"/>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2057" y="3631196"/>
              <a:ext cx="3290664" cy="975012"/>
            </a:xfrm>
            <a:prstGeom prst="rect">
              <a:avLst/>
            </a:prstGeom>
          </p:spPr>
        </p:pic>
        <p:sp>
          <p:nvSpPr>
            <p:cNvPr id="8" name="内容占位符 1"/>
            <p:cNvSpPr txBox="1">
              <a:spLocks/>
            </p:cNvSpPr>
            <p:nvPr/>
          </p:nvSpPr>
          <p:spPr>
            <a:xfrm>
              <a:off x="1118040" y="3174113"/>
              <a:ext cx="2038020" cy="7401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b="1" dirty="0" smtClean="0">
                  <a:solidFill>
                    <a:srgbClr val="0070C0"/>
                  </a:solidFill>
                </a:rPr>
                <a:t>数据分析</a:t>
              </a:r>
              <a:endParaRPr kumimoji="1" lang="zh-CN" altLang="en-US" b="1" dirty="0">
                <a:solidFill>
                  <a:srgbClr val="0070C0"/>
                </a:solidFill>
              </a:endParaRPr>
            </a:p>
          </p:txBody>
        </p:sp>
        <p:sp>
          <p:nvSpPr>
            <p:cNvPr id="9" name="内容占位符 1"/>
            <p:cNvSpPr txBox="1">
              <a:spLocks/>
            </p:cNvSpPr>
            <p:nvPr/>
          </p:nvSpPr>
          <p:spPr>
            <a:xfrm>
              <a:off x="984477" y="4560570"/>
              <a:ext cx="2160240" cy="8072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2000" dirty="0" smtClean="0"/>
                <a:t>创建复杂的</a:t>
              </a:r>
              <a:endParaRPr kumimoji="1" lang="en-US" altLang="zh-CN" sz="2000" dirty="0" smtClean="0"/>
            </a:p>
            <a:p>
              <a:pPr marL="0" indent="0">
                <a:buNone/>
              </a:pPr>
              <a:r>
                <a:rPr kumimoji="1" lang="en-US" altLang="zh-CN" sz="2000" dirty="0" smtClean="0"/>
                <a:t>Web</a:t>
              </a:r>
              <a:r>
                <a:rPr kumimoji="1" lang="zh-CN" altLang="en-US" sz="2000" dirty="0" smtClean="0"/>
                <a:t>应用程序</a:t>
              </a:r>
              <a:endParaRPr kumimoji="1" lang="zh-CN" altLang="en-US" sz="2000" dirty="0"/>
            </a:p>
          </p:txBody>
        </p:sp>
        <p:sp>
          <p:nvSpPr>
            <p:cNvPr id="10" name="内容占位符 1"/>
            <p:cNvSpPr txBox="1">
              <a:spLocks/>
            </p:cNvSpPr>
            <p:nvPr/>
          </p:nvSpPr>
          <p:spPr>
            <a:xfrm>
              <a:off x="3960958" y="4817949"/>
              <a:ext cx="2502278" cy="5085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2400" b="1" dirty="0" smtClean="0"/>
                <a:t>游戏开发</a:t>
              </a:r>
              <a:endParaRPr kumimoji="1" lang="zh-CN" altLang="en-US" sz="2400" b="1" dirty="0"/>
            </a:p>
          </p:txBody>
        </p:sp>
        <p:sp>
          <p:nvSpPr>
            <p:cNvPr id="11" name="内容占位符 1"/>
            <p:cNvSpPr txBox="1">
              <a:spLocks/>
            </p:cNvSpPr>
            <p:nvPr/>
          </p:nvSpPr>
          <p:spPr>
            <a:xfrm>
              <a:off x="5868144" y="3135292"/>
              <a:ext cx="2771634" cy="4832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b="1" dirty="0" smtClean="0">
                  <a:solidFill>
                    <a:schemeClr val="accent6">
                      <a:lumMod val="60000"/>
                      <a:lumOff val="40000"/>
                    </a:schemeClr>
                  </a:solidFill>
                </a:rPr>
                <a:t>动画电影效果</a:t>
              </a:r>
              <a:endParaRPr kumimoji="1" lang="zh-CN" altLang="en-US" b="1" dirty="0">
                <a:solidFill>
                  <a:schemeClr val="accent6">
                    <a:lumMod val="60000"/>
                    <a:lumOff val="40000"/>
                  </a:schemeClr>
                </a:solidFill>
              </a:endParaRPr>
            </a:p>
          </p:txBody>
        </p:sp>
        <p:sp>
          <p:nvSpPr>
            <p:cNvPr id="12" name="内容占位符 1"/>
            <p:cNvSpPr txBox="1">
              <a:spLocks/>
            </p:cNvSpPr>
            <p:nvPr/>
          </p:nvSpPr>
          <p:spPr>
            <a:xfrm>
              <a:off x="6400693" y="3934897"/>
              <a:ext cx="2502278" cy="5085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mr-IN" altLang="zh-CN" sz="3600" dirty="0" smtClean="0">
                  <a:solidFill>
                    <a:srgbClr val="3BBC5D"/>
                  </a:solidFill>
                </a:rPr>
                <a:t>……</a:t>
              </a:r>
              <a:endParaRPr kumimoji="1" lang="zh-CN" altLang="en-US" sz="3600" dirty="0">
                <a:solidFill>
                  <a:srgbClr val="3BBC5D"/>
                </a:solidFill>
              </a:endParaRPr>
            </a:p>
          </p:txBody>
        </p:sp>
        <p:sp>
          <p:nvSpPr>
            <p:cNvPr id="13" name="内容占位符 1"/>
            <p:cNvSpPr txBox="1">
              <a:spLocks/>
            </p:cNvSpPr>
            <p:nvPr/>
          </p:nvSpPr>
          <p:spPr>
            <a:xfrm>
              <a:off x="2731073" y="5500529"/>
              <a:ext cx="2783938" cy="70547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dirty="0" smtClean="0">
                  <a:solidFill>
                    <a:schemeClr val="accent2">
                      <a:lumMod val="75000"/>
                    </a:schemeClr>
                  </a:solidFill>
                </a:rPr>
                <a:t>网站开发</a:t>
              </a:r>
              <a:endParaRPr kumimoji="1" lang="zh-CN" altLang="en-US" dirty="0">
                <a:solidFill>
                  <a:schemeClr val="accent2">
                    <a:lumMod val="75000"/>
                  </a:schemeClr>
                </a:solidFill>
              </a:endParaRPr>
            </a:p>
          </p:txBody>
        </p:sp>
        <p:sp>
          <p:nvSpPr>
            <p:cNvPr id="14" name="内容占位符 1"/>
            <p:cNvSpPr txBox="1">
              <a:spLocks/>
            </p:cNvSpPr>
            <p:nvPr/>
          </p:nvSpPr>
          <p:spPr>
            <a:xfrm>
              <a:off x="6443414" y="5072243"/>
              <a:ext cx="2502278" cy="5085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2400" b="1" dirty="0" smtClean="0"/>
                <a:t>智能硬件开发</a:t>
              </a:r>
              <a:endParaRPr kumimoji="1" lang="zh-CN" altLang="en-US" sz="2400" b="1" dirty="0"/>
            </a:p>
          </p:txBody>
        </p:sp>
      </p:grpSp>
    </p:spTree>
    <p:extLst>
      <p:ext uri="{BB962C8B-B14F-4D97-AF65-F5344CB8AC3E}">
        <p14:creationId xmlns:p14="http://schemas.microsoft.com/office/powerpoint/2010/main" val="12186048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bg1"/>
                </a:solidFill>
              </a:rPr>
              <a:t>Python</a:t>
            </a:r>
            <a:r>
              <a:rPr lang="zh-CN" altLang="en-US" dirty="0" smtClean="0">
                <a:solidFill>
                  <a:schemeClr val="bg1"/>
                </a:solidFill>
              </a:rPr>
              <a:t>语言的特点（</a:t>
            </a:r>
            <a:r>
              <a:rPr lang="en-US" altLang="zh-CN" dirty="0" smtClean="0">
                <a:solidFill>
                  <a:schemeClr val="bg1"/>
                </a:solidFill>
              </a:rPr>
              <a:t>1</a:t>
            </a:r>
            <a:r>
              <a:rPr lang="zh-CN" altLang="en-US" dirty="0" smtClean="0">
                <a:solidFill>
                  <a:schemeClr val="bg1"/>
                </a:solidFill>
              </a:rPr>
              <a:t>）</a:t>
            </a:r>
            <a:r>
              <a:rPr lang="en-US" altLang="zh-CN" dirty="0" smtClean="0">
                <a:solidFill>
                  <a:schemeClr val="bg1"/>
                </a:solidFill>
              </a:rPr>
              <a:t>:</a:t>
            </a:r>
            <a:r>
              <a:rPr lang="zh-CN" altLang="en-US" dirty="0" smtClean="0">
                <a:solidFill>
                  <a:schemeClr val="bg1"/>
                </a:solidFill>
              </a:rPr>
              <a:t>优点</a:t>
            </a:r>
            <a:endParaRPr lang="zh-CN" altLang="en-US" dirty="0">
              <a:solidFill>
                <a:schemeClr val="bg1"/>
              </a:solidFill>
            </a:endParaRPr>
          </a:p>
        </p:txBody>
      </p:sp>
      <p:sp>
        <p:nvSpPr>
          <p:cNvPr id="20481" name="Rectangle 1"/>
          <p:cNvSpPr>
            <a:spLocks noChangeArrowheads="1"/>
          </p:cNvSpPr>
          <p:nvPr/>
        </p:nvSpPr>
        <p:spPr bwMode="auto">
          <a:xfrm>
            <a:off x="251520" y="872128"/>
            <a:ext cx="8712968"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1. </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简单易学</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是一种代表简单主义思想的语言，它有极简单的语法，极易上手。</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2.</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集解释性与编译性于一体</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语言写的程序不需要编译成二进制代码，可以直接从源代码运行程序，但是需要解释器，它也具有编译执行的特性。</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3.</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面向对象编程</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 </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即支持面向过程的编程也支持面向对象的编程。与其他主要的语言如</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 </a:t>
            </a:r>
            <a:r>
              <a:rPr kumimoji="0" lang="zh-CN" altLang="en-US"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Java</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相比，</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以一种非常强大又简单的方式实现面向对象编程。</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4.</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可扩展性和可嵌入性</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可以把部分程序用</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或</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编写，然后在</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程序中使用它们，也可以把</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嵌入到</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C/C++ </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程序中，提供脚本功能。</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5.</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程序的可移植性</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绝大多数的的</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程序不做任何改变即可在主流计算机平台上运行。</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6.</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免费、开源</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可以自由地发布这个软件的拷贝、阅读它的源代码、对它做改动、把它的一部分用于新的自由软件中。</a:t>
            </a:r>
            <a:endParaRPr kumimoji="0" lang="zh-CN" sz="2000" b="0" i="0" u="none" strike="noStrike" cap="none" normalizeH="0" baseline="0" dirty="0" smtClean="0">
              <a:ln>
                <a:noFill/>
              </a:ln>
              <a:solidFill>
                <a:srgbClr val="000000"/>
              </a:solidFill>
              <a:effectLst/>
              <a:latin typeface="Arial" pitchFamily="34" charset="0"/>
              <a:ea typeface="宋体" pitchFamily="2" charset="-122"/>
              <a:cs typeface="Arial" pitchFamily="34" charset="0"/>
            </a:endParaRPr>
          </a:p>
        </p:txBody>
      </p:sp>
    </p:spTree>
    <p:extLst>
      <p:ext uri="{BB962C8B-B14F-4D97-AF65-F5344CB8AC3E}">
        <p14:creationId xmlns:p14="http://schemas.microsoft.com/office/powerpoint/2010/main" val="17845541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bg1"/>
                </a:solidFill>
              </a:rPr>
              <a:t>Python</a:t>
            </a:r>
            <a:r>
              <a:rPr lang="zh-CN" altLang="en-US" dirty="0" smtClean="0">
                <a:solidFill>
                  <a:schemeClr val="bg1"/>
                </a:solidFill>
              </a:rPr>
              <a:t>语言的特点（</a:t>
            </a:r>
            <a:r>
              <a:rPr lang="en-US" altLang="zh-CN" dirty="0" smtClean="0">
                <a:solidFill>
                  <a:schemeClr val="bg1"/>
                </a:solidFill>
              </a:rPr>
              <a:t>2</a:t>
            </a:r>
            <a:r>
              <a:rPr lang="zh-CN" altLang="en-US" dirty="0" smtClean="0">
                <a:solidFill>
                  <a:schemeClr val="bg1"/>
                </a:solidFill>
              </a:rPr>
              <a:t>）：缺点</a:t>
            </a:r>
            <a:endParaRPr lang="zh-CN" altLang="en-US" dirty="0">
              <a:solidFill>
                <a:schemeClr val="bg1"/>
              </a:solidFill>
            </a:endParaRPr>
          </a:p>
        </p:txBody>
      </p:sp>
      <p:sp>
        <p:nvSpPr>
          <p:cNvPr id="20481" name="Rectangle 1"/>
          <p:cNvSpPr>
            <a:spLocks noChangeArrowheads="1"/>
          </p:cNvSpPr>
          <p:nvPr/>
        </p:nvSpPr>
        <p:spPr bwMode="auto">
          <a:xfrm>
            <a:off x="323528" y="940019"/>
            <a:ext cx="8496944" cy="4649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的唯一缺点是与</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和</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相比执行的效率还不够快，因为</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没有将代码编译成底层的二进制代码</a:t>
            </a:r>
            <a:r>
              <a:rPr kumimoji="0" lang="zh-CN" altLang="en-US"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但</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具有嵌入性的特征，对于大型程序，完全可以采用多语言混编策略，对于需要较快运行的模块，例如图像处理，则可以用</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语言编程，对性能要求不是很高的地方则可以用</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编程，当需要他图像处理的时候</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程序把代码发送至</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解释器中内部已经编译的</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C</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代码，这样综合开发效率和性能综合起来是最高的。</a:t>
            </a:r>
            <a: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
            </a:r>
            <a:b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b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例如作为一个</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的数值计算扩展，</a:t>
            </a:r>
            <a: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
            </a:r>
            <a:b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b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NumPy</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将</a:t>
            </a:r>
            <a:r>
              <a:rPr kumimoji="0" lang="zh-CN"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Python</a:t>
            </a: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变为一个高效并简单</a:t>
            </a:r>
            <a: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
            </a:r>
            <a:br>
              <a:rPr kumimoji="0" lang="en-US" alt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br>
            <a:r>
              <a:rPr kumimoji="0" lang="zh-CN" sz="2000" b="0" i="0" u="none" strike="noStrike" cap="none" normalizeH="0" baseline="0" dirty="0" smtClean="0">
                <a:ln>
                  <a:noFill/>
                </a:ln>
                <a:solidFill>
                  <a:srgbClr val="333333"/>
                </a:solidFill>
                <a:effectLst/>
                <a:latin typeface="Arial" pitchFamily="34" charset="0"/>
                <a:ea typeface="宋体" pitchFamily="2" charset="-122"/>
                <a:cs typeface="Arial" pitchFamily="34" charset="0"/>
              </a:rPr>
              <a:t>易用的数值计算编程工具。</a:t>
            </a:r>
            <a:endParaRPr kumimoji="0" lang="zh-CN" sz="2000" b="0" i="0" u="none" strike="noStrike" cap="none" normalizeH="0" baseline="0" dirty="0" smtClean="0">
              <a:ln>
                <a:noFill/>
              </a:ln>
              <a:solidFill>
                <a:srgbClr val="000000"/>
              </a:solidFill>
              <a:effectLst/>
              <a:latin typeface="Arial" pitchFamily="34" charset="0"/>
              <a:ea typeface="宋体" pitchFamily="2" charset="-122"/>
              <a:cs typeface="Arial" pitchFamily="34" charset="0"/>
            </a:endParaRPr>
          </a:p>
        </p:txBody>
      </p:sp>
      <p:pic>
        <p:nvPicPr>
          <p:cNvPr id="5" name="Picture 2" descr="https://ss1.baidu.com/6ONXsjip0QIZ8tyhnq/it/u=1752637504,4042870676&amp;fm=173&amp;app=25&amp;f=JPEG?w=509&amp;h=326&amp;s=72503CD243404EEC8AF5CF5903004073"/>
          <p:cNvPicPr>
            <a:picLocks noChangeAspect="1" noChangeArrowheads="1"/>
          </p:cNvPicPr>
          <p:nvPr/>
        </p:nvPicPr>
        <p:blipFill>
          <a:blip r:embed="rId2" cstate="print"/>
          <a:srcRect/>
          <a:stretch>
            <a:fillRect/>
          </a:stretch>
        </p:blipFill>
        <p:spPr bwMode="auto">
          <a:xfrm>
            <a:off x="5148064" y="3780234"/>
            <a:ext cx="3480073" cy="2673102"/>
          </a:xfrm>
          <a:prstGeom prst="rect">
            <a:avLst/>
          </a:prstGeom>
          <a:noFill/>
        </p:spPr>
      </p:pic>
    </p:spTree>
    <p:extLst>
      <p:ext uri="{BB962C8B-B14F-4D97-AF65-F5344CB8AC3E}">
        <p14:creationId xmlns:p14="http://schemas.microsoft.com/office/powerpoint/2010/main" val="7576848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zh-CN" dirty="0"/>
              <a:t>数据、</a:t>
            </a:r>
            <a:r>
              <a:rPr lang="zh-CN" altLang="en-US" dirty="0" smtClean="0"/>
              <a:t>信息与数据分析</a:t>
            </a:r>
            <a:endParaRPr lang="zh-CN" altLang="en-US" dirty="0"/>
          </a:p>
        </p:txBody>
      </p:sp>
      <p:sp>
        <p:nvSpPr>
          <p:cNvPr id="3" name="内容占位符 2"/>
          <p:cNvSpPr>
            <a:spLocks noGrp="1"/>
          </p:cNvSpPr>
          <p:nvPr>
            <p:ph idx="1"/>
          </p:nvPr>
        </p:nvSpPr>
        <p:spPr>
          <a:xfrm>
            <a:off x="251520" y="1124744"/>
            <a:ext cx="8591872" cy="4876800"/>
          </a:xfrm>
        </p:spPr>
        <p:txBody>
          <a:bodyPr/>
          <a:lstStyle/>
          <a:p>
            <a:pPr>
              <a:spcBef>
                <a:spcPts val="1200"/>
              </a:spcBef>
            </a:pPr>
            <a:r>
              <a:rPr lang="zh-CN" altLang="en-US" sz="2400" dirty="0" smtClean="0">
                <a:solidFill>
                  <a:schemeClr val="accent1"/>
                </a:solidFill>
              </a:rPr>
              <a:t>数据：</a:t>
            </a:r>
            <a:r>
              <a:rPr lang="zh-CN" altLang="en-US" sz="2400" dirty="0" smtClean="0"/>
              <a:t>是</a:t>
            </a:r>
            <a:r>
              <a:rPr lang="zh-CN" altLang="en-US" sz="2400" dirty="0"/>
              <a:t>指对客观事件进行记录并可以鉴别的符号，是对客观事物的性质、状态以及相互关系等进行记载的物理符号或这些物理符号的组合。它是可识别的、抽象的符号</a:t>
            </a:r>
            <a:r>
              <a:rPr lang="zh-CN" altLang="en-US" sz="2400" dirty="0" smtClean="0"/>
              <a:t>。</a:t>
            </a:r>
            <a:endParaRPr lang="en-US" altLang="zh-CN" sz="2400" dirty="0" smtClean="0"/>
          </a:p>
          <a:p>
            <a:pPr>
              <a:spcBef>
                <a:spcPts val="1200"/>
              </a:spcBef>
            </a:pPr>
            <a:r>
              <a:rPr lang="zh-CN" altLang="en-US" sz="2400" dirty="0"/>
              <a:t>数据是信息的表现形式和</a:t>
            </a:r>
            <a:r>
              <a:rPr lang="zh-CN" altLang="en-US" sz="2400" dirty="0" smtClean="0"/>
              <a:t>载体，</a:t>
            </a:r>
            <a:r>
              <a:rPr lang="zh-CN" altLang="en-US" sz="2400" dirty="0"/>
              <a:t>可以是符号、文字、数字、语音、图像、视频等</a:t>
            </a:r>
            <a:endParaRPr lang="en-US" altLang="zh-CN" sz="2400" dirty="0" smtClean="0"/>
          </a:p>
          <a:p>
            <a:pPr>
              <a:spcBef>
                <a:spcPts val="1200"/>
              </a:spcBef>
            </a:pPr>
            <a:r>
              <a:rPr lang="zh-CN" altLang="zh-CN" sz="2400" dirty="0"/>
              <a:t>数据聚焦于数据的采集、清理、预处理、分析和挖掘，图形聚焦于解决对光学图像进行接收、提取信息、加工变换、模式识别及存储显示，可视化聚焦于解决将数据转换成图形，并进行交互处理。</a:t>
            </a:r>
            <a:endParaRPr lang="zh-CN" altLang="en-US" sz="2400" dirty="0"/>
          </a:p>
          <a:p>
            <a:pPr>
              <a:spcBef>
                <a:spcPts val="1200"/>
              </a:spcBef>
            </a:pPr>
            <a:endParaRPr lang="zh-CN" altLang="en-US" sz="2400"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4</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7883165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为何选用</a:t>
            </a:r>
            <a:r>
              <a:rPr lang="en-US" altLang="zh-CN" dirty="0"/>
              <a:t>Python</a:t>
            </a:r>
            <a:endParaRPr lang="zh-CN" altLang="en-US" dirty="0"/>
          </a:p>
        </p:txBody>
      </p:sp>
      <p:sp>
        <p:nvSpPr>
          <p:cNvPr id="3" name="内容占位符 2"/>
          <p:cNvSpPr>
            <a:spLocks noGrp="1"/>
          </p:cNvSpPr>
          <p:nvPr>
            <p:ph idx="1"/>
          </p:nvPr>
        </p:nvSpPr>
        <p:spPr>
          <a:xfrm>
            <a:off x="251520" y="1124744"/>
            <a:ext cx="8591872" cy="2880320"/>
          </a:xfrm>
        </p:spPr>
        <p:txBody>
          <a:bodyPr/>
          <a:lstStyle/>
          <a:p>
            <a:r>
              <a:rPr kumimoji="1" lang="zh-CN" altLang="en-US" sz="2800" dirty="0">
                <a:latin typeface="微软雅黑" panose="020B0503020204020204" pitchFamily="34" charset="-122"/>
                <a:ea typeface="微软雅黑" panose="020B0503020204020204" pitchFamily="34" charset="-122"/>
              </a:rPr>
              <a:t>优点一：优雅、简单、</a:t>
            </a:r>
            <a:r>
              <a:rPr kumimoji="1" lang="zh-CN" altLang="en-US" sz="2800" dirty="0" smtClean="0">
                <a:latin typeface="微软雅黑" panose="020B0503020204020204" pitchFamily="34" charset="-122"/>
                <a:ea typeface="微软雅黑" panose="020B0503020204020204" pitchFamily="34" charset="-122"/>
              </a:rPr>
              <a:t>明确</a:t>
            </a:r>
            <a:endParaRPr kumimoji="1" lang="en-US" altLang="zh-CN" sz="2800" dirty="0" smtClean="0">
              <a:latin typeface="微软雅黑" panose="020B0503020204020204" pitchFamily="34" charset="-122"/>
              <a:ea typeface="微软雅黑" panose="020B0503020204020204" pitchFamily="34" charset="-122"/>
            </a:endParaRPr>
          </a:p>
          <a:p>
            <a:r>
              <a:rPr kumimoji="1" lang="zh-CN" altLang="en-US" sz="2800" dirty="0">
                <a:latin typeface="微软雅黑" panose="020B0503020204020204" pitchFamily="34" charset="-122"/>
                <a:ea typeface="微软雅黑" panose="020B0503020204020204" pitchFamily="34" charset="-122"/>
              </a:rPr>
              <a:t>优点二：强大的标准</a:t>
            </a:r>
            <a:r>
              <a:rPr kumimoji="1" lang="zh-CN" altLang="en-US" sz="2800" dirty="0" smtClean="0">
                <a:latin typeface="微软雅黑" panose="020B0503020204020204" pitchFamily="34" charset="-122"/>
                <a:ea typeface="微软雅黑" panose="020B0503020204020204" pitchFamily="34" charset="-122"/>
              </a:rPr>
              <a:t>库</a:t>
            </a:r>
            <a:endParaRPr kumimoji="1" lang="en-US" altLang="zh-CN" sz="2800" dirty="0" smtClean="0">
              <a:latin typeface="微软雅黑" panose="020B0503020204020204" pitchFamily="34" charset="-122"/>
              <a:ea typeface="微软雅黑" panose="020B0503020204020204" pitchFamily="34" charset="-122"/>
            </a:endParaRPr>
          </a:p>
          <a:p>
            <a:pPr>
              <a:lnSpc>
                <a:spcPct val="150000"/>
              </a:lnSpc>
            </a:pPr>
            <a:r>
              <a:rPr kumimoji="1" lang="zh-CN" altLang="en-US" sz="2800" dirty="0">
                <a:latin typeface="微软雅黑" panose="020B0503020204020204" pitchFamily="34" charset="-122"/>
                <a:ea typeface="微软雅黑" panose="020B0503020204020204" pitchFamily="34" charset="-122"/>
              </a:rPr>
              <a:t>优点三：良好的可扩展性</a:t>
            </a:r>
            <a:endParaRPr kumimoji="1" lang="en-US" altLang="zh-CN" sz="2800" dirty="0">
              <a:latin typeface="微软雅黑" panose="020B0503020204020204" pitchFamily="34" charset="-122"/>
              <a:ea typeface="微软雅黑" panose="020B0503020204020204" pitchFamily="34" charset="-122"/>
            </a:endParaRPr>
          </a:p>
          <a:p>
            <a:pPr algn="just">
              <a:lnSpc>
                <a:spcPct val="150000"/>
              </a:lnSpc>
            </a:pPr>
            <a:r>
              <a:rPr kumimoji="1" lang="zh-CN" altLang="en-US" sz="2800" dirty="0" smtClean="0">
                <a:latin typeface="微软雅黑" panose="020B0503020204020204" pitchFamily="34" charset="-122"/>
                <a:ea typeface="微软雅黑" panose="020B0503020204020204" pitchFamily="34" charset="-122"/>
              </a:rPr>
              <a:t>优点</a:t>
            </a:r>
            <a:r>
              <a:rPr kumimoji="1" lang="zh-CN" altLang="en-US" sz="2800" dirty="0">
                <a:latin typeface="微软雅黑" panose="020B0503020204020204" pitchFamily="34" charset="-122"/>
                <a:ea typeface="微软雅黑" panose="020B0503020204020204" pitchFamily="34" charset="-122"/>
              </a:rPr>
              <a:t>四：免费、开源</a:t>
            </a:r>
          </a:p>
          <a:p>
            <a:endParaRPr kumimoji="1" lang="en-US" altLang="zh-CN" sz="2800" dirty="0">
              <a:latin typeface="微软雅黑" panose="020B0503020204020204" pitchFamily="34" charset="-122"/>
              <a:ea typeface="微软雅黑" panose="020B0503020204020204" pitchFamily="34" charset="-122"/>
            </a:endParaRPr>
          </a:p>
          <a:p>
            <a:endParaRPr kumimoji="1" lang="en-US" altLang="zh-CN" sz="28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40</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Picture 2" descr="https://ss1.baidu.com/6ONXsjip0QIZ8tyhnq/it/u=1752637504,4042870676&amp;fm=173&amp;app=25&amp;f=JPEG?w=509&amp;h=326&amp;s=72503CD243404EEC8AF5CF5903004073"/>
          <p:cNvPicPr>
            <a:picLocks noChangeAspect="1" noChangeArrowheads="1"/>
          </p:cNvPicPr>
          <p:nvPr/>
        </p:nvPicPr>
        <p:blipFill>
          <a:blip r:embed="rId2" cstate="print"/>
          <a:srcRect/>
          <a:stretch>
            <a:fillRect/>
          </a:stretch>
        </p:blipFill>
        <p:spPr bwMode="auto">
          <a:xfrm>
            <a:off x="5148064" y="3510930"/>
            <a:ext cx="3480073" cy="2673102"/>
          </a:xfrm>
          <a:prstGeom prst="rect">
            <a:avLst/>
          </a:prstGeom>
          <a:noFill/>
        </p:spPr>
      </p:pic>
    </p:spTree>
    <p:extLst>
      <p:ext uri="{BB962C8B-B14F-4D97-AF65-F5344CB8AC3E}">
        <p14:creationId xmlns:p14="http://schemas.microsoft.com/office/powerpoint/2010/main" val="35186554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41</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628800"/>
            <a:ext cx="7795381" cy="3960440"/>
          </a:xfrm>
          <a:prstGeom prst="rect">
            <a:avLst/>
          </a:prstGeom>
        </p:spPr>
      </p:pic>
      <p:sp>
        <p:nvSpPr>
          <p:cNvPr id="7" name="标题 1"/>
          <p:cNvSpPr>
            <a:spLocks noGrp="1"/>
          </p:cNvSpPr>
          <p:nvPr>
            <p:ph type="title"/>
          </p:nvPr>
        </p:nvSpPr>
        <p:spPr/>
        <p:txBody>
          <a:bodyPr/>
          <a:lstStyle/>
          <a:p>
            <a:r>
              <a:rPr lang="en-US" altLang="zh-CN" dirty="0"/>
              <a:t>1.4 </a:t>
            </a:r>
            <a:r>
              <a:rPr lang="zh-CN" altLang="en-US" dirty="0"/>
              <a:t>为何选用</a:t>
            </a:r>
            <a:r>
              <a:rPr lang="en-US" altLang="zh-CN" dirty="0"/>
              <a:t>Python</a:t>
            </a:r>
            <a:endParaRPr lang="zh-CN" altLang="en-US" dirty="0"/>
          </a:p>
        </p:txBody>
      </p:sp>
    </p:spTree>
    <p:extLst>
      <p:ext uri="{BB962C8B-B14F-4D97-AF65-F5344CB8AC3E}">
        <p14:creationId xmlns:p14="http://schemas.microsoft.com/office/powerpoint/2010/main" val="315256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230832" y="1125538"/>
            <a:ext cx="8229600" cy="503262"/>
          </a:xfrm>
        </p:spPr>
        <p:txBody>
          <a:bodyPr/>
          <a:lstStyle/>
          <a:p>
            <a:r>
              <a:rPr lang="zh-CN" altLang="en-US" sz="2800" b="0" dirty="0" smtClean="0">
                <a:latin typeface="+mn-ea"/>
                <a:ea typeface="+mn-ea"/>
              </a:rPr>
              <a:t>绘图</a:t>
            </a:r>
            <a:r>
              <a:rPr lang="en-US" altLang="zh-CN" sz="2800" b="0" dirty="0" smtClean="0">
                <a:latin typeface="+mn-ea"/>
                <a:ea typeface="+mn-ea"/>
              </a:rPr>
              <a:t>---</a:t>
            </a:r>
            <a:r>
              <a:rPr lang="zh-CN" altLang="en-US" sz="2800" b="0" dirty="0" smtClean="0">
                <a:latin typeface="+mn-ea"/>
                <a:ea typeface="+mn-ea"/>
              </a:rPr>
              <a:t>迭代绘制五角星</a:t>
            </a:r>
            <a:endParaRPr lang="en-US" altLang="zh-CN" sz="2800" b="0" dirty="0" smtClean="0">
              <a:latin typeface="+mn-ea"/>
              <a:ea typeface="+mn-ea"/>
            </a:endParaRPr>
          </a:p>
        </p:txBody>
      </p:sp>
      <p:sp>
        <p:nvSpPr>
          <p:cNvPr id="7" name="矩形 6"/>
          <p:cNvSpPr/>
          <p:nvPr/>
        </p:nvSpPr>
        <p:spPr>
          <a:xfrm>
            <a:off x="539552" y="5506661"/>
            <a:ext cx="7920880" cy="707886"/>
          </a:xfrm>
          <a:prstGeom prst="rect">
            <a:avLst/>
          </a:prstGeom>
        </p:spPr>
        <p:txBody>
          <a:bodyPr wrap="square">
            <a:spAutoFit/>
          </a:bodyPr>
          <a:lstStyle/>
          <a:p>
            <a:pPr algn="l"/>
            <a:r>
              <a:rPr lang="en-US" altLang="zh-CN" sz="2000" b="0" dirty="0" smtClean="0"/>
              <a:t>Turtle</a:t>
            </a:r>
            <a:r>
              <a:rPr lang="zh-CN" altLang="en-US" sz="2000" b="0" dirty="0" smtClean="0"/>
              <a:t>是</a:t>
            </a:r>
            <a:r>
              <a:rPr lang="en-US" altLang="zh-CN" sz="2000" b="0" dirty="0" smtClean="0"/>
              <a:t>python</a:t>
            </a:r>
            <a:r>
              <a:rPr lang="zh-CN" altLang="en-US" sz="2000" b="0" dirty="0" smtClean="0"/>
              <a:t>内置的图形化模块，可以用来绘制线条、圆、文本等图形。</a:t>
            </a:r>
            <a:endParaRPr lang="zh-CN" altLang="en-US" sz="2000" b="0" dirty="0"/>
          </a:p>
        </p:txBody>
      </p:sp>
      <p:pic>
        <p:nvPicPr>
          <p:cNvPr id="9" name="Picture 3"/>
          <p:cNvPicPr>
            <a:picLocks noChangeAspect="1" noChangeArrowheads="1"/>
          </p:cNvPicPr>
          <p:nvPr/>
        </p:nvPicPr>
        <p:blipFill>
          <a:blip r:embed="rId3" cstate="print"/>
          <a:srcRect/>
          <a:stretch>
            <a:fillRect/>
          </a:stretch>
        </p:blipFill>
        <p:spPr bwMode="auto">
          <a:xfrm>
            <a:off x="5364088" y="2420888"/>
            <a:ext cx="3024336" cy="2304256"/>
          </a:xfrm>
          <a:prstGeom prst="rect">
            <a:avLst/>
          </a:prstGeom>
          <a:noFill/>
          <a:ln w="9525">
            <a:noFill/>
            <a:miter lim="800000"/>
            <a:headEnd/>
            <a:tailEnd/>
          </a:ln>
        </p:spPr>
      </p:pic>
      <p:sp>
        <p:nvSpPr>
          <p:cNvPr id="2" name="矩形 1"/>
          <p:cNvSpPr/>
          <p:nvPr/>
        </p:nvSpPr>
        <p:spPr>
          <a:xfrm>
            <a:off x="539552" y="1772816"/>
            <a:ext cx="4279632" cy="3242170"/>
          </a:xfrm>
          <a:prstGeom prst="rect">
            <a:avLst/>
          </a:prstGeom>
        </p:spPr>
        <p:txBody>
          <a:bodyPr wrap="square">
            <a:spAutoFit/>
          </a:bodyPr>
          <a:lstStyle/>
          <a:p>
            <a:pPr algn="l">
              <a:lnSpc>
                <a:spcPct val="150000"/>
              </a:lnSpc>
            </a:pPr>
            <a:r>
              <a:rPr lang="zh-CN" altLang="en-US" sz="2800" b="1" dirty="0">
                <a:latin typeface="Times New Roman" panose="02020603050405020304" pitchFamily="18" charset="0"/>
                <a:cs typeface="Times New Roman" panose="02020603050405020304" pitchFamily="18" charset="0"/>
              </a:rPr>
              <a:t>import turtle</a:t>
            </a:r>
          </a:p>
          <a:p>
            <a:pPr algn="l">
              <a:lnSpc>
                <a:spcPct val="150000"/>
              </a:lnSpc>
            </a:pPr>
            <a:r>
              <a:rPr lang="zh-CN" altLang="en-US" sz="2800" b="1" dirty="0" smtClean="0">
                <a:latin typeface="Times New Roman" panose="02020603050405020304" pitchFamily="18" charset="0"/>
                <a:cs typeface="Times New Roman" panose="02020603050405020304" pitchFamily="18" charset="0"/>
              </a:rPr>
              <a:t>for </a:t>
            </a:r>
            <a:r>
              <a:rPr lang="zh-CN" altLang="en-US" sz="2800" b="1" dirty="0">
                <a:latin typeface="Times New Roman" panose="02020603050405020304" pitchFamily="18" charset="0"/>
                <a:cs typeface="Times New Roman" panose="02020603050405020304" pitchFamily="18" charset="0"/>
              </a:rPr>
              <a:t>i in range(20):</a:t>
            </a:r>
          </a:p>
          <a:p>
            <a:pPr algn="l">
              <a:lnSpc>
                <a:spcPct val="150000"/>
              </a:lnSpc>
            </a:pPr>
            <a:r>
              <a:rPr lang="zh-CN" altLang="en-US" sz="2800" b="1" dirty="0">
                <a:latin typeface="Times New Roman" panose="02020603050405020304" pitchFamily="18" charset="0"/>
                <a:cs typeface="Times New Roman" panose="02020603050405020304" pitchFamily="18" charset="0"/>
              </a:rPr>
              <a:t>    turtle.forward(i*10)</a:t>
            </a:r>
          </a:p>
          <a:p>
            <a:pPr algn="l">
              <a:lnSpc>
                <a:spcPct val="150000"/>
              </a:lnSpc>
            </a:pPr>
            <a:r>
              <a:rPr lang="zh-CN" altLang="en-US" sz="2800" b="1" dirty="0">
                <a:latin typeface="Times New Roman" panose="02020603050405020304" pitchFamily="18" charset="0"/>
                <a:cs typeface="Times New Roman" panose="02020603050405020304" pitchFamily="18" charset="0"/>
              </a:rPr>
              <a:t>    turtle.right(144)</a:t>
            </a:r>
          </a:p>
          <a:p>
            <a:pPr algn="l">
              <a:lnSpc>
                <a:spcPct val="150000"/>
              </a:lnSpc>
            </a:pPr>
            <a:r>
              <a:rPr lang="zh-CN" altLang="en-US" sz="2800" b="1" dirty="0">
                <a:latin typeface="Times New Roman" panose="02020603050405020304" pitchFamily="18" charset="0"/>
                <a:cs typeface="Times New Roman" panose="02020603050405020304" pitchFamily="18" charset="0"/>
              </a:rPr>
              <a:t>turtle.done</a:t>
            </a:r>
            <a:r>
              <a:rPr lang="zh-CN" altLang="en-US" sz="2800" b="1" dirty="0" smtClean="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五角星</a:t>
            </a:r>
          </a:p>
        </p:txBody>
      </p:sp>
      <p:sp>
        <p:nvSpPr>
          <p:cNvPr id="8"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dirty="0" smtClean="0">
                <a:solidFill>
                  <a:schemeClr val="accent1"/>
                </a:solidFill>
              </a:rPr>
              <a:t>Python</a:t>
            </a:r>
            <a:r>
              <a:rPr lang="zh-CN" altLang="en-US" dirty="0"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28902839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43000" y="274639"/>
            <a:ext cx="5857875" cy="490066"/>
          </a:xfrm>
        </p:spPr>
        <p:txBody>
          <a:bodyPr/>
          <a:lstStyle/>
          <a:p>
            <a:r>
              <a:rPr lang="en-US" altLang="zh-CN" dirty="0" smtClean="0">
                <a:solidFill>
                  <a:schemeClr val="bg1"/>
                </a:solidFill>
              </a:rPr>
              <a:t>Python</a:t>
            </a:r>
            <a:r>
              <a:rPr lang="zh-CN" altLang="en-US" dirty="0" smtClean="0">
                <a:solidFill>
                  <a:schemeClr val="bg1"/>
                </a:solidFill>
              </a:rPr>
              <a:t>应用举例</a:t>
            </a:r>
            <a:endParaRPr lang="zh-CN" altLang="en-US" dirty="0">
              <a:solidFill>
                <a:schemeClr val="bg1"/>
              </a:solidFill>
            </a:endParaRPr>
          </a:p>
        </p:txBody>
      </p:sp>
      <p:pic>
        <p:nvPicPr>
          <p:cNvPr id="5" name="图片 4"/>
          <p:cNvPicPr>
            <a:picLocks noChangeAspect="1"/>
          </p:cNvPicPr>
          <p:nvPr/>
        </p:nvPicPr>
        <p:blipFill>
          <a:blip r:embed="rId2"/>
          <a:stretch>
            <a:fillRect/>
          </a:stretch>
        </p:blipFill>
        <p:spPr>
          <a:xfrm>
            <a:off x="5554263" y="3681332"/>
            <a:ext cx="2893224" cy="2439266"/>
          </a:xfrm>
          <a:prstGeom prst="rect">
            <a:avLst/>
          </a:prstGeom>
        </p:spPr>
      </p:pic>
      <p:sp>
        <p:nvSpPr>
          <p:cNvPr id="6" name="矩形 5"/>
          <p:cNvSpPr/>
          <p:nvPr/>
        </p:nvSpPr>
        <p:spPr>
          <a:xfrm>
            <a:off x="497810" y="1124744"/>
            <a:ext cx="5832648" cy="4851969"/>
          </a:xfrm>
          <a:prstGeom prst="rect">
            <a:avLst/>
          </a:prstGeom>
        </p:spPr>
        <p:txBody>
          <a:bodyPr wrap="square">
            <a:spAutoFit/>
          </a:bodyPr>
          <a:lstStyle/>
          <a:p>
            <a:pPr algn="l">
              <a:lnSpc>
                <a:spcPct val="130000"/>
              </a:lnSpc>
            </a:pPr>
            <a:r>
              <a:rPr lang="en-US" altLang="zh-CN" sz="2000" b="1" dirty="0" smtClean="0">
                <a:latin typeface="Cambria Math" panose="02040503050406030204" pitchFamily="18" charset="0"/>
                <a:ea typeface="Cambria Math" panose="02040503050406030204" pitchFamily="18" charset="0"/>
              </a:rPr>
              <a:t>import </a:t>
            </a:r>
            <a:r>
              <a:rPr lang="en-US" altLang="zh-CN" sz="2000" b="1" dirty="0">
                <a:latin typeface="Cambria Math" panose="02040503050406030204" pitchFamily="18" charset="0"/>
                <a:ea typeface="Cambria Math" panose="02040503050406030204" pitchFamily="18" charset="0"/>
              </a:rPr>
              <a:t>turtle</a:t>
            </a:r>
          </a:p>
          <a:p>
            <a:pPr algn="l">
              <a:lnSpc>
                <a:spcPct val="130000"/>
              </a:lnSpc>
            </a:pPr>
            <a:r>
              <a:rPr lang="en-US" altLang="zh-CN" sz="2000" b="1" dirty="0">
                <a:latin typeface="Cambria Math" panose="02040503050406030204" pitchFamily="18" charset="0"/>
                <a:ea typeface="Cambria Math" panose="02040503050406030204" pitchFamily="18" charset="0"/>
              </a:rPr>
              <a:t>import time</a:t>
            </a:r>
          </a:p>
          <a:p>
            <a:pPr algn="l">
              <a:lnSpc>
                <a:spcPct val="130000"/>
              </a:lnSpc>
            </a:pPr>
            <a:r>
              <a:rPr lang="en-US" altLang="zh-CN" sz="2000" b="1" dirty="0" err="1">
                <a:latin typeface="Cambria Math" panose="02040503050406030204" pitchFamily="18" charset="0"/>
                <a:ea typeface="Cambria Math" panose="02040503050406030204" pitchFamily="18" charset="0"/>
              </a:rPr>
              <a:t>turtle.pensize</a:t>
            </a:r>
            <a:r>
              <a:rPr lang="en-US" altLang="zh-CN" sz="2000" b="1" dirty="0">
                <a:latin typeface="Cambria Math" panose="02040503050406030204" pitchFamily="18" charset="0"/>
                <a:ea typeface="Cambria Math" panose="02040503050406030204" pitchFamily="18" charset="0"/>
              </a:rPr>
              <a:t>(2)</a:t>
            </a:r>
          </a:p>
          <a:p>
            <a:pPr algn="l">
              <a:lnSpc>
                <a:spcPct val="130000"/>
              </a:lnSpc>
            </a:pPr>
            <a:r>
              <a:rPr lang="en-US" altLang="zh-CN" sz="2000" b="1" dirty="0" err="1">
                <a:latin typeface="Cambria Math" panose="02040503050406030204" pitchFamily="18" charset="0"/>
                <a:ea typeface="Cambria Math" panose="02040503050406030204" pitchFamily="18" charset="0"/>
              </a:rPr>
              <a:t>turtle.bgcolor</a:t>
            </a:r>
            <a:r>
              <a:rPr lang="en-US" altLang="zh-CN" sz="2000" b="1" dirty="0">
                <a:latin typeface="Cambria Math" panose="02040503050406030204" pitchFamily="18" charset="0"/>
                <a:ea typeface="Cambria Math" panose="02040503050406030204" pitchFamily="18" charset="0"/>
              </a:rPr>
              <a:t>("black")</a:t>
            </a:r>
          </a:p>
          <a:p>
            <a:pPr algn="l">
              <a:lnSpc>
                <a:spcPct val="130000"/>
              </a:lnSpc>
            </a:pPr>
            <a:r>
              <a:rPr lang="en-US" altLang="zh-CN" sz="2000" b="1" dirty="0">
                <a:latin typeface="Cambria Math" panose="02040503050406030204" pitchFamily="18" charset="0"/>
                <a:ea typeface="Cambria Math" panose="02040503050406030204" pitchFamily="18" charset="0"/>
              </a:rPr>
              <a:t>colors = ["</a:t>
            </a:r>
            <a:r>
              <a:rPr lang="en-US" altLang="zh-CN" sz="2000" b="1" dirty="0" err="1">
                <a:latin typeface="Cambria Math" panose="02040503050406030204" pitchFamily="18" charset="0"/>
                <a:ea typeface="Cambria Math" panose="02040503050406030204" pitchFamily="18" charset="0"/>
              </a:rPr>
              <a:t>red","yellow","purple","blue</a:t>
            </a:r>
            <a:r>
              <a:rPr lang="en-US" altLang="zh-CN" sz="2000" b="1" dirty="0">
                <a:latin typeface="Cambria Math" panose="02040503050406030204" pitchFamily="18" charset="0"/>
                <a:ea typeface="Cambria Math" panose="02040503050406030204" pitchFamily="18" charset="0"/>
              </a:rPr>
              <a:t>"]</a:t>
            </a:r>
          </a:p>
          <a:p>
            <a:pPr algn="l">
              <a:lnSpc>
                <a:spcPct val="130000"/>
              </a:lnSpc>
            </a:pPr>
            <a:r>
              <a:rPr lang="en-US" altLang="zh-CN" sz="2000" b="1" dirty="0" err="1">
                <a:latin typeface="Cambria Math" panose="02040503050406030204" pitchFamily="18" charset="0"/>
                <a:ea typeface="Cambria Math" panose="02040503050406030204" pitchFamily="18" charset="0"/>
              </a:rPr>
              <a:t>turtle.tracer</a:t>
            </a:r>
            <a:r>
              <a:rPr lang="en-US" altLang="zh-CN" sz="2000" b="1" dirty="0">
                <a:latin typeface="Cambria Math" panose="02040503050406030204" pitchFamily="18" charset="0"/>
                <a:ea typeface="Cambria Math" panose="02040503050406030204" pitchFamily="18" charset="0"/>
              </a:rPr>
              <a:t>(False)</a:t>
            </a:r>
          </a:p>
          <a:p>
            <a:pPr algn="l">
              <a:lnSpc>
                <a:spcPct val="130000"/>
              </a:lnSpc>
            </a:pPr>
            <a:r>
              <a:rPr lang="en-US" altLang="zh-CN" sz="2000" b="1" dirty="0">
                <a:latin typeface="Cambria Math" panose="02040503050406030204" pitchFamily="18" charset="0"/>
                <a:ea typeface="Cambria Math" panose="02040503050406030204" pitchFamily="18" charset="0"/>
              </a:rPr>
              <a:t>for x in range(400):</a:t>
            </a:r>
          </a:p>
          <a:p>
            <a:pPr algn="l">
              <a:lnSpc>
                <a:spcPct val="130000"/>
              </a:lnSpc>
            </a:pPr>
            <a:r>
              <a:rPr lang="en-US" altLang="zh-CN" sz="2000" b="1" dirty="0">
                <a:latin typeface="Cambria Math" panose="02040503050406030204" pitchFamily="18" charset="0"/>
                <a:ea typeface="Cambria Math" panose="02040503050406030204" pitchFamily="18" charset="0"/>
              </a:rPr>
              <a:t>    </a:t>
            </a:r>
            <a:r>
              <a:rPr lang="en-US" altLang="zh-CN" sz="2000" b="1" dirty="0" err="1">
                <a:latin typeface="Cambria Math" panose="02040503050406030204" pitchFamily="18" charset="0"/>
                <a:ea typeface="Cambria Math" panose="02040503050406030204" pitchFamily="18" charset="0"/>
              </a:rPr>
              <a:t>turtle.forward</a:t>
            </a:r>
            <a:r>
              <a:rPr lang="en-US" altLang="zh-CN" sz="2000" b="1" dirty="0">
                <a:latin typeface="Cambria Math" panose="02040503050406030204" pitchFamily="18" charset="0"/>
                <a:ea typeface="Cambria Math" panose="02040503050406030204" pitchFamily="18" charset="0"/>
              </a:rPr>
              <a:t>(2*x)</a:t>
            </a:r>
          </a:p>
          <a:p>
            <a:pPr algn="l">
              <a:lnSpc>
                <a:spcPct val="130000"/>
              </a:lnSpc>
            </a:pPr>
            <a:r>
              <a:rPr lang="en-US" altLang="zh-CN" sz="2000" b="1" dirty="0">
                <a:latin typeface="Cambria Math" panose="02040503050406030204" pitchFamily="18" charset="0"/>
                <a:ea typeface="Cambria Math" panose="02040503050406030204" pitchFamily="18" charset="0"/>
              </a:rPr>
              <a:t>    </a:t>
            </a:r>
            <a:r>
              <a:rPr lang="en-US" altLang="zh-CN" sz="2000" b="1" dirty="0" err="1">
                <a:latin typeface="Cambria Math" panose="02040503050406030204" pitchFamily="18" charset="0"/>
                <a:ea typeface="Cambria Math" panose="02040503050406030204" pitchFamily="18" charset="0"/>
              </a:rPr>
              <a:t>turtle.color</a:t>
            </a:r>
            <a:r>
              <a:rPr lang="en-US" altLang="zh-CN" sz="2000" b="1" dirty="0">
                <a:latin typeface="Cambria Math" panose="02040503050406030204" pitchFamily="18" charset="0"/>
                <a:ea typeface="Cambria Math" panose="02040503050406030204" pitchFamily="18" charset="0"/>
              </a:rPr>
              <a:t>(colors[x % 4])</a:t>
            </a:r>
          </a:p>
          <a:p>
            <a:pPr algn="l">
              <a:lnSpc>
                <a:spcPct val="130000"/>
              </a:lnSpc>
            </a:pPr>
            <a:r>
              <a:rPr lang="en-US" altLang="zh-CN" sz="2000" b="1" dirty="0">
                <a:latin typeface="Cambria Math" panose="02040503050406030204" pitchFamily="18" charset="0"/>
                <a:ea typeface="Cambria Math" panose="02040503050406030204" pitchFamily="18" charset="0"/>
              </a:rPr>
              <a:t>    </a:t>
            </a:r>
            <a:r>
              <a:rPr lang="en-US" altLang="zh-CN" sz="2000" b="1" dirty="0" err="1">
                <a:latin typeface="Cambria Math" panose="02040503050406030204" pitchFamily="18" charset="0"/>
                <a:ea typeface="Cambria Math" panose="02040503050406030204" pitchFamily="18" charset="0"/>
              </a:rPr>
              <a:t>turtle.left</a:t>
            </a:r>
            <a:r>
              <a:rPr lang="en-US" altLang="zh-CN" sz="2000" b="1" dirty="0">
                <a:latin typeface="Cambria Math" panose="02040503050406030204" pitchFamily="18" charset="0"/>
                <a:ea typeface="Cambria Math" panose="02040503050406030204" pitchFamily="18" charset="0"/>
              </a:rPr>
              <a:t>(91)</a:t>
            </a:r>
          </a:p>
          <a:p>
            <a:pPr algn="l">
              <a:lnSpc>
                <a:spcPct val="130000"/>
              </a:lnSpc>
            </a:pPr>
            <a:r>
              <a:rPr lang="en-US" altLang="zh-CN" sz="2000" b="1" dirty="0" err="1">
                <a:latin typeface="Cambria Math" panose="02040503050406030204" pitchFamily="18" charset="0"/>
                <a:ea typeface="Cambria Math" panose="02040503050406030204" pitchFamily="18" charset="0"/>
              </a:rPr>
              <a:t>turtle.tracer</a:t>
            </a:r>
            <a:r>
              <a:rPr lang="en-US" altLang="zh-CN" sz="2000" b="1" dirty="0">
                <a:latin typeface="Cambria Math" panose="02040503050406030204" pitchFamily="18" charset="0"/>
                <a:ea typeface="Cambria Math" panose="02040503050406030204" pitchFamily="18" charset="0"/>
              </a:rPr>
              <a:t>(True)</a:t>
            </a:r>
          </a:p>
          <a:p>
            <a:pPr algn="l">
              <a:lnSpc>
                <a:spcPct val="130000"/>
              </a:lnSpc>
            </a:pPr>
            <a:r>
              <a:rPr lang="en-US" altLang="zh-CN" sz="2000" b="1" dirty="0" err="1" smtClean="0">
                <a:latin typeface="Cambria Math" panose="02040503050406030204" pitchFamily="18" charset="0"/>
                <a:ea typeface="Cambria Math" panose="02040503050406030204" pitchFamily="18" charset="0"/>
              </a:rPr>
              <a:t>time.sleep</a:t>
            </a:r>
            <a:r>
              <a:rPr lang="en-US" altLang="zh-CN" sz="2000" b="1" dirty="0" smtClean="0">
                <a:latin typeface="Cambria Math" panose="02040503050406030204" pitchFamily="18" charset="0"/>
                <a:ea typeface="Cambria Math" panose="02040503050406030204" pitchFamily="18" charset="0"/>
              </a:rPr>
              <a:t>(20</a:t>
            </a:r>
            <a:r>
              <a:rPr lang="en-US" altLang="zh-CN" sz="2000" b="1" dirty="0">
                <a:latin typeface="Cambria Math" panose="02040503050406030204" pitchFamily="18" charset="0"/>
                <a:ea typeface="Cambria Math" panose="02040503050406030204" pitchFamily="18" charset="0"/>
              </a:rPr>
              <a:t>)</a:t>
            </a:r>
            <a:endParaRPr lang="zh-CN" altLang="en-US" sz="2000" b="1" dirty="0">
              <a:latin typeface="Cambria Math" panose="02040503050406030204" pitchFamily="18" charset="0"/>
            </a:endParaRPr>
          </a:p>
        </p:txBody>
      </p:sp>
      <p:sp>
        <p:nvSpPr>
          <p:cNvPr id="7"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smtClean="0">
                <a:solidFill>
                  <a:schemeClr val="accent1"/>
                </a:solidFill>
              </a:rPr>
              <a:t>Python</a:t>
            </a:r>
            <a:r>
              <a:rPr lang="zh-CN" altLang="en-US"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5200548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6833" y="5877272"/>
            <a:ext cx="4464496" cy="576064"/>
          </a:xfrm>
        </p:spPr>
        <p:txBody>
          <a:bodyPr/>
          <a:lstStyle/>
          <a:p>
            <a:r>
              <a:rPr lang="zh-CN" altLang="en-US" sz="2400" b="1" dirty="0" smtClean="0"/>
              <a:t>数据分析与可视化</a:t>
            </a:r>
            <a:endParaRPr lang="zh-CN" altLang="en-US" sz="2400" b="1" dirty="0"/>
          </a:p>
        </p:txBody>
      </p:sp>
      <p:sp>
        <p:nvSpPr>
          <p:cNvPr id="4" name="标题 3"/>
          <p:cNvSpPr>
            <a:spLocks noGrp="1"/>
          </p:cNvSpPr>
          <p:nvPr>
            <p:ph type="title"/>
          </p:nvPr>
        </p:nvSpPr>
        <p:spPr>
          <a:xfrm>
            <a:off x="1143000" y="274639"/>
            <a:ext cx="5857875" cy="490066"/>
          </a:xfrm>
        </p:spPr>
        <p:txBody>
          <a:bodyPr/>
          <a:lstStyle/>
          <a:p>
            <a:r>
              <a:rPr lang="en-US" altLang="zh-CN" dirty="0" smtClean="0">
                <a:solidFill>
                  <a:schemeClr val="bg1"/>
                </a:solidFill>
              </a:rPr>
              <a:t>Python</a:t>
            </a:r>
            <a:r>
              <a:rPr lang="zh-CN" altLang="en-US" dirty="0" smtClean="0">
                <a:solidFill>
                  <a:schemeClr val="bg1"/>
                </a:solidFill>
              </a:rPr>
              <a:t>应用举例</a:t>
            </a:r>
            <a:endParaRPr lang="zh-CN" altLang="en-US" dirty="0">
              <a:solidFill>
                <a:schemeClr val="bg1"/>
              </a:solidFill>
            </a:endParaRPr>
          </a:p>
        </p:txBody>
      </p:sp>
      <p:pic>
        <p:nvPicPr>
          <p:cNvPr id="5" name="图片 4"/>
          <p:cNvPicPr>
            <a:picLocks noChangeAspect="1"/>
          </p:cNvPicPr>
          <p:nvPr/>
        </p:nvPicPr>
        <p:blipFill>
          <a:blip r:embed="rId2"/>
          <a:stretch>
            <a:fillRect/>
          </a:stretch>
        </p:blipFill>
        <p:spPr>
          <a:xfrm>
            <a:off x="539552" y="2348880"/>
            <a:ext cx="4362528" cy="2880320"/>
          </a:xfrm>
          <a:prstGeom prst="rect">
            <a:avLst/>
          </a:prstGeom>
        </p:spPr>
      </p:pic>
      <p:pic>
        <p:nvPicPr>
          <p:cNvPr id="6" name="图片 5"/>
          <p:cNvPicPr>
            <a:picLocks noChangeAspect="1"/>
          </p:cNvPicPr>
          <p:nvPr/>
        </p:nvPicPr>
        <p:blipFill>
          <a:blip r:embed="rId3"/>
          <a:stretch>
            <a:fillRect/>
          </a:stretch>
        </p:blipFill>
        <p:spPr>
          <a:xfrm>
            <a:off x="5364088" y="2346760"/>
            <a:ext cx="2729768" cy="2989288"/>
          </a:xfrm>
          <a:prstGeom prst="rect">
            <a:avLst/>
          </a:prstGeom>
        </p:spPr>
      </p:pic>
      <p:sp>
        <p:nvSpPr>
          <p:cNvPr id="9"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smtClean="0">
                <a:solidFill>
                  <a:schemeClr val="accent1"/>
                </a:solidFill>
              </a:rPr>
              <a:t>Python</a:t>
            </a:r>
            <a:r>
              <a:rPr lang="zh-CN" altLang="en-US"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13010321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43000" y="274639"/>
            <a:ext cx="5857875" cy="490066"/>
          </a:xfrm>
        </p:spPr>
        <p:txBody>
          <a:bodyPr/>
          <a:lstStyle/>
          <a:p>
            <a:r>
              <a:rPr lang="en-US" altLang="zh-CN" dirty="0" smtClean="0">
                <a:solidFill>
                  <a:schemeClr val="bg1"/>
                </a:solidFill>
              </a:rPr>
              <a:t>Python</a:t>
            </a:r>
            <a:r>
              <a:rPr lang="zh-CN" altLang="en-US" dirty="0" smtClean="0">
                <a:solidFill>
                  <a:schemeClr val="bg1"/>
                </a:solidFill>
              </a:rPr>
              <a:t>应用举例</a:t>
            </a:r>
            <a:endParaRPr lang="zh-CN" altLang="en-US" dirty="0">
              <a:solidFill>
                <a:schemeClr val="bg1"/>
              </a:solidFill>
            </a:endParaRPr>
          </a:p>
        </p:txBody>
      </p:sp>
      <p:pic>
        <p:nvPicPr>
          <p:cNvPr id="6" name="图片 5"/>
          <p:cNvPicPr>
            <a:picLocks noChangeAspect="1"/>
          </p:cNvPicPr>
          <p:nvPr/>
        </p:nvPicPr>
        <p:blipFill>
          <a:blip r:embed="rId2"/>
          <a:stretch>
            <a:fillRect/>
          </a:stretch>
        </p:blipFill>
        <p:spPr>
          <a:xfrm>
            <a:off x="1115616" y="908720"/>
            <a:ext cx="6883084" cy="5040560"/>
          </a:xfrm>
          <a:prstGeom prst="rect">
            <a:avLst/>
          </a:prstGeom>
        </p:spPr>
      </p:pic>
      <p:sp>
        <p:nvSpPr>
          <p:cNvPr id="5"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smtClean="0">
                <a:solidFill>
                  <a:schemeClr val="accent1"/>
                </a:solidFill>
              </a:rPr>
              <a:t>Python</a:t>
            </a:r>
            <a:r>
              <a:rPr lang="zh-CN" altLang="en-US"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2267524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43000" y="274639"/>
            <a:ext cx="5857875" cy="490066"/>
          </a:xfrm>
        </p:spPr>
        <p:txBody>
          <a:bodyPr/>
          <a:lstStyle/>
          <a:p>
            <a:r>
              <a:rPr lang="en-US" altLang="zh-CN" dirty="0" smtClean="0">
                <a:solidFill>
                  <a:schemeClr val="bg1"/>
                </a:solidFill>
              </a:rPr>
              <a:t>Python</a:t>
            </a:r>
            <a:r>
              <a:rPr lang="zh-CN" altLang="en-US" dirty="0" smtClean="0">
                <a:solidFill>
                  <a:schemeClr val="bg1"/>
                </a:solidFill>
              </a:rPr>
              <a:t>应用举例</a:t>
            </a:r>
            <a:endParaRPr lang="zh-CN" altLang="en-US" dirty="0">
              <a:solidFill>
                <a:schemeClr val="bg1"/>
              </a:solidFill>
            </a:endParaRPr>
          </a:p>
        </p:txBody>
      </p:sp>
      <p:pic>
        <p:nvPicPr>
          <p:cNvPr id="5" name="图片 4"/>
          <p:cNvPicPr>
            <a:picLocks noChangeAspect="1"/>
          </p:cNvPicPr>
          <p:nvPr/>
        </p:nvPicPr>
        <p:blipFill>
          <a:blip r:embed="rId2"/>
          <a:stretch>
            <a:fillRect/>
          </a:stretch>
        </p:blipFill>
        <p:spPr>
          <a:xfrm>
            <a:off x="723564" y="1196752"/>
            <a:ext cx="7868335" cy="4680520"/>
          </a:xfrm>
          <a:prstGeom prst="rect">
            <a:avLst/>
          </a:prstGeom>
        </p:spPr>
      </p:pic>
      <p:sp>
        <p:nvSpPr>
          <p:cNvPr id="6"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smtClean="0">
                <a:solidFill>
                  <a:schemeClr val="accent1"/>
                </a:solidFill>
              </a:rPr>
              <a:t>Python</a:t>
            </a:r>
            <a:r>
              <a:rPr lang="zh-CN" altLang="en-US"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182512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32040" y="5157192"/>
            <a:ext cx="3672408" cy="521277"/>
          </a:xfrm>
        </p:spPr>
        <p:txBody>
          <a:bodyPr/>
          <a:lstStyle/>
          <a:p>
            <a:pPr marL="0" indent="0">
              <a:buNone/>
            </a:pPr>
            <a:r>
              <a:rPr lang="zh-CN" altLang="en-US" b="0" dirty="0">
                <a:solidFill>
                  <a:srgbClr val="333333"/>
                </a:solidFill>
                <a:latin typeface="Microsoft YaHei" panose="020B0503020204020204" pitchFamily="34" charset="-122"/>
                <a:ea typeface="Microsoft YaHei" panose="020B0503020204020204" pitchFamily="34" charset="-122"/>
              </a:rPr>
              <a:t>用</a:t>
            </a:r>
            <a:r>
              <a:rPr lang="en-US" altLang="zh-CN" b="0" dirty="0" smtClean="0">
                <a:solidFill>
                  <a:srgbClr val="333333"/>
                </a:solidFill>
                <a:latin typeface="Microsoft YaHei" panose="020B0503020204020204" pitchFamily="34" charset="-122"/>
                <a:ea typeface="Microsoft YaHei" panose="020B0503020204020204" pitchFamily="34" charset="-122"/>
              </a:rPr>
              <a:t>Python</a:t>
            </a:r>
            <a:r>
              <a:rPr lang="zh-CN" altLang="en-US" b="0" dirty="0" smtClean="0">
                <a:solidFill>
                  <a:srgbClr val="333333"/>
                </a:solidFill>
                <a:latin typeface="Microsoft YaHei" panose="020B0503020204020204" pitchFamily="34" charset="-122"/>
                <a:ea typeface="Microsoft YaHei" panose="020B0503020204020204" pitchFamily="34" charset="-122"/>
              </a:rPr>
              <a:t>编写游戏</a:t>
            </a:r>
            <a:endParaRPr lang="zh-CN" altLang="en-US" b="0" dirty="0"/>
          </a:p>
        </p:txBody>
      </p:sp>
      <p:pic>
        <p:nvPicPr>
          <p:cNvPr id="5" name="图片 4"/>
          <p:cNvPicPr>
            <a:picLocks noChangeAspect="1"/>
          </p:cNvPicPr>
          <p:nvPr/>
        </p:nvPicPr>
        <p:blipFill>
          <a:blip r:embed="rId2"/>
          <a:stretch>
            <a:fillRect/>
          </a:stretch>
        </p:blipFill>
        <p:spPr>
          <a:xfrm>
            <a:off x="596985" y="1827859"/>
            <a:ext cx="2497778" cy="1934326"/>
          </a:xfrm>
          <a:prstGeom prst="rect">
            <a:avLst/>
          </a:prstGeom>
        </p:spPr>
      </p:pic>
      <p:pic>
        <p:nvPicPr>
          <p:cNvPr id="6" name="图片 5"/>
          <p:cNvPicPr>
            <a:picLocks noChangeAspect="1"/>
          </p:cNvPicPr>
          <p:nvPr/>
        </p:nvPicPr>
        <p:blipFill>
          <a:blip r:embed="rId3"/>
          <a:stretch>
            <a:fillRect/>
          </a:stretch>
        </p:blipFill>
        <p:spPr>
          <a:xfrm>
            <a:off x="3275856" y="1817467"/>
            <a:ext cx="4993194" cy="1944718"/>
          </a:xfrm>
          <a:prstGeom prst="rect">
            <a:avLst/>
          </a:prstGeom>
        </p:spPr>
      </p:pic>
      <p:pic>
        <p:nvPicPr>
          <p:cNvPr id="7" name="图片 6"/>
          <p:cNvPicPr>
            <a:picLocks noChangeAspect="1"/>
          </p:cNvPicPr>
          <p:nvPr/>
        </p:nvPicPr>
        <p:blipFill>
          <a:blip r:embed="rId4"/>
          <a:stretch>
            <a:fillRect/>
          </a:stretch>
        </p:blipFill>
        <p:spPr>
          <a:xfrm>
            <a:off x="1845874" y="4293096"/>
            <a:ext cx="2613625" cy="2016224"/>
          </a:xfrm>
          <a:prstGeom prst="rect">
            <a:avLst/>
          </a:prstGeom>
        </p:spPr>
      </p:pic>
      <p:sp>
        <p:nvSpPr>
          <p:cNvPr id="9" name="标题 3"/>
          <p:cNvSpPr>
            <a:spLocks noGrp="1"/>
          </p:cNvSpPr>
          <p:nvPr>
            <p:ph type="title"/>
          </p:nvPr>
        </p:nvSpPr>
        <p:spPr>
          <a:xfrm>
            <a:off x="467544" y="274639"/>
            <a:ext cx="6533331" cy="490066"/>
          </a:xfrm>
        </p:spPr>
        <p:txBody>
          <a:bodyPr/>
          <a:lstStyle/>
          <a:p>
            <a:pPr algn="l"/>
            <a:r>
              <a:rPr lang="en-US" altLang="zh-CN" dirty="0" smtClean="0">
                <a:solidFill>
                  <a:schemeClr val="accent1"/>
                </a:solidFill>
              </a:rPr>
              <a:t>Python</a:t>
            </a:r>
            <a:r>
              <a:rPr lang="zh-CN" altLang="en-US" dirty="0"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30377598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66682" y="5733256"/>
            <a:ext cx="3384376" cy="576064"/>
          </a:xfrm>
        </p:spPr>
        <p:txBody>
          <a:bodyPr/>
          <a:lstStyle/>
          <a:p>
            <a:pPr marL="0" indent="0">
              <a:buNone/>
            </a:pPr>
            <a:r>
              <a:rPr lang="zh-CN" altLang="en-US" dirty="0" smtClean="0">
                <a:latin typeface="微软雅黑" panose="020B0503020204020204" pitchFamily="34" charset="-122"/>
                <a:ea typeface="微软雅黑" panose="020B0503020204020204" pitchFamily="34" charset="-122"/>
              </a:rPr>
              <a:t>网络爬虫</a:t>
            </a:r>
            <a:endParaRPr lang="zh-CN" altLang="en-US" dirty="0">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2" cstate="print"/>
          <a:srcRect/>
          <a:stretch>
            <a:fillRect/>
          </a:stretch>
        </p:blipFill>
        <p:spPr bwMode="auto">
          <a:xfrm>
            <a:off x="467544" y="2060848"/>
            <a:ext cx="7982653" cy="3251097"/>
          </a:xfrm>
          <a:prstGeom prst="rect">
            <a:avLst/>
          </a:prstGeom>
          <a:noFill/>
          <a:ln w="9525">
            <a:noFill/>
            <a:miter lim="800000"/>
            <a:headEnd/>
            <a:tailEnd/>
          </a:ln>
        </p:spPr>
      </p:pic>
      <p:sp>
        <p:nvSpPr>
          <p:cNvPr id="6" name="标题 3"/>
          <p:cNvSpPr txBox="1">
            <a:spLocks/>
          </p:cNvSpPr>
          <p:nvPr/>
        </p:nvSpPr>
        <p:spPr bwMode="gray">
          <a:xfrm>
            <a:off x="467544" y="274639"/>
            <a:ext cx="6533331" cy="49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pPr algn="l"/>
            <a:r>
              <a:rPr lang="en-US" altLang="zh-CN" smtClean="0">
                <a:solidFill>
                  <a:schemeClr val="accent1"/>
                </a:solidFill>
              </a:rPr>
              <a:t>Python</a:t>
            </a:r>
            <a:r>
              <a:rPr lang="zh-CN" altLang="en-US" smtClean="0">
                <a:solidFill>
                  <a:schemeClr val="accent1"/>
                </a:solidFill>
              </a:rPr>
              <a:t>应用举例</a:t>
            </a:r>
            <a:endParaRPr lang="zh-CN" altLang="en-US" dirty="0">
              <a:solidFill>
                <a:schemeClr val="accent1"/>
              </a:solidFill>
            </a:endParaRPr>
          </a:p>
        </p:txBody>
      </p:sp>
    </p:spTree>
    <p:extLst>
      <p:ext uri="{BB962C8B-B14F-4D97-AF65-F5344CB8AC3E}">
        <p14:creationId xmlns:p14="http://schemas.microsoft.com/office/powerpoint/2010/main" val="39008718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08104" y="3014314"/>
            <a:ext cx="2684984" cy="648072"/>
          </a:xfrm>
        </p:spPr>
        <p:txBody>
          <a:bodyPr/>
          <a:lstStyle/>
          <a:p>
            <a:pPr marL="0" indent="0" algn="ctr">
              <a:buNone/>
            </a:pPr>
            <a:r>
              <a:rPr lang="zh-CN" altLang="en-US" dirty="0" smtClean="0"/>
              <a:t>人工智能</a:t>
            </a:r>
            <a:endParaRPr lang="zh-CN" altLang="en-US" dirty="0"/>
          </a:p>
        </p:txBody>
      </p:sp>
      <p:sp>
        <p:nvSpPr>
          <p:cNvPr id="4" name="标题 3"/>
          <p:cNvSpPr>
            <a:spLocks noGrp="1"/>
          </p:cNvSpPr>
          <p:nvPr>
            <p:ph type="title"/>
          </p:nvPr>
        </p:nvSpPr>
        <p:spPr>
          <a:xfrm>
            <a:off x="467544" y="274639"/>
            <a:ext cx="6533331" cy="490066"/>
          </a:xfrm>
        </p:spPr>
        <p:txBody>
          <a:bodyPr/>
          <a:lstStyle/>
          <a:p>
            <a:pPr algn="l"/>
            <a:r>
              <a:rPr lang="en-US" altLang="zh-CN" dirty="0" smtClean="0">
                <a:solidFill>
                  <a:schemeClr val="accent1"/>
                </a:solidFill>
              </a:rPr>
              <a:t>Python</a:t>
            </a:r>
            <a:r>
              <a:rPr lang="zh-CN" altLang="en-US" dirty="0" smtClean="0">
                <a:solidFill>
                  <a:schemeClr val="accent1"/>
                </a:solidFill>
              </a:rPr>
              <a:t>应用举例</a:t>
            </a:r>
            <a:endParaRPr lang="zh-CN" altLang="en-US" dirty="0">
              <a:solidFill>
                <a:schemeClr val="accent1"/>
              </a:solidFill>
            </a:endParaRPr>
          </a:p>
        </p:txBody>
      </p:sp>
      <p:pic>
        <p:nvPicPr>
          <p:cNvPr id="5" name="Picture 2"/>
          <p:cNvPicPr>
            <a:picLocks noChangeAspect="1" noChangeArrowheads="1"/>
          </p:cNvPicPr>
          <p:nvPr/>
        </p:nvPicPr>
        <p:blipFill rotWithShape="1">
          <a:blip r:embed="rId2" cstate="print"/>
          <a:srcRect t="10572" r="58554" b="43006"/>
          <a:stretch/>
        </p:blipFill>
        <p:spPr bwMode="auto">
          <a:xfrm>
            <a:off x="755576" y="1124744"/>
            <a:ext cx="4119756" cy="2783619"/>
          </a:xfrm>
          <a:prstGeom prst="rect">
            <a:avLst/>
          </a:prstGeom>
          <a:noFill/>
          <a:ln w="9525">
            <a:noFill/>
            <a:miter lim="800000"/>
            <a:headEnd/>
            <a:tailEnd/>
          </a:ln>
        </p:spPr>
      </p:pic>
      <p:pic>
        <p:nvPicPr>
          <p:cNvPr id="7" name="Picture 2"/>
          <p:cNvPicPr>
            <a:picLocks noChangeAspect="1" noChangeArrowheads="1"/>
          </p:cNvPicPr>
          <p:nvPr/>
        </p:nvPicPr>
        <p:blipFill rotWithShape="1">
          <a:blip r:embed="rId2" cstate="print"/>
          <a:srcRect t="74732" r="41599"/>
          <a:stretch/>
        </p:blipFill>
        <p:spPr bwMode="auto">
          <a:xfrm>
            <a:off x="1475656" y="4149080"/>
            <a:ext cx="6317366" cy="1648852"/>
          </a:xfrm>
          <a:prstGeom prst="rect">
            <a:avLst/>
          </a:prstGeom>
          <a:noFill/>
          <a:ln w="9525">
            <a:noFill/>
            <a:miter lim="800000"/>
            <a:headEnd/>
            <a:tailEnd/>
          </a:ln>
        </p:spPr>
      </p:pic>
    </p:spTree>
    <p:extLst>
      <p:ext uri="{BB962C8B-B14F-4D97-AF65-F5344CB8AC3E}">
        <p14:creationId xmlns:p14="http://schemas.microsoft.com/office/powerpoint/2010/main" val="1356306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zh-CN" dirty="0"/>
              <a:t>数据、</a:t>
            </a:r>
            <a:r>
              <a:rPr lang="zh-CN" altLang="en-US" dirty="0"/>
              <a:t>信息与数据分析</a:t>
            </a:r>
          </a:p>
        </p:txBody>
      </p:sp>
      <p:sp>
        <p:nvSpPr>
          <p:cNvPr id="3" name="内容占位符 2"/>
          <p:cNvSpPr>
            <a:spLocks noGrp="1"/>
          </p:cNvSpPr>
          <p:nvPr>
            <p:ph idx="1"/>
          </p:nvPr>
        </p:nvSpPr>
        <p:spPr>
          <a:xfrm>
            <a:off x="251520" y="980728"/>
            <a:ext cx="8591872" cy="5328592"/>
          </a:xfrm>
        </p:spPr>
        <p:txBody>
          <a:bodyPr/>
          <a:lstStyle/>
          <a:p>
            <a:r>
              <a:rPr lang="zh-CN" altLang="en-US" dirty="0" smtClean="0">
                <a:solidFill>
                  <a:schemeClr val="accent1"/>
                </a:solidFill>
              </a:rPr>
              <a:t>信息：</a:t>
            </a:r>
            <a:r>
              <a:rPr lang="zh-CN" altLang="en-US" dirty="0" smtClean="0"/>
              <a:t>是</a:t>
            </a:r>
            <a:r>
              <a:rPr lang="zh-CN" altLang="en-US" dirty="0"/>
              <a:t>数据的内涵，信息是加载于数据之上，对数据作具有含义的解释</a:t>
            </a:r>
            <a:r>
              <a:rPr lang="zh-CN" altLang="en-US" dirty="0" smtClean="0"/>
              <a:t>。</a:t>
            </a:r>
            <a:endParaRPr lang="en-US" altLang="zh-CN" dirty="0" smtClean="0"/>
          </a:p>
          <a:p>
            <a:r>
              <a:rPr lang="zh-CN" altLang="en-US" dirty="0" smtClean="0"/>
              <a:t>数据</a:t>
            </a:r>
            <a:r>
              <a:rPr lang="zh-CN" altLang="en-US" dirty="0"/>
              <a:t>和信息是不可分离的，信息依赖数据来表达，数据则生动具体表达出信息</a:t>
            </a:r>
            <a:r>
              <a:rPr lang="zh-CN" altLang="en-US" dirty="0" smtClean="0"/>
              <a:t>。</a:t>
            </a:r>
            <a:endParaRPr lang="en-US" altLang="zh-CN" dirty="0" smtClean="0"/>
          </a:p>
          <a:p>
            <a:pPr lvl="1"/>
            <a:r>
              <a:rPr lang="zh-CN" altLang="en-US" dirty="0" smtClean="0"/>
              <a:t>数据</a:t>
            </a:r>
            <a:r>
              <a:rPr lang="zh-CN" altLang="en-US" dirty="0"/>
              <a:t>是符号，是物理性的，信息是对数据进行加工处理</a:t>
            </a:r>
            <a:r>
              <a:rPr lang="zh-CN" altLang="en-US" dirty="0" smtClean="0"/>
              <a:t>之后得到、并</a:t>
            </a:r>
            <a:r>
              <a:rPr lang="zh-CN" altLang="en-US" dirty="0"/>
              <a:t>对决策产生影响的数据，是逻辑性和观念性的</a:t>
            </a:r>
            <a:r>
              <a:rPr lang="zh-CN" altLang="en-US" dirty="0" smtClean="0"/>
              <a:t>；</a:t>
            </a:r>
            <a:endParaRPr lang="en-US" altLang="zh-CN" dirty="0" smtClean="0"/>
          </a:p>
          <a:p>
            <a:pPr lvl="1"/>
            <a:r>
              <a:rPr lang="zh-CN" altLang="en-US" dirty="0" smtClean="0"/>
              <a:t>数据</a:t>
            </a:r>
            <a:r>
              <a:rPr lang="zh-CN" altLang="en-US" dirty="0"/>
              <a:t>是信息的表现形式，信息是数据有意义的表示。数据是信息的表达、载体，信息是数据的内涵，是形与质的关系</a:t>
            </a:r>
            <a:r>
              <a:rPr lang="zh-CN" altLang="en-US" dirty="0" smtClean="0"/>
              <a:t>。</a:t>
            </a:r>
            <a:endParaRPr lang="en-US" altLang="zh-CN" dirty="0" smtClean="0"/>
          </a:p>
          <a:p>
            <a:pPr lvl="1"/>
            <a:r>
              <a:rPr lang="zh-CN" altLang="en-US" dirty="0" smtClean="0"/>
              <a:t>数据</a:t>
            </a:r>
            <a:r>
              <a:rPr lang="zh-CN" altLang="en-US" dirty="0"/>
              <a:t>本身没有意义，数据只有对实体行为产生影响时才成为信息。</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27176785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50</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10" name="内容占位符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9672" y="1196752"/>
            <a:ext cx="6760418" cy="4612842"/>
          </a:xfrm>
        </p:spPr>
      </p:pic>
      <p:sp>
        <p:nvSpPr>
          <p:cNvPr id="11" name="标题 1"/>
          <p:cNvSpPr>
            <a:spLocks noGrp="1"/>
          </p:cNvSpPr>
          <p:nvPr>
            <p:ph type="title"/>
          </p:nvPr>
        </p:nvSpPr>
        <p:spPr>
          <a:xfrm>
            <a:off x="251520" y="332656"/>
            <a:ext cx="7825680" cy="609600"/>
          </a:xfrm>
        </p:spPr>
        <p:txBody>
          <a:bodyPr/>
          <a:lstStyle/>
          <a:p>
            <a:r>
              <a:rPr lang="en-US" altLang="zh-CN" dirty="0" smtClean="0"/>
              <a:t>2020</a:t>
            </a:r>
            <a:r>
              <a:rPr lang="zh-CN" altLang="en-US" dirty="0"/>
              <a:t>新</a:t>
            </a:r>
            <a:r>
              <a:rPr lang="zh-CN" altLang="en-US" dirty="0" smtClean="0"/>
              <a:t>冠肺炎各省累计确认病例分布示例</a:t>
            </a:r>
            <a:endParaRPr lang="zh-CN" altLang="en-US" dirty="0"/>
          </a:p>
        </p:txBody>
      </p:sp>
    </p:spTree>
    <p:extLst>
      <p:ext uri="{BB962C8B-B14F-4D97-AF65-F5344CB8AC3E}">
        <p14:creationId xmlns:p14="http://schemas.microsoft.com/office/powerpoint/2010/main" val="2067841886"/>
      </p:ext>
    </p:extLst>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51</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3" name="图片 2"/>
          <p:cNvPicPr>
            <a:picLocks noChangeAspect="1"/>
          </p:cNvPicPr>
          <p:nvPr/>
        </p:nvPicPr>
        <p:blipFill>
          <a:blip r:embed="rId2"/>
          <a:stretch>
            <a:fillRect/>
          </a:stretch>
        </p:blipFill>
        <p:spPr>
          <a:xfrm>
            <a:off x="750170" y="1052736"/>
            <a:ext cx="7854278" cy="5263204"/>
          </a:xfrm>
          <a:prstGeom prst="rect">
            <a:avLst/>
          </a:prstGeom>
        </p:spPr>
      </p:pic>
    </p:spTree>
    <p:extLst>
      <p:ext uri="{BB962C8B-B14F-4D97-AF65-F5344CB8AC3E}">
        <p14:creationId xmlns:p14="http://schemas.microsoft.com/office/powerpoint/2010/main" val="26612732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50BD6B0-76F7-4942-8BD6-FCF18CBA2D80}" type="slidenum">
              <a:rPr lang="en-US" altLang="zh-CN" smtClean="0"/>
              <a:pPr/>
              <a:t>52</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9" name="矩形 8"/>
          <p:cNvSpPr/>
          <p:nvPr/>
        </p:nvSpPr>
        <p:spPr>
          <a:xfrm>
            <a:off x="395536" y="4139412"/>
            <a:ext cx="7790591" cy="2308324"/>
          </a:xfrm>
          <a:prstGeom prst="rect">
            <a:avLst/>
          </a:prstGeom>
        </p:spPr>
        <p:txBody>
          <a:bodyPr wrap="square">
            <a:spAutoFit/>
          </a:bodyPr>
          <a:lstStyle/>
          <a:p>
            <a:pPr algn="l"/>
            <a:r>
              <a:rPr lang="zh-CN" altLang="en-US" dirty="0"/>
              <a:t>plt.figure(figsize = (12,8),dpi = 90)</a:t>
            </a:r>
          </a:p>
          <a:p>
            <a:pPr algn="l"/>
            <a:r>
              <a:rPr lang="zh-CN" altLang="en-US" dirty="0"/>
              <a:t>plt.plot(data['日期'],data['累计确诊'],marker='o',color='r')</a:t>
            </a:r>
          </a:p>
          <a:p>
            <a:pPr algn="l"/>
            <a:r>
              <a:rPr lang="zh-CN" altLang="en-US" dirty="0"/>
              <a:t>plt.plot(data['日期'],data['疑似'],marker='o',color='y')</a:t>
            </a:r>
          </a:p>
          <a:p>
            <a:pPr algn="l"/>
            <a:r>
              <a:rPr lang="zh-CN" altLang="en-US" dirty="0"/>
              <a:t>plt.plot(data['日期'],data['现有确诊'],marker='o',color='k')</a:t>
            </a:r>
          </a:p>
          <a:p>
            <a:pPr algn="l"/>
            <a:r>
              <a:rPr lang="zh-CN" altLang="en-US" dirty="0"/>
              <a:t>plt.title('新冠肺炎每日发展趋势图')</a:t>
            </a:r>
          </a:p>
          <a:p>
            <a:pPr algn="l"/>
            <a:r>
              <a:rPr lang="zh-CN" altLang="en-US" dirty="0"/>
              <a:t>plt.tick_params(axis='x',labelsize=10,rotation=60)</a:t>
            </a:r>
          </a:p>
          <a:p>
            <a:pPr algn="l"/>
            <a:r>
              <a:rPr lang="zh-CN" altLang="en-US" dirty="0"/>
              <a:t>plt.grid(True)</a:t>
            </a:r>
          </a:p>
          <a:p>
            <a:pPr algn="l"/>
            <a:r>
              <a:rPr lang="zh-CN" altLang="en-US" dirty="0"/>
              <a:t>plt.legend()</a:t>
            </a:r>
          </a:p>
        </p:txBody>
      </p:sp>
      <p:pic>
        <p:nvPicPr>
          <p:cNvPr id="7" name="图片 6"/>
          <p:cNvPicPr>
            <a:picLocks noChangeAspect="1"/>
          </p:cNvPicPr>
          <p:nvPr/>
        </p:nvPicPr>
        <p:blipFill>
          <a:blip r:embed="rId2"/>
          <a:stretch>
            <a:fillRect/>
          </a:stretch>
        </p:blipFill>
        <p:spPr>
          <a:xfrm>
            <a:off x="611559" y="1020024"/>
            <a:ext cx="6775741" cy="3105999"/>
          </a:xfrm>
          <a:prstGeom prst="rect">
            <a:avLst/>
          </a:prstGeom>
        </p:spPr>
      </p:pic>
    </p:spTree>
    <p:extLst>
      <p:ext uri="{BB962C8B-B14F-4D97-AF65-F5344CB8AC3E}">
        <p14:creationId xmlns:p14="http://schemas.microsoft.com/office/powerpoint/2010/main" val="42757395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2020</a:t>
            </a:r>
            <a:r>
              <a:rPr lang="zh-CN" altLang="en-US" dirty="0" smtClean="0"/>
              <a:t>非冠肺炎新增趋势示例</a:t>
            </a:r>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53</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6" name="AutoShape 2" descr="data:image/png;base64,iVBORw0KGgoAAAANSUhEUgAAA4IAAAKJCAYAAADuuZcWAAAABHNCSVQICAgIfAhkiAAAAAlwSFlzAAAN1wAADdcBQiibeAAAADl0RVh0U29mdHdhcmUAbWF0cGxvdGxpYiB2ZXJzaW9uIDIuMi4zLCBodHRwOi8vbWF0cGxvdGxpYi5vcmcvIxREBQAAIABJREFUeJzs3Xl4lNXd//H3dxIS9gBGtrALKsqulh1FVPoTFYqoiUgBq+2DWB61fajWDZWiUupGBauigGJQMRrrhpbKpoCiBoigIBBKWQVlh4TMnN8f950wCUkIMEkg+byua67JnLmXc0+mlU++5z7HnHOIiIiIiIhIxREo6w6IiIiIiIhI6VIQFBERERERqWAUBEVERERERCoYBUEREREREZEKRkFQRERERESkglEQFBERERERqWAUBEVERERERCoYBUEREQHAzBqZ2Zdmdma+9hgza2pml5jZ/Wb2ZFn1sTBmVtPMah3nPveYWeOS6tPpwMxiT3C/KpHui4iIlC4FQRGRCs7MYs0sCtgOtAXam1klM6tsZk2BQ0AG8C6QCLQzsyZm9lczc8fxuDXsnDFmVivsUT1fn/7PzJKP0e/6YS9/B3wT9l4tMxuV/7hh718FPOxf67kFPFqbWXsza1LAZ1Wca51UyHkDYT+fa2ZD/M+iqpldVsS17i7meT8qZP8kM/syX1ttYLuZdS7svP52j5vZzHzNE83s2SL2GWdmWWa2qxiPTDP7a1F9EBGRyIsu6w6IiEiZ+x5oGvb6E/95LdATMKCBc25r+E5mdgh4yzk36FgnMLO5wOGwpmuBfwD/AWrgBZLuQMg5lw1k+g/8kBrtnMsMO14lYLWZXe2cmwecE9ZvgN8AI4CXC+hLHDDJv+77CusyEAvMBB4Law/6z1cCCwrZ98Ow7cLPGwDWmtlg59znwOXAH4FXgU7AO2bW3zk3p4BjZgJtnXPphZwTMxsGDMzXVhlweGH+kJnFAOZ/liOAbKCrmXX1d/mnc26tv28VjvwedphZZefcIX+7vUDQzOLx/i2x2zl3MOzUh4E3nHM3+ccyYCzwd+fclnx9fNE/h4iIlCIFQRER6YIXSuYBe/zXLYC3wrbZVcB+nwHfFnVgM6sK1MOrvv0n7K1M4N/OuQF+de5u4O/AEDPLBGKAaDMbAFTCq0ieH7b/NcBW59w8P2T0xgt3OYFrMHCnc25vvv5E44W79cClzrmjAtsx5Gx/0Dm3r5BrDlJAEATaADU5UrnsBKQ65xyw2MxGA2+Z2dnOue359s0+zn7m+AveZxGFF7g3AC/5w3v/CIzBqwRfAfQAJvvXEA3sxvs9VcILxreYWS/gbaAKkAX0AjriBdB/hp03PPQDXAfcA7wHbOFox/t7EBGRk6QgKCJSwTnntvrVpBjn3BQzuxb42Tm3za/4FLbfR2Z2rZkdwAsFBgSdc3XCNusMvOKca5Rv91C+19nOud8CvwUws9uBC51zwwo5/Wbg//yfhwONgQf9UPka8Mv8YcqvIr4BtAb+H7DTy5CF6uec+yzfNbtj7JMj//Xl9PMtIMofsnoB8FjY8NXpwBog08zinHO7w/YNAp+bWQjvc66JF9QAquNV/LKBPNVE59wfgD/4n8sfnXOXAJhZCjDHOfeMXyX8CzAqp+rqV2Vj/G3HAGcDs4Av8ULfH4FPnXOT/Mrwf/Nda25wNbOawHhgP/Ch//nFAX91zo3O6WpBH6KIiJQcBUERkQrMr9g1BlKBmmbWDC8k/Y+ZncuRsDHRr3SB99+O151zn/j71c4JEP69bt2A/8GrCtUF4szsJWCdc26sf4wA0MfMvgOq4Q1DLTbn3CIzC5jZCOAp/3zJeEM2hwNPm9nHeEND33POBZ1zh81sAfBn4ACwwznX0g/BZzvn/hz2uazFq44WePridDH8hZmdgTcUMxpIwgtz1fCqmPnvJ4zCux9zcFhbCOiOV4FtCKQ752r5x16KF/Lm+sNoi+RX+34AWprZ34BmeL+n3mbW0jn3tJm1B+71z9UQ+NHvbx28EHgt3tDcSn5/9xdyrgAwBWiAF/zuM7PB/rEfOlZfRUSk5CgIiohUbB3xqkhZeOHlCWAfXqiqDFzob7ceqMqRf8DvNW/GyWD4vXt4lan9QBpeVag50M1/HV6hC+ANLb0F6AMM9wPkArz7z8KHhlYGpjjnRvrBoz1wGfBroDZeKPkSb6Kbt51zb/mB9h68CmC6mXV1zmU5554AMLO2HAm53wPPmtl+59xf/LYqwE+FfGYO+PQYlcGleXZwbqeZ1XXO7fHPfzfQ1Dk3oqiDhMkG2vnXmQXUMLOc4brVgffMzBEWIP1K3Pd4n2cAaGpmP/jbN8UbTpvpX89EvOHBNwBP4wXO8Xi/tweAms65V8ysJdASL2BXxQuQGUBrM3sYeMg5tyqs32fj/aGhLd6w1/OBDsBlzrkCw6OIiJQOBUERkQrMOfeZmdXBCwQh/9Ea7z6uWCAeb9jmOPNm6bwXGOucy/arSbeaWQ28sFHNP85UvED3FvAL4FfOuWfynToGOOSc+6+Z7fTbMoH1fpUud2ioPzQxZ2mIKsBzeAHkWbzJR/ab2TV4oa+af10ZwO/MbCzQ2DmXBbnLJRzGq2zt8bdd5FcF+4b1rwre5CrVCggsDujtnJtb0GfqT4xzlLAQGAfcAVQzs6R8m4WAHs65lfnaY4FlzrnKZtaIQiqC/uto51y2f74GOW3+dXcIu7cxzwyj/nF7+H3NNrNlwAd4fwx41LylNl7HG+r7RNh+k4C/AY2A/813zd/5E9H0wfsDwYV4fyy43Mx+ds4VFrZFRKSEKQiKiMhmvHu2cmz0nzPxqnl7j9oD7/4zM7sXOIhXrfoXXoVvPvAVXtVpYSHnrA7086ta0XgVtILuq8t/zj3mLbOwF7gKb9jiGrzq1IGcyV/M7AK8cHK1c25j2CFm4E2MEgVU8s8fhT9ZiZnlzIAah1cFjTWzes658MlyinWTYBFyll14zTn3u9yDep/leQWEQPCCac49gtWALDPbizeRy2Eg1a8IBoCVeBP+YGbNgWEcmfk0Omf2TzN7DC9gB/HC7dmEDWn1h9L+HdiZc6+kmX2e//qdc0+aWRZQyTm3Lfw9M7sR7/fwM16IXOD38V68KuzTxfzMREQkwrSOoIiInI13/1rOhC5tgUuAJnjDALcVvBvgBbEQsCmnwTkXwluWoaiZIBsDz/hVrcScXYvTWT+UBfCWnzjXb24D1DZv3UPwZin9Kv+soc65Qc65mniVqyn++cfjhdd2/utGwD7nXE3nXGy+EAjFC4IFbmNmD/p9bQf0NbP+fvv5wCgKWM7Cr2LWBFr5/duNN4PqeXjDeOs75+KAvwJXOee6hO3eAm8pjZxZPJfg3VMJXlj/DPjcf16d77z34lVZPzB/zT+8ezH/YvnWAsSbR+cpjjYb6O+cOw8voE7HC8IP+n17vKDPSURESp6CoIiItACewQsW+M9v4w3f7AIUunYdcCnwhXMuz3IBzrn3gXfwJjgpaI24JngTloQ76r9JZnY23lDV/KGyF7AD7964Knj3xb0DPOJPUDIHb926wtTjyEyXY4G5HJmFtAYFL5eR260i3itwGzOrbGZP4VXnrvJnNE0CXvarZu8BNznn1hdwrHZ4wTRPIPcrnfPwrrk/XkjLH9pb4f0eq/mvL3DO/Y8/qcw7wAzn3AznXDKwGK86mmMC3j2YtfwAej1+5dA5VyvngTeRzE4K4Jzb6Zz7wq/iNsYbIvoo8L1zbkP+axIRkdKjICgiUoGZWT28qs/d/iyg4FWI3gSuBn6FN+SzoH0DeOFjViGHfxZvfcBJZtbFzC4Oe68N3kQm4SoVcIzxeJPBLApvdN6i653wJpJ5Ba8ieT1e8Pk78Kxz7udC+gVwFnCvX836GW9ClCH+6++Bhma2z8yGF3GMouT+99XMagFfAxcBnZ1zOQF0Cd49eDPwlnL45KijeHrgVezCVTez/wPuBG7EW5T+Sudc/s+0E7CcvGv8AQzAqybuNbO9ZrYb7/eVG+idc5nOuYP+khnX+P0c65zLXQ/Sn3W2KUfP+pr/d+nw/iiwDK/6fHa+93WriohIKdP/8YqIVGyVgReBFDP7td+WCYzEC4L18UIhHKkWReHNYnkfkIA3eUvOfl3NbJ5zzuGFyAP+e0/jzRbZy8xa4FX5FvsTkHTCm7jlW7yAknOOKLzQMDTfmnr4E9Rc7/dhG3CNf0/blXjhaq0/iUkqsNLvTy7n3M3AzfmOGcCrWt0IXAz0J999i2HLMxxr1tAVYefaZWa/w6ucZvrX3x/4nX/d/wv80Z/0ZQZelW+lc+6Qf4hb8Gb1zAlecXj32n0DPIk3++cs4G3zFor/xDm32v+MBgK/xLuPcwrwipm9ixcOm/jtjiNVwzpm1tg5t9HMuuNVhK/DC9gPO+ee9vvRHW8ioEvwJoFZnu/68/z7wg/uc8ysNjAUb6bRcAX9EUBEREqQKoIiIhWYPzzvYbyZHO8GnnTO/ei8BcUvASaFzexYxX+ubGYNgduBIWGzaj6Hd5/bz35lbRNete0nvFA53t+uOfCyc+4AMARv2YIJzrl9zrmcYahVgMrOuS3hIdDMzjSzf+GFv3vx7jHr4Q+1xK8C9sRbIH0w3rDW3WbWrjgfB17l7Ld+fzLzD3nlSBju7Zyzgh54QS7Pen7OuQV+/5fjVQcvAEY6537hz6h6tv/5XYlXkX0153rx/ls90z9UQ7zweK9z7lJ/dtBVeMuAPIZ3P+BfzUup5+ANwVzqnPvWv3fwKbyhpk/5/djuH28HsAEvXOZMHHQ53u9tGtAkJwT6NuOF2a14lcisfJ9TJWCwmbnwB9534UngP2Ftv0F/mBYRKXWW74+kIiIiuczM8lfTwt6rkX8yllLq05V4Qxjn+BPTFLVtS6Clc+6jorYL276qH1BLhJmdC6wrIDjl6QPeDJy7/ddRObOh+q+rhy0BUdD+0X6Qx8yqOOcOHqNPOdVX8JYKOebsrcfiV/6inHM7TvZYIiJSMhQERUREREREKhgNDRUREREREalgFARFREREREQqGAVBERERERGRCkZBUEREREREpII57adr9qeeFhERERERqdD8ZYyK5bQPgs65omY3L3dSU1Pp379/WXdDyil9v6Sk6TsmJUnfLylJ+n5JSYrE98tbQrb4NDRURERERESkglEQFBERERERqWAUBEVERERERCoYBUEREREREZEK5rSfLOZYnHNkZ2dTXiaTCQQCZGVllXU3CmRmREVFEQjo7wsiIiIiIqeych0EDx48yMaNGwkGg2XdlYhp2LAha9euLetuFKlGjRrUr1+f6Ohy/fUSERERETltldt/qTvn2LhxI9WrVyc+Pr6suxMxe/bsoWbNmmXdjUIdPnyYbdu2sX79elq2bHnc09iKiIiIiEjJK7dBMDs7m2AwSHx8PDExMWXdnYiJjo4+pa8nJiaGhIQE1q1bR3Z2NpUqVSrrLomIiIiISD7FvpnLzG43s61hj5/N7N9m1tbM0sxsi5ndFbZ9IzNbYGbbzexvYe01zeyfZvajmb1iZpX89kpmNtVv/8DM4k7mwsrLPYGno5wqoH4HIiIiIiKnpmIHQefc351z9XMewGvAW8DrwBSgEXCFmV3o7/IisBioD8SZ2UC/fTxwwG9fDfzeb/8DcBbQBJgJPHIyFyYiIiIiIiIFO6HpHc2sEXAZsACoAzzrnAsCk4GBfjXvUuAR51wImAgM8ncfBDzsbz8RuDas/THn3EHgFaD3iV2SFEcoFGLevHnHVbXLzs4uwR6JiIiIiEhpOdF5/kcBzwEJwHI/7AFkAK2AhkCGc25PeLuZVQGqA6sAnHO7gDP9bRoD3/jtDsg2s2on2L+TEwrBjBnQvTskJHjPM2Z47RG2adMmqlSpQo8ePejRowedOnUiLi4u93Xbtm255ppr8uxzxx13kJ6eftSxzj77bNatW3dU++bNm9mxYwc7duxg69atBINB3nzzTe677z5CBVxTZmYmI0aMYOfOnXnax44dS+vWrTXkU0RERETkNHfck8WYWWUgEWgH9AB2h729H4gDoopo3xsWHMP7UNg++wvowxjgwfC21NTUPNsEAgEaNmzInj17jm8Zg1CIqjffTKX33oNQCHMOt2ULLFnC4Tff5MBLL0EE18k7ePAgderU4d577wVgw4YNTJw4Mfd1WloaixYtYteuXbn7dOnShb59+5KamkrLli1z26Oiojh48GCebQEGDBjApk2bADjzzDOZNGkSf/zjH2nQoAHdunUjLS2Njz76iI4dO+buExsbS79+/UhNTSU2NpYDBw4wZcoUEhISeP311/nlL39Z6DVlZ2dz4MABZs+eXWDQlFNb/v8tiUSavmNSkvT9kpKk75eUpNL+fp3IrKHXAJ8553aZ2c9ArbD3qgBBoLD2/UBlMzN3pKwU6z/n7LM/3z5Hcc6NAcbkvDYz179//zzbZGVlsXbtWmrWrHl8s2zOmAHvvQdhaw+acxAMEvPee8R8+CEMHlz84x1DVlYWhw8fZsOGDYBXvcvMzMx9vW3bNmJiYqhVy/s4d+3aRWJiItu2beObb77hwgsvzD1WVFQUcXFxudvm+OKLLxg8eDA33XQTl19+Of369eP3v/89o0eP5vXXX+f999+nd++8I3GfeOIJJkyYQJ06dahUqRKPPfYYAwYM4K677qJv37507NiRc845p9Brqlq1Kn379j2lZziVo6WmppL/f0sikaTvmJQkfb+kJOn7JSWpLL5fJxIErwPe8H9eBpxvZrHOuUzgQmAjsBmINrMGzrktOe3OOWdmacBFwBdm1pwjwW8x0B14w8yqAs2AvGMTT1bTprB7d9Hb7NuXJwTmEQzC0KEwcmTRx4iLAz/IHcvhw4fZt28fs2bNAmD//v3s2LEj9/VPP/1Eo0aNcrfftGkThw4dIjExkTPPPJPDhw8XuERD0L+GqKgoMjMzWbJkCS+//DKZmZlcd911TJ8+nXfffZfvvvuOunXr0qNHD/r06cNDDz1EZmYmsbGxjB49GoAXXniBt956i6VLl7Jq1Sqee+45evbsyfDhwxk5ciRNmjQp1rWKiIiIiMip4bjGOJpZFHA58AmAc24fMAeYbGaXAPcBs/xq36vAi2bWA3gcmOUfZirwd799Yr72cWbWG3gGmO2cK/3ZSY41lDHCQx0TEhI4cOAA48aNIzs7m8svv5xt27bxzDPPYGb07t2bd999N3f7kSNHcuONN3LWWWeRnp7O2Wefzbnnnsu5557LmjVruOSSS3Jfv/3224AX5DIzMxk1ahQ33XQTt9xyC/v27WPhwoXUr1+flStXMnbsWNauXQtA586dOe+887jgggt4+umnefjhh3n//feZPXs2iYmJtGvXjgULFrBx48ajqo8iIiIiInLqO96K4IXAJn+SlxwjgQnAU8AzzrmP/fZH/MezwHt4y0kAvAScgRcCF/vb4JybY2Z/Af5K3mUlIqc4Vbru3WHRIihoQhQz6NYNFi6MaLeGDRvGzJkzadWqFR988AHjx4+nQ4cOJCYmcvPNN+fZ9p133qF69erUrVuXdu3asX79+tz32rRpw0cffZSngrhixQoeeOABrrzySp577jlat24NwNq1a+nRowfr16+nR48e7N69mwsuuADw7kucO3cuY8aMYdSoUdxwww1Mnz6dqVOnMm/ePKZPn05MTAyvvfZaRD8HEREREREpHcdVEXTOLXHOnZ+vbY9z7rfOuQ7OuafD2rOcc39yzrV3zt2bM0GM84x3znV0zo3wl4vI2edl59yFzrkbnXORHRZaXLfdVvhkMIEAjBgR8VNOnDiR9PR0+vTpQ506dXj//fdZsGABBw4coEOHDsyZM6eArhTvVxcMBrn99ttzX0dFReGco0mTJixcuJDmzZuzcOFCJk6ceNS+0dHRmBlfffUVc+fO5fPPP2fZsmU8+uijdO7c+cQvWEREREREylTkpr8sL5KSYOBAiIryKoDgPUdFee1JSRE93bRp02jfvj2tWrVi0qRJbNiwgcTERHr16sXnn39Oz549GTp0KB999NFR++7cuZNXXnmlyON36NCBgQMH5mnbu3cv//3vfxk2bBibNm1i2LBhPPbYYwXu//PPP9OvXz/eeOMN/vrXv/L73/+e2bNn45yjc+fO7D7WPZciIiIiInLKURDMLxCAmTNh2jRvGGhCgvc8bZrXHsGlIwD69OnDa6+9xkMPPcTs2bOZPXs2CQkJLFq0iCuvvJIHHniA5cuXc8UVV+TZ7/Dhw1x11VVs3bq1WOeZPXs2Xbp0Ye/evaSnp9OpUycmTJhA/fr1mTBhAiMKqHRu2LCBtm3bsmPHDrp3784333zD4sWL2bt3L1dddRVDhgwhLi4uIp+DiIiIiMgpqRTXGC9NJzJraPkXCHhLRERwmYjC/PTTTzz88MO5s3lmZ2djZjjnyM7Opnfv3vTs2ZNHH300d3bO//znP+zZs4frr7+eO++885jnCAaD9O3bl1dffZXExETeeOMN+vbtS3x8PFFRUcTHx1OzZs08++zatYsffviBl156ifj4eObNm4eZ8be//Y3nnnuOKVOmcPXVV5fIZyIiIiIickoIhSAxEVJSvJ+dA3+NcVJTS6RQVFpOz16XI1OnTmXw4MHMmTOH6tWr061bNzp16oSZMWrUKFatWkXz5s2JiorK3adx48a8+eabR4XArKwsMjMzjzpHzZo16dWrFwDjxo3j448/5ne/+x0A7du3Z9euXdx99900aNAgd5/169dzxx13MHz4cObPn88tt9ySu+2yZcsUAkVERESk/EtO9kJgMHhkMkl/jXFSUrz3T1OqCJaxJ554Ivfnxo0bs2zZsjyBrFq1aowdOzbPPpUqVWLQoEFHHWv16tUFnqNVq1a0atUKgBYtWpCWlpa70PuMGTMAeP7552nXrl3uPuEh85xzzuHqq69m+vTpVK1a9XgvUURERETk9DRpUuFDQEMhmDy5VEYRlgQFwVNMeAgsKTkhMFz79u0L3b5evXoMHTq0JLskIiIiInLqycgoeFk58NozMkqzNxGloaEiIiIiIiL5hUJQQAEllxk0a1Zq3Yk0BUEREREREZFwa9bAxRcXXfEroTXGS4uCoIiIiIiICHiTwDz1FLRvDwsXQseOcMUVpbbGeGlSEBQREREREcmpAt55J2Rnw9ix3jIRH35YamuMlyZNFnMKysrKIioqKs+SEeF2796thdxFRERERCIhGIRnnoE//xkOHYJOnWDqVGjb9sg2pbTGeGk6fSNsCXIuxLZtM/j66+58/nkCX3/dnW3bZuBcIVPHnoT/+Z//4YUXXuDjjz/mN7/5DZ999hmjR4+mc+fOdOnShXr16tGzZ09C/rS1WVlZNG3alC1btgCwaNEi7rnnHgA+/PDDYi0wLyIiIiIiHKkC3nWXFwjHjoXFi/OGwHJKFcF8nAuxcmUiP/6YAoQAR1bWFvbsWcKOHamcd95MzCKXn6Ojo3nyySfp27cvvXv3pmHDhjz11FOkp6dTt25dunbtyvTp0wn4Zed58+bxi1/8ggYNGvDpp5/SuXNnhgwZwg033EB2dnZuQBQRERERkUIUpwpYzqkimM/27cl+CAwCOWuGOCDIjz+msH17csTPec899/Dkk08SDAb58ssvOXz4MEOHDqVnz56MGzeO5s2b52772muv0a1bNwCGDBlCpUqVuP/++7n//vupVKkSsbGxEe+fiIiIiEi5sXp1ha0ChqtQFcFFi5qSnb27yG2CwX14IbDAd1m1aiirV48s8hjR0XF07bqhWH3q1asXDz30EM8++yyHDh3i9ddfp1KlSsydO5c+ffqwZ8+e3G3XrVvHP//5z9zF36Ojo6lUqRKDBw+me/furFu3jujoCvUrFREREREpHlUB81BqOMqx7gOM7H2CoVCIBx54IHdo56FDh7jooouIjY3lwIED/OMf/2DatGn86le/4osvvqBFixZHHSM6OpqWLVvy/fffU7ly5Yj2T0RERETktLd6Ndx8M3z2GVSq5FUBR4/2fq6gKlQQLE6V7uuvu7NnzyKODAsNZ9Ss2Y1OnRZGpD/Z2dmMHz+emJgYbr75Zs4//3yeeuopFixYQGxsLL1792bq1KnccccdnHfeeVStWpW2bduSnZ2d5zhZWVnExMSwY8cOqlWrFpG+iYiIiIicdkIhSE6GSZO8xeCbNoXmzeGttyAzEy64wKsCtmlT1j0tcxUqCBZHQsJt7NmzhIKHhwZISBgRsXNt27aNkSNH0qtXL26++WYWLFgAwIMPPph7HyDAjBkzqFy5MlFRUYwfPz5PEFy3bh033HADixYt4quvvqJly5YR65+IiIiIyGkjFILEREhJ8X52DjZvhkWLvEXgH34Y7r67QlcBw2mymHzq1k3izDMHAlGA+a0GRHHmmQOpWzcpYud66623eOaZZ7jyyiv54Ycf+MUvfsE999zDmjVrqOR/Qfv370+3bt3Yu3fvUfuHQiGuvPJKxo0bx6FDh0hOTmbFihUR65+IiIiIyGkjOdkLgcGgFwLDBQLQooVCYBgFwXzMApx33kxat55GzZrdiIlJoGbNbrRuPS3iS0eMGjWKZcuW0bFjR8444wxefvllHn30Ub755hu2b98OQGpqKsuWLaNWrVp59s3KyuLQoUM88MADXH755fzpT39iwIABpKen8/jjj0esjyIiIiIip4VJk7xKYEFCIZg8uXT7c4rT0NACmAWoV28w9eoNLvFzzZgxg+3btzNp0iT69evHhAkTqF27NhMnTswNg+GCwSDOOWJiYli5ciV16tTh3nvvJS0tjU8//ZQdO3bQsWNHLrroIi699NIS77+IiIiIyClh3bqjK4E5nPPuGZRcCoJlaM6cOYwZM4b58+fToEEDZs+ezfXXX09KSgrR0dEMGTKEX/7yl7Rv357atWszefJkDh8+TFZWFgDx8fGMGjWK9evX8/HHHxMTE0PDhg156623aNeuXRlfnYiIiIhIKfnPf2B3EcvEmUGzZqXWndOBgmAZ6tOnD0uWLKFOnToA1KtXj8mTJ3PWWWcBMH/+fLZu3cqaNWswM8yMUaNG5RkmOm7cOKq2GwduAAAgAElEQVRUqUJUVFRuW48ePUr3QkREREREykpaGlx5JRw86AW+gqqCgQCMiNykj+WBgmAZywmBALVq1cozWyhA/fr1qV+/fqH7V69evcT6JiIiIiJySps9GwYNgn374De/gV274J13jswaauaFwIEDISlykz6WBwqCIiIiIiJy+pkyBX73O2+W0LFj4c9/9sJfcrI3MUxGhjccdMQILwQGNE9mOAVBERERERE5fTgHDz4IjzziLQcxdSrcdJP3nhkMHuw9pEgKgiIiIiIicnrIyoJbb4Xp06FmTXj7bdBM+SdE9dHT2I8//shjjz1GqLD1UgoRCoWYN28errDpdQuQnZ19vN0TEREREYmc3bu9SWGmT4dGjeCzzxQCT4KCYBnKzs7m0KFDua+zsrJ45ZVXqFu3Lh06dMh9VK9ene+///6o/f/973/z7rvvEihivPPmzZvZsWMHO3bsYOvWrQSDQd58803uu+++AgNkZmYmI0aMYOfOnXnax44dS+vWrY8rPIqIiIiIRMTGjdCjB8yZA+3bw+LF0KZNWffqtKYgWIbWrFlD27ZtqVWrFk2bNqV79+7Exsby61//mrS0tNzHhRdeSExMDJ9++ikdOnTg/PPPp02bNtx6662sX7+eNm3a5D7OP/98mjZtyvz58wG49tpr6dChAx07dqRfv36sWrWK0aNHEwwG6dWrF7GxsSxdujS3T7GxscTFxdG/f38yMzMBOHDgAC+//DJnnHEG77//fpl8ViIiIiJSQS1bBl27Qno6XHEFzJ8PCQll3avTnoJgAUKhEDNmzKB79+4kJCTQvXt3ZsyYcdxDMI+ldevWrFmzhgEDBjBt2jS+/PLL3Orejh07GD58eO45zYzevXuTlpbGt99+S0pKCjVq1OD7778nPT099/Htt9+yYcMGevXqBcCiRYu4+OKLef7551myZAl/+MMfGDlyJJ9//jmjRo3ihhtu4MILL8zTr3HjxnHNNdfk9uXhhx/mmmuu4ZVXXuGuu+4qsDopIiIiIhJxn3wCPXvCpk0wfDi89553b6CcNE0Wk08oFCIxMZGUlBRCoRDOObZs2cKSJUtITU1l5syZRQ7FjJR9+/axcOHCQs81evRoDh48mBv4ws2aNYuWLVsC3lDPJUuW8PLLL5OZmcl1113H9OnTeffdd/nuu++oW7cuPXr0oE+fPjz00ENkZmYSGxvL6NGjAXjhhRd46623WLp0KatWreK5556jZ8+eDB8+nJEjR9KkSZOS+xBEREREpOKaOtWbGCY7Gx56CO6/35sVVCJCQTCf5ORkUlJSCAaDuW3OOYLBICkpKSQnJzM4QtPRZmRkcPHFF7N7927mzJlDr169+NWvfgVAMBikcePGBe730ksvkZqaypYtW45abL5NmzZ5KpcvvPACmZmZjBo1im3btvH2228zadIkvv76a9q0aUN6ejpz587lxRdfBKBz585kZWVRpUoVfv3rXzNhwgTmzJnD7NmzGT16NEuXLmXBggU89NBD1KpVKyKfg4iIiIhILufg4YdhzBiIjvYC4dChZd2rcqdCBcGmTZuye/fuIrfZt29fnhAYLhgMMnToUEaOHFnkMeLi4tiwYcMx+9OsWTM2bNjAsGHDGDZsGJdccgmvvfYaAFu3bqV58+a52+bM2vnZZ59x5513EhUVVehxc6qIK1as4IEHHuDKK6/kueeeo3Xr1gCsXbuWHj16sH79enr06MHu3bu54IILAEhLS2Pu3LmMGTMmd+jo9OnTmTp1KvPmzWP69OnExMTk9lNEREREJGIOH4bf/tYLfzVqQEoKXHZZWfeqXKpQQbA4jnUfYKTvE8zvvPPOo06dOixdupQdO3aQlpbGb3/7W2rXrs17773HjTfeyOTJkxk5ciSXXXYZ0dF5f4Vr167N/TkYDHL77bezbt06AKKionDO0aRJExYuXEibNm1YuHAhc+fOZerUqXmOEx0djZnx1VdfMXfuXD7//HPmz5/Po48+ygcffFCin4GIiIiIVEB79sCgQd59gQkJ8MEH0K5dWfeq3KpQQbA4Vbru3buzaNGiApdJMDO6devGwoULI9639evXs2rVKkaMGAHAmDFjaNmyJV9++SW33norAKtXr+app55i8ODBjBw5kn/9618FDg3N0aFDBwAmTJiQ27Z3717++9//MmzYMDZt2sSwYcPYunXrUccB+Pnnn+nXrx8XX3wxjz76KK+++iqzZ88mOzubzp078/HHHxMXFxfxz0JEREREyrlQCJKTYdIkyMiABg1g+3ZvmYi2bb0Q2KhRWfeyXKtQQbA4brvtNpYsWVLg8NBAIJAb1CJh8eLFTJkyhY8++oivvvqKAQMGAPDqq69yzjnn0LhxY8yMgwcPsnLlSu666y527dqVu/+xKoI5Zs+eTZcuXdi7dy/p6el06tSJCRMmsGTJEiZMmMBnn33G22+/nWefDRs20LZtW9LS0ujTpw8JCQksXryY1atXc9111/HAAw8oBIqIiIjI8QuFIDHRG/YZCnn3BG7e7L1Xty7Mmwe1a5dtHysABcF8kpKSSE1NzTNrqJkRCAQYOHAgSUlJETuXc464uDjmzp3Lueeei3OOKVOm8I9//IMPP/yQJ598kv3795OWlkZiYmKeimYoFCqwInjuuefmCYfBYJC+ffvy6quvkpiYyBtvvEHfvn2Jj48nKiqK+Ph4auabgnfXrl388MMPvPTSS8THxzNv3jzMjL/97W8899xzTJkyhauvvjpin4OIiIiIVCDJyV4ILGhejp07vWpghCZnlMIpCOYTCASYOXMmycnJTJ48mYyMDJo1a8aIESNISkqK6NIRXbt2pWvXroAXCgcNGgTAhx9+yBlnnMH555/PLbfcQqVKlXjkkUfy7JuVlZXn9fbt27noooto165dntlGa9asmbvExLhx47jqqqtYtGgRAO3bt2fXrl3cfffdXHrppbn7rF+/njvuuIPhw4czf/58nnnmGZYuXco111zDsmXLaNCgQcQ+AxERERGpYCZN8iqBBQmFYPJkBcFSoCBYgEAgwODBgyO2TERxmBmvvPIKVatWzW1LSkoqtAJ56NChPK/r1q3L+vXrjwqqrVq1olWrVgC0aNGCtLQ0YmJiAJgxYwYAzz//PO3CbsS98847c38+55xzuPrqq5k+fXqevomIiIiInJCMDG84aEGc896XElfyK6NLsZ1s0CpOtTInBIZr3749VsjinPXq1WPo0KEKgSIiIiISGc2aFf6eWdHvS8QoCIqIiIiISOkpakmIQAAiODmjFE5BUERERERESsd338H06d7PgYBXAQTvOSoKBg6ECE7OKIUrt/cIFjbUUUpezhqM+h2IiIiISK6DB+H66+HAAXjwQWjVypsYJiPDGw46YoQXAiM4OaMUrtwGwejoaKKiotixYwfx8fFl3Z2Iyc7OPmrG0FPJ4cOH2bZtG9HR0UetcSgiIiIiFdidd8KKFXDppXD//V4FULODlply+y91M6Nx48Zs3LiR3bt3l3V3IubAgQOn/MQtNWrUoH79+qoIioiIiIjn9dfhH//wFoyfMcMLgVKmym0QBKhSpQqtWrUiOzs7d7ji6W727Nn07du3rLtRIDMjKioqomstioiIiMhp7ocf4NZbvfsAZ8yA+vXLukdCOQ+C4IWTSpUqlXU3IiYUChW4BISIiIiIyCknMxNuuAH27oX77oPLLivrHolPpRsRERERESkZf/wjfP019OzpTRAjpwwFQRERERERibyUFPj73yE+HpKTQRMJnlIUBEVEREREJLLWr4ebb/Z+nj4dEhLKtj9yFAVBERERERGJnKwsSEyE3bth9Gj4f/+vrHskBVAQFBERERGRyLnnHvjiC+jaFcaOLeveSCEUBEVEREREJDL++U944gmoXRtmzoRyNHt/eaMgKCIiIiIiJ+8//4GhQ72fp06FJk3KtDtSNAVBERERERE5OYcPQ1IS/Pwz3HknXHNNWfdIjkFBUERERERETs7998Pnn8NFF8Fjj5V1b6QYFARFREREROTEffQRPP44xMXB669DTExZ90iKQUFQREREREROzKZNMGSI9/OUKdC8edn2R4pNQVBERERERI5fdjbceCPs2AEjR8K115Z1j+Q4KAiKiIiIiMjxe/hhmD8fOnaECRPKujdynBQERURERETk+PzrX95i8dWre/cFVq5c1j2S46QgKCIiIiIixbd1K9x0EzgHL7wArVqVdY/kBBx3EDSzWDP7zswu8V+3NbM0M9tiZneFbdfIzBaY2XYz+1tYe00z+6eZ/Whmr5hZJb+9kplN9ds/MLO4CFyfiIiIiIhESjDohcBt2+DWWyExsax7JCfoRCqCfwbSnHNzzcyA14EpQCPgCjO70N/uRWAxUB+IM7OBfvt44IDfvhr4vd/+B+AsoAkwE3jkBPomIiIiIiKREgrBjBnQvTskJHizgs6ZA23awNNPl3Xv5CREH8/GZnYucDvQ3m86H6gDPOucC5nZZGCgma0BLgWu99snAn8CUoBBwMXOuaDf/j7whN/+oHPuoJm9AvxfBK5PRERERERORCjkVfxSUryfnTvyXkICxMaWXd/kpJkL/4Uea2OzT4CWQDqwBFgBjHTOXeG/3x64D3gASHXOne23xwH/AnoBPwNVnXMh/73VzrmzzWwb0NE5t9lv/wbo4ZzbX0A/xgAPhre98847x3HZIiIiIiJSlEbz5tHx6acJhEJHvRcKBPjmf/+X/158cRn0TAoyYMAAnHNW3O2LXRE0s67AZcD9wHK8IaK/AZaGbbYfiAOigN2FtO/NCYH5+lDYPkcFQefcGGBMWN9c//79i3spp7XU1FQqyrVK6dP3S0qavmNSkvT9kpJUIb9f48fnrQKGCTjHBV98wQVPPFHKnSqfyuL7dTxDQ7sA/3bOjQUws+3AAuCHsG2qAEG8ql+tAtr3A5XNzNyRUmROTTlnn/359hERERERkdKWkVFoEMQ57305bR3PZDGHgYyw1weB/wDnm1lOmLsQ2AhsBqLNrEF4ux/+0oCLAMysOUeC32Kgu99eFWgG7Dy+yxERERERkYho1gyskJGGZt77cto6niA4G7jMzBLMLBoYBXwCzAEm+8tJ3AfM8gPfq8CLZtYDeByY5R9nKvB3v31ivvZxZtYbeAaY7ZzLPolrExERERGRE3XbbRAoJC4EAjBiROn2RyKq2EHQObcGGI036cs2oCFwNzASyAaeAp5xzn3s7/II3qQyz+IFxhf99pfwwt9EvOrhI/7x5wB/Af4KVOXIshIiIiIiIlLakpJg4MC8YdAMoqK89qSksuubnLTjWj7COfc63rqB+f22gG2z8JaM+FO+doe3luD4AvZ5GXj5ePokIiIiIiIlIBCAmTOha1f44guIj4dzzvEqgUlJhVcL5bRwXEFQREREREQqkEAAduzwfv7hB4iLK9v+SMQoxouIiIiISMF+/hnWrYOWLRUCyxkFQRERERERKdjXX3vPF1xQtv2QiFMQFBERERGRgn31lffcqVPZ9kMiTkFQREREREQKlhMEVREsdxQERURERESkYDlDQ1URLHcUBEVERERE5Gi7d3szhbZoAbVrl3VvJMIUBEVERERE5GiaKKZcUxAUEREREZGj6f5AAEKhEDNmzKB79+4kJCTQvXt3ZsyYQSgUKuuunRQtKC8iIiIiIkdTECQUCpGYmEhKSgqhUAjnHFu2bGHJkiWkpqYyc+ZMAoHTs7Z2evZaRERERERKlpaOIDk5mZSUFILBIM45AJxzBINBUlJSSE5OLuMenjgFQRERERERyWv3blizBpo3hzp1yro3ZWLfvn08/vjjBIPBAt8PhUJMnjy5lHsVORoaKiIiIiIieX3zjfd8mg0LDYVCJCcnM2nSJDIyMmjWrBm33XYbSUlJhQ7hDIVCrFu3juXLl+d5rF27tshzOefIyMgogasoHQqCIiIiIiKS12l4f2Bx7ufbs2cPK1asYPny5Sxbtozly5eTnp7O/v37jzpeixYt2LVrFz/99FOB5zMzmjVrVsJXVXIUBEVEREREJK/TMAiG38+XI+d+vlmzZlG3bl127tx51H41atSge/futGvXLvfRtm1batSowYwZMxg6dGiBw0MDgQAjRowo0WsqSQqCIiIiIiKS12k4Ucyzzz5b6JIOzjl27tzJ2WefnSfwtW/fnqZNm2JmBe6XlJREampqniqjmREIBBg4cCBJSUkleUklSkFQRERERESO2LMHVq+Gpk3hjDPKujfHlJGRwfTp0/niiy9yZ/YsSMOGDfn++++P69iBQICZM2eSnJzM5MmTc+87HDFiRJH3HZ4OFARFREREROSItDTv+RQeFrpv3z5mzZrFtGnTmDt37jG3NzOaN29+QucKBAIMHjyYwYMHn9D+pyoFQREREREROeIUvT8wFAoxb948pk2bxqxZs3IneGncuDFDhw6lVq1a/OlPfyqX9/OVBAVBERERERE54hQLgmvXrmXatGlMnz6dDRs2AFC1alWGDBnCsGHDuOSSSwgEAoRCIZYsWVIu7+crCQqCIiIiIiJyRCkEwWOt97dnzx7efPNNpk6dysKFC3P3u/jiixk6dCiDBg2iRo0aeY5Znu/nKwkKgiIiIiIi4tm7F77/Hpo0gfj4EjlFUev9Pf/88zRq1Ii3336bgwcPAtC8eXOGDh3KkCFDaNGiRZHHLq/385UEBUEREREREfGkpYFzJVoNLGq9v/nz5wNQvXp1hg8fzrBhw+jRo4eqeSVAQVBERERERDylMCx00qRJha73B9CqVSu++eYbqlWrVmJ9EFC0FhERERERTykEwYyMjCLX+ztw4IBCYClQEBQREREREU8pBMGmTZsW+p6Z0axZsxI7txyhICgiIiIiIrBvH3z3HTRuDGeeWSKncM5RuXLlQt/Xen+lR0FQRERERERKZaKYu+++m08//ZTY2FiioqIwM8CrBEZFRWm9v1KkyWJEREREROTIsNBOnUrk8I899hjjx4+ndu3azJ07lxUrVmi9vzKkICgiIiIiIvD1195zCVQEJ0+ezD333EO1atX48MMPadeuHe3atdN6f2VIcVtEREREREpsopjXXnuNkSNHEhsby7vvvkvnzp0jenw5MQqCIiIiIiIV3f79sGoVJCRAvXoRO+x7773Hr3/9awKBAK+//jqXXnppxI4tJ0dDQ0VEREREKrplyyAUimg1cN68eVx33XUEg0GmT59O//79I3ZsOXmqCIqIiIiIVHQRHha6dOlSrr76ag4dOsTEiRMZMmRIRI4rkaMgKCIiIiJS0UUwCK5cuZJf/vKX7N27l0ceeYTbb7/9pI8pkacgKCIiIiJS0UUoCK5fv57LL7+cnTt3ctddd3HvvfdGoHNSEhQERUREREQqsgMHYOVKaNgQ6tc/4cNs2bKFyy+/nM2bN3PzzTczYcKE3AXj5dSjICgiIiIiUpFFYKKYn376ib59+7J27VoGDRrE888/rxB4ilMQFBERERGpyE5yWOi+ffvo168fK1as4IorruDVV18lKioqgh2UkqAgKCIiIiJSkZ1EEMzMzGTAgAEsXryYbt26kZKSQmxsbIQ7KCVBQVBEREREpCL7+mvvuVOn49otOzubpKQk5syZQ/v27Xn//fepVq1aCXRQSoKCoIiIiIhIRXXwIHz7rTdJTMOGxd4tFApx66238vbbb9OqVStmz55NrVq1SrCjEmkKgiIiIiIiFdXy5RAMHtewUOccd911F1OnTqVRo0b861//ol69eiXYSSkJ0WXdARERERERKSPHuD8wFAqRnJzMpEmTyMjIoFmzZtSvX5+UlBTOPPNMPvnkE5o0aVKKHZZIURAUEREREamoigiCoVCIxMREUlJSCIVCOOfYvHkzANHR0Xz44Yece+65pdlbiSANDRURERERqaiKCILJycmkpKQQDAZxzuV5LxQK8d1335VGD6WEKAiKiIiIiFREhw55E8XUq1fgRDGTJk0iFAoVuKtzjsmTJ5d0D6UEKQiKiIiIiFREy5dDdrZXDTQ76u2MjIyjKoE5nHNkZGSUcAelJCkIioiIiIhURMeYKKZZs2ZYAQERwMxo1qxZCXVMSoOCoIiIiIhIRXSMIHjbbbcRCBQcFwKBACNGjCipnkkpUBAUEREREamIjhEEk5KSGDhwYJ4waGZERUUxcOBAkpKSSqOXUkIUBEVEREREKppDhyA9HerWhYSEAjcJBALMnDmTX/ziFwDEx8fTrVs3pk2bxsyZMwutFsrpQesIioiIiIhUNOnp3kQxnToVOFFMjkAgwNatWzEzfvjhB+Li4kqxk1KSFONFRERERCqaYwwLzbF161YyMjI477zzFALLGQVBEREREZGKpphBcPHixQB06dKlpHskpUxBUERERESkolEQrPAUBEVEREREKpLMTFixAuLjoXHjIjdVECy/FARFRERERCqS9HQ4fNirBhYxUUx2djZffvklNWrUoHXr1qXYQSkNCoIiIiIiIhVJMYeFpqenc+DAATp37kxUVFQpdExKk4KgiIiIiEhFUswguGjRIkDDQssrBUERERERkYpEE8UICoIiIiIiIhVHVpY3UcwZZ0CTJkVumhMEO3fuXBo9k1JW7CBoZh+b2XYz2+o/eppZWzNLM7MtZnZX2LaNzGyBv/3fwtprmtk/zexHM3vFzCr57ZXMbKrf/oGZabVKEREREZFIS0/3wuAxJorZuXMnq1evpmXLlsTHx5diB6W0HE9F8HwgwTlX3zlXH1gIvA5MARoBV5jZhf62LwKLgfpAnJkN9NvHAwf89tXA7/32PwBnAU2AmcAjJ3xFIiIiIiJSsGIOC/3iiy8A6Nq1a0n3SMpIsYKgmTUBtjnnDoc1nw/UAZ51zgWBycBAv5p3KfCIcy4ETAQG+fsMAh72t58IXBvW/phz7iDwCtD75C5LRERERESO8vXX3nOnTkVupoliyr/iVgQ7AY3MbJOZbTOzB4HGwHI/7AFkAK2AhkCGc25PeLuZVQGqA6sAnHO7gDP9bRoD3/jtDsg2s2onc2EiIiIiIpKPJooRX3QxtwsCjwHPAPWAzwAH7A7bZj8QB0QV0b43LDiGn7+wffYX1BkzGwM8GN6WmppazEs5/VWka5XSp++XlDR9x6Qk6fslJel0/35Zdjb90tIIVq/Oh8uWwfLlBW4XCoX47LPPiImJYf369WzcuLGUe1oxlfb3q1hB0Dn3z7CXm8zsTaBnvs2q4AXGn4FaBbTvByqbmflVP4BY/zlnn/359imsP2OAMTmvzcz179+/OJdy2ktNTaWiXKuUPn2/pKTpOyYlSd8vKUnl4vuVlgaHDxN18cX0HzCg0M1WrlzJgQMH6NmzJ9dee22h20nklMX3q7j3CA40s3phTQ2BBcD5ZpYT5i4ENgKbgWgzaxDe7oe/NOAi/5jNORL8FgPd/faqQDNg5wlek4iIiIiI5Hecw0I1UUz5Vtx7BC8AHjKzambWG7gKeBeYA0w2s0uA+4BZfuB7FXjRzHoAjwOz/ONMBf7ut0/M1z7OP/YzwGznXPZJXpuIiIiIiOQoZhDURDEVQ3GD4DigAbAdL8D9xjmXBowEsoGngGeccx/72z8CpAPPAp/gLScB8BJe+JuIVz18BMA5Nwf4C/BXoCpHlpUQEREREZFIOM6KoBaSL9+Ke4/gfuCoQav+zKC/LaA9C/iT/whvd3hrCY4vYJ+XgZeL1WsRERERESm+w4dh2TKoXRuaNy90sz179vDtt9/SpEkTGjZsWIodlNJ2PAvKi4iIiIjI6WjlSsjM9NYPNCt0sy+//BLnnIaFVgAKgiIiIiIi5d1x3h+oiWLKPwVBEREREZHyTgvJSz4KgiIiIiIi5V0xgqBzjsWLFxMTE0PHjh1LqWNSVhQERURERETKs+xsb6KYuDho0aLQzdauXcvOnTvp2LEjsbGxhW4n5YOCoIiIiIhIebZqFRw6dMyJYjQstGJREBQRERERKc80UYwUQEFQRERERKQ800QxUgAFQRERERGR8qwYQfDAgQMsW7aM+vXr06RJk1LqmJQlBUERERERkfIqOxvS0qBmTTjrrEI3++qrrwgGg3Tp0gUr4j5CKT8UBEVEREREyqvv/j97dx4eZXX3f/x9ZiAJW8BA2IIQFquAKOCGQVv0UdwLRsSk0Vp3I25VH+3jBoVqXYsWnGhVEBUnLkRAK2i1v7qUgCi4IDsyLCGQsIYlIWTu8/vjHkKABANkZrJ8XteVK8m9fu82pfnknPt8F0NxsbtQjKfqX/01LbThURAUEREREamvtFCMVEFBUERERESkvqpmI/nc3Fy8Xi+n/EJglPpDQVBEREREpL6qRhBcs2YN69ev56STTqJZs2YRKkyiTUFQRERERKQ+CgbdhWJatIAePao8TO8HNkwKgiIiIiIi9dHixbBrlxaKkUopCIqIiIiI1Efz5rmf+/c/5GFaKKZhUhAUEREREamPqvF+4O7du5k3bx4JCQn0OMT0Ual/FARFREREROqjagTB7777jtLSUjWSb4AUBEVERERE6ptgEObPh+bN4Ve/qvIwvR/YcCkIioiIiIjUN0uXws6d0K+fFoqRSikIioiIiIjUN9WYFgruQjHGGE4//fQIFCW1iYKgiIiIiEh9U40gmJ+fz6pVq+jVqxctW7aMUGFSWygIioiIiIjUN9UIgnPmzAE0LbShUhAUEREREalPHMddKKZZMy0UI1VSEBQRERERqU+WLoUdO9yFYrzeKg9TEGzYFARFREREROqTakwLLSsrY+7cucTHx9OrV68IFSa1iYKgiIiIiEh9Uo0g+OOPP7Jr1y5OP/10PIdoLyH1V6NoFyAiIiIiIkfJccDvB58PvvnG3Zaf726vJOhpWqgoCIqIiIiI1GWOA2lpkJPjfm2tu/3BB91QmJ19UBhUEBSNA4uIiIiI1GV+v2r6qyEAACAASURBVBsCg8F9IRDc73Ny3P0H2BsEzzjjjEhVKbWMgqCIiIiISF3m87kjgZVxHMjK2m/Tpk2bWLp0Kccddxxt2rSJQIFSGykIioiIiIjUZYHA/iOBFVnr7q9AjeQFFARFREREROoua6Fp06r3GwPJyftt0vuBAgqCIiIiIiJ1U34+DBkCy5dXfYzHA5mZ+21SEBRQEBQRERERqVushTffhN694YMPoHt3OOcc8HrdEUBwP3u9kJoK6enlpzqOw5w5c2jSpAl9+vSJ0gNIbaAgKCIiIiJSV6xfD0OHwjXXwNatcNdd8MMP8OmnMGkSpKRAUpL7edKkg1pHLFq0iKKiIk477TQaN24cxQeRaFMfQRERERGR2s5aeOstuOMO2LLFHQWcOBHOPnvfMRkZ7schaFqo7KURQRERERGR2mz9eneK59VXuyHwzjvh++/3D4HVpCAoe2lEUERERESkNrLWndp5++2weTN06wYTJsBvfnPEl1QjedlLI4IiIiIiIrXNhg1wxRXwu9+5IfD22913AY8iBBYVFfHTTz/RuXNnOnbsWIPFSl2kEUERERERkdrCWnjnHRgxAjZtgq5d3VHAQYOO+tJff/011lrOPPPMo69T6jyNCIqIiIiI1AYFBXDllZCW5obAESPcUcAaCIGg9wNlfxoRFBERERGJJMcBvx98PggEIDkZ+vd3t23a5H4/YYLbG7AGKQhKRQqCIiIiIiKR4jjuiF9Ojvu1tbBuHcya5e6/9VZ4+mlo3rxGb2utZfbs2cTExNCvX78avbbUTZoaKiIiIiISKX6/GwKDQTcEVuTxwFln1XgIBFixYgWbNm2iX79+xMbG1vj1pe5REBQRERERiRSfzx0JrIy1kJUVltvm5uYCaKEYKacgKCIiIiISKT//fPBI4F7Wuu8MhoHeD5QDKQiKiIiIiETCokWwdWvV+41xF4oJAwVBOZCCoIiIiIhIuH30EQwYACUlbuCrjMcDmZk1futdu3bx/fff0759ezp37lzj15e6SUFQRERERCRcrIWnnoJLL4WiInjkEbjiCvB69wVCY9zvU1MhPb3GS/j2228JBoMMGDAAU1UIlQZH7SNERERERMKhuBhuugkmT4amTeG119yG8Xv7CGZl7esjmJnphkBPzY/T7F0oRtNCpSIFQRERERGRmpaXB0OHwjffQOfOMG0a9O3r7vN4ICPD/YiAve8HasVQqUhTQ0VEREREatLs2XDqqW4IPOssmDt3XwiMMGstubm5eL1eTjnllKjUILWTgqCIiIiISE2ZNAl+8xtYv96dFvrZZ9C2bdTKWbNmDevXr+ekk06iWbNmUatDah8FQRERERGRo1VWBvfeC3/4AwSDMH48vPQSxMREtSy1jZCq6B1BEREREZGjsWWLu9DLxx9DQgK8+y6ce260qwK0UIxUTUFQRERERORILV4Mv/0tLFsGJ57oLgrTrVu0qyqnhWKkKpoaKiIiIiJyJGbMgDPOcEPgkCEwa1atCoG7d+9m3rx5JCQk0KNHj2iXI7WMgqCIiIiIyOGwFp5+Gi65xG0S//DDkJMDLVpEu7L9fPfdd5SWlqqRvFRKU0NFRERERCqzt/G7z8fgxYvhhBPgxhvdlUAnT4YmTdwm8cOHR7vSSmmhGDkUBUERERERkQM5DqSluSN9jkMTayE3153+CdCpE0yfDv36RbfOQ9BCMXIohz011BhznjHm/4W+HmSMWWaMWW2MSatwTB9jzHfGmHxjzD0VtncyxnxpjCkwxjxbYXu8MeYDY0yhMeYNY0zjo30wEREREZEj5ve7ITAYdKeCwr7PAP/3f7U6BII7ImiM4fTTT492KVILHVYQNMY0A/7hfmmaA+8C9wAnAPcYY5KMOwH5beBVoBMw2BhzaugSrwCzgfZAS2NMamj7U8Cu0PalwB1H9VQiIiIiIkfD53NHBStjDLz1VmTrOUz5+fmsWrWKXr160bJly2iXI7XQ4Y4IPg6ExsMZBASstR9Ya3cBk4FLgN5AAvCCtTYIZAGpxpiWwLnAGGutA4wDhoWuNQwYHTp+HHDFkT+SiIiIiMhRCgT2HwGsyFp3fy02Z84cQNNCpWrVDoLGmDNxw9/o0KZjgfkVDgkAx4W2/xAKexW3d8QNjkUVtxtjmgDNgUUA1tqtQOJhP4mIiIiISE1JTq56nzGH3l8L6P1A+SXVWizGGBMLvARcD5SGNnuBbRUO2wm0PMLt2ysEx1+syxgzChhZcdu0adOq8yj1QkN6Vok8/XxJuOlnTMJJP19SU/rFxNC5in2OMcw//XTW1uKft3/+858A7Nq1S/+7qCMi/d9TdVcNfRSYbq39xhiTHNq2BTi5wjFNgGBoe6vD2L4TiDPGGGvLx99jD1WMtXYUMGrv98YYO2TIkGo+St02bdo0GsqzSuTp50vCTT9jEk76+ZIa89xz8J//gCc0ec5a98MY8HjwpKZyyjPPcIqndrbkLisrIz09nfj4eG6//XY8tbRO2Sca/35VNwgOBRKNMTfijuC1BM4AVlY45lRgDfA90NsYE2ut3V1h+zqgkTGmg7U2f+92a601xnwHnAZ8bYzpihsORUREREQi69ln4b773B6BU6dCYSFkZVG8aBFNevaEzExIT98XEmuhH3/8keLiYgYOHKgQKFWq1k+Gtba3tbattbY9bmCbZa1tAmwyxjxmjLkYuAWYaq3dAXwGZBljBgEPA++FRvveBF4xxpwFPAm8F7rFa8D40PZxFbaLiIiIiETGk0+6IbBpU/jnP2HwYMjIgK++4pMJE+Crr9zva3m4UiN5qY6j/SkeDnQHxgB3W2sXhraPAMqA54C/W2s/CW0fAywAXgD+hdtOAmACbvgbhzt6OOYo6xIRERERqb7HH4c//QmaNYOPPoJzzol2RYfFcRwmT57MwIEDuffeewEoLi7GqaoFhjR41Z0aWs5aG8BdPZTQFM+0So4pAm6uZHsp8EDoo+J2i9tL8KnDrUdERERE5KiMHg0jR0Lz5jBjBpx1VrQrOiyO45CWlkZOTg6O47B32Y3nnnuO1atXk52drSmichD9RIiIiIhIw2StGwBHjoQWLeDjj+tcCATw+/3k5OQQDAaxFXofBoNBcnJy8Pv9UaxOaisFQRERERFpeKyFRx5xRwPj4+GTTyAlJdpVHRGfz1flFFDHccjKyopwRVIXHPbUUBERERGROs1aePBBeOIJaNXKDYGnnRbtqo7Y8uXL9xsJrMhaSyAQiGxBUidoRFBEREREGg5r4f773RB4zDHw6ad1MgSWlJTw1ltvce6551JQUFDlccYYkpOTI1eY1BkaERQRERGRhsFauPdeGDsWEhLcENivX7SrOizff/89r776Km+++SZbtmwBoHXr1mzevLnSUUGPx0NmZmaky5Q6QCOCIiIiIlL/WQt33+2GwNat4d//rjMhcNu2bbz00kucdtpp9O3bl3HjxrFjxw6GDx/OJ598wvr16xk2bBherxdjDOCOBHq9XlJTU0lPT4/yE0htpBFBEREREanfHAfuuAN8PkhMhM8+gz59ol3VIVlr+e9//8srr7zCO++8Q3FxMQC9evXixhtv5JprrqFNmzblx2dnZ+P3+8nKyiIQCJCcnExmZibp6elqHSGVUhAUERERkfrLceC22+Cll6BtW3cksHfvKJfk4Pf78fl85aHttttuIz09ncLCQl5//XVeffVVlixZAkCzZs244YYbuPHGGznjjDPKR/0q8ng8ZGRkkJGREenHkTpKQVBERERE6ifHgVtugVdegfbt3RDYs2eUSzq4+Xt+fj6zZ8/mgQceYP369QSDQQAGDBjAjTfeyPDhw2nRokVU65b6R0FQREREROqfYBBuugkmToQOHeD//T84/vhoV7Vf8/e9rLVYa8nLy6N58+bceOON3HDDDZx44olRrFTqOwVBEREREanbHAf8fvcdwEAAunQBrxe++gqSktwQeNxx0a4SOHTzd2MMffr0YezYsRGuShoiBUERERERqbscB9LSICfH/dpaWLfO3dekSa0Kgdu3b+fHH388ZPP31atXR7gqaai0hJCIiIiI1F1+vxsCg0E3BFZUWgpffx2duirYs2cPPp+PHj16sH379iqPU/N3iSQFQRERERGpu3w+dySwMo4DWVmRracCay1Tpkyhd+/ejBgxgsLCQgYOHIjX6630eDV/l0hSEBQRERGRuisQOHgkcC9r3f1R8NVXXzFw4ECGDRvGsmXLGDx4MPPmzeOLL74gNTVVzd8l6hQERURERKTuat++6n3GQISnWi5evJihQ4dy9tlnk5uby8knn8zHH3/Mxx9/TN++ffF4PGRnZzNp0iRSUlJISkoiJSWFSZMmkZ2drebvEjFaLEZERERE6qavv4Zly6re7/FAhKZa5ufn8+c//5lXXnmFYDBI586deeyxx/jd7353ULhT83epDfQnBxERERGpe6ZPh0GDYPt26NHDbRcRmmqJMe73qakQ5qmW27dvZ+TIkfTo0YOXXnqJFi1a8PTTT7NkyRKuvvpqjfBJraWfTBERERGpW3w+uPxyKC6GZ56BxYth0iRISXH7BqakuN9nZ7ujgmFQcSXQ0aNHU1ZWxn333ceKFSu47777iIuLC8t9RWqKpoaKiIiISN3gOPDgg/DkkxATA6+/Dldd5e7LyHA/avR2Dn6/H5/Px+LFiznhhBPIzMwkNjaWhx56iGXLlmGM4ZprrmHMmDF06dKlRu8vEk4KgiIiIiJS++3eDddd5/YNbNUKpk2DX/86bLdzHIe0tDRycnJwHAdrLbm5ucyaNav8mPPPP58nn3ySfv36ha0OkXBREBQRERGR2m3rVncq6H/+A126wIwZ0LNnWG/p9/vJyckhGAyWb7MV2lQ88MADPPHEE2GtQSScFARFREREpPZavRouuggWLoT+/eHDD6FDh7Df1ufz4VTRqN4Yw1dffRX2GkTCSYvFiIiIiEjt9N13MGCAGwIvvBA+/zwiIRBg5cqV+40AVmStJRClRvUiNUVBUERERERqn08+gbPPhvx8uOEGt11E8+YRufX8+fPZsmVLlfuNMSRHuFG9SE1TEBQRERGR2uW11+CSS2DHDhg9Gl5+GRo3DvttrbX4fD7OPPNMSkpKMHv7Eh7A4/GQGaFG9SLhoiAoIiIiIrWDtW7wu+469/uJE+GRR/Y1ig+jbdu2MXz4cEaMGIHjOPztb39j2LBheL3e8kBojMHr9ZKamkp6mBvVi4SbgqCIiIiIRN+ePXDTTTByJLRoAf/8J/zhDxG59dy5c+nXrx/vvfceXbt25b///S9//OMfyc7OZtKkSaSkpJCQkEBKSgqTJk0iOzsbT5ga1YtEilYNFREREZHo2r4dhg+HmTPdxWA++gj69g37ba21PP/889x///3s2bOHK664gldeeYVWrVoB7hTQjIwMMjIymDZtGkOGDAl7TSKRoiAoIiIiIpHjOG5TeJ8PAgHo2BEKC2HVKujd2w2BnTuHvYzNmzdz3XXXMX36dGJiYnjhhRfIzMys8r1AkfpGQVBEREREIsNxIC0NcnLcr62FdevcfYmJ8MUXkJAQ9jJyc3NJS0tj9erV9OjRg3feeYd+/fqF/b4itYkmN4uIiIhIZPj9bggMBt0QWNHmzTBjRlhv7zgOTz/9NL/+9a9ZvXo16enpzJs3TyFQGiQFQRERERGJDJ/PHQmsjONAVlbYbr1x40Yuu+wy7r//fho1asTLL7/M5MmTadGiRdjuKVKbaWqoiIiIiERGIHDwSOBe1rr7w+DLL78kPT2dvLw8TjjhBN555x369OkTlnuJ1BUaERQRERGRyGjfvup9xkByco3eznEcHnvsMQYNGkReXh7XXnst33zzjUKgCBoRFBEREZFIKCiAtWur3u/xQGbmEV3acRz8fj8+n49AIEBycjIZGRm8//77fPrppzRt2hSfz8e11157hMWL1D8KgiIiIiISXjt3wqWXumEwKQnWr9+3aqgxbghMTYX09MO+tOM4pKWlkZOTg+M4WGvJz89n1qxZAPTu3Zt33nmHXr161fRTidRpmhoqIiIiIuFTVuY2i587F846C5YsgUmTICXFDYUpKe732dluIDxMfr+fnJwcgsEgNvT+4d7PxhjuuecehUCRSmhEUERERETCw1q49Va3SXzPnjBtGjRrBhkZ7kcN8Pl8OFWtRApMmDCB66+/vkbuJVKfaERQRERERMLjz3+GV1+Fjh1h5sywNIsPBALlI4AHstYSCNNKpCJ1nYKgiIiIiNS8l192g2B8vNsovnPnGr/F999/z7Zt26rcb4whuYZXIhWpLxQERURERKRmffihOyW0cWN4/3046aQavfzu3bt55JFHOPXUU9m5c2eVx3k8HjKPcCVSkfpOQVBEREREas6cOe7iMI7jLgJz7rk1fPk59O/fn7/85S/Exsby/PPPM2zYMLxeL8YYwB0J9Hq9pKamkn4EK5GKNAQKgiIiIiJSM5YuddtEFBfDM88cUTuIquzatYt7772XlJQUFi5cyHnnnceCBQu48847efvtt5k0aRIpKSkkJSWRkpLCpEmTyM7OxnMEK5GKNARaNVREREREjt6GDXDhhbBxI9x9N9xzT41d+vPPP+eGG25gxYoVtGzZkr/97W9cd9115SOAHo+HjIwMMmpoJVKRhkB/IhERERGRo7N9O1x8MaxcCVdeCc8+6zaKP0pFRUVkZmYyaNAgVqxYwW9/+1sWLlzI9ddfXx4CReTIaERQRERERI7cnj1u+Js3D379a3j99SNqDH+gGTNmcMstt7BmzRratGnDuHHjuOqqqxQARWqIRgRFRERE5MhYCzffDB9/DL17w9SpEBd3VJfcvHkzv//977n44otZs2YN6enpLFy4kLS0NIVAkRqkEUEREREROTKPPgqvvQZJSW6vwGOOOarLTZkyhREjRrBhwwY6dOjAiy++yG9/+9uaqVVE9qMgKCIiIiKH78UX4S9/gZYt3RB47LHVOs1xHPx+Pz6fj0AgQHJyMhkZGfz73/9mypQpAFx//fU8++yztGrVKpxPINKgKQiKiIiIyOGZNg1GjICYGHc6aJ8+1TrNcRzS0tLIycnBcRysteTn5zNr1iwAOnfuzCuvvML5558fzupFBAVBERERETkcubmQluY2jH/jDRg0qNqn+v1+cnJyCAaD5dustYDbBP7RRx9VCBSJEC0WIyIiIiLVs2SJ2zC+pATGjoXhww/rdJ/Ph+M4Ve6fOHHi0VYoItWkEUEREREROZjjgN8PPh8EAtCxo/t582a49163afxhCgQC5SOAB7LWEggEjqpkEak+BUERERER2Z/juNM/c3Lcr62FdevcfcceC088cUSXjYmJqXKfMYbk5OQjuq6IHD5NDRURERGR/fn9bggMBt0QWNG6dfD224d1OWstjz766CFH/DweD5mZmUdQrIgcCQVBEREREdmfz+eOBFbGcSArq9qXchyH22+/nTFjxtCiRQsGDRqE1+stbw5vjMHr9ZKamkp6enpNVC8i1aAgKCIiIiL7CwQOHgncy1p3fzWUlpaSkZGBz+ejXbt2fPHFF3z22WdMmjSJlJQUkpKSSElJYdKkSWRnZ+Px6FdTkUjRO4IiIiIisr8uXfa9E3ggY6Aa7/Lt3LmTYcOGMXPmTJKTk/nXv/5Fjx49AMjIyCAjI6MGCxaRw6UgKCIiIiL769ix6n0eD/zCu3xbtmzh0ksvZdasWZx44ol8/PHHdDzUNUUk4hQERURERGSfZ56BKVOgUSN3GujeVUONcUNgaioc4l2+devWccEFF7BgwQLOPPNMPvzwQxISEiL4ACJSHQqCIiIiIuLy+eB//xeaNoUZM2DNGndhmEDAnQ6amemGwCre5Vu+fDmDBw9m5cqVXHDBBUyZMoVmzZpF9BFEpHqq/UauMaafMSbHGPOZMeba0LY+xpjvjDH5xph7KhzbyRjzpTGmwBjzbIXt8caYD4wxhcaYN4wxjUPbGxtjXgtt/8gY07ImH1JEREREfsHEiTBiBMTGwrRp8OtfQ0YGfPUVrF3rfs7IqDIEfv/995x11lmsXLmSq666iunTpysEitRi1QqCxphjgHeBF4EHgMeMMacAbwOvAp2AwcaYU0OnvALMBtoDLY0xqaHtTwG7QtuXAneEtt8LdAc6A9nAmKN7LBERERGptuxsuPFGdzrolClw3nmHdfpXX33Fb37zGzZs2MCtt97K5MmTD9k8XkSir7ojgh2Bh6y1n1hrvwHmAJcCCcAL1togkAWkhkbzzgXGWGsdYBwwLHSdYcDo0PHjgCsqbH/CWlsMvAGcc/SPJiIiIiK/aNo0uPpq9+u33oJLLjms0z/66CMGDx7Mtm3bePjhh/H5fHi93jAUKiI1qVpB0Fr7k7X2beP6DXAKsBz4IRT2AALAcbihMWCtLaq43RjTBGgOLApdcyuQGDrmWGB+aLsFyowxmksgIiIiEk4ffwzDh7sLwrz2Glx55WGdPnnyZIYMGUJxcTFjx45lzJgx5Y3iRaR2M7aqZqGVHWzMrcCzwEvAv4FrrbVXhvb1AHzAPcBEa+1poe2NgIVAf2CltTaxwvV+ttZ2M8ZsBLpYa3eGtn8FDLfWVtrAxhgzChhZcdvUqVOr/RwiIiIiDV3rBQs4c/RovKWlfJeZyaoLLjis8//5z3/y8ssv4/F4uOOOOzjnHE3oEommoUOHYq2t9l9iDmvVUGvti8aYd4EvgU1Aqwq7mwBBYEsV23cCccYYY/elz9jQ573n7DzgnKrqGAWM2vu9McYOGTLkcB6lzpo2bRoN5Vkl8vTzJeGmnzEJJ/18HYbZs93poKWlMHYsfe++m77VPNVay+jRo3n55ZeJi4vjnXfe4bLLLgtrubWBfr4knKLx81XdxWKON8acDGCt3QT8C/ACvY0xe8PcqcAaYB3QyBjToeL2UPj7Dtg7UtiVfcFvNjAwtL0pkIwbNEVERESkJs2fDxddBDt2wF/+AnffXe1THcfhzjvvZNSoUcTHx/Pxxx83iBAoUh9Vd0SwE/CiMeZMoAy4ALgF953ALGPM68DDQKa11hpj3gReMcb8FXgSdxVRgNeA8aFWE38C3quw/SVjTCGQAXxsrS072ocTERERkQoWLoTBg2HrVnjwQXjooSoPdRwHv9+Pz+cjEAjQuXNnjDHk5ubStm1bZs6cSb9+/SJYfNWsdSgo8JOX56OkJEBcXDJJSbfRtm06xlS7W5pIg1KtIGit/cwY8yrwI7AbGGut/dwYMx94BngO+Lu19pPQKWNCHy8AH7IvCE4AWuOuGDo7dMze6z8GPM3+bSVEREREpCYsWwb/8z+wcSPcdZc7GlgFx3FIS0sjJycHx3Gw1rJunbt0Q9OmTfniiy84/vjjI1X5IVnrsHBhGoWFOYADWEpL8ykqmsPGjdPo1StbYVCkEtV+R9Ba+wTwxAHbioCbKzm2FLff4AMHbLe4vQSfquScicDE6tYjIiIiItW0apUbAtevh5tvhrFj4RCre/r9fnJycggGD16yYffu3XzzzTe1JggWFPhDIbBirRYIUliYQ0GBn3btMqJUnUjtpT+PiIiIiNRn69a5IXDNGneBmKysQ4ZAAJ/Ph+M4le5zHIesrKxwVHpE8vJ8uCOBlXHIy6s9tYrUJgqCIiIiIvVVYSGcdx6sWAFXXAETJ4Lnl3/9CwQCVNVizFpLIBCo4UKPXEnJStwRwMpYSkoCEaxGpO5QEBQRERGpj7ZsgfPPh0WL4OKL4a23oFH13gpKSEiocp8xhuTk5Boq8sgVF69k+fL7KC0tOMRRhri45EiVJFKnHFYfQRERERGpA4qK4MIL4fvv4dxzYcoUiImp1qnvv/8+S5YsqXK/x+MhMzOzpio9LNZatmz5jLy8v7Np04e4I4FewFD5qKCHpKTo1CpS22lEUERERKQucxyYPBkGDoSkJBgwAE4/Hb7+2t02bRrExVXrUj6fjyuuuII9e/bQt29fvF4vJvQ+oTEGr9dLamoq6enp4Xyig5SV7SAvz8fcub354Yfz2bTpA2Ji2pGcPIoBA1aTmDiMfYFwn4SEC2nbNrK1itQVGhEUERERqascB9LSICfH/dpad3EYgGOOgQ8+gObNf/Ey1loeeugh/vrXvxIbG8vkyZO5/PLL8fv9ZGVlEQgESE5OJjMzk/T0dDzVeM+wJuzatZy8vPGsXz+RYLAIgPj4M0lKuoPExCvweNxRzl69skN9BLNC7wQaSkvX0qjRMWodIVIFBUERERGRusrvd0NgJW0eKCqCjz6CjEO3TtizZw833ngjr7/+Oq1atWL69OmcffbZAGRkZJDxC+fXNGsdNm/+hLy8cWze/BEAxsTQrt21dOp0By1anHLQOcZ4aNcuo7xNRFnZdubM6UFBwZt06nQX8fGnRvQZROoCBUERERGRusrnc0cCK+M4bquIQwS57du3M2zYMD755BOOPfZYZs6cSa9evcJUrMtaJzR656OkJEBcXDJJSbeRkHAJGza8Tl7eeIqLlwEQE5NEUlImHTrcRExM22rfo1GjFnTt+heWLr2ZFSvuoW/fz8unuIqIS0FQREREpK4KBNzpoJWx1t1fhfXr13PxxRczf/58+vTpw4wZM0hKSgpLmftKcli4MC3UAN4BLKWl+RQV5eIuXeGObLZseTZJSXfQps1QPJ7GR3SvDh2uJy9vHNu2fcnGje+TmJhaU48hUi9o0rSIiIhIXZWcXHVzeGPc/ZVYsmQJZ555JvPnz+ecc87hyy+/DHsIBCgo8IdCYJB9q3za0EeQli1/wymnzKdfvy9o2/bKIw6BAMZ46d79WQBWrLgfx9l9lNWL1C8KgiIiIiJ11WWXVT0i6PFAJW0eZs+ezcCBAwkEAqSlpTFjxgxatmwZ5kJda9f+nb2jfgczWFtGixZ9a+x+CQnnk5BwMSUlK8jLa6YNxwAAIABJREFUe6HGritSHygIioiIiNRFmzfDP/7hfm3MvpFBY8DrhdRUOKDNw/Tp0zn33HPZtGkT9957L5MnTyY2Njbspe7atYRly+5g+/a5hzjKhlb8rFnduz8NeAkERlNaurHGry9SVykIioiIiNQ1ZWVw1VWwcqUb+CZNgpQUt49gSor7fXa2OyoY8tJLL3H55ZdTUlLC2LFjeeaZZ8LaBsJah02bZvLDDxfx9dcnkJc3/hfOMMTFJdd4Hc2a9aJjx1sIBrexatWfa/z6InWVFosRERERqWvuuw8+/RROOskNfc2bwzXXVHqotZaRI0cyZswYYmJieOONNxg+fHjYSisr28769ZPIyxtHcfFSAGJjO9Gx4wgaNWrFsmW3U/n0UA9JSQdPZa0Jycmj2LBhMnl5WXTsOIJmzU4Iy31E6hIFQREREZG6ZOJEeP55aN0apk49ZMP4PXv2cMsttzBx4kRatmzJ1KlTGTRoUFjKKi5eQV7eePLzJ5Q3f3dX/7wztPpnI6x12Lr13/utGgoG8JCYmErbtumHuMORi4lJpEuXh/n55//l55//lz59PgjLfUTqEgVBERERkboiNxduvRUaNYL33oOuXas8dMeOHVx55ZXMnDmTpKQkZs6cyYknnlij5Vhr2bLlM/LynmfTpn8CFmNiaN/+DyQl3UGLFv33O94YD716ZYf6CGZV6COYSdu26RgTvqmqnTrdwbp1PjZt+pDNmz8lIeG8sN1LpC5QEBQRERGpC9auhcsvh9JSeOEFCI3sOY6D3+/H5/MRCARITk4mIyODV199lXnz5tG7d29mzJjBsccee1i3q6rxe9u26ThOMevXv0Fe3jh27VoIQExMR5KSbvvF5u/GeGjXLoN27apudB8OHk8s3bo9xcKFV7Jixb0cc8w8jPFGtAaR2kRBUERERKS2Ky52Q+CGDXDTTeVtIRzHIS0tjZycHBzHwVpLfn4+s2bNAuDss89m+vTptGrV6rBuV3Xj9zmh1Tc3EAxuAyA+/kySku4kMfGKo+r7FwmJiVcQHz+QoqL/sn79a3TocEO0SxKJGq0aKiIiIlKbWeuGv2++gbPOgvHjy1tF+P1+cnJyCAaD2FA/wb2fjTFcd911hx0C4VCN34MUFy8lGNxBu3ZX07//1/TvP4t27dJqfQgE9z+THj3+BsDKlQ9TVrY9yhWJRI+CoIiIiEht9swzMHkyHHssTJkCMTHlu3w+H47jVHnqq6++ekS3zMvz4Y4EVq5Fi/707PkG8fGnHdH1oyk+/nTats2gtHQ9a9Y8Fe1yRKJGQVBERESktpo5Ex54AJo0gWnToO3+794FAoHyEcADWWsJBAJHdNvi4mXsGwk82O7d647ourVFt26P4/HEsWbNM5SUrI52OSJRoSAoIiIiUhstWQJpae7U0IkToV+/gw5JTk7GhKaJHsgYQ3Jy8mHdsqRkFYsWXcOePYWHOCo8jd8jKS6uM5063YvjlPDzzw9GuxyRqFAQFBEREalttm2DIUPczw8+CFddVelhw4cPr3JE0OPxkJlZvQbte/ZsZcWK+5kz53g2bHgTrzeeqn9NDF/j90jq3PlPxMS0p6BgMkVFX0e7HJGIUxAUERERqU2CQUhPd0cEL70Uxoyp9LBNmzaRlZUFuKN/e0cGjTF4vV5SU1NJTz90g3bH2c2aNc8xZ0531qx5GmO8dOnyKAMGrCYx8QrAi9vwndBnb1gbv0dSo0bN6dr1LwAsX35PlYFapL5S+wgRERGR2uTBB2HGDOjZ010kxnPw3+137drFZZddxpIlS7jkkksYPnw4//jHP8r7CGZmZpKeno6nknPBfX+wsPAdfv75/ygpWQl46NDhJpKTRxEb2xEgao3fI6l9+z+wdu3fKSr6L4WFU2jbdli0SxKJGAVBERERkdrirbfgqaegVSt3cZj4+IMOKSsrIz09ndzcXAYMGMA777xD06ZN+f3vf1+tW2zd+iUrVtzH9u3udMiEhEvo3v1JmjXrvd9x0Wr8HknGeOne/Vl++OF8fv75ftq0uQyPJzbaZYlERP34c46IiIhIXffNN3DDDe4I4Ntvw3HHHXSItZbbbruN6dOnc/zxx/PBBx/QtGnTal1+587F/PjjEL777tds3/41zZv35+ST/81JJ314UAhsSBISzqN160spKVnJ2rXjol2OSMQoCIqIiIhE2/r1MHQolJS4fQMHD670sNGjR/Pyyy/ToUMHZs6cSZs2bX7x0qWlG1i6NJO5c09k06bpxMZ2oWfPyZxyylyOOeacmn6SOqlbt6cBL6tWjaG09FArporUH5oaKiIiIhJNu3dDairk5cG118Ldd1d62D/+8Q9GjRpFfHw8M2bMKG8NYa0TepfPV+Fdvtto3fq3rF07ljVrniYY3EGjRq3o3PkhkpJux+uNi+AD1n7Nmp1AUlImeXnjCQRG8atfvRDtkkTCTkFQREREJFqshdtug9xcOOMMePFFqKQv4PTp08nMzCQmJoapU6dy8sknh053WLgwjcLCHMABLKWl+RQVzcaYGKwtwZgYOnW6hy5dHqJx44TIPl8d0qXLSNavf4N1614iKWkEzZr1inZJImGlqaEiIiIi0TJ+PEyYAB06QE4OxB08Ujdr1iyuuuoqHMfh9ddf55xz9k3nLCjwh0JgENjb/sACDtaWEB8/gNNPX0yPHs8qBP6CmJg2JCc/AgRZseJ/o12OSNgpCIqIiIhEguO47SAGDoSkJOjdG+66C2JiYOpU6NjxoFMWLVrEpZdeSklJCc899xxXHdBYPi/PhzsSWBm371+TJl1r/FHqq6Sk24mL687mzR+xefMn0S5HJKwUBEVERETCzXEgLc19BzA3F9atg4UL3amhffvCqacedEpeXh4XXnghW7Zs4f777+euu+7ab7+1Drt2LWbfSOCBLCUlgRp/lPrM44mle/enAFix4l6sDUa5IpHwURAUERERCTe/3536GQy64a+ib79191ewdetWLrroIlavXs3VV1/NX//61/J9jlPGhg2TmTv3JMrKNh/ipoa4uOSae4YGok2by2nZ8mx27lxAfv6EaJcjEjYKgiIiIiLh5vO5o4KVcRzIyir/tqSkhKFDh/Ljjz8yePBgXn31VTweD46zm3Xr/sHXXx/PokVXs2vXTzRpchxV/zrnISkps8Yfpb4zxtC9+98AWLnyYcrKtke5IpHwUBAUERERCbdA4OCRwL2sdfcDwWCQa665hs8//5xTTjmF9957D693D2vWjGX27G4sXXoLJSU/c8wxg+nb9z+cdtoiEhOvALy47wTC3ncDExNTads2PeyPVh/Fx59Ku3bXsGdPAatXPxHtckTCQu0jRERERMItORny8ysPg8ZAcjLWWv74xz/y3nvv0a1bN6ZOfYtNm57n+++fo6xsE+BOW+zc+f+Ijz+t/PRevbJDfQSzKvQRzKRt23SM0d/8j1TXro9RUPAuq1c/xebNH9OixUrmzTuBpKTb9J+t1AsKgiIiIiLhlp4Os2ZVvs/jgcxMnnrqKcaNG0diYmtefvl8Vq48lWBwO+ClXbur6dz5TzRr1vug043x0K5dBu3aZYT3GRqY2NgkmjTpyq5di9ix41s8HigqyqWoaA4bN06jV69shUGp0xQERURERMJpzx7IzsYaKPgfyBsCJe0gbgMkTTe0bXU5b+zZw5/+9CeaNm3MmDHb8XhewnFi6NDhFjp3vp8mTbpF+ykanIICP7t2LT1gqwWCFBbmUFDgV/iWOk1BUEREROQA1jqh6Za+CtMtj3BK4AMPYGf9l4VjW1F4UhFYBzxQ2hqKehumLFrJXTddj9cLI0fuoWfPpnTseDvHHnsPsbFJ4XlA+UWH7tHokJeXpSAodZqCoIiIiEgF1josXJhGYWEObhCwlJbmH9mUwHffhbFjKRjSjMKTt7vX27umiwcWL3a4995vKSuDBx9swpVX3ktS0l3ExLQJz8NJtbk9GNWjUeovBUERERGRCgoK/KEQWLGZ+N4pgVNYufIRWrU6B2vLsLYMCJZ/vd/HujXY9/6KvQLW3NYcx9nJZ5/BtGmwfj0kJEBeHpSUQGZmK/7851U0ahQfnYeWg8TFJVNamk9VYbBx49aRLUikhikIioiIiFTwS1MCV69+nNWrH6/exUJt/BxnA6NHw5df7msnuMldCJSkJEhPb6IQWMskJd1GUdEc9v+DwD47d/7AsmV30rXrYzRq1CKyxYnUAAVBERERkZCSkrXs2PEdVU8JBI+naehdwUYY4w19rvjhxbz7Pub7BZjjjsdcfzMTJj7Bl18WVtpTPj8fPv+8OWefHb7nksPXtm06GzdO22+KsDuv10Pz5v0oLl5GXt44Nm6cynHH+WjT5tLoFixymBQERUREpMErKyti9eonWbt2LI5TfIgjDc2b9+OEE16p+pDnn4cHFkCXLjBuFiQk8OGHL+I4hZUebi1Mnw4PP3x0zyA1yxjPfj0at25dRKtWPct7NJaWFrB8+d0UFr7NggWXkZh4JT16/J3Y2PbRLl2kWtT8RERERBosx9nD2rXjmTOne2i6p6V168sAbxVneEhKyqz6gv/9L9x3H8TGwpQp7ouAwLp1O6s8xVpYt27XET+DhM/eHo39+3/F9u0T6N//K9q1y8AYD7Gx7endO5s+fT4kNrYzhYXvMnduT9atexlrq5paLFJ7KAiKiIhIg2OtpbBwCnPn9mb58jvYs2cT7dv/gdNPX8aJJ04lMTEVNwzuXeLTAF4SE1Np2za98otu2ADDh0NZGYwfD6ecUr4rOTm5ylqMMYfcL7Vb69aXcNppP9Gp092UlRWxdOnNfPfdOezatSTapYkckoKgiIiINCjbts1i/vyz+OmnYRQXL+OYYy7g1FPnc8IJE4mL61Q+JbBnz0nEx6cQE5NEfHwKPXtOqrp1RFkZpKXBunVw3XVwww377R44cGCV9Xg8HjIzDzHKKLVeo0bN6dFjLP37z6ZZs5PYtu0L5s49iUBgDI5TGu3yRCqldwRFRESkQdi1axk///wnNm7MAaBZs5Pp3v1pEhLOP+jYvVMCq90w/KGH4D//gb594YUXwJjyXQsWLCArKwtwQ5+1Fmstxhg8Hg+pqamkp1cxyih1Snz8aZxyyjesXfs3AoFRBAKPUlDwNscf/zItW54Z7fJE9qMgKCIiIvVaaWkhq1aNZt26F7G2jNjYTnTt+ljoXa+q3gU8DO+/D089Ba1aue8FNmlSvqugoIDLLruMHTt28Oijj/KrX/2KrKwsAoEAycnJZGZmkp6ejsejSVr1hcfTmM6dH6BNmytYuvRWtm79jPnzB9KxYybduv1VbUKk1lAQFBERkXopGNzF2rXPsXr1EwSD2/F64+nc+f/o1OkuvN4mv3yB6li2DP7wB/frN96Abt3Kd5WUlDB06FACgQBpaWmMGjUKYwwZGdUcZZQ6rWnTHpx88r/YsOF1li+/h3XrfGzcOI3jjhtPmza/Da1G6qOkJEBcXDJJSbeF2pLojwISGQqCIiIiUmdZ65T/Qt2ixWLmzTuBjh1vxXFKCQRGUlqahzGNSEq6ky5dHiEmpk3N3XznTkhNhaIid2ropfv6yFlruf7668nNzWXAgAFMnDgRU2G6qDQMxhjat7+WhISLWL78HgoKJvPTT5cTE5NEael69vYnLC3Np6hoDhs3Tqv6PVSRGqYgKCIiInWStQ4LF6aVN/z2eCxFRbkUFc0qPyYx8Uq6dn2cpk171PTN4dZbYcECOO88+POf99s9evRo/H4/Xbp0YerUqcTFxdXs/aVOiYlpS69eb9Ku3dUsXnwNpaV5BxxhgSCFhTkUFPir/26qyFHQnxtERESkTioo8IdCYBD3F2kqfIYuXUbRu/c7NR8CAbKy4M034dhj4a23wLvvXUO/38+oUaNo0aIFH374Ie3atav5+0ud1Lr1hcTFdT/EEQ55eVkRq0caNgVBERERqZPy8ny4U+sqY9iy5V/hufGcOXD33dC4Mbz7LiQmlu/Kzc3luuuuw+Px8Pbbb3PiiSeGpwaps3bvXnOIvZaSkkCkSpEGTkFQRERE6qTi4qVUHAHcX5h+oS4shGHDYM8eeO45OOOM8l2BQIAhQ4awe/dunnvuOS666KKav7/UeXFxyUBV74ua0H6R8FMQFBERkTrFcXbz88//x549Gw9xVBh+oQ4G4Xe/g7Vr4eqroUIT+KKiIi699FIKCwsZMWIEd9xxR83eW+qNpKTbqPpXcA9JSZlV7BOpWQqCIiIiUmcUFc3lm2/6s3r1ExgTS0R/oR45Ej79FE48EV58sbxpfFlZGVdddRU//fQTF1xwAc8991zN3lfqlbZt00lMTAW8HDgymJiYStu26VGpSxoeBUERERGp9dxRwIeYN+9Mdu1ayDHHnMfppy8iMfEK9v+F2gDemv+F+sMP4bHHID4ecnKgWbPyXX/84x+ZOXMmvXr14u2336ZRIy3KLlUzxkOvXtn07DmJ+PgUYmKS8HiaAtC27e/UOkIiRv9SiYiISK22ffu3LF78B3buXIDX25zu3Z+hQ4ebMcbQq1d2qI9gFlu3LqJVq54kJWUefWNuxwG/H3w+WLECNoamoU6cCMcdV37Y+PHjGT9+PImJiXz44Ye0bNnyKJ9WGgJjPLRrl1HeJmLTpo/48cdLWLnyIdq0uQxjvL9wBZGjpz85iIiISK3kjgI+zLffnsHOnQto1ep/OPXUH+nY8Zby5ux7f6Hu3/8rtm+fQP/+X9GuXcbRh8C0NLj2WsjNhQ0b3PcDjYHsbHc/MHPmTO666y5iY2OZOnUqXbt2rYnHlgYoIeEiWrb8Dbt2LWT9+tejXY40EAqCIiIiUuts3z6Pb789ldWrH8PjieO447I4+eR/0aRJcvhv7ve70z+DQbdx/F7Wutv9fhYsWMDw4cNxHIcJEyaQkpIS/rqk3jLG0K3bEwAEAo8SDBZHuSJpCKodBI0xI4wxm4wxu40x442rjzHmO2NMvjHmngrHdjLGfGmMKTDGPFthe7wx5gNjTKEx5g1jTOPQ9sbGmNdC2z8yxmhehYiISAPkOKWsXPkI3357emgU8FxOO20BSUm3lo8Chp3PVz7qV0mBFDz/PJdeeinbt29n5MiR/O53v4tMXVKvtWw5gDZtUtm9ey15eS9EuxxpAKoVBI0xpwG3A2cBxwG/BS4F3gZeBToBg40xp4ZOeQWYDbQHWhpjUkPbnwJ2hbYvBfaurXwv0B3oDGQDY47qqURERKTO2TsKuGrVX0KjgC9EbhSwokBg/5HACkqsZej337Nq1SrS09MZOXJkZGuTeq1bt8cBL6tXP86ePVujXY7Uc9UdEdwNXGWtXWStXQ3MAboCCcAL1togkAWkhkbzzgXGWGsdYBwwLHSdYcDo0PHjgCsqbH/CWlsMvAGcc/SPJiIiInWBOwo4knnzzmDnzh9p1WoQp532I0lJt0VnBcUWLSrdbIHrgdzSUgYMGMCECRMiN0opDULTpsfTocP1lJVtYc2aJ6NdjtRz1frX1Vr7g7X2BwBjTBPg17jrM/8QCnsAAdzRwo5AwFpbVHF76LzmwKLQNbcCiaFjjgXmh7ZboMwYs29dZhEREanTrHXYsGEy8+YNZNasJObNG8iGDZMpKprHt9+ezqpVozEmhuOOG8/JJ39GkyZRWnjl009h+fJKd40G/ECXNm2YOnUqcXFxES1NGobk5JF4PE1Yu/Y5du/Oi3Y5Uo8ZW8XUhypPMGYM0Ad3+ue11torQ9t7AD7gHmCitfa00PZGwEKgP7DSWptY4Vo/W2u7GWM2Al2stTtD278Chltr11VRwyhgv7kYU6dOPaznEBERkUhxaNLkGRo3ng04GAPW7h1JsxgDZWW92bXrDqxtH7Uqj1myhJSRI2lUUsKmbt34aOVKsqxlFdAMWAY083h4/Nln6aIVQiWMYmPfIC5uCqWl51NcPCLa5UgdMXToUOy+f1x/0WH1ETTGnAncghvqugCtKuxuAgSBLVVs3wnEGWOM3Zc+Y0Of956z84BzKmWtHQWMqlCXHTJkyOE8Sp01bdo0GsqzSuTp50vCTT9jDdOGDZNZtGgOsG8BFmP2/SG6Xbvfc8IJE496GuhR/Xz9+CNcdx2UlOA8/jiZ8+aREwjgWEvFP5n3T0nh9jvvxOPRwusNTST//dqz5zfMmfNv4DMGDvw7zZqdEJH7SvRE4/8fD2fV0Pa4i8PcaK1dC3wP9DbG7A1zpwJrgHVAI2NMh4rbQ+HvO2DvSGFX9gW/2cDA0PamQDKw6cgfS0RERGqLvDwfFUPg/gzFxSui8y7gXitWwODBsGUL3H8//s6dyXn/fYKOw4Hzpmbl5uL3+6NSpjQcjRu3onPnBwGHlSsfinY5Uk9Vd9XQGOBD4A1r7XQAa+0O4DMgyxgzCHgYeC8U+N4EXjHGnAU8CbwXutRrwPjQ9nEHbH/cGHMO8HfgY2tt2VE/nYiIiERdSclKOChS7WUpKQlEsJoDrFsH558P69fDzTfDE0/g8/lwqmgf4TgOWVlZES5SGqKkpNuJjT2WjRtz2LZtdrTLkXqoun9+uwg4BbjJGLM+9DEaGAGUAc8Bf7fWfhI6fgywAHgB+Bfu+4QAE3DD3zjc0cMxANbaz4DHgKeBpuxrKyEiIiJ1VDBYzJo1f2PPnsJDHGWIi0uOVEn727TJHQlcuRKGD3f7BxpDIBCgqjUUrLUEAoHI1ikNktcbR3LyaAB+/vmBKn8mRY5Utd4RtNZOw10ltDI3V3J8KfBA6KPidovbS/CpSs6ZCEysTj0iIiJSezlOKfn5r7Bq1V8oLc0PbTVUPiroISkpM4LVhWzfDhdfDD/9BBdeCG+8AV4vAJ06dWLdukrXq8MYQ3JycgQLlYasfftrWLPmGbZt+4LNm2fQuvXF0S5J6hG96SwiIiI1wnHKyM+fwJw5v2LZshGUluaTmHglp576I4mJwwAv+/6ubAAviYmptG2bHtlCS0pg6FD4+msYOBCmTIGYGAC2bdvGxo0bqzzV4/GQmRmF4CoNkjFeunX7KwA///wn3FbcIjXjsFYNFRERETmQtc7/Z+++w6su7/+PP+9zkpMdNgkEJCAIiQhRsTJUcFQruBoXMVpntcGKbd2tddQ60No6fk1K9WtBxQSrqeDAjaIyRJkSZEchhCQQQvY6n/v3xwnTJBAgORmvx3XlOjnrPu8DH0he574/95v8/JlkZz9IRcU6ALp1u5DY2L8QEZEAQHx8Bvn56eTkpFFZmU1wcCwxMSn07JnUshvF1NZCUhJ8+ikMHw7vvAOhoYAvBJ577rls3LiRbt26UVRUhOM4WGsxxuByuUhMTCQpqYWDq3Ro3bpdQGTkGIqLvyIv7zWio6/xd0nSTigIioiIyGGx1rJ9+1tkZz9AWdl3AHTp8nP693+EyMhT93usMS6iopKJikr2R6k+jgO//jW89RYMGgQffACdfR2vdofAr7/+mjFjxvDuu+/yzjvvkJaWRnZ2NrGxsaSkpJCUlKTWEdKijDEce+wUli49jU2b/kzPnlfgcgUd/IkiB6EgKCIiIk1iraWw8AM2bbqf0tJvAYiMHMOAAY/SufNYP1fXAGvhjjtg2jSIiYGPPoKoKOCnIXDOnDlERESQnJxMcrIfg6tInU6dxtCt20Xs2DGbnJw0+vb9nb9LknZAQVBERET28C3zTCcnJ3WfJZyT9izh3LnzMzZtup/i4q8AiIgYQf/+f6VLl3MxpqF95VqBRx6BZ56B7t19IbBfP6DhECjS2gwY8Bg7drzDDz/8lV69ricgoJO/S5I2TkFQREREAF8IzMqaSEFBJr4G8Jbq6lyKixeRm/sS1sKuXZ8CEBY2lNjYR+je/eLWHQABnn8eHnwQIiLg/fchLg6AoqIizjvvPIVAaRPCwo4nOvo6tm17ic2b/0b//o/4uyRp47TIXURERADIz0+vC4Fe9rZ6sICXoqJP2bXrU0JCjiMuLp0RI5bTo8clrT8EvvIKTJ4MQUHw9ttw8snA/iHwtNNOUwiUNiE29iGMCWLz5r9TVZV78CeINEJBUERERADIyUnFNxNYv+DggZxyyiqioia27E6fh2v2bLj+el9/wP/+F8b6zl88MAS+9957CoHSJgQH96VPn8k4Tjk//PAXf5cjbVwb+F9cREREWkJlZTb1N333cZwKXK42clbJ3LlwxRW+nUKnT4cLLwQUAqXtO+aYewkI6MzWrS9QXr7W3+VIG6YgKCIiIgAEB8eyt+H7gUzd/W3A4sVw0UVQVeU7P7Bu50+FQGkPAgO7cswx9wJeNm2639/lSBumICgiIiIAdb3/GpoRdBETk9KS5Rwax4EZM2DMGM694QY48UQ46ywoLfXtFHrrrYBCoLQvMTG34fH0pqDgvxQXL/Z3OdJGKQiKiIgIubkvsWXLM3XXXOydGTSAmx49EunZM8k/xTXEcWDiRLj2WliwgJDCQli2zBcCjzsO7rsPUAiU9sftDiU29mEANm68F2sbXtIt0hAFQRERkQ7MWsuPP05hzZobMSaAIUNmEBf3MpGRo/F4YoiMHE1c3HTi4zNa3wYx6emQmQler69h/L42bICMDIqKivb0CVQIlPYkOvo6QkOHUFT0KTt3fuTvcqQNaiNnfIuIiMjRZq3Dhg13smXLP3C5whg6NJOuXc8FICoq2c/VHYLUVN+sYH0ch6Lnn+fcZ59l8eLFCoHS7rhcAfTv/xirViWyceM9dOlyTuv7sEZaNQVBERGRDshxaliz5gby8l4lIKAbw4a9R2Tkz/xdVtNkZ/90JrBOkbWcu2QJi2tq9vQJDA8Pb9n6RJpZ9+6XEBk5kuLiheTnZxAVdZW/S5I2RB8biIiIdDBebxnffXcxeXmvEhR0DCee+GXbC4EAUVH13lwEnAsKgdLuGWMYMGAKAJs23Y/jVPu5ImlLFARFREQ6kJqaQpYvP4fCwjlvHXU0AAAgAElEQVSEhh7PiSd+RVjYEH+X1XQrVsCGDTjADGAMEAOcCpwMLAZOO+44hUBp9zp3PoOuXSdQWbmJrVun+rscaUMUBEVERDqIysotLF16OsXFC4mMHMWJJ84jOLiPv8tqugULYOxYnOJiJoaFcS2wANgKfA1sBLp5PLy7aJFCoHQIAwY8Dhh++OERamtL/F2OtBEKgiIiIh1AWdn3LF06mvLyLLp2Hc/w4R8TGNjV32U13ccfwznnQFER6RdeSGZlJV5+2v2wyOvl7Xff9UeFIi0uPPwEeva8mpqaAr7+Op7582NYsmQMeXkzsLaBDZWkw1MQFBERaeeKixexdOlpVFVtJirqGoYOfQu3O9TfZTXd//4HEyZAeTlMmULqjh04Dewa6jgOaWlpLVygiH9Y61BbWwhAdfUWqqu3Uly8gNWrryUra6LCoNRLQVBERKQdKyz8gGXLzqK2dgd9+tzBkCHTcLkC/V1W0738Mlx+OdTUwNSpcPfdZGdnN9hI21pLdnZ2y9Yo4if5+ekUFr5/wK0W8FJQkEl+fro/ypJWTkFQRESkncrLS2flygtwnHIGDHiSgQP/1jb7jD3/PFx7LRgDr70GN98MQNeuDS9tNcYQGxvbQgWK+FdOTirQ0KyfQ06OZsflp9RHUEREpB3asuU51q+/HXAzePBL9Op1vb9Lajpr4dFH4c9/huBgeOMN39JQYObMmXz//fcNPtXlcpGSktJSlYr4VWVlNj89U3Y3W3e/yP7a4MeCIiIi0hBrLRs33s/69bfjcgUzdGhm2w2Bd93lC4EREfD++zBhAtZapkyZwsSJE/F6vZx44om43W6MMYBvJtDtdpOYmEhSUpKf34RIywgOjgVMA/eauvtF9qcZQRERkTbKWof8/HRyclKprMwmOLgfLlcwRUVzcbs7ccIJb9O58+n+LrPpvF645Rb4v/+Dbt18IXDECGpra7ntttv417/+RWhoKBkZGUyYMIH09HTS0tJYvXo1cXFxpKSkkJSUhMulz7ulY4iJmURx8SLAW8+9lpCQgS1dkrQBCoIiIiJtkLUOWVkTKSjIxHdukKW6eisAxgSTkPAZEREJfq3xsFRXw9VXw3//C717w0cfQXw8JSUlXHnllcyZM4fo6GjeeecdTj75ZACSk5NJTk5m1qxZXHzxxX5+AyItr2fPJLZvn7Xf/we+GULfLGFe3nQCA7tz7LFPts3zhKVZ6EgQERFpg/Lz0+t+6ftpFz1raygvX+WXuo5IeTlcfLEvBA4YAF9+CfHxbN26lbFjxzJnzhzi4+NZuHDhnhAoImCMi/j4DOLiphMZORqPJ4bIyNHExb1MQsJnBAR0ZcuWp8nKmojXW+nvcqWV0IygiIhIG3QouwRGRSW3ZElHZtcuuOACX/g7/njfTGCvXqxcuZIJEyawefNmzjzzTDIzM+ncubO/qxVpdYxxERWVXO+/+5NOWsCKFedTUPBfqqq2csIJswgM7OaHKqU10YygiIhIG9SudgnMz4czz/SFwJ/9DD7/HHr14uOPP+a0005j8+bNXHPNNbz//vsKgSKHITT0OE46aQEREadSXPwVS5aMoqJig7/LEj9TEBQREWmDgoJiGrm3De0SuHkznHEGLF3qC4MffwzdujFt2jTOP/98iouLeeCBB5g+fToej8ff1Yq0WR5PTxISPqV790uoqFjHkiWj6jaYkY5KQVBERKSNqakporq6oJFHuIiJaWU99BwHZsyAMWMgJsZ3+fTTvss1a+DCC+G997Dh4Tz44INcf72v5cVLL73Eww8/vKc9hIgcPrc7lOOPf4OYmMnU1BSwbNmZFBT8z99liZ/oHEEREZE2pLZ2FytWnEdVVTYBAT2orS1k/10CXfTokUjPnq2oh57jwMSJkJnp+95ayM2F+fN99191FUybRrW13HTttbzyyitERkby5ptvcs455/i3dpF2xhg3gwY9S3BwfzZs+AOrVl3KwIH/oE+f2/1dmrQwBUEREZE2ora2hBUrzqek5Gs6dTqNoUPfpbDwbXJy0ur6CMYSE5NCz55JrWuL+PR0Xwj07tPjzNad32gM/OIXFJWVkZiYyNy5c+nbty/vvvsuJ5xwgn/qFekA+vb9HcHBfVm9+mrWr/8dlZXZHHvs3zDG7e/SpIUoCIqIiLQBXm8ZK1dOoLh4AZGRIznhhPcICIhocJfAViU11TcT2IAfnn2W8U88QVZWFgkJCbz77rv07t27BQsU6Zh69LgUj6c3K1deyJYtz1BZ+SNxca/idof4uzRpAa3o40IRERGpj9dbzsqVF7Br1xdERJzCsGHvExAQ4e+yDl129t4ZwAN8Yy0jly4lKyuL8ePHM2/ePIVAkRbUqdMoTjppASEhA9m+PZPly886yDnI0l4oCIqIiLRiXm8FK1deRFHRZ4SHn8SwYR8SENDJ32U1Tb9+OMAMYAwQU3d5J3AGsM1xuOWWW5g1axYREW0o4Iq0E6GhgzjxxPlERo6iuHghS5aMorx8nb/LkmamICgiItJKeb2VfPfdLykq+oSwsOEMH/4RgYFtrI9eZSWO4zARuBZYAGwF5gNPAxXA41deSVpaGgEBOmNFxF88nh4MH/4J3btfSmXlBpYsGcWuXfP9XZY0IwVBERGRVshxqli16jJ27vyAsLChDB/+MYGBXf1dVtMUFMDZZ5O+aBGZgBff3qb7cgF9J0xQewiRVsDtDuH441+nT58/UFu7g2XLziIv73Xy8mawZMkY5s+PYcmSMeTlzcDahs/7lbZBQVBERKSVcZxqVq26ksLCdwkNjWf48E/weLr7u6ymWbMGRo2C+fNJDQ/HaSDoWWNImzq1hYsTkYYY42LgwKcZOPBZrK1i9eorWb36VxQXL6C6eivFxQtYvfpasrImKgy2cQqCIiIirYjj1JCVlcSOHbMICRlcFwJ7+ruspvn8c18I3LABLr2U7IgIbAObxVhryc7Obtn6ROSg+vSZTEzM7+qu7e5VSt2ll4KCTPLz0/1TnBwVCoIiIiKthOPUsnr11WzfnklIyEASEj4lKCja32U1zSuvwM9/Djt3wt13w+uv06Vrw0tajTHExsa2XH0icshKSr4GGlq27ZCTk9aS5chRpiAoIiLSCljr5fvvr6Wg4HWCg/szfPinBAW1oTYK1sKDD8KvfuXrGTh1KkyZQtrUqaxevbrBp7lcLlJSUlqwUBE5VJWV2fz0zN7dbN390lYpCIqIiPiZLwTeQH7+awQF9SMhYS7BwX39Xdahq6qCa66Bv/wFIiLgvfeovu46fvOb3zBp0iTcbjcjRozA7Xbv2RTGGIPb7SYxMZGkpCQ/vwERqU9wcCwNzwiauvulrVIQFBER8SNrHdasuZm8vJcJCupLQsKnBAf383dZh27HDt9S0Bkz4JhjYP588hMSOOecc5g6dSpRUVF8/vnnLFq0iOnTpzN69GhiYmIYPXo006dPJyMjA5dLv46ItEYxMZNoOC4YYmI0m9+WqWGPiIiIn1hrWbt2Etu2vYTH05vhwz8lJGSAv8s6dOvWwYQJvssRI2D2bJbl5XHxKafw448/cvLJJ/PWW2/Rp08fAJKTk0lOTvZz0SJyqHr2TGL79lkUFGSyd8MYU3fpUFtb5tf65MjoIzgRERE/sNaybt1t5OZOxeOJJiFhLqGhA/1d1qH78ksYOdIXAi+5BD77jNe/+ILRo0fz448/ctVVV/HFF1/sCYEi0vYY4yI+PoO4uOlERo7G44khMnI0ffveAwSwbl0K27fP8neZcpg0IygiItLMrHXIz08nJyeVyspsgoP74XZHsnPnBwQG9mT48E8JDT3O32UeuvR0uO46qK6GO+7AefxxHnj4YR599FGMMUyZMoW77rpLTeJF2gFjXERFJRMVtf9sfnh4AqtXJ5GVNZFhwz6ic+fT/FShHC4FQRERkWZkrUNW1sT9llZVV28FwBgPw4Z9RFhYnF9rPGTWwqOPwp//DC4XpKZSnJzMNZddxuzZs4mMjCQ9PZ3x48f7u1IRaWZRUROpqcln/frb+e67C0lI+ILw8KH+LkuaQEtDRUREmlF+fnpdCPRy4Dbs1nopL1/pl7qarLoarr/eFwLDw+Gdd9hw7rmMGjWK2bNnc9xxx7Fo0SKFQJEOpE+fyRxzzH3U1haxYsV5VFb+4O+SpAkUBEVERJpRTk4qvpnA+rTChsyO49sBdMwYiInxXf7733DuuTB9OvTpA19+yceBgZxyyilkZWXxi1/8gkWLFjFkyBB/Vy8iLax//0eJjr6B6uqtLF9+HtXV2/1dkhwiLQ0VERFpRm2qIbPjwMSJkJnp+95ayM2F+fN99yckYN95h2f/+1/uuOMOHMfhrrvu4vHHH8ftdvu3dhHxC2MMxx03lZqafHbseIeVKy8gIeET3O4wf5cmB6EZQRERkWbUeE/AVtaQOT3dFwK9Xl8IhL2XxlB1yy3ccP/9/P73vycwMJBXXnmFJ598UiFQpINzuQKIj59JZORoSkoWsWrV5ThOjb/LkoNQEBQREWkm1jq43eGNPMLVuhoyp6b6ZgLrkWst4+6+m2nTptG7d2+++OILrr766hYuUERaK7c7lBNOeJvQ0HgKC+ewZs2NWNvQsnhpDRQERUREmoG1DmvX/oadOz/CmCDAja8RM3WXbnr0SKRnzyT/FXmg7Gwca5kBjAFi6i4fAUYAC0tKGDlyJN988w2nnHKKPysVkVYoMLArw4Z9QFBQX/LyXmHjxnv9XZI0QucIioiIHGXWevn++xvJy5uOx9OLYcM+oqxsGTk5aXV9BGOJiUmhZ88kjGk9n8k6kZFM3LqVvY0uIBeoO0OQa3v04F9z5xIcHOy3GkWkdQsO7sOwYR+wdOlpbN78FB5PFH373uHvsqQeCoIiIiJHkePU8P33vyI/P4OgoD51zeIHER5+/E8aMrcaZWVw552kf/89uxtd7LZ7mxsXcM6llyoEishBhYXFccIJ77B8+dls2HAngYFRREdrKXlr03o+hhQREWnjHKearKyJ5OdnEBwcS0LCPEJDB/m7rMYtWgQnngj/+hepAQENNrqwwL9WrGjJykSkDevUaRTx8a8DbtasuZ4dO973d0lyAAVBERGRo8DrrWTVqkvZvj2TkJCBJCR8TkhIf3+X1bCaGnjoIV+fwHXr4MILye7WrZFGF5D9g5pFi8ih6979AgYPfhFra1m16jKKi7/2d0myDwVBERGRI+T1VvDddxezY8c7hIYOISHhc4KDj/F3WQ1bs8YXAB9+GIKD4YUXWPXYYxSXlTX4FGMMsbGxLVejiLQLvXpdx4ABT+A4ZaxcOYHy8jX+LknqKAiKiIgcAa/X98vNzp0fEhY2lISEzwgK6u3vsupnLaSl+ZaCLl4Mo0ZRs3gxj+blcdLJJ1NaWtrgU10uFykprajVhYi0GX373k2fPr+jpmY7y5efR1XVVn+XJCgIioiIHLba2mJWrPgFRUVzCQ9PYPjwuXg8Uf4uq365uTBhAkya5FsW+te/suy55/jZVVdx//3343K5eOqpp7jssstwu90Y42t1YYzB7XaTmJhIUlIranUhIm2GMYZjj32anj2TqKr6gRUrfkFNTZG/y+rwtGuoiIjIYaipKWLFil9QUrKIiIhTGDbsAwIDu/i7rPplZsLNN8OOHTBkCFUvvcSjc+bw+KhR1NbWcsYZZ/Diiy8yaNAgHMchPT2dtLQ0srOziY2NJSUlhaSkJFwufX4sIofHGBdDhkyjpmY7O3d+xMqVF9Kr1w3k5r64T1udSa2urU571qQgaIw5C/ijtfacuusnAK8AUcBT1tq/193eB0gHBgOvWGvvqLs9EpgBjATeB26w1tYYYwKBF4AJwGIgyVq76yi8PxERkaOupmYHy5efS2npEiIjRzNs2BwCAiL9XdZP7doFt98O06f7rt92G19fdhk3/PrXrFq1irCwMJ555hlSUlL2hDyXy0VycjLJya201YWItFkul4fjj3+TZcvOpLj4S4qLv6q7x1JdnUtx8SK2b59FfHyGwmALOOQ/YWPMGcBr1IVH41szMhP4P6APcK4xZkTdw18EFgLRQCdjTGLd7U8C5XW3rwVuq7v9DuBY4BggA3jk8N+SiIhI86muzmfZsrMoLV1C587jGDbsg9YZAufNg+HDfSGwd28qZs/m7uBgRp15JqtWreKcc87hu+++49Zbb9VMn4i0mICACHr1uqHummVvt1ILeCkoyCQ/P90/xXUwTfmf/1bgnn2uHw90Bf5prfUCaUCiMaYTcBbwiLXWAZ4HLqt7zmXAX+oe/zxw6T63P2GtrcA3w3jmYb4fERGRZlNVlcuyZWdSVraCLl1+zgknvEtAQLj/CnIcmDHDtwNoTIzvcto0uPtuGDcOfvgBLr+cr158kYQ77+Spp54iPDycF154gQ8//FC7gIqIX+TlzQBMA/c65OSktWQ5HVZTloZOBMbuc70vsKIu7AFkA1cDvYFsa23xPrcPMsaEAOHAagBrbZExpsc+Yy2tu90aY2qNMWHW2ob3sRYREWlBlZVbWL78LCoq1tG163iOP/5N3O5g/xXkODBxou/8P8fx7Qiamwvz5/vuj4yk7O9/54/Ll/P8hAlYaxk/fjxTp06lT58+/qtbRDq8yspsaKRraWXlphaspuMy1jb0l1DPg40ZBzxkrR1njLkAuNZae3ndfQOBVOAPwH+stafU3R4AZAEnAZustT32GW+jtXaAMWY70G938DPGfAlcYa2td29ZY8xDwIP73vbWW28d8vsQERFpCmPyCA9/AJcrj5qaUykvvxMI9GtNfT7/nBOffRaX4/zkPgv83/nnc/+SJeTl5REeHs6NN97IuHHj9uwGKiLiL2Fh9+J2r8GY+nOItS5qas6muvpsvN7BNDx7KPu65JJLsNYe8h/WkewauhPovM/1EMDbyO1lQLAxxti96TPogLHKDnhOvay1DwEP7b5ujLEXX3zx4b6PNmXWrFl0lPcqLU/HlzS3tniMVVRsYNmyyVRV5dGjxxXExb2Ky+XfEAjAk0/iOA4z8H0Kmw3EAtcD3wBT58wB4Je//CWpqalER0f7qdCW0xaPL2k7dHwdPXl5paxefS31/7pvcLnceDwf4fF8REjIYKKjryM6+hqCgmJautQW44/j60iC4HLgeGNMkLW2ChgBbAa2AgHGmF7W2tzdt9ct+VwGnAJ8bYzpz97gtxAYA7xujAnF97NsxxHUJiIi0mTWOuTnp5OTk0plZTYeTxQVFZvweouIirqGwYNfwuVqHZ2XnE2bmAhkAg6+WcBcoG5hKN2N4Z8ZGVx++eWaBRSRVqVnzyS2b59FQcG+/4MZwEWPHokMGvQvCgpeZ9u2aZSULGLTpvvYtOlPdO16LtHR19Ot20X+XZrfThz2TzNrbakx5hMgzRjzMnA/kFIX+F4FXjTGPA5MwbeLKMA04P8ZY/4A3Au8sc/tU40xBUAy8IG1tvZwaxMREWkqax2ysibu94tJdbXvDIWgoFgGD/6/VhMCWb+e9J07yWT/z9N3L7cxwF/69+eKK65o+dpERA7CGBfx8Rl1H7yl7dNHMGVPH8GYmN8QE/Mbysqy2LZtGnl5r1BY+D6Fhe8TENCFnj2volev6wkPP0kfdh2mI90v+lagFngGeM5a+2Hd7Y8A3wH/BD5ibxB8CV/4ex7f7OEjANbaT4BHgaeAUPa2lRAREWkR+fnpdSHQy4GbGFRVbaag4HW/1LUfrxf+/ncYNozUykp+enbgXjPc7hYrS0SkqYxxERWVzEknfcno0Vs46aQviYpK/kn/wLCweI499klGjtzM0KFv0737pXi9pWzd+k++/XYE33wznM2b/051dT7g+1AvL28GS5aMYf78GJYsGUNe3gz27m8puzXpo01r7WfAuH2uFwM31/O4anytJu454HaLr5fgk/U85z/Af5pSj4iIyNGSk5MKDUYr33bmUVF+bLKelQU33ACLFkFgIBvCwrBl9W+ubYHs8vKWrU9EpBm5XAF0734B3btfQHX1dvLzX2Pbtv9QWrqMDRvuYOPGe+jSZTy1tdspLl7E3pUdalTfEP1JiIiIQN125Y1tZ57dgtXso6YGHn8cTjwRFi2idsQI/vH731NQUdHgU4wx6hEoIu2Wx9OdPn0mM2LEUk4+eSkxMbfjdneisHA2xcXz2X9lhxrVN0RBUEREOryysu+prS1q5BGG4ODYlipnr+XLYeRI+OMfweXi29tv51Svlz886VtY09B5MS6Xi5SUlJasVETELyIiEhg06BlGj95KSMjgRh7p5YcfHsfr1WqJ3RQERUSkQ9u27VW+/XYEjlNBw72qXMTEtGCwqq6GBx+EESNgyRJKRo7k91deyc+ef54lS5cyevRoli1bxmWXXYbb7d4TCI0xuN1uEhMTSUpKarl6RUT8zOXy4PWWNPqY8vJVfPllZ5YsOY2NG/9EYeGH1NaWtlCFrU8r2f5MRESkZXm9FaxfP5nc3BcBF/36PUx5+UoKCv5HfduZ9+zZQsHqm2/g+uvhu+8gNJTZ11/Pb99/n80LF9KpUyeefPJJbrrpJlwuFxkZGaSnp5OWlkZ2djaxsbGkpKSQlJSEy6XPekWkYwkOjqW6OpeGlvkHBHTDGENx8VcUF3/Fjz8+BriJiDiZzp3H0rnzWDp1Oo2AgE77Pe/A1kK+HU4n7dnhtK1SEBQRkQ6nvHwNq1ZdTlnZSjyeaOLiXqNLlzP3+WFf/3bmzaqyEh56CJ56ChyHnDFjmBweTuYLLwAwceJE/vGPf+zXGN7lcpGcnExysh83sRERaSViYibVbRRTX6N6N4MGPUvPnkmUl6+mqOjzPV8lJV9TUvI1mzc/BbgID0/YEwwjI8ewbt2kA1oLtY8NaBQERUSkQ8nLe401a27Gccro3Pls4uNn4PFEAXu3M2/x3UHnz/ftCLpmDd7wcNIuuIA/vvsuJSUlxMbGkpqayvnnn9+yNYmItDEHa1S/+0O9sLDjCQs7npiYSVhrqahYu18wLC1dQmnpErZs+UcDr7T/BjR+3VH6CCgIiohIh+BbCno7ubkvAIbY2Ifp1+9PGOPHfnvl5fCnP8Gzz4K1LB89mpvLy/k6IwO3281dd93Fgw8+SFhYmP9qFBFpIw6lUf1Pn2MIDR1MaOhgeve+GWstlZUb94TC/PwMfJ3x6tMKWgsdAQVBERFp98rL17Jq1RWUlS0nMDCK+PjX6NLlrJYrwHEgPR1SUyE7G2JjYdw4yMiAjRsp69SJh0eP5u8ffojX6+VnP/sZ//73vxk+fHjL1Sgi0g4c6coOYwwhIccSEnIsvXrdwM6dH1NdvbWBR/uxtdBRoCAoIiLtWl5eBmvX/hqvt5TOnc8kLu41goKiD/7Eo8VxYOJEyMz0fW8tbN3qWw4KzDn1VCZt3Ur2nDlERETw2GOPkZKSgtvtx5lKEREBDrYBjZ9aCx0lCoIiItIueb2VbNjwe7Zu/Rdg6NfvAWJjH2j5paDp6Thvvkm645AKZAOxwFXAPOD1RYsASExM5LnnniMmJqZl6xMRkQY1vgFNC7cWOsoUBEVEpN0pL19HVtYVlJYuIzCwJ3FxM+ja9Ry/1OL8859MdBz23bpgKzC/7v6YwEBS33iDiy66yC/1iYhIww5lA5q2SkFQRETalfz811mz5ia83hI6dx5XtxS0l3+KKSkhfckSMqn/s2QDPBQWphAoItJKHc4GNG2FgqCIiLQ59TX37dXrJoqLF5Obm4ZvKeif6dfvAVwuP/yocxyYPh3uu4/UqiqcRh46zevlphYrTEREmspvrYWamYKgiIi0KdY6ZGVNrKe5r2+xZUBAd+LjZ9C167n+KfCrr+D22+Hbb6kAvnO7sd765gN9C4yyA/SjWEREWl7bncsUEZEOKT8/vS4Eetm7i9ve3dxiYx/0Twj88UdISoLTTsP59ltmHHssQ6KjKW4gBIJvaWhsXFzL1SgiIlJHQVBERNqUnJxUaHCxpSE/P6Mly/E1hX/oIRgyBDIymNetG6f278/VGzbw47ZtjBgxosFWEC63m5RJk1q2XhERERQERUSkDSkrW0Vp6XLq7+cELdrc11pfQ/ghQ+Dhh1lbW8svBw9m7I4dfLNpE6eccgrz5s1j0aJFJCYm4na7McYAvobFbrebxMREkpLa7o5zIiLSdikIiohIq1ZbW0pu7kssWTKaxYuH4jhljTy6hZr7fvstnH46JCWxffNmbhs4kOOt5a01a+jXrx+vvfYaCxcu5PTTT8flcpGRkcH06dMZPXo0MTExjB49munTp5ORkYHLpR/FIiLS8nSGuoiItDrWWkpKviE390Xy89PxeksACAk5jvDwkygo+C9+ae67bRv88Y8wbRqV1vJcr148WlxM8fr1REZG8qc//YnJkycTHBy8f1UuF8nJySQnt68d50REpO1SEBQRkVajpmYneXmvkpv7ImVlKwBwuYKJirqGXr1+TadOpwGWrCxv8zT3dRxIT4fUVMjOhthYmDQJEhPh+efhr3/FlpQwMyKCez0efsjNxe12c+utt/Lggw/So0ePI/0jEBERaREKgiIi0qz27fkXEfE9S5YMISZm0p5GvNZaioo+Jzf3RQoK3sDaKgDCwxPo1evX9Ox5FYGBnfcZ0TRPc1/HgYkTITPT9721kJsLCxfCLbdAWRlfut3cER3N19u2AXDRRRfx5JNPMnjw4CP8UxIREWlZCoIiItJsDuz553JZiosXUFy8iLy8mURGjiQv7z9UVKwHwO2OJCrqenr1+jURESc1OG6zNPdNT8d5803SHYdUIBuItZZJ1nJKWRn3depE5q5dsG0bJ510Ek8//TTjxo07eq8vIiLSghQERUSk2ezf8283C3gpLHybwsK3AejU6TR69bqJHj0uw+0O80epOP/8JxMdh30XnOYCC3ZXvWsXffv25bHHHuOqq67SJi8iItKmKY87etoAACAASURBVAiKiEizabznH3g8vRk+/GPCwvzfVD191Srqi6y7XRESwrQ1awgJCWnhykRERI4+fZwpIiLNxtfTr6GefwDG/yFw+XK48kpSi4sbaVMPOQEBCoEiItJuKAiKiEizCQrq18i9LdTzryFffw0XXQQJCeS+/joraKxNPWQHaBGNiIi0HwqCIiLSLKz1Ykxjj2jmnn8NmTcPzjsPTj2VNW+/za/DwogNCKC0kacYIDbO/8tXRUREjhYFQREROeqsdViz5iaKixfgcoUCbnxxirpL95H3/GtaQfDhh3DGGTB2LAs//JDE0FDijOHFsjKCQkKYMGECbre73qe73G5SJk1qmVpFRERagIKgiIgcVdZa1q6dxLZt0wgK6sOIESuIi5tOZORoHKcrkZGjiYubTnx8xuH3/Dv0YmD2bDj1VJzzzuOdL77gjJAQRgH/Ky8nKiqKJ554gs2bNzN79mwSExNxu92YuqlMYwxut5vExESSklootIqIiLQAnfAgIiJHjbWW9et/T27uVDyeaIYP/4TQ0GMJDT2WqKhkZs2axVlnXdz8hXi98Oab8OijVK9YwWvAU8HBZFVWQkUFgwcP5q677uLqq68mKChoz9MyMjJIT08nLS2N7OxsYmNjSUlJISkpSe0iRESkXVEQFBGRo8Jay8aN95KT8yyBgd3rQuBxzfNijgPp6ZCaCtnZEBsLkybBZZfBzJnw2GMUr1nDv4FnAgPJqamBykpGjRrFPffcw4UXXlhvsHO5XCQnJ5OcfBQb1YuIiLRCCoIiInJUZGc/zObNTxIQ0KWuN2B887yQ4+BceSXpb75JqrVkA7FbtzJpwQKSfv1r8ioqeBZIc7sp9nqhpoaLLrqIu+++mzFjxjRPTSIiIm2MgqCIiByxH354nB9+eBi3O5Jhwz4kPHx4s72WM2MGE994g0x8reotkAssspb7KyrIAWqAQJeLG669ljvvvJM47fgpIiKyHwVBERE5Ips3/4NNm/6IyxXGsGHvExk5ollfL/2RR8gEvPvcZuuuZwMhxvD7u+5i8uTJxMTENGstIiIibZWCoIiIHLacnFQ2bPgDLlcIw4a9S6dOo5r9NVM3bcJp5P5hAQFMmTKl2esQERFpy7QFmoiIHJbc3JdYt+5WjAli6NDZdO48tnlfcNcuuOMONtbWYht52JbGu9iLiIgImhEUEZHDkJc3gzVrbsKYQIYOfZOuXc9pvhdzHHj5Zbz33MML+flsb+ShBoiNjW2+WkRERNoJBUEREWmS/Pz/snr1rwAX8fEz6dZtQvO92OLFcNttfLpoEb8DVtbdbKDeWUGXMaTcf3/z1SMiItJOaGmoiIgcsu3bZ7N69VUAxMfPoEePXzbPC+XlwY03svFnPyNx0SLOxhcCTzvtNBYvXsxll12G2+Vi9yJQA7hdLhIvvZQk9QAUERE5KAVBERE5JDt2vM+qVZdjrZchQ/5Dz55XHv0XqamBZ56hZNAg/vjSS8QB/wOOOeYYZs6cybx58xgxYgQZM2cy/eWXGT1mDDExMYweM4bpL79MxsyZ9TaKFxERkf1paaiIiBzUzp2fsGrVL7G2muOOm0p09K+O/ot88gnObbfx8urV3AdsA0JDQ7n/3nu58847CQkJ2fNQl8tFcnIyyZr9ExEROSwKgiIi0qiioi9YufIiHKeSgQOfo3fvm4/uC2Rnwx13MD8zk9uBb+puTk5O5oknnqBPnz5H9/VERERES0NFRKRhu3YtZOXK8ThOOQMGPEWfPrc1fRDHgRkzYMwYzr3hBhgzxne9tBQeeojNQ4aQnJnJGHwh8JRTTmH+/Pm8+uqrCoEiIiLNRDOCIiICgLUO+fnp5OSkUlmZTWBgd8rL12FtBbGxj3DMMXc2fVDHwbnyStLffJNUa8kGYufPZ9KCBVzs8fD3qiqeACqAXtHRPDFlCldffbXO8xMREWlmCoIiIoK1DllZEykoyAQcwFJdvRWA0NA4+vX742GN68yYwcQ33mDvqJALLLSWoKoqKoAgj4c/3nkn9913H+Hh4Ufl/YiIiEjjFARFRIT8/PS6EOj9yX3l5WvJz08nKqrpG7OkP/IIB45q674qgFPCw5m5YgX9+/c/vMJFRETksGjtjYhIB1dbW8wPPzxKfSHQxyEnJ60pA8KiRfD446SuX4/TwMMM4KmuVggUERHxA80Iioh0MNXV+eza9QVFRV+wa9cXlJYugwbjGoClsjK74bu9Xli+HObOhU8/Zce8eXxRWsrnwGJ8s3/1jwqNjCoiIiLNSEFQRKSNOXBTl+DgWGJiJtGzZxLGuA54rKWyctN+wa+iYu1+j/F4YnCcKmprtzfwiobg4Nh9B4VVq+DTT2HuXPLnzmXerl18DnwOrDzE92GA2NjYgz1MREREmoGCoIhIG1L/pi65FBcvYvv2WcTFvUZ5edZ+wW/3pi+7hYQcR6dOp9O58xl06nQ6wcGx5G97lVWrfsUnc2HWLNi2DaKj4eKL4ewzLTFcBGlpMHcu2z79lM937NgT/LIOqLF/bCxjx41j7Nix7Cws5K4778Rrfzov6DKGlPvvb6Y/KREREWmMgqCISBtS/6YuFvBSUPAGO3a8i+OU73Ofi/Dwk+qC3+l06nQaHk/UT8bt/rHDlCfg4+99bf8ACgth9Wr46r9w47p7+AJf8Ft7wHMHHnssY8eNY1xd+Ovbt++e+xzHYcGCBWRmZuI4DhbfTKDL5SIxMZGk5KZvQCMiIiJHTkFQRKQNyclJpeHz+SyOU0GnTmfsCX6RkaMICIhsfNDaWjL+9Gc+2bz/yNb6vj5f5wuAuw057jjGnnkmY8eOZezYsfTu3bvBoV0uFxkzZ5Kenk5aWhqrV68mLi6OlJQUkpKS1C9QRETETxQERURaOceppbh4ATt2vENx8dc0vP0KeDy9OPHEzxu8H4CiIliwAObPp2zePL5ZtIg/VlU1uGcoQLTLxXMZGZxxxhlERf10RrExLpeL5ORkkpOTmTVrFhdffHGTni8iIiJHn4KgiEgrVFNTSGHhB+zY8Q6FhXOord15CM8yBAcf0IrBWli/HubPx375Jes++4yF69ezEFgIrKDhphH7cgcEcPnllzf5fYiIiEjrpCAoItIKWGspL1/Njh3vsGPHO+za9RW7F2oa46FLl/Po1u0CrFPNurV3NLypS/cb4KuvYP58dn32GV9/9RULd+3aE/wKD3jd3j16MOr00/lm3jx+3L693rlG7e4pIiLS/igIiog0k4O1eXCcKoqKPt8T/iorN+15rscTTbduF9C16wS6dDmHgIBwALyvTOemBjZ1+SwDfrXpRhZbX+jLYv9FpEGBgYwePpyRZ5zByJEjGTlyJH369MEYw4xXXuHaa6/V7p4iIiIdhIKgiEgzsNYha9WVvh0+rQMuqK7cSvGuhWze/A+Cgvqyc+dHOE7ZnudERIygW7cL6NbtAsLDT9zbE7C21re8c+1aMv5wJ59sr39Tl/kbYf4+t8dGRzPqjDMYOWYMI0eOZPjw4QQFBdVbb1JyMrNmz9buniIiIh2EgqCISDPI3zaDvG1v1LOE0+Hss7/F5foWlyuM7t0vqZv5G09QSSCsWQNzV1C5Kp0NS5eybu1a1m7dyjrHYR2+oNfYOX0xLhf/zMzk1FNPJTo6+pDrPXB3z+zsbGJjY7W7p4iISDulICgiAji1taRPnkzqq6+SXVZGbFgYk66+mqTnnsMVcGj/VVprqaz8geLiBaz77rf85VH44ot6+vJ9BU/8rgsJqybzw7cr+CbrKdb9eBvrKipYB6wDNtPY3qCNCAg47F05993dU0RERNo3BUERaVOORmCrb8yJ/fuTmbMFx/oCWG5JCYv+lcast98mY9Omesd2nCpKSpZQXLyAXUVfUlw0n2pvHgAffbZ/CIR9+vJ9Ducv3Ulx8cP1dgQ0QL/u3Rk0YACDTjiBQUOHMmjQIAYNGsS1EyawaP16beoiIiIiR0RBUESaRbMGti1bcNgnsKU1HtgO5rXJt5GZswXvPunKAl4LmTlbeO2yy0i++mrytqwku3AxP1auY4s3j22UUFQCu3b5WvPtKoKSfCguhK0l4DQypVdUDH06d2ZQv34Mio9nUEICgwYPZtCgQQwYMIDg4OB6n/fbBx5gsTZ1ERERkSOkICjSljgOpKdDaipkZ0NsLEyaBElJcJjncO0b2DaVlvJkeHirDWzpkyeTuWXLfufIWXznzGVu2UL6zTeT/NBDUFYGpaVQVkbNrl2U79xJWWEh5bt2UVZURHlxMWXFxZSXllJWVsafl87fLwTuy2vh+rdncd3bs/DWN33XAHOQ+6NC3WzeeSi9AfenTV1ERETkaGhVQdAYcwXwd6ACuNlaO9fPJTWZt6aaqXeNZ+q7c9m6w6F3Nxe3TDiTW556D3eg56iM+cBRGLO5am1r47alWnEcvFdewdTv32RqGWytgN65W7nlifnc8tb/cM98vclhsL4lkdsOYUnkwRw0sP32tyQ/8QSUlEBJCbakhIrt2yktKKC0sJDSHTsoLSqipKiI0l27KC0pobS0lCeXLm1woxQvcPN//sND//kPZUA5UAbUNrn6n6p1oHt36BwRQI+IcHp07kHvngOIihlCz3796NGnD927d6dHjx50796dbt26Mfb4eBaua3gJ58A+Aw6rFm3qIiIiIkeDsfUsL/IHY8wxwCpgHL59Ej4CRlprKw7hubY1vA9vTTXjR3Xm46UVe84LMsb3dc6JIby3oKjJIaA5xtS4ba9W8PWPG//Edfv1j9sz7hB4795puK+59tAHtJZXf3ML173wQr2zYW4DaeefzyXX/IrK0lIqS0p8l2Vlvq/ycqoqKqgsL6eyspLKigrfZVUVz61cweZG1kWGATFAKVBSd3k0/wUHGENYgJsQj5uQYDfBQS6CQwxBoRAUYgkK9RIYXIsnpIbgYPj4YygoqH8sY+D4IbBkeSGBgV0OuYbG+vK5jWH69OkkX3PN4b7FNmvWrFmHvZmNyMHo+JLmpONLmtPROL6MMVhrD7YoaY/WNCN4EfC+tfZbAGPMp8DpwId+raoJpt41fr9f/mHv5hAfL61g6l3jmfTMx34fs12Oe+f5TPrHR/vfWd/3+1yfeucvGh/z9+cy6bHZvtRl7d7Lfb+v576pj13V6LhPX30Kv7r8z9RUVlJbWUlNVRW1VVW+69XVe69XV1Nb91VTXc0732Ty0fqfvjVr4aPVcNE9NzD8wYepqqmhuraWqtpa36XXS7XXu/fScai2liprWe2i0SWRN783h5vfm9PEv62DKwPWAgEGIgIDiPG4CfMEEhYcSFiIh7CQIMLCggkPDyY0PISwiBDCIkJ5Kf19NhfVvz7TGIgbZEj9d1es3YFvLrDh+UCXKxiPpy8eTy8Gxn7Do1Oq9vs723fcKy+MblIIBC3hFBERkdatNc0ITgF2WWsfq7t+O1Brrf3nITy3VcwIDh/kZsX6hk8iMgY87r3f13c/7H9uUWUt9f5yupvLBWGHsdKwrNp/44YH7X2PP3nPB1zfff+uCqhtpHlagBu6hP709sYOi6KDjOl2QVjQ3jFs3dLJ/S4PuA3rW0bYXrjdMDg2AI8HPB5DYBC+74MgMNB36fFYAuu+PB6LJ8jyxhuwdWv9YxoDgwfDs8/6xqjv30JDPvoInnii/mPM5YJ774XzzgvG4+mFx9OboKDeeDy96i73/b4XAQGdMXUvnpsznaTk6/jii71/r7tnW08/HdJnTKNXTBNmW+s4jqMlnAfQJ+rSnHR8SXPS8SXNyR8zgq0pCP4N2LQ7+BljbgJ67g6GBzz2IeDBfW976623WqLMRt10/SVsb2TvB2Ogc+f9g8Vu9f01WOvb76KxvyJjILSeAHQw5eX+GRcgJMR32cBEXb1/PjU1B3/thk5layhoHMqYISF7A8Huser72ve+nTsbD8NuNxx3nO8yIGD/y32/DrxvzhyorGx43PBwuP12X7gKDPQ9z+PxXTZ02333wfff1/93Zgwcfzw8/3z9r2dtAOACArDWDez9+uTjfJ6Y0khgu8cw7syEuufv/bJ23+vun9wWEPAxjzxS3WBgu//+zpSV/YeDb9VyIIegoKf4Yt4CZs+GbXkQHQUXXQSnnzGKqqq76moQERERaZ0uueSSNhsE/wRgrX207vptQKi1dsohPLfVzAiu3OA0+Ev1sEEuvvx2WZPGHHNSAivXH90xNW7bqxVgzKkjWLm6uuFx44L4ctHiJo35j7+eyUNP7WgwsD18Vw/u/st3GBOIMQEYE4jLFQi49sym1eebxaO4866FDQa2v/1tFCNGzG9SrQBLloyhqGg+n3yCL7Btg+hoX2A7+2zo3HkMJ530ZZPHBbDWIT8/nZycNCorswkOjiUmJoWePZMwRiHwaNEn6tKcdHxJc9LxJc2po58juBC4Y5/rI4AP/FTLYbllwpnc9vwnDf6ifvP5ZxIefkLTxhx/9MfUuG2vVoBbJt3AbZP/1fC4k65v8rg33fY0nyxseEnkjbc9hcfTs8m19j3mtzzwwNd88olTT2Bz0bfvrU0eEyAmZhLFxYv4+c+9/PznB97rJiYm5bDGBTDGRVRUMlFROndPRERE2r/WNCMYgG//iL8D24HngHhr7fZDeG6rmBHcd7fIA3+pPho7Wx6tMTVu26sVwOutZfz4/nz88ZafjntOH957bxNud9M+27HW4buVV5AxM5PZs+zeJZEXGyZemcjQE14/rNkwax2ysiZSUJAJezoJGsBFjx6JxMdntKpxpeXoE3VpTjq+pDnp+JLm5I8ZwVbzG5O1thY4v+7rdiDpUEJga+IO9PDegiKev+1shg100aMrDBvo4vnbzj7sX/6bY0yN2/ZqBXC7A3jvvU08/3wKw4ZF0KOHi2HDInj++ZTDCoHgmwUbesLrTJ78CtNfHsPMmV2Z/vIYJk9+5bBD4O5x4+MziIubTmTkaDyeGCIjRxMXN/2IwlpzjSsiIiLS0bSaGcEj0VpmBFuCPo2S5qTjS5qbjjFpTjq+pDnp+JLm1KFnBEVERERERKRlKAiKiIiIiIh0MAqCIiIiIiIiHYyCoIiIiIiISAejICgiIiIiItLBKAiKiIiIiIh0MAqCIiIiIiIiHYyCoIiIiIiISAejICgiIiIiItLBKAiKiIiIiIh0MAqCIiIiIiIiHYyCoIiIiIiISAejICgiIiIiItLBKAiKiIiIiIh0MAqCIiIiIiIiHYyCoIiIiIiISAejICgiIiIiItLBKAiKiIiIiIh0MAqCIiIiIiIiHUyAvws4UsYYW3fp71JERERERETaBGOt9XcN0gTGGGutVeqVZqHjS5qbjjFpTjq+pDnp+JLm5I/jS0tDRUREREREOhgFQRERERERkQ5GQbDtedjfBUi7puNLmpuOMWlOOr6kOen4kubU4seXzhEUERERERHpYDQjKCIiIiIi0sEoCIqIiIiIiHQwCoIiIiIiIiIdjIKgiIiIiIhIB6Mg2E4ZY9TwVERERERE6qVdQ0VERERERDoYzQi2Q8aYCcaY64wxQ+uua3ZQjhpjzCBjzCXGmCHGmPC623SMyVGzz3HlOuB2/cySI2aM+Zkx5kJjTGjddR1XctQYY3oYY8YZYyLqruvnoxw1R/vno2YE2xljTBowEogAfgT+Yq39zK9FSbthjHkCOB6IA9YDb1hrX/RvVdKeGGNuBy6x1p5pjAkEgvAdb1uttTn+rU7aOmPMc8AYYBCwFrjeWrvSv1VJe2GMeRgYBowCsoGHrbVz/FqUtBvN8fNRn4K1I8aYHsCVwAXW2oHA+0CqMWaAfyuT9sAYEw0kAUl1x9erwNPGmBvr7nf7sz5pN/4PKDXG9ATGA28AqcAsY8xvNXsjh6vu/7DrgcuttZHAh8CzxphO/q1M2gNjTG/gRiDFWhuN7/+uGcaY8XX362ekHKmj/vNRP1Dbl1DgeyAWwFr7JLAc3y/vABhjhhpjovxSnbR1ffB9gh4OYK19FVgFXG+MCbXWev1ZnPz/9u4+aLO6ruP4+7N7wy4gMg5E0CqKj4ggigpObYAiCSFahBIZDjUWRWDtRiBGuuMDgeETDwNRQQIJCDnhMNgQRSJGIA/yKOAmEGiyShC75gLLfvrjnHu6Z2dhuR++97l+935e/+xe97nZ+c3wnus6v3PO73e1T9J826vouvoWcAxwMfAh4KPAO4E3DTfCaNw2wB38/7nPKcAmdBdQAZC0g6QtBhhbtO81wLdt/xDA9qnAw8Dv9q/zGRlTVvX5mIngHGL7QeAf6D7Yxp0DHAjQr4f4u3WORzxftwD3A++XtLmkw4F7gVcD50pamLs1MR0TTpROBh4FxoArbF8P/DPwA+DgrLmJqbB9J90J1Lb96/8BTgfeA9Cv6fp7+otdEZP0LYAJT8n8KnAnsJekP+9/ls/ImKq1/Z8nMYOfjwly7jmf7mR9fIHyjcCLJO0LfB64w/bDA44vGmV7LXAJ3dXNfwI+BtwA7E93cWHX/nciJk3SVpK2BrD9OHAm3Vqb9/V3nJ+kWw+x0FncHlMgaQz4CPD9/rWA64BdJb0W+Axwn+1HhhtlNOwndCfpn5F0V//3W+geR95d0qvzGRlTZduS5tl+AjiNGfp8zGYxc4CkVwHzbd/zLMc/AJxA9+jozrZ/Mpvji7b1fY3Z/s6En72D7oLDA7afkfRxusXx++fxl5is/gr6IcBedGsefsv2Wkkfo9vU43+BNcA+wB794zERz4ukg+g2VNgFuBv4gu2fTjj+J8B7ge2BnfIZGZOxTl/X0q2ffyfwEHC37dWSzqA7UT8yk8GYjPWd4/ePrx/LDHw+ZiLYuP6K5mnAdsAFwC3r3vGTtD3dValP2j5z9kcZrVqnrwuB22w/MPF4f5VqG2CR7duGGWm0StIC4DHgSLq1D38B3Gn7DyW9kO7R9s0BAzfYvmuwwUZzJG0KPAgsAb5Dt67mNXTLJP7a9hpJrwNuApbYPnuwwUZz1tPXUrr19F8ELhyf9EnaFdjK9nVDjTXas55z/JvHdwftH2U/CNiMaXw+ZiI4B/RX008BLgJWAN+gmxA+MeF33mH76oGGGA1bT1/X0b0ZPdEfVx7Vi6nq7y6fBOzZX1TYnW5ntKP6tQ/ji+RzpzkmTdIewFnA3uNXyiW9Gfgw3cZqR9m+UdLhti8YbqTRomfpaw/gOLq+jrR983AjjNY9yzn+t/slFNP/93P+1j5JO9LdIv4GsBjYAriZ7oT9TttrBhxeNC59RaX+u5AuBk4cf/y431hhS9tH96//BjjO9qPDjTRaJeliuoujn17n538KvNX2QcOMLOaCDfVF93UlqwcZXDTvOc7Brgdut/30tP79TATnBklvtH1rfxv5ULoNPFYCt9PtKvRfgw4wmraBvr6azRViKvqF72slvRt4xPYN/c/3pNsB+ZV0d272tf3zAw41GjTh0fWD6e46XwUca/up/vgiug3Wluax9pisSfT1R7bvGHCo0bjKc7BMBOeofve9I4C30H256WPDjijmkvQV1SSdBjwBfAB4u+3lAw8pGiZpB+Av6TZX+Dzd5go/C/wacMD4upuIqUhfMZtm8hwsE8HGSRrrF7vvCWxt+8qJa7YkbWt7xcDDjEalr6gmaRPbT09srP/5IcCXgVNsnzDoIKNZkja1/VS/896WwIuAg4HVdCfrV9r++pBjjHalr6g0G+dgmQjOEZK+B3zc9t/2r7OBR8yY9BXV1tPYNnSPW/1+NoqJ6ZL0n8Ay2+f2r/MeFjMmfUWlynOwfKF8wyTN7//8EPDQeCDQffHkUOOKuSF9RbUNNPZjuh33MgmMKVmnr/ttnytpHuQ9LKYvfUWl2ToHyx3BRk1YpLwAuBc4xPZN2WY9ZkL6imobamx8I5mhxxntWN9VckkLgXvIe1hMU/qKSkP1NTaT/1jMjv4qwfgJ0ifpvtPtpv7EKW9AMS3pK6o9n8YyCYwp2LJ/pHhb4D7b/w18gryHxcxIX1FpkL5yR7Ahkn4buMD9d4b0Vwr2B662vSpX0GM60ldUS2NRSdIVwI7Aw8ANwGeBvYBrbK9MXzEd6SsqDdVXJoKNkDRGF4aBM22f1/98/DGqLEyOKUtfUS2NRSVJhwFfAHamO3laClxi+/T+ePqKKUtfUWnIvrJZTCNsrwGuAb4PfFDSdZL2mXCbeJ4kDTfCaFn6imppLIqNAZfb/rHtrwDLgMMkbQnd5gqSthtygNG09BWVBusrE8G2XEZ3RX1/4HLgHElfkrTI9jO5GhXTlL6iWhqLKvcCu0l6eb9z43V061CPB5C0H90XfUdMRfqKSoP1lUdDGyPpZbYf6P++A3ACsB/wVdtLhxxbtC99RbU0FlUkvYJuG/+1/eu9geNt/7KkW4HP2T5/0EFGs9JXVBqqr0wER5ykXwIWAyuA24Ef2F6+zu/sDRxo+7gBhhgNS19RLY1FpQl9/RD4LrDc9v39sYXApcBmwHzbbxtsoNGk9BWVRqGvTARHmKR9gIuAI4E9gafoHuddDvyj7R8NN7poXfqKamksKk3o6/eAPYAn6dbafBe4yvYjks4AjgLeZPvWocYa7UlfUWlU+spEcIRJOhrYyfbR/eudgDcCrwNW2D5tyPFF29JXVEtjUen59CXpBcABti8dcKjRoPQVlUalr2wWM9puB46Q9F4A2/cAXwauBg6V9MdDDi6al76iWhqLShvq63jbq3KSHlOUvqLSSPSVO4IjTtIxwO50265/3faD/c9/E3g78DsTtl+PmJT0FdXSWFTaQF/7Ah9MXzFV6SsqjUJfY5X/eMyIS4D5wG7AyyU9DvwHsAvwsrwBxTSlr6iWxqLSc/X10vQV05S+otLgfeXR0BEmacz2CrrvF7mfbte97YHPAauA7LAXU5a+oloai0rpKyqlr6g0Kn3l0dARJWme7bWSXgx8E9jF9sr+2PxchYrpSF9RLY1FoRMcDQAABPtJREFUpfQVldJXVBqlvvJo6Ogan6GfClxue6UkAfPyBhQzIH1FtTQWldJXVEpfUWlk+spEcIRMuEKw0PZqSYvpvlvkFeO/kjegmKr0FdXSWFRKX1EpfUWlUe0rawRHy4I+lNX96wuBk227v1W8dsjBRfPSV1RLY1EpfUWl9BWVRrKv3BEcAZIWAmcAjwFvkXQRXSBn2T5HUq5CxZSlr6iWxqJS+opK6SsqjXpfmQiOhlOALYAlwCuBZcDbgPMA+qsFcnb2ialJX1EtjUWl9BWV0ldUGum+8mjowCTNo/v/8LDtlbZvtf0e4DLgU5K+IumFeQOKqUhfUS2NRaX0FZXSV1Rqoa9MBAfWPxN8KbCnpDdM+Plltt9MdxXhgKHGF21LX1EtjUWl9BWV0ldUaqGvTAQHJmmB7WuBq4DLJf3BOr/yTWCxpPmzP7poXfqKamksKqWvqJS+olILfWWN4IAkfQpYJGk1cDzwL8DZkg4FLgL2Al4AXJ+FyjFZ6SuqpbGolL6iUvqKSq30pTz2PAxJJwHvA86m+w6RzWwf0R87DFgELAT+3fbVQ40z2pS+oloai0rpKyqlr6jUUl+ZCA5A0ibAjcAS2/8qaWfgi8Cltj897OiidekrqqWxqJS+olL6ikqt9ZU1ggOw/TRwPbBH//pu4CPAL/bfN4KkX5H01uFGGa1KX1EtjUWl9BWV0ldUaq2vTASH8yXgUUlbSNoUuAF4KXBwf/yvgAVDDS6al76iWhqLSukrKqWvqNRMX3k0dJZJWgTMB54GVtpeNeHYUmCH/tiOtg8ZZpTRqvQV1dJYVEpfUSl9RaUW+8pEcBb1C0R/gy6SW4CXAFfYvrQ//hLg34DNgdfaXjHUWKM96SuqpbGolL6iUvqKSq32lYngLJJ0J/Bh4ErgxcBuwPuBnwKftX2HpIuB5bZPHG6k0aL0FdXSWFRKX1EpfUWlVvvKRHAWSJJtSzoTuMf26ROO/QxwOPBzto8dbJDRrPQV1dJYVEpfUSl9RaXW+8pmMbNDkgTcB3xC0hJJ8wFs/wi4CniXpHeP//JwQ40Gpa+olsaiUvqKSukrKjXdVyaCs2MZcA2wLXAy8HrgPEnv6o9/rz/+KgDnNm1MzjLSV9RaRhqLOstIX1FnGekr6iyj4b7yaGgxSfsBV9A9J/wLwD7A+cDjwBHAVsDDdItHj7F91yADjSalr6iWxqJS+opK6SsqzYW+MhEsJulEYGvbS/rXx9J9yeRhwFpgX+AZ4CbbKwcbaDQpfUW1NBaV0ldUSl9RaS70lUdD690GLJa0Xf/6EuANwK/3t4fvAhYDq57lv494LukrqqWxqJS+olL6ikrN95WJYL2vAScCTwDYfgg4FdirP34J8OSoPTMczUhfUS2NRaX0FZXSV1Rqvq88GjoLJM2zvXb873QLRs8CrgUOtv36IccXbUtfUS2NRaX0FZXSV1Rqva+xoQewMRgPZMLf75X0NPBR4MDBBhZzQvqKamksKqWvqJS+olLrfWUiOJw/A26x/bWhBxJzUvqKamksKqWvqJS+olIzfeXR0AFJGrO9ZuhxxNyUvqJaGotK6Ssqpa+o1EpfmQhGRERERERsZLJraERERERExEYmE8GIiIiIiIiNTCaCERERERERG5lMBCMiIiIiIjYymQhGRERERERsZDIRjIiIiIiI2MhkIhgREREREbGR+T+NcmPmJcJOHAAAAABJRU5ErkJggg=="/>
          <p:cNvSpPr>
            <a:spLocks noChangeAspect="1" noChangeArrowheads="1"/>
          </p:cNvSpPr>
          <p:nvPr/>
        </p:nvSpPr>
        <p:spPr bwMode="auto">
          <a:xfrm>
            <a:off x="2411760" y="324448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478720" y="4152801"/>
            <a:ext cx="7736025" cy="2308324"/>
          </a:xfrm>
          <a:prstGeom prst="rect">
            <a:avLst/>
          </a:prstGeom>
        </p:spPr>
        <p:txBody>
          <a:bodyPr wrap="square">
            <a:spAutoFit/>
          </a:bodyPr>
          <a:lstStyle/>
          <a:p>
            <a:pPr algn="l"/>
            <a:r>
              <a:rPr lang="zh-CN" altLang="en-US" dirty="0"/>
              <a:t>plt.figure(figsize = (12,8),dpi = 90)</a:t>
            </a:r>
          </a:p>
          <a:p>
            <a:pPr algn="l"/>
            <a:r>
              <a:rPr lang="zh-CN" altLang="en-US" dirty="0"/>
              <a:t>plt.plot(data['日期'],data['新增确诊'],marker='o',color='r')</a:t>
            </a:r>
          </a:p>
          <a:p>
            <a:pPr algn="l"/>
            <a:r>
              <a:rPr lang="zh-CN" altLang="en-US" dirty="0"/>
              <a:t>plt.plot(data['日期'],data['新增疑似1'],marker='o',color='y')</a:t>
            </a:r>
          </a:p>
          <a:p>
            <a:pPr algn="l"/>
            <a:endParaRPr lang="zh-CN" altLang="en-US" dirty="0"/>
          </a:p>
          <a:p>
            <a:pPr algn="l"/>
            <a:r>
              <a:rPr lang="zh-CN" altLang="en-US" dirty="0"/>
              <a:t>plt.title('新冠肺炎每日新增趋势图')</a:t>
            </a:r>
          </a:p>
          <a:p>
            <a:pPr algn="l"/>
            <a:r>
              <a:rPr lang="zh-CN" altLang="en-US" dirty="0"/>
              <a:t>plt.tick_params(axis='x',labelsize=10,rotation=60)</a:t>
            </a:r>
          </a:p>
          <a:p>
            <a:pPr algn="l"/>
            <a:r>
              <a:rPr lang="zh-CN" altLang="en-US" dirty="0"/>
              <a:t>plt.grid(True)</a:t>
            </a:r>
          </a:p>
          <a:p>
            <a:pPr algn="l"/>
            <a:r>
              <a:rPr lang="zh-CN" altLang="en-US" dirty="0"/>
              <a:t>plt.legend(loc='best')</a:t>
            </a:r>
          </a:p>
        </p:txBody>
      </p:sp>
      <p:pic>
        <p:nvPicPr>
          <p:cNvPr id="9" name="图片 8"/>
          <p:cNvPicPr>
            <a:picLocks noChangeAspect="1"/>
          </p:cNvPicPr>
          <p:nvPr/>
        </p:nvPicPr>
        <p:blipFill>
          <a:blip r:embed="rId2"/>
          <a:stretch>
            <a:fillRect/>
          </a:stretch>
        </p:blipFill>
        <p:spPr>
          <a:xfrm>
            <a:off x="1102455" y="1065377"/>
            <a:ext cx="6709905" cy="3087424"/>
          </a:xfrm>
          <a:prstGeom prst="rect">
            <a:avLst/>
          </a:prstGeom>
        </p:spPr>
      </p:pic>
    </p:spTree>
    <p:extLst>
      <p:ext uri="{BB962C8B-B14F-4D97-AF65-F5344CB8AC3E}">
        <p14:creationId xmlns:p14="http://schemas.microsoft.com/office/powerpoint/2010/main" val="39073655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268760"/>
            <a:ext cx="8229600" cy="4381947"/>
          </a:xfrm>
        </p:spPr>
        <p:txBody>
          <a:bodyPr/>
          <a:lstStyle/>
          <a:p>
            <a:pPr>
              <a:lnSpc>
                <a:spcPct val="150000"/>
              </a:lnSpc>
            </a:pPr>
            <a:r>
              <a:rPr lang="zh-CN" altLang="en-US" sz="2000" dirty="0" smtClean="0">
                <a:latin typeface="+mn-ea"/>
                <a:ea typeface="+mn-ea"/>
              </a:rPr>
              <a:t>在数据科学、交互式计算以及可视化等领域，</a:t>
            </a:r>
            <a:r>
              <a:rPr lang="en-US" altLang="zh-CN" sz="2000" dirty="0" smtClean="0">
                <a:latin typeface="+mn-ea"/>
                <a:ea typeface="+mn-ea"/>
              </a:rPr>
              <a:t>Python</a:t>
            </a:r>
            <a:r>
              <a:rPr lang="zh-CN" altLang="en-US" sz="2000" dirty="0" smtClean="0">
                <a:latin typeface="+mn-ea"/>
                <a:ea typeface="+mn-ea"/>
              </a:rPr>
              <a:t>经常被拿来和其他开源或商业编程语言进行比较，如</a:t>
            </a:r>
            <a:r>
              <a:rPr lang="en-US" altLang="zh-CN" sz="2000" dirty="0" smtClean="0">
                <a:latin typeface="+mn-ea"/>
                <a:ea typeface="+mn-ea"/>
              </a:rPr>
              <a:t>R</a:t>
            </a:r>
            <a:r>
              <a:rPr lang="zh-CN" altLang="en-US" sz="2000" dirty="0" smtClean="0">
                <a:latin typeface="+mn-ea"/>
                <a:ea typeface="+mn-ea"/>
              </a:rPr>
              <a:t>、</a:t>
            </a:r>
            <a:r>
              <a:rPr lang="en-US" altLang="zh-CN" sz="2000" dirty="0" smtClean="0">
                <a:latin typeface="+mn-ea"/>
                <a:ea typeface="+mn-ea"/>
              </a:rPr>
              <a:t>MATLAB</a:t>
            </a:r>
            <a:r>
              <a:rPr lang="zh-CN" altLang="en-US" sz="2000" dirty="0" smtClean="0">
                <a:latin typeface="+mn-ea"/>
                <a:ea typeface="+mn-ea"/>
              </a:rPr>
              <a:t>、</a:t>
            </a:r>
            <a:r>
              <a:rPr lang="en-US" altLang="zh-CN" sz="2000" dirty="0" smtClean="0">
                <a:latin typeface="+mn-ea"/>
                <a:ea typeface="+mn-ea"/>
              </a:rPr>
              <a:t>SAS</a:t>
            </a:r>
            <a:r>
              <a:rPr lang="zh-CN" altLang="en-US" sz="2000" dirty="0" smtClean="0">
                <a:latin typeface="+mn-ea"/>
                <a:ea typeface="+mn-ea"/>
              </a:rPr>
              <a:t>、</a:t>
            </a:r>
            <a:r>
              <a:rPr lang="en-US" altLang="zh-CN" sz="2000" dirty="0" err="1" smtClean="0">
                <a:latin typeface="+mn-ea"/>
                <a:ea typeface="+mn-ea"/>
              </a:rPr>
              <a:t>Stata</a:t>
            </a:r>
            <a:r>
              <a:rPr lang="zh-CN" altLang="en-US" sz="2000" dirty="0" smtClean="0">
                <a:latin typeface="+mn-ea"/>
                <a:ea typeface="+mn-ea"/>
              </a:rPr>
              <a:t>等。近年来，</a:t>
            </a:r>
            <a:r>
              <a:rPr lang="en-US" altLang="zh-CN" sz="2000" dirty="0" smtClean="0">
                <a:latin typeface="+mn-ea"/>
                <a:ea typeface="+mn-ea"/>
              </a:rPr>
              <a:t>Python</a:t>
            </a:r>
            <a:r>
              <a:rPr lang="zh-CN" altLang="en-US" sz="2000" dirty="0" smtClean="0">
                <a:latin typeface="+mn-ea"/>
                <a:ea typeface="+mn-ea"/>
              </a:rPr>
              <a:t>提高了对类库的支持（如</a:t>
            </a:r>
            <a:r>
              <a:rPr lang="en-US" altLang="zh-CN" sz="2000" dirty="0" smtClean="0">
                <a:latin typeface="+mn-ea"/>
                <a:ea typeface="+mn-ea"/>
              </a:rPr>
              <a:t>pandas</a:t>
            </a:r>
            <a:r>
              <a:rPr lang="zh-CN" altLang="en-US" sz="2000" dirty="0" smtClean="0">
                <a:latin typeface="+mn-ea"/>
                <a:ea typeface="+mn-ea"/>
              </a:rPr>
              <a:t>和</a:t>
            </a:r>
            <a:r>
              <a:rPr lang="en-US" altLang="zh-CN" sz="2000" dirty="0" err="1" smtClean="0">
                <a:latin typeface="+mn-ea"/>
                <a:ea typeface="+mn-ea"/>
              </a:rPr>
              <a:t>scikit</a:t>
            </a:r>
            <a:r>
              <a:rPr lang="en-US" altLang="zh-CN" sz="2000" dirty="0" smtClean="0">
                <a:latin typeface="+mn-ea"/>
                <a:ea typeface="+mn-ea"/>
              </a:rPr>
              <a:t>-learn</a:t>
            </a:r>
            <a:r>
              <a:rPr lang="zh-CN" altLang="en-US" sz="2000" dirty="0" smtClean="0">
                <a:latin typeface="+mn-ea"/>
                <a:ea typeface="+mn-ea"/>
              </a:rPr>
              <a:t>），使得它成为数据分析任务的一个流行的选择。</a:t>
            </a:r>
            <a:endParaRPr lang="en-US" altLang="zh-CN" sz="2000" dirty="0" smtClean="0">
              <a:latin typeface="+mn-ea"/>
              <a:ea typeface="+mn-ea"/>
            </a:endParaRPr>
          </a:p>
          <a:p>
            <a:pPr>
              <a:lnSpc>
                <a:spcPct val="150000"/>
              </a:lnSpc>
            </a:pPr>
            <a:r>
              <a:rPr lang="zh-CN" altLang="en-US" sz="2000" dirty="0" smtClean="0">
                <a:latin typeface="+mn-ea"/>
                <a:ea typeface="+mn-ea"/>
              </a:rPr>
              <a:t>综合考虑</a:t>
            </a:r>
            <a:r>
              <a:rPr lang="en-US" altLang="zh-CN" sz="2000" dirty="0" smtClean="0">
                <a:latin typeface="+mn-ea"/>
                <a:ea typeface="+mn-ea"/>
              </a:rPr>
              <a:t>Python</a:t>
            </a:r>
            <a:r>
              <a:rPr lang="zh-CN" altLang="en-US" sz="2000" dirty="0" smtClean="0">
                <a:latin typeface="+mn-ea"/>
                <a:ea typeface="+mn-ea"/>
              </a:rPr>
              <a:t>在通用软件工程上的实力，它便成为数据应用的首选语言。</a:t>
            </a:r>
            <a:endParaRPr lang="zh-CN" altLang="en-US" sz="2000" dirty="0">
              <a:latin typeface="+mn-ea"/>
              <a:ea typeface="+mn-ea"/>
            </a:endParaRPr>
          </a:p>
        </p:txBody>
      </p:sp>
      <p:sp>
        <p:nvSpPr>
          <p:cNvPr id="3" name="标题 2"/>
          <p:cNvSpPr>
            <a:spLocks noGrp="1"/>
          </p:cNvSpPr>
          <p:nvPr>
            <p:ph type="title"/>
          </p:nvPr>
        </p:nvSpPr>
        <p:spPr/>
        <p:txBody>
          <a:bodyPr/>
          <a:lstStyle/>
          <a:p>
            <a:r>
              <a:rPr lang="zh-CN" altLang="en-US" dirty="0" smtClean="0">
                <a:solidFill>
                  <a:schemeClr val="bg1"/>
                </a:solidFill>
              </a:rPr>
              <a:t>为何利用</a:t>
            </a:r>
            <a:r>
              <a:rPr lang="en-US" altLang="zh-CN" dirty="0" smtClean="0">
                <a:solidFill>
                  <a:schemeClr val="bg1"/>
                </a:solidFill>
              </a:rPr>
              <a:t>Python</a:t>
            </a:r>
            <a:r>
              <a:rPr lang="zh-CN" altLang="en-US" dirty="0" smtClean="0">
                <a:solidFill>
                  <a:schemeClr val="bg1"/>
                </a:solidFill>
              </a:rPr>
              <a:t>进行数据分析</a:t>
            </a:r>
            <a:endParaRPr lang="zh-CN" altLang="en-US" dirty="0">
              <a:solidFill>
                <a:schemeClr val="bg1"/>
              </a:solidFill>
            </a:endParaRPr>
          </a:p>
        </p:txBody>
      </p:sp>
      <p:pic>
        <p:nvPicPr>
          <p:cNvPr id="4" name="Picture 2" descr="http://4.bp.blogspot.com/-VBx4r_I3-0o/UVl5cCcGKOI/AAAAAAAADCs/nj5mMcBDNzE/s1600/break.JPG"/>
          <p:cNvPicPr>
            <a:picLocks noChangeAspect="1" noChangeArrowheads="1"/>
          </p:cNvPicPr>
          <p:nvPr/>
        </p:nvPicPr>
        <p:blipFill>
          <a:blip r:embed="rId2" cstate="print"/>
          <a:srcRect/>
          <a:stretch>
            <a:fillRect/>
          </a:stretch>
        </p:blipFill>
        <p:spPr bwMode="auto">
          <a:xfrm>
            <a:off x="7416824" y="5229200"/>
            <a:ext cx="1619672" cy="1550045"/>
          </a:xfrm>
          <a:prstGeom prst="rect">
            <a:avLst/>
          </a:prstGeom>
          <a:noFill/>
          <a:ln w="9525">
            <a:noFill/>
            <a:miter lim="800000"/>
            <a:headEnd/>
            <a:tailEnd/>
          </a:ln>
        </p:spPr>
      </p:pic>
    </p:spTree>
    <p:extLst>
      <p:ext uri="{BB962C8B-B14F-4D97-AF65-F5344CB8AC3E}">
        <p14:creationId xmlns:p14="http://schemas.microsoft.com/office/powerpoint/2010/main" val="40916534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4" name="灯片编号占位符 3"/>
          <p:cNvSpPr>
            <a:spLocks noGrp="1"/>
          </p:cNvSpPr>
          <p:nvPr>
            <p:ph type="sldNum" sz="quarter" idx="4"/>
          </p:nvPr>
        </p:nvSpPr>
        <p:spPr/>
        <p:txBody>
          <a:bodyPr/>
          <a:lstStyle/>
          <a:p>
            <a:fld id="{950BD6B0-76F7-4942-8BD6-FCF18CBA2D80}" type="slidenum">
              <a:rPr lang="en-US" altLang="zh-CN" smtClean="0"/>
              <a:pPr/>
              <a:t>55</a:t>
            </a:fld>
            <a:endParaRPr lang="en-US" altLang="zh-CN"/>
          </a:p>
        </p:txBody>
      </p:sp>
      <p:sp>
        <p:nvSpPr>
          <p:cNvPr id="6" name="标题 5"/>
          <p:cNvSpPr>
            <a:spLocks noGrp="1"/>
          </p:cNvSpPr>
          <p:nvPr>
            <p:ph type="ctrTitle"/>
          </p:nvPr>
        </p:nvSpPr>
        <p:spPr/>
        <p:txBody>
          <a:bodyPr/>
          <a:lstStyle/>
          <a:p>
            <a:r>
              <a:rPr lang="en-US" altLang="zh-CN" dirty="0" smtClean="0"/>
              <a:t>1.5 </a:t>
            </a:r>
            <a:r>
              <a:rPr lang="x-none" altLang="zh-CN" dirty="0" smtClean="0"/>
              <a:t>Python常用类库</a:t>
            </a:r>
            <a:endParaRPr lang="zh-CN" altLang="en-US" dirty="0"/>
          </a:p>
        </p:txBody>
      </p:sp>
    </p:spTree>
    <p:extLst>
      <p:ext uri="{BB962C8B-B14F-4D97-AF65-F5344CB8AC3E}">
        <p14:creationId xmlns:p14="http://schemas.microsoft.com/office/powerpoint/2010/main" val="32106318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Python常用类库</a:t>
            </a:r>
            <a:endParaRPr lang="zh-CN" altLang="en-US" dirty="0"/>
          </a:p>
        </p:txBody>
      </p:sp>
      <p:sp>
        <p:nvSpPr>
          <p:cNvPr id="3" name="内容占位符 2"/>
          <p:cNvSpPr>
            <a:spLocks noGrp="1"/>
          </p:cNvSpPr>
          <p:nvPr>
            <p:ph idx="1"/>
          </p:nvPr>
        </p:nvSpPr>
        <p:spPr>
          <a:xfrm>
            <a:off x="251520" y="1124744"/>
            <a:ext cx="8591872" cy="4876800"/>
          </a:xfrm>
        </p:spPr>
        <p:txBody>
          <a:bodyPr/>
          <a:lstStyle/>
          <a:p>
            <a:r>
              <a:rPr lang="en-US" altLang="zh-CN" b="1" dirty="0" smtClean="0"/>
              <a:t>1</a:t>
            </a:r>
            <a:r>
              <a:rPr lang="en-US" altLang="zh-CN" b="1" dirty="0"/>
              <a:t>. </a:t>
            </a:r>
            <a:r>
              <a:rPr lang="en-US" altLang="zh-CN" b="1" dirty="0" err="1" smtClean="0"/>
              <a:t>Numpy</a:t>
            </a:r>
            <a:endParaRPr lang="en-US" altLang="zh-CN" dirty="0"/>
          </a:p>
          <a:p>
            <a:pPr lvl="1"/>
            <a:r>
              <a:rPr lang="en-US" altLang="zh-CN" dirty="0" err="1" smtClean="0"/>
              <a:t>NumPy</a:t>
            </a:r>
            <a:r>
              <a:rPr lang="zh-CN" altLang="zh-CN" dirty="0" smtClean="0"/>
              <a:t>软件包</a:t>
            </a:r>
            <a:r>
              <a:rPr lang="zh-CN" altLang="zh-CN" dirty="0"/>
              <a:t>是</a:t>
            </a:r>
            <a:r>
              <a:rPr lang="en-US" altLang="zh-CN" dirty="0"/>
              <a:t>Python</a:t>
            </a:r>
            <a:r>
              <a:rPr lang="zh-CN" altLang="zh-CN" dirty="0"/>
              <a:t>生态系统中数据分析、机器学习和科学计算的</a:t>
            </a:r>
            <a:r>
              <a:rPr lang="zh-CN" altLang="zh-CN" dirty="0" smtClean="0"/>
              <a:t>主力军。</a:t>
            </a:r>
            <a:r>
              <a:rPr lang="zh-CN" altLang="zh-CN" dirty="0"/>
              <a:t>它极大地简化了向量和矩阵的操作处理</a:t>
            </a:r>
            <a:r>
              <a:rPr lang="zh-CN" altLang="zh-CN" dirty="0" smtClean="0"/>
              <a:t>。</a:t>
            </a:r>
            <a:endParaRPr lang="en-US" altLang="zh-CN" dirty="0"/>
          </a:p>
          <a:p>
            <a:pPr lvl="1"/>
            <a:r>
              <a:rPr lang="zh-CN" altLang="zh-CN" dirty="0" smtClean="0"/>
              <a:t>除了</a:t>
            </a:r>
            <a:r>
              <a:rPr lang="zh-CN" altLang="zh-CN" dirty="0"/>
              <a:t>能对数值数据进行切片（</a:t>
            </a:r>
            <a:r>
              <a:rPr lang="en-US" altLang="zh-CN" dirty="0"/>
              <a:t>slice</a:t>
            </a:r>
            <a:r>
              <a:rPr lang="zh-CN" altLang="zh-CN" dirty="0"/>
              <a:t>）和切块（</a:t>
            </a:r>
            <a:r>
              <a:rPr lang="en-US" altLang="zh-CN" dirty="0"/>
              <a:t>dice</a:t>
            </a:r>
            <a:r>
              <a:rPr lang="zh-CN" altLang="zh-CN" dirty="0"/>
              <a:t>）外，使用</a:t>
            </a:r>
            <a:r>
              <a:rPr lang="en-US" altLang="zh-CN" dirty="0" err="1"/>
              <a:t>NumPy</a:t>
            </a:r>
            <a:r>
              <a:rPr lang="zh-CN" altLang="zh-CN" dirty="0"/>
              <a:t>还能为处理和调试上述库中的高级实例带来极大便利</a:t>
            </a:r>
            <a:r>
              <a:rPr lang="zh-CN" altLang="zh-CN" dirty="0" smtClean="0"/>
              <a:t>。</a:t>
            </a:r>
            <a:endParaRPr lang="en-US" altLang="zh-CN" dirty="0" smtClean="0"/>
          </a:p>
          <a:p>
            <a:pPr lvl="1"/>
            <a:r>
              <a:rPr lang="zh-CN" altLang="zh-CN" dirty="0" smtClean="0"/>
              <a:t>一般</a:t>
            </a:r>
            <a:r>
              <a:rPr lang="zh-CN" altLang="zh-CN" dirty="0"/>
              <a:t>被很多大型金融公司使用，以及核心的科学计算组织如</a:t>
            </a:r>
            <a:r>
              <a:rPr lang="en-US" altLang="zh-CN" dirty="0"/>
              <a:t>Lawrence Livermore</a:t>
            </a:r>
            <a:r>
              <a:rPr lang="zh-CN" altLang="zh-CN" dirty="0"/>
              <a:t>、</a:t>
            </a:r>
            <a:r>
              <a:rPr lang="en-US" altLang="zh-CN" dirty="0"/>
              <a:t>NASA</a:t>
            </a:r>
            <a:r>
              <a:rPr lang="zh-CN" altLang="zh-CN" dirty="0"/>
              <a:t>用其处理一些本来使用</a:t>
            </a:r>
            <a:r>
              <a:rPr lang="en-US" altLang="zh-CN" dirty="0"/>
              <a:t>C++</a:t>
            </a:r>
            <a:r>
              <a:rPr lang="zh-CN" altLang="zh-CN" dirty="0"/>
              <a:t>、</a:t>
            </a:r>
            <a:r>
              <a:rPr lang="en-US" altLang="zh-CN" dirty="0"/>
              <a:t>Fortran</a:t>
            </a:r>
            <a:r>
              <a:rPr lang="zh-CN" altLang="zh-CN" dirty="0"/>
              <a:t>或</a:t>
            </a:r>
            <a:r>
              <a:rPr lang="en-US" altLang="zh-CN" dirty="0"/>
              <a:t>Matlab</a:t>
            </a:r>
            <a:r>
              <a:rPr lang="zh-CN" altLang="zh-CN" dirty="0"/>
              <a:t>等所做的任务</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56</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98743228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a:t>
            </a:r>
            <a:r>
              <a:rPr lang="x-none" altLang="zh-CN" dirty="0" smtClean="0"/>
              <a:t>Python常用类库</a:t>
            </a:r>
            <a:endParaRPr lang="zh-CN" altLang="en-US" dirty="0"/>
          </a:p>
        </p:txBody>
      </p:sp>
      <p:sp>
        <p:nvSpPr>
          <p:cNvPr id="3" name="内容占位符 2"/>
          <p:cNvSpPr>
            <a:spLocks noGrp="1"/>
          </p:cNvSpPr>
          <p:nvPr>
            <p:ph idx="1"/>
          </p:nvPr>
        </p:nvSpPr>
        <p:spPr>
          <a:xfrm>
            <a:off x="251520" y="1124744"/>
            <a:ext cx="8591872" cy="4876800"/>
          </a:xfrm>
        </p:spPr>
        <p:txBody>
          <a:bodyPr/>
          <a:lstStyle/>
          <a:p>
            <a:pPr algn="just"/>
            <a:r>
              <a:rPr lang="en-US" altLang="zh-CN" b="1" dirty="0" smtClean="0"/>
              <a:t>2</a:t>
            </a:r>
            <a:r>
              <a:rPr lang="en-US" altLang="zh-CN" b="1" dirty="0"/>
              <a:t>. </a:t>
            </a:r>
            <a:r>
              <a:rPr lang="en-US" altLang="zh-CN" b="1" dirty="0" err="1" smtClean="0"/>
              <a:t>SciPy</a:t>
            </a:r>
            <a:endParaRPr lang="en-US" altLang="zh-CN" dirty="0"/>
          </a:p>
          <a:p>
            <a:pPr lvl="1" algn="just"/>
            <a:r>
              <a:rPr lang="en-US" altLang="zh-CN" dirty="0" err="1" smtClean="0"/>
              <a:t>SciPy</a:t>
            </a:r>
            <a:r>
              <a:rPr lang="zh-CN" altLang="zh-CN" dirty="0"/>
              <a:t>（</a:t>
            </a:r>
            <a:r>
              <a:rPr lang="en-US" altLang="zh-CN" dirty="0"/>
              <a:t>http://scipy.org</a:t>
            </a:r>
            <a:r>
              <a:rPr lang="zh-CN" altLang="zh-CN" dirty="0"/>
              <a:t>）是基于</a:t>
            </a:r>
            <a:r>
              <a:rPr lang="en-US" altLang="zh-CN" dirty="0" err="1"/>
              <a:t>NumPy</a:t>
            </a:r>
            <a:r>
              <a:rPr lang="zh-CN" altLang="zh-CN" dirty="0"/>
              <a:t>开发的高级模块，依赖于</a:t>
            </a:r>
            <a:r>
              <a:rPr lang="en-US" altLang="zh-CN" dirty="0" err="1"/>
              <a:t>NumPy</a:t>
            </a:r>
            <a:r>
              <a:rPr lang="zh-CN" altLang="zh-CN" dirty="0"/>
              <a:t>，提供了许多数学算法和函数的实现，可便捷快速地解决科学计算中的一些标准问题，例如数值积分和微分方程求解、最优化、甚至包括信号处理等</a:t>
            </a:r>
            <a:r>
              <a:rPr lang="zh-CN" altLang="zh-CN" dirty="0" smtClean="0"/>
              <a:t>。</a:t>
            </a:r>
            <a:endParaRPr lang="en-US" altLang="zh-CN" dirty="0" smtClean="0"/>
          </a:p>
          <a:p>
            <a:pPr lvl="1" algn="just"/>
            <a:endParaRPr lang="en-US" altLang="zh-CN" dirty="0" smtClean="0"/>
          </a:p>
          <a:p>
            <a:pPr lvl="1" algn="just"/>
            <a:r>
              <a:rPr lang="zh-CN" altLang="zh-CN" dirty="0" smtClean="0"/>
              <a:t>作为</a:t>
            </a:r>
            <a:r>
              <a:rPr lang="zh-CN" altLang="zh-CN" dirty="0"/>
              <a:t>标准科学计算程序库，</a:t>
            </a:r>
            <a:r>
              <a:rPr lang="en-US" altLang="zh-CN" dirty="0"/>
              <a:t> </a:t>
            </a:r>
            <a:r>
              <a:rPr lang="en-US" altLang="zh-CN" dirty="0" err="1"/>
              <a:t>SciPy</a:t>
            </a:r>
            <a:r>
              <a:rPr lang="zh-CN" altLang="zh-CN" dirty="0"/>
              <a:t>它是</a:t>
            </a:r>
            <a:r>
              <a:rPr lang="en-US" altLang="zh-CN" dirty="0"/>
              <a:t>Python</a:t>
            </a:r>
            <a:r>
              <a:rPr lang="zh-CN" altLang="zh-CN" dirty="0"/>
              <a:t>科学计算程序的核心包，包含了科学计算中常见问题的各个功能模块，不同子模块适用于不同的应用</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57</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488746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a:t>
            </a:r>
            <a:r>
              <a:rPr lang="x-none" altLang="zh-CN" dirty="0" smtClean="0"/>
              <a:t>Python常用类库</a:t>
            </a:r>
            <a:endParaRPr lang="zh-CN" altLang="en-US" dirty="0"/>
          </a:p>
        </p:txBody>
      </p:sp>
      <p:sp>
        <p:nvSpPr>
          <p:cNvPr id="3" name="内容占位符 2"/>
          <p:cNvSpPr>
            <a:spLocks noGrp="1"/>
          </p:cNvSpPr>
          <p:nvPr>
            <p:ph idx="1"/>
          </p:nvPr>
        </p:nvSpPr>
        <p:spPr>
          <a:xfrm>
            <a:off x="251520" y="1124744"/>
            <a:ext cx="8424936" cy="4876800"/>
          </a:xfrm>
        </p:spPr>
        <p:txBody>
          <a:bodyPr/>
          <a:lstStyle/>
          <a:p>
            <a:pPr algn="just"/>
            <a:r>
              <a:rPr lang="en-US" altLang="zh-CN" b="1" dirty="0" smtClean="0"/>
              <a:t>3</a:t>
            </a:r>
            <a:r>
              <a:rPr lang="en-US" altLang="zh-CN" b="1" dirty="0"/>
              <a:t>. </a:t>
            </a:r>
            <a:r>
              <a:rPr lang="en-US" altLang="zh-CN" b="1" dirty="0" smtClean="0"/>
              <a:t>Pandas</a:t>
            </a:r>
            <a:endParaRPr lang="en-US" altLang="zh-CN" dirty="0"/>
          </a:p>
          <a:p>
            <a:pPr lvl="1" algn="just"/>
            <a:r>
              <a:rPr lang="en-US" altLang="zh-CN" dirty="0" smtClean="0"/>
              <a:t>Pandas</a:t>
            </a:r>
            <a:r>
              <a:rPr lang="zh-CN" altLang="zh-CN" dirty="0"/>
              <a:t>提供了大量快速便捷处理数据的函数和方法。它是使</a:t>
            </a:r>
            <a:r>
              <a:rPr lang="en-US" altLang="zh-CN" dirty="0"/>
              <a:t>Python</a:t>
            </a:r>
            <a:r>
              <a:rPr lang="zh-CN" altLang="zh-CN" dirty="0"/>
              <a:t>成为强大而高效的数据分析环境的重要因素</a:t>
            </a:r>
            <a:r>
              <a:rPr lang="zh-CN" altLang="zh-CN" dirty="0" smtClean="0"/>
              <a:t>之一。</a:t>
            </a:r>
            <a:endParaRPr lang="en-US" altLang="zh-CN" dirty="0" smtClean="0"/>
          </a:p>
          <a:p>
            <a:pPr lvl="1" algn="just"/>
            <a:r>
              <a:rPr lang="en-US" altLang="zh-CN" dirty="0" smtClean="0"/>
              <a:t>Pandas</a:t>
            </a:r>
            <a:r>
              <a:rPr lang="zh-CN" altLang="zh-CN" dirty="0"/>
              <a:t>中主要的数据结构有</a:t>
            </a:r>
            <a:r>
              <a:rPr lang="en-US" altLang="zh-CN" dirty="0"/>
              <a:t>Series</a:t>
            </a:r>
            <a:r>
              <a:rPr lang="zh-CN" altLang="zh-CN" dirty="0"/>
              <a:t>、</a:t>
            </a:r>
            <a:r>
              <a:rPr lang="en-US" altLang="zh-CN" dirty="0" err="1"/>
              <a:t>DataFrame</a:t>
            </a:r>
            <a:r>
              <a:rPr lang="zh-CN" altLang="zh-CN" dirty="0"/>
              <a:t>和</a:t>
            </a:r>
            <a:r>
              <a:rPr lang="en-US" altLang="zh-CN" dirty="0"/>
              <a:t>Panel</a:t>
            </a:r>
            <a:r>
              <a:rPr lang="zh-CN" altLang="zh-CN" dirty="0"/>
              <a:t>。其中</a:t>
            </a:r>
            <a:r>
              <a:rPr lang="en-US" altLang="zh-CN" dirty="0"/>
              <a:t>Series</a:t>
            </a:r>
            <a:r>
              <a:rPr lang="zh-CN" altLang="zh-CN" dirty="0"/>
              <a:t>是一维数组，与</a:t>
            </a:r>
            <a:r>
              <a:rPr lang="en-US" altLang="zh-CN" dirty="0" err="1"/>
              <a:t>NumPy</a:t>
            </a:r>
            <a:r>
              <a:rPr lang="zh-CN" altLang="zh-CN" dirty="0"/>
              <a:t>中的一维</a:t>
            </a:r>
            <a:r>
              <a:rPr lang="en-US" altLang="zh-CN" dirty="0"/>
              <a:t>array</a:t>
            </a:r>
            <a:r>
              <a:rPr lang="zh-CN" altLang="zh-CN" dirty="0"/>
              <a:t>以及</a:t>
            </a:r>
            <a:r>
              <a:rPr lang="en-US" altLang="zh-CN" dirty="0"/>
              <a:t>Python</a:t>
            </a:r>
            <a:r>
              <a:rPr lang="zh-CN" altLang="zh-CN" dirty="0"/>
              <a:t>基本的数据结构</a:t>
            </a:r>
            <a:r>
              <a:rPr lang="en-US" altLang="zh-CN" dirty="0"/>
              <a:t>List</a:t>
            </a:r>
            <a:r>
              <a:rPr lang="zh-CN" altLang="zh-CN" dirty="0" smtClean="0"/>
              <a:t>类似；</a:t>
            </a:r>
            <a:r>
              <a:rPr lang="en-US" altLang="zh-CN" dirty="0" err="1"/>
              <a:t>DataFrame</a:t>
            </a:r>
            <a:r>
              <a:rPr lang="zh-CN" altLang="zh-CN" dirty="0"/>
              <a:t>是二维的表格型数据结构，可以将</a:t>
            </a:r>
            <a:r>
              <a:rPr lang="en-US" altLang="zh-CN" dirty="0" err="1"/>
              <a:t>DataFrame</a:t>
            </a:r>
            <a:r>
              <a:rPr lang="zh-CN" altLang="zh-CN" dirty="0"/>
              <a:t>理解为</a:t>
            </a:r>
            <a:r>
              <a:rPr lang="en-US" altLang="zh-CN" dirty="0"/>
              <a:t>Series</a:t>
            </a:r>
            <a:r>
              <a:rPr lang="zh-CN" altLang="zh-CN" dirty="0"/>
              <a:t>的容器；</a:t>
            </a:r>
            <a:r>
              <a:rPr lang="en-US" altLang="zh-CN" dirty="0"/>
              <a:t> Panel</a:t>
            </a:r>
            <a:r>
              <a:rPr lang="zh-CN" altLang="zh-CN" dirty="0"/>
              <a:t>是三维的数组，可看作为</a:t>
            </a:r>
            <a:r>
              <a:rPr lang="en-US" altLang="zh-CN" dirty="0" err="1"/>
              <a:t>DataFrame</a:t>
            </a:r>
            <a:r>
              <a:rPr lang="zh-CN" altLang="zh-CN" dirty="0"/>
              <a:t>的容器</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58</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4260106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Python常用类库</a:t>
            </a:r>
            <a:endParaRPr lang="zh-CN" altLang="en-US" dirty="0"/>
          </a:p>
        </p:txBody>
      </p:sp>
      <p:sp>
        <p:nvSpPr>
          <p:cNvPr id="3" name="内容占位符 2"/>
          <p:cNvSpPr>
            <a:spLocks noGrp="1"/>
          </p:cNvSpPr>
          <p:nvPr>
            <p:ph idx="1"/>
          </p:nvPr>
        </p:nvSpPr>
        <p:spPr>
          <a:xfrm>
            <a:off x="251520" y="1124744"/>
            <a:ext cx="8591872" cy="2088232"/>
          </a:xfrm>
        </p:spPr>
        <p:txBody>
          <a:bodyPr/>
          <a:lstStyle/>
          <a:p>
            <a:pPr algn="just"/>
            <a:r>
              <a:rPr lang="en-US" altLang="zh-CN" b="1" dirty="0" smtClean="0"/>
              <a:t>4</a:t>
            </a:r>
            <a:r>
              <a:rPr lang="en-US" altLang="zh-CN" b="1" dirty="0"/>
              <a:t>. </a:t>
            </a:r>
            <a:r>
              <a:rPr lang="en-US" altLang="zh-CN" b="1" dirty="0" err="1" smtClean="0"/>
              <a:t>Matplotlib</a:t>
            </a:r>
            <a:endParaRPr lang="en-US" altLang="zh-CN" dirty="0"/>
          </a:p>
          <a:p>
            <a:pPr lvl="1" algn="just">
              <a:lnSpc>
                <a:spcPct val="150000"/>
              </a:lnSpc>
            </a:pPr>
            <a:r>
              <a:rPr lang="en-US" altLang="zh-CN" dirty="0" err="1" smtClean="0"/>
              <a:t>Matplotlib</a:t>
            </a:r>
            <a:r>
              <a:rPr lang="zh-CN" altLang="zh-CN" dirty="0" smtClean="0"/>
              <a:t>是</a:t>
            </a:r>
            <a:r>
              <a:rPr lang="en-US" altLang="zh-CN" dirty="0"/>
              <a:t>Python </a:t>
            </a:r>
            <a:r>
              <a:rPr lang="zh-CN" altLang="zh-CN" dirty="0"/>
              <a:t>的绘图库，是用于生成出版质量级别图形的桌面绘图</a:t>
            </a:r>
            <a:r>
              <a:rPr lang="zh-CN" altLang="zh-CN" dirty="0" smtClean="0"/>
              <a:t>包</a:t>
            </a:r>
            <a:r>
              <a:rPr lang="zh-CN" altLang="en-US" dirty="0" smtClean="0"/>
              <a:t>，</a:t>
            </a:r>
            <a:r>
              <a:rPr lang="zh-CN" altLang="zh-CN" dirty="0" smtClean="0"/>
              <a:t>让</a:t>
            </a:r>
            <a:r>
              <a:rPr lang="zh-CN" altLang="zh-CN" dirty="0"/>
              <a:t>用户很轻松地将数据图形化，同时还提供多样化的输出格式</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59</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9829500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zh-CN" dirty="0"/>
              <a:t>数据、</a:t>
            </a:r>
            <a:r>
              <a:rPr lang="zh-CN" altLang="en-US" dirty="0"/>
              <a:t>信息与数据分析</a:t>
            </a: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grpSp>
        <p:nvGrpSpPr>
          <p:cNvPr id="6" name="组合 5"/>
          <p:cNvGrpSpPr>
            <a:grpSpLocks/>
          </p:cNvGrpSpPr>
          <p:nvPr/>
        </p:nvGrpSpPr>
        <p:grpSpPr bwMode="auto">
          <a:xfrm>
            <a:off x="2195736" y="2792703"/>
            <a:ext cx="4896544" cy="2520280"/>
            <a:chOff x="983840" y="2959497"/>
            <a:chExt cx="6540488" cy="2763688"/>
          </a:xfrm>
        </p:grpSpPr>
        <p:grpSp>
          <p:nvGrpSpPr>
            <p:cNvPr id="7" name="组合 4"/>
            <p:cNvGrpSpPr>
              <a:grpSpLocks/>
            </p:cNvGrpSpPr>
            <p:nvPr/>
          </p:nvGrpSpPr>
          <p:grpSpPr bwMode="auto">
            <a:xfrm>
              <a:off x="983840" y="3386766"/>
              <a:ext cx="6540488" cy="2062137"/>
              <a:chOff x="888280" y="1974478"/>
              <a:chExt cx="6752154" cy="2220515"/>
            </a:xfrm>
          </p:grpSpPr>
          <p:sp>
            <p:nvSpPr>
              <p:cNvPr id="9" name="任意多边形 8"/>
              <p:cNvSpPr/>
              <p:nvPr/>
            </p:nvSpPr>
            <p:spPr>
              <a:xfrm>
                <a:off x="888280" y="1973358"/>
                <a:ext cx="2307981" cy="2221584"/>
              </a:xfrm>
              <a:custGeom>
                <a:avLst/>
                <a:gdLst>
                  <a:gd name="connsiteX0" fmla="*/ 0 w 2220515"/>
                  <a:gd name="connsiteY0" fmla="*/ 1110258 h 2220515"/>
                  <a:gd name="connsiteX1" fmla="*/ 1110258 w 2220515"/>
                  <a:gd name="connsiteY1" fmla="*/ 0 h 2220515"/>
                  <a:gd name="connsiteX2" fmla="*/ 2220516 w 2220515"/>
                  <a:gd name="connsiteY2" fmla="*/ 1110258 h 2220515"/>
                  <a:gd name="connsiteX3" fmla="*/ 1110258 w 2220515"/>
                  <a:gd name="connsiteY3" fmla="*/ 2220516 h 2220515"/>
                  <a:gd name="connsiteX4" fmla="*/ 0 w 2220515"/>
                  <a:gd name="connsiteY4" fmla="*/ 1110258 h 2220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515" h="2220515">
                    <a:moveTo>
                      <a:pt x="0" y="1110258"/>
                    </a:moveTo>
                    <a:cubicBezTo>
                      <a:pt x="0" y="497079"/>
                      <a:pt x="497079" y="0"/>
                      <a:pt x="1110258" y="0"/>
                    </a:cubicBezTo>
                    <a:cubicBezTo>
                      <a:pt x="1723437" y="0"/>
                      <a:pt x="2220516" y="497079"/>
                      <a:pt x="2220516" y="1110258"/>
                    </a:cubicBezTo>
                    <a:cubicBezTo>
                      <a:pt x="2220516" y="1723437"/>
                      <a:pt x="1723437" y="2220516"/>
                      <a:pt x="1110258" y="2220516"/>
                    </a:cubicBezTo>
                    <a:cubicBezTo>
                      <a:pt x="497079" y="2220516"/>
                      <a:pt x="0" y="1723437"/>
                      <a:pt x="0" y="1110258"/>
                    </a:cubicBezTo>
                    <a:close/>
                  </a:path>
                </a:pathLst>
              </a:custGeom>
              <a:solidFill>
                <a:schemeClr val="accent6">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7417" tIns="387417" rIns="387417" bIns="387417" spcCol="1270" anchor="ctr"/>
              <a:lstStyle/>
              <a:p>
                <a:pPr lvl="0" algn="ctr" defTabSz="2178050">
                  <a:lnSpc>
                    <a:spcPct val="90000"/>
                  </a:lnSpc>
                  <a:spcAft>
                    <a:spcPct val="35000"/>
                  </a:spcAft>
                  <a:defRPr/>
                </a:pPr>
                <a:r>
                  <a:rPr lang="zh-CN" altLang="en-US" sz="3200">
                    <a:solidFill>
                      <a:srgbClr val="FFFFFF"/>
                    </a:solidFill>
                    <a:latin typeface="黑体" pitchFamily="49" charset="-122"/>
                    <a:ea typeface="黑体" pitchFamily="49" charset="-122"/>
                  </a:rPr>
                  <a:t>数据</a:t>
                </a:r>
                <a:endParaRPr lang="zh-CN" altLang="en-US" sz="3200" dirty="0">
                  <a:solidFill>
                    <a:srgbClr val="FFFFFF"/>
                  </a:solidFill>
                  <a:latin typeface="黑体" pitchFamily="49" charset="-122"/>
                  <a:ea typeface="黑体" pitchFamily="49" charset="-122"/>
                </a:endParaRPr>
              </a:p>
            </p:txBody>
          </p:sp>
          <p:sp>
            <p:nvSpPr>
              <p:cNvPr id="10" name="任意多边形 9"/>
              <p:cNvSpPr/>
              <p:nvPr/>
            </p:nvSpPr>
            <p:spPr>
              <a:xfrm>
                <a:off x="3402910" y="2329788"/>
                <a:ext cx="1635753" cy="1289007"/>
              </a:xfrm>
              <a:custGeom>
                <a:avLst/>
                <a:gdLst>
                  <a:gd name="connsiteX0" fmla="*/ 170711 w 1287899"/>
                  <a:gd name="connsiteY0" fmla="*/ 265307 h 1287899"/>
                  <a:gd name="connsiteX1" fmla="*/ 1117188 w 1287899"/>
                  <a:gd name="connsiteY1" fmla="*/ 265307 h 1287899"/>
                  <a:gd name="connsiteX2" fmla="*/ 1117188 w 1287899"/>
                  <a:gd name="connsiteY2" fmla="*/ 568221 h 1287899"/>
                  <a:gd name="connsiteX3" fmla="*/ 170711 w 1287899"/>
                  <a:gd name="connsiteY3" fmla="*/ 568221 h 1287899"/>
                  <a:gd name="connsiteX4" fmla="*/ 170711 w 1287899"/>
                  <a:gd name="connsiteY4" fmla="*/ 265307 h 1287899"/>
                  <a:gd name="connsiteX5" fmla="*/ 170711 w 1287899"/>
                  <a:gd name="connsiteY5" fmla="*/ 719678 h 1287899"/>
                  <a:gd name="connsiteX6" fmla="*/ 1117188 w 1287899"/>
                  <a:gd name="connsiteY6" fmla="*/ 719678 h 1287899"/>
                  <a:gd name="connsiteX7" fmla="*/ 1117188 w 1287899"/>
                  <a:gd name="connsiteY7" fmla="*/ 1022592 h 1287899"/>
                  <a:gd name="connsiteX8" fmla="*/ 170711 w 1287899"/>
                  <a:gd name="connsiteY8" fmla="*/ 1022592 h 1287899"/>
                  <a:gd name="connsiteX9" fmla="*/ 170711 w 1287899"/>
                  <a:gd name="connsiteY9" fmla="*/ 719678 h 128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7899" h="1287899">
                    <a:moveTo>
                      <a:pt x="170711" y="265307"/>
                    </a:moveTo>
                    <a:lnTo>
                      <a:pt x="1117188" y="265307"/>
                    </a:lnTo>
                    <a:lnTo>
                      <a:pt x="1117188" y="568221"/>
                    </a:lnTo>
                    <a:lnTo>
                      <a:pt x="170711" y="568221"/>
                    </a:lnTo>
                    <a:lnTo>
                      <a:pt x="170711" y="265307"/>
                    </a:lnTo>
                    <a:close/>
                    <a:moveTo>
                      <a:pt x="170711" y="719678"/>
                    </a:moveTo>
                    <a:lnTo>
                      <a:pt x="1117188" y="719678"/>
                    </a:lnTo>
                    <a:lnTo>
                      <a:pt x="1117188" y="1022592"/>
                    </a:lnTo>
                    <a:lnTo>
                      <a:pt x="170711" y="1022592"/>
                    </a:lnTo>
                    <a:lnTo>
                      <a:pt x="170711" y="719678"/>
                    </a:lnTo>
                    <a:close/>
                  </a:path>
                </a:pathLst>
              </a:custGeom>
              <a:solidFill>
                <a:srgbClr val="FF0000"/>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lIns="170711" tIns="265307" rIns="170711" bIns="265307" spcCol="1270" anchor="ctr"/>
              <a:lstStyle/>
              <a:p>
                <a:pPr algn="ctr" defTabSz="2444750">
                  <a:lnSpc>
                    <a:spcPct val="90000"/>
                  </a:lnSpc>
                  <a:spcAft>
                    <a:spcPct val="35000"/>
                  </a:spcAft>
                  <a:defRPr/>
                </a:pPr>
                <a:endParaRPr lang="zh-CN" altLang="en-US" sz="5500"/>
              </a:p>
            </p:txBody>
          </p:sp>
          <p:sp>
            <p:nvSpPr>
              <p:cNvPr id="11" name="任意多边形 10"/>
              <p:cNvSpPr/>
              <p:nvPr/>
            </p:nvSpPr>
            <p:spPr>
              <a:xfrm>
                <a:off x="5479346" y="1973358"/>
                <a:ext cx="2161088" cy="2221584"/>
              </a:xfrm>
              <a:custGeom>
                <a:avLst/>
                <a:gdLst>
                  <a:gd name="connsiteX0" fmla="*/ 0 w 2220515"/>
                  <a:gd name="connsiteY0" fmla="*/ 1110258 h 2220515"/>
                  <a:gd name="connsiteX1" fmla="*/ 1110258 w 2220515"/>
                  <a:gd name="connsiteY1" fmla="*/ 0 h 2220515"/>
                  <a:gd name="connsiteX2" fmla="*/ 2220516 w 2220515"/>
                  <a:gd name="connsiteY2" fmla="*/ 1110258 h 2220515"/>
                  <a:gd name="connsiteX3" fmla="*/ 1110258 w 2220515"/>
                  <a:gd name="connsiteY3" fmla="*/ 2220516 h 2220515"/>
                  <a:gd name="connsiteX4" fmla="*/ 0 w 2220515"/>
                  <a:gd name="connsiteY4" fmla="*/ 1110258 h 2220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515" h="2220515">
                    <a:moveTo>
                      <a:pt x="0" y="1110258"/>
                    </a:moveTo>
                    <a:cubicBezTo>
                      <a:pt x="0" y="497079"/>
                      <a:pt x="497079" y="0"/>
                      <a:pt x="1110258" y="0"/>
                    </a:cubicBezTo>
                    <a:cubicBezTo>
                      <a:pt x="1723437" y="0"/>
                      <a:pt x="2220516" y="497079"/>
                      <a:pt x="2220516" y="1110258"/>
                    </a:cubicBezTo>
                    <a:cubicBezTo>
                      <a:pt x="2220516" y="1723437"/>
                      <a:pt x="1723437" y="2220516"/>
                      <a:pt x="1110258" y="2220516"/>
                    </a:cubicBezTo>
                    <a:cubicBezTo>
                      <a:pt x="497079" y="2220516"/>
                      <a:pt x="0" y="1723437"/>
                      <a:pt x="0" y="1110258"/>
                    </a:cubicBezTo>
                    <a:close/>
                  </a:path>
                </a:pathLst>
              </a:cu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7417" tIns="387417" rIns="387417" bIns="387417" spcCol="1270" anchor="ctr"/>
              <a:lstStyle/>
              <a:p>
                <a:pPr lvl="0" algn="ctr" defTabSz="2178050">
                  <a:lnSpc>
                    <a:spcPct val="90000"/>
                  </a:lnSpc>
                  <a:spcAft>
                    <a:spcPct val="35000"/>
                  </a:spcAft>
                  <a:defRPr/>
                </a:pPr>
                <a:r>
                  <a:rPr lang="zh-CN" altLang="en-US" sz="3200">
                    <a:solidFill>
                      <a:srgbClr val="FFFFFF"/>
                    </a:solidFill>
                    <a:latin typeface="黑体" pitchFamily="49" charset="-122"/>
                    <a:ea typeface="黑体" pitchFamily="49" charset="-122"/>
                  </a:rPr>
                  <a:t>信息</a:t>
                </a:r>
                <a:endParaRPr lang="zh-CN" altLang="en-US" sz="3200" dirty="0">
                  <a:solidFill>
                    <a:srgbClr val="FFFFFF"/>
                  </a:solidFill>
                  <a:latin typeface="黑体" pitchFamily="49" charset="-122"/>
                  <a:ea typeface="黑体" pitchFamily="49" charset="-122"/>
                </a:endParaRPr>
              </a:p>
            </p:txBody>
          </p:sp>
        </p:grpSp>
        <p:sp>
          <p:nvSpPr>
            <p:cNvPr id="8" name="乘号 7"/>
            <p:cNvSpPr/>
            <p:nvPr/>
          </p:nvSpPr>
          <p:spPr>
            <a:xfrm>
              <a:off x="3627046" y="2959497"/>
              <a:ext cx="1169666" cy="2763688"/>
            </a:xfrm>
            <a:prstGeom prst="mathMultiply">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2" name="TextBox 3"/>
          <p:cNvSpPr txBox="1">
            <a:spLocks noChangeArrowheads="1"/>
          </p:cNvSpPr>
          <p:nvPr/>
        </p:nvSpPr>
        <p:spPr bwMode="auto">
          <a:xfrm>
            <a:off x="467544" y="1124744"/>
            <a:ext cx="837584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dirty="0" smtClean="0"/>
              <a:t>            </a:t>
            </a:r>
            <a:endParaRPr lang="en-US" altLang="zh-CN" sz="2800" dirty="0"/>
          </a:p>
          <a:p>
            <a:pPr algn="l" eaLnBrk="1" hangingPunct="1"/>
            <a:r>
              <a:rPr lang="en-US" altLang="zh-CN" sz="2800" dirty="0"/>
              <a:t>               </a:t>
            </a:r>
            <a:r>
              <a:rPr lang="zh-CN" altLang="en-US" sz="2800" dirty="0"/>
              <a:t> </a:t>
            </a:r>
            <a:r>
              <a:rPr lang="zh-CN" altLang="en-US" sz="2800" b="1" dirty="0">
                <a:solidFill>
                  <a:schemeClr val="accent1"/>
                </a:solidFill>
                <a:latin typeface="黑体" panose="02010609060101010101" pitchFamily="49" charset="-122"/>
                <a:ea typeface="黑体" panose="02010609060101010101" pitchFamily="49" charset="-122"/>
              </a:rPr>
              <a:t>数据</a:t>
            </a:r>
            <a:r>
              <a:rPr lang="zh-CN" altLang="en-US" sz="2800" b="1" dirty="0">
                <a:latin typeface="黑体" panose="02010609060101010101" pitchFamily="49" charset="-122"/>
                <a:ea typeface="黑体" panose="02010609060101010101" pitchFamily="49" charset="-122"/>
              </a:rPr>
              <a:t>是爆炸了，</a:t>
            </a:r>
            <a:r>
              <a:rPr lang="zh-CN" altLang="en-US" sz="2800" b="1" dirty="0">
                <a:solidFill>
                  <a:schemeClr val="accent1"/>
                </a:solidFill>
                <a:latin typeface="黑体" panose="02010609060101010101" pitchFamily="49" charset="-122"/>
                <a:ea typeface="黑体" panose="02010609060101010101" pitchFamily="49" charset="-122"/>
              </a:rPr>
              <a:t>信息</a:t>
            </a:r>
            <a:r>
              <a:rPr lang="zh-CN" altLang="en-US" sz="2800" b="1" dirty="0">
                <a:latin typeface="黑体" panose="02010609060101010101" pitchFamily="49" charset="-122"/>
                <a:ea typeface="黑体" panose="02010609060101010101" pitchFamily="49" charset="-122"/>
              </a:rPr>
              <a:t>却很贫乏</a:t>
            </a:r>
          </a:p>
        </p:txBody>
      </p:sp>
    </p:spTree>
    <p:extLst>
      <p:ext uri="{BB962C8B-B14F-4D97-AF65-F5344CB8AC3E}">
        <p14:creationId xmlns:p14="http://schemas.microsoft.com/office/powerpoint/2010/main" val="270981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Python常用类库</a:t>
            </a:r>
            <a:endParaRPr lang="zh-CN" altLang="en-US" dirty="0"/>
          </a:p>
        </p:txBody>
      </p:sp>
      <p:sp>
        <p:nvSpPr>
          <p:cNvPr id="3" name="内容占位符 2"/>
          <p:cNvSpPr>
            <a:spLocks noGrp="1"/>
          </p:cNvSpPr>
          <p:nvPr>
            <p:ph idx="1"/>
          </p:nvPr>
        </p:nvSpPr>
        <p:spPr>
          <a:xfrm>
            <a:off x="251520" y="1124744"/>
            <a:ext cx="8591872" cy="4876800"/>
          </a:xfrm>
        </p:spPr>
        <p:txBody>
          <a:bodyPr/>
          <a:lstStyle/>
          <a:p>
            <a:r>
              <a:rPr lang="en-US" altLang="zh-CN" b="1" dirty="0"/>
              <a:t>5. </a:t>
            </a:r>
            <a:r>
              <a:rPr lang="en-US" altLang="zh-CN" b="1" dirty="0" err="1"/>
              <a:t>Seaborn</a:t>
            </a:r>
            <a:endParaRPr lang="en-US" altLang="zh-CN" b="1" dirty="0"/>
          </a:p>
          <a:p>
            <a:pPr lvl="1"/>
            <a:r>
              <a:rPr lang="en-US" altLang="zh-CN" dirty="0" err="1"/>
              <a:t>Seaborn</a:t>
            </a:r>
            <a:r>
              <a:rPr lang="zh-CN" altLang="zh-CN" dirty="0"/>
              <a:t>在</a:t>
            </a:r>
            <a:r>
              <a:rPr lang="en-US" altLang="zh-CN" dirty="0" err="1"/>
              <a:t>Matplotlib</a:t>
            </a:r>
            <a:r>
              <a:rPr lang="zh-CN" altLang="zh-CN" dirty="0"/>
              <a:t>基础上提供了一个绘制统计图形的高级接口，为数据的可视化分析工作提供了极大的方便，使得绘图更加容易。</a:t>
            </a:r>
            <a:endParaRPr lang="en-US" altLang="zh-CN" dirty="0"/>
          </a:p>
          <a:p>
            <a:pPr lvl="1"/>
            <a:r>
              <a:rPr lang="zh-CN" altLang="zh-CN" dirty="0"/>
              <a:t>用</a:t>
            </a:r>
            <a:r>
              <a:rPr lang="en-US" altLang="zh-CN" dirty="0" err="1"/>
              <a:t>Matplotlib</a:t>
            </a:r>
            <a:r>
              <a:rPr lang="zh-CN" altLang="zh-CN" dirty="0"/>
              <a:t>最大的困难是其默认的各种参数，而</a:t>
            </a:r>
            <a:r>
              <a:rPr lang="en-US" altLang="zh-CN" dirty="0" err="1"/>
              <a:t>Seaborn</a:t>
            </a:r>
            <a:r>
              <a:rPr lang="zh-CN" altLang="zh-CN" dirty="0"/>
              <a:t>则完全避免了这一问题。一般来说，</a:t>
            </a:r>
            <a:r>
              <a:rPr lang="en-US" altLang="zh-CN" dirty="0" err="1"/>
              <a:t>Seaborn</a:t>
            </a:r>
            <a:r>
              <a:rPr lang="zh-CN" altLang="zh-CN" dirty="0"/>
              <a:t>能满足数据分析</a:t>
            </a:r>
            <a:r>
              <a:rPr lang="en-US" altLang="zh-CN" dirty="0"/>
              <a:t>90%</a:t>
            </a:r>
            <a:r>
              <a:rPr lang="zh-CN" altLang="zh-CN" dirty="0"/>
              <a:t>的绘图需求</a:t>
            </a:r>
            <a:r>
              <a:rPr lang="zh-CN" altLang="zh-CN" dirty="0" smtClean="0"/>
              <a:t>。</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60</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3608881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1.5 Python常用类库</a:t>
            </a:r>
            <a:endParaRPr lang="zh-CN" altLang="en-US" dirty="0"/>
          </a:p>
        </p:txBody>
      </p:sp>
      <p:sp>
        <p:nvSpPr>
          <p:cNvPr id="3" name="内容占位符 2"/>
          <p:cNvSpPr>
            <a:spLocks noGrp="1"/>
          </p:cNvSpPr>
          <p:nvPr>
            <p:ph idx="1"/>
          </p:nvPr>
        </p:nvSpPr>
        <p:spPr>
          <a:xfrm>
            <a:off x="251520" y="1124744"/>
            <a:ext cx="8435280" cy="4876800"/>
          </a:xfrm>
        </p:spPr>
        <p:txBody>
          <a:bodyPr/>
          <a:lstStyle/>
          <a:p>
            <a:r>
              <a:rPr lang="en-US" altLang="zh-CN" b="1" dirty="0" smtClean="0"/>
              <a:t>6</a:t>
            </a:r>
            <a:r>
              <a:rPr lang="en-US" altLang="zh-CN" b="1" dirty="0"/>
              <a:t>. </a:t>
            </a:r>
            <a:r>
              <a:rPr lang="en-US" altLang="zh-CN" b="1" dirty="0" err="1" smtClean="0"/>
              <a:t>Scikit</a:t>
            </a:r>
            <a:r>
              <a:rPr lang="en-US" altLang="zh-CN" b="1" dirty="0" smtClean="0"/>
              <a:t>-learn</a:t>
            </a:r>
            <a:endParaRPr lang="en-US" altLang="zh-CN" dirty="0"/>
          </a:p>
          <a:p>
            <a:pPr lvl="1"/>
            <a:r>
              <a:rPr lang="en-US" altLang="zh-CN" dirty="0" err="1" smtClean="0"/>
              <a:t>Scikit</a:t>
            </a:r>
            <a:r>
              <a:rPr lang="en-US" altLang="zh-CN" dirty="0" smtClean="0"/>
              <a:t>-learn</a:t>
            </a:r>
            <a:r>
              <a:rPr lang="zh-CN" altLang="zh-CN" dirty="0" smtClean="0"/>
              <a:t>是</a:t>
            </a:r>
            <a:r>
              <a:rPr lang="zh-CN" altLang="zh-CN" dirty="0"/>
              <a:t>专门面向机器学习的</a:t>
            </a:r>
            <a:r>
              <a:rPr lang="en-US" altLang="zh-CN" dirty="0"/>
              <a:t>Python</a:t>
            </a:r>
            <a:r>
              <a:rPr lang="zh-CN" altLang="zh-CN" dirty="0"/>
              <a:t>开源框架，它实现了各种成熟的算法，容易安装和使用</a:t>
            </a:r>
            <a:r>
              <a:rPr lang="zh-CN" altLang="zh-CN" dirty="0" smtClean="0"/>
              <a:t>。</a:t>
            </a:r>
            <a:endParaRPr lang="en-US" altLang="zh-CN" dirty="0" smtClean="0"/>
          </a:p>
          <a:p>
            <a:pPr lvl="1"/>
            <a:r>
              <a:rPr lang="en-US" altLang="zh-CN" dirty="0" err="1" smtClean="0"/>
              <a:t>Scikit</a:t>
            </a:r>
            <a:r>
              <a:rPr lang="en-US" altLang="zh-CN" dirty="0" smtClean="0"/>
              <a:t>-learn</a:t>
            </a:r>
            <a:r>
              <a:rPr lang="zh-CN" altLang="zh-CN" dirty="0"/>
              <a:t>的基本功能有分类、回归、聚类、数据降维、模型选择和数据预处理六大部分。</a:t>
            </a:r>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61</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6" name="Picture 2" descr="http://4.bp.blogspot.com/-VBx4r_I3-0o/UVl5cCcGKOI/AAAAAAAADCs/nj5mMcBDNzE/s1600/brea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208" y="4391444"/>
            <a:ext cx="1877194" cy="143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225746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4" name="灯片编号占位符 3"/>
          <p:cNvSpPr>
            <a:spLocks noGrp="1"/>
          </p:cNvSpPr>
          <p:nvPr>
            <p:ph type="sldNum" sz="quarter" idx="4"/>
          </p:nvPr>
        </p:nvSpPr>
        <p:spPr/>
        <p:txBody>
          <a:bodyPr/>
          <a:lstStyle/>
          <a:p>
            <a:fld id="{950BD6B0-76F7-4942-8BD6-FCF18CBA2D80}" type="slidenum">
              <a:rPr lang="en-US" altLang="zh-CN" smtClean="0"/>
              <a:pPr/>
              <a:t>62</a:t>
            </a:fld>
            <a:endParaRPr lang="en-US" altLang="zh-CN"/>
          </a:p>
        </p:txBody>
      </p:sp>
      <p:sp>
        <p:nvSpPr>
          <p:cNvPr id="6" name="标题 5"/>
          <p:cNvSpPr>
            <a:spLocks noGrp="1"/>
          </p:cNvSpPr>
          <p:nvPr>
            <p:ph type="ctrTitle"/>
          </p:nvPr>
        </p:nvSpPr>
        <p:spPr/>
        <p:txBody>
          <a:bodyPr/>
          <a:lstStyle/>
          <a:p>
            <a:r>
              <a:rPr lang="en-US" altLang="zh-CN" dirty="0" smtClean="0"/>
              <a:t>1.6 </a:t>
            </a:r>
            <a:r>
              <a:rPr lang="zh-CN" altLang="en-US" dirty="0" smtClean="0"/>
              <a:t>数据</a:t>
            </a:r>
            <a:r>
              <a:rPr lang="zh-CN" altLang="en-US" dirty="0"/>
              <a:t>科学计算平台</a:t>
            </a:r>
            <a:r>
              <a:rPr lang="en-US" altLang="zh-CN" dirty="0" smtClean="0"/>
              <a:t>—Anaconda</a:t>
            </a:r>
            <a:endParaRPr lang="zh-CN" altLang="en-US" dirty="0"/>
          </a:p>
        </p:txBody>
      </p:sp>
    </p:spTree>
    <p:extLst>
      <p:ext uri="{BB962C8B-B14F-4D97-AF65-F5344CB8AC3E}">
        <p14:creationId xmlns:p14="http://schemas.microsoft.com/office/powerpoint/2010/main" val="1095962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1.6 </a:t>
            </a:r>
            <a:r>
              <a:rPr lang="zh-CN" altLang="en-US" dirty="0" smtClean="0"/>
              <a:t>数据</a:t>
            </a:r>
            <a:r>
              <a:rPr lang="zh-CN" altLang="en-US" dirty="0"/>
              <a:t>科学计算平台</a:t>
            </a:r>
            <a:r>
              <a:rPr lang="en-US" altLang="zh-CN" dirty="0"/>
              <a:t>——</a:t>
            </a:r>
            <a:r>
              <a:rPr lang="en-US" altLang="zh-CN" dirty="0" smtClean="0"/>
              <a:t>Anaconda</a:t>
            </a:r>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63</a:t>
            </a:fld>
            <a:endParaRPr lang="en-US" altLang="zh-CN" dirty="0"/>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7" name="内容占位符 1"/>
          <p:cNvSpPr txBox="1">
            <a:spLocks/>
          </p:cNvSpPr>
          <p:nvPr/>
        </p:nvSpPr>
        <p:spPr bwMode="gray">
          <a:xfrm>
            <a:off x="251520" y="1124744"/>
            <a:ext cx="8591872"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0000"/>
              </a:lnSpc>
              <a:spcBef>
                <a:spcPct val="20000"/>
              </a:spcBef>
              <a:spcAft>
                <a:spcPct val="0"/>
              </a:spcAft>
              <a:buClr>
                <a:schemeClr val="hlink"/>
              </a:buClr>
              <a:buFont typeface="Wingdings" panose="05000000000000000000" pitchFamily="2" charset="2"/>
              <a:buChar char="v"/>
              <a:defRPr sz="2600" b="0" kern="1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eaLnBrk="1" fontAlgn="base" hangingPunct="1">
              <a:lnSpc>
                <a:spcPct val="120000"/>
              </a:lnSpc>
              <a:spcBef>
                <a:spcPct val="20000"/>
              </a:spcBef>
              <a:spcAft>
                <a:spcPct val="0"/>
              </a:spcAft>
              <a:buClr>
                <a:schemeClr val="tx1"/>
              </a:buClr>
              <a:buChar char="•"/>
              <a:defRPr sz="2000" kern="1200">
                <a:solidFill>
                  <a:schemeClr val="tx1"/>
                </a:solidFill>
                <a:latin typeface="Arial" panose="020B0604020202020204" pitchFamily="34" charset="0"/>
                <a:ea typeface="+mn-ea"/>
                <a:cs typeface="+mn-cs"/>
              </a:defRPr>
            </a:lvl3pPr>
            <a:lvl4pPr marL="1600200" indent="-228600" algn="l" rtl="0" eaLnBrk="1" fontAlgn="base" hangingPunct="1">
              <a:lnSpc>
                <a:spcPct val="120000"/>
              </a:lnSpc>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kumimoji="1" lang="en-US" altLang="zh-CN" sz="2800" dirty="0">
                <a:latin typeface="微软雅黑" panose="020B0503020204020204" pitchFamily="34" charset="-122"/>
                <a:ea typeface="微软雅黑" panose="020B0503020204020204" pitchFamily="34" charset="-122"/>
              </a:rPr>
              <a:t>Anaconda</a:t>
            </a:r>
            <a:r>
              <a:rPr kumimoji="1" lang="zh-CN" altLang="en-US" sz="2800" dirty="0">
                <a:latin typeface="微软雅黑" panose="020B0503020204020204" pitchFamily="34" charset="-122"/>
                <a:ea typeface="微软雅黑" panose="020B0503020204020204" pitchFamily="34" charset="-122"/>
              </a:rPr>
              <a:t>是一个集成的</a:t>
            </a:r>
            <a:r>
              <a:rPr kumimoji="1" lang="en-US" altLang="zh-CN" sz="2800" dirty="0">
                <a:latin typeface="微软雅黑" panose="020B0503020204020204" pitchFamily="34" charset="-122"/>
                <a:ea typeface="微软雅黑" panose="020B0503020204020204" pitchFamily="34" charset="-122"/>
              </a:rPr>
              <a:t>Python</a:t>
            </a:r>
            <a:r>
              <a:rPr kumimoji="1" lang="zh-CN" altLang="en-US" sz="2800" dirty="0">
                <a:latin typeface="微软雅黑" panose="020B0503020204020204" pitchFamily="34" charset="-122"/>
                <a:ea typeface="微软雅黑" panose="020B0503020204020204" pitchFamily="34" charset="-122"/>
              </a:rPr>
              <a:t>数据科学环境，简单的说，</a:t>
            </a:r>
            <a:r>
              <a:rPr kumimoji="1" lang="en-US" altLang="zh-CN" sz="2800" dirty="0">
                <a:latin typeface="微软雅黑" panose="020B0503020204020204" pitchFamily="34" charset="-122"/>
                <a:ea typeface="微软雅黑" panose="020B0503020204020204" pitchFamily="34" charset="-122"/>
              </a:rPr>
              <a:t>Anaconda</a:t>
            </a:r>
            <a:r>
              <a:rPr kumimoji="1" lang="zh-CN" altLang="en-US" sz="2800" dirty="0">
                <a:latin typeface="微软雅黑" panose="020B0503020204020204" pitchFamily="34" charset="-122"/>
                <a:ea typeface="微软雅黑" panose="020B0503020204020204" pitchFamily="34" charset="-122"/>
              </a:rPr>
              <a:t>除了有</a:t>
            </a:r>
            <a:r>
              <a:rPr kumimoji="1" lang="en-US" altLang="zh-CN" sz="2800" dirty="0">
                <a:latin typeface="微软雅黑" panose="020B0503020204020204" pitchFamily="34" charset="-122"/>
                <a:ea typeface="微软雅黑" panose="020B0503020204020204" pitchFamily="34" charset="-122"/>
              </a:rPr>
              <a:t>Python</a:t>
            </a:r>
            <a:r>
              <a:rPr kumimoji="1" lang="zh-CN" altLang="en-US" sz="2800" dirty="0">
                <a:latin typeface="微软雅黑" panose="020B0503020204020204" pitchFamily="34" charset="-122"/>
                <a:ea typeface="微软雅黑" panose="020B0503020204020204" pitchFamily="34" charset="-122"/>
              </a:rPr>
              <a:t>外，还安装了</a:t>
            </a:r>
            <a:r>
              <a:rPr kumimoji="1" lang="en-US" altLang="zh-CN" sz="2800" dirty="0">
                <a:latin typeface="微软雅黑" panose="020B0503020204020204" pitchFamily="34" charset="-122"/>
                <a:ea typeface="微软雅黑" panose="020B0503020204020204" pitchFamily="34" charset="-122"/>
              </a:rPr>
              <a:t>180</a:t>
            </a:r>
            <a:r>
              <a:rPr kumimoji="1" lang="zh-CN" altLang="en-US" sz="2800" dirty="0">
                <a:latin typeface="微软雅黑" panose="020B0503020204020204" pitchFamily="34" charset="-122"/>
                <a:ea typeface="微软雅黑" panose="020B0503020204020204" pitchFamily="34" charset="-122"/>
              </a:rPr>
              <a:t>多个用于数据分析的第三方库，而且可以使用</a:t>
            </a:r>
            <a:r>
              <a:rPr kumimoji="1" lang="en-US" altLang="zh-CN" sz="2800" dirty="0" err="1">
                <a:latin typeface="微软雅黑" panose="020B0503020204020204" pitchFamily="34" charset="-122"/>
                <a:ea typeface="微软雅黑" panose="020B0503020204020204" pitchFamily="34" charset="-122"/>
              </a:rPr>
              <a:t>conda</a:t>
            </a:r>
            <a:r>
              <a:rPr kumimoji="1" lang="zh-CN" altLang="en-US" sz="2800" dirty="0">
                <a:latin typeface="微软雅黑" panose="020B0503020204020204" pitchFamily="34" charset="-122"/>
                <a:ea typeface="微软雅黑" panose="020B0503020204020204" pitchFamily="34" charset="-122"/>
              </a:rPr>
              <a:t>命令安装第三方库和创建多个环境。相对于只安装</a:t>
            </a:r>
            <a:r>
              <a:rPr kumimoji="1" lang="en-US" altLang="zh-CN" sz="2800" dirty="0">
                <a:latin typeface="微软雅黑" panose="020B0503020204020204" pitchFamily="34" charset="-122"/>
                <a:ea typeface="微软雅黑" panose="020B0503020204020204" pitchFamily="34" charset="-122"/>
              </a:rPr>
              <a:t>Python</a:t>
            </a:r>
            <a:r>
              <a:rPr kumimoji="1" lang="zh-CN" altLang="en-US" sz="2800" dirty="0">
                <a:latin typeface="微软雅黑" panose="020B0503020204020204" pitchFamily="34" charset="-122"/>
                <a:ea typeface="微软雅黑" panose="020B0503020204020204" pitchFamily="34" charset="-122"/>
              </a:rPr>
              <a:t>而言，避免了安装第三方库的麻烦。</a:t>
            </a:r>
            <a:endParaRPr kumimoji="1" lang="en-US" altLang="zh-CN" sz="2800" dirty="0">
              <a:latin typeface="微软雅黑" panose="020B0503020204020204" pitchFamily="34" charset="-122"/>
              <a:ea typeface="微软雅黑" panose="020B0503020204020204" pitchFamily="34" charset="-122"/>
            </a:endParaRPr>
          </a:p>
          <a:p>
            <a:pPr algn="just">
              <a:lnSpc>
                <a:spcPct val="150000"/>
              </a:lnSpc>
            </a:pPr>
            <a:r>
              <a:rPr kumimoji="1" lang="zh-CN" altLang="en-US" sz="2800" dirty="0">
                <a:latin typeface="微软雅黑" panose="020B0503020204020204" pitchFamily="34" charset="-122"/>
                <a:ea typeface="微软雅黑" panose="020B0503020204020204" pitchFamily="34" charset="-122"/>
              </a:rPr>
              <a:t>网站：</a:t>
            </a:r>
            <a:endParaRPr kumimoji="1" lang="en-US" altLang="zh-CN" sz="2800" dirty="0">
              <a:latin typeface="微软雅黑" panose="020B0503020204020204" pitchFamily="34" charset="-122"/>
              <a:ea typeface="微软雅黑" panose="020B0503020204020204" pitchFamily="34" charset="-122"/>
            </a:endParaRPr>
          </a:p>
          <a:p>
            <a:pPr marL="0" indent="0" algn="just">
              <a:lnSpc>
                <a:spcPct val="150000"/>
              </a:lnSpc>
              <a:buFont typeface="Wingdings" panose="05000000000000000000" pitchFamily="2" charset="2"/>
              <a:buNone/>
            </a:pPr>
            <a:r>
              <a:rPr lang="en-US" altLang="zh-CN" sz="2800" b="1" u="sng" dirty="0" smtClean="0">
                <a:solidFill>
                  <a:schemeClr val="tx2">
                    <a:lumMod val="60000"/>
                    <a:lumOff val="40000"/>
                  </a:schemeClr>
                </a:solidFill>
                <a:latin typeface="Times New Roman" panose="02020603050405020304" pitchFamily="18" charset="0"/>
                <a:ea typeface="宋体" panose="02010600030101010101" pitchFamily="2" charset="-122"/>
                <a:cs typeface="Times New Roman" panose="02020603050405020304" pitchFamily="18" charset="0"/>
              </a:rPr>
              <a:t>   https://mirror.tuna.tsinghua.edu.cn/help/anaconda/</a:t>
            </a:r>
            <a:endParaRPr lang="zh-CN" altLang="en-US" sz="2800" b="1" u="sng" dirty="0">
              <a:solidFill>
                <a:schemeClr val="tx2">
                  <a:lumMod val="60000"/>
                  <a:lumOff val="40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3" name="墨迹 2"/>
              <p14:cNvContentPartPr/>
              <p14:nvPr/>
            </p14:nvContentPartPr>
            <p14:xfrm>
              <a:off x="4032360" y="1828800"/>
              <a:ext cx="3454560" cy="178200"/>
            </p14:xfrm>
          </p:contentPart>
        </mc:Choice>
        <mc:Fallback>
          <p:pic>
            <p:nvPicPr>
              <p:cNvPr id="3" name="墨迹 2"/>
              <p:cNvPicPr/>
              <p:nvPr/>
            </p:nvPicPr>
            <p:blipFill>
              <a:blip r:embed="rId3"/>
              <a:stretch>
                <a:fillRect/>
              </a:stretch>
            </p:blipFill>
            <p:spPr>
              <a:xfrm>
                <a:off x="4016520" y="1765440"/>
                <a:ext cx="348624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6" name="墨迹 5"/>
              <p14:cNvContentPartPr/>
              <p14:nvPr/>
            </p14:nvContentPartPr>
            <p14:xfrm>
              <a:off x="4914720" y="3701880"/>
              <a:ext cx="2229480" cy="32400"/>
            </p14:xfrm>
          </p:contentPart>
        </mc:Choice>
        <mc:Fallback>
          <p:pic>
            <p:nvPicPr>
              <p:cNvPr id="6" name="墨迹 5"/>
              <p:cNvPicPr/>
              <p:nvPr/>
            </p:nvPicPr>
            <p:blipFill>
              <a:blip r:embed="rId5"/>
              <a:stretch>
                <a:fillRect/>
              </a:stretch>
            </p:blipFill>
            <p:spPr>
              <a:xfrm>
                <a:off x="4898880" y="3638520"/>
                <a:ext cx="2261160" cy="159120"/>
              </a:xfrm>
              <a:prstGeom prst="rect">
                <a:avLst/>
              </a:prstGeom>
            </p:spPr>
          </p:pic>
        </mc:Fallback>
      </mc:AlternateContent>
    </p:spTree>
    <p:extLst>
      <p:ext uri="{BB962C8B-B14F-4D97-AF65-F5344CB8AC3E}">
        <p14:creationId xmlns:p14="http://schemas.microsoft.com/office/powerpoint/2010/main" val="36242416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Grp="1" noChangeAspect="1" noChangeArrowheads="1"/>
          </p:cNvPicPr>
          <p:nvPr>
            <p:ph idx="1"/>
          </p:nvPr>
        </p:nvPicPr>
        <p:blipFill>
          <a:blip r:embed="rId2" cstate="print"/>
          <a:stretch>
            <a:fillRect/>
          </a:stretch>
        </p:blipFill>
        <p:spPr bwMode="auto">
          <a:xfrm>
            <a:off x="971600" y="1025633"/>
            <a:ext cx="6355631" cy="2232248"/>
          </a:xfrm>
          <a:prstGeom prst="rect">
            <a:avLst/>
          </a:prstGeom>
          <a:noFill/>
          <a:ln w="9525">
            <a:noFill/>
            <a:miter lim="800000"/>
            <a:headEnd/>
            <a:tailEnd/>
          </a:ln>
        </p:spPr>
      </p:pic>
      <p:sp>
        <p:nvSpPr>
          <p:cNvPr id="4" name="标题 2"/>
          <p:cNvSpPr>
            <a:spLocks noGrp="1"/>
          </p:cNvSpPr>
          <p:nvPr>
            <p:ph type="title"/>
          </p:nvPr>
        </p:nvSpPr>
        <p:spPr>
          <a:xfrm>
            <a:off x="457200" y="274638"/>
            <a:ext cx="8075240" cy="562074"/>
          </a:xfrm>
          <a:solidFill>
            <a:srgbClr val="488FD6"/>
          </a:solidFill>
          <a:ln>
            <a:solidFill>
              <a:schemeClr val="accent1">
                <a:lumMod val="60000"/>
                <a:lumOff val="40000"/>
              </a:schemeClr>
            </a:solidFill>
          </a:ln>
        </p:spPr>
        <p:txBody>
          <a:bodyPr/>
          <a:lstStyle/>
          <a:p>
            <a:r>
              <a:rPr lang="en-US" altLang="zh-CN" dirty="0"/>
              <a:t>1.6 </a:t>
            </a:r>
            <a:r>
              <a:rPr lang="zh-CN" altLang="en-US" dirty="0"/>
              <a:t>数据科学计算平台</a:t>
            </a:r>
            <a:r>
              <a:rPr lang="en-US" altLang="zh-CN" dirty="0"/>
              <a:t>——Anaconda</a:t>
            </a:r>
            <a:endParaRPr lang="zh-CN" altLang="en-US" sz="2800" dirty="0"/>
          </a:p>
        </p:txBody>
      </p:sp>
      <p:sp>
        <p:nvSpPr>
          <p:cNvPr id="5" name="内容占位符 3"/>
          <p:cNvSpPr txBox="1">
            <a:spLocks/>
          </p:cNvSpPr>
          <p:nvPr/>
        </p:nvSpPr>
        <p:spPr bwMode="auto">
          <a:xfrm>
            <a:off x="457200" y="3446803"/>
            <a:ext cx="8229600" cy="28128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zh-CN" altLang="en-US" sz="2200" b="0" i="0" u="none" strike="noStrike" kern="1200" cap="none" spc="0" normalizeH="0" baseline="0" noProof="0" dirty="0" smtClean="0">
                <a:ln>
                  <a:noFill/>
                </a:ln>
                <a:solidFill>
                  <a:schemeClr val="tx1"/>
                </a:solidFill>
                <a:effectLst/>
                <a:uLnTx/>
                <a:uFillTx/>
                <a:latin typeface="+mn-lt"/>
                <a:ea typeface="宋体" pitchFamily="2" charset="-122"/>
                <a:cs typeface="+mn-cs"/>
              </a:rPr>
              <a:t>确认勾选将</a:t>
            </a:r>
            <a:r>
              <a:rPr kumimoji="0" lang="en-US" altLang="zh-CN" sz="2200" b="0" i="0" u="none" strike="noStrike" kern="1200" cap="none" spc="0" normalizeH="0" baseline="0" noProof="0" dirty="0" smtClean="0">
                <a:ln>
                  <a:noFill/>
                </a:ln>
                <a:solidFill>
                  <a:schemeClr val="tx1"/>
                </a:solidFill>
                <a:effectLst/>
                <a:uLnTx/>
                <a:uFillTx/>
                <a:latin typeface="+mn-lt"/>
                <a:ea typeface="宋体" pitchFamily="2" charset="-122"/>
                <a:cs typeface="+mn-cs"/>
              </a:rPr>
              <a:t>Python</a:t>
            </a:r>
            <a:r>
              <a:rPr kumimoji="0" lang="zh-CN" altLang="en-US" sz="2200" b="0" i="0" u="none" strike="noStrike" kern="1200" cap="none" spc="0" normalizeH="0" baseline="0" noProof="0" dirty="0" smtClean="0">
                <a:ln>
                  <a:noFill/>
                </a:ln>
                <a:solidFill>
                  <a:schemeClr val="tx1"/>
                </a:solidFill>
                <a:effectLst/>
                <a:uLnTx/>
                <a:uFillTx/>
                <a:latin typeface="+mn-lt"/>
                <a:ea typeface="宋体" pitchFamily="2" charset="-122"/>
                <a:cs typeface="+mn-cs"/>
              </a:rPr>
              <a:t>添加到系统环境变量 </a:t>
            </a:r>
            <a:br>
              <a:rPr kumimoji="0" lang="zh-CN" altLang="en-US" sz="2200" b="0" i="0" u="none" strike="noStrike" kern="1200" cap="none" spc="0" normalizeH="0" baseline="0" noProof="0" dirty="0" smtClean="0">
                <a:ln>
                  <a:noFill/>
                </a:ln>
                <a:solidFill>
                  <a:schemeClr val="tx1"/>
                </a:solidFill>
                <a:effectLst/>
                <a:uLnTx/>
                <a:uFillTx/>
                <a:latin typeface="+mn-lt"/>
                <a:ea typeface="宋体" pitchFamily="2" charset="-122"/>
                <a:cs typeface="+mn-cs"/>
              </a:rPr>
            </a:br>
            <a:endParaRPr kumimoji="0" lang="zh-CN" altLang="en-US" sz="22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pic>
        <p:nvPicPr>
          <p:cNvPr id="6" name="Picture 2"/>
          <p:cNvPicPr>
            <a:picLocks noChangeAspect="1" noChangeArrowheads="1"/>
          </p:cNvPicPr>
          <p:nvPr/>
        </p:nvPicPr>
        <p:blipFill>
          <a:blip r:embed="rId3" cstate="print"/>
          <a:srcRect/>
          <a:stretch>
            <a:fillRect/>
          </a:stretch>
        </p:blipFill>
        <p:spPr bwMode="auto">
          <a:xfrm>
            <a:off x="2195736" y="3861048"/>
            <a:ext cx="5616624" cy="2719426"/>
          </a:xfrm>
          <a:prstGeom prst="rect">
            <a:avLst/>
          </a:prstGeom>
          <a:noFill/>
          <a:ln w="9525">
            <a:noFill/>
            <a:miter lim="800000"/>
            <a:headEnd/>
            <a:tailEnd/>
          </a:ln>
        </p:spPr>
      </p:pic>
      <mc:AlternateContent xmlns:mc="http://schemas.openxmlformats.org/markup-compatibility/2006">
        <mc:Choice xmlns:p14="http://schemas.microsoft.com/office/powerpoint/2010/main" Requires="p14">
          <p:contentPart p14:bwMode="auto" r:id="rId4">
            <p14:nvContentPartPr>
              <p14:cNvPr id="2" name="墨迹 1"/>
              <p14:cNvContentPartPr/>
              <p14:nvPr/>
            </p14:nvContentPartPr>
            <p14:xfrm>
              <a:off x="7924680" y="5175360"/>
              <a:ext cx="360" cy="360"/>
            </p14:xfrm>
          </p:contentPart>
        </mc:Choice>
        <mc:Fallback>
          <p:pic>
            <p:nvPicPr>
              <p:cNvPr id="2" name="墨迹 1"/>
              <p:cNvPicPr/>
              <p:nvPr/>
            </p:nvPicPr>
            <p:blipFill>
              <a:blip r:embed="rId5"/>
              <a:stretch>
                <a:fillRect/>
              </a:stretch>
            </p:blipFill>
            <p:spPr>
              <a:xfrm>
                <a:off x="7908840" y="5111640"/>
                <a:ext cx="32040" cy="127440"/>
              </a:xfrm>
              <a:prstGeom prst="rect">
                <a:avLst/>
              </a:prstGeom>
            </p:spPr>
          </p:pic>
        </mc:Fallback>
      </mc:AlternateContent>
    </p:spTree>
    <p:extLst>
      <p:ext uri="{BB962C8B-B14F-4D97-AF65-F5344CB8AC3E}">
        <p14:creationId xmlns:p14="http://schemas.microsoft.com/office/powerpoint/2010/main" val="194203948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80728"/>
            <a:ext cx="8373616" cy="792088"/>
          </a:xfrm>
        </p:spPr>
        <p:txBody>
          <a:bodyPr/>
          <a:lstStyle/>
          <a:p>
            <a:pPr>
              <a:buClr>
                <a:schemeClr val="accent5">
                  <a:lumMod val="50000"/>
                </a:schemeClr>
              </a:buClr>
              <a:buFont typeface="Wingdings" panose="05000000000000000000" pitchFamily="2" charset="2"/>
              <a:buChar char="u"/>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Anaconda Navigator</a:t>
            </a:r>
            <a:endParaRPr lang="zh-CN" altLang="en-US" sz="28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标题 2"/>
          <p:cNvSpPr>
            <a:spLocks noGrp="1"/>
          </p:cNvSpPr>
          <p:nvPr>
            <p:ph type="title"/>
          </p:nvPr>
        </p:nvSpPr>
        <p:spPr>
          <a:xfrm>
            <a:off x="1143000" y="274638"/>
            <a:ext cx="7389440" cy="562074"/>
          </a:xfrm>
        </p:spPr>
        <p:txBody>
          <a:bodyPr/>
          <a:lstStyle/>
          <a:p>
            <a:r>
              <a:rPr lang="zh-CN" altLang="en-US" sz="2800" dirty="0"/>
              <a:t>数据科学计算平台</a:t>
            </a:r>
            <a:r>
              <a:rPr lang="en-US" altLang="zh-CN" sz="2800" dirty="0"/>
              <a:t>——Anaconda</a:t>
            </a:r>
            <a:endParaRPr lang="zh-CN" altLang="en-US" sz="2800" dirty="0"/>
          </a:p>
        </p:txBody>
      </p:sp>
      <p:pic>
        <p:nvPicPr>
          <p:cNvPr id="5" name="Picture 2"/>
          <p:cNvPicPr>
            <a:picLocks noChangeAspect="1" noChangeArrowheads="1"/>
          </p:cNvPicPr>
          <p:nvPr/>
        </p:nvPicPr>
        <p:blipFill>
          <a:blip r:embed="rId3" cstate="print"/>
          <a:srcRect/>
          <a:stretch>
            <a:fillRect/>
          </a:stretch>
        </p:blipFill>
        <p:spPr bwMode="auto">
          <a:xfrm>
            <a:off x="827584" y="1700808"/>
            <a:ext cx="7056784" cy="4192005"/>
          </a:xfrm>
          <a:prstGeom prst="rect">
            <a:avLst/>
          </a:prstGeom>
          <a:noFill/>
          <a:ln w="9525">
            <a:noFill/>
            <a:miter lim="800000"/>
            <a:headEnd/>
            <a:tailEnd/>
          </a:ln>
        </p:spPr>
      </p:pic>
      <p:sp>
        <p:nvSpPr>
          <p:cNvPr id="6" name="标题 2"/>
          <p:cNvSpPr txBox="1">
            <a:spLocks/>
          </p:cNvSpPr>
          <p:nvPr/>
        </p:nvSpPr>
        <p:spPr bwMode="gray">
          <a:xfrm>
            <a:off x="457200" y="274638"/>
            <a:ext cx="8075240" cy="562074"/>
          </a:xfrm>
          <a:prstGeom prst="rect">
            <a:avLst/>
          </a:prstGeom>
          <a:solidFill>
            <a:srgbClr val="488FD6"/>
          </a:solidFill>
          <a:ln>
            <a:solidFill>
              <a:schemeClr val="accent1">
                <a:lumMod val="60000"/>
                <a:lumOff val="4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a:t>1.6 </a:t>
            </a:r>
            <a:r>
              <a:rPr lang="zh-CN" altLang="en-US" dirty="0"/>
              <a:t>数据科学计算平台</a:t>
            </a:r>
            <a:r>
              <a:rPr lang="en-US" altLang="zh-CN" dirty="0"/>
              <a:t>——Anaconda</a:t>
            </a:r>
            <a:endParaRPr lang="zh-CN" altLang="en-US" dirty="0"/>
          </a:p>
        </p:txBody>
      </p:sp>
    </p:spTree>
    <p:extLst>
      <p:ext uri="{BB962C8B-B14F-4D97-AF65-F5344CB8AC3E}">
        <p14:creationId xmlns:p14="http://schemas.microsoft.com/office/powerpoint/2010/main" val="3240880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3"/>
          <p:cNvSpPr>
            <a:spLocks noGrp="1"/>
          </p:cNvSpPr>
          <p:nvPr>
            <p:ph idx="1"/>
          </p:nvPr>
        </p:nvSpPr>
        <p:spPr>
          <a:xfrm>
            <a:off x="323528" y="1556792"/>
            <a:ext cx="8568952" cy="2808312"/>
          </a:xfrm>
        </p:spPr>
        <p:txBody>
          <a:bodyPr/>
          <a:lstStyle/>
          <a:p>
            <a:pPr>
              <a:lnSpc>
                <a:spcPct val="150000"/>
              </a:lnSpc>
              <a:buClr>
                <a:schemeClr val="accent5">
                  <a:lumMod val="50000"/>
                </a:schemeClr>
              </a:buClr>
              <a:buFont typeface="Wingdings" panose="05000000000000000000" pitchFamily="2" charset="2"/>
              <a:buChar char="u"/>
            </a:pPr>
            <a:r>
              <a:rPr lang="en-US" altLang="zh-CN" b="0" dirty="0" smtClean="0"/>
              <a:t> </a:t>
            </a: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conda</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b="0" dirty="0"/>
              <a:t>一个工具，用于包管理和环境管理，其中：</a:t>
            </a:r>
            <a:endParaRPr lang="en-US" altLang="zh-CN" b="0" dirty="0"/>
          </a:p>
          <a:p>
            <a:pPr lvl="1">
              <a:lnSpc>
                <a:spcPct val="150000"/>
              </a:lnSpc>
              <a:buClr>
                <a:schemeClr val="accent5">
                  <a:lumMod val="50000"/>
                </a:schemeClr>
              </a:buClr>
              <a:buFont typeface="Wingdings" panose="05000000000000000000" pitchFamily="2" charset="2"/>
              <a:buChar char="u"/>
            </a:pPr>
            <a:r>
              <a:rPr lang="en-US" altLang="zh-CN" b="0" dirty="0"/>
              <a:t> </a:t>
            </a:r>
            <a:r>
              <a:rPr lang="zh-CN" altLang="en-US" b="0" dirty="0" smtClean="0"/>
              <a:t>包管</a:t>
            </a:r>
            <a:r>
              <a:rPr lang="zh-CN" altLang="en-US" b="0" dirty="0"/>
              <a:t>理与</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pip</a:t>
            </a:r>
            <a:r>
              <a:rPr lang="zh-CN" altLang="en-US" b="0" dirty="0"/>
              <a:t>类似，管理</a:t>
            </a:r>
            <a:r>
              <a:rPr lang="en-US" altLang="zh-CN" b="0" dirty="0"/>
              <a:t>python</a:t>
            </a:r>
            <a:r>
              <a:rPr lang="zh-CN" altLang="en-US" b="0" dirty="0"/>
              <a:t>第三方；</a:t>
            </a:r>
            <a:endParaRPr lang="en-US" altLang="zh-CN" b="0" dirty="0"/>
          </a:p>
          <a:p>
            <a:pPr lvl="1">
              <a:lnSpc>
                <a:spcPct val="150000"/>
              </a:lnSpc>
              <a:buClr>
                <a:schemeClr val="accent5">
                  <a:lumMod val="50000"/>
                </a:schemeClr>
              </a:buClr>
              <a:buFont typeface="Wingdings" panose="05000000000000000000" pitchFamily="2" charset="2"/>
              <a:buChar char="u"/>
            </a:pPr>
            <a:r>
              <a:rPr lang="en-US" altLang="zh-CN" b="0" dirty="0"/>
              <a:t> </a:t>
            </a:r>
            <a:r>
              <a:rPr lang="zh-CN" altLang="en-US" b="0" dirty="0" smtClean="0"/>
              <a:t>环境管理</a:t>
            </a:r>
            <a:r>
              <a:rPr lang="zh-CN" altLang="en-US" b="0" dirty="0"/>
              <a:t>能够允许用户使用不同版本的</a:t>
            </a:r>
            <a:r>
              <a:rPr lang="en-US" altLang="zh-CN" b="0" dirty="0"/>
              <a:t>Python</a:t>
            </a:r>
            <a:r>
              <a:rPr lang="zh-CN" altLang="en-US" b="0" dirty="0"/>
              <a:t>，并能灵活切换</a:t>
            </a:r>
            <a:endParaRPr lang="en-US" altLang="zh-CN" b="0" dirty="0"/>
          </a:p>
        </p:txBody>
      </p:sp>
      <p:sp>
        <p:nvSpPr>
          <p:cNvPr id="4" name="标题 2"/>
          <p:cNvSpPr>
            <a:spLocks noGrp="1"/>
          </p:cNvSpPr>
          <p:nvPr>
            <p:ph type="title"/>
          </p:nvPr>
        </p:nvSpPr>
        <p:spPr>
          <a:xfrm>
            <a:off x="1143000" y="274638"/>
            <a:ext cx="7389440" cy="562074"/>
          </a:xfrm>
        </p:spPr>
        <p:txBody>
          <a:bodyPr/>
          <a:lstStyle/>
          <a:p>
            <a:r>
              <a:rPr lang="zh-CN" altLang="en-US" sz="2800" dirty="0"/>
              <a:t>数据科学计算平台</a:t>
            </a:r>
            <a:r>
              <a:rPr lang="en-US" altLang="zh-CN" sz="2800" dirty="0"/>
              <a:t>——Anaconda</a:t>
            </a:r>
            <a:endParaRPr lang="zh-CN" altLang="en-US" sz="2800" dirty="0"/>
          </a:p>
        </p:txBody>
      </p:sp>
      <p:sp>
        <p:nvSpPr>
          <p:cNvPr id="5" name="标题 2"/>
          <p:cNvSpPr txBox="1">
            <a:spLocks/>
          </p:cNvSpPr>
          <p:nvPr/>
        </p:nvSpPr>
        <p:spPr bwMode="gray">
          <a:xfrm>
            <a:off x="457200" y="274638"/>
            <a:ext cx="8075240" cy="562074"/>
          </a:xfrm>
          <a:prstGeom prst="rect">
            <a:avLst/>
          </a:prstGeom>
          <a:solidFill>
            <a:srgbClr val="488FD6"/>
          </a:solidFill>
          <a:ln>
            <a:solidFill>
              <a:schemeClr val="accent1">
                <a:lumMod val="60000"/>
                <a:lumOff val="4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a:t>1.6 </a:t>
            </a:r>
            <a:r>
              <a:rPr lang="zh-CN" altLang="en-US" dirty="0"/>
              <a:t>数据科学计算平台</a:t>
            </a:r>
            <a:r>
              <a:rPr lang="en-US" altLang="zh-CN" dirty="0" smtClean="0"/>
              <a:t>—Anaconda</a:t>
            </a:r>
            <a:endParaRPr lang="zh-CN" altLang="en-US" dirty="0"/>
          </a:p>
        </p:txBody>
      </p:sp>
    </p:spTree>
    <p:extLst>
      <p:ext uri="{BB962C8B-B14F-4D97-AF65-F5344CB8AC3E}">
        <p14:creationId xmlns:p14="http://schemas.microsoft.com/office/powerpoint/2010/main" val="4631584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908720"/>
            <a:ext cx="8568952" cy="5256584"/>
          </a:xfrm>
        </p:spPr>
        <p:txBody>
          <a:bodyPr/>
          <a:lstStyle/>
          <a:p>
            <a:pPr>
              <a:lnSpc>
                <a:spcPct val="150000"/>
              </a:lnSpc>
              <a:buClr>
                <a:schemeClr val="accent5">
                  <a:lumMod val="50000"/>
                </a:schemeClr>
              </a:buClr>
              <a:buFont typeface="Wingdings" panose="05000000000000000000" pitchFamily="2" charset="2"/>
              <a:buChar char="u"/>
            </a:pP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Win+R</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b="0" dirty="0" smtClean="0">
                <a:latin typeface="微软雅黑" panose="020B0503020204020204" pitchFamily="34" charset="-122"/>
                <a:ea typeface="微软雅黑" panose="020B0503020204020204" pitchFamily="34" charset="-122"/>
              </a:rPr>
              <a:t>运行</a:t>
            </a:r>
            <a:r>
              <a:rPr lang="en-US" altLang="zh-CN" b="0" dirty="0">
                <a:latin typeface="微软雅黑" panose="020B0503020204020204" pitchFamily="34" charset="-122"/>
                <a:ea typeface="微软雅黑" panose="020B0503020204020204" pitchFamily="34" charset="-122"/>
              </a:rPr>
              <a:t>CMD</a:t>
            </a:r>
            <a:r>
              <a:rPr lang="zh-CN" altLang="en-US" b="0" dirty="0">
                <a:latin typeface="微软雅黑" panose="020B0503020204020204" pitchFamily="34" charset="-122"/>
                <a:ea typeface="微软雅黑" panose="020B0503020204020204" pitchFamily="34" charset="-122"/>
              </a:rPr>
              <a:t>命令；</a:t>
            </a:r>
            <a:endParaRPr lang="en-US" altLang="zh-CN" b="0" dirty="0">
              <a:latin typeface="微软雅黑" panose="020B0503020204020204" pitchFamily="34" charset="-122"/>
              <a:ea typeface="微软雅黑" panose="020B0503020204020204" pitchFamily="34" charset="-122"/>
            </a:endParaRPr>
          </a:p>
          <a:p>
            <a:pPr>
              <a:lnSpc>
                <a:spcPct val="150000"/>
              </a:lnSpc>
              <a:buClr>
                <a:schemeClr val="accent5">
                  <a:lumMod val="50000"/>
                </a:schemeClr>
              </a:buClr>
              <a:buFont typeface="Wingdings" panose="05000000000000000000" pitchFamily="2" charset="2"/>
              <a:buChar char="u"/>
            </a:pP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conda</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–V</a:t>
            </a:r>
            <a:r>
              <a:rPr lang="zh-CN" altLang="en-US" sz="28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b="0" dirty="0" smtClean="0">
                <a:latin typeface="微软雅黑" panose="020B0503020204020204" pitchFamily="34" charset="-122"/>
                <a:ea typeface="微软雅黑" panose="020B0503020204020204" pitchFamily="34" charset="-122"/>
              </a:rPr>
              <a:t>显示</a:t>
            </a:r>
            <a:r>
              <a:rPr lang="en-US" altLang="zh-CN" b="0" dirty="0">
                <a:latin typeface="微软雅黑" panose="020B0503020204020204" pitchFamily="34" charset="-122"/>
                <a:ea typeface="微软雅黑" panose="020B0503020204020204" pitchFamily="34" charset="-122"/>
              </a:rPr>
              <a:t>python</a:t>
            </a:r>
            <a:r>
              <a:rPr lang="zh-CN" altLang="en-US" b="0" dirty="0">
                <a:latin typeface="微软雅黑" panose="020B0503020204020204" pitchFamily="34" charset="-122"/>
                <a:ea typeface="微软雅黑" panose="020B0503020204020204" pitchFamily="34" charset="-122"/>
              </a:rPr>
              <a:t>版本，说明环境变量设置成功；</a:t>
            </a:r>
            <a:endParaRPr lang="en-US" altLang="zh-CN" b="0" dirty="0">
              <a:latin typeface="微软雅黑" panose="020B0503020204020204" pitchFamily="34" charset="-122"/>
              <a:ea typeface="微软雅黑" panose="020B0503020204020204" pitchFamily="34" charset="-122"/>
            </a:endParaRPr>
          </a:p>
          <a:p>
            <a:pPr>
              <a:lnSpc>
                <a:spcPct val="150000"/>
              </a:lnSpc>
              <a:buClr>
                <a:schemeClr val="accent5">
                  <a:lumMod val="50000"/>
                </a:schemeClr>
              </a:buClr>
              <a:buFont typeface="Wingdings" panose="05000000000000000000" pitchFamily="2" charset="2"/>
              <a:buChar char="u"/>
            </a:pPr>
            <a:r>
              <a:rPr lang="en-US" altLang="zh-CN" sz="2800" dirty="0" err="1">
                <a:latin typeface="Times New Roman" panose="02020603050405020304" pitchFamily="18" charset="0"/>
                <a:ea typeface="微软雅黑" panose="020B0503020204020204" pitchFamily="34" charset="-122"/>
                <a:cs typeface="Times New Roman" panose="02020603050405020304" pitchFamily="18" charset="0"/>
              </a:rPr>
              <a:t>conda</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upgrade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-all</a:t>
            </a:r>
            <a:r>
              <a:rPr lang="en-US" altLang="zh-CN" b="0" dirty="0">
                <a:latin typeface="微软雅黑" panose="020B0503020204020204" pitchFamily="34" charset="-122"/>
                <a:ea typeface="微软雅黑" panose="020B0503020204020204" pitchFamily="34" charset="-122"/>
              </a:rPr>
              <a:t> </a:t>
            </a:r>
            <a:r>
              <a:rPr lang="zh-CN" altLang="en-US" b="0" dirty="0" smtClean="0">
                <a:latin typeface="微软雅黑" panose="020B0503020204020204" pitchFamily="34" charset="-122"/>
                <a:ea typeface="微软雅黑" panose="020B0503020204020204" pitchFamily="34" charset="-122"/>
              </a:rPr>
              <a:t>：先</a:t>
            </a:r>
            <a:r>
              <a:rPr lang="zh-CN" altLang="en-US" b="0" dirty="0">
                <a:latin typeface="微软雅黑" panose="020B0503020204020204" pitchFamily="34" charset="-122"/>
                <a:ea typeface="微软雅黑" panose="020B0503020204020204" pitchFamily="34" charset="-122"/>
              </a:rPr>
              <a:t>把所有工具包进行升级</a:t>
            </a:r>
            <a:endParaRPr lang="en-US" altLang="zh-CN" b="0" dirty="0">
              <a:latin typeface="微软雅黑" panose="020B0503020204020204" pitchFamily="34" charset="-122"/>
              <a:ea typeface="微软雅黑" panose="020B0503020204020204" pitchFamily="34" charset="-122"/>
            </a:endParaRPr>
          </a:p>
          <a:p>
            <a:pPr>
              <a:lnSpc>
                <a:spcPct val="150000"/>
              </a:lnSpc>
              <a:buClr>
                <a:schemeClr val="accent5">
                  <a:lumMod val="50000"/>
                </a:schemeClr>
              </a:buClr>
              <a:buFont typeface="Wingdings" panose="05000000000000000000" pitchFamily="2" charset="2"/>
              <a:buChar char="u"/>
            </a:pPr>
            <a:r>
              <a:rPr lang="en-US" altLang="zh-CN" b="0" dirty="0">
                <a:latin typeface="微软雅黑" panose="020B0503020204020204" pitchFamily="34" charset="-122"/>
                <a:ea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rPr>
              <a:t>包的安装和</a:t>
            </a:r>
            <a:r>
              <a:rPr lang="zh-CN" altLang="en-US" b="0" dirty="0" smtClean="0">
                <a:latin typeface="微软雅黑" panose="020B0503020204020204" pitchFamily="34" charset="-122"/>
                <a:ea typeface="微软雅黑" panose="020B0503020204020204" pitchFamily="34" charset="-122"/>
              </a:rPr>
              <a:t>卸载：</a:t>
            </a:r>
            <a:endParaRPr lang="en-US" altLang="zh-CN" b="0" dirty="0">
              <a:latin typeface="微软雅黑" panose="020B0503020204020204" pitchFamily="34" charset="-122"/>
              <a:ea typeface="微软雅黑" panose="020B0503020204020204" pitchFamily="34" charset="-122"/>
            </a:endParaRPr>
          </a:p>
          <a:p>
            <a:pPr marL="0" indent="0">
              <a:buNone/>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err="1" smtClean="0">
                <a:latin typeface="Times New Roman" panose="02020603050405020304" pitchFamily="18" charset="0"/>
                <a:ea typeface="微软雅黑" panose="020B0503020204020204" pitchFamily="34" charset="-122"/>
                <a:cs typeface="Times New Roman" panose="02020603050405020304" pitchFamily="18" charset="0"/>
              </a:rPr>
              <a:t>conda</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install xxx       #xxx</a:t>
            </a:r>
            <a:r>
              <a:rPr lang="zh-CN" altLang="en-US" sz="2800" b="0" dirty="0" smtClean="0">
                <a:latin typeface="Times New Roman" panose="02020603050405020304" pitchFamily="18" charset="0"/>
                <a:ea typeface="微软雅黑" panose="020B0503020204020204" pitchFamily="34" charset="-122"/>
                <a:cs typeface="Times New Roman" panose="02020603050405020304" pitchFamily="18" charset="0"/>
              </a:rPr>
              <a:t>为包名</a:t>
            </a:r>
            <a:endParaRPr lang="en-US" altLang="zh-CN" sz="28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buNone/>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err="1" smtClean="0">
                <a:latin typeface="Times New Roman" panose="02020603050405020304" pitchFamily="18" charset="0"/>
                <a:ea typeface="微软雅黑" panose="020B0503020204020204" pitchFamily="34" charset="-122"/>
                <a:cs typeface="Times New Roman" panose="02020603050405020304" pitchFamily="18" charset="0"/>
              </a:rPr>
              <a:t>conda</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remove xxx </a:t>
            </a:r>
          </a:p>
          <a:p>
            <a:pPr marL="0" indent="0">
              <a:buNone/>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pip install xxx</a:t>
            </a:r>
          </a:p>
          <a:p>
            <a:pPr marL="0" indent="0">
              <a:buNone/>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pip uninstall xxx</a:t>
            </a:r>
          </a:p>
        </p:txBody>
      </p:sp>
      <p:sp>
        <p:nvSpPr>
          <p:cNvPr id="4" name="标题 2"/>
          <p:cNvSpPr>
            <a:spLocks noGrp="1"/>
          </p:cNvSpPr>
          <p:nvPr>
            <p:ph type="title"/>
          </p:nvPr>
        </p:nvSpPr>
        <p:spPr>
          <a:xfrm>
            <a:off x="1143000" y="274638"/>
            <a:ext cx="7389440" cy="562074"/>
          </a:xfrm>
        </p:spPr>
        <p:txBody>
          <a:bodyPr/>
          <a:lstStyle/>
          <a:p>
            <a:r>
              <a:rPr lang="zh-CN" altLang="en-US" sz="2800" dirty="0"/>
              <a:t>数据科学计算平台</a:t>
            </a:r>
            <a:r>
              <a:rPr lang="en-US" altLang="zh-CN" sz="2800" dirty="0"/>
              <a:t>——Anaconda</a:t>
            </a:r>
            <a:endParaRPr lang="zh-CN" altLang="en-US" sz="2800" dirty="0"/>
          </a:p>
        </p:txBody>
      </p:sp>
      <p:sp>
        <p:nvSpPr>
          <p:cNvPr id="5" name="标题 2"/>
          <p:cNvSpPr txBox="1">
            <a:spLocks/>
          </p:cNvSpPr>
          <p:nvPr/>
        </p:nvSpPr>
        <p:spPr bwMode="gray">
          <a:xfrm>
            <a:off x="457200" y="274638"/>
            <a:ext cx="8075240" cy="562074"/>
          </a:xfrm>
          <a:prstGeom prst="rect">
            <a:avLst/>
          </a:prstGeom>
          <a:solidFill>
            <a:srgbClr val="488FD6"/>
          </a:solidFill>
          <a:ln>
            <a:solidFill>
              <a:schemeClr val="accent1">
                <a:lumMod val="60000"/>
                <a:lumOff val="4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a:t>1.6 </a:t>
            </a:r>
            <a:r>
              <a:rPr lang="zh-CN" altLang="en-US" dirty="0"/>
              <a:t>数据科学计算平台</a:t>
            </a:r>
            <a:r>
              <a:rPr lang="en-US" altLang="zh-CN" dirty="0"/>
              <a:t>—Anaconda</a:t>
            </a:r>
            <a:endParaRPr lang="zh-CN" altLang="en-US" dirty="0"/>
          </a:p>
        </p:txBody>
      </p:sp>
    </p:spTree>
    <p:extLst>
      <p:ext uri="{BB962C8B-B14F-4D97-AF65-F5344CB8AC3E}">
        <p14:creationId xmlns:p14="http://schemas.microsoft.com/office/powerpoint/2010/main" val="18151945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124744"/>
            <a:ext cx="7825680" cy="609600"/>
          </a:xfrm>
        </p:spPr>
        <p:txBody>
          <a:bodyPr/>
          <a:lstStyle/>
          <a:p>
            <a:pPr marL="457200" indent="-457200" algn="l">
              <a:buClr>
                <a:schemeClr val="accent1"/>
              </a:buClr>
              <a:buFont typeface="Wingdings" panose="05000000000000000000" pitchFamily="2" charset="2"/>
              <a:buChar char="Ø"/>
            </a:pPr>
            <a:r>
              <a:rPr lang="en-US" altLang="zh-CN" dirty="0" err="1">
                <a:solidFill>
                  <a:schemeClr val="tx2"/>
                </a:solidFill>
              </a:rPr>
              <a:t>Jupyter</a:t>
            </a:r>
            <a:r>
              <a:rPr lang="en-US" altLang="zh-CN" dirty="0">
                <a:solidFill>
                  <a:schemeClr val="tx2"/>
                </a:solidFill>
              </a:rPr>
              <a:t> Notebook</a:t>
            </a:r>
            <a:r>
              <a:rPr lang="zh-CN" altLang="en-US" dirty="0">
                <a:solidFill>
                  <a:schemeClr val="tx2"/>
                </a:solidFill>
              </a:rPr>
              <a:t>的使用</a:t>
            </a:r>
          </a:p>
        </p:txBody>
      </p:sp>
      <p:sp>
        <p:nvSpPr>
          <p:cNvPr id="3" name="内容占位符 2"/>
          <p:cNvSpPr>
            <a:spLocks noGrp="1"/>
          </p:cNvSpPr>
          <p:nvPr>
            <p:ph idx="1"/>
          </p:nvPr>
        </p:nvSpPr>
        <p:spPr>
          <a:xfrm>
            <a:off x="251520" y="2060848"/>
            <a:ext cx="8591872" cy="3600400"/>
          </a:xfrm>
        </p:spPr>
        <p:txBody>
          <a:bodyPr/>
          <a:lstStyle/>
          <a:p>
            <a:pPr marL="0" indent="0">
              <a:lnSpc>
                <a:spcPct val="150000"/>
              </a:lnSpc>
              <a:buNone/>
            </a:pPr>
            <a:r>
              <a:rPr lang="en-US" altLang="zh-CN" b="1" dirty="0" smtClean="0">
                <a:latin typeface="Times New Roman" panose="02020603050405020304" pitchFamily="18" charset="0"/>
                <a:cs typeface="Times New Roman" panose="02020603050405020304" pitchFamily="18" charset="0"/>
              </a:rPr>
              <a:t>    </a:t>
            </a:r>
            <a:r>
              <a:rPr lang="en-US" altLang="zh-CN" b="1" dirty="0" err="1" smtClean="0">
                <a:latin typeface="Times New Roman" panose="02020603050405020304" pitchFamily="18" charset="0"/>
                <a:cs typeface="Times New Roman" panose="02020603050405020304" pitchFamily="18" charset="0"/>
              </a:rPr>
              <a:t>Jupyter</a:t>
            </a:r>
            <a:r>
              <a:rPr lang="en-US" altLang="zh-CN" b="1" dirty="0" smtClean="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Notebook</a:t>
            </a:r>
            <a:r>
              <a:rPr lang="zh-CN" altLang="zh-CN" b="1" dirty="0">
                <a:latin typeface="Times New Roman" panose="02020603050405020304" pitchFamily="18" charset="0"/>
                <a:cs typeface="Times New Roman" panose="02020603050405020304" pitchFamily="18" charset="0"/>
              </a:rPr>
              <a:t>（</a:t>
            </a:r>
            <a:r>
              <a:rPr lang="en-US" altLang="zh-CN" b="1" dirty="0" err="1">
                <a:latin typeface="Times New Roman" panose="02020603050405020304" pitchFamily="18" charset="0"/>
                <a:cs typeface="Times New Roman" panose="02020603050405020304" pitchFamily="18" charset="0"/>
              </a:rPr>
              <a:t>Julia+Python+R</a:t>
            </a:r>
            <a:r>
              <a:rPr lang="en-US" altLang="zh-CN" b="1" dirty="0">
                <a:latin typeface="Times New Roman" panose="02020603050405020304" pitchFamily="18" charset="0"/>
                <a:cs typeface="Times New Roman" panose="02020603050405020304" pitchFamily="18" charset="0"/>
              </a:rPr>
              <a:t> = </a:t>
            </a:r>
            <a:r>
              <a:rPr lang="en-US" altLang="zh-CN" b="1" dirty="0" err="1">
                <a:latin typeface="Times New Roman" panose="02020603050405020304" pitchFamily="18" charset="0"/>
                <a:cs typeface="Times New Roman" panose="02020603050405020304" pitchFamily="18" charset="0"/>
              </a:rPr>
              <a:t>Jupyter</a:t>
            </a:r>
            <a:r>
              <a:rPr lang="zh-CN" altLang="zh-CN" b="1" dirty="0">
                <a:latin typeface="Times New Roman" panose="02020603050405020304" pitchFamily="18" charset="0"/>
                <a:cs typeface="Times New Roman" panose="02020603050405020304" pitchFamily="18" charset="0"/>
              </a:rPr>
              <a:t>）基于</a:t>
            </a:r>
            <a:r>
              <a:rPr lang="en-US" altLang="zh-CN" b="1" dirty="0">
                <a:latin typeface="Times New Roman" panose="02020603050405020304" pitchFamily="18" charset="0"/>
                <a:cs typeface="Times New Roman" panose="02020603050405020304" pitchFamily="18" charset="0"/>
              </a:rPr>
              <a:t>Web</a:t>
            </a:r>
            <a:r>
              <a:rPr lang="zh-CN" altLang="zh-CN" b="1" dirty="0">
                <a:latin typeface="Times New Roman" panose="02020603050405020304" pitchFamily="18" charset="0"/>
                <a:cs typeface="Times New Roman" panose="02020603050405020304" pitchFamily="18" charset="0"/>
              </a:rPr>
              <a:t>技术的交互式计算文档格式，支持</a:t>
            </a:r>
            <a:r>
              <a:rPr lang="en-US" altLang="zh-CN" b="1" dirty="0">
                <a:latin typeface="Times New Roman" panose="02020603050405020304" pitchFamily="18" charset="0"/>
                <a:cs typeface="Times New Roman" panose="02020603050405020304" pitchFamily="18" charset="0"/>
              </a:rPr>
              <a:t>Markdown</a:t>
            </a:r>
            <a:r>
              <a:rPr lang="zh-CN" altLang="zh-CN" b="1" dirty="0">
                <a:latin typeface="Times New Roman" panose="02020603050405020304" pitchFamily="18" charset="0"/>
                <a:cs typeface="Times New Roman" panose="02020603050405020304" pitchFamily="18" charset="0"/>
              </a:rPr>
              <a:t>和</a:t>
            </a:r>
            <a:r>
              <a:rPr lang="en-US" altLang="zh-CN" b="1" dirty="0">
                <a:latin typeface="Times New Roman" panose="02020603050405020304" pitchFamily="18" charset="0"/>
                <a:cs typeface="Times New Roman" panose="02020603050405020304" pitchFamily="18" charset="0"/>
              </a:rPr>
              <a:t>Latex</a:t>
            </a:r>
            <a:r>
              <a:rPr lang="zh-CN" altLang="zh-CN" b="1" dirty="0">
                <a:latin typeface="Times New Roman" panose="02020603050405020304" pitchFamily="18" charset="0"/>
                <a:cs typeface="Times New Roman" panose="02020603050405020304" pitchFamily="18" charset="0"/>
              </a:rPr>
              <a:t>语法，支持代码运行、文本输入、数学公式编辑、内嵌式画图和其他如图片文件的插入，是一个对代码友好的交互式笔记本。</a:t>
            </a:r>
            <a:endParaRPr lang="zh-CN" altLang="en-US" b="1"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68</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7" name="标题 2"/>
          <p:cNvSpPr txBox="1">
            <a:spLocks/>
          </p:cNvSpPr>
          <p:nvPr/>
        </p:nvSpPr>
        <p:spPr bwMode="gray">
          <a:xfrm>
            <a:off x="457200" y="346646"/>
            <a:ext cx="8075240" cy="562074"/>
          </a:xfrm>
          <a:prstGeom prst="rect">
            <a:avLst/>
          </a:prstGeom>
          <a:solidFill>
            <a:srgbClr val="488FD6"/>
          </a:solidFill>
          <a:ln>
            <a:solidFill>
              <a:schemeClr val="accent1">
                <a:lumMod val="60000"/>
                <a:lumOff val="4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kern="1200">
                <a:solidFill>
                  <a:schemeClr val="bg1"/>
                </a:solidFill>
                <a:latin typeface="黑体" panose="02010609060101010101" pitchFamily="49" charset="-122"/>
                <a:ea typeface="黑体" panose="02010609060101010101" pitchFamily="49" charset="-122"/>
                <a:cs typeface="+mj-cs"/>
              </a:defRPr>
            </a:lvl1pPr>
            <a:lvl2pPr algn="ctr" rtl="0" eaLnBrk="1" fontAlgn="base" hangingPunct="1">
              <a:spcBef>
                <a:spcPct val="0"/>
              </a:spcBef>
              <a:spcAft>
                <a:spcPct val="0"/>
              </a:spcAft>
              <a:defRPr sz="2800" b="1">
                <a:solidFill>
                  <a:schemeClr val="bg1"/>
                </a:solidFill>
                <a:latin typeface="Verdana" panose="020B0604030504040204" pitchFamily="34" charset="0"/>
              </a:defRPr>
            </a:lvl2pPr>
            <a:lvl3pPr algn="ctr" rtl="0" eaLnBrk="1" fontAlgn="base" hangingPunct="1">
              <a:spcBef>
                <a:spcPct val="0"/>
              </a:spcBef>
              <a:spcAft>
                <a:spcPct val="0"/>
              </a:spcAft>
              <a:defRPr sz="2800" b="1">
                <a:solidFill>
                  <a:schemeClr val="bg1"/>
                </a:solidFill>
                <a:latin typeface="Verdana" panose="020B0604030504040204" pitchFamily="34" charset="0"/>
              </a:defRPr>
            </a:lvl3pPr>
            <a:lvl4pPr algn="ctr" rtl="0" eaLnBrk="1" fontAlgn="base" hangingPunct="1">
              <a:spcBef>
                <a:spcPct val="0"/>
              </a:spcBef>
              <a:spcAft>
                <a:spcPct val="0"/>
              </a:spcAft>
              <a:defRPr sz="2800" b="1">
                <a:solidFill>
                  <a:schemeClr val="bg1"/>
                </a:solidFill>
                <a:latin typeface="Verdana" panose="020B0604030504040204" pitchFamily="34" charset="0"/>
              </a:defRPr>
            </a:lvl4pPr>
            <a:lvl5pPr algn="ctr" rtl="0" eaLnBrk="1" fontAlgn="base" hangingPunct="1">
              <a:spcBef>
                <a:spcPct val="0"/>
              </a:spcBef>
              <a:spcAft>
                <a:spcPct val="0"/>
              </a:spcAft>
              <a:defRPr sz="2800" b="1">
                <a:solidFill>
                  <a:schemeClr val="bg1"/>
                </a:solidFill>
                <a:latin typeface="Verdana" panose="020B0604030504040204" pitchFamily="34" charset="0"/>
              </a:defRPr>
            </a:lvl5pPr>
            <a:lvl6pPr marL="457200" algn="ctr" rtl="0" eaLnBrk="1" fontAlgn="base" hangingPunct="1">
              <a:spcBef>
                <a:spcPct val="0"/>
              </a:spcBef>
              <a:spcAft>
                <a:spcPct val="0"/>
              </a:spcAft>
              <a:defRPr sz="2800" b="1">
                <a:solidFill>
                  <a:schemeClr val="bg1"/>
                </a:solidFill>
                <a:latin typeface="Verdana" panose="020B0604030504040204" pitchFamily="34" charset="0"/>
              </a:defRPr>
            </a:lvl6pPr>
            <a:lvl7pPr marL="914400" algn="ctr" rtl="0" eaLnBrk="1" fontAlgn="base" hangingPunct="1">
              <a:spcBef>
                <a:spcPct val="0"/>
              </a:spcBef>
              <a:spcAft>
                <a:spcPct val="0"/>
              </a:spcAft>
              <a:defRPr sz="2800" b="1">
                <a:solidFill>
                  <a:schemeClr val="bg1"/>
                </a:solidFill>
                <a:latin typeface="Verdana" panose="020B0604030504040204" pitchFamily="34" charset="0"/>
              </a:defRPr>
            </a:lvl7pPr>
            <a:lvl8pPr marL="1371600" algn="ctr" rtl="0" eaLnBrk="1" fontAlgn="base" hangingPunct="1">
              <a:spcBef>
                <a:spcPct val="0"/>
              </a:spcBef>
              <a:spcAft>
                <a:spcPct val="0"/>
              </a:spcAft>
              <a:defRPr sz="2800" b="1">
                <a:solidFill>
                  <a:schemeClr val="bg1"/>
                </a:solidFill>
                <a:latin typeface="Verdana" panose="020B0604030504040204" pitchFamily="34" charset="0"/>
              </a:defRPr>
            </a:lvl8pPr>
            <a:lvl9pPr marL="1828800" algn="ctr" rtl="0" eaLnBrk="1" fontAlgn="base" hangingPunct="1">
              <a:spcBef>
                <a:spcPct val="0"/>
              </a:spcBef>
              <a:spcAft>
                <a:spcPct val="0"/>
              </a:spcAft>
              <a:defRPr sz="2800" b="1">
                <a:solidFill>
                  <a:schemeClr val="bg1"/>
                </a:solidFill>
                <a:latin typeface="Verdana" panose="020B0604030504040204" pitchFamily="34" charset="0"/>
              </a:defRPr>
            </a:lvl9pPr>
          </a:lstStyle>
          <a:p>
            <a:r>
              <a:rPr lang="en-US" altLang="zh-CN" dirty="0"/>
              <a:t>1.6 </a:t>
            </a:r>
            <a:r>
              <a:rPr lang="zh-CN" altLang="en-US" dirty="0"/>
              <a:t>数据科学计算平台</a:t>
            </a:r>
            <a:r>
              <a:rPr lang="en-US" altLang="zh-CN" dirty="0"/>
              <a:t>—Anaconda</a:t>
            </a:r>
            <a:endParaRPr lang="zh-CN" altLang="en-US" dirty="0"/>
          </a:p>
        </p:txBody>
      </p:sp>
    </p:spTree>
    <p:extLst>
      <p:ext uri="{BB962C8B-B14F-4D97-AF65-F5344CB8AC3E}">
        <p14:creationId xmlns:p14="http://schemas.microsoft.com/office/powerpoint/2010/main" val="156725094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en-US" dirty="0"/>
              <a:t>数据科学计算平台</a:t>
            </a:r>
            <a:r>
              <a:rPr lang="en-US" altLang="zh-CN" dirty="0"/>
              <a:t>—Anaconda</a:t>
            </a:r>
            <a:endParaRPr lang="zh-CN" altLang="en-US" dirty="0"/>
          </a:p>
        </p:txBody>
      </p:sp>
      <p:sp>
        <p:nvSpPr>
          <p:cNvPr id="3" name="内容占位符 2"/>
          <p:cNvSpPr>
            <a:spLocks noGrp="1"/>
          </p:cNvSpPr>
          <p:nvPr>
            <p:ph idx="1"/>
          </p:nvPr>
        </p:nvSpPr>
        <p:spPr>
          <a:xfrm>
            <a:off x="251520" y="1124744"/>
            <a:ext cx="8001000" cy="504056"/>
          </a:xfrm>
        </p:spPr>
        <p:txBody>
          <a:bodyPr/>
          <a:lstStyle/>
          <a:p>
            <a:r>
              <a:rPr lang="en-US" altLang="zh-CN" b="1" dirty="0"/>
              <a:t>1. </a:t>
            </a:r>
            <a:r>
              <a:rPr lang="en-US" altLang="zh-CN" b="1" dirty="0" err="1"/>
              <a:t>Jupyter</a:t>
            </a:r>
            <a:r>
              <a:rPr lang="en-US" altLang="zh-CN" b="1" dirty="0"/>
              <a:t> Notebook</a:t>
            </a:r>
            <a:r>
              <a:rPr lang="zh-CN" altLang="zh-CN" b="1" dirty="0"/>
              <a:t>中的代码输入与编辑</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69</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811288"/>
            <a:ext cx="8203979" cy="204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17524" y="3933056"/>
            <a:ext cx="8158931" cy="1938992"/>
          </a:xfrm>
          <a:prstGeom prst="rect">
            <a:avLst/>
          </a:prstGeom>
        </p:spPr>
        <p:txBody>
          <a:bodyPr wrap="square">
            <a:spAutoFit/>
          </a:bodyPr>
          <a:lstStyle/>
          <a:p>
            <a:pPr marL="285750" indent="-285750" algn="l">
              <a:lnSpc>
                <a:spcPct val="120000"/>
              </a:lnSpc>
              <a:buFont typeface="Wingdings" panose="05000000000000000000" pitchFamily="2" charset="2"/>
              <a:buChar char="Ø"/>
            </a:pPr>
            <a:r>
              <a:rPr lang="en-US" altLang="zh-CN" sz="2000" b="0" dirty="0">
                <a:latin typeface="微软雅黑" panose="020B0503020204020204" pitchFamily="34" charset="-122"/>
                <a:ea typeface="微软雅黑" panose="020B0503020204020204" pitchFamily="34" charset="-122"/>
              </a:rPr>
              <a:t>Files </a:t>
            </a:r>
            <a:r>
              <a:rPr lang="zh-CN" altLang="en-US" sz="2000" b="0" dirty="0">
                <a:latin typeface="微软雅黑" panose="020B0503020204020204" pitchFamily="34" charset="-122"/>
                <a:ea typeface="微软雅黑" panose="020B0503020204020204" pitchFamily="34" charset="-122"/>
              </a:rPr>
              <a:t>基本上列出了所有的文件</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marL="285750" indent="-285750" algn="l">
              <a:lnSpc>
                <a:spcPct val="120000"/>
              </a:lnSpc>
              <a:buFont typeface="Wingdings" panose="05000000000000000000" pitchFamily="2" charset="2"/>
              <a:buChar char="Ø"/>
            </a:pPr>
            <a:r>
              <a:rPr lang="en-US" altLang="zh-CN" sz="2000" b="0" dirty="0" smtClean="0">
                <a:latin typeface="微软雅黑" panose="020B0503020204020204" pitchFamily="34" charset="-122"/>
                <a:ea typeface="微软雅黑" panose="020B0503020204020204" pitchFamily="34" charset="-122"/>
              </a:rPr>
              <a:t>Running </a:t>
            </a:r>
            <a:r>
              <a:rPr lang="zh-CN" altLang="en-US" sz="2000" b="0" dirty="0">
                <a:latin typeface="微软雅黑" panose="020B0503020204020204" pitchFamily="34" charset="-122"/>
                <a:ea typeface="微软雅黑" panose="020B0503020204020204" pitchFamily="34" charset="-122"/>
              </a:rPr>
              <a:t>显示了当前已经打开的终端和</a:t>
            </a:r>
            <a:r>
              <a:rPr lang="en-US" altLang="zh-CN" sz="2000" b="0" dirty="0">
                <a:latin typeface="微软雅黑" panose="020B0503020204020204" pitchFamily="34" charset="-122"/>
                <a:ea typeface="微软雅黑" panose="020B0503020204020204" pitchFamily="34" charset="-122"/>
              </a:rPr>
              <a:t>Notebooks</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marL="285750" indent="-285750" algn="l">
              <a:lnSpc>
                <a:spcPct val="120000"/>
              </a:lnSpc>
              <a:buFont typeface="Wingdings" panose="05000000000000000000" pitchFamily="2" charset="2"/>
              <a:buChar char="Ø"/>
            </a:pPr>
            <a:r>
              <a:rPr lang="en-US" altLang="zh-CN" sz="2000" b="0" dirty="0" smtClean="0">
                <a:latin typeface="微软雅黑" panose="020B0503020204020204" pitchFamily="34" charset="-122"/>
                <a:ea typeface="微软雅黑" panose="020B0503020204020204" pitchFamily="34" charset="-122"/>
              </a:rPr>
              <a:t>Clusters </a:t>
            </a:r>
            <a:r>
              <a:rPr lang="zh-CN" altLang="en-US" sz="2000" b="0" dirty="0">
                <a:latin typeface="微软雅黑" panose="020B0503020204020204" pitchFamily="34" charset="-122"/>
                <a:ea typeface="微软雅黑" panose="020B0503020204020204" pitchFamily="34" charset="-122"/>
              </a:rPr>
              <a:t>由 </a:t>
            </a:r>
            <a:r>
              <a:rPr lang="en-US" altLang="zh-CN" sz="2000" b="0" dirty="0" err="1">
                <a:latin typeface="微软雅黑" panose="020B0503020204020204" pitchFamily="34" charset="-122"/>
                <a:ea typeface="微软雅黑" panose="020B0503020204020204" pitchFamily="34" charset="-122"/>
              </a:rPr>
              <a:t>IPython</a:t>
            </a:r>
            <a:r>
              <a:rPr lang="en-US" altLang="zh-CN" sz="2000" b="0" dirty="0">
                <a:latin typeface="微软雅黑" panose="020B0503020204020204" pitchFamily="34" charset="-122"/>
                <a:ea typeface="微软雅黑" panose="020B0503020204020204" pitchFamily="34" charset="-122"/>
              </a:rPr>
              <a:t> parallel </a:t>
            </a:r>
            <a:r>
              <a:rPr lang="zh-CN" altLang="en-US" sz="2000" b="0" dirty="0">
                <a:latin typeface="微软雅黑" panose="020B0503020204020204" pitchFamily="34" charset="-122"/>
                <a:ea typeface="微软雅黑" panose="020B0503020204020204" pitchFamily="34" charset="-122"/>
              </a:rPr>
              <a:t>包提供，用于并行计算</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marL="285750" indent="-285750" algn="l">
              <a:lnSpc>
                <a:spcPct val="120000"/>
              </a:lnSpc>
              <a:buFont typeface="Wingdings" panose="05000000000000000000" pitchFamily="2" charset="2"/>
              <a:buChar char="Ø"/>
            </a:pPr>
            <a:r>
              <a:rPr lang="zh-CN" altLang="en-US" sz="2000" b="0" dirty="0" smtClean="0">
                <a:latin typeface="微软雅黑" panose="020B0503020204020204" pitchFamily="34" charset="-122"/>
                <a:ea typeface="微软雅黑" panose="020B0503020204020204" pitchFamily="34" charset="-122"/>
              </a:rPr>
              <a:t>若要创建新</a:t>
            </a:r>
            <a:r>
              <a:rPr lang="zh-CN" altLang="en-US" sz="2000" b="0" dirty="0">
                <a:latin typeface="微软雅黑" panose="020B0503020204020204" pitchFamily="34" charset="-122"/>
                <a:ea typeface="微软雅黑" panose="020B0503020204020204" pitchFamily="34" charset="-122"/>
              </a:rPr>
              <a:t>的</a:t>
            </a:r>
            <a:r>
              <a:rPr lang="en-US" altLang="zh-CN" sz="2000" b="0" dirty="0">
                <a:latin typeface="微软雅黑" panose="020B0503020204020204" pitchFamily="34" charset="-122"/>
                <a:ea typeface="微软雅黑" panose="020B0503020204020204" pitchFamily="34" charset="-122"/>
              </a:rPr>
              <a:t>Notebook</a:t>
            </a:r>
            <a:r>
              <a:rPr lang="zh-CN" altLang="en-US" sz="2000" b="0" dirty="0">
                <a:latin typeface="微软雅黑" panose="020B0503020204020204" pitchFamily="34" charset="-122"/>
                <a:ea typeface="微软雅黑" panose="020B0503020204020204" pitchFamily="34" charset="-122"/>
              </a:rPr>
              <a:t>，只需单击页面右上角的</a:t>
            </a:r>
            <a:r>
              <a:rPr lang="en-US" altLang="zh-CN" sz="2000" b="0" dirty="0">
                <a:latin typeface="微软雅黑" panose="020B0503020204020204" pitchFamily="34" charset="-122"/>
                <a:ea typeface="微软雅黑" panose="020B0503020204020204" pitchFamily="34" charset="-122"/>
              </a:rPr>
              <a:t>New</a:t>
            </a:r>
            <a:r>
              <a:rPr lang="zh-CN" altLang="en-US" sz="2000" b="0" dirty="0">
                <a:latin typeface="微软雅黑" panose="020B0503020204020204" pitchFamily="34" charset="-122"/>
                <a:ea typeface="微软雅黑" panose="020B0503020204020204" pitchFamily="34" charset="-122"/>
              </a:rPr>
              <a:t>按钮，在下拉选项中选择</a:t>
            </a:r>
            <a:r>
              <a:rPr lang="en-US" altLang="zh-CN" sz="2000" b="0" dirty="0">
                <a:latin typeface="微软雅黑" panose="020B0503020204020204" pitchFamily="34" charset="-122"/>
                <a:ea typeface="微软雅黑" panose="020B0503020204020204" pitchFamily="34" charset="-122"/>
              </a:rPr>
              <a:t>python3</a:t>
            </a:r>
            <a:r>
              <a:rPr lang="zh-CN" altLang="en-US" sz="2000" b="0" dirty="0">
                <a:latin typeface="微软雅黑" panose="020B0503020204020204" pitchFamily="34" charset="-122"/>
                <a:ea typeface="微软雅黑" panose="020B0503020204020204" pitchFamily="34" charset="-122"/>
              </a:rPr>
              <a:t>，即可得到一个空的</a:t>
            </a:r>
            <a:r>
              <a:rPr lang="en-US" altLang="zh-CN" sz="2000" b="0" dirty="0">
                <a:latin typeface="微软雅黑" panose="020B0503020204020204" pitchFamily="34" charset="-122"/>
                <a:ea typeface="微软雅黑" panose="020B0503020204020204" pitchFamily="34" charset="-122"/>
              </a:rPr>
              <a:t>notebook</a:t>
            </a:r>
            <a:r>
              <a:rPr lang="zh-CN" altLang="en-US" sz="2000" b="0" dirty="0">
                <a:latin typeface="微软雅黑" panose="020B0503020204020204" pitchFamily="34" charset="-122"/>
                <a:ea typeface="微软雅黑" panose="020B0503020204020204" pitchFamily="34" charset="-122"/>
              </a:rPr>
              <a:t>界面如图</a:t>
            </a:r>
            <a:r>
              <a:rPr lang="en-US" altLang="zh-CN" sz="2000" b="0" dirty="0">
                <a:latin typeface="微软雅黑" panose="020B0503020204020204" pitchFamily="34" charset="-122"/>
                <a:ea typeface="微软雅黑" panose="020B0503020204020204" pitchFamily="34" charset="-122"/>
              </a:rPr>
              <a:t>1-3</a:t>
            </a:r>
            <a:r>
              <a:rPr lang="zh-CN" altLang="en-US" sz="2000" b="0" dirty="0">
                <a:latin typeface="微软雅黑" panose="020B0503020204020204" pitchFamily="34" charset="-122"/>
                <a:ea typeface="微软雅黑" panose="020B0503020204020204" pitchFamily="34" charset="-122"/>
              </a:rPr>
              <a:t>所</a:t>
            </a:r>
            <a:r>
              <a:rPr lang="zh-CN" altLang="en-US" sz="2000" b="0" dirty="0" smtClean="0">
                <a:latin typeface="微软雅黑" panose="020B0503020204020204" pitchFamily="34" charset="-122"/>
                <a:ea typeface="微软雅黑" panose="020B0503020204020204" pitchFamily="34" charset="-122"/>
              </a:rPr>
              <a:t>示</a:t>
            </a:r>
            <a:endParaRPr lang="zh-CN" altLang="en-US" sz="20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5128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zh-CN" dirty="0"/>
              <a:t>数据、</a:t>
            </a:r>
            <a:r>
              <a:rPr lang="zh-CN" altLang="en-US" dirty="0"/>
              <a:t>信息与数据分析</a:t>
            </a:r>
          </a:p>
        </p:txBody>
      </p:sp>
      <p:sp>
        <p:nvSpPr>
          <p:cNvPr id="3" name="内容占位符 2"/>
          <p:cNvSpPr>
            <a:spLocks noGrp="1"/>
          </p:cNvSpPr>
          <p:nvPr>
            <p:ph idx="1"/>
          </p:nvPr>
        </p:nvSpPr>
        <p:spPr>
          <a:xfrm>
            <a:off x="251520" y="1216496"/>
            <a:ext cx="8591872" cy="4876800"/>
          </a:xfrm>
        </p:spPr>
        <p:txBody>
          <a:bodyPr/>
          <a:lstStyle/>
          <a:p>
            <a:pPr>
              <a:lnSpc>
                <a:spcPct val="150000"/>
              </a:lnSpc>
            </a:pPr>
            <a:r>
              <a:rPr lang="zh-CN" altLang="zh-CN" dirty="0">
                <a:solidFill>
                  <a:schemeClr val="accent1"/>
                </a:solidFill>
                <a:latin typeface="+mn-ea"/>
              </a:rPr>
              <a:t>数据分析</a:t>
            </a:r>
            <a:r>
              <a:rPr lang="zh-CN" altLang="en-US" dirty="0">
                <a:solidFill>
                  <a:schemeClr val="accent1"/>
                </a:solidFill>
                <a:latin typeface="+mn-ea"/>
              </a:rPr>
              <a:t>：</a:t>
            </a:r>
            <a:r>
              <a:rPr lang="zh-CN" altLang="zh-CN" dirty="0">
                <a:latin typeface="+mn-ea"/>
              </a:rPr>
              <a:t>是指用适当的</a:t>
            </a:r>
            <a:r>
              <a:rPr lang="zh-CN" altLang="en-US" dirty="0">
                <a:latin typeface="+mn-ea"/>
              </a:rPr>
              <a:t>统计分析方法</a:t>
            </a:r>
            <a:r>
              <a:rPr lang="zh-CN" altLang="zh-CN" dirty="0">
                <a:latin typeface="+mn-ea"/>
              </a:rPr>
              <a:t>对收集来的大量数据进行分析</a:t>
            </a:r>
            <a:r>
              <a:rPr lang="zh-CN" altLang="zh-CN" dirty="0" smtClean="0">
                <a:latin typeface="+mn-ea"/>
              </a:rPr>
              <a:t>，</a:t>
            </a:r>
            <a:r>
              <a:rPr lang="zh-CN" altLang="en-US" dirty="0" smtClean="0">
                <a:latin typeface="+mn-ea"/>
              </a:rPr>
              <a:t>为</a:t>
            </a:r>
            <a:r>
              <a:rPr lang="zh-CN" altLang="zh-CN" dirty="0" smtClean="0">
                <a:latin typeface="+mn-ea"/>
              </a:rPr>
              <a:t>提取</a:t>
            </a:r>
            <a:r>
              <a:rPr lang="zh-CN" altLang="zh-CN" dirty="0">
                <a:latin typeface="+mn-ea"/>
              </a:rPr>
              <a:t>有用信息和形成结论而对数据加以详细研究和概括总结的过程。</a:t>
            </a:r>
            <a:endParaRPr lang="en-US" altLang="zh-CN" dirty="0">
              <a:latin typeface="+mn-ea"/>
            </a:endParaRPr>
          </a:p>
          <a:p>
            <a:pPr>
              <a:lnSpc>
                <a:spcPct val="150000"/>
              </a:lnSpc>
            </a:pPr>
            <a:r>
              <a:rPr lang="zh-CN" altLang="zh-CN" dirty="0" smtClean="0"/>
              <a:t>我们</a:t>
            </a:r>
            <a:r>
              <a:rPr lang="zh-CN" altLang="zh-CN" dirty="0"/>
              <a:t>常说的数据分析是指</a:t>
            </a:r>
            <a:r>
              <a:rPr lang="zh-CN" altLang="zh-CN" dirty="0">
                <a:solidFill>
                  <a:schemeClr val="tx2"/>
                </a:solidFill>
              </a:rPr>
              <a:t>狭义的</a:t>
            </a:r>
            <a:r>
              <a:rPr lang="zh-CN" altLang="zh-CN" dirty="0"/>
              <a:t>数据分析</a:t>
            </a:r>
            <a:r>
              <a:rPr lang="zh-CN" altLang="zh-CN" dirty="0" smtClean="0"/>
              <a:t>。</a:t>
            </a:r>
            <a:r>
              <a:rPr lang="zh-CN" altLang="en-US" dirty="0"/>
              <a:t>从狭义的角度来说</a:t>
            </a:r>
            <a:r>
              <a:rPr lang="zh-CN" altLang="en-US" dirty="0" smtClean="0"/>
              <a:t>，数据分析和数据挖掘存在不同</a:t>
            </a:r>
            <a:r>
              <a:rPr lang="zh-CN" altLang="en-US" dirty="0"/>
              <a:t>之</a:t>
            </a:r>
            <a:r>
              <a:rPr lang="zh-CN" altLang="en-US" dirty="0" smtClean="0"/>
              <a:t>处。</a:t>
            </a:r>
            <a:endParaRPr lang="en-US" altLang="zh-CN" dirty="0" smtClean="0"/>
          </a:p>
          <a:p>
            <a:pPr>
              <a:lnSpc>
                <a:spcPct val="150000"/>
              </a:lnSpc>
            </a:pPr>
            <a:r>
              <a:rPr lang="zh-CN" altLang="en-US" dirty="0">
                <a:solidFill>
                  <a:schemeClr val="tx2"/>
                </a:solidFill>
              </a:rPr>
              <a:t>从广义</a:t>
            </a:r>
            <a:r>
              <a:rPr lang="zh-CN" altLang="en-US" dirty="0"/>
              <a:t>的角度来说，</a:t>
            </a:r>
            <a:r>
              <a:rPr lang="zh-CN" altLang="en-US" dirty="0" smtClean="0"/>
              <a:t>数据分析涵盖</a:t>
            </a:r>
            <a:r>
              <a:rPr lang="zh-CN" altLang="en-US" dirty="0"/>
              <a:t>了数据分析和数据挖掘两个部分</a:t>
            </a:r>
            <a:r>
              <a:rPr lang="zh-CN" altLang="en-US" dirty="0" smtClean="0"/>
              <a:t>。</a:t>
            </a:r>
            <a:endParaRPr lang="en-US" altLang="zh-CN" dirty="0"/>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7</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7806951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en-US" dirty="0"/>
              <a:t>数据科学计算平台</a:t>
            </a:r>
            <a:r>
              <a:rPr lang="en-US" altLang="zh-CN" dirty="0"/>
              <a:t>—Anaconda</a:t>
            </a:r>
            <a:endParaRPr lang="zh-CN" altLang="en-US" dirty="0"/>
          </a:p>
        </p:txBody>
      </p:sp>
      <p:sp>
        <p:nvSpPr>
          <p:cNvPr id="3" name="内容占位符 2"/>
          <p:cNvSpPr>
            <a:spLocks noGrp="1"/>
          </p:cNvSpPr>
          <p:nvPr>
            <p:ph idx="1"/>
          </p:nvPr>
        </p:nvSpPr>
        <p:spPr>
          <a:xfrm>
            <a:off x="395536" y="2924944"/>
            <a:ext cx="8291264" cy="3076600"/>
          </a:xfrm>
        </p:spPr>
        <p:txBody>
          <a:bodyPr/>
          <a:lstStyle/>
          <a:p>
            <a:r>
              <a:rPr lang="zh-CN" altLang="en-US" dirty="0"/>
              <a:t>主要由以下部分组成</a:t>
            </a:r>
            <a:r>
              <a:rPr lang="zh-CN" altLang="en-US" dirty="0" smtClean="0"/>
              <a:t>：</a:t>
            </a:r>
            <a:endParaRPr lang="en-US" altLang="zh-CN" dirty="0" smtClean="0"/>
          </a:p>
          <a:p>
            <a:pPr lvl="1"/>
            <a:r>
              <a:rPr lang="en-US" altLang="zh-CN" dirty="0" smtClean="0"/>
              <a:t>notebook</a:t>
            </a:r>
            <a:r>
              <a:rPr lang="zh-CN" altLang="en-US" dirty="0"/>
              <a:t>标题、主工具栏、快捷键、</a:t>
            </a:r>
            <a:r>
              <a:rPr lang="en-US" altLang="zh-CN" dirty="0"/>
              <a:t>notebook</a:t>
            </a:r>
            <a:r>
              <a:rPr lang="zh-CN" altLang="en-US" dirty="0"/>
              <a:t>编辑区。</a:t>
            </a:r>
          </a:p>
          <a:p>
            <a:r>
              <a:rPr lang="zh-CN" altLang="en-US" dirty="0"/>
              <a:t>若要重新命名</a:t>
            </a:r>
            <a:r>
              <a:rPr lang="en-US" altLang="zh-CN" dirty="0"/>
              <a:t>notebook</a:t>
            </a:r>
            <a:r>
              <a:rPr lang="zh-CN" altLang="en-US" dirty="0"/>
              <a:t>标题，可选择</a:t>
            </a:r>
            <a:r>
              <a:rPr lang="en-US" altLang="zh-CN" dirty="0"/>
              <a:t>File |Rename</a:t>
            </a:r>
            <a:r>
              <a:rPr lang="zh-CN" altLang="en-US" dirty="0"/>
              <a:t>，输入新的名称，更改后的名字就会出现在</a:t>
            </a:r>
            <a:r>
              <a:rPr lang="en-US" altLang="zh-CN" dirty="0" err="1"/>
              <a:t>Jupyter</a:t>
            </a:r>
            <a:r>
              <a:rPr lang="zh-CN" altLang="en-US" dirty="0"/>
              <a:t>图标的右侧。</a:t>
            </a:r>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70</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8694966"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90318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en-US" dirty="0"/>
              <a:t>数据科学计算平台</a:t>
            </a:r>
            <a:r>
              <a:rPr lang="en-US" altLang="zh-CN" dirty="0"/>
              <a:t>—Anaconda</a:t>
            </a:r>
            <a:endParaRPr lang="zh-CN" altLang="en-US" dirty="0"/>
          </a:p>
        </p:txBody>
      </p:sp>
      <p:sp>
        <p:nvSpPr>
          <p:cNvPr id="3" name="内容占位符 2"/>
          <p:cNvSpPr>
            <a:spLocks noGrp="1"/>
          </p:cNvSpPr>
          <p:nvPr>
            <p:ph idx="1"/>
          </p:nvPr>
        </p:nvSpPr>
        <p:spPr>
          <a:xfrm>
            <a:off x="251520" y="1124744"/>
            <a:ext cx="8591872" cy="2016224"/>
          </a:xfrm>
        </p:spPr>
        <p:txBody>
          <a:bodyPr/>
          <a:lstStyle/>
          <a:p>
            <a:r>
              <a:rPr lang="zh-CN" altLang="zh-CN" sz="2400" dirty="0"/>
              <a:t>在编辑区可以看到一个个单元（</a:t>
            </a:r>
            <a:r>
              <a:rPr lang="en-US" altLang="zh-CN" sz="2400" dirty="0"/>
              <a:t>cell</a:t>
            </a:r>
            <a:r>
              <a:rPr lang="zh-CN" altLang="zh-CN" sz="2400" dirty="0"/>
              <a:t>）。如图</a:t>
            </a:r>
            <a:r>
              <a:rPr lang="en-US" altLang="zh-CN" sz="2400" dirty="0"/>
              <a:t>1-4</a:t>
            </a:r>
            <a:r>
              <a:rPr lang="zh-CN" altLang="zh-CN" sz="2400" dirty="0"/>
              <a:t>所示，每个</a:t>
            </a:r>
            <a:r>
              <a:rPr lang="en-US" altLang="zh-CN" sz="2400" dirty="0"/>
              <a:t>cell</a:t>
            </a:r>
            <a:r>
              <a:rPr lang="zh-CN" altLang="zh-CN" sz="2400" dirty="0"/>
              <a:t>以</a:t>
            </a:r>
            <a:r>
              <a:rPr lang="en-US" altLang="zh-CN" sz="2400" dirty="0"/>
              <a:t>“In[ ]”</a:t>
            </a:r>
            <a:r>
              <a:rPr lang="zh-CN" altLang="zh-CN" sz="2400" dirty="0"/>
              <a:t>开头，可以输入正确的</a:t>
            </a:r>
            <a:r>
              <a:rPr lang="en-US" altLang="zh-CN" sz="2400" dirty="0"/>
              <a:t>Python</a:t>
            </a:r>
            <a:r>
              <a:rPr lang="zh-CN" altLang="zh-CN" sz="2400" dirty="0"/>
              <a:t>代码并执行</a:t>
            </a:r>
            <a:r>
              <a:rPr lang="zh-CN" altLang="zh-CN" sz="2400" dirty="0" smtClean="0"/>
              <a:t>。</a:t>
            </a:r>
            <a:endParaRPr lang="en-US" altLang="zh-CN" sz="2400" dirty="0" smtClean="0"/>
          </a:p>
          <a:p>
            <a:r>
              <a:rPr lang="zh-CN" altLang="zh-CN" sz="2400" dirty="0" smtClean="0"/>
              <a:t>例如</a:t>
            </a:r>
            <a:r>
              <a:rPr lang="zh-CN" altLang="zh-CN" sz="2400" dirty="0"/>
              <a:t>，输入</a:t>
            </a:r>
            <a:r>
              <a:rPr lang="en-US" altLang="zh-CN" sz="2400" dirty="0"/>
              <a:t>"python " + "program"</a:t>
            </a:r>
            <a:r>
              <a:rPr lang="zh-CN" altLang="zh-CN" sz="2400" dirty="0"/>
              <a:t>，然后按</a:t>
            </a:r>
            <a:r>
              <a:rPr lang="en-US" altLang="zh-CN" sz="2400" dirty="0"/>
              <a:t>“</a:t>
            </a:r>
            <a:r>
              <a:rPr lang="en-US" altLang="zh-CN" sz="2400" dirty="0" err="1"/>
              <a:t>Shift+Enter</a:t>
            </a:r>
            <a:r>
              <a:rPr lang="en-US" altLang="zh-CN" sz="2400" dirty="0"/>
              <a:t>”</a:t>
            </a:r>
            <a:r>
              <a:rPr lang="zh-CN" altLang="zh-CN" sz="2400" dirty="0"/>
              <a:t>，代码将被运行后，编辑状态切换到新的</a:t>
            </a:r>
            <a:r>
              <a:rPr lang="en-US" altLang="zh-CN" sz="2400" dirty="0"/>
              <a:t>cell</a:t>
            </a:r>
            <a:r>
              <a:rPr lang="zh-CN" altLang="zh-CN" sz="2400" dirty="0"/>
              <a:t>。</a:t>
            </a:r>
          </a:p>
          <a:p>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71</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3140968"/>
            <a:ext cx="8591872" cy="207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293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en-US" dirty="0"/>
              <a:t>数据科学计算平台</a:t>
            </a:r>
            <a:r>
              <a:rPr lang="en-US" altLang="zh-CN" dirty="0"/>
              <a:t>—Anaconda</a:t>
            </a:r>
            <a:endParaRPr lang="zh-CN" altLang="en-US" dirty="0"/>
          </a:p>
        </p:txBody>
      </p:sp>
      <p:sp>
        <p:nvSpPr>
          <p:cNvPr id="3" name="内容占位符 2"/>
          <p:cNvSpPr>
            <a:spLocks noGrp="1"/>
          </p:cNvSpPr>
          <p:nvPr>
            <p:ph idx="1"/>
          </p:nvPr>
        </p:nvSpPr>
        <p:spPr>
          <a:xfrm>
            <a:off x="251520" y="1124744"/>
            <a:ext cx="8591872" cy="4876800"/>
          </a:xfrm>
        </p:spPr>
        <p:txBody>
          <a:bodyPr/>
          <a:lstStyle/>
          <a:p>
            <a:pPr algn="just"/>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选择</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Insert |Insert cell above</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，则在当前</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cell</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上面会添加一个新的默认是</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code</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类型的单元。通过选择</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cell | cell type</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菜单选择</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Markdown(</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标记</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，这样就可以获得一个优美，解释性更强的</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Notebook</a:t>
            </a:r>
            <a:r>
              <a:rPr lang="zh-CN" altLang="zh-CN"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0" indent="0" algn="just">
              <a:buNone/>
            </a:pPr>
            <a:endParaRPr lang="zh-CN" altLang="zh-CN" dirty="0">
              <a:latin typeface="Times New Roman" panose="02020603050405020304" pitchFamily="18" charset="0"/>
              <a:ea typeface="微软雅黑" panose="020B0503020204020204" pitchFamily="34" charset="-122"/>
              <a:cs typeface="Times New Roman" panose="02020603050405020304" pitchFamily="18" charset="0"/>
            </a:endParaRPr>
          </a:p>
          <a:p>
            <a:pPr algn="just"/>
            <a:r>
              <a:rPr lang="en-US" altLang="zh-CN" dirty="0"/>
              <a:t>Notebook</a:t>
            </a:r>
            <a:r>
              <a:rPr lang="zh-CN" altLang="zh-CN" dirty="0"/>
              <a:t>还具备导出功能，可导出为如下几种形式的文件</a:t>
            </a:r>
            <a:r>
              <a:rPr lang="zh-CN" altLang="zh-CN" dirty="0" smtClean="0"/>
              <a:t>：</a:t>
            </a:r>
            <a:endParaRPr lang="en-US" altLang="zh-CN" dirty="0" smtClean="0"/>
          </a:p>
          <a:p>
            <a:pPr lvl="1" algn="just"/>
            <a:r>
              <a:rPr lang="en-US" altLang="zh-CN" dirty="0" smtClean="0">
                <a:latin typeface="Times New Roman" panose="02020603050405020304" pitchFamily="18" charset="0"/>
                <a:cs typeface="Times New Roman" panose="02020603050405020304" pitchFamily="18" charset="0"/>
              </a:rPr>
              <a:t>HTML</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Markdown</a:t>
            </a:r>
            <a:r>
              <a:rPr lang="zh-CN"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ReST</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PDF(Through </a:t>
            </a:r>
            <a:r>
              <a:rPr lang="en-US" altLang="zh-CN" dirty="0" err="1">
                <a:latin typeface="Times New Roman" panose="02020603050405020304" pitchFamily="18" charset="0"/>
                <a:cs typeface="Times New Roman" panose="02020603050405020304" pitchFamily="18" charset="0"/>
              </a:rPr>
              <a:t>LaTex</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Raw Python</a:t>
            </a:r>
            <a:r>
              <a:rPr lang="zh-CN" altLang="zh-CN" dirty="0">
                <a:latin typeface="Times New Roman" panose="02020603050405020304" pitchFamily="18" charset="0"/>
                <a:cs typeface="Times New Roman" panose="02020603050405020304" pitchFamily="18" charset="0"/>
              </a:rPr>
              <a:t>。</a:t>
            </a:r>
          </a:p>
          <a:p>
            <a:pPr algn="just"/>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72</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Tree>
    <p:extLst>
      <p:ext uri="{BB962C8B-B14F-4D97-AF65-F5344CB8AC3E}">
        <p14:creationId xmlns:p14="http://schemas.microsoft.com/office/powerpoint/2010/main" val="1885754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Jupyter</a:t>
            </a:r>
            <a:r>
              <a:rPr lang="en-US" altLang="zh-CN" dirty="0"/>
              <a:t> notebook</a:t>
            </a:r>
            <a:r>
              <a:rPr lang="zh-CN" altLang="zh-CN" dirty="0"/>
              <a:t>中的常用快捷方式</a:t>
            </a:r>
            <a:endParaRPr lang="zh-CN" altLang="en-US" dirty="0"/>
          </a:p>
        </p:txBody>
      </p:sp>
      <p:sp>
        <p:nvSpPr>
          <p:cNvPr id="4" name="灯片编号占位符 3"/>
          <p:cNvSpPr>
            <a:spLocks noGrp="1"/>
          </p:cNvSpPr>
          <p:nvPr>
            <p:ph type="sldNum" sz="quarter" idx="12"/>
          </p:nvPr>
        </p:nvSpPr>
        <p:spPr/>
        <p:txBody>
          <a:bodyPr/>
          <a:lstStyle/>
          <a:p>
            <a:fld id="{950BD6B0-76F7-4942-8BD6-FCF18CBA2D80}" type="slidenum">
              <a:rPr lang="en-US" altLang="zh-CN" smtClean="0"/>
              <a:pPr/>
              <a:t>73</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graphicFrame>
        <p:nvGraphicFramePr>
          <p:cNvPr id="6" name="表格 5"/>
          <p:cNvGraphicFramePr>
            <a:graphicFrameLocks noGrp="1"/>
          </p:cNvGraphicFramePr>
          <p:nvPr>
            <p:extLst>
              <p:ext uri="{D42A27DB-BD31-4B8C-83A1-F6EECF244321}">
                <p14:modId xmlns:p14="http://schemas.microsoft.com/office/powerpoint/2010/main" val="3430714297"/>
              </p:ext>
            </p:extLst>
          </p:nvPr>
        </p:nvGraphicFramePr>
        <p:xfrm>
          <a:off x="251520" y="1412776"/>
          <a:ext cx="8784976" cy="4392168"/>
        </p:xfrm>
        <a:graphic>
          <a:graphicData uri="http://schemas.openxmlformats.org/drawingml/2006/table">
            <a:tbl>
              <a:tblPr>
                <a:tableStyleId>{5C22544A-7EE6-4342-B048-85BDC9FD1C3A}</a:tableStyleId>
              </a:tblPr>
              <a:tblGrid>
                <a:gridCol w="1800200"/>
                <a:gridCol w="1727129"/>
                <a:gridCol w="5257647"/>
              </a:tblGrid>
              <a:tr h="0">
                <a:tc>
                  <a:txBody>
                    <a:bodyPr/>
                    <a:lstStyle/>
                    <a:p>
                      <a:pPr algn="just">
                        <a:lnSpc>
                          <a:spcPct val="110000"/>
                        </a:lnSpc>
                        <a:spcAft>
                          <a:spcPts val="0"/>
                        </a:spcAft>
                      </a:pPr>
                      <a:r>
                        <a:rPr lang="zh-CN" sz="2200" kern="100" dirty="0">
                          <a:effectLst/>
                        </a:rPr>
                        <a:t>模式</a:t>
                      </a:r>
                      <a:endParaRPr lang="zh-CN" sz="2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200" kern="100">
                          <a:effectLst/>
                        </a:rPr>
                        <a:t>快捷键</a:t>
                      </a:r>
                      <a:endParaRPr lang="zh-CN" sz="2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200" kern="100" dirty="0">
                          <a:effectLst/>
                        </a:rPr>
                        <a:t>描述</a:t>
                      </a:r>
                      <a:endParaRPr lang="zh-CN" sz="2200" kern="100" dirty="0">
                        <a:effectLst/>
                        <a:latin typeface="Times New Roman" panose="02020603050405020304" pitchFamily="18" charset="0"/>
                        <a:ea typeface="宋体" panose="02010600030101010101" pitchFamily="2" charset="-122"/>
                      </a:endParaRPr>
                    </a:p>
                  </a:txBody>
                  <a:tcPr marL="68580" marR="68580" marT="0" marB="0"/>
                </a:tc>
              </a:tr>
              <a:tr h="0">
                <a:tc rowSpan="3">
                  <a:txBody>
                    <a:bodyPr/>
                    <a:lstStyle/>
                    <a:p>
                      <a:pPr algn="l">
                        <a:lnSpc>
                          <a:spcPct val="110000"/>
                        </a:lnSpc>
                        <a:spcAft>
                          <a:spcPts val="0"/>
                        </a:spcAft>
                      </a:pPr>
                      <a:r>
                        <a:rPr lang="zh-CN" sz="2000" kern="100" dirty="0">
                          <a:solidFill>
                            <a:srgbClr val="FF0000"/>
                          </a:solidFill>
                          <a:effectLst/>
                        </a:rPr>
                        <a:t>按</a:t>
                      </a:r>
                      <a:r>
                        <a:rPr lang="en-US" sz="2000" kern="100" dirty="0">
                          <a:solidFill>
                            <a:srgbClr val="FF0000"/>
                          </a:solidFill>
                          <a:effectLst/>
                        </a:rPr>
                        <a:t>Enter</a:t>
                      </a:r>
                      <a:r>
                        <a:rPr lang="zh-CN" sz="2000" kern="100" dirty="0">
                          <a:solidFill>
                            <a:srgbClr val="FF0000"/>
                          </a:solidFill>
                          <a:effectLst/>
                        </a:rPr>
                        <a:t>键</a:t>
                      </a:r>
                      <a:r>
                        <a:rPr lang="zh-CN" sz="2000" kern="100" dirty="0" smtClean="0">
                          <a:solidFill>
                            <a:srgbClr val="FF0000"/>
                          </a:solidFill>
                          <a:effectLst/>
                        </a:rPr>
                        <a:t>进入编辑</a:t>
                      </a:r>
                      <a:r>
                        <a:rPr lang="zh-CN" sz="2000" kern="100" dirty="0">
                          <a:solidFill>
                            <a:srgbClr val="FF0000"/>
                          </a:solidFill>
                          <a:effectLst/>
                        </a:rPr>
                        <a:t>模式</a:t>
                      </a:r>
                      <a:endParaRPr lang="zh-CN" sz="2000" kern="100" dirty="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lnSpc>
                          <a:spcPct val="110000"/>
                        </a:lnSpc>
                        <a:spcAft>
                          <a:spcPts val="0"/>
                        </a:spcAft>
                      </a:pPr>
                      <a:r>
                        <a:rPr lang="en-US" sz="2000" kern="100" dirty="0">
                          <a:effectLst/>
                        </a:rPr>
                        <a:t>Ctrl -Enter</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a:effectLst/>
                        </a:rPr>
                        <a:t>运行当前单元代码</a:t>
                      </a:r>
                      <a:endParaRPr lang="zh-CN" sz="2000" kern="10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just">
                        <a:lnSpc>
                          <a:spcPct val="110000"/>
                        </a:lnSpc>
                        <a:spcAft>
                          <a:spcPts val="0"/>
                        </a:spcAft>
                      </a:pPr>
                      <a:r>
                        <a:rPr lang="en-US" sz="2000" kern="100">
                          <a:effectLst/>
                        </a:rPr>
                        <a:t>Shift-Enter</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a:effectLst/>
                        </a:rPr>
                        <a:t>运行当前单元代码并指向下一个单元</a:t>
                      </a:r>
                      <a:endParaRPr lang="zh-CN" sz="2000" kern="10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just">
                        <a:lnSpc>
                          <a:spcPct val="110000"/>
                        </a:lnSpc>
                        <a:spcAft>
                          <a:spcPts val="0"/>
                        </a:spcAft>
                      </a:pPr>
                      <a:r>
                        <a:rPr lang="en-US" sz="2000" kern="100" dirty="0">
                          <a:effectLst/>
                        </a:rPr>
                        <a:t>Alt-Enter</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a:effectLst/>
                        </a:rPr>
                        <a:t>运行本单元代码并在下方插入新单元</a:t>
                      </a:r>
                      <a:endParaRPr lang="zh-CN" sz="2000" kern="100">
                        <a:effectLst/>
                        <a:latin typeface="Times New Roman" panose="02020603050405020304" pitchFamily="18" charset="0"/>
                        <a:ea typeface="宋体" panose="02010600030101010101" pitchFamily="2" charset="-122"/>
                      </a:endParaRPr>
                    </a:p>
                  </a:txBody>
                  <a:tcPr marL="68580" marR="68580" marT="0" marB="0"/>
                </a:tc>
              </a:tr>
              <a:tr h="0">
                <a:tc rowSpan="7">
                  <a:txBody>
                    <a:bodyPr/>
                    <a:lstStyle/>
                    <a:p>
                      <a:pPr algn="just">
                        <a:lnSpc>
                          <a:spcPct val="110000"/>
                        </a:lnSpc>
                        <a:spcAft>
                          <a:spcPts val="0"/>
                        </a:spcAft>
                      </a:pPr>
                      <a:r>
                        <a:rPr lang="zh-CN" sz="2000" kern="100" dirty="0">
                          <a:solidFill>
                            <a:srgbClr val="FF0000"/>
                          </a:solidFill>
                          <a:effectLst/>
                        </a:rPr>
                        <a:t>按</a:t>
                      </a:r>
                      <a:r>
                        <a:rPr lang="en-US" sz="2000" kern="100" dirty="0">
                          <a:solidFill>
                            <a:srgbClr val="FF0000"/>
                          </a:solidFill>
                          <a:effectLst/>
                        </a:rPr>
                        <a:t>Esc</a:t>
                      </a:r>
                      <a:r>
                        <a:rPr lang="zh-CN" sz="2000" kern="100" dirty="0">
                          <a:solidFill>
                            <a:srgbClr val="FF0000"/>
                          </a:solidFill>
                          <a:effectLst/>
                        </a:rPr>
                        <a:t>键进入</a:t>
                      </a:r>
                      <a:r>
                        <a:rPr lang="en-US" sz="2000" kern="100" dirty="0">
                          <a:solidFill>
                            <a:srgbClr val="FF0000"/>
                          </a:solidFill>
                          <a:effectLst/>
                        </a:rPr>
                        <a:t/>
                      </a:r>
                      <a:br>
                        <a:rPr lang="en-US" sz="2000" kern="100" dirty="0">
                          <a:solidFill>
                            <a:srgbClr val="FF0000"/>
                          </a:solidFill>
                          <a:effectLst/>
                        </a:rPr>
                      </a:br>
                      <a:r>
                        <a:rPr lang="zh-CN" sz="2000" kern="100" dirty="0">
                          <a:solidFill>
                            <a:srgbClr val="FF0000"/>
                          </a:solidFill>
                          <a:effectLst/>
                        </a:rPr>
                        <a:t>编辑模式</a:t>
                      </a:r>
                      <a:endParaRPr lang="zh-CN" sz="2000" kern="100" dirty="0">
                        <a:solidFill>
                          <a:srgbClr val="FF0000"/>
                        </a:solidFill>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lnSpc>
                          <a:spcPct val="110000"/>
                        </a:lnSpc>
                        <a:spcAft>
                          <a:spcPts val="0"/>
                        </a:spcAft>
                      </a:pPr>
                      <a:r>
                        <a:rPr lang="en-US" sz="2000" kern="100">
                          <a:effectLst/>
                        </a:rPr>
                        <a:t>Up</a:t>
                      </a:r>
                      <a:r>
                        <a:rPr lang="zh-CN" sz="2000" kern="100">
                          <a:effectLst/>
                        </a:rPr>
                        <a:t>（</a:t>
                      </a:r>
                      <a:r>
                        <a:rPr lang="en-US" sz="2000" kern="100">
                          <a:effectLst/>
                        </a:rPr>
                        <a:t>Down</a:t>
                      </a: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选中上方或下方单元</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just">
                        <a:lnSpc>
                          <a:spcPct val="110000"/>
                        </a:lnSpc>
                        <a:spcAft>
                          <a:spcPts val="0"/>
                        </a:spcAft>
                      </a:pPr>
                      <a:r>
                        <a:rPr lang="en-US" sz="2000" kern="100">
                          <a:effectLst/>
                        </a:rPr>
                        <a:t>Shift-K</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扩大选中上方单元</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just">
                        <a:lnSpc>
                          <a:spcPct val="110000"/>
                        </a:lnSpc>
                        <a:spcAft>
                          <a:spcPts val="0"/>
                        </a:spcAft>
                      </a:pPr>
                      <a:r>
                        <a:rPr lang="en-US" sz="2000" kern="100">
                          <a:effectLst/>
                        </a:rPr>
                        <a:t>Shift-J</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扩大选中下方单元</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l">
                        <a:lnSpc>
                          <a:spcPct val="110000"/>
                        </a:lnSpc>
                        <a:spcAft>
                          <a:spcPts val="0"/>
                        </a:spcAft>
                      </a:pPr>
                      <a:r>
                        <a:rPr lang="en-US" sz="2000" kern="100">
                          <a:effectLst/>
                        </a:rPr>
                        <a:t>Shift-M</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合并选中的单元</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l">
                        <a:lnSpc>
                          <a:spcPct val="110000"/>
                        </a:lnSpc>
                        <a:spcAft>
                          <a:spcPts val="0"/>
                        </a:spcAft>
                      </a:pPr>
                      <a:r>
                        <a:rPr lang="en-US" sz="2000" kern="100">
                          <a:effectLst/>
                        </a:rPr>
                        <a:t>A</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a:effectLst/>
                        </a:rPr>
                        <a:t>在当前单元格上面创建一个新的单元格</a:t>
                      </a:r>
                      <a:endParaRPr lang="zh-CN" sz="2000" kern="10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l">
                        <a:lnSpc>
                          <a:spcPct val="110000"/>
                        </a:lnSpc>
                        <a:spcAft>
                          <a:spcPts val="0"/>
                        </a:spcAft>
                      </a:pPr>
                      <a:r>
                        <a:rPr lang="en-US" sz="2000" kern="100">
                          <a:effectLst/>
                        </a:rPr>
                        <a:t>B</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在当前单元格下面创建一个新的单元格</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vMerge="1">
                  <a:txBody>
                    <a:bodyPr/>
                    <a:lstStyle/>
                    <a:p>
                      <a:endParaRPr lang="zh-CN" altLang="en-US"/>
                    </a:p>
                  </a:txBody>
                  <a:tcPr/>
                </a:tc>
                <a:tc>
                  <a:txBody>
                    <a:bodyPr/>
                    <a:lstStyle/>
                    <a:p>
                      <a:pPr algn="l">
                        <a:lnSpc>
                          <a:spcPct val="110000"/>
                        </a:lnSpc>
                        <a:spcAft>
                          <a:spcPts val="0"/>
                        </a:spcAft>
                      </a:pPr>
                      <a:r>
                        <a:rPr lang="zh-CN" sz="2000" kern="100">
                          <a:effectLst/>
                        </a:rPr>
                        <a:t>双击</a:t>
                      </a:r>
                      <a:r>
                        <a:rPr lang="en-US" sz="2000" kern="100">
                          <a:effectLst/>
                        </a:rPr>
                        <a:t>D</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删除本单元格</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10000"/>
                        </a:lnSpc>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0000"/>
                        </a:lnSpc>
                        <a:spcAft>
                          <a:spcPts val="0"/>
                        </a:spcAft>
                      </a:pPr>
                      <a:r>
                        <a:rPr lang="en-US" sz="2000" kern="100">
                          <a:effectLst/>
                        </a:rPr>
                        <a:t>Z</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撤销已删除的单元格</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10000"/>
                        </a:lnSpc>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0000"/>
                        </a:lnSpc>
                        <a:spcAft>
                          <a:spcPts val="0"/>
                        </a:spcAft>
                      </a:pPr>
                      <a:r>
                        <a:rPr lang="en-US" sz="2000" kern="100">
                          <a:effectLst/>
                        </a:rPr>
                        <a:t>M</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10000"/>
                        </a:lnSpc>
                        <a:spcAft>
                          <a:spcPts val="0"/>
                        </a:spcAft>
                      </a:pPr>
                      <a:r>
                        <a:rPr lang="zh-CN" sz="2000" kern="100" dirty="0">
                          <a:effectLst/>
                        </a:rPr>
                        <a:t>插入</a:t>
                      </a:r>
                      <a:r>
                        <a:rPr lang="en-US" sz="2000" kern="100" dirty="0">
                          <a:effectLst/>
                        </a:rPr>
                        <a:t>markdown</a:t>
                      </a:r>
                      <a:r>
                        <a:rPr lang="zh-CN" sz="2000" kern="100" dirty="0">
                          <a:effectLst/>
                        </a:rPr>
                        <a:t>格式文本</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315444364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731118" y="1893717"/>
            <a:ext cx="7582102" cy="2088232"/>
          </a:xfrm>
          <a:prstGeom prst="rect">
            <a:avLst/>
          </a:prstGeom>
        </p:spPr>
      </p:pic>
      <p:sp>
        <p:nvSpPr>
          <p:cNvPr id="4" name="灯片编号占位符 3"/>
          <p:cNvSpPr>
            <a:spLocks noGrp="1"/>
          </p:cNvSpPr>
          <p:nvPr>
            <p:ph type="sldNum" sz="quarter" idx="12"/>
          </p:nvPr>
        </p:nvSpPr>
        <p:spPr/>
        <p:txBody>
          <a:bodyPr/>
          <a:lstStyle/>
          <a:p>
            <a:fld id="{950BD6B0-76F7-4942-8BD6-FCF18CBA2D80}" type="slidenum">
              <a:rPr lang="en-US" altLang="zh-CN" smtClean="0"/>
              <a:pPr/>
              <a:t>74</a:t>
            </a:fld>
            <a:endParaRPr lang="en-US" altLang="zh-CN"/>
          </a:p>
        </p:txBody>
      </p:sp>
      <p:sp>
        <p:nvSpPr>
          <p:cNvPr id="5" name="日期占位符 4"/>
          <p:cNvSpPr>
            <a:spLocks noGrp="1"/>
          </p:cNvSpPr>
          <p:nvPr>
            <p:ph type="dt" sz="half" idx="2"/>
          </p:nvPr>
        </p:nvSpPr>
        <p:spPr/>
        <p:txBody>
          <a:bodyPr/>
          <a:lstStyle/>
          <a:p>
            <a:fld id="{46E0EEA7-FF2C-4F98-A19E-422254652B91}" type="datetime3">
              <a:rPr lang="zh-CN" altLang="en-US" smtClean="0"/>
              <a:pPr/>
              <a:t>2020年3月7日星期六</a:t>
            </a:fld>
            <a:endParaRPr lang="en-US" altLang="zh-CN" dirty="0"/>
          </a:p>
        </p:txBody>
      </p:sp>
      <p:sp>
        <p:nvSpPr>
          <p:cNvPr id="7" name="文本框 6"/>
          <p:cNvSpPr txBox="1"/>
          <p:nvPr/>
        </p:nvSpPr>
        <p:spPr>
          <a:xfrm>
            <a:off x="395536" y="1016289"/>
            <a:ext cx="8640960" cy="738664"/>
          </a:xfrm>
          <a:prstGeom prst="rect">
            <a:avLst/>
          </a:prstGeom>
          <a:noFill/>
        </p:spPr>
        <p:txBody>
          <a:bodyPr wrap="square" rtlCol="0">
            <a:spAutoFit/>
          </a:bodyPr>
          <a:lstStyle/>
          <a:p>
            <a:pPr algn="l"/>
            <a:r>
              <a:rPr lang="en-US" altLang="zh-CN" sz="2100" dirty="0" err="1" smtClean="0">
                <a:latin typeface="华文中宋" panose="02010600040101010101" pitchFamily="2" charset="-122"/>
                <a:ea typeface="华文中宋" panose="02010600040101010101" pitchFamily="2" charset="-122"/>
              </a:rPr>
              <a:t>Markdowm</a:t>
            </a:r>
            <a:r>
              <a:rPr lang="zh-CN" altLang="en-US" sz="2100" dirty="0" smtClean="0">
                <a:latin typeface="华文中宋" panose="02010600040101010101" pitchFamily="2" charset="-122"/>
                <a:ea typeface="华文中宋" panose="02010600040101010101" pitchFamily="2" charset="-122"/>
              </a:rPr>
              <a:t>：</a:t>
            </a:r>
            <a:r>
              <a:rPr lang="en-US" altLang="zh-CN" sz="2100" b="0" dirty="0"/>
              <a:t>Markdown </a:t>
            </a:r>
            <a:r>
              <a:rPr lang="zh-CN" altLang="en-US" sz="2100" b="0" dirty="0"/>
              <a:t>是一种轻量级标记语言，它允许人们使用易读易写的纯文本格式编写文档。</a:t>
            </a:r>
            <a:endParaRPr lang="zh-CN" altLang="en-US" sz="2100" dirty="0">
              <a:latin typeface="华文中宋" panose="02010600040101010101" pitchFamily="2" charset="-122"/>
              <a:ea typeface="华文中宋" panose="02010600040101010101" pitchFamily="2" charset="-122"/>
            </a:endParaRPr>
          </a:p>
        </p:txBody>
      </p:sp>
      <p:pic>
        <p:nvPicPr>
          <p:cNvPr id="8" name="图片 7"/>
          <p:cNvPicPr>
            <a:picLocks noChangeAspect="1"/>
          </p:cNvPicPr>
          <p:nvPr/>
        </p:nvPicPr>
        <p:blipFill>
          <a:blip r:embed="rId3"/>
          <a:stretch>
            <a:fillRect/>
          </a:stretch>
        </p:blipFill>
        <p:spPr>
          <a:xfrm>
            <a:off x="2627784" y="4207021"/>
            <a:ext cx="4428571" cy="2180952"/>
          </a:xfrm>
          <a:prstGeom prst="rect">
            <a:avLst/>
          </a:prstGeom>
        </p:spPr>
      </p:pic>
      <p:sp>
        <p:nvSpPr>
          <p:cNvPr id="9" name="文本框 8"/>
          <p:cNvSpPr txBox="1"/>
          <p:nvPr/>
        </p:nvSpPr>
        <p:spPr>
          <a:xfrm>
            <a:off x="731118" y="4575206"/>
            <a:ext cx="1313180" cy="430887"/>
          </a:xfrm>
          <a:prstGeom prst="rect">
            <a:avLst/>
          </a:prstGeom>
          <a:noFill/>
        </p:spPr>
        <p:txBody>
          <a:bodyPr wrap="none" rtlCol="0">
            <a:spAutoFit/>
          </a:bodyPr>
          <a:lstStyle/>
          <a:p>
            <a:r>
              <a:rPr lang="zh-CN" altLang="en-US" sz="2200" dirty="0" smtClean="0">
                <a:latin typeface="华文中宋" panose="02010600040101010101" pitchFamily="2" charset="-122"/>
                <a:ea typeface="华文中宋" panose="02010600040101010101" pitchFamily="2" charset="-122"/>
              </a:rPr>
              <a:t>运行后：</a:t>
            </a:r>
            <a:endParaRPr lang="zh-CN" altLang="en-US" sz="2200" dirty="0">
              <a:latin typeface="华文中宋" panose="02010600040101010101" pitchFamily="2" charset="-122"/>
              <a:ea typeface="华文中宋" panose="02010600040101010101" pitchFamily="2" charset="-122"/>
            </a:endParaRPr>
          </a:p>
        </p:txBody>
      </p:sp>
      <p:pic>
        <p:nvPicPr>
          <p:cNvPr id="10" name="Picture 2" descr="http://4.bp.blogspot.com/-VBx4r_I3-0o/UVl5cCcGKOI/AAAAAAAADCs/nj5mMcBDNzE/s1600/brea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4491" y="5006093"/>
            <a:ext cx="1442147" cy="143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96215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buClr>
                <a:srgbClr val="FF0000"/>
              </a:buClr>
              <a:buFont typeface="Wingdings" pitchFamily="2" charset="2"/>
              <a:buChar char="Ø"/>
            </a:pPr>
            <a:r>
              <a:rPr lang="zh-CN" altLang="en-US" sz="2400" dirty="0"/>
              <a:t>从广义的角度来说，</a:t>
            </a:r>
            <a:r>
              <a:rPr lang="zh-CN" altLang="en-US" sz="2400" dirty="0">
                <a:solidFill>
                  <a:srgbClr val="FF0000"/>
                </a:solidFill>
              </a:rPr>
              <a:t>数据分析的范畴会更大一些，涵盖了数据分析和数据挖掘两个部分</a:t>
            </a:r>
            <a:r>
              <a:rPr lang="zh-CN" altLang="en-US" sz="2400" dirty="0"/>
              <a:t>。</a:t>
            </a:r>
            <a:endParaRPr lang="en-US" altLang="zh-CN" sz="2400" dirty="0"/>
          </a:p>
          <a:p>
            <a:pPr>
              <a:lnSpc>
                <a:spcPct val="150000"/>
              </a:lnSpc>
              <a:buClr>
                <a:srgbClr val="FF0000"/>
              </a:buClr>
              <a:buFont typeface="Wingdings" pitchFamily="2" charset="2"/>
              <a:buChar char="Ø"/>
            </a:pPr>
            <a:r>
              <a:rPr lang="zh-CN" altLang="en-US" sz="2400" dirty="0"/>
              <a:t>数 据分析就是针对搜集来的数据运用基础探索、统计分析、深层挖掘等方法，发现数据中有用的信息和未知的规律与模式，进而为下一步的业务决策提供理论与实践依据。所以广义的数据分析就包含 了数据挖掘的部分。</a:t>
            </a:r>
            <a:endParaRPr lang="en-US" altLang="zh-CN" sz="2400" dirty="0"/>
          </a:p>
          <a:p>
            <a:pPr>
              <a:lnSpc>
                <a:spcPct val="150000"/>
              </a:lnSpc>
              <a:buClr>
                <a:srgbClr val="FF0000"/>
              </a:buClr>
              <a:buFont typeface="Wingdings" pitchFamily="2" charset="2"/>
              <a:buChar char="Ø"/>
            </a:pPr>
            <a:r>
              <a:rPr lang="zh-CN" altLang="en-US" sz="2400" dirty="0"/>
              <a:t>从狭义的角度来说，两者存在一些不同之处，主要体现在两者的定义说明、侧重点、技能要求和最终的输出形式。</a:t>
            </a:r>
          </a:p>
        </p:txBody>
      </p:sp>
      <p:sp>
        <p:nvSpPr>
          <p:cNvPr id="5" name="标题 1"/>
          <p:cNvSpPr>
            <a:spLocks noGrp="1"/>
          </p:cNvSpPr>
          <p:nvPr>
            <p:ph type="title"/>
          </p:nvPr>
        </p:nvSpPr>
        <p:spPr/>
        <p:txBody>
          <a:bodyPr/>
          <a:lstStyle/>
          <a:p>
            <a:pPr eaLnBrk="1" hangingPunct="1"/>
            <a:r>
              <a:rPr lang="zh-CN" altLang="en-US" sz="2800" b="1" dirty="0" smtClean="0">
                <a:solidFill>
                  <a:schemeClr val="bg1"/>
                </a:solidFill>
                <a:latin typeface="微软雅黑" pitchFamily="34" charset="-122"/>
              </a:rPr>
              <a:t>数据分析的概念</a:t>
            </a:r>
          </a:p>
        </p:txBody>
      </p:sp>
    </p:spTree>
    <p:extLst>
      <p:ext uri="{BB962C8B-B14F-4D97-AF65-F5344CB8AC3E}">
        <p14:creationId xmlns:p14="http://schemas.microsoft.com/office/powerpoint/2010/main" val="35160734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91160" y="934908"/>
            <a:ext cx="4380840" cy="4199065"/>
          </a:xfrm>
        </p:spPr>
        <p:txBody>
          <a:bodyPr/>
          <a:lstStyle/>
          <a:p>
            <a:pPr marL="0" indent="0">
              <a:buNone/>
            </a:pPr>
            <a:r>
              <a:rPr lang="zh-CN" altLang="en-US" sz="2000" b="1" dirty="0" smtClean="0"/>
              <a:t>    广义的数据分析包括狭义数据分析和数据挖掘。</a:t>
            </a:r>
            <a:endParaRPr lang="en-US" altLang="zh-CN" sz="2000" b="1" dirty="0" smtClean="0"/>
          </a:p>
          <a:p>
            <a:pPr marL="0" indent="0">
              <a:buNone/>
            </a:pPr>
            <a:r>
              <a:rPr lang="zh-CN" altLang="en-US" b="0" dirty="0" smtClean="0"/>
              <a:t>    </a:t>
            </a:r>
            <a:r>
              <a:rPr lang="zh-CN" altLang="en-US" sz="1800" dirty="0"/>
              <a:t>狭义的数据分析是指根据分析目的，采用对比分析、分组分析、交叉分析和回归分析等分析方法，对收集来的数据进行处理与分析，提取有价值的信息，发挥数据的作用，得到一个特征统计量结果的过程。</a:t>
            </a:r>
            <a:endParaRPr lang="en-US" altLang="zh-CN" sz="1800" dirty="0"/>
          </a:p>
          <a:p>
            <a:pPr marL="0" indent="0">
              <a:buNone/>
            </a:pPr>
            <a:r>
              <a:rPr lang="zh-CN" altLang="en-US" sz="1800" b="0" dirty="0" smtClean="0"/>
              <a:t>    数据挖掘则是从大量的、不完全的、有噪声的、模糊的、随机的实际应用数据中，通过应用聚类、分类、回归和关联规则等技术，挖掘潜在价值的过程。</a:t>
            </a:r>
          </a:p>
        </p:txBody>
      </p:sp>
      <p:sp>
        <p:nvSpPr>
          <p:cNvPr id="12291" name="标题 1"/>
          <p:cNvSpPr>
            <a:spLocks noGrp="1"/>
          </p:cNvSpPr>
          <p:nvPr>
            <p:ph type="title"/>
          </p:nvPr>
        </p:nvSpPr>
        <p:spPr/>
        <p:txBody>
          <a:bodyPr/>
          <a:lstStyle/>
          <a:p>
            <a:pPr eaLnBrk="1" hangingPunct="1"/>
            <a:r>
              <a:rPr lang="zh-CN" altLang="en-US" sz="2800" dirty="0" smtClean="0">
                <a:solidFill>
                  <a:schemeClr val="bg1"/>
                </a:solidFill>
                <a:latin typeface="微软雅黑" pitchFamily="34" charset="-122"/>
              </a:rPr>
              <a:t>数据分析的概念</a:t>
            </a:r>
          </a:p>
        </p:txBody>
      </p:sp>
      <p:sp>
        <p:nvSpPr>
          <p:cNvPr id="12292" name="Rectangle 2"/>
          <p:cNvSpPr>
            <a:spLocks noChangeArrowheads="1"/>
          </p:cNvSpPr>
          <p:nvPr/>
        </p:nvSpPr>
        <p:spPr bwMode="auto">
          <a:xfrm>
            <a:off x="-28343" y="341477"/>
            <a:ext cx="184731" cy="369332"/>
          </a:xfrm>
          <a:prstGeom prst="rect">
            <a:avLst/>
          </a:prstGeom>
          <a:noFill/>
          <a:ln w="9525">
            <a:noFill/>
            <a:miter lim="800000"/>
            <a:headEnd/>
            <a:tailEnd/>
          </a:ln>
          <a:effectLst/>
        </p:spPr>
        <p:txBody>
          <a:bodyPr wrap="none" anchor="ctr">
            <a:spAutoFit/>
          </a:bodyPr>
          <a:lstStyle/>
          <a:p>
            <a:endParaRPr lang="zh-CN" altLang="en-US">
              <a:ea typeface="黑体" pitchFamily="49" charset="-122"/>
            </a:endParaRPr>
          </a:p>
        </p:txBody>
      </p:sp>
      <p:graphicFrame>
        <p:nvGraphicFramePr>
          <p:cNvPr id="12293" name="对象 5"/>
          <p:cNvGraphicFramePr>
            <a:graphicFrameLocks noChangeAspect="1"/>
          </p:cNvGraphicFramePr>
          <p:nvPr>
            <p:extLst>
              <p:ext uri="{D42A27DB-BD31-4B8C-83A1-F6EECF244321}">
                <p14:modId xmlns:p14="http://schemas.microsoft.com/office/powerpoint/2010/main" val="3902580290"/>
              </p:ext>
            </p:extLst>
          </p:nvPr>
        </p:nvGraphicFramePr>
        <p:xfrm>
          <a:off x="4572001" y="1552896"/>
          <a:ext cx="4393406" cy="4025027"/>
        </p:xfrm>
        <a:graphic>
          <a:graphicData uri="http://schemas.openxmlformats.org/presentationml/2006/ole">
            <mc:AlternateContent xmlns:mc="http://schemas.openxmlformats.org/markup-compatibility/2006">
              <mc:Choice xmlns:v="urn:schemas-microsoft-com:vml" Requires="v">
                <p:oleObj spid="_x0000_s7197" name="Visio" r:id="rId3" imgW="7043649" imgH="5576369" progId="Visio.Drawing.11">
                  <p:embed/>
                </p:oleObj>
              </mc:Choice>
              <mc:Fallback>
                <p:oleObj name="Visio" r:id="rId3" imgW="7043649" imgH="557636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1" y="1552896"/>
                        <a:ext cx="4393406" cy="4025027"/>
                      </a:xfrm>
                      <a:prstGeom prst="rect">
                        <a:avLst/>
                      </a:prstGeom>
                      <a:noFill/>
                      <a:extLst/>
                    </p:spPr>
                  </p:pic>
                </p:oleObj>
              </mc:Fallback>
            </mc:AlternateContent>
          </a:graphicData>
        </a:graphic>
      </p:graphicFrame>
    </p:spTree>
    <p:extLst>
      <p:ext uri="{BB962C8B-B14F-4D97-AF65-F5344CB8AC3E}">
        <p14:creationId xmlns:p14="http://schemas.microsoft.com/office/powerpoint/2010/main" val="2276502914"/>
      </p:ext>
    </p:extLst>
  </p:cSld>
  <p:clrMapOvr>
    <a:masterClrMapping/>
  </p:clrMapOvr>
  <p:timing>
    <p:tnLst>
      <p:par>
        <p:cTn id="1" dur="indefinite" restart="never" nodeType="tmRoot"/>
      </p:par>
    </p:tnLst>
  </p:timing>
</p:sld>
</file>

<file path=ppt/theme/theme1.xml><?xml version="1.0" encoding="utf-8"?>
<a:theme xmlns:a="http://schemas.openxmlformats.org/drawingml/2006/main" name="sample">
  <a:themeElements>
    <a:clrScheme name="sample 3">
      <a:dk1>
        <a:srgbClr val="30311D"/>
      </a:dk1>
      <a:lt1>
        <a:srgbClr val="FFFFFF"/>
      </a:lt1>
      <a:dk2>
        <a:srgbClr val="1A48A4"/>
      </a:dk2>
      <a:lt2>
        <a:srgbClr val="C0C0C0"/>
      </a:lt2>
      <a:accent1>
        <a:srgbClr val="488FD6"/>
      </a:accent1>
      <a:accent2>
        <a:srgbClr val="319ABB"/>
      </a:accent2>
      <a:accent3>
        <a:srgbClr val="FFFFFF"/>
      </a:accent3>
      <a:accent4>
        <a:srgbClr val="272817"/>
      </a:accent4>
      <a:accent5>
        <a:srgbClr val="B1C6E8"/>
      </a:accent5>
      <a:accent6>
        <a:srgbClr val="2B8BA9"/>
      </a:accent6>
      <a:hlink>
        <a:srgbClr val="557B97"/>
      </a:hlink>
      <a:folHlink>
        <a:srgbClr val="A1A18B"/>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mple 1">
        <a:dk1>
          <a:srgbClr val="30311D"/>
        </a:dk1>
        <a:lt1>
          <a:srgbClr val="FFFFFF"/>
        </a:lt1>
        <a:dk2>
          <a:srgbClr val="5B583B"/>
        </a:dk2>
        <a:lt2>
          <a:srgbClr val="DDDDDD"/>
        </a:lt2>
        <a:accent1>
          <a:srgbClr val="855BC3"/>
        </a:accent1>
        <a:accent2>
          <a:srgbClr val="5595C1"/>
        </a:accent2>
        <a:accent3>
          <a:srgbClr val="FFFFFF"/>
        </a:accent3>
        <a:accent4>
          <a:srgbClr val="272817"/>
        </a:accent4>
        <a:accent5>
          <a:srgbClr val="C2B5DE"/>
        </a:accent5>
        <a:accent6>
          <a:srgbClr val="4C87AF"/>
        </a:accent6>
        <a:hlink>
          <a:srgbClr val="557B97"/>
        </a:hlink>
        <a:folHlink>
          <a:srgbClr val="A1A18B"/>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702424"/>
        </a:dk2>
        <a:lt2>
          <a:srgbClr val="C0C0C0"/>
        </a:lt2>
        <a:accent1>
          <a:srgbClr val="5EB4B4"/>
        </a:accent1>
        <a:accent2>
          <a:srgbClr val="E49514"/>
        </a:accent2>
        <a:accent3>
          <a:srgbClr val="FFFFFF"/>
        </a:accent3>
        <a:accent4>
          <a:srgbClr val="000000"/>
        </a:accent4>
        <a:accent5>
          <a:srgbClr val="B6D6D6"/>
        </a:accent5>
        <a:accent6>
          <a:srgbClr val="CF8711"/>
        </a:accent6>
        <a:hlink>
          <a:srgbClr val="6E9349"/>
        </a:hlink>
        <a:folHlink>
          <a:srgbClr val="90A8B0"/>
        </a:folHlink>
      </a:clrScheme>
      <a:clrMap bg1="lt1" tx1="dk1" bg2="lt2" tx2="dk2" accent1="accent1" accent2="accent2" accent3="accent3" accent4="accent4" accent5="accent5" accent6="accent6" hlink="hlink" folHlink="folHlink"/>
    </a:extraClrScheme>
    <a:extraClrScheme>
      <a:clrScheme name="sample 3">
        <a:dk1>
          <a:srgbClr val="30311D"/>
        </a:dk1>
        <a:lt1>
          <a:srgbClr val="FFFFFF"/>
        </a:lt1>
        <a:dk2>
          <a:srgbClr val="1A48A4"/>
        </a:dk2>
        <a:lt2>
          <a:srgbClr val="C0C0C0"/>
        </a:lt2>
        <a:accent1>
          <a:srgbClr val="488FD6"/>
        </a:accent1>
        <a:accent2>
          <a:srgbClr val="319ABB"/>
        </a:accent2>
        <a:accent3>
          <a:srgbClr val="FFFFFF"/>
        </a:accent3>
        <a:accent4>
          <a:srgbClr val="272817"/>
        </a:accent4>
        <a:accent5>
          <a:srgbClr val="B1C6E8"/>
        </a:accent5>
        <a:accent6>
          <a:srgbClr val="2B8BA9"/>
        </a:accent6>
        <a:hlink>
          <a:srgbClr val="557B97"/>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2148</TotalTime>
  <Words>4636</Words>
  <Application>Microsoft Office PowerPoint</Application>
  <PresentationFormat>全屏显示(4:3)</PresentationFormat>
  <Paragraphs>450</Paragraphs>
  <Slides>74</Slides>
  <Notes>5</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74</vt:i4>
      </vt:variant>
    </vt:vector>
  </HeadingPairs>
  <TitlesOfParts>
    <vt:vector size="88" baseType="lpstr">
      <vt:lpstr>黑体</vt:lpstr>
      <vt:lpstr>华文中宋</vt:lpstr>
      <vt:lpstr>宋体</vt:lpstr>
      <vt:lpstr>宋体</vt:lpstr>
      <vt:lpstr>Microsoft YaHei</vt:lpstr>
      <vt:lpstr>Microsoft YaHei</vt:lpstr>
      <vt:lpstr>微软雅黑 Light</vt:lpstr>
      <vt:lpstr>Arial</vt:lpstr>
      <vt:lpstr>Cambria Math</vt:lpstr>
      <vt:lpstr>Times New Roman</vt:lpstr>
      <vt:lpstr>Verdana</vt:lpstr>
      <vt:lpstr>Wingdings</vt:lpstr>
      <vt:lpstr>sample</vt:lpstr>
      <vt:lpstr>Visio</vt:lpstr>
      <vt:lpstr>Python数据分析与可视化</vt:lpstr>
      <vt:lpstr>2020新冠肺炎各省累计确认病例分布示例</vt:lpstr>
      <vt:lpstr>PowerPoint 演示文稿</vt:lpstr>
      <vt:lpstr>1.1 数据、信息与数据分析</vt:lpstr>
      <vt:lpstr>1.1 数据、信息与数据分析</vt:lpstr>
      <vt:lpstr>1.1 数据、信息与数据分析</vt:lpstr>
      <vt:lpstr>1.1 数据、信息与数据分析</vt:lpstr>
      <vt:lpstr>数据分析的概念</vt:lpstr>
      <vt:lpstr>数据分析的概念</vt:lpstr>
      <vt:lpstr>数据分析与数据挖掘的区别</vt:lpstr>
      <vt:lpstr>数据分析的流程</vt:lpstr>
      <vt:lpstr>数据分析的流程</vt:lpstr>
      <vt:lpstr>1.2 数据可视化</vt:lpstr>
      <vt:lpstr>1.2 数据可视化</vt:lpstr>
      <vt:lpstr>1.2 数据可视化</vt:lpstr>
      <vt:lpstr>1.2 数据可视化</vt:lpstr>
      <vt:lpstr>1.2 数据可视化</vt:lpstr>
      <vt:lpstr>1.2 数据可视化</vt:lpstr>
      <vt:lpstr>1.2 数据可视化</vt:lpstr>
      <vt:lpstr>1.2 数据可视化</vt:lpstr>
      <vt:lpstr>1.2 数据可视化</vt:lpstr>
      <vt:lpstr>1.2 数据可视化</vt:lpstr>
      <vt:lpstr>1.2 数据可视化</vt:lpstr>
      <vt:lpstr>1.2 数据可视化</vt:lpstr>
      <vt:lpstr>数据可视化案例对比</vt:lpstr>
      <vt:lpstr>1.2 数据可视化</vt:lpstr>
      <vt:lpstr>1.2 数据可视化</vt:lpstr>
      <vt:lpstr>PowerPoint 演示文稿</vt:lpstr>
      <vt:lpstr>1.2 数据可视化</vt:lpstr>
      <vt:lpstr>1.2 数据可视化</vt:lpstr>
      <vt:lpstr>1.3 数据分析与可视化常用工具</vt:lpstr>
      <vt:lpstr>1.3 数据分析与可视化常用工具</vt:lpstr>
      <vt:lpstr>1.3 数据分析与可视化常用工具</vt:lpstr>
      <vt:lpstr>1.3 数据分析与可视化常用工具</vt:lpstr>
      <vt:lpstr>1.3 数据分析与可视化常用工具</vt:lpstr>
      <vt:lpstr>1.4 为何选用Python</vt:lpstr>
      <vt:lpstr>1.4 为何选用Python</vt:lpstr>
      <vt:lpstr>Python语言的特点（1）:优点</vt:lpstr>
      <vt:lpstr>Python语言的特点（2）：缺点</vt:lpstr>
      <vt:lpstr>1.4 为何选用Python</vt:lpstr>
      <vt:lpstr>1.4 为何选用Python</vt:lpstr>
      <vt:lpstr>PowerPoint 演示文稿</vt:lpstr>
      <vt:lpstr>Python应用举例</vt:lpstr>
      <vt:lpstr>Python应用举例</vt:lpstr>
      <vt:lpstr>Python应用举例</vt:lpstr>
      <vt:lpstr>Python应用举例</vt:lpstr>
      <vt:lpstr>Python应用举例</vt:lpstr>
      <vt:lpstr>PowerPoint 演示文稿</vt:lpstr>
      <vt:lpstr>Python应用举例</vt:lpstr>
      <vt:lpstr>2020新冠肺炎各省累计确认病例分布示例</vt:lpstr>
      <vt:lpstr>PowerPoint 演示文稿</vt:lpstr>
      <vt:lpstr>PowerPoint 演示文稿</vt:lpstr>
      <vt:lpstr>2020非冠肺炎新增趋势示例</vt:lpstr>
      <vt:lpstr>为何利用Python进行数据分析</vt:lpstr>
      <vt:lpstr>1.5 Python常用类库</vt:lpstr>
      <vt:lpstr>1.5 Python常用类库</vt:lpstr>
      <vt:lpstr>1.5 Python常用类库</vt:lpstr>
      <vt:lpstr>1.5 Python常用类库</vt:lpstr>
      <vt:lpstr>1.5 Python常用类库</vt:lpstr>
      <vt:lpstr>1.5 Python常用类库</vt:lpstr>
      <vt:lpstr>1.5 Python常用类库</vt:lpstr>
      <vt:lpstr>1.6 数据科学计算平台—Anaconda</vt:lpstr>
      <vt:lpstr>1.6 数据科学计算平台——Anaconda</vt:lpstr>
      <vt:lpstr>1.6 数据科学计算平台——Anaconda</vt:lpstr>
      <vt:lpstr>数据科学计算平台——Anaconda</vt:lpstr>
      <vt:lpstr>数据科学计算平台——Anaconda</vt:lpstr>
      <vt:lpstr>数据科学计算平台——Anaconda</vt:lpstr>
      <vt:lpstr>Jupyter Notebook的使用</vt:lpstr>
      <vt:lpstr>1.6 数据科学计算平台—Anaconda</vt:lpstr>
      <vt:lpstr>1.6 数据科学计算平台—Anaconda</vt:lpstr>
      <vt:lpstr>1.6 数据科学计算平台—Anaconda</vt:lpstr>
      <vt:lpstr>1.6 数据科学计算平台—Anaconda</vt:lpstr>
      <vt:lpstr>Jupyter notebook中的常用快捷方式</vt:lpstr>
      <vt:lpstr>PowerPoint 演示文稿</vt:lpstr>
    </vt:vector>
  </TitlesOfParts>
  <Company>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USER-</dc:creator>
  <cp:lastModifiedBy>wx165@qq.com</cp:lastModifiedBy>
  <cp:revision>99</cp:revision>
  <dcterms:created xsi:type="dcterms:W3CDTF">2019-11-26T08:15:08Z</dcterms:created>
  <dcterms:modified xsi:type="dcterms:W3CDTF">2020-03-07T02:50:34Z</dcterms:modified>
</cp:coreProperties>
</file>